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301" r:id="rId4"/>
    <p:sldId id="312" r:id="rId5"/>
    <p:sldId id="314" r:id="rId6"/>
    <p:sldId id="305" r:id="rId7"/>
    <p:sldId id="315" r:id="rId8"/>
    <p:sldId id="316" r:id="rId9"/>
    <p:sldId id="310" r:id="rId1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5B312-5DFD-4C04-9AD8-8BD81D287848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4FD05-8FC4-4578-A4F9-D59A58C25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5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87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735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27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841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113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992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564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68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695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908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71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10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018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80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81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2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51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60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2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83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61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1.jpe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be-dep/BEDepartmentalDocuments/BE/Injector_Schedule_2017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AD </a:t>
            </a:r>
            <a:r>
              <a:rPr lang="en-GB" dirty="0" smtClean="0"/>
              <a:t>machine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Tommy Eriksson CERN/BE/OP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3" y="5257800"/>
            <a:ext cx="1209530" cy="1189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222" y="5296779"/>
            <a:ext cx="1502853" cy="10165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624" y="5257800"/>
            <a:ext cx="937483" cy="109453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3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2016 </a:t>
            </a:r>
            <a:r>
              <a:rPr lang="en-GB" dirty="0" smtClean="0"/>
              <a:t>AD p</a:t>
            </a:r>
            <a:r>
              <a:rPr lang="en-GB" dirty="0" smtClean="0"/>
              <a:t>erformance</a:t>
            </a:r>
          </a:p>
          <a:p>
            <a:r>
              <a:rPr lang="en-GB" dirty="0"/>
              <a:t>Machine </a:t>
            </a:r>
            <a:r>
              <a:rPr lang="en-GB" dirty="0" smtClean="0"/>
              <a:t>issues</a:t>
            </a:r>
            <a:endParaRPr lang="en-GB" dirty="0" smtClean="0"/>
          </a:p>
          <a:p>
            <a:r>
              <a:rPr lang="en-GB" dirty="0"/>
              <a:t>Run </a:t>
            </a:r>
            <a:r>
              <a:rPr lang="en-GB" dirty="0" smtClean="0"/>
              <a:t>statistics</a:t>
            </a:r>
            <a:endParaRPr lang="en-GB" dirty="0" smtClean="0"/>
          </a:p>
          <a:p>
            <a:r>
              <a:rPr lang="en-GB" dirty="0" smtClean="0"/>
              <a:t>EYETS activities 2016/17</a:t>
            </a:r>
            <a:endParaRPr lang="en-GB" dirty="0" smtClean="0"/>
          </a:p>
          <a:p>
            <a:r>
              <a:rPr lang="en-GB" dirty="0" smtClean="0"/>
              <a:t>Outlook for </a:t>
            </a:r>
            <a:r>
              <a:rPr lang="en-GB" dirty="0" smtClean="0"/>
              <a:t>2017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0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2016 </a:t>
            </a:r>
            <a:r>
              <a:rPr lang="en-GB" dirty="0" smtClean="0"/>
              <a:t>AD </a:t>
            </a:r>
            <a:r>
              <a:rPr lang="en-GB" dirty="0" smtClean="0"/>
              <a:t>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435" y="1468163"/>
            <a:ext cx="4686300" cy="4717302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Very short start-up due to late ring bake-out (BCCC installation):</a:t>
            </a:r>
          </a:p>
          <a:p>
            <a:pPr lvl="1"/>
            <a:r>
              <a:rPr lang="en-GB" sz="2000" dirty="0" smtClean="0"/>
              <a:t>Setting-up with beam in only 11 days</a:t>
            </a:r>
          </a:p>
          <a:p>
            <a:pPr lvl="1"/>
            <a:r>
              <a:rPr lang="en-GB" sz="2000" dirty="0" smtClean="0"/>
              <a:t>Start-up as planned 25/4</a:t>
            </a:r>
            <a:endParaRPr lang="en-GB" sz="2000" dirty="0"/>
          </a:p>
          <a:p>
            <a:r>
              <a:rPr lang="en-GB" sz="2400" dirty="0" smtClean="0"/>
              <a:t>Good deceleration efficiency and excellent </a:t>
            </a:r>
            <a:r>
              <a:rPr lang="en-GB" sz="2400" dirty="0"/>
              <a:t>beam quality at 100Mev/c: Eh/</a:t>
            </a:r>
            <a:r>
              <a:rPr lang="en-GB" sz="2400" dirty="0" err="1"/>
              <a:t>Ev</a:t>
            </a:r>
            <a:r>
              <a:rPr lang="en-GB" sz="2400" dirty="0"/>
              <a:t> &lt; 0.3 um, </a:t>
            </a:r>
            <a:r>
              <a:rPr lang="en-GB" sz="2400" dirty="0" smtClean="0"/>
              <a:t>absence of “halo”, </a:t>
            </a:r>
            <a:r>
              <a:rPr lang="en-GB" sz="2400" dirty="0" err="1" smtClean="0"/>
              <a:t>lbunch</a:t>
            </a:r>
            <a:r>
              <a:rPr lang="en-GB" sz="2400" dirty="0" smtClean="0"/>
              <a:t>=130ns =&gt; stable throughout the year</a:t>
            </a:r>
          </a:p>
          <a:p>
            <a:r>
              <a:rPr lang="en-GB" sz="2400" dirty="0" smtClean="0"/>
              <a:t>Complete overlap e-cooling/bunch rotation at ejection, no stability issues</a:t>
            </a:r>
          </a:p>
          <a:p>
            <a:r>
              <a:rPr lang="en-GB" sz="2400" dirty="0" smtClean="0"/>
              <a:t>Some fluctuation of beam intensity over the year (PS beam quality, intensity &amp; trajectory, AD deceleration efficiency)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584" y="4071111"/>
            <a:ext cx="5717563" cy="23291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780" y="1395892"/>
            <a:ext cx="3067026" cy="25501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852" y="1432658"/>
            <a:ext cx="3036330" cy="31774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3946039"/>
            <a:ext cx="2150553" cy="241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1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Machine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/>
            <a:r>
              <a:rPr lang="en-GB" dirty="0" smtClean="0"/>
              <a:t>~ 50/50 downtime AD vs. PS</a:t>
            </a:r>
          </a:p>
          <a:p>
            <a:pPr marL="342900" indent="-342900"/>
            <a:r>
              <a:rPr lang="en-GB" dirty="0" smtClean="0"/>
              <a:t>Downtime spread over the AD systems, some examples:</a:t>
            </a:r>
          </a:p>
          <a:p>
            <a:pPr marL="800100" lvl="1" indent="-342900"/>
            <a:r>
              <a:rPr lang="en-GB" dirty="0" smtClean="0"/>
              <a:t>C02 </a:t>
            </a:r>
            <a:r>
              <a:rPr lang="en-GB" dirty="0"/>
              <a:t>RF system: resettable trips, self-recovering trips, controls problems, intermittent longitudinal blow-up</a:t>
            </a:r>
          </a:p>
          <a:p>
            <a:pPr marL="800100" lvl="1" indent="-342900"/>
            <a:r>
              <a:rPr lang="en-GB" dirty="0"/>
              <a:t>Orbit jumps</a:t>
            </a:r>
          </a:p>
          <a:p>
            <a:pPr marL="800100" lvl="1" indent="-342900"/>
            <a:r>
              <a:rPr lang="en-GB" dirty="0"/>
              <a:t>Injection/ejection kickers: trips sometimes needing specialist </a:t>
            </a:r>
            <a:r>
              <a:rPr lang="en-GB" dirty="0" smtClean="0"/>
              <a:t>resets</a:t>
            </a:r>
            <a:endParaRPr lang="en-GB" dirty="0"/>
          </a:p>
          <a:p>
            <a:pPr marL="800100" lvl="1" indent="-342900"/>
            <a:r>
              <a:rPr lang="en-GB" dirty="0"/>
              <a:t>Power converter </a:t>
            </a:r>
            <a:r>
              <a:rPr lang="en-GB" dirty="0" smtClean="0"/>
              <a:t>&amp; controls </a:t>
            </a:r>
            <a:r>
              <a:rPr lang="en-GB" dirty="0"/>
              <a:t>problems</a:t>
            </a:r>
          </a:p>
          <a:p>
            <a:pPr marL="800100" lvl="1" indent="-342900"/>
            <a:r>
              <a:rPr lang="en-GB" dirty="0"/>
              <a:t>Electron cooler trips needing long </a:t>
            </a:r>
            <a:r>
              <a:rPr lang="en-GB" dirty="0" smtClean="0"/>
              <a:t>re-starts</a:t>
            </a:r>
          </a:p>
          <a:p>
            <a:pPr marL="800100" lvl="1" indent="-342900"/>
            <a:r>
              <a:rPr lang="en-GB" dirty="0" smtClean="0"/>
              <a:t>Recovery from power glitches</a:t>
            </a:r>
          </a:p>
          <a:p>
            <a:r>
              <a:rPr lang="en-GB" dirty="0"/>
              <a:t>RP limits on beam intensity – alarms in hall at some locations. Threshold is very close to nominal </a:t>
            </a:r>
            <a:r>
              <a:rPr lang="en-GB" dirty="0" smtClean="0"/>
              <a:t>(~4E7) </a:t>
            </a:r>
            <a:r>
              <a:rPr lang="en-GB" dirty="0"/>
              <a:t>AD intensity. =&gt; </a:t>
            </a:r>
            <a:r>
              <a:rPr lang="en-GB" dirty="0" smtClean="0"/>
              <a:t>Primary beam intensity reduced on some occasions (but less than last year)</a:t>
            </a:r>
            <a:endParaRPr lang="en-GB" dirty="0"/>
          </a:p>
          <a:p>
            <a:r>
              <a:rPr lang="en-GB" dirty="0" smtClean="0"/>
              <a:t>Hor. </a:t>
            </a:r>
            <a:r>
              <a:rPr lang="en-GB" dirty="0"/>
              <a:t>position fluctuations of ejected beam, </a:t>
            </a:r>
            <a:r>
              <a:rPr lang="en-GB" dirty="0" smtClean="0"/>
              <a:t>suspected to be linked </a:t>
            </a:r>
            <a:r>
              <a:rPr lang="en-GB" dirty="0"/>
              <a:t>to pulse shape of ejection septum power </a:t>
            </a:r>
            <a:r>
              <a:rPr lang="en-GB" dirty="0" smtClean="0"/>
              <a:t>converter. Varies over time…tentative plan to replace septum next time that vacuum sector is vented.</a:t>
            </a:r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99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AD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GB" dirty="0"/>
              <a:t>Running for physics since 2000, some 50000 physics hours realized, (no machine runs in 2005 &amp; 2013):</a:t>
            </a:r>
          </a:p>
          <a:p>
            <a:pPr marL="342900" indent="-342900"/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>
                <a:solidFill>
                  <a:schemeClr val="tx1"/>
                </a:solidFill>
              </a:rPr>
              <a:t>5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18232" y="3165039"/>
            <a:ext cx="2673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Beam distribution:</a:t>
            </a:r>
          </a:p>
          <a:p>
            <a:r>
              <a:rPr lang="en-GB" b="1" dirty="0"/>
              <a:t>ASACUSA		</a:t>
            </a:r>
            <a:r>
              <a:rPr lang="en-GB" b="1" dirty="0" smtClean="0"/>
              <a:t>1530h</a:t>
            </a:r>
            <a:endParaRPr lang="en-GB" b="1" dirty="0"/>
          </a:p>
          <a:p>
            <a:r>
              <a:rPr lang="en-GB" b="1" dirty="0"/>
              <a:t>ATRAP		</a:t>
            </a:r>
            <a:r>
              <a:rPr lang="en-GB" b="1" dirty="0" smtClean="0"/>
              <a:t>908h</a:t>
            </a:r>
            <a:endParaRPr lang="en-GB" b="1" dirty="0"/>
          </a:p>
          <a:p>
            <a:r>
              <a:rPr lang="en-GB" b="1" dirty="0"/>
              <a:t>ALPHA		</a:t>
            </a:r>
            <a:r>
              <a:rPr lang="en-GB" b="1" dirty="0" smtClean="0"/>
              <a:t>1528h</a:t>
            </a:r>
            <a:endParaRPr lang="en-GB" b="1" dirty="0"/>
          </a:p>
          <a:p>
            <a:r>
              <a:rPr lang="en-GB" b="1" dirty="0"/>
              <a:t>AEGIS		</a:t>
            </a:r>
            <a:r>
              <a:rPr lang="en-GB" b="1" dirty="0" smtClean="0"/>
              <a:t>912h</a:t>
            </a:r>
            <a:endParaRPr lang="en-GB" b="1" dirty="0"/>
          </a:p>
          <a:p>
            <a:r>
              <a:rPr lang="en-GB" b="1" dirty="0"/>
              <a:t>ACE beamline	</a:t>
            </a:r>
            <a:r>
              <a:rPr lang="en-GB" b="1" dirty="0" smtClean="0"/>
              <a:t>499h</a:t>
            </a:r>
            <a:endParaRPr lang="en-GB" b="1" dirty="0"/>
          </a:p>
          <a:p>
            <a:r>
              <a:rPr lang="en-GB" b="1" dirty="0"/>
              <a:t>BASE		</a:t>
            </a:r>
            <a:r>
              <a:rPr lang="en-GB" b="1" dirty="0" smtClean="0"/>
              <a:t>0h</a:t>
            </a:r>
          </a:p>
          <a:p>
            <a:r>
              <a:rPr lang="en-GB" b="1" dirty="0" smtClean="0"/>
              <a:t>AD md		63h</a:t>
            </a:r>
            <a:endParaRPr lang="en-GB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168374"/>
              </p:ext>
            </p:extLst>
          </p:nvPr>
        </p:nvGraphicFramePr>
        <p:xfrm>
          <a:off x="233435" y="3002263"/>
          <a:ext cx="9075662" cy="2471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541"/>
                <a:gridCol w="403031"/>
                <a:gridCol w="403031"/>
                <a:gridCol w="403031"/>
                <a:gridCol w="403031"/>
                <a:gridCol w="403031"/>
                <a:gridCol w="403031"/>
                <a:gridCol w="403031"/>
                <a:gridCol w="403031"/>
                <a:gridCol w="403031"/>
                <a:gridCol w="403031"/>
                <a:gridCol w="403031"/>
                <a:gridCol w="403031"/>
                <a:gridCol w="403031"/>
                <a:gridCol w="403031"/>
                <a:gridCol w="403031"/>
                <a:gridCol w="567229"/>
                <a:gridCol w="731427"/>
              </a:tblGrid>
              <a:tr h="4118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 err="1">
                          <a:effectLst/>
                        </a:rPr>
                        <a:t>run</a:t>
                      </a:r>
                      <a:r>
                        <a:rPr lang="fr-FR" sz="1400" b="1" u="none" strike="noStrike" dirty="0">
                          <a:effectLst/>
                        </a:rPr>
                        <a:t> time (h)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2002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2003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2004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2006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2007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2008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2009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2010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2011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2012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2013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2014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2015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b="1" dirty="0"/>
                        <a:t>2016</a:t>
                      </a:r>
                    </a:p>
                  </a:txBody>
                  <a:tcPr marL="7620" marR="7620" marT="7620" marB="0" anchor="b"/>
                </a:tc>
              </a:tr>
              <a:tr h="4118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Total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3600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3050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2800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2800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3400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2925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3800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3340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4600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4610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4680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5480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2185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3300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b="1" dirty="0" smtClean="0"/>
                        <a:t>5440</a:t>
                      </a:r>
                      <a:endParaRPr lang="fr-FR" b="1" dirty="0"/>
                    </a:p>
                  </a:txBody>
                  <a:tcPr marL="7620" marR="7620" marT="7620" marB="0" anchor="b"/>
                </a:tc>
              </a:tr>
              <a:tr h="4118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Physics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1550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2250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2100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2300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3090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2765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3760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3140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4460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4550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4530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5360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2135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3250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b="1" dirty="0"/>
                        <a:t>5375</a:t>
                      </a:r>
                    </a:p>
                  </a:txBody>
                  <a:tcPr marL="7620" marR="7620" marT="7620" marB="0" anchor="b"/>
                </a:tc>
              </a:tr>
              <a:tr h="4118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effectLst/>
                        </a:rPr>
                        <a:t>md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2050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700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500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310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160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40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200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140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effectLst/>
                        </a:rPr>
                        <a:t>60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150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120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50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50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b="1" dirty="0" smtClean="0"/>
                        <a:t>63</a:t>
                      </a:r>
                      <a:endParaRPr lang="fr-FR" b="1" dirty="0"/>
                    </a:p>
                  </a:txBody>
                  <a:tcPr marL="7620" marR="7620" marT="7620" marB="0" anchor="b"/>
                </a:tc>
              </a:tr>
              <a:tr h="4118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effectLst/>
                        </a:rPr>
                        <a:t>Beam</a:t>
                      </a:r>
                      <a:r>
                        <a:rPr lang="fr-FR" sz="1200" b="1" u="none" strike="noStrike" dirty="0">
                          <a:effectLst/>
                        </a:rPr>
                        <a:t> </a:t>
                      </a:r>
                      <a:r>
                        <a:rPr lang="fr-FR" sz="1200" b="1" u="none" strike="noStrike" dirty="0" err="1">
                          <a:effectLst/>
                        </a:rPr>
                        <a:t>available</a:t>
                      </a:r>
                      <a:r>
                        <a:rPr lang="fr-FR" sz="1200" b="1" u="none" strike="noStrike" dirty="0">
                          <a:effectLst/>
                        </a:rPr>
                        <a:t> for </a:t>
                      </a:r>
                      <a:r>
                        <a:rPr lang="fr-FR" sz="1200" b="1" u="none" strike="noStrike" dirty="0" err="1">
                          <a:effectLst/>
                        </a:rPr>
                        <a:t>physics</a:t>
                      </a:r>
                      <a:r>
                        <a:rPr lang="fr-FR" sz="1200" b="1" u="none" strike="noStrike" dirty="0">
                          <a:effectLst/>
                        </a:rPr>
                        <a:t> (%)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86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89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90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90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71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 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65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76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78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87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84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90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 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89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b="1" dirty="0"/>
                        <a:t>86</a:t>
                      </a:r>
                    </a:p>
                  </a:txBody>
                  <a:tcPr marL="7620" marR="7620" marT="7620" marB="0" anchor="b"/>
                </a:tc>
              </a:tr>
              <a:tr h="4118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effectLst/>
                        </a:rPr>
                        <a:t>Uptime</a:t>
                      </a:r>
                      <a:r>
                        <a:rPr lang="fr-FR" sz="1200" b="1" u="none" strike="noStrike" dirty="0">
                          <a:effectLst/>
                        </a:rPr>
                        <a:t> AD machine (%)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 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 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 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 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89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 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74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81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93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92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91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90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95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 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90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effectLst/>
                        </a:rPr>
                        <a:t>92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b="1" dirty="0"/>
                        <a:t>93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4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112000" cy="1325563"/>
          </a:xfrm>
        </p:spPr>
        <p:txBody>
          <a:bodyPr/>
          <a:lstStyle/>
          <a:p>
            <a:pPr algn="ctr"/>
            <a:r>
              <a:rPr lang="en-GB" dirty="0" smtClean="0"/>
              <a:t>Major EYETS activities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176" y="1364466"/>
            <a:ext cx="7772400" cy="471730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Magnet coil shimming:</a:t>
            </a:r>
          </a:p>
          <a:p>
            <a:r>
              <a:rPr lang="en-GB" sz="2400" dirty="0"/>
              <a:t>L</a:t>
            </a:r>
            <a:r>
              <a:rPr lang="en-GB" sz="2400" dirty="0" smtClean="0"/>
              <a:t>ong-term BHN/BHW renovation program, 1-2 per year. </a:t>
            </a:r>
            <a:r>
              <a:rPr lang="en-GB" sz="2400" dirty="0"/>
              <a:t>N</a:t>
            </a:r>
            <a:r>
              <a:rPr lang="en-GB" sz="2400" dirty="0" smtClean="0"/>
              <a:t>o.5 of 24, BHN33 this year</a:t>
            </a:r>
          </a:p>
          <a:p>
            <a:r>
              <a:rPr lang="en-GB" sz="2400" dirty="0" smtClean="0"/>
              <a:t>57 main quads need attention, especially QN:s</a:t>
            </a:r>
          </a:p>
          <a:p>
            <a:r>
              <a:rPr lang="en-GB" sz="2400" dirty="0" smtClean="0"/>
              <a:t>We profit from BHN33 removal to do also QDN33 this year</a:t>
            </a:r>
            <a:endParaRPr lang="en-GB" sz="2400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300" y="1690688"/>
            <a:ext cx="3652765" cy="27395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3512085"/>
            <a:ext cx="3830617" cy="21547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205" y="3973415"/>
            <a:ext cx="4397295" cy="24734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2187" y="5666807"/>
            <a:ext cx="3690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DR.QDS01 repair in-situ</a:t>
            </a:r>
            <a:endParaRPr lang="fr-FR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71484" y="5863553"/>
            <a:ext cx="2305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DR.BHN33 removed for renovation</a:t>
            </a:r>
            <a:endParaRPr lang="fr-FR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312130" y="4514687"/>
            <a:ext cx="2740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DR.QDN33 removed for renovation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1681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Major E</a:t>
            </a:r>
            <a:r>
              <a:rPr lang="en-GB" dirty="0" smtClean="0"/>
              <a:t>YETS activities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338" y="1288774"/>
            <a:ext cx="6420462" cy="52771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 smtClean="0"/>
          </a:p>
          <a:p>
            <a:pPr marL="742950" lvl="1" indent="-285750"/>
            <a:r>
              <a:rPr lang="en-GB" dirty="0" smtClean="0"/>
              <a:t>C10 RF </a:t>
            </a:r>
            <a:r>
              <a:rPr lang="en-GB" dirty="0"/>
              <a:t>(</a:t>
            </a:r>
            <a:r>
              <a:rPr lang="en-GB" dirty="0" smtClean="0"/>
              <a:t>new </a:t>
            </a:r>
            <a:r>
              <a:rPr lang="en-GB" dirty="0"/>
              <a:t>interlock </a:t>
            </a:r>
            <a:r>
              <a:rPr lang="en-GB" dirty="0" smtClean="0"/>
              <a:t>system &amp; racks</a:t>
            </a:r>
            <a:r>
              <a:rPr lang="en-GB" dirty="0" smtClean="0"/>
              <a:t>)</a:t>
            </a:r>
            <a:endParaRPr lang="en-GB" dirty="0"/>
          </a:p>
          <a:p>
            <a:pPr marL="742950" lvl="1" indent="-285750"/>
            <a:r>
              <a:rPr lang="en-GB" dirty="0" smtClean="0"/>
              <a:t>Gen</a:t>
            </a:r>
            <a:r>
              <a:rPr lang="en-GB" dirty="0" smtClean="0"/>
              <a:t>eral </a:t>
            </a:r>
            <a:r>
              <a:rPr lang="en-GB" dirty="0"/>
              <a:t>survey of all AD ring </a:t>
            </a:r>
            <a:r>
              <a:rPr lang="en-GB" dirty="0" smtClean="0"/>
              <a:t>elements</a:t>
            </a:r>
            <a:endParaRPr lang="en-GB" dirty="0"/>
          </a:p>
          <a:p>
            <a:pPr marL="742950" lvl="1" indent="-285750"/>
            <a:r>
              <a:rPr lang="en-GB" dirty="0" smtClean="0"/>
              <a:t>3 vacuum sectors to be </a:t>
            </a:r>
            <a:r>
              <a:rPr lang="en-GB" dirty="0" smtClean="0"/>
              <a:t>opened:</a:t>
            </a:r>
            <a:r>
              <a:rPr lang="en-GB" dirty="0" smtClean="0"/>
              <a:t> 1B(sector valve leak), 2A(leak), 4(BHN33, QDN33)</a:t>
            </a:r>
          </a:p>
          <a:p>
            <a:pPr marL="742950" lvl="1" indent="-285750"/>
            <a:r>
              <a:rPr lang="en-GB" dirty="0"/>
              <a:t>Continued consolidation of many systems during and beyond EYETS: Vacuum system, Stochastic cooling system, new electron cooler, Magnets, Power converters, Kickers, Horn </a:t>
            </a:r>
            <a:r>
              <a:rPr lang="en-GB" dirty="0" err="1"/>
              <a:t>pulser</a:t>
            </a:r>
            <a:r>
              <a:rPr lang="en-GB" dirty="0"/>
              <a:t>, C02 cavity &amp; low-level, etc</a:t>
            </a:r>
            <a:r>
              <a:rPr lang="en-GB" dirty="0" smtClean="0"/>
              <a:t>.</a:t>
            </a:r>
          </a:p>
          <a:p>
            <a:pPr marL="742950" lvl="1" indent="-285750"/>
            <a:r>
              <a:rPr lang="en-GB" dirty="0" smtClean="0"/>
              <a:t>Target area consolidation: preparing for </a:t>
            </a:r>
            <a:r>
              <a:rPr lang="en-GB" dirty="0"/>
              <a:t>m</a:t>
            </a:r>
            <a:r>
              <a:rPr lang="en-GB" dirty="0" smtClean="0"/>
              <a:t>ajor renovation in LS2 including new Targets, Horns, Target/Horn chariots, new ventilation system &amp; building, Horn test bench, magnets, support systems etc.</a:t>
            </a: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742950" lvl="1" indent="-285750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3680163"/>
            <a:ext cx="4757664" cy="2676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81800" y="1485097"/>
            <a:ext cx="59055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BCCCT: </a:t>
            </a:r>
            <a:endParaRPr lang="en-GB" sz="2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modification </a:t>
            </a:r>
            <a:r>
              <a:rPr lang="en-GB" sz="2200" dirty="0"/>
              <a:t>of vacuum </a:t>
            </a:r>
            <a:r>
              <a:rPr lang="en-GB" sz="2200" dirty="0" smtClean="0"/>
              <a:t>pumping connections &amp; He equipment.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Accidental disconnection of He line =&gt; purge &amp; recover from air/humidity pollution</a:t>
            </a: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426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And also…..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435" y="1459661"/>
            <a:ext cx="11120365" cy="47173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 smtClean="0"/>
              <a:t>Re-vamp the AD control room !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834" y="2785225"/>
            <a:ext cx="5844480" cy="328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Key dates 2017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420681"/>
            <a:ext cx="10515600" cy="47173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lvl="1"/>
            <a:r>
              <a:rPr lang="en-GB" dirty="0" smtClean="0">
                <a:hlinkClick r:id="rId3"/>
              </a:rPr>
              <a:t>https://espace.cern.ch/be-dep/BEDepartmentalDocuments/BE/Injector_Schedule_2017.pdf</a:t>
            </a:r>
            <a:endParaRPr lang="en-GB" dirty="0"/>
          </a:p>
          <a:p>
            <a:pPr lvl="1"/>
            <a:r>
              <a:rPr lang="en-GB" dirty="0" smtClean="0"/>
              <a:t>Demineralised water </a:t>
            </a:r>
            <a:r>
              <a:rPr lang="en-GB" dirty="0" smtClean="0"/>
              <a:t>system: </a:t>
            </a:r>
            <a:r>
              <a:rPr lang="en-GB" dirty="0" smtClean="0"/>
              <a:t>maintenance </a:t>
            </a:r>
            <a:r>
              <a:rPr lang="en-GB" dirty="0" smtClean="0"/>
              <a:t>6/2 </a:t>
            </a:r>
            <a:r>
              <a:rPr lang="en-GB" dirty="0" smtClean="0"/>
              <a:t>– </a:t>
            </a:r>
            <a:r>
              <a:rPr lang="en-GB" dirty="0" smtClean="0"/>
              <a:t>13/2</a:t>
            </a:r>
            <a:endParaRPr lang="en-GB" dirty="0" smtClean="0"/>
          </a:p>
          <a:p>
            <a:pPr lvl="1"/>
            <a:r>
              <a:rPr lang="en-GB" dirty="0" smtClean="0"/>
              <a:t>He </a:t>
            </a:r>
            <a:r>
              <a:rPr lang="en-GB" dirty="0" smtClean="0"/>
              <a:t>liquefying plant: maintenance period </a:t>
            </a:r>
            <a:r>
              <a:rPr lang="en-GB" dirty="0" smtClean="0"/>
              <a:t>early April</a:t>
            </a:r>
          </a:p>
          <a:p>
            <a:pPr lvl="1"/>
            <a:r>
              <a:rPr lang="en-GB" dirty="0" smtClean="0"/>
              <a:t>3-14 April: HW tests &amp; cold checkout</a:t>
            </a:r>
          </a:p>
          <a:p>
            <a:pPr lvl="1"/>
            <a:r>
              <a:rPr lang="en-GB" dirty="0"/>
              <a:t>&gt;</a:t>
            </a:r>
            <a:r>
              <a:rPr lang="en-GB" dirty="0" smtClean="0"/>
              <a:t>17 April PS beam available</a:t>
            </a:r>
          </a:p>
          <a:p>
            <a:pPr lvl="1"/>
            <a:r>
              <a:rPr lang="en-GB" dirty="0" smtClean="0"/>
              <a:t>1 May: start physics</a:t>
            </a:r>
          </a:p>
          <a:p>
            <a:pPr lvl="1"/>
            <a:r>
              <a:rPr lang="en-GB" dirty="0" err="1"/>
              <a:t>Pbar</a:t>
            </a:r>
            <a:r>
              <a:rPr lang="en-GB" dirty="0"/>
              <a:t> beam for AD physics </a:t>
            </a:r>
            <a:r>
              <a:rPr lang="en-GB" dirty="0" smtClean="0"/>
              <a:t>1/5 </a:t>
            </a:r>
            <a:r>
              <a:rPr lang="en-GB" dirty="0"/>
              <a:t>– </a:t>
            </a:r>
            <a:r>
              <a:rPr lang="en-GB" dirty="0" smtClean="0"/>
              <a:t> 18/12 (33 </a:t>
            </a:r>
            <a:r>
              <a:rPr lang="en-GB" dirty="0"/>
              <a:t>weeks</a:t>
            </a:r>
            <a:r>
              <a:rPr lang="en-GB" dirty="0" smtClean="0"/>
              <a:t>), including ELENA </a:t>
            </a:r>
            <a:r>
              <a:rPr lang="en-GB" dirty="0" err="1" smtClean="0"/>
              <a:t>Pbar</a:t>
            </a:r>
            <a:r>
              <a:rPr lang="en-GB" dirty="0" smtClean="0"/>
              <a:t> shifts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3038</TotalTime>
  <Words>664</Words>
  <Application>Microsoft Office PowerPoint</Application>
  <PresentationFormat>Widescreen</PresentationFormat>
  <Paragraphs>225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AD machine status</vt:lpstr>
      <vt:lpstr>Outline</vt:lpstr>
      <vt:lpstr>2016 AD performance</vt:lpstr>
      <vt:lpstr>Machine issues</vt:lpstr>
      <vt:lpstr>AD statistics</vt:lpstr>
      <vt:lpstr>Major EYETS activities </vt:lpstr>
      <vt:lpstr>Major EYETS activities </vt:lpstr>
      <vt:lpstr>And also….. </vt:lpstr>
      <vt:lpstr>Key dates 2017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Antimatter Facility</dc:title>
  <dc:creator>Tommy Eriksson</dc:creator>
  <cp:lastModifiedBy>Tommy Eriksson</cp:lastModifiedBy>
  <cp:revision>231</cp:revision>
  <cp:lastPrinted>2015-09-23T15:19:15Z</cp:lastPrinted>
  <dcterms:created xsi:type="dcterms:W3CDTF">2015-09-21T09:39:37Z</dcterms:created>
  <dcterms:modified xsi:type="dcterms:W3CDTF">2017-01-17T12:47:24Z</dcterms:modified>
</cp:coreProperties>
</file>