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4"/>
  </p:sldMasterIdLst>
  <p:notesMasterIdLst>
    <p:notesMasterId r:id="rId18"/>
  </p:notesMasterIdLst>
  <p:handoutMasterIdLst>
    <p:handoutMasterId r:id="rId19"/>
  </p:handoutMasterIdLst>
  <p:sldIdLst>
    <p:sldId id="598" r:id="rId5"/>
    <p:sldId id="594" r:id="rId6"/>
    <p:sldId id="596" r:id="rId7"/>
    <p:sldId id="597" r:id="rId8"/>
    <p:sldId id="608" r:id="rId9"/>
    <p:sldId id="607" r:id="rId10"/>
    <p:sldId id="605" r:id="rId11"/>
    <p:sldId id="611" r:id="rId12"/>
    <p:sldId id="601" r:id="rId13"/>
    <p:sldId id="602" r:id="rId14"/>
    <p:sldId id="603" r:id="rId15"/>
    <p:sldId id="604" r:id="rId16"/>
    <p:sldId id="606" r:id="rId17"/>
  </p:sldIdLst>
  <p:sldSz cx="9144000" cy="6858000" type="screen4x3"/>
  <p:notesSz cx="6731000" cy="9856788"/>
  <p:custDataLst>
    <p:tags r:id="rId21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E102"/>
    <a:srgbClr val="E6E3FF"/>
    <a:srgbClr val="DCD4FF"/>
    <a:srgbClr val="1F06AA"/>
    <a:srgbClr val="D5B411"/>
    <a:srgbClr val="FFF101"/>
    <a:srgbClr val="083DAA"/>
    <a:srgbClr val="0E51A9"/>
    <a:srgbClr val="D7D1FF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121" autoAdjust="0"/>
    <p:restoredTop sz="98287" autoAdjust="0"/>
  </p:normalViewPr>
  <p:slideViewPr>
    <p:cSldViewPr snapToGrid="0">
      <p:cViewPr>
        <p:scale>
          <a:sx n="100" d="100"/>
          <a:sy n="100" d="100"/>
        </p:scale>
        <p:origin x="-1080" y="-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printerSettings" Target="printerSettings/printerSettings1.bin"/><Relationship Id="rId21" Type="http://schemas.openxmlformats.org/officeDocument/2006/relationships/tags" Target="tags/tag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Bottom</a:t>
            </a:r>
            <a:r>
              <a:rPr lang="en-GB" baseline="0" dirty="0" smtClean="0"/>
              <a:t> of the range, optimized custom probe (loss of flexibility, let’s start as it is).</a:t>
            </a:r>
          </a:p>
          <a:p>
            <a:r>
              <a:rPr lang="en-GB" baseline="0" dirty="0" smtClean="0"/>
              <a:t>Spurious 3-order harmonic resonance found, may require manual intervention to override internal search mode that sets in automatically , </a:t>
            </a:r>
            <a:r>
              <a:rPr lang="en-GB" baseline="0" dirty="0" err="1" smtClean="0"/>
              <a:t>varicap</a:t>
            </a:r>
            <a:r>
              <a:rPr lang="en-GB" baseline="0" dirty="0" smtClean="0"/>
              <a:t> setting can be changed.  </a:t>
            </a:r>
          </a:p>
          <a:p>
            <a:r>
              <a:rPr lang="en-GB" baseline="0" dirty="0" smtClean="0"/>
              <a:t>FESA restarts (sets different frequency) must be followed up manually.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763FA-E8DA-45BA-B03A-989DFBCB2BF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879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"/>
          <p:cNvSpPr>
            <a:spLocks noChangeArrowheads="1"/>
          </p:cNvSpPr>
          <p:nvPr userDrawn="1"/>
        </p:nvSpPr>
        <p:spPr bwMode="auto">
          <a:xfrm>
            <a:off x="0" y="990600"/>
            <a:ext cx="9144000" cy="9779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22940" y="6530046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fld id="{6294C92D-0306-4E69-9CD3-20855E84965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251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42237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 userDrawn="1"/>
        </p:nvSpPr>
        <p:spPr bwMode="auto">
          <a:xfrm>
            <a:off x="0" y="977900"/>
            <a:ext cx="9144000" cy="2133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079501"/>
            <a:ext cx="7772400" cy="19430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457200" indent="-457200" algn="ctr">
              <a:buFont typeface="Wingdings" charset="2"/>
              <a:buChar char="Ø"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 </a:t>
            </a:r>
            <a:r>
              <a:rPr lang="en-US" dirty="0" smtClean="0">
                <a:solidFill>
                  <a:srgbClr val="FFF101"/>
                </a:solidFill>
              </a:rPr>
              <a:t>C. Carli          </a:t>
            </a:r>
            <a:fld id="{DB625280-0E2E-4B83-8BB7-5087E3ADE6DD}" type="slidenum">
              <a:rPr lang="en-US" smtClean="0">
                <a:solidFill>
                  <a:srgbClr val="FFF101"/>
                </a:solidFill>
              </a:rPr>
              <a:pPr/>
              <a:t>‹#›</a:t>
            </a:fld>
            <a:r>
              <a:rPr lang="en-US" dirty="0" smtClean="0">
                <a:solidFill>
                  <a:srgbClr val="FFF101"/>
                </a:solidFill>
              </a:rPr>
              <a:t>/13</a:t>
            </a:r>
            <a:endParaRPr lang="en-US" dirty="0">
              <a:solidFill>
                <a:srgbClr val="FFF101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704D30C-6730-45DE-B84C-D0EA2535EE71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6"/>
          <p:cNvSpPr>
            <a:spLocks noChangeArrowheads="1"/>
          </p:cNvSpPr>
          <p:nvPr userDrawn="1"/>
        </p:nvSpPr>
        <p:spPr bwMode="auto">
          <a:xfrm>
            <a:off x="0" y="6578600"/>
            <a:ext cx="9144000" cy="2921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solidFill>
            <a:srgbClr val="083DAA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7010400" y="0"/>
            <a:ext cx="2133600" cy="9779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70663"/>
            <a:ext cx="91440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101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 dirty="0"/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20650" y="163513"/>
            <a:ext cx="7370763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6934200" y="-114299"/>
            <a:ext cx="2209800" cy="12058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  <p:sldLayoutId id="2147483917" r:id="rId12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101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jp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2500" y="5003800"/>
            <a:ext cx="7543800" cy="1574800"/>
          </a:xfrm>
        </p:spPr>
        <p:txBody>
          <a:bodyPr/>
          <a:lstStyle/>
          <a:p>
            <a:pPr marL="285750" indent="-285750" algn="l">
              <a:spcBef>
                <a:spcPts val="3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Installations up to Start of Commissioning</a:t>
            </a:r>
          </a:p>
          <a:p>
            <a:pPr marL="285750" indent="-285750" algn="l">
              <a:spcBef>
                <a:spcPts val="3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Commissioning with (brief) and without Beam</a:t>
            </a:r>
            <a:endParaRPr lang="en-US" sz="2000" dirty="0" smtClean="0"/>
          </a:p>
          <a:p>
            <a:pPr marL="285750" indent="-285750" algn="l">
              <a:spcBef>
                <a:spcPts val="3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Plans for </a:t>
            </a:r>
            <a:r>
              <a:rPr lang="en-US" sz="2000" dirty="0" smtClean="0"/>
              <a:t>2017</a:t>
            </a:r>
          </a:p>
          <a:p>
            <a:pPr marL="285750" indent="-285750" algn="l">
              <a:spcBef>
                <a:spcPts val="300"/>
              </a:spcBef>
              <a:buClrTx/>
              <a:buSzPct val="100000"/>
              <a:buFont typeface="Wingdings" charset="2"/>
              <a:buChar char="§"/>
            </a:pPr>
            <a:r>
              <a:rPr lang="en-US" sz="2000" dirty="0" smtClean="0"/>
              <a:t>Summary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1"/>
            <a:ext cx="8864600" cy="1739899"/>
          </a:xfrm>
        </p:spPr>
        <p:txBody>
          <a:bodyPr/>
          <a:lstStyle/>
          <a:p>
            <a:r>
              <a:rPr lang="en-US" sz="4800" dirty="0" smtClean="0"/>
              <a:t>ELENA Project Status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/>
              <a:t>C</a:t>
            </a:r>
            <a:r>
              <a:rPr lang="en-US" sz="1600" dirty="0"/>
              <a:t>. Carli on behalf of the AD and </a:t>
            </a:r>
            <a:r>
              <a:rPr lang="en-US" sz="1600" dirty="0" smtClean="0"/>
              <a:t>ELENA teams                                            ADUC, 17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January 2017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6367" b="23689"/>
          <a:stretch/>
        </p:blipFill>
        <p:spPr>
          <a:xfrm>
            <a:off x="1168304" y="2085600"/>
            <a:ext cx="6680296" cy="274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679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031874"/>
            <a:ext cx="8166100" cy="5534025"/>
          </a:xfrm>
        </p:spPr>
        <p:txBody>
          <a:bodyPr/>
          <a:lstStyle/>
          <a:p>
            <a:r>
              <a:rPr lang="en-US" sz="2000" dirty="0"/>
              <a:t>I</a:t>
            </a:r>
            <a:r>
              <a:rPr lang="en-US" sz="2000" dirty="0" smtClean="0"/>
              <a:t>nstallation of Electron Cooler</a:t>
            </a:r>
          </a:p>
          <a:p>
            <a:pPr lvl="1"/>
            <a:r>
              <a:rPr lang="en-US" sz="1800" dirty="0" smtClean="0"/>
              <a:t>Scheduling depending on Progress and Status of ELENA Ring Commissioning and Availability of Cooler</a:t>
            </a:r>
          </a:p>
          <a:p>
            <a:pPr lvl="1"/>
            <a:r>
              <a:rPr lang="en-US" sz="1800" dirty="0" smtClean="0"/>
              <a:t>(See Presentation by G. </a:t>
            </a:r>
            <a:r>
              <a:rPr lang="en-US" sz="1800" dirty="0" err="1" smtClean="0"/>
              <a:t>Tranquille</a:t>
            </a:r>
            <a:r>
              <a:rPr lang="en-US" sz="1800" dirty="0" smtClean="0"/>
              <a:t> for details on the Status of the Cooler)</a:t>
            </a:r>
          </a:p>
          <a:p>
            <a:r>
              <a:rPr lang="en-US" sz="2000" dirty="0" smtClean="0"/>
              <a:t>Completion of Vacuum Sector LNI-LNE and LNE50</a:t>
            </a:r>
          </a:p>
          <a:p>
            <a:pPr lvl="1"/>
            <a:r>
              <a:rPr lang="en-US" sz="1800" dirty="0" smtClean="0"/>
              <a:t>Vacuum Sector LNI-LNE comprises lines needed to bring Beam from the Source to the ELENA ring and part of the AD to ELENA Line</a:t>
            </a:r>
          </a:p>
          <a:p>
            <a:pPr lvl="1"/>
            <a:r>
              <a:rPr lang="en-US" sz="1800" dirty="0" smtClean="0"/>
              <a:t>LNE50 is the short Line towards GBAR</a:t>
            </a:r>
          </a:p>
          <a:p>
            <a:pPr lvl="1"/>
            <a:r>
              <a:rPr lang="en-US" sz="1800" dirty="0" smtClean="0"/>
              <a:t>Magnetic pick-up (Measurement of extracted Intensity) to be repaired (delicate!!) for LNE50 Line</a:t>
            </a:r>
          </a:p>
          <a:p>
            <a:pPr lvl="1"/>
            <a:r>
              <a:rPr lang="en-US" sz="1800" dirty="0" smtClean="0"/>
              <a:t>Missing Profile Monitors for both Vacuum Sectors</a:t>
            </a:r>
          </a:p>
          <a:p>
            <a:pPr lvl="2"/>
            <a:r>
              <a:rPr lang="en-US" sz="1600" dirty="0" smtClean="0"/>
              <a:t>Four Monitors foreseen in Sector LNI-LNE</a:t>
            </a:r>
          </a:p>
          <a:p>
            <a:pPr lvl="2"/>
            <a:r>
              <a:rPr lang="en-US" sz="1600" dirty="0" smtClean="0"/>
              <a:t>Two Monitors foreseen in LNE50</a:t>
            </a:r>
          </a:p>
          <a:p>
            <a:pPr lvl="2"/>
            <a:r>
              <a:rPr lang="en-US" sz="1600" dirty="0" smtClean="0"/>
              <a:t>Three Monitors almost completely mounted, many more in the pipeline</a:t>
            </a:r>
          </a:p>
          <a:p>
            <a:pPr lvl="2"/>
            <a:r>
              <a:rPr lang="en-US" sz="1600" dirty="0" smtClean="0"/>
              <a:t>Vacuum Tests after Mounting</a:t>
            </a:r>
          </a:p>
          <a:p>
            <a:pPr lvl="1"/>
            <a:r>
              <a:rPr lang="en-US" sz="1800" dirty="0" smtClean="0"/>
              <a:t>Ideally, Installation of LNE-LNE and LNE50 at the same time than Cooler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39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1031874"/>
            <a:ext cx="8166100" cy="5534025"/>
          </a:xfrm>
        </p:spPr>
        <p:txBody>
          <a:bodyPr/>
          <a:lstStyle/>
          <a:p>
            <a:r>
              <a:rPr lang="en-US" sz="2000" dirty="0" smtClean="0"/>
              <a:t>Commissioning of ELENA Ring with Cooler</a:t>
            </a:r>
          </a:p>
          <a:p>
            <a:pPr lvl="1"/>
            <a:r>
              <a:rPr lang="en-US" sz="1800" dirty="0" smtClean="0"/>
              <a:t>Again, as much as possible with Beam from the Source</a:t>
            </a:r>
          </a:p>
          <a:p>
            <a:pPr lvl="2"/>
            <a:r>
              <a:rPr lang="en-US" sz="1600" dirty="0" smtClean="0"/>
              <a:t>Possibly (probably?) with Protons, if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Life-Time too Short</a:t>
            </a:r>
          </a:p>
          <a:p>
            <a:pPr lvl="1"/>
            <a:r>
              <a:rPr lang="en-US" sz="1800" dirty="0" smtClean="0"/>
              <a:t>Perturbation of circulating Beam by magnetic System of Cooler?</a:t>
            </a:r>
          </a:p>
          <a:p>
            <a:pPr lvl="1"/>
            <a:r>
              <a:rPr lang="en-US" sz="1800" dirty="0" smtClean="0"/>
              <a:t>Optimization of Cooling, Estimates of Cooling Rates and final Beam Properties</a:t>
            </a:r>
          </a:p>
          <a:p>
            <a:r>
              <a:rPr lang="en-US" sz="2000" dirty="0" smtClean="0"/>
              <a:t>Setting-up of Antiproton Cycle</a:t>
            </a:r>
          </a:p>
          <a:p>
            <a:pPr lvl="1"/>
            <a:r>
              <a:rPr lang="en-US" sz="1800" dirty="0" smtClean="0"/>
              <a:t>Based on Experience gained with Beams from the Source to reduce Time needed</a:t>
            </a:r>
          </a:p>
          <a:p>
            <a:pPr lvl="1"/>
            <a:r>
              <a:rPr lang="en-US" sz="1800" dirty="0" smtClean="0"/>
              <a:t>Obtain Machine Cycle as needed for operations </a:t>
            </a:r>
          </a:p>
          <a:p>
            <a:pPr lvl="1"/>
            <a:endParaRPr lang="en-US" sz="1800" dirty="0"/>
          </a:p>
          <a:p>
            <a:r>
              <a:rPr lang="en-US" sz="2000" dirty="0" smtClean="0"/>
              <a:t>First Operation for GBAR</a:t>
            </a:r>
          </a:p>
          <a:p>
            <a:pPr lvl="1"/>
            <a:r>
              <a:rPr lang="en-US" sz="1800" dirty="0" smtClean="0"/>
              <a:t>Beam from the Source to Test Deceleration to a few </a:t>
            </a:r>
            <a:r>
              <a:rPr lang="en-US" sz="1800" dirty="0" err="1" smtClean="0"/>
              <a:t>keV</a:t>
            </a:r>
            <a:endParaRPr lang="en-US" sz="1800" dirty="0" smtClean="0"/>
          </a:p>
          <a:p>
            <a:pPr lvl="2"/>
            <a:r>
              <a:rPr lang="en-US" sz="1600" dirty="0" smtClean="0"/>
              <a:t>GBAR possibly ready as early as April 2017</a:t>
            </a:r>
          </a:p>
          <a:p>
            <a:pPr lvl="1"/>
            <a:r>
              <a:rPr lang="en-US" sz="1800" dirty="0" smtClean="0"/>
              <a:t>Later 100 </a:t>
            </a:r>
            <a:r>
              <a:rPr lang="en-US" sz="1800" dirty="0" err="1" smtClean="0"/>
              <a:t>keV</a:t>
            </a:r>
            <a:r>
              <a:rPr lang="en-US" sz="1800" dirty="0" smtClean="0"/>
              <a:t> Antiproton Beams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873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beyond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19174"/>
            <a:ext cx="8102600" cy="5534025"/>
          </a:xfrm>
        </p:spPr>
        <p:txBody>
          <a:bodyPr/>
          <a:lstStyle/>
          <a:p>
            <a:r>
              <a:rPr lang="en-US" sz="2000" dirty="0" smtClean="0"/>
              <a:t>In 2018 Operation for GBAR (Aim of Project “Phase 1”)</a:t>
            </a:r>
          </a:p>
          <a:p>
            <a:pPr lvl="1"/>
            <a:r>
              <a:rPr lang="en-US" sz="1800" dirty="0" smtClean="0"/>
              <a:t>100 </a:t>
            </a:r>
            <a:r>
              <a:rPr lang="en-US" sz="1800" dirty="0" err="1" smtClean="0"/>
              <a:t>keV</a:t>
            </a:r>
            <a:r>
              <a:rPr lang="en-US" sz="1800" dirty="0" smtClean="0"/>
              <a:t> protons, H</a:t>
            </a:r>
            <a:r>
              <a:rPr lang="en-US" sz="1800" baseline="30000" dirty="0" smtClean="0"/>
              <a:t>-</a:t>
            </a:r>
            <a:r>
              <a:rPr lang="en-US" sz="1800" dirty="0" smtClean="0"/>
              <a:t> and Antiproton Beams possible</a:t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2000" dirty="0" smtClean="0"/>
              <a:t> Implementation of Project “Phase 2” during LS2 (2019 and 2020)</a:t>
            </a:r>
          </a:p>
          <a:p>
            <a:pPr lvl="1"/>
            <a:r>
              <a:rPr lang="en-US" sz="1800" dirty="0" smtClean="0"/>
              <a:t>Replacement of the magnetic Lines from the AD to “old” experimental area by electro-static Lines from ELENA</a:t>
            </a:r>
          </a:p>
          <a:p>
            <a:pPr lvl="2"/>
            <a:r>
              <a:rPr lang="en-US" sz="1600" dirty="0" smtClean="0"/>
              <a:t>Dismantling of the magnetic Transfer Lines </a:t>
            </a:r>
          </a:p>
          <a:p>
            <a:pPr lvl="2"/>
            <a:r>
              <a:rPr lang="en-US" sz="1600" dirty="0" smtClean="0"/>
              <a:t>Installation of the electro-static Lines</a:t>
            </a:r>
          </a:p>
          <a:p>
            <a:pPr lvl="2"/>
            <a:r>
              <a:rPr lang="en-US" sz="1600" dirty="0" smtClean="0"/>
              <a:t>Commissioning with 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Beam (does not need to be cooled) from the Source possibly during LS2</a:t>
            </a:r>
          </a:p>
          <a:p>
            <a:pPr lvl="1"/>
            <a:r>
              <a:rPr lang="en-US" sz="1800" dirty="0" smtClean="0"/>
              <a:t>ELENA Activities to be coordinated with other LS2 Activities (LHC, Injectors …)</a:t>
            </a:r>
          </a:p>
          <a:p>
            <a:pPr lvl="2"/>
            <a:r>
              <a:rPr lang="en-US" sz="1600" dirty="0" smtClean="0"/>
              <a:t>Proposal from our Side: Installation Work in 2019 to have </a:t>
            </a:r>
            <a:r>
              <a:rPr lang="en-US" sz="1600" dirty="0" err="1" smtClean="0"/>
              <a:t>margi</a:t>
            </a:r>
            <a:endParaRPr lang="en-US" sz="1600" dirty="0" smtClean="0"/>
          </a:p>
          <a:p>
            <a:pPr lvl="2"/>
            <a:r>
              <a:rPr lang="en-US" sz="1600" dirty="0" smtClean="0"/>
              <a:t>All ELENA Activities communicated (using the “PLAN” tool) to LS2 Committee coordinating Interventions for all CERN Installations</a:t>
            </a:r>
          </a:p>
          <a:p>
            <a:pPr lvl="2"/>
            <a:r>
              <a:rPr lang="en-US" sz="1600" dirty="0" smtClean="0"/>
              <a:t>Waiting for Confirmation or </a:t>
            </a:r>
          </a:p>
          <a:p>
            <a:pPr lvl="2"/>
            <a:endParaRPr lang="en-US" sz="1800" dirty="0"/>
          </a:p>
          <a:p>
            <a:r>
              <a:rPr lang="en-US" sz="2000" dirty="0" smtClean="0">
                <a:solidFill>
                  <a:srgbClr val="FF6600"/>
                </a:solidFill>
              </a:rPr>
              <a:t>100 </a:t>
            </a:r>
            <a:r>
              <a:rPr lang="en-US" sz="2000" dirty="0" err="1" smtClean="0">
                <a:solidFill>
                  <a:srgbClr val="FF6600"/>
                </a:solidFill>
              </a:rPr>
              <a:t>keV</a:t>
            </a:r>
            <a:r>
              <a:rPr lang="en-US" sz="2000" dirty="0" smtClean="0">
                <a:solidFill>
                  <a:srgbClr val="FF6600"/>
                </a:solidFill>
              </a:rPr>
              <a:t> Beams from ELENA for all Antiproton Experiments from 2021 on</a:t>
            </a:r>
            <a:endParaRPr lang="en-US" sz="1800" dirty="0" smtClean="0">
              <a:solidFill>
                <a:srgbClr val="FF66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81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28700"/>
            <a:ext cx="8026400" cy="5511800"/>
          </a:xfrm>
        </p:spPr>
        <p:txBody>
          <a:bodyPr/>
          <a:lstStyle/>
          <a:p>
            <a:r>
              <a:rPr lang="en-US" sz="2400" dirty="0" smtClean="0"/>
              <a:t>Status at the end of 2016</a:t>
            </a:r>
          </a:p>
          <a:p>
            <a:pPr lvl="1"/>
            <a:r>
              <a:rPr lang="en-US" sz="2000" dirty="0" smtClean="0"/>
              <a:t>Installation of ELENA Ring (without Cooler) and Lines needed to start Commissioning completed</a:t>
            </a:r>
          </a:p>
          <a:p>
            <a:pPr lvl="1"/>
            <a:r>
              <a:rPr lang="en-US" sz="2000" dirty="0" smtClean="0"/>
              <a:t>First successful and brief Commissioning Period</a:t>
            </a:r>
          </a:p>
          <a:p>
            <a:pPr lvl="2"/>
            <a:r>
              <a:rPr lang="en-US" sz="2000" dirty="0" smtClean="0"/>
              <a:t>Beam transported from Source to Ring and circulating for many 10s of turns</a:t>
            </a:r>
          </a:p>
          <a:p>
            <a:r>
              <a:rPr lang="en-US" sz="2400" dirty="0" smtClean="0"/>
              <a:t>Plans for 2017</a:t>
            </a:r>
          </a:p>
          <a:p>
            <a:pPr lvl="1"/>
            <a:r>
              <a:rPr lang="en-US" sz="2000" dirty="0" smtClean="0"/>
              <a:t>ELENA Ring Commissioning restarting mid-February interleaved with Installations (Electron Cooler, Completion of LNE50 Line and sector LNI-LNE)</a:t>
            </a:r>
          </a:p>
          <a:p>
            <a:pPr lvl="1"/>
            <a:r>
              <a:rPr lang="en-US" sz="2000" dirty="0" smtClean="0"/>
              <a:t>Setting up of ELENA Cycles with Antiprotons</a:t>
            </a:r>
          </a:p>
          <a:p>
            <a:pPr lvl="1"/>
            <a:r>
              <a:rPr lang="en-US" sz="2000" dirty="0" smtClean="0"/>
              <a:t>First 100 </a:t>
            </a:r>
            <a:r>
              <a:rPr lang="en-US" sz="2000" dirty="0" err="1" smtClean="0"/>
              <a:t>keV</a:t>
            </a:r>
            <a:r>
              <a:rPr lang="en-US" sz="2000" dirty="0" smtClean="0"/>
              <a:t> Beams (first from the Source and later Antiprotons) for GBAR</a:t>
            </a:r>
          </a:p>
          <a:p>
            <a:r>
              <a:rPr lang="en-US" sz="2400" dirty="0" smtClean="0"/>
              <a:t>Implementation of Project Phase 2 during CERN LS2</a:t>
            </a:r>
          </a:p>
          <a:p>
            <a:pPr lvl="1"/>
            <a:r>
              <a:rPr lang="en-US" sz="2000" dirty="0" smtClean="0"/>
              <a:t>First ELENA 100 </a:t>
            </a:r>
            <a:r>
              <a:rPr lang="en-US" sz="2000" dirty="0" err="1" smtClean="0"/>
              <a:t>keV</a:t>
            </a:r>
            <a:r>
              <a:rPr lang="en-US" sz="2000" dirty="0" smtClean="0"/>
              <a:t> Antiproton Run for all Experiments in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143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P1010632_com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" t="8594" r="-231" b="23371"/>
          <a:stretch/>
        </p:blipFill>
        <p:spPr>
          <a:xfrm rot="160549">
            <a:off x="4563908" y="1072600"/>
            <a:ext cx="4000442" cy="20412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0650" y="138113"/>
            <a:ext cx="7370763" cy="739775"/>
          </a:xfrm>
        </p:spPr>
        <p:txBody>
          <a:bodyPr/>
          <a:lstStyle/>
          <a:p>
            <a:r>
              <a:rPr lang="en-US" sz="2800" dirty="0"/>
              <a:t>Installations up to Start of Commissioning</a:t>
            </a:r>
            <a:br>
              <a:rPr lang="en-US" sz="2800" dirty="0"/>
            </a:br>
            <a:r>
              <a:rPr lang="en-US" sz="2800" dirty="0"/>
              <a:t>(more details in presentation by F. </a:t>
            </a:r>
            <a:r>
              <a:rPr lang="en-US" sz="2800" dirty="0" err="1"/>
              <a:t>Butin</a:t>
            </a:r>
            <a:r>
              <a:rPr lang="en-US" sz="2800" dirty="0"/>
              <a:t>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15900" y="3606800"/>
            <a:ext cx="4089400" cy="2819400"/>
          </a:xfrm>
        </p:spPr>
        <p:txBody>
          <a:bodyPr/>
          <a:lstStyle/>
          <a:p>
            <a:r>
              <a:rPr lang="en-US" sz="1800" dirty="0" smtClean="0"/>
              <a:t>Hardware (most of the Ring and a few Lines) needed for Ring Commissioning installed, baked and tested</a:t>
            </a:r>
          </a:p>
          <a:p>
            <a:r>
              <a:rPr lang="en-US" sz="1800" dirty="0" smtClean="0"/>
              <a:t>Ready to start Commissioning with Beam around mid-November</a:t>
            </a:r>
          </a:p>
          <a:p>
            <a:r>
              <a:rPr lang="en-US" sz="1800" dirty="0" smtClean="0"/>
              <a:t>(Electron Cooler temporarily replaced by simple Tube, will be installed in Spring 2017) </a:t>
            </a:r>
            <a:endParaRPr lang="en-US" sz="1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501118" y="1155700"/>
            <a:ext cx="1133644" cy="338554"/>
          </a:xfrm>
          <a:prstGeom prst="rect">
            <a:avLst/>
          </a:prstGeom>
          <a:solidFill>
            <a:srgbClr val="FAFFC6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13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January</a:t>
            </a:r>
            <a:endParaRPr lang="en-US" sz="1600" dirty="0"/>
          </a:p>
        </p:txBody>
      </p:sp>
      <p:pic>
        <p:nvPicPr>
          <p:cNvPr id="9" name="Picture 1" descr="C:\Doc Francois\AD\ELENA\Photos\100_225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428114">
            <a:off x="927101" y="989806"/>
            <a:ext cx="2959101" cy="221958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905224" y="1028701"/>
            <a:ext cx="1454244" cy="338554"/>
          </a:xfrm>
          <a:prstGeom prst="rect">
            <a:avLst/>
          </a:prstGeom>
          <a:solidFill>
            <a:srgbClr val="FFF7B7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December 2014</a:t>
            </a:r>
            <a:endParaRPr lang="en-US" sz="1600" dirty="0"/>
          </a:p>
        </p:txBody>
      </p:sp>
      <p:pic>
        <p:nvPicPr>
          <p:cNvPr id="5" name="Picture 4" descr="P1040348_comp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300" y="3146425"/>
            <a:ext cx="4530272" cy="339770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359571" y="5969000"/>
            <a:ext cx="1467536" cy="584776"/>
          </a:xfrm>
          <a:prstGeom prst="rect">
            <a:avLst/>
          </a:prstGeom>
          <a:solidFill>
            <a:srgbClr val="FAFFC6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Picture taken </a:t>
            </a:r>
          </a:p>
          <a:p>
            <a:r>
              <a:rPr lang="en-US" sz="1600" dirty="0" smtClean="0"/>
              <a:t>on 19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October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238011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 descr="P1040335_comp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" t="18353" r="68" b="12840"/>
          <a:stretch/>
        </p:blipFill>
        <p:spPr>
          <a:xfrm>
            <a:off x="934865" y="1562099"/>
            <a:ext cx="6511835" cy="3378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Installations up to Start </a:t>
            </a:r>
            <a:r>
              <a:rPr lang="en-US" sz="2800" dirty="0" smtClean="0"/>
              <a:t>of Commissioning</a:t>
            </a:r>
            <a:br>
              <a:rPr lang="en-US" sz="2800" dirty="0" smtClean="0"/>
            </a:br>
            <a:r>
              <a:rPr lang="en-US" sz="2800" dirty="0" smtClean="0"/>
              <a:t>(more details in presentation by F. </a:t>
            </a:r>
            <a:r>
              <a:rPr lang="en-US" sz="2800" dirty="0" err="1" smtClean="0"/>
              <a:t>Butin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803899"/>
            <a:ext cx="8229600" cy="698501"/>
          </a:xfrm>
        </p:spPr>
        <p:txBody>
          <a:bodyPr/>
          <a:lstStyle/>
          <a:p>
            <a:pPr marL="177800" indent="-177800"/>
            <a:r>
              <a:rPr lang="en-US" sz="1800" dirty="0" smtClean="0"/>
              <a:t>Short 30.4 circumference Ring, Challenges due to low (100 </a:t>
            </a:r>
            <a:r>
              <a:rPr lang="en-US" sz="1800" dirty="0" err="1" smtClean="0"/>
              <a:t>keV</a:t>
            </a:r>
            <a:r>
              <a:rPr lang="en-US" sz="1800" dirty="0" smtClean="0"/>
              <a:t>) </a:t>
            </a:r>
            <a:r>
              <a:rPr lang="en-US" sz="1800" dirty="0"/>
              <a:t>E</a:t>
            </a:r>
            <a:r>
              <a:rPr lang="en-US" sz="1800" dirty="0" smtClean="0"/>
              <a:t>nergy and Intensity </a:t>
            </a:r>
            <a:br>
              <a:rPr lang="en-US" sz="1800" dirty="0" smtClean="0"/>
            </a:br>
            <a:r>
              <a:rPr lang="en-US" sz="1800" dirty="0" smtClean="0"/>
              <a:t>(low magnetic Fields, Rest Gas </a:t>
            </a:r>
            <a:r>
              <a:rPr lang="en-US" sz="1800" dirty="0"/>
              <a:t>I</a:t>
            </a:r>
            <a:r>
              <a:rPr lang="en-US" sz="1800" dirty="0" smtClean="0"/>
              <a:t>nteractions, Beam Instrumentation with weak Signals …)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ELENA Project Status                                                                     AD Users Committee, 17th January 2017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9848" y="1308100"/>
            <a:ext cx="2069797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Injection with magnetic </a:t>
            </a:r>
            <a:br>
              <a:rPr lang="en-US" sz="1600" dirty="0" smtClean="0"/>
            </a:br>
            <a:r>
              <a:rPr lang="en-US" sz="1600" dirty="0" smtClean="0"/>
              <a:t>septum and kicker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2726148" y="1016000"/>
            <a:ext cx="2073003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Sensitive </a:t>
            </a:r>
            <a:r>
              <a:rPr lang="en-US" sz="1600" dirty="0" err="1" smtClean="0"/>
              <a:t>magn</a:t>
            </a:r>
            <a:r>
              <a:rPr lang="en-US" sz="1600" dirty="0" smtClean="0"/>
              <a:t>. Pick-up </a:t>
            </a:r>
          </a:p>
          <a:p>
            <a:r>
              <a:rPr lang="en-US" sz="1600" dirty="0" smtClean="0"/>
              <a:t>(</a:t>
            </a:r>
            <a:r>
              <a:rPr lang="en-US" sz="1600" dirty="0" err="1" smtClean="0"/>
              <a:t>Schottky</a:t>
            </a:r>
            <a:r>
              <a:rPr lang="en-US" sz="1600" dirty="0" smtClean="0"/>
              <a:t> diagnostics </a:t>
            </a:r>
            <a:br>
              <a:rPr lang="en-US" sz="1600" dirty="0" smtClean="0"/>
            </a:br>
            <a:r>
              <a:rPr lang="en-US" sz="1600" dirty="0" smtClean="0"/>
              <a:t>for intensity, LLRF..)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767484" y="4495800"/>
            <a:ext cx="1919316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Wideband RF cavities </a:t>
            </a:r>
            <a:br>
              <a:rPr lang="en-US" sz="1600" dirty="0" smtClean="0"/>
            </a:br>
            <a:r>
              <a:rPr lang="en-US" sz="1600" dirty="0" smtClean="0"/>
              <a:t>(very similar to new </a:t>
            </a:r>
          </a:p>
          <a:p>
            <a:r>
              <a:rPr lang="en-US" sz="1600" dirty="0" smtClean="0"/>
              <a:t>PSB cavities)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5446293" y="5194300"/>
            <a:ext cx="1712728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Scraper to </a:t>
            </a:r>
          </a:p>
          <a:p>
            <a:r>
              <a:rPr lang="en-US" sz="1600" dirty="0" smtClean="0"/>
              <a:t>Measure </a:t>
            </a:r>
            <a:r>
              <a:rPr lang="en-US" sz="1600" dirty="0" err="1" smtClean="0"/>
              <a:t>emittance</a:t>
            </a:r>
            <a:r>
              <a:rPr lang="en-US" sz="1600" dirty="0" smtClean="0"/>
              <a:t> 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485920" y="2425700"/>
            <a:ext cx="1468872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Compensation </a:t>
            </a:r>
          </a:p>
          <a:p>
            <a:r>
              <a:rPr lang="en-US" sz="1600" dirty="0" smtClean="0"/>
              <a:t>solenoids</a:t>
            </a:r>
          </a:p>
          <a:p>
            <a:r>
              <a:rPr lang="en-US" sz="1600" dirty="0"/>
              <a:t>f</a:t>
            </a:r>
            <a:r>
              <a:rPr lang="en-US" sz="1600" dirty="0" smtClean="0"/>
              <a:t>or (not yet </a:t>
            </a:r>
          </a:p>
          <a:p>
            <a:r>
              <a:rPr lang="en-US" sz="1600" dirty="0" smtClean="0"/>
              <a:t>Installed) </a:t>
            </a:r>
            <a:r>
              <a:rPr lang="en-US" sz="1600" dirty="0"/>
              <a:t>c</a:t>
            </a:r>
            <a:r>
              <a:rPr lang="en-US" sz="1600" dirty="0" smtClean="0"/>
              <a:t>ooler</a:t>
            </a:r>
            <a:endParaRPr lang="en-US" sz="1600" dirty="0"/>
          </a:p>
        </p:txBody>
      </p:sp>
      <p:cxnSp>
        <p:nvCxnSpPr>
          <p:cNvPr id="18" name="Straight Arrow Connector 17"/>
          <p:cNvCxnSpPr>
            <a:stCxn id="64" idx="0"/>
          </p:cNvCxnSpPr>
          <p:nvPr/>
        </p:nvCxnSpPr>
        <p:spPr bwMode="auto">
          <a:xfrm flipV="1">
            <a:off x="850068" y="3784600"/>
            <a:ext cx="64332" cy="9525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5399722" y="1016000"/>
            <a:ext cx="3287078" cy="83099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Extraction towards</a:t>
            </a:r>
          </a:p>
          <a:p>
            <a:r>
              <a:rPr lang="en-US" sz="1600" dirty="0"/>
              <a:t>n</a:t>
            </a:r>
            <a:r>
              <a:rPr lang="en-US" sz="1600" dirty="0" smtClean="0"/>
              <a:t>ew experimental  zone (fast deflector) </a:t>
            </a:r>
          </a:p>
          <a:p>
            <a:r>
              <a:rPr lang="en-US" sz="1600" dirty="0"/>
              <a:t>f</a:t>
            </a:r>
            <a:r>
              <a:rPr lang="en-US" sz="1600" dirty="0" smtClean="0"/>
              <a:t>ollowed by el.-static transfer lines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 flipV="1">
            <a:off x="6819902" y="2717800"/>
            <a:ext cx="812798" cy="1397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flipV="1">
            <a:off x="2400300" y="4368800"/>
            <a:ext cx="673100" cy="850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 flipH="1">
            <a:off x="5461000" y="1790700"/>
            <a:ext cx="1104900" cy="4445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39" name="Straight Arrow Connector 38"/>
          <p:cNvCxnSpPr/>
          <p:nvPr/>
        </p:nvCxnSpPr>
        <p:spPr bwMode="auto">
          <a:xfrm>
            <a:off x="1524000" y="1905000"/>
            <a:ext cx="977900" cy="863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1778000" y="1879600"/>
            <a:ext cx="1079500" cy="596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flipH="1" flipV="1">
            <a:off x="1841500" y="3924300"/>
            <a:ext cx="304800" cy="12827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51" name="Straight Arrow Connector 50"/>
          <p:cNvCxnSpPr>
            <a:stCxn id="15" idx="0"/>
          </p:cNvCxnSpPr>
          <p:nvPr/>
        </p:nvCxnSpPr>
        <p:spPr bwMode="auto">
          <a:xfrm flipH="1" flipV="1">
            <a:off x="5956301" y="4483100"/>
            <a:ext cx="346356" cy="7112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>
            <a:off x="3784600" y="1778000"/>
            <a:ext cx="114300" cy="3429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6934200" y="1816100"/>
            <a:ext cx="152400" cy="7620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 flipH="1" flipV="1">
            <a:off x="6235700" y="4368800"/>
            <a:ext cx="558800" cy="3175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763861" y="5168900"/>
            <a:ext cx="1703010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Extraction towards</a:t>
            </a:r>
            <a:br>
              <a:rPr lang="en-US" sz="1600" dirty="0"/>
            </a:br>
            <a:r>
              <a:rPr lang="en-US" sz="1600" dirty="0" smtClean="0"/>
              <a:t>“old” </a:t>
            </a:r>
            <a:r>
              <a:rPr lang="en-US" sz="1600" dirty="0"/>
              <a:t>experiments</a:t>
            </a:r>
          </a:p>
        </p:txBody>
      </p:sp>
      <p:cxnSp>
        <p:nvCxnSpPr>
          <p:cNvPr id="47" name="Straight Arrow Connector 46"/>
          <p:cNvCxnSpPr/>
          <p:nvPr/>
        </p:nvCxnSpPr>
        <p:spPr bwMode="auto">
          <a:xfrm flipH="1">
            <a:off x="7099302" y="3124200"/>
            <a:ext cx="507998" cy="2286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E102"/>
            </a:solidFill>
            <a:prstDash val="solid"/>
            <a:round/>
            <a:headEnd type="none" w="sm" len="sm"/>
            <a:tailEnd type="arrow"/>
          </a:ln>
          <a:effectLst/>
        </p:spPr>
      </p:cxnSp>
      <p:sp>
        <p:nvSpPr>
          <p:cNvPr id="64" name="TextBox 63"/>
          <p:cNvSpPr txBox="1"/>
          <p:nvPr/>
        </p:nvSpPr>
        <p:spPr>
          <a:xfrm>
            <a:off x="361492" y="4737100"/>
            <a:ext cx="977151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Line</a:t>
            </a:r>
          </a:p>
          <a:p>
            <a:r>
              <a:rPr lang="en-US" sz="1600" dirty="0" smtClean="0"/>
              <a:t>From AD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010370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12713"/>
            <a:ext cx="6165850" cy="739775"/>
          </a:xfrm>
        </p:spPr>
        <p:txBody>
          <a:bodyPr/>
          <a:lstStyle/>
          <a:p>
            <a:r>
              <a:rPr lang="en-US" sz="2800" dirty="0"/>
              <a:t>Commissioning with (brief) and without Beam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0500" y="1016000"/>
            <a:ext cx="8737600" cy="5613400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Last Preparations</a:t>
            </a:r>
          </a:p>
          <a:p>
            <a:pPr marL="271463" indent="-271463"/>
            <a:r>
              <a:rPr lang="en-US" sz="1600" dirty="0" smtClean="0"/>
              <a:t>Ring Installations completed around end of September, kicker with “internal leak” (no other short term solution)</a:t>
            </a:r>
          </a:p>
          <a:p>
            <a:pPr marL="271463" indent="-271463"/>
            <a:r>
              <a:rPr lang="en-US" sz="1600" dirty="0" smtClean="0"/>
              <a:t>Bake-outs completed end of October for Ring and Beginning of November for Line from Source</a:t>
            </a:r>
          </a:p>
          <a:p>
            <a:pPr marL="271463" indent="-271463"/>
            <a:r>
              <a:rPr lang="en-US" sz="1600" dirty="0" smtClean="0"/>
              <a:t>Hardware Tests, Inspections with Safety Unit, Test of the Access System …</a:t>
            </a:r>
          </a:p>
          <a:p>
            <a:pPr marL="271463" indent="-271463"/>
            <a:r>
              <a:rPr lang="en-US" sz="1600" dirty="0" smtClean="0"/>
              <a:t>Circuit tests</a:t>
            </a:r>
          </a:p>
          <a:p>
            <a:pPr marL="671513" lvl="1" indent="-271463"/>
            <a:r>
              <a:rPr lang="en-US" sz="1600" dirty="0" smtClean="0"/>
              <a:t>7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to 11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for magnet circuits (magnets, interlock system and converters)</a:t>
            </a:r>
          </a:p>
          <a:p>
            <a:pPr marL="671513" lvl="1" indent="-271463"/>
            <a:r>
              <a:rPr lang="en-US" sz="1600" dirty="0" smtClean="0"/>
              <a:t>4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to 11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November for electro-static circuits for transfer lines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900" dirty="0" smtClean="0"/>
          </a:p>
          <a:p>
            <a:pPr marL="0" indent="0">
              <a:buNone/>
            </a:pPr>
            <a:r>
              <a:rPr lang="en-US" sz="2000" dirty="0" smtClean="0"/>
              <a:t>Machine available for Commissioning </a:t>
            </a:r>
            <a:br>
              <a:rPr lang="en-US" sz="2000" dirty="0" smtClean="0"/>
            </a:br>
            <a:r>
              <a:rPr lang="en-US" sz="2000" dirty="0" smtClean="0"/>
              <a:t>(with Beam) Team on 14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November</a:t>
            </a:r>
          </a:p>
          <a:p>
            <a:pPr marL="271463" indent="-271463"/>
            <a:r>
              <a:rPr lang="en-US" sz="1800" dirty="0" smtClean="0"/>
              <a:t>Still a few Issues to by Solved</a:t>
            </a:r>
          </a:p>
          <a:p>
            <a:pPr marL="271463" indent="-271463"/>
            <a:r>
              <a:rPr lang="en-US" sz="1800" dirty="0"/>
              <a:t>G</a:t>
            </a:r>
            <a:r>
              <a:rPr lang="en-US" sz="1800" dirty="0" smtClean="0"/>
              <a:t>eneral </a:t>
            </a:r>
            <a:r>
              <a:rPr lang="en-US" sz="1800" dirty="0" smtClean="0"/>
              <a:t>S</a:t>
            </a:r>
            <a:r>
              <a:rPr lang="en-US" sz="1800" dirty="0" smtClean="0"/>
              <a:t>equencing</a:t>
            </a:r>
            <a:r>
              <a:rPr lang="en-US" sz="1800" dirty="0"/>
              <a:t> </a:t>
            </a:r>
            <a:r>
              <a:rPr lang="en-US" sz="1800" dirty="0" smtClean="0"/>
              <a:t>and Timing </a:t>
            </a:r>
            <a:br>
              <a:rPr lang="en-US" sz="1800" dirty="0" smtClean="0"/>
            </a:br>
            <a:r>
              <a:rPr lang="en-US" sz="1800" dirty="0" smtClean="0"/>
              <a:t>to be understood</a:t>
            </a:r>
            <a:endParaRPr lang="en-US" sz="1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7200" y="3711170"/>
            <a:ext cx="4711700" cy="270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189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2432" y="4312577"/>
            <a:ext cx="5704568" cy="22702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1" y="112713"/>
            <a:ext cx="6165850" cy="739775"/>
          </a:xfrm>
        </p:spPr>
        <p:txBody>
          <a:bodyPr/>
          <a:lstStyle/>
          <a:p>
            <a:r>
              <a:rPr lang="en-US" sz="2800" dirty="0"/>
              <a:t>Commissioning with (brief) and without Beam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0800" y="1016000"/>
            <a:ext cx="8737600" cy="5613400"/>
          </a:xfrm>
        </p:spPr>
        <p:txBody>
          <a:bodyPr/>
          <a:lstStyle/>
          <a:p>
            <a:pPr marL="271463" indent="-271463"/>
            <a:r>
              <a:rPr lang="en-US" sz="1800" dirty="0" smtClean="0"/>
              <a:t>On 16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November, Beam observed on </a:t>
            </a:r>
            <a:br>
              <a:rPr lang="en-US" sz="1800" dirty="0" smtClean="0"/>
            </a:br>
            <a:r>
              <a:rPr lang="en-US" sz="1800" dirty="0" smtClean="0"/>
              <a:t>“TV Station” between Septum and Kicker</a:t>
            </a:r>
          </a:p>
          <a:p>
            <a:pPr marL="671513" lvl="1" indent="-271463"/>
            <a:r>
              <a:rPr lang="en-US" sz="1600" dirty="0" smtClean="0"/>
              <a:t>Instrumentation (two profile monitors) </a:t>
            </a:r>
            <a:br>
              <a:rPr lang="en-US" sz="1600" dirty="0" smtClean="0"/>
            </a:br>
            <a:r>
              <a:rPr lang="en-US" sz="1600" dirty="0" smtClean="0"/>
              <a:t>in Line fro</a:t>
            </a:r>
            <a:r>
              <a:rPr lang="en-US" sz="1600" dirty="0" smtClean="0"/>
              <a:t>m Source to Ring not yet</a:t>
            </a:r>
            <a:br>
              <a:rPr lang="en-US" sz="1600" dirty="0" smtClean="0"/>
            </a:br>
            <a:r>
              <a:rPr lang="en-US" sz="1600" dirty="0" smtClean="0"/>
              <a:t>available</a:t>
            </a:r>
          </a:p>
          <a:p>
            <a:pPr marL="671513" lvl="1" indent="-271463"/>
            <a:r>
              <a:rPr lang="en-US" sz="1600" dirty="0" smtClean="0"/>
              <a:t>Empirica</a:t>
            </a:r>
            <a:r>
              <a:rPr lang="en-US" sz="1600" dirty="0" smtClean="0"/>
              <a:t>l Adjustments leading to</a:t>
            </a:r>
            <a:br>
              <a:rPr lang="en-US" sz="1600" dirty="0" smtClean="0"/>
            </a:br>
            <a:r>
              <a:rPr lang="en-US" sz="1600" dirty="0" smtClean="0"/>
              <a:t>surprising Settings of Line</a:t>
            </a:r>
            <a:endParaRPr lang="en-US" sz="1600" dirty="0"/>
          </a:p>
          <a:p>
            <a:pPr marL="671513" lvl="1" indent="-271463"/>
            <a:r>
              <a:rPr lang="en-US" sz="1600" dirty="0" smtClean="0"/>
              <a:t>Line Settings to be readjusted often 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271463" indent="-271463"/>
            <a:r>
              <a:rPr lang="en-US" sz="1800" dirty="0" smtClean="0"/>
              <a:t>On Friday 18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November, low</a:t>
            </a:r>
            <a:br>
              <a:rPr lang="en-US" sz="1800" dirty="0" smtClean="0"/>
            </a:br>
            <a:r>
              <a:rPr lang="en-US" sz="1800" dirty="0" smtClean="0"/>
              <a:t>intensity remaining for at least </a:t>
            </a:r>
            <a:br>
              <a:rPr lang="en-US" sz="1800" dirty="0" smtClean="0"/>
            </a:br>
            <a:r>
              <a:rPr lang="en-US" sz="1800" dirty="0" smtClean="0"/>
              <a:t>a </a:t>
            </a:r>
            <a:r>
              <a:rPr lang="en-US" sz="1800" dirty="0" smtClean="0"/>
              <a:t>few turns</a:t>
            </a:r>
            <a:endParaRPr lang="en-US" sz="1800" dirty="0"/>
          </a:p>
          <a:p>
            <a:pPr marL="671513" lvl="1" indent="-271463"/>
            <a:r>
              <a:rPr lang="en-US" sz="1600" dirty="0" smtClean="0"/>
              <a:t>“Only” injection steering</a:t>
            </a:r>
          </a:p>
          <a:p>
            <a:pPr marL="671513" lvl="1" indent="-271463"/>
            <a:r>
              <a:rPr lang="en-US" sz="1600" dirty="0" smtClean="0"/>
              <a:t>No Orbit Correctors required</a:t>
            </a:r>
            <a:endParaRPr lang="en-US" sz="12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28090" t="21660" r="27196" b="12619"/>
          <a:stretch/>
        </p:blipFill>
        <p:spPr>
          <a:xfrm>
            <a:off x="6924800" y="1237966"/>
            <a:ext cx="2181100" cy="2388429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 bwMode="auto">
          <a:xfrm flipH="1">
            <a:off x="4775200" y="4385733"/>
            <a:ext cx="575734" cy="1016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E102"/>
            </a:solidFill>
            <a:prstDash val="solid"/>
            <a:round/>
            <a:headEnd type="none" w="sm" len="sm"/>
            <a:tailEnd type="triangle"/>
          </a:ln>
          <a:effectLst/>
        </p:spPr>
      </p:cxn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10223" r="-93"/>
          <a:stretch/>
        </p:blipFill>
        <p:spPr>
          <a:xfrm>
            <a:off x="4315500" y="1397000"/>
            <a:ext cx="2545200" cy="191037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083218" y="3729566"/>
            <a:ext cx="4155104" cy="584776"/>
          </a:xfrm>
          <a:prstGeom prst="rect">
            <a:avLst/>
          </a:prstGeom>
          <a:solidFill>
            <a:srgbClr val="DCD4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Position pick-up sum </a:t>
            </a:r>
            <a:r>
              <a:rPr lang="en-US" sz="1600" dirty="0" smtClean="0"/>
              <a:t>signals</a:t>
            </a:r>
            <a:br>
              <a:rPr lang="en-US" sz="1600" dirty="0" smtClean="0"/>
            </a:br>
            <a:r>
              <a:rPr lang="en-US" sz="1600" dirty="0" smtClean="0"/>
              <a:t>(beam seen a few times spaced by revolution 7 us)</a:t>
            </a:r>
            <a:endParaRPr lang="en-US" sz="1600" dirty="0" smtClean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H="1">
            <a:off x="5427133" y="4411133"/>
            <a:ext cx="118535" cy="5080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E102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5994400" y="4351867"/>
            <a:ext cx="8467" cy="62653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E102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24" name="Straight Arrow Connector 23"/>
          <p:cNvCxnSpPr/>
          <p:nvPr/>
        </p:nvCxnSpPr>
        <p:spPr bwMode="auto">
          <a:xfrm>
            <a:off x="6400800" y="4334933"/>
            <a:ext cx="287867" cy="6858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E102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437344" y="5329766"/>
            <a:ext cx="3064861" cy="830997"/>
          </a:xfrm>
          <a:prstGeom prst="rect">
            <a:avLst/>
          </a:prstGeom>
          <a:solidFill>
            <a:srgbClr val="DCD4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Signal due to losses on Pus</a:t>
            </a:r>
            <a:br>
              <a:rPr lang="en-US" sz="1600" dirty="0" smtClean="0"/>
            </a:br>
            <a:r>
              <a:rPr lang="en-US" sz="1600" dirty="0" smtClean="0"/>
              <a:t>(charging up plates and leading to a</a:t>
            </a:r>
            <a:br>
              <a:rPr lang="en-US" sz="1600" dirty="0" smtClean="0"/>
            </a:br>
            <a:r>
              <a:rPr lang="en-US" sz="1600" dirty="0" smtClean="0"/>
              <a:t>signal, which is difficult to interpret)</a:t>
            </a:r>
            <a:endParaRPr lang="en-US" sz="1600" dirty="0" smtClean="0"/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3416300" y="5448300"/>
            <a:ext cx="1155700" cy="5080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35" name="Straight Arrow Connector 34"/>
          <p:cNvCxnSpPr/>
          <p:nvPr/>
        </p:nvCxnSpPr>
        <p:spPr bwMode="auto">
          <a:xfrm>
            <a:off x="3505200" y="5702301"/>
            <a:ext cx="1257300" cy="266699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6600"/>
            </a:solidFill>
            <a:prstDash val="solid"/>
            <a:round/>
            <a:headEnd type="none" w="sm" len="sm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596512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0" y="112713"/>
            <a:ext cx="6673849" cy="739775"/>
          </a:xfrm>
        </p:spPr>
        <p:txBody>
          <a:bodyPr/>
          <a:lstStyle/>
          <a:p>
            <a:r>
              <a:rPr lang="en-US" sz="2800" dirty="0"/>
              <a:t>Commissioning with </a:t>
            </a:r>
            <a:r>
              <a:rPr lang="en-US" sz="2800" dirty="0" smtClean="0"/>
              <a:t>and </a:t>
            </a:r>
            <a:r>
              <a:rPr lang="en-US" sz="2800" dirty="0"/>
              <a:t>without Beam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0500" y="1016000"/>
            <a:ext cx="8737600" cy="5613400"/>
          </a:xfrm>
        </p:spPr>
        <p:txBody>
          <a:bodyPr/>
          <a:lstStyle/>
          <a:p>
            <a:pPr marL="271463" indent="-271463"/>
            <a:r>
              <a:rPr lang="en-US" sz="1800" dirty="0" smtClean="0"/>
              <a:t>On 22</a:t>
            </a:r>
            <a:r>
              <a:rPr lang="en-US" sz="1800" baseline="30000" dirty="0" smtClean="0"/>
              <a:t>nd</a:t>
            </a:r>
            <a:r>
              <a:rPr lang="en-US" sz="1800" dirty="0" smtClean="0"/>
              <a:t> November, Beam </a:t>
            </a:r>
            <a:br>
              <a:rPr lang="en-US" sz="1800" dirty="0" smtClean="0"/>
            </a:br>
            <a:r>
              <a:rPr lang="en-US" sz="1800" dirty="0" smtClean="0"/>
              <a:t>observed for a few more turns</a:t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pPr marL="271463" indent="-271463"/>
            <a:r>
              <a:rPr lang="en-US" sz="1800" dirty="0" smtClean="0"/>
              <a:t>On 23</a:t>
            </a:r>
            <a:r>
              <a:rPr lang="en-US" sz="1800" baseline="30000" dirty="0" smtClean="0"/>
              <a:t>rd</a:t>
            </a:r>
            <a:r>
              <a:rPr lang="en-US" sz="1800" dirty="0" smtClean="0"/>
              <a:t> November, beam </a:t>
            </a:r>
            <a:br>
              <a:rPr lang="en-US" sz="1800" dirty="0" smtClean="0"/>
            </a:br>
            <a:r>
              <a:rPr lang="en-US" sz="1800" dirty="0" smtClean="0"/>
              <a:t>for 10s of turns and likely a few </a:t>
            </a:r>
            <a:r>
              <a:rPr lang="en-US" sz="1800" dirty="0" err="1" smtClean="0"/>
              <a:t>ms</a:t>
            </a:r>
            <a:endParaRPr lang="en-US" sz="18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31223" r="20713" b="3143"/>
          <a:stretch/>
        </p:blipFill>
        <p:spPr>
          <a:xfrm>
            <a:off x="931335" y="4253248"/>
            <a:ext cx="3027600" cy="2271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5161" r="28782" b="1822"/>
          <a:stretch/>
        </p:blipFill>
        <p:spPr>
          <a:xfrm>
            <a:off x="4267200" y="4241800"/>
            <a:ext cx="4330700" cy="228695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82789" y="6223000"/>
            <a:ext cx="2456622" cy="338554"/>
          </a:xfrm>
          <a:prstGeom prst="rect">
            <a:avLst/>
          </a:prstGeom>
          <a:solidFill>
            <a:srgbClr val="DCD4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Position pick-up sum signals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32384" y="4679950"/>
            <a:ext cx="967032" cy="338554"/>
          </a:xfrm>
          <a:prstGeom prst="rect">
            <a:avLst/>
          </a:prstGeom>
          <a:solidFill>
            <a:srgbClr val="DCD4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50 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dirty="0" err="1" smtClean="0"/>
              <a:t>s</a:t>
            </a:r>
            <a:r>
              <a:rPr lang="en-US" sz="1600" dirty="0" smtClean="0"/>
              <a:t>/div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343405" y="4787900"/>
            <a:ext cx="1051891" cy="338554"/>
          </a:xfrm>
          <a:prstGeom prst="rect">
            <a:avLst/>
          </a:prstGeom>
          <a:solidFill>
            <a:srgbClr val="DCD4FF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0.5 </a:t>
            </a:r>
            <a:r>
              <a:rPr lang="en-US" sz="1600" dirty="0" err="1" smtClean="0"/>
              <a:t>ms</a:t>
            </a:r>
            <a:r>
              <a:rPr lang="en-US" sz="1600" dirty="0" smtClean="0"/>
              <a:t>/div</a:t>
            </a:r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 flipV="1">
            <a:off x="6064250" y="6064250"/>
            <a:ext cx="165100" cy="2349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CCFF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H="1">
            <a:off x="4495800" y="5969000"/>
            <a:ext cx="1187450" cy="8255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101"/>
            </a:solidFill>
            <a:prstDash val="solid"/>
            <a:round/>
            <a:headEnd type="none" w="sm" len="sm"/>
            <a:tailEnd type="triangle"/>
          </a:ln>
          <a:effectLst/>
        </p:spPr>
      </p:cxn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6300" y="1193800"/>
            <a:ext cx="5359400" cy="2386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969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750" y="112713"/>
            <a:ext cx="6699249" cy="739775"/>
          </a:xfrm>
        </p:spPr>
        <p:txBody>
          <a:bodyPr/>
          <a:lstStyle/>
          <a:p>
            <a:r>
              <a:rPr lang="en-US" sz="2800" dirty="0"/>
              <a:t>Commissioning with </a:t>
            </a:r>
            <a:r>
              <a:rPr lang="en-US" sz="2800" dirty="0" smtClean="0"/>
              <a:t>and </a:t>
            </a:r>
            <a:r>
              <a:rPr lang="en-US" sz="2800" dirty="0"/>
              <a:t>without Beam</a:t>
            </a:r>
            <a:endParaRPr lang="en-US" sz="28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90500" y="965200"/>
            <a:ext cx="8737600" cy="5613400"/>
          </a:xfrm>
        </p:spPr>
        <p:txBody>
          <a:bodyPr/>
          <a:lstStyle/>
          <a:p>
            <a:pPr marL="271463" indent="-271463"/>
            <a:r>
              <a:rPr lang="en-US" sz="1800" dirty="0" smtClean="0"/>
              <a:t>First tests of the prototype profile in</a:t>
            </a:r>
            <a:br>
              <a:rPr lang="en-US" sz="1800" dirty="0" smtClean="0"/>
            </a:br>
            <a:r>
              <a:rPr lang="en-US" sz="1800" dirty="0" smtClean="0"/>
              <a:t>Line from Source to Ring on 24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Nov.</a:t>
            </a:r>
          </a:p>
          <a:p>
            <a:pPr marL="671513" lvl="1" indent="-271463"/>
            <a:r>
              <a:rPr lang="en-US" sz="1600" dirty="0" smtClean="0"/>
              <a:t>Only temporary Head Amplifier </a:t>
            </a:r>
            <a:br>
              <a:rPr lang="en-US" sz="1600" dirty="0" smtClean="0"/>
            </a:br>
            <a:r>
              <a:rPr lang="en-US" sz="1600" dirty="0" smtClean="0"/>
              <a:t>connected</a:t>
            </a:r>
            <a:r>
              <a:rPr lang="en-US" sz="1600" dirty="0"/>
              <a:t> </a:t>
            </a:r>
            <a:r>
              <a:rPr lang="en-US" sz="1600" dirty="0" smtClean="0"/>
              <a:t>to Scope</a:t>
            </a:r>
          </a:p>
          <a:p>
            <a:pPr marL="671513" lvl="1" indent="-271463"/>
            <a:r>
              <a:rPr lang="en-US" sz="1600" dirty="0" smtClean="0"/>
              <a:t>Saturation even with lowest </a:t>
            </a:r>
            <a:r>
              <a:rPr lang="en-US" sz="1600" dirty="0" smtClean="0"/>
              <a:t>H</a:t>
            </a:r>
            <a:r>
              <a:rPr lang="en-US" sz="1600" baseline="30000" dirty="0" smtClean="0"/>
              <a:t>-</a:t>
            </a:r>
            <a:r>
              <a:rPr lang="en-US" sz="1600" dirty="0" smtClean="0"/>
              <a:t> Beam </a:t>
            </a:r>
            <a:br>
              <a:rPr lang="en-US" sz="1600" dirty="0" smtClean="0"/>
            </a:br>
            <a:r>
              <a:rPr lang="en-US" sz="1600" dirty="0" smtClean="0"/>
              <a:t>Intensities</a:t>
            </a:r>
          </a:p>
          <a:p>
            <a:pPr marL="671513" lvl="1" indent="-271463"/>
            <a:r>
              <a:rPr lang="en-US" sz="1600" dirty="0" smtClean="0"/>
              <a:t>Promising, but still a lot of Work to </a:t>
            </a:r>
            <a:br>
              <a:rPr lang="en-US" sz="1600" dirty="0" smtClean="0"/>
            </a:br>
            <a:r>
              <a:rPr lang="en-US" sz="1600" dirty="0" smtClean="0"/>
              <a:t>be done</a:t>
            </a:r>
          </a:p>
          <a:p>
            <a:pPr marL="671513" lvl="1" indent="-271463"/>
            <a:r>
              <a:rPr lang="en-US" sz="1600" dirty="0" smtClean="0"/>
              <a:t>Horizontal Offset seen?</a:t>
            </a:r>
            <a:br>
              <a:rPr lang="en-US" sz="1600" dirty="0" smtClean="0"/>
            </a:br>
            <a:endParaRPr lang="en-US" sz="1600" dirty="0" smtClean="0"/>
          </a:p>
          <a:p>
            <a:pPr marL="271463" indent="-271463"/>
            <a:r>
              <a:rPr lang="en-US" sz="1800" dirty="0" smtClean="0"/>
              <a:t>Injection </a:t>
            </a:r>
            <a:r>
              <a:rPr lang="en-US" sz="1800" dirty="0" smtClean="0"/>
              <a:t>Kicker shot-to shot Fluctuation </a:t>
            </a:r>
            <a:br>
              <a:rPr lang="en-US" sz="1800" dirty="0" smtClean="0"/>
            </a:br>
            <a:r>
              <a:rPr lang="en-US" sz="1800" dirty="0" smtClean="0"/>
              <a:t>found and cured</a:t>
            </a:r>
          </a:p>
          <a:p>
            <a:pPr marL="671513" lvl="1" indent="-271463"/>
            <a:r>
              <a:rPr lang="en-US" sz="1600" dirty="0" smtClean="0"/>
              <a:t>As an example of technical Problems</a:t>
            </a:r>
            <a:br>
              <a:rPr lang="en-US" sz="1600" dirty="0" smtClean="0"/>
            </a:br>
            <a:r>
              <a:rPr lang="en-US" sz="1600" dirty="0" smtClean="0"/>
              <a:t>encountered and solved</a:t>
            </a:r>
            <a:br>
              <a:rPr lang="en-US" sz="1600" dirty="0" smtClean="0"/>
            </a:b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marL="271463" indent="-271463"/>
            <a:r>
              <a:rPr lang="en-US" sz="1800" dirty="0" smtClean="0"/>
              <a:t>On 25</a:t>
            </a:r>
            <a:r>
              <a:rPr lang="en-US" sz="1800" baseline="30000" dirty="0" smtClean="0"/>
              <a:t>th</a:t>
            </a:r>
            <a:r>
              <a:rPr lang="en-US" sz="1800" dirty="0" smtClean="0"/>
              <a:t> </a:t>
            </a:r>
            <a:r>
              <a:rPr lang="en-US" sz="1800" dirty="0" smtClean="0"/>
              <a:t>November, </a:t>
            </a:r>
            <a:r>
              <a:rPr lang="en-US" sz="1800" dirty="0" smtClean="0"/>
              <a:t>Isolation Transformer </a:t>
            </a:r>
            <a:br>
              <a:rPr lang="en-US" sz="1800" dirty="0" smtClean="0"/>
            </a:br>
            <a:r>
              <a:rPr lang="en-US" sz="1800" dirty="0" smtClean="0"/>
              <a:t>of Source broke</a:t>
            </a: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=&gt; No Beam any more before annual CERN</a:t>
            </a:r>
            <a:br>
              <a:rPr lang="en-US" sz="1600" dirty="0" smtClean="0"/>
            </a:br>
            <a:r>
              <a:rPr lang="en-US" sz="1600" dirty="0" smtClean="0"/>
              <a:t>      shutdown</a:t>
            </a:r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 dirty="0"/>
          </a:p>
        </p:txBody>
      </p:sp>
      <p:pic>
        <p:nvPicPr>
          <p:cNvPr id="23" name="Picture 22" descr="image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0400" y="1170576"/>
            <a:ext cx="4204645" cy="236307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t="7709" b="7692"/>
          <a:stretch/>
        </p:blipFill>
        <p:spPr>
          <a:xfrm>
            <a:off x="4749800" y="3592700"/>
            <a:ext cx="3622263" cy="27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939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indent="-285750">
              <a:spcBef>
                <a:spcPts val="300"/>
              </a:spcBef>
            </a:pPr>
            <a:r>
              <a:rPr lang="en-US" sz="2800" dirty="0"/>
              <a:t>Commissioning </a:t>
            </a:r>
            <a:r>
              <a:rPr lang="en-US" sz="2800" dirty="0" smtClean="0"/>
              <a:t>with </a:t>
            </a:r>
            <a:r>
              <a:rPr lang="en-US" sz="2800" dirty="0"/>
              <a:t>and without Beam</a:t>
            </a:r>
          </a:p>
        </p:txBody>
      </p:sp>
      <p:sp>
        <p:nvSpPr>
          <p:cNvPr id="5" name="Subtitle 2"/>
          <p:cNvSpPr>
            <a:spLocks noGrp="1"/>
          </p:cNvSpPr>
          <p:nvPr/>
        </p:nvSpPr>
        <p:spPr>
          <a:xfrm>
            <a:off x="127001" y="1019433"/>
            <a:ext cx="6286500" cy="43227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B-train (real time magnetic </a:t>
            </a:r>
            <a:r>
              <a:rPr lang="en-US" sz="1800" dirty="0" smtClean="0"/>
              <a:t>Field Measurement distributed e.g. to RF)</a:t>
            </a:r>
          </a:p>
          <a:p>
            <a:pPr marL="177800" indent="-177800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The </a:t>
            </a:r>
            <a:r>
              <a:rPr lang="en-US" sz="1800" dirty="0" smtClean="0"/>
              <a:t>B-train system is installed, electronic components are being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checked. White </a:t>
            </a:r>
            <a:r>
              <a:rPr lang="en-US" sz="1800" dirty="0" smtClean="0"/>
              <a:t>Rabbit output is available at the RF rack. </a:t>
            </a:r>
          </a:p>
          <a:p>
            <a:pPr marL="177800" indent="-177800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Nominal calibration coefficients are applied for the time being.</a:t>
            </a:r>
          </a:p>
          <a:p>
            <a:pPr marL="177800" indent="-177800" algn="l">
              <a:spcBef>
                <a:spcPts val="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US" sz="1800" dirty="0" smtClean="0"/>
              <a:t>The reproducibility of the NMR markers was evaluated over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100 </a:t>
            </a:r>
            <a:r>
              <a:rPr lang="en-US" sz="1800" dirty="0" smtClean="0"/>
              <a:t>repetitions:</a:t>
            </a:r>
          </a:p>
          <a:p>
            <a:pPr marL="177800" indent="-177800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dirty="0" smtClean="0"/>
              <a:t>	- Low field (465 G, up to 581 G/s): 	better than 0.15 G </a:t>
            </a:r>
          </a:p>
          <a:p>
            <a:pPr marL="177800" indent="-177800" algn="l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en-US" sz="1800" dirty="0"/>
              <a:t>	</a:t>
            </a:r>
            <a:r>
              <a:rPr lang="en-US" sz="1800" dirty="0" smtClean="0"/>
              <a:t>- High field (3400 G, 2800 G/s):	better than 0.15 </a:t>
            </a:r>
            <a:r>
              <a:rPr lang="en-US" sz="1800" dirty="0"/>
              <a:t>G</a:t>
            </a:r>
            <a:endParaRPr lang="en-US" sz="1800" dirty="0" smtClean="0"/>
          </a:p>
        </p:txBody>
      </p:sp>
      <p:grpSp>
        <p:nvGrpSpPr>
          <p:cNvPr id="9" name="Group 8"/>
          <p:cNvGrpSpPr/>
          <p:nvPr/>
        </p:nvGrpSpPr>
        <p:grpSpPr>
          <a:xfrm>
            <a:off x="6283159" y="2371382"/>
            <a:ext cx="2733176" cy="2659772"/>
            <a:chOff x="468924" y="4064143"/>
            <a:chExt cx="4267198" cy="265977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924" y="4064143"/>
              <a:ext cx="4267198" cy="265977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2631" y="4446360"/>
              <a:ext cx="1009104" cy="829420"/>
            </a:xfrm>
            <a:prstGeom prst="rect">
              <a:avLst/>
            </a:prstGeom>
          </p:spPr>
        </p:pic>
      </p:grpSp>
      <p:grpSp>
        <p:nvGrpSpPr>
          <p:cNvPr id="24" name="Group 23"/>
          <p:cNvGrpSpPr/>
          <p:nvPr/>
        </p:nvGrpSpPr>
        <p:grpSpPr>
          <a:xfrm>
            <a:off x="877089" y="3556000"/>
            <a:ext cx="2513811" cy="2997887"/>
            <a:chOff x="8730052" y="1040769"/>
            <a:chExt cx="3551931" cy="3201327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/>
            <a:srcRect l="2788" t="1998" r="4718" b="-1998"/>
            <a:stretch/>
          </p:blipFill>
          <p:spPr>
            <a:xfrm>
              <a:off x="8730052" y="1040769"/>
              <a:ext cx="3551931" cy="2886096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9031600" y="1199546"/>
              <a:ext cx="10421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465 G,</a:t>
              </a:r>
              <a:endParaRPr lang="en-GB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10356350" y="3616950"/>
              <a:ext cx="0" cy="625146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3755176" y="3619500"/>
            <a:ext cx="2429724" cy="2845486"/>
            <a:chOff x="8563912" y="3926865"/>
            <a:chExt cx="3628088" cy="325822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6"/>
            <a:srcRect r="7095"/>
            <a:stretch/>
          </p:blipFill>
          <p:spPr>
            <a:xfrm>
              <a:off x="8563912" y="3926865"/>
              <a:ext cx="3628088" cy="2931135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8929907" y="4150913"/>
              <a:ext cx="118638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/>
                <a:t>3400 G,</a:t>
              </a:r>
              <a:endParaRPr lang="en-GB" dirty="0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flipV="1">
              <a:off x="10225556" y="6470228"/>
              <a:ext cx="0" cy="714861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Rectangle 18"/>
          <p:cNvSpPr/>
          <p:nvPr/>
        </p:nvSpPr>
        <p:spPr>
          <a:xfrm>
            <a:off x="2326184" y="6158355"/>
            <a:ext cx="23840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TTL marker trigger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77003" y="5016500"/>
            <a:ext cx="26340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Degaussing </a:t>
            </a:r>
            <a:r>
              <a:rPr lang="en-US" dirty="0" smtClean="0"/>
              <a:t>reduces</a:t>
            </a:r>
            <a:r>
              <a:rPr lang="en-US" dirty="0"/>
              <a:t> </a:t>
            </a:r>
            <a:r>
              <a:rPr lang="en-US" dirty="0" smtClean="0"/>
              <a:t>the the </a:t>
            </a:r>
            <a:br>
              <a:rPr lang="en-US" dirty="0" smtClean="0"/>
            </a:br>
            <a:r>
              <a:rPr lang="en-US" dirty="0" smtClean="0"/>
              <a:t>integrated </a:t>
            </a:r>
            <a:r>
              <a:rPr lang="en-US" dirty="0" err="1" smtClean="0"/>
              <a:t>remanent</a:t>
            </a:r>
            <a:r>
              <a:rPr lang="en-US" dirty="0" smtClean="0"/>
              <a:t> field </a:t>
            </a:r>
            <a:br>
              <a:rPr lang="en-US" dirty="0" smtClean="0"/>
            </a:br>
            <a:r>
              <a:rPr lang="en-US" dirty="0" smtClean="0"/>
              <a:t>from 153 to 0.03 </a:t>
            </a:r>
            <a:r>
              <a:rPr lang="en-US" dirty="0" err="1" smtClean="0"/>
              <a:t>mTm</a:t>
            </a:r>
            <a:r>
              <a:rPr lang="en-US" dirty="0" smtClean="0"/>
              <a:t>.</a:t>
            </a:r>
            <a:endParaRPr lang="en-GB" dirty="0" smtClean="0"/>
          </a:p>
        </p:txBody>
      </p:sp>
      <p:sp>
        <p:nvSpPr>
          <p:cNvPr id="21" name="TextBox 20"/>
          <p:cNvSpPr txBox="1"/>
          <p:nvPr/>
        </p:nvSpPr>
        <p:spPr>
          <a:xfrm rot="428334">
            <a:off x="6755936" y="1155700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</a:rPr>
              <a:t>Slide provided by</a:t>
            </a:r>
            <a:br>
              <a:rPr lang="en-US" dirty="0" smtClean="0">
                <a:solidFill>
                  <a:srgbClr val="FF6600"/>
                </a:solidFill>
              </a:rPr>
            </a:br>
            <a:r>
              <a:rPr lang="en-US" dirty="0" smtClean="0">
                <a:solidFill>
                  <a:srgbClr val="FF6600"/>
                </a:solidFill>
              </a:rPr>
              <a:t>B-train Team</a:t>
            </a:r>
            <a:endParaRPr lang="en-GB" dirty="0" smtClean="0">
              <a:solidFill>
                <a:srgbClr val="FF6600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803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 for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0" y="955674"/>
            <a:ext cx="8166100" cy="5635626"/>
          </a:xfrm>
        </p:spPr>
        <p:txBody>
          <a:bodyPr/>
          <a:lstStyle/>
          <a:p>
            <a:r>
              <a:rPr lang="en-US" sz="2000" dirty="0" smtClean="0"/>
              <a:t>Resumption of ELENA Commissioning with Beam expected on 13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February (with Beam from the Source, still without Electron Cooler)</a:t>
            </a:r>
          </a:p>
          <a:p>
            <a:pPr lvl="1"/>
            <a:r>
              <a:rPr lang="en-US" sz="1800" dirty="0" smtClean="0"/>
              <a:t>Date determined by</a:t>
            </a:r>
          </a:p>
          <a:p>
            <a:pPr lvl="2"/>
            <a:r>
              <a:rPr lang="en-US" sz="1600" dirty="0" smtClean="0"/>
              <a:t>Upgrades of CERN Control System</a:t>
            </a:r>
          </a:p>
          <a:p>
            <a:pPr lvl="2"/>
            <a:r>
              <a:rPr lang="en-US" sz="1600" dirty="0" smtClean="0"/>
              <a:t>Maintenance of Cooling Water Station</a:t>
            </a:r>
          </a:p>
          <a:p>
            <a:pPr lvl="2"/>
            <a:r>
              <a:rPr lang="en-US" sz="1600" dirty="0" smtClean="0"/>
              <a:t>Renovation and Modification of of Control Room</a:t>
            </a:r>
          </a:p>
          <a:p>
            <a:pPr lvl="2"/>
            <a:r>
              <a:rPr lang="en-US" sz="1600" dirty="0" smtClean="0"/>
              <a:t>Installation of new Isolation Transformer for the Source followed by Source Re-commissioning</a:t>
            </a:r>
          </a:p>
          <a:p>
            <a:pPr lvl="1"/>
            <a:r>
              <a:rPr lang="en-US" sz="1800" dirty="0" smtClean="0"/>
              <a:t>Activities, Milestones ..</a:t>
            </a:r>
          </a:p>
          <a:p>
            <a:pPr lvl="2"/>
            <a:r>
              <a:rPr lang="en-US" sz="1600" dirty="0" smtClean="0"/>
              <a:t>Measure hopefully Beam Profile in Line</a:t>
            </a:r>
          </a:p>
          <a:p>
            <a:pPr lvl="2"/>
            <a:r>
              <a:rPr lang="en-US" sz="1600" dirty="0" smtClean="0"/>
              <a:t>Improve Understanding and Setting of Source to ELENA Ring Transfer Line</a:t>
            </a:r>
          </a:p>
          <a:p>
            <a:pPr lvl="2"/>
            <a:r>
              <a:rPr lang="en-US" sz="1600" dirty="0" smtClean="0"/>
              <a:t>Commissioning of the (low level) RF System</a:t>
            </a:r>
          </a:p>
          <a:p>
            <a:pPr lvl="2"/>
            <a:r>
              <a:rPr lang="en-US" sz="1600" dirty="0" smtClean="0"/>
              <a:t>Improve Injection Efficiencies and Understand Beam Survival and Life-time (Easier with bunched Beam once the RF System is available)</a:t>
            </a:r>
          </a:p>
          <a:p>
            <a:pPr lvl="2"/>
            <a:r>
              <a:rPr lang="en-US" sz="1600" dirty="0" smtClean="0"/>
              <a:t>Orbit Measurements and Correction, Tune Measurement and Correction</a:t>
            </a:r>
          </a:p>
          <a:p>
            <a:pPr lvl="2"/>
            <a:r>
              <a:rPr lang="en-US" sz="1600" dirty="0" smtClean="0"/>
              <a:t>Orbit Response Measurements (Power H/V Corrector Magnets and Observe Position Changes with Pick-Ups) to understand Machine Optics</a:t>
            </a:r>
          </a:p>
          <a:p>
            <a:pPr lvl="2"/>
            <a:r>
              <a:rPr lang="en-US" sz="1600" dirty="0" smtClean="0"/>
              <a:t>Test Acceleration, (Re-)Deceleration</a:t>
            </a:r>
          </a:p>
          <a:p>
            <a:pPr lvl="2"/>
            <a:r>
              <a:rPr lang="en-US" sz="1600" dirty="0" smtClean="0"/>
              <a:t>Commission the Scraper to measure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 … 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ELENA Project Status                                                                     AD Users Committee, 17th January 2017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36126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2B1D4EA2F0CA429C573FCBC13FE810" ma:contentTypeVersion="0" ma:contentTypeDescription="Create a new document." ma:contentTypeScope="" ma:versionID="dcfd419fc06d605e07f625f4e6526b9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611068-1A64-4F47-8FBA-16F3693CB0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A8A66D5D-BD06-49D3-9EB9-FB504C64CF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18B7B86-601F-4130-AC38-43D13FDDD20D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144847</TotalTime>
  <Words>1098</Words>
  <Application>Microsoft Macintosh PowerPoint</Application>
  <PresentationFormat>On-screen Show (4:3)</PresentationFormat>
  <Paragraphs>166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1_Pixel</vt:lpstr>
      <vt:lpstr>ELENA Project Status     C. Carli on behalf of the AD and ELENA teams                                            ADUC, 17th January 2017</vt:lpstr>
      <vt:lpstr>Installations up to Start of Commissioning (more details in presentation by F. Butin)</vt:lpstr>
      <vt:lpstr>Installations up to Start of Commissioning (more details in presentation by F. Butin)</vt:lpstr>
      <vt:lpstr>Commissioning with (brief) and without Beam</vt:lpstr>
      <vt:lpstr>Commissioning with (brief) and without Beam</vt:lpstr>
      <vt:lpstr>Commissioning with and without Beam</vt:lpstr>
      <vt:lpstr>Commissioning with and without Beam</vt:lpstr>
      <vt:lpstr>Commissioning with and without Beam</vt:lpstr>
      <vt:lpstr>Plans for 2017</vt:lpstr>
      <vt:lpstr>Plans for 2017</vt:lpstr>
      <vt:lpstr>Plans for 2017</vt:lpstr>
      <vt:lpstr>Plans beyond 2017</vt:lpstr>
      <vt:lpstr>Summary and Conclusions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 - Project Structure</dc:title>
  <dc:creator>Christian Carli</dc:creator>
  <cp:lastModifiedBy>Christian Carli</cp:lastModifiedBy>
  <cp:revision>2855</cp:revision>
  <cp:lastPrinted>2011-11-21T08:06:28Z</cp:lastPrinted>
  <dcterms:created xsi:type="dcterms:W3CDTF">2009-08-04T11:38:51Z</dcterms:created>
  <dcterms:modified xsi:type="dcterms:W3CDTF">2017-01-17T12:28:14Z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0x0101009F2B1D4EA2F0CA429C573FCBC13FE810</vt:lpwstr>
  </property>
</Properties>
</file>