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5" r:id="rId5"/>
    <p:sldId id="310" r:id="rId6"/>
    <p:sldId id="321" r:id="rId7"/>
    <p:sldId id="322" r:id="rId8"/>
    <p:sldId id="323" r:id="rId9"/>
    <p:sldId id="325" r:id="rId10"/>
    <p:sldId id="326" r:id="rId11"/>
    <p:sldId id="327" r:id="rId12"/>
    <p:sldId id="330" r:id="rId13"/>
    <p:sldId id="331" r:id="rId14"/>
    <p:sldId id="332" r:id="rId15"/>
    <p:sldId id="333" r:id="rId16"/>
    <p:sldId id="334" r:id="rId17"/>
    <p:sldId id="339" r:id="rId18"/>
    <p:sldId id="335" r:id="rId19"/>
    <p:sldId id="337" r:id="rId20"/>
    <p:sldId id="336" r:id="rId21"/>
    <p:sldId id="338" r:id="rId22"/>
    <p:sldId id="316" r:id="rId23"/>
    <p:sldId id="314" r:id="rId24"/>
    <p:sldId id="340" r:id="rId25"/>
    <p:sldId id="320" r:id="rId26"/>
  </p:sldIdLst>
  <p:sldSz cx="12188825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29" autoAdjust="0"/>
  </p:normalViewPr>
  <p:slideViewPr>
    <p:cSldViewPr showGuides="1">
      <p:cViewPr varScale="1">
        <p:scale>
          <a:sx n="93" d="100"/>
          <a:sy n="93" d="100"/>
        </p:scale>
        <p:origin x="72" y="303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1/17/2017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1/17/2017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1/17/2017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1/17/2017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1/17/2017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of the ELENA Electron Cooler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G. Tranquille (on behalf of all the team)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7551" y="1063374"/>
            <a:ext cx="3330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Influence of circular coils on </a:t>
            </a:r>
            <a:r>
              <a:rPr lang="en-GB" dirty="0" err="1"/>
              <a:t>Bt</a:t>
            </a:r>
            <a:r>
              <a:rPr lang="en-GB" dirty="0"/>
              <a:t>/</a:t>
            </a:r>
            <a:r>
              <a:rPr lang="en-GB" dirty="0" err="1"/>
              <a:t>Bl</a:t>
            </a:r>
            <a:endParaRPr lang="en-GB" dirty="0"/>
          </a:p>
          <a:p>
            <a:r>
              <a:rPr lang="en-GB" dirty="0"/>
              <a:t>For SS#4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402" y="2402663"/>
            <a:ext cx="3574851" cy="2148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402" y="253949"/>
            <a:ext cx="3574851" cy="2148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7253" y="2402663"/>
            <a:ext cx="3574851" cy="21487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2402" y="4551377"/>
            <a:ext cx="3574851" cy="2148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551" y="2402663"/>
            <a:ext cx="3574851" cy="21487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83366" y="847618"/>
            <a:ext cx="2251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Bt</a:t>
            </a:r>
            <a:r>
              <a:rPr lang="en-GB" dirty="0"/>
              <a:t> = sqrt(Bx^2 + By^2)</a:t>
            </a:r>
          </a:p>
        </p:txBody>
      </p:sp>
    </p:spTree>
    <p:extLst>
      <p:ext uri="{BB962C8B-B14F-4D97-AF65-F5344CB8AC3E}">
        <p14:creationId xmlns:p14="http://schemas.microsoft.com/office/powerpoint/2010/main" val="351580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Expansion solenoid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044" y="2204864"/>
            <a:ext cx="6279424" cy="351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8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Toroid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8" y="188640"/>
            <a:ext cx="3258147" cy="2880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076" y="1944960"/>
            <a:ext cx="8882642" cy="404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Where are we with the magnet measurements?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3852" y="1752600"/>
            <a:ext cx="104411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green light to go ahead with the magnet construction was only given in June 2015</a:t>
            </a:r>
          </a:p>
          <a:p>
            <a:endParaRPr lang="en-GB" dirty="0"/>
          </a:p>
          <a:p>
            <a:r>
              <a:rPr lang="en-GB" dirty="0"/>
              <a:t>Three iterations needed before the measurement system was deemed to have the correct performance</a:t>
            </a:r>
          </a:p>
          <a:p>
            <a:endParaRPr lang="en-GB" dirty="0"/>
          </a:p>
          <a:p>
            <a:r>
              <a:rPr lang="en-GB" dirty="0"/>
              <a:t>All standard solenoids measured with circular coils powered</a:t>
            </a:r>
          </a:p>
          <a:p>
            <a:r>
              <a:rPr lang="en-GB" dirty="0"/>
              <a:t>	Selection of “drift solenoid”</a:t>
            </a:r>
          </a:p>
          <a:p>
            <a:endParaRPr lang="en-GB" dirty="0"/>
          </a:p>
          <a:p>
            <a:r>
              <a:rPr lang="en-GB" dirty="0"/>
              <a:t>Expansion solenoid measured</a:t>
            </a:r>
          </a:p>
          <a:p>
            <a:r>
              <a:rPr lang="en-GB" dirty="0"/>
              <a:t>	Has to be re-measured as the shielding end-plate was not in place</a:t>
            </a:r>
          </a:p>
          <a:p>
            <a:endParaRPr lang="en-GB" dirty="0"/>
          </a:p>
          <a:p>
            <a:r>
              <a:rPr lang="en-GB" dirty="0" err="1"/>
              <a:t>Toroids</a:t>
            </a:r>
            <a:r>
              <a:rPr lang="en-GB" dirty="0"/>
              <a:t> partially measured</a:t>
            </a:r>
          </a:p>
          <a:p>
            <a:endParaRPr lang="en-GB" dirty="0"/>
          </a:p>
          <a:p>
            <a:r>
              <a:rPr lang="en-GB" dirty="0"/>
              <a:t>Compact correctors measured at CERN</a:t>
            </a:r>
          </a:p>
          <a:p>
            <a:r>
              <a:rPr lang="en-GB" dirty="0"/>
              <a:t>	High B2 component due to parallelism error – will be corrected</a:t>
            </a:r>
          </a:p>
          <a:p>
            <a:endParaRPr lang="en-GB" dirty="0"/>
          </a:p>
          <a:p>
            <a:r>
              <a:rPr lang="en-GB" dirty="0"/>
              <a:t>Mounting of the full assembly on-going</a:t>
            </a:r>
          </a:p>
        </p:txBody>
      </p:sp>
    </p:spTree>
    <p:extLst>
      <p:ext uri="{BB962C8B-B14F-4D97-AF65-F5344CB8AC3E}">
        <p14:creationId xmlns:p14="http://schemas.microsoft.com/office/powerpoint/2010/main" val="29050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284" y="980728"/>
            <a:ext cx="6205856" cy="551559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781952" y="1081553"/>
            <a:ext cx="829147" cy="336059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4906332" y="877242"/>
            <a:ext cx="852359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e-Gun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77806" y="908927"/>
            <a:ext cx="1409471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e-Collector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9652" y="3440836"/>
            <a:ext cx="1657212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>
                <a:solidFill>
                  <a:prstClr val="black"/>
                </a:solidFill>
                <a:latin typeface="Trebuchet MS" panose="020B0603020202020204"/>
              </a:rPr>
              <a:t>Drift </a:t>
            </a:r>
            <a:r>
              <a:rPr lang="fr-FR" kern="0" dirty="0" err="1">
                <a:solidFill>
                  <a:prstClr val="black"/>
                </a:solidFill>
                <a:latin typeface="Trebuchet MS" panose="020B0603020202020204"/>
              </a:rPr>
              <a:t>chamber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6708286" y="2591343"/>
            <a:ext cx="549338" cy="475538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9335266" y="2746175"/>
            <a:ext cx="408571" cy="413691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>
            <a:off x="8139654" y="3877627"/>
            <a:ext cx="17726" cy="856830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120409" y="5942981"/>
            <a:ext cx="1948066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>
                <a:solidFill>
                  <a:prstClr val="black"/>
                </a:solidFill>
                <a:latin typeface="Trebuchet MS" panose="020B0603020202020204"/>
              </a:rPr>
              <a:t>Tor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oid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chambers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H="1" flipV="1">
            <a:off x="9497596" y="4650618"/>
            <a:ext cx="246241" cy="1249512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6854517" y="4492504"/>
            <a:ext cx="1538903" cy="1428250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H="1">
            <a:off x="9743837" y="1249582"/>
            <a:ext cx="595507" cy="355123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220828" y="2509224"/>
            <a:ext cx="2078486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>
                <a:solidFill>
                  <a:prstClr val="black"/>
                </a:solidFill>
                <a:latin typeface="Trebuchet MS" panose="020B0603020202020204"/>
              </a:rPr>
              <a:t>Vertical </a:t>
            </a:r>
            <a:r>
              <a:rPr lang="fr-FR" kern="0" dirty="0" err="1">
                <a:solidFill>
                  <a:prstClr val="black"/>
                </a:solidFill>
                <a:latin typeface="Trebuchet MS" panose="020B0603020202020204"/>
              </a:rPr>
              <a:t>chambers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64871" y="5912079"/>
            <a:ext cx="2149700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Pumping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chambers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>
            <a:cxnSpLocks/>
          </p:cNvCxnSpPr>
          <p:nvPr/>
        </p:nvCxnSpPr>
        <p:spPr>
          <a:xfrm flipV="1">
            <a:off x="5532979" y="5029755"/>
            <a:ext cx="1449975" cy="860097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26" name="Straight Arrow Connector 25"/>
          <p:cNvCxnSpPr>
            <a:cxnSpLocks/>
          </p:cNvCxnSpPr>
          <p:nvPr/>
        </p:nvCxnSpPr>
        <p:spPr>
          <a:xfrm flipV="1">
            <a:off x="7257624" y="5025858"/>
            <a:ext cx="2218660" cy="895698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7328520" y="1141258"/>
            <a:ext cx="2076867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>
                <a:solidFill>
                  <a:prstClr val="black"/>
                </a:solidFill>
                <a:latin typeface="Trebuchet MS" panose="020B0603020202020204"/>
              </a:rPr>
              <a:t>Gun NEG </a:t>
            </a:r>
            <a:r>
              <a:rPr lang="fr-FR" kern="0" dirty="0" err="1">
                <a:solidFill>
                  <a:prstClr val="black"/>
                </a:solidFill>
                <a:latin typeface="Trebuchet MS" panose="020B0603020202020204"/>
              </a:rPr>
              <a:t>chamber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685200" y="1492951"/>
            <a:ext cx="595507" cy="355123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522413" y="107720"/>
            <a:ext cx="9144001" cy="103273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Vacuum Elements</a:t>
            </a:r>
            <a:br>
              <a:rPr lang="en-GB" dirty="0"/>
            </a:br>
            <a:endParaRPr lang="en-GB" dirty="0"/>
          </a:p>
        </p:txBody>
      </p:sp>
      <p:sp>
        <p:nvSpPr>
          <p:cNvPr id="32" name="Right Brace 31"/>
          <p:cNvSpPr/>
          <p:nvPr/>
        </p:nvSpPr>
        <p:spPr>
          <a:xfrm>
            <a:off x="2347292" y="2348880"/>
            <a:ext cx="510646" cy="794591"/>
          </a:xfrm>
          <a:prstGeom prst="rightBrace">
            <a:avLst/>
          </a:prstGeom>
          <a:noFill/>
          <a:ln w="19050" cap="rnd" cmpd="sng" algn="ctr">
            <a:solidFill>
              <a:srgbClr val="5FCBE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33" name="Picture 2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865" y="2097010"/>
            <a:ext cx="1492690" cy="129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5"/>
          <p:cNvSpPr txBox="1">
            <a:spLocks/>
          </p:cNvSpPr>
          <p:nvPr/>
        </p:nvSpPr>
        <p:spPr>
          <a:xfrm>
            <a:off x="232078" y="1964880"/>
            <a:ext cx="4154405" cy="2088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Vacuum system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Gun &amp; Collector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FCBEF"/>
              </a:buClr>
              <a:buSzPct val="80000"/>
              <a:buFont typeface="Wingdings 3" charset="2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61115" y="4841024"/>
            <a:ext cx="592530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 err="1">
                <a:solidFill>
                  <a:prstClr val="black"/>
                </a:solidFill>
                <a:latin typeface="Trebuchet MS" panose="020B0603020202020204"/>
              </a:rPr>
              <a:t>PUs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 flipV="1">
            <a:off x="8439855" y="4767270"/>
            <a:ext cx="557056" cy="141047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30" name="Straight Arrow Connector 29"/>
          <p:cNvCxnSpPr>
            <a:cxnSpLocks/>
          </p:cNvCxnSpPr>
          <p:nvPr/>
        </p:nvCxnSpPr>
        <p:spPr>
          <a:xfrm flipH="1" flipV="1">
            <a:off x="7469652" y="4717217"/>
            <a:ext cx="398799" cy="205305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4747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9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9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9" grpId="0" animBg="1"/>
      <p:bldP spid="20" grpId="0" animBg="1"/>
      <p:bldP spid="28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412" y="633354"/>
            <a:ext cx="2120131" cy="37691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633354"/>
            <a:ext cx="2120132" cy="3769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9876" y="4509120"/>
            <a:ext cx="3070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Gun NEG chamber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36" y="2132856"/>
            <a:ext cx="4956043" cy="37170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22604" y="1484784"/>
            <a:ext cx="206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 chambers</a:t>
            </a:r>
          </a:p>
        </p:txBody>
      </p:sp>
    </p:spTree>
    <p:extLst>
      <p:ext uri="{BB962C8B-B14F-4D97-AF65-F5344CB8AC3E}">
        <p14:creationId xmlns:p14="http://schemas.microsoft.com/office/powerpoint/2010/main" val="38482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10636" y="980728"/>
            <a:ext cx="4032449" cy="30243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38828" y="4653136"/>
            <a:ext cx="105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Collector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57908" y="-459432"/>
            <a:ext cx="2808314" cy="46805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9957" y="34290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Toroid chamber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18281" y="1290728"/>
            <a:ext cx="4080455" cy="24482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42384" y="4653136"/>
            <a:ext cx="223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Pumping chambers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3818801"/>
            <a:ext cx="1667131" cy="27785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05980" y="604757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Drift chamber</a:t>
            </a:r>
          </a:p>
        </p:txBody>
      </p:sp>
    </p:spTree>
    <p:extLst>
      <p:ext uri="{BB962C8B-B14F-4D97-AF65-F5344CB8AC3E}">
        <p14:creationId xmlns:p14="http://schemas.microsoft.com/office/powerpoint/2010/main" val="62597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671736"/>
          </a:xfrm>
        </p:spPr>
        <p:txBody>
          <a:bodyPr/>
          <a:lstStyle/>
          <a:p>
            <a:pPr algn="ctr"/>
            <a:r>
              <a:rPr lang="en-GB" dirty="0"/>
              <a:t>The electron gun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196752"/>
            <a:ext cx="4800533" cy="288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444" y="4437112"/>
            <a:ext cx="4378922" cy="208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96" y="4437112"/>
            <a:ext cx="4963166" cy="20882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2444" y="1196752"/>
            <a:ext cx="479203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4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422741"/>
              </p:ext>
            </p:extLst>
          </p:nvPr>
        </p:nvGraphicFramePr>
        <p:xfrm>
          <a:off x="1485900" y="1556792"/>
          <a:ext cx="960755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889">
                  <a:extLst>
                    <a:ext uri="{9D8B030D-6E8A-4147-A177-3AD203B41FA5}">
                      <a16:colId xmlns:a16="http://schemas.microsoft.com/office/drawing/2014/main" val="1104038744"/>
                    </a:ext>
                  </a:extLst>
                </a:gridCol>
                <a:gridCol w="724949">
                  <a:extLst>
                    <a:ext uri="{9D8B030D-6E8A-4147-A177-3AD203B41FA5}">
                      <a16:colId xmlns:a16="http://schemas.microsoft.com/office/drawing/2014/main" val="177958650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90712688"/>
                    </a:ext>
                  </a:extLst>
                </a:gridCol>
                <a:gridCol w="5832646">
                  <a:extLst>
                    <a:ext uri="{9D8B030D-6E8A-4147-A177-3AD203B41FA5}">
                      <a16:colId xmlns:a16="http://schemas.microsoft.com/office/drawing/2014/main" val="31340931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2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Electron gun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Undergoing test on the </a:t>
                      </a:r>
                      <a:r>
                        <a:rPr lang="en-GB" dirty="0" err="1"/>
                        <a:t>ecool</a:t>
                      </a:r>
                      <a:r>
                        <a:rPr lang="en-GB" dirty="0"/>
                        <a:t> test stand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504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Collector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Ready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914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Gun NEG 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Final acceptance test in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07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Vertical chambers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Final acceptance test in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286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Toroid chambers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Electrodes to be mounted after NEG coating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01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    + electrodes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Final acceptance test in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846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Drift chambers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Final acceptance test in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664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Pumping chambers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Final acceptance test in March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009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Mounting and electrical tests still to be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95855"/>
                  </a:ext>
                </a:extLst>
              </a:tr>
            </a:tbl>
          </a:graphicData>
        </a:graphic>
      </p:graphicFrame>
      <p:pic>
        <p:nvPicPr>
          <p:cNvPr id="5" name="Graphic 4" descr="Checkmar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6180" y="4147838"/>
            <a:ext cx="385192" cy="385192"/>
          </a:xfrm>
          <a:prstGeom prst="rect">
            <a:avLst/>
          </a:prstGeom>
        </p:spPr>
      </p:pic>
      <p:pic>
        <p:nvPicPr>
          <p:cNvPr id="6" name="Graphic 5" descr="Checkmar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26260" y="2289594"/>
            <a:ext cx="385192" cy="385192"/>
          </a:xfrm>
          <a:prstGeom prst="rect">
            <a:avLst/>
          </a:prstGeom>
        </p:spPr>
      </p:pic>
      <p:pic>
        <p:nvPicPr>
          <p:cNvPr id="7" name="Graphic 6" descr="Checkmar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6180" y="3762646"/>
            <a:ext cx="385192" cy="385192"/>
          </a:xfrm>
          <a:prstGeom prst="rect">
            <a:avLst/>
          </a:prstGeom>
        </p:spPr>
      </p:pic>
      <p:pic>
        <p:nvPicPr>
          <p:cNvPr id="8" name="Graphic 7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6260" y="3053903"/>
            <a:ext cx="385192" cy="385192"/>
          </a:xfrm>
          <a:prstGeom prst="rect">
            <a:avLst/>
          </a:prstGeom>
        </p:spPr>
      </p:pic>
      <p:pic>
        <p:nvPicPr>
          <p:cNvPr id="9" name="Graphic 8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8008" y="1957922"/>
            <a:ext cx="385192" cy="385192"/>
          </a:xfrm>
          <a:prstGeom prst="rect">
            <a:avLst/>
          </a:prstGeom>
        </p:spPr>
      </p:pic>
      <p:pic>
        <p:nvPicPr>
          <p:cNvPr id="10" name="Graphic 9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6260" y="2657214"/>
            <a:ext cx="385192" cy="385192"/>
          </a:xfrm>
          <a:prstGeom prst="rect">
            <a:avLst/>
          </a:prstGeom>
        </p:spPr>
      </p:pic>
      <p:pic>
        <p:nvPicPr>
          <p:cNvPr id="11" name="Graphic 10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6180" y="3394545"/>
            <a:ext cx="385192" cy="385192"/>
          </a:xfrm>
          <a:prstGeom prst="rect">
            <a:avLst/>
          </a:prstGeom>
        </p:spPr>
      </p:pic>
      <p:pic>
        <p:nvPicPr>
          <p:cNvPr id="12" name="Graphic 11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1448" y="3407588"/>
            <a:ext cx="385192" cy="385192"/>
          </a:xfrm>
          <a:prstGeom prst="rect">
            <a:avLst/>
          </a:prstGeom>
        </p:spPr>
      </p:pic>
      <p:pic>
        <p:nvPicPr>
          <p:cNvPr id="13" name="Graphic 12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36142" y="3759394"/>
            <a:ext cx="385192" cy="385192"/>
          </a:xfrm>
          <a:prstGeom prst="rect">
            <a:avLst/>
          </a:prstGeom>
        </p:spPr>
      </p:pic>
      <p:pic>
        <p:nvPicPr>
          <p:cNvPr id="14" name="Graphic 13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36142" y="4144586"/>
            <a:ext cx="385192" cy="385192"/>
          </a:xfrm>
          <a:prstGeom prst="rect">
            <a:avLst/>
          </a:prstGeom>
        </p:spPr>
      </p:pic>
      <p:pic>
        <p:nvPicPr>
          <p:cNvPr id="15" name="Graphic 14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8008" y="4529778"/>
            <a:ext cx="385192" cy="385192"/>
          </a:xfrm>
          <a:prstGeom prst="rect">
            <a:avLst/>
          </a:prstGeom>
        </p:spPr>
      </p:pic>
      <p:pic>
        <p:nvPicPr>
          <p:cNvPr id="17" name="Graphic 16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45368" y="4902202"/>
            <a:ext cx="385192" cy="385192"/>
          </a:xfrm>
          <a:prstGeom prst="rect">
            <a:avLst/>
          </a:prstGeom>
        </p:spPr>
      </p:pic>
      <p:pic>
        <p:nvPicPr>
          <p:cNvPr id="18" name="Graphic 17" descr="Clos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11109" y="4881584"/>
            <a:ext cx="385192" cy="385192"/>
          </a:xfrm>
          <a:prstGeom prst="rect">
            <a:avLst/>
          </a:prstGeom>
        </p:spPr>
      </p:pic>
      <p:pic>
        <p:nvPicPr>
          <p:cNvPr id="19" name="Graphic 18" descr="Checkmark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6180" y="4474190"/>
            <a:ext cx="385192" cy="38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1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62" y="1001883"/>
            <a:ext cx="7093065" cy="3989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60" y="260648"/>
            <a:ext cx="3456384" cy="61446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30292" y="260648"/>
            <a:ext cx="3452352" cy="61375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102" y="989925"/>
            <a:ext cx="7114326" cy="4001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102" y="985417"/>
            <a:ext cx="7135585" cy="4013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423" y="982473"/>
            <a:ext cx="7127572" cy="40092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188640"/>
            <a:ext cx="1126525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Status of the ELENA electron cooler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Cooler parameters</a:t>
            </a:r>
          </a:p>
          <a:p>
            <a:r>
              <a:rPr lang="en-US" dirty="0"/>
              <a:t>Design</a:t>
            </a:r>
          </a:p>
          <a:p>
            <a:r>
              <a:rPr lang="en-US" dirty="0"/>
              <a:t>Magnetic system</a:t>
            </a:r>
          </a:p>
          <a:p>
            <a:r>
              <a:rPr lang="en-US" dirty="0"/>
              <a:t>Vacuum system</a:t>
            </a:r>
          </a:p>
          <a:p>
            <a:r>
              <a:rPr lang="en-US" dirty="0"/>
              <a:t>Tentative installation schedule</a:t>
            </a:r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Tentative schedule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3892" y="1628800"/>
            <a:ext cx="90730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IF ALL GOES WELL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	finish all magnetic measurements – end February</a:t>
            </a:r>
          </a:p>
          <a:p>
            <a:pPr algn="just"/>
            <a:r>
              <a:rPr lang="en-GB" dirty="0"/>
              <a:t>	dismount and ship magnet system and frame to CERN – end March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	all vacuum activities can only start after week 10</a:t>
            </a:r>
          </a:p>
          <a:p>
            <a:pPr algn="just"/>
            <a:r>
              <a:rPr lang="en-GB" dirty="0"/>
              <a:t>		NEG coat toroid chambers</a:t>
            </a:r>
          </a:p>
          <a:p>
            <a:pPr algn="just"/>
            <a:r>
              <a:rPr lang="en-GB" dirty="0"/>
              <a:t>		mount electrodes in toroid chambers</a:t>
            </a:r>
          </a:p>
          <a:p>
            <a:pPr algn="just"/>
            <a:r>
              <a:rPr lang="en-GB" dirty="0"/>
              <a:t>		Pus mounted and tested</a:t>
            </a:r>
          </a:p>
          <a:p>
            <a:pPr algn="just"/>
            <a:r>
              <a:rPr lang="en-GB" dirty="0"/>
              <a:t>		final vacuum acceptance tests (complete assembly or individual elements?)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	At the earliest we will be in a situation to start mounting the cooler in May</a:t>
            </a:r>
          </a:p>
          <a:p>
            <a:pPr algn="just"/>
            <a:r>
              <a:rPr lang="en-GB" dirty="0"/>
              <a:t>		2 weeks for the assembly</a:t>
            </a:r>
          </a:p>
          <a:p>
            <a:pPr algn="just"/>
            <a:r>
              <a:rPr lang="en-GB" dirty="0"/>
              <a:t>		move into the ring and connect</a:t>
            </a:r>
          </a:p>
          <a:p>
            <a:pPr algn="just"/>
            <a:r>
              <a:rPr lang="en-GB" dirty="0"/>
              <a:t>		bake-out</a:t>
            </a:r>
          </a:p>
          <a:p>
            <a:pPr algn="just"/>
            <a:r>
              <a:rPr lang="en-GB" dirty="0"/>
              <a:t>		connections (</a:t>
            </a:r>
            <a:r>
              <a:rPr lang="en-GB" dirty="0" err="1"/>
              <a:t>wic</a:t>
            </a:r>
            <a:r>
              <a:rPr lang="en-GB" dirty="0"/>
              <a:t>, water &amp; electrical)</a:t>
            </a:r>
          </a:p>
          <a:p>
            <a:pPr algn="just"/>
            <a:r>
              <a:rPr lang="en-GB" dirty="0"/>
              <a:t>		tests</a:t>
            </a:r>
          </a:p>
        </p:txBody>
      </p:sp>
      <p:sp>
        <p:nvSpPr>
          <p:cNvPr id="4" name="Right Brace 3"/>
          <p:cNvSpPr/>
          <p:nvPr/>
        </p:nvSpPr>
        <p:spPr>
          <a:xfrm>
            <a:off x="6886500" y="5301208"/>
            <a:ext cx="432048" cy="112890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678588" y="5680995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month</a:t>
            </a:r>
          </a:p>
        </p:txBody>
      </p:sp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3852" y="260648"/>
            <a:ext cx="10213774" cy="2895600"/>
          </a:xfrm>
        </p:spPr>
        <p:txBody>
          <a:bodyPr/>
          <a:lstStyle/>
          <a:p>
            <a:r>
              <a:rPr lang="en-GB" dirty="0"/>
              <a:t>QUESTIONS/COMMENTS?</a:t>
            </a:r>
          </a:p>
        </p:txBody>
      </p:sp>
    </p:spTree>
    <p:extLst>
      <p:ext uri="{BB962C8B-B14F-4D97-AF65-F5344CB8AC3E}">
        <p14:creationId xmlns:p14="http://schemas.microsoft.com/office/powerpoint/2010/main" val="37536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Influence of transverse temperature on the cooling (BETACOOL)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28" y="1844824"/>
            <a:ext cx="3468687" cy="247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92" y="1831039"/>
            <a:ext cx="3770036" cy="2470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5628" y="4315224"/>
            <a:ext cx="3451287" cy="24558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092" y="4301063"/>
            <a:ext cx="3770036" cy="2470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9111" y="4333488"/>
            <a:ext cx="3454651" cy="24193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3015" y="1837931"/>
            <a:ext cx="3454651" cy="245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0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197868" y="548680"/>
            <a:ext cx="8229600" cy="5111750"/>
          </a:xfrm>
          <a:prstGeom prst="rect">
            <a:avLst/>
          </a:prstGeom>
        </p:spPr>
        <p:txBody>
          <a:bodyPr/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Electron cooling essential in ELENA to counter emittance blow-up caused by the deceleration process.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prepare bunches with sufficiently low emittance for extraction to the experiments via the long electrostatic extraction lines.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Cooling needed at 2 momenta: 35 MeV/c and 13.7 MeV/c.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Expected emittances prior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to cooling: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@ 35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/c: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~ 50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(Δ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p/p) = ± 2 × 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Needed emittances at extraction: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≤  ~ 3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mm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(Δ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p/p) ≤ ± 1 × 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</a:p>
          <a:p>
            <a:pPr marL="0" indent="0">
              <a:buFont typeface="Arial" pitchFamily="34" charset="0"/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356" y="3107390"/>
            <a:ext cx="5693333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1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881145"/>
              </p:ext>
            </p:extLst>
          </p:nvPr>
        </p:nvGraphicFramePr>
        <p:xfrm>
          <a:off x="4654252" y="837695"/>
          <a:ext cx="7128792" cy="5111587"/>
        </p:xfrm>
        <a:graphic>
          <a:graphicData uri="http://schemas.openxmlformats.org/drawingml/2006/table">
            <a:tbl>
              <a:tblPr firstRow="1" bandRow="1"/>
              <a:tblGrid>
                <a:gridCol w="331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Momentum (MeV/c)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energy (eV)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current (mA)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density (m</a:t>
                      </a:r>
                      <a:r>
                        <a:rPr lang="en-GB" sz="12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 x 10</a:t>
                      </a:r>
                      <a:r>
                        <a:rPr lang="en-GB" sz="1200" kern="12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 x 10</a:t>
                      </a:r>
                      <a:r>
                        <a:rPr lang="en-GB" sz="12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20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gun</a:t>
                      </a: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GB" sz="1200" kern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</a:t>
                      </a: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(G)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Expansion factor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radius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Electron beam radius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Twiss parameters (m)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1200" kern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=2.103, </a:t>
                      </a:r>
                      <a:r>
                        <a:rPr lang="el-GR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1200" kern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=2.186, D=1.498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Flange-to-flange length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3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Drift solenoid length (mm)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FF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9756" y="837695"/>
            <a:ext cx="43924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Operate at very low electron energies (down to 55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Operate at very low magnetic field to minimize disturbance to circulating low energy antiprotons – 100 Gauss in the cooler.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Extremely good vacuum.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Adiabatic expansion of electron beam to reduce transverse temperatures.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Very good field quality – especially in the cooler solenoid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ǁ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5 × 10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).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Orbit correctors and solenoid compensators.</a:t>
            </a:r>
          </a:p>
        </p:txBody>
      </p:sp>
    </p:spTree>
    <p:extLst>
      <p:ext uri="{BB962C8B-B14F-4D97-AF65-F5344CB8AC3E}">
        <p14:creationId xmlns:p14="http://schemas.microsoft.com/office/powerpoint/2010/main" val="277490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243" y="892141"/>
            <a:ext cx="6205856" cy="551559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655911" y="992966"/>
            <a:ext cx="829147" cy="336059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780291" y="788655"/>
            <a:ext cx="852359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e-Gun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51765" y="820340"/>
            <a:ext cx="1409471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e-Collector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7084" y="2622335"/>
            <a:ext cx="1183031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Solenoids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968169" y="2839932"/>
            <a:ext cx="631422" cy="228515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>
            <a:off x="6717608" y="2821723"/>
            <a:ext cx="543707" cy="156571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>
            <a:stCxn id="8" idx="2"/>
          </p:cNvCxnSpPr>
          <p:nvPr/>
        </p:nvCxnSpPr>
        <p:spPr>
          <a:xfrm flipH="1">
            <a:off x="5919173" y="3030958"/>
            <a:ext cx="239427" cy="1288878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636412" y="5301208"/>
            <a:ext cx="979362" cy="408623"/>
          </a:xfrm>
          <a:prstGeom prst="roundRect">
            <a:avLst/>
          </a:prstGeom>
          <a:solidFill>
            <a:sysClr val="window" lastClr="FFFFFF"/>
          </a:solidFill>
          <a:ln w="19050" cap="rnd" cmpd="sng" algn="ctr">
            <a:solidFill>
              <a:srgbClr val="2E83C3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0" dirty="0">
                <a:solidFill>
                  <a:prstClr val="black"/>
                </a:solidFill>
                <a:latin typeface="Trebuchet MS" panose="020B0603020202020204"/>
              </a:rPr>
              <a:t>Tor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oids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6615774" y="4437112"/>
            <a:ext cx="630766" cy="1054197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4840215" y="4283424"/>
            <a:ext cx="781762" cy="1207885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H="1">
            <a:off x="7617796" y="1160995"/>
            <a:ext cx="595507" cy="355123"/>
          </a:xfrm>
          <a:prstGeom prst="straightConnector1">
            <a:avLst/>
          </a:prstGeom>
          <a:noFill/>
          <a:ln w="38100" cap="rnd" cmpd="sng" algn="ctr">
            <a:solidFill>
              <a:srgbClr val="96D141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152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959768"/>
          </a:xfrm>
        </p:spPr>
        <p:txBody>
          <a:bodyPr>
            <a:normAutofit fontScale="90000"/>
          </a:bodyPr>
          <a:lstStyle/>
          <a:p>
            <a:r>
              <a:rPr lang="en-GB" dirty="0"/>
              <a:t>Concept overview of Magnets Elements</a:t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272" y="1052736"/>
            <a:ext cx="5975667" cy="5616624"/>
          </a:xfrm>
          <a:prstGeom prst="rect">
            <a:avLst/>
          </a:prstGeom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264195" y="2226976"/>
            <a:ext cx="3162183" cy="972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Magnets</a:t>
            </a:r>
            <a:endParaRPr lang="fr-FR" dirty="0"/>
          </a:p>
          <a:p>
            <a:r>
              <a:rPr lang="fr-FR" dirty="0" err="1"/>
              <a:t>Supporting</a:t>
            </a:r>
            <a:r>
              <a:rPr lang="fr-FR" dirty="0"/>
              <a:t> system</a:t>
            </a:r>
          </a:p>
        </p:txBody>
      </p:sp>
      <p:sp>
        <p:nvSpPr>
          <p:cNvPr id="7" name="Right Brace 6"/>
          <p:cNvSpPr/>
          <p:nvPr/>
        </p:nvSpPr>
        <p:spPr>
          <a:xfrm>
            <a:off x="2675728" y="2330965"/>
            <a:ext cx="454121" cy="76478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044" y="2392166"/>
            <a:ext cx="1567034" cy="642386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>
                <a:solidFill>
                  <a:srgbClr val="002060"/>
                </a:solidFill>
                <a:latin typeface="Trebuchet MS" panose="020B0603020202020204" pitchFamily="34" charset="0"/>
              </a:rPr>
              <a:t>9 </a:t>
            </a:r>
          </a:p>
        </p:txBody>
      </p:sp>
    </p:spTree>
    <p:extLst>
      <p:ext uri="{BB962C8B-B14F-4D97-AF65-F5344CB8AC3E}">
        <p14:creationId xmlns:p14="http://schemas.microsoft.com/office/powerpoint/2010/main" val="411698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876" y="260648"/>
            <a:ext cx="9144001" cy="1371600"/>
          </a:xfrm>
        </p:spPr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Magnetic system components</a:t>
            </a:r>
            <a:b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13892" y="1196752"/>
            <a:ext cx="8229600" cy="5111750"/>
          </a:xfrm>
          <a:prstGeom prst="rect">
            <a:avLst/>
          </a:prstGeom>
        </p:spPr>
        <p:txBody>
          <a:bodyPr/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Main cooler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Gun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Collector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Expansion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Squeeze coil at collector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 x Toroid section consisting of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9 racetrack coils each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Various corrector coils to 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ensure good field quality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Solenoid compensators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692" y="1340768"/>
            <a:ext cx="5246240" cy="4904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37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31" y="3557386"/>
            <a:ext cx="4612782" cy="2594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32" y="573513"/>
            <a:ext cx="4612781" cy="2594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" y="3557386"/>
            <a:ext cx="4612782" cy="25946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" y="573513"/>
            <a:ext cx="4612781" cy="25946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0687" y="3168202"/>
            <a:ext cx="41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Standard solenoid on measurement bench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1631" y="3168202"/>
            <a:ext cx="518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Shielding, standard solenoids and expansion solenoid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0687" y="6152076"/>
            <a:ext cx="169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Toroid assembly</a:t>
            </a:r>
          </a:p>
        </p:txBody>
      </p:sp>
    </p:spTree>
    <p:extLst>
      <p:ext uri="{BB962C8B-B14F-4D97-AF65-F5344CB8AC3E}">
        <p14:creationId xmlns:p14="http://schemas.microsoft.com/office/powerpoint/2010/main" val="86951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38028" y="240356"/>
            <a:ext cx="6527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Magnetic</a:t>
            </a:r>
            <a:r>
              <a:rPr lang="fr-CH" sz="2400" dirty="0"/>
              <a:t> </a:t>
            </a:r>
            <a:r>
              <a:rPr lang="fr-CH" sz="2400" dirty="0" err="1"/>
              <a:t>measurement</a:t>
            </a:r>
            <a:r>
              <a:rPr lang="fr-CH" sz="2400" dirty="0"/>
              <a:t> the ELENA Electron </a:t>
            </a:r>
            <a:r>
              <a:rPr lang="fr-CH" sz="2400" dirty="0" err="1"/>
              <a:t>Cooler</a:t>
            </a:r>
            <a:endParaRPr lang="en-GB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9100" y="888451"/>
            <a:ext cx="10515600" cy="207685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Lakeshore Model 460 </a:t>
            </a:r>
            <a:r>
              <a:rPr kumimoji="0" lang="en-GB" sz="2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Gaussmeter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with 3-axis HSE probe (1 </a:t>
            </a:r>
            <a:r>
              <a:rPr kumimoji="0" lang="en-GB" sz="2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mG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resolution in range up to 300 G, accuracy of ±0.1%).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 holder with mirror for precise alignment. Has 4 possible rotational positions with 3 mounting points (0, 10 and 25 mm).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Counter balanced carbon fibre tube to hold probe holder.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 carrier and tube driven and positioned with a CMM arm with ±0.5 mm accuracy.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Precise probe alignment made with an autocollimator and spider fixtures.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3206999"/>
            <a:ext cx="3160505" cy="1780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7371" y="3206999"/>
            <a:ext cx="3173545" cy="17832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4171" y="3206999"/>
            <a:ext cx="3168633" cy="1780510"/>
          </a:xfrm>
          <a:prstGeom prst="rect">
            <a:avLst/>
          </a:prstGeom>
        </p:spPr>
      </p:pic>
      <p:cxnSp>
        <p:nvCxnSpPr>
          <p:cNvPr id="9" name="Elbow Connector 7"/>
          <p:cNvCxnSpPr>
            <a:cxnSpLocks/>
            <a:endCxn id="7" idx="3"/>
          </p:cNvCxnSpPr>
          <p:nvPr/>
        </p:nvCxnSpPr>
        <p:spPr>
          <a:xfrm rot="5400000">
            <a:off x="9504011" y="2683697"/>
            <a:ext cx="2541842" cy="288032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10"/>
          <p:cNvCxnSpPr>
            <a:cxnSpLocks/>
            <a:stCxn id="5" idx="1"/>
            <a:endCxn id="6" idx="1"/>
          </p:cNvCxnSpPr>
          <p:nvPr/>
        </p:nvCxnSpPr>
        <p:spPr>
          <a:xfrm rot="10800000" flipV="1">
            <a:off x="419100" y="1926880"/>
            <a:ext cx="1" cy="2170374"/>
          </a:xfrm>
          <a:prstGeom prst="bentConnector3">
            <a:avLst>
              <a:gd name="adj1" fmla="val 22860100000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2"/>
          <p:cNvCxnSpPr>
            <a:cxnSpLocks/>
            <a:endCxn id="8" idx="0"/>
          </p:cNvCxnSpPr>
          <p:nvPr/>
        </p:nvCxnSpPr>
        <p:spPr>
          <a:xfrm rot="10800000" flipV="1">
            <a:off x="5518489" y="2780929"/>
            <a:ext cx="1682393" cy="426069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49796" y="5229200"/>
            <a:ext cx="10515600" cy="13870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 each standard solenoid to determine how to place the solenoids during assembly (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/B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‖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≤ 5x10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 the magnetic model proposed by TESLA Engineering (saddle coils, circular coils, fine-tune coils…).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/B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‖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≤ 5x10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the centre of the drift solenoid (50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map of the electron cooler.</a:t>
            </a:r>
          </a:p>
        </p:txBody>
      </p:sp>
    </p:spTree>
    <p:extLst>
      <p:ext uri="{BB962C8B-B14F-4D97-AF65-F5344CB8AC3E}">
        <p14:creationId xmlns:p14="http://schemas.microsoft.com/office/powerpoint/2010/main" val="139083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E41224-0370-4595-877C-23316CD8000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873beb7-5857-4685-be1f-d57550cc96c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1067</TotalTime>
  <Words>666</Words>
  <Application>Microsoft Office PowerPoint</Application>
  <PresentationFormat>Custom</PresentationFormat>
  <Paragraphs>176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Corbel</vt:lpstr>
      <vt:lpstr>Trebuchet MS</vt:lpstr>
      <vt:lpstr>Wingdings</vt:lpstr>
      <vt:lpstr>Wingdings 3</vt:lpstr>
      <vt:lpstr>Digital Blue Tunnel 16x9</vt:lpstr>
      <vt:lpstr>Status of the ELENA Electron Cooler</vt:lpstr>
      <vt:lpstr>Status of the ELENA electron cooler</vt:lpstr>
      <vt:lpstr>PowerPoint Presentation</vt:lpstr>
      <vt:lpstr>PowerPoint Presentation</vt:lpstr>
      <vt:lpstr>PowerPoint Presentation</vt:lpstr>
      <vt:lpstr>Concept overview of Magnets Elements </vt:lpstr>
      <vt:lpstr>Magnetic system components </vt:lpstr>
      <vt:lpstr>PowerPoint Presentation</vt:lpstr>
      <vt:lpstr>PowerPoint Presentation</vt:lpstr>
      <vt:lpstr>PowerPoint Presentation</vt:lpstr>
      <vt:lpstr>Expansion solenoid</vt:lpstr>
      <vt:lpstr>Toroid</vt:lpstr>
      <vt:lpstr>Where are we with the magnet measurements?</vt:lpstr>
      <vt:lpstr>Vacuum Elements </vt:lpstr>
      <vt:lpstr>PowerPoint Presentation</vt:lpstr>
      <vt:lpstr>PowerPoint Presentation</vt:lpstr>
      <vt:lpstr>The electron gun</vt:lpstr>
      <vt:lpstr>PowerPoint Presentation</vt:lpstr>
      <vt:lpstr>PowerPoint Presentation</vt:lpstr>
      <vt:lpstr>Tentative schedule</vt:lpstr>
      <vt:lpstr>QUESTIONS/COMMENTS?</vt:lpstr>
      <vt:lpstr>Influence of transverse temperature on the cooling (BETACOOL)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theELENA Electron Cooler</dc:title>
  <dc:creator>Gerard Tranquille</dc:creator>
  <cp:lastModifiedBy>Gerard Tranquille</cp:lastModifiedBy>
  <cp:revision>13</cp:revision>
  <dcterms:created xsi:type="dcterms:W3CDTF">2017-01-11T08:21:38Z</dcterms:created>
  <dcterms:modified xsi:type="dcterms:W3CDTF">2017-01-17T10:56:17Z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