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0"/>
  </p:notesMasterIdLst>
  <p:sldIdLst>
    <p:sldId id="511" r:id="rId2"/>
    <p:sldId id="677" r:id="rId3"/>
    <p:sldId id="674" r:id="rId4"/>
    <p:sldId id="673" r:id="rId5"/>
    <p:sldId id="687" r:id="rId6"/>
    <p:sldId id="692" r:id="rId7"/>
    <p:sldId id="714" r:id="rId8"/>
    <p:sldId id="693" r:id="rId9"/>
    <p:sldId id="694" r:id="rId10"/>
    <p:sldId id="711" r:id="rId11"/>
    <p:sldId id="696" r:id="rId12"/>
    <p:sldId id="695" r:id="rId13"/>
    <p:sldId id="676" r:id="rId14"/>
    <p:sldId id="678" r:id="rId15"/>
    <p:sldId id="682" r:id="rId16"/>
    <p:sldId id="683" r:id="rId17"/>
    <p:sldId id="697" r:id="rId18"/>
    <p:sldId id="690" r:id="rId19"/>
    <p:sldId id="699" r:id="rId20"/>
    <p:sldId id="684" r:id="rId21"/>
    <p:sldId id="701" r:id="rId22"/>
    <p:sldId id="703" r:id="rId23"/>
    <p:sldId id="709" r:id="rId24"/>
    <p:sldId id="710" r:id="rId25"/>
    <p:sldId id="681" r:id="rId26"/>
    <p:sldId id="575" r:id="rId27"/>
    <p:sldId id="585" r:id="rId28"/>
    <p:sldId id="587" r:id="rId29"/>
    <p:sldId id="688" r:id="rId30"/>
    <p:sldId id="689" r:id="rId31"/>
    <p:sldId id="552" r:id="rId32"/>
    <p:sldId id="576" r:id="rId33"/>
    <p:sldId id="569" r:id="rId34"/>
    <p:sldId id="704" r:id="rId35"/>
    <p:sldId id="713" r:id="rId36"/>
    <p:sldId id="577" r:id="rId37"/>
    <p:sldId id="578" r:id="rId38"/>
    <p:sldId id="579" r:id="rId39"/>
    <p:sldId id="580" r:id="rId40"/>
    <p:sldId id="589" r:id="rId41"/>
    <p:sldId id="561" r:id="rId42"/>
    <p:sldId id="672" r:id="rId43"/>
    <p:sldId id="708" r:id="rId44"/>
    <p:sldId id="679" r:id="rId45"/>
    <p:sldId id="680" r:id="rId46"/>
    <p:sldId id="712" r:id="rId47"/>
    <p:sldId id="706" r:id="rId48"/>
    <p:sldId id="707" r:id="rId49"/>
  </p:sldIdLst>
  <p:sldSz cx="9144000" cy="6858000" type="screen4x3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6F6"/>
    <a:srgbClr val="006600"/>
    <a:srgbClr val="FF9900"/>
    <a:srgbClr val="1BF153"/>
    <a:srgbClr val="FFFF00"/>
    <a:srgbClr val="CC00CC"/>
    <a:srgbClr val="FF0000"/>
    <a:srgbClr val="0066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20928" autoAdjust="0"/>
    <p:restoredTop sz="93155" autoAdjust="0"/>
  </p:normalViewPr>
  <p:slideViewPr>
    <p:cSldViewPr>
      <p:cViewPr varScale="1">
        <p:scale>
          <a:sx n="70" d="100"/>
          <a:sy n="70" d="100"/>
        </p:scale>
        <p:origin x="10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13" Type="http://schemas.openxmlformats.org/officeDocument/2006/relationships/image" Target="../media/image67.wmf"/><Relationship Id="rId3" Type="http://schemas.openxmlformats.org/officeDocument/2006/relationships/image" Target="../media/image57.emf"/><Relationship Id="rId7" Type="http://schemas.openxmlformats.org/officeDocument/2006/relationships/image" Target="../media/image61.wmf"/><Relationship Id="rId12" Type="http://schemas.openxmlformats.org/officeDocument/2006/relationships/image" Target="../media/image66.wmf"/><Relationship Id="rId2" Type="http://schemas.openxmlformats.org/officeDocument/2006/relationships/image" Target="../media/image56.wmf"/><Relationship Id="rId1" Type="http://schemas.openxmlformats.org/officeDocument/2006/relationships/image" Target="../media/image55.emf"/><Relationship Id="rId6" Type="http://schemas.openxmlformats.org/officeDocument/2006/relationships/image" Target="../media/image60.wmf"/><Relationship Id="rId11" Type="http://schemas.openxmlformats.org/officeDocument/2006/relationships/image" Target="../media/image65.emf"/><Relationship Id="rId5" Type="http://schemas.openxmlformats.org/officeDocument/2006/relationships/image" Target="../media/image59.wmf"/><Relationship Id="rId15" Type="http://schemas.openxmlformats.org/officeDocument/2006/relationships/image" Target="../media/image69.wmf"/><Relationship Id="rId10" Type="http://schemas.openxmlformats.org/officeDocument/2006/relationships/image" Target="../media/image64.emf"/><Relationship Id="rId4" Type="http://schemas.openxmlformats.org/officeDocument/2006/relationships/image" Target="../media/image58.emf"/><Relationship Id="rId9" Type="http://schemas.openxmlformats.org/officeDocument/2006/relationships/image" Target="../media/image63.wmf"/><Relationship Id="rId14" Type="http://schemas.openxmlformats.org/officeDocument/2006/relationships/image" Target="../media/image68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94.emf"/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50.wmf"/><Relationship Id="rId1" Type="http://schemas.openxmlformats.org/officeDocument/2006/relationships/image" Target="../media/image88.wmf"/><Relationship Id="rId6" Type="http://schemas.openxmlformats.org/officeDocument/2006/relationships/image" Target="../media/image92.emf"/><Relationship Id="rId5" Type="http://schemas.openxmlformats.org/officeDocument/2006/relationships/image" Target="../media/image91.wmf"/><Relationship Id="rId4" Type="http://schemas.openxmlformats.org/officeDocument/2006/relationships/image" Target="../media/image9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C906F5B-28FA-401A-8884-61ADDB2A7E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087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37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38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39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26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27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28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31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32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36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06B98BB-13C0-4E17-ABA1-D716AE88B2E8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  <p:sp>
        <p:nvSpPr>
          <p:cNvPr id="108547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3192E668-262E-4D83-B358-47EFC06E8F04}" type="slidenum">
              <a:rPr lang="en-GB" altLang="en-US"/>
              <a:pPr algn="r"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1085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854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CH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877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76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343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833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211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906F5B-28FA-401A-8884-61ADDB2A7E25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776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855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31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493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1A4379-E44B-4E50-A91E-7730849AE1A8}" type="slidenum">
              <a:rPr lang="en-US" smtClean="0"/>
              <a:pPr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5488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098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244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5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7A524-5540-4714-83FE-AC0BEB3E474F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02CEB-CD5A-48B7-B67E-1C4FFBF0AD8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AD092-5F29-40BE-89BD-EA2BE5D5C614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38C7-93A7-43A3-A5E0-488435E813F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"/>
            <a:ext cx="2209800" cy="643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"/>
            <a:ext cx="6477000" cy="643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030A1-2BB5-4BE3-8E98-90024CDAB37A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DFC2-62DA-4476-BBCF-8FF5ABC33C5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515851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4FA6A-E98D-4679-8924-180FE18AEF68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61F22-A8C9-4611-825B-281B41E3274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28298-828A-448B-80BA-9B7130C93F6F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63FF8-F49E-486E-ABCD-C30343F04B5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CADA-B323-409D-BE36-22B12E54A2FF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25BC8-3165-4407-8BCB-55053E13102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4C6B3-19EC-4960-BD9D-C0C65132BF4A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8A469-7BEE-4ACE-86C2-72AC8F69FD0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B9FC7-01B8-4ADA-B701-9A30DB016D21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7F53-AFDD-4C79-9DCA-2C10563E240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C75A-C412-484F-AF56-893E5B2BDD92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BE583-4C0C-4C16-996D-E115FD9401F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EBF23-BA37-46EE-8DFA-5717CCA657E7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8E203-2210-4C06-A661-6F5F6A912F9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9CF2-A2E0-4CBF-B2C5-B331B4BAE550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5065-7B6B-46B4-97E8-F919997A731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381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8382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37325"/>
            <a:ext cx="2133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AAB70D-9917-44D6-9C1C-C1E2FDDD0283}" type="datetime1">
              <a:rPr lang="fr-FR"/>
              <a:pPr>
                <a:defRPr/>
              </a:pPr>
              <a:t>24/04/2018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325"/>
            <a:ext cx="2895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713" y="6569075"/>
            <a:ext cx="360362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6B6D6AB-225C-47E9-85A7-71C1E6E56CD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0" y="685800"/>
            <a:ext cx="46482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hyperlink" Target="http://ru.wikipedia.org/wiki/%D0%A4%D0%B8%D0%B7%D0%B8%D0%BA%D0%B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hyperlink" Target="http://ru.wikipedia.org/wiki/%D0%AD%D0%BB%D0%B5%D0%BC%D0%B5%D0%BD%D1%82%D0%B0%D1%80%D0%BD%D0%B0%D1%8F_%D1%87%D0%B0%D1%81%D1%82%D0%B8%D1%86%D0%B0" TargetMode="External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urray_Gell-Mann" TargetMode="External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symmetrymagazine.org/article/september-2005/j%CF%88-particle" TargetMode="External"/><Relationship Id="rId5" Type="http://schemas.openxmlformats.org/officeDocument/2006/relationships/image" Target="../media/image42.png"/><Relationship Id="rId4" Type="http://schemas.openxmlformats.org/officeDocument/2006/relationships/hyperlink" Target="https://www.slac.stanford.edu/spires/find/photoindex/www?rawcmd=FIND+NEGATIVE-NO+slide747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hyperlink" Target="https://ru.wikipedia.org/wiki/%D0%A4%D0%B5%D0%B9%D0%BD%D0%BC%D0%B0%D0%BD,_%D0%A0%D0%B8%D1%87%D0%B0%D1%80%D0%B4_%D0%A4%D0%B8%D0%BB%D0%BB%D0%B8%D0%BF%D1%81" TargetMode="External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ru.wikipedia.org/wiki/%D0%94%D0%B0%D0%B9%D1%81%D0%BE%D0%BD,_%D0%A4%D1%80%D0%B8%D0%BC%D0%B5%D0%BD" TargetMode="External"/><Relationship Id="rId11" Type="http://schemas.openxmlformats.org/officeDocument/2006/relationships/image" Target="../media/image45.wmf"/><Relationship Id="rId5" Type="http://schemas.openxmlformats.org/officeDocument/2006/relationships/hyperlink" Target="https://ru.wikipedia.org/wiki/%D0%A2%D0%BE%D0%BC%D0%BE%D0%BD%D0%B0%D0%B3%D0%B0" TargetMode="External"/><Relationship Id="rId10" Type="http://schemas.openxmlformats.org/officeDocument/2006/relationships/oleObject" Target="../embeddings/oleObject2.bin"/><Relationship Id="rId4" Type="http://schemas.openxmlformats.org/officeDocument/2006/relationships/hyperlink" Target="https://ru.wikipedia.org/wiki/%D0%A8%D0%B2%D0%B8%D0%BD%D0%B3%D0%B5%D1%80,_%D0%AE%D0%BB%D0%B8%D0%B0%D0%BD" TargetMode="External"/><Relationship Id="rId9" Type="http://schemas.openxmlformats.org/officeDocument/2006/relationships/image" Target="../media/image4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Relationship Id="rId9" Type="http://schemas.openxmlformats.org/officeDocument/2006/relationships/image" Target="../media/image54.emf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8.bin"/><Relationship Id="rId18" Type="http://schemas.openxmlformats.org/officeDocument/2006/relationships/oleObject" Target="../embeddings/oleObject11.bin"/><Relationship Id="rId26" Type="http://schemas.openxmlformats.org/officeDocument/2006/relationships/oleObject" Target="../embeddings/oleObject15.bin"/><Relationship Id="rId3" Type="http://schemas.openxmlformats.org/officeDocument/2006/relationships/oleObject" Target="../embeddings/oleObject3.bin"/><Relationship Id="rId21" Type="http://schemas.openxmlformats.org/officeDocument/2006/relationships/image" Target="../media/image63.wmf"/><Relationship Id="rId34" Type="http://schemas.openxmlformats.org/officeDocument/2006/relationships/image" Target="../media/image69.wmf"/><Relationship Id="rId7" Type="http://schemas.openxmlformats.org/officeDocument/2006/relationships/oleObject" Target="../embeddings/oleObject5.bin"/><Relationship Id="rId12" Type="http://schemas.openxmlformats.org/officeDocument/2006/relationships/image" Target="../media/image59.wmf"/><Relationship Id="rId17" Type="http://schemas.openxmlformats.org/officeDocument/2006/relationships/image" Target="../media/image61.wmf"/><Relationship Id="rId25" Type="http://schemas.openxmlformats.org/officeDocument/2006/relationships/image" Target="../media/image65.emf"/><Relationship Id="rId3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2.bin"/><Relationship Id="rId29" Type="http://schemas.openxmlformats.org/officeDocument/2006/relationships/image" Target="../media/image6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7.bin"/><Relationship Id="rId24" Type="http://schemas.openxmlformats.org/officeDocument/2006/relationships/oleObject" Target="../embeddings/oleObject14.bin"/><Relationship Id="rId32" Type="http://schemas.openxmlformats.org/officeDocument/2006/relationships/image" Target="../media/image68.emf"/><Relationship Id="rId5" Type="http://schemas.openxmlformats.org/officeDocument/2006/relationships/oleObject" Target="../embeddings/oleObject4.bin"/><Relationship Id="rId15" Type="http://schemas.openxmlformats.org/officeDocument/2006/relationships/image" Target="../media/image60.wmf"/><Relationship Id="rId23" Type="http://schemas.openxmlformats.org/officeDocument/2006/relationships/image" Target="../media/image64.emf"/><Relationship Id="rId28" Type="http://schemas.openxmlformats.org/officeDocument/2006/relationships/oleObject" Target="../embeddings/oleObject16.bin"/><Relationship Id="rId10" Type="http://schemas.openxmlformats.org/officeDocument/2006/relationships/image" Target="../media/image58.emf"/><Relationship Id="rId19" Type="http://schemas.openxmlformats.org/officeDocument/2006/relationships/image" Target="../media/image62.emf"/><Relationship Id="rId31" Type="http://schemas.openxmlformats.org/officeDocument/2006/relationships/oleObject" Target="../embeddings/oleObject18.bin"/><Relationship Id="rId4" Type="http://schemas.openxmlformats.org/officeDocument/2006/relationships/image" Target="../media/image55.emf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66.wmf"/><Relationship Id="rId30" Type="http://schemas.openxmlformats.org/officeDocument/2006/relationships/oleObject" Target="../embeddings/oleObject17.bin"/><Relationship Id="rId8" Type="http://schemas.openxmlformats.org/officeDocument/2006/relationships/image" Target="../media/image5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D%D0%BB%D0%B5%D0%BA%D1%82%D1%80%D0%BE%D0%BC%D0%B0%D0%B3%D0%BD%D0%B8%D1%82%D0%BD%D0%BE%D0%B5_%D0%B2%D0%B7%D0%B0%D0%B8%D0%BC%D0%BE%D0%B4%D0%B5%D0%B9%D1%81%D1%82%D0%B2%D0%B8%D0%B5" TargetMode="External"/><Relationship Id="rId13" Type="http://schemas.openxmlformats.org/officeDocument/2006/relationships/hyperlink" Target="https://ru.wikipedia.org/wiki/%D0%93%D0%BB%D1%8E%D0%BE%D0%BD" TargetMode="External"/><Relationship Id="rId3" Type="http://schemas.openxmlformats.org/officeDocument/2006/relationships/hyperlink" Target="https://ru.wikipedia.org/wiki/%D0%9E%D0%B1%D1%89%D0%B0%D1%8F_%D1%82%D0%B5%D0%BE%D1%80%D0%B8%D1%8F_%D0%BE%D1%82%D0%BD%D0%BE%D1%81%D0%B8%D1%82%D0%B5%D0%BB%D1%8C%D0%BD%D0%BE%D1%81%D1%82%D0%B8" TargetMode="External"/><Relationship Id="rId7" Type="http://schemas.openxmlformats.org/officeDocument/2006/relationships/hyperlink" Target="https://ru.wikipedia.org/wiki/W-_%D0%B8_Z-%D0%B1%D0%BE%D0%B7%D0%BE%D0%BD%D1%8B" TargetMode="External"/><Relationship Id="rId12" Type="http://schemas.openxmlformats.org/officeDocument/2006/relationships/hyperlink" Target="https://ru.wikipedia.org/wiki/%D0%9A%D0%B2%D0%B0%D0%BD%D1%82%D0%BE%D0%B2%D0%B0%D1%8F_%D1%85%D1%80%D0%BE%D0%BC%D0%BE%D0%B4%D0%B8%D0%BD%D0%B0%D0%BC%D0%B8%D0%BA%D0%B0" TargetMode="External"/><Relationship Id="rId2" Type="http://schemas.openxmlformats.org/officeDocument/2006/relationships/hyperlink" Target="https://ru.wikipedia.org/wiki/%D0%93%D1%80%D0%B0%D0%B2%D0%B8%D1%82%D0%B0%D1%86%D0%B8%D1%8F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ru.wikipedia.org/wiki/%D0%AD%D0%BB%D0%B5%D0%BA%D1%82%D1%80%D0%BE%D1%81%D0%BB%D0%B0%D0%B1%D0%BE%D0%B5_%D0%B2%D0%B7%D0%B0%D0%B8%D0%BC%D0%BE%D0%B4%D0%B5%D0%B9%D1%81%D1%82%D0%B2%D0%B8%D0%B5" TargetMode="External"/><Relationship Id="rId11" Type="http://schemas.openxmlformats.org/officeDocument/2006/relationships/hyperlink" Target="https://ru.wikipedia.org/wiki/%D0%A1%D0%B8%D0%BB%D1%8C%D0%BD%D0%BE%D0%B5_%D0%B2%D0%B7%D0%B0%D0%B8%D0%BC%D0%BE%D0%B4%D0%B5%D0%B9%D1%81%D1%82%D0%B2%D0%B8%D0%B5" TargetMode="External"/><Relationship Id="rId5" Type="http://schemas.openxmlformats.org/officeDocument/2006/relationships/hyperlink" Target="https://ru.wikipedia.org/wiki/%D0%A1%D0%BB%D0%B0%D0%B1%D0%BE%D0%B5_%D0%B2%D0%B7%D0%B0%D0%B8%D0%BC%D0%BE%D0%B4%D0%B5%D0%B9%D1%81%D1%82%D0%B2%D0%B8%D0%B5" TargetMode="External"/><Relationship Id="rId10" Type="http://schemas.openxmlformats.org/officeDocument/2006/relationships/hyperlink" Target="https://ru.wikipedia.org/wiki/%D0%A4%D0%BE%D1%82%D0%BE%D0%BD" TargetMode="External"/><Relationship Id="rId4" Type="http://schemas.openxmlformats.org/officeDocument/2006/relationships/hyperlink" Target="https://ru.wikipedia.org/wiki/%D0%93%D1%80%D0%B0%D0%B2%D0%B8%D1%82%D0%BE%D0%BD" TargetMode="External"/><Relationship Id="rId9" Type="http://schemas.openxmlformats.org/officeDocument/2006/relationships/hyperlink" Target="https://ru.wikipedia.org/wiki/%D0%9A%D0%B2%D0%B0%D0%BD%D1%82%D0%BE%D0%B2%D0%B0%D1%8F_%D1%8D%D0%BB%D0%B5%D0%BA%D1%82%D1%80%D0%BE%D0%B4%D0%B8%D0%BD%D0%B0%D0%BC%D0%B8%D0%BA%D0%B0" TargetMode="External"/><Relationship Id="rId14" Type="http://schemas.openxmlformats.org/officeDocument/2006/relationships/image" Target="../media/image8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5.bin"/><Relationship Id="rId18" Type="http://schemas.openxmlformats.org/officeDocument/2006/relationships/oleObject" Target="../embeddings/oleObject28.bin"/><Relationship Id="rId3" Type="http://schemas.openxmlformats.org/officeDocument/2006/relationships/image" Target="../media/image87.png"/><Relationship Id="rId21" Type="http://schemas.openxmlformats.org/officeDocument/2006/relationships/image" Target="../media/image93.wmf"/><Relationship Id="rId7" Type="http://schemas.openxmlformats.org/officeDocument/2006/relationships/image" Target="../media/image50.wmf"/><Relationship Id="rId12" Type="http://schemas.openxmlformats.org/officeDocument/2006/relationships/oleObject" Target="../embeddings/oleObject24.bin"/><Relationship Id="rId17" Type="http://schemas.openxmlformats.org/officeDocument/2006/relationships/image" Target="../media/image92.e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3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90.emf"/><Relationship Id="rId5" Type="http://schemas.openxmlformats.org/officeDocument/2006/relationships/image" Target="../media/image88.wmf"/><Relationship Id="rId15" Type="http://schemas.openxmlformats.org/officeDocument/2006/relationships/image" Target="../media/image91.wmf"/><Relationship Id="rId23" Type="http://schemas.openxmlformats.org/officeDocument/2006/relationships/image" Target="../media/image94.emf"/><Relationship Id="rId10" Type="http://schemas.openxmlformats.org/officeDocument/2006/relationships/oleObject" Target="../embeddings/oleObject23.bin"/><Relationship Id="rId19" Type="http://schemas.openxmlformats.org/officeDocument/2006/relationships/oleObject" Target="../embeddings/oleObject29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89.wmf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1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B%D0%B5_%D0%A5%D0%B8%D0%B3%D0%B3%D1%81%D0%B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2051" name="Titre 1"/>
          <p:cNvSpPr>
            <a:spLocks noGrp="1"/>
          </p:cNvSpPr>
          <p:nvPr>
            <p:ph type="ctrTitle"/>
          </p:nvPr>
        </p:nvSpPr>
        <p:spPr>
          <a:xfrm>
            <a:off x="755650" y="1886967"/>
            <a:ext cx="7772400" cy="1470025"/>
          </a:xfrm>
        </p:spPr>
        <p:txBody>
          <a:bodyPr/>
          <a:lstStyle/>
          <a:p>
            <a:pPr algn="ctr" eaLnBrk="1" hangingPunct="1"/>
            <a:r>
              <a:rPr lang="ru-RU" b="1" dirty="0"/>
              <a:t>Введение в </a:t>
            </a:r>
            <a:r>
              <a:rPr lang="ru-RU" b="1" dirty="0" smtClean="0"/>
              <a:t>физику частиц</a:t>
            </a:r>
            <a:endParaRPr lang="fr-FR" altLang="fr-FR" b="1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450" y="3814763"/>
            <a:ext cx="7161213" cy="2638425"/>
          </a:xfrm>
        </p:spPr>
        <p:txBody>
          <a:bodyPr rtlCol="0"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ru-RU" dirty="0" smtClean="0"/>
              <a:t>Татьяна </a:t>
            </a:r>
            <a:r>
              <a:rPr lang="ru-RU" dirty="0"/>
              <a:t>Берже-Гринева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LAPP Annecy</a:t>
            </a:r>
            <a:r>
              <a:rPr lang="ru-RU" dirty="0"/>
              <a:t>, Франция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b="1" dirty="0" smtClean="0">
              <a:solidFill>
                <a:schemeClr val="tx1"/>
              </a:solidFill>
            </a:endParaRPr>
          </a:p>
        </p:txBody>
      </p: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3" r="27432"/>
          <a:stretch>
            <a:fillRect/>
          </a:stretch>
        </p:blipFill>
        <p:spPr bwMode="auto">
          <a:xfrm>
            <a:off x="683568" y="6292850"/>
            <a:ext cx="1077913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00" y="6173788"/>
            <a:ext cx="684213" cy="6842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13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Законы сохранения и </a:t>
            </a:r>
            <a:r>
              <a:rPr lang="ru-RU" dirty="0" smtClean="0"/>
              <a:t>симметрия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8625819"/>
              </p:ext>
            </p:extLst>
          </p:nvPr>
        </p:nvGraphicFramePr>
        <p:xfrm>
          <a:off x="1547664" y="1772816"/>
          <a:ext cx="657984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9920"/>
                <a:gridCol w="3289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Законы сохранения 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r>
                        <a:rPr lang="ru-RU" sz="2800" dirty="0" smtClean="0"/>
                        <a:t>имметрия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Импульс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Пространственная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Энергия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Временная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Угловой импульс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Вращательная инвариантность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Заряд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КМ фаза</a:t>
                      </a:r>
                      <a:endParaRPr lang="fr-FR" sz="2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latin typeface="Georgia" pitchFamily="18" charset="0"/>
              </a:rPr>
              <a:t>Эффективное поперечное сечение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838200"/>
            <a:ext cx="4347592" cy="5638800"/>
          </a:xfrm>
        </p:spPr>
        <p:txBody>
          <a:bodyPr/>
          <a:lstStyle/>
          <a:p>
            <a:r>
              <a:rPr lang="ru-RU" sz="2800" b="1" dirty="0" smtClean="0">
                <a:latin typeface="Georgia" pitchFamily="18" charset="0"/>
              </a:rPr>
              <a:t>Эффективное поперечное сечение</a:t>
            </a:r>
            <a:r>
              <a:rPr lang="ru-RU" sz="2800" dirty="0" smtClean="0">
                <a:latin typeface="Georgia" pitchFamily="18" charset="0"/>
              </a:rPr>
              <a:t> (</a:t>
            </a:r>
            <a:r>
              <a:rPr lang="ru-RU" sz="2800" dirty="0" smtClean="0">
                <a:latin typeface="Georgia" pitchFamily="18" charset="0"/>
                <a:sym typeface="Symbol"/>
              </a:rPr>
              <a:t></a:t>
            </a:r>
            <a:r>
              <a:rPr lang="ru-RU" sz="2800" dirty="0" smtClean="0">
                <a:latin typeface="Georgia" pitchFamily="18" charset="0"/>
              </a:rPr>
              <a:t>) — это </a:t>
            </a:r>
            <a:r>
              <a:rPr lang="ru-RU" sz="2800" dirty="0" smtClean="0">
                <a:latin typeface="Georgia" pitchFamily="18" charset="0"/>
                <a:hlinkClick r:id="rId2" tooltip="Физика"/>
              </a:rPr>
              <a:t>физическая</a:t>
            </a:r>
            <a:r>
              <a:rPr lang="ru-RU" sz="2800" dirty="0" smtClean="0">
                <a:latin typeface="Georgia" pitchFamily="18" charset="0"/>
              </a:rPr>
              <a:t> величина, характеризующая вероятность перехода системы двух взаимодействующих частиц в определённое конечное состояние</a:t>
            </a:r>
            <a:r>
              <a:rPr lang="ru-RU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477001"/>
            <a:ext cx="504627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4572000" y="908720"/>
            <a:ext cx="4320480" cy="5472608"/>
            <a:chOff x="3016" y="2682"/>
            <a:chExt cx="2579" cy="3629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16" y="2682"/>
              <a:ext cx="2579" cy="3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141" y="2715"/>
              <a:ext cx="1034" cy="23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09563" indent="-309563" algn="ctr" defTabSz="828675" eaLnBrk="0">
                <a:spcBef>
                  <a:spcPct val="20000"/>
                </a:spcBef>
                <a:buClr>
                  <a:srgbClr val="006666"/>
                </a:buClr>
                <a:buSzPct val="120000"/>
              </a:pPr>
              <a:r>
                <a:rPr lang="el-GR">
                  <a:solidFill>
                    <a:srgbClr val="0000CC"/>
                  </a:solidFill>
                  <a:latin typeface="Lucida Grande" pitchFamily="-96" charset="0"/>
                </a:rPr>
                <a:t>σ</a:t>
              </a:r>
              <a:r>
                <a:rPr lang="en-US">
                  <a:solidFill>
                    <a:srgbClr val="0000CC"/>
                  </a:solidFill>
                  <a:latin typeface="Comic Sans MS" pitchFamily="66" charset="0"/>
                </a:rPr>
                <a:t> </a:t>
              </a:r>
              <a:r>
                <a:rPr lang="en-US" sz="1500">
                  <a:solidFill>
                    <a:srgbClr val="0000CC"/>
                  </a:solidFill>
                  <a:latin typeface="Comic Sans MS" pitchFamily="66" charset="0"/>
                </a:rPr>
                <a:t>(proton-proton)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994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Georgia" pitchFamily="18" charset="0"/>
              </a:rPr>
              <a:t>Резонанс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Georgia" pitchFamily="18" charset="0"/>
              </a:rPr>
              <a:t>Резонанс</a:t>
            </a:r>
            <a:r>
              <a:rPr lang="ru-RU" sz="2800" dirty="0" smtClean="0">
                <a:latin typeface="Georgia" pitchFamily="18" charset="0"/>
              </a:rPr>
              <a:t> — </a:t>
            </a:r>
            <a:r>
              <a:rPr lang="ru-RU" sz="2800" dirty="0" smtClean="0">
                <a:latin typeface="Georgia" pitchFamily="18" charset="0"/>
                <a:hlinkClick r:id="rId3" tooltip="Элементарная частица"/>
              </a:rPr>
              <a:t>элементарная частица</a:t>
            </a:r>
            <a:r>
              <a:rPr lang="ru-RU" sz="2800" dirty="0" smtClean="0">
                <a:latin typeface="Georgia" pitchFamily="18" charset="0"/>
              </a:rPr>
              <a:t> с коротким времем жизни. Оределяются как пик в распределении энергии вторичных частиц.</a:t>
            </a:r>
            <a:endParaRPr lang="en-US" sz="20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5" name="Picture 14" descr="Dimuon_mass.png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2371" y="2284590"/>
            <a:ext cx="5106342" cy="401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0" y="65973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216754" y="42930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288" y="5989146"/>
            <a:ext cx="3389439" cy="70216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285" y="2564904"/>
            <a:ext cx="3030590" cy="100039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731" y="3626047"/>
            <a:ext cx="3033513" cy="74259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600" y="4429394"/>
            <a:ext cx="1380584" cy="14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89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496" y="38100"/>
            <a:ext cx="8839200" cy="609600"/>
          </a:xfrm>
        </p:spPr>
        <p:txBody>
          <a:bodyPr/>
          <a:lstStyle/>
          <a:p>
            <a:r>
              <a:rPr lang="az-Cyrl-AZ" dirty="0"/>
              <a:t>Немного истории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692696"/>
            <a:ext cx="9268884" cy="61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1800" dirty="0"/>
              <a:t>1897 - Дж. Томсон открыл </a:t>
            </a:r>
            <a:r>
              <a:rPr lang="ru-RU" sz="1800" dirty="0" smtClean="0"/>
              <a:t>электрон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en-US" sz="1800" baseline="30000" dirty="0" smtClean="0">
                <a:solidFill>
                  <a:srgbClr val="FF0000"/>
                </a:solidFill>
              </a:rPr>
              <a:t>-</a:t>
            </a:r>
            <a:r>
              <a:rPr lang="en-US" sz="1800" dirty="0" smtClean="0"/>
              <a:t>)</a:t>
            </a:r>
            <a:r>
              <a:rPr lang="ru-RU" sz="1800" dirty="0" smtClean="0"/>
              <a:t>;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1905 </a:t>
            </a:r>
            <a:r>
              <a:rPr lang="ru-RU" sz="1800" dirty="0"/>
              <a:t>г. - Альберт Эйнштейн предположил, что фотон объясняет фотоэффект.</a:t>
            </a:r>
            <a:br>
              <a:rPr lang="ru-RU" sz="1800" dirty="0"/>
            </a:br>
            <a:r>
              <a:rPr lang="ru-RU" sz="1800" dirty="0"/>
              <a:t>1911 - Эрнест Резерфорд открыл ядро ​​атома;</a:t>
            </a:r>
            <a:br>
              <a:rPr lang="ru-RU" sz="1800" dirty="0"/>
            </a:br>
            <a:r>
              <a:rPr lang="ru-RU" sz="1800" dirty="0"/>
              <a:t>1919 - Эрнст Резерфорд обнаружил </a:t>
            </a:r>
            <a:r>
              <a:rPr lang="ru-RU" sz="1800" dirty="0" smtClean="0"/>
              <a:t>протон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FF0000"/>
                </a:solidFill>
              </a:rPr>
              <a:t>p</a:t>
            </a:r>
            <a:r>
              <a:rPr lang="en-US" sz="1800" dirty="0" smtClean="0"/>
              <a:t>)</a:t>
            </a:r>
            <a:r>
              <a:rPr lang="ru-RU" sz="1800" dirty="0" smtClean="0"/>
              <a:t>;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1928 - Пол Дирак постулировал существование позитронов в результате уравнения Дирака;</a:t>
            </a:r>
            <a:br>
              <a:rPr lang="ru-RU" sz="1800" dirty="0"/>
            </a:br>
            <a:r>
              <a:rPr lang="ru-RU" sz="1800" dirty="0"/>
              <a:t>1930 - Вольфганг Паули постулировал нейтрино для объяснения энергетического спектра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бета-распадов</a:t>
            </a:r>
            <a:r>
              <a:rPr lang="ru-RU" sz="1800" dirty="0"/>
              <a:t>;</a:t>
            </a:r>
            <a:br>
              <a:rPr lang="ru-RU" sz="1800" dirty="0"/>
            </a:br>
            <a:r>
              <a:rPr lang="ru-RU" sz="1800" dirty="0"/>
              <a:t>1932 - Джеймс Чадвик открыл </a:t>
            </a:r>
            <a:r>
              <a:rPr lang="ru-RU" sz="1800" dirty="0" smtClean="0"/>
              <a:t>нейтрон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FF0000"/>
                </a:solidFill>
              </a:rPr>
              <a:t>n</a:t>
            </a:r>
            <a:r>
              <a:rPr lang="en-US" sz="1800" dirty="0" smtClean="0"/>
              <a:t>)</a:t>
            </a:r>
            <a:r>
              <a:rPr lang="ru-RU" sz="1800" dirty="0" smtClean="0"/>
              <a:t>;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1932 - Карл Д. Андерсон открыл </a:t>
            </a:r>
            <a:r>
              <a:rPr lang="ru-RU" sz="1800" dirty="0" smtClean="0"/>
              <a:t>позитрон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en-US" sz="1800" baseline="300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/>
              <a:t>)</a:t>
            </a:r>
            <a:r>
              <a:rPr lang="ru-RU" sz="1800" dirty="0" smtClean="0"/>
              <a:t>;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1935 </a:t>
            </a:r>
            <a:r>
              <a:rPr lang="ru-RU" sz="1800" dirty="0" smtClean="0"/>
              <a:t>- Хидеки </a:t>
            </a:r>
            <a:r>
              <a:rPr lang="ru-RU" sz="1800" dirty="0"/>
              <a:t>Юкава предсказал </a:t>
            </a:r>
            <a:r>
              <a:rPr lang="ru-RU" sz="1800" dirty="0" smtClean="0"/>
              <a:t>существова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en-US" sz="1800" dirty="0"/>
              <a:t>-</a:t>
            </a:r>
            <a:r>
              <a:rPr lang="ru-RU" sz="1800" dirty="0" smtClean="0"/>
              <a:t>ние </a:t>
            </a:r>
            <a:r>
              <a:rPr lang="ru-RU" sz="1800" dirty="0"/>
              <a:t>мезонов как несущих частиц сильной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ядерной </a:t>
            </a:r>
            <a:r>
              <a:rPr lang="ru-RU" sz="1800" dirty="0"/>
              <a:t>силы;</a:t>
            </a:r>
            <a:br>
              <a:rPr lang="ru-RU" sz="1800" dirty="0"/>
            </a:br>
            <a:r>
              <a:rPr lang="ru-RU" sz="1800" dirty="0"/>
              <a:t>1936 - Карл Д. Андерсон обнаружил мюон,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изучая </a:t>
            </a:r>
            <a:r>
              <a:rPr lang="ru-RU" sz="1800" dirty="0"/>
              <a:t>космическое </a:t>
            </a:r>
            <a:r>
              <a:rPr lang="ru-RU" sz="1800" dirty="0" smtClean="0"/>
              <a:t>излучение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US" sz="1800" dirty="0" smtClean="0">
                <a:sym typeface="Symbol" panose="05050102010706020507" pitchFamily="18" charset="2"/>
              </a:rPr>
              <a:t>)</a:t>
            </a:r>
            <a:r>
              <a:rPr lang="ru-RU" sz="1800" dirty="0" smtClean="0"/>
              <a:t>;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1947 год - Джордж Диксон Рочестер и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Клиффорд </a:t>
            </a:r>
            <a:r>
              <a:rPr lang="ru-RU" sz="1800" dirty="0"/>
              <a:t>Батлер обнаружили </a:t>
            </a:r>
            <a:r>
              <a:rPr lang="ru-RU" sz="1800" dirty="0" smtClean="0"/>
              <a:t>каон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FF0000"/>
                </a:solidFill>
              </a:rPr>
              <a:t>K</a:t>
            </a:r>
            <a:r>
              <a:rPr lang="en-US" sz="1800" dirty="0" smtClean="0"/>
              <a:t>)</a:t>
            </a:r>
            <a:r>
              <a:rPr lang="ru-RU" sz="1800" dirty="0" smtClean="0"/>
              <a:t>,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первую странную </a:t>
            </a:r>
            <a:r>
              <a:rPr lang="ru-RU" sz="1800" dirty="0"/>
              <a:t>частицу;</a:t>
            </a:r>
            <a:br>
              <a:rPr lang="ru-RU" sz="1800" dirty="0"/>
            </a:br>
            <a:r>
              <a:rPr lang="ru-RU" sz="1800" dirty="0"/>
              <a:t>1947 - Сесил Пауэлл, Цезарь Лэттес и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Джузеппе </a:t>
            </a:r>
            <a:r>
              <a:rPr lang="ru-RU" sz="1800" dirty="0"/>
              <a:t>Очиалини обнаружили </a:t>
            </a:r>
            <a:r>
              <a:rPr lang="ru-RU" sz="1800" dirty="0" smtClean="0"/>
              <a:t>пион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FF0000"/>
                </a:solidFill>
                <a:sym typeface="Symbol" panose="05050102010706020507" pitchFamily="18" charset="2"/>
              </a:rPr>
              <a:t></a:t>
            </a:r>
            <a:r>
              <a:rPr lang="en-US" sz="1800" dirty="0" smtClean="0">
                <a:sym typeface="Symbol" panose="05050102010706020507" pitchFamily="18" charset="2"/>
              </a:rPr>
              <a:t>)</a:t>
            </a:r>
            <a:r>
              <a:rPr lang="ru-RU" sz="1800" dirty="0" smtClean="0"/>
              <a:t>;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1955 - Оуэн Чемберлен, Эмилио Сегре,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Клайд </a:t>
            </a:r>
            <a:r>
              <a:rPr lang="ru-RU" sz="1800" dirty="0"/>
              <a:t>Виганд и Томас Ипсилантис </a:t>
            </a:r>
            <a:endParaRPr lang="en-US" sz="1800" dirty="0" smtClean="0"/>
          </a:p>
          <a:p>
            <a:pPr marL="0" lvl="0" indent="0">
              <a:spcBef>
                <a:spcPct val="0"/>
              </a:spcBef>
              <a:buNone/>
            </a:pPr>
            <a:r>
              <a:rPr lang="ru-RU" sz="1800" dirty="0" smtClean="0"/>
              <a:t>обнаружили антипротон;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769" y="3360351"/>
            <a:ext cx="442912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73" y="44624"/>
            <a:ext cx="8839200" cy="609600"/>
          </a:xfrm>
        </p:spPr>
        <p:txBody>
          <a:bodyPr/>
          <a:lstStyle/>
          <a:p>
            <a:r>
              <a:rPr lang="az-Cyrl-AZ" dirty="0"/>
              <a:t>Классификация </a:t>
            </a:r>
            <a:r>
              <a:rPr lang="az-Cyrl-AZ" dirty="0" smtClean="0"/>
              <a:t>частиц</a:t>
            </a:r>
            <a:r>
              <a:rPr lang="en-US" dirty="0" smtClean="0"/>
              <a:t> (</a:t>
            </a:r>
            <a:r>
              <a:rPr lang="az-Cyrl-AZ" dirty="0"/>
              <a:t>адронов</a:t>
            </a:r>
            <a:r>
              <a:rPr lang="en-US" dirty="0" smtClean="0"/>
              <a:t>)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08950"/>
            <a:ext cx="8839200" cy="549729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4873" y="6476309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hlinkClick r:id="rId3"/>
              </a:rPr>
              <a:t>Gell-Mann</a:t>
            </a:r>
            <a:r>
              <a:rPr lang="fr-FR" dirty="0" smtClean="0"/>
              <a:t> (Nobel </a:t>
            </a:r>
            <a:r>
              <a:rPr lang="fr-FR" dirty="0" err="1" smtClean="0"/>
              <a:t>Prize</a:t>
            </a:r>
            <a:r>
              <a:rPr lang="fr-FR" dirty="0" smtClean="0"/>
              <a:t> in </a:t>
            </a:r>
            <a:r>
              <a:rPr lang="fr-FR" dirty="0" err="1" smtClean="0"/>
              <a:t>Physics</a:t>
            </a:r>
            <a:r>
              <a:rPr lang="fr-FR" dirty="0" smtClean="0"/>
              <a:t> 1969) &amp; Zweig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10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Discovery of Ω-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az-Cyrl-AZ" dirty="0"/>
              <a:t>Открытие</a:t>
            </a:r>
            <a:r>
              <a:rPr dirty="0" smtClean="0"/>
              <a:t> Ω</a:t>
            </a:r>
            <a:r>
              <a:rPr baseline="31999" dirty="0" smtClean="0"/>
              <a:t>-</a:t>
            </a:r>
            <a:r>
              <a:rPr lang="en-US" baseline="31999" dirty="0" smtClean="0"/>
              <a:t> </a:t>
            </a:r>
            <a:r>
              <a:rPr lang="az-Cyrl-AZ" dirty="0"/>
              <a:t>и кварков</a:t>
            </a:r>
            <a:endParaRPr dirty="0"/>
          </a:p>
        </p:txBody>
      </p:sp>
      <p:sp>
        <p:nvSpPr>
          <p:cNvPr id="104" name="Body"/>
          <p:cNvSpPr>
            <a:spLocks noGrp="1"/>
          </p:cNvSpPr>
          <p:nvPr>
            <p:ph type="body" idx="1"/>
          </p:nvPr>
        </p:nvSpPr>
        <p:spPr>
          <a:xfrm>
            <a:off x="5580112" y="4149080"/>
            <a:ext cx="3411487" cy="2327919"/>
          </a:xfrm>
          <a:prstGeom prst="rect">
            <a:avLst/>
          </a:prstGeom>
          <a:ln w="57150">
            <a:solidFill>
              <a:schemeClr val="tx2"/>
            </a:solidFill>
          </a:ln>
        </p:spPr>
        <p:txBody>
          <a:bodyPr/>
          <a:lstStyle/>
          <a:p>
            <a:r>
              <a:rPr lang="ru-RU" sz="2000" dirty="0"/>
              <a:t>Кварки были обнаружены в экспериментах по глубокому неупругому рассеянию в Стэнфордском линейном ускорительном центре в 1968 </a:t>
            </a:r>
            <a:r>
              <a:rPr lang="ru-RU" sz="2000" dirty="0" smtClean="0"/>
              <a:t>году</a:t>
            </a:r>
            <a:r>
              <a:rPr lang="en-US" sz="2000" dirty="0" smtClean="0"/>
              <a:t>…</a:t>
            </a:r>
            <a:endParaRPr sz="2000" dirty="0"/>
          </a:p>
        </p:txBody>
      </p:sp>
      <p:sp>
        <p:nvSpPr>
          <p:cNvPr id="105" name="Slide Number"/>
          <p:cNvSpPr>
            <a:spLocks noGrp="1"/>
          </p:cNvSpPr>
          <p:nvPr>
            <p:ph type="sldNum" sz="quarter" idx="2"/>
          </p:nvPr>
        </p:nvSpPr>
        <p:spPr>
          <a:xfrm>
            <a:off x="4482821" y="6465094"/>
            <a:ext cx="177697" cy="31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106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6417" y="1249088"/>
            <a:ext cx="4736449" cy="1427336"/>
          </a:xfrm>
          <a:prstGeom prst="rect">
            <a:avLst/>
          </a:prstGeom>
          <a:ln w="88900">
            <a:miter lim="400000"/>
          </a:ln>
        </p:spPr>
      </p:pic>
      <p:pic>
        <p:nvPicPr>
          <p:cNvPr id="107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27992" y="38100"/>
            <a:ext cx="3277196" cy="3750469"/>
          </a:xfrm>
          <a:prstGeom prst="rect">
            <a:avLst/>
          </a:prstGeom>
          <a:ln w="88900">
            <a:miter lim="400000"/>
          </a:ln>
        </p:spPr>
      </p:pic>
      <p:pic>
        <p:nvPicPr>
          <p:cNvPr id="108" name="pasted-image.png" descr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8812" y="2772360"/>
            <a:ext cx="5031659" cy="3541657"/>
          </a:xfrm>
          <a:prstGeom prst="rect">
            <a:avLst/>
          </a:prstGeom>
          <a:ln w="889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1089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4083" y="61349"/>
            <a:ext cx="9144000" cy="6784831"/>
          </a:xfrm>
          <a:prstGeom prst="rect">
            <a:avLst/>
          </a:prstGeom>
          <a:ln w="88900">
            <a:miter lim="400000"/>
          </a:ln>
        </p:spPr>
      </p:pic>
      <p:pic>
        <p:nvPicPr>
          <p:cNvPr id="111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679" y="5083224"/>
            <a:ext cx="2472128" cy="1690582"/>
          </a:xfrm>
          <a:prstGeom prst="rect">
            <a:avLst/>
          </a:prstGeom>
          <a:ln w="88900">
            <a:miter lim="400000"/>
          </a:ln>
        </p:spPr>
      </p:pic>
      <p:sp>
        <p:nvSpPr>
          <p:cNvPr id="112" name="November Revolution"/>
          <p:cNvSpPr>
            <a:spLocks noGrp="1"/>
          </p:cNvSpPr>
          <p:nvPr>
            <p:ph type="title"/>
          </p:nvPr>
        </p:nvSpPr>
        <p:spPr>
          <a:xfrm>
            <a:off x="-24083" y="-215267"/>
            <a:ext cx="6280248" cy="1010276"/>
          </a:xfrm>
          <a:prstGeom prst="rect">
            <a:avLst/>
          </a:prstGeom>
        </p:spPr>
        <p:txBody>
          <a:bodyPr/>
          <a:lstStyle>
            <a:lvl1pPr defTabSz="297179">
              <a:defRPr sz="4680"/>
            </a:lvl1pPr>
          </a:lstStyle>
          <a:p>
            <a:r>
              <a:rPr lang="az-Cyrl-AZ" dirty="0">
                <a:solidFill>
                  <a:schemeClr val="bg1"/>
                </a:solidFill>
              </a:rPr>
              <a:t>Ноябрьская революция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13" name="November 10, 1974 Mark I physicists double-checked what they thought was a minor statistical inconsistency in their data. The logbook shows two graphs in logarithmic scale. The labels on the y-axis read:…"/>
          <p:cNvSpPr>
            <a:spLocks noGrp="1"/>
          </p:cNvSpPr>
          <p:nvPr>
            <p:ph type="body" sz="quarter" idx="1"/>
          </p:nvPr>
        </p:nvSpPr>
        <p:spPr>
          <a:xfrm>
            <a:off x="370515" y="1460509"/>
            <a:ext cx="4038157" cy="2378129"/>
          </a:xfrm>
          <a:prstGeom prst="rect">
            <a:avLst/>
          </a:prstGeom>
        </p:spPr>
        <p:txBody>
          <a:bodyPr/>
          <a:lstStyle/>
          <a:p>
            <a:pPr marL="168764" indent="-168764" defTabSz="135011">
              <a:spcBef>
                <a:spcPts val="1055"/>
              </a:spcBef>
              <a:defRPr sz="1512"/>
            </a:pPr>
            <a:r>
              <a:rPr b="1" dirty="0">
                <a:solidFill>
                  <a:schemeClr val="bg1"/>
                </a:solidFill>
              </a:rPr>
              <a:t>November 10, 1974 Mark I physicists double-checked what they thought was a minor statistical inconsistency in their data. The logbook shows two graphs in logarithmic scale. The labels on the y-axis read:</a:t>
            </a:r>
          </a:p>
          <a:p>
            <a:pPr marL="337529" lvl="1" indent="-168764" defTabSz="135011">
              <a:spcBef>
                <a:spcPts val="1055"/>
              </a:spcBef>
              <a:defRPr sz="1512"/>
            </a:pPr>
            <a:r>
              <a:rPr b="1" dirty="0">
                <a:solidFill>
                  <a:schemeClr val="bg1"/>
                </a:solidFill>
              </a:rPr>
              <a:t>σ (</a:t>
            </a:r>
            <a:r>
              <a:rPr b="1" dirty="0" err="1">
                <a:solidFill>
                  <a:schemeClr val="bg1"/>
                </a:solidFill>
              </a:rPr>
              <a:t>nb</a:t>
            </a:r>
            <a:r>
              <a:rPr b="1" dirty="0">
                <a:solidFill>
                  <a:schemeClr val="bg1"/>
                </a:solidFill>
              </a:rPr>
              <a:t>).</a:t>
            </a:r>
          </a:p>
          <a:p>
            <a:pPr marL="337529" lvl="1" indent="-168764" defTabSz="135011">
              <a:spcBef>
                <a:spcPts val="1055"/>
              </a:spcBef>
              <a:defRPr sz="1512"/>
            </a:pPr>
            <a:r>
              <a:rPr b="1" dirty="0">
                <a:solidFill>
                  <a:schemeClr val="bg1"/>
                </a:solidFill>
              </a:rPr>
              <a:t>(</a:t>
            </a:r>
            <a:r>
              <a:rPr b="1" dirty="0" err="1">
                <a:solidFill>
                  <a:schemeClr val="bg1"/>
                </a:solidFill>
              </a:rPr>
              <a:t>μμ</a:t>
            </a:r>
            <a:r>
              <a:rPr b="1" dirty="0">
                <a:solidFill>
                  <a:schemeClr val="bg1"/>
                </a:solidFill>
              </a:rPr>
              <a:t>/</a:t>
            </a:r>
            <a:r>
              <a:rPr b="1" dirty="0" err="1">
                <a:solidFill>
                  <a:schemeClr val="bg1"/>
                </a:solidFill>
              </a:rPr>
              <a:t>ee</a:t>
            </a:r>
            <a:r>
              <a:rPr b="1" dirty="0">
                <a:solidFill>
                  <a:schemeClr val="bg1"/>
                </a:solidFill>
              </a:rPr>
              <a:t>) / (</a:t>
            </a:r>
            <a:r>
              <a:rPr b="1" dirty="0" err="1">
                <a:solidFill>
                  <a:schemeClr val="bg1"/>
                </a:solidFill>
              </a:rPr>
              <a:t>μμ</a:t>
            </a:r>
            <a:r>
              <a:rPr b="1" dirty="0">
                <a:solidFill>
                  <a:schemeClr val="bg1"/>
                </a:solidFill>
              </a:rPr>
              <a:t>/</a:t>
            </a:r>
            <a:r>
              <a:rPr b="1" dirty="0" err="1">
                <a:solidFill>
                  <a:schemeClr val="bg1"/>
                </a:solidFill>
              </a:rPr>
              <a:t>ee</a:t>
            </a:r>
            <a:r>
              <a:rPr b="1" dirty="0">
                <a:solidFill>
                  <a:schemeClr val="bg1"/>
                </a:solidFill>
              </a:rPr>
              <a:t>)</a:t>
            </a:r>
            <a:r>
              <a:rPr b="1" baseline="-5999" dirty="0">
                <a:solidFill>
                  <a:schemeClr val="bg1"/>
                </a:solidFill>
              </a:rPr>
              <a:t>QED</a:t>
            </a:r>
          </a:p>
          <a:p>
            <a:pPr marL="168764" indent="-168764" defTabSz="135011">
              <a:spcBef>
                <a:spcPts val="1055"/>
              </a:spcBef>
              <a:defRPr sz="1512"/>
            </a:pPr>
            <a:r>
              <a:rPr b="1" dirty="0">
                <a:solidFill>
                  <a:schemeClr val="bg1"/>
                </a:solidFill>
              </a:rPr>
              <a:t>On the x-axis, the smallest number is 1.55, the highest is 1.57.</a:t>
            </a:r>
          </a:p>
          <a:p>
            <a:pPr marL="168764" indent="-168764" defTabSz="135011">
              <a:spcBef>
                <a:spcPts val="1055"/>
              </a:spcBef>
              <a:defRPr sz="1512"/>
            </a:pPr>
            <a:r>
              <a:rPr b="1" dirty="0">
                <a:solidFill>
                  <a:schemeClr val="bg1"/>
                </a:solidFill>
              </a:rPr>
              <a:t>What do these graphs show?</a:t>
            </a:r>
          </a:p>
        </p:txBody>
      </p:sp>
      <p:sp>
        <p:nvSpPr>
          <p:cNvPr id="114" name="Slide Number"/>
          <p:cNvSpPr>
            <a:spLocks noGrp="1"/>
          </p:cNvSpPr>
          <p:nvPr>
            <p:ph type="sldNum" sz="quarter" idx="2"/>
          </p:nvPr>
        </p:nvSpPr>
        <p:spPr>
          <a:xfrm>
            <a:off x="4482821" y="6465094"/>
            <a:ext cx="177697" cy="31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115" name="Photo by Vera Lüth"/>
          <p:cNvSpPr/>
          <p:nvPr/>
        </p:nvSpPr>
        <p:spPr>
          <a:xfrm rot="5400000">
            <a:off x="8208721" y="2373523"/>
            <a:ext cx="1760355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>
                <a:latin typeface="Chalkboard SE Regular"/>
                <a:ea typeface="Chalkboard SE Regular"/>
                <a:cs typeface="Chalkboard SE Regular"/>
                <a:sym typeface="Chalkboard SE Regular"/>
              </a:defRPr>
            </a:lvl1pPr>
          </a:lstStyle>
          <a:p>
            <a:r>
              <a:rPr sz="1547" dirty="0">
                <a:solidFill>
                  <a:schemeClr val="bg1"/>
                </a:solidFill>
              </a:rPr>
              <a:t>Photo by Vera </a:t>
            </a:r>
            <a:r>
              <a:rPr sz="1547" dirty="0" err="1">
                <a:solidFill>
                  <a:schemeClr val="bg1"/>
                </a:solidFill>
              </a:rPr>
              <a:t>Lüth</a:t>
            </a:r>
            <a:endParaRPr sz="1547" dirty="0">
              <a:solidFill>
                <a:schemeClr val="bg1"/>
              </a:solidFill>
            </a:endParaRPr>
          </a:p>
        </p:txBody>
      </p:sp>
      <p:pic>
        <p:nvPicPr>
          <p:cNvPr id="116" name="pasted-image.png" descr="pasted-image.png">
            <a:hlinkClick r:id="rId4"/>
          </p:cNvPr>
          <p:cNvPicPr>
            <a:picLocks noChangeAspect="1"/>
          </p:cNvPicPr>
          <p:nvPr/>
        </p:nvPicPr>
        <p:blipFill>
          <a:blip r:embed="rId5">
            <a:extLst/>
          </a:blip>
          <a:srcRect l="5581" t="5038" r="4605" b="1740"/>
          <a:stretch>
            <a:fillRect/>
          </a:stretch>
        </p:blipFill>
        <p:spPr>
          <a:xfrm>
            <a:off x="7104439" y="87736"/>
            <a:ext cx="1878304" cy="1896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44" y="0"/>
                </a:moveTo>
                <a:lnTo>
                  <a:pt x="5699" y="728"/>
                </a:lnTo>
                <a:cubicBezTo>
                  <a:pt x="4186" y="2208"/>
                  <a:pt x="1964" y="4365"/>
                  <a:pt x="1078" y="5216"/>
                </a:cubicBezTo>
                <a:cubicBezTo>
                  <a:pt x="576" y="5699"/>
                  <a:pt x="155" y="6114"/>
                  <a:pt x="141" y="6138"/>
                </a:cubicBezTo>
                <a:cubicBezTo>
                  <a:pt x="128" y="6162"/>
                  <a:pt x="108" y="6974"/>
                  <a:pt x="96" y="7941"/>
                </a:cubicBezTo>
                <a:cubicBezTo>
                  <a:pt x="85" y="8908"/>
                  <a:pt x="67" y="10187"/>
                  <a:pt x="58" y="10786"/>
                </a:cubicBezTo>
                <a:cubicBezTo>
                  <a:pt x="49" y="11384"/>
                  <a:pt x="34" y="12608"/>
                  <a:pt x="22" y="13507"/>
                </a:cubicBezTo>
                <a:lnTo>
                  <a:pt x="0" y="15141"/>
                </a:lnTo>
                <a:lnTo>
                  <a:pt x="892" y="16034"/>
                </a:lnTo>
                <a:cubicBezTo>
                  <a:pt x="1382" y="16525"/>
                  <a:pt x="1799" y="16943"/>
                  <a:pt x="1820" y="16962"/>
                </a:cubicBezTo>
                <a:cubicBezTo>
                  <a:pt x="1840" y="16981"/>
                  <a:pt x="2006" y="17157"/>
                  <a:pt x="2189" y="17350"/>
                </a:cubicBezTo>
                <a:cubicBezTo>
                  <a:pt x="2371" y="17543"/>
                  <a:pt x="3085" y="18265"/>
                  <a:pt x="3774" y="18955"/>
                </a:cubicBezTo>
                <a:cubicBezTo>
                  <a:pt x="4463" y="19646"/>
                  <a:pt x="5314" y="20508"/>
                  <a:pt x="5667" y="20869"/>
                </a:cubicBezTo>
                <a:lnTo>
                  <a:pt x="6309" y="21527"/>
                </a:lnTo>
                <a:lnTo>
                  <a:pt x="7458" y="21546"/>
                </a:lnTo>
                <a:cubicBezTo>
                  <a:pt x="8089" y="21557"/>
                  <a:pt x="9568" y="21566"/>
                  <a:pt x="10747" y="21568"/>
                </a:cubicBezTo>
                <a:cubicBezTo>
                  <a:pt x="11926" y="21570"/>
                  <a:pt x="12896" y="21574"/>
                  <a:pt x="12900" y="21578"/>
                </a:cubicBezTo>
                <a:cubicBezTo>
                  <a:pt x="12904" y="21582"/>
                  <a:pt x="13444" y="21589"/>
                  <a:pt x="14100" y="21594"/>
                </a:cubicBezTo>
                <a:lnTo>
                  <a:pt x="15294" y="21600"/>
                </a:lnTo>
                <a:lnTo>
                  <a:pt x="15952" y="20936"/>
                </a:lnTo>
                <a:cubicBezTo>
                  <a:pt x="16314" y="20570"/>
                  <a:pt x="17434" y="19445"/>
                  <a:pt x="18439" y="18434"/>
                </a:cubicBezTo>
                <a:cubicBezTo>
                  <a:pt x="19445" y="17423"/>
                  <a:pt x="20558" y="16301"/>
                  <a:pt x="20913" y="15942"/>
                </a:cubicBezTo>
                <a:lnTo>
                  <a:pt x="21558" y="15290"/>
                </a:lnTo>
                <a:lnTo>
                  <a:pt x="21558" y="13815"/>
                </a:lnTo>
                <a:cubicBezTo>
                  <a:pt x="21559" y="13005"/>
                  <a:pt x="21567" y="12214"/>
                  <a:pt x="21574" y="12057"/>
                </a:cubicBezTo>
                <a:cubicBezTo>
                  <a:pt x="21582" y="11901"/>
                  <a:pt x="21590" y="10573"/>
                  <a:pt x="21594" y="9104"/>
                </a:cubicBezTo>
                <a:lnTo>
                  <a:pt x="21600" y="6431"/>
                </a:lnTo>
                <a:lnTo>
                  <a:pt x="21199" y="6021"/>
                </a:lnTo>
                <a:cubicBezTo>
                  <a:pt x="20978" y="5795"/>
                  <a:pt x="20283" y="5078"/>
                  <a:pt x="19652" y="4425"/>
                </a:cubicBezTo>
                <a:cubicBezTo>
                  <a:pt x="18526" y="3258"/>
                  <a:pt x="16937" y="1629"/>
                  <a:pt x="15936" y="617"/>
                </a:cubicBezTo>
                <a:lnTo>
                  <a:pt x="15429" y="105"/>
                </a:lnTo>
                <a:lnTo>
                  <a:pt x="14736" y="105"/>
                </a:lnTo>
                <a:cubicBezTo>
                  <a:pt x="14355" y="104"/>
                  <a:pt x="13771" y="97"/>
                  <a:pt x="13436" y="89"/>
                </a:cubicBezTo>
                <a:cubicBezTo>
                  <a:pt x="12673" y="70"/>
                  <a:pt x="10742" y="44"/>
                  <a:pt x="8318" y="19"/>
                </a:cubicBezTo>
                <a:lnTo>
                  <a:pt x="6444" y="0"/>
                </a:lnTo>
                <a:close/>
              </a:path>
            </a:pathLst>
          </a:custGeom>
          <a:ln w="88900">
            <a:miter lim="400000"/>
          </a:ln>
        </p:spPr>
      </p:pic>
      <p:sp>
        <p:nvSpPr>
          <p:cNvPr id="117" name="Computer reconstruction of a psi-prime decay in the Mark I detector Riordan, Michael. The Hunting of the Quark. 1987. p. 313"/>
          <p:cNvSpPr/>
          <p:nvPr/>
        </p:nvSpPr>
        <p:spPr>
          <a:xfrm>
            <a:off x="5076056" y="821396"/>
            <a:ext cx="2140126" cy="721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1200">
                <a:latin typeface="Chalkboard SE Regular"/>
                <a:ea typeface="Chalkboard SE Regular"/>
                <a:cs typeface="Chalkboard SE Regular"/>
                <a:sym typeface="Chalkboard SE Regular"/>
              </a:defRPr>
            </a:pPr>
            <a:r>
              <a:rPr sz="844" dirty="0">
                <a:solidFill>
                  <a:schemeClr val="bg1"/>
                </a:solidFill>
              </a:rPr>
              <a:t>Computer reconstruction of a psi-prime decay in the Mark I detector</a:t>
            </a:r>
            <a:br>
              <a:rPr sz="844" dirty="0">
                <a:solidFill>
                  <a:schemeClr val="bg1"/>
                </a:solidFill>
              </a:rPr>
            </a:br>
            <a:r>
              <a:rPr sz="844" dirty="0">
                <a:solidFill>
                  <a:schemeClr val="bg1"/>
                </a:solidFill>
              </a:rPr>
              <a:t>Riordan, Michael.</a:t>
            </a:r>
            <a:br>
              <a:rPr sz="844" dirty="0">
                <a:solidFill>
                  <a:schemeClr val="bg1"/>
                </a:solidFill>
              </a:rPr>
            </a:br>
            <a:r>
              <a:rPr sz="844" dirty="0">
                <a:solidFill>
                  <a:schemeClr val="bg1"/>
                </a:solidFill>
              </a:rPr>
              <a:t>The Hunting of the Quark.</a:t>
            </a:r>
            <a:br>
              <a:rPr sz="844" dirty="0">
                <a:solidFill>
                  <a:schemeClr val="bg1"/>
                </a:solidFill>
              </a:rPr>
            </a:br>
            <a:r>
              <a:rPr sz="844" dirty="0">
                <a:solidFill>
                  <a:schemeClr val="bg1"/>
                </a:solidFill>
              </a:rPr>
              <a:t>1987. p. 313</a:t>
            </a:r>
          </a:p>
        </p:txBody>
      </p:sp>
      <p:pic>
        <p:nvPicPr>
          <p:cNvPr id="118" name="pasted-image.png" descr="pasted-image.png">
            <a:hlinkClick r:id="rId6"/>
          </p:cNvPr>
          <p:cNvPicPr>
            <a:picLocks noChangeAspect="1"/>
          </p:cNvPicPr>
          <p:nvPr/>
        </p:nvPicPr>
        <p:blipFill>
          <a:blip r:embed="rId7">
            <a:extLst/>
          </a:blip>
          <a:srcRect l="2675" t="3060" r="2675" b="5052"/>
          <a:stretch>
            <a:fillRect/>
          </a:stretch>
        </p:blipFill>
        <p:spPr>
          <a:xfrm>
            <a:off x="4291214" y="2791510"/>
            <a:ext cx="2781169" cy="4029906"/>
          </a:xfrm>
          <a:prstGeom prst="rect">
            <a:avLst/>
          </a:prstGeom>
          <a:ln w="88900">
            <a:miter lim="400000"/>
          </a:ln>
        </p:spPr>
      </p:pic>
      <p:sp>
        <p:nvSpPr>
          <p:cNvPr id="119" name="From Symmetry magazine, courtesy of Burton Richter &amp; SLAC Archives"/>
          <p:cNvSpPr/>
          <p:nvPr/>
        </p:nvSpPr>
        <p:spPr>
          <a:xfrm rot="5400000">
            <a:off x="7859703" y="5424042"/>
            <a:ext cx="2140127" cy="331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200">
                <a:latin typeface="Chalkboard SE Regular"/>
                <a:ea typeface="Chalkboard SE Regular"/>
                <a:cs typeface="Chalkboard SE Regular"/>
                <a:sym typeface="Chalkboard SE Regular"/>
              </a:defRPr>
            </a:lvl1pPr>
          </a:lstStyle>
          <a:p>
            <a:r>
              <a:rPr sz="844"/>
              <a:t>From Symmetry magazine, courtesy of Burton Richter &amp; SLAC Archives</a:t>
            </a:r>
          </a:p>
        </p:txBody>
      </p:sp>
      <p:sp>
        <p:nvSpPr>
          <p:cNvPr id="120" name="Why is it such a sharp peak? Think OZI."/>
          <p:cNvSpPr/>
          <p:nvPr/>
        </p:nvSpPr>
        <p:spPr>
          <a:xfrm>
            <a:off x="6865866" y="6310582"/>
            <a:ext cx="2355450" cy="4632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normAutofit/>
          </a:bodyPr>
          <a:lstStyle>
            <a:lvl1pPr marL="251459" indent="-251459" algn="l" defTabSz="201168">
              <a:spcBef>
                <a:spcPts val="1500"/>
              </a:spcBef>
              <a:buSzPct val="43000"/>
              <a:buBlip>
                <a:blip r:embed="rId8"/>
              </a:buBlip>
              <a:defRPr sz="1584">
                <a:latin typeface="Chalkboard SE Regular"/>
                <a:ea typeface="Chalkboard SE Regular"/>
                <a:cs typeface="Chalkboard SE Regular"/>
                <a:sym typeface="Chalkboard SE Regular"/>
              </a:defRPr>
            </a:lvl1pPr>
          </a:lstStyle>
          <a:p>
            <a:r>
              <a:rPr sz="1114" dirty="0"/>
              <a:t>Why is it such a sharp peak? Think OZI.</a:t>
            </a:r>
          </a:p>
        </p:txBody>
      </p:sp>
    </p:spTree>
    <p:extLst>
      <p:ext uri="{BB962C8B-B14F-4D97-AF65-F5344CB8AC3E}">
        <p14:creationId xmlns:p14="http://schemas.microsoft.com/office/powerpoint/2010/main" val="11055611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Квантовая </a:t>
            </a:r>
            <a:r>
              <a:rPr lang="az-Cyrl-AZ" dirty="0" smtClean="0"/>
              <a:t>электродинамика</a:t>
            </a:r>
            <a:r>
              <a:rPr lang="en-US" dirty="0" smtClean="0"/>
              <a:t> (</a:t>
            </a:r>
            <a:r>
              <a:rPr lang="az-Cyrl-AZ" dirty="0"/>
              <a:t>КЭД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31" name="Espace réservé du contenu 30"/>
          <p:cNvSpPr>
            <a:spLocks noGrp="1"/>
          </p:cNvSpPr>
          <p:nvPr>
            <p:ph idx="1"/>
          </p:nvPr>
        </p:nvSpPr>
        <p:spPr>
          <a:xfrm>
            <a:off x="152400" y="838200"/>
            <a:ext cx="8436658" cy="5638800"/>
          </a:xfrm>
        </p:spPr>
        <p:txBody>
          <a:bodyPr/>
          <a:lstStyle/>
          <a:p>
            <a:r>
              <a:rPr lang="en-US" sz="2400" dirty="0" smtClean="0"/>
              <a:t>C</a:t>
            </a:r>
            <a:r>
              <a:rPr lang="ru-RU" sz="2400" dirty="0" smtClean="0"/>
              <a:t>оздана </a:t>
            </a:r>
            <a:r>
              <a:rPr lang="ru-RU" sz="2400" dirty="0"/>
              <a:t>в 1940-х годах в работах </a:t>
            </a:r>
            <a:r>
              <a:rPr lang="ru-RU" sz="2400" dirty="0">
                <a:hlinkClick r:id="rId3" tooltip="Фейнман, Ричард Филлипс"/>
              </a:rPr>
              <a:t>Фейнмана</a:t>
            </a:r>
            <a:r>
              <a:rPr lang="ru-RU" sz="2400" dirty="0"/>
              <a:t>, </a:t>
            </a:r>
            <a:r>
              <a:rPr lang="ru-RU" sz="2400" dirty="0">
                <a:hlinkClick r:id="rId4" tooltip="Швингер, Юлиан"/>
              </a:rPr>
              <a:t>Швингера</a:t>
            </a:r>
            <a:r>
              <a:rPr lang="ru-RU" sz="2400" dirty="0"/>
              <a:t>, </a:t>
            </a:r>
            <a:r>
              <a:rPr lang="ru-RU" sz="2400" dirty="0">
                <a:hlinkClick r:id="rId5" tooltip="Томонага"/>
              </a:rPr>
              <a:t>Томонаги</a:t>
            </a:r>
            <a:r>
              <a:rPr lang="ru-RU" sz="2400" dirty="0"/>
              <a:t>, </a:t>
            </a:r>
            <a:r>
              <a:rPr lang="ru-RU" sz="2400" dirty="0">
                <a:hlinkClick r:id="rId6" tooltip="Дайсон, Фримен"/>
              </a:rPr>
              <a:t>Дайсона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ru-RU" sz="2400" dirty="0"/>
              <a:t>Обьеденяет квантовую механику, специальную теорию относительности и </a:t>
            </a:r>
            <a:r>
              <a:rPr lang="ru-RU" sz="2400" dirty="0" smtClean="0"/>
              <a:t>электромагнетизм</a:t>
            </a:r>
            <a:endParaRPr lang="en-US" sz="2400" dirty="0" smtClean="0"/>
          </a:p>
          <a:p>
            <a:pPr marL="0" indent="0">
              <a:buNone/>
            </a:pPr>
            <a:r>
              <a:rPr lang="az-Cyrl-AZ" sz="2400" dirty="0"/>
              <a:t>Уравнение Шрёдингера </a:t>
            </a:r>
            <a:r>
              <a:rPr lang="en-US" sz="2400" dirty="0" smtClean="0"/>
              <a:t>                        </a:t>
            </a:r>
            <a:r>
              <a:rPr lang="az-Cyrl-AZ" sz="2400" dirty="0" smtClean="0"/>
              <a:t>Уравнение </a:t>
            </a:r>
            <a:r>
              <a:rPr lang="az-Cyrl-AZ" sz="2400" dirty="0"/>
              <a:t>Дирака</a:t>
            </a:r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ru-RU" sz="2400" dirty="0" smtClean="0"/>
              <a:t>Описывает </a:t>
            </a:r>
            <a:r>
              <a:rPr lang="ru-RU" sz="2400" dirty="0"/>
              <a:t>взаимодействия с участием гамма-квантов (фотонов</a:t>
            </a:r>
            <a:r>
              <a:rPr lang="ru-RU" sz="2400" dirty="0" smtClean="0"/>
              <a:t>)</a:t>
            </a:r>
            <a:endParaRPr lang="en-US" sz="2400" dirty="0" smtClean="0"/>
          </a:p>
          <a:p>
            <a:pPr lvl="1">
              <a:spcBef>
                <a:spcPct val="0"/>
              </a:spcBef>
            </a:pPr>
            <a:r>
              <a:rPr lang="ru-RU" sz="2400" dirty="0" smtClean="0">
                <a:latin typeface="+mj-lt"/>
                <a:cs typeface="Tahoma" pitchFamily="34" charset="0"/>
              </a:rPr>
              <a:t>всякое </a:t>
            </a:r>
            <a:r>
              <a:rPr lang="ru-RU" sz="2400" dirty="0">
                <a:latin typeface="+mj-lt"/>
                <a:cs typeface="Tahoma" pitchFamily="34" charset="0"/>
              </a:rPr>
              <a:t>взаимодействие носит </a:t>
            </a:r>
            <a:endParaRPr lang="en-US" sz="2400" dirty="0" smtClean="0">
              <a:latin typeface="+mj-lt"/>
              <a:cs typeface="Tahoma" pitchFamily="34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ru-RU" sz="2400" dirty="0" smtClean="0">
                <a:latin typeface="+mj-lt"/>
                <a:cs typeface="Tahoma" pitchFamily="34" charset="0"/>
              </a:rPr>
              <a:t>обменный </a:t>
            </a:r>
            <a:r>
              <a:rPr lang="ru-RU" sz="2400" dirty="0">
                <a:latin typeface="+mj-lt"/>
                <a:cs typeface="Tahoma" pitchFamily="34" charset="0"/>
              </a:rPr>
              <a:t>характер. </a:t>
            </a:r>
          </a:p>
          <a:p>
            <a:pPr lvl="1">
              <a:spcBef>
                <a:spcPct val="0"/>
              </a:spcBef>
            </a:pPr>
            <a:r>
              <a:rPr lang="ru-RU" sz="2400" dirty="0">
                <a:latin typeface="+mj-lt"/>
                <a:cs typeface="Tahoma" pitchFamily="34" charset="0"/>
              </a:rPr>
              <a:t>Для каждого типа взаимодействия есть </a:t>
            </a:r>
          </a:p>
          <a:p>
            <a:pPr lvl="2">
              <a:spcBef>
                <a:spcPct val="0"/>
              </a:spcBef>
            </a:pPr>
            <a:r>
              <a:rPr lang="ru-RU" dirty="0">
                <a:latin typeface="+mj-lt"/>
                <a:cs typeface="Tahoma" pitchFamily="34" charset="0"/>
              </a:rPr>
              <a:t>частицы - объекты взаимодействия </a:t>
            </a:r>
          </a:p>
          <a:p>
            <a:pPr lvl="2">
              <a:spcBef>
                <a:spcPct val="0"/>
              </a:spcBef>
            </a:pPr>
            <a:r>
              <a:rPr lang="ru-RU" dirty="0" smtClean="0">
                <a:latin typeface="+mj-lt"/>
                <a:cs typeface="Tahoma" pitchFamily="34" charset="0"/>
              </a:rPr>
              <a:t>частицы </a:t>
            </a:r>
            <a:r>
              <a:rPr lang="ru-RU" dirty="0">
                <a:latin typeface="+mj-lt"/>
                <a:cs typeface="Tahoma" pitchFamily="34" charset="0"/>
              </a:rPr>
              <a:t>- переносчики взаимодействия</a:t>
            </a:r>
          </a:p>
          <a:p>
            <a:endParaRPr lang="en-US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fld id="{86CB4B4D-7CA3-9044-876B-883B54F8677D}" type="slidenum">
              <a:rPr lang="fr-FR" smtClean="0"/>
              <a:t>17</a:t>
            </a:fld>
            <a:endParaRPr lang="fr-FR" dirty="0"/>
          </a:p>
        </p:txBody>
      </p:sp>
      <p:grpSp>
        <p:nvGrpSpPr>
          <p:cNvPr id="32" name="Группа 33"/>
          <p:cNvGrpSpPr/>
          <p:nvPr/>
        </p:nvGrpSpPr>
        <p:grpSpPr>
          <a:xfrm>
            <a:off x="6932606" y="4437112"/>
            <a:ext cx="1928826" cy="1500198"/>
            <a:chOff x="5500694" y="4214818"/>
            <a:chExt cx="1928826" cy="1500198"/>
          </a:xfrm>
          <a:solidFill>
            <a:schemeClr val="tx1"/>
          </a:solidFill>
        </p:grpSpPr>
        <p:grpSp>
          <p:nvGrpSpPr>
            <p:cNvPr id="33" name="Группа 24"/>
            <p:cNvGrpSpPr/>
            <p:nvPr/>
          </p:nvGrpSpPr>
          <p:grpSpPr>
            <a:xfrm>
              <a:off x="5500694" y="4214818"/>
              <a:ext cx="1928826" cy="1500198"/>
              <a:chOff x="3357554" y="3214686"/>
              <a:chExt cx="2214578" cy="1643074"/>
            </a:xfrm>
            <a:grpFill/>
          </p:grpSpPr>
          <p:pic>
            <p:nvPicPr>
              <p:cNvPr id="35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931704" y="3449411"/>
                <a:ext cx="1256622" cy="121444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6" name="TextBox 19"/>
              <p:cNvSpPr txBox="1"/>
              <p:nvPr/>
            </p:nvSpPr>
            <p:spPr>
              <a:xfrm>
                <a:off x="3428992" y="3214686"/>
                <a:ext cx="642942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 dirty="0">
                    <a:solidFill>
                      <a:srgbClr val="FFFFFF"/>
                    </a:solidFill>
                    <a:latin typeface="Times New Roman" pitchFamily="18" charset="0"/>
                  </a:rPr>
                  <a:t>e</a:t>
                </a:r>
                <a:r>
                  <a:rPr lang="en-US" sz="2000" b="1" baseline="30000" dirty="0">
                    <a:solidFill>
                      <a:srgbClr val="FFFFFF"/>
                    </a:solidFill>
                    <a:latin typeface="Times New Roman" pitchFamily="18" charset="0"/>
                  </a:rPr>
                  <a:t>-</a:t>
                </a:r>
                <a:endParaRPr lang="ru-RU" sz="2000" b="1" baseline="30000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" name="TextBox 20"/>
              <p:cNvSpPr txBox="1"/>
              <p:nvPr/>
            </p:nvSpPr>
            <p:spPr>
              <a:xfrm>
                <a:off x="4929190" y="3214686"/>
                <a:ext cx="642942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 dirty="0">
                    <a:solidFill>
                      <a:srgbClr val="FFFFFF"/>
                    </a:solidFill>
                    <a:latin typeface="Times New Roman" pitchFamily="18" charset="0"/>
                  </a:rPr>
                  <a:t>e</a:t>
                </a:r>
                <a:r>
                  <a:rPr lang="en-US" sz="2000" b="1" baseline="30000" dirty="0">
                    <a:solidFill>
                      <a:srgbClr val="FFFFFF"/>
                    </a:solidFill>
                    <a:latin typeface="Times New Roman" pitchFamily="18" charset="0"/>
                  </a:rPr>
                  <a:t>-</a:t>
                </a:r>
                <a:endParaRPr lang="ru-RU" sz="2000" b="1" baseline="30000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" name="TextBox 21"/>
              <p:cNvSpPr txBox="1"/>
              <p:nvPr/>
            </p:nvSpPr>
            <p:spPr>
              <a:xfrm>
                <a:off x="3357554" y="4457650"/>
                <a:ext cx="642942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 dirty="0">
                    <a:solidFill>
                      <a:srgbClr val="FFFFFF"/>
                    </a:solidFill>
                    <a:latin typeface="Times New Roman" pitchFamily="18" charset="0"/>
                  </a:rPr>
                  <a:t>e</a:t>
                </a:r>
                <a:r>
                  <a:rPr lang="en-US" sz="2000" b="1" baseline="30000" dirty="0">
                    <a:solidFill>
                      <a:srgbClr val="FFFFFF"/>
                    </a:solidFill>
                    <a:latin typeface="Times New Roman" pitchFamily="18" charset="0"/>
                  </a:rPr>
                  <a:t>-</a:t>
                </a:r>
                <a:endParaRPr lang="ru-RU" sz="2000" b="1" baseline="30000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9" name="TextBox 22"/>
              <p:cNvSpPr txBox="1"/>
              <p:nvPr/>
            </p:nvSpPr>
            <p:spPr>
              <a:xfrm>
                <a:off x="4929190" y="4457650"/>
                <a:ext cx="642942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 dirty="0">
                    <a:solidFill>
                      <a:srgbClr val="FFFFFF"/>
                    </a:solidFill>
                    <a:latin typeface="Times New Roman" pitchFamily="18" charset="0"/>
                  </a:rPr>
                  <a:t>e</a:t>
                </a:r>
                <a:r>
                  <a:rPr lang="en-US" sz="2000" b="1" baseline="30000" dirty="0">
                    <a:solidFill>
                      <a:srgbClr val="FFFFFF"/>
                    </a:solidFill>
                    <a:latin typeface="Times New Roman" pitchFamily="18" charset="0"/>
                  </a:rPr>
                  <a:t>-</a:t>
                </a:r>
                <a:endParaRPr lang="ru-RU" sz="2000" b="1" baseline="30000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" name="TextBox 23"/>
              <p:cNvSpPr txBox="1"/>
              <p:nvPr/>
            </p:nvSpPr>
            <p:spPr>
              <a:xfrm>
                <a:off x="3929059" y="3929066"/>
                <a:ext cx="428628" cy="404506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34" name="TextBox 32"/>
            <p:cNvSpPr txBox="1"/>
            <p:nvPr/>
          </p:nvSpPr>
          <p:spPr>
            <a:xfrm>
              <a:off x="6215074" y="4786322"/>
              <a:ext cx="258404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srgbClr val="FFFFFF"/>
                  </a:solidFill>
                  <a:latin typeface="Symbol" pitchFamily="18" charset="2"/>
                </a:rPr>
                <a:t>g</a:t>
              </a:r>
              <a:endParaRPr lang="ru-RU" sz="14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15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850115"/>
              </p:ext>
            </p:extLst>
          </p:nvPr>
        </p:nvGraphicFramePr>
        <p:xfrm>
          <a:off x="899592" y="2996952"/>
          <a:ext cx="20447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Equation" r:id="rId8" imgW="2044700" imgH="647700" progId="">
                  <p:embed/>
                </p:oleObj>
              </mc:Choice>
              <mc:Fallback>
                <p:oleObj name="Equation" r:id="rId8" imgW="2044700" imgH="6477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996952"/>
                        <a:ext cx="2044700" cy="6477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247115"/>
              </p:ext>
            </p:extLst>
          </p:nvPr>
        </p:nvGraphicFramePr>
        <p:xfrm>
          <a:off x="4323789" y="3069706"/>
          <a:ext cx="4265269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Equation" r:id="rId10" imgW="3683000" imgH="431800" progId="">
                  <p:embed/>
                </p:oleObj>
              </mc:Choice>
              <mc:Fallback>
                <p:oleObj name="Equation" r:id="rId10" imgW="3683000" imgH="4318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3789" y="3069706"/>
                        <a:ext cx="4265269" cy="500066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lèche droite 2"/>
          <p:cNvSpPr/>
          <p:nvPr/>
        </p:nvSpPr>
        <p:spPr bwMode="auto">
          <a:xfrm>
            <a:off x="3347864" y="3069706"/>
            <a:ext cx="648072" cy="389167"/>
          </a:xfrm>
          <a:prstGeom prst="rightArrow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21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Время жизни частиц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>
          <a:xfrm>
            <a:off x="8676456" y="6525345"/>
            <a:ext cx="432619" cy="288206"/>
          </a:xfrm>
        </p:spPr>
        <p:txBody>
          <a:bodyPr/>
          <a:lstStyle/>
          <a:p>
            <a:fld id="{86CB4B4D-7CA3-9044-876B-883B54F8677D}" type="slidenum">
              <a:rPr lang="fr-FR" smtClean="0"/>
              <a:t>18</a:t>
            </a:fld>
            <a:endParaRPr lang="fr-FR" dirty="0"/>
          </a:p>
        </p:txBody>
      </p:sp>
      <p:pic>
        <p:nvPicPr>
          <p:cNvPr id="5" name="Picture 5" descr="Figure_weak_lif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0" t="22296" r="2724" b="5684"/>
          <a:stretch>
            <a:fillRect/>
          </a:stretch>
        </p:blipFill>
        <p:spPr bwMode="auto">
          <a:xfrm>
            <a:off x="1293019" y="1078979"/>
            <a:ext cx="6557962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869929"/>
            <a:ext cx="3906838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611560" y="4653136"/>
            <a:ext cx="3171826" cy="1736802"/>
            <a:chOff x="503" y="1837"/>
            <a:chExt cx="1998" cy="1094"/>
          </a:xfrm>
        </p:grpSpPr>
        <p:sp>
          <p:nvSpPr>
            <p:cNvPr id="8" name="Line 30"/>
            <p:cNvSpPr>
              <a:spLocks noChangeShapeType="1"/>
            </p:cNvSpPr>
            <p:nvPr/>
          </p:nvSpPr>
          <p:spPr bwMode="auto">
            <a:xfrm flipV="1">
              <a:off x="712" y="2102"/>
              <a:ext cx="1566" cy="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9" name="Text Box 31"/>
            <p:cNvSpPr txBox="1">
              <a:spLocks noChangeArrowheads="1"/>
            </p:cNvSpPr>
            <p:nvPr/>
          </p:nvSpPr>
          <p:spPr bwMode="auto">
            <a:xfrm>
              <a:off x="2203" y="2357"/>
              <a:ext cx="27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r>
                <a:rPr lang="en-GB" altLang="fr-FR" sz="2400" i="1"/>
                <a:t>e</a:t>
              </a:r>
              <a:r>
                <a:rPr lang="en-GB" altLang="fr-FR" sz="2400" i="1" baseline="30000">
                  <a:sym typeface="Symbol" panose="05050102010706020507" pitchFamily="18" charset="2"/>
                </a:rPr>
                <a:t></a:t>
              </a:r>
            </a:p>
          </p:txBody>
        </p:sp>
        <p:pic>
          <p:nvPicPr>
            <p:cNvPr id="10" name="Imag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7" y="2604"/>
              <a:ext cx="21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11" name="Group 33"/>
            <p:cNvGrpSpPr>
              <a:grpSpLocks/>
            </p:cNvGrpSpPr>
            <p:nvPr/>
          </p:nvGrpSpPr>
          <p:grpSpPr bwMode="auto">
            <a:xfrm rot="638913">
              <a:off x="1222" y="2267"/>
              <a:ext cx="1006" cy="356"/>
              <a:chOff x="2369" y="3253"/>
              <a:chExt cx="1215" cy="444"/>
            </a:xfrm>
          </p:grpSpPr>
          <p:grpSp>
            <p:nvGrpSpPr>
              <p:cNvPr id="23" name="Group 34"/>
              <p:cNvGrpSpPr>
                <a:grpSpLocks/>
              </p:cNvGrpSpPr>
              <p:nvPr/>
            </p:nvGrpSpPr>
            <p:grpSpPr bwMode="auto">
              <a:xfrm rot="1343239">
                <a:off x="2369" y="3253"/>
                <a:ext cx="804" cy="105"/>
                <a:chOff x="2579" y="3177"/>
                <a:chExt cx="906" cy="102"/>
              </a:xfrm>
            </p:grpSpPr>
            <p:grpSp>
              <p:nvGrpSpPr>
                <p:cNvPr id="32" name="Group 35"/>
                <p:cNvGrpSpPr>
                  <a:grpSpLocks/>
                </p:cNvGrpSpPr>
                <p:nvPr/>
              </p:nvGrpSpPr>
              <p:grpSpPr bwMode="auto">
                <a:xfrm>
                  <a:off x="2612" y="3177"/>
                  <a:ext cx="819" cy="102"/>
                  <a:chOff x="448" y="2163"/>
                  <a:chExt cx="2568" cy="222"/>
                </a:xfrm>
              </p:grpSpPr>
              <p:grpSp>
                <p:nvGrpSpPr>
                  <p:cNvPr id="35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1" cy="222"/>
                    <a:chOff x="580" y="2163"/>
                    <a:chExt cx="4600" cy="454"/>
                  </a:xfrm>
                </p:grpSpPr>
                <p:grpSp>
                  <p:nvGrpSpPr>
                    <p:cNvPr id="38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3"/>
                      <a:ext cx="2300" cy="451"/>
                      <a:chOff x="580" y="2160"/>
                      <a:chExt cx="4600" cy="1157"/>
                    </a:xfrm>
                  </p:grpSpPr>
                  <p:grpSp>
                    <p:nvGrpSpPr>
                      <p:cNvPr id="54" name="Group 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</p:grpSpPr>
                    <p:grpSp>
                      <p:nvGrpSpPr>
                        <p:cNvPr id="62" name="Group 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66" name="Arc 4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67" name="Arc 4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  <p:grpSp>
                      <p:nvGrpSpPr>
                        <p:cNvPr id="63" name="Group 42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64" name="Arc 4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65" name="Arc 44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</p:grpSp>
                  <p:grpSp>
                    <p:nvGrpSpPr>
                      <p:cNvPr id="55" name="Group 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</p:grpSpPr>
                    <p:grpSp>
                      <p:nvGrpSpPr>
                        <p:cNvPr id="56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60" name="Arc 4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61" name="Arc 48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  <p:grpSp>
                      <p:nvGrpSpPr>
                        <p:cNvPr id="57" name="Group 49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58" name="Arc 5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59" name="Arc 5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9" name="Group 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6"/>
                      <a:ext cx="2300" cy="451"/>
                      <a:chOff x="580" y="2160"/>
                      <a:chExt cx="4600" cy="1157"/>
                    </a:xfrm>
                  </p:grpSpPr>
                  <p:grpSp>
                    <p:nvGrpSpPr>
                      <p:cNvPr id="40" name="Group 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</p:grpSpPr>
                    <p:grpSp>
                      <p:nvGrpSpPr>
                        <p:cNvPr id="48" name="Group 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52" name="Arc 5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53" name="Arc 5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  <p:grpSp>
                      <p:nvGrpSpPr>
                        <p:cNvPr id="49" name="Group 57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50" name="Arc 5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51" name="Arc 59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</p:grpSp>
                  <p:grpSp>
                    <p:nvGrpSpPr>
                      <p:cNvPr id="41" name="Group 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</p:grpSpPr>
                    <p:grpSp>
                      <p:nvGrpSpPr>
                        <p:cNvPr id="42" name="Group 6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46" name="Arc 6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47" name="Arc 63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  <p:grpSp>
                      <p:nvGrpSpPr>
                        <p:cNvPr id="43" name="Group 64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</p:grpSpPr>
                      <p:sp>
                        <p:nvSpPr>
                          <p:cNvPr id="44" name="Arc 6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45" name="Arc 6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0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defPPr>
                              <a:defRPr lang="en-US"/>
                            </a:defPPr>
                            <a:lvl1pPr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1pPr>
                            <a:lvl2pPr marL="4572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2pPr>
                            <a:lvl3pPr marL="9144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3pPr>
                            <a:lvl4pPr marL="13716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4pPr>
                            <a:lvl5pPr marL="1828800" algn="l" rtl="0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kern="1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endParaRPr lang="fr-FR"/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36" name="Line 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" y="2272"/>
                    <a:ext cx="136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7" name="Line 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0" y="2271"/>
                    <a:ext cx="136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defRPr>
                    </a:lvl9pPr>
                  </a:lstStyle>
                  <a:p>
                    <a:endParaRPr lang="fr-FR"/>
                  </a:p>
                </p:txBody>
              </p:sp>
            </p:grpSp>
            <p:sp>
              <p:nvSpPr>
                <p:cNvPr id="33" name="Oval 69"/>
                <p:cNvSpPr>
                  <a:spLocks noChangeArrowheads="1"/>
                </p:cNvSpPr>
                <p:nvPr/>
              </p:nvSpPr>
              <p:spPr bwMode="auto">
                <a:xfrm rot="10800000">
                  <a:off x="3394" y="3184"/>
                  <a:ext cx="91" cy="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fr-FR"/>
                </a:p>
              </p:txBody>
            </p:sp>
            <p:sp>
              <p:nvSpPr>
                <p:cNvPr id="34" name="Oval 70"/>
                <p:cNvSpPr>
                  <a:spLocks noChangeArrowheads="1"/>
                </p:cNvSpPr>
                <p:nvPr/>
              </p:nvSpPr>
              <p:spPr bwMode="auto">
                <a:xfrm rot="10800000">
                  <a:off x="2579" y="3177"/>
                  <a:ext cx="91" cy="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fr-FR"/>
                </a:p>
              </p:txBody>
            </p:sp>
          </p:grpSp>
          <p:sp>
            <p:nvSpPr>
              <p:cNvPr id="24" name="Line 71"/>
              <p:cNvSpPr>
                <a:spLocks noChangeShapeType="1"/>
              </p:cNvSpPr>
              <p:nvPr/>
            </p:nvSpPr>
            <p:spPr bwMode="auto">
              <a:xfrm flipV="1">
                <a:off x="3120" y="3397"/>
                <a:ext cx="464" cy="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" name="Line 72"/>
              <p:cNvSpPr>
                <a:spLocks noChangeShapeType="1"/>
              </p:cNvSpPr>
              <p:nvPr/>
            </p:nvSpPr>
            <p:spPr bwMode="auto">
              <a:xfrm>
                <a:off x="3094" y="3439"/>
                <a:ext cx="490" cy="25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  <p:grpSp>
            <p:nvGrpSpPr>
              <p:cNvPr id="26" name="Group 73"/>
              <p:cNvGrpSpPr>
                <a:grpSpLocks/>
              </p:cNvGrpSpPr>
              <p:nvPr/>
            </p:nvGrpSpPr>
            <p:grpSpPr bwMode="auto">
              <a:xfrm rot="-350279">
                <a:off x="3374" y="3338"/>
                <a:ext cx="107" cy="143"/>
                <a:chOff x="3671" y="120"/>
                <a:chExt cx="143" cy="181"/>
              </a:xfrm>
            </p:grpSpPr>
            <p:sp>
              <p:nvSpPr>
                <p:cNvPr id="30" name="Line 74"/>
                <p:cNvSpPr>
                  <a:spLocks noChangeShapeType="1"/>
                </p:cNvSpPr>
                <p:nvPr/>
              </p:nvSpPr>
              <p:spPr bwMode="auto">
                <a:xfrm>
                  <a:off x="3671" y="120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fr-FR"/>
                </a:p>
              </p:txBody>
            </p:sp>
            <p:sp>
              <p:nvSpPr>
                <p:cNvPr id="31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3676" y="215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fr-FR"/>
                </a:p>
              </p:txBody>
            </p:sp>
          </p:grpSp>
          <p:grpSp>
            <p:nvGrpSpPr>
              <p:cNvPr id="27" name="Group 76"/>
              <p:cNvGrpSpPr>
                <a:grpSpLocks/>
              </p:cNvGrpSpPr>
              <p:nvPr/>
            </p:nvGrpSpPr>
            <p:grpSpPr bwMode="auto">
              <a:xfrm rot="2456056" flipH="1">
                <a:off x="3325" y="3524"/>
                <a:ext cx="107" cy="143"/>
                <a:chOff x="3671" y="120"/>
                <a:chExt cx="143" cy="181"/>
              </a:xfrm>
            </p:grpSpPr>
            <p:sp>
              <p:nvSpPr>
                <p:cNvPr id="28" name="Line 77"/>
                <p:cNvSpPr>
                  <a:spLocks noChangeShapeType="1"/>
                </p:cNvSpPr>
                <p:nvPr/>
              </p:nvSpPr>
              <p:spPr bwMode="auto">
                <a:xfrm>
                  <a:off x="3671" y="120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fr-FR"/>
                </a:p>
              </p:txBody>
            </p:sp>
            <p:sp>
              <p:nvSpPr>
                <p:cNvPr id="29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3676" y="215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fr-FR"/>
                </a:p>
              </p:txBody>
            </p:sp>
          </p:grpSp>
        </p:grpSp>
        <p:grpSp>
          <p:nvGrpSpPr>
            <p:cNvPr id="12" name="Group 79"/>
            <p:cNvGrpSpPr>
              <a:grpSpLocks/>
            </p:cNvGrpSpPr>
            <p:nvPr/>
          </p:nvGrpSpPr>
          <p:grpSpPr bwMode="auto">
            <a:xfrm rot="-350279">
              <a:off x="1016" y="2053"/>
              <a:ext cx="73" cy="101"/>
              <a:chOff x="3671" y="120"/>
              <a:chExt cx="143" cy="181"/>
            </a:xfrm>
          </p:grpSpPr>
          <p:sp>
            <p:nvSpPr>
              <p:cNvPr id="21" name="Line 80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2" name="Line 81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</p:grpSp>
        <p:grpSp>
          <p:nvGrpSpPr>
            <p:cNvPr id="13" name="Group 82"/>
            <p:cNvGrpSpPr>
              <a:grpSpLocks/>
            </p:cNvGrpSpPr>
            <p:nvPr/>
          </p:nvGrpSpPr>
          <p:grpSpPr bwMode="auto">
            <a:xfrm rot="-350279">
              <a:off x="1836" y="2061"/>
              <a:ext cx="65" cy="97"/>
              <a:chOff x="3671" y="120"/>
              <a:chExt cx="143" cy="181"/>
            </a:xfrm>
          </p:grpSpPr>
          <p:sp>
            <p:nvSpPr>
              <p:cNvPr id="19" name="Line 83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0" name="Line 84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</p:grpSp>
        <p:pic>
          <p:nvPicPr>
            <p:cNvPr id="14" name="Imag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" y="2263"/>
              <a:ext cx="313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" name="Imag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" y="1946"/>
              <a:ext cx="22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6" name="Image 1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1" y="1932"/>
              <a:ext cx="210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7" name="Image 1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7" y="1837"/>
              <a:ext cx="242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8" name="Imag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" y="2442"/>
              <a:ext cx="241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05138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Espace réservé du numéro de diapositive 130"/>
          <p:cNvSpPr>
            <a:spLocks noGrp="1"/>
          </p:cNvSpPr>
          <p:nvPr>
            <p:ph type="sldNum" sz="quarter" idx="12"/>
          </p:nvPr>
        </p:nvSpPr>
        <p:spPr>
          <a:xfrm>
            <a:off x="8676456" y="6525345"/>
            <a:ext cx="432619" cy="288206"/>
          </a:xfrm>
        </p:spPr>
        <p:txBody>
          <a:bodyPr/>
          <a:lstStyle/>
          <a:p>
            <a:fld id="{137701D2-7022-480C-8538-21DA7C6A162D}" type="slidenum">
              <a:rPr lang="en-US" altLang="fr-FR"/>
              <a:pPr/>
              <a:t>19</a:t>
            </a:fld>
            <a:endParaRPr lang="en-US" altLang="fr-FR" dirty="0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" y="962347"/>
            <a:ext cx="8782050" cy="5290815"/>
          </a:xfrm>
        </p:spPr>
        <p:txBody>
          <a:bodyPr/>
          <a:lstStyle/>
          <a:p>
            <a:pPr marL="0" indent="0">
              <a:buNone/>
              <a:tabLst>
                <a:tab pos="7710488" algn="l"/>
              </a:tabLst>
            </a:pPr>
            <a:endParaRPr lang="en-GB" altLang="fr-FR" sz="2100" dirty="0" smtClean="0"/>
          </a:p>
          <a:p>
            <a:pPr marL="0" indent="0">
              <a:buNone/>
              <a:tabLst>
                <a:tab pos="7710488" algn="l"/>
              </a:tabLst>
            </a:pPr>
            <a:endParaRPr lang="en-GB" altLang="fr-FR" sz="2100" dirty="0"/>
          </a:p>
          <a:p>
            <a:pPr>
              <a:tabLst>
                <a:tab pos="7710488" algn="l"/>
              </a:tabLst>
            </a:pPr>
            <a:endParaRPr lang="en-GB" altLang="fr-FR" sz="2100" dirty="0"/>
          </a:p>
          <a:p>
            <a:pPr>
              <a:tabLst>
                <a:tab pos="7710488" algn="l"/>
              </a:tabLst>
            </a:pPr>
            <a:endParaRPr lang="en-GB" altLang="fr-FR" sz="2100" dirty="0"/>
          </a:p>
          <a:p>
            <a:pPr>
              <a:tabLst>
                <a:tab pos="7710488" algn="l"/>
              </a:tabLst>
            </a:pPr>
            <a:endParaRPr lang="en-GB" altLang="fr-FR" sz="2100" dirty="0"/>
          </a:p>
          <a:p>
            <a:pPr>
              <a:lnSpc>
                <a:spcPct val="50000"/>
              </a:lnSpc>
              <a:tabLst>
                <a:tab pos="7710488" algn="l"/>
              </a:tabLst>
            </a:pPr>
            <a:endParaRPr lang="en-GB" altLang="fr-FR" sz="2100" dirty="0"/>
          </a:p>
          <a:p>
            <a:pPr marL="0" indent="0">
              <a:buNone/>
              <a:tabLst>
                <a:tab pos="7710488" algn="l"/>
              </a:tabLst>
            </a:pPr>
            <a:endParaRPr lang="en-GB" altLang="fr-FR" sz="2100" dirty="0"/>
          </a:p>
          <a:p>
            <a:pPr>
              <a:buFont typeface="Wingdings" panose="05000000000000000000" pitchFamily="2" charset="2"/>
              <a:buChar char="Ø"/>
              <a:tabLst>
                <a:tab pos="7710488" algn="l"/>
              </a:tabLst>
            </a:pPr>
            <a:r>
              <a:rPr lang="ru-RU" altLang="fr-FR" sz="2100" dirty="0"/>
              <a:t>Тяжелый пререносчик -&gt; маленькиы радиус </a:t>
            </a:r>
            <a:r>
              <a:rPr lang="ru-RU" altLang="fr-FR" sz="2100" dirty="0" smtClean="0"/>
              <a:t>взаимодействия</a:t>
            </a:r>
            <a:endParaRPr lang="en-GB" altLang="fr-FR" sz="2100" dirty="0">
              <a:sym typeface="Symbol" panose="05050102010706020507" pitchFamily="18" charset="2"/>
            </a:endParaRPr>
          </a:p>
          <a:p>
            <a:pPr>
              <a:buFont typeface="Wingdings" panose="05000000000000000000" pitchFamily="2" charset="2"/>
              <a:buChar char="Ø"/>
              <a:tabLst>
                <a:tab pos="7710488" algn="l"/>
              </a:tabLst>
            </a:pPr>
            <a:endParaRPr lang="en-GB" altLang="fr-FR" sz="2100" dirty="0">
              <a:sym typeface="Symbol" panose="05050102010706020507" pitchFamily="18" charset="2"/>
            </a:endParaRPr>
          </a:p>
          <a:p>
            <a:pPr>
              <a:lnSpc>
                <a:spcPct val="50000"/>
              </a:lnSpc>
              <a:buFont typeface="Wingdings" panose="05000000000000000000" pitchFamily="2" charset="2"/>
              <a:buChar char="Ø"/>
              <a:tabLst>
                <a:tab pos="7710488" algn="l"/>
              </a:tabLst>
            </a:pPr>
            <a:endParaRPr lang="en-GB" altLang="fr-FR" sz="2100" dirty="0" smtClean="0">
              <a:sym typeface="Symbol" panose="05050102010706020507" pitchFamily="18" charset="2"/>
            </a:endParaRPr>
          </a:p>
          <a:p>
            <a:pPr>
              <a:lnSpc>
                <a:spcPct val="50000"/>
              </a:lnSpc>
              <a:buFont typeface="Wingdings" panose="05000000000000000000" pitchFamily="2" charset="2"/>
              <a:buChar char="Ø"/>
              <a:tabLst>
                <a:tab pos="7710488" algn="l"/>
              </a:tabLst>
            </a:pPr>
            <a:endParaRPr lang="en-GB" altLang="fr-FR" sz="2100" dirty="0">
              <a:sym typeface="Symbol" panose="05050102010706020507" pitchFamily="18" charset="2"/>
            </a:endParaRPr>
          </a:p>
          <a:p>
            <a:pPr>
              <a:buFont typeface="Wingdings" panose="05000000000000000000" pitchFamily="2" charset="2"/>
              <a:buChar char="Ø"/>
              <a:tabLst>
                <a:tab pos="7710488" algn="l"/>
              </a:tabLst>
            </a:pPr>
            <a:r>
              <a:rPr lang="az-Cyrl-AZ" altLang="fr-FR" sz="2100" dirty="0">
                <a:sym typeface="Symbol" panose="05050102010706020507" pitchFamily="18" charset="2"/>
              </a:rPr>
              <a:t>Переносчик несет электромагнитный </a:t>
            </a:r>
            <a:r>
              <a:rPr lang="az-Cyrl-AZ" altLang="fr-FR" sz="2100" dirty="0" smtClean="0">
                <a:sym typeface="Symbol" panose="05050102010706020507" pitchFamily="18" charset="2"/>
              </a:rPr>
              <a:t>заряд</a:t>
            </a:r>
            <a:endParaRPr lang="en-US" altLang="fr-FR" sz="2100" dirty="0" smtClean="0">
              <a:sym typeface="Symbol" panose="05050102010706020507" pitchFamily="18" charset="2"/>
            </a:endParaRPr>
          </a:p>
          <a:p>
            <a:pPr marL="0" indent="0">
              <a:buNone/>
              <a:tabLst>
                <a:tab pos="7710488" algn="l"/>
              </a:tabLst>
            </a:pPr>
            <a:endParaRPr lang="en-GB" altLang="fr-FR" sz="2100" dirty="0">
              <a:sym typeface="Symbol" panose="05050102010706020507" pitchFamily="18" charset="2"/>
            </a:endParaRPr>
          </a:p>
        </p:txBody>
      </p:sp>
      <p:grpSp>
        <p:nvGrpSpPr>
          <p:cNvPr id="213120" name="Group 128"/>
          <p:cNvGrpSpPr>
            <a:grpSpLocks/>
          </p:cNvGrpSpPr>
          <p:nvPr/>
        </p:nvGrpSpPr>
        <p:grpSpPr bwMode="auto">
          <a:xfrm>
            <a:off x="5075238" y="946646"/>
            <a:ext cx="2733675" cy="2132012"/>
            <a:chOff x="3197" y="523"/>
            <a:chExt cx="1722" cy="1343"/>
          </a:xfrm>
        </p:grpSpPr>
        <p:grpSp>
          <p:nvGrpSpPr>
            <p:cNvPr id="213057" name="Group 65"/>
            <p:cNvGrpSpPr>
              <a:grpSpLocks/>
            </p:cNvGrpSpPr>
            <p:nvPr/>
          </p:nvGrpSpPr>
          <p:grpSpPr bwMode="auto">
            <a:xfrm>
              <a:off x="3396" y="688"/>
              <a:ext cx="1249" cy="1019"/>
              <a:chOff x="619" y="693"/>
              <a:chExt cx="1109" cy="838"/>
            </a:xfrm>
          </p:grpSpPr>
          <p:grpSp>
            <p:nvGrpSpPr>
              <p:cNvPr id="213058" name="Group 66"/>
              <p:cNvGrpSpPr>
                <a:grpSpLocks/>
              </p:cNvGrpSpPr>
              <p:nvPr/>
            </p:nvGrpSpPr>
            <p:grpSpPr bwMode="auto">
              <a:xfrm rot="-26984852">
                <a:off x="951" y="1053"/>
                <a:ext cx="501" cy="102"/>
                <a:chOff x="448" y="2163"/>
                <a:chExt cx="2568" cy="222"/>
              </a:xfrm>
            </p:grpSpPr>
            <p:grpSp>
              <p:nvGrpSpPr>
                <p:cNvPr id="213059" name="Group 67"/>
                <p:cNvGrpSpPr>
                  <a:grpSpLocks/>
                </p:cNvGrpSpPr>
                <p:nvPr/>
              </p:nvGrpSpPr>
              <p:grpSpPr bwMode="auto">
                <a:xfrm>
                  <a:off x="580" y="2163"/>
                  <a:ext cx="2300" cy="222"/>
                  <a:chOff x="580" y="2163"/>
                  <a:chExt cx="4600" cy="454"/>
                </a:xfrm>
              </p:grpSpPr>
              <p:grpSp>
                <p:nvGrpSpPr>
                  <p:cNvPr id="213060" name="Group 68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0" cy="451"/>
                    <a:chOff x="580" y="2160"/>
                    <a:chExt cx="4600" cy="1157"/>
                  </a:xfrm>
                </p:grpSpPr>
                <p:grpSp>
                  <p:nvGrpSpPr>
                    <p:cNvPr id="213061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0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213062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63" name="Arc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64" name="Arc 72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  <p:grpSp>
                    <p:nvGrpSpPr>
                      <p:cNvPr id="213065" name="Group 73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66" name="Arc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67" name="Arc 75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</p:grpSp>
                <p:grpSp>
                  <p:nvGrpSpPr>
                    <p:cNvPr id="213068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5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213069" name="Group 7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70" name="Arc 7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71" name="Arc 79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  <p:grpSp>
                    <p:nvGrpSpPr>
                      <p:cNvPr id="213072" name="Group 80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73" name="Arc 8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74" name="Arc 82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</p:grpSp>
              </p:grpSp>
              <p:grpSp>
                <p:nvGrpSpPr>
                  <p:cNvPr id="213075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80" y="2166"/>
                    <a:ext cx="2300" cy="451"/>
                    <a:chOff x="580" y="2160"/>
                    <a:chExt cx="4600" cy="1157"/>
                  </a:xfrm>
                </p:grpSpPr>
                <p:grpSp>
                  <p:nvGrpSpPr>
                    <p:cNvPr id="213076" name="Group 8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0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213077" name="Group 8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78" name="Arc 8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79" name="Arc 87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  <p:grpSp>
                    <p:nvGrpSpPr>
                      <p:cNvPr id="213080" name="Group 88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81" name="Arc 8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82" name="Arc 90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</p:grpSp>
                <p:grpSp>
                  <p:nvGrpSpPr>
                    <p:cNvPr id="213083" name="Group 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5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213084" name="Group 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85" name="Arc 9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86" name="Arc 94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  <p:grpSp>
                    <p:nvGrpSpPr>
                      <p:cNvPr id="213087" name="Group 95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213088" name="Arc 9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  <p:sp>
                      <p:nvSpPr>
                        <p:cNvPr id="213089" name="Arc 97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0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fr-FR"/>
                        </a:p>
                      </p:txBody>
                    </p:sp>
                  </p:grpSp>
                </p:grpSp>
              </p:grpSp>
            </p:grpSp>
            <p:sp>
              <p:nvSpPr>
                <p:cNvPr id="213090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448" y="2272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091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2880" y="227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213092" name="Line 100"/>
              <p:cNvSpPr>
                <a:spLocks noChangeShapeType="1"/>
              </p:cNvSpPr>
              <p:nvPr/>
            </p:nvSpPr>
            <p:spPr bwMode="auto">
              <a:xfrm>
                <a:off x="619" y="693"/>
                <a:ext cx="559" cy="1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oval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093" name="Line 101"/>
              <p:cNvSpPr>
                <a:spLocks noChangeShapeType="1"/>
              </p:cNvSpPr>
              <p:nvPr/>
            </p:nvSpPr>
            <p:spPr bwMode="auto">
              <a:xfrm flipH="1">
                <a:off x="1164" y="698"/>
                <a:ext cx="559" cy="1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094" name="Line 102"/>
              <p:cNvSpPr>
                <a:spLocks noChangeShapeType="1"/>
              </p:cNvSpPr>
              <p:nvPr/>
            </p:nvSpPr>
            <p:spPr bwMode="auto">
              <a:xfrm flipV="1">
                <a:off x="624" y="1337"/>
                <a:ext cx="559" cy="1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oval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095" name="Line 103"/>
              <p:cNvSpPr>
                <a:spLocks noChangeShapeType="1"/>
              </p:cNvSpPr>
              <p:nvPr/>
            </p:nvSpPr>
            <p:spPr bwMode="auto">
              <a:xfrm flipH="1" flipV="1">
                <a:off x="1169" y="1342"/>
                <a:ext cx="559" cy="1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13096" name="Group 104"/>
              <p:cNvGrpSpPr>
                <a:grpSpLocks/>
              </p:cNvGrpSpPr>
              <p:nvPr/>
            </p:nvGrpSpPr>
            <p:grpSpPr bwMode="auto">
              <a:xfrm rot="1463277">
                <a:off x="826" y="727"/>
                <a:ext cx="91" cy="112"/>
                <a:chOff x="3671" y="120"/>
                <a:chExt cx="143" cy="181"/>
              </a:xfrm>
            </p:grpSpPr>
            <p:sp>
              <p:nvSpPr>
                <p:cNvPr id="213097" name="Line 105"/>
                <p:cNvSpPr>
                  <a:spLocks noChangeShapeType="1"/>
                </p:cNvSpPr>
                <p:nvPr/>
              </p:nvSpPr>
              <p:spPr bwMode="auto">
                <a:xfrm>
                  <a:off x="3671" y="120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3098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3676" y="215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13099" name="Group 107"/>
              <p:cNvGrpSpPr>
                <a:grpSpLocks/>
              </p:cNvGrpSpPr>
              <p:nvPr/>
            </p:nvGrpSpPr>
            <p:grpSpPr bwMode="auto">
              <a:xfrm rot="-1220039">
                <a:off x="1425" y="732"/>
                <a:ext cx="91" cy="112"/>
                <a:chOff x="3671" y="120"/>
                <a:chExt cx="143" cy="181"/>
              </a:xfrm>
            </p:grpSpPr>
            <p:sp>
              <p:nvSpPr>
                <p:cNvPr id="213100" name="Line 108"/>
                <p:cNvSpPr>
                  <a:spLocks noChangeShapeType="1"/>
                </p:cNvSpPr>
                <p:nvPr/>
              </p:nvSpPr>
              <p:spPr bwMode="auto">
                <a:xfrm>
                  <a:off x="3671" y="120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3101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3676" y="215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13102" name="Group 110"/>
              <p:cNvGrpSpPr>
                <a:grpSpLocks/>
              </p:cNvGrpSpPr>
              <p:nvPr/>
            </p:nvGrpSpPr>
            <p:grpSpPr bwMode="auto">
              <a:xfrm rot="-1379040">
                <a:off x="818" y="1390"/>
                <a:ext cx="91" cy="112"/>
                <a:chOff x="3671" y="120"/>
                <a:chExt cx="143" cy="181"/>
              </a:xfrm>
            </p:grpSpPr>
            <p:sp>
              <p:nvSpPr>
                <p:cNvPr id="213103" name="Line 111"/>
                <p:cNvSpPr>
                  <a:spLocks noChangeShapeType="1"/>
                </p:cNvSpPr>
                <p:nvPr/>
              </p:nvSpPr>
              <p:spPr bwMode="auto">
                <a:xfrm>
                  <a:off x="3671" y="120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3104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3676" y="215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13105" name="Group 113"/>
              <p:cNvGrpSpPr>
                <a:grpSpLocks/>
              </p:cNvGrpSpPr>
              <p:nvPr/>
            </p:nvGrpSpPr>
            <p:grpSpPr bwMode="auto">
              <a:xfrm rot="1463277">
                <a:off x="1443" y="1398"/>
                <a:ext cx="91" cy="112"/>
                <a:chOff x="3671" y="120"/>
                <a:chExt cx="143" cy="181"/>
              </a:xfrm>
            </p:grpSpPr>
            <p:sp>
              <p:nvSpPr>
                <p:cNvPr id="213106" name="Line 114"/>
                <p:cNvSpPr>
                  <a:spLocks noChangeShapeType="1"/>
                </p:cNvSpPr>
                <p:nvPr/>
              </p:nvSpPr>
              <p:spPr bwMode="auto">
                <a:xfrm>
                  <a:off x="3671" y="120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3107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3676" y="215"/>
                  <a:ext cx="138" cy="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213108" name="Text Box 116"/>
            <p:cNvSpPr txBox="1">
              <a:spLocks noChangeArrowheads="1"/>
            </p:cNvSpPr>
            <p:nvPr/>
          </p:nvSpPr>
          <p:spPr bwMode="auto">
            <a:xfrm>
              <a:off x="3197" y="523"/>
              <a:ext cx="27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fr-FR" sz="2400" i="1"/>
                <a:t>e</a:t>
              </a:r>
              <a:r>
                <a:rPr lang="en-GB" altLang="fr-FR" sz="2400" i="1" baseline="30000">
                  <a:sym typeface="Symbol" panose="05050102010706020507" pitchFamily="18" charset="2"/>
                </a:rPr>
                <a:t></a:t>
              </a:r>
            </a:p>
          </p:txBody>
        </p:sp>
        <p:graphicFrame>
          <p:nvGraphicFramePr>
            <p:cNvPr id="213109" name="Object 117"/>
            <p:cNvGraphicFramePr>
              <a:graphicFrameLocks noChangeAspect="1"/>
            </p:cNvGraphicFramePr>
            <p:nvPr/>
          </p:nvGraphicFramePr>
          <p:xfrm>
            <a:off x="4369" y="940"/>
            <a:ext cx="272" cy="4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1" name="Equation" r:id="rId3" imgW="228600" imgH="419040" progId="Equation.3">
                    <p:embed/>
                  </p:oleObj>
                </mc:Choice>
                <mc:Fallback>
                  <p:oleObj name="Equation" r:id="rId3" imgW="22860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9" y="940"/>
                          <a:ext cx="272" cy="4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3110" name="Object 118"/>
            <p:cNvGraphicFramePr>
              <a:graphicFrameLocks noChangeAspect="1"/>
            </p:cNvGraphicFramePr>
            <p:nvPr/>
          </p:nvGraphicFramePr>
          <p:xfrm>
            <a:off x="3745" y="1072"/>
            <a:ext cx="171" cy="2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2" name="Equation" r:id="rId5" imgW="114120" imgH="164880" progId="Equation.3">
                    <p:embed/>
                  </p:oleObj>
                </mc:Choice>
                <mc:Fallback>
                  <p:oleObj name="Equation" r:id="rId5" imgW="1141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5" y="1072"/>
                          <a:ext cx="171" cy="2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3111" name="Object 119"/>
            <p:cNvGraphicFramePr>
              <a:graphicFrameLocks noChangeAspect="1"/>
            </p:cNvGraphicFramePr>
            <p:nvPr/>
          </p:nvGraphicFramePr>
          <p:xfrm>
            <a:off x="3886" y="599"/>
            <a:ext cx="287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3" name="Equation" r:id="rId7" imgW="241200" imgH="228600" progId="Equation.3">
                    <p:embed/>
                  </p:oleObj>
                </mc:Choice>
                <mc:Fallback>
                  <p:oleObj name="Equation" r:id="rId7" imgW="241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6" y="599"/>
                          <a:ext cx="287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3112" name="Object 120"/>
            <p:cNvGraphicFramePr>
              <a:graphicFrameLocks noChangeAspect="1"/>
            </p:cNvGraphicFramePr>
            <p:nvPr/>
          </p:nvGraphicFramePr>
          <p:xfrm>
            <a:off x="3896" y="1510"/>
            <a:ext cx="285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4" name="Equation" r:id="rId9" imgW="241200" imgH="228600" progId="Equation.3">
                    <p:embed/>
                  </p:oleObj>
                </mc:Choice>
                <mc:Fallback>
                  <p:oleObj name="Equation" r:id="rId9" imgW="241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6" y="1510"/>
                          <a:ext cx="285" cy="2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3115" name="Object 123"/>
            <p:cNvGraphicFramePr>
              <a:graphicFrameLocks noChangeAspect="1"/>
            </p:cNvGraphicFramePr>
            <p:nvPr/>
          </p:nvGraphicFramePr>
          <p:xfrm>
            <a:off x="4682" y="1563"/>
            <a:ext cx="237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5" name="Equation" r:id="rId11" imgW="190440" imgH="228600" progId="Equation.3">
                    <p:embed/>
                  </p:oleObj>
                </mc:Choice>
                <mc:Fallback>
                  <p:oleObj name="Equation" r:id="rId11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2" y="1563"/>
                          <a:ext cx="237" cy="2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3116" name="Text Box 124"/>
            <p:cNvSpPr txBox="1">
              <a:spLocks noChangeArrowheads="1"/>
            </p:cNvSpPr>
            <p:nvPr/>
          </p:nvSpPr>
          <p:spPr bwMode="auto">
            <a:xfrm>
              <a:off x="4616" y="524"/>
              <a:ext cx="27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fr-FR" sz="2400" i="1"/>
                <a:t>e</a:t>
              </a:r>
              <a:r>
                <a:rPr lang="en-GB" altLang="fr-FR" sz="2400" i="1" baseline="30000">
                  <a:sym typeface="Symbol" panose="05050102010706020507" pitchFamily="18" charset="2"/>
                </a:rPr>
                <a:t></a:t>
              </a:r>
            </a:p>
          </p:txBody>
        </p:sp>
        <p:graphicFrame>
          <p:nvGraphicFramePr>
            <p:cNvPr id="213117" name="Object 125"/>
            <p:cNvGraphicFramePr>
              <a:graphicFrameLocks noChangeAspect="1"/>
            </p:cNvGraphicFramePr>
            <p:nvPr/>
          </p:nvGraphicFramePr>
          <p:xfrm>
            <a:off x="3206" y="1571"/>
            <a:ext cx="237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6" name="Equation" r:id="rId13" imgW="190440" imgH="228600" progId="Equation.3">
                    <p:embed/>
                  </p:oleObj>
                </mc:Choice>
                <mc:Fallback>
                  <p:oleObj name="Equation" r:id="rId13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6" y="1571"/>
                          <a:ext cx="237" cy="2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13118" name="Object 1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75470"/>
              </p:ext>
            </p:extLst>
          </p:nvPr>
        </p:nvGraphicFramePr>
        <p:xfrm>
          <a:off x="7943850" y="1367333"/>
          <a:ext cx="947738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7" name="Equation" r:id="rId14" imgW="482400" imgH="228600" progId="Equation.3">
                  <p:embed/>
                </p:oleObj>
              </mc:Choice>
              <mc:Fallback>
                <p:oleObj name="Equation" r:id="rId14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3850" y="1367333"/>
                        <a:ext cx="947738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119" name="Object 1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305983"/>
              </p:ext>
            </p:extLst>
          </p:nvPr>
        </p:nvGraphicFramePr>
        <p:xfrm>
          <a:off x="7967663" y="1810246"/>
          <a:ext cx="947737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8" name="Equation" r:id="rId16" imgW="482400" imgH="419040" progId="Equation.3">
                  <p:embed/>
                </p:oleObj>
              </mc:Choice>
              <mc:Fallback>
                <p:oleObj name="Equation" r:id="rId16" imgW="482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7663" y="1810246"/>
                        <a:ext cx="947737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2997" name="Group 5"/>
          <p:cNvGrpSpPr>
            <a:grpSpLocks/>
          </p:cNvGrpSpPr>
          <p:nvPr/>
        </p:nvGrpSpPr>
        <p:grpSpPr bwMode="auto">
          <a:xfrm>
            <a:off x="1677988" y="1256208"/>
            <a:ext cx="1982787" cy="1617663"/>
            <a:chOff x="619" y="693"/>
            <a:chExt cx="1109" cy="838"/>
          </a:xfrm>
        </p:grpSpPr>
        <p:grpSp>
          <p:nvGrpSpPr>
            <p:cNvPr id="212998" name="Group 6"/>
            <p:cNvGrpSpPr>
              <a:grpSpLocks/>
            </p:cNvGrpSpPr>
            <p:nvPr/>
          </p:nvGrpSpPr>
          <p:grpSpPr bwMode="auto">
            <a:xfrm rot="-26984852">
              <a:off x="951" y="1053"/>
              <a:ext cx="501" cy="102"/>
              <a:chOff x="448" y="2163"/>
              <a:chExt cx="2568" cy="222"/>
            </a:xfrm>
          </p:grpSpPr>
          <p:grpSp>
            <p:nvGrpSpPr>
              <p:cNvPr id="212999" name="Group 7"/>
              <p:cNvGrpSpPr>
                <a:grpSpLocks/>
              </p:cNvGrpSpPr>
              <p:nvPr/>
            </p:nvGrpSpPr>
            <p:grpSpPr bwMode="auto">
              <a:xfrm>
                <a:off x="580" y="2163"/>
                <a:ext cx="2300" cy="222"/>
                <a:chOff x="580" y="2163"/>
                <a:chExt cx="4600" cy="454"/>
              </a:xfrm>
            </p:grpSpPr>
            <p:grpSp>
              <p:nvGrpSpPr>
                <p:cNvPr id="213000" name="Group 8"/>
                <p:cNvGrpSpPr>
                  <a:grpSpLocks/>
                </p:cNvGrpSpPr>
                <p:nvPr/>
              </p:nvGrpSpPr>
              <p:grpSpPr bwMode="auto">
                <a:xfrm>
                  <a:off x="580" y="2163"/>
                  <a:ext cx="2300" cy="451"/>
                  <a:chOff x="580" y="2160"/>
                  <a:chExt cx="4600" cy="1157"/>
                </a:xfrm>
              </p:grpSpPr>
              <p:grpSp>
                <p:nvGrpSpPr>
                  <p:cNvPr id="21300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213002" name="Group 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03" name="Arc 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04" name="Arc 12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213005" name="Group 13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06" name="Arc 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07" name="Arc 15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grpSp>
                <p:nvGrpSpPr>
                  <p:cNvPr id="213008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213009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10" name="Arc 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11" name="Arc 19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213012" name="Group 20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13" name="Arc 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14" name="Arc 22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</p:grpSp>
            <p:grpSp>
              <p:nvGrpSpPr>
                <p:cNvPr id="213015" name="Group 23"/>
                <p:cNvGrpSpPr>
                  <a:grpSpLocks/>
                </p:cNvGrpSpPr>
                <p:nvPr/>
              </p:nvGrpSpPr>
              <p:grpSpPr bwMode="auto">
                <a:xfrm>
                  <a:off x="2880" y="2166"/>
                  <a:ext cx="2300" cy="451"/>
                  <a:chOff x="580" y="2160"/>
                  <a:chExt cx="4600" cy="1157"/>
                </a:xfrm>
              </p:grpSpPr>
              <p:grpSp>
                <p:nvGrpSpPr>
                  <p:cNvPr id="213016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213017" name="Group 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18" name="Arc 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19" name="Arc 27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213020" name="Group 28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21" name="Arc 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22" name="Arc 30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grpSp>
                <p:nvGrpSpPr>
                  <p:cNvPr id="213023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213024" name="Group 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25" name="Arc 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26" name="Arc 34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213027" name="Group 35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213028" name="Arc 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3029" name="Arc 37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</p:grpSp>
          </p:grpSp>
          <p:sp>
            <p:nvSpPr>
              <p:cNvPr id="213030" name="Line 38"/>
              <p:cNvSpPr>
                <a:spLocks noChangeShapeType="1"/>
              </p:cNvSpPr>
              <p:nvPr/>
            </p:nvSpPr>
            <p:spPr bwMode="auto">
              <a:xfrm flipH="1">
                <a:off x="448" y="2272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3031" name="Line 39"/>
              <p:cNvSpPr>
                <a:spLocks noChangeShapeType="1"/>
              </p:cNvSpPr>
              <p:nvPr/>
            </p:nvSpPr>
            <p:spPr bwMode="auto">
              <a:xfrm flipH="1">
                <a:off x="2880" y="2271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213032" name="Line 40"/>
            <p:cNvSpPr>
              <a:spLocks noChangeShapeType="1"/>
            </p:cNvSpPr>
            <p:nvPr/>
          </p:nvSpPr>
          <p:spPr bwMode="auto">
            <a:xfrm>
              <a:off x="619" y="693"/>
              <a:ext cx="559" cy="1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oval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3033" name="Line 41"/>
            <p:cNvSpPr>
              <a:spLocks noChangeShapeType="1"/>
            </p:cNvSpPr>
            <p:nvPr/>
          </p:nvSpPr>
          <p:spPr bwMode="auto">
            <a:xfrm flipH="1">
              <a:off x="1164" y="698"/>
              <a:ext cx="559" cy="1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3034" name="Line 42"/>
            <p:cNvSpPr>
              <a:spLocks noChangeShapeType="1"/>
            </p:cNvSpPr>
            <p:nvPr/>
          </p:nvSpPr>
          <p:spPr bwMode="auto">
            <a:xfrm flipV="1">
              <a:off x="624" y="1337"/>
              <a:ext cx="559" cy="1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oval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3035" name="Line 43"/>
            <p:cNvSpPr>
              <a:spLocks noChangeShapeType="1"/>
            </p:cNvSpPr>
            <p:nvPr/>
          </p:nvSpPr>
          <p:spPr bwMode="auto">
            <a:xfrm flipH="1" flipV="1">
              <a:off x="1169" y="1342"/>
              <a:ext cx="559" cy="1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13036" name="Group 44"/>
            <p:cNvGrpSpPr>
              <a:grpSpLocks/>
            </p:cNvGrpSpPr>
            <p:nvPr/>
          </p:nvGrpSpPr>
          <p:grpSpPr bwMode="auto">
            <a:xfrm rot="1463277">
              <a:off x="826" y="727"/>
              <a:ext cx="91" cy="112"/>
              <a:chOff x="3671" y="120"/>
              <a:chExt cx="143" cy="181"/>
            </a:xfrm>
          </p:grpSpPr>
          <p:sp>
            <p:nvSpPr>
              <p:cNvPr id="213037" name="Line 45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038" name="Line 46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3039" name="Group 47"/>
            <p:cNvGrpSpPr>
              <a:grpSpLocks/>
            </p:cNvGrpSpPr>
            <p:nvPr/>
          </p:nvGrpSpPr>
          <p:grpSpPr bwMode="auto">
            <a:xfrm rot="-1220039">
              <a:off x="1425" y="732"/>
              <a:ext cx="91" cy="112"/>
              <a:chOff x="3671" y="120"/>
              <a:chExt cx="143" cy="181"/>
            </a:xfrm>
          </p:grpSpPr>
          <p:sp>
            <p:nvSpPr>
              <p:cNvPr id="213040" name="Line 48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041" name="Line 49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3042" name="Group 50"/>
            <p:cNvGrpSpPr>
              <a:grpSpLocks/>
            </p:cNvGrpSpPr>
            <p:nvPr/>
          </p:nvGrpSpPr>
          <p:grpSpPr bwMode="auto">
            <a:xfrm rot="-1379040">
              <a:off x="818" y="1390"/>
              <a:ext cx="91" cy="112"/>
              <a:chOff x="3671" y="120"/>
              <a:chExt cx="143" cy="181"/>
            </a:xfrm>
          </p:grpSpPr>
          <p:sp>
            <p:nvSpPr>
              <p:cNvPr id="213043" name="Line 51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044" name="Line 52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3045" name="Group 53"/>
            <p:cNvGrpSpPr>
              <a:grpSpLocks/>
            </p:cNvGrpSpPr>
            <p:nvPr/>
          </p:nvGrpSpPr>
          <p:grpSpPr bwMode="auto">
            <a:xfrm rot="1463277">
              <a:off x="1443" y="1398"/>
              <a:ext cx="91" cy="112"/>
              <a:chOff x="3671" y="120"/>
              <a:chExt cx="143" cy="181"/>
            </a:xfrm>
          </p:grpSpPr>
          <p:sp>
            <p:nvSpPr>
              <p:cNvPr id="213046" name="Line 54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047" name="Line 55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213048" name="Text Box 56"/>
          <p:cNvSpPr txBox="1">
            <a:spLocks noChangeArrowheads="1"/>
          </p:cNvSpPr>
          <p:nvPr/>
        </p:nvSpPr>
        <p:spPr bwMode="auto">
          <a:xfrm>
            <a:off x="1362075" y="994271"/>
            <a:ext cx="43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i="1"/>
              <a:t>e</a:t>
            </a:r>
            <a:r>
              <a:rPr lang="en-GB" altLang="fr-FR" sz="2400" i="1" baseline="30000">
                <a:sym typeface="Symbol" panose="05050102010706020507" pitchFamily="18" charset="2"/>
              </a:rPr>
              <a:t></a:t>
            </a:r>
          </a:p>
        </p:txBody>
      </p:sp>
      <p:graphicFrame>
        <p:nvGraphicFramePr>
          <p:cNvPr id="213049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921601"/>
              </p:ext>
            </p:extLst>
          </p:nvPr>
        </p:nvGraphicFramePr>
        <p:xfrm>
          <a:off x="2876550" y="1645146"/>
          <a:ext cx="1127125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9" name="Equation" r:id="rId18" imgW="596880" imgH="431640" progId="Equation.3">
                  <p:embed/>
                </p:oleObj>
              </mc:Choice>
              <mc:Fallback>
                <p:oleObj name="Equation" r:id="rId18" imgW="596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6550" y="1645146"/>
                        <a:ext cx="1127125" cy="80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050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604188"/>
              </p:ext>
            </p:extLst>
          </p:nvPr>
        </p:nvGraphicFramePr>
        <p:xfrm>
          <a:off x="2112963" y="1910258"/>
          <a:ext cx="4540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0" name="Equation" r:id="rId20" imgW="241200" imgH="203040" progId="Equation.3">
                  <p:embed/>
                </p:oleObj>
              </mc:Choice>
              <mc:Fallback>
                <p:oleObj name="Equation" r:id="rId20" imgW="241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2963" y="1910258"/>
                        <a:ext cx="45402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051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893691"/>
              </p:ext>
            </p:extLst>
          </p:nvPr>
        </p:nvGraphicFramePr>
        <p:xfrm>
          <a:off x="2479675" y="1114921"/>
          <a:ext cx="40640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1" name="Equation" r:id="rId22" imgW="215640" imgH="228600" progId="Equation.3">
                  <p:embed/>
                </p:oleObj>
              </mc:Choice>
              <mc:Fallback>
                <p:oleObj name="Equation" r:id="rId22" imgW="215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675" y="1114921"/>
                        <a:ext cx="406400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052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538911"/>
              </p:ext>
            </p:extLst>
          </p:nvPr>
        </p:nvGraphicFramePr>
        <p:xfrm>
          <a:off x="2495550" y="2561133"/>
          <a:ext cx="40481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2" name="Equation" r:id="rId24" imgW="215640" imgH="228600" progId="Equation.3">
                  <p:embed/>
                </p:oleObj>
              </mc:Choice>
              <mc:Fallback>
                <p:oleObj name="Equation" r:id="rId24" imgW="215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550" y="2561133"/>
                        <a:ext cx="404813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053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890606"/>
              </p:ext>
            </p:extLst>
          </p:nvPr>
        </p:nvGraphicFramePr>
        <p:xfrm>
          <a:off x="3697288" y="1006971"/>
          <a:ext cx="296862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3" name="Equation" r:id="rId26" imgW="152280" imgH="228600" progId="Equation.3">
                  <p:embed/>
                </p:oleObj>
              </mc:Choice>
              <mc:Fallback>
                <p:oleObj name="Equation" r:id="rId26" imgW="152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288" y="1006971"/>
                        <a:ext cx="296862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054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711567"/>
              </p:ext>
            </p:extLst>
          </p:nvPr>
        </p:nvGraphicFramePr>
        <p:xfrm>
          <a:off x="1420813" y="2683371"/>
          <a:ext cx="277812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4" name="Equation" r:id="rId28" imgW="164880" imgH="241200" progId="Equation.3">
                  <p:embed/>
                </p:oleObj>
              </mc:Choice>
              <mc:Fallback>
                <p:oleObj name="Equation" r:id="rId28" imgW="164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2683371"/>
                        <a:ext cx="277812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055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784020"/>
              </p:ext>
            </p:extLst>
          </p:nvPr>
        </p:nvGraphicFramePr>
        <p:xfrm>
          <a:off x="3719513" y="2645271"/>
          <a:ext cx="376237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5" name="Equation" r:id="rId30" imgW="190440" imgH="228600" progId="Equation.3">
                  <p:embed/>
                </p:oleObj>
              </mc:Choice>
              <mc:Fallback>
                <p:oleObj name="Equation" r:id="rId30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9513" y="2645271"/>
                        <a:ext cx="376237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3121" name="Text Box 129"/>
          <p:cNvSpPr txBox="1">
            <a:spLocks noChangeArrowheads="1"/>
          </p:cNvSpPr>
          <p:nvPr/>
        </p:nvSpPr>
        <p:spPr bwMode="auto">
          <a:xfrm>
            <a:off x="712788" y="1722933"/>
            <a:ext cx="10255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200">
                <a:solidFill>
                  <a:srgbClr val="FF0000"/>
                </a:solidFill>
              </a:rPr>
              <a:t>WEAK</a:t>
            </a:r>
            <a:endParaRPr lang="en-US" altLang="fr-FR" sz="2200">
              <a:solidFill>
                <a:srgbClr val="FF0000"/>
              </a:solidFill>
            </a:endParaRPr>
          </a:p>
        </p:txBody>
      </p:sp>
      <p:sp>
        <p:nvSpPr>
          <p:cNvPr id="213122" name="Text Box 130"/>
          <p:cNvSpPr txBox="1">
            <a:spLocks noChangeArrowheads="1"/>
          </p:cNvSpPr>
          <p:nvPr/>
        </p:nvSpPr>
        <p:spPr bwMode="auto">
          <a:xfrm>
            <a:off x="4738200" y="1784846"/>
            <a:ext cx="7836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z-Cyrl-AZ" sz="2400" dirty="0"/>
              <a:t>КЭД</a:t>
            </a:r>
            <a:endParaRPr lang="en-US" altLang="fr-FR" sz="2200" dirty="0">
              <a:solidFill>
                <a:srgbClr val="FF0000"/>
              </a:solidFill>
            </a:endParaRPr>
          </a:p>
        </p:txBody>
      </p:sp>
      <p:graphicFrame>
        <p:nvGraphicFramePr>
          <p:cNvPr id="213125" name="Object 1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941607"/>
              </p:ext>
            </p:extLst>
          </p:nvPr>
        </p:nvGraphicFramePr>
        <p:xfrm>
          <a:off x="1235509" y="3851448"/>
          <a:ext cx="5665787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6" name="Equation" r:id="rId31" imgW="3009600" imgH="431640" progId="Equation.3">
                  <p:embed/>
                </p:oleObj>
              </mc:Choice>
              <mc:Fallback>
                <p:oleObj name="Equation" r:id="rId31" imgW="3009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509" y="3851448"/>
                        <a:ext cx="5665787" cy="80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127" name="Objec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198930"/>
              </p:ext>
            </p:extLst>
          </p:nvPr>
        </p:nvGraphicFramePr>
        <p:xfrm>
          <a:off x="255588" y="2072183"/>
          <a:ext cx="11715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" name="Equation" r:id="rId33" imgW="596880" imgH="419040" progId="Equation.3">
                  <p:embed/>
                </p:oleObj>
              </mc:Choice>
              <mc:Fallback>
                <p:oleObj name="Equation" r:id="rId33" imgW="5968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2072183"/>
                        <a:ext cx="11715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" name="Titre 1"/>
          <p:cNvSpPr>
            <a:spLocks noGrp="1"/>
          </p:cNvSpPr>
          <p:nvPr>
            <p:ph type="title"/>
          </p:nvPr>
        </p:nvSpPr>
        <p:spPr>
          <a:xfrm>
            <a:off x="152400" y="38100"/>
            <a:ext cx="8839200" cy="609600"/>
          </a:xfrm>
        </p:spPr>
        <p:txBody>
          <a:bodyPr/>
          <a:lstStyle/>
          <a:p>
            <a:r>
              <a:rPr lang="az-Cyrl-AZ" altLang="fr-FR" sz="4000" dirty="0" smtClean="0"/>
              <a:t>Слабые </a:t>
            </a:r>
            <a:r>
              <a:rPr lang="az-Cyrl-AZ" altLang="fr-FR" sz="4000" dirty="0"/>
              <a:t>и </a:t>
            </a:r>
            <a:r>
              <a:rPr lang="az-Cyrl-AZ" altLang="fr-FR" sz="4000" dirty="0" smtClean="0"/>
              <a:t>эле</a:t>
            </a:r>
            <a:r>
              <a:rPr lang="az-Cyrl-AZ" sz="4000" dirty="0"/>
              <a:t>к</a:t>
            </a:r>
            <a:r>
              <a:rPr lang="az-Cyrl-AZ" altLang="fr-FR" sz="4000" dirty="0" smtClean="0"/>
              <a:t>тромагнитные </a:t>
            </a:r>
            <a:r>
              <a:rPr lang="az-Cyrl-AZ" altLang="fr-FR" sz="4000" dirty="0"/>
              <a:t>процессы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4984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Физика частиц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устанавливает </a:t>
            </a:r>
            <a:r>
              <a:rPr lang="ru-RU" dirty="0"/>
              <a:t>характеристики микрообъектов</a:t>
            </a:r>
          </a:p>
          <a:p>
            <a:r>
              <a:rPr lang="ru-RU" dirty="0" smtClean="0"/>
              <a:t>проводит </a:t>
            </a:r>
            <a:r>
              <a:rPr lang="ru-RU" dirty="0"/>
              <a:t>их классификацию</a:t>
            </a:r>
          </a:p>
          <a:p>
            <a:r>
              <a:rPr lang="ru-RU" dirty="0" smtClean="0"/>
              <a:t>изучает </a:t>
            </a:r>
            <a:r>
              <a:rPr lang="ru-RU" dirty="0"/>
              <a:t>свойства фундаментальных взаимодействий</a:t>
            </a:r>
          </a:p>
          <a:p>
            <a:r>
              <a:rPr lang="ru-RU" dirty="0" smtClean="0"/>
              <a:t>анализирует </a:t>
            </a:r>
            <a:r>
              <a:rPr lang="ru-RU" dirty="0"/>
              <a:t>обусловленные ими процессы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3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</a:t>
            </a:r>
            <a:r>
              <a:rPr lang="ru-RU" dirty="0" smtClean="0"/>
              <a:t>ейтральные токи</a:t>
            </a:r>
            <a:r>
              <a:rPr lang="en-GB" altLang="fr-FR" dirty="0"/>
              <a:t/>
            </a:r>
            <a:br>
              <a:rPr lang="en-GB" altLang="fr-FR" dirty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fld id="{86CB4B4D-7CA3-9044-876B-883B54F8677D}" type="slidenum">
              <a:rPr lang="fr-FR" smtClean="0"/>
              <a:t>20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t="20601" r="21651" b="17450"/>
          <a:stretch/>
        </p:blipFill>
        <p:spPr>
          <a:xfrm>
            <a:off x="0" y="838200"/>
            <a:ext cx="3092264" cy="280682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777" y="3121258"/>
            <a:ext cx="2759223" cy="196004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602" y="77213"/>
            <a:ext cx="4139902" cy="608809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-25220" y="5276671"/>
            <a:ext cx="5073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Первый пример процесса нейтрального </a:t>
            </a:r>
            <a:r>
              <a:rPr lang="ru-RU" dirty="0" smtClean="0"/>
              <a:t>тока</a:t>
            </a:r>
            <a:r>
              <a:rPr lang="en-US" dirty="0" smtClean="0"/>
              <a:t>.</a:t>
            </a:r>
          </a:p>
          <a:p>
            <a:r>
              <a:rPr lang="ru-RU" dirty="0" smtClean="0"/>
              <a:t>Электрон </a:t>
            </a:r>
            <a:r>
              <a:rPr lang="ru-RU" dirty="0"/>
              <a:t>проецируется с энергией </a:t>
            </a:r>
            <a:endParaRPr lang="en-US" dirty="0" smtClean="0"/>
          </a:p>
          <a:p>
            <a:r>
              <a:rPr lang="ru-RU" dirty="0" smtClean="0"/>
              <a:t>400 </a:t>
            </a:r>
            <a:r>
              <a:rPr lang="ru-RU" dirty="0"/>
              <a:t>МэВ под углом 1,5 ± 1,5 ° к лучу, </a:t>
            </a:r>
            <a:endParaRPr lang="en-US" dirty="0" smtClean="0"/>
          </a:p>
          <a:p>
            <a:r>
              <a:rPr lang="ru-RU" dirty="0" smtClean="0"/>
              <a:t>входящему </a:t>
            </a:r>
            <a:r>
              <a:rPr lang="ru-RU" dirty="0"/>
              <a:t>справа.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-60810" y="327569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Gargamelle</a:t>
            </a:r>
            <a:r>
              <a:rPr lang="en-US" dirty="0" smtClean="0">
                <a:solidFill>
                  <a:schemeClr val="bg1"/>
                </a:solidFill>
              </a:rPr>
              <a:t> 1973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407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Discovery of the Z boson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52627">
              <a:defRPr sz="7128"/>
            </a:lvl1pPr>
          </a:lstStyle>
          <a:p>
            <a:r>
              <a:rPr lang="ru-RU" sz="4400" dirty="0"/>
              <a:t>Открытие </a:t>
            </a:r>
            <a:r>
              <a:rPr lang="en-US" sz="4400" dirty="0" smtClean="0"/>
              <a:t>Z </a:t>
            </a:r>
            <a:r>
              <a:rPr lang="ru-RU" sz="4400" dirty="0" smtClean="0"/>
              <a:t>бозона</a:t>
            </a:r>
            <a:endParaRPr sz="4400" dirty="0"/>
          </a:p>
        </p:txBody>
      </p:sp>
      <p:sp>
        <p:nvSpPr>
          <p:cNvPr id="190" name="Slide Number"/>
          <p:cNvSpPr>
            <a:spLocks noGrp="1"/>
          </p:cNvSpPr>
          <p:nvPr>
            <p:ph type="sldNum" sz="quarter" idx="2"/>
          </p:nvPr>
        </p:nvSpPr>
        <p:spPr>
          <a:xfrm>
            <a:off x="8639944" y="6477000"/>
            <a:ext cx="504056" cy="31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 dirty="0"/>
          </a:p>
        </p:txBody>
      </p:sp>
      <p:pic>
        <p:nvPicPr>
          <p:cNvPr id="191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536" y="940164"/>
            <a:ext cx="4330114" cy="5696505"/>
          </a:xfrm>
          <a:prstGeom prst="rect">
            <a:avLst/>
          </a:prstGeom>
          <a:ln w="88900">
            <a:miter lim="400000"/>
          </a:ln>
        </p:spPr>
      </p:pic>
      <p:sp>
        <p:nvSpPr>
          <p:cNvPr id="3" name="AutoShape 2" descr="Image result for Z boson sp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650" y="954557"/>
            <a:ext cx="4283968" cy="305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928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272" y="347692"/>
            <a:ext cx="8839200" cy="609600"/>
          </a:xfrm>
        </p:spPr>
        <p:txBody>
          <a:bodyPr/>
          <a:lstStyle/>
          <a:p>
            <a:r>
              <a:rPr lang="ru-RU" dirty="0"/>
              <a:t>Нарушение электрослабой симметрии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fld id="{86CB4B4D-7CA3-9044-876B-883B54F8677D}" type="slidenum">
              <a:rPr lang="fr-FR" smtClean="0"/>
              <a:t>22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56" y="2976523"/>
            <a:ext cx="5357932" cy="17043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290" y="4848250"/>
            <a:ext cx="5148064" cy="146107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97071"/>
            <a:ext cx="4974252" cy="114407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748184" y="1169457"/>
            <a:ext cx="6960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</a:t>
            </a:r>
            <a:endParaRPr lang="fr-FR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1" t="40118" r="60080"/>
          <a:stretch/>
        </p:blipFill>
        <p:spPr>
          <a:xfrm>
            <a:off x="7059354" y="1305399"/>
            <a:ext cx="1304808" cy="1216400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 bwMode="auto">
          <a:xfrm>
            <a:off x="827584" y="2636912"/>
            <a:ext cx="7536578" cy="0"/>
          </a:xfrm>
          <a:prstGeom prst="lin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ZoneTexte 13"/>
          <p:cNvSpPr txBox="1"/>
          <p:nvPr/>
        </p:nvSpPr>
        <p:spPr>
          <a:xfrm>
            <a:off x="0" y="6618675"/>
            <a:ext cx="55162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smtClean="0"/>
              <a:t>www.quantumdiaries.org/2011/11/21/why-do-we-expect-a-higgs-boson-part-i-electroweak-symmetry-breaking/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3272165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272" y="347692"/>
            <a:ext cx="8839200" cy="609600"/>
          </a:xfrm>
        </p:spPr>
        <p:txBody>
          <a:bodyPr/>
          <a:lstStyle/>
          <a:p>
            <a:r>
              <a:rPr lang="ru-RU" dirty="0"/>
              <a:t>Нарушение электрослабой </a:t>
            </a:r>
            <a:r>
              <a:rPr lang="ru-RU" dirty="0" smtClean="0"/>
              <a:t>симметрии</a:t>
            </a:r>
            <a:r>
              <a:rPr lang="en-US" dirty="0" smtClean="0"/>
              <a:t> (</a:t>
            </a:r>
            <a:r>
              <a:rPr lang="az-Cyrl-AZ" dirty="0"/>
              <a:t>Потенциал поля </a:t>
            </a:r>
            <a:r>
              <a:rPr lang="az-Cyrl-AZ" dirty="0" smtClean="0"/>
              <a:t>Хиггса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fld id="{86CB4B4D-7CA3-9044-876B-883B54F8677D}" type="slidenum">
              <a:rPr lang="fr-FR" smtClean="0"/>
              <a:t>23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13433"/>
            <a:ext cx="4157677" cy="2674772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0" y="6597352"/>
            <a:ext cx="55162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smtClean="0"/>
              <a:t>www.quantumdiaries.org/2011/11/21/why-do-we-expect-a-higgs-boson-part-i-electroweak-symmetry-breaking/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8923639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272" y="347692"/>
            <a:ext cx="8839200" cy="609600"/>
          </a:xfrm>
        </p:spPr>
        <p:txBody>
          <a:bodyPr/>
          <a:lstStyle/>
          <a:p>
            <a:r>
              <a:rPr lang="ru-RU" dirty="0"/>
              <a:t>Нарушение электрослабой </a:t>
            </a:r>
            <a:r>
              <a:rPr lang="ru-RU" dirty="0" smtClean="0"/>
              <a:t>симметрии</a:t>
            </a:r>
            <a:r>
              <a:rPr lang="en-US" dirty="0" smtClean="0"/>
              <a:t> (</a:t>
            </a:r>
            <a:r>
              <a:rPr lang="az-Cyrl-AZ" dirty="0"/>
              <a:t>Потенциал поля </a:t>
            </a:r>
            <a:r>
              <a:rPr lang="az-Cyrl-AZ" dirty="0" smtClean="0"/>
              <a:t>Хиггса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fld id="{86CB4B4D-7CA3-9044-876B-883B54F8677D}" type="slidenum">
              <a:rPr lang="fr-FR" smtClean="0"/>
              <a:t>24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466" y="1268760"/>
            <a:ext cx="4333774" cy="275137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13433"/>
            <a:ext cx="4157677" cy="2674772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 bwMode="auto">
          <a:xfrm>
            <a:off x="971600" y="1313433"/>
            <a:ext cx="3024336" cy="2475607"/>
          </a:xfrm>
          <a:prstGeom prst="lin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necteur droit 9"/>
          <p:cNvCxnSpPr/>
          <p:nvPr/>
        </p:nvCxnSpPr>
        <p:spPr bwMode="auto">
          <a:xfrm flipV="1">
            <a:off x="755576" y="1313433"/>
            <a:ext cx="3456384" cy="2475607"/>
          </a:xfrm>
          <a:prstGeom prst="lin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513" y="4656454"/>
            <a:ext cx="2857500" cy="180975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828" y="4630696"/>
            <a:ext cx="2857500" cy="180975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0" y="6618675"/>
            <a:ext cx="55162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smtClean="0"/>
              <a:t>www.quantumdiaries.org/2011/11/21/why-do-we-expect-a-higgs-boson-part-i-electroweak-symmetry-breaking/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4787116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Открытия продолжаются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10" y="1124744"/>
            <a:ext cx="8728902" cy="439248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25345"/>
            <a:ext cx="504627" cy="288206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 smtClean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648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Ellipse 129"/>
          <p:cNvSpPr/>
          <p:nvPr/>
        </p:nvSpPr>
        <p:spPr bwMode="auto">
          <a:xfrm>
            <a:off x="1790044" y="3429000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2" y="-10560"/>
            <a:ext cx="8785226" cy="647701"/>
          </a:xfrm>
        </p:spPr>
        <p:txBody>
          <a:bodyPr/>
          <a:lstStyle/>
          <a:p>
            <a:r>
              <a:rPr lang="ru-RU" dirty="0"/>
              <a:t>Мир вокруг </a:t>
            </a:r>
            <a:r>
              <a:rPr lang="ru-RU" dirty="0" smtClean="0"/>
              <a:t>нас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04448" y="6534151"/>
            <a:ext cx="504627" cy="279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27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997584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662252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0" name="Group 248"/>
          <p:cNvGrpSpPr/>
          <p:nvPr/>
        </p:nvGrpSpPr>
        <p:grpSpPr>
          <a:xfrm>
            <a:off x="7631611" y="186815"/>
            <a:ext cx="4850341" cy="6001549"/>
            <a:chOff x="4259219" y="5888303"/>
            <a:chExt cx="4850341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39" cy="6001549"/>
              <a:chOff x="7020072" y="5905575"/>
              <a:chExt cx="4850339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5" cy="1177132"/>
                <a:chOff x="7020074" y="5905575"/>
                <a:chExt cx="4850335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09" y="5905575"/>
                  <a:ext cx="1177928" cy="1177132"/>
                  <a:chOff x="7761311" y="5078872"/>
                  <a:chExt cx="1296143" cy="1318049"/>
                </a:xfrm>
              </p:grpSpPr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5" y="5905575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1" y="5911861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5" cy="1177132"/>
                <a:chOff x="7020074" y="5905575"/>
                <a:chExt cx="4850335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09" y="5905575"/>
                  <a:ext cx="1177928" cy="1177132"/>
                  <a:chOff x="7761311" y="5078872"/>
                  <a:chExt cx="1296143" cy="1318049"/>
                </a:xfrm>
              </p:grpSpPr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sp>
              <p:nvSpPr>
                <p:cNvPr id="81" name="TextBox 171"/>
                <p:cNvSpPr txBox="1"/>
                <p:nvPr/>
              </p:nvSpPr>
              <p:spPr>
                <a:xfrm>
                  <a:off x="9468344" y="5905580"/>
                  <a:ext cx="1177927" cy="1909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1977: </a:t>
                  </a:r>
                  <a:r>
                    <a:rPr lang="en-US" sz="600" dirty="0" err="1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Fermilab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73" name="Group 163"/>
                <p:cNvGrpSpPr/>
                <p:nvPr/>
              </p:nvGrpSpPr>
              <p:grpSpPr>
                <a:xfrm>
                  <a:off x="10692481" y="5911861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5" cy="1177132"/>
                <a:chOff x="7020074" y="5905575"/>
                <a:chExt cx="4850335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09" y="5905575"/>
                  <a:ext cx="1177928" cy="1177132"/>
                  <a:chOff x="7761311" y="5078872"/>
                  <a:chExt cx="1296143" cy="1318049"/>
                </a:xfrm>
              </p:grpSpPr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5" y="5905575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1" y="5911861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5" cy="1177132"/>
                <a:chOff x="7020074" y="5905575"/>
                <a:chExt cx="4850335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08" y="5905575"/>
                  <a:ext cx="1177927" cy="1177132"/>
                  <a:chOff x="7761311" y="5078872"/>
                  <a:chExt cx="1296142" cy="1318049"/>
                </a:xfrm>
              </p:grpSpPr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5" y="5905575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1" y="5911861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37" cy="1176624"/>
                <a:chOff x="7020072" y="5905570"/>
                <a:chExt cx="4850337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1" y="5911861"/>
                  <a:ext cx="1177928" cy="1170333"/>
                  <a:chOff x="7761311" y="5078872"/>
                  <a:chExt cx="1296143" cy="1310436"/>
                </a:xfrm>
              </p:grpSpPr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grpSp>
        <p:nvGrpSpPr>
          <p:cNvPr id="94" name="Group 130"/>
          <p:cNvGrpSpPr>
            <a:grpSpLocks/>
          </p:cNvGrpSpPr>
          <p:nvPr/>
        </p:nvGrpSpPr>
        <p:grpSpPr bwMode="auto">
          <a:xfrm>
            <a:off x="3962883" y="1780460"/>
            <a:ext cx="1435100" cy="1384300"/>
            <a:chOff x="912" y="3256"/>
            <a:chExt cx="904" cy="872"/>
          </a:xfrm>
        </p:grpSpPr>
        <p:sp>
          <p:nvSpPr>
            <p:cNvPr id="98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C00000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dirty="0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99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solidFill>
                <a:srgbClr val="C00000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 dirty="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102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0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C00000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dirty="0">
                  <a:latin typeface="Times New Roman" pitchFamily="18" charset="0"/>
                </a:rPr>
                <a:t>u</a:t>
              </a:r>
            </a:p>
          </p:txBody>
        </p:sp>
      </p:grpSp>
      <p:grpSp>
        <p:nvGrpSpPr>
          <p:cNvPr id="111" name="Group 130"/>
          <p:cNvGrpSpPr>
            <a:grpSpLocks/>
          </p:cNvGrpSpPr>
          <p:nvPr/>
        </p:nvGrpSpPr>
        <p:grpSpPr bwMode="auto">
          <a:xfrm>
            <a:off x="3970324" y="4415385"/>
            <a:ext cx="1435100" cy="1384300"/>
            <a:chOff x="912" y="3256"/>
            <a:chExt cx="904" cy="872"/>
          </a:xfrm>
          <a:solidFill>
            <a:schemeClr val="tx1"/>
          </a:solidFill>
        </p:grpSpPr>
        <p:sp>
          <p:nvSpPr>
            <p:cNvPr id="114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grp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C00000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dirty="0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113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rgbClr val="C00000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 dirty="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115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1BF153"/>
            </a:solidFill>
            <a:ln w="25400">
              <a:solidFill>
                <a:srgbClr val="C00000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dirty="0">
                  <a:latin typeface="Times New Roman" pitchFamily="18" charset="0"/>
                </a:rPr>
                <a:t>d</a:t>
              </a:r>
            </a:p>
          </p:txBody>
        </p:sp>
      </p:grpSp>
      <p:sp>
        <p:nvSpPr>
          <p:cNvPr id="3" name="Ellipse 2"/>
          <p:cNvSpPr/>
          <p:nvPr/>
        </p:nvSpPr>
        <p:spPr bwMode="auto">
          <a:xfrm>
            <a:off x="1646028" y="3284984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6" name="Ellipse 115"/>
          <p:cNvSpPr/>
          <p:nvPr/>
        </p:nvSpPr>
        <p:spPr bwMode="auto">
          <a:xfrm>
            <a:off x="2096977" y="3766032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7" name="Ellipse 116"/>
          <p:cNvSpPr/>
          <p:nvPr/>
        </p:nvSpPr>
        <p:spPr bwMode="auto">
          <a:xfrm>
            <a:off x="1950828" y="3589784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8" name="Ellipse 117"/>
          <p:cNvSpPr/>
          <p:nvPr/>
        </p:nvSpPr>
        <p:spPr bwMode="auto">
          <a:xfrm>
            <a:off x="1790044" y="3742184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9" name="Ellipse 118"/>
          <p:cNvSpPr/>
          <p:nvPr/>
        </p:nvSpPr>
        <p:spPr bwMode="auto">
          <a:xfrm>
            <a:off x="1574020" y="3501008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0" name="Ellipse 119"/>
          <p:cNvSpPr/>
          <p:nvPr/>
        </p:nvSpPr>
        <p:spPr bwMode="auto">
          <a:xfrm>
            <a:off x="1862052" y="3212976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1" name="Ellipse 120"/>
          <p:cNvSpPr/>
          <p:nvPr/>
        </p:nvSpPr>
        <p:spPr bwMode="auto">
          <a:xfrm>
            <a:off x="1942444" y="3861048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2" name="Ellipse 121"/>
          <p:cNvSpPr/>
          <p:nvPr/>
        </p:nvSpPr>
        <p:spPr bwMode="auto">
          <a:xfrm>
            <a:off x="2078076" y="3356992"/>
            <a:ext cx="288032" cy="285424"/>
          </a:xfrm>
          <a:prstGeom prst="ellipse">
            <a:avLst/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chemeClr val="bg1"/>
                </a:solidFill>
                <a:latin typeface="Arial" charset="0"/>
              </a:rPr>
              <a:t>n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3" name="Ellipse 122"/>
          <p:cNvSpPr/>
          <p:nvPr/>
        </p:nvSpPr>
        <p:spPr bwMode="auto">
          <a:xfrm>
            <a:off x="1942444" y="3894584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4" name="Ellipse 123"/>
          <p:cNvSpPr/>
          <p:nvPr/>
        </p:nvSpPr>
        <p:spPr bwMode="auto">
          <a:xfrm>
            <a:off x="1574020" y="3717032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5" name="Ellipse 124"/>
          <p:cNvSpPr/>
          <p:nvPr/>
        </p:nvSpPr>
        <p:spPr bwMode="auto">
          <a:xfrm>
            <a:off x="1430004" y="3356992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6" name="Ellipse 125"/>
          <p:cNvSpPr/>
          <p:nvPr/>
        </p:nvSpPr>
        <p:spPr bwMode="auto">
          <a:xfrm>
            <a:off x="1718036" y="3068960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7" name="Ellipse 126"/>
          <p:cNvSpPr/>
          <p:nvPr/>
        </p:nvSpPr>
        <p:spPr bwMode="auto">
          <a:xfrm>
            <a:off x="2078076" y="3140968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8" name="Ellipse 127"/>
          <p:cNvSpPr/>
          <p:nvPr/>
        </p:nvSpPr>
        <p:spPr bwMode="auto">
          <a:xfrm>
            <a:off x="2150084" y="3573016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9" name="Ellipse 128"/>
          <p:cNvSpPr/>
          <p:nvPr/>
        </p:nvSpPr>
        <p:spPr bwMode="auto">
          <a:xfrm>
            <a:off x="1718036" y="3933056"/>
            <a:ext cx="288032" cy="2854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latin typeface="Arial" charset="0"/>
              </a:rPr>
              <a:t>p</a:t>
            </a:r>
            <a:endParaRPr kumimoji="0" lang="fr-F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" name="Ellipse 4"/>
          <p:cNvSpPr/>
          <p:nvPr/>
        </p:nvSpPr>
        <p:spPr bwMode="auto">
          <a:xfrm>
            <a:off x="1074314" y="2787309"/>
            <a:ext cx="1880518" cy="1716976"/>
          </a:xfrm>
          <a:prstGeom prst="ellips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767134" y="2512723"/>
            <a:ext cx="2474849" cy="2297125"/>
          </a:xfrm>
          <a:prstGeom prst="ellips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493900" y="2276872"/>
            <a:ext cx="2999628" cy="2844475"/>
          </a:xfrm>
          <a:prstGeom prst="ellips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1790044" y="2131700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131" name="Ellipse 130"/>
          <p:cNvSpPr/>
          <p:nvPr/>
        </p:nvSpPr>
        <p:spPr bwMode="auto">
          <a:xfrm>
            <a:off x="349884" y="3643868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132" name="Ellipse 131"/>
          <p:cNvSpPr/>
          <p:nvPr/>
        </p:nvSpPr>
        <p:spPr bwMode="auto">
          <a:xfrm>
            <a:off x="1862052" y="5012020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133" name="Ellipse 132"/>
          <p:cNvSpPr/>
          <p:nvPr/>
        </p:nvSpPr>
        <p:spPr bwMode="auto">
          <a:xfrm>
            <a:off x="3374220" y="3787884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134" name="Ellipse 133"/>
          <p:cNvSpPr/>
          <p:nvPr/>
        </p:nvSpPr>
        <p:spPr bwMode="auto">
          <a:xfrm>
            <a:off x="925948" y="2779772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135" name="Ellipse 134"/>
          <p:cNvSpPr/>
          <p:nvPr/>
        </p:nvSpPr>
        <p:spPr bwMode="auto">
          <a:xfrm>
            <a:off x="2726149" y="4363948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136" name="Ellipse 135"/>
          <p:cNvSpPr/>
          <p:nvPr/>
        </p:nvSpPr>
        <p:spPr bwMode="auto">
          <a:xfrm>
            <a:off x="2510124" y="2923788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137" name="Ellipse 136"/>
          <p:cNvSpPr/>
          <p:nvPr/>
        </p:nvSpPr>
        <p:spPr bwMode="auto">
          <a:xfrm>
            <a:off x="1213980" y="4075916"/>
            <a:ext cx="288031" cy="289188"/>
          </a:xfrm>
          <a:prstGeom prst="ellipse">
            <a:avLst/>
          </a:prstGeom>
          <a:solidFill>
            <a:srgbClr val="FF9900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64151" y="1120597"/>
            <a:ext cx="2376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b="1" dirty="0">
                <a:latin typeface="Georgia" panose="02040502050405020303" pitchFamily="18" charset="0"/>
              </a:rPr>
              <a:t>Атом Кислорода</a:t>
            </a:r>
            <a:endParaRPr lang="fr-FR" sz="2400" b="1" dirty="0">
              <a:latin typeface="Georgia" panose="02040502050405020303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034237" y="1196752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sz="2400" dirty="0">
                <a:latin typeface="Georgia" panose="02040502050405020303" pitchFamily="18" charset="0"/>
              </a:rPr>
              <a:t>протон</a:t>
            </a:r>
            <a:endParaRPr lang="fr-FR" sz="2400" dirty="0">
              <a:latin typeface="Georgia" panose="02040502050405020303" pitchFamily="18" charset="0"/>
            </a:endParaRPr>
          </a:p>
        </p:txBody>
      </p:sp>
      <p:sp>
        <p:nvSpPr>
          <p:cNvPr id="138" name="ZoneTexte 137"/>
          <p:cNvSpPr txBox="1"/>
          <p:nvPr/>
        </p:nvSpPr>
        <p:spPr>
          <a:xfrm>
            <a:off x="4019683" y="3759423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sz="2400" dirty="0">
                <a:latin typeface="Georgia" panose="02040502050405020303" pitchFamily="18" charset="0"/>
              </a:rPr>
              <a:t>нейтрон</a:t>
            </a:r>
            <a:endParaRPr lang="fr-FR" sz="2400" dirty="0">
              <a:latin typeface="Georgia" panose="02040502050405020303" pitchFamily="18" charset="0"/>
            </a:endParaRPr>
          </a:p>
        </p:txBody>
      </p:sp>
      <p:cxnSp>
        <p:nvCxnSpPr>
          <p:cNvPr id="26" name="Connecteur droit avec flèche 25"/>
          <p:cNvCxnSpPr>
            <a:stCxn id="128" idx="7"/>
          </p:cNvCxnSpPr>
          <p:nvPr/>
        </p:nvCxnSpPr>
        <p:spPr bwMode="auto">
          <a:xfrm flipV="1">
            <a:off x="2395935" y="2889187"/>
            <a:ext cx="1544745" cy="72562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39" name="Connecteur droit avec flèche 138"/>
          <p:cNvCxnSpPr/>
          <p:nvPr/>
        </p:nvCxnSpPr>
        <p:spPr bwMode="auto">
          <a:xfrm>
            <a:off x="2438116" y="4025531"/>
            <a:ext cx="1519512" cy="879053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930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 smtClean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pic>
        <p:nvPicPr>
          <p:cNvPr id="18434" name="Picture 2" descr="See original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73" y="1425161"/>
            <a:ext cx="3623602" cy="514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14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Espace réservé du contenu 11" descr="phypub1highe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3077" y="476672"/>
            <a:ext cx="6049243" cy="6102067"/>
          </a:xfrm>
        </p:spPr>
      </p:pic>
      <p:sp>
        <p:nvSpPr>
          <p:cNvPr id="1331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75885" y="6578739"/>
            <a:ext cx="433190" cy="234811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49680DC-65EE-4546-B522-1DD5ADF80875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13317" name="Titre 1"/>
          <p:cNvSpPr>
            <a:spLocks noGrp="1"/>
          </p:cNvSpPr>
          <p:nvPr>
            <p:ph type="title"/>
          </p:nvPr>
        </p:nvSpPr>
        <p:spPr>
          <a:xfrm>
            <a:off x="152400" y="38100"/>
            <a:ext cx="8839200" cy="609600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Взаимодействия в природе</a:t>
            </a:r>
            <a:endParaRPr lang="fr-FR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117160" y="796642"/>
            <a:ext cx="251062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Гравитационное</a:t>
            </a:r>
            <a:endParaRPr lang="fr-FR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735916" y="796642"/>
            <a:ext cx="136447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Сильное</a:t>
            </a:r>
            <a:endParaRPr lang="fr-FR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512" y="2339588"/>
            <a:ext cx="200888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Гравитон (</a:t>
            </a:r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G) ?</a:t>
            </a:r>
            <a:endParaRPr lang="fr-FR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655356" y="1916832"/>
            <a:ext cx="1473480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8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Глюон (</a:t>
            </a:r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g) </a:t>
            </a:r>
            <a:endParaRPr lang="fr-FR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624599" y="4798893"/>
            <a:ext cx="1258679" cy="70788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Бозоны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</a:rPr>
              <a:t>W</a:t>
            </a:r>
            <a:r>
              <a:rPr lang="en-US" sz="2000" b="1" baseline="30000" dirty="0" smtClean="0">
                <a:solidFill>
                  <a:schemeClr val="bg1"/>
                </a:solidFill>
                <a:latin typeface="Georgia" pitchFamily="18" charset="0"/>
                <a:sym typeface="Symbol"/>
              </a:rPr>
              <a:t></a:t>
            </a:r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</a:rPr>
              <a:t>, Z</a:t>
            </a:r>
            <a:endParaRPr lang="fr-FR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2632" y="4005064"/>
            <a:ext cx="1669048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Электро-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магнитное</a:t>
            </a:r>
            <a:endParaRPr lang="fr-FR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559390" y="4037002"/>
            <a:ext cx="115768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Слабое</a:t>
            </a:r>
            <a:endParaRPr lang="fr-FR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74892" y="4951293"/>
            <a:ext cx="1067921" cy="70788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Фотон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sym typeface="Symbol"/>
              </a:rPr>
              <a:t></a:t>
            </a:r>
            <a:endParaRPr lang="fr-FR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28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22" name="Group 62"/>
          <p:cNvGrpSpPr>
            <a:grpSpLocks/>
          </p:cNvGrpSpPr>
          <p:nvPr/>
        </p:nvGrpSpPr>
        <p:grpSpPr bwMode="auto">
          <a:xfrm>
            <a:off x="1065213" y="533400"/>
            <a:ext cx="7894637" cy="5137150"/>
            <a:chOff x="671" y="362"/>
            <a:chExt cx="4973" cy="3236"/>
          </a:xfrm>
        </p:grpSpPr>
        <p:pic>
          <p:nvPicPr>
            <p:cNvPr id="107551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7552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107564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7565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  <a:cs typeface="ＭＳ Ｐゴシック" charset="-128"/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  <a:cs typeface="ＭＳ Ｐゴシック" charset="-128"/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  <a:cs typeface="ＭＳ Ｐゴシック" charset="-128"/>
                  </a:rPr>
                  <a:t>Big Bang</a:t>
                </a:r>
              </a:p>
            </p:txBody>
          </p:sp>
          <p:sp>
            <p:nvSpPr>
              <p:cNvPr id="107569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07553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107554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7555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7556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7557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7558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itchFamily="-106" charset="-128"/>
                  </a:rPr>
                  <a:t>Radius of Earth</a:t>
                </a:r>
                <a:endParaRPr lang="de-DE" sz="1600">
                  <a:solidFill>
                    <a:srgbClr val="CC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-106" charset="-128"/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en-GB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itchFamily="-106" charset="-128"/>
                  </a:rPr>
                  <a:t>Radius of Galaxies</a:t>
                </a:r>
                <a:endParaRPr lang="de-DE" sz="1600">
                  <a:solidFill>
                    <a:srgbClr val="CC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-106" charset="-128"/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  <a:cs typeface="ＭＳ Ｐゴシック" charset="-128"/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  <a:latin typeface="Arial" charset="0"/>
                    <a:ea typeface="ＭＳ Ｐゴシック" charset="-128"/>
                    <a:cs typeface="ＭＳ Ｐゴシック" charset="-128"/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  <a:cs typeface="ＭＳ Ｐゴシック" charset="-128"/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107541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100" dir="2700000" rotWithShape="0">
                  <a:srgbClr val="000000">
                    <a:alpha val="74998"/>
                  </a:srgbClr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ea typeface="ＭＳ Ｐゴシック" charset="-128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107542" name="Picture 51" descr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ALMA</a:t>
              </a:r>
            </a:p>
          </p:txBody>
        </p:sp>
        <p:grpSp>
          <p:nvGrpSpPr>
            <p:cNvPr id="107544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100" dir="2700000" rotWithShape="0">
                  <a:srgbClr val="000000">
                    <a:alpha val="74998"/>
                  </a:srgbClr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ea typeface="ＭＳ Ｐゴシック" charset="-128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9" name="Group 91"/>
          <p:cNvGrpSpPr>
            <a:grpSpLocks/>
          </p:cNvGrpSpPr>
          <p:nvPr/>
        </p:nvGrpSpPr>
        <p:grpSpPr bwMode="auto">
          <a:xfrm>
            <a:off x="65088" y="2085975"/>
            <a:ext cx="3275012" cy="2779713"/>
            <a:chOff x="41" y="1314"/>
            <a:chExt cx="2063" cy="1751"/>
          </a:xfrm>
        </p:grpSpPr>
        <p:sp>
          <p:nvSpPr>
            <p:cNvPr id="33807" name="Line 45"/>
            <p:cNvSpPr>
              <a:spLocks noChangeShapeType="1"/>
            </p:cNvSpPr>
            <p:nvPr/>
          </p:nvSpPr>
          <p:spPr bwMode="auto">
            <a:xfrm>
              <a:off x="1494" y="1314"/>
              <a:ext cx="0" cy="144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63500" dist="38100" dir="2700000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33808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 type="triangle" w="med" len="med"/>
            </a:ln>
            <a:effectLst>
              <a:outerShdw blurRad="63500" dist="38100" dir="2700000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33809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63500" dist="38100" dir="2700000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41" y="2761"/>
              <a:ext cx="167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>
                  <a:solidFill>
                    <a:srgbClr val="C7EEF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-106" charset="-128"/>
                </a:rPr>
                <a:t>Super-Microscope</a:t>
              </a:r>
              <a:endParaRPr lang="en-GB" sz="200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-106" charset="-128"/>
              </a:endParaRPr>
            </a:p>
          </p:txBody>
        </p:sp>
        <p:sp>
          <p:nvSpPr>
            <p:cNvPr id="33811" name="Text Box 50"/>
            <p:cNvSpPr txBox="1">
              <a:spLocks noChangeArrowheads="1"/>
            </p:cNvSpPr>
            <p:nvPr/>
          </p:nvSpPr>
          <p:spPr bwMode="auto">
            <a:xfrm>
              <a:off x="1632" y="2373"/>
              <a:ext cx="472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de-CH" sz="2200" dirty="0">
                  <a:solidFill>
                    <a:srgbClr val="C7EEF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ＭＳ Ｐゴシック" charset="-128"/>
                </a:rPr>
                <a:t>LHC</a:t>
              </a:r>
            </a:p>
          </p:txBody>
        </p:sp>
        <p:pic>
          <p:nvPicPr>
            <p:cNvPr id="33812" name="Picture 7" descr="interconnect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100" dir="2700000" rotWithShape="0">
                <a:srgbClr val="000000">
                  <a:alpha val="74998"/>
                </a:srgbClr>
              </a:outerShdw>
            </a:effectLst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</p:grp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2514600" y="838200"/>
            <a:ext cx="4495800" cy="4572000"/>
            <a:chOff x="2514600" y="914400"/>
            <a:chExt cx="4495800" cy="4572000"/>
          </a:xfrm>
        </p:grpSpPr>
        <p:pic>
          <p:nvPicPr>
            <p:cNvPr id="28725" name="Picture 53"/>
            <p:cNvPicPr>
              <a:picLocks noChangeAspect="1" noChangeArrowheads="1"/>
            </p:cNvPicPr>
            <p:nvPr/>
          </p:nvPicPr>
          <p:blipFill>
            <a:blip r:embed="rId11">
              <a:lum bright="-12000" contrast="2000"/>
            </a:blip>
            <a:srcRect/>
            <a:stretch>
              <a:fillRect/>
            </a:stretch>
          </p:blipFill>
          <p:spPr bwMode="auto">
            <a:xfrm>
              <a:off x="4305300" y="914400"/>
              <a:ext cx="27051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tx1">
                  <a:alpha val="74997"/>
                </a:schemeClr>
              </a:outerShdw>
            </a:effectLst>
          </p:spPr>
        </p:pic>
        <p:sp>
          <p:nvSpPr>
            <p:cNvPr id="12338" name="Line 54"/>
            <p:cNvSpPr>
              <a:spLocks noChangeShapeType="1"/>
            </p:cNvSpPr>
            <p:nvPr/>
          </p:nvSpPr>
          <p:spPr bwMode="auto">
            <a:xfrm flipH="1" flipV="1">
              <a:off x="3484563" y="2274888"/>
              <a:ext cx="796925" cy="3184525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sp>
          <p:nvSpPr>
            <p:cNvPr id="12339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4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59113" y="2141538"/>
            <a:ext cx="120173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74998"/>
              </a:srgb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Из чего «сделана» Вселенная</a:t>
            </a: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431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ce réservé du contenu 7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107504" y="1017926"/>
          <a:ext cx="9001571" cy="4171380"/>
        </p:xfrm>
        <a:graphic>
          <a:graphicData uri="http://schemas.openxmlformats.org/drawingml/2006/table">
            <a:tbl>
              <a:tblPr/>
              <a:tblGrid>
                <a:gridCol w="1658195"/>
                <a:gridCol w="2604310"/>
                <a:gridCol w="1656184"/>
                <a:gridCol w="1440160"/>
                <a:gridCol w="1642722"/>
              </a:tblGrid>
              <a:tr h="468051"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/>
                        <a:t>Взаимо­действие</a:t>
                      </a: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/>
                        <a:t>Текущее описание теорией</a:t>
                      </a: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/>
                        <a:t>Частица-переносчик</a:t>
                      </a: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 smtClean="0">
                          <a:solidFill>
                            <a:srgbClr val="002060"/>
                          </a:solidFill>
                        </a:rPr>
                        <a:t>Квадрат</a:t>
                      </a:r>
                      <a:br>
                        <a:rPr lang="az-Cyrl-AZ" sz="2000" b="1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az-Cyrl-AZ" sz="2000" b="1" dirty="0" smtClean="0">
                          <a:solidFill>
                            <a:srgbClr val="002060"/>
                          </a:solidFill>
                        </a:rPr>
                        <a:t>константы</a:t>
                      </a:r>
                      <a:endParaRPr lang="az-Cyrl-AZ" sz="2000" b="1" dirty="0">
                        <a:solidFill>
                          <a:srgbClr val="002060"/>
                        </a:solidFill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/>
                        <a:t>Зависимость от рассто­яния</a:t>
                      </a: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2" tooltip="Гравитация"/>
                        </a:rPr>
                        <a:t>Гравитация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3" tooltip="Общая теория относительности"/>
                        </a:rPr>
                        <a:t>Общая теория относительности (ОТО)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>
                          <a:hlinkClick r:id="rId4" tooltip="Гравитон"/>
                        </a:rPr>
                        <a:t>Гравитон</a:t>
                      </a:r>
                      <a:r>
                        <a:rPr lang="az-Cyrl-AZ" sz="2000" b="1" dirty="0"/>
                        <a:t> (гипотетич.)</a:t>
                      </a: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effectLst/>
                        </a:rPr>
                        <a:t>10</a:t>
                      </a:r>
                      <a:r>
                        <a:rPr lang="fr-FR" sz="2000" b="1" baseline="30000" dirty="0" smtClean="0">
                          <a:effectLst/>
                        </a:rPr>
                        <a:t>-40</a:t>
                      </a:r>
                      <a:endParaRPr lang="fr-FR" sz="2000" b="1" baseline="30000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effectLst/>
                        </a:rPr>
                        <a:t>1/r</a:t>
                      </a:r>
                      <a:r>
                        <a:rPr lang="fr-FR" sz="2000" b="1" baseline="30000" dirty="0" smtClean="0">
                          <a:effectLst/>
                        </a:rPr>
                        <a:t>2</a:t>
                      </a:r>
                      <a:endParaRPr lang="fr-FR" sz="2000" b="1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5" tooltip="Слабое взаимодействие"/>
                        </a:rPr>
                        <a:t>Слабое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6" tooltip="Электрослабое взаимодействие"/>
                        </a:rPr>
                        <a:t>Теория электрослабого взаимодействия (ТЭВ)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hlinkClick r:id="rId7" tooltip="W- и Z-бозоны"/>
                        </a:rPr>
                        <a:t>W</a:t>
                      </a:r>
                      <a:r>
                        <a:rPr lang="fr-FR" sz="2000" b="1" baseline="30000" dirty="0">
                          <a:hlinkClick r:id="rId7" tooltip="W- и Z-бозоны"/>
                        </a:rPr>
                        <a:t>+</a:t>
                      </a:r>
                      <a:r>
                        <a:rPr lang="fr-FR" sz="2000" b="1" dirty="0">
                          <a:hlinkClick r:id="rId7" tooltip="W- и Z-бозоны"/>
                        </a:rPr>
                        <a:t> W</a:t>
                      </a:r>
                      <a:r>
                        <a:rPr lang="fr-FR" sz="2000" b="1" baseline="30000" dirty="0">
                          <a:hlinkClick r:id="rId7" tooltip="W- и Z-бозоны"/>
                        </a:rPr>
                        <a:t>-</a:t>
                      </a:r>
                      <a:r>
                        <a:rPr lang="fr-FR" sz="2000" b="1" dirty="0">
                          <a:hlinkClick r:id="rId7" tooltip="W- и Z-бозоны"/>
                        </a:rPr>
                        <a:t> Z</a:t>
                      </a:r>
                      <a:r>
                        <a:rPr lang="fr-FR" sz="2000" b="1" baseline="30000" dirty="0">
                          <a:hlinkClick r:id="rId7" tooltip="W- и Z-бозоны"/>
                        </a:rPr>
                        <a:t>0</a:t>
                      </a:r>
                      <a:r>
                        <a:rPr lang="fr-FR" sz="2000" b="1" dirty="0">
                          <a:hlinkClick r:id="rId7" tooltip="W- и Z-бозоны"/>
                        </a:rPr>
                        <a:t> </a:t>
                      </a:r>
                      <a:r>
                        <a:rPr lang="az-Cyrl-AZ" sz="2000" b="1" dirty="0">
                          <a:hlinkClick r:id="rId7" tooltip="W- и Z-бозоны"/>
                        </a:rPr>
                        <a:t>бозоны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effectLst/>
                        </a:rPr>
                        <a:t>10</a:t>
                      </a:r>
                      <a:r>
                        <a:rPr lang="fr-FR" sz="2000" b="1" baseline="30000" dirty="0" smtClean="0">
                          <a:effectLst/>
                        </a:rPr>
                        <a:t>-6</a:t>
                      </a:r>
                      <a:endParaRPr lang="fr-FR" sz="2000" b="1" baseline="30000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effectLst/>
                        </a:rPr>
                        <a:t> e</a:t>
                      </a:r>
                      <a:r>
                        <a:rPr lang="fr-FR" sz="2000" b="1" baseline="30000" dirty="0" smtClean="0">
                          <a:effectLst/>
                        </a:rPr>
                        <a:t>−</a:t>
                      </a:r>
                      <a:r>
                        <a:rPr lang="fr-FR" sz="2000" b="1" baseline="30000" dirty="0" err="1" smtClean="0">
                          <a:effectLst/>
                        </a:rPr>
                        <a:t>m</a:t>
                      </a:r>
                      <a:r>
                        <a:rPr lang="fr-FR" sz="2000" b="1" baseline="-25000" dirty="0" err="1" smtClean="0">
                          <a:effectLst/>
                        </a:rPr>
                        <a:t>W,Z</a:t>
                      </a:r>
                      <a:r>
                        <a:rPr lang="fr-FR" sz="2000" b="1" baseline="30000" dirty="0" smtClean="0">
                          <a:effectLst/>
                        </a:rPr>
                        <a:t> r</a:t>
                      </a:r>
                      <a:r>
                        <a:rPr lang="fr-FR" sz="2000" b="1" dirty="0" smtClean="0">
                          <a:effectLst/>
                        </a:rPr>
                        <a:t>/r</a:t>
                      </a:r>
                      <a:endParaRPr lang="fr-FR" sz="2000" b="1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68051"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8" tooltip="Электромагнитное взаимодействие"/>
                        </a:rPr>
                        <a:t>Электромагнитное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9" tooltip="Квантовая электродинамика"/>
                        </a:rPr>
                        <a:t>Квантовая электродинамика (КЭД)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>
                          <a:hlinkClick r:id="rId10" tooltip="Фотон"/>
                        </a:rPr>
                        <a:t>Фотон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effectLst/>
                        </a:rPr>
                        <a:t>1/137</a:t>
                      </a:r>
                      <a:endParaRPr lang="fr-FR" sz="2000" b="1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effectLst/>
                        </a:rPr>
                        <a:t>1/r</a:t>
                      </a:r>
                      <a:r>
                        <a:rPr lang="fr-FR" sz="2000" b="1" baseline="30000" dirty="0" smtClean="0">
                          <a:effectLst/>
                        </a:rPr>
                        <a:t>2</a:t>
                      </a:r>
                      <a:endParaRPr lang="fr-FR" sz="2000" b="1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11" tooltip="Сильное взаимодействие"/>
                        </a:rPr>
                        <a:t>Сильное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z-Cyrl-AZ" sz="2000" b="1" dirty="0">
                          <a:hlinkClick r:id="rId12" tooltip="Квантовая хромодинамика"/>
                        </a:rPr>
                        <a:t>Квантовая хромодинамика (КХД)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z-Cyrl-AZ" sz="2000" b="1" dirty="0">
                          <a:hlinkClick r:id="rId13" tooltip="Глюон"/>
                        </a:rPr>
                        <a:t>Глюон</a:t>
                      </a:r>
                      <a:endParaRPr lang="az-Cyrl-AZ" sz="2000" b="1" dirty="0"/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effectLst/>
                        </a:rPr>
                        <a:t>1</a:t>
                      </a:r>
                      <a:endParaRPr lang="fr-FR" sz="2000" b="1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az-Cyrl-AZ" sz="2000" b="1" dirty="0">
                        <a:effectLst/>
                      </a:endParaRPr>
                    </a:p>
                  </a:txBody>
                  <a:tcPr marL="41795" marR="41795" marT="20898" marB="208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76456" y="6525345"/>
            <a:ext cx="432619" cy="288206"/>
          </a:xfrm>
        </p:spPr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9" name="AutoShape 1" descr="{\frac {1}{r^{2}}}"/>
          <p:cNvSpPr>
            <a:spLocks noChangeAspect="1" noChangeArrowheads="1"/>
          </p:cNvSpPr>
          <p:nvPr/>
        </p:nvSpPr>
        <p:spPr bwMode="auto">
          <a:xfrm>
            <a:off x="467545" y="2478088"/>
            <a:ext cx="625528" cy="62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2" descr="{\frac {1}{r}}\ e^{-m_{W,Z}\ r}"/>
          <p:cNvSpPr>
            <a:spLocks noChangeAspect="1" noChangeArrowheads="1"/>
          </p:cNvSpPr>
          <p:nvPr/>
        </p:nvSpPr>
        <p:spPr bwMode="auto">
          <a:xfrm>
            <a:off x="467545" y="2478088"/>
            <a:ext cx="625528" cy="62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3" descr="{\frac {1}{r^{2}}}"/>
          <p:cNvSpPr>
            <a:spLocks noChangeAspect="1" noChangeArrowheads="1"/>
          </p:cNvSpPr>
          <p:nvPr/>
        </p:nvSpPr>
        <p:spPr bwMode="auto">
          <a:xfrm>
            <a:off x="467545" y="2478088"/>
            <a:ext cx="625528" cy="62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AutoShape 4" descr="{1}"/>
          <p:cNvSpPr>
            <a:spLocks noChangeAspect="1" noChangeArrowheads="1"/>
          </p:cNvSpPr>
          <p:nvPr/>
        </p:nvSpPr>
        <p:spPr bwMode="auto">
          <a:xfrm>
            <a:off x="467545" y="2478088"/>
            <a:ext cx="625528" cy="62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152400" y="38100"/>
            <a:ext cx="88392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ru-RU" kern="0" smtClean="0"/>
              <a:t>Взаимодействия в природе</a:t>
            </a:r>
            <a:endParaRPr lang="fr-FR" kern="0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899592" y="5589240"/>
            <a:ext cx="7497566" cy="70788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Стандартная Модель  описывает сильные, слабые и 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электро-магнитные  взаимодействия</a:t>
            </a:r>
            <a:endParaRPr lang="fr-FR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24328" y="4532298"/>
            <a:ext cx="1597129" cy="69690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27710" y="2636912"/>
            <a:ext cx="9109075" cy="25922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68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</a:t>
            </a:r>
            <a:r>
              <a:rPr lang="en-US" dirty="0"/>
              <a:t>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4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pic>
        <p:nvPicPr>
          <p:cNvPr id="110" name="Espace réservé du contenu 11" descr="phypub1highen.jpg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/>
          <a:srcRect t="52798" r="46424"/>
          <a:stretch/>
        </p:blipFill>
        <p:spPr>
          <a:xfrm>
            <a:off x="49267" y="3284984"/>
            <a:ext cx="3874661" cy="3443536"/>
          </a:xfrm>
        </p:spPr>
      </p:pic>
    </p:spTree>
    <p:extLst>
      <p:ext uri="{BB962C8B-B14F-4D97-AF65-F5344CB8AC3E}">
        <p14:creationId xmlns:p14="http://schemas.microsoft.com/office/powerpoint/2010/main" val="28775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</a:t>
            </a:r>
            <a:r>
              <a:rPr lang="en-US" dirty="0"/>
              <a:t>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pic>
        <p:nvPicPr>
          <p:cNvPr id="111" name="Espace réservé du contenu 11" descr="phypub1highen.jpg"/>
          <p:cNvPicPr>
            <a:picLocks noChangeAspect="1"/>
          </p:cNvPicPr>
          <p:nvPr/>
        </p:nvPicPr>
        <p:blipFill rotWithShape="1">
          <a:blip r:embed="rId3" cstate="print"/>
          <a:srcRect l="51195" t="53103"/>
          <a:stretch/>
        </p:blipFill>
        <p:spPr bwMode="auto">
          <a:xfrm>
            <a:off x="121359" y="3068960"/>
            <a:ext cx="3808872" cy="369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203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7849" y="-99392"/>
            <a:ext cx="8229600" cy="735193"/>
          </a:xfrm>
        </p:spPr>
        <p:txBody>
          <a:bodyPr/>
          <a:lstStyle/>
          <a:p>
            <a:r>
              <a:rPr lang="az-Cyrl-AZ" dirty="0"/>
              <a:t>Смешивание частиц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2440" y="6515511"/>
            <a:ext cx="576635" cy="298039"/>
          </a:xfrm>
        </p:spPr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9460" name="Picture 4" descr="See original 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6" y="1066956"/>
            <a:ext cx="8339874" cy="473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0" y="6515511"/>
            <a:ext cx="186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arXiv:1212.6374</a:t>
            </a:r>
          </a:p>
        </p:txBody>
      </p:sp>
    </p:spTree>
    <p:extLst>
      <p:ext uri="{BB962C8B-B14F-4D97-AF65-F5344CB8AC3E}">
        <p14:creationId xmlns:p14="http://schemas.microsoft.com/office/powerpoint/2010/main" val="271122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7849" y="-99392"/>
            <a:ext cx="8229600" cy="735193"/>
          </a:xfrm>
        </p:spPr>
        <p:txBody>
          <a:bodyPr/>
          <a:lstStyle/>
          <a:p>
            <a:r>
              <a:rPr lang="az-Cyrl-AZ" dirty="0"/>
              <a:t>Смешивание частиц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2440" y="6515511"/>
            <a:ext cx="576635" cy="298039"/>
          </a:xfrm>
        </p:spPr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9460" name="Picture 4" descr="See original image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51"/>
          <a:stretch/>
        </p:blipFill>
        <p:spPr bwMode="auto">
          <a:xfrm>
            <a:off x="552606" y="1066956"/>
            <a:ext cx="4307426" cy="473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0" y="6515511"/>
            <a:ext cx="186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arXiv:1212.6374</a:t>
            </a:r>
          </a:p>
        </p:txBody>
      </p:sp>
      <p:grpSp>
        <p:nvGrpSpPr>
          <p:cNvPr id="8" name="Group 288"/>
          <p:cNvGrpSpPr>
            <a:grpSpLocks/>
          </p:cNvGrpSpPr>
          <p:nvPr/>
        </p:nvGrpSpPr>
        <p:grpSpPr bwMode="auto">
          <a:xfrm>
            <a:off x="6294421" y="401793"/>
            <a:ext cx="2095500" cy="1330325"/>
            <a:chOff x="470" y="2986"/>
            <a:chExt cx="1320" cy="838"/>
          </a:xfrm>
        </p:grpSpPr>
        <p:graphicFrame>
          <p:nvGraphicFramePr>
            <p:cNvPr id="10" name="Object 147"/>
            <p:cNvGraphicFramePr>
              <a:graphicFrameLocks noChangeAspect="1"/>
            </p:cNvGraphicFramePr>
            <p:nvPr/>
          </p:nvGraphicFramePr>
          <p:xfrm>
            <a:off x="1578" y="3587"/>
            <a:ext cx="151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2" name="Equation" r:id="rId4" imgW="126720" imgH="203040" progId="Equation.3">
                    <p:embed/>
                  </p:oleObj>
                </mc:Choice>
                <mc:Fallback>
                  <p:oleObj name="Equation" r:id="rId4" imgW="126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8" y="3587"/>
                          <a:ext cx="151" cy="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1" name="Group 148"/>
            <p:cNvGrpSpPr>
              <a:grpSpLocks/>
            </p:cNvGrpSpPr>
            <p:nvPr/>
          </p:nvGrpSpPr>
          <p:grpSpPr bwMode="auto">
            <a:xfrm>
              <a:off x="504" y="3355"/>
              <a:ext cx="590" cy="75"/>
              <a:chOff x="580" y="2163"/>
              <a:chExt cx="4600" cy="454"/>
            </a:xfrm>
          </p:grpSpPr>
          <p:grpSp>
            <p:nvGrpSpPr>
              <p:cNvPr id="24" name="Group 149"/>
              <p:cNvGrpSpPr>
                <a:grpSpLocks/>
              </p:cNvGrpSpPr>
              <p:nvPr/>
            </p:nvGrpSpPr>
            <p:grpSpPr bwMode="auto">
              <a:xfrm>
                <a:off x="580" y="2163"/>
                <a:ext cx="2300" cy="451"/>
                <a:chOff x="580" y="2160"/>
                <a:chExt cx="4600" cy="1157"/>
              </a:xfrm>
            </p:grpSpPr>
            <p:grpSp>
              <p:nvGrpSpPr>
                <p:cNvPr id="40" name="Group 150"/>
                <p:cNvGrpSpPr>
                  <a:grpSpLocks/>
                </p:cNvGrpSpPr>
                <p:nvPr/>
              </p:nvGrpSpPr>
              <p:grpSpPr bwMode="auto">
                <a:xfrm>
                  <a:off x="580" y="2160"/>
                  <a:ext cx="2300" cy="1152"/>
                  <a:chOff x="576" y="2160"/>
                  <a:chExt cx="2304" cy="1152"/>
                </a:xfrm>
              </p:grpSpPr>
              <p:grpSp>
                <p:nvGrpSpPr>
                  <p:cNvPr id="48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1728" y="2160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52" name="Arc 152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3" name="Arc 153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9" name="Group 154"/>
                  <p:cNvGrpSpPr>
                    <a:grpSpLocks/>
                  </p:cNvGrpSpPr>
                  <p:nvPr/>
                </p:nvGrpSpPr>
                <p:grpSpPr bwMode="auto">
                  <a:xfrm rot="-10871608">
                    <a:off x="576" y="2736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50" name="Arc 155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1" name="Arc 156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41" name="Group 157"/>
                <p:cNvGrpSpPr>
                  <a:grpSpLocks/>
                </p:cNvGrpSpPr>
                <p:nvPr/>
              </p:nvGrpSpPr>
              <p:grpSpPr bwMode="auto">
                <a:xfrm>
                  <a:off x="2880" y="2165"/>
                  <a:ext cx="2300" cy="1152"/>
                  <a:chOff x="576" y="2160"/>
                  <a:chExt cx="2304" cy="1152"/>
                </a:xfrm>
              </p:grpSpPr>
              <p:grpSp>
                <p:nvGrpSpPr>
                  <p:cNvPr id="42" name="Group 158"/>
                  <p:cNvGrpSpPr>
                    <a:grpSpLocks/>
                  </p:cNvGrpSpPr>
                  <p:nvPr/>
                </p:nvGrpSpPr>
                <p:grpSpPr bwMode="auto">
                  <a:xfrm>
                    <a:off x="1728" y="2160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46" name="Arc 159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7" name="Arc 160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3" name="Group 161"/>
                  <p:cNvGrpSpPr>
                    <a:grpSpLocks/>
                  </p:cNvGrpSpPr>
                  <p:nvPr/>
                </p:nvGrpSpPr>
                <p:grpSpPr bwMode="auto">
                  <a:xfrm rot="-10871608">
                    <a:off x="576" y="2736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44" name="Arc 162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5" name="Arc 163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25" name="Group 164"/>
              <p:cNvGrpSpPr>
                <a:grpSpLocks/>
              </p:cNvGrpSpPr>
              <p:nvPr/>
            </p:nvGrpSpPr>
            <p:grpSpPr bwMode="auto">
              <a:xfrm>
                <a:off x="2880" y="2166"/>
                <a:ext cx="2300" cy="451"/>
                <a:chOff x="580" y="2160"/>
                <a:chExt cx="4600" cy="1157"/>
              </a:xfrm>
            </p:grpSpPr>
            <p:grpSp>
              <p:nvGrpSpPr>
                <p:cNvPr id="26" name="Group 165"/>
                <p:cNvGrpSpPr>
                  <a:grpSpLocks/>
                </p:cNvGrpSpPr>
                <p:nvPr/>
              </p:nvGrpSpPr>
              <p:grpSpPr bwMode="auto">
                <a:xfrm>
                  <a:off x="580" y="2160"/>
                  <a:ext cx="2300" cy="1152"/>
                  <a:chOff x="576" y="2160"/>
                  <a:chExt cx="2304" cy="1152"/>
                </a:xfrm>
              </p:grpSpPr>
              <p:grpSp>
                <p:nvGrpSpPr>
                  <p:cNvPr id="34" name="Group 166"/>
                  <p:cNvGrpSpPr>
                    <a:grpSpLocks/>
                  </p:cNvGrpSpPr>
                  <p:nvPr/>
                </p:nvGrpSpPr>
                <p:grpSpPr bwMode="auto">
                  <a:xfrm>
                    <a:off x="1728" y="2160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38" name="Arc 167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9" name="Arc 168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5" name="Group 169"/>
                  <p:cNvGrpSpPr>
                    <a:grpSpLocks/>
                  </p:cNvGrpSpPr>
                  <p:nvPr/>
                </p:nvGrpSpPr>
                <p:grpSpPr bwMode="auto">
                  <a:xfrm rot="-10871608">
                    <a:off x="576" y="2736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36" name="Arc 170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7" name="Arc 171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7" name="Group 172"/>
                <p:cNvGrpSpPr>
                  <a:grpSpLocks/>
                </p:cNvGrpSpPr>
                <p:nvPr/>
              </p:nvGrpSpPr>
              <p:grpSpPr bwMode="auto">
                <a:xfrm>
                  <a:off x="2880" y="2165"/>
                  <a:ext cx="2300" cy="1152"/>
                  <a:chOff x="576" y="2160"/>
                  <a:chExt cx="2304" cy="1152"/>
                </a:xfrm>
              </p:grpSpPr>
              <p:grpSp>
                <p:nvGrpSpPr>
                  <p:cNvPr id="28" name="Group 173"/>
                  <p:cNvGrpSpPr>
                    <a:grpSpLocks/>
                  </p:cNvGrpSpPr>
                  <p:nvPr/>
                </p:nvGrpSpPr>
                <p:grpSpPr bwMode="auto">
                  <a:xfrm>
                    <a:off x="1728" y="2160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32" name="Arc 174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3" name="Arc 175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9" name="Group 176"/>
                  <p:cNvGrpSpPr>
                    <a:grpSpLocks/>
                  </p:cNvGrpSpPr>
                  <p:nvPr/>
                </p:nvGrpSpPr>
                <p:grpSpPr bwMode="auto">
                  <a:xfrm rot="-10871608">
                    <a:off x="576" y="2736"/>
                    <a:ext cx="1152" cy="576"/>
                    <a:chOff x="1728" y="2160"/>
                    <a:chExt cx="1152" cy="576"/>
                  </a:xfrm>
                </p:grpSpPr>
                <p:sp>
                  <p:nvSpPr>
                    <p:cNvPr id="30" name="Arc 177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1" name="Arc 178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12" name="Line 179"/>
            <p:cNvSpPr>
              <a:spLocks noChangeShapeType="1"/>
            </p:cNvSpPr>
            <p:nvPr/>
          </p:nvSpPr>
          <p:spPr bwMode="auto">
            <a:xfrm flipH="1">
              <a:off x="470" y="3392"/>
              <a:ext cx="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Line 180"/>
            <p:cNvSpPr>
              <a:spLocks noChangeShapeType="1"/>
            </p:cNvSpPr>
            <p:nvPr/>
          </p:nvSpPr>
          <p:spPr bwMode="auto">
            <a:xfrm flipH="1">
              <a:off x="1094" y="3391"/>
              <a:ext cx="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Oval 181"/>
            <p:cNvSpPr>
              <a:spLocks noChangeArrowheads="1"/>
            </p:cNvSpPr>
            <p:nvPr/>
          </p:nvSpPr>
          <p:spPr bwMode="auto">
            <a:xfrm rot="10800000">
              <a:off x="1102" y="3357"/>
              <a:ext cx="74" cy="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Line 182"/>
            <p:cNvSpPr>
              <a:spLocks noChangeShapeType="1"/>
            </p:cNvSpPr>
            <p:nvPr/>
          </p:nvSpPr>
          <p:spPr bwMode="auto">
            <a:xfrm rot="20290623" flipV="1">
              <a:off x="1097" y="3234"/>
              <a:ext cx="533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83"/>
            <p:cNvSpPr>
              <a:spLocks noChangeShapeType="1"/>
            </p:cNvSpPr>
            <p:nvPr/>
          </p:nvSpPr>
          <p:spPr bwMode="auto">
            <a:xfrm rot="713884">
              <a:off x="1127" y="3451"/>
              <a:ext cx="469" cy="22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184"/>
            <p:cNvSpPr>
              <a:spLocks noChangeShapeType="1"/>
            </p:cNvSpPr>
            <p:nvPr/>
          </p:nvSpPr>
          <p:spPr bwMode="auto">
            <a:xfrm rot="-1624497">
              <a:off x="1340" y="3193"/>
              <a:ext cx="94" cy="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185"/>
            <p:cNvSpPr>
              <a:spLocks noChangeShapeType="1"/>
            </p:cNvSpPr>
            <p:nvPr/>
          </p:nvSpPr>
          <p:spPr bwMode="auto">
            <a:xfrm rot="19975503" flipV="1">
              <a:off x="1370" y="3245"/>
              <a:ext cx="93" cy="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Line 186"/>
            <p:cNvSpPr>
              <a:spLocks noChangeShapeType="1"/>
            </p:cNvSpPr>
            <p:nvPr/>
          </p:nvSpPr>
          <p:spPr bwMode="auto">
            <a:xfrm rot="2636616" flipH="1">
              <a:off x="1363" y="3544"/>
              <a:ext cx="94" cy="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Line 187"/>
            <p:cNvSpPr>
              <a:spLocks noChangeShapeType="1"/>
            </p:cNvSpPr>
            <p:nvPr/>
          </p:nvSpPr>
          <p:spPr bwMode="auto">
            <a:xfrm rot="2636616" flipH="1" flipV="1">
              <a:off x="1323" y="3581"/>
              <a:ext cx="93" cy="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aphicFrame>
          <p:nvGraphicFramePr>
            <p:cNvPr id="21" name="Object 188"/>
            <p:cNvGraphicFramePr>
              <a:graphicFrameLocks noChangeAspect="1"/>
            </p:cNvGraphicFramePr>
            <p:nvPr/>
          </p:nvGraphicFramePr>
          <p:xfrm>
            <a:off x="695" y="3469"/>
            <a:ext cx="282" cy="2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3" name="Equation" r:id="rId6" imgW="241200" imgH="203040" progId="Equation.3">
                    <p:embed/>
                  </p:oleObj>
                </mc:Choice>
                <mc:Fallback>
                  <p:oleObj name="Equation" r:id="rId6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5" y="3469"/>
                          <a:ext cx="282" cy="2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189"/>
            <p:cNvGraphicFramePr>
              <a:graphicFrameLocks noChangeAspect="1"/>
            </p:cNvGraphicFramePr>
            <p:nvPr/>
          </p:nvGraphicFramePr>
          <p:xfrm>
            <a:off x="1625" y="2986"/>
            <a:ext cx="165" cy="2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4" name="Equation" r:id="rId8" imgW="139680" imgH="177480" progId="Equation.3">
                    <p:embed/>
                  </p:oleObj>
                </mc:Choice>
                <mc:Fallback>
                  <p:oleObj name="Equation" r:id="rId8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5" y="2986"/>
                          <a:ext cx="165" cy="2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84"/>
            <p:cNvGraphicFramePr>
              <a:graphicFrameLocks noChangeAspect="1"/>
            </p:cNvGraphicFramePr>
            <p:nvPr/>
          </p:nvGraphicFramePr>
          <p:xfrm>
            <a:off x="823" y="3092"/>
            <a:ext cx="480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5" name="Equation" r:id="rId10" imgW="406080" imgH="228600" progId="Equation.3">
                    <p:embed/>
                  </p:oleObj>
                </mc:Choice>
                <mc:Fallback>
                  <p:oleObj name="Equation" r:id="rId10" imgW="4060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3" y="3092"/>
                          <a:ext cx="480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4" name="Group 289"/>
          <p:cNvGrpSpPr>
            <a:grpSpLocks/>
          </p:cNvGrpSpPr>
          <p:nvPr/>
        </p:nvGrpSpPr>
        <p:grpSpPr bwMode="auto">
          <a:xfrm>
            <a:off x="6225892" y="2415181"/>
            <a:ext cx="2025650" cy="1270000"/>
            <a:chOff x="2147" y="3051"/>
            <a:chExt cx="1276" cy="800"/>
          </a:xfrm>
        </p:grpSpPr>
        <p:graphicFrame>
          <p:nvGraphicFramePr>
            <p:cNvPr id="55" name="Object 191"/>
            <p:cNvGraphicFramePr>
              <a:graphicFrameLocks noChangeAspect="1"/>
            </p:cNvGraphicFramePr>
            <p:nvPr/>
          </p:nvGraphicFramePr>
          <p:xfrm>
            <a:off x="3273" y="3614"/>
            <a:ext cx="150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6" name="Equation" r:id="rId12" imgW="126720" imgH="203040" progId="Equation.3">
                    <p:embed/>
                  </p:oleObj>
                </mc:Choice>
                <mc:Fallback>
                  <p:oleObj name="Equation" r:id="rId12" imgW="126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3" y="3614"/>
                          <a:ext cx="150" cy="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6" name="Group 192"/>
            <p:cNvGrpSpPr>
              <a:grpSpLocks/>
            </p:cNvGrpSpPr>
            <p:nvPr/>
          </p:nvGrpSpPr>
          <p:grpSpPr bwMode="auto">
            <a:xfrm>
              <a:off x="2147" y="3365"/>
              <a:ext cx="660" cy="76"/>
              <a:chOff x="448" y="2163"/>
              <a:chExt cx="2568" cy="222"/>
            </a:xfrm>
          </p:grpSpPr>
          <p:grpSp>
            <p:nvGrpSpPr>
              <p:cNvPr id="69" name="Group 193"/>
              <p:cNvGrpSpPr>
                <a:grpSpLocks/>
              </p:cNvGrpSpPr>
              <p:nvPr/>
            </p:nvGrpSpPr>
            <p:grpSpPr bwMode="auto">
              <a:xfrm>
                <a:off x="580" y="2163"/>
                <a:ext cx="2300" cy="222"/>
                <a:chOff x="580" y="2163"/>
                <a:chExt cx="4600" cy="454"/>
              </a:xfrm>
            </p:grpSpPr>
            <p:grpSp>
              <p:nvGrpSpPr>
                <p:cNvPr id="72" name="Group 194"/>
                <p:cNvGrpSpPr>
                  <a:grpSpLocks/>
                </p:cNvGrpSpPr>
                <p:nvPr/>
              </p:nvGrpSpPr>
              <p:grpSpPr bwMode="auto">
                <a:xfrm>
                  <a:off x="580" y="2163"/>
                  <a:ext cx="2300" cy="451"/>
                  <a:chOff x="580" y="2160"/>
                  <a:chExt cx="4600" cy="1157"/>
                </a:xfrm>
              </p:grpSpPr>
              <p:grpSp>
                <p:nvGrpSpPr>
                  <p:cNvPr id="88" name="Group 195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96" name="Group 1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00" name="Arc 1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01" name="Arc 198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97" name="Group 199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98" name="Arc 2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99" name="Arc 201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grpSp>
                <p:nvGrpSpPr>
                  <p:cNvPr id="89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90" name="Group 2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94" name="Arc 2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95" name="Arc 205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91" name="Group 206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92" name="Arc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93" name="Arc 208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</p:grpSp>
            <p:grpSp>
              <p:nvGrpSpPr>
                <p:cNvPr id="73" name="Group 209"/>
                <p:cNvGrpSpPr>
                  <a:grpSpLocks/>
                </p:cNvGrpSpPr>
                <p:nvPr/>
              </p:nvGrpSpPr>
              <p:grpSpPr bwMode="auto">
                <a:xfrm>
                  <a:off x="2880" y="2166"/>
                  <a:ext cx="2300" cy="451"/>
                  <a:chOff x="580" y="2160"/>
                  <a:chExt cx="4600" cy="1157"/>
                </a:xfrm>
              </p:grpSpPr>
              <p:grpSp>
                <p:nvGrpSpPr>
                  <p:cNvPr id="74" name="Group 210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82" name="Group 2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86" name="Arc 2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87" name="Arc 213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83" name="Group 214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84" name="Arc 2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85" name="Arc 216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grpSp>
                <p:nvGrpSpPr>
                  <p:cNvPr id="75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76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80" name="Arc 2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81" name="Arc 220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77" name="Group 221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78" name="Arc 2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79" name="Arc 223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</p:grpSp>
          </p:grpSp>
          <p:sp>
            <p:nvSpPr>
              <p:cNvPr id="70" name="Line 224"/>
              <p:cNvSpPr>
                <a:spLocks noChangeShapeType="1"/>
              </p:cNvSpPr>
              <p:nvPr/>
            </p:nvSpPr>
            <p:spPr bwMode="auto">
              <a:xfrm flipH="1">
                <a:off x="448" y="2272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1" name="Line 225"/>
              <p:cNvSpPr>
                <a:spLocks noChangeShapeType="1"/>
              </p:cNvSpPr>
              <p:nvPr/>
            </p:nvSpPr>
            <p:spPr bwMode="auto">
              <a:xfrm flipH="1">
                <a:off x="2880" y="2271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" name="Oval 226"/>
            <p:cNvSpPr>
              <a:spLocks noChangeArrowheads="1"/>
            </p:cNvSpPr>
            <p:nvPr/>
          </p:nvSpPr>
          <p:spPr bwMode="auto">
            <a:xfrm rot="10800000">
              <a:off x="2780" y="3367"/>
              <a:ext cx="73" cy="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8" name="Line 227"/>
            <p:cNvSpPr>
              <a:spLocks noChangeShapeType="1"/>
            </p:cNvSpPr>
            <p:nvPr/>
          </p:nvSpPr>
          <p:spPr bwMode="auto">
            <a:xfrm rot="20290623" flipV="1">
              <a:off x="2774" y="3245"/>
              <a:ext cx="534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Line 228"/>
            <p:cNvSpPr>
              <a:spLocks noChangeShapeType="1"/>
            </p:cNvSpPr>
            <p:nvPr/>
          </p:nvSpPr>
          <p:spPr bwMode="auto">
            <a:xfrm rot="713884">
              <a:off x="2805" y="3462"/>
              <a:ext cx="469" cy="22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60" name="Group 229"/>
            <p:cNvGrpSpPr>
              <a:grpSpLocks/>
            </p:cNvGrpSpPr>
            <p:nvPr/>
          </p:nvGrpSpPr>
          <p:grpSpPr bwMode="auto">
            <a:xfrm rot="-1624497">
              <a:off x="3031" y="3200"/>
              <a:ext cx="97" cy="115"/>
              <a:chOff x="3671" y="120"/>
              <a:chExt cx="143" cy="181"/>
            </a:xfrm>
          </p:grpSpPr>
          <p:sp>
            <p:nvSpPr>
              <p:cNvPr id="67" name="Line 230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" name="Line 231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1" name="Group 232"/>
            <p:cNvGrpSpPr>
              <a:grpSpLocks/>
            </p:cNvGrpSpPr>
            <p:nvPr/>
          </p:nvGrpSpPr>
          <p:grpSpPr bwMode="auto">
            <a:xfrm rot="2636616" flipH="1">
              <a:off x="3019" y="3547"/>
              <a:ext cx="97" cy="103"/>
              <a:chOff x="3671" y="120"/>
              <a:chExt cx="143" cy="181"/>
            </a:xfrm>
          </p:grpSpPr>
          <p:sp>
            <p:nvSpPr>
              <p:cNvPr id="65" name="Line 233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" name="Line 234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aphicFrame>
          <p:nvGraphicFramePr>
            <p:cNvPr id="62" name="Object 235"/>
            <p:cNvGraphicFramePr>
              <a:graphicFrameLocks noChangeAspect="1"/>
            </p:cNvGraphicFramePr>
            <p:nvPr/>
          </p:nvGraphicFramePr>
          <p:xfrm>
            <a:off x="2372" y="3480"/>
            <a:ext cx="282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7" name="Equation" r:id="rId13" imgW="241200" imgH="203040" progId="Equation.3">
                    <p:embed/>
                  </p:oleObj>
                </mc:Choice>
                <mc:Fallback>
                  <p:oleObj name="Equation" r:id="rId13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2" y="3480"/>
                          <a:ext cx="282" cy="2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" name="Object 236"/>
            <p:cNvGraphicFramePr>
              <a:graphicFrameLocks noChangeAspect="1"/>
            </p:cNvGraphicFramePr>
            <p:nvPr/>
          </p:nvGraphicFramePr>
          <p:xfrm>
            <a:off x="3277" y="3051"/>
            <a:ext cx="135" cy="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8" name="Equation" r:id="rId14" imgW="114120" imgH="139680" progId="Equation.3">
                    <p:embed/>
                  </p:oleObj>
                </mc:Choice>
                <mc:Fallback>
                  <p:oleObj name="Equation" r:id="rId14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7" y="3051"/>
                          <a:ext cx="135" cy="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286"/>
            <p:cNvGraphicFramePr>
              <a:graphicFrameLocks noChangeAspect="1"/>
            </p:cNvGraphicFramePr>
            <p:nvPr/>
          </p:nvGraphicFramePr>
          <p:xfrm>
            <a:off x="2505" y="3091"/>
            <a:ext cx="450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09" name="Equation" r:id="rId16" imgW="380880" imgH="228600" progId="Equation.3">
                    <p:embed/>
                  </p:oleObj>
                </mc:Choice>
                <mc:Fallback>
                  <p:oleObj name="Equation" r:id="rId16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5" y="3091"/>
                          <a:ext cx="450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2" name="Group 290"/>
          <p:cNvGrpSpPr>
            <a:grpSpLocks/>
          </p:cNvGrpSpPr>
          <p:nvPr/>
        </p:nvGrpSpPr>
        <p:grpSpPr bwMode="auto">
          <a:xfrm>
            <a:off x="6319281" y="4174078"/>
            <a:ext cx="2070100" cy="1352550"/>
            <a:chOff x="3834" y="2974"/>
            <a:chExt cx="1304" cy="852"/>
          </a:xfrm>
        </p:grpSpPr>
        <p:graphicFrame>
          <p:nvGraphicFramePr>
            <p:cNvPr id="103" name="Object 238"/>
            <p:cNvGraphicFramePr>
              <a:graphicFrameLocks noChangeAspect="1"/>
            </p:cNvGraphicFramePr>
            <p:nvPr/>
          </p:nvGraphicFramePr>
          <p:xfrm>
            <a:off x="4961" y="3590"/>
            <a:ext cx="150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10" name="Equation" r:id="rId18" imgW="126720" imgH="203040" progId="Equation.3">
                    <p:embed/>
                  </p:oleObj>
                </mc:Choice>
                <mc:Fallback>
                  <p:oleObj name="Equation" r:id="rId18" imgW="126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1" y="3590"/>
                          <a:ext cx="150" cy="2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4" name="Group 239"/>
            <p:cNvGrpSpPr>
              <a:grpSpLocks/>
            </p:cNvGrpSpPr>
            <p:nvPr/>
          </p:nvGrpSpPr>
          <p:grpSpPr bwMode="auto">
            <a:xfrm>
              <a:off x="3834" y="3334"/>
              <a:ext cx="660" cy="75"/>
              <a:chOff x="448" y="2163"/>
              <a:chExt cx="2568" cy="222"/>
            </a:xfrm>
          </p:grpSpPr>
          <p:grpSp>
            <p:nvGrpSpPr>
              <p:cNvPr id="117" name="Group 240"/>
              <p:cNvGrpSpPr>
                <a:grpSpLocks/>
              </p:cNvGrpSpPr>
              <p:nvPr/>
            </p:nvGrpSpPr>
            <p:grpSpPr bwMode="auto">
              <a:xfrm>
                <a:off x="580" y="2163"/>
                <a:ext cx="2300" cy="222"/>
                <a:chOff x="580" y="2163"/>
                <a:chExt cx="4600" cy="454"/>
              </a:xfrm>
            </p:grpSpPr>
            <p:grpSp>
              <p:nvGrpSpPr>
                <p:cNvPr id="120" name="Group 241"/>
                <p:cNvGrpSpPr>
                  <a:grpSpLocks/>
                </p:cNvGrpSpPr>
                <p:nvPr/>
              </p:nvGrpSpPr>
              <p:grpSpPr bwMode="auto">
                <a:xfrm>
                  <a:off x="580" y="2163"/>
                  <a:ext cx="2300" cy="451"/>
                  <a:chOff x="580" y="2160"/>
                  <a:chExt cx="4600" cy="1157"/>
                </a:xfrm>
              </p:grpSpPr>
              <p:grpSp>
                <p:nvGrpSpPr>
                  <p:cNvPr id="136" name="Group 242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44" name="Group 2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8" name="Arc 2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9" name="Arc 245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145" name="Group 246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6" name="Arc 2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7" name="Arc 248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grpSp>
                <p:nvGrpSpPr>
                  <p:cNvPr id="137" name="Group 249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38" name="Group 2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2" name="Arc 2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3" name="Arc 252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139" name="Group 253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0" name="Arc 2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41" name="Arc 255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</p:grpSp>
            <p:grpSp>
              <p:nvGrpSpPr>
                <p:cNvPr id="121" name="Group 256"/>
                <p:cNvGrpSpPr>
                  <a:grpSpLocks/>
                </p:cNvGrpSpPr>
                <p:nvPr/>
              </p:nvGrpSpPr>
              <p:grpSpPr bwMode="auto">
                <a:xfrm>
                  <a:off x="2880" y="2166"/>
                  <a:ext cx="2300" cy="451"/>
                  <a:chOff x="580" y="2160"/>
                  <a:chExt cx="4600" cy="1157"/>
                </a:xfrm>
              </p:grpSpPr>
              <p:grpSp>
                <p:nvGrpSpPr>
                  <p:cNvPr id="122" name="Group 257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30" name="Group 2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34" name="Arc 2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35" name="Arc 260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131" name="Group 261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32" name="Arc 2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33" name="Arc 263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grpSp>
                <p:nvGrpSpPr>
                  <p:cNvPr id="123" name="Group 264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24" name="Group 2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28" name="Arc 2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29" name="Arc 267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125" name="Group 268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26" name="Arc 2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27" name="Arc 270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</p:grpSp>
          </p:grpSp>
          <p:sp>
            <p:nvSpPr>
              <p:cNvPr id="118" name="Line 271"/>
              <p:cNvSpPr>
                <a:spLocks noChangeShapeType="1"/>
              </p:cNvSpPr>
              <p:nvPr/>
            </p:nvSpPr>
            <p:spPr bwMode="auto">
              <a:xfrm flipH="1">
                <a:off x="448" y="2272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9" name="Line 272"/>
              <p:cNvSpPr>
                <a:spLocks noChangeShapeType="1"/>
              </p:cNvSpPr>
              <p:nvPr/>
            </p:nvSpPr>
            <p:spPr bwMode="auto">
              <a:xfrm flipH="1">
                <a:off x="2880" y="2271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05" name="Oval 273"/>
            <p:cNvSpPr>
              <a:spLocks noChangeArrowheads="1"/>
            </p:cNvSpPr>
            <p:nvPr/>
          </p:nvSpPr>
          <p:spPr bwMode="auto">
            <a:xfrm rot="10800000">
              <a:off x="4467" y="3336"/>
              <a:ext cx="73" cy="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" name="Line 274"/>
            <p:cNvSpPr>
              <a:spLocks noChangeShapeType="1"/>
            </p:cNvSpPr>
            <p:nvPr/>
          </p:nvSpPr>
          <p:spPr bwMode="auto">
            <a:xfrm rot="20290623" flipV="1">
              <a:off x="4461" y="3214"/>
              <a:ext cx="534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7" name="Line 275"/>
            <p:cNvSpPr>
              <a:spLocks noChangeShapeType="1"/>
            </p:cNvSpPr>
            <p:nvPr/>
          </p:nvSpPr>
          <p:spPr bwMode="auto">
            <a:xfrm rot="713884">
              <a:off x="4492" y="3431"/>
              <a:ext cx="468" cy="2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108" name="Group 276"/>
            <p:cNvGrpSpPr>
              <a:grpSpLocks/>
            </p:cNvGrpSpPr>
            <p:nvPr/>
          </p:nvGrpSpPr>
          <p:grpSpPr bwMode="auto">
            <a:xfrm rot="-1624497">
              <a:off x="4727" y="3164"/>
              <a:ext cx="95" cy="114"/>
              <a:chOff x="3671" y="120"/>
              <a:chExt cx="138" cy="181"/>
            </a:xfrm>
          </p:grpSpPr>
          <p:sp>
            <p:nvSpPr>
              <p:cNvPr id="115" name="Line 277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" name="Line 278"/>
              <p:cNvSpPr>
                <a:spLocks noChangeShapeType="1"/>
              </p:cNvSpPr>
              <p:nvPr/>
            </p:nvSpPr>
            <p:spPr bwMode="auto">
              <a:xfrm flipV="1">
                <a:off x="3671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9" name="Group 279"/>
            <p:cNvGrpSpPr>
              <a:grpSpLocks/>
            </p:cNvGrpSpPr>
            <p:nvPr/>
          </p:nvGrpSpPr>
          <p:grpSpPr bwMode="auto">
            <a:xfrm rot="2636616" flipH="1">
              <a:off x="4706" y="3515"/>
              <a:ext cx="97" cy="103"/>
              <a:chOff x="3671" y="120"/>
              <a:chExt cx="143" cy="181"/>
            </a:xfrm>
          </p:grpSpPr>
          <p:sp>
            <p:nvSpPr>
              <p:cNvPr id="113" name="Line 280"/>
              <p:cNvSpPr>
                <a:spLocks noChangeShapeType="1"/>
              </p:cNvSpPr>
              <p:nvPr/>
            </p:nvSpPr>
            <p:spPr bwMode="auto">
              <a:xfrm>
                <a:off x="3671" y="120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" name="Line 281"/>
              <p:cNvSpPr>
                <a:spLocks noChangeShapeType="1"/>
              </p:cNvSpPr>
              <p:nvPr/>
            </p:nvSpPr>
            <p:spPr bwMode="auto">
              <a:xfrm flipV="1">
                <a:off x="3676" y="215"/>
                <a:ext cx="138" cy="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aphicFrame>
          <p:nvGraphicFramePr>
            <p:cNvPr id="110" name="Object 282"/>
            <p:cNvGraphicFramePr>
              <a:graphicFrameLocks noChangeAspect="1"/>
            </p:cNvGraphicFramePr>
            <p:nvPr/>
          </p:nvGraphicFramePr>
          <p:xfrm>
            <a:off x="4059" y="3448"/>
            <a:ext cx="282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11" name="Equation" r:id="rId19" imgW="241200" imgH="203040" progId="Equation.3">
                    <p:embed/>
                  </p:oleObj>
                </mc:Choice>
                <mc:Fallback>
                  <p:oleObj name="Equation" r:id="rId19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9" y="3448"/>
                          <a:ext cx="282" cy="2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" name="Object 283"/>
            <p:cNvGraphicFramePr>
              <a:graphicFrameLocks noChangeAspect="1"/>
            </p:cNvGraphicFramePr>
            <p:nvPr/>
          </p:nvGraphicFramePr>
          <p:xfrm>
            <a:off x="4988" y="2974"/>
            <a:ext cx="150" cy="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12" name="Equation" r:id="rId20" imgW="126720" imgH="177480" progId="Equation.3">
                    <p:embed/>
                  </p:oleObj>
                </mc:Choice>
                <mc:Fallback>
                  <p:oleObj name="Equation" r:id="rId20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88" y="2974"/>
                          <a:ext cx="150" cy="2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" name="Object 28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3881165"/>
                </p:ext>
              </p:extLst>
            </p:nvPr>
          </p:nvGraphicFramePr>
          <p:xfrm>
            <a:off x="4091" y="3077"/>
            <a:ext cx="465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13" name="Equation" r:id="rId22" imgW="393480" imgH="228600" progId="Equation.3">
                    <p:embed/>
                  </p:oleObj>
                </mc:Choice>
                <mc:Fallback>
                  <p:oleObj name="Equation" r:id="rId22" imgW="3934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1" y="3077"/>
                          <a:ext cx="465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94101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8"/>
          <a:stretch/>
        </p:blipFill>
        <p:spPr>
          <a:xfrm>
            <a:off x="94543" y="908720"/>
            <a:ext cx="8581913" cy="5784157"/>
          </a:xfr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76456" y="6505717"/>
            <a:ext cx="432619" cy="307833"/>
          </a:xfrm>
        </p:spPr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-7849" y="-99392"/>
            <a:ext cx="8229600" cy="735193"/>
          </a:xfrm>
        </p:spPr>
        <p:txBody>
          <a:bodyPr/>
          <a:lstStyle/>
          <a:p>
            <a:r>
              <a:rPr lang="ru-RU" dirty="0" smtClean="0"/>
              <a:t>CPT-инвариантность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25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</a:t>
            </a:r>
            <a:r>
              <a:rPr lang="en-US" dirty="0"/>
              <a:t>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88490" y="6534151"/>
            <a:ext cx="420585" cy="279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36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pic>
        <p:nvPicPr>
          <p:cNvPr id="110" name="Espace réservé du contenu 11" descr="phypub1highen.jpg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/>
          <a:srcRect l="51195" t="9136" b="44842"/>
          <a:stretch/>
        </p:blipFill>
        <p:spPr>
          <a:xfrm>
            <a:off x="71498" y="3068960"/>
            <a:ext cx="3864061" cy="3675570"/>
          </a:xfrm>
        </p:spPr>
      </p:pic>
    </p:spTree>
    <p:extLst>
      <p:ext uri="{BB962C8B-B14F-4D97-AF65-F5344CB8AC3E}">
        <p14:creationId xmlns:p14="http://schemas.microsoft.com/office/powerpoint/2010/main" val="161522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</a:t>
            </a:r>
            <a:r>
              <a:rPr lang="en-US" dirty="0"/>
              <a:t>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88490" y="6604061"/>
            <a:ext cx="420585" cy="20931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37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pic>
        <p:nvPicPr>
          <p:cNvPr id="110" name="Espace réservé du contenu 11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1497" y="2833045"/>
            <a:ext cx="3358606" cy="3695672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812" y="1481274"/>
            <a:ext cx="2878020" cy="939614"/>
          </a:xfrm>
          <a:prstGeom prst="rect">
            <a:avLst/>
          </a:prstGeom>
        </p:spPr>
      </p:pic>
      <p:pic>
        <p:nvPicPr>
          <p:cNvPr id="112" name="Espace réservé du contenu 11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79512" y="2908563"/>
            <a:ext cx="3358606" cy="3695672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827" y="1556792"/>
            <a:ext cx="2878020" cy="9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7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</a:t>
            </a:r>
            <a:r>
              <a:rPr lang="en-US" dirty="0"/>
              <a:t>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682059"/>
            <a:ext cx="576635" cy="131491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38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sp>
        <p:nvSpPr>
          <p:cNvPr id="110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11" name="Rectangle 110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" name="Espace réservé du contenu 2"/>
          <p:cNvSpPr>
            <a:spLocks noGrp="1"/>
          </p:cNvSpPr>
          <p:nvPr>
            <p:ph sz="half" idx="2"/>
          </p:nvPr>
        </p:nvSpPr>
        <p:spPr>
          <a:xfrm>
            <a:off x="-108520" y="2564904"/>
            <a:ext cx="3635896" cy="28803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Кварки не существуют </a:t>
            </a:r>
            <a:endParaRPr lang="en-US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свободном состоянии они формируют «бесцветные»</a:t>
            </a:r>
            <a:r>
              <a:rPr lang="ru-RU" dirty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адроны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Мезоны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Georgia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Барионы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113" name="Image 1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12" y="1481274"/>
            <a:ext cx="2878020" cy="939614"/>
          </a:xfrm>
          <a:prstGeom prst="rect">
            <a:avLst/>
          </a:prstGeom>
        </p:spPr>
      </p:pic>
      <p:grpSp>
        <p:nvGrpSpPr>
          <p:cNvPr id="114" name="Group 130"/>
          <p:cNvGrpSpPr>
            <a:grpSpLocks/>
          </p:cNvGrpSpPr>
          <p:nvPr/>
        </p:nvGrpSpPr>
        <p:grpSpPr bwMode="auto">
          <a:xfrm>
            <a:off x="2057698" y="5213052"/>
            <a:ext cx="1435100" cy="1384300"/>
            <a:chOff x="912" y="3256"/>
            <a:chExt cx="904" cy="872"/>
          </a:xfrm>
        </p:grpSpPr>
        <p:sp>
          <p:nvSpPr>
            <p:cNvPr id="115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116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117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</p:grpSp>
      <p:grpSp>
        <p:nvGrpSpPr>
          <p:cNvPr id="119" name="Group 135"/>
          <p:cNvGrpSpPr>
            <a:grpSpLocks/>
          </p:cNvGrpSpPr>
          <p:nvPr/>
        </p:nvGrpSpPr>
        <p:grpSpPr bwMode="auto">
          <a:xfrm>
            <a:off x="1403648" y="4144664"/>
            <a:ext cx="1206500" cy="1231900"/>
            <a:chOff x="4232" y="3216"/>
            <a:chExt cx="760" cy="776"/>
          </a:xfrm>
        </p:grpSpPr>
        <p:sp>
          <p:nvSpPr>
            <p:cNvPr id="120" name="Oval 136"/>
            <p:cNvSpPr>
              <a:spLocks noChangeArrowheads="1"/>
            </p:cNvSpPr>
            <p:nvPr/>
          </p:nvSpPr>
          <p:spPr bwMode="auto">
            <a:xfrm flipV="1">
              <a:off x="4232" y="3216"/>
              <a:ext cx="760" cy="77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1" name="Oval 137"/>
            <p:cNvSpPr>
              <a:spLocks noChangeArrowheads="1"/>
            </p:cNvSpPr>
            <p:nvPr/>
          </p:nvSpPr>
          <p:spPr bwMode="auto">
            <a:xfrm flipV="1">
              <a:off x="4320" y="3600"/>
              <a:ext cx="322" cy="326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122" name="Oval 138"/>
            <p:cNvSpPr>
              <a:spLocks noChangeArrowheads="1"/>
            </p:cNvSpPr>
            <p:nvPr/>
          </p:nvSpPr>
          <p:spPr bwMode="auto">
            <a:xfrm flipV="1">
              <a:off x="4568" y="3320"/>
              <a:ext cx="322" cy="32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/>
                <a:t>q</a:t>
              </a:r>
            </a:p>
          </p:txBody>
        </p:sp>
      </p:grpSp>
      <p:cxnSp>
        <p:nvCxnSpPr>
          <p:cNvPr id="123" name="Connecteur droit 122"/>
          <p:cNvCxnSpPr/>
          <p:nvPr/>
        </p:nvCxnSpPr>
        <p:spPr bwMode="auto">
          <a:xfrm>
            <a:off x="2100224" y="4467555"/>
            <a:ext cx="181375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6498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Espace réservé du contenu 2"/>
          <p:cNvSpPr>
            <a:spLocks noGrp="1"/>
          </p:cNvSpPr>
          <p:nvPr>
            <p:ph sz="half" idx="2"/>
          </p:nvPr>
        </p:nvSpPr>
        <p:spPr>
          <a:xfrm>
            <a:off x="32341" y="1281670"/>
            <a:ext cx="3894736" cy="4535488"/>
          </a:xfrm>
        </p:spPr>
        <p:txBody>
          <a:bodyPr/>
          <a:lstStyle/>
          <a:p>
            <a:pPr marL="57150" indent="0">
              <a:buNone/>
            </a:pPr>
            <a:endParaRPr lang="en-US" dirty="0" smtClean="0">
              <a:latin typeface="Georgia" panose="02040502050405020303" pitchFamily="18" charset="0"/>
            </a:endParaRPr>
          </a:p>
          <a:p>
            <a:pPr marL="57150" indent="0">
              <a:buNone/>
            </a:pPr>
            <a:r>
              <a:rPr lang="en-US" dirty="0" smtClean="0">
                <a:latin typeface="Georgia" panose="02040502050405020303" pitchFamily="18" charset="0"/>
              </a:rPr>
              <a:t>9 </a:t>
            </a:r>
            <a:r>
              <a:rPr lang="az-Cyrl-AZ" dirty="0">
                <a:latin typeface="Georgia" panose="02040502050405020303" pitchFamily="18" charset="0"/>
              </a:rPr>
              <a:t>м</a:t>
            </a:r>
            <a:r>
              <a:rPr lang="ru-RU" dirty="0" smtClean="0">
                <a:latin typeface="Georgia" panose="02040502050405020303" pitchFamily="18" charset="0"/>
              </a:rPr>
              <a:t>асс частиц</a:t>
            </a:r>
            <a:r>
              <a:rPr lang="en-US" dirty="0" smtClean="0">
                <a:latin typeface="Georgia" panose="02040502050405020303" pitchFamily="18" charset="0"/>
              </a:rPr>
              <a:t>  </a:t>
            </a:r>
          </a:p>
          <a:p>
            <a:pPr marL="57150" indent="0">
              <a:buNone/>
            </a:pPr>
            <a:r>
              <a:rPr lang="en-US" dirty="0" smtClean="0">
                <a:latin typeface="Georgia" panose="02040502050405020303" pitchFamily="18" charset="0"/>
              </a:rPr>
              <a:t>4 </a:t>
            </a:r>
            <a:r>
              <a:rPr lang="ru-RU" dirty="0" smtClean="0">
                <a:latin typeface="Georgia" panose="02040502050405020303" pitchFamily="18" charset="0"/>
              </a:rPr>
              <a:t>параметр</a:t>
            </a:r>
            <a:r>
              <a:rPr lang="en-US" dirty="0" smtClean="0">
                <a:latin typeface="Georgia" panose="02040502050405020303" pitchFamily="18" charset="0"/>
              </a:rPr>
              <a:t>a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endParaRPr lang="en-US" dirty="0" smtClean="0">
              <a:latin typeface="Georgia" panose="02040502050405020303" pitchFamily="18" charset="0"/>
            </a:endParaRPr>
          </a:p>
          <a:p>
            <a:pPr marL="5715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матрицы </a:t>
            </a:r>
            <a:r>
              <a:rPr lang="ru-RU" dirty="0">
                <a:latin typeface="Georgia" panose="02040502050405020303" pitchFamily="18" charset="0"/>
              </a:rPr>
              <a:t>смешивания кварков </a:t>
            </a:r>
          </a:p>
          <a:p>
            <a:pPr marL="57150" indent="0">
              <a:buNone/>
            </a:pPr>
            <a:r>
              <a:rPr lang="en-US" dirty="0">
                <a:latin typeface="Georgia" panose="02040502050405020303" pitchFamily="18" charset="0"/>
              </a:rPr>
              <a:t>2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параметра </a:t>
            </a:r>
            <a:r>
              <a:rPr lang="ru-RU" dirty="0">
                <a:latin typeface="Georgia" panose="02040502050405020303" pitchFamily="18" charset="0"/>
                <a:hlinkClick r:id="rId3" tooltip="Поле Хиггса"/>
              </a:rPr>
              <a:t>поля </a:t>
            </a:r>
            <a:r>
              <a:rPr lang="ru-RU" dirty="0" smtClean="0">
                <a:latin typeface="Georgia" panose="02040502050405020303" pitchFamily="18" charset="0"/>
                <a:hlinkClick r:id="rId3" tooltip="Поле Хиггса"/>
              </a:rPr>
              <a:t>Хиггса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endParaRPr lang="en-US" dirty="0" smtClean="0">
              <a:latin typeface="Georgia" panose="02040502050405020303" pitchFamily="18" charset="0"/>
            </a:endParaRPr>
          </a:p>
          <a:p>
            <a:pPr marL="57150" indent="0">
              <a:buNone/>
            </a:pPr>
            <a:r>
              <a:rPr lang="en-US" dirty="0">
                <a:latin typeface="Georgia" panose="02040502050405020303" pitchFamily="18" charset="0"/>
              </a:rPr>
              <a:t>3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константы </a:t>
            </a:r>
            <a:r>
              <a:rPr lang="ru-RU" dirty="0" smtClean="0">
                <a:latin typeface="Georgia" panose="02040502050405020303" pitchFamily="18" charset="0"/>
              </a:rPr>
              <a:t>взаимодействия</a:t>
            </a:r>
            <a:endParaRPr lang="en-US" dirty="0" smtClean="0">
              <a:latin typeface="Georgia" panose="02040502050405020303" pitchFamily="18" charset="0"/>
            </a:endParaRPr>
          </a:p>
          <a:p>
            <a:pPr marL="57150" indent="0">
              <a:buNone/>
            </a:pPr>
            <a:endParaRPr lang="en-US" dirty="0">
              <a:latin typeface="Georgia" panose="02040502050405020303" pitchFamily="18" charset="0"/>
            </a:endParaRPr>
          </a:p>
          <a:p>
            <a:pPr marL="5715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3 </a:t>
            </a:r>
            <a:r>
              <a:rPr lang="ru-RU" dirty="0">
                <a:latin typeface="Georgia" panose="02040502050405020303" pitchFamily="18" charset="0"/>
              </a:rPr>
              <a:t>массы нейтрино </a:t>
            </a:r>
            <a:endParaRPr lang="en-US" dirty="0" smtClean="0">
              <a:latin typeface="Georgia" panose="02040502050405020303" pitchFamily="18" charset="0"/>
            </a:endParaRPr>
          </a:p>
          <a:p>
            <a:pPr marL="5715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4</a:t>
            </a:r>
            <a:r>
              <a:rPr lang="en-US" dirty="0" smtClean="0">
                <a:latin typeface="Georgia" panose="02040502050405020303" pitchFamily="18" charset="0"/>
              </a:rPr>
              <a:t>+2</a:t>
            </a:r>
            <a:r>
              <a:rPr lang="ru-RU" dirty="0" smtClean="0">
                <a:latin typeface="Georgia" panose="02040502050405020303" pitchFamily="18" charset="0"/>
              </a:rPr>
              <a:t> параметра</a:t>
            </a:r>
            <a:r>
              <a:rPr lang="en-US" dirty="0" smtClean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матрицы </a:t>
            </a:r>
            <a:r>
              <a:rPr lang="ru-RU" dirty="0">
                <a:latin typeface="Georgia" panose="02040502050405020303" pitchFamily="18" charset="0"/>
              </a:rPr>
              <a:t>смешивания нейтрино</a:t>
            </a:r>
            <a:endParaRPr lang="fr-FR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fr-FR" dirty="0" smtClean="0">
              <a:latin typeface="Georgia" panose="02040502050405020303" pitchFamily="18" charset="0"/>
            </a:endParaRPr>
          </a:p>
          <a:p>
            <a:endParaRPr lang="fr-FR" dirty="0">
              <a:latin typeface="Georgia" panose="02040502050405020303" pitchFamily="18" charset="0"/>
            </a:endParaRPr>
          </a:p>
        </p:txBody>
      </p:sp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</a:t>
            </a:r>
            <a:r>
              <a:rPr lang="en-US" dirty="0"/>
              <a:t>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88490" y="6661828"/>
            <a:ext cx="420585" cy="15172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cxnSp>
        <p:nvCxnSpPr>
          <p:cNvPr id="111" name="Connecteur droit 110"/>
          <p:cNvCxnSpPr/>
          <p:nvPr/>
        </p:nvCxnSpPr>
        <p:spPr bwMode="auto">
          <a:xfrm>
            <a:off x="179512" y="4797152"/>
            <a:ext cx="2662415" cy="0"/>
          </a:xfrm>
          <a:prstGeom prst="lin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174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az-Cyrl-AZ" dirty="0" smtClean="0"/>
              <a:t>икромир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Sebastien</a:t>
            </a:r>
            <a:r>
              <a:rPr lang="fr-FR" dirty="0"/>
              <a:t> </a:t>
            </a:r>
            <a:r>
              <a:rPr lang="fr-FR" dirty="0" err="1"/>
              <a:t>Descotes-Genon</a:t>
            </a:r>
            <a:r>
              <a:rPr lang="fr-FR" dirty="0"/>
              <a:t> (Laboratoire de Physique Théorique d'Orsay), </a:t>
            </a:r>
            <a:r>
              <a:rPr lang="fr-FR" dirty="0" err="1"/>
              <a:t>Stephane</a:t>
            </a:r>
            <a:r>
              <a:rPr lang="fr-FR" dirty="0"/>
              <a:t> Monteil (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94609"/>
            <a:ext cx="7596336" cy="435246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75645" y="5386573"/>
            <a:ext cx="3427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solidFill>
                  <a:srgbClr val="1616F6"/>
                </a:solidFill>
                <a:latin typeface="+mn-lt"/>
              </a:rPr>
              <a:t>Молекулярно-атомный уровень</a:t>
            </a:r>
          </a:p>
          <a:p>
            <a:r>
              <a:rPr lang="en-US" b="1" dirty="0" smtClean="0">
                <a:solidFill>
                  <a:srgbClr val="1616F6"/>
                </a:solidFill>
                <a:latin typeface="+mn-lt"/>
              </a:rPr>
              <a:t>R~10</a:t>
            </a:r>
            <a:r>
              <a:rPr lang="en-US" b="1" baseline="30000" dirty="0" smtClean="0">
                <a:solidFill>
                  <a:srgbClr val="1616F6"/>
                </a:solidFill>
                <a:latin typeface="+mn-lt"/>
              </a:rPr>
              <a:t>-8</a:t>
            </a:r>
            <a:r>
              <a:rPr lang="en-US" b="1" dirty="0" smtClean="0">
                <a:solidFill>
                  <a:srgbClr val="1616F6"/>
                </a:solidFill>
                <a:latin typeface="+mn-lt"/>
              </a:rPr>
              <a:t>-10</a:t>
            </a:r>
            <a:r>
              <a:rPr lang="en-US" b="1" baseline="30000" dirty="0" smtClean="0">
                <a:solidFill>
                  <a:srgbClr val="1616F6"/>
                </a:solidFill>
                <a:latin typeface="+mn-lt"/>
              </a:rPr>
              <a:t>-10 </a:t>
            </a:r>
            <a:r>
              <a:rPr lang="az-Cyrl-AZ" b="1" dirty="0" smtClean="0">
                <a:solidFill>
                  <a:srgbClr val="1616F6"/>
                </a:solidFill>
                <a:latin typeface="+mn-lt"/>
              </a:rPr>
              <a:t>м </a:t>
            </a:r>
            <a:endParaRPr lang="en-US" b="1" dirty="0" smtClean="0">
              <a:solidFill>
                <a:srgbClr val="1616F6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1616F6"/>
                </a:solidFill>
                <a:latin typeface="+mn-lt"/>
              </a:rPr>
              <a:t>E~1-10 </a:t>
            </a:r>
            <a:r>
              <a:rPr lang="az-Cyrl-AZ" b="1" dirty="0" smtClean="0">
                <a:solidFill>
                  <a:srgbClr val="1616F6"/>
                </a:solidFill>
                <a:latin typeface="+mn-lt"/>
              </a:rPr>
              <a:t>эВ</a:t>
            </a:r>
            <a:endParaRPr lang="fr-FR" b="1" dirty="0">
              <a:solidFill>
                <a:srgbClr val="1616F6"/>
              </a:solidFill>
              <a:latin typeface="+mn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893208" y="5430534"/>
            <a:ext cx="19877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solidFill>
                  <a:srgbClr val="006600"/>
                </a:solidFill>
                <a:latin typeface="+mn-lt"/>
              </a:rPr>
              <a:t>Ядерный уровень</a:t>
            </a:r>
          </a:p>
          <a:p>
            <a:r>
              <a:rPr lang="en-US" b="1" dirty="0" smtClean="0">
                <a:solidFill>
                  <a:srgbClr val="006600"/>
                </a:solidFill>
                <a:latin typeface="+mn-lt"/>
              </a:rPr>
              <a:t>R~10</a:t>
            </a:r>
            <a:r>
              <a:rPr lang="en-US" b="1" baseline="30000" dirty="0" smtClean="0">
                <a:solidFill>
                  <a:srgbClr val="006600"/>
                </a:solidFill>
                <a:latin typeface="+mn-lt"/>
              </a:rPr>
              <a:t>-14</a:t>
            </a:r>
            <a:r>
              <a:rPr lang="en-US" b="1" dirty="0" smtClean="0">
                <a:solidFill>
                  <a:srgbClr val="006600"/>
                </a:solidFill>
                <a:latin typeface="+mn-lt"/>
              </a:rPr>
              <a:t>-10</a:t>
            </a:r>
            <a:r>
              <a:rPr lang="en-US" b="1" baseline="30000" dirty="0" smtClean="0">
                <a:solidFill>
                  <a:srgbClr val="006600"/>
                </a:solidFill>
                <a:latin typeface="+mn-lt"/>
              </a:rPr>
              <a:t>-15 </a:t>
            </a:r>
            <a:r>
              <a:rPr lang="az-Cyrl-AZ" b="1" dirty="0" smtClean="0">
                <a:solidFill>
                  <a:srgbClr val="006600"/>
                </a:solidFill>
                <a:latin typeface="+mn-lt"/>
              </a:rPr>
              <a:t>м </a:t>
            </a:r>
            <a:endParaRPr lang="en-US" b="1" dirty="0" smtClean="0">
              <a:solidFill>
                <a:srgbClr val="006600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006600"/>
                </a:solidFill>
                <a:latin typeface="+mn-lt"/>
              </a:rPr>
              <a:t>E~10</a:t>
            </a:r>
            <a:r>
              <a:rPr lang="en-US" b="1" baseline="30000" dirty="0" smtClean="0">
                <a:solidFill>
                  <a:srgbClr val="006600"/>
                </a:solidFill>
                <a:latin typeface="+mn-lt"/>
              </a:rPr>
              <a:t>6</a:t>
            </a:r>
            <a:r>
              <a:rPr lang="en-US" b="1" dirty="0" smtClean="0">
                <a:solidFill>
                  <a:srgbClr val="006600"/>
                </a:solidFill>
                <a:latin typeface="+mn-lt"/>
              </a:rPr>
              <a:t>-10</a:t>
            </a:r>
            <a:r>
              <a:rPr lang="en-US" b="1" baseline="30000" dirty="0" smtClean="0">
                <a:solidFill>
                  <a:srgbClr val="006600"/>
                </a:solidFill>
                <a:latin typeface="+mn-lt"/>
              </a:rPr>
              <a:t>8</a:t>
            </a:r>
            <a:r>
              <a:rPr lang="en-US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az-Cyrl-AZ" b="1" dirty="0" smtClean="0">
                <a:solidFill>
                  <a:srgbClr val="006600"/>
                </a:solidFill>
                <a:latin typeface="+mn-lt"/>
              </a:rPr>
              <a:t>эВ</a:t>
            </a:r>
            <a:endParaRPr lang="fr-FR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337720" y="1268760"/>
            <a:ext cx="8483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az-Cyrl-AZ" b="1" dirty="0">
                <a:solidFill>
                  <a:srgbClr val="1616F6"/>
                </a:solidFill>
                <a:latin typeface="+mj-lt"/>
              </a:rPr>
              <a:t>Химия</a:t>
            </a:r>
            <a:endParaRPr lang="fr-FR" b="1" dirty="0">
              <a:solidFill>
                <a:srgbClr val="1616F6"/>
              </a:solidFill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62175" y="1124744"/>
            <a:ext cx="109805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az-Cyrl-AZ" b="1" dirty="0">
                <a:solidFill>
                  <a:srgbClr val="00B050"/>
                </a:solidFill>
                <a:latin typeface="+mj-lt"/>
              </a:rPr>
              <a:t>Ядерная </a:t>
            </a:r>
            <a:endParaRPr lang="en-US" b="1" dirty="0" smtClean="0">
              <a:solidFill>
                <a:srgbClr val="00B050"/>
              </a:solidFill>
              <a:latin typeface="+mj-lt"/>
            </a:endParaRPr>
          </a:p>
          <a:p>
            <a:r>
              <a:rPr lang="az-Cyrl-AZ" b="1" dirty="0" smtClean="0">
                <a:solidFill>
                  <a:srgbClr val="00B050"/>
                </a:solidFill>
                <a:latin typeface="+mj-lt"/>
              </a:rPr>
              <a:t>физика</a:t>
            </a:r>
            <a:endParaRPr lang="fr-FR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660233" y="1084852"/>
            <a:ext cx="20884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j-lt"/>
              </a:rPr>
              <a:t>Физик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 частиц</a:t>
            </a:r>
            <a:endParaRPr lang="en-US" b="1" dirty="0" smtClean="0">
              <a:solidFill>
                <a:srgbClr val="FF0000"/>
              </a:solidFill>
              <a:latin typeface="+mj-lt"/>
            </a:endParaRPr>
          </a:p>
          <a:p>
            <a:r>
              <a:rPr lang="az-Cyrl-AZ" b="1" dirty="0">
                <a:solidFill>
                  <a:srgbClr val="FF0000"/>
                </a:solidFill>
                <a:latin typeface="+mj-lt"/>
              </a:rPr>
              <a:t>или высоких энергий</a:t>
            </a:r>
            <a:endParaRPr lang="fr-FR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308304" y="5430534"/>
            <a:ext cx="1120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 smtClean="0">
              <a:solidFill>
                <a:srgbClr val="006600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R~10</a:t>
            </a:r>
            <a:r>
              <a:rPr lang="en-US" b="1" baseline="30000" dirty="0" smtClean="0">
                <a:solidFill>
                  <a:srgbClr val="FF0000"/>
                </a:solidFill>
                <a:latin typeface="+mn-lt"/>
              </a:rPr>
              <a:t>-18 </a:t>
            </a:r>
            <a:r>
              <a:rPr lang="az-Cyrl-AZ" b="1" dirty="0" smtClean="0">
                <a:solidFill>
                  <a:srgbClr val="FF0000"/>
                </a:solidFill>
                <a:latin typeface="+mn-lt"/>
              </a:rPr>
              <a:t>м </a:t>
            </a:r>
            <a:endParaRPr lang="en-US" b="1" dirty="0" smtClean="0">
              <a:solidFill>
                <a:srgbClr val="FF0000"/>
              </a:solidFill>
              <a:latin typeface="+mn-lt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E~10</a:t>
            </a:r>
            <a:r>
              <a:rPr lang="en-US" b="1" baseline="30000" dirty="0" smtClean="0">
                <a:solidFill>
                  <a:srgbClr val="FF0000"/>
                </a:solidFill>
                <a:latin typeface="+mn-lt"/>
              </a:rPr>
              <a:t>9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az-Cyrl-AZ" b="1" dirty="0" smtClean="0">
                <a:solidFill>
                  <a:srgbClr val="FF0000"/>
                </a:solidFill>
                <a:latin typeface="+mn-lt"/>
              </a:rPr>
              <a:t>эВ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01" y="6601761"/>
            <a:ext cx="4211960" cy="22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21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Georgia" pitchFamily="18" charset="0"/>
              </a:rPr>
              <a:t>Ч</a:t>
            </a:r>
            <a:r>
              <a:rPr lang="ru-RU" dirty="0"/>
              <a:t>астицы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Все </a:t>
            </a:r>
            <a:r>
              <a:rPr lang="ru-RU" sz="2400" dirty="0"/>
              <a:t>частицы распадаются, если этому 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не </a:t>
            </a:r>
            <a:r>
              <a:rPr lang="ru-RU" sz="2400" dirty="0"/>
              <a:t>препятствуют законы сохранения</a:t>
            </a:r>
            <a:r>
              <a:rPr lang="ru-RU" sz="2400" dirty="0" smtClean="0"/>
              <a:t>:</a:t>
            </a:r>
            <a:endParaRPr lang="ru-RU" sz="2400" dirty="0"/>
          </a:p>
          <a:p>
            <a:r>
              <a:rPr lang="ru-RU" sz="2400" dirty="0" smtClean="0"/>
              <a:t>энергии-импульса</a:t>
            </a:r>
            <a:endParaRPr lang="ru-RU" sz="2400" dirty="0"/>
          </a:p>
          <a:p>
            <a:r>
              <a:rPr lang="ru-RU" sz="2400" dirty="0" smtClean="0"/>
              <a:t>момента </a:t>
            </a:r>
            <a:r>
              <a:rPr lang="ru-RU" sz="2400" dirty="0"/>
              <a:t>импульса</a:t>
            </a:r>
          </a:p>
          <a:p>
            <a:r>
              <a:rPr lang="ru-RU" sz="2400" dirty="0" smtClean="0"/>
              <a:t>заряда</a:t>
            </a:r>
            <a:endParaRPr lang="ru-RU" sz="2400" dirty="0"/>
          </a:p>
          <a:p>
            <a:r>
              <a:rPr lang="ru-RU" sz="2400" dirty="0" smtClean="0"/>
              <a:t>барионного </a:t>
            </a:r>
            <a:r>
              <a:rPr lang="ru-RU" sz="2400" dirty="0"/>
              <a:t>числа</a:t>
            </a:r>
          </a:p>
          <a:p>
            <a:r>
              <a:rPr lang="ru-RU" sz="2400" dirty="0" smtClean="0"/>
              <a:t>лептонного </a:t>
            </a:r>
            <a:r>
              <a:rPr lang="ru-RU" sz="2400" dirty="0"/>
              <a:t>числа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477001"/>
            <a:ext cx="504627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18434" name="Picture 2" descr="See original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88" y="0"/>
            <a:ext cx="3095625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45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014" y="-27384"/>
            <a:ext cx="8785226" cy="647701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Ч</a:t>
            </a:r>
            <a:r>
              <a:rPr lang="ru-RU" dirty="0" smtClean="0"/>
              <a:t>астицы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86800" y="6661828"/>
            <a:ext cx="422275" cy="15172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41</a:t>
            </a:fld>
            <a:endParaRPr lang="en-US" dirty="0" smtClean="0"/>
          </a:p>
        </p:txBody>
      </p:sp>
      <p:sp>
        <p:nvSpPr>
          <p:cNvPr id="4101" name="Espace réservé du contenu 6"/>
          <p:cNvSpPr>
            <a:spLocks noGrp="1"/>
          </p:cNvSpPr>
          <p:nvPr>
            <p:ph sz="half" idx="2"/>
          </p:nvPr>
        </p:nvSpPr>
        <p:spPr>
          <a:xfrm>
            <a:off x="-36951" y="850933"/>
            <a:ext cx="4537075" cy="459429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4"/>
                </a:solidFill>
                <a:latin typeface="Georgia" pitchFamily="18" charset="0"/>
              </a:rPr>
              <a:t>Стабильные </a:t>
            </a:r>
            <a:r>
              <a:rPr lang="ru-RU" dirty="0" smtClean="0">
                <a:solidFill>
                  <a:schemeClr val="accent4"/>
                </a:solidFill>
                <a:latin typeface="Georgia" pitchFamily="18" charset="0"/>
              </a:rPr>
              <a:t>частицы</a:t>
            </a:r>
            <a:r>
              <a:rPr lang="en-US" dirty="0" smtClean="0">
                <a:solidFill>
                  <a:schemeClr val="accent4"/>
                </a:solidFill>
                <a:latin typeface="Georgia" pitchFamily="18" charset="0"/>
              </a:rPr>
              <a:t>:</a:t>
            </a:r>
            <a:r>
              <a:rPr lang="en-US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FF9900"/>
                </a:solidFill>
                <a:latin typeface="Georgia" pitchFamily="18" charset="0"/>
              </a:rPr>
              <a:t>е (электрон)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, </a:t>
            </a:r>
            <a:r>
              <a:rPr lang="ru-RU" dirty="0" smtClean="0">
                <a:solidFill>
                  <a:schemeClr val="tx2"/>
                </a:solidFill>
                <a:latin typeface="Georgia" pitchFamily="18" charset="0"/>
                <a:sym typeface="Symbol" pitchFamily="18" charset="2"/>
              </a:rPr>
              <a:t> (фотон)</a:t>
            </a:r>
            <a:r>
              <a:rPr lang="en-US" dirty="0" smtClean="0">
                <a:solidFill>
                  <a:schemeClr val="tx2"/>
                </a:solidFill>
                <a:latin typeface="Georgia" pitchFamily="18" charset="0"/>
                <a:sym typeface="Symbol" pitchFamily="18" charset="2"/>
              </a:rPr>
              <a:t>, </a:t>
            </a:r>
            <a:r>
              <a:rPr lang="az-Cyrl-AZ" dirty="0" smtClean="0">
                <a:solidFill>
                  <a:srgbClr val="00B050"/>
                </a:solidFill>
                <a:latin typeface="Georgia" pitchFamily="18" charset="0"/>
                <a:sym typeface="Symbol" pitchFamily="18" charset="2"/>
              </a:rPr>
              <a:t>нейтрино</a:t>
            </a:r>
            <a:r>
              <a:rPr lang="en-US" dirty="0" smtClean="0">
                <a:solidFill>
                  <a:srgbClr val="00B050"/>
                </a:solidFill>
                <a:latin typeface="Georgia" pitchFamily="18" charset="0"/>
                <a:sym typeface="Symbol" pitchFamily="18" charset="2"/>
              </a:rPr>
              <a:t>, </a:t>
            </a:r>
            <a:r>
              <a:rPr lang="en-US" dirty="0">
                <a:latin typeface="Georgia" pitchFamily="18" charset="0"/>
              </a:rPr>
              <a:t>p(</a:t>
            </a:r>
            <a:r>
              <a:rPr lang="en-US" dirty="0" err="1">
                <a:latin typeface="Georgia" pitchFamily="18" charset="0"/>
              </a:rPr>
              <a:t>uud</a:t>
            </a:r>
            <a:r>
              <a:rPr lang="en-US" dirty="0">
                <a:latin typeface="Georgia" pitchFamily="18" charset="0"/>
              </a:rPr>
              <a:t>)</a:t>
            </a:r>
            <a:r>
              <a:rPr lang="ru-RU" dirty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протон</a:t>
            </a:r>
            <a:endParaRPr lang="en-US" dirty="0" smtClean="0">
              <a:latin typeface="Georgia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7030A0"/>
              </a:solidFill>
              <a:latin typeface="Georgia" pitchFamily="18" charset="0"/>
              <a:sym typeface="Symbol" pitchFamily="18" charset="2"/>
            </a:endParaRPr>
          </a:p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Долгоживущие </a:t>
            </a:r>
            <a:r>
              <a:rPr lang="en-US" dirty="0">
                <a:latin typeface="Georgia" panose="02040502050405020303" pitchFamily="18" charset="0"/>
              </a:rPr>
              <a:t/>
            </a:r>
            <a:br>
              <a:rPr lang="en-US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itchFamily="18" charset="0"/>
              </a:rPr>
              <a:t>частицы</a:t>
            </a:r>
            <a:r>
              <a:rPr lang="en-US" i="1" dirty="0" smtClean="0">
                <a:latin typeface="Georgia" pitchFamily="18" charset="0"/>
                <a:sym typeface="Symbol" pitchFamily="18" charset="2"/>
              </a:rPr>
              <a:t>:</a:t>
            </a:r>
            <a:r>
              <a:rPr lang="en-US" i="1" dirty="0" smtClean="0">
                <a:solidFill>
                  <a:srgbClr val="7030A0"/>
                </a:solidFill>
                <a:latin typeface="Georgia" pitchFamily="18" charset="0"/>
                <a:sym typeface="Symbol" pitchFamily="18" charset="2"/>
              </a:rPr>
              <a:t> </a:t>
            </a:r>
            <a:r>
              <a:rPr lang="ru-RU" dirty="0" smtClean="0">
                <a:solidFill>
                  <a:srgbClr val="FF9900"/>
                </a:solidFill>
                <a:latin typeface="Georgia" pitchFamily="18" charset="0"/>
                <a:sym typeface="Symbol" pitchFamily="18" charset="2"/>
              </a:rPr>
              <a:t> </a:t>
            </a:r>
            <a:r>
              <a:rPr lang="ru-RU" dirty="0">
                <a:solidFill>
                  <a:srgbClr val="FF9900"/>
                </a:solidFill>
                <a:latin typeface="Georgia" pitchFamily="18" charset="0"/>
                <a:sym typeface="Symbol" pitchFamily="18" charset="2"/>
              </a:rPr>
              <a:t>(мюон</a:t>
            </a:r>
            <a:r>
              <a:rPr lang="ru-RU" dirty="0" smtClean="0">
                <a:solidFill>
                  <a:srgbClr val="FF9900"/>
                </a:solidFill>
                <a:latin typeface="Georgia" pitchFamily="18" charset="0"/>
                <a:sym typeface="Symbol" pitchFamily="18" charset="2"/>
              </a:rPr>
              <a:t>)</a:t>
            </a:r>
            <a:r>
              <a:rPr lang="ru-RU" i="1" dirty="0" smtClean="0">
                <a:latin typeface="Georgia" pitchFamily="18" charset="0"/>
                <a:sym typeface="Symbol" pitchFamily="18" charset="2"/>
              </a:rPr>
              <a:t>,</a:t>
            </a:r>
            <a:r>
              <a:rPr lang="en-US" dirty="0">
                <a:latin typeface="Georgia" pitchFamily="18" charset="0"/>
                <a:sym typeface="Symbol" pitchFamily="18" charset="2"/>
              </a:rPr>
              <a:t> </a:t>
            </a:r>
            <a:r>
              <a:rPr lang="ru-RU" dirty="0" smtClean="0">
                <a:latin typeface="Georgia" pitchFamily="18" charset="0"/>
                <a:sym typeface="Symbol" pitchFamily="18" charset="2"/>
              </a:rPr>
              <a:t></a:t>
            </a:r>
            <a:r>
              <a:rPr lang="en-US" baseline="30000" dirty="0" smtClean="0">
                <a:latin typeface="Georgia" pitchFamily="18" charset="0"/>
                <a:sym typeface="Symbol" pitchFamily="18" charset="2"/>
              </a:rPr>
              <a:t>+</a:t>
            </a:r>
            <a:r>
              <a:rPr lang="ru-RU" dirty="0" smtClean="0">
                <a:latin typeface="Georgia" pitchFamily="18" charset="0"/>
                <a:sym typeface="Symbol" pitchFamily="18" charset="2"/>
              </a:rPr>
              <a:t>(</a:t>
            </a:r>
            <a:r>
              <a:rPr lang="en-US" dirty="0" err="1" smtClean="0">
                <a:latin typeface="Georgia" pitchFamily="18" charset="0"/>
                <a:sym typeface="Symbol" pitchFamily="18" charset="2"/>
              </a:rPr>
              <a:t>ud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̄</a:t>
            </a:r>
            <a:r>
              <a:rPr lang="en-US" dirty="0" smtClean="0">
                <a:latin typeface="Georgia" pitchFamily="18" charset="0"/>
                <a:sym typeface="Symbol" pitchFamily="18" charset="2"/>
              </a:rPr>
              <a:t>)</a:t>
            </a:r>
            <a:r>
              <a:rPr lang="ru-RU" dirty="0" smtClean="0">
                <a:latin typeface="Georgia" pitchFamily="18" charset="0"/>
                <a:sym typeface="Symbol" pitchFamily="18" charset="2"/>
              </a:rPr>
              <a:t> пион,</a:t>
            </a:r>
            <a:r>
              <a:rPr lang="en-US" dirty="0" smtClean="0">
                <a:latin typeface="Georgia" pitchFamily="18" charset="0"/>
                <a:sym typeface="Symbol" pitchFamily="18" charset="2"/>
              </a:rPr>
              <a:t> K</a:t>
            </a:r>
            <a:r>
              <a:rPr lang="en-US" baseline="30000" dirty="0" smtClean="0">
                <a:latin typeface="Georgia" pitchFamily="18" charset="0"/>
                <a:sym typeface="Symbol" pitchFamily="18" charset="2"/>
              </a:rPr>
              <a:t>+</a:t>
            </a:r>
            <a:r>
              <a:rPr lang="en-US" dirty="0" smtClean="0">
                <a:latin typeface="Georgia" pitchFamily="18" charset="0"/>
                <a:sym typeface="Symbol" pitchFamily="18" charset="2"/>
              </a:rPr>
              <a:t>(us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̄</a:t>
            </a:r>
            <a:r>
              <a:rPr lang="en-US" dirty="0" smtClean="0">
                <a:latin typeface="Georgia" pitchFamily="18" charset="0"/>
                <a:sym typeface="Symbol" pitchFamily="18" charset="2"/>
              </a:rPr>
              <a:t>)</a:t>
            </a:r>
            <a:r>
              <a:rPr lang="ru-RU" dirty="0" smtClean="0">
                <a:latin typeface="Georgia" pitchFamily="18" charset="0"/>
                <a:sym typeface="Symbol" pitchFamily="18" charset="2"/>
              </a:rPr>
              <a:t>  каон</a:t>
            </a:r>
            <a:r>
              <a:rPr lang="en-US" dirty="0" smtClean="0">
                <a:latin typeface="Georgia" pitchFamily="18" charset="0"/>
                <a:sym typeface="Symbol" pitchFamily="18" charset="2"/>
              </a:rPr>
              <a:t>,</a:t>
            </a:r>
            <a:r>
              <a:rPr lang="en-US" dirty="0" smtClean="0">
                <a:latin typeface="Georgia" pitchFamily="18" charset="0"/>
              </a:rPr>
              <a:t> n(</a:t>
            </a:r>
            <a:r>
              <a:rPr lang="en-US" dirty="0" err="1" smtClean="0">
                <a:latin typeface="Georgia" pitchFamily="18" charset="0"/>
              </a:rPr>
              <a:t>udd</a:t>
            </a:r>
            <a:r>
              <a:rPr lang="en-US" dirty="0" smtClean="0">
                <a:latin typeface="Georgia" pitchFamily="18" charset="0"/>
              </a:rPr>
              <a:t>)</a:t>
            </a:r>
            <a:r>
              <a:rPr lang="ru-RU" dirty="0" smtClean="0">
                <a:latin typeface="Georgia" pitchFamily="18" charset="0"/>
              </a:rPr>
              <a:t> нейтрон...</a:t>
            </a:r>
          </a:p>
          <a:p>
            <a:pPr>
              <a:buFont typeface="Arial" pitchFamily="34" charset="0"/>
              <a:buNone/>
            </a:pPr>
            <a:endParaRPr lang="ru-RU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" name="Rectangle 1"/>
          <p:cNvSpPr/>
          <p:nvPr/>
        </p:nvSpPr>
        <p:spPr bwMode="auto">
          <a:xfrm>
            <a:off x="4879328" y="4914900"/>
            <a:ext cx="1636888" cy="37179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 dirty="0"/>
          </a:p>
        </p:txBody>
      </p:sp>
      <p:grpSp>
        <p:nvGrpSpPr>
          <p:cNvPr id="12" name="Group 248"/>
          <p:cNvGrpSpPr/>
          <p:nvPr/>
        </p:nvGrpSpPr>
        <p:grpSpPr>
          <a:xfrm>
            <a:off x="4258160" y="404664"/>
            <a:ext cx="4850344" cy="6001549"/>
            <a:chOff x="4259219" y="5888303"/>
            <a:chExt cx="4850344" cy="6001549"/>
          </a:xfrm>
        </p:grpSpPr>
        <p:grpSp>
          <p:nvGrpSpPr>
            <p:cNvPr id="13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6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20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4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4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5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  <p:pic>
        <p:nvPicPr>
          <p:cNvPr id="23554" name="Picture 2" descr="See original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61" y="4268506"/>
            <a:ext cx="2926762" cy="229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36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Backups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967F53-AFDD-4C79-9DCA-2C10563E2403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0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Внутри протона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19458" name="Picture 2" descr="See original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4838784" cy="483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3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3" name="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endParaRPr/>
          </a:p>
        </p:txBody>
      </p:sp>
      <p:sp>
        <p:nvSpPr>
          <p:cNvPr id="124" name="Slide Number"/>
          <p:cNvSpPr>
            <a:spLocks noGrp="1"/>
          </p:cNvSpPr>
          <p:nvPr>
            <p:ph type="sldNum" sz="quarter" idx="2"/>
          </p:nvPr>
        </p:nvSpPr>
        <p:spPr>
          <a:xfrm>
            <a:off x="4482821" y="6465094"/>
            <a:ext cx="177697" cy="31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  <p:pic>
        <p:nvPicPr>
          <p:cNvPr id="125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08262" y="955477"/>
            <a:ext cx="5527477" cy="4947047"/>
          </a:xfrm>
          <a:prstGeom prst="rect">
            <a:avLst/>
          </a:prstGeom>
          <a:ln w="889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663828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" name="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endParaRPr/>
          </a:p>
        </p:txBody>
      </p:sp>
      <p:sp>
        <p:nvSpPr>
          <p:cNvPr id="129" name="Slide Number"/>
          <p:cNvSpPr>
            <a:spLocks noGrp="1"/>
          </p:cNvSpPr>
          <p:nvPr>
            <p:ph type="sldNum" sz="quarter" idx="2"/>
          </p:nvPr>
        </p:nvSpPr>
        <p:spPr>
          <a:xfrm>
            <a:off x="4482821" y="6465094"/>
            <a:ext cx="177697" cy="3193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  <p:pic>
        <p:nvPicPr>
          <p:cNvPr id="130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3981" y="602754"/>
            <a:ext cx="5456039" cy="5652492"/>
          </a:xfrm>
          <a:prstGeom prst="rect">
            <a:avLst/>
          </a:prstGeom>
          <a:ln w="889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364954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46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590"/>
            <a:ext cx="9144000" cy="656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079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Киральные кварки и лептоны</a:t>
            </a:r>
            <a:endParaRPr lang="fr-FR" dirty="0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1019174"/>
            <a:ext cx="4343400" cy="3791528"/>
          </a:xfrm>
          <a:prstGeom prst="rect">
            <a:avLst/>
          </a:prstGeom>
        </p:spPr>
      </p:pic>
      <p:sp>
        <p:nvSpPr>
          <p:cNvPr id="10" name="Espace réservé du contenu 9"/>
          <p:cNvSpPr>
            <a:spLocks noGrp="1"/>
          </p:cNvSpPr>
          <p:nvPr>
            <p:ph sz="half" idx="2"/>
          </p:nvPr>
        </p:nvSpPr>
        <p:spPr>
          <a:xfrm>
            <a:off x="414542" y="5182176"/>
            <a:ext cx="4343400" cy="199128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13" name="Rectangle 12"/>
          <p:cNvSpPr>
            <a:spLocks noGrp="1" noChangeArrowheads="1"/>
          </p:cNvSpPr>
          <p:nvPr/>
        </p:nvSpPr>
        <p:spPr bwMode="auto">
          <a:xfrm>
            <a:off x="5110571" y="1019174"/>
            <a:ext cx="3836616" cy="616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defRPr sz="2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altLang="fr-FR" sz="2000" dirty="0">
                <a:solidFill>
                  <a:schemeClr val="tx1"/>
                </a:solidFill>
              </a:rPr>
              <a:t>The WEAK interaction distinguishes between LEFT and RIGHT-HANDED states.</a:t>
            </a:r>
          </a:p>
          <a:p>
            <a:pPr marL="0" indent="0">
              <a:lnSpc>
                <a:spcPct val="30000"/>
              </a:lnSpc>
            </a:pPr>
            <a:endParaRPr lang="en-GB" altLang="fr-FR" sz="2000" dirty="0">
              <a:solidFill>
                <a:schemeClr val="tx1"/>
              </a:solidFill>
            </a:endParaRPr>
          </a:p>
          <a:p>
            <a:pPr marL="0" indent="0"/>
            <a:r>
              <a:rPr lang="en-GB" altLang="fr-FR" sz="2000" dirty="0" smtClean="0">
                <a:solidFill>
                  <a:schemeClr val="tx1"/>
                </a:solidFill>
              </a:rPr>
              <a:t>The </a:t>
            </a:r>
            <a:r>
              <a:rPr lang="en-GB" altLang="fr-FR" sz="2000" dirty="0">
                <a:solidFill>
                  <a:schemeClr val="tx1"/>
                </a:solidFill>
              </a:rPr>
              <a:t>weak interaction couples preferentially to</a:t>
            </a:r>
          </a:p>
          <a:p>
            <a:pPr marL="0" indent="0">
              <a:lnSpc>
                <a:spcPct val="50000"/>
              </a:lnSpc>
            </a:pPr>
            <a:r>
              <a:rPr lang="en-GB" altLang="fr-FR" sz="2000" dirty="0">
                <a:solidFill>
                  <a:schemeClr val="tx1"/>
                </a:solidFill>
              </a:rPr>
              <a:t>		</a:t>
            </a:r>
          </a:p>
          <a:p>
            <a:pPr marL="0" indent="0"/>
            <a:r>
              <a:rPr lang="en-GB" altLang="fr-FR" sz="2000" dirty="0" smtClean="0">
                <a:solidFill>
                  <a:schemeClr val="tx1"/>
                </a:solidFill>
              </a:rPr>
              <a:t>LEFT-HANDED </a:t>
            </a:r>
            <a:r>
              <a:rPr lang="en-GB" altLang="fr-FR" sz="2000" dirty="0">
                <a:solidFill>
                  <a:schemeClr val="tx1"/>
                </a:solidFill>
              </a:rPr>
              <a:t>PARTICLES</a:t>
            </a:r>
          </a:p>
          <a:p>
            <a:pPr marL="0" indent="0"/>
            <a:r>
              <a:rPr lang="en-GB" altLang="fr-FR" sz="2000" dirty="0">
                <a:solidFill>
                  <a:schemeClr val="tx1"/>
                </a:solidFill>
              </a:rPr>
              <a:t>	 and</a:t>
            </a:r>
          </a:p>
          <a:p>
            <a:pPr marL="0" indent="0"/>
            <a:r>
              <a:rPr lang="en-GB" altLang="fr-FR" sz="2000" dirty="0" smtClean="0">
                <a:solidFill>
                  <a:schemeClr val="tx1"/>
                </a:solidFill>
              </a:rPr>
              <a:t>RIGHT-HANDED </a:t>
            </a:r>
            <a:r>
              <a:rPr lang="en-GB" altLang="fr-FR" sz="2000" dirty="0">
                <a:solidFill>
                  <a:schemeClr val="tx1"/>
                </a:solidFill>
              </a:rPr>
              <a:t>ANTIPARTICLES</a:t>
            </a:r>
          </a:p>
          <a:p>
            <a:pPr marL="0" indent="0"/>
            <a:endParaRPr lang="en-GB" altLang="fr-FR" sz="2000" dirty="0">
              <a:solidFill>
                <a:srgbClr val="FF0000"/>
              </a:solidFill>
            </a:endParaRPr>
          </a:p>
          <a:p>
            <a:pPr marL="0" indent="0"/>
            <a:endParaRPr lang="en-US" altLang="fr-FR" sz="2000" dirty="0"/>
          </a:p>
        </p:txBody>
      </p:sp>
    </p:spTree>
    <p:extLst>
      <p:ext uri="{BB962C8B-B14F-4D97-AF65-F5344CB8AC3E}">
        <p14:creationId xmlns:p14="http://schemas.microsoft.com/office/powerpoint/2010/main" val="370332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925BC8-3165-4407-8BCB-55053E13102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"/>
            <a:ext cx="9144000" cy="685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94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Georgia" pitchFamily="18" charset="0"/>
              </a:rPr>
              <a:t>Ч</a:t>
            </a:r>
            <a:r>
              <a:rPr lang="ru-RU" dirty="0"/>
              <a:t>астицы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Georgia" panose="02040502050405020303" pitchFamily="18" charset="0"/>
              </a:rPr>
              <a:t>Свойства частицы: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Масса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Электрический </a:t>
            </a:r>
            <a:r>
              <a:rPr lang="ru-RU" sz="2400" dirty="0">
                <a:latin typeface="Georgia" panose="02040502050405020303" pitchFamily="18" charset="0"/>
              </a:rPr>
              <a:t>заряд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Спин </a:t>
            </a:r>
            <a:r>
              <a:rPr lang="ru-RU" sz="2400" dirty="0">
                <a:latin typeface="Georgia" panose="02040502050405020303" pitchFamily="18" charset="0"/>
              </a:rPr>
              <a:t>(собственный </a:t>
            </a:r>
            <a:endParaRPr lang="en-US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Georgia" panose="02040502050405020303" pitchFamily="18" charset="0"/>
              </a:rPr>
              <a:t>момент импульса</a:t>
            </a:r>
            <a:r>
              <a:rPr lang="ru-RU" sz="2400" dirty="0" smtClean="0">
                <a:latin typeface="Georgia" panose="02040502050405020303" pitchFamily="18" charset="0"/>
              </a:rPr>
              <a:t>)</a:t>
            </a:r>
            <a:endParaRPr lang="en-US" sz="2400" dirty="0" smtClean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Время жизни</a:t>
            </a:r>
            <a:endParaRPr lang="en-US" sz="2400" dirty="0" smtClean="0">
              <a:latin typeface="Georgia" panose="02040502050405020303" pitchFamily="18" charset="0"/>
            </a:endParaRPr>
          </a:p>
          <a:p>
            <a:r>
              <a:rPr lang="ru-RU" sz="2400" dirty="0"/>
              <a:t>Магнитный </a:t>
            </a:r>
            <a:r>
              <a:rPr lang="ru-RU" sz="2400" dirty="0" smtClean="0"/>
              <a:t>момент</a:t>
            </a:r>
            <a:endParaRPr lang="en-US" sz="2400" dirty="0" smtClean="0"/>
          </a:p>
          <a:p>
            <a:r>
              <a:rPr lang="en-US" sz="2400" dirty="0" smtClean="0"/>
              <a:t>…</a:t>
            </a:r>
            <a:endParaRPr lang="fr-FR" sz="2400" dirty="0"/>
          </a:p>
          <a:p>
            <a:pPr marL="0" indent="0">
              <a:buNone/>
            </a:pPr>
            <a:endParaRPr lang="ru-RU" sz="24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7412" name="Picture 4" descr="See original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584" y="0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5116" y="3068961"/>
            <a:ext cx="5525222" cy="339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Как найти новые частицы?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z-Cyrl-AZ" dirty="0" smtClean="0"/>
              <a:t>Космические лучи</a:t>
            </a:r>
            <a:r>
              <a:rPr lang="en-US" dirty="0" smtClean="0"/>
              <a:t>                 </a:t>
            </a:r>
          </a:p>
          <a:p>
            <a:r>
              <a:rPr lang="az-Cyrl-AZ" dirty="0" smtClean="0"/>
              <a:t>Ускорители</a:t>
            </a:r>
            <a:r>
              <a:rPr lang="en-US" dirty="0" smtClean="0"/>
              <a:t>/</a:t>
            </a:r>
            <a:r>
              <a:rPr lang="az-Cyrl-AZ" dirty="0"/>
              <a:t>коллайдеры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ru-RU" dirty="0" smtClean="0"/>
              <a:t>Высокая </a:t>
            </a:r>
            <a:r>
              <a:rPr lang="ru-RU" dirty="0"/>
              <a:t>энергия </a:t>
            </a:r>
            <a:endParaRPr lang="en-US" dirty="0" smtClean="0"/>
          </a:p>
          <a:p>
            <a:pPr lvl="1"/>
            <a:r>
              <a:rPr lang="ru-RU" dirty="0" smtClean="0"/>
              <a:t>Большое </a:t>
            </a:r>
            <a:r>
              <a:rPr lang="ru-RU" dirty="0"/>
              <a:t>количство событий</a:t>
            </a:r>
            <a:endParaRPr lang="en-US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460432" y="6569075"/>
            <a:ext cx="648643" cy="288925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26" name="Group 130"/>
          <p:cNvGrpSpPr>
            <a:grpSpLocks/>
          </p:cNvGrpSpPr>
          <p:nvPr/>
        </p:nvGrpSpPr>
        <p:grpSpPr bwMode="auto">
          <a:xfrm>
            <a:off x="1331913" y="2549525"/>
            <a:ext cx="1435100" cy="1384300"/>
            <a:chOff x="912" y="3256"/>
            <a:chExt cx="904" cy="872"/>
          </a:xfrm>
        </p:grpSpPr>
        <p:sp>
          <p:nvSpPr>
            <p:cNvPr id="27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28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29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grpSp>
        <p:nvGrpSpPr>
          <p:cNvPr id="31" name="Group 130"/>
          <p:cNvGrpSpPr>
            <a:grpSpLocks/>
          </p:cNvGrpSpPr>
          <p:nvPr/>
        </p:nvGrpSpPr>
        <p:grpSpPr bwMode="auto">
          <a:xfrm>
            <a:off x="6232525" y="2522538"/>
            <a:ext cx="1435100" cy="1384300"/>
            <a:chOff x="912" y="3256"/>
            <a:chExt cx="904" cy="872"/>
          </a:xfrm>
        </p:grpSpPr>
        <p:sp>
          <p:nvSpPr>
            <p:cNvPr id="32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33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34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36" name="Flèche droite 17"/>
          <p:cNvSpPr>
            <a:spLocks noChangeArrowheads="1"/>
          </p:cNvSpPr>
          <p:nvPr/>
        </p:nvSpPr>
        <p:spPr bwMode="auto">
          <a:xfrm>
            <a:off x="3059113" y="2997200"/>
            <a:ext cx="649287" cy="431800"/>
          </a:xfrm>
          <a:prstGeom prst="rightArrow">
            <a:avLst>
              <a:gd name="adj1" fmla="val 50000"/>
              <a:gd name="adj2" fmla="val 50123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Flèche droite 18"/>
          <p:cNvSpPr>
            <a:spLocks noChangeArrowheads="1"/>
          </p:cNvSpPr>
          <p:nvPr/>
        </p:nvSpPr>
        <p:spPr bwMode="auto">
          <a:xfrm rot="10800000">
            <a:off x="5364163" y="2997200"/>
            <a:ext cx="647700" cy="4318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ZoneTexte 20"/>
          <p:cNvSpPr txBox="1">
            <a:spLocks noChangeArrowheads="1"/>
          </p:cNvSpPr>
          <p:nvPr/>
        </p:nvSpPr>
        <p:spPr bwMode="auto">
          <a:xfrm>
            <a:off x="1416050" y="1989138"/>
            <a:ext cx="12112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протон</a:t>
            </a:r>
            <a:endParaRPr lang="fr-FR" sz="2400">
              <a:latin typeface="Georgia" pitchFamily="18" charset="0"/>
            </a:endParaRPr>
          </a:p>
        </p:txBody>
      </p:sp>
      <p:sp>
        <p:nvSpPr>
          <p:cNvPr id="39" name="ZoneTexte 21"/>
          <p:cNvSpPr txBox="1">
            <a:spLocks noChangeArrowheads="1"/>
          </p:cNvSpPr>
          <p:nvPr/>
        </p:nvSpPr>
        <p:spPr bwMode="auto">
          <a:xfrm>
            <a:off x="6384925" y="1989138"/>
            <a:ext cx="12112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протон</a:t>
            </a:r>
            <a:endParaRPr lang="fr-FR" sz="2400">
              <a:latin typeface="Georgia" pitchFamily="18" charset="0"/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769" y="4167356"/>
            <a:ext cx="1813756" cy="739521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013" y="4734496"/>
            <a:ext cx="2653721" cy="72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60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 smtClean="0"/>
              <a:t>Ускорители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</a:t>
            </a:r>
            <a:r>
              <a:rPr lang="ru-RU" dirty="0" smtClean="0"/>
              <a:t>еподвижная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Мишень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/>
              <a:t>Линейный 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оллайдер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Круговой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коллайдер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460432" y="6569075"/>
            <a:ext cx="648643" cy="288925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7" name="Connecteur droit avec flèche 6"/>
          <p:cNvCxnSpPr/>
          <p:nvPr/>
        </p:nvCxnSpPr>
        <p:spPr bwMode="auto">
          <a:xfrm>
            <a:off x="3203848" y="1772816"/>
            <a:ext cx="1944216" cy="0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5436096" y="1052736"/>
            <a:ext cx="432048" cy="1512168"/>
          </a:xfrm>
          <a:prstGeom prst="rec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>
            <a:off x="3347864" y="3212976"/>
            <a:ext cx="1296144" cy="0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onnecteur droit avec flèche 11"/>
          <p:cNvCxnSpPr/>
          <p:nvPr/>
        </p:nvCxnSpPr>
        <p:spPr bwMode="auto">
          <a:xfrm flipH="1">
            <a:off x="4932040" y="3212976"/>
            <a:ext cx="1080120" cy="0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Connecteur droit 16"/>
          <p:cNvCxnSpPr>
            <a:stCxn id="13" idx="0"/>
            <a:endCxn id="13" idx="0"/>
          </p:cNvCxnSpPr>
          <p:nvPr/>
        </p:nvCxnSpPr>
        <p:spPr bwMode="auto">
          <a:xfrm>
            <a:off x="4680012" y="4445515"/>
            <a:ext cx="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7" name="Groupe 26"/>
          <p:cNvGrpSpPr/>
          <p:nvPr/>
        </p:nvGrpSpPr>
        <p:grpSpPr>
          <a:xfrm>
            <a:off x="3851920" y="4293096"/>
            <a:ext cx="1656184" cy="1708318"/>
            <a:chOff x="3851920" y="4293096"/>
            <a:chExt cx="1656184" cy="1708318"/>
          </a:xfrm>
        </p:grpSpPr>
        <p:sp>
          <p:nvSpPr>
            <p:cNvPr id="13" name="Ellipse 12"/>
            <p:cNvSpPr/>
            <p:nvPr/>
          </p:nvSpPr>
          <p:spPr bwMode="auto">
            <a:xfrm>
              <a:off x="3851920" y="4445515"/>
              <a:ext cx="1656184" cy="1555899"/>
            </a:xfrm>
            <a:prstGeom prst="ellipse">
              <a:avLst/>
            </a:prstGeom>
            <a:noFill/>
            <a:ln w="2857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9" name="Connecteur droit 18"/>
            <p:cNvCxnSpPr>
              <a:endCxn id="13" idx="0"/>
            </p:cNvCxnSpPr>
            <p:nvPr/>
          </p:nvCxnSpPr>
          <p:spPr bwMode="auto">
            <a:xfrm>
              <a:off x="4355976" y="4293096"/>
              <a:ext cx="324036" cy="152419"/>
            </a:xfrm>
            <a:prstGeom prst="line">
              <a:avLst/>
            </a:prstGeom>
            <a:noFill/>
            <a:ln w="2857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Connecteur droit 20"/>
            <p:cNvCxnSpPr>
              <a:endCxn id="13" idx="0"/>
            </p:cNvCxnSpPr>
            <p:nvPr/>
          </p:nvCxnSpPr>
          <p:spPr bwMode="auto">
            <a:xfrm flipV="1">
              <a:off x="4355976" y="4445515"/>
              <a:ext cx="324036" cy="207621"/>
            </a:xfrm>
            <a:prstGeom prst="line">
              <a:avLst/>
            </a:prstGeom>
            <a:noFill/>
            <a:ln w="2857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Connecteur droit 23"/>
            <p:cNvCxnSpPr>
              <a:stCxn id="13" idx="0"/>
            </p:cNvCxnSpPr>
            <p:nvPr/>
          </p:nvCxnSpPr>
          <p:spPr bwMode="auto">
            <a:xfrm flipV="1">
              <a:off x="4680012" y="4293096"/>
              <a:ext cx="252028" cy="152419"/>
            </a:xfrm>
            <a:prstGeom prst="line">
              <a:avLst/>
            </a:prstGeom>
            <a:noFill/>
            <a:ln w="2857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Connecteur droit 25"/>
            <p:cNvCxnSpPr>
              <a:stCxn id="13" idx="0"/>
            </p:cNvCxnSpPr>
            <p:nvPr/>
          </p:nvCxnSpPr>
          <p:spPr bwMode="auto">
            <a:xfrm>
              <a:off x="4680012" y="4445515"/>
              <a:ext cx="252028" cy="207621"/>
            </a:xfrm>
            <a:prstGeom prst="line">
              <a:avLst/>
            </a:prstGeom>
            <a:noFill/>
            <a:ln w="2857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" name="Explosion 1 27"/>
          <p:cNvSpPr/>
          <p:nvPr/>
        </p:nvSpPr>
        <p:spPr bwMode="auto">
          <a:xfrm>
            <a:off x="4644008" y="2996952"/>
            <a:ext cx="288032" cy="432048"/>
          </a:xfrm>
          <a:prstGeom prst="irregularSeal1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Explosion 1 28"/>
          <p:cNvSpPr/>
          <p:nvPr/>
        </p:nvSpPr>
        <p:spPr bwMode="auto">
          <a:xfrm>
            <a:off x="5508104" y="1556792"/>
            <a:ext cx="288032" cy="432048"/>
          </a:xfrm>
          <a:prstGeom prst="irregularSeal1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Explosion 1 29"/>
          <p:cNvSpPr/>
          <p:nvPr/>
        </p:nvSpPr>
        <p:spPr bwMode="auto">
          <a:xfrm>
            <a:off x="4499992" y="4221088"/>
            <a:ext cx="288032" cy="432048"/>
          </a:xfrm>
          <a:prstGeom prst="irregularSeal1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006" y="1340768"/>
            <a:ext cx="2739482" cy="968597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360" y="4545530"/>
            <a:ext cx="3362368" cy="111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92150"/>
          </a:xfrm>
        </p:spPr>
        <p:txBody>
          <a:bodyPr/>
          <a:lstStyle/>
          <a:p>
            <a:r>
              <a:rPr lang="az-Cyrl-AZ" dirty="0"/>
              <a:t>Метод рассеяния</a:t>
            </a:r>
            <a:endParaRPr lang="fr-FR" dirty="0" smtClean="0"/>
          </a:p>
        </p:txBody>
      </p:sp>
      <p:sp>
        <p:nvSpPr>
          <p:cNvPr id="614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4CEEEC-125A-419E-91BC-60DC76F375B9}" type="slidenum">
              <a:rPr lang="en-US" smtClean="0"/>
              <a:pPr/>
              <a:t>8</a:t>
            </a:fld>
            <a:endParaRPr lang="en-US" smtClean="0"/>
          </a:p>
        </p:txBody>
      </p:sp>
      <p:grpSp>
        <p:nvGrpSpPr>
          <p:cNvPr id="6148" name="Group 130"/>
          <p:cNvGrpSpPr>
            <a:grpSpLocks/>
          </p:cNvGrpSpPr>
          <p:nvPr/>
        </p:nvGrpSpPr>
        <p:grpSpPr bwMode="auto">
          <a:xfrm>
            <a:off x="3208338" y="2549525"/>
            <a:ext cx="1435100" cy="1384300"/>
            <a:chOff x="912" y="3256"/>
            <a:chExt cx="904" cy="872"/>
          </a:xfrm>
        </p:grpSpPr>
        <p:sp>
          <p:nvSpPr>
            <p:cNvPr id="6156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6157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6158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9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grpSp>
        <p:nvGrpSpPr>
          <p:cNvPr id="6149" name="Group 130"/>
          <p:cNvGrpSpPr>
            <a:grpSpLocks/>
          </p:cNvGrpSpPr>
          <p:nvPr/>
        </p:nvGrpSpPr>
        <p:grpSpPr bwMode="auto">
          <a:xfrm>
            <a:off x="4360863" y="2522538"/>
            <a:ext cx="1435100" cy="1384300"/>
            <a:chOff x="912" y="3256"/>
            <a:chExt cx="904" cy="872"/>
          </a:xfrm>
        </p:grpSpPr>
        <p:sp>
          <p:nvSpPr>
            <p:cNvPr id="6152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6153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6154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5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6150" name="Explosion 2 19"/>
          <p:cNvSpPr>
            <a:spLocks noChangeArrowheads="1"/>
          </p:cNvSpPr>
          <p:nvPr/>
        </p:nvSpPr>
        <p:spPr bwMode="auto">
          <a:xfrm>
            <a:off x="3851275" y="2420938"/>
            <a:ext cx="1441450" cy="1584325"/>
          </a:xfrm>
          <a:prstGeom prst="irregularSeal2">
            <a:avLst/>
          </a:prstGeom>
          <a:solidFill>
            <a:srgbClr val="FF0000">
              <a:alpha val="69019"/>
            </a:srgbClr>
          </a:solidFill>
          <a:ln w="28575" algn="ctr">
            <a:solidFill>
              <a:srgbClr val="FF0000">
                <a:alpha val="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800">
                <a:latin typeface="Georgia" pitchFamily="18" charset="0"/>
              </a:rPr>
              <a:t>H</a:t>
            </a:r>
            <a:endParaRPr lang="fr-FR" sz="4800">
              <a:latin typeface="Georgia" pitchFamily="18" charset="0"/>
            </a:endParaRPr>
          </a:p>
        </p:txBody>
      </p:sp>
      <p:sp>
        <p:nvSpPr>
          <p:cNvPr id="6151" name="ZoneTexte 20"/>
          <p:cNvSpPr txBox="1">
            <a:spLocks noChangeArrowheads="1"/>
          </p:cNvSpPr>
          <p:nvPr/>
        </p:nvSpPr>
        <p:spPr bwMode="auto">
          <a:xfrm>
            <a:off x="3762375" y="4191000"/>
            <a:ext cx="1962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Бозон Хигса</a:t>
            </a:r>
            <a:endParaRPr lang="fr-FR" sz="240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9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e 29"/>
          <p:cNvGrpSpPr>
            <a:grpSpLocks/>
          </p:cNvGrpSpPr>
          <p:nvPr/>
        </p:nvGrpSpPr>
        <p:grpSpPr bwMode="auto">
          <a:xfrm rot="1466826">
            <a:off x="6465888" y="1582738"/>
            <a:ext cx="1466850" cy="2519362"/>
            <a:chOff x="6221700" y="845671"/>
            <a:chExt cx="1467228" cy="2520280"/>
          </a:xfrm>
        </p:grpSpPr>
        <p:sp>
          <p:nvSpPr>
            <p:cNvPr id="7191" name="Organigramme : Extraire 27"/>
            <p:cNvSpPr>
              <a:spLocks noChangeArrowheads="1"/>
            </p:cNvSpPr>
            <p:nvPr/>
          </p:nvSpPr>
          <p:spPr bwMode="auto">
            <a:xfrm rot="-8434403">
              <a:off x="6221700" y="845671"/>
              <a:ext cx="648072" cy="2520280"/>
            </a:xfrm>
            <a:prstGeom prst="flowChartExtract">
              <a:avLst/>
            </a:prstGeom>
            <a:solidFill>
              <a:srgbClr val="FF9900"/>
            </a:solidFill>
            <a:ln w="28575" algn="ctr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92" name="Ellipse 28"/>
            <p:cNvSpPr>
              <a:spLocks noChangeArrowheads="1"/>
            </p:cNvSpPr>
            <p:nvPr/>
          </p:nvSpPr>
          <p:spPr bwMode="auto">
            <a:xfrm rot="2167719">
              <a:off x="7048723" y="893497"/>
              <a:ext cx="640205" cy="432048"/>
            </a:xfrm>
            <a:prstGeom prst="ellipse">
              <a:avLst/>
            </a:prstGeom>
            <a:solidFill>
              <a:srgbClr val="FF9900"/>
            </a:solidFill>
            <a:ln w="28575" algn="ctr">
              <a:solidFill>
                <a:srgbClr val="FFC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475" y="3917950"/>
            <a:ext cx="3390900" cy="23907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675" y="1196975"/>
            <a:ext cx="3586163" cy="15240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717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92150"/>
          </a:xfrm>
        </p:spPr>
        <p:txBody>
          <a:bodyPr/>
          <a:lstStyle/>
          <a:p>
            <a:r>
              <a:rPr lang="en-US" smtClean="0"/>
              <a:t>H</a:t>
            </a:r>
            <a:r>
              <a:rPr lang="en-US" smtClean="0">
                <a:sym typeface="Symbol" pitchFamily="18" charset="2"/>
              </a:rPr>
              <a:t></a:t>
            </a:r>
            <a:endParaRPr lang="fr-FR" smtClean="0"/>
          </a:p>
        </p:txBody>
      </p:sp>
      <p:sp>
        <p:nvSpPr>
          <p:cNvPr id="7174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43ECD5-8C26-488C-9B48-4053CC5003F1}" type="slidenum">
              <a:rPr lang="en-US" smtClean="0"/>
              <a:pPr/>
              <a:t>9</a:t>
            </a:fld>
            <a:endParaRPr lang="en-US" smtClean="0"/>
          </a:p>
        </p:txBody>
      </p:sp>
      <p:grpSp>
        <p:nvGrpSpPr>
          <p:cNvPr id="7175" name="Group 130"/>
          <p:cNvGrpSpPr>
            <a:grpSpLocks/>
          </p:cNvGrpSpPr>
          <p:nvPr/>
        </p:nvGrpSpPr>
        <p:grpSpPr bwMode="auto">
          <a:xfrm>
            <a:off x="3560763" y="2509838"/>
            <a:ext cx="585787" cy="1520825"/>
            <a:chOff x="1293" y="3231"/>
            <a:chExt cx="369" cy="958"/>
          </a:xfrm>
        </p:grpSpPr>
        <p:sp>
          <p:nvSpPr>
            <p:cNvPr id="7189" name="Oval 134"/>
            <p:cNvSpPr>
              <a:spLocks noChangeArrowheads="1"/>
            </p:cNvSpPr>
            <p:nvPr/>
          </p:nvSpPr>
          <p:spPr bwMode="auto">
            <a:xfrm flipV="1">
              <a:off x="1293" y="3901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7190" name="Oval 132"/>
            <p:cNvSpPr>
              <a:spLocks noChangeArrowheads="1"/>
            </p:cNvSpPr>
            <p:nvPr/>
          </p:nvSpPr>
          <p:spPr bwMode="auto">
            <a:xfrm rot="10557896" flipV="1">
              <a:off x="1351" y="3231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grpSp>
        <p:nvGrpSpPr>
          <p:cNvPr id="7176" name="Group 130"/>
          <p:cNvGrpSpPr>
            <a:grpSpLocks/>
          </p:cNvGrpSpPr>
          <p:nvPr/>
        </p:nvGrpSpPr>
        <p:grpSpPr bwMode="auto">
          <a:xfrm>
            <a:off x="5292725" y="3009900"/>
            <a:ext cx="735013" cy="1066800"/>
            <a:chOff x="1248" y="3312"/>
            <a:chExt cx="463" cy="672"/>
          </a:xfrm>
        </p:grpSpPr>
        <p:sp>
          <p:nvSpPr>
            <p:cNvPr id="7187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7188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7177" name="Explosion 2 19"/>
          <p:cNvSpPr>
            <a:spLocks noChangeArrowheads="1"/>
          </p:cNvSpPr>
          <p:nvPr/>
        </p:nvSpPr>
        <p:spPr bwMode="auto">
          <a:xfrm>
            <a:off x="3924300" y="2420938"/>
            <a:ext cx="1439863" cy="1584325"/>
          </a:xfrm>
          <a:prstGeom prst="irregularSeal2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800">
                <a:latin typeface="Georgia" pitchFamily="18" charset="0"/>
              </a:rPr>
              <a:t>H</a:t>
            </a:r>
            <a:endParaRPr lang="fr-FR" sz="4800">
              <a:latin typeface="Georgia" pitchFamily="18" charset="0"/>
            </a:endParaRPr>
          </a:p>
        </p:txBody>
      </p:sp>
      <p:pic>
        <p:nvPicPr>
          <p:cNvPr id="717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8675" y="4044950"/>
            <a:ext cx="3235325" cy="14747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7179" name="ZoneTexte 31"/>
          <p:cNvSpPr txBox="1">
            <a:spLocks noChangeArrowheads="1"/>
          </p:cNvSpPr>
          <p:nvPr/>
        </p:nvSpPr>
        <p:spPr bwMode="auto">
          <a:xfrm>
            <a:off x="7380288" y="2420938"/>
            <a:ext cx="1377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cs typeface="Arial" pitchFamily="34" charset="0"/>
                <a:sym typeface="Symbol" pitchFamily="18" charset="2"/>
              </a:rPr>
              <a:t></a:t>
            </a:r>
            <a:r>
              <a:rPr lang="en-US" sz="2400">
                <a:cs typeface="Arial" pitchFamily="34" charset="0"/>
                <a:sym typeface="Symbol" pitchFamily="18" charset="2"/>
              </a:rPr>
              <a:t>, K, p…</a:t>
            </a:r>
            <a:endParaRPr lang="fr-FR" sz="2400">
              <a:cs typeface="Arial" pitchFamily="34" charset="0"/>
            </a:endParaRPr>
          </a:p>
        </p:txBody>
      </p:sp>
      <p:pic>
        <p:nvPicPr>
          <p:cNvPr id="718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350" y="1773238"/>
            <a:ext cx="400050" cy="400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718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9613" y="2276475"/>
            <a:ext cx="419100" cy="400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718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7988" y="1154113"/>
            <a:ext cx="647700" cy="6191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cxnSp>
        <p:nvCxnSpPr>
          <p:cNvPr id="7183" name="Connecteur droit avec flèche 48"/>
          <p:cNvCxnSpPr>
            <a:cxnSpLocks noChangeShapeType="1"/>
          </p:cNvCxnSpPr>
          <p:nvPr/>
        </p:nvCxnSpPr>
        <p:spPr bwMode="auto">
          <a:xfrm flipV="1">
            <a:off x="4868863" y="287338"/>
            <a:ext cx="719137" cy="2278062"/>
          </a:xfrm>
          <a:prstGeom prst="straightConnector1">
            <a:avLst/>
          </a:prstGeom>
          <a:noFill/>
          <a:ln w="28575" algn="ctr">
            <a:solidFill>
              <a:srgbClr val="1616F6"/>
            </a:solidFill>
            <a:round/>
            <a:headEnd/>
            <a:tailEnd type="arrow" w="med" len="med"/>
          </a:ln>
        </p:spPr>
      </p:cxnSp>
      <p:cxnSp>
        <p:nvCxnSpPr>
          <p:cNvPr id="7184" name="Connecteur droit avec flèche 49"/>
          <p:cNvCxnSpPr>
            <a:cxnSpLocks noChangeShapeType="1"/>
          </p:cNvCxnSpPr>
          <p:nvPr/>
        </p:nvCxnSpPr>
        <p:spPr bwMode="auto">
          <a:xfrm flipH="1">
            <a:off x="3203575" y="4157663"/>
            <a:ext cx="944563" cy="2439987"/>
          </a:xfrm>
          <a:prstGeom prst="straightConnector1">
            <a:avLst/>
          </a:prstGeom>
          <a:noFill/>
          <a:ln w="28575" algn="ctr">
            <a:solidFill>
              <a:srgbClr val="1616F6"/>
            </a:solidFill>
            <a:round/>
            <a:headEnd/>
            <a:tailEnd type="arrow" w="med" len="med"/>
          </a:ln>
        </p:spPr>
      </p:cxnSp>
      <p:sp>
        <p:nvSpPr>
          <p:cNvPr id="7185" name="ZoneTexte 51"/>
          <p:cNvSpPr txBox="1">
            <a:spLocks noChangeArrowheads="1"/>
          </p:cNvSpPr>
          <p:nvPr/>
        </p:nvSpPr>
        <p:spPr bwMode="auto">
          <a:xfrm>
            <a:off x="5391150" y="1052513"/>
            <a:ext cx="4175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1616F6"/>
                </a:solidFill>
                <a:latin typeface="Georgia" pitchFamily="18" charset="0"/>
                <a:sym typeface="Symbol" pitchFamily="18" charset="2"/>
              </a:rPr>
              <a:t></a:t>
            </a:r>
            <a:endParaRPr lang="fr-FR" sz="4400">
              <a:solidFill>
                <a:srgbClr val="1616F6"/>
              </a:solidFill>
            </a:endParaRPr>
          </a:p>
        </p:txBody>
      </p:sp>
      <p:sp>
        <p:nvSpPr>
          <p:cNvPr id="7186" name="ZoneTexte 52"/>
          <p:cNvSpPr txBox="1">
            <a:spLocks noChangeArrowheads="1"/>
          </p:cNvSpPr>
          <p:nvPr/>
        </p:nvSpPr>
        <p:spPr bwMode="auto">
          <a:xfrm>
            <a:off x="3995738" y="4964113"/>
            <a:ext cx="4175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1616F6"/>
                </a:solidFill>
                <a:latin typeface="Georgia" pitchFamily="18" charset="0"/>
                <a:sym typeface="Symbol" pitchFamily="18" charset="2"/>
              </a:rPr>
              <a:t></a:t>
            </a:r>
            <a:endParaRPr lang="fr-FR" sz="4400">
              <a:solidFill>
                <a:srgbClr val="1616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33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defaul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22266</TotalTime>
  <Words>2858</Words>
  <Application>Microsoft Office PowerPoint</Application>
  <PresentationFormat>Affichage à l'écran (4:3)</PresentationFormat>
  <Paragraphs>1032</Paragraphs>
  <Slides>48</Slides>
  <Notes>13</Notes>
  <HiddenSlides>0</HiddenSlides>
  <MMClips>0</MMClips>
  <ScaleCrop>false</ScaleCrop>
  <HeadingPairs>
    <vt:vector size="8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48</vt:i4>
      </vt:variant>
    </vt:vector>
  </HeadingPairs>
  <TitlesOfParts>
    <vt:vector size="62" baseType="lpstr">
      <vt:lpstr>ＭＳ Ｐゴシック</vt:lpstr>
      <vt:lpstr>Arial</vt:lpstr>
      <vt:lpstr>Avenir Medium</vt:lpstr>
      <vt:lpstr>Calibri</vt:lpstr>
      <vt:lpstr>Chalkboard SE Regular</vt:lpstr>
      <vt:lpstr>Comic Sans MS</vt:lpstr>
      <vt:lpstr>Georgia</vt:lpstr>
      <vt:lpstr>Lucida Grande</vt:lpstr>
      <vt:lpstr>Symbol</vt:lpstr>
      <vt:lpstr>Tahoma</vt:lpstr>
      <vt:lpstr>Times New Roman</vt:lpstr>
      <vt:lpstr>Wingdings</vt:lpstr>
      <vt:lpstr>default</vt:lpstr>
      <vt:lpstr>Equation</vt:lpstr>
      <vt:lpstr>Введение в физику частиц</vt:lpstr>
      <vt:lpstr>Физика частиц </vt:lpstr>
      <vt:lpstr>Из чего «сделана» Вселенная?</vt:lpstr>
      <vt:lpstr>Mикромир</vt:lpstr>
      <vt:lpstr>Частицы</vt:lpstr>
      <vt:lpstr>Как найти новые частицы?</vt:lpstr>
      <vt:lpstr>Ускорители</vt:lpstr>
      <vt:lpstr>Метод рассеяния</vt:lpstr>
      <vt:lpstr>H</vt:lpstr>
      <vt:lpstr>Законы сохранения и симметрия</vt:lpstr>
      <vt:lpstr>Эффективное поперечное сечение</vt:lpstr>
      <vt:lpstr>Резонанс</vt:lpstr>
      <vt:lpstr>Немного истории</vt:lpstr>
      <vt:lpstr>Классификация частиц (адронов)</vt:lpstr>
      <vt:lpstr>Открытие Ω- и кварков</vt:lpstr>
      <vt:lpstr>Ноябрьская революция</vt:lpstr>
      <vt:lpstr>Квантовая электродинамика (КЭД)</vt:lpstr>
      <vt:lpstr>Время жизни частиц</vt:lpstr>
      <vt:lpstr>Слабые и электромагнитные процессы</vt:lpstr>
      <vt:lpstr> Hейтральные токи </vt:lpstr>
      <vt:lpstr>Открытие Z бозона</vt:lpstr>
      <vt:lpstr>Нарушение электрослабой симметрии</vt:lpstr>
      <vt:lpstr>Нарушение электрослабой симметрии (Потенциал поля Хиггса)</vt:lpstr>
      <vt:lpstr>Нарушение электрослабой симметрии (Потенциал поля Хиггса)</vt:lpstr>
      <vt:lpstr>Открытия продолжаются</vt:lpstr>
      <vt:lpstr>Стандартная  Модель (CM)</vt:lpstr>
      <vt:lpstr>Мир вокруг нас</vt:lpstr>
      <vt:lpstr>Стандартная  Модель (CM)</vt:lpstr>
      <vt:lpstr>Взаимодействия в природе</vt:lpstr>
      <vt:lpstr>Présentation PowerPoint</vt:lpstr>
      <vt:lpstr>Стандартная  Модель (CM)</vt:lpstr>
      <vt:lpstr>Стандартная  Модель (CM)</vt:lpstr>
      <vt:lpstr>Смешивание частиц</vt:lpstr>
      <vt:lpstr>Смешивание частиц</vt:lpstr>
      <vt:lpstr>CPT-инвариантность</vt:lpstr>
      <vt:lpstr>Стандартная  Модель (CM)</vt:lpstr>
      <vt:lpstr>Стандартная  Модель (CM)</vt:lpstr>
      <vt:lpstr>Стандартная  Модель (CM)</vt:lpstr>
      <vt:lpstr>Стандартная  Модель (CM)</vt:lpstr>
      <vt:lpstr>Частицы</vt:lpstr>
      <vt:lpstr>Частицы</vt:lpstr>
      <vt:lpstr>Backups</vt:lpstr>
      <vt:lpstr>Внутри протона</vt:lpstr>
      <vt:lpstr>Présentation PowerPoint</vt:lpstr>
      <vt:lpstr>Présentation PowerPoint</vt:lpstr>
      <vt:lpstr>Présentation PowerPoint</vt:lpstr>
      <vt:lpstr>Киральные кварки и лептоны</vt:lpstr>
      <vt:lpstr>Présentation PowerPoint</vt:lpstr>
    </vt:vector>
  </TitlesOfParts>
  <Company>lapp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berg</dc:creator>
  <cp:lastModifiedBy>Tetiana HRYN'OVA</cp:lastModifiedBy>
  <cp:revision>361</cp:revision>
  <dcterms:created xsi:type="dcterms:W3CDTF">2010-05-05T15:10:03Z</dcterms:created>
  <dcterms:modified xsi:type="dcterms:W3CDTF">2018-04-24T06:16:09Z</dcterms:modified>
</cp:coreProperties>
</file>