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58" r:id="rId7"/>
    <p:sldId id="263" r:id="rId8"/>
    <p:sldId id="262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37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1035C-4430-402D-84EB-DE25FDA498AB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0D357-DB93-4D70-87BC-ABE56F524517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2879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0D357-DB93-4D70-87BC-ABE56F524517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8709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095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6835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45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3401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604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966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116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928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2523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134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057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B4F02-23D2-4165-8954-4C54362B66AC}" type="datetimeFigureOut">
              <a:rPr lang="it-IT" smtClean="0"/>
              <a:pPr/>
              <a:t>12/12/2016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37A83-6329-43F0-AF12-E1AE86B66C7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307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SHIELD for 10gr exposure</a:t>
            </a:r>
            <a:br>
              <a:rPr lang="en-GB" sz="4000" dirty="0" smtClean="0"/>
            </a:br>
            <a:r>
              <a:rPr lang="en-GB" sz="4000" dirty="0" smtClean="0"/>
              <a:t>with cooling system</a:t>
            </a:r>
            <a:endParaRPr lang="en-GB" sz="4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987824" y="3573016"/>
            <a:ext cx="29609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N. D’Ambrosio – V. </a:t>
            </a:r>
            <a:r>
              <a:rPr lang="it-IT" sz="2000" dirty="0" err="1" smtClean="0"/>
              <a:t>Tioukov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128105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SHIELD for 10 </a:t>
            </a:r>
            <a:r>
              <a:rPr lang="en-GB" dirty="0" err="1" smtClean="0"/>
              <a:t>gr</a:t>
            </a:r>
            <a:r>
              <a:rPr lang="en-GB" dirty="0" smtClean="0"/>
              <a:t> exposure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-36512" y="1600200"/>
            <a:ext cx="9180512" cy="4525963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 smtClean="0"/>
              <a:t>Area in Hall B assigned by LNGS</a:t>
            </a:r>
          </a:p>
          <a:p>
            <a:r>
              <a:rPr lang="en-GB" b="1" dirty="0" smtClean="0"/>
              <a:t>Structure defined by Valery and Nicola and technical project finalised by D. </a:t>
            </a:r>
            <a:r>
              <a:rPr lang="en-GB" b="1" dirty="0" err="1" smtClean="0"/>
              <a:t>Orlandi</a:t>
            </a:r>
            <a:r>
              <a:rPr lang="en-GB" b="1" dirty="0" smtClean="0"/>
              <a:t> (LNGS engineer )</a:t>
            </a:r>
          </a:p>
          <a:p>
            <a:pPr>
              <a:buNone/>
            </a:pPr>
            <a:endParaRPr lang="en-GB" dirty="0" smtClean="0"/>
          </a:p>
          <a:p>
            <a:r>
              <a:rPr lang="en-GB" b="1" dirty="0" smtClean="0"/>
              <a:t>Optimize the use of polyethylene blocks ( from </a:t>
            </a:r>
            <a:r>
              <a:rPr lang="en-GB" b="1" dirty="0" err="1" smtClean="0"/>
              <a:t>Darkside</a:t>
            </a:r>
            <a:r>
              <a:rPr lang="en-GB" b="1" dirty="0" smtClean="0"/>
              <a:t>), use of the OPERA lead sheets and minimize the costs for the structure </a:t>
            </a:r>
          </a:p>
          <a:p>
            <a:endParaRPr lang="en-GB" dirty="0" smtClean="0"/>
          </a:p>
          <a:p>
            <a:r>
              <a:rPr lang="en-GB" b="1" dirty="0" smtClean="0"/>
              <a:t>Steel structure defined</a:t>
            </a:r>
            <a:r>
              <a:rPr lang="en-GB" dirty="0" smtClean="0"/>
              <a:t>, tomorrow meeting with </a:t>
            </a:r>
            <a:r>
              <a:rPr lang="en-GB" dirty="0" err="1" smtClean="0"/>
              <a:t>Orlandi</a:t>
            </a:r>
            <a:r>
              <a:rPr lang="en-GB" dirty="0" smtClean="0"/>
              <a:t> to define the final optimization and schedule for construction</a:t>
            </a:r>
          </a:p>
          <a:p>
            <a:r>
              <a:rPr lang="en-GB" dirty="0" smtClean="0"/>
              <a:t>Network connection with temperature log system accessible by network</a:t>
            </a:r>
          </a:p>
          <a:p>
            <a:pPr>
              <a:buNone/>
            </a:pPr>
            <a:r>
              <a:rPr lang="en-GB" dirty="0" smtClean="0"/>
              <a:t>      (System ready)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Optimize the thermal insulation path of the connection tubes</a:t>
            </a:r>
          </a:p>
          <a:p>
            <a:pPr marL="0" indent="0">
              <a:buNone/>
            </a:pPr>
            <a:r>
              <a:rPr lang="en-GB" dirty="0" smtClean="0"/>
              <a:t>    (refrigeration liquid and Nitrogen)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009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AreaSchermo NEW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7272808" cy="4090955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835696" y="2132856"/>
            <a:ext cx="4281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In this area assigned 5 x 5 m</a:t>
            </a:r>
            <a:r>
              <a:rPr lang="en-GB" sz="2000" b="1" baseline="30000" dirty="0" smtClean="0"/>
              <a:t>2</a:t>
            </a:r>
            <a:r>
              <a:rPr lang="en-GB" sz="2000" b="1" dirty="0" smtClean="0"/>
              <a:t> to NEWS</a:t>
            </a:r>
            <a:endParaRPr lang="en-GB" sz="2000" b="1" dirty="0"/>
          </a:p>
        </p:txBody>
      </p:sp>
      <p:cxnSp>
        <p:nvCxnSpPr>
          <p:cNvPr id="10" name="Connettore 2 9"/>
          <p:cNvCxnSpPr/>
          <p:nvPr/>
        </p:nvCxnSpPr>
        <p:spPr>
          <a:xfrm>
            <a:off x="6300192" y="263691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6300192" y="2708920"/>
            <a:ext cx="715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XENON</a:t>
            </a:r>
            <a:endParaRPr lang="it-IT" sz="1400" dirty="0"/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395536" y="256490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323528" y="2636912"/>
            <a:ext cx="631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LUNA </a:t>
            </a:r>
            <a:endParaRPr lang="it-IT" sz="1400" dirty="0"/>
          </a:p>
        </p:txBody>
      </p:sp>
      <p:cxnSp>
        <p:nvCxnSpPr>
          <p:cNvPr id="16" name="Connettore 2 15"/>
          <p:cNvCxnSpPr/>
          <p:nvPr/>
        </p:nvCxnSpPr>
        <p:spPr>
          <a:xfrm>
            <a:off x="5004048" y="3284984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4499992" y="3717032"/>
            <a:ext cx="127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Ex BAM Tunnel</a:t>
            </a:r>
          </a:p>
          <a:p>
            <a:pPr algn="ctr"/>
            <a:r>
              <a:rPr lang="it-IT" sz="1400" dirty="0" smtClean="0"/>
              <a:t>NEWS  LAB</a:t>
            </a:r>
            <a:endParaRPr lang="it-IT" sz="14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395536" y="54868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HALL B</a:t>
            </a:r>
            <a:endParaRPr lang="it-IT" sz="2400" b="1" dirty="0"/>
          </a:p>
        </p:txBody>
      </p:sp>
      <p:pic>
        <p:nvPicPr>
          <p:cNvPr id="20" name="Immagine 19" descr="Blocchi Polietilene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25144"/>
            <a:ext cx="3203848" cy="1802165"/>
          </a:xfrm>
          <a:prstGeom prst="rect">
            <a:avLst/>
          </a:prstGeom>
        </p:spPr>
      </p:pic>
      <p:pic>
        <p:nvPicPr>
          <p:cNvPr id="21" name="Immagine 20" descr="Blocchi polietilene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3356992"/>
            <a:ext cx="1872208" cy="3328369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1835696" y="1556792"/>
            <a:ext cx="1863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Polyetilene blocks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171323" y="1307610"/>
            <a:ext cx="685800" cy="4392000"/>
            <a:chOff x="1371600" y="942000"/>
            <a:chExt cx="685800" cy="4392000"/>
          </a:xfrm>
        </p:grpSpPr>
        <p:sp>
          <p:nvSpPr>
            <p:cNvPr id="4" name="Rectangle 3"/>
            <p:cNvSpPr/>
            <p:nvPr/>
          </p:nvSpPr>
          <p:spPr>
            <a:xfrm>
              <a:off x="1697400" y="942000"/>
              <a:ext cx="360000" cy="4392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371600" y="942000"/>
              <a:ext cx="360000" cy="4392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" name="Group 5"/>
          <p:cNvGrpSpPr/>
          <p:nvPr/>
        </p:nvGrpSpPr>
        <p:grpSpPr>
          <a:xfrm>
            <a:off x="5316798" y="1307610"/>
            <a:ext cx="685800" cy="4392000"/>
            <a:chOff x="1371600" y="942000"/>
            <a:chExt cx="685800" cy="4392000"/>
          </a:xfrm>
        </p:grpSpPr>
        <p:sp>
          <p:nvSpPr>
            <p:cNvPr id="7" name="Rectangle 6"/>
            <p:cNvSpPr/>
            <p:nvPr/>
          </p:nvSpPr>
          <p:spPr>
            <a:xfrm>
              <a:off x="1697400" y="942000"/>
              <a:ext cx="360000" cy="4392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371600" y="942000"/>
              <a:ext cx="360000" cy="4392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" name="Rectangle 8"/>
          <p:cNvSpPr/>
          <p:nvPr/>
        </p:nvSpPr>
        <p:spPr>
          <a:xfrm>
            <a:off x="2829923" y="899891"/>
            <a:ext cx="360000" cy="52083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042198" y="888015"/>
            <a:ext cx="360000" cy="52201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 rot="5400000">
            <a:off x="4437422" y="4511104"/>
            <a:ext cx="360000" cy="280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" name="Group 13"/>
          <p:cNvGrpSpPr/>
          <p:nvPr/>
        </p:nvGrpSpPr>
        <p:grpSpPr>
          <a:xfrm rot="5400000">
            <a:off x="4227857" y="4610326"/>
            <a:ext cx="741000" cy="1425039"/>
            <a:chOff x="2438400" y="1981200"/>
            <a:chExt cx="741000" cy="2196000"/>
          </a:xfrm>
        </p:grpSpPr>
        <p:sp>
          <p:nvSpPr>
            <p:cNvPr id="15" name="Rectangle 14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9" name="Rectangle 38"/>
          <p:cNvSpPr/>
          <p:nvPr/>
        </p:nvSpPr>
        <p:spPr>
          <a:xfrm rot="5400000">
            <a:off x="4434883" y="1937529"/>
            <a:ext cx="360000" cy="864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oup 39"/>
          <p:cNvGrpSpPr/>
          <p:nvPr/>
        </p:nvGrpSpPr>
        <p:grpSpPr>
          <a:xfrm rot="5400000">
            <a:off x="7418499" y="4355770"/>
            <a:ext cx="741000" cy="2710002"/>
            <a:chOff x="2426525" y="1981200"/>
            <a:chExt cx="741000" cy="2196000"/>
          </a:xfrm>
        </p:grpSpPr>
        <p:sp>
          <p:nvSpPr>
            <p:cNvPr id="41" name="Rectangle 40"/>
            <p:cNvSpPr/>
            <p:nvPr/>
          </p:nvSpPr>
          <p:spPr>
            <a:xfrm>
              <a:off x="2426525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807525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4" name="Group 42"/>
          <p:cNvGrpSpPr/>
          <p:nvPr/>
        </p:nvGrpSpPr>
        <p:grpSpPr>
          <a:xfrm rot="5400000">
            <a:off x="1038056" y="4300236"/>
            <a:ext cx="741000" cy="2817112"/>
            <a:chOff x="2426525" y="1981200"/>
            <a:chExt cx="741000" cy="2196000"/>
          </a:xfrm>
        </p:grpSpPr>
        <p:sp>
          <p:nvSpPr>
            <p:cNvPr id="44" name="Rectangle 43"/>
            <p:cNvSpPr/>
            <p:nvPr/>
          </p:nvSpPr>
          <p:spPr>
            <a:xfrm>
              <a:off x="2426525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807525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>
          <a:xfrm>
            <a:off x="6828973" y="621121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0" name="Rectangle 59"/>
          <p:cNvSpPr/>
          <p:nvPr/>
        </p:nvSpPr>
        <p:spPr>
          <a:xfrm rot="5400000">
            <a:off x="4427648" y="2321610"/>
            <a:ext cx="360000" cy="864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Rectangle 62"/>
          <p:cNvSpPr/>
          <p:nvPr/>
        </p:nvSpPr>
        <p:spPr>
          <a:xfrm>
            <a:off x="3880802" y="2054418"/>
            <a:ext cx="1425039" cy="17065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139952" y="2996953"/>
            <a:ext cx="936104" cy="7288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 rot="16200000">
            <a:off x="418233" y="3293879"/>
            <a:ext cx="5207949" cy="377687"/>
          </a:xfrm>
          <a:custGeom>
            <a:avLst/>
            <a:gdLst>
              <a:gd name="connsiteX0" fmla="*/ 0 w 3339548"/>
              <a:gd name="connsiteY0" fmla="*/ 9939 h 377687"/>
              <a:gd name="connsiteX1" fmla="*/ 19878 w 3339548"/>
              <a:gd name="connsiteY1" fmla="*/ 377687 h 377687"/>
              <a:gd name="connsiteX2" fmla="*/ 3339548 w 3339548"/>
              <a:gd name="connsiteY2" fmla="*/ 367748 h 377687"/>
              <a:gd name="connsiteX3" fmla="*/ 3309730 w 3339548"/>
              <a:gd name="connsiteY3" fmla="*/ 0 h 377687"/>
              <a:gd name="connsiteX4" fmla="*/ 3339548 w 3339548"/>
              <a:gd name="connsiteY4" fmla="*/ 9939 h 377687"/>
              <a:gd name="connsiteX5" fmla="*/ 3309730 w 3339548"/>
              <a:gd name="connsiteY5" fmla="*/ 19878 h 377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548" h="377687">
                <a:moveTo>
                  <a:pt x="0" y="9939"/>
                </a:moveTo>
                <a:lnTo>
                  <a:pt x="19878" y="377687"/>
                </a:lnTo>
                <a:lnTo>
                  <a:pt x="3339548" y="367748"/>
                </a:lnTo>
                <a:lnTo>
                  <a:pt x="3309730" y="0"/>
                </a:lnTo>
                <a:lnTo>
                  <a:pt x="3339548" y="9939"/>
                </a:lnTo>
                <a:lnTo>
                  <a:pt x="3309730" y="19878"/>
                </a:lnTo>
              </a:path>
            </a:pathLst>
          </a:custGeom>
          <a:noFill/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 rot="5400000">
            <a:off x="3621947" y="3307131"/>
            <a:ext cx="5207949" cy="377687"/>
          </a:xfrm>
          <a:custGeom>
            <a:avLst/>
            <a:gdLst>
              <a:gd name="connsiteX0" fmla="*/ 0 w 3339548"/>
              <a:gd name="connsiteY0" fmla="*/ 9939 h 377687"/>
              <a:gd name="connsiteX1" fmla="*/ 19878 w 3339548"/>
              <a:gd name="connsiteY1" fmla="*/ 377687 h 377687"/>
              <a:gd name="connsiteX2" fmla="*/ 3339548 w 3339548"/>
              <a:gd name="connsiteY2" fmla="*/ 367748 h 377687"/>
              <a:gd name="connsiteX3" fmla="*/ 3309730 w 3339548"/>
              <a:gd name="connsiteY3" fmla="*/ 0 h 377687"/>
              <a:gd name="connsiteX4" fmla="*/ 3339548 w 3339548"/>
              <a:gd name="connsiteY4" fmla="*/ 9939 h 377687"/>
              <a:gd name="connsiteX5" fmla="*/ 3309730 w 3339548"/>
              <a:gd name="connsiteY5" fmla="*/ 19878 h 377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548" h="377687">
                <a:moveTo>
                  <a:pt x="0" y="9939"/>
                </a:moveTo>
                <a:lnTo>
                  <a:pt x="19878" y="377687"/>
                </a:lnTo>
                <a:lnTo>
                  <a:pt x="3339548" y="367748"/>
                </a:lnTo>
                <a:lnTo>
                  <a:pt x="3309730" y="0"/>
                </a:lnTo>
                <a:lnTo>
                  <a:pt x="3339548" y="9939"/>
                </a:lnTo>
                <a:lnTo>
                  <a:pt x="3309730" y="19878"/>
                </a:lnTo>
              </a:path>
            </a:pathLst>
          </a:custGeom>
          <a:noFill/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3207816" y="5702458"/>
            <a:ext cx="2872408" cy="377687"/>
          </a:xfrm>
          <a:custGeom>
            <a:avLst/>
            <a:gdLst>
              <a:gd name="connsiteX0" fmla="*/ 0 w 3339548"/>
              <a:gd name="connsiteY0" fmla="*/ 9939 h 377687"/>
              <a:gd name="connsiteX1" fmla="*/ 19878 w 3339548"/>
              <a:gd name="connsiteY1" fmla="*/ 377687 h 377687"/>
              <a:gd name="connsiteX2" fmla="*/ 3339548 w 3339548"/>
              <a:gd name="connsiteY2" fmla="*/ 367748 h 377687"/>
              <a:gd name="connsiteX3" fmla="*/ 3309730 w 3339548"/>
              <a:gd name="connsiteY3" fmla="*/ 0 h 377687"/>
              <a:gd name="connsiteX4" fmla="*/ 3339548 w 3339548"/>
              <a:gd name="connsiteY4" fmla="*/ 9939 h 377687"/>
              <a:gd name="connsiteX5" fmla="*/ 3309730 w 3339548"/>
              <a:gd name="connsiteY5" fmla="*/ 19878 h 377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548" h="377687">
                <a:moveTo>
                  <a:pt x="0" y="9939"/>
                </a:moveTo>
                <a:lnTo>
                  <a:pt x="19878" y="377687"/>
                </a:lnTo>
                <a:lnTo>
                  <a:pt x="3339548" y="367748"/>
                </a:lnTo>
                <a:lnTo>
                  <a:pt x="3309730" y="0"/>
                </a:lnTo>
                <a:lnTo>
                  <a:pt x="3339548" y="9939"/>
                </a:lnTo>
                <a:lnTo>
                  <a:pt x="3309730" y="19878"/>
                </a:lnTo>
              </a:path>
            </a:pathLst>
          </a:custGeom>
          <a:noFill/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5400000">
            <a:off x="4428005" y="-668474"/>
            <a:ext cx="360000" cy="352839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7" name="Group 16"/>
          <p:cNvGrpSpPr/>
          <p:nvPr/>
        </p:nvGrpSpPr>
        <p:grpSpPr>
          <a:xfrm rot="5400000">
            <a:off x="4225878" y="962621"/>
            <a:ext cx="741000" cy="1425039"/>
            <a:chOff x="2438400" y="1981200"/>
            <a:chExt cx="741000" cy="2196000"/>
          </a:xfrm>
        </p:grpSpPr>
        <p:sp>
          <p:nvSpPr>
            <p:cNvPr id="18" name="Rectangle 17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4" name="Rectangle 33"/>
          <p:cNvSpPr/>
          <p:nvPr/>
        </p:nvSpPr>
        <p:spPr>
          <a:xfrm rot="5400000">
            <a:off x="3231343" y="-406039"/>
            <a:ext cx="360000" cy="219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Rectangle 36"/>
          <p:cNvSpPr/>
          <p:nvPr/>
        </p:nvSpPr>
        <p:spPr>
          <a:xfrm rot="5400000">
            <a:off x="5473803" y="-396144"/>
            <a:ext cx="360000" cy="219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Freeform 74"/>
          <p:cNvSpPr/>
          <p:nvPr/>
        </p:nvSpPr>
        <p:spPr>
          <a:xfrm>
            <a:off x="2843808" y="855476"/>
            <a:ext cx="3528392" cy="377687"/>
          </a:xfrm>
          <a:custGeom>
            <a:avLst/>
            <a:gdLst>
              <a:gd name="connsiteX0" fmla="*/ 0 w 3339548"/>
              <a:gd name="connsiteY0" fmla="*/ 9939 h 377687"/>
              <a:gd name="connsiteX1" fmla="*/ 19878 w 3339548"/>
              <a:gd name="connsiteY1" fmla="*/ 377687 h 377687"/>
              <a:gd name="connsiteX2" fmla="*/ 3339548 w 3339548"/>
              <a:gd name="connsiteY2" fmla="*/ 367748 h 377687"/>
              <a:gd name="connsiteX3" fmla="*/ 3309730 w 3339548"/>
              <a:gd name="connsiteY3" fmla="*/ 0 h 377687"/>
              <a:gd name="connsiteX4" fmla="*/ 3339548 w 3339548"/>
              <a:gd name="connsiteY4" fmla="*/ 9939 h 377687"/>
              <a:gd name="connsiteX5" fmla="*/ 3309730 w 3339548"/>
              <a:gd name="connsiteY5" fmla="*/ 19878 h 377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548" h="377687">
                <a:moveTo>
                  <a:pt x="0" y="9939"/>
                </a:moveTo>
                <a:lnTo>
                  <a:pt x="19878" y="377687"/>
                </a:lnTo>
                <a:lnTo>
                  <a:pt x="3339548" y="367748"/>
                </a:lnTo>
                <a:lnTo>
                  <a:pt x="3309730" y="0"/>
                </a:lnTo>
                <a:lnTo>
                  <a:pt x="3339548" y="9939"/>
                </a:lnTo>
                <a:lnTo>
                  <a:pt x="3309730" y="19878"/>
                </a:lnTo>
              </a:path>
            </a:pathLst>
          </a:custGeom>
          <a:noFill/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77"/>
          <p:cNvGrpSpPr/>
          <p:nvPr/>
        </p:nvGrpSpPr>
        <p:grpSpPr>
          <a:xfrm>
            <a:off x="6423354" y="923296"/>
            <a:ext cx="675861" cy="4392000"/>
            <a:chOff x="1381539" y="942000"/>
            <a:chExt cx="675861" cy="4392000"/>
          </a:xfrm>
        </p:grpSpPr>
        <p:sp>
          <p:nvSpPr>
            <p:cNvPr id="79" name="Rectangle 78"/>
            <p:cNvSpPr/>
            <p:nvPr/>
          </p:nvSpPr>
          <p:spPr>
            <a:xfrm>
              <a:off x="1697400" y="942000"/>
              <a:ext cx="360000" cy="4392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381539" y="942000"/>
              <a:ext cx="360000" cy="4392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2" name="Group 80"/>
          <p:cNvGrpSpPr/>
          <p:nvPr/>
        </p:nvGrpSpPr>
        <p:grpSpPr>
          <a:xfrm>
            <a:off x="2111149" y="923297"/>
            <a:ext cx="685800" cy="4392000"/>
            <a:chOff x="1371600" y="942000"/>
            <a:chExt cx="685800" cy="4392000"/>
          </a:xfrm>
        </p:grpSpPr>
        <p:sp>
          <p:nvSpPr>
            <p:cNvPr id="82" name="Rectangle 81"/>
            <p:cNvSpPr/>
            <p:nvPr/>
          </p:nvSpPr>
          <p:spPr>
            <a:xfrm>
              <a:off x="1697400" y="942000"/>
              <a:ext cx="360000" cy="4392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371600" y="942000"/>
              <a:ext cx="360000" cy="4392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4883" y="6103257"/>
            <a:ext cx="8874990" cy="369332"/>
            <a:chOff x="294883" y="6103257"/>
            <a:chExt cx="8874990" cy="369332"/>
          </a:xfrm>
        </p:grpSpPr>
        <p:cxnSp>
          <p:nvCxnSpPr>
            <p:cNvPr id="21" name="Straight Connector 20"/>
            <p:cNvCxnSpPr>
              <a:stCxn id="39" idx="2"/>
              <a:endCxn id="39" idx="0"/>
            </p:cNvCxnSpPr>
            <p:nvPr/>
          </p:nvCxnSpPr>
          <p:spPr>
            <a:xfrm>
              <a:off x="294883" y="6257529"/>
              <a:ext cx="864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8985142" y="6103257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24" name="Group 84"/>
          <p:cNvGrpSpPr/>
          <p:nvPr/>
        </p:nvGrpSpPr>
        <p:grpSpPr>
          <a:xfrm>
            <a:off x="0" y="5355771"/>
            <a:ext cx="9169873" cy="420132"/>
            <a:chOff x="0" y="6103257"/>
            <a:chExt cx="9169873" cy="420132"/>
          </a:xfrm>
        </p:grpSpPr>
        <p:cxnSp>
          <p:nvCxnSpPr>
            <p:cNvPr id="86" name="Straight Connector 85"/>
            <p:cNvCxnSpPr/>
            <p:nvPr/>
          </p:nvCxnSpPr>
          <p:spPr>
            <a:xfrm flipV="1">
              <a:off x="101600" y="6299200"/>
              <a:ext cx="9042400" cy="14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0" y="6154057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985142" y="6103257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93" name="Rectangle 92"/>
          <p:cNvSpPr/>
          <p:nvPr/>
        </p:nvSpPr>
        <p:spPr>
          <a:xfrm rot="5400000">
            <a:off x="4438330" y="-1436214"/>
            <a:ext cx="360000" cy="34778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Freeform 47"/>
          <p:cNvSpPr/>
          <p:nvPr/>
        </p:nvSpPr>
        <p:spPr>
          <a:xfrm>
            <a:off x="2294578" y="104242"/>
            <a:ext cx="4476998" cy="1935678"/>
          </a:xfrm>
          <a:custGeom>
            <a:avLst/>
            <a:gdLst>
              <a:gd name="connsiteX0" fmla="*/ 0 w 4476998"/>
              <a:gd name="connsiteY0" fmla="*/ 0 h 1935678"/>
              <a:gd name="connsiteX1" fmla="*/ 0 w 4476998"/>
              <a:gd name="connsiteY1" fmla="*/ 760021 h 1935678"/>
              <a:gd name="connsiteX2" fmla="*/ 914400 w 4476998"/>
              <a:gd name="connsiteY2" fmla="*/ 760021 h 1935678"/>
              <a:gd name="connsiteX3" fmla="*/ 938151 w 4476998"/>
              <a:gd name="connsiteY3" fmla="*/ 1187532 h 1935678"/>
              <a:gd name="connsiteX4" fmla="*/ 1591294 w 4476998"/>
              <a:gd name="connsiteY4" fmla="*/ 1163782 h 1935678"/>
              <a:gd name="connsiteX5" fmla="*/ 1579418 w 4476998"/>
              <a:gd name="connsiteY5" fmla="*/ 1935678 h 1935678"/>
              <a:gd name="connsiteX6" fmla="*/ 3004457 w 4476998"/>
              <a:gd name="connsiteY6" fmla="*/ 1935678 h 1935678"/>
              <a:gd name="connsiteX7" fmla="*/ 3040083 w 4476998"/>
              <a:gd name="connsiteY7" fmla="*/ 1163782 h 1935678"/>
              <a:gd name="connsiteX8" fmla="*/ 3776353 w 4476998"/>
              <a:gd name="connsiteY8" fmla="*/ 1187532 h 1935678"/>
              <a:gd name="connsiteX9" fmla="*/ 3764478 w 4476998"/>
              <a:gd name="connsiteY9" fmla="*/ 748145 h 1935678"/>
              <a:gd name="connsiteX10" fmla="*/ 4476998 w 4476998"/>
              <a:gd name="connsiteY10" fmla="*/ 771896 h 1935678"/>
              <a:gd name="connsiteX11" fmla="*/ 4465122 w 4476998"/>
              <a:gd name="connsiteY11" fmla="*/ 23750 h 1935678"/>
              <a:gd name="connsiteX12" fmla="*/ 0 w 4476998"/>
              <a:gd name="connsiteY12" fmla="*/ 0 h 1935678"/>
              <a:gd name="connsiteX0" fmla="*/ 0 w 4476998"/>
              <a:gd name="connsiteY0" fmla="*/ 0 h 1935678"/>
              <a:gd name="connsiteX1" fmla="*/ 0 w 4476998"/>
              <a:gd name="connsiteY1" fmla="*/ 760021 h 1935678"/>
              <a:gd name="connsiteX2" fmla="*/ 549230 w 4476998"/>
              <a:gd name="connsiteY2" fmla="*/ 804478 h 1935678"/>
              <a:gd name="connsiteX3" fmla="*/ 938151 w 4476998"/>
              <a:gd name="connsiteY3" fmla="*/ 1187532 h 1935678"/>
              <a:gd name="connsiteX4" fmla="*/ 1591294 w 4476998"/>
              <a:gd name="connsiteY4" fmla="*/ 1163782 h 1935678"/>
              <a:gd name="connsiteX5" fmla="*/ 1579418 w 4476998"/>
              <a:gd name="connsiteY5" fmla="*/ 1935678 h 1935678"/>
              <a:gd name="connsiteX6" fmla="*/ 3004457 w 4476998"/>
              <a:gd name="connsiteY6" fmla="*/ 1935678 h 1935678"/>
              <a:gd name="connsiteX7" fmla="*/ 3040083 w 4476998"/>
              <a:gd name="connsiteY7" fmla="*/ 1163782 h 1935678"/>
              <a:gd name="connsiteX8" fmla="*/ 3776353 w 4476998"/>
              <a:gd name="connsiteY8" fmla="*/ 1187532 h 1935678"/>
              <a:gd name="connsiteX9" fmla="*/ 3764478 w 4476998"/>
              <a:gd name="connsiteY9" fmla="*/ 748145 h 1935678"/>
              <a:gd name="connsiteX10" fmla="*/ 4476998 w 4476998"/>
              <a:gd name="connsiteY10" fmla="*/ 771896 h 1935678"/>
              <a:gd name="connsiteX11" fmla="*/ 4465122 w 4476998"/>
              <a:gd name="connsiteY11" fmla="*/ 23750 h 1935678"/>
              <a:gd name="connsiteX12" fmla="*/ 0 w 4476998"/>
              <a:gd name="connsiteY12" fmla="*/ 0 h 1935678"/>
              <a:gd name="connsiteX0" fmla="*/ 0 w 4476998"/>
              <a:gd name="connsiteY0" fmla="*/ 0 h 1935678"/>
              <a:gd name="connsiteX1" fmla="*/ 0 w 4476998"/>
              <a:gd name="connsiteY1" fmla="*/ 760021 h 1935678"/>
              <a:gd name="connsiteX2" fmla="*/ 549230 w 4476998"/>
              <a:gd name="connsiteY2" fmla="*/ 804478 h 1935678"/>
              <a:gd name="connsiteX3" fmla="*/ 549230 w 4476998"/>
              <a:gd name="connsiteY3" fmla="*/ 1236526 h 1935678"/>
              <a:gd name="connsiteX4" fmla="*/ 1591294 w 4476998"/>
              <a:gd name="connsiteY4" fmla="*/ 1163782 h 1935678"/>
              <a:gd name="connsiteX5" fmla="*/ 1579418 w 4476998"/>
              <a:gd name="connsiteY5" fmla="*/ 1935678 h 1935678"/>
              <a:gd name="connsiteX6" fmla="*/ 3004457 w 4476998"/>
              <a:gd name="connsiteY6" fmla="*/ 1935678 h 1935678"/>
              <a:gd name="connsiteX7" fmla="*/ 3040083 w 4476998"/>
              <a:gd name="connsiteY7" fmla="*/ 1163782 h 1935678"/>
              <a:gd name="connsiteX8" fmla="*/ 3776353 w 4476998"/>
              <a:gd name="connsiteY8" fmla="*/ 1187532 h 1935678"/>
              <a:gd name="connsiteX9" fmla="*/ 3764478 w 4476998"/>
              <a:gd name="connsiteY9" fmla="*/ 748145 h 1935678"/>
              <a:gd name="connsiteX10" fmla="*/ 4476998 w 4476998"/>
              <a:gd name="connsiteY10" fmla="*/ 771896 h 1935678"/>
              <a:gd name="connsiteX11" fmla="*/ 4465122 w 4476998"/>
              <a:gd name="connsiteY11" fmla="*/ 23750 h 1935678"/>
              <a:gd name="connsiteX12" fmla="*/ 0 w 4476998"/>
              <a:gd name="connsiteY12" fmla="*/ 0 h 1935678"/>
              <a:gd name="connsiteX0" fmla="*/ 0 w 4476998"/>
              <a:gd name="connsiteY0" fmla="*/ 0 h 1935678"/>
              <a:gd name="connsiteX1" fmla="*/ 0 w 4476998"/>
              <a:gd name="connsiteY1" fmla="*/ 760021 h 1935678"/>
              <a:gd name="connsiteX2" fmla="*/ 549230 w 4476998"/>
              <a:gd name="connsiteY2" fmla="*/ 804478 h 1935678"/>
              <a:gd name="connsiteX3" fmla="*/ 549230 w 4476998"/>
              <a:gd name="connsiteY3" fmla="*/ 1164518 h 1935678"/>
              <a:gd name="connsiteX4" fmla="*/ 1591294 w 4476998"/>
              <a:gd name="connsiteY4" fmla="*/ 1163782 h 1935678"/>
              <a:gd name="connsiteX5" fmla="*/ 1579418 w 4476998"/>
              <a:gd name="connsiteY5" fmla="*/ 1935678 h 1935678"/>
              <a:gd name="connsiteX6" fmla="*/ 3004457 w 4476998"/>
              <a:gd name="connsiteY6" fmla="*/ 1935678 h 1935678"/>
              <a:gd name="connsiteX7" fmla="*/ 3040083 w 4476998"/>
              <a:gd name="connsiteY7" fmla="*/ 1163782 h 1935678"/>
              <a:gd name="connsiteX8" fmla="*/ 3776353 w 4476998"/>
              <a:gd name="connsiteY8" fmla="*/ 1187532 h 1935678"/>
              <a:gd name="connsiteX9" fmla="*/ 3764478 w 4476998"/>
              <a:gd name="connsiteY9" fmla="*/ 748145 h 1935678"/>
              <a:gd name="connsiteX10" fmla="*/ 4476998 w 4476998"/>
              <a:gd name="connsiteY10" fmla="*/ 771896 h 1935678"/>
              <a:gd name="connsiteX11" fmla="*/ 4465122 w 4476998"/>
              <a:gd name="connsiteY11" fmla="*/ 23750 h 1935678"/>
              <a:gd name="connsiteX12" fmla="*/ 0 w 4476998"/>
              <a:gd name="connsiteY12" fmla="*/ 0 h 1935678"/>
              <a:gd name="connsiteX0" fmla="*/ 0 w 4476998"/>
              <a:gd name="connsiteY0" fmla="*/ 0 h 1935678"/>
              <a:gd name="connsiteX1" fmla="*/ 0 w 4476998"/>
              <a:gd name="connsiteY1" fmla="*/ 760021 h 1935678"/>
              <a:gd name="connsiteX2" fmla="*/ 549230 w 4476998"/>
              <a:gd name="connsiteY2" fmla="*/ 804478 h 1935678"/>
              <a:gd name="connsiteX3" fmla="*/ 549230 w 4476998"/>
              <a:gd name="connsiteY3" fmla="*/ 1164518 h 1935678"/>
              <a:gd name="connsiteX4" fmla="*/ 1591294 w 4476998"/>
              <a:gd name="connsiteY4" fmla="*/ 1163782 h 1935678"/>
              <a:gd name="connsiteX5" fmla="*/ 1579418 w 4476998"/>
              <a:gd name="connsiteY5" fmla="*/ 1935678 h 1935678"/>
              <a:gd name="connsiteX6" fmla="*/ 3004457 w 4476998"/>
              <a:gd name="connsiteY6" fmla="*/ 1935678 h 1935678"/>
              <a:gd name="connsiteX7" fmla="*/ 3040083 w 4476998"/>
              <a:gd name="connsiteY7" fmla="*/ 1163782 h 1935678"/>
              <a:gd name="connsiteX8" fmla="*/ 4077622 w 4476998"/>
              <a:gd name="connsiteY8" fmla="*/ 1164518 h 1935678"/>
              <a:gd name="connsiteX9" fmla="*/ 3764478 w 4476998"/>
              <a:gd name="connsiteY9" fmla="*/ 748145 h 1935678"/>
              <a:gd name="connsiteX10" fmla="*/ 4476998 w 4476998"/>
              <a:gd name="connsiteY10" fmla="*/ 771896 h 1935678"/>
              <a:gd name="connsiteX11" fmla="*/ 4465122 w 4476998"/>
              <a:gd name="connsiteY11" fmla="*/ 23750 h 1935678"/>
              <a:gd name="connsiteX12" fmla="*/ 0 w 4476998"/>
              <a:gd name="connsiteY12" fmla="*/ 0 h 1935678"/>
              <a:gd name="connsiteX0" fmla="*/ 0 w 4476998"/>
              <a:gd name="connsiteY0" fmla="*/ 0 h 1935678"/>
              <a:gd name="connsiteX1" fmla="*/ 0 w 4476998"/>
              <a:gd name="connsiteY1" fmla="*/ 760021 h 1935678"/>
              <a:gd name="connsiteX2" fmla="*/ 549230 w 4476998"/>
              <a:gd name="connsiteY2" fmla="*/ 804478 h 1935678"/>
              <a:gd name="connsiteX3" fmla="*/ 549230 w 4476998"/>
              <a:gd name="connsiteY3" fmla="*/ 1164518 h 1935678"/>
              <a:gd name="connsiteX4" fmla="*/ 1591294 w 4476998"/>
              <a:gd name="connsiteY4" fmla="*/ 1163782 h 1935678"/>
              <a:gd name="connsiteX5" fmla="*/ 1579418 w 4476998"/>
              <a:gd name="connsiteY5" fmla="*/ 1935678 h 1935678"/>
              <a:gd name="connsiteX6" fmla="*/ 3004457 w 4476998"/>
              <a:gd name="connsiteY6" fmla="*/ 1935678 h 1935678"/>
              <a:gd name="connsiteX7" fmla="*/ 3040083 w 4476998"/>
              <a:gd name="connsiteY7" fmla="*/ 1163782 h 1935678"/>
              <a:gd name="connsiteX8" fmla="*/ 4077622 w 4476998"/>
              <a:gd name="connsiteY8" fmla="*/ 1164518 h 1935678"/>
              <a:gd name="connsiteX9" fmla="*/ 4077622 w 4476998"/>
              <a:gd name="connsiteY9" fmla="*/ 804478 h 1935678"/>
              <a:gd name="connsiteX10" fmla="*/ 4476998 w 4476998"/>
              <a:gd name="connsiteY10" fmla="*/ 771896 h 1935678"/>
              <a:gd name="connsiteX11" fmla="*/ 4465122 w 4476998"/>
              <a:gd name="connsiteY11" fmla="*/ 23750 h 1935678"/>
              <a:gd name="connsiteX12" fmla="*/ 0 w 4476998"/>
              <a:gd name="connsiteY12" fmla="*/ 0 h 1935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76998" h="1935678">
                <a:moveTo>
                  <a:pt x="0" y="0"/>
                </a:moveTo>
                <a:lnTo>
                  <a:pt x="0" y="760021"/>
                </a:lnTo>
                <a:lnTo>
                  <a:pt x="549230" y="804478"/>
                </a:lnTo>
                <a:lnTo>
                  <a:pt x="549230" y="1164518"/>
                </a:lnTo>
                <a:lnTo>
                  <a:pt x="1591294" y="1163782"/>
                </a:lnTo>
                <a:lnTo>
                  <a:pt x="1579418" y="1935678"/>
                </a:lnTo>
                <a:lnTo>
                  <a:pt x="3004457" y="1935678"/>
                </a:lnTo>
                <a:lnTo>
                  <a:pt x="3040083" y="1163782"/>
                </a:lnTo>
                <a:lnTo>
                  <a:pt x="4077622" y="1164518"/>
                </a:lnTo>
                <a:lnTo>
                  <a:pt x="4077622" y="804478"/>
                </a:lnTo>
                <a:lnTo>
                  <a:pt x="4476998" y="771896"/>
                </a:lnTo>
                <a:lnTo>
                  <a:pt x="4465122" y="237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9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sellaDiTesto 49"/>
          <p:cNvSpPr txBox="1"/>
          <p:nvPr/>
        </p:nvSpPr>
        <p:spPr>
          <a:xfrm>
            <a:off x="7271789" y="3645024"/>
            <a:ext cx="1441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Steel structure</a:t>
            </a:r>
          </a:p>
          <a:p>
            <a:pPr algn="ctr"/>
            <a:r>
              <a:rPr lang="en-US" sz="1400" b="1" dirty="0" smtClean="0"/>
              <a:t>with lead sheets </a:t>
            </a:r>
          </a:p>
        </p:txBody>
      </p:sp>
      <p:cxnSp>
        <p:nvCxnSpPr>
          <p:cNvPr id="51" name="Connettore 2 50"/>
          <p:cNvCxnSpPr/>
          <p:nvPr/>
        </p:nvCxnSpPr>
        <p:spPr>
          <a:xfrm flipH="1" flipV="1">
            <a:off x="6228184" y="3429000"/>
            <a:ext cx="1152128" cy="330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CasellaDiTesto 53"/>
          <p:cNvSpPr txBox="1"/>
          <p:nvPr/>
        </p:nvSpPr>
        <p:spPr>
          <a:xfrm>
            <a:off x="7068844" y="2204864"/>
            <a:ext cx="21569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err="1" smtClean="0"/>
              <a:t>Nitrogen</a:t>
            </a:r>
            <a:r>
              <a:rPr lang="it-IT" sz="1400" b="1" dirty="0" smtClean="0"/>
              <a:t> box </a:t>
            </a:r>
          </a:p>
          <a:p>
            <a:pPr algn="ctr"/>
            <a:r>
              <a:rPr lang="it-IT" sz="1400" b="1" dirty="0" smtClean="0"/>
              <a:t>(</a:t>
            </a:r>
            <a:r>
              <a:rPr lang="it-IT" sz="1400" b="1" dirty="0" err="1" smtClean="0"/>
              <a:t>avoid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umidity</a:t>
            </a:r>
            <a:r>
              <a:rPr lang="it-IT" sz="1400" b="1" dirty="0" smtClean="0"/>
              <a:t> and Radon)</a:t>
            </a:r>
          </a:p>
          <a:p>
            <a:pPr algn="ctr"/>
            <a:r>
              <a:rPr lang="it-IT" sz="1400" b="1" dirty="0" err="1" smtClean="0"/>
              <a:t>About</a:t>
            </a:r>
            <a:r>
              <a:rPr lang="it-IT" sz="1400" b="1" dirty="0" smtClean="0"/>
              <a:t> 35x35x 40 cm</a:t>
            </a:r>
            <a:r>
              <a:rPr lang="it-IT" sz="1400" b="1" baseline="30000" dirty="0" smtClean="0"/>
              <a:t>3</a:t>
            </a:r>
            <a:endParaRPr lang="it-IT" sz="1400" b="1" baseline="30000" dirty="0"/>
          </a:p>
        </p:txBody>
      </p:sp>
      <p:cxnSp>
        <p:nvCxnSpPr>
          <p:cNvPr id="55" name="Connettore 2 54"/>
          <p:cNvCxnSpPr/>
          <p:nvPr/>
        </p:nvCxnSpPr>
        <p:spPr>
          <a:xfrm flipH="1">
            <a:off x="4860032" y="2636912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ttangolo 56"/>
          <p:cNvSpPr/>
          <p:nvPr/>
        </p:nvSpPr>
        <p:spPr>
          <a:xfrm>
            <a:off x="3923928" y="3717032"/>
            <a:ext cx="136815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Rettangolo 57"/>
          <p:cNvSpPr/>
          <p:nvPr/>
        </p:nvSpPr>
        <p:spPr>
          <a:xfrm>
            <a:off x="3923928" y="1988840"/>
            <a:ext cx="45719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Rettangolo 58"/>
          <p:cNvSpPr/>
          <p:nvPr/>
        </p:nvSpPr>
        <p:spPr>
          <a:xfrm>
            <a:off x="5220072" y="1988840"/>
            <a:ext cx="45719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5" name="Connettore 2 64"/>
          <p:cNvCxnSpPr/>
          <p:nvPr/>
        </p:nvCxnSpPr>
        <p:spPr>
          <a:xfrm flipH="1" flipV="1">
            <a:off x="4932040" y="3501008"/>
            <a:ext cx="2592288" cy="936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CasellaDiTesto 68"/>
          <p:cNvSpPr txBox="1"/>
          <p:nvPr/>
        </p:nvSpPr>
        <p:spPr>
          <a:xfrm>
            <a:off x="7380312" y="4437112"/>
            <a:ext cx="1301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/>
              <a:t>Cooling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system</a:t>
            </a:r>
            <a:endParaRPr lang="it-IT" sz="1400" b="1" dirty="0"/>
          </a:p>
        </p:txBody>
      </p:sp>
      <p:cxnSp>
        <p:nvCxnSpPr>
          <p:cNvPr id="72" name="Connettore 1 71"/>
          <p:cNvCxnSpPr/>
          <p:nvPr/>
        </p:nvCxnSpPr>
        <p:spPr>
          <a:xfrm>
            <a:off x="3851920" y="4437112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CasellaDiTesto 72"/>
          <p:cNvSpPr txBox="1"/>
          <p:nvPr/>
        </p:nvSpPr>
        <p:spPr>
          <a:xfrm>
            <a:off x="4427984" y="4365104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40 cm</a:t>
            </a:r>
            <a:endParaRPr lang="it-IT" sz="1200" dirty="0"/>
          </a:p>
        </p:txBody>
      </p:sp>
      <p:cxnSp>
        <p:nvCxnSpPr>
          <p:cNvPr id="77" name="Connettore 1 76"/>
          <p:cNvCxnSpPr/>
          <p:nvPr/>
        </p:nvCxnSpPr>
        <p:spPr>
          <a:xfrm>
            <a:off x="4067944" y="2060848"/>
            <a:ext cx="0" cy="28803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CasellaDiTesto 77"/>
          <p:cNvSpPr txBox="1"/>
          <p:nvPr/>
        </p:nvSpPr>
        <p:spPr>
          <a:xfrm rot="16200000">
            <a:off x="3995361" y="3933631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80 cm</a:t>
            </a:r>
            <a:endParaRPr lang="it-IT" sz="1200" dirty="0"/>
          </a:p>
        </p:txBody>
      </p:sp>
      <p:sp>
        <p:nvSpPr>
          <p:cNvPr id="89" name="CasellaDiTesto 88"/>
          <p:cNvSpPr txBox="1"/>
          <p:nvPr/>
        </p:nvSpPr>
        <p:spPr>
          <a:xfrm>
            <a:off x="4211960" y="6165304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244 cm</a:t>
            </a:r>
            <a:endParaRPr lang="it-IT" sz="1200" dirty="0"/>
          </a:p>
        </p:txBody>
      </p:sp>
      <p:cxnSp>
        <p:nvCxnSpPr>
          <p:cNvPr id="91" name="Connettore 1 90"/>
          <p:cNvCxnSpPr/>
          <p:nvPr/>
        </p:nvCxnSpPr>
        <p:spPr>
          <a:xfrm flipV="1">
            <a:off x="1619672" y="116632"/>
            <a:ext cx="0" cy="674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CasellaDiTesto 91"/>
          <p:cNvSpPr txBox="1"/>
          <p:nvPr/>
        </p:nvSpPr>
        <p:spPr>
          <a:xfrm rot="16200000">
            <a:off x="848944" y="2709495"/>
            <a:ext cx="1098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About</a:t>
            </a:r>
            <a:r>
              <a:rPr lang="it-IT" sz="1200" dirty="0" smtClean="0"/>
              <a:t>  135 cm</a:t>
            </a:r>
            <a:endParaRPr lang="it-IT" sz="1200" dirty="0"/>
          </a:p>
        </p:txBody>
      </p:sp>
      <p:cxnSp>
        <p:nvCxnSpPr>
          <p:cNvPr id="94" name="Connettore 1 93"/>
          <p:cNvCxnSpPr/>
          <p:nvPr/>
        </p:nvCxnSpPr>
        <p:spPr>
          <a:xfrm flipV="1">
            <a:off x="4860032" y="1268760"/>
            <a:ext cx="0" cy="172361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7" name="CasellaDiTesto 96"/>
          <p:cNvSpPr txBox="1"/>
          <p:nvPr/>
        </p:nvSpPr>
        <p:spPr>
          <a:xfrm>
            <a:off x="-75117" y="0"/>
            <a:ext cx="14790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/>
              <a:t>SHIELD</a:t>
            </a:r>
          </a:p>
          <a:p>
            <a:pPr algn="ctr"/>
            <a:r>
              <a:rPr lang="it-IT" sz="2000" b="1" dirty="0" smtClean="0"/>
              <a:t>SCHEMATIC </a:t>
            </a:r>
          </a:p>
          <a:p>
            <a:pPr algn="ctr"/>
            <a:r>
              <a:rPr lang="it-IT" sz="2000" b="1" dirty="0" err="1" smtClean="0"/>
              <a:t>view</a:t>
            </a:r>
            <a:endParaRPr lang="it-IT" sz="2000" b="1" dirty="0"/>
          </a:p>
        </p:txBody>
      </p:sp>
      <p:cxnSp>
        <p:nvCxnSpPr>
          <p:cNvPr id="98" name="Connettore 1 97"/>
          <p:cNvCxnSpPr>
            <a:endCxn id="48" idx="8"/>
          </p:cNvCxnSpPr>
          <p:nvPr/>
        </p:nvCxnSpPr>
        <p:spPr>
          <a:xfrm>
            <a:off x="4860032" y="1268760"/>
            <a:ext cx="1512169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5" name="Connettore 1 104"/>
          <p:cNvCxnSpPr>
            <a:stCxn id="48" idx="8"/>
          </p:cNvCxnSpPr>
          <p:nvPr/>
        </p:nvCxnSpPr>
        <p:spPr>
          <a:xfrm flipH="1" flipV="1">
            <a:off x="6372200" y="908720"/>
            <a:ext cx="1" cy="36004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7" name="Connettore 1 106"/>
          <p:cNvCxnSpPr/>
          <p:nvPr/>
        </p:nvCxnSpPr>
        <p:spPr>
          <a:xfrm>
            <a:off x="6372200" y="908720"/>
            <a:ext cx="1296144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9" name="CasellaDiTesto 108"/>
          <p:cNvSpPr txBox="1"/>
          <p:nvPr/>
        </p:nvSpPr>
        <p:spPr>
          <a:xfrm>
            <a:off x="6876256" y="980728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/>
              <a:t>Connection </a:t>
            </a:r>
            <a:r>
              <a:rPr lang="it-IT" sz="1200" b="1" dirty="0" err="1" smtClean="0"/>
              <a:t>tubes</a:t>
            </a:r>
            <a:endParaRPr lang="it-IT" sz="1200" b="1" dirty="0" smtClean="0"/>
          </a:p>
          <a:p>
            <a:pPr algn="ctr"/>
            <a:r>
              <a:rPr lang="it-IT" sz="1200" b="1" dirty="0" smtClean="0"/>
              <a:t>and temperature </a:t>
            </a:r>
            <a:r>
              <a:rPr lang="it-IT" sz="1200" b="1" dirty="0" err="1" smtClean="0"/>
              <a:t>sensors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cables</a:t>
            </a:r>
            <a:endParaRPr lang="it-IT" sz="1200" b="1" dirty="0" smtClean="0"/>
          </a:p>
          <a:p>
            <a:pPr algn="ctr"/>
            <a:r>
              <a:rPr lang="it-IT" sz="1200" b="1" dirty="0" smtClean="0"/>
              <a:t>(</a:t>
            </a:r>
            <a:r>
              <a:rPr lang="it-IT" sz="1200" b="1" dirty="0" err="1"/>
              <a:t>c</a:t>
            </a:r>
            <a:r>
              <a:rPr lang="it-IT" sz="1200" b="1" dirty="0" err="1" smtClean="0"/>
              <a:t>ooling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liquid</a:t>
            </a:r>
            <a:r>
              <a:rPr lang="it-IT" sz="1200" b="1" dirty="0" smtClean="0"/>
              <a:t> and </a:t>
            </a:r>
            <a:r>
              <a:rPr lang="it-IT" sz="1200" b="1" dirty="0" err="1" smtClean="0"/>
              <a:t>nitrogen</a:t>
            </a:r>
            <a:r>
              <a:rPr lang="it-IT" sz="1200" b="1" dirty="0" smtClean="0"/>
              <a:t> </a:t>
            </a:r>
          </a:p>
          <a:p>
            <a:pPr algn="ctr"/>
            <a:r>
              <a:rPr lang="it-IT" sz="1200" b="1" dirty="0" err="1"/>
              <a:t>c</a:t>
            </a:r>
            <a:r>
              <a:rPr lang="it-IT" sz="1200" b="1" dirty="0" err="1" smtClean="0"/>
              <a:t>irculation</a:t>
            </a:r>
            <a:r>
              <a:rPr lang="it-IT" sz="1200" b="1" dirty="0" smtClean="0"/>
              <a:t>)</a:t>
            </a:r>
          </a:p>
          <a:p>
            <a:pPr algn="ctr"/>
            <a:r>
              <a:rPr lang="it-IT" sz="1200" b="1" dirty="0" err="1" smtClean="0"/>
              <a:t>About</a:t>
            </a:r>
            <a:r>
              <a:rPr lang="it-IT" sz="1200" b="1" dirty="0" smtClean="0"/>
              <a:t> 6 </a:t>
            </a:r>
            <a:r>
              <a:rPr lang="it-IT" sz="1200" b="1" dirty="0" err="1" smtClean="0"/>
              <a:t>connections</a:t>
            </a:r>
            <a:endParaRPr lang="it-IT" sz="1200" b="1" dirty="0" smtClean="0"/>
          </a:p>
          <a:p>
            <a:pPr algn="ctr"/>
            <a:r>
              <a:rPr lang="it-IT" sz="1200" b="1" dirty="0" smtClean="0"/>
              <a:t>…</a:t>
            </a:r>
            <a:r>
              <a:rPr lang="it-IT" sz="1200" b="1" dirty="0" err="1" smtClean="0"/>
              <a:t>around</a:t>
            </a:r>
            <a:r>
              <a:rPr lang="it-IT" sz="1200" b="1" dirty="0" smtClean="0"/>
              <a:t> 4 cm</a:t>
            </a:r>
            <a:r>
              <a:rPr lang="it-IT" sz="1200" b="1" baseline="30000" dirty="0" smtClean="0"/>
              <a:t>2</a:t>
            </a:r>
            <a:endParaRPr lang="it-IT" sz="1200" b="1" baseline="30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752600" y="2590800"/>
            <a:ext cx="741000" cy="2196000"/>
            <a:chOff x="2438400" y="1981200"/>
            <a:chExt cx="741000" cy="2196000"/>
          </a:xfrm>
        </p:grpSpPr>
        <p:sp>
          <p:nvSpPr>
            <p:cNvPr id="15" name="Rectangle 14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962400" y="3352800"/>
            <a:ext cx="741000" cy="2196000"/>
            <a:chOff x="2438400" y="1981200"/>
            <a:chExt cx="741000" cy="2196000"/>
          </a:xfrm>
        </p:grpSpPr>
        <p:sp>
          <p:nvSpPr>
            <p:cNvPr id="20" name="Rectangle 19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2" name="Group 21"/>
          <p:cNvGrpSpPr/>
          <p:nvPr/>
        </p:nvGrpSpPr>
        <p:grpSpPr>
          <a:xfrm rot="5400000">
            <a:off x="2480100" y="4073100"/>
            <a:ext cx="741000" cy="2196000"/>
            <a:chOff x="2438400" y="1981200"/>
            <a:chExt cx="741000" cy="2196000"/>
          </a:xfrm>
        </p:grpSpPr>
        <p:sp>
          <p:nvSpPr>
            <p:cNvPr id="23" name="Rectangle 22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5" name="Group 24"/>
          <p:cNvGrpSpPr/>
          <p:nvPr/>
        </p:nvGrpSpPr>
        <p:grpSpPr>
          <a:xfrm rot="5400000">
            <a:off x="3242100" y="1863300"/>
            <a:ext cx="741000" cy="2196000"/>
            <a:chOff x="2438400" y="1981200"/>
            <a:chExt cx="741000" cy="2196000"/>
          </a:xfrm>
        </p:grpSpPr>
        <p:sp>
          <p:nvSpPr>
            <p:cNvPr id="26" name="Rectangle 25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1392600" y="2209800"/>
            <a:ext cx="360000" cy="331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4724400" y="2590800"/>
            <a:ext cx="360000" cy="331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ctangle 31"/>
          <p:cNvSpPr/>
          <p:nvPr/>
        </p:nvSpPr>
        <p:spPr>
          <a:xfrm rot="5400000">
            <a:off x="3230700" y="752700"/>
            <a:ext cx="360000" cy="331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ctangle 32"/>
          <p:cNvSpPr/>
          <p:nvPr/>
        </p:nvSpPr>
        <p:spPr>
          <a:xfrm rot="5400000">
            <a:off x="2849700" y="4084500"/>
            <a:ext cx="360000" cy="331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TextBox 52"/>
          <p:cNvSpPr txBox="1"/>
          <p:nvPr/>
        </p:nvSpPr>
        <p:spPr>
          <a:xfrm>
            <a:off x="1600200" y="457200"/>
            <a:ext cx="3579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Vista da sopra, sezione  C-C</a:t>
            </a:r>
            <a:endParaRPr lang="it-IT" sz="2400" dirty="0"/>
          </a:p>
        </p:txBody>
      </p:sp>
      <p:sp>
        <p:nvSpPr>
          <p:cNvPr id="58" name="TextBox 57"/>
          <p:cNvSpPr txBox="1"/>
          <p:nvPr/>
        </p:nvSpPr>
        <p:spPr>
          <a:xfrm>
            <a:off x="6191992" y="4739245"/>
            <a:ext cx="2334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Interno 40x40x80  cm</a:t>
            </a:r>
            <a:r>
              <a:rPr lang="it-IT" baseline="30000" dirty="0" smtClean="0"/>
              <a:t>3</a:t>
            </a:r>
            <a:endParaRPr lang="it-IT" baseline="30000" dirty="0"/>
          </a:p>
        </p:txBody>
      </p: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Freeform 1"/>
          <p:cNvSpPr/>
          <p:nvPr/>
        </p:nvSpPr>
        <p:spPr>
          <a:xfrm>
            <a:off x="1739348" y="2226365"/>
            <a:ext cx="3339548" cy="377687"/>
          </a:xfrm>
          <a:custGeom>
            <a:avLst/>
            <a:gdLst>
              <a:gd name="connsiteX0" fmla="*/ 0 w 3339548"/>
              <a:gd name="connsiteY0" fmla="*/ 9939 h 377687"/>
              <a:gd name="connsiteX1" fmla="*/ 19878 w 3339548"/>
              <a:gd name="connsiteY1" fmla="*/ 377687 h 377687"/>
              <a:gd name="connsiteX2" fmla="*/ 3339548 w 3339548"/>
              <a:gd name="connsiteY2" fmla="*/ 367748 h 377687"/>
              <a:gd name="connsiteX3" fmla="*/ 3309730 w 3339548"/>
              <a:gd name="connsiteY3" fmla="*/ 0 h 377687"/>
              <a:gd name="connsiteX4" fmla="*/ 3339548 w 3339548"/>
              <a:gd name="connsiteY4" fmla="*/ 9939 h 377687"/>
              <a:gd name="connsiteX5" fmla="*/ 3309730 w 3339548"/>
              <a:gd name="connsiteY5" fmla="*/ 19878 h 377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548" h="377687">
                <a:moveTo>
                  <a:pt x="0" y="9939"/>
                </a:moveTo>
                <a:lnTo>
                  <a:pt x="19878" y="377687"/>
                </a:lnTo>
                <a:lnTo>
                  <a:pt x="3339548" y="367748"/>
                </a:lnTo>
                <a:lnTo>
                  <a:pt x="3309730" y="0"/>
                </a:lnTo>
                <a:lnTo>
                  <a:pt x="3339548" y="9939"/>
                </a:lnTo>
                <a:lnTo>
                  <a:pt x="3309730" y="19878"/>
                </a:lnTo>
              </a:path>
            </a:pathLst>
          </a:custGeom>
          <a:noFill/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 rot="5400000">
            <a:off x="3233373" y="4076700"/>
            <a:ext cx="3339548" cy="377687"/>
          </a:xfrm>
          <a:custGeom>
            <a:avLst/>
            <a:gdLst>
              <a:gd name="connsiteX0" fmla="*/ 0 w 3339548"/>
              <a:gd name="connsiteY0" fmla="*/ 9939 h 377687"/>
              <a:gd name="connsiteX1" fmla="*/ 19878 w 3339548"/>
              <a:gd name="connsiteY1" fmla="*/ 377687 h 377687"/>
              <a:gd name="connsiteX2" fmla="*/ 3339548 w 3339548"/>
              <a:gd name="connsiteY2" fmla="*/ 367748 h 377687"/>
              <a:gd name="connsiteX3" fmla="*/ 3309730 w 3339548"/>
              <a:gd name="connsiteY3" fmla="*/ 0 h 377687"/>
              <a:gd name="connsiteX4" fmla="*/ 3339548 w 3339548"/>
              <a:gd name="connsiteY4" fmla="*/ 9939 h 377687"/>
              <a:gd name="connsiteX5" fmla="*/ 3309730 w 3339548"/>
              <a:gd name="connsiteY5" fmla="*/ 19878 h 377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548" h="377687">
                <a:moveTo>
                  <a:pt x="0" y="9939"/>
                </a:moveTo>
                <a:lnTo>
                  <a:pt x="19878" y="377687"/>
                </a:lnTo>
                <a:lnTo>
                  <a:pt x="3339548" y="367748"/>
                </a:lnTo>
                <a:lnTo>
                  <a:pt x="3309730" y="0"/>
                </a:lnTo>
                <a:lnTo>
                  <a:pt x="3339548" y="9939"/>
                </a:lnTo>
                <a:lnTo>
                  <a:pt x="3309730" y="19878"/>
                </a:lnTo>
              </a:path>
            </a:pathLst>
          </a:custGeom>
          <a:noFill/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 rot="16200000">
            <a:off x="-96158" y="3727331"/>
            <a:ext cx="3339548" cy="377687"/>
          </a:xfrm>
          <a:custGeom>
            <a:avLst/>
            <a:gdLst>
              <a:gd name="connsiteX0" fmla="*/ 0 w 3339548"/>
              <a:gd name="connsiteY0" fmla="*/ 9939 h 377687"/>
              <a:gd name="connsiteX1" fmla="*/ 19878 w 3339548"/>
              <a:gd name="connsiteY1" fmla="*/ 377687 h 377687"/>
              <a:gd name="connsiteX2" fmla="*/ 3339548 w 3339548"/>
              <a:gd name="connsiteY2" fmla="*/ 367748 h 377687"/>
              <a:gd name="connsiteX3" fmla="*/ 3309730 w 3339548"/>
              <a:gd name="connsiteY3" fmla="*/ 0 h 377687"/>
              <a:gd name="connsiteX4" fmla="*/ 3339548 w 3339548"/>
              <a:gd name="connsiteY4" fmla="*/ 9939 h 377687"/>
              <a:gd name="connsiteX5" fmla="*/ 3309730 w 3339548"/>
              <a:gd name="connsiteY5" fmla="*/ 19878 h 377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548" h="377687">
                <a:moveTo>
                  <a:pt x="0" y="9939"/>
                </a:moveTo>
                <a:lnTo>
                  <a:pt x="19878" y="377687"/>
                </a:lnTo>
                <a:lnTo>
                  <a:pt x="3339548" y="367748"/>
                </a:lnTo>
                <a:lnTo>
                  <a:pt x="3309730" y="0"/>
                </a:lnTo>
                <a:lnTo>
                  <a:pt x="3339548" y="9939"/>
                </a:lnTo>
                <a:lnTo>
                  <a:pt x="3309730" y="19878"/>
                </a:lnTo>
              </a:path>
            </a:pathLst>
          </a:custGeom>
          <a:noFill/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10131" y="3319670"/>
            <a:ext cx="2195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struttura</a:t>
            </a:r>
            <a:r>
              <a:rPr lang="en-US" dirty="0" smtClean="0"/>
              <a:t> di </a:t>
            </a:r>
            <a:r>
              <a:rPr lang="en-US" dirty="0" err="1" smtClean="0"/>
              <a:t>acciaio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5098774" y="2223052"/>
            <a:ext cx="741000" cy="2196000"/>
            <a:chOff x="2438400" y="1981200"/>
            <a:chExt cx="741000" cy="2196000"/>
          </a:xfrm>
        </p:grpSpPr>
        <p:sp>
          <p:nvSpPr>
            <p:cNvPr id="56" name="Rectangle 55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118652" y="4439478"/>
            <a:ext cx="741000" cy="2196000"/>
            <a:chOff x="2438400" y="1981200"/>
            <a:chExt cx="741000" cy="2196000"/>
          </a:xfrm>
        </p:grpSpPr>
        <p:sp>
          <p:nvSpPr>
            <p:cNvPr id="60" name="Rectangle 59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16225" y="1507434"/>
            <a:ext cx="741000" cy="2196000"/>
            <a:chOff x="2438400" y="1981200"/>
            <a:chExt cx="741000" cy="2196000"/>
          </a:xfrm>
        </p:grpSpPr>
        <p:sp>
          <p:nvSpPr>
            <p:cNvPr id="63" name="Rectangle 62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26165" y="3723861"/>
            <a:ext cx="731061" cy="2196000"/>
            <a:chOff x="2438400" y="1981200"/>
            <a:chExt cx="731061" cy="2196000"/>
          </a:xfrm>
        </p:grpSpPr>
        <p:sp>
          <p:nvSpPr>
            <p:cNvPr id="70" name="Rectangle 69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809461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8" name="Freeform 47"/>
          <p:cNvSpPr/>
          <p:nvPr/>
        </p:nvSpPr>
        <p:spPr>
          <a:xfrm rot="10800000">
            <a:off x="1364255" y="5559177"/>
            <a:ext cx="3339548" cy="377687"/>
          </a:xfrm>
          <a:custGeom>
            <a:avLst/>
            <a:gdLst>
              <a:gd name="connsiteX0" fmla="*/ 0 w 3339548"/>
              <a:gd name="connsiteY0" fmla="*/ 9939 h 377687"/>
              <a:gd name="connsiteX1" fmla="*/ 19878 w 3339548"/>
              <a:gd name="connsiteY1" fmla="*/ 377687 h 377687"/>
              <a:gd name="connsiteX2" fmla="*/ 3339548 w 3339548"/>
              <a:gd name="connsiteY2" fmla="*/ 367748 h 377687"/>
              <a:gd name="connsiteX3" fmla="*/ 3309730 w 3339548"/>
              <a:gd name="connsiteY3" fmla="*/ 0 h 377687"/>
              <a:gd name="connsiteX4" fmla="*/ 3339548 w 3339548"/>
              <a:gd name="connsiteY4" fmla="*/ 9939 h 377687"/>
              <a:gd name="connsiteX5" fmla="*/ 3309730 w 3339548"/>
              <a:gd name="connsiteY5" fmla="*/ 19878 h 377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548" h="377687">
                <a:moveTo>
                  <a:pt x="0" y="9939"/>
                </a:moveTo>
                <a:lnTo>
                  <a:pt x="19878" y="377687"/>
                </a:lnTo>
                <a:lnTo>
                  <a:pt x="3339548" y="367748"/>
                </a:lnTo>
                <a:lnTo>
                  <a:pt x="3309730" y="0"/>
                </a:lnTo>
                <a:lnTo>
                  <a:pt x="3339548" y="9939"/>
                </a:lnTo>
                <a:lnTo>
                  <a:pt x="3309730" y="19878"/>
                </a:lnTo>
              </a:path>
            </a:pathLst>
          </a:custGeom>
          <a:noFill/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 rot="5400000">
            <a:off x="3626413" y="5189596"/>
            <a:ext cx="741000" cy="2196000"/>
            <a:chOff x="2438400" y="1981200"/>
            <a:chExt cx="741000" cy="2196000"/>
          </a:xfrm>
        </p:grpSpPr>
        <p:sp>
          <p:nvSpPr>
            <p:cNvPr id="73" name="Rectangle 72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75" name="Group 74"/>
          <p:cNvGrpSpPr/>
          <p:nvPr/>
        </p:nvGrpSpPr>
        <p:grpSpPr>
          <a:xfrm rot="5400000">
            <a:off x="1403361" y="5212787"/>
            <a:ext cx="741000" cy="2196000"/>
            <a:chOff x="2438400" y="1981200"/>
            <a:chExt cx="741000" cy="2196000"/>
          </a:xfrm>
        </p:grpSpPr>
        <p:sp>
          <p:nvSpPr>
            <p:cNvPr id="76" name="Rectangle 75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78" name="Group 77"/>
          <p:cNvGrpSpPr/>
          <p:nvPr/>
        </p:nvGrpSpPr>
        <p:grpSpPr>
          <a:xfrm rot="5400000">
            <a:off x="2118978" y="769996"/>
            <a:ext cx="741000" cy="2196000"/>
            <a:chOff x="2438400" y="1981200"/>
            <a:chExt cx="741000" cy="2196000"/>
          </a:xfrm>
        </p:grpSpPr>
        <p:sp>
          <p:nvSpPr>
            <p:cNvPr id="79" name="Rectangle 78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81" name="Group 80"/>
          <p:cNvGrpSpPr/>
          <p:nvPr/>
        </p:nvGrpSpPr>
        <p:grpSpPr>
          <a:xfrm rot="5400000">
            <a:off x="4355283" y="750117"/>
            <a:ext cx="741000" cy="2196000"/>
            <a:chOff x="2438400" y="1981200"/>
            <a:chExt cx="741000" cy="2196000"/>
          </a:xfrm>
        </p:grpSpPr>
        <p:sp>
          <p:nvSpPr>
            <p:cNvPr id="82" name="Rectangle 81"/>
            <p:cNvSpPr/>
            <p:nvPr/>
          </p:nvSpPr>
          <p:spPr>
            <a:xfrm>
              <a:off x="2438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819400" y="1981200"/>
              <a:ext cx="360000" cy="219600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55" name="Straight Arrow Connector 54"/>
          <p:cNvCxnSpPr>
            <a:stCxn id="58" idx="1"/>
          </p:cNvCxnSpPr>
          <p:nvPr/>
        </p:nvCxnSpPr>
        <p:spPr>
          <a:xfrm flipH="1" flipV="1">
            <a:off x="3158836" y="4120739"/>
            <a:ext cx="3033156" cy="8031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stCxn id="6" idx="1"/>
            <a:endCxn id="46" idx="1"/>
          </p:cNvCxnSpPr>
          <p:nvPr/>
        </p:nvCxnSpPr>
        <p:spPr>
          <a:xfrm flipH="1" flipV="1">
            <a:off x="4714304" y="2615648"/>
            <a:ext cx="1795827" cy="888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6200" y="3570304"/>
            <a:ext cx="6324600" cy="461665"/>
            <a:chOff x="76200" y="3957935"/>
            <a:chExt cx="6324600" cy="461665"/>
          </a:xfrm>
        </p:grpSpPr>
        <p:sp>
          <p:nvSpPr>
            <p:cNvPr id="66" name="TextBox 65"/>
            <p:cNvSpPr txBox="1"/>
            <p:nvPr/>
          </p:nvSpPr>
          <p:spPr>
            <a:xfrm>
              <a:off x="76200" y="3957935"/>
              <a:ext cx="3626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A</a:t>
              </a:r>
              <a:endParaRPr lang="it-IT" sz="24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962000" y="3957935"/>
              <a:ext cx="3626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A</a:t>
              </a:r>
              <a:endParaRPr lang="it-IT" sz="2400" dirty="0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152400" y="4343400"/>
              <a:ext cx="6248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4346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asellaDiTesto 47"/>
          <p:cNvSpPr txBox="1"/>
          <p:nvPr/>
        </p:nvSpPr>
        <p:spPr>
          <a:xfrm>
            <a:off x="323528" y="188640"/>
            <a:ext cx="2674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/>
              <a:t>SHIELD : Steel </a:t>
            </a:r>
            <a:r>
              <a:rPr lang="it-IT" sz="2000" b="1" dirty="0" err="1" smtClean="0"/>
              <a:t>structure</a:t>
            </a:r>
            <a:endParaRPr lang="it-IT" sz="2000" b="1" dirty="0"/>
          </a:p>
        </p:txBody>
      </p:sp>
      <p:pic>
        <p:nvPicPr>
          <p:cNvPr id="49" name="Immagine 48" descr="Steel 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764705"/>
            <a:ext cx="2880320" cy="2999538"/>
          </a:xfrm>
          <a:prstGeom prst="rect">
            <a:avLst/>
          </a:prstGeom>
        </p:spPr>
      </p:pic>
      <p:pic>
        <p:nvPicPr>
          <p:cNvPr id="50" name="Immagine 49" descr="Steel 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764704"/>
            <a:ext cx="2756142" cy="2946847"/>
          </a:xfrm>
          <a:prstGeom prst="rect">
            <a:avLst/>
          </a:prstGeom>
        </p:spPr>
      </p:pic>
      <p:pic>
        <p:nvPicPr>
          <p:cNvPr id="52" name="Immagine 51" descr="Steel 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9148" y="764703"/>
            <a:ext cx="2461324" cy="3006161"/>
          </a:xfrm>
          <a:prstGeom prst="rect">
            <a:avLst/>
          </a:prstGeom>
        </p:spPr>
      </p:pic>
      <p:grpSp>
        <p:nvGrpSpPr>
          <p:cNvPr id="116" name="Gruppo 115"/>
          <p:cNvGrpSpPr/>
          <p:nvPr/>
        </p:nvGrpSpPr>
        <p:grpSpPr>
          <a:xfrm>
            <a:off x="4385880" y="3933056"/>
            <a:ext cx="780679" cy="2691396"/>
            <a:chOff x="4439393" y="1170039"/>
            <a:chExt cx="914400" cy="5454413"/>
          </a:xfrm>
        </p:grpSpPr>
        <p:sp>
          <p:nvSpPr>
            <p:cNvPr id="85" name="Rectangle 1"/>
            <p:cNvSpPr/>
            <p:nvPr/>
          </p:nvSpPr>
          <p:spPr>
            <a:xfrm>
              <a:off x="4724400" y="1233057"/>
              <a:ext cx="360000" cy="52083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Oval 22"/>
            <p:cNvSpPr/>
            <p:nvPr/>
          </p:nvSpPr>
          <p:spPr>
            <a:xfrm>
              <a:off x="4439393" y="5448300"/>
              <a:ext cx="914400" cy="117615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9" name="Rectangle 53"/>
            <p:cNvSpPr/>
            <p:nvPr/>
          </p:nvSpPr>
          <p:spPr>
            <a:xfrm>
              <a:off x="4665406" y="1170039"/>
              <a:ext cx="55017" cy="5324167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0" name="Rectangle 54"/>
            <p:cNvSpPr/>
            <p:nvPr/>
          </p:nvSpPr>
          <p:spPr>
            <a:xfrm rot="5400000">
              <a:off x="4889393" y="6281113"/>
              <a:ext cx="45719" cy="379668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1" name="Rectangle 55"/>
            <p:cNvSpPr/>
            <p:nvPr/>
          </p:nvSpPr>
          <p:spPr>
            <a:xfrm rot="5400000">
              <a:off x="4894309" y="1013483"/>
              <a:ext cx="45719" cy="379668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3" name="Right Triangle 56"/>
            <p:cNvSpPr/>
            <p:nvPr/>
          </p:nvSpPr>
          <p:spPr>
            <a:xfrm rot="16200000">
              <a:off x="4842771" y="6197066"/>
              <a:ext cx="122804" cy="363123"/>
            </a:xfrm>
            <a:prstGeom prst="rtTriangl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95" name="Group 6"/>
            <p:cNvGrpSpPr/>
            <p:nvPr/>
          </p:nvGrpSpPr>
          <p:grpSpPr>
            <a:xfrm>
              <a:off x="4735423" y="5600701"/>
              <a:ext cx="350927" cy="754612"/>
              <a:chOff x="3773398" y="2417304"/>
              <a:chExt cx="1676860" cy="2280659"/>
            </a:xfrm>
          </p:grpSpPr>
          <p:sp>
            <p:nvSpPr>
              <p:cNvPr id="96" name="Rectangle 57"/>
              <p:cNvSpPr/>
              <p:nvPr/>
            </p:nvSpPr>
            <p:spPr>
              <a:xfrm rot="20646307">
                <a:off x="3803078" y="4608283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7" name="Rectangle 58"/>
              <p:cNvSpPr/>
              <p:nvPr/>
            </p:nvSpPr>
            <p:spPr>
              <a:xfrm rot="20646307">
                <a:off x="3801103" y="4487558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8" name="Rectangle 59"/>
              <p:cNvSpPr/>
              <p:nvPr/>
            </p:nvSpPr>
            <p:spPr>
              <a:xfrm rot="20646307">
                <a:off x="3789228" y="4368808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9" name="Rectangle 60"/>
              <p:cNvSpPr/>
              <p:nvPr/>
            </p:nvSpPr>
            <p:spPr>
              <a:xfrm rot="20646307">
                <a:off x="3787253" y="4248083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0" name="Rectangle 61"/>
              <p:cNvSpPr/>
              <p:nvPr/>
            </p:nvSpPr>
            <p:spPr>
              <a:xfrm rot="20646307">
                <a:off x="3801099" y="4136870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1" name="Rectangle 62"/>
              <p:cNvSpPr/>
              <p:nvPr/>
            </p:nvSpPr>
            <p:spPr>
              <a:xfrm rot="20646307">
                <a:off x="3799124" y="4016145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2" name="Rectangle 63"/>
              <p:cNvSpPr/>
              <p:nvPr/>
            </p:nvSpPr>
            <p:spPr>
              <a:xfrm rot="20646307">
                <a:off x="3787249" y="3897395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3" name="Rectangle 64"/>
              <p:cNvSpPr/>
              <p:nvPr/>
            </p:nvSpPr>
            <p:spPr>
              <a:xfrm rot="20646307">
                <a:off x="3785274" y="3776670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4" name="Rectangle 65"/>
              <p:cNvSpPr/>
              <p:nvPr/>
            </p:nvSpPr>
            <p:spPr>
              <a:xfrm rot="20646307">
                <a:off x="3801099" y="3747461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5" name="Rectangle 66"/>
              <p:cNvSpPr/>
              <p:nvPr/>
            </p:nvSpPr>
            <p:spPr>
              <a:xfrm rot="20646307">
                <a:off x="3799124" y="3626736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6" name="Rectangle 67"/>
              <p:cNvSpPr/>
              <p:nvPr/>
            </p:nvSpPr>
            <p:spPr>
              <a:xfrm rot="20646307">
                <a:off x="3787249" y="3507986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7" name="Rectangle 68"/>
              <p:cNvSpPr/>
              <p:nvPr/>
            </p:nvSpPr>
            <p:spPr>
              <a:xfrm rot="20646307">
                <a:off x="3785274" y="3387261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8" name="Rectangle 69"/>
              <p:cNvSpPr/>
              <p:nvPr/>
            </p:nvSpPr>
            <p:spPr>
              <a:xfrm rot="20646307">
                <a:off x="3789223" y="3263051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9" name="Rectangle 70"/>
              <p:cNvSpPr/>
              <p:nvPr/>
            </p:nvSpPr>
            <p:spPr>
              <a:xfrm rot="20646307">
                <a:off x="3787248" y="3142326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0" name="Rectangle 71"/>
              <p:cNvSpPr/>
              <p:nvPr/>
            </p:nvSpPr>
            <p:spPr>
              <a:xfrm rot="20646307">
                <a:off x="3775373" y="3023576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1" name="Rectangle 72"/>
              <p:cNvSpPr/>
              <p:nvPr/>
            </p:nvSpPr>
            <p:spPr>
              <a:xfrm rot="20646307">
                <a:off x="3773398" y="2902851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2" name="Rectangle 73"/>
              <p:cNvSpPr/>
              <p:nvPr/>
            </p:nvSpPr>
            <p:spPr>
              <a:xfrm rot="20646307">
                <a:off x="3789223" y="2777504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3" name="Rectangle 74"/>
              <p:cNvSpPr/>
              <p:nvPr/>
            </p:nvSpPr>
            <p:spPr>
              <a:xfrm rot="20646307">
                <a:off x="3787248" y="2656779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4" name="Rectangle 75"/>
              <p:cNvSpPr/>
              <p:nvPr/>
            </p:nvSpPr>
            <p:spPr>
              <a:xfrm rot="20646307">
                <a:off x="3775373" y="2538029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5" name="Rectangle 76"/>
              <p:cNvSpPr/>
              <p:nvPr/>
            </p:nvSpPr>
            <p:spPr>
              <a:xfrm rot="20646307">
                <a:off x="3773398" y="2417304"/>
                <a:ext cx="1647180" cy="8968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grpSp>
        <p:nvGrpSpPr>
          <p:cNvPr id="117" name="Gruppo 116"/>
          <p:cNvGrpSpPr/>
          <p:nvPr/>
        </p:nvGrpSpPr>
        <p:grpSpPr>
          <a:xfrm>
            <a:off x="1115616" y="3933056"/>
            <a:ext cx="2232248" cy="2708920"/>
            <a:chOff x="333153" y="1066799"/>
            <a:chExt cx="3338268" cy="5267520"/>
          </a:xfrm>
        </p:grpSpPr>
        <p:sp>
          <p:nvSpPr>
            <p:cNvPr id="118" name="Rectangle 2"/>
            <p:cNvSpPr/>
            <p:nvPr/>
          </p:nvSpPr>
          <p:spPr>
            <a:xfrm>
              <a:off x="357475" y="1100941"/>
              <a:ext cx="3270628" cy="52083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9" name="Rectangle 14"/>
            <p:cNvSpPr/>
            <p:nvPr/>
          </p:nvSpPr>
          <p:spPr>
            <a:xfrm>
              <a:off x="333154" y="1066799"/>
              <a:ext cx="303479" cy="5208319"/>
            </a:xfrm>
            <a:prstGeom prst="rect">
              <a:avLst/>
            </a:prstGeom>
            <a:solidFill>
              <a:schemeClr val="accent1">
                <a:lumMod val="50000"/>
                <a:alpha val="64000"/>
              </a:schemeClr>
            </a:solidFill>
            <a:ln w="222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0" name="Rectangle 15"/>
            <p:cNvSpPr/>
            <p:nvPr/>
          </p:nvSpPr>
          <p:spPr>
            <a:xfrm>
              <a:off x="636632" y="1066799"/>
              <a:ext cx="773381" cy="5208319"/>
            </a:xfrm>
            <a:prstGeom prst="rect">
              <a:avLst/>
            </a:prstGeom>
            <a:solidFill>
              <a:schemeClr val="accent1">
                <a:lumMod val="50000"/>
                <a:alpha val="64000"/>
              </a:schemeClr>
            </a:solidFill>
            <a:ln w="222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1" name="Rectangle 78"/>
            <p:cNvSpPr/>
            <p:nvPr/>
          </p:nvSpPr>
          <p:spPr>
            <a:xfrm>
              <a:off x="3625702" y="1073888"/>
              <a:ext cx="45719" cy="5252484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2" name="Rectangle 79"/>
            <p:cNvSpPr/>
            <p:nvPr/>
          </p:nvSpPr>
          <p:spPr>
            <a:xfrm>
              <a:off x="333153" y="1066799"/>
              <a:ext cx="45719" cy="5252484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3" name="Rectangle 80"/>
            <p:cNvSpPr/>
            <p:nvPr/>
          </p:nvSpPr>
          <p:spPr>
            <a:xfrm rot="5400000">
              <a:off x="1992791" y="4680144"/>
              <a:ext cx="45719" cy="3262631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4" name="Rectangle 81"/>
            <p:cNvSpPr/>
            <p:nvPr/>
          </p:nvSpPr>
          <p:spPr>
            <a:xfrm rot="5400000">
              <a:off x="1985703" y="-536897"/>
              <a:ext cx="45719" cy="3262631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25" name="Rectangle 15"/>
          <p:cNvSpPr/>
          <p:nvPr/>
        </p:nvSpPr>
        <p:spPr>
          <a:xfrm>
            <a:off x="1835696" y="3933056"/>
            <a:ext cx="504056" cy="2678475"/>
          </a:xfrm>
          <a:prstGeom prst="rect">
            <a:avLst/>
          </a:prstGeom>
          <a:solidFill>
            <a:schemeClr val="accent1">
              <a:lumMod val="50000"/>
              <a:alpha val="64000"/>
            </a:schemeClr>
          </a:solidFill>
          <a:ln w="222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Rectangle 15"/>
          <p:cNvSpPr/>
          <p:nvPr/>
        </p:nvSpPr>
        <p:spPr>
          <a:xfrm>
            <a:off x="2339752" y="3933056"/>
            <a:ext cx="504056" cy="2678475"/>
          </a:xfrm>
          <a:prstGeom prst="rect">
            <a:avLst/>
          </a:prstGeom>
          <a:solidFill>
            <a:schemeClr val="accent1">
              <a:lumMod val="50000"/>
              <a:alpha val="64000"/>
            </a:schemeClr>
          </a:solidFill>
          <a:ln w="222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Rectangle 15"/>
          <p:cNvSpPr/>
          <p:nvPr/>
        </p:nvSpPr>
        <p:spPr>
          <a:xfrm>
            <a:off x="2843808" y="3933056"/>
            <a:ext cx="504056" cy="2678475"/>
          </a:xfrm>
          <a:prstGeom prst="rect">
            <a:avLst/>
          </a:prstGeom>
          <a:solidFill>
            <a:schemeClr val="accent1">
              <a:lumMod val="50000"/>
              <a:alpha val="64000"/>
            </a:schemeClr>
          </a:solidFill>
          <a:ln w="222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Oval Callout 21"/>
          <p:cNvSpPr/>
          <p:nvPr/>
        </p:nvSpPr>
        <p:spPr>
          <a:xfrm>
            <a:off x="5610016" y="3861048"/>
            <a:ext cx="1577527" cy="2148305"/>
          </a:xfrm>
          <a:prstGeom prst="wedgeEllipseCallout">
            <a:avLst>
              <a:gd name="adj1" fmla="val -85427"/>
              <a:gd name="adj2" fmla="val 73206"/>
            </a:avLst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9" name="Rectangle 23"/>
          <p:cNvSpPr/>
          <p:nvPr/>
        </p:nvSpPr>
        <p:spPr>
          <a:xfrm>
            <a:off x="6023894" y="4068310"/>
            <a:ext cx="833748" cy="1682815"/>
          </a:xfrm>
          <a:prstGeom prst="rect">
            <a:avLst/>
          </a:prstGeom>
          <a:solidFill>
            <a:schemeClr val="tx1">
              <a:lumMod val="50000"/>
              <a:lumOff val="5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Rectangle 24"/>
          <p:cNvSpPr/>
          <p:nvPr/>
        </p:nvSpPr>
        <p:spPr>
          <a:xfrm rot="20646307">
            <a:off x="6020771" y="5559368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Rectangle 26"/>
          <p:cNvSpPr/>
          <p:nvPr/>
        </p:nvSpPr>
        <p:spPr>
          <a:xfrm rot="20646307">
            <a:off x="6019773" y="5486711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2" name="Rectangle 28"/>
          <p:cNvSpPr/>
          <p:nvPr/>
        </p:nvSpPr>
        <p:spPr>
          <a:xfrm rot="20646307">
            <a:off x="6013775" y="5415244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Rectangle 29"/>
          <p:cNvSpPr/>
          <p:nvPr/>
        </p:nvSpPr>
        <p:spPr>
          <a:xfrm rot="20646307">
            <a:off x="6012777" y="5342587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4" name="Rectangle 30"/>
          <p:cNvSpPr/>
          <p:nvPr/>
        </p:nvSpPr>
        <p:spPr>
          <a:xfrm rot="20646307">
            <a:off x="6019771" y="5275656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5" name="Rectangle 31"/>
          <p:cNvSpPr/>
          <p:nvPr/>
        </p:nvSpPr>
        <p:spPr>
          <a:xfrm rot="20646307">
            <a:off x="6018773" y="5203000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6" name="Rectangle 32"/>
          <p:cNvSpPr/>
          <p:nvPr/>
        </p:nvSpPr>
        <p:spPr>
          <a:xfrm rot="20646307">
            <a:off x="6012775" y="5131532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7" name="Rectangle 33"/>
          <p:cNvSpPr/>
          <p:nvPr/>
        </p:nvSpPr>
        <p:spPr>
          <a:xfrm rot="20646307">
            <a:off x="6011778" y="5058876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8" name="Rectangle 34"/>
          <p:cNvSpPr/>
          <p:nvPr/>
        </p:nvSpPr>
        <p:spPr>
          <a:xfrm rot="20646307">
            <a:off x="6019771" y="5041297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9" name="Rectangle 35"/>
          <p:cNvSpPr/>
          <p:nvPr/>
        </p:nvSpPr>
        <p:spPr>
          <a:xfrm rot="20646307">
            <a:off x="6018773" y="4968640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0" name="Rectangle 36"/>
          <p:cNvSpPr/>
          <p:nvPr/>
        </p:nvSpPr>
        <p:spPr>
          <a:xfrm rot="20646307">
            <a:off x="6012775" y="4897173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Rectangle 37"/>
          <p:cNvSpPr/>
          <p:nvPr/>
        </p:nvSpPr>
        <p:spPr>
          <a:xfrm rot="20646307">
            <a:off x="6011778" y="4824516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2" name="Rectangle 38"/>
          <p:cNvSpPr/>
          <p:nvPr/>
        </p:nvSpPr>
        <p:spPr>
          <a:xfrm rot="20646307">
            <a:off x="6013772" y="4749763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3" name="Rectangle 39"/>
          <p:cNvSpPr/>
          <p:nvPr/>
        </p:nvSpPr>
        <p:spPr>
          <a:xfrm rot="20646307">
            <a:off x="6012775" y="4677106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4" name="Rectangle 40"/>
          <p:cNvSpPr/>
          <p:nvPr/>
        </p:nvSpPr>
        <p:spPr>
          <a:xfrm rot="20646307">
            <a:off x="6006777" y="4605639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5" name="Rectangle 41"/>
          <p:cNvSpPr/>
          <p:nvPr/>
        </p:nvSpPr>
        <p:spPr>
          <a:xfrm rot="20646307">
            <a:off x="6005779" y="4532982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6" name="Rectangle 42"/>
          <p:cNvSpPr/>
          <p:nvPr/>
        </p:nvSpPr>
        <p:spPr>
          <a:xfrm rot="20646307">
            <a:off x="6013772" y="4457545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7" name="Rectangle 43"/>
          <p:cNvSpPr/>
          <p:nvPr/>
        </p:nvSpPr>
        <p:spPr>
          <a:xfrm rot="20646307">
            <a:off x="6012775" y="4384888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8" name="Rectangle 44"/>
          <p:cNvSpPr/>
          <p:nvPr/>
        </p:nvSpPr>
        <p:spPr>
          <a:xfrm rot="20646307">
            <a:off x="6006777" y="4313421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9" name="Rectangle 45"/>
          <p:cNvSpPr/>
          <p:nvPr/>
        </p:nvSpPr>
        <p:spPr>
          <a:xfrm rot="20646307">
            <a:off x="6005779" y="4240764"/>
            <a:ext cx="831987" cy="53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0" name="Right Triangle 47"/>
          <p:cNvSpPr/>
          <p:nvPr/>
        </p:nvSpPr>
        <p:spPr>
          <a:xfrm rot="16200000">
            <a:off x="6310713" y="5236535"/>
            <a:ext cx="260240" cy="795935"/>
          </a:xfrm>
          <a:prstGeom prst="rtTriangl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1" name="Rectangle 48"/>
          <p:cNvSpPr/>
          <p:nvPr/>
        </p:nvSpPr>
        <p:spPr>
          <a:xfrm>
            <a:off x="5969909" y="4017685"/>
            <a:ext cx="53984" cy="1812947"/>
          </a:xfrm>
          <a:prstGeom prst="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Rectangle 49"/>
          <p:cNvSpPr/>
          <p:nvPr/>
        </p:nvSpPr>
        <p:spPr>
          <a:xfrm rot="5400000">
            <a:off x="6415805" y="5379223"/>
            <a:ext cx="64919" cy="830752"/>
          </a:xfrm>
          <a:prstGeom prst="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3" name="Straight Arrow Connector 82"/>
          <p:cNvCxnSpPr/>
          <p:nvPr/>
        </p:nvCxnSpPr>
        <p:spPr>
          <a:xfrm>
            <a:off x="6025715" y="6108135"/>
            <a:ext cx="838083" cy="26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83"/>
          <p:cNvSpPr txBox="1"/>
          <p:nvPr/>
        </p:nvSpPr>
        <p:spPr>
          <a:xfrm>
            <a:off x="6114072" y="6165304"/>
            <a:ext cx="762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10cm</a:t>
            </a:r>
            <a:endParaRPr lang="en-US" sz="1400" dirty="0"/>
          </a:p>
        </p:txBody>
      </p:sp>
      <p:cxnSp>
        <p:nvCxnSpPr>
          <p:cNvPr id="155" name="Straight Connector 7"/>
          <p:cNvCxnSpPr/>
          <p:nvPr/>
        </p:nvCxnSpPr>
        <p:spPr>
          <a:xfrm>
            <a:off x="6042064" y="5733256"/>
            <a:ext cx="1001" cy="456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85"/>
          <p:cNvCxnSpPr/>
          <p:nvPr/>
        </p:nvCxnSpPr>
        <p:spPr>
          <a:xfrm flipH="1">
            <a:off x="6866202" y="5814662"/>
            <a:ext cx="3811" cy="410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20"/>
          <p:cNvSpPr txBox="1"/>
          <p:nvPr/>
        </p:nvSpPr>
        <p:spPr>
          <a:xfrm>
            <a:off x="3593792" y="3933056"/>
            <a:ext cx="1069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Side view</a:t>
            </a:r>
            <a:endParaRPr lang="it-IT" dirty="0"/>
          </a:p>
        </p:txBody>
      </p:sp>
      <p:sp>
        <p:nvSpPr>
          <p:cNvPr id="159" name="CasellaDiTesto 158"/>
          <p:cNvSpPr txBox="1"/>
          <p:nvPr/>
        </p:nvSpPr>
        <p:spPr>
          <a:xfrm>
            <a:off x="6855321" y="3789040"/>
            <a:ext cx="2250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smtClean="0"/>
              <a:t>OPERA </a:t>
            </a:r>
            <a:r>
              <a:rPr lang="it-IT" sz="1400" b="1" dirty="0" err="1" smtClean="0"/>
              <a:t>lead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sheets</a:t>
            </a:r>
            <a:endParaRPr lang="it-IT" sz="1400" b="1" dirty="0" smtClean="0"/>
          </a:p>
          <a:p>
            <a:pPr algn="ctr"/>
            <a:r>
              <a:rPr lang="it-IT" sz="1400" b="1" dirty="0" smtClean="0"/>
              <a:t>(..</a:t>
            </a:r>
            <a:r>
              <a:rPr lang="it-IT" sz="1400" b="1" dirty="0" err="1" smtClean="0"/>
              <a:t>also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for</a:t>
            </a:r>
            <a:r>
              <a:rPr lang="it-IT" sz="1400" b="1" dirty="0" smtClean="0"/>
              <a:t>  TOP and </a:t>
            </a:r>
            <a:r>
              <a:rPr lang="it-IT" sz="1400" b="1" dirty="0" err="1" smtClean="0"/>
              <a:t>Bottom</a:t>
            </a:r>
            <a:r>
              <a:rPr lang="it-IT" sz="1400" b="1" dirty="0" smtClean="0"/>
              <a:t>)</a:t>
            </a:r>
            <a:endParaRPr lang="it-IT" sz="1400" b="1" dirty="0"/>
          </a:p>
        </p:txBody>
      </p:sp>
      <p:cxnSp>
        <p:nvCxnSpPr>
          <p:cNvPr id="161" name="Connettore 2 160"/>
          <p:cNvCxnSpPr/>
          <p:nvPr/>
        </p:nvCxnSpPr>
        <p:spPr>
          <a:xfrm flipH="1">
            <a:off x="6618128" y="4365104"/>
            <a:ext cx="50405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Straight Arrow Connector 82"/>
          <p:cNvCxnSpPr/>
          <p:nvPr/>
        </p:nvCxnSpPr>
        <p:spPr>
          <a:xfrm>
            <a:off x="2843808" y="5877272"/>
            <a:ext cx="5040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TextBox 83"/>
          <p:cNvSpPr txBox="1"/>
          <p:nvPr/>
        </p:nvSpPr>
        <p:spPr>
          <a:xfrm>
            <a:off x="3275856" y="566124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20 cm</a:t>
            </a:r>
          </a:p>
          <a:p>
            <a:pPr algn="ctr"/>
            <a:r>
              <a:rPr lang="en-US" sz="1400" dirty="0" smtClean="0"/>
              <a:t>2 lead sheets</a:t>
            </a:r>
            <a:endParaRPr lang="en-US" sz="1400" dirty="0"/>
          </a:p>
        </p:txBody>
      </p:sp>
      <p:cxnSp>
        <p:nvCxnSpPr>
          <p:cNvPr id="167" name="Connettore 2 166"/>
          <p:cNvCxnSpPr/>
          <p:nvPr/>
        </p:nvCxnSpPr>
        <p:spPr>
          <a:xfrm flipV="1">
            <a:off x="683568" y="5949280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8" name="TextBox 83"/>
          <p:cNvSpPr txBox="1"/>
          <p:nvPr/>
        </p:nvSpPr>
        <p:spPr>
          <a:xfrm>
            <a:off x="-108520" y="623731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Here…</a:t>
            </a:r>
          </a:p>
          <a:p>
            <a:pPr algn="ctr"/>
            <a:r>
              <a:rPr lang="en-US" sz="1400" dirty="0" smtClean="0"/>
              <a:t>Lead or steel</a:t>
            </a:r>
            <a:endParaRPr lang="en-US" sz="1400" dirty="0"/>
          </a:p>
        </p:txBody>
      </p:sp>
      <p:cxnSp>
        <p:nvCxnSpPr>
          <p:cNvPr id="170" name="Straight Arrow Connector 82"/>
          <p:cNvCxnSpPr/>
          <p:nvPr/>
        </p:nvCxnSpPr>
        <p:spPr>
          <a:xfrm>
            <a:off x="2339752" y="6093296"/>
            <a:ext cx="5040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Straight Arrow Connector 82"/>
          <p:cNvCxnSpPr/>
          <p:nvPr/>
        </p:nvCxnSpPr>
        <p:spPr>
          <a:xfrm>
            <a:off x="1835696" y="6237312"/>
            <a:ext cx="5040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Straight Arrow Connector 82"/>
          <p:cNvCxnSpPr/>
          <p:nvPr/>
        </p:nvCxnSpPr>
        <p:spPr>
          <a:xfrm>
            <a:off x="1331640" y="6381328"/>
            <a:ext cx="5040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735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1" y="203386"/>
            <a:ext cx="8069283" cy="556635"/>
          </a:xfrm>
        </p:spPr>
        <p:txBody>
          <a:bodyPr>
            <a:normAutofit fontScale="90000"/>
          </a:bodyPr>
          <a:lstStyle/>
          <a:p>
            <a:r>
              <a:rPr lang="it-IT" sz="3600" dirty="0" err="1" smtClean="0"/>
              <a:t>Apprximate</a:t>
            </a:r>
            <a:r>
              <a:rPr lang="it-IT" sz="3600" dirty="0" smtClean="0"/>
              <a:t> </a:t>
            </a:r>
            <a:r>
              <a:rPr lang="it-IT" sz="3600" dirty="0" err="1"/>
              <a:t>m</a:t>
            </a:r>
            <a:r>
              <a:rPr lang="it-IT" sz="3600" dirty="0" err="1" smtClean="0"/>
              <a:t>aterial</a:t>
            </a:r>
            <a:r>
              <a:rPr lang="it-IT" sz="3600" dirty="0" smtClean="0"/>
              <a:t> </a:t>
            </a:r>
            <a:r>
              <a:rPr lang="it-IT" sz="3600" dirty="0" smtClean="0"/>
              <a:t>budget</a:t>
            </a:r>
            <a:endParaRPr lang="it-IT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812" y="941346"/>
            <a:ext cx="4040188" cy="639762"/>
          </a:xfrm>
        </p:spPr>
        <p:txBody>
          <a:bodyPr/>
          <a:lstStyle/>
          <a:p>
            <a:r>
              <a:rPr lang="it-IT" dirty="0" smtClean="0"/>
              <a:t>Polyethylene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08166"/>
            <a:ext cx="4040188" cy="4617997"/>
          </a:xfrm>
        </p:spPr>
        <p:txBody>
          <a:bodyPr>
            <a:normAutofit/>
          </a:bodyPr>
          <a:lstStyle/>
          <a:p>
            <a:r>
              <a:rPr lang="it-IT" dirty="0" smtClean="0"/>
              <a:t>Total </a:t>
            </a:r>
            <a:r>
              <a:rPr lang="it-IT" dirty="0" err="1" smtClean="0"/>
              <a:t>polyethylene</a:t>
            </a:r>
            <a:r>
              <a:rPr lang="it-IT" dirty="0" smtClean="0"/>
              <a:t> </a:t>
            </a:r>
            <a:r>
              <a:rPr lang="it-IT" dirty="0" err="1" smtClean="0"/>
              <a:t>weight</a:t>
            </a:r>
            <a:r>
              <a:rPr lang="it-IT" dirty="0" smtClean="0"/>
              <a:t> – </a:t>
            </a:r>
            <a:r>
              <a:rPr lang="it-IT" dirty="0" err="1" smtClean="0"/>
              <a:t>about</a:t>
            </a:r>
            <a:r>
              <a:rPr lang="it-IT" dirty="0" smtClean="0"/>
              <a:t> </a:t>
            </a:r>
            <a:r>
              <a:rPr lang="it-IT" dirty="0" smtClean="0"/>
              <a:t>3000-4000 kg</a:t>
            </a:r>
          </a:p>
          <a:p>
            <a:pPr lvl="1">
              <a:buNone/>
            </a:pPr>
            <a:endParaRPr lang="it-IT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893845"/>
            <a:ext cx="4041775" cy="639762"/>
          </a:xfrm>
        </p:spPr>
        <p:txBody>
          <a:bodyPr/>
          <a:lstStyle/>
          <a:p>
            <a:r>
              <a:rPr lang="it-IT" dirty="0" smtClean="0"/>
              <a:t>Lead</a:t>
            </a:r>
            <a:endParaRPr lang="it-IT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72540"/>
            <a:ext cx="4041775" cy="4653623"/>
          </a:xfrm>
        </p:spPr>
        <p:txBody>
          <a:bodyPr>
            <a:normAutofit/>
          </a:bodyPr>
          <a:lstStyle/>
          <a:p>
            <a:r>
              <a:rPr lang="it-IT" dirty="0" smtClean="0"/>
              <a:t>4 </a:t>
            </a:r>
            <a:r>
              <a:rPr lang="it-IT" dirty="0" err="1" smtClean="0"/>
              <a:t>walls</a:t>
            </a:r>
            <a:r>
              <a:rPr lang="it-IT" dirty="0" smtClean="0"/>
              <a:t> </a:t>
            </a:r>
            <a:r>
              <a:rPr lang="it-IT" dirty="0" smtClean="0"/>
              <a:t>10x92x140 cm </a:t>
            </a:r>
            <a:r>
              <a:rPr lang="it-IT" dirty="0" smtClean="0"/>
              <a:t> - </a:t>
            </a:r>
            <a:r>
              <a:rPr lang="it-IT" dirty="0" err="1" smtClean="0"/>
              <a:t>about</a:t>
            </a:r>
            <a:r>
              <a:rPr lang="it-IT" dirty="0" smtClean="0"/>
              <a:t> 1400 kg/</a:t>
            </a:r>
            <a:r>
              <a:rPr lang="it-IT" dirty="0" err="1" smtClean="0"/>
              <a:t>wall</a:t>
            </a:r>
            <a:endParaRPr lang="it-IT" dirty="0" smtClean="0"/>
          </a:p>
          <a:p>
            <a:r>
              <a:rPr lang="it-IT" dirty="0" smtClean="0"/>
              <a:t>bottom</a:t>
            </a:r>
            <a:r>
              <a:rPr lang="it-IT" dirty="0" smtClean="0"/>
              <a:t> </a:t>
            </a:r>
            <a:r>
              <a:rPr lang="it-IT" dirty="0" smtClean="0"/>
              <a:t>10x80x80 </a:t>
            </a:r>
            <a:r>
              <a:rPr lang="it-IT" dirty="0" smtClean="0"/>
              <a:t>cm</a:t>
            </a:r>
          </a:p>
          <a:p>
            <a:endParaRPr lang="it-IT" dirty="0" smtClean="0"/>
          </a:p>
          <a:p>
            <a:r>
              <a:rPr lang="it-IT" dirty="0" smtClean="0"/>
              <a:t>top </a:t>
            </a:r>
            <a:r>
              <a:rPr lang="it-IT" dirty="0" smtClean="0"/>
              <a:t>10x80x80 </a:t>
            </a:r>
            <a:r>
              <a:rPr lang="it-IT" dirty="0" smtClean="0"/>
              <a:t>cm - </a:t>
            </a:r>
            <a:r>
              <a:rPr lang="en-US" dirty="0" smtClean="0"/>
              <a:t>about</a:t>
            </a:r>
            <a:r>
              <a:rPr lang="it-IT" dirty="0" smtClean="0"/>
              <a:t> </a:t>
            </a:r>
            <a:r>
              <a:rPr lang="it-IT" dirty="0" smtClean="0"/>
              <a:t>700 </a:t>
            </a:r>
            <a:r>
              <a:rPr lang="it-IT" dirty="0" smtClean="0"/>
              <a:t>kg of </a:t>
            </a:r>
            <a:r>
              <a:rPr lang="it-IT" dirty="0" err="1" smtClean="0"/>
              <a:t>lead</a:t>
            </a:r>
            <a:r>
              <a:rPr lang="it-IT" dirty="0" smtClean="0"/>
              <a:t>, </a:t>
            </a:r>
            <a:r>
              <a:rPr lang="it-IT" dirty="0" err="1" smtClean="0"/>
              <a:t>about</a:t>
            </a:r>
            <a:r>
              <a:rPr lang="it-IT" dirty="0" smtClean="0"/>
              <a:t> </a:t>
            </a:r>
            <a:r>
              <a:rPr lang="it-IT" dirty="0" smtClean="0"/>
              <a:t>1000 – 1100 </a:t>
            </a:r>
            <a:r>
              <a:rPr lang="it-IT" dirty="0" smtClean="0"/>
              <a:t>kg with </a:t>
            </a:r>
            <a:r>
              <a:rPr lang="it-IT" dirty="0" err="1" smtClean="0"/>
              <a:t>polyethylene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Totale </a:t>
            </a:r>
            <a:r>
              <a:rPr lang="it-IT" dirty="0" err="1" smtClean="0"/>
              <a:t>lead</a:t>
            </a:r>
            <a:r>
              <a:rPr lang="it-IT" dirty="0" smtClean="0"/>
              <a:t> </a:t>
            </a:r>
            <a:r>
              <a:rPr lang="en-US" dirty="0" smtClean="0"/>
              <a:t>weight</a:t>
            </a:r>
            <a:r>
              <a:rPr lang="it-IT" dirty="0" smtClean="0"/>
              <a:t>: </a:t>
            </a:r>
            <a:r>
              <a:rPr lang="it-IT" dirty="0" smtClean="0"/>
              <a:t>7000 kg</a:t>
            </a:r>
          </a:p>
          <a:p>
            <a:pPr>
              <a:buNone/>
            </a:pPr>
            <a:endParaRPr lang="it-IT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09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12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275</Words>
  <Application>Microsoft Office PowerPoint</Application>
  <PresentationFormat>On-screen Show (4:3)</PresentationFormat>
  <Paragraphs>68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di Office</vt:lpstr>
      <vt:lpstr>SHIELD for 10gr exposure with cooling system</vt:lpstr>
      <vt:lpstr>SHIELD for 10 gr exposure</vt:lpstr>
      <vt:lpstr>PowerPoint Presentation</vt:lpstr>
      <vt:lpstr>PowerPoint Presentation</vt:lpstr>
      <vt:lpstr>PowerPoint Presentation</vt:lpstr>
      <vt:lpstr>PowerPoint Presentation</vt:lpstr>
      <vt:lpstr>Apprximate material budget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Nicola</dc:creator>
  <cp:lastModifiedBy>vt</cp:lastModifiedBy>
  <cp:revision>33</cp:revision>
  <dcterms:created xsi:type="dcterms:W3CDTF">2016-10-27T09:13:56Z</dcterms:created>
  <dcterms:modified xsi:type="dcterms:W3CDTF">2016-12-12T14:25:44Z</dcterms:modified>
</cp:coreProperties>
</file>