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embedTrueTypeFonts="1">
  <p:sldMasterIdLst>
    <p:sldMasterId id="2147483692" r:id="rId1"/>
    <p:sldMasterId id="2147483704" r:id="rId2"/>
  </p:sldMasterIdLst>
  <p:notesMasterIdLst>
    <p:notesMasterId r:id="rId18"/>
  </p:notesMasterIdLst>
  <p:handoutMasterIdLst>
    <p:handoutMasterId r:id="rId19"/>
  </p:handoutMasterIdLst>
  <p:sldIdLst>
    <p:sldId id="271" r:id="rId3"/>
    <p:sldId id="256" r:id="rId4"/>
    <p:sldId id="257" r:id="rId5"/>
    <p:sldId id="272" r:id="rId6"/>
    <p:sldId id="270" r:id="rId7"/>
    <p:sldId id="261" r:id="rId8"/>
    <p:sldId id="262" r:id="rId9"/>
    <p:sldId id="263" r:id="rId10"/>
    <p:sldId id="260" r:id="rId11"/>
    <p:sldId id="259" r:id="rId12"/>
    <p:sldId id="266" r:id="rId13"/>
    <p:sldId id="277" r:id="rId14"/>
    <p:sldId id="280" r:id="rId15"/>
    <p:sldId id="258" r:id="rId16"/>
    <p:sldId id="268" r:id="rId17"/>
  </p:sldIdLst>
  <p:sldSz cx="12192000" cy="6858000"/>
  <p:notesSz cx="6797675" cy="9928225"/>
  <p:embeddedFontLst>
    <p:embeddedFont>
      <p:font typeface="Calibri" panose="020F0502020204030204" pitchFamily="34" charset="0"/>
      <p:regular r:id="rId20"/>
      <p:bold r:id="rId21"/>
      <p:italic r:id="rId22"/>
      <p:bold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8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55" autoAdjust="0"/>
    <p:restoredTop sz="81992" autoAdjust="0"/>
  </p:normalViewPr>
  <p:slideViewPr>
    <p:cSldViewPr snapToGrid="0">
      <p:cViewPr varScale="1">
        <p:scale>
          <a:sx n="88" d="100"/>
          <a:sy n="88" d="100"/>
        </p:scale>
        <p:origin x="379" y="67"/>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893"/>
    </p:cViewPr>
  </p:sorterViewPr>
  <p:notesViewPr>
    <p:cSldViewPr snapToGrid="0">
      <p:cViewPr varScale="1">
        <p:scale>
          <a:sx n="81" d="100"/>
          <a:sy n="81" d="100"/>
        </p:scale>
        <p:origin x="2813"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font" Target="fonts/font2.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DE4CC4-471E-443A-BE0E-70D7660A1896}" type="doc">
      <dgm:prSet loTypeId="urn:microsoft.com/office/officeart/2005/8/layout/pyramid4" loCatId="pyramid" qsTypeId="urn:microsoft.com/office/officeart/2005/8/quickstyle/simple1" qsCatId="simple" csTypeId="urn:microsoft.com/office/officeart/2005/8/colors/accent0_3" csCatId="mainScheme" phldr="1"/>
      <dgm:spPr/>
      <dgm:t>
        <a:bodyPr/>
        <a:lstStyle/>
        <a:p>
          <a:endParaRPr lang="en-GB"/>
        </a:p>
      </dgm:t>
    </dgm:pt>
    <dgm:pt modelId="{60D354B3-2C11-4055-AAC0-12EAD964D3BB}">
      <dgm:prSet phldrT="[Text]"/>
      <dgm:spPr/>
      <dgm:t>
        <a:bodyPr/>
        <a:lstStyle/>
        <a:p>
          <a:r>
            <a:rPr lang="en-GB" dirty="0" smtClean="0"/>
            <a:t>Operations</a:t>
          </a:r>
          <a:endParaRPr lang="en-GB" dirty="0"/>
        </a:p>
      </dgm:t>
    </dgm:pt>
    <dgm:pt modelId="{7699AD02-0C04-4D2A-85E5-46346C8A82F1}" type="parTrans" cxnId="{C2E440F1-9B6C-44DA-9FBA-5A742DD342EC}">
      <dgm:prSet/>
      <dgm:spPr/>
      <dgm:t>
        <a:bodyPr/>
        <a:lstStyle/>
        <a:p>
          <a:endParaRPr lang="en-GB"/>
        </a:p>
      </dgm:t>
    </dgm:pt>
    <dgm:pt modelId="{BFFE4827-57AE-4871-A8E5-0A18852333CA}" type="sibTrans" cxnId="{C2E440F1-9B6C-44DA-9FBA-5A742DD342EC}">
      <dgm:prSet/>
      <dgm:spPr/>
      <dgm:t>
        <a:bodyPr/>
        <a:lstStyle/>
        <a:p>
          <a:endParaRPr lang="en-GB"/>
        </a:p>
      </dgm:t>
    </dgm:pt>
    <dgm:pt modelId="{FE9D88D3-9B40-43D1-B703-51B24FA5232F}">
      <dgm:prSet phldrT="[Text]"/>
      <dgm:spPr/>
      <dgm:t>
        <a:bodyPr/>
        <a:lstStyle/>
        <a:p>
          <a:r>
            <a:rPr lang="en-GB" dirty="0" smtClean="0"/>
            <a:t>Powering</a:t>
          </a:r>
          <a:endParaRPr lang="en-GB" dirty="0"/>
        </a:p>
      </dgm:t>
    </dgm:pt>
    <dgm:pt modelId="{7DDF522C-0958-4CAF-ABA7-1AFE181EA56F}" type="parTrans" cxnId="{468453DF-1DF5-4A15-872F-3B7296D8ACA3}">
      <dgm:prSet/>
      <dgm:spPr/>
      <dgm:t>
        <a:bodyPr/>
        <a:lstStyle/>
        <a:p>
          <a:endParaRPr lang="en-GB"/>
        </a:p>
      </dgm:t>
    </dgm:pt>
    <dgm:pt modelId="{865EC563-16EE-45A1-8871-45430A03890A}" type="sibTrans" cxnId="{468453DF-1DF5-4A15-872F-3B7296D8ACA3}">
      <dgm:prSet/>
      <dgm:spPr/>
      <dgm:t>
        <a:bodyPr/>
        <a:lstStyle/>
        <a:p>
          <a:endParaRPr lang="en-GB"/>
        </a:p>
      </dgm:t>
    </dgm:pt>
    <dgm:pt modelId="{A41BC315-D03A-4897-B14D-4E0476767055}">
      <dgm:prSet phldrT="[Text]"/>
      <dgm:spPr/>
      <dgm:t>
        <a:bodyPr/>
        <a:lstStyle/>
        <a:p>
          <a:r>
            <a:rPr lang="en-GB" dirty="0" smtClean="0"/>
            <a:t>Workstations</a:t>
          </a:r>
        </a:p>
        <a:p>
          <a:r>
            <a:rPr lang="en-GB" dirty="0" smtClean="0"/>
            <a:t>Servers</a:t>
          </a:r>
        </a:p>
        <a:p>
          <a:r>
            <a:rPr lang="en-GB" dirty="0" smtClean="0"/>
            <a:t>Network</a:t>
          </a:r>
          <a:endParaRPr lang="en-GB" dirty="0"/>
        </a:p>
      </dgm:t>
    </dgm:pt>
    <dgm:pt modelId="{3FD1D95F-A0F1-4435-8577-2F764DBDE9CE}" type="parTrans" cxnId="{DD43A589-9FB5-4D01-B23A-D9F8B68A730D}">
      <dgm:prSet/>
      <dgm:spPr/>
      <dgm:t>
        <a:bodyPr/>
        <a:lstStyle/>
        <a:p>
          <a:endParaRPr lang="en-GB"/>
        </a:p>
      </dgm:t>
    </dgm:pt>
    <dgm:pt modelId="{FE296C83-C297-4E28-A68C-6D1BD644214E}" type="sibTrans" cxnId="{DD43A589-9FB5-4D01-B23A-D9F8B68A730D}">
      <dgm:prSet/>
      <dgm:spPr/>
      <dgm:t>
        <a:bodyPr/>
        <a:lstStyle/>
        <a:p>
          <a:endParaRPr lang="en-GB"/>
        </a:p>
      </dgm:t>
    </dgm:pt>
    <dgm:pt modelId="{4B37B87C-D0A2-4EC0-995F-93C78E41F74F}">
      <dgm:prSet phldrT="[Text]"/>
      <dgm:spPr/>
      <dgm:t>
        <a:bodyPr/>
        <a:lstStyle/>
        <a:p>
          <a:r>
            <a:rPr lang="en-GB" dirty="0" smtClean="0"/>
            <a:t>Cooling</a:t>
          </a:r>
        </a:p>
        <a:p>
          <a:r>
            <a:rPr lang="en-GB" dirty="0" smtClean="0"/>
            <a:t>&amp;</a:t>
          </a:r>
        </a:p>
        <a:p>
          <a:r>
            <a:rPr lang="en-GB" dirty="0" smtClean="0"/>
            <a:t>Ventilation</a:t>
          </a:r>
        </a:p>
        <a:p>
          <a:endParaRPr lang="en-GB" dirty="0"/>
        </a:p>
      </dgm:t>
    </dgm:pt>
    <dgm:pt modelId="{8D535F89-0EA8-4CDE-AE8E-714A1C2EABE8}" type="parTrans" cxnId="{12B6F9D2-583F-4918-BC22-8A72DE35D187}">
      <dgm:prSet/>
      <dgm:spPr/>
      <dgm:t>
        <a:bodyPr/>
        <a:lstStyle/>
        <a:p>
          <a:endParaRPr lang="en-GB"/>
        </a:p>
      </dgm:t>
    </dgm:pt>
    <dgm:pt modelId="{403DC541-F48C-4253-AAB4-8AAAA9051F2E}" type="sibTrans" cxnId="{12B6F9D2-583F-4918-BC22-8A72DE35D187}">
      <dgm:prSet/>
      <dgm:spPr/>
      <dgm:t>
        <a:bodyPr/>
        <a:lstStyle/>
        <a:p>
          <a:endParaRPr lang="en-GB"/>
        </a:p>
      </dgm:t>
    </dgm:pt>
    <dgm:pt modelId="{557EA9FF-C058-4D6C-83CF-531B84888FEE}" type="pres">
      <dgm:prSet presAssocID="{74DE4CC4-471E-443A-BE0E-70D7660A1896}" presName="compositeShape" presStyleCnt="0">
        <dgm:presLayoutVars>
          <dgm:chMax val="9"/>
          <dgm:dir/>
          <dgm:resizeHandles val="exact"/>
        </dgm:presLayoutVars>
      </dgm:prSet>
      <dgm:spPr/>
      <dgm:t>
        <a:bodyPr/>
        <a:lstStyle/>
        <a:p>
          <a:endParaRPr lang="en-GB"/>
        </a:p>
      </dgm:t>
    </dgm:pt>
    <dgm:pt modelId="{981CB415-211F-459A-B808-CC21399A6ADD}" type="pres">
      <dgm:prSet presAssocID="{74DE4CC4-471E-443A-BE0E-70D7660A1896}" presName="triangle1" presStyleLbl="node1" presStyleIdx="0" presStyleCnt="4" custLinFactNeighborX="-676">
        <dgm:presLayoutVars>
          <dgm:bulletEnabled val="1"/>
        </dgm:presLayoutVars>
      </dgm:prSet>
      <dgm:spPr/>
      <dgm:t>
        <a:bodyPr/>
        <a:lstStyle/>
        <a:p>
          <a:endParaRPr lang="en-GB"/>
        </a:p>
      </dgm:t>
    </dgm:pt>
    <dgm:pt modelId="{24EA981B-6086-48E0-B7CA-F2071F65DACD}" type="pres">
      <dgm:prSet presAssocID="{74DE4CC4-471E-443A-BE0E-70D7660A1896}" presName="triangle2" presStyleLbl="node1" presStyleIdx="1" presStyleCnt="4">
        <dgm:presLayoutVars>
          <dgm:bulletEnabled val="1"/>
        </dgm:presLayoutVars>
      </dgm:prSet>
      <dgm:spPr/>
      <dgm:t>
        <a:bodyPr/>
        <a:lstStyle/>
        <a:p>
          <a:endParaRPr lang="en-GB"/>
        </a:p>
      </dgm:t>
    </dgm:pt>
    <dgm:pt modelId="{F979295B-6787-4551-BE94-68F32DDCAB7C}" type="pres">
      <dgm:prSet presAssocID="{74DE4CC4-471E-443A-BE0E-70D7660A1896}" presName="triangle3" presStyleLbl="node1" presStyleIdx="2" presStyleCnt="4">
        <dgm:presLayoutVars>
          <dgm:bulletEnabled val="1"/>
        </dgm:presLayoutVars>
      </dgm:prSet>
      <dgm:spPr/>
      <dgm:t>
        <a:bodyPr/>
        <a:lstStyle/>
        <a:p>
          <a:endParaRPr lang="en-GB"/>
        </a:p>
      </dgm:t>
    </dgm:pt>
    <dgm:pt modelId="{2B882CA0-8CD6-481C-9611-132E37628673}" type="pres">
      <dgm:prSet presAssocID="{74DE4CC4-471E-443A-BE0E-70D7660A1896}" presName="triangle4" presStyleLbl="node1" presStyleIdx="3" presStyleCnt="4">
        <dgm:presLayoutVars>
          <dgm:bulletEnabled val="1"/>
        </dgm:presLayoutVars>
      </dgm:prSet>
      <dgm:spPr/>
      <dgm:t>
        <a:bodyPr/>
        <a:lstStyle/>
        <a:p>
          <a:endParaRPr lang="en-GB"/>
        </a:p>
      </dgm:t>
    </dgm:pt>
  </dgm:ptLst>
  <dgm:cxnLst>
    <dgm:cxn modelId="{58AE96B7-E550-41CE-9543-EA21A60FBCCF}" type="presOf" srcId="{60D354B3-2C11-4055-AAC0-12EAD964D3BB}" destId="{981CB415-211F-459A-B808-CC21399A6ADD}" srcOrd="0" destOrd="0" presId="urn:microsoft.com/office/officeart/2005/8/layout/pyramid4"/>
    <dgm:cxn modelId="{BEFBD0A2-5D1A-436E-9AC7-F5FAAC982C5F}" type="presOf" srcId="{74DE4CC4-471E-443A-BE0E-70D7660A1896}" destId="{557EA9FF-C058-4D6C-83CF-531B84888FEE}" srcOrd="0" destOrd="0" presId="urn:microsoft.com/office/officeart/2005/8/layout/pyramid4"/>
    <dgm:cxn modelId="{B233C35E-7C56-4C8D-AC51-13C84F17748B}" type="presOf" srcId="{4B37B87C-D0A2-4EC0-995F-93C78E41F74F}" destId="{2B882CA0-8CD6-481C-9611-132E37628673}" srcOrd="0" destOrd="0" presId="urn:microsoft.com/office/officeart/2005/8/layout/pyramid4"/>
    <dgm:cxn modelId="{7531E987-946C-497E-8B44-6E23370E9D0E}" type="presOf" srcId="{FE9D88D3-9B40-43D1-B703-51B24FA5232F}" destId="{24EA981B-6086-48E0-B7CA-F2071F65DACD}" srcOrd="0" destOrd="0" presId="urn:microsoft.com/office/officeart/2005/8/layout/pyramid4"/>
    <dgm:cxn modelId="{468453DF-1DF5-4A15-872F-3B7296D8ACA3}" srcId="{74DE4CC4-471E-443A-BE0E-70D7660A1896}" destId="{FE9D88D3-9B40-43D1-B703-51B24FA5232F}" srcOrd="1" destOrd="0" parTransId="{7DDF522C-0958-4CAF-ABA7-1AFE181EA56F}" sibTransId="{865EC563-16EE-45A1-8871-45430A03890A}"/>
    <dgm:cxn modelId="{DD43A589-9FB5-4D01-B23A-D9F8B68A730D}" srcId="{74DE4CC4-471E-443A-BE0E-70D7660A1896}" destId="{A41BC315-D03A-4897-B14D-4E0476767055}" srcOrd="2" destOrd="0" parTransId="{3FD1D95F-A0F1-4435-8577-2F764DBDE9CE}" sibTransId="{FE296C83-C297-4E28-A68C-6D1BD644214E}"/>
    <dgm:cxn modelId="{F442C7FA-AEFD-4E62-AACC-1712C558F14C}" type="presOf" srcId="{A41BC315-D03A-4897-B14D-4E0476767055}" destId="{F979295B-6787-4551-BE94-68F32DDCAB7C}" srcOrd="0" destOrd="0" presId="urn:microsoft.com/office/officeart/2005/8/layout/pyramid4"/>
    <dgm:cxn modelId="{12B6F9D2-583F-4918-BC22-8A72DE35D187}" srcId="{74DE4CC4-471E-443A-BE0E-70D7660A1896}" destId="{4B37B87C-D0A2-4EC0-995F-93C78E41F74F}" srcOrd="3" destOrd="0" parTransId="{8D535F89-0EA8-4CDE-AE8E-714A1C2EABE8}" sibTransId="{403DC541-F48C-4253-AAB4-8AAAA9051F2E}"/>
    <dgm:cxn modelId="{C2E440F1-9B6C-44DA-9FBA-5A742DD342EC}" srcId="{74DE4CC4-471E-443A-BE0E-70D7660A1896}" destId="{60D354B3-2C11-4055-AAC0-12EAD964D3BB}" srcOrd="0" destOrd="0" parTransId="{7699AD02-0C04-4D2A-85E5-46346C8A82F1}" sibTransId="{BFFE4827-57AE-4871-A8E5-0A18852333CA}"/>
    <dgm:cxn modelId="{6289D49B-4E40-4D12-9ED5-F2B8179C6EDA}" type="presParOf" srcId="{557EA9FF-C058-4D6C-83CF-531B84888FEE}" destId="{981CB415-211F-459A-B808-CC21399A6ADD}" srcOrd="0" destOrd="0" presId="urn:microsoft.com/office/officeart/2005/8/layout/pyramid4"/>
    <dgm:cxn modelId="{DAEA1CF4-1F9C-41C5-AD66-2FB38211DFA7}" type="presParOf" srcId="{557EA9FF-C058-4D6C-83CF-531B84888FEE}" destId="{24EA981B-6086-48E0-B7CA-F2071F65DACD}" srcOrd="1" destOrd="0" presId="urn:microsoft.com/office/officeart/2005/8/layout/pyramid4"/>
    <dgm:cxn modelId="{81E9901B-EA5A-41DC-8D90-A9F18E359099}" type="presParOf" srcId="{557EA9FF-C058-4D6C-83CF-531B84888FEE}" destId="{F979295B-6787-4551-BE94-68F32DDCAB7C}" srcOrd="2" destOrd="0" presId="urn:microsoft.com/office/officeart/2005/8/layout/pyramid4"/>
    <dgm:cxn modelId="{6D8F36BD-6D00-4B36-AF09-C98EE821AAEF}" type="presParOf" srcId="{557EA9FF-C058-4D6C-83CF-531B84888FEE}" destId="{2B882CA0-8CD6-481C-9611-132E37628673}"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C85BAAAA-6F27-4A24-8490-2A7680EAD44F}" type="datetimeFigureOut">
              <a:rPr lang="en-GB" smtClean="0"/>
              <a:t>24/11/2015</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D1920AF3-648E-4B7A-A4C5-B6953119D58A}" type="slidenum">
              <a:rPr lang="en-GB" smtClean="0"/>
              <a:t>‹#›</a:t>
            </a:fld>
            <a:endParaRPr lang="en-GB"/>
          </a:p>
        </p:txBody>
      </p:sp>
    </p:spTree>
    <p:extLst>
      <p:ext uri="{BB962C8B-B14F-4D97-AF65-F5344CB8AC3E}">
        <p14:creationId xmlns:p14="http://schemas.microsoft.com/office/powerpoint/2010/main" val="31410281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B50B4D67-374B-450D-8D17-8E5456A11BA0}" type="datetimeFigureOut">
              <a:rPr lang="en-GB" smtClean="0"/>
              <a:t>24/11/2015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0402DCE-D2B7-4DA2-BA52-2231B94E1EA5}" type="slidenum">
              <a:rPr lang="en-GB" smtClean="0"/>
              <a:t>‹#›</a:t>
            </a:fld>
            <a:endParaRPr lang="en-GB"/>
          </a:p>
        </p:txBody>
      </p:sp>
    </p:spTree>
    <p:extLst>
      <p:ext uri="{BB962C8B-B14F-4D97-AF65-F5344CB8AC3E}">
        <p14:creationId xmlns:p14="http://schemas.microsoft.com/office/powerpoint/2010/main" val="3746955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0402DCE-D2B7-4DA2-BA52-2231B94E1EA5}" type="slidenum">
              <a:rPr lang="en-GB" smtClean="0"/>
              <a:t>0</a:t>
            </a:fld>
            <a:endParaRPr lang="en-GB"/>
          </a:p>
        </p:txBody>
      </p:sp>
    </p:spTree>
    <p:extLst>
      <p:ext uri="{BB962C8B-B14F-4D97-AF65-F5344CB8AC3E}">
        <p14:creationId xmlns:p14="http://schemas.microsoft.com/office/powerpoint/2010/main" val="2646325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solidFill>
                  <a:srgbClr val="FFC000"/>
                </a:solidFill>
              </a:rPr>
              <a:t>Note: no fans!</a:t>
            </a:r>
          </a:p>
          <a:p>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9</a:t>
            </a:fld>
            <a:endParaRPr lang="en-GB"/>
          </a:p>
        </p:txBody>
      </p:sp>
    </p:spTree>
    <p:extLst>
      <p:ext uri="{BB962C8B-B14F-4D97-AF65-F5344CB8AC3E}">
        <p14:creationId xmlns:p14="http://schemas.microsoft.com/office/powerpoint/2010/main" val="3753237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Power consumption: </a:t>
            </a:r>
          </a:p>
          <a:p>
            <a:pPr marL="171450" indent="-171450">
              <a:buFontTx/>
              <a:buChar char="-"/>
            </a:pPr>
            <a:r>
              <a:rPr lang="en-GB" dirty="0" smtClean="0"/>
              <a:t>idle 20 Watts (2010 model Elite</a:t>
            </a:r>
            <a:r>
              <a:rPr lang="en-GB" baseline="0" dirty="0" smtClean="0"/>
              <a:t> 8100 with </a:t>
            </a:r>
            <a:r>
              <a:rPr lang="en-GB" baseline="0" dirty="0" err="1" smtClean="0"/>
              <a:t>nvidia</a:t>
            </a:r>
            <a:r>
              <a:rPr lang="en-GB" baseline="0" dirty="0" smtClean="0"/>
              <a:t> </a:t>
            </a:r>
            <a:r>
              <a:rPr lang="en-GB" dirty="0" smtClean="0"/>
              <a:t>53W, 2005 model DC 7600 with </a:t>
            </a:r>
            <a:r>
              <a:rPr lang="en-GB" dirty="0" err="1" smtClean="0"/>
              <a:t>nvidia</a:t>
            </a:r>
            <a:r>
              <a:rPr lang="en-GB" dirty="0" smtClean="0"/>
              <a:t> 106W)</a:t>
            </a:r>
          </a:p>
          <a:p>
            <a:pPr marL="171450" indent="-171450">
              <a:buFontTx/>
              <a:buChar char="-"/>
            </a:pPr>
            <a:r>
              <a:rPr lang="en-GB" dirty="0" smtClean="0"/>
              <a:t>full load 102 Watts (2010 model Elite</a:t>
            </a:r>
            <a:r>
              <a:rPr lang="en-GB" baseline="0" dirty="0" smtClean="0"/>
              <a:t> 8100 with </a:t>
            </a:r>
            <a:r>
              <a:rPr lang="en-GB" baseline="0" dirty="0" err="1" smtClean="0"/>
              <a:t>nvidia</a:t>
            </a:r>
            <a:r>
              <a:rPr lang="en-GB" baseline="0" dirty="0" smtClean="0"/>
              <a:t> 155</a:t>
            </a:r>
            <a:r>
              <a:rPr lang="en-GB" dirty="0" smtClean="0"/>
              <a:t>W, 2005 model DC 7600 with </a:t>
            </a:r>
            <a:r>
              <a:rPr lang="en-GB" dirty="0" err="1" smtClean="0"/>
              <a:t>nvidia</a:t>
            </a:r>
            <a:r>
              <a:rPr lang="en-GB" dirty="0" smtClean="0"/>
              <a:t> 163W)</a:t>
            </a:r>
          </a:p>
          <a:p>
            <a:pPr marL="171450" indent="-171450">
              <a:buFontTx/>
              <a:buChar cha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Previous CCC workstations which already had Intel Active Management Technology (AMT) recycled to Technical Buildings and LHC underground areas to replace non-remote manageable 2006-era workstations</a:t>
            </a:r>
            <a:r>
              <a:rPr lang="en-GB" sz="1800" dirty="0" smtClean="0"/>
              <a:t/>
            </a:r>
            <a:br>
              <a:rPr lang="en-GB" sz="1800" dirty="0" smtClean="0"/>
            </a:br>
            <a:r>
              <a:rPr lang="en-GB" dirty="0" smtClean="0"/>
              <a:t>	</a:t>
            </a:r>
            <a:r>
              <a:rPr lang="en-GB" sz="1400" dirty="0" smtClean="0">
                <a:solidFill>
                  <a:srgbClr val="00B050"/>
                </a:solidFill>
              </a:rPr>
              <a:t>Saves two hour round-trip access to LHC to power on for updates</a:t>
            </a:r>
          </a:p>
          <a:p>
            <a:pPr marL="0" indent="0">
              <a:buFontTx/>
              <a:buNone/>
            </a:pPr>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10</a:t>
            </a:fld>
            <a:endParaRPr lang="en-GB"/>
          </a:p>
        </p:txBody>
      </p:sp>
    </p:spTree>
    <p:extLst>
      <p:ext uri="{BB962C8B-B14F-4D97-AF65-F5344CB8AC3E}">
        <p14:creationId xmlns:p14="http://schemas.microsoft.com/office/powerpoint/2010/main" val="1183179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GB" dirty="0" smtClean="0"/>
              <a:t>The</a:t>
            </a:r>
            <a:r>
              <a:rPr lang="en-GB" baseline="0" dirty="0" smtClean="0"/>
              <a:t> configuration of hosts in our infrastructure is described in </a:t>
            </a:r>
            <a:r>
              <a:rPr lang="en-GB" baseline="0" dirty="0" err="1" smtClean="0"/>
              <a:t>Ansible</a:t>
            </a:r>
            <a:r>
              <a:rPr lang="en-GB" baseline="0" dirty="0" smtClean="0"/>
              <a:t> and managed and distributed with the Git version control system.</a:t>
            </a:r>
          </a:p>
          <a:p>
            <a:pPr marL="171450" indent="-171450">
              <a:buFont typeface="Arial"/>
              <a:buChar char="•"/>
            </a:pPr>
            <a:r>
              <a:rPr lang="en-GB" baseline="0" dirty="0" smtClean="0"/>
              <a:t>Git allows changes to be developed in ‘feature’ branches, which can be applied to a group of test machines, generally virtual machines, for validation, independent of the production hosts.</a:t>
            </a:r>
          </a:p>
          <a:p>
            <a:pPr marL="171450" indent="-171450">
              <a:buFont typeface="Arial"/>
              <a:buChar char="•"/>
            </a:pPr>
            <a:r>
              <a:rPr lang="en-GB" baseline="0" dirty="0" smtClean="0"/>
              <a:t>After validation, a feature branch is merged into the production branch.</a:t>
            </a:r>
          </a:p>
          <a:p>
            <a:pPr marL="171450" indent="-171450">
              <a:buFont typeface="Arial"/>
              <a:buChar char="•"/>
            </a:pPr>
            <a:r>
              <a:rPr lang="en-GB" baseline="0" dirty="0" smtClean="0"/>
              <a:t>The production branch is then ‘pulled’ by all production hosts.</a:t>
            </a:r>
            <a:endParaRPr lang="en-GB" dirty="0"/>
          </a:p>
        </p:txBody>
      </p:sp>
      <p:sp>
        <p:nvSpPr>
          <p:cNvPr id="4" name="Slide Number Placeholder 3"/>
          <p:cNvSpPr>
            <a:spLocks noGrp="1"/>
          </p:cNvSpPr>
          <p:nvPr>
            <p:ph type="sldNum" sz="quarter" idx="10"/>
          </p:nvPr>
        </p:nvSpPr>
        <p:spPr/>
        <p:txBody>
          <a:bodyPr/>
          <a:lstStyle/>
          <a:p>
            <a:fld id="{366A822C-8FB9-8641-958F-F54578EAD292}"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69960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Example upgrade</a:t>
            </a:r>
            <a:r>
              <a:rPr lang="en-GB" baseline="0" dirty="0" smtClean="0"/>
              <a:t> is SLC6.6 to SLC6.7 during the last Technical Stop</a:t>
            </a:r>
            <a:endParaRPr lang="en-GB" dirty="0" smtClean="0"/>
          </a:p>
          <a:p>
            <a:endParaRPr lang="en-GB" dirty="0" smtClean="0"/>
          </a:p>
          <a:p>
            <a:r>
              <a:rPr lang="en-GB" dirty="0" smtClean="0"/>
              <a:t>State: what is installed, is</a:t>
            </a:r>
            <a:r>
              <a:rPr lang="en-GB" baseline="0" dirty="0" smtClean="0"/>
              <a:t> the monitoring system happy that all services are running</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12</a:t>
            </a:fld>
            <a:endParaRPr lang="en-GB"/>
          </a:p>
        </p:txBody>
      </p:sp>
    </p:spTree>
    <p:extLst>
      <p:ext uri="{BB962C8B-B14F-4D97-AF65-F5344CB8AC3E}">
        <p14:creationId xmlns:p14="http://schemas.microsoft.com/office/powerpoint/2010/main" val="28093710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0402DCE-D2B7-4DA2-BA52-2231B94E1EA5}" type="slidenum">
              <a:rPr lang="en-GB" smtClean="0"/>
              <a:t>13</a:t>
            </a:fld>
            <a:endParaRPr lang="en-GB"/>
          </a:p>
        </p:txBody>
      </p:sp>
    </p:spTree>
    <p:extLst>
      <p:ext uri="{BB962C8B-B14F-4D97-AF65-F5344CB8AC3E}">
        <p14:creationId xmlns:p14="http://schemas.microsoft.com/office/powerpoint/2010/main" val="4185341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0402DCE-D2B7-4DA2-BA52-2231B94E1EA5}" type="slidenum">
              <a:rPr lang="en-GB" smtClean="0"/>
              <a:t>14</a:t>
            </a:fld>
            <a:endParaRPr lang="en-GB"/>
          </a:p>
        </p:txBody>
      </p:sp>
    </p:spTree>
    <p:extLst>
      <p:ext uri="{BB962C8B-B14F-4D97-AF65-F5344CB8AC3E}">
        <p14:creationId xmlns:p14="http://schemas.microsoft.com/office/powerpoint/2010/main" val="3425464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Thanks</a:t>
            </a:r>
            <a:r>
              <a:rPr lang="en-GB" baseline="0" dirty="0" smtClean="0"/>
              <a:t> to</a:t>
            </a:r>
            <a:r>
              <a:rPr lang="en-GB" dirty="0" smtClean="0"/>
              <a:t> Luigi Gallerani for the photos</a:t>
            </a:r>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1</a:t>
            </a:fld>
            <a:endParaRPr lang="en-GB"/>
          </a:p>
        </p:txBody>
      </p:sp>
    </p:spTree>
    <p:extLst>
      <p:ext uri="{BB962C8B-B14F-4D97-AF65-F5344CB8AC3E}">
        <p14:creationId xmlns:p14="http://schemas.microsoft.com/office/powerpoint/2010/main" val="4210391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workstations and servers typically run Scientific Linux CERN 6, based on Red Hat Enterprise Linux 6.</a:t>
            </a:r>
          </a:p>
          <a:p>
            <a:endParaRPr lang="en-GB" baseline="0" dirty="0" smtClean="0"/>
          </a:p>
          <a:p>
            <a:r>
              <a:rPr lang="en-GB" baseline="0" dirty="0" smtClean="0"/>
              <a:t>Java is used for Beam Control and Technical Infrastructure monitoring.</a:t>
            </a:r>
          </a:p>
          <a:p>
            <a:r>
              <a:rPr lang="en-GB" baseline="0" dirty="0" err="1" smtClean="0"/>
              <a:t>WinCC</a:t>
            </a:r>
            <a:r>
              <a:rPr lang="en-GB" baseline="0" dirty="0" smtClean="0"/>
              <a:t> OA (PVSS) is used for Industrial Controls, including Powering and Cooling &amp; Ventilation</a:t>
            </a:r>
          </a:p>
          <a:p>
            <a:r>
              <a:rPr lang="en-GB" baseline="0" dirty="0" smtClean="0"/>
              <a:t>LabVIEW is used for tests and measurements</a:t>
            </a:r>
            <a:endParaRPr lang="en-GB" dirty="0" smtClean="0"/>
          </a:p>
          <a:p>
            <a:endParaRPr lang="en-GB" dirty="0" smtClean="0"/>
          </a:p>
          <a:p>
            <a:r>
              <a:rPr lang="en-GB" dirty="0" smtClean="0"/>
              <a:t>The Front Ends and</a:t>
            </a:r>
            <a:r>
              <a:rPr lang="en-GB" baseline="0" dirty="0" smtClean="0"/>
              <a:t> PLCs are not discussed in this presentation </a:t>
            </a:r>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2</a:t>
            </a:fld>
            <a:endParaRPr lang="en-GB"/>
          </a:p>
        </p:txBody>
      </p:sp>
    </p:spTree>
    <p:extLst>
      <p:ext uri="{BB962C8B-B14F-4D97-AF65-F5344CB8AC3E}">
        <p14:creationId xmlns:p14="http://schemas.microsoft.com/office/powerpoint/2010/main" val="1835292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Although</a:t>
            </a:r>
            <a:r>
              <a:rPr lang="en-GB" baseline="0" dirty="0" smtClean="0"/>
              <a:t> 80 of the Linux workstations are concentrated in the CCC, the other 320 are distributed around all the accelerators (except for AWAKE which is under construction) and many of the Experimental facilities shown.</a:t>
            </a:r>
          </a:p>
          <a:p>
            <a:endParaRPr lang="en-GB" baseline="0" dirty="0" smtClean="0"/>
          </a:p>
          <a:p>
            <a:r>
              <a:rPr lang="en-GB" baseline="0" dirty="0" smtClean="0"/>
              <a:t>The CCC is a 2006 extension of the control room built in 1975 on the French site for the SPS accelerator which runs underneath.</a:t>
            </a:r>
          </a:p>
          <a:p>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3</a:t>
            </a:fld>
            <a:endParaRPr lang="en-GB"/>
          </a:p>
        </p:txBody>
      </p:sp>
    </p:spTree>
    <p:extLst>
      <p:ext uri="{BB962C8B-B14F-4D97-AF65-F5344CB8AC3E}">
        <p14:creationId xmlns:p14="http://schemas.microsoft.com/office/powerpoint/2010/main" val="4118877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4 islands in CCC, each with around 10 operator</a:t>
            </a:r>
            <a:r>
              <a:rPr lang="en-GB" baseline="0" dirty="0" smtClean="0"/>
              <a:t> positions and about two Linux workstations per position</a:t>
            </a:r>
          </a:p>
          <a:p>
            <a:r>
              <a:rPr lang="en-GB" baseline="0" dirty="0" smtClean="0"/>
              <a:t>Network room has routers, switches and Ethernet patch panels for CCC workstations and Front Ends at the top of CCR server room.</a:t>
            </a:r>
          </a:p>
          <a:p>
            <a:r>
              <a:rPr lang="en-GB" baseline="0" dirty="0" smtClean="0"/>
              <a:t>The lower part of the CCR server room contains 300 Linux servers, mostly HP blades. Server network connectivity is handled by a router in each of the 3 network racks.</a:t>
            </a:r>
          </a:p>
          <a:p>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4</a:t>
            </a:fld>
            <a:endParaRPr lang="en-GB"/>
          </a:p>
        </p:txBody>
      </p:sp>
    </p:spTree>
    <p:extLst>
      <p:ext uri="{BB962C8B-B14F-4D97-AF65-F5344CB8AC3E}">
        <p14:creationId xmlns:p14="http://schemas.microsoft.com/office/powerpoint/2010/main" val="1788210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Notes on redundancy</a:t>
            </a:r>
          </a:p>
          <a:p>
            <a:r>
              <a:rPr lang="en-GB" sz="1200" kern="1200" dirty="0" smtClean="0">
                <a:solidFill>
                  <a:schemeClr val="tx1"/>
                </a:solidFill>
                <a:effectLst/>
                <a:latin typeface="+mn-lt"/>
                <a:ea typeface="+mn-ea"/>
                <a:cs typeface="+mn-cs"/>
              </a:rPr>
              <a:t>A ‘conventional’ system is presented on the basis of N equipment, where N is the number of units required to deliver normal service, with one source of electrical supply. Where an item of equipment is subject to maintenance, the service downstream must be turned off for the duration of this activity.</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If continuous service is required then a 2N system (where two of each required item are provided in a redundant configuration) should be considered. Within a 2N system, concurrent maintenance and operation is possible, however active service provision is reduced to N during this time (i.e. if a failure occurs during a maintenance activity, all service is lost).</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If continuous service and full redundancy is required then a 2N+1 system should be considered. In a 2N+1 configuration an additional item of equipment is provided over and above 2N, to allow for both service and redundancy to be maintained even in the event maintenance activity or a single equipment failure.</a:t>
            </a:r>
          </a:p>
          <a:p>
            <a:r>
              <a:rPr lang="en-GB" sz="1200" kern="1200" dirty="0" smtClean="0">
                <a:solidFill>
                  <a:schemeClr val="tx1"/>
                </a:solidFill>
                <a:effectLst/>
                <a:latin typeface="+mn-lt"/>
                <a:ea typeface="+mn-ea"/>
                <a:cs typeface="+mn-cs"/>
              </a:rPr>
              <a:t>Official: UPS duration (10 minutes for each one) + diesels (3 days).</a:t>
            </a:r>
          </a:p>
          <a:p>
            <a:r>
              <a:rPr lang="en-GB" sz="1200" kern="1200" dirty="0" smtClean="0">
                <a:solidFill>
                  <a:schemeClr val="tx1"/>
                </a:solidFill>
                <a:effectLst/>
                <a:latin typeface="+mn-lt"/>
                <a:ea typeface="+mn-ea"/>
                <a:cs typeface="+mn-cs"/>
              </a:rPr>
              <a:t>Currently: 1 hour + 7 days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Distance 	CCC -&gt; diesels:</a:t>
            </a:r>
            <a:r>
              <a:rPr lang="en-GB" sz="1200" kern="1200" baseline="0" dirty="0" smtClean="0">
                <a:solidFill>
                  <a:schemeClr val="tx1"/>
                </a:solidFill>
                <a:effectLst/>
                <a:latin typeface="+mn-lt"/>
                <a:ea typeface="+mn-ea"/>
                <a:cs typeface="+mn-cs"/>
              </a:rPr>
              <a:t> 150 m</a:t>
            </a:r>
          </a:p>
          <a:p>
            <a:r>
              <a:rPr lang="en-GB" sz="1200" kern="1200" baseline="0" dirty="0" smtClean="0">
                <a:solidFill>
                  <a:schemeClr val="tx1"/>
                </a:solidFill>
                <a:effectLst/>
                <a:latin typeface="+mn-lt"/>
                <a:ea typeface="+mn-ea"/>
                <a:cs typeface="+mn-cs"/>
              </a:rPr>
              <a:t>	CCC -&gt; electrical building: 60 m</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0402DCE-D2B7-4DA2-BA52-2231B94E1EA5}" type="slidenum">
              <a:rPr lang="en-GB" smtClean="0"/>
              <a:t>5</a:t>
            </a:fld>
            <a:endParaRPr lang="en-GB"/>
          </a:p>
        </p:txBody>
      </p:sp>
    </p:spTree>
    <p:extLst>
      <p:ext uri="{BB962C8B-B14F-4D97-AF65-F5344CB8AC3E}">
        <p14:creationId xmlns:p14="http://schemas.microsoft.com/office/powerpoint/2010/main" val="664444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fully enclosed corridor was not chosen because of the small size of the server area</a:t>
            </a:r>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6</a:t>
            </a:fld>
            <a:endParaRPr lang="en-GB"/>
          </a:p>
        </p:txBody>
      </p:sp>
    </p:spTree>
    <p:extLst>
      <p:ext uri="{BB962C8B-B14F-4D97-AF65-F5344CB8AC3E}">
        <p14:creationId xmlns:p14="http://schemas.microsoft.com/office/powerpoint/2010/main" val="3460219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Technical Infrastructure operators moved to their backup location during the CCC re-cabling</a:t>
            </a:r>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7</a:t>
            </a:fld>
            <a:endParaRPr lang="en-GB"/>
          </a:p>
        </p:txBody>
      </p:sp>
    </p:spTree>
    <p:extLst>
      <p:ext uri="{BB962C8B-B14F-4D97-AF65-F5344CB8AC3E}">
        <p14:creationId xmlns:p14="http://schemas.microsoft.com/office/powerpoint/2010/main" val="25140769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3 phases of the 2 power sources supply the 6 power supplies. The order of the phases is alternated as we go</a:t>
            </a:r>
            <a:r>
              <a:rPr lang="en-GB" baseline="0" dirty="0" smtClean="0"/>
              <a:t> down the rack. On a light CPU load an enclosure can run with only one power supply.</a:t>
            </a:r>
          </a:p>
          <a:p>
            <a:endParaRPr lang="en-GB" baseline="0" dirty="0" smtClean="0"/>
          </a:p>
          <a:p>
            <a:r>
              <a:rPr lang="en-GB" baseline="0" dirty="0" smtClean="0"/>
              <a:t>An enclosure is still correctly cooled with 2 failed fans </a:t>
            </a:r>
            <a:endParaRPr lang="en-GB" dirty="0"/>
          </a:p>
        </p:txBody>
      </p:sp>
      <p:sp>
        <p:nvSpPr>
          <p:cNvPr id="4" name="Slide Number Placeholder 3"/>
          <p:cNvSpPr>
            <a:spLocks noGrp="1"/>
          </p:cNvSpPr>
          <p:nvPr>
            <p:ph type="sldNum" sz="quarter" idx="10"/>
          </p:nvPr>
        </p:nvSpPr>
        <p:spPr/>
        <p:txBody>
          <a:bodyPr/>
          <a:lstStyle/>
          <a:p>
            <a:fld id="{80402DCE-D2B7-4DA2-BA52-2231B94E1EA5}" type="slidenum">
              <a:rPr lang="en-GB" smtClean="0"/>
              <a:t>8</a:t>
            </a:fld>
            <a:endParaRPr lang="en-GB"/>
          </a:p>
        </p:txBody>
      </p:sp>
    </p:spTree>
    <p:extLst>
      <p:ext uri="{BB962C8B-B14F-4D97-AF65-F5344CB8AC3E}">
        <p14:creationId xmlns:p14="http://schemas.microsoft.com/office/powerpoint/2010/main" val="1147080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B8239D3-D6A9-47EE-8704-A675233568B7}" type="datetime1">
              <a:rPr lang="en-GB" smtClean="0">
                <a:solidFill>
                  <a:prstClr val="black">
                    <a:tint val="75000"/>
                  </a:prstClr>
                </a:solidFill>
              </a:rPr>
              <a:t>24/11/2015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31057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37DD0D2-BEDB-4ABA-9C25-F021EF9FDCE8}" type="datetime1">
              <a:rPr lang="en-GB" smtClean="0">
                <a:solidFill>
                  <a:prstClr val="black">
                    <a:tint val="75000"/>
                  </a:prstClr>
                </a:solidFill>
              </a:rPr>
              <a:t>24/11/2015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68685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300F631-35CA-4CD6-BD19-EBEBAE1B14C0}" type="datetime1">
              <a:rPr lang="en-GB" smtClean="0">
                <a:solidFill>
                  <a:prstClr val="black">
                    <a:tint val="75000"/>
                  </a:prstClr>
                </a:solidFill>
              </a:rPr>
              <a:t>24/11/2015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166637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71104529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295226878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157494948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279254" y="2406826"/>
            <a:ext cx="1629261" cy="2047788"/>
          </a:xfrm>
          <a:prstGeom prst="rect">
            <a:avLst/>
          </a:prstGeom>
        </p:spPr>
      </p:pic>
    </p:spTree>
    <p:extLst>
      <p:ext uri="{BB962C8B-B14F-4D97-AF65-F5344CB8AC3E}">
        <p14:creationId xmlns:p14="http://schemas.microsoft.com/office/powerpoint/2010/main" val="23628224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smtClean="0"/>
              <a:t>Click to edit Master title style</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C2766E0-74EB-48F4-AB30-40D622D3CC00}" type="datetime1">
              <a:rPr lang="en-GB" smtClean="0"/>
              <a:t>24/11/2015</a:t>
            </a:fld>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1B8492A-BB23-4DE4-AB6D-067978DACBBC}" type="slidenum">
              <a:rPr lang="en-GB" smtClean="0"/>
              <a:t>‹#›</a:t>
            </a:fld>
            <a:endParaRPr lang="en-GB"/>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97311915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47612073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dirty="0"/>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03F1BC71-D164-446D-99E4-15DB945C3572}" type="datetime1">
              <a:rPr lang="en-GB" smtClean="0"/>
              <a:t>24/11/2015</a:t>
            </a:fld>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a:p>
        </p:txBody>
      </p:sp>
      <p:sp>
        <p:nvSpPr>
          <p:cNvPr id="9" name="Slide Number Placeholder 3"/>
          <p:cNvSpPr>
            <a:spLocks noGrp="1"/>
          </p:cNvSpPr>
          <p:nvPr>
            <p:ph type="sldNum" sz="quarter" idx="4"/>
          </p:nvPr>
        </p:nvSpPr>
        <p:spPr>
          <a:xfrm>
            <a:off x="11363014" y="6352007"/>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1B8492A-BB23-4DE4-AB6D-067978DACBBC}" type="slidenum">
              <a:rPr lang="en-GB" smtClean="0"/>
              <a:t>‹#›</a:t>
            </a:fld>
            <a:endParaRPr lang="en-GB"/>
          </a:p>
        </p:txBody>
      </p:sp>
    </p:spTree>
    <p:extLst>
      <p:ext uri="{BB962C8B-B14F-4D97-AF65-F5344CB8AC3E}">
        <p14:creationId xmlns:p14="http://schemas.microsoft.com/office/powerpoint/2010/main" val="261668647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en-US" smtClean="0"/>
              <a:t>Click to edit Master title style</a:t>
            </a:r>
            <a:endParaRPr kumimoji="0" lang="en-US" dirty="0"/>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A057668F-9D9B-47AF-A9D7-47696B99614E}" type="datetime1">
              <a:rPr lang="en-GB" smtClean="0"/>
              <a:t>24/11/2015</a:t>
            </a:fld>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1B8492A-BB23-4DE4-AB6D-067978DACBBC}" type="slidenum">
              <a:rPr lang="en-GB" smtClean="0"/>
              <a:t>‹#›</a:t>
            </a:fld>
            <a:endParaRPr lang="en-GB"/>
          </a:p>
        </p:txBody>
      </p:sp>
    </p:spTree>
    <p:extLst>
      <p:ext uri="{BB962C8B-B14F-4D97-AF65-F5344CB8AC3E}">
        <p14:creationId xmlns:p14="http://schemas.microsoft.com/office/powerpoint/2010/main" val="237597211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0462FEE-6A1C-4E95-8DF2-EE11CEF5A73D}" type="datetime1">
              <a:rPr lang="en-GB" smtClean="0">
                <a:solidFill>
                  <a:prstClr val="black">
                    <a:tint val="75000"/>
                  </a:prstClr>
                </a:solidFill>
              </a:rPr>
              <a:t>24/11/2015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664270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en-US" smtClean="0"/>
              <a:t>Click to edit Master title style</a:t>
            </a:r>
            <a:endParaRPr kumimoji="0" lang="en-US" dirty="0"/>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B7887AF-2875-43A6-BF18-B84CAAFD7DCC}" type="datetime1">
              <a:rPr lang="en-GB" smtClean="0"/>
              <a:t>24/11/2015</a:t>
            </a:fld>
            <a:endParaRPr lang="en-GB"/>
          </a:p>
        </p:txBody>
      </p:sp>
      <p:sp>
        <p:nvSpPr>
          <p:cNvPr id="11"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1B8492A-BB23-4DE4-AB6D-067978DACBBC}" type="slidenum">
              <a:rPr lang="en-GB" smtClean="0"/>
              <a:t>‹#›</a:t>
            </a:fld>
            <a:endParaRPr lang="en-GB"/>
          </a:p>
        </p:txBody>
      </p:sp>
    </p:spTree>
    <p:extLst>
      <p:ext uri="{BB962C8B-B14F-4D97-AF65-F5344CB8AC3E}">
        <p14:creationId xmlns:p14="http://schemas.microsoft.com/office/powerpoint/2010/main" val="304777717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6D8A6A6C-94EC-4B9B-B668-6ECFA746DB57}" type="datetime1">
              <a:rPr lang="en-GB" smtClean="0"/>
              <a:t>24/11/2015</a:t>
            </a:fld>
            <a:endParaRPr lang="en-GB"/>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1B8492A-BB23-4DE4-AB6D-067978DACBBC}" type="slidenum">
              <a:rPr lang="en-GB" smtClean="0"/>
              <a:t>‹#›</a:t>
            </a:fld>
            <a:endParaRPr lang="en-GB"/>
          </a:p>
        </p:txBody>
      </p:sp>
    </p:spTree>
    <p:extLst>
      <p:ext uri="{BB962C8B-B14F-4D97-AF65-F5344CB8AC3E}">
        <p14:creationId xmlns:p14="http://schemas.microsoft.com/office/powerpoint/2010/main" val="375295512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1"/>
          </a:xfrm>
        </p:spPr>
        <p:txBody>
          <a:bodyPr tIns="0" bIns="0" anchor="t"/>
          <a:lstStyle>
            <a:lvl1pPr algn="l">
              <a:buNone/>
              <a:defRPr sz="2400" b="1">
                <a:solidFill>
                  <a:schemeClr val="tx1"/>
                </a:solidFill>
              </a:defRPr>
            </a:lvl1pPr>
          </a:lstStyle>
          <a:p>
            <a:r>
              <a:rPr kumimoji="0" lang="en-US" smtClean="0"/>
              <a:t>Click to edit Master title style</a:t>
            </a:r>
            <a:endParaRPr kumimoji="0" lang="en-US" dirty="0"/>
          </a:p>
        </p:txBody>
      </p:sp>
      <p:sp>
        <p:nvSpPr>
          <p:cNvPr id="4" name="Espace réservé du contenu 3"/>
          <p:cNvSpPr>
            <a:spLocks noGrp="1"/>
          </p:cNvSpPr>
          <p:nvPr>
            <p:ph sz="half" idx="1"/>
          </p:nvPr>
        </p:nvSpPr>
        <p:spPr>
          <a:xfrm>
            <a:off x="609600" y="1981200"/>
            <a:ext cx="9448800" cy="3683000"/>
          </a:xfrm>
        </p:spPr>
        <p:txBody>
          <a:bodyPr/>
          <a:lstStyle>
            <a:lvl1pPr>
              <a:defRPr sz="3733"/>
            </a:lvl1pPr>
            <a:lvl2pPr>
              <a:defRPr sz="3200"/>
            </a:lvl2pPr>
            <a:lvl3pPr>
              <a:defRPr sz="2933"/>
            </a:lvl3pPr>
            <a:lvl4pPr>
              <a:defRPr sz="2667"/>
            </a:lvl4pPr>
            <a:lvl5pPr>
              <a:defRPr sz="266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E4433907-913E-482D-BE44-FE031FF2BE04}" type="datetime1">
              <a:rPr lang="en-GB" smtClean="0"/>
              <a:t>24/11/2015</a:t>
            </a:fld>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1B8492A-BB23-4DE4-AB6D-067978DACBBC}" type="slidenum">
              <a:rPr lang="en-GB" smtClean="0"/>
              <a:t>‹#›</a:t>
            </a:fld>
            <a:endParaRPr lang="en-GB"/>
          </a:p>
        </p:txBody>
      </p:sp>
    </p:spTree>
    <p:extLst>
      <p:ext uri="{BB962C8B-B14F-4D97-AF65-F5344CB8AC3E}">
        <p14:creationId xmlns:p14="http://schemas.microsoft.com/office/powerpoint/2010/main" val="314721046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933" b="1">
                <a:solidFill>
                  <a:schemeClr val="tx1"/>
                </a:solidFill>
              </a:defRPr>
            </a:lvl1pPr>
          </a:lstStyle>
          <a:p>
            <a:r>
              <a:rPr kumimoji="0" lang="en-US" smtClean="0"/>
              <a:t>Click to edit Master title style</a:t>
            </a:r>
            <a:endParaRPr kumimoji="0" lang="en-US" dirty="0"/>
          </a:p>
        </p:txBody>
      </p:sp>
      <p:sp>
        <p:nvSpPr>
          <p:cNvPr id="3" name="Espace réservé pour une image  2"/>
          <p:cNvSpPr>
            <a:spLocks noGrp="1"/>
          </p:cNvSpPr>
          <p:nvPr>
            <p:ph type="pic" idx="1"/>
          </p:nvPr>
        </p:nvSpPr>
        <p:spPr>
          <a:xfrm>
            <a:off x="745063" y="802197"/>
            <a:ext cx="6346019"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4267"/>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7408979" y="2998765"/>
            <a:ext cx="4071821" cy="2663483"/>
          </a:xfrm>
        </p:spPr>
        <p:txBody>
          <a:bodyPr lIns="45720" rIns="45720"/>
          <a:lstStyle>
            <a:lvl1pPr marL="0" indent="0">
              <a:buFontTx/>
              <a:buNone/>
              <a:defRPr sz="1600"/>
            </a:lvl1pPr>
            <a:lvl2pPr>
              <a:buFontTx/>
              <a:buNone/>
              <a:defRPr sz="1600"/>
            </a:lvl2pPr>
            <a:lvl3pPr>
              <a:buFontTx/>
              <a:buNone/>
              <a:defRPr sz="1333"/>
            </a:lvl3pPr>
            <a:lvl4pPr>
              <a:buFontTx/>
              <a:buNone/>
              <a:defRPr sz="1200"/>
            </a:lvl4pPr>
            <a:lvl5pPr>
              <a:buFontTx/>
              <a:buNone/>
              <a:defRPr sz="12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1E7C81B0-0863-4275-A116-9413642DC004}" type="datetime1">
              <a:rPr lang="en-GB" smtClean="0"/>
              <a:t>24/11/2015</a:t>
            </a:fld>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1B8492A-BB23-4DE4-AB6D-067978DACBBC}" type="slidenum">
              <a:rPr lang="en-GB" smtClean="0"/>
              <a:t>‹#›</a:t>
            </a:fld>
            <a:endParaRPr lang="en-GB"/>
          </a:p>
        </p:txBody>
      </p:sp>
    </p:spTree>
    <p:extLst>
      <p:ext uri="{BB962C8B-B14F-4D97-AF65-F5344CB8AC3E}">
        <p14:creationId xmlns:p14="http://schemas.microsoft.com/office/powerpoint/2010/main" val="25899334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214147932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6259B58-E8B6-4836-97B4-33188D63D34C}" type="datetime1">
              <a:rPr lang="en-GB" smtClean="0"/>
              <a:t>24/11/2015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B8492A-BB23-4DE4-AB6D-067978DACBBC}" type="slidenum">
              <a:rPr lang="en-GB" smtClean="0"/>
              <a:t>‹#›</a:t>
            </a:fld>
            <a:endParaRPr lang="en-GB"/>
          </a:p>
        </p:txBody>
      </p:sp>
    </p:spTree>
    <p:extLst>
      <p:ext uri="{BB962C8B-B14F-4D97-AF65-F5344CB8AC3E}">
        <p14:creationId xmlns:p14="http://schemas.microsoft.com/office/powerpoint/2010/main" val="209587113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B77C093-392B-4F1A-A683-E04E4C7BA195}" type="datetime1">
              <a:rPr lang="en-GB" smtClean="0"/>
              <a:t>24/11/2015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1B8492A-BB23-4DE4-AB6D-067978DACBBC}" type="slidenum">
              <a:rPr lang="en-GB" smtClean="0"/>
              <a:t>‹#›</a:t>
            </a:fld>
            <a:endParaRPr lang="en-GB"/>
          </a:p>
        </p:txBody>
      </p:sp>
    </p:spTree>
    <p:extLst>
      <p:ext uri="{BB962C8B-B14F-4D97-AF65-F5344CB8AC3E}">
        <p14:creationId xmlns:p14="http://schemas.microsoft.com/office/powerpoint/2010/main" val="32018113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941A06-D564-45D6-9AD8-40B563199870}" type="datetime1">
              <a:rPr lang="en-GB" smtClean="0">
                <a:solidFill>
                  <a:prstClr val="black">
                    <a:tint val="75000"/>
                  </a:prstClr>
                </a:solidFill>
              </a:rPr>
              <a:t>24/11/2015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51531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9AB1ECB-FD45-496A-AA28-AF8ECAD5F807}" type="datetime1">
              <a:rPr lang="en-GB" smtClean="0">
                <a:solidFill>
                  <a:prstClr val="black">
                    <a:tint val="75000"/>
                  </a:prstClr>
                </a:solidFill>
              </a:rPr>
              <a:t>24/11/2015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37676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C52E2A3-01F0-4038-B68B-3A0691153E9E}" type="datetime1">
              <a:rPr lang="en-GB" smtClean="0">
                <a:solidFill>
                  <a:prstClr val="black">
                    <a:tint val="75000"/>
                  </a:prstClr>
                </a:solidFill>
              </a:rPr>
              <a:t>24/11/2015</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01301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B06AC1A-189A-49EE-9EE3-90BEAFF90F9E}" type="datetime1">
              <a:rPr lang="en-GB" smtClean="0">
                <a:solidFill>
                  <a:prstClr val="black">
                    <a:tint val="75000"/>
                  </a:prstClr>
                </a:solidFill>
              </a:rPr>
              <a:t>24/11/2015</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a:xfrm>
            <a:off x="9194800" y="6356351"/>
            <a:ext cx="2844800" cy="365125"/>
          </a:xfrm>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pic>
        <p:nvPicPr>
          <p:cNvPr id="6" name="Picture 1" descr="LogoOutline.ai"/>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5336" y="6154862"/>
            <a:ext cx="646505" cy="646505"/>
          </a:xfrm>
          <a:prstGeom prst="rect">
            <a:avLst/>
          </a:prstGeom>
        </p:spPr>
      </p:pic>
    </p:spTree>
    <p:extLst>
      <p:ext uri="{BB962C8B-B14F-4D97-AF65-F5344CB8AC3E}">
        <p14:creationId xmlns:p14="http://schemas.microsoft.com/office/powerpoint/2010/main" val="4023983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516C0E-DE45-4F5E-9566-17D69E8466DE}" type="datetime1">
              <a:rPr lang="en-GB" smtClean="0">
                <a:solidFill>
                  <a:prstClr val="black">
                    <a:tint val="75000"/>
                  </a:prstClr>
                </a:solidFill>
              </a:rPr>
              <a:t>24/11/2015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a:xfrm>
            <a:off x="9242926" y="6352007"/>
            <a:ext cx="2844800" cy="365125"/>
          </a:xfrm>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pic>
        <p:nvPicPr>
          <p:cNvPr id="5" name="Picture 1" descr="LogoOutline.ai"/>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5336" y="6154862"/>
            <a:ext cx="646505" cy="646505"/>
          </a:xfrm>
          <a:prstGeom prst="rect">
            <a:avLst/>
          </a:prstGeom>
        </p:spPr>
      </p:pic>
    </p:spTree>
    <p:extLst>
      <p:ext uri="{BB962C8B-B14F-4D97-AF65-F5344CB8AC3E}">
        <p14:creationId xmlns:p14="http://schemas.microsoft.com/office/powerpoint/2010/main" val="470524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smtClean="0"/>
              <a:t>Click to edit Master title style</a:t>
            </a:r>
            <a:endParaRPr lang="en-GB"/>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A4C40-16B9-4E38-9688-3088CD0B5164}" type="datetime1">
              <a:rPr lang="en-GB" smtClean="0">
                <a:solidFill>
                  <a:prstClr val="black">
                    <a:tint val="75000"/>
                  </a:prstClr>
                </a:solidFill>
              </a:rPr>
              <a:t>24/11/2015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64542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C338A4-DEB3-4D4D-9B66-34A17018F947}" type="datetime1">
              <a:rPr lang="en-GB" smtClean="0">
                <a:solidFill>
                  <a:prstClr val="black">
                    <a:tint val="75000"/>
                  </a:prstClr>
                </a:solidFill>
              </a:rPr>
              <a:t>24/11/2015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7FE6C7C-2646-3747-8698-6EACBC5695C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46915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emf"/><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609585"/>
            <a:fld id="{FD832080-CED3-40E6-B510-4A6ADBF07FA0}" type="datetime1">
              <a:rPr lang="en-GB" smtClean="0">
                <a:solidFill>
                  <a:prstClr val="black">
                    <a:tint val="75000"/>
                  </a:prstClr>
                </a:solidFill>
              </a:rPr>
              <a:t>24/11/2015</a:t>
            </a:fld>
            <a:endParaRPr lang="en-GB">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609585"/>
            <a:endParaRPr lang="en-GB">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609585"/>
            <a:fld id="{D7FE6C7C-2646-3747-8698-6EACBC5695C6}" type="slidenum">
              <a:rPr lang="en-GB" smtClean="0">
                <a:solidFill>
                  <a:prstClr val="black">
                    <a:tint val="75000"/>
                  </a:prstClr>
                </a:solidFill>
              </a:rPr>
              <a:pPr defTabSz="609585"/>
              <a:t>‹#›</a:t>
            </a:fld>
            <a:endParaRPr lang="en-GB">
              <a:solidFill>
                <a:prstClr val="black">
                  <a:tint val="75000"/>
                </a:prstClr>
              </a:solidFill>
            </a:endParaRPr>
          </a:p>
        </p:txBody>
      </p:sp>
    </p:spTree>
    <p:extLst>
      <p:ext uri="{BB962C8B-B14F-4D97-AF65-F5344CB8AC3E}">
        <p14:creationId xmlns:p14="http://schemas.microsoft.com/office/powerpoint/2010/main" val="422664244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3959113" y="643617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C6AB74EB-CDD2-4FD2-B416-DF018491F60C}" type="datetime1">
              <a:rPr lang="en-GB" smtClean="0"/>
              <a:t>24/11/2015</a:t>
            </a:fld>
            <a:endParaRPr lang="en-GB"/>
          </a:p>
        </p:txBody>
      </p:sp>
      <p:sp>
        <p:nvSpPr>
          <p:cNvPr id="3" name="Footer Placeholder 2"/>
          <p:cNvSpPr>
            <a:spLocks noGrp="1"/>
          </p:cNvSpPr>
          <p:nvPr>
            <p:ph type="ftr" sz="quarter" idx="3"/>
          </p:nvPr>
        </p:nvSpPr>
        <p:spPr>
          <a:xfrm>
            <a:off x="6803913" y="643617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a:p>
        </p:txBody>
      </p:sp>
      <p:sp>
        <p:nvSpPr>
          <p:cNvPr id="4" name="Slide Number Placeholder 3"/>
          <p:cNvSpPr>
            <a:spLocks noGrp="1"/>
          </p:cNvSpPr>
          <p:nvPr>
            <p:ph type="sldNum" sz="quarter" idx="4"/>
          </p:nvPr>
        </p:nvSpPr>
        <p:spPr>
          <a:xfrm>
            <a:off x="11438656" y="643617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1B8492A-BB23-4DE4-AB6D-067978DACBBC}" type="slidenum">
              <a:rPr lang="en-GB" smtClean="0"/>
              <a:t>‹#›</a:t>
            </a:fld>
            <a:endParaRPr lang="en-GB"/>
          </a:p>
        </p:txBody>
      </p:sp>
      <p:pic>
        <p:nvPicPr>
          <p:cNvPr id="8" name="Picture 1" descr="LogoOutline.ai"/>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45336" y="6154862"/>
            <a:ext cx="646505" cy="646505"/>
          </a:xfrm>
          <a:prstGeom prst="rect">
            <a:avLst/>
          </a:prstGeom>
        </p:spPr>
      </p:pic>
    </p:spTree>
    <p:extLst>
      <p:ext uri="{BB962C8B-B14F-4D97-AF65-F5344CB8AC3E}">
        <p14:creationId xmlns:p14="http://schemas.microsoft.com/office/powerpoint/2010/main" val="1368987291"/>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Lst>
  <p:timing>
    <p:tnLst>
      <p:par>
        <p:cTn id="1" dur="indefinite" restart="never" nodeType="tmRoot"/>
      </p:par>
    </p:tnLst>
  </p:timing>
  <p:hf hdr="0" ftr="0" dt="0"/>
  <p:txStyles>
    <p:titleStyle>
      <a:lvl1pPr algn="l" rtl="0" eaLnBrk="1" latinLnBrk="0" hangingPunct="1">
        <a:spcBef>
          <a:spcPct val="0"/>
        </a:spcBef>
        <a:buNone/>
        <a:defRPr kumimoji="0" sz="5867" kern="120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Arial"/>
        <a:buChar char="•"/>
        <a:defRPr kumimoji="0" sz="3733"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200"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2667"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400"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400"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8.xml"/><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6.xml"/><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12.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6.xml"/><Relationship Id="rId6" Type="http://schemas.openxmlformats.org/officeDocument/2006/relationships/image" Target="../media/image12.png"/><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6.xml"/><Relationship Id="rId6" Type="http://schemas.openxmlformats.org/officeDocument/2006/relationships/image" Target="../media/image19.png"/><Relationship Id="rId5" Type="http://schemas.openxmlformats.org/officeDocument/2006/relationships/image" Target="../media/image18.gif"/><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6.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6689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267" y="-16289"/>
            <a:ext cx="12222267" cy="6874289"/>
          </a:xfrm>
        </p:spPr>
      </p:pic>
      <p:sp>
        <p:nvSpPr>
          <p:cNvPr id="2" name="Title 1"/>
          <p:cNvSpPr>
            <a:spLocks noGrp="1"/>
          </p:cNvSpPr>
          <p:nvPr>
            <p:ph type="title"/>
          </p:nvPr>
        </p:nvSpPr>
        <p:spPr>
          <a:xfrm>
            <a:off x="56148" y="45915"/>
            <a:ext cx="3441964" cy="997422"/>
          </a:xfrm>
          <a:solidFill>
            <a:schemeClr val="bg1"/>
          </a:solidFill>
          <a:ln>
            <a:solidFill>
              <a:schemeClr val="tx1"/>
            </a:solidFill>
            <a:prstDash val="solid"/>
          </a:ln>
        </p:spPr>
        <p:style>
          <a:lnRef idx="0">
            <a:scrgbClr r="0" g="0" b="0"/>
          </a:lnRef>
          <a:fillRef idx="1002">
            <a:schemeClr val="lt2"/>
          </a:fillRef>
          <a:effectRef idx="0">
            <a:scrgbClr r="0" g="0" b="0"/>
          </a:effectRef>
          <a:fontRef idx="major"/>
        </p:style>
        <p:txBody>
          <a:bodyPr>
            <a:normAutofit fontScale="90000"/>
          </a:bodyPr>
          <a:lstStyle/>
          <a:p>
            <a:r>
              <a:rPr lang="en-GB" sz="2400" dirty="0" smtClean="0"/>
              <a:t>HP ProLiant BL460c Gen9</a:t>
            </a:r>
            <a:br>
              <a:rPr lang="en-GB" sz="2400" dirty="0" smtClean="0"/>
            </a:br>
            <a:r>
              <a:rPr lang="en-GB" sz="2400" dirty="0" smtClean="0"/>
              <a:t>half-height blade server</a:t>
            </a:r>
            <a:endParaRPr lang="en-GB" sz="2400" dirty="0"/>
          </a:p>
        </p:txBody>
      </p:sp>
      <p:sp>
        <p:nvSpPr>
          <p:cNvPr id="6" name="TextBox 5"/>
          <p:cNvSpPr txBox="1"/>
          <p:nvPr/>
        </p:nvSpPr>
        <p:spPr>
          <a:xfrm>
            <a:off x="7460885" y="175294"/>
            <a:ext cx="2066207" cy="369332"/>
          </a:xfrm>
          <a:prstGeom prst="rect">
            <a:avLst/>
          </a:prstGeom>
          <a:noFill/>
        </p:spPr>
        <p:txBody>
          <a:bodyPr wrap="none" rtlCol="0">
            <a:spAutoFit/>
          </a:bodyPr>
          <a:lstStyle/>
          <a:p>
            <a:r>
              <a:rPr lang="en-GB" dirty="0" smtClean="0"/>
              <a:t>Ethernet Mezzanine</a:t>
            </a:r>
            <a:endParaRPr lang="en-GB" dirty="0"/>
          </a:p>
        </p:txBody>
      </p:sp>
      <p:sp>
        <p:nvSpPr>
          <p:cNvPr id="7" name="TextBox 6"/>
          <p:cNvSpPr txBox="1"/>
          <p:nvPr/>
        </p:nvSpPr>
        <p:spPr>
          <a:xfrm>
            <a:off x="2807369" y="1073011"/>
            <a:ext cx="1098634" cy="646331"/>
          </a:xfrm>
          <a:prstGeom prst="rect">
            <a:avLst/>
          </a:prstGeom>
          <a:noFill/>
        </p:spPr>
        <p:txBody>
          <a:bodyPr wrap="none" rtlCol="0">
            <a:spAutoFit/>
          </a:bodyPr>
          <a:lstStyle/>
          <a:p>
            <a:r>
              <a:rPr lang="en-GB" dirty="0" smtClean="0"/>
              <a:t>RAID</a:t>
            </a:r>
          </a:p>
          <a:p>
            <a:r>
              <a:rPr lang="en-GB" dirty="0" smtClean="0"/>
              <a:t>controller</a:t>
            </a:r>
            <a:endParaRPr lang="en-GB" dirty="0"/>
          </a:p>
        </p:txBody>
      </p:sp>
      <p:sp>
        <p:nvSpPr>
          <p:cNvPr id="8" name="TextBox 7"/>
          <p:cNvSpPr txBox="1"/>
          <p:nvPr/>
        </p:nvSpPr>
        <p:spPr>
          <a:xfrm>
            <a:off x="290665" y="1970664"/>
            <a:ext cx="3095719" cy="369332"/>
          </a:xfrm>
          <a:prstGeom prst="rect">
            <a:avLst/>
          </a:prstGeom>
          <a:noFill/>
        </p:spPr>
        <p:txBody>
          <a:bodyPr wrap="none" rtlCol="0">
            <a:spAutoFit/>
          </a:bodyPr>
          <a:lstStyle/>
          <a:p>
            <a:r>
              <a:rPr lang="en-GB" dirty="0" smtClean="0"/>
              <a:t>SAS 10k RPM 600 GB disks</a:t>
            </a:r>
            <a:endParaRPr lang="en-GB" dirty="0"/>
          </a:p>
        </p:txBody>
      </p:sp>
      <p:sp>
        <p:nvSpPr>
          <p:cNvPr id="9" name="TextBox 8"/>
          <p:cNvSpPr txBox="1"/>
          <p:nvPr/>
        </p:nvSpPr>
        <p:spPr>
          <a:xfrm>
            <a:off x="3256299" y="5478380"/>
            <a:ext cx="2173954" cy="369332"/>
          </a:xfrm>
          <a:prstGeom prst="rect">
            <a:avLst/>
          </a:prstGeom>
          <a:noFill/>
        </p:spPr>
        <p:txBody>
          <a:bodyPr wrap="square" rtlCol="0">
            <a:spAutoFit/>
          </a:bodyPr>
          <a:lstStyle/>
          <a:p>
            <a:r>
              <a:rPr lang="en-GB" dirty="0" smtClean="0"/>
              <a:t>RAID cache battery</a:t>
            </a:r>
            <a:endParaRPr lang="en-GB" dirty="0"/>
          </a:p>
        </p:txBody>
      </p:sp>
      <p:cxnSp>
        <p:nvCxnSpPr>
          <p:cNvPr id="14" name="Straight Arrow Connector 13"/>
          <p:cNvCxnSpPr>
            <a:stCxn id="21" idx="0"/>
          </p:cNvCxnSpPr>
          <p:nvPr/>
        </p:nvCxnSpPr>
        <p:spPr>
          <a:xfrm flipH="1" flipV="1">
            <a:off x="6251578" y="3675580"/>
            <a:ext cx="2546608" cy="1766608"/>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cxnSp>
        <p:nvCxnSpPr>
          <p:cNvPr id="20" name="Straight Arrow Connector 19"/>
          <p:cNvCxnSpPr/>
          <p:nvPr/>
        </p:nvCxnSpPr>
        <p:spPr>
          <a:xfrm flipH="1" flipV="1">
            <a:off x="8346558" y="3675580"/>
            <a:ext cx="451628" cy="1766608"/>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sp>
        <p:nvSpPr>
          <p:cNvPr id="21" name="TextBox 20"/>
          <p:cNvSpPr txBox="1"/>
          <p:nvPr/>
        </p:nvSpPr>
        <p:spPr>
          <a:xfrm>
            <a:off x="5647116" y="5442188"/>
            <a:ext cx="6302140" cy="369332"/>
          </a:xfrm>
          <a:prstGeom prst="rect">
            <a:avLst/>
          </a:prstGeom>
          <a:noFill/>
        </p:spPr>
        <p:txBody>
          <a:bodyPr wrap="square" rtlCol="0">
            <a:spAutoFit/>
          </a:bodyPr>
          <a:lstStyle/>
          <a:p>
            <a:r>
              <a:rPr lang="en-GB" dirty="0" smtClean="0"/>
              <a:t>Two Intel Xeon E5-2630 v3 2.4 GHz CPUs, 32 cores + threads total</a:t>
            </a:r>
            <a:endParaRPr lang="en-GB" dirty="0"/>
          </a:p>
        </p:txBody>
      </p:sp>
      <p:sp>
        <p:nvSpPr>
          <p:cNvPr id="23" name="TextBox 22"/>
          <p:cNvSpPr txBox="1"/>
          <p:nvPr/>
        </p:nvSpPr>
        <p:spPr>
          <a:xfrm flipH="1">
            <a:off x="712380" y="5276098"/>
            <a:ext cx="2113436" cy="646331"/>
          </a:xfrm>
          <a:prstGeom prst="rect">
            <a:avLst/>
          </a:prstGeom>
          <a:noFill/>
        </p:spPr>
        <p:txBody>
          <a:bodyPr wrap="square" rtlCol="0">
            <a:spAutoFit/>
          </a:bodyPr>
          <a:lstStyle/>
          <a:p>
            <a:r>
              <a:rPr lang="en-GB" dirty="0" smtClean="0"/>
              <a:t>64 GB ECC RAM in 4 slots out of 16 </a:t>
            </a:r>
            <a:endParaRPr lang="en-GB" dirty="0"/>
          </a:p>
        </p:txBody>
      </p:sp>
      <p:cxnSp>
        <p:nvCxnSpPr>
          <p:cNvPr id="25" name="Straight Arrow Connector 24"/>
          <p:cNvCxnSpPr/>
          <p:nvPr/>
        </p:nvCxnSpPr>
        <p:spPr>
          <a:xfrm flipV="1">
            <a:off x="2885671" y="2687054"/>
            <a:ext cx="3972329" cy="2910664"/>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p:cNvCxnSpPr/>
          <p:nvPr/>
        </p:nvCxnSpPr>
        <p:spPr>
          <a:xfrm flipV="1">
            <a:off x="2885671" y="4977064"/>
            <a:ext cx="1694350" cy="663634"/>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sp>
        <p:nvSpPr>
          <p:cNvPr id="3" name="Slide Number Placeholder 2"/>
          <p:cNvSpPr>
            <a:spLocks noGrp="1"/>
          </p:cNvSpPr>
          <p:nvPr>
            <p:ph type="sldNum" sz="quarter" idx="4"/>
          </p:nvPr>
        </p:nvSpPr>
        <p:spPr/>
        <p:txBody>
          <a:bodyPr/>
          <a:lstStyle/>
          <a:p>
            <a:fld id="{D1B8492A-BB23-4DE4-AB6D-067978DACBBC}" type="slidenum">
              <a:rPr lang="en-GB" smtClean="0"/>
              <a:t>9</a:t>
            </a:fld>
            <a:endParaRPr lang="en-GB"/>
          </a:p>
        </p:txBody>
      </p:sp>
    </p:spTree>
    <p:extLst>
      <p:ext uri="{BB962C8B-B14F-4D97-AF65-F5344CB8AC3E}">
        <p14:creationId xmlns:p14="http://schemas.microsoft.com/office/powerpoint/2010/main" val="4219512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0" y="-191256"/>
            <a:ext cx="12881663" cy="7243987"/>
          </a:xfrm>
          <a:prstGeom prst="rect">
            <a:avLst/>
          </a:prstGeom>
        </p:spPr>
      </p:pic>
      <p:sp>
        <p:nvSpPr>
          <p:cNvPr id="7" name="Title 1"/>
          <p:cNvSpPr txBox="1">
            <a:spLocks/>
          </p:cNvSpPr>
          <p:nvPr/>
        </p:nvSpPr>
        <p:spPr>
          <a:xfrm>
            <a:off x="38098" y="130879"/>
            <a:ext cx="1912078" cy="1595437"/>
          </a:xfrm>
          <a:prstGeom prst="rect">
            <a:avLst/>
          </a:prstGeom>
          <a:solidFill>
            <a:schemeClr val="bg1"/>
          </a:solidFill>
          <a:ln>
            <a:solidFill>
              <a:schemeClr val="tx1"/>
            </a:solidFill>
            <a:prstDash val="solid"/>
          </a:ln>
        </p:spPr>
        <p:style>
          <a:lnRef idx="0">
            <a:scrgbClr r="0" g="0" b="0"/>
          </a:lnRef>
          <a:fillRef idx="1002">
            <a:schemeClr val="lt2"/>
          </a:fillRef>
          <a:effectRef idx="0">
            <a:scrgbClr r="0" g="0" b="0"/>
          </a:effectRef>
          <a:fontRef idx="major"/>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GB" sz="2400" dirty="0" smtClean="0"/>
              <a:t>Dell  business-class </a:t>
            </a:r>
            <a:r>
              <a:rPr lang="en-GB" sz="2400" dirty="0" err="1" smtClean="0"/>
              <a:t>Optiplex</a:t>
            </a:r>
            <a:r>
              <a:rPr lang="en-GB" sz="2400" dirty="0" smtClean="0"/>
              <a:t> 9020 Mini </a:t>
            </a:r>
            <a:r>
              <a:rPr lang="en-GB" sz="2400" dirty="0"/>
              <a:t>Tower</a:t>
            </a:r>
          </a:p>
        </p:txBody>
      </p:sp>
      <p:sp>
        <p:nvSpPr>
          <p:cNvPr id="9" name="TextBox 8"/>
          <p:cNvSpPr txBox="1"/>
          <p:nvPr/>
        </p:nvSpPr>
        <p:spPr>
          <a:xfrm>
            <a:off x="-4930" y="1843375"/>
            <a:ext cx="2053864" cy="1200329"/>
          </a:xfrm>
          <a:prstGeom prst="rect">
            <a:avLst/>
          </a:prstGeom>
          <a:noFill/>
        </p:spPr>
        <p:txBody>
          <a:bodyPr wrap="square" rtlCol="0">
            <a:spAutoFit/>
          </a:bodyPr>
          <a:lstStyle/>
          <a:p>
            <a:r>
              <a:rPr lang="en-GB" dirty="0" smtClean="0"/>
              <a:t>Intel Core i7-4790</a:t>
            </a:r>
          </a:p>
          <a:p>
            <a:r>
              <a:rPr lang="en-GB" dirty="0" smtClean="0"/>
              <a:t>3.6 GHz CPU</a:t>
            </a:r>
          </a:p>
          <a:p>
            <a:r>
              <a:rPr lang="en-GB" dirty="0"/>
              <a:t>8</a:t>
            </a:r>
            <a:r>
              <a:rPr lang="en-GB" dirty="0" smtClean="0"/>
              <a:t> cores + threads</a:t>
            </a:r>
          </a:p>
          <a:p>
            <a:r>
              <a:rPr lang="en-GB" dirty="0" smtClean="0"/>
              <a:t>total</a:t>
            </a:r>
            <a:endParaRPr lang="en-GB" dirty="0"/>
          </a:p>
        </p:txBody>
      </p:sp>
      <p:cxnSp>
        <p:nvCxnSpPr>
          <p:cNvPr id="11" name="Straight Arrow Connector 10"/>
          <p:cNvCxnSpPr>
            <a:stCxn id="9" idx="3"/>
          </p:cNvCxnSpPr>
          <p:nvPr/>
        </p:nvCxnSpPr>
        <p:spPr>
          <a:xfrm>
            <a:off x="2048934" y="2443540"/>
            <a:ext cx="2474079" cy="1252877"/>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flipH="1">
            <a:off x="9815942" y="5660835"/>
            <a:ext cx="2344889" cy="646331"/>
          </a:xfrm>
          <a:prstGeom prst="rect">
            <a:avLst/>
          </a:prstGeom>
          <a:noFill/>
        </p:spPr>
        <p:txBody>
          <a:bodyPr wrap="square" rtlCol="0">
            <a:spAutoFit/>
          </a:bodyPr>
          <a:lstStyle/>
          <a:p>
            <a:r>
              <a:rPr lang="en-GB" dirty="0" smtClean="0"/>
              <a:t>16 GB RAM in 2 slots out of 4 </a:t>
            </a:r>
            <a:endParaRPr lang="en-GB" dirty="0"/>
          </a:p>
        </p:txBody>
      </p:sp>
      <p:cxnSp>
        <p:nvCxnSpPr>
          <p:cNvPr id="16" name="Straight Arrow Connector 15"/>
          <p:cNvCxnSpPr>
            <a:stCxn id="12" idx="3"/>
          </p:cNvCxnSpPr>
          <p:nvPr/>
        </p:nvCxnSpPr>
        <p:spPr>
          <a:xfrm flipH="1" flipV="1">
            <a:off x="6130917" y="3192119"/>
            <a:ext cx="3685025" cy="2791882"/>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sp>
        <p:nvSpPr>
          <p:cNvPr id="17" name="TextBox 16"/>
          <p:cNvSpPr txBox="1"/>
          <p:nvPr/>
        </p:nvSpPr>
        <p:spPr>
          <a:xfrm>
            <a:off x="9856563" y="6530588"/>
            <a:ext cx="1266693" cy="369332"/>
          </a:xfrm>
          <a:prstGeom prst="rect">
            <a:avLst/>
          </a:prstGeom>
          <a:noFill/>
        </p:spPr>
        <p:txBody>
          <a:bodyPr wrap="none" rtlCol="0">
            <a:spAutoFit/>
          </a:bodyPr>
          <a:lstStyle/>
          <a:p>
            <a:r>
              <a:rPr lang="en-GB" dirty="0" smtClean="0"/>
              <a:t>256 GB SSD</a:t>
            </a:r>
            <a:endParaRPr lang="en-GB" dirty="0"/>
          </a:p>
        </p:txBody>
      </p:sp>
      <p:cxnSp>
        <p:nvCxnSpPr>
          <p:cNvPr id="21" name="Straight Arrow Connector 20"/>
          <p:cNvCxnSpPr>
            <a:stCxn id="17" idx="1"/>
          </p:cNvCxnSpPr>
          <p:nvPr/>
        </p:nvCxnSpPr>
        <p:spPr>
          <a:xfrm flipH="1" flipV="1">
            <a:off x="7909610" y="5233493"/>
            <a:ext cx="1946953" cy="1481761"/>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sp>
        <p:nvSpPr>
          <p:cNvPr id="23" name="Left Arrow 22"/>
          <p:cNvSpPr/>
          <p:nvPr/>
        </p:nvSpPr>
        <p:spPr>
          <a:xfrm>
            <a:off x="348339" y="3135835"/>
            <a:ext cx="1627791" cy="323165"/>
          </a:xfrm>
          <a:prstGeom prst="leftArrow">
            <a:avLst>
              <a:gd name="adj1" fmla="val 62896"/>
              <a:gd name="adj2" fmla="val 50000"/>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VGA</a:t>
            </a:r>
            <a:endParaRPr lang="en-GB" dirty="0"/>
          </a:p>
        </p:txBody>
      </p:sp>
      <p:sp>
        <p:nvSpPr>
          <p:cNvPr id="24" name="Left Arrow 23"/>
          <p:cNvSpPr/>
          <p:nvPr/>
        </p:nvSpPr>
        <p:spPr>
          <a:xfrm>
            <a:off x="348339" y="3606170"/>
            <a:ext cx="1627791" cy="323165"/>
          </a:xfrm>
          <a:prstGeom prst="leftArrow">
            <a:avLst>
              <a:gd name="adj1" fmla="val 62896"/>
              <a:gd name="adj2" fmla="val 50000"/>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DisplayPort</a:t>
            </a:r>
            <a:endParaRPr lang="en-GB" dirty="0"/>
          </a:p>
        </p:txBody>
      </p:sp>
      <p:sp>
        <p:nvSpPr>
          <p:cNvPr id="25" name="Left Arrow 24"/>
          <p:cNvSpPr/>
          <p:nvPr/>
        </p:nvSpPr>
        <p:spPr>
          <a:xfrm>
            <a:off x="348339" y="4077092"/>
            <a:ext cx="1627791" cy="323165"/>
          </a:xfrm>
          <a:prstGeom prst="leftArrow">
            <a:avLst>
              <a:gd name="adj1" fmla="val 62896"/>
              <a:gd name="adj2" fmla="val 50000"/>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DisplayPort</a:t>
            </a:r>
            <a:endParaRPr lang="en-GB" dirty="0"/>
          </a:p>
        </p:txBody>
      </p:sp>
      <p:sp>
        <p:nvSpPr>
          <p:cNvPr id="27" name="TextBox 26"/>
          <p:cNvSpPr txBox="1"/>
          <p:nvPr/>
        </p:nvSpPr>
        <p:spPr>
          <a:xfrm>
            <a:off x="-4930" y="4816417"/>
            <a:ext cx="1610107" cy="1477328"/>
          </a:xfrm>
          <a:prstGeom prst="rect">
            <a:avLst/>
          </a:prstGeom>
          <a:noFill/>
        </p:spPr>
        <p:txBody>
          <a:bodyPr wrap="square" rtlCol="0">
            <a:spAutoFit/>
          </a:bodyPr>
          <a:lstStyle/>
          <a:p>
            <a:r>
              <a:rPr lang="en-GB" dirty="0" smtClean="0"/>
              <a:t>Q87 chipset with AMT for remote restart, BIOS control and KVM</a:t>
            </a:r>
          </a:p>
        </p:txBody>
      </p:sp>
      <p:cxnSp>
        <p:nvCxnSpPr>
          <p:cNvPr id="31" name="Straight Arrow Connector 30"/>
          <p:cNvCxnSpPr>
            <a:stCxn id="27" idx="3"/>
          </p:cNvCxnSpPr>
          <p:nvPr/>
        </p:nvCxnSpPr>
        <p:spPr>
          <a:xfrm flipV="1">
            <a:off x="1605177" y="5460687"/>
            <a:ext cx="3389960" cy="8969"/>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sp>
        <p:nvSpPr>
          <p:cNvPr id="2" name="Slide Number Placeholder 1"/>
          <p:cNvSpPr>
            <a:spLocks noGrp="1"/>
          </p:cNvSpPr>
          <p:nvPr>
            <p:ph type="sldNum" sz="quarter" idx="4"/>
          </p:nvPr>
        </p:nvSpPr>
        <p:spPr/>
        <p:txBody>
          <a:bodyPr/>
          <a:lstStyle/>
          <a:p>
            <a:fld id="{D1B8492A-BB23-4DE4-AB6D-067978DACBBC}" type="slidenum">
              <a:rPr lang="en-GB" smtClean="0"/>
              <a:t>10</a:t>
            </a:fld>
            <a:endParaRPr lang="en-GB"/>
          </a:p>
        </p:txBody>
      </p:sp>
      <p:sp>
        <p:nvSpPr>
          <p:cNvPr id="4" name="Rectangle 3"/>
          <p:cNvSpPr/>
          <p:nvPr/>
        </p:nvSpPr>
        <p:spPr>
          <a:xfrm>
            <a:off x="9849154" y="296729"/>
            <a:ext cx="2263010" cy="954107"/>
          </a:xfrm>
          <a:prstGeom prst="rect">
            <a:avLst/>
          </a:prstGeom>
        </p:spPr>
        <p:txBody>
          <a:bodyPr wrap="square">
            <a:spAutoFit/>
          </a:bodyPr>
          <a:lstStyle/>
          <a:p>
            <a:pPr algn="r"/>
            <a:r>
              <a:rPr lang="en-GB" sz="2800" dirty="0" smtClean="0"/>
              <a:t>Workstations in 2015</a:t>
            </a:r>
            <a:endParaRPr lang="en-GB" sz="2800" dirty="0"/>
          </a:p>
        </p:txBody>
      </p:sp>
      <p:sp>
        <p:nvSpPr>
          <p:cNvPr id="5" name="TextBox 4"/>
          <p:cNvSpPr txBox="1"/>
          <p:nvPr/>
        </p:nvSpPr>
        <p:spPr>
          <a:xfrm>
            <a:off x="9855813" y="1250836"/>
            <a:ext cx="2348359" cy="4247317"/>
          </a:xfrm>
          <a:prstGeom prst="rect">
            <a:avLst/>
          </a:prstGeom>
          <a:noFill/>
        </p:spPr>
        <p:txBody>
          <a:bodyPr wrap="square" rtlCol="0">
            <a:spAutoFit/>
          </a:bodyPr>
          <a:lstStyle/>
          <a:p>
            <a:r>
              <a:rPr lang="en-GB" dirty="0" smtClean="0"/>
              <a:t>All in CCC upgraded and old 2010 models re-used in </a:t>
            </a:r>
            <a:r>
              <a:rPr lang="en-GB" dirty="0"/>
              <a:t>t</a:t>
            </a:r>
            <a:r>
              <a:rPr lang="en-GB" dirty="0" smtClean="0"/>
              <a:t>echnical </a:t>
            </a:r>
            <a:r>
              <a:rPr lang="en-GB" dirty="0"/>
              <a:t>b</a:t>
            </a:r>
            <a:r>
              <a:rPr lang="en-GB" dirty="0" smtClean="0"/>
              <a:t>uildings </a:t>
            </a:r>
            <a:r>
              <a:rPr lang="en-GB" dirty="0"/>
              <a:t>and LHC underground </a:t>
            </a:r>
            <a:r>
              <a:rPr lang="en-GB" dirty="0" smtClean="0"/>
              <a:t>areas</a:t>
            </a:r>
          </a:p>
          <a:p>
            <a:endParaRPr lang="en-GB" dirty="0" smtClean="0"/>
          </a:p>
          <a:p>
            <a:r>
              <a:rPr lang="en-GB" dirty="0"/>
              <a:t>285 CCC monitors renewed</a:t>
            </a:r>
          </a:p>
          <a:p>
            <a:endParaRPr lang="en-GB" dirty="0" smtClean="0"/>
          </a:p>
          <a:p>
            <a:r>
              <a:rPr lang="en-GB" dirty="0" smtClean="0"/>
              <a:t>90</a:t>
            </a:r>
            <a:r>
              <a:rPr lang="en-GB" dirty="0"/>
              <a:t>% of workstations need no </a:t>
            </a:r>
            <a:r>
              <a:rPr lang="en-GB" dirty="0" err="1"/>
              <a:t>PCIe</a:t>
            </a:r>
            <a:r>
              <a:rPr lang="en-GB" dirty="0"/>
              <a:t> graphics card as on-board </a:t>
            </a:r>
            <a:r>
              <a:rPr lang="en-GB" dirty="0" smtClean="0"/>
              <a:t>Intel graphics can now drive </a:t>
            </a:r>
            <a:r>
              <a:rPr lang="en-GB" dirty="0"/>
              <a:t>up to three </a:t>
            </a:r>
            <a:r>
              <a:rPr lang="en-GB" dirty="0" smtClean="0"/>
              <a:t>monitors</a:t>
            </a:r>
          </a:p>
        </p:txBody>
      </p:sp>
      <p:sp>
        <p:nvSpPr>
          <p:cNvPr id="10" name="Rectangle 9"/>
          <p:cNvSpPr/>
          <p:nvPr/>
        </p:nvSpPr>
        <p:spPr>
          <a:xfrm>
            <a:off x="10727544" y="147887"/>
            <a:ext cx="2430711" cy="91440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13" name="Rectangle 12"/>
          <p:cNvSpPr/>
          <p:nvPr/>
        </p:nvSpPr>
        <p:spPr>
          <a:xfrm>
            <a:off x="12731931" y="366436"/>
            <a:ext cx="914400" cy="914400"/>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nvGrpSpPr>
          <p:cNvPr id="15" name="Group 14"/>
          <p:cNvGrpSpPr/>
          <p:nvPr/>
        </p:nvGrpSpPr>
        <p:grpSpPr>
          <a:xfrm>
            <a:off x="9855813" y="37812"/>
            <a:ext cx="1821245" cy="277615"/>
            <a:chOff x="12767481" y="272649"/>
            <a:chExt cx="1821245" cy="277615"/>
          </a:xfrm>
        </p:grpSpPr>
        <p:sp>
          <p:nvSpPr>
            <p:cNvPr id="8" name="Oval 7"/>
            <p:cNvSpPr/>
            <p:nvPr/>
          </p:nvSpPr>
          <p:spPr>
            <a:xfrm>
              <a:off x="12855790" y="272649"/>
              <a:ext cx="255789" cy="277615"/>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sz="1200" dirty="0"/>
            </a:p>
          </p:txBody>
        </p:sp>
        <p:sp>
          <p:nvSpPr>
            <p:cNvPr id="14" name="Rectangle 13"/>
            <p:cNvSpPr/>
            <p:nvPr/>
          </p:nvSpPr>
          <p:spPr>
            <a:xfrm>
              <a:off x="12767481" y="272649"/>
              <a:ext cx="1821245" cy="24899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b="1" dirty="0" smtClean="0">
                  <a:solidFill>
                    <a:schemeClr val="bg1"/>
                  </a:solidFill>
                </a:rPr>
                <a:t>BE</a:t>
              </a:r>
              <a:r>
                <a:rPr lang="en-GB" sz="1200" dirty="0" smtClean="0">
                  <a:solidFill>
                    <a:schemeClr val="tx1">
                      <a:lumMod val="60000"/>
                      <a:lumOff val="40000"/>
                    </a:schemeClr>
                  </a:solidFill>
                </a:rPr>
                <a:t>  Beams Department</a:t>
              </a:r>
              <a:endParaRPr lang="en-GB" sz="1200" dirty="0">
                <a:solidFill>
                  <a:schemeClr val="tx1">
                    <a:lumMod val="60000"/>
                    <a:lumOff val="40000"/>
                  </a:schemeClr>
                </a:solidFill>
              </a:endParaRPr>
            </a:p>
          </p:txBody>
        </p:sp>
      </p:grpSp>
    </p:spTree>
    <p:extLst>
      <p:ext uri="{BB962C8B-B14F-4D97-AF65-F5344CB8AC3E}">
        <p14:creationId xmlns:p14="http://schemas.microsoft.com/office/powerpoint/2010/main" val="546449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119"/>
          <p:cNvGrpSpPr/>
          <p:nvPr/>
        </p:nvGrpSpPr>
        <p:grpSpPr>
          <a:xfrm>
            <a:off x="3171452" y="2584651"/>
            <a:ext cx="3297523" cy="670502"/>
            <a:chOff x="2378589" y="1938488"/>
            <a:chExt cx="2473142" cy="502877"/>
          </a:xfrm>
        </p:grpSpPr>
        <p:cxnSp>
          <p:nvCxnSpPr>
            <p:cNvPr id="33" name="Straight Arrow Connector 32"/>
            <p:cNvCxnSpPr>
              <a:stCxn id="4" idx="3"/>
              <a:endCxn id="6" idx="1"/>
            </p:cNvCxnSpPr>
            <p:nvPr/>
          </p:nvCxnSpPr>
          <p:spPr>
            <a:xfrm>
              <a:off x="2378589" y="2187449"/>
              <a:ext cx="1461427"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38" name="TextBox 37"/>
            <p:cNvSpPr txBox="1"/>
            <p:nvPr/>
          </p:nvSpPr>
          <p:spPr>
            <a:xfrm>
              <a:off x="2784472" y="2187449"/>
              <a:ext cx="574918" cy="253916"/>
            </a:xfrm>
            <a:prstGeom prst="rect">
              <a:avLst/>
            </a:prstGeom>
            <a:noFill/>
          </p:spPr>
          <p:txBody>
            <a:bodyPr wrap="none" rtlCol="0">
              <a:spAutoFit/>
            </a:bodyPr>
            <a:lstStyle/>
            <a:p>
              <a:pPr defTabSz="609585"/>
              <a:r>
                <a:rPr lang="en-GB" sz="1600" dirty="0">
                  <a:solidFill>
                    <a:schemeClr val="tx2"/>
                  </a:solidFill>
                  <a:latin typeface="Arial" panose="020B0604020202020204" pitchFamily="34" charset="0"/>
                  <a:cs typeface="Arial" panose="020B0604020202020204" pitchFamily="34" charset="0"/>
                </a:rPr>
                <a:t>Merge</a:t>
              </a:r>
            </a:p>
          </p:txBody>
        </p:sp>
        <p:sp>
          <p:nvSpPr>
            <p:cNvPr id="6" name="Rounded Rectangle 5"/>
            <p:cNvSpPr/>
            <p:nvPr/>
          </p:nvSpPr>
          <p:spPr>
            <a:xfrm>
              <a:off x="3840016" y="1938488"/>
              <a:ext cx="1011715" cy="497922"/>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defTabSz="609585"/>
              <a:r>
                <a:rPr lang="en-GB" sz="1600" dirty="0">
                  <a:solidFill>
                    <a:prstClr val="white"/>
                  </a:solidFill>
                  <a:latin typeface="Arial" panose="020B0604020202020204" pitchFamily="34" charset="0"/>
                  <a:cs typeface="Arial" panose="020B0604020202020204" pitchFamily="34" charset="0"/>
                </a:rPr>
                <a:t>Production Git branch</a:t>
              </a:r>
            </a:p>
          </p:txBody>
        </p:sp>
      </p:grpSp>
      <p:sp>
        <p:nvSpPr>
          <p:cNvPr id="4" name="Rounded Rectangle 3"/>
          <p:cNvSpPr/>
          <p:nvPr/>
        </p:nvSpPr>
        <p:spPr>
          <a:xfrm>
            <a:off x="1822500" y="2584651"/>
            <a:ext cx="1348953" cy="663896"/>
          </a:xfrm>
          <a:prstGeom prst="roundRect">
            <a:avLst/>
          </a:prstGeom>
          <a:ln/>
        </p:spPr>
        <p:style>
          <a:lnRef idx="1">
            <a:schemeClr val="accent3"/>
          </a:lnRef>
          <a:fillRef idx="3">
            <a:schemeClr val="accent3"/>
          </a:fillRef>
          <a:effectRef idx="2">
            <a:schemeClr val="accent3"/>
          </a:effectRef>
          <a:fontRef idx="minor">
            <a:schemeClr val="lt1"/>
          </a:fontRef>
        </p:style>
        <p:txBody>
          <a:bodyPr/>
          <a:lstStyle/>
          <a:p>
            <a:pPr algn="ctr" defTabSz="609585"/>
            <a:r>
              <a:rPr lang="en-GB" sz="1600" dirty="0">
                <a:solidFill>
                  <a:schemeClr val="tx2"/>
                </a:solidFill>
                <a:latin typeface="Arial" panose="020B0604020202020204" pitchFamily="34" charset="0"/>
                <a:cs typeface="Arial" panose="020B0604020202020204" pitchFamily="34" charset="0"/>
              </a:rPr>
              <a:t>New feature Git branch</a:t>
            </a:r>
          </a:p>
        </p:txBody>
      </p:sp>
      <p:grpSp>
        <p:nvGrpSpPr>
          <p:cNvPr id="121" name="Group 120"/>
          <p:cNvGrpSpPr/>
          <p:nvPr/>
        </p:nvGrpSpPr>
        <p:grpSpPr>
          <a:xfrm>
            <a:off x="792416" y="3248547"/>
            <a:ext cx="3386480" cy="2732479"/>
            <a:chOff x="594312" y="2436410"/>
            <a:chExt cx="2539860" cy="2049359"/>
          </a:xfrm>
        </p:grpSpPr>
        <p:sp>
          <p:nvSpPr>
            <p:cNvPr id="31" name="Rounded Rectangle 30"/>
            <p:cNvSpPr/>
            <p:nvPr/>
          </p:nvSpPr>
          <p:spPr>
            <a:xfrm>
              <a:off x="594312" y="3281212"/>
              <a:ext cx="2539860" cy="120455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en-GB" sz="2400" dirty="0">
                <a:solidFill>
                  <a:prstClr val="white"/>
                </a:solidFill>
              </a:endParaRPr>
            </a:p>
          </p:txBody>
        </p:sp>
        <p:pic>
          <p:nvPicPr>
            <p:cNvPr id="9" name="Picture 8"/>
            <p:cNvPicPr>
              <a:picLocks noChangeAspect="1"/>
            </p:cNvPicPr>
            <p:nvPr/>
          </p:nvPicPr>
          <p:blipFill>
            <a:blip r:embed="rId3">
              <a:duotone>
                <a:prstClr val="black"/>
                <a:schemeClr val="accent6">
                  <a:tint val="45000"/>
                  <a:satMod val="400000"/>
                </a:schemeClr>
              </a:duotone>
            </a:blip>
            <a:stretch>
              <a:fillRect/>
            </a:stretch>
          </p:blipFill>
          <p:spPr>
            <a:xfrm>
              <a:off x="802461" y="3281213"/>
              <a:ext cx="564413" cy="583207"/>
            </a:xfrm>
            <a:prstGeom prst="rect">
              <a:avLst/>
            </a:prstGeom>
          </p:spPr>
        </p:pic>
        <p:pic>
          <p:nvPicPr>
            <p:cNvPr id="12" name="Picture 11"/>
            <p:cNvPicPr>
              <a:picLocks noChangeAspect="1"/>
            </p:cNvPicPr>
            <p:nvPr/>
          </p:nvPicPr>
          <p:blipFill>
            <a:blip r:embed="rId3">
              <a:duotone>
                <a:prstClr val="black"/>
                <a:schemeClr val="accent3">
                  <a:tint val="45000"/>
                  <a:satMod val="400000"/>
                </a:schemeClr>
              </a:duotone>
            </a:blip>
            <a:stretch>
              <a:fillRect/>
            </a:stretch>
          </p:blipFill>
          <p:spPr>
            <a:xfrm>
              <a:off x="2378589" y="3281213"/>
              <a:ext cx="564413" cy="583207"/>
            </a:xfrm>
            <a:prstGeom prst="rect">
              <a:avLst/>
            </a:prstGeom>
          </p:spPr>
        </p:pic>
        <p:pic>
          <p:nvPicPr>
            <p:cNvPr id="13" name="Picture 12"/>
            <p:cNvPicPr>
              <a:picLocks noChangeAspect="1"/>
            </p:cNvPicPr>
            <p:nvPr/>
          </p:nvPicPr>
          <p:blipFill>
            <a:blip r:embed="rId3">
              <a:duotone>
                <a:prstClr val="black"/>
                <a:schemeClr val="accent5">
                  <a:tint val="45000"/>
                  <a:satMod val="400000"/>
                </a:schemeClr>
              </a:duotone>
            </a:blip>
            <a:stretch>
              <a:fillRect/>
            </a:stretch>
          </p:blipFill>
          <p:spPr>
            <a:xfrm>
              <a:off x="1580811" y="3281213"/>
              <a:ext cx="564413" cy="583207"/>
            </a:xfrm>
            <a:prstGeom prst="rect">
              <a:avLst/>
            </a:prstGeom>
          </p:spPr>
        </p:pic>
        <p:sp>
          <p:nvSpPr>
            <p:cNvPr id="21" name="TextBox 20"/>
            <p:cNvSpPr txBox="1"/>
            <p:nvPr/>
          </p:nvSpPr>
          <p:spPr>
            <a:xfrm>
              <a:off x="816563" y="3864420"/>
              <a:ext cx="522018" cy="253915"/>
            </a:xfrm>
            <a:prstGeom prst="rect">
              <a:avLst/>
            </a:prstGeom>
            <a:noFill/>
          </p:spPr>
          <p:txBody>
            <a:bodyPr wrap="none" rtlCol="0">
              <a:spAutoFit/>
            </a:bodyPr>
            <a:lstStyle/>
            <a:p>
              <a:pPr algn="ctr" defTabSz="609585"/>
              <a:r>
                <a:rPr lang="en-GB" sz="1600" dirty="0">
                  <a:solidFill>
                    <a:schemeClr val="bg1"/>
                  </a:solidFill>
                  <a:latin typeface="Arial" panose="020B0604020202020204" pitchFamily="34" charset="0"/>
                  <a:cs typeface="Arial" panose="020B0604020202020204" pitchFamily="34" charset="0"/>
                </a:rPr>
                <a:t>SLC5</a:t>
              </a:r>
            </a:p>
          </p:txBody>
        </p:sp>
        <p:sp>
          <p:nvSpPr>
            <p:cNvPr id="23" name="TextBox 22"/>
            <p:cNvSpPr txBox="1"/>
            <p:nvPr/>
          </p:nvSpPr>
          <p:spPr>
            <a:xfrm>
              <a:off x="1581475" y="3864420"/>
              <a:ext cx="522018" cy="253915"/>
            </a:xfrm>
            <a:prstGeom prst="rect">
              <a:avLst/>
            </a:prstGeom>
            <a:noFill/>
          </p:spPr>
          <p:txBody>
            <a:bodyPr wrap="none" rtlCol="0">
              <a:spAutoFit/>
            </a:bodyPr>
            <a:lstStyle/>
            <a:p>
              <a:pPr algn="ctr" defTabSz="609585"/>
              <a:r>
                <a:rPr lang="en-GB" sz="1600" dirty="0">
                  <a:solidFill>
                    <a:schemeClr val="bg1"/>
                  </a:solidFill>
                  <a:latin typeface="Arial" panose="020B0604020202020204" pitchFamily="34" charset="0"/>
                  <a:cs typeface="Arial" panose="020B0604020202020204" pitchFamily="34" charset="0"/>
                </a:rPr>
                <a:t>SLC6</a:t>
              </a:r>
            </a:p>
          </p:txBody>
        </p:sp>
        <p:sp>
          <p:nvSpPr>
            <p:cNvPr id="24" name="TextBox 23"/>
            <p:cNvSpPr txBox="1"/>
            <p:nvPr/>
          </p:nvSpPr>
          <p:spPr>
            <a:xfrm>
              <a:off x="2281700" y="3864420"/>
              <a:ext cx="754053" cy="253915"/>
            </a:xfrm>
            <a:prstGeom prst="rect">
              <a:avLst/>
            </a:prstGeom>
            <a:noFill/>
          </p:spPr>
          <p:txBody>
            <a:bodyPr wrap="none" rtlCol="0">
              <a:spAutoFit/>
            </a:bodyPr>
            <a:lstStyle/>
            <a:p>
              <a:pPr algn="ctr" defTabSz="609585"/>
              <a:r>
                <a:rPr lang="en-GB" sz="1600" dirty="0">
                  <a:solidFill>
                    <a:schemeClr val="bg1"/>
                  </a:solidFill>
                  <a:latin typeface="Arial" panose="020B0604020202020204" pitchFamily="34" charset="0"/>
                  <a:cs typeface="Arial" panose="020B0604020202020204" pitchFamily="34" charset="0"/>
                </a:rPr>
                <a:t>Centos 7</a:t>
              </a:r>
            </a:p>
          </p:txBody>
        </p:sp>
        <p:cxnSp>
          <p:nvCxnSpPr>
            <p:cNvPr id="26" name="Straight Arrow Connector 25"/>
            <p:cNvCxnSpPr>
              <a:stCxn id="4" idx="2"/>
              <a:endCxn id="9" idx="0"/>
            </p:cNvCxnSpPr>
            <p:nvPr/>
          </p:nvCxnSpPr>
          <p:spPr>
            <a:xfrm flipH="1">
              <a:off x="1084668" y="2436410"/>
              <a:ext cx="788064" cy="844803"/>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28" name="Straight Arrow Connector 27"/>
            <p:cNvCxnSpPr>
              <a:stCxn id="4" idx="2"/>
              <a:endCxn id="31" idx="0"/>
            </p:cNvCxnSpPr>
            <p:nvPr/>
          </p:nvCxnSpPr>
          <p:spPr>
            <a:xfrm flipH="1">
              <a:off x="1864242" y="2436410"/>
              <a:ext cx="8490" cy="84480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0" name="Straight Arrow Connector 29"/>
            <p:cNvCxnSpPr>
              <a:stCxn id="4" idx="2"/>
            </p:cNvCxnSpPr>
            <p:nvPr/>
          </p:nvCxnSpPr>
          <p:spPr>
            <a:xfrm>
              <a:off x="1872732" y="2436410"/>
              <a:ext cx="788064" cy="83242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32" name="TextBox 31"/>
            <p:cNvSpPr txBox="1"/>
            <p:nvPr/>
          </p:nvSpPr>
          <p:spPr>
            <a:xfrm>
              <a:off x="1404225" y="4070973"/>
              <a:ext cx="1006237" cy="346249"/>
            </a:xfrm>
            <a:prstGeom prst="rect">
              <a:avLst/>
            </a:prstGeom>
            <a:noFill/>
          </p:spPr>
          <p:txBody>
            <a:bodyPr wrap="none" rtlCol="0">
              <a:spAutoFit/>
            </a:bodyPr>
            <a:lstStyle/>
            <a:p>
              <a:pPr defTabSz="609585"/>
              <a:r>
                <a:rPr lang="en-GB" sz="2400" b="1" dirty="0" err="1">
                  <a:solidFill>
                    <a:prstClr val="white"/>
                  </a:solidFill>
                  <a:latin typeface="Arial" panose="020B0604020202020204" pitchFamily="34" charset="0"/>
                  <a:cs typeface="Arial" panose="020B0604020202020204" pitchFamily="34" charset="0"/>
                </a:rPr>
                <a:t>Testbed</a:t>
              </a:r>
              <a:endParaRPr lang="en-GB" sz="2400" b="1" dirty="0">
                <a:solidFill>
                  <a:prstClr val="white"/>
                </a:solidFill>
                <a:latin typeface="Arial" panose="020B0604020202020204" pitchFamily="34" charset="0"/>
                <a:cs typeface="Arial" panose="020B0604020202020204" pitchFamily="34" charset="0"/>
              </a:endParaRPr>
            </a:p>
          </p:txBody>
        </p:sp>
        <p:sp>
          <p:nvSpPr>
            <p:cNvPr id="111" name="TextBox 110"/>
            <p:cNvSpPr txBox="1"/>
            <p:nvPr/>
          </p:nvSpPr>
          <p:spPr>
            <a:xfrm>
              <a:off x="962361" y="2639904"/>
              <a:ext cx="393378" cy="253915"/>
            </a:xfrm>
            <a:prstGeom prst="rect">
              <a:avLst/>
            </a:prstGeom>
            <a:noFill/>
          </p:spPr>
          <p:txBody>
            <a:bodyPr wrap="none" rtlCol="0">
              <a:spAutoFit/>
            </a:bodyPr>
            <a:lstStyle/>
            <a:p>
              <a:pPr algn="ctr" defTabSz="609585"/>
              <a:r>
                <a:rPr lang="en-GB" sz="1600" dirty="0">
                  <a:solidFill>
                    <a:schemeClr val="tx2"/>
                  </a:solidFill>
                  <a:latin typeface="Arial" panose="020B0604020202020204" pitchFamily="34" charset="0"/>
                  <a:cs typeface="Arial" panose="020B0604020202020204" pitchFamily="34" charset="0"/>
                </a:rPr>
                <a:t>Pull</a:t>
              </a:r>
            </a:p>
          </p:txBody>
        </p:sp>
      </p:grpSp>
      <p:grpSp>
        <p:nvGrpSpPr>
          <p:cNvPr id="119" name="Group 118"/>
          <p:cNvGrpSpPr/>
          <p:nvPr/>
        </p:nvGrpSpPr>
        <p:grpSpPr>
          <a:xfrm>
            <a:off x="6468976" y="224512"/>
            <a:ext cx="5113425" cy="6391703"/>
            <a:chOff x="4851731" y="181446"/>
            <a:chExt cx="3835069" cy="4793777"/>
          </a:xfrm>
        </p:grpSpPr>
        <p:sp>
          <p:nvSpPr>
            <p:cNvPr id="95" name="Rectangle 94"/>
            <p:cNvSpPr/>
            <p:nvPr/>
          </p:nvSpPr>
          <p:spPr>
            <a:xfrm>
              <a:off x="6389671" y="2273216"/>
              <a:ext cx="2297128" cy="1251345"/>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609585"/>
              <a:endParaRPr lang="en-GB" sz="2400">
                <a:solidFill>
                  <a:prstClr val="black"/>
                </a:solidFill>
              </a:endParaRPr>
            </a:p>
          </p:txBody>
        </p:sp>
        <p:sp>
          <p:nvSpPr>
            <p:cNvPr id="74" name="Rectangle 73"/>
            <p:cNvSpPr/>
            <p:nvPr/>
          </p:nvSpPr>
          <p:spPr>
            <a:xfrm>
              <a:off x="6389671" y="181446"/>
              <a:ext cx="2297129" cy="1895107"/>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defTabSz="609585"/>
              <a:endParaRPr lang="en-GB" sz="2400">
                <a:solidFill>
                  <a:prstClr val="black"/>
                </a:solidFill>
              </a:endParaRPr>
            </a:p>
          </p:txBody>
        </p:sp>
        <p:pic>
          <p:nvPicPr>
            <p:cNvPr id="14" name="Picture 13"/>
            <p:cNvPicPr>
              <a:picLocks noChangeAspect="1"/>
            </p:cNvPicPr>
            <p:nvPr/>
          </p:nvPicPr>
          <p:blipFill>
            <a:blip r:embed="rId3"/>
            <a:stretch>
              <a:fillRect/>
            </a:stretch>
          </p:blipFill>
          <p:spPr>
            <a:xfrm>
              <a:off x="6500546" y="823126"/>
              <a:ext cx="564413" cy="583207"/>
            </a:xfrm>
            <a:prstGeom prst="rect">
              <a:avLst/>
            </a:prstGeom>
          </p:spPr>
        </p:pic>
        <p:pic>
          <p:nvPicPr>
            <p:cNvPr id="15" name="Picture 14"/>
            <p:cNvPicPr>
              <a:picLocks noChangeAspect="1"/>
            </p:cNvPicPr>
            <p:nvPr/>
          </p:nvPicPr>
          <p:blipFill>
            <a:blip r:embed="rId3"/>
            <a:stretch>
              <a:fillRect/>
            </a:stretch>
          </p:blipFill>
          <p:spPr>
            <a:xfrm>
              <a:off x="6500546" y="239919"/>
              <a:ext cx="564413" cy="583207"/>
            </a:xfrm>
            <a:prstGeom prst="rect">
              <a:avLst/>
            </a:prstGeom>
          </p:spPr>
        </p:pic>
        <p:pic>
          <p:nvPicPr>
            <p:cNvPr id="16" name="Picture 15"/>
            <p:cNvPicPr>
              <a:picLocks noChangeAspect="1"/>
            </p:cNvPicPr>
            <p:nvPr/>
          </p:nvPicPr>
          <p:blipFill>
            <a:blip r:embed="rId3"/>
            <a:stretch>
              <a:fillRect/>
            </a:stretch>
          </p:blipFill>
          <p:spPr>
            <a:xfrm>
              <a:off x="6500546" y="1406333"/>
              <a:ext cx="564413" cy="583207"/>
            </a:xfrm>
            <a:prstGeom prst="rect">
              <a:avLst/>
            </a:prstGeom>
          </p:spPr>
        </p:pic>
        <p:pic>
          <p:nvPicPr>
            <p:cNvPr id="17" name="Picture 16"/>
            <p:cNvPicPr>
              <a:picLocks noChangeAspect="1"/>
            </p:cNvPicPr>
            <p:nvPr/>
          </p:nvPicPr>
          <p:blipFill>
            <a:blip r:embed="rId3"/>
            <a:stretch>
              <a:fillRect/>
            </a:stretch>
          </p:blipFill>
          <p:spPr>
            <a:xfrm>
              <a:off x="6500539" y="2283296"/>
              <a:ext cx="564413" cy="583207"/>
            </a:xfrm>
            <a:prstGeom prst="rect">
              <a:avLst/>
            </a:prstGeom>
          </p:spPr>
        </p:pic>
        <p:pic>
          <p:nvPicPr>
            <p:cNvPr id="18" name="Picture 17"/>
            <p:cNvPicPr>
              <a:picLocks noChangeAspect="1"/>
            </p:cNvPicPr>
            <p:nvPr/>
          </p:nvPicPr>
          <p:blipFill>
            <a:blip r:embed="rId3"/>
            <a:stretch>
              <a:fillRect/>
            </a:stretch>
          </p:blipFill>
          <p:spPr>
            <a:xfrm>
              <a:off x="6500539" y="2857396"/>
              <a:ext cx="564413" cy="583207"/>
            </a:xfrm>
            <a:prstGeom prst="rect">
              <a:avLst/>
            </a:prstGeom>
          </p:spPr>
        </p:pic>
        <p:cxnSp>
          <p:nvCxnSpPr>
            <p:cNvPr id="40" name="Straight Arrow Connector 39"/>
            <p:cNvCxnSpPr>
              <a:stCxn id="6" idx="3"/>
            </p:cNvCxnSpPr>
            <p:nvPr/>
          </p:nvCxnSpPr>
          <p:spPr>
            <a:xfrm flipV="1">
              <a:off x="4851731" y="531523"/>
              <a:ext cx="1537940" cy="16559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6" idx="3"/>
              <a:endCxn id="74" idx="1"/>
            </p:cNvCxnSpPr>
            <p:nvPr/>
          </p:nvCxnSpPr>
          <p:spPr>
            <a:xfrm flipV="1">
              <a:off x="4851731" y="1129000"/>
              <a:ext cx="1537940" cy="10715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stCxn id="6" idx="3"/>
            </p:cNvCxnSpPr>
            <p:nvPr/>
          </p:nvCxnSpPr>
          <p:spPr>
            <a:xfrm flipV="1">
              <a:off x="4851731" y="1697937"/>
              <a:ext cx="1537940" cy="4895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6" idx="3"/>
            </p:cNvCxnSpPr>
            <p:nvPr/>
          </p:nvCxnSpPr>
          <p:spPr>
            <a:xfrm>
              <a:off x="4851731" y="2187449"/>
              <a:ext cx="1537940" cy="38745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stCxn id="6" idx="3"/>
            </p:cNvCxnSpPr>
            <p:nvPr/>
          </p:nvCxnSpPr>
          <p:spPr>
            <a:xfrm>
              <a:off x="4851731" y="2187449"/>
              <a:ext cx="1537940" cy="101195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a:stCxn id="6" idx="3"/>
            </p:cNvCxnSpPr>
            <p:nvPr/>
          </p:nvCxnSpPr>
          <p:spPr>
            <a:xfrm>
              <a:off x="4851731" y="2187449"/>
              <a:ext cx="1537940" cy="18280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a:stCxn id="6" idx="3"/>
            </p:cNvCxnSpPr>
            <p:nvPr/>
          </p:nvCxnSpPr>
          <p:spPr>
            <a:xfrm>
              <a:off x="4851731" y="2187449"/>
              <a:ext cx="1537940" cy="24743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0" name="TextBox 79"/>
            <p:cNvSpPr txBox="1"/>
            <p:nvPr/>
          </p:nvSpPr>
          <p:spPr>
            <a:xfrm>
              <a:off x="7024786" y="805834"/>
              <a:ext cx="1551146" cy="623248"/>
            </a:xfrm>
            <a:prstGeom prst="rect">
              <a:avLst/>
            </a:prstGeom>
            <a:noFill/>
          </p:spPr>
          <p:txBody>
            <a:bodyPr wrap="none" rtlCol="0">
              <a:spAutoFit/>
            </a:bodyPr>
            <a:lstStyle/>
            <a:p>
              <a:pPr algn="ctr" defTabSz="609585"/>
              <a:r>
                <a:rPr lang="en-GB" sz="2400" dirty="0">
                  <a:solidFill>
                    <a:schemeClr val="tx2"/>
                  </a:solidFill>
                  <a:latin typeface="Arial" panose="020B0604020202020204" pitchFamily="34" charset="0"/>
                  <a:cs typeface="Arial" panose="020B0604020202020204" pitchFamily="34" charset="0"/>
                </a:rPr>
                <a:t>Beam Control</a:t>
              </a:r>
            </a:p>
            <a:p>
              <a:pPr algn="ctr" defTabSz="609585"/>
              <a:r>
                <a:rPr lang="en-GB" sz="2400" dirty="0">
                  <a:solidFill>
                    <a:schemeClr val="tx2"/>
                  </a:solidFill>
                  <a:latin typeface="Arial" panose="020B0604020202020204" pitchFamily="34" charset="0"/>
                  <a:cs typeface="Arial" panose="020B0604020202020204" pitchFamily="34" charset="0"/>
                </a:rPr>
                <a:t>Java servers</a:t>
              </a:r>
            </a:p>
          </p:txBody>
        </p:sp>
        <p:sp>
          <p:nvSpPr>
            <p:cNvPr id="96" name="TextBox 95"/>
            <p:cNvSpPr txBox="1"/>
            <p:nvPr/>
          </p:nvSpPr>
          <p:spPr>
            <a:xfrm>
              <a:off x="7166653" y="2574900"/>
              <a:ext cx="1267415" cy="623248"/>
            </a:xfrm>
            <a:prstGeom prst="rect">
              <a:avLst/>
            </a:prstGeom>
            <a:noFill/>
          </p:spPr>
          <p:txBody>
            <a:bodyPr wrap="none" rtlCol="0">
              <a:spAutoFit/>
            </a:bodyPr>
            <a:lstStyle/>
            <a:p>
              <a:pPr algn="ctr" defTabSz="609585"/>
              <a:r>
                <a:rPr lang="en-GB" sz="2400" dirty="0" err="1">
                  <a:solidFill>
                    <a:schemeClr val="tx2"/>
                  </a:solidFill>
                  <a:latin typeface="Arial" panose="020B0604020202020204" pitchFamily="34" charset="0"/>
                  <a:cs typeface="Arial" panose="020B0604020202020204" pitchFamily="34" charset="0"/>
                </a:rPr>
                <a:t>WinCC</a:t>
              </a:r>
              <a:r>
                <a:rPr lang="en-GB" sz="2400" dirty="0">
                  <a:solidFill>
                    <a:schemeClr val="tx2"/>
                  </a:solidFill>
                  <a:latin typeface="Arial" panose="020B0604020202020204" pitchFamily="34" charset="0"/>
                  <a:cs typeface="Arial" panose="020B0604020202020204" pitchFamily="34" charset="0"/>
                </a:rPr>
                <a:t> OA</a:t>
              </a:r>
            </a:p>
            <a:p>
              <a:pPr algn="ctr" defTabSz="609585"/>
              <a:r>
                <a:rPr lang="en-GB" sz="2400" dirty="0">
                  <a:solidFill>
                    <a:schemeClr val="tx2"/>
                  </a:solidFill>
                  <a:latin typeface="Arial" panose="020B0604020202020204" pitchFamily="34" charset="0"/>
                  <a:cs typeface="Arial" panose="020B0604020202020204" pitchFamily="34" charset="0"/>
                </a:rPr>
                <a:t>servers</a:t>
              </a:r>
            </a:p>
          </p:txBody>
        </p:sp>
        <p:sp>
          <p:nvSpPr>
            <p:cNvPr id="101" name="Rectangle 100"/>
            <p:cNvSpPr/>
            <p:nvPr/>
          </p:nvSpPr>
          <p:spPr>
            <a:xfrm>
              <a:off x="6389671" y="3723878"/>
              <a:ext cx="2297128" cy="125134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609585"/>
              <a:endParaRPr lang="en-GB" sz="2400">
                <a:solidFill>
                  <a:prstClr val="black"/>
                </a:solidFill>
              </a:endParaRPr>
            </a:p>
          </p:txBody>
        </p:sp>
        <p:pic>
          <p:nvPicPr>
            <p:cNvPr id="102" name="Picture 101"/>
            <p:cNvPicPr>
              <a:picLocks noChangeAspect="1"/>
            </p:cNvPicPr>
            <p:nvPr/>
          </p:nvPicPr>
          <p:blipFill>
            <a:blip r:embed="rId3"/>
            <a:stretch>
              <a:fillRect/>
            </a:stretch>
          </p:blipFill>
          <p:spPr>
            <a:xfrm>
              <a:off x="6500539" y="3723878"/>
              <a:ext cx="564413" cy="583207"/>
            </a:xfrm>
            <a:prstGeom prst="rect">
              <a:avLst/>
            </a:prstGeom>
          </p:spPr>
        </p:pic>
        <p:pic>
          <p:nvPicPr>
            <p:cNvPr id="103" name="Picture 102"/>
            <p:cNvPicPr>
              <a:picLocks noChangeAspect="1"/>
            </p:cNvPicPr>
            <p:nvPr/>
          </p:nvPicPr>
          <p:blipFill>
            <a:blip r:embed="rId3"/>
            <a:stretch>
              <a:fillRect/>
            </a:stretch>
          </p:blipFill>
          <p:spPr>
            <a:xfrm>
              <a:off x="6500539" y="4297978"/>
              <a:ext cx="564413" cy="583207"/>
            </a:xfrm>
            <a:prstGeom prst="rect">
              <a:avLst/>
            </a:prstGeom>
          </p:spPr>
        </p:pic>
        <p:sp>
          <p:nvSpPr>
            <p:cNvPr id="104" name="TextBox 103"/>
            <p:cNvSpPr txBox="1"/>
            <p:nvPr/>
          </p:nvSpPr>
          <p:spPr>
            <a:xfrm>
              <a:off x="7089109" y="4015482"/>
              <a:ext cx="1422505" cy="623248"/>
            </a:xfrm>
            <a:prstGeom prst="rect">
              <a:avLst/>
            </a:prstGeom>
            <a:noFill/>
          </p:spPr>
          <p:txBody>
            <a:bodyPr wrap="none" rtlCol="0">
              <a:spAutoFit/>
            </a:bodyPr>
            <a:lstStyle/>
            <a:p>
              <a:pPr algn="ctr" defTabSz="609585"/>
              <a:r>
                <a:rPr lang="en-GB" sz="2400" dirty="0">
                  <a:solidFill>
                    <a:schemeClr val="tx2"/>
                  </a:solidFill>
                  <a:latin typeface="Arial" panose="020B0604020202020204" pitchFamily="34" charset="0"/>
                  <a:cs typeface="Arial" panose="020B0604020202020204" pitchFamily="34" charset="0"/>
                </a:rPr>
                <a:t>CCC</a:t>
              </a:r>
            </a:p>
            <a:p>
              <a:pPr algn="ctr" defTabSz="609585"/>
              <a:r>
                <a:rPr lang="en-GB" sz="2400" dirty="0">
                  <a:solidFill>
                    <a:schemeClr val="tx2"/>
                  </a:solidFill>
                  <a:latin typeface="Arial" panose="020B0604020202020204" pitchFamily="34" charset="0"/>
                  <a:cs typeface="Arial" panose="020B0604020202020204" pitchFamily="34" charset="0"/>
                </a:rPr>
                <a:t>workstations</a:t>
              </a:r>
            </a:p>
          </p:txBody>
        </p:sp>
        <p:sp>
          <p:nvSpPr>
            <p:cNvPr id="112" name="TextBox 111"/>
            <p:cNvSpPr txBox="1"/>
            <p:nvPr/>
          </p:nvSpPr>
          <p:spPr>
            <a:xfrm rot="18783955">
              <a:off x="5051770" y="1169280"/>
              <a:ext cx="931830" cy="253916"/>
            </a:xfrm>
            <a:prstGeom prst="rect">
              <a:avLst/>
            </a:prstGeom>
            <a:noFill/>
          </p:spPr>
          <p:txBody>
            <a:bodyPr wrap="square" rtlCol="0">
              <a:spAutoFit/>
            </a:bodyPr>
            <a:lstStyle/>
            <a:p>
              <a:pPr algn="ctr" defTabSz="609585"/>
              <a:r>
                <a:rPr lang="en-GB" sz="1600" dirty="0">
                  <a:solidFill>
                    <a:schemeClr val="tx2"/>
                  </a:solidFill>
                  <a:latin typeface="Arial" panose="020B0604020202020204" pitchFamily="34" charset="0"/>
                  <a:cs typeface="Arial" panose="020B0604020202020204" pitchFamily="34" charset="0"/>
                </a:rPr>
                <a:t>Daily Pull</a:t>
              </a:r>
            </a:p>
          </p:txBody>
        </p:sp>
        <p:sp>
          <p:nvSpPr>
            <p:cNvPr id="113" name="TextBox 112"/>
            <p:cNvSpPr txBox="1"/>
            <p:nvPr/>
          </p:nvSpPr>
          <p:spPr>
            <a:xfrm rot="3514038">
              <a:off x="4993588" y="3302507"/>
              <a:ext cx="931830" cy="253916"/>
            </a:xfrm>
            <a:prstGeom prst="rect">
              <a:avLst/>
            </a:prstGeom>
            <a:noFill/>
          </p:spPr>
          <p:txBody>
            <a:bodyPr wrap="square" rtlCol="0">
              <a:spAutoFit/>
            </a:bodyPr>
            <a:lstStyle/>
            <a:p>
              <a:pPr algn="ctr" defTabSz="609585"/>
              <a:r>
                <a:rPr lang="en-GB" sz="1600" dirty="0">
                  <a:solidFill>
                    <a:schemeClr val="tx2"/>
                  </a:solidFill>
                  <a:latin typeface="Arial" panose="020B0604020202020204" pitchFamily="34" charset="0"/>
                  <a:cs typeface="Arial" panose="020B0604020202020204" pitchFamily="34" charset="0"/>
                </a:rPr>
                <a:t>Daily Pull</a:t>
              </a:r>
            </a:p>
          </p:txBody>
        </p:sp>
      </p:grpSp>
      <p:sp>
        <p:nvSpPr>
          <p:cNvPr id="45" name="Title 1"/>
          <p:cNvSpPr txBox="1">
            <a:spLocks/>
          </p:cNvSpPr>
          <p:nvPr/>
        </p:nvSpPr>
        <p:spPr>
          <a:xfrm>
            <a:off x="624037" y="107837"/>
            <a:ext cx="5855714" cy="940443"/>
          </a:xfrm>
          <a:prstGeom prst="rect">
            <a:avLst/>
          </a:prstGeom>
        </p:spPr>
        <p:txBody>
          <a:bodyPr vert="horz" lIns="45720" rIns="45720" anchor="ctr">
            <a:normAutofit fontScale="97500"/>
          </a:bodyPr>
          <a:lstStyle>
            <a:lvl1pPr algn="l" rtl="0" eaLnBrk="1" latinLnBrk="0" hangingPunct="1">
              <a:spcBef>
                <a:spcPct val="0"/>
              </a:spcBef>
              <a:buNone/>
              <a:defRPr kumimoji="0" sz="6133"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err="1" smtClean="0">
                <a:ln>
                  <a:noFill/>
                </a:ln>
                <a:solidFill>
                  <a:srgbClr val="0055A0"/>
                </a:solidFill>
                <a:effectLst/>
                <a:uLnTx/>
                <a:uFillTx/>
                <a:latin typeface="Arial"/>
                <a:ea typeface="+mj-ea"/>
                <a:cs typeface="+mj-cs"/>
              </a:rPr>
              <a:t>Ansible</a:t>
            </a:r>
            <a:r>
              <a:rPr kumimoji="0" lang="en-GB" sz="2800" b="0" i="0" u="none" strike="noStrike" kern="1200" cap="none" spc="0" normalizeH="0" baseline="0" noProof="0" dirty="0" smtClean="0">
                <a:ln>
                  <a:noFill/>
                </a:ln>
                <a:solidFill>
                  <a:srgbClr val="0055A0"/>
                </a:solidFill>
                <a:effectLst/>
                <a:uLnTx/>
                <a:uFillTx/>
                <a:latin typeface="Arial"/>
                <a:ea typeface="+mj-ea"/>
                <a:cs typeface="+mj-cs"/>
              </a:rPr>
              <a:t> &amp; Git Daily </a:t>
            </a:r>
            <a:r>
              <a:rPr lang="en-GB" sz="2800" dirty="0">
                <a:solidFill>
                  <a:srgbClr val="0055A0"/>
                </a:solidFill>
                <a:latin typeface="Arial"/>
              </a:rPr>
              <a:t>W</a:t>
            </a:r>
            <a:r>
              <a:rPr kumimoji="0" lang="en-GB" sz="2800" b="0" i="0" u="none" strike="noStrike" kern="1200" cap="none" spc="0" normalizeH="0" baseline="0" noProof="0" dirty="0" err="1" smtClean="0">
                <a:ln>
                  <a:noFill/>
                </a:ln>
                <a:solidFill>
                  <a:srgbClr val="0055A0"/>
                </a:solidFill>
                <a:effectLst/>
                <a:uLnTx/>
                <a:uFillTx/>
                <a:latin typeface="Arial"/>
                <a:ea typeface="+mj-ea"/>
                <a:cs typeface="+mj-cs"/>
              </a:rPr>
              <a:t>orkflow</a:t>
            </a:r>
            <a:endParaRPr kumimoji="0" lang="en-GB" sz="2800" b="0" i="0" u="none" strike="noStrike" kern="1200" cap="none" spc="0" normalizeH="0" baseline="0" noProof="0" dirty="0">
              <a:ln>
                <a:noFill/>
              </a:ln>
              <a:solidFill>
                <a:srgbClr val="0055A0"/>
              </a:solidFill>
              <a:effectLst/>
              <a:uLnTx/>
              <a:uFillTx/>
              <a:latin typeface="Arial"/>
              <a:ea typeface="+mj-ea"/>
              <a:cs typeface="+mj-cs"/>
            </a:endParaRPr>
          </a:p>
        </p:txBody>
      </p:sp>
      <p:sp>
        <p:nvSpPr>
          <p:cNvPr id="2" name="Slide Number Placeholder 1"/>
          <p:cNvSpPr>
            <a:spLocks noGrp="1"/>
          </p:cNvSpPr>
          <p:nvPr>
            <p:ph type="sldNum" sz="quarter" idx="12"/>
          </p:nvPr>
        </p:nvSpPr>
        <p:spPr/>
        <p:txBody>
          <a:bodyPr/>
          <a:lstStyle/>
          <a:p>
            <a:fld id="{D7FE6C7C-2646-3747-8698-6EACBC5695C6}" type="slidenum">
              <a:rPr lang="en-GB" smtClean="0">
                <a:solidFill>
                  <a:prstClr val="black">
                    <a:tint val="75000"/>
                  </a:prstClr>
                </a:solidFill>
              </a:rPr>
              <a:pPr/>
              <a:t>11</a:t>
            </a:fld>
            <a:endParaRPr lang="en-GB">
              <a:solidFill>
                <a:prstClr val="black">
                  <a:tint val="75000"/>
                </a:prstClr>
              </a:solidFill>
            </a:endParaRPr>
          </a:p>
        </p:txBody>
      </p:sp>
      <p:sp>
        <p:nvSpPr>
          <p:cNvPr id="3" name="TextBox 2"/>
          <p:cNvSpPr txBox="1"/>
          <p:nvPr/>
        </p:nvSpPr>
        <p:spPr>
          <a:xfrm>
            <a:off x="517533" y="983977"/>
            <a:ext cx="5993294" cy="1200329"/>
          </a:xfrm>
          <a:prstGeom prst="rect">
            <a:avLst/>
          </a:prstGeom>
          <a:noFill/>
        </p:spPr>
        <p:txBody>
          <a:bodyPr wrap="square" rtlCol="0">
            <a:spAutoFit/>
          </a:bodyPr>
          <a:lstStyle/>
          <a:p>
            <a:pPr marL="48767" lvl="0">
              <a:spcBef>
                <a:spcPct val="20000"/>
              </a:spcBef>
              <a:buClr>
                <a:srgbClr val="0055A0"/>
              </a:buClr>
              <a:buSzPct val="80000"/>
            </a:pPr>
            <a:r>
              <a:rPr lang="en-GB" dirty="0" err="1">
                <a:solidFill>
                  <a:srgbClr val="0055A0"/>
                </a:solidFill>
                <a:latin typeface="Arial"/>
              </a:rPr>
              <a:t>Ansible</a:t>
            </a:r>
            <a:r>
              <a:rPr lang="en-GB" dirty="0">
                <a:solidFill>
                  <a:srgbClr val="0055A0"/>
                </a:solidFill>
                <a:latin typeface="Arial"/>
              </a:rPr>
              <a:t> is a configuration management system which we combine with the Git version control system in order to manage and track changes to our workstations and servers over time</a:t>
            </a:r>
          </a:p>
        </p:txBody>
      </p:sp>
      <p:grpSp>
        <p:nvGrpSpPr>
          <p:cNvPr id="54" name="Group 53"/>
          <p:cNvGrpSpPr/>
          <p:nvPr/>
        </p:nvGrpSpPr>
        <p:grpSpPr>
          <a:xfrm>
            <a:off x="535600" y="67560"/>
            <a:ext cx="1821245" cy="277615"/>
            <a:chOff x="12767481" y="272649"/>
            <a:chExt cx="1821245" cy="277615"/>
          </a:xfrm>
        </p:grpSpPr>
        <p:sp>
          <p:nvSpPr>
            <p:cNvPr id="55" name="Oval 54"/>
            <p:cNvSpPr/>
            <p:nvPr/>
          </p:nvSpPr>
          <p:spPr>
            <a:xfrm>
              <a:off x="12855790" y="272649"/>
              <a:ext cx="255789" cy="277615"/>
            </a:xfrm>
            <a:prstGeom prst="ellipse">
              <a:avLst/>
            </a:prstGeom>
            <a:solidFill>
              <a:srgbClr val="80808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smtClean="0">
                <a:ln>
                  <a:noFill/>
                </a:ln>
                <a:solidFill>
                  <a:prstClr val="white"/>
                </a:solidFill>
                <a:effectLst/>
                <a:uLnTx/>
                <a:uFillTx/>
                <a:latin typeface="Arial"/>
                <a:ea typeface="+mn-ea"/>
                <a:cs typeface="+mn-cs"/>
              </a:endParaRPr>
            </a:p>
          </p:txBody>
        </p:sp>
        <p:sp>
          <p:nvSpPr>
            <p:cNvPr id="56" name="Rectangle 55"/>
            <p:cNvSpPr/>
            <p:nvPr/>
          </p:nvSpPr>
          <p:spPr>
            <a:xfrm>
              <a:off x="12767481" y="272649"/>
              <a:ext cx="1821245" cy="248992"/>
            </a:xfrm>
            <a:prstGeom prst="rect">
              <a:avLst/>
            </a:prstGeom>
            <a:no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Arial"/>
                  <a:ea typeface="+mn-ea"/>
                  <a:cs typeface="+mn-cs"/>
                </a:rPr>
                <a:t>BE</a:t>
              </a:r>
              <a:r>
                <a:rPr kumimoji="0" lang="en-GB" sz="1200" b="0" i="0" u="none" strike="noStrike" kern="0" cap="none" spc="0" normalizeH="0" baseline="0" noProof="0" dirty="0" smtClean="0">
                  <a:ln>
                    <a:noFill/>
                  </a:ln>
                  <a:solidFill>
                    <a:srgbClr val="0055A0">
                      <a:lumMod val="60000"/>
                      <a:lumOff val="40000"/>
                    </a:srgbClr>
                  </a:solidFill>
                  <a:effectLst/>
                  <a:uLnTx/>
                  <a:uFillTx/>
                  <a:latin typeface="Arial"/>
                  <a:ea typeface="+mn-ea"/>
                  <a:cs typeface="+mn-cs"/>
                </a:rPr>
                <a:t>  Beams Department</a:t>
              </a:r>
            </a:p>
          </p:txBody>
        </p:sp>
      </p:grpSp>
    </p:spTree>
    <p:extLst>
      <p:ext uri="{BB962C8B-B14F-4D97-AF65-F5344CB8AC3E}">
        <p14:creationId xmlns:p14="http://schemas.microsoft.com/office/powerpoint/2010/main" val="787274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up)">
                                      <p:cBhvr>
                                        <p:cTn id="7" dur="1250"/>
                                        <p:tgtEl>
                                          <p:spTgt spid="1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0"/>
                                        </p:tgtEl>
                                        <p:attrNameLst>
                                          <p:attrName>style.visibility</p:attrName>
                                        </p:attrNameLst>
                                      </p:cBhvr>
                                      <p:to>
                                        <p:strVal val="visible"/>
                                      </p:to>
                                    </p:set>
                                    <p:animEffect transition="in" filter="wipe(left)">
                                      <p:cBhvr>
                                        <p:cTn id="12" dur="1000"/>
                                        <p:tgtEl>
                                          <p:spTgt spid="1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9"/>
                                        </p:tgtEl>
                                        <p:attrNameLst>
                                          <p:attrName>style.visibility</p:attrName>
                                        </p:attrNameLst>
                                      </p:cBhvr>
                                      <p:to>
                                        <p:strVal val="visible"/>
                                      </p:to>
                                    </p:set>
                                    <p:animEffect transition="in" filter="wipe(left)">
                                      <p:cBhvr>
                                        <p:cTn id="17" dur="10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7FE6C7C-2646-3747-8698-6EACBC5695C6}" type="slidenum">
              <a:rPr lang="en-GB" smtClean="0">
                <a:solidFill>
                  <a:prstClr val="black">
                    <a:tint val="75000"/>
                  </a:prstClr>
                </a:solidFill>
              </a:rPr>
              <a:pPr/>
              <a:t>12</a:t>
            </a:fld>
            <a:endParaRPr lang="en-GB">
              <a:solidFill>
                <a:prstClr val="black">
                  <a:tint val="75000"/>
                </a:prstClr>
              </a:solidFill>
            </a:endParaRPr>
          </a:p>
        </p:txBody>
      </p:sp>
      <p:grpSp>
        <p:nvGrpSpPr>
          <p:cNvPr id="4" name="Group 3"/>
          <p:cNvGrpSpPr/>
          <p:nvPr/>
        </p:nvGrpSpPr>
        <p:grpSpPr>
          <a:xfrm>
            <a:off x="3702104" y="2176056"/>
            <a:ext cx="4603673" cy="1060923"/>
            <a:chOff x="2776577" y="1632042"/>
            <a:chExt cx="3452755" cy="795692"/>
          </a:xfrm>
        </p:grpSpPr>
        <p:cxnSp>
          <p:nvCxnSpPr>
            <p:cNvPr id="5" name="Straight Arrow Connector 4"/>
            <p:cNvCxnSpPr>
              <a:stCxn id="20" idx="2"/>
              <a:endCxn id="30" idx="0"/>
            </p:cNvCxnSpPr>
            <p:nvPr/>
          </p:nvCxnSpPr>
          <p:spPr>
            <a:xfrm flipH="1">
              <a:off x="2776577" y="1632042"/>
              <a:ext cx="1841128" cy="7956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 name="Straight Arrow Connector 5"/>
            <p:cNvCxnSpPr>
              <a:stCxn id="20" idx="2"/>
              <a:endCxn id="25" idx="0"/>
            </p:cNvCxnSpPr>
            <p:nvPr/>
          </p:nvCxnSpPr>
          <p:spPr>
            <a:xfrm>
              <a:off x="4617705" y="1632042"/>
              <a:ext cx="1611627" cy="7956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7" name="Straight Arrow Connector 6"/>
            <p:cNvCxnSpPr>
              <a:stCxn id="20" idx="2"/>
              <a:endCxn id="29" idx="0"/>
            </p:cNvCxnSpPr>
            <p:nvPr/>
          </p:nvCxnSpPr>
          <p:spPr>
            <a:xfrm flipH="1">
              <a:off x="3342039" y="1632042"/>
              <a:ext cx="1275666" cy="7956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8" name="Straight Arrow Connector 7"/>
            <p:cNvCxnSpPr>
              <a:stCxn id="20" idx="2"/>
              <a:endCxn id="28" idx="0"/>
            </p:cNvCxnSpPr>
            <p:nvPr/>
          </p:nvCxnSpPr>
          <p:spPr>
            <a:xfrm flipH="1">
              <a:off x="3918103" y="1632042"/>
              <a:ext cx="699602" cy="7956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9" name="Straight Arrow Connector 8"/>
            <p:cNvCxnSpPr>
              <a:stCxn id="20" idx="2"/>
              <a:endCxn id="22" idx="0"/>
            </p:cNvCxnSpPr>
            <p:nvPr/>
          </p:nvCxnSpPr>
          <p:spPr>
            <a:xfrm flipH="1">
              <a:off x="4519495" y="1632042"/>
              <a:ext cx="98210" cy="7956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0" name="Straight Arrow Connector 9"/>
            <p:cNvCxnSpPr>
              <a:stCxn id="20" idx="2"/>
              <a:endCxn id="23" idx="0"/>
            </p:cNvCxnSpPr>
            <p:nvPr/>
          </p:nvCxnSpPr>
          <p:spPr>
            <a:xfrm>
              <a:off x="4617705" y="1632042"/>
              <a:ext cx="466203" cy="7956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1" name="Straight Arrow Connector 10"/>
            <p:cNvCxnSpPr>
              <a:stCxn id="20" idx="2"/>
              <a:endCxn id="24" idx="0"/>
            </p:cNvCxnSpPr>
            <p:nvPr/>
          </p:nvCxnSpPr>
          <p:spPr>
            <a:xfrm>
              <a:off x="4617705" y="1632042"/>
              <a:ext cx="1030616" cy="7956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grpSp>
      <p:grpSp>
        <p:nvGrpSpPr>
          <p:cNvPr id="12" name="Group 11"/>
          <p:cNvGrpSpPr/>
          <p:nvPr/>
        </p:nvGrpSpPr>
        <p:grpSpPr>
          <a:xfrm>
            <a:off x="3702104" y="2176056"/>
            <a:ext cx="4603673" cy="1060923"/>
            <a:chOff x="2776577" y="1632042"/>
            <a:chExt cx="3452755" cy="795692"/>
          </a:xfrm>
        </p:grpSpPr>
        <p:cxnSp>
          <p:nvCxnSpPr>
            <p:cNvPr id="13" name="Straight Arrow Connector 12"/>
            <p:cNvCxnSpPr>
              <a:stCxn id="20" idx="2"/>
              <a:endCxn id="30" idx="0"/>
            </p:cNvCxnSpPr>
            <p:nvPr/>
          </p:nvCxnSpPr>
          <p:spPr>
            <a:xfrm flipH="1">
              <a:off x="2776577" y="1632042"/>
              <a:ext cx="1841128" cy="7956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20" idx="2"/>
              <a:endCxn id="25" idx="0"/>
            </p:cNvCxnSpPr>
            <p:nvPr/>
          </p:nvCxnSpPr>
          <p:spPr>
            <a:xfrm>
              <a:off x="4617705" y="1632042"/>
              <a:ext cx="1611627" cy="7956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20" idx="2"/>
              <a:endCxn id="29" idx="0"/>
            </p:cNvCxnSpPr>
            <p:nvPr/>
          </p:nvCxnSpPr>
          <p:spPr>
            <a:xfrm flipH="1">
              <a:off x="3342039" y="1632042"/>
              <a:ext cx="1275666" cy="7956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20" idx="2"/>
              <a:endCxn id="28" idx="0"/>
            </p:cNvCxnSpPr>
            <p:nvPr/>
          </p:nvCxnSpPr>
          <p:spPr>
            <a:xfrm flipH="1">
              <a:off x="3918103" y="1632042"/>
              <a:ext cx="699602" cy="7956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20" idx="2"/>
              <a:endCxn id="22" idx="0"/>
            </p:cNvCxnSpPr>
            <p:nvPr/>
          </p:nvCxnSpPr>
          <p:spPr>
            <a:xfrm flipH="1">
              <a:off x="4519495" y="1632042"/>
              <a:ext cx="98210" cy="7956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20" idx="2"/>
              <a:endCxn id="23" idx="0"/>
            </p:cNvCxnSpPr>
            <p:nvPr/>
          </p:nvCxnSpPr>
          <p:spPr>
            <a:xfrm>
              <a:off x="4617705" y="1632042"/>
              <a:ext cx="466203" cy="7956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20" idx="2"/>
              <a:endCxn id="24" idx="0"/>
            </p:cNvCxnSpPr>
            <p:nvPr/>
          </p:nvCxnSpPr>
          <p:spPr>
            <a:xfrm>
              <a:off x="4617705" y="1632042"/>
              <a:ext cx="1030616" cy="7956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pic>
        <p:nvPicPr>
          <p:cNvPr id="20" name="Picture 19"/>
          <p:cNvPicPr>
            <a:picLocks noChangeAspect="1"/>
          </p:cNvPicPr>
          <p:nvPr/>
        </p:nvPicPr>
        <p:blipFill>
          <a:blip r:embed="rId3"/>
          <a:stretch>
            <a:fillRect/>
          </a:stretch>
        </p:blipFill>
        <p:spPr>
          <a:xfrm>
            <a:off x="5780665" y="1398448"/>
            <a:ext cx="752551" cy="777609"/>
          </a:xfrm>
          <a:prstGeom prst="rect">
            <a:avLst/>
          </a:prstGeom>
        </p:spPr>
      </p:pic>
      <p:sp>
        <p:nvSpPr>
          <p:cNvPr id="21" name="TextBox 20"/>
          <p:cNvSpPr txBox="1"/>
          <p:nvPr/>
        </p:nvSpPr>
        <p:spPr>
          <a:xfrm>
            <a:off x="4958189" y="947041"/>
            <a:ext cx="2234907" cy="400110"/>
          </a:xfrm>
          <a:prstGeom prst="rect">
            <a:avLst/>
          </a:prstGeom>
          <a:noFill/>
        </p:spPr>
        <p:txBody>
          <a:bodyPr wrap="none" rtlCol="0">
            <a:spAutoFit/>
          </a:bodyPr>
          <a:lstStyle/>
          <a:p>
            <a:pPr defTabSz="609585"/>
            <a:r>
              <a:rPr lang="en-GB" sz="2000" dirty="0">
                <a:solidFill>
                  <a:schemeClr val="tx2"/>
                </a:solidFill>
                <a:latin typeface="Arial" panose="020B0604020202020204" pitchFamily="34" charset="0"/>
                <a:cs typeface="Arial" panose="020B0604020202020204" pitchFamily="34" charset="0"/>
              </a:rPr>
              <a:t>Management host</a:t>
            </a:r>
          </a:p>
        </p:txBody>
      </p:sp>
      <p:pic>
        <p:nvPicPr>
          <p:cNvPr id="22" name="Picture 21"/>
          <p:cNvPicPr>
            <a:picLocks noChangeAspect="1"/>
          </p:cNvPicPr>
          <p:nvPr/>
        </p:nvPicPr>
        <p:blipFill>
          <a:blip r:embed="rId3"/>
          <a:stretch>
            <a:fillRect/>
          </a:stretch>
        </p:blipFill>
        <p:spPr>
          <a:xfrm>
            <a:off x="5649718" y="3236980"/>
            <a:ext cx="752551" cy="777609"/>
          </a:xfrm>
          <a:prstGeom prst="rect">
            <a:avLst/>
          </a:prstGeom>
        </p:spPr>
      </p:pic>
      <p:pic>
        <p:nvPicPr>
          <p:cNvPr id="23" name="Picture 22"/>
          <p:cNvPicPr>
            <a:picLocks noChangeAspect="1"/>
          </p:cNvPicPr>
          <p:nvPr/>
        </p:nvPicPr>
        <p:blipFill>
          <a:blip r:embed="rId3"/>
          <a:stretch>
            <a:fillRect/>
          </a:stretch>
        </p:blipFill>
        <p:spPr>
          <a:xfrm>
            <a:off x="6402269" y="3236980"/>
            <a:ext cx="752551" cy="777609"/>
          </a:xfrm>
          <a:prstGeom prst="rect">
            <a:avLst/>
          </a:prstGeom>
        </p:spPr>
      </p:pic>
      <p:pic>
        <p:nvPicPr>
          <p:cNvPr id="24" name="Picture 23"/>
          <p:cNvPicPr>
            <a:picLocks noChangeAspect="1"/>
          </p:cNvPicPr>
          <p:nvPr/>
        </p:nvPicPr>
        <p:blipFill>
          <a:blip r:embed="rId3"/>
          <a:stretch>
            <a:fillRect/>
          </a:stretch>
        </p:blipFill>
        <p:spPr>
          <a:xfrm>
            <a:off x="7154819" y="3236980"/>
            <a:ext cx="752551" cy="777609"/>
          </a:xfrm>
          <a:prstGeom prst="rect">
            <a:avLst/>
          </a:prstGeom>
        </p:spPr>
      </p:pic>
      <p:pic>
        <p:nvPicPr>
          <p:cNvPr id="25" name="Picture 24"/>
          <p:cNvPicPr>
            <a:picLocks noChangeAspect="1"/>
          </p:cNvPicPr>
          <p:nvPr/>
        </p:nvPicPr>
        <p:blipFill>
          <a:blip r:embed="rId3"/>
          <a:stretch>
            <a:fillRect/>
          </a:stretch>
        </p:blipFill>
        <p:spPr>
          <a:xfrm>
            <a:off x="7929501" y="3236980"/>
            <a:ext cx="752551" cy="777609"/>
          </a:xfrm>
          <a:prstGeom prst="rect">
            <a:avLst/>
          </a:prstGeom>
        </p:spPr>
      </p:pic>
      <p:sp>
        <p:nvSpPr>
          <p:cNvPr id="26" name="Vertical Scroll 25"/>
          <p:cNvSpPr/>
          <p:nvPr/>
        </p:nvSpPr>
        <p:spPr>
          <a:xfrm>
            <a:off x="596699" y="1725437"/>
            <a:ext cx="2617583" cy="2144888"/>
          </a:xfrm>
          <a:prstGeom prst="vertic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09585"/>
            <a:r>
              <a:rPr lang="en-GB" b="1" u="sng" dirty="0">
                <a:solidFill>
                  <a:prstClr val="white"/>
                </a:solidFill>
                <a:latin typeface="Arial" panose="020B0604020202020204" pitchFamily="34" charset="0"/>
                <a:cs typeface="Arial" panose="020B0604020202020204" pitchFamily="34" charset="0"/>
              </a:rPr>
              <a:t>Pre Playbook</a:t>
            </a:r>
          </a:p>
          <a:p>
            <a:pPr marL="457189" indent="-457189" defTabSz="609585">
              <a:buFont typeface="+mj-lt"/>
              <a:buAutoNum type="arabicPeriod"/>
            </a:pPr>
            <a:r>
              <a:rPr lang="en-GB" dirty="0">
                <a:solidFill>
                  <a:prstClr val="white"/>
                </a:solidFill>
                <a:latin typeface="Arial" panose="020B0604020202020204" pitchFamily="34" charset="0"/>
                <a:cs typeface="Arial" panose="020B0604020202020204" pitchFamily="34" charset="0"/>
              </a:rPr>
              <a:t>Capture state</a:t>
            </a:r>
          </a:p>
          <a:p>
            <a:pPr marL="457189" indent="-457189" defTabSz="609585">
              <a:buFont typeface="+mj-lt"/>
              <a:buAutoNum type="arabicPeriod"/>
            </a:pPr>
            <a:r>
              <a:rPr lang="en-GB" dirty="0">
                <a:solidFill>
                  <a:prstClr val="white"/>
                </a:solidFill>
                <a:latin typeface="Arial" panose="020B0604020202020204" pitchFamily="34" charset="0"/>
                <a:cs typeface="Arial" panose="020B0604020202020204" pitchFamily="34" charset="0"/>
              </a:rPr>
              <a:t>Update</a:t>
            </a:r>
          </a:p>
          <a:p>
            <a:pPr marL="457189" indent="-457189" defTabSz="609585">
              <a:buFont typeface="+mj-lt"/>
              <a:buAutoNum type="arabicPeriod"/>
            </a:pPr>
            <a:r>
              <a:rPr lang="en-GB" dirty="0">
                <a:solidFill>
                  <a:prstClr val="white"/>
                </a:solidFill>
                <a:latin typeface="Arial" panose="020B0604020202020204" pitchFamily="34" charset="0"/>
                <a:cs typeface="Arial" panose="020B0604020202020204" pitchFamily="34" charset="0"/>
              </a:rPr>
              <a:t>Reboot</a:t>
            </a:r>
          </a:p>
        </p:txBody>
      </p:sp>
      <p:sp>
        <p:nvSpPr>
          <p:cNvPr id="27" name="Vertical Scroll 26"/>
          <p:cNvSpPr/>
          <p:nvPr/>
        </p:nvSpPr>
        <p:spPr>
          <a:xfrm>
            <a:off x="9008534" y="1725437"/>
            <a:ext cx="2617583" cy="2144888"/>
          </a:xfrm>
          <a:prstGeom prst="verticalScroll">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609585"/>
            <a:r>
              <a:rPr lang="en-GB" b="1" u="sng" dirty="0">
                <a:solidFill>
                  <a:schemeClr val="tx2"/>
                </a:solidFill>
                <a:latin typeface="Arial" panose="020B0604020202020204" pitchFamily="34" charset="0"/>
                <a:cs typeface="Arial" panose="020B0604020202020204" pitchFamily="34" charset="0"/>
              </a:rPr>
              <a:t>Post Playbook</a:t>
            </a:r>
          </a:p>
          <a:p>
            <a:pPr marL="457189" indent="-457189" defTabSz="609585">
              <a:buFont typeface="+mj-lt"/>
              <a:buAutoNum type="arabicPeriod"/>
            </a:pPr>
            <a:r>
              <a:rPr lang="en-GB" dirty="0">
                <a:solidFill>
                  <a:schemeClr val="tx2"/>
                </a:solidFill>
                <a:latin typeface="Arial" panose="020B0604020202020204" pitchFamily="34" charset="0"/>
                <a:cs typeface="Arial" panose="020B0604020202020204" pitchFamily="34" charset="0"/>
              </a:rPr>
              <a:t>Capture state</a:t>
            </a:r>
          </a:p>
          <a:p>
            <a:pPr marL="457189" indent="-457189" defTabSz="609585">
              <a:buFont typeface="+mj-lt"/>
              <a:buAutoNum type="arabicPeriod"/>
            </a:pPr>
            <a:r>
              <a:rPr lang="en-GB" dirty="0">
                <a:solidFill>
                  <a:schemeClr val="tx2"/>
                </a:solidFill>
                <a:latin typeface="Arial" panose="020B0604020202020204" pitchFamily="34" charset="0"/>
                <a:cs typeface="Arial" panose="020B0604020202020204" pitchFamily="34" charset="0"/>
              </a:rPr>
              <a:t>Compare state to pre-update state</a:t>
            </a:r>
          </a:p>
        </p:txBody>
      </p:sp>
      <p:pic>
        <p:nvPicPr>
          <p:cNvPr id="28" name="Picture 27"/>
          <p:cNvPicPr>
            <a:picLocks noChangeAspect="1"/>
          </p:cNvPicPr>
          <p:nvPr/>
        </p:nvPicPr>
        <p:blipFill>
          <a:blip r:embed="rId3"/>
          <a:stretch>
            <a:fillRect/>
          </a:stretch>
        </p:blipFill>
        <p:spPr>
          <a:xfrm>
            <a:off x="4847862" y="3236980"/>
            <a:ext cx="752551" cy="777609"/>
          </a:xfrm>
          <a:prstGeom prst="rect">
            <a:avLst/>
          </a:prstGeom>
        </p:spPr>
      </p:pic>
      <p:pic>
        <p:nvPicPr>
          <p:cNvPr id="29" name="Picture 28"/>
          <p:cNvPicPr>
            <a:picLocks noChangeAspect="1"/>
          </p:cNvPicPr>
          <p:nvPr/>
        </p:nvPicPr>
        <p:blipFill>
          <a:blip r:embed="rId3"/>
          <a:stretch>
            <a:fillRect/>
          </a:stretch>
        </p:blipFill>
        <p:spPr>
          <a:xfrm>
            <a:off x="4079777" y="3236980"/>
            <a:ext cx="752551" cy="777609"/>
          </a:xfrm>
          <a:prstGeom prst="rect">
            <a:avLst/>
          </a:prstGeom>
        </p:spPr>
      </p:pic>
      <p:pic>
        <p:nvPicPr>
          <p:cNvPr id="30" name="Picture 29"/>
          <p:cNvPicPr>
            <a:picLocks noChangeAspect="1"/>
          </p:cNvPicPr>
          <p:nvPr/>
        </p:nvPicPr>
        <p:blipFill>
          <a:blip r:embed="rId3"/>
          <a:stretch>
            <a:fillRect/>
          </a:stretch>
        </p:blipFill>
        <p:spPr>
          <a:xfrm>
            <a:off x="3325827" y="3236980"/>
            <a:ext cx="752551" cy="777609"/>
          </a:xfrm>
          <a:prstGeom prst="rect">
            <a:avLst/>
          </a:prstGeom>
        </p:spPr>
      </p:pic>
      <p:sp>
        <p:nvSpPr>
          <p:cNvPr id="31" name="TextBox 30"/>
          <p:cNvSpPr txBox="1"/>
          <p:nvPr/>
        </p:nvSpPr>
        <p:spPr>
          <a:xfrm>
            <a:off x="4075927" y="4121965"/>
            <a:ext cx="3929281" cy="400110"/>
          </a:xfrm>
          <a:prstGeom prst="rect">
            <a:avLst/>
          </a:prstGeom>
          <a:noFill/>
        </p:spPr>
        <p:txBody>
          <a:bodyPr wrap="none" rtlCol="0">
            <a:spAutoFit/>
          </a:bodyPr>
          <a:lstStyle/>
          <a:p>
            <a:pPr defTabSz="609585"/>
            <a:r>
              <a:rPr lang="en-GB" sz="2000" dirty="0">
                <a:solidFill>
                  <a:schemeClr val="tx2"/>
                </a:solidFill>
                <a:latin typeface="Arial" panose="020B0604020202020204" pitchFamily="34" charset="0"/>
                <a:cs typeface="Arial" panose="020B0604020202020204" pitchFamily="34" charset="0"/>
              </a:rPr>
              <a:t>100s of workstations and servers</a:t>
            </a:r>
          </a:p>
        </p:txBody>
      </p:sp>
      <p:sp>
        <p:nvSpPr>
          <p:cNvPr id="32" name="TextBox 31"/>
          <p:cNvSpPr txBox="1"/>
          <p:nvPr/>
        </p:nvSpPr>
        <p:spPr>
          <a:xfrm>
            <a:off x="596700" y="4755311"/>
            <a:ext cx="11029417" cy="1323439"/>
          </a:xfrm>
          <a:prstGeom prst="rect">
            <a:avLst/>
          </a:prstGeom>
          <a:noFill/>
          <a:ln>
            <a:solidFill>
              <a:schemeClr val="tx1"/>
            </a:solidFill>
          </a:ln>
        </p:spPr>
        <p:txBody>
          <a:bodyPr wrap="square" rtlCol="0">
            <a:spAutoFit/>
          </a:bodyPr>
          <a:lstStyle/>
          <a:p>
            <a:pPr marL="380990" indent="-380990" defTabSz="609585">
              <a:buFont typeface="Arial"/>
              <a:buChar char="•"/>
            </a:pPr>
            <a:r>
              <a:rPr lang="en-GB" sz="2000" dirty="0">
                <a:solidFill>
                  <a:schemeClr val="tx2"/>
                </a:solidFill>
                <a:latin typeface="Arial" panose="020B0604020202020204" pitchFamily="34" charset="0"/>
                <a:cs typeface="Arial" panose="020B0604020202020204" pitchFamily="34" charset="0"/>
              </a:rPr>
              <a:t>~500 workstations and servers are updated each </a:t>
            </a:r>
            <a:r>
              <a:rPr lang="en-GB" sz="2000" dirty="0" smtClean="0">
                <a:solidFill>
                  <a:schemeClr val="tx2"/>
                </a:solidFill>
                <a:latin typeface="Arial" panose="020B0604020202020204" pitchFamily="34" charset="0"/>
                <a:cs typeface="Arial" panose="020B0604020202020204" pitchFamily="34" charset="0"/>
              </a:rPr>
              <a:t>time</a:t>
            </a:r>
            <a:endParaRPr lang="en-GB" sz="2000" dirty="0">
              <a:solidFill>
                <a:schemeClr val="tx2"/>
              </a:solidFill>
              <a:latin typeface="Arial" panose="020B0604020202020204" pitchFamily="34" charset="0"/>
              <a:cs typeface="Arial" panose="020B0604020202020204" pitchFamily="34" charset="0"/>
            </a:endParaRPr>
          </a:p>
          <a:p>
            <a:pPr marL="380990" indent="-380990" defTabSz="609585">
              <a:buFont typeface="Arial"/>
              <a:buChar char="•"/>
            </a:pPr>
            <a:r>
              <a:rPr lang="en-GB" sz="2000" dirty="0">
                <a:solidFill>
                  <a:schemeClr val="tx2"/>
                </a:solidFill>
                <a:latin typeface="Arial" panose="020B0604020202020204" pitchFamily="34" charset="0"/>
                <a:cs typeface="Arial" panose="020B0604020202020204" pitchFamily="34" charset="0"/>
              </a:rPr>
              <a:t>Hosts are split into 2 sets, with redundant servers divided between </a:t>
            </a:r>
            <a:r>
              <a:rPr lang="en-GB" sz="2000" dirty="0" smtClean="0">
                <a:solidFill>
                  <a:schemeClr val="tx2"/>
                </a:solidFill>
                <a:latin typeface="Arial" panose="020B0604020202020204" pitchFamily="34" charset="0"/>
                <a:cs typeface="Arial" panose="020B0604020202020204" pitchFamily="34" charset="0"/>
              </a:rPr>
              <a:t>them</a:t>
            </a:r>
            <a:endParaRPr lang="en-GB" sz="2000" dirty="0">
              <a:solidFill>
                <a:schemeClr val="tx2"/>
              </a:solidFill>
              <a:latin typeface="Arial" panose="020B0604020202020204" pitchFamily="34" charset="0"/>
              <a:cs typeface="Arial" panose="020B0604020202020204" pitchFamily="34" charset="0"/>
            </a:endParaRPr>
          </a:p>
          <a:p>
            <a:pPr marL="380990" indent="-380990" defTabSz="609585">
              <a:buFont typeface="Arial"/>
              <a:buChar char="•"/>
            </a:pPr>
            <a:r>
              <a:rPr lang="en-GB" sz="2000" dirty="0">
                <a:solidFill>
                  <a:schemeClr val="tx2"/>
                </a:solidFill>
                <a:latin typeface="Arial" panose="020B0604020202020204" pitchFamily="34" charset="0"/>
                <a:cs typeface="Arial" panose="020B0604020202020204" pitchFamily="34" charset="0"/>
              </a:rPr>
              <a:t>Each host takes around half-an-hour to update, but parallelism possible with </a:t>
            </a:r>
            <a:r>
              <a:rPr lang="en-GB" sz="2000" dirty="0" err="1">
                <a:solidFill>
                  <a:schemeClr val="tx2"/>
                </a:solidFill>
                <a:latin typeface="Arial" panose="020B0604020202020204" pitchFamily="34" charset="0"/>
                <a:cs typeface="Arial" panose="020B0604020202020204" pitchFamily="34" charset="0"/>
              </a:rPr>
              <a:t>Ansible</a:t>
            </a:r>
            <a:r>
              <a:rPr lang="en-GB" sz="2000" dirty="0">
                <a:solidFill>
                  <a:schemeClr val="tx2"/>
                </a:solidFill>
                <a:latin typeface="Arial" panose="020B0604020202020204" pitchFamily="34" charset="0"/>
                <a:cs typeface="Arial" panose="020B0604020202020204" pitchFamily="34" charset="0"/>
              </a:rPr>
              <a:t> allows all hosts to be updated within ~2 </a:t>
            </a:r>
            <a:r>
              <a:rPr lang="en-GB" sz="2000" dirty="0" smtClean="0">
                <a:solidFill>
                  <a:schemeClr val="tx2"/>
                </a:solidFill>
                <a:latin typeface="Arial" panose="020B0604020202020204" pitchFamily="34" charset="0"/>
                <a:cs typeface="Arial" panose="020B0604020202020204" pitchFamily="34" charset="0"/>
              </a:rPr>
              <a:t>hours</a:t>
            </a:r>
            <a:endParaRPr lang="en-GB" sz="2000" dirty="0">
              <a:solidFill>
                <a:schemeClr val="tx2"/>
              </a:solidFill>
              <a:latin typeface="Arial" panose="020B0604020202020204" pitchFamily="34" charset="0"/>
              <a:cs typeface="Arial" panose="020B0604020202020204" pitchFamily="34" charset="0"/>
            </a:endParaRPr>
          </a:p>
        </p:txBody>
      </p:sp>
      <p:sp>
        <p:nvSpPr>
          <p:cNvPr id="33" name="Title 1"/>
          <p:cNvSpPr txBox="1">
            <a:spLocks/>
          </p:cNvSpPr>
          <p:nvPr/>
        </p:nvSpPr>
        <p:spPr>
          <a:xfrm>
            <a:off x="624037" y="90420"/>
            <a:ext cx="5855714" cy="940443"/>
          </a:xfrm>
          <a:prstGeom prst="rect">
            <a:avLst/>
          </a:prstGeom>
        </p:spPr>
        <p:txBody>
          <a:bodyPr vert="horz" lIns="45720" rIns="45720" anchor="ctr">
            <a:normAutofit fontScale="97500"/>
          </a:bodyPr>
          <a:lstStyle>
            <a:lvl1pPr algn="l" rtl="0" eaLnBrk="1" latinLnBrk="0" hangingPunct="1">
              <a:spcBef>
                <a:spcPct val="0"/>
              </a:spcBef>
              <a:buNone/>
              <a:defRPr kumimoji="0" sz="6133"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err="1" smtClean="0">
                <a:ln>
                  <a:noFill/>
                </a:ln>
                <a:solidFill>
                  <a:srgbClr val="0055A0"/>
                </a:solidFill>
                <a:effectLst/>
                <a:uLnTx/>
                <a:uFillTx/>
                <a:latin typeface="Arial"/>
                <a:ea typeface="+mj-ea"/>
                <a:cs typeface="+mj-cs"/>
              </a:rPr>
              <a:t>Ansible</a:t>
            </a:r>
            <a:r>
              <a:rPr kumimoji="0" lang="en-GB" sz="2800" b="0" i="0" u="none" strike="noStrike" kern="1200" cap="none" spc="0" normalizeH="0" baseline="0" noProof="0" dirty="0" smtClean="0">
                <a:ln>
                  <a:noFill/>
                </a:ln>
                <a:solidFill>
                  <a:srgbClr val="0055A0"/>
                </a:solidFill>
                <a:effectLst/>
                <a:uLnTx/>
                <a:uFillTx/>
                <a:latin typeface="Arial"/>
                <a:ea typeface="+mj-ea"/>
                <a:cs typeface="+mj-cs"/>
              </a:rPr>
              <a:t> </a:t>
            </a:r>
            <a:r>
              <a:rPr lang="en-GB" sz="2800" noProof="0" dirty="0">
                <a:solidFill>
                  <a:srgbClr val="0055A0"/>
                </a:solidFill>
                <a:latin typeface="Arial"/>
              </a:rPr>
              <a:t>S</a:t>
            </a:r>
            <a:r>
              <a:rPr lang="en-GB" sz="2800" dirty="0" err="1" smtClean="0">
                <a:solidFill>
                  <a:srgbClr val="0055A0"/>
                </a:solidFill>
                <a:latin typeface="Arial"/>
              </a:rPr>
              <a:t>ystem</a:t>
            </a:r>
            <a:r>
              <a:rPr lang="en-GB" sz="2800" dirty="0" smtClean="0">
                <a:solidFill>
                  <a:srgbClr val="0055A0"/>
                </a:solidFill>
                <a:latin typeface="Arial"/>
              </a:rPr>
              <a:t> </a:t>
            </a:r>
            <a:r>
              <a:rPr lang="en-GB" sz="2800" dirty="0">
                <a:solidFill>
                  <a:srgbClr val="0055A0"/>
                </a:solidFill>
                <a:latin typeface="Arial"/>
              </a:rPr>
              <a:t>U</a:t>
            </a:r>
            <a:r>
              <a:rPr kumimoji="0" lang="en-GB" sz="2800" b="0" i="0" u="none" strike="noStrike" kern="1200" cap="none" spc="0" normalizeH="0" baseline="0" noProof="0" dirty="0" err="1" smtClean="0">
                <a:ln>
                  <a:noFill/>
                </a:ln>
                <a:solidFill>
                  <a:srgbClr val="0055A0"/>
                </a:solidFill>
                <a:effectLst/>
                <a:uLnTx/>
                <a:uFillTx/>
                <a:latin typeface="Arial"/>
                <a:ea typeface="+mj-ea"/>
                <a:cs typeface="+mj-cs"/>
              </a:rPr>
              <a:t>pgrade</a:t>
            </a:r>
            <a:r>
              <a:rPr kumimoji="0" lang="en-GB" sz="2800" b="0" i="0" u="none" strike="noStrike" kern="1200" cap="none" spc="0" normalizeH="0" baseline="0" noProof="0" dirty="0" smtClean="0">
                <a:ln>
                  <a:noFill/>
                </a:ln>
                <a:solidFill>
                  <a:srgbClr val="0055A0"/>
                </a:solidFill>
                <a:effectLst/>
                <a:uLnTx/>
                <a:uFillTx/>
                <a:latin typeface="Arial"/>
                <a:ea typeface="+mj-ea"/>
                <a:cs typeface="+mj-cs"/>
              </a:rPr>
              <a:t> Workflow</a:t>
            </a:r>
            <a:endParaRPr kumimoji="0" lang="en-GB" sz="2800" b="0" i="0" u="none" strike="noStrike" kern="1200" cap="none" spc="0" normalizeH="0" baseline="0" noProof="0" dirty="0">
              <a:ln>
                <a:noFill/>
              </a:ln>
              <a:solidFill>
                <a:srgbClr val="0055A0"/>
              </a:solidFill>
              <a:effectLst/>
              <a:uLnTx/>
              <a:uFillTx/>
              <a:latin typeface="Arial"/>
              <a:ea typeface="+mj-ea"/>
              <a:cs typeface="+mj-cs"/>
            </a:endParaRPr>
          </a:p>
        </p:txBody>
      </p:sp>
      <p:grpSp>
        <p:nvGrpSpPr>
          <p:cNvPr id="34" name="Group 33"/>
          <p:cNvGrpSpPr/>
          <p:nvPr/>
        </p:nvGrpSpPr>
        <p:grpSpPr>
          <a:xfrm>
            <a:off x="527030" y="43543"/>
            <a:ext cx="1821245" cy="277615"/>
            <a:chOff x="12767481" y="272649"/>
            <a:chExt cx="1821245" cy="277615"/>
          </a:xfrm>
        </p:grpSpPr>
        <p:sp>
          <p:nvSpPr>
            <p:cNvPr id="35" name="Oval 34"/>
            <p:cNvSpPr/>
            <p:nvPr/>
          </p:nvSpPr>
          <p:spPr>
            <a:xfrm>
              <a:off x="12855790" y="272649"/>
              <a:ext cx="255789" cy="277615"/>
            </a:xfrm>
            <a:prstGeom prst="ellipse">
              <a:avLst/>
            </a:prstGeom>
            <a:solidFill>
              <a:srgbClr val="80808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smtClean="0">
                <a:ln>
                  <a:noFill/>
                </a:ln>
                <a:solidFill>
                  <a:prstClr val="white"/>
                </a:solidFill>
                <a:effectLst/>
                <a:uLnTx/>
                <a:uFillTx/>
                <a:latin typeface="Arial"/>
                <a:ea typeface="+mn-ea"/>
                <a:cs typeface="+mn-cs"/>
              </a:endParaRPr>
            </a:p>
          </p:txBody>
        </p:sp>
        <p:sp>
          <p:nvSpPr>
            <p:cNvPr id="36" name="Rectangle 35"/>
            <p:cNvSpPr/>
            <p:nvPr/>
          </p:nvSpPr>
          <p:spPr>
            <a:xfrm>
              <a:off x="12767481" y="272649"/>
              <a:ext cx="1821245" cy="248992"/>
            </a:xfrm>
            <a:prstGeom prst="rect">
              <a:avLst/>
            </a:prstGeom>
            <a:no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Arial"/>
                  <a:ea typeface="+mn-ea"/>
                  <a:cs typeface="+mn-cs"/>
                </a:rPr>
                <a:t>BE</a:t>
              </a:r>
              <a:r>
                <a:rPr kumimoji="0" lang="en-GB" sz="1200" b="0" i="0" u="none" strike="noStrike" kern="0" cap="none" spc="0" normalizeH="0" baseline="0" noProof="0" dirty="0" smtClean="0">
                  <a:ln>
                    <a:noFill/>
                  </a:ln>
                  <a:solidFill>
                    <a:srgbClr val="0055A0">
                      <a:lumMod val="60000"/>
                      <a:lumOff val="40000"/>
                    </a:srgbClr>
                  </a:solidFill>
                  <a:effectLst/>
                  <a:uLnTx/>
                  <a:uFillTx/>
                  <a:latin typeface="Arial"/>
                  <a:ea typeface="+mn-ea"/>
                  <a:cs typeface="+mn-cs"/>
                </a:rPr>
                <a:t>  Beams Department</a:t>
              </a:r>
            </a:p>
          </p:txBody>
        </p:sp>
      </p:grpSp>
    </p:spTree>
    <p:extLst>
      <p:ext uri="{BB962C8B-B14F-4D97-AF65-F5344CB8AC3E}">
        <p14:creationId xmlns:p14="http://schemas.microsoft.com/office/powerpoint/2010/main" val="300571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22"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2"/>
                                        </p:tgtEl>
                                        <p:attrNameLst>
                                          <p:attrName>style.visibility</p:attrName>
                                        </p:attrNameLst>
                                      </p:cBhvr>
                                      <p:to>
                                        <p:strVal val="hidden"/>
                                      </p:to>
                                    </p:set>
                                  </p:childTnLst>
                                </p:cTn>
                              </p:par>
                              <p:par>
                                <p:cTn id="15" presetID="10"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par>
                                <p:cTn id="18" presetID="22" presetClass="entr" presetSubtype="1"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31805"/>
            <a:ext cx="10969139" cy="940443"/>
          </a:xfrm>
        </p:spPr>
        <p:txBody>
          <a:bodyPr>
            <a:normAutofit/>
          </a:bodyPr>
          <a:lstStyle/>
          <a:p>
            <a:r>
              <a:rPr lang="en-GB" sz="4000" dirty="0" smtClean="0"/>
              <a:t>Conclusion</a:t>
            </a:r>
            <a:endParaRPr lang="en-GB" sz="4000" dirty="0"/>
          </a:p>
        </p:txBody>
      </p:sp>
      <p:sp>
        <p:nvSpPr>
          <p:cNvPr id="4" name="Slide Number Placeholder 3"/>
          <p:cNvSpPr>
            <a:spLocks noGrp="1"/>
          </p:cNvSpPr>
          <p:nvPr>
            <p:ph type="sldNum" sz="quarter" idx="4"/>
          </p:nvPr>
        </p:nvSpPr>
        <p:spPr/>
        <p:txBody>
          <a:bodyPr/>
          <a:lstStyle/>
          <a:p>
            <a:fld id="{D1B8492A-BB23-4DE4-AB6D-067978DACBBC}" type="slidenum">
              <a:rPr lang="en-GB" smtClean="0"/>
              <a:t>13</a:t>
            </a:fld>
            <a:endParaRPr lang="en-GB"/>
          </a:p>
        </p:txBody>
      </p:sp>
      <p:pic>
        <p:nvPicPr>
          <p:cNvPr id="5" name="Picture 4"/>
          <p:cNvPicPr>
            <a:picLocks noChangeAspect="1"/>
          </p:cNvPicPr>
          <p:nvPr/>
        </p:nvPicPr>
        <p:blipFill>
          <a:blip r:embed="rId3"/>
          <a:stretch>
            <a:fillRect/>
          </a:stretch>
        </p:blipFill>
        <p:spPr>
          <a:xfrm>
            <a:off x="8824752" y="126528"/>
            <a:ext cx="1822862" cy="329213"/>
          </a:xfrm>
          <a:prstGeom prst="rect">
            <a:avLst/>
          </a:prstGeom>
        </p:spPr>
      </p:pic>
      <p:pic>
        <p:nvPicPr>
          <p:cNvPr id="6" name="Picture 5"/>
          <p:cNvPicPr>
            <a:picLocks noChangeAspect="1"/>
          </p:cNvPicPr>
          <p:nvPr/>
        </p:nvPicPr>
        <p:blipFill>
          <a:blip r:embed="rId4"/>
          <a:stretch>
            <a:fillRect/>
          </a:stretch>
        </p:blipFill>
        <p:spPr>
          <a:xfrm>
            <a:off x="609600" y="81823"/>
            <a:ext cx="2124891" cy="349982"/>
          </a:xfrm>
          <a:prstGeom prst="rect">
            <a:avLst/>
          </a:prstGeom>
        </p:spPr>
      </p:pic>
      <p:pic>
        <p:nvPicPr>
          <p:cNvPr id="7" name="Picture 6"/>
          <p:cNvPicPr>
            <a:picLocks noChangeAspect="1"/>
          </p:cNvPicPr>
          <p:nvPr/>
        </p:nvPicPr>
        <p:blipFill>
          <a:blip r:embed="rId5"/>
          <a:stretch>
            <a:fillRect/>
          </a:stretch>
        </p:blipFill>
        <p:spPr>
          <a:xfrm>
            <a:off x="4627583" y="147021"/>
            <a:ext cx="3018543" cy="288229"/>
          </a:xfrm>
          <a:prstGeom prst="rect">
            <a:avLst/>
          </a:prstGeom>
        </p:spPr>
      </p:pic>
      <p:sp>
        <p:nvSpPr>
          <p:cNvPr id="8" name="TextBox 7"/>
          <p:cNvSpPr txBox="1"/>
          <p:nvPr/>
        </p:nvSpPr>
        <p:spPr>
          <a:xfrm>
            <a:off x="609600" y="1471748"/>
            <a:ext cx="9490806" cy="3970318"/>
          </a:xfrm>
          <a:prstGeom prst="rect">
            <a:avLst/>
          </a:prstGeom>
          <a:noFill/>
        </p:spPr>
        <p:txBody>
          <a:bodyPr wrap="square" rtlCol="0">
            <a:spAutoFit/>
          </a:bodyPr>
          <a:lstStyle/>
          <a:p>
            <a:pPr marL="285750" indent="-285750">
              <a:buFont typeface="Arial" panose="020B0604020202020204" pitchFamily="34" charset="0"/>
              <a:buChar char="•"/>
            </a:pPr>
            <a:r>
              <a:rPr lang="en-GB" sz="2400" dirty="0"/>
              <a:t>Upgrades have been made with a strong focus on redundancy, reliability and efficiency to eliminate potential points of </a:t>
            </a:r>
            <a:r>
              <a:rPr lang="en-GB" sz="2400" dirty="0" smtClean="0"/>
              <a:t>failure</a:t>
            </a:r>
          </a:p>
          <a:p>
            <a:pPr marL="285750" indent="-285750">
              <a:buFont typeface="Arial" panose="020B0604020202020204" pitchFamily="34" charset="0"/>
              <a:buChar char="•"/>
            </a:pPr>
            <a:r>
              <a:rPr lang="en-GB" sz="2400" dirty="0"/>
              <a:t>Powering, cooling &amp; ventilation and network bandwidth upgrades permit considerable expansion of server numbers during Run 2</a:t>
            </a:r>
          </a:p>
          <a:p>
            <a:pPr marL="285750" indent="-285750">
              <a:buFont typeface="Arial" panose="020B0604020202020204" pitchFamily="34" charset="0"/>
              <a:buChar char="•"/>
            </a:pPr>
            <a:r>
              <a:rPr lang="en-GB" sz="2400" dirty="0"/>
              <a:t>Modernized system administration based on </a:t>
            </a:r>
            <a:r>
              <a:rPr lang="en-GB" sz="2400" dirty="0" err="1"/>
              <a:t>Ansible</a:t>
            </a:r>
            <a:r>
              <a:rPr lang="en-GB" sz="2400" dirty="0"/>
              <a:t> and Git will scale to the needs </a:t>
            </a:r>
          </a:p>
          <a:p>
            <a:pPr marL="285750" indent="-285750">
              <a:buFont typeface="Arial" panose="020B0604020202020204" pitchFamily="34" charset="0"/>
              <a:buChar char="•"/>
            </a:pPr>
            <a:r>
              <a:rPr lang="en-GB" sz="2400" dirty="0"/>
              <a:t>There has been an excellent symbiosis with the Electrical and Cooling &amp; Ventilation Groups as their supervision systems run on servers managed by the Controls Group </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6072379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472" y="0"/>
            <a:ext cx="12308942" cy="6858000"/>
          </a:xfrm>
          <a:prstGeom prst="rect">
            <a:avLst/>
          </a:prstGeom>
        </p:spPr>
      </p:pic>
      <p:sp>
        <p:nvSpPr>
          <p:cNvPr id="2" name="Title 1"/>
          <p:cNvSpPr>
            <a:spLocks noGrp="1"/>
          </p:cNvSpPr>
          <p:nvPr>
            <p:ph type="title"/>
          </p:nvPr>
        </p:nvSpPr>
        <p:spPr>
          <a:xfrm>
            <a:off x="3202224" y="2681562"/>
            <a:ext cx="2760426" cy="842688"/>
          </a:xfrm>
        </p:spPr>
        <p:txBody>
          <a:bodyPr>
            <a:noAutofit/>
          </a:bodyPr>
          <a:lstStyle/>
          <a:p>
            <a:r>
              <a:rPr lang="en-GB" sz="4000" dirty="0" smtClean="0">
                <a:solidFill>
                  <a:schemeClr val="bg1"/>
                </a:solidFill>
              </a:rPr>
              <a:t>Questions?</a:t>
            </a:r>
            <a:endParaRPr lang="en-GB" sz="4000" dirty="0">
              <a:solidFill>
                <a:schemeClr val="bg1"/>
              </a:solidFill>
            </a:endParaRPr>
          </a:p>
        </p:txBody>
      </p:sp>
      <p:sp>
        <p:nvSpPr>
          <p:cNvPr id="4" name="Slide Number Placeholder 3"/>
          <p:cNvSpPr>
            <a:spLocks noGrp="1"/>
          </p:cNvSpPr>
          <p:nvPr>
            <p:ph type="sldNum" sz="quarter" idx="4"/>
          </p:nvPr>
        </p:nvSpPr>
        <p:spPr/>
        <p:txBody>
          <a:bodyPr/>
          <a:lstStyle/>
          <a:p>
            <a:fld id="{D1B8492A-BB23-4DE4-AB6D-067978DACBBC}" type="slidenum">
              <a:rPr lang="en-GB" smtClean="0"/>
              <a:t>14</a:t>
            </a:fld>
            <a:endParaRPr lang="en-GB"/>
          </a:p>
        </p:txBody>
      </p:sp>
    </p:spTree>
    <p:extLst>
      <p:ext uri="{BB962C8B-B14F-4D97-AF65-F5344CB8AC3E}">
        <p14:creationId xmlns:p14="http://schemas.microsoft.com/office/powerpoint/2010/main" val="4026847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899809" y="504"/>
            <a:ext cx="10392382" cy="1341995"/>
          </a:xfrm>
        </p:spPr>
        <p:txBody>
          <a:bodyPr>
            <a:noAutofit/>
          </a:bodyPr>
          <a:lstStyle/>
          <a:p>
            <a:r>
              <a:rPr lang="en-GB" sz="2800" dirty="0" smtClean="0"/>
              <a:t>UPGRADES TO THE INFRASTRUCTURE AND MANAGEMENT OF THE OPERATOR WORKSTATIONS AND SERVERS FOR RUN 2 OF THE CERN ACCELERATOR COMPLEX</a:t>
            </a:r>
            <a:endParaRPr lang="en-GB" sz="2800" dirty="0"/>
          </a:p>
        </p:txBody>
      </p:sp>
      <p:sp>
        <p:nvSpPr>
          <p:cNvPr id="3" name="Subtitle 2"/>
          <p:cNvSpPr>
            <a:spLocks noGrp="1"/>
          </p:cNvSpPr>
          <p:nvPr>
            <p:ph type="subTitle" idx="1"/>
          </p:nvPr>
        </p:nvSpPr>
        <p:spPr>
          <a:xfrm>
            <a:off x="1384554" y="4327451"/>
            <a:ext cx="9144000" cy="2780353"/>
          </a:xfrm>
        </p:spPr>
        <p:txBody>
          <a:bodyPr>
            <a:normAutofit fontScale="92500" lnSpcReduction="10000"/>
          </a:bodyPr>
          <a:lstStyle/>
          <a:p>
            <a:r>
              <a:rPr lang="en-GB" dirty="0" smtClean="0">
                <a:solidFill>
                  <a:schemeClr val="bg1"/>
                </a:solidFill>
              </a:rPr>
              <a:t>A. Bland, S.T. Page</a:t>
            </a:r>
          </a:p>
          <a:p>
            <a:endParaRPr lang="en-GB" dirty="0" smtClean="0">
              <a:solidFill>
                <a:schemeClr val="bg1"/>
              </a:solidFill>
            </a:endParaRPr>
          </a:p>
          <a:p>
            <a:r>
              <a:rPr lang="en-GB" dirty="0" smtClean="0">
                <a:solidFill>
                  <a:schemeClr val="bg1"/>
                </a:solidFill>
              </a:rPr>
              <a:t>CERN</a:t>
            </a:r>
            <a:endParaRPr lang="en-GB" dirty="0">
              <a:solidFill>
                <a:schemeClr val="bg1"/>
              </a:solidFill>
            </a:endParaRPr>
          </a:p>
          <a:p>
            <a:r>
              <a:rPr lang="en-GB" dirty="0" smtClean="0">
                <a:solidFill>
                  <a:schemeClr val="bg1"/>
                </a:solidFill>
              </a:rPr>
              <a:t>Geneva</a:t>
            </a:r>
          </a:p>
          <a:p>
            <a:r>
              <a:rPr lang="en-GB" dirty="0" smtClean="0">
                <a:solidFill>
                  <a:schemeClr val="bg1"/>
                </a:solidFill>
              </a:rPr>
              <a:t>Switzerland</a:t>
            </a:r>
          </a:p>
          <a:p>
            <a:endParaRPr lang="en-GB" dirty="0" smtClean="0">
              <a:solidFill>
                <a:schemeClr val="bg1"/>
              </a:solidFill>
            </a:endParaRPr>
          </a:p>
          <a:p>
            <a:r>
              <a:rPr lang="en-GB" smtClean="0">
                <a:solidFill>
                  <a:schemeClr val="bg1"/>
                </a:solidFill>
              </a:rPr>
              <a:t>THHD3O08</a:t>
            </a:r>
            <a:endParaRPr lang="en-GB" dirty="0">
              <a:solidFill>
                <a:schemeClr val="bg1"/>
              </a:solidFill>
            </a:endParaRPr>
          </a:p>
        </p:txBody>
      </p:sp>
      <p:sp>
        <p:nvSpPr>
          <p:cNvPr id="5" name="Slide Number Placeholder 4"/>
          <p:cNvSpPr>
            <a:spLocks noGrp="1"/>
          </p:cNvSpPr>
          <p:nvPr>
            <p:ph type="sldNum" sz="quarter" idx="12"/>
          </p:nvPr>
        </p:nvSpPr>
        <p:spPr/>
        <p:txBody>
          <a:bodyPr/>
          <a:lstStyle/>
          <a:p>
            <a:fld id="{D1B8492A-BB23-4DE4-AB6D-067978DACBBC}" type="slidenum">
              <a:rPr lang="en-GB" smtClean="0"/>
              <a:t>1</a:t>
            </a:fld>
            <a:endParaRPr lang="en-GB"/>
          </a:p>
        </p:txBody>
      </p:sp>
    </p:spTree>
    <p:extLst>
      <p:ext uri="{BB962C8B-B14F-4D97-AF65-F5344CB8AC3E}">
        <p14:creationId xmlns:p14="http://schemas.microsoft.com/office/powerpoint/2010/main" val="3282206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594" y="134244"/>
            <a:ext cx="10969139" cy="940443"/>
          </a:xfrm>
        </p:spPr>
        <p:txBody>
          <a:bodyPr>
            <a:normAutofit/>
          </a:bodyPr>
          <a:lstStyle/>
          <a:p>
            <a:r>
              <a:rPr lang="en-GB" sz="2800" dirty="0" smtClean="0"/>
              <a:t>Introduction</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63690665"/>
              </p:ext>
            </p:extLst>
          </p:nvPr>
        </p:nvGraphicFramePr>
        <p:xfrm>
          <a:off x="3827722" y="365125"/>
          <a:ext cx="8284068" cy="62908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ircular Arrow 4"/>
          <p:cNvSpPr>
            <a:spLocks noChangeAspect="1"/>
          </p:cNvSpPr>
          <p:nvPr/>
        </p:nvSpPr>
        <p:spPr>
          <a:xfrm rot="10800000">
            <a:off x="6215659" y="2435425"/>
            <a:ext cx="3508194" cy="3508194"/>
          </a:xfrm>
          <a:prstGeom prst="circularArrow">
            <a:avLst>
              <a:gd name="adj1" fmla="val 12500"/>
              <a:gd name="adj2" fmla="val 1075112"/>
              <a:gd name="adj3" fmla="val 20457681"/>
              <a:gd name="adj4" fmla="val 1091059"/>
              <a:gd name="adj5" fmla="val 20882"/>
            </a:avLst>
          </a:prstGeom>
          <a:solidFill>
            <a:schemeClr val="tx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horz" wrap="none" lIns="72000" rtlCol="0" anchor="t" anchorCtr="0">
            <a:prstTxWarp prst="textCircle">
              <a:avLst/>
            </a:prstTxWarp>
          </a:bodyPr>
          <a:lstStyle/>
          <a:p>
            <a:pPr algn="ctr"/>
            <a:r>
              <a:rPr lang="en-GB" dirty="0" smtClean="0">
                <a:solidFill>
                  <a:schemeClr val="tx1"/>
                </a:solidFill>
              </a:rPr>
              <a:t>                                            </a:t>
            </a:r>
            <a:r>
              <a:rPr lang="en-GB" dirty="0" smtClean="0">
                <a:solidFill>
                  <a:schemeClr val="bg1"/>
                </a:solidFill>
              </a:rPr>
              <a:t>Management</a:t>
            </a:r>
            <a:endParaRPr lang="en-GB" dirty="0">
              <a:solidFill>
                <a:schemeClr val="bg1"/>
              </a:solidFill>
            </a:endParaRPr>
          </a:p>
        </p:txBody>
      </p:sp>
      <p:sp>
        <p:nvSpPr>
          <p:cNvPr id="3" name="TextBox 2"/>
          <p:cNvSpPr txBox="1"/>
          <p:nvPr/>
        </p:nvSpPr>
        <p:spPr>
          <a:xfrm>
            <a:off x="400594" y="1074687"/>
            <a:ext cx="5217936" cy="4801314"/>
          </a:xfrm>
          <a:prstGeom prst="rect">
            <a:avLst/>
          </a:prstGeom>
          <a:noFill/>
        </p:spPr>
        <p:txBody>
          <a:bodyPr wrap="square" rtlCol="0">
            <a:spAutoFit/>
          </a:bodyPr>
          <a:lstStyle/>
          <a:p>
            <a:r>
              <a:rPr lang="en-GB" dirty="0" smtClean="0"/>
              <a:t>Upgrades performed by 3 CERN Departments during Long Shutdown 1 which started in February 2013 to improve the accelerator control system for LHC Run 2 starting in April 2015.</a:t>
            </a:r>
          </a:p>
          <a:p>
            <a:endParaRPr lang="en-GB" dirty="0"/>
          </a:p>
          <a:p>
            <a:r>
              <a:rPr lang="en-GB" dirty="0" smtClean="0"/>
              <a:t>The Linux workstations are used by Operations teams in the CERN Control Centre and other smaller control rooms to run Oracle Java, Siemens </a:t>
            </a:r>
            <a:r>
              <a:rPr lang="en-GB" dirty="0" err="1" smtClean="0"/>
              <a:t>WinCC</a:t>
            </a:r>
            <a:r>
              <a:rPr lang="en-GB" dirty="0" smtClean="0"/>
              <a:t> Open Architecture and National Instruments LabVIEW graphical programs.</a:t>
            </a:r>
          </a:p>
          <a:p>
            <a:endParaRPr lang="en-GB" dirty="0"/>
          </a:p>
          <a:p>
            <a:r>
              <a:rPr lang="en-GB" dirty="0" smtClean="0"/>
              <a:t>The Linux servers run the corresponding back end functionality.</a:t>
            </a:r>
          </a:p>
          <a:p>
            <a:endParaRPr lang="en-GB" dirty="0"/>
          </a:p>
          <a:p>
            <a:r>
              <a:rPr lang="en-GB" dirty="0" smtClean="0"/>
              <a:t>Access to accelerator hardware is provided over the network via a third layer of real-time Linux diskless systems and PLCs.</a:t>
            </a:r>
          </a:p>
        </p:txBody>
      </p:sp>
      <p:sp>
        <p:nvSpPr>
          <p:cNvPr id="6" name="Slide Number Placeholder 5"/>
          <p:cNvSpPr>
            <a:spLocks noGrp="1"/>
          </p:cNvSpPr>
          <p:nvPr>
            <p:ph type="sldNum" sz="quarter" idx="4"/>
          </p:nvPr>
        </p:nvSpPr>
        <p:spPr/>
        <p:txBody>
          <a:bodyPr/>
          <a:lstStyle/>
          <a:p>
            <a:fld id="{D1B8492A-BB23-4DE4-AB6D-067978DACBBC}" type="slidenum">
              <a:rPr lang="en-GB" smtClean="0"/>
              <a:t>2</a:t>
            </a:fld>
            <a:endParaRPr lang="en-GB"/>
          </a:p>
        </p:txBody>
      </p:sp>
    </p:spTree>
    <p:extLst>
      <p:ext uri="{BB962C8B-B14F-4D97-AF65-F5344CB8AC3E}">
        <p14:creationId xmlns:p14="http://schemas.microsoft.com/office/powerpoint/2010/main" val="4813098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2278" y="-21287"/>
            <a:ext cx="11914499" cy="6879287"/>
          </a:xfrm>
          <a:prstGeom prst="rect">
            <a:avLst/>
          </a:prstGeom>
          <a:effectLst>
            <a:outerShdw blurRad="50800" dist="50800" dir="5400000" algn="ctr" rotWithShape="0">
              <a:schemeClr val="bg1"/>
            </a:outerShdw>
          </a:effectLst>
        </p:spPr>
      </p:pic>
      <p:sp>
        <p:nvSpPr>
          <p:cNvPr id="2" name="Title 1"/>
          <p:cNvSpPr>
            <a:spLocks noGrp="1"/>
          </p:cNvSpPr>
          <p:nvPr>
            <p:ph type="title"/>
          </p:nvPr>
        </p:nvSpPr>
        <p:spPr>
          <a:xfrm>
            <a:off x="497306" y="442041"/>
            <a:ext cx="5013158" cy="940443"/>
          </a:xfrm>
        </p:spPr>
        <p:txBody>
          <a:bodyPr>
            <a:noAutofit/>
          </a:bodyPr>
          <a:lstStyle/>
          <a:p>
            <a:r>
              <a:rPr lang="en-GB" sz="2800" dirty="0" smtClean="0"/>
              <a:t>CERN’s</a:t>
            </a:r>
            <a:br>
              <a:rPr lang="en-GB" sz="2800" dirty="0" smtClean="0"/>
            </a:br>
            <a:r>
              <a:rPr lang="en-GB" sz="2800" dirty="0" smtClean="0"/>
              <a:t>Accelerator</a:t>
            </a:r>
            <a:br>
              <a:rPr lang="en-GB" sz="2800" dirty="0" smtClean="0"/>
            </a:br>
            <a:r>
              <a:rPr lang="en-GB" sz="2800" dirty="0" smtClean="0"/>
              <a:t>Complex</a:t>
            </a:r>
            <a:endParaRPr lang="en-GB" sz="2800" dirty="0"/>
          </a:p>
        </p:txBody>
      </p:sp>
      <p:sp>
        <p:nvSpPr>
          <p:cNvPr id="6" name="TextBox 5"/>
          <p:cNvSpPr txBox="1"/>
          <p:nvPr/>
        </p:nvSpPr>
        <p:spPr>
          <a:xfrm>
            <a:off x="7203696" y="1578485"/>
            <a:ext cx="2750430" cy="646331"/>
          </a:xfrm>
          <a:prstGeom prst="rect">
            <a:avLst/>
          </a:prstGeom>
          <a:noFill/>
          <a:effectLst>
            <a:glow rad="127000">
              <a:schemeClr val="tx2">
                <a:lumMod val="60000"/>
                <a:lumOff val="40000"/>
              </a:schemeClr>
            </a:glow>
            <a:outerShdw blurRad="50800" dist="50800" dir="5400000" algn="ctr" rotWithShape="0">
              <a:schemeClr val="tx2">
                <a:lumMod val="20000"/>
                <a:lumOff val="80000"/>
              </a:schemeClr>
            </a:outerShdw>
          </a:effectLst>
        </p:spPr>
        <p:txBody>
          <a:bodyPr wrap="square" rtlCol="0">
            <a:spAutoFit/>
          </a:bodyPr>
          <a:lstStyle/>
          <a:p>
            <a:pPr algn="ctr"/>
            <a:r>
              <a:rPr lang="en-GB" b="1" dirty="0" smtClean="0"/>
              <a:t>CERN Control Centre</a:t>
            </a:r>
          </a:p>
          <a:p>
            <a:pPr algn="ctr"/>
            <a:r>
              <a:rPr lang="en-GB" b="1" dirty="0" smtClean="0"/>
              <a:t>(CCC)</a:t>
            </a:r>
            <a:endParaRPr lang="en-GB" b="1"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99326" y="1901650"/>
            <a:ext cx="2179585" cy="1221135"/>
          </a:xfrm>
          <a:prstGeom prst="rect">
            <a:avLst/>
          </a:prstGeom>
          <a:effectLst>
            <a:outerShdw blurRad="50800" dist="50800" dir="5400000" algn="ctr" rotWithShape="0">
              <a:schemeClr val="tx2">
                <a:lumMod val="40000"/>
                <a:lumOff val="60000"/>
              </a:schemeClr>
            </a:outerShdw>
          </a:effectLst>
        </p:spPr>
      </p:pic>
      <p:sp>
        <p:nvSpPr>
          <p:cNvPr id="4" name="Slide Number Placeholder 3"/>
          <p:cNvSpPr>
            <a:spLocks noGrp="1"/>
          </p:cNvSpPr>
          <p:nvPr>
            <p:ph type="sldNum" sz="quarter" idx="12"/>
          </p:nvPr>
        </p:nvSpPr>
        <p:spPr/>
        <p:txBody>
          <a:bodyPr/>
          <a:lstStyle/>
          <a:p>
            <a:fld id="{D1B8492A-BB23-4DE4-AB6D-067978DACBBC}" type="slidenum">
              <a:rPr lang="en-GB" smtClean="0"/>
              <a:t>3</a:t>
            </a:fld>
            <a:endParaRPr lang="en-GB"/>
          </a:p>
        </p:txBody>
      </p:sp>
    </p:spTree>
    <p:extLst>
      <p:ext uri="{BB962C8B-B14F-4D97-AF65-F5344CB8AC3E}">
        <p14:creationId xmlns:p14="http://schemas.microsoft.com/office/powerpoint/2010/main" val="829585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259976" y="297691"/>
            <a:ext cx="11357516" cy="642378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557" y="96254"/>
            <a:ext cx="12236281" cy="6855506"/>
          </a:xfrm>
          <a:prstGeom prst="rect">
            <a:avLst/>
          </a:prstGeom>
        </p:spPr>
      </p:pic>
      <p:sp>
        <p:nvSpPr>
          <p:cNvPr id="2" name="Title 1"/>
          <p:cNvSpPr>
            <a:spLocks noGrp="1"/>
          </p:cNvSpPr>
          <p:nvPr>
            <p:ph type="title"/>
          </p:nvPr>
        </p:nvSpPr>
        <p:spPr>
          <a:xfrm>
            <a:off x="174208" y="-219941"/>
            <a:ext cx="10515600" cy="1325563"/>
          </a:xfrm>
        </p:spPr>
        <p:txBody>
          <a:bodyPr>
            <a:normAutofit/>
          </a:bodyPr>
          <a:lstStyle/>
          <a:p>
            <a:r>
              <a:rPr lang="en-GB" sz="2800" dirty="0" smtClean="0"/>
              <a:t>CERN Control Centre (CCC)</a:t>
            </a:r>
            <a:endParaRPr lang="en-GB" sz="2800" dirty="0"/>
          </a:p>
        </p:txBody>
      </p:sp>
      <p:sp>
        <p:nvSpPr>
          <p:cNvPr id="6" name="TextBox 5"/>
          <p:cNvSpPr txBox="1"/>
          <p:nvPr/>
        </p:nvSpPr>
        <p:spPr>
          <a:xfrm>
            <a:off x="2295436" y="3538139"/>
            <a:ext cx="2761075" cy="369332"/>
          </a:xfrm>
          <a:prstGeom prst="rect">
            <a:avLst/>
          </a:prstGeom>
          <a:noFill/>
        </p:spPr>
        <p:txBody>
          <a:bodyPr wrap="square" rtlCol="0">
            <a:spAutoFit/>
          </a:bodyPr>
          <a:lstStyle/>
          <a:p>
            <a:r>
              <a:rPr lang="en-GB" b="1" dirty="0" smtClean="0">
                <a:solidFill>
                  <a:schemeClr val="accent6">
                    <a:lumMod val="50000"/>
                  </a:schemeClr>
                </a:solidFill>
              </a:rPr>
              <a:t>CCC (</a:t>
            </a:r>
            <a:r>
              <a:rPr lang="en-GB" b="1" dirty="0">
                <a:solidFill>
                  <a:schemeClr val="accent6">
                    <a:lumMod val="50000"/>
                  </a:schemeClr>
                </a:solidFill>
              </a:rPr>
              <a:t>o</a:t>
            </a:r>
            <a:r>
              <a:rPr lang="en-GB" b="1" dirty="0" smtClean="0">
                <a:solidFill>
                  <a:schemeClr val="accent6">
                    <a:lumMod val="50000"/>
                  </a:schemeClr>
                </a:solidFill>
              </a:rPr>
              <a:t>perator room)</a:t>
            </a:r>
            <a:endParaRPr lang="en-GB" b="1" dirty="0">
              <a:solidFill>
                <a:schemeClr val="accent6">
                  <a:lumMod val="50000"/>
                </a:schemeClr>
              </a:solidFill>
            </a:endParaRPr>
          </a:p>
        </p:txBody>
      </p:sp>
      <p:sp>
        <p:nvSpPr>
          <p:cNvPr id="7" name="TextBox 6"/>
          <p:cNvSpPr txBox="1"/>
          <p:nvPr/>
        </p:nvSpPr>
        <p:spPr>
          <a:xfrm>
            <a:off x="1842795" y="2782412"/>
            <a:ext cx="1396536" cy="830997"/>
          </a:xfrm>
          <a:prstGeom prst="rect">
            <a:avLst/>
          </a:prstGeom>
          <a:noFill/>
        </p:spPr>
        <p:txBody>
          <a:bodyPr wrap="none" rtlCol="0">
            <a:spAutoFit/>
          </a:bodyPr>
          <a:lstStyle/>
          <a:p>
            <a:r>
              <a:rPr lang="en-GB" sz="1600" dirty="0" smtClean="0"/>
              <a:t>Technical</a:t>
            </a:r>
          </a:p>
          <a:p>
            <a:r>
              <a:rPr lang="en-GB" sz="1600" dirty="0" smtClean="0"/>
              <a:t>Infrastructure</a:t>
            </a:r>
          </a:p>
          <a:p>
            <a:r>
              <a:rPr lang="en-GB" sz="1600" dirty="0" smtClean="0"/>
              <a:t>&amp; </a:t>
            </a:r>
            <a:r>
              <a:rPr lang="en-GB" sz="1600" dirty="0" err="1" smtClean="0"/>
              <a:t>Cryo</a:t>
            </a:r>
            <a:endParaRPr lang="en-GB" sz="1600" dirty="0" smtClean="0"/>
          </a:p>
        </p:txBody>
      </p:sp>
      <p:sp>
        <p:nvSpPr>
          <p:cNvPr id="8" name="TextBox 7"/>
          <p:cNvSpPr txBox="1"/>
          <p:nvPr/>
        </p:nvSpPr>
        <p:spPr>
          <a:xfrm>
            <a:off x="4063028" y="2785145"/>
            <a:ext cx="686609" cy="338554"/>
          </a:xfrm>
          <a:prstGeom prst="rect">
            <a:avLst/>
          </a:prstGeom>
          <a:noFill/>
        </p:spPr>
        <p:txBody>
          <a:bodyPr wrap="square" rtlCol="0">
            <a:spAutoFit/>
          </a:bodyPr>
          <a:lstStyle/>
          <a:p>
            <a:r>
              <a:rPr lang="en-GB" sz="1600" dirty="0" smtClean="0"/>
              <a:t>LHC</a:t>
            </a:r>
            <a:endParaRPr lang="en-GB" sz="1600" dirty="0"/>
          </a:p>
        </p:txBody>
      </p:sp>
      <p:sp>
        <p:nvSpPr>
          <p:cNvPr id="22" name="TextBox 21"/>
          <p:cNvSpPr txBox="1"/>
          <p:nvPr/>
        </p:nvSpPr>
        <p:spPr>
          <a:xfrm>
            <a:off x="3936554" y="4463610"/>
            <a:ext cx="1300356" cy="338554"/>
          </a:xfrm>
          <a:prstGeom prst="rect">
            <a:avLst/>
          </a:prstGeom>
          <a:noFill/>
        </p:spPr>
        <p:txBody>
          <a:bodyPr wrap="none" rtlCol="0">
            <a:spAutoFit/>
          </a:bodyPr>
          <a:lstStyle/>
          <a:p>
            <a:r>
              <a:rPr lang="en-GB" sz="1600" dirty="0" smtClean="0"/>
              <a:t>LEIR &amp; SPS</a:t>
            </a:r>
            <a:endParaRPr lang="en-GB" sz="1600" dirty="0"/>
          </a:p>
        </p:txBody>
      </p:sp>
      <p:sp>
        <p:nvSpPr>
          <p:cNvPr id="25" name="TextBox 24"/>
          <p:cNvSpPr txBox="1"/>
          <p:nvPr/>
        </p:nvSpPr>
        <p:spPr>
          <a:xfrm>
            <a:off x="1836575" y="4459913"/>
            <a:ext cx="1415772" cy="338554"/>
          </a:xfrm>
          <a:prstGeom prst="rect">
            <a:avLst/>
          </a:prstGeom>
          <a:noFill/>
        </p:spPr>
        <p:txBody>
          <a:bodyPr wrap="none" rtlCol="0">
            <a:spAutoFit/>
          </a:bodyPr>
          <a:lstStyle/>
          <a:p>
            <a:r>
              <a:rPr lang="en-GB" sz="1600" dirty="0" smtClean="0"/>
              <a:t>Booster &amp; PS</a:t>
            </a:r>
            <a:endParaRPr lang="en-GB" sz="1600" dirty="0"/>
          </a:p>
        </p:txBody>
      </p:sp>
      <p:sp>
        <p:nvSpPr>
          <p:cNvPr id="28" name="TextBox 27"/>
          <p:cNvSpPr txBox="1"/>
          <p:nvPr/>
        </p:nvSpPr>
        <p:spPr>
          <a:xfrm>
            <a:off x="6286314" y="2305714"/>
            <a:ext cx="994183" cy="584775"/>
          </a:xfrm>
          <a:prstGeom prst="rect">
            <a:avLst/>
          </a:prstGeom>
          <a:noFill/>
        </p:spPr>
        <p:txBody>
          <a:bodyPr wrap="none" rtlCol="0">
            <a:spAutoFit/>
          </a:bodyPr>
          <a:lstStyle/>
          <a:p>
            <a:endParaRPr lang="en-GB" sz="1600" b="1" dirty="0" smtClean="0">
              <a:solidFill>
                <a:schemeClr val="accent6">
                  <a:lumMod val="50000"/>
                </a:schemeClr>
              </a:solidFill>
            </a:endParaRPr>
          </a:p>
          <a:p>
            <a:r>
              <a:rPr lang="en-GB" sz="1600" b="1" dirty="0" smtClean="0">
                <a:solidFill>
                  <a:schemeClr val="accent6">
                    <a:lumMod val="50000"/>
                  </a:schemeClr>
                </a:solidFill>
              </a:rPr>
              <a:t>Network</a:t>
            </a:r>
            <a:endParaRPr lang="en-GB" sz="1600" b="1" dirty="0">
              <a:solidFill>
                <a:schemeClr val="accent6">
                  <a:lumMod val="50000"/>
                </a:schemeClr>
              </a:solidFill>
            </a:endParaRPr>
          </a:p>
        </p:txBody>
      </p:sp>
      <p:sp>
        <p:nvSpPr>
          <p:cNvPr id="30" name="TextBox 29"/>
          <p:cNvSpPr txBox="1"/>
          <p:nvPr/>
        </p:nvSpPr>
        <p:spPr>
          <a:xfrm>
            <a:off x="8182012" y="2305714"/>
            <a:ext cx="2235081" cy="338554"/>
          </a:xfrm>
          <a:prstGeom prst="rect">
            <a:avLst/>
          </a:prstGeom>
          <a:noFill/>
        </p:spPr>
        <p:txBody>
          <a:bodyPr wrap="square" rtlCol="0">
            <a:spAutoFit/>
          </a:bodyPr>
          <a:lstStyle/>
          <a:p>
            <a:r>
              <a:rPr lang="en-GB" sz="1600" b="1" dirty="0" smtClean="0">
                <a:solidFill>
                  <a:schemeClr val="bg1"/>
                </a:solidFill>
              </a:rPr>
              <a:t>CCR (server room)</a:t>
            </a:r>
            <a:endParaRPr lang="en-GB" sz="1600" b="1" dirty="0">
              <a:solidFill>
                <a:schemeClr val="bg1"/>
              </a:solidFill>
            </a:endParaRPr>
          </a:p>
        </p:txBody>
      </p:sp>
      <p:sp>
        <p:nvSpPr>
          <p:cNvPr id="10" name="TextBox 9"/>
          <p:cNvSpPr txBox="1"/>
          <p:nvPr/>
        </p:nvSpPr>
        <p:spPr>
          <a:xfrm>
            <a:off x="1051949" y="6455233"/>
            <a:ext cx="3962400" cy="369332"/>
          </a:xfrm>
          <a:prstGeom prst="rect">
            <a:avLst/>
          </a:prstGeom>
          <a:noFill/>
        </p:spPr>
        <p:txBody>
          <a:bodyPr wrap="square" rtlCol="0">
            <a:spAutoFit/>
          </a:bodyPr>
          <a:lstStyle/>
          <a:p>
            <a:r>
              <a:rPr lang="en-GB" dirty="0" smtClean="0"/>
              <a:t>110 Linux and Windows workstations</a:t>
            </a:r>
            <a:endParaRPr lang="en-GB" dirty="0"/>
          </a:p>
        </p:txBody>
      </p:sp>
      <p:sp>
        <p:nvSpPr>
          <p:cNvPr id="11" name="Rectangle 10"/>
          <p:cNvSpPr/>
          <p:nvPr/>
        </p:nvSpPr>
        <p:spPr>
          <a:xfrm>
            <a:off x="8055755" y="2890489"/>
            <a:ext cx="1295985" cy="1308978"/>
          </a:xfrm>
          <a:prstGeom prst="rect">
            <a:avLst/>
          </a:prstGeom>
          <a:noFill/>
          <a:ln w="5715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cxnSp>
        <p:nvCxnSpPr>
          <p:cNvPr id="13" name="Straight Connector 12"/>
          <p:cNvCxnSpPr>
            <a:stCxn id="11" idx="2"/>
            <a:endCxn id="11" idx="2"/>
          </p:cNvCxnSpPr>
          <p:nvPr/>
        </p:nvCxnSpPr>
        <p:spPr>
          <a:xfrm>
            <a:off x="8703748" y="4199467"/>
            <a:ext cx="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11" idx="2"/>
            <a:endCxn id="11" idx="2"/>
          </p:cNvCxnSpPr>
          <p:nvPr/>
        </p:nvCxnSpPr>
        <p:spPr>
          <a:xfrm>
            <a:off x="8703748" y="4199467"/>
            <a:ext cx="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a:stCxn id="11" idx="2"/>
            <a:endCxn id="37" idx="0"/>
          </p:cNvCxnSpPr>
          <p:nvPr/>
        </p:nvCxnSpPr>
        <p:spPr>
          <a:xfrm>
            <a:off x="8703748" y="4199467"/>
            <a:ext cx="549513" cy="2255766"/>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980844" y="6455233"/>
            <a:ext cx="4544834" cy="369332"/>
          </a:xfrm>
          <a:prstGeom prst="rect">
            <a:avLst/>
          </a:prstGeom>
          <a:noFill/>
        </p:spPr>
        <p:txBody>
          <a:bodyPr wrap="none" rtlCol="0">
            <a:spAutoFit/>
          </a:bodyPr>
          <a:lstStyle/>
          <a:p>
            <a:r>
              <a:rPr lang="en-GB" dirty="0" smtClean="0"/>
              <a:t>300 Linux servers with 3 network racks (N)</a:t>
            </a:r>
            <a:endParaRPr lang="en-GB" dirty="0"/>
          </a:p>
        </p:txBody>
      </p:sp>
      <p:cxnSp>
        <p:nvCxnSpPr>
          <p:cNvPr id="59" name="Straight Arrow Connector 58"/>
          <p:cNvCxnSpPr/>
          <p:nvPr/>
        </p:nvCxnSpPr>
        <p:spPr>
          <a:xfrm flipV="1">
            <a:off x="3089443" y="4108909"/>
            <a:ext cx="478888" cy="2346324"/>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V="1">
            <a:off x="2259383" y="352626"/>
            <a:ext cx="0" cy="1959896"/>
          </a:xfrm>
          <a:prstGeom prst="straightConnector1">
            <a:avLst/>
          </a:prstGeom>
          <a:ln w="57150">
            <a:solidFill>
              <a:srgbClr val="FFC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1681262" y="1320955"/>
            <a:ext cx="1210588" cy="369332"/>
          </a:xfrm>
          <a:prstGeom prst="rect">
            <a:avLst/>
          </a:prstGeom>
          <a:noFill/>
        </p:spPr>
        <p:txBody>
          <a:bodyPr wrap="none" rtlCol="0">
            <a:spAutoFit/>
          </a:bodyPr>
          <a:lstStyle/>
          <a:p>
            <a:r>
              <a:rPr lang="en-GB" dirty="0" smtClean="0"/>
              <a:t>10 metres</a:t>
            </a:r>
            <a:endParaRPr lang="en-GB" dirty="0"/>
          </a:p>
        </p:txBody>
      </p:sp>
      <p:sp>
        <p:nvSpPr>
          <p:cNvPr id="3" name="Slide Number Placeholder 2"/>
          <p:cNvSpPr>
            <a:spLocks noGrp="1"/>
          </p:cNvSpPr>
          <p:nvPr>
            <p:ph type="sldNum" sz="quarter" idx="4"/>
          </p:nvPr>
        </p:nvSpPr>
        <p:spPr/>
        <p:txBody>
          <a:bodyPr/>
          <a:lstStyle/>
          <a:p>
            <a:fld id="{D1B8492A-BB23-4DE4-AB6D-067978DACBBC}" type="slidenum">
              <a:rPr lang="en-GB" smtClean="0"/>
              <a:t>4</a:t>
            </a:fld>
            <a:endParaRPr lang="en-GB"/>
          </a:p>
        </p:txBody>
      </p:sp>
      <p:sp>
        <p:nvSpPr>
          <p:cNvPr id="4" name="TextBox 3"/>
          <p:cNvSpPr txBox="1"/>
          <p:nvPr/>
        </p:nvSpPr>
        <p:spPr>
          <a:xfrm>
            <a:off x="8084351" y="3429976"/>
            <a:ext cx="1168910" cy="246221"/>
          </a:xfrm>
          <a:prstGeom prst="rect">
            <a:avLst/>
          </a:prstGeom>
          <a:noFill/>
        </p:spPr>
        <p:txBody>
          <a:bodyPr wrap="none" rtlCol="0">
            <a:spAutoFit/>
          </a:bodyPr>
          <a:lstStyle/>
          <a:p>
            <a:r>
              <a:rPr lang="en-GB" sz="1000" dirty="0" smtClean="0">
                <a:solidFill>
                  <a:schemeClr val="bg1"/>
                </a:solidFill>
              </a:rPr>
              <a:t> N        </a:t>
            </a:r>
            <a:r>
              <a:rPr lang="en-GB" sz="1000" dirty="0" err="1" smtClean="0">
                <a:solidFill>
                  <a:schemeClr val="bg1"/>
                </a:solidFill>
              </a:rPr>
              <a:t>N</a:t>
            </a:r>
            <a:r>
              <a:rPr lang="en-GB" sz="1000" dirty="0" smtClean="0">
                <a:solidFill>
                  <a:schemeClr val="bg1"/>
                </a:solidFill>
              </a:rPr>
              <a:t>           </a:t>
            </a:r>
            <a:r>
              <a:rPr lang="en-GB" sz="1000" dirty="0" err="1" smtClean="0">
                <a:solidFill>
                  <a:schemeClr val="bg1"/>
                </a:solidFill>
              </a:rPr>
              <a:t>N</a:t>
            </a:r>
            <a:endParaRPr lang="en-GB" sz="1000" dirty="0">
              <a:solidFill>
                <a:schemeClr val="bg1"/>
              </a:solidFill>
            </a:endParaRPr>
          </a:p>
        </p:txBody>
      </p:sp>
    </p:spTree>
    <p:extLst>
      <p:ext uri="{BB962C8B-B14F-4D97-AF65-F5344CB8AC3E}">
        <p14:creationId xmlns:p14="http://schemas.microsoft.com/office/powerpoint/2010/main" val="1380783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939" y="280621"/>
            <a:ext cx="5897139" cy="940443"/>
          </a:xfrm>
        </p:spPr>
        <p:txBody>
          <a:bodyPr>
            <a:normAutofit/>
          </a:bodyPr>
          <a:lstStyle/>
          <a:p>
            <a:r>
              <a:rPr lang="en-GB" sz="2800" dirty="0" smtClean="0"/>
              <a:t>Powering</a:t>
            </a:r>
            <a:endParaRPr lang="en-GB" sz="2800" dirty="0"/>
          </a:p>
        </p:txBody>
      </p:sp>
      <p:sp>
        <p:nvSpPr>
          <p:cNvPr id="3" name="TextBox 2"/>
          <p:cNvSpPr txBox="1"/>
          <p:nvPr/>
        </p:nvSpPr>
        <p:spPr>
          <a:xfrm>
            <a:off x="237939" y="1099096"/>
            <a:ext cx="11087394" cy="1200329"/>
          </a:xfrm>
          <a:prstGeom prst="rect">
            <a:avLst/>
          </a:prstGeom>
          <a:noFill/>
        </p:spPr>
        <p:txBody>
          <a:bodyPr wrap="none" rtlCol="0">
            <a:spAutoFit/>
          </a:bodyPr>
          <a:lstStyle/>
          <a:p>
            <a:pPr marL="285750" indent="-285750">
              <a:buFont typeface="Arial" panose="020B0604020202020204" pitchFamily="34" charset="0"/>
              <a:buChar char="•"/>
            </a:pPr>
            <a:r>
              <a:rPr lang="en-GB" dirty="0" smtClean="0"/>
              <a:t>Two separate power cable routes into CCC/CCR</a:t>
            </a:r>
          </a:p>
          <a:p>
            <a:pPr marL="285750" indent="-285750">
              <a:buFont typeface="Arial" panose="020B0604020202020204" pitchFamily="34" charset="0"/>
              <a:buChar char="•"/>
            </a:pPr>
            <a:r>
              <a:rPr lang="en-GB" dirty="0" smtClean="0"/>
              <a:t>All CCR racks can use both sources</a:t>
            </a:r>
          </a:p>
          <a:p>
            <a:pPr marL="285750" indent="-285750">
              <a:buFont typeface="Arial" panose="020B0604020202020204" pitchFamily="34" charset="0"/>
              <a:buChar char="•"/>
            </a:pPr>
            <a:r>
              <a:rPr lang="en-GB" dirty="0" smtClean="0"/>
              <a:t>Equipment that has only one power input can be connected to an auto transfer switch which seamlessly</a:t>
            </a:r>
            <a:r>
              <a:rPr lang="en-GB" dirty="0"/>
              <a:t/>
            </a:r>
            <a:br>
              <a:rPr lang="en-GB" dirty="0"/>
            </a:br>
            <a:r>
              <a:rPr lang="en-GB" dirty="0" smtClean="0"/>
              <a:t>switches over if one source fails – used for Technical Infrastructure and Cryogenics workstations in CCC</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939" y="2471387"/>
            <a:ext cx="6022299" cy="3387543"/>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8230" y="2471387"/>
            <a:ext cx="5070732" cy="3358536"/>
          </a:xfrm>
          <a:prstGeom prst="rect">
            <a:avLst/>
          </a:prstGeom>
        </p:spPr>
      </p:pic>
      <p:cxnSp>
        <p:nvCxnSpPr>
          <p:cNvPr id="7" name="Straight Connector 6"/>
          <p:cNvCxnSpPr/>
          <p:nvPr/>
        </p:nvCxnSpPr>
        <p:spPr>
          <a:xfrm>
            <a:off x="8456103" y="5813571"/>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439324" y="3579926"/>
            <a:ext cx="981511" cy="369332"/>
          </a:xfrm>
          <a:prstGeom prst="rect">
            <a:avLst/>
          </a:prstGeom>
          <a:noFill/>
        </p:spPr>
        <p:txBody>
          <a:bodyPr wrap="square" rtlCol="0">
            <a:spAutoFit/>
          </a:bodyPr>
          <a:lstStyle/>
          <a:p>
            <a:r>
              <a:rPr lang="en-GB" dirty="0" smtClean="0"/>
              <a:t>Firewall</a:t>
            </a:r>
            <a:endParaRPr lang="en-GB" dirty="0"/>
          </a:p>
        </p:txBody>
      </p:sp>
      <p:grpSp>
        <p:nvGrpSpPr>
          <p:cNvPr id="11" name="Group 10"/>
          <p:cNvGrpSpPr/>
          <p:nvPr/>
        </p:nvGrpSpPr>
        <p:grpSpPr>
          <a:xfrm>
            <a:off x="8656333" y="4092985"/>
            <a:ext cx="547494" cy="773911"/>
            <a:chOff x="8439324" y="4972550"/>
            <a:chExt cx="547494" cy="773911"/>
          </a:xfrm>
        </p:grpSpPr>
        <p:cxnSp>
          <p:nvCxnSpPr>
            <p:cNvPr id="9" name="Straight Connector 8"/>
            <p:cNvCxnSpPr/>
            <p:nvPr/>
          </p:nvCxnSpPr>
          <p:spPr>
            <a:xfrm flipH="1" flipV="1">
              <a:off x="8439325" y="4972550"/>
              <a:ext cx="25168" cy="773911"/>
            </a:xfrm>
            <a:prstGeom prst="line">
              <a:avLst/>
            </a:prstGeom>
            <a:ln w="57150">
              <a:solidFill>
                <a:srgbClr val="FFC000"/>
              </a:solidFill>
            </a:ln>
          </p:spPr>
          <p:style>
            <a:lnRef idx="3">
              <a:schemeClr val="accent2"/>
            </a:lnRef>
            <a:fillRef idx="0">
              <a:schemeClr val="accent2"/>
            </a:fillRef>
            <a:effectRef idx="2">
              <a:schemeClr val="accent2"/>
            </a:effectRef>
            <a:fontRef idx="minor">
              <a:schemeClr val="tx1"/>
            </a:fontRef>
          </p:style>
        </p:cxnSp>
        <p:cxnSp>
          <p:nvCxnSpPr>
            <p:cNvPr id="28" name="Straight Arrow Connector 27"/>
            <p:cNvCxnSpPr/>
            <p:nvPr/>
          </p:nvCxnSpPr>
          <p:spPr>
            <a:xfrm>
              <a:off x="8439324" y="4972550"/>
              <a:ext cx="547494" cy="38337"/>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grpSp>
      <p:sp>
        <p:nvSpPr>
          <p:cNvPr id="30" name="TextBox 29"/>
          <p:cNvSpPr txBox="1"/>
          <p:nvPr/>
        </p:nvSpPr>
        <p:spPr>
          <a:xfrm>
            <a:off x="7295935" y="-55609"/>
            <a:ext cx="4896065" cy="646331"/>
          </a:xfrm>
          <a:prstGeom prst="rect">
            <a:avLst/>
          </a:prstGeom>
          <a:noFill/>
        </p:spPr>
        <p:txBody>
          <a:bodyPr wrap="square" rtlCol="0">
            <a:spAutoFit/>
          </a:bodyPr>
          <a:lstStyle/>
          <a:p>
            <a:pPr algn="r"/>
            <a:r>
              <a:rPr lang="en-GB" b="1" dirty="0" smtClean="0">
                <a:solidFill>
                  <a:srgbClr val="FFC000"/>
                </a:solidFill>
              </a:rPr>
              <a:t>No cuts to servers during implementation</a:t>
            </a:r>
          </a:p>
          <a:p>
            <a:pPr algn="r"/>
            <a:r>
              <a:rPr lang="en-GB" b="1" dirty="0" smtClean="0">
                <a:solidFill>
                  <a:srgbClr val="FFC000"/>
                </a:solidFill>
              </a:rPr>
              <a:t>Maintenance does not stop service</a:t>
            </a:r>
            <a:endParaRPr lang="en-GB" b="1" dirty="0">
              <a:solidFill>
                <a:srgbClr val="FFC000"/>
              </a:solidFill>
            </a:endParaRPr>
          </a:p>
        </p:txBody>
      </p:sp>
      <p:pic>
        <p:nvPicPr>
          <p:cNvPr id="14" name="Picture 4" descr="Ho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939" y="25030"/>
            <a:ext cx="2592136" cy="425205"/>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D1B8492A-BB23-4DE4-AB6D-067978DACBBC}" type="slidenum">
              <a:rPr lang="en-GB" smtClean="0"/>
              <a:t>5</a:t>
            </a:fld>
            <a:endParaRPr lang="en-GB"/>
          </a:p>
        </p:txBody>
      </p:sp>
      <p:sp>
        <p:nvSpPr>
          <p:cNvPr id="8" name="TextBox 7"/>
          <p:cNvSpPr txBox="1"/>
          <p:nvPr/>
        </p:nvSpPr>
        <p:spPr>
          <a:xfrm>
            <a:off x="914400" y="5950231"/>
            <a:ext cx="5280212" cy="646331"/>
          </a:xfrm>
          <a:prstGeom prst="rect">
            <a:avLst/>
          </a:prstGeom>
          <a:noFill/>
        </p:spPr>
        <p:txBody>
          <a:bodyPr wrap="square" rtlCol="0">
            <a:spAutoFit/>
          </a:bodyPr>
          <a:lstStyle/>
          <a:p>
            <a:r>
              <a:rPr lang="en-GB" dirty="0"/>
              <a:t>Three diesel generators installed </a:t>
            </a:r>
            <a:r>
              <a:rPr lang="en-GB" dirty="0" smtClean="0"/>
              <a:t>150 m from CCC with </a:t>
            </a:r>
            <a:r>
              <a:rPr lang="en-GB" dirty="0"/>
              <a:t>N+1 redundancy</a:t>
            </a:r>
          </a:p>
        </p:txBody>
      </p:sp>
      <p:sp>
        <p:nvSpPr>
          <p:cNvPr id="10" name="TextBox 9"/>
          <p:cNvSpPr txBox="1"/>
          <p:nvPr/>
        </p:nvSpPr>
        <p:spPr>
          <a:xfrm>
            <a:off x="6678707" y="5839024"/>
            <a:ext cx="5428514" cy="923330"/>
          </a:xfrm>
          <a:prstGeom prst="rect">
            <a:avLst/>
          </a:prstGeom>
          <a:noFill/>
        </p:spPr>
        <p:txBody>
          <a:bodyPr wrap="square" rtlCol="0">
            <a:spAutoFit/>
          </a:bodyPr>
          <a:lstStyle/>
          <a:p>
            <a:r>
              <a:rPr lang="en-GB" dirty="0"/>
              <a:t>New electrical building with two sets of UPS (2N+1) </a:t>
            </a:r>
            <a:r>
              <a:rPr lang="en-GB" dirty="0" smtClean="0"/>
              <a:t>and associated </a:t>
            </a:r>
            <a:r>
              <a:rPr lang="en-GB" dirty="0"/>
              <a:t>switch gear (</a:t>
            </a:r>
            <a:r>
              <a:rPr lang="en-GB" dirty="0" smtClean="0"/>
              <a:t>2N), two-hour </a:t>
            </a:r>
            <a:r>
              <a:rPr lang="en-GB" dirty="0"/>
              <a:t>fire resistant concrete firewall divides </a:t>
            </a:r>
            <a:r>
              <a:rPr lang="en-GB" dirty="0" smtClean="0"/>
              <a:t>the building</a:t>
            </a:r>
            <a:endParaRPr lang="en-GB" dirty="0"/>
          </a:p>
        </p:txBody>
      </p:sp>
    </p:spTree>
    <p:extLst>
      <p:ext uri="{BB962C8B-B14F-4D97-AF65-F5344CB8AC3E}">
        <p14:creationId xmlns:p14="http://schemas.microsoft.com/office/powerpoint/2010/main" val="1408409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0960" y="6087291"/>
            <a:ext cx="888274" cy="71400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8295" y="1916041"/>
            <a:ext cx="2859995" cy="4318280"/>
          </a:xfrm>
          <a:prstGeom prst="rect">
            <a:avLst/>
          </a:prstGeom>
        </p:spPr>
      </p:pic>
      <p:sp>
        <p:nvSpPr>
          <p:cNvPr id="2" name="Title 1"/>
          <p:cNvSpPr>
            <a:spLocks noGrp="1"/>
          </p:cNvSpPr>
          <p:nvPr>
            <p:ph type="title"/>
          </p:nvPr>
        </p:nvSpPr>
        <p:spPr>
          <a:xfrm>
            <a:off x="253126" y="279555"/>
            <a:ext cx="10969139" cy="940443"/>
          </a:xfrm>
        </p:spPr>
        <p:txBody>
          <a:bodyPr>
            <a:normAutofit/>
          </a:bodyPr>
          <a:lstStyle/>
          <a:p>
            <a:r>
              <a:rPr lang="en-GB" sz="2800" dirty="0" smtClean="0"/>
              <a:t>Cooling and Ventilation</a:t>
            </a:r>
            <a:endParaRPr lang="en-GB" sz="2800" dirty="0"/>
          </a:p>
        </p:txBody>
      </p:sp>
      <p:sp>
        <p:nvSpPr>
          <p:cNvPr id="3" name="TextBox 2"/>
          <p:cNvSpPr txBox="1"/>
          <p:nvPr/>
        </p:nvSpPr>
        <p:spPr>
          <a:xfrm>
            <a:off x="253126" y="1064274"/>
            <a:ext cx="9232014" cy="646331"/>
          </a:xfrm>
          <a:prstGeom prst="rect">
            <a:avLst/>
          </a:prstGeom>
          <a:noFill/>
        </p:spPr>
        <p:txBody>
          <a:bodyPr wrap="none" rtlCol="0">
            <a:spAutoFit/>
          </a:bodyPr>
          <a:lstStyle/>
          <a:p>
            <a:pPr marL="285750" indent="-285750">
              <a:buFont typeface="Arial" panose="020B0604020202020204" pitchFamily="34" charset="0"/>
              <a:buChar char="•"/>
            </a:pPr>
            <a:r>
              <a:rPr lang="en-GB" dirty="0" smtClean="0"/>
              <a:t>Separated non-critical CCC and meeting rooms from critical CCR and network rooms</a:t>
            </a:r>
          </a:p>
          <a:p>
            <a:pPr marL="285750" indent="-285750">
              <a:buFont typeface="Arial" panose="020B0604020202020204" pitchFamily="34" charset="0"/>
              <a:buChar char="•"/>
            </a:pPr>
            <a:r>
              <a:rPr lang="en-GB" dirty="0" smtClean="0"/>
              <a:t>Can be powered by diesel or UPS</a:t>
            </a:r>
            <a:endParaRPr lang="en-GB"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9708" y="1903059"/>
            <a:ext cx="3246283" cy="4328377"/>
          </a:xfrm>
          <a:prstGeom prst="rect">
            <a:avLst/>
          </a:prstGeom>
        </p:spPr>
      </p:pic>
      <p:sp>
        <p:nvSpPr>
          <p:cNvPr id="5" name="TextBox 4"/>
          <p:cNvSpPr txBox="1"/>
          <p:nvPr/>
        </p:nvSpPr>
        <p:spPr>
          <a:xfrm>
            <a:off x="4491794" y="-73729"/>
            <a:ext cx="7740432" cy="646331"/>
          </a:xfrm>
          <a:prstGeom prst="rect">
            <a:avLst/>
          </a:prstGeom>
          <a:noFill/>
        </p:spPr>
        <p:txBody>
          <a:bodyPr wrap="square" rtlCol="0">
            <a:spAutoFit/>
          </a:bodyPr>
          <a:lstStyle/>
          <a:p>
            <a:pPr algn="r"/>
            <a:r>
              <a:rPr lang="en-GB" b="1" dirty="0" smtClean="0">
                <a:solidFill>
                  <a:srgbClr val="FFC000"/>
                </a:solidFill>
              </a:rPr>
              <a:t>Only 20 servers shutdown to reduce heat load during implementation</a:t>
            </a:r>
          </a:p>
          <a:p>
            <a:pPr algn="r"/>
            <a:r>
              <a:rPr lang="en-GB" b="1" dirty="0">
                <a:solidFill>
                  <a:srgbClr val="FFC000"/>
                </a:solidFill>
              </a:rPr>
              <a:t>Maintenance does not stop </a:t>
            </a:r>
            <a:r>
              <a:rPr lang="en-GB" b="1" dirty="0" smtClean="0">
                <a:solidFill>
                  <a:srgbClr val="FFC000"/>
                </a:solidFill>
              </a:rPr>
              <a:t>service</a:t>
            </a:r>
            <a:endParaRPr lang="en-GB" b="1" dirty="0">
              <a:solidFill>
                <a:srgbClr val="FFC000"/>
              </a:solidFill>
            </a:endParaRPr>
          </a:p>
        </p:txBody>
      </p:sp>
      <p:sp>
        <p:nvSpPr>
          <p:cNvPr id="11" name="TextBox 10"/>
          <p:cNvSpPr txBox="1"/>
          <p:nvPr/>
        </p:nvSpPr>
        <p:spPr>
          <a:xfrm>
            <a:off x="2438025" y="2721656"/>
            <a:ext cx="1043876" cy="923330"/>
          </a:xfrm>
          <a:prstGeom prst="rect">
            <a:avLst/>
          </a:prstGeom>
          <a:noFill/>
        </p:spPr>
        <p:txBody>
          <a:bodyPr wrap="none" rtlCol="0">
            <a:spAutoFit/>
          </a:bodyPr>
          <a:lstStyle/>
          <a:p>
            <a:r>
              <a:rPr lang="en-GB" dirty="0">
                <a:solidFill>
                  <a:schemeClr val="bg1"/>
                </a:solidFill>
              </a:rPr>
              <a:t>P</a:t>
            </a:r>
            <a:r>
              <a:rPr lang="en-GB" dirty="0" smtClean="0">
                <a:solidFill>
                  <a:schemeClr val="bg1"/>
                </a:solidFill>
              </a:rPr>
              <a:t>ortable</a:t>
            </a:r>
          </a:p>
          <a:p>
            <a:r>
              <a:rPr lang="en-GB" dirty="0">
                <a:solidFill>
                  <a:schemeClr val="bg1"/>
                </a:solidFill>
              </a:rPr>
              <a:t>f</a:t>
            </a:r>
            <a:r>
              <a:rPr lang="en-GB" dirty="0" smtClean="0">
                <a:solidFill>
                  <a:schemeClr val="bg1"/>
                </a:solidFill>
              </a:rPr>
              <a:t>an</a:t>
            </a:r>
          </a:p>
          <a:p>
            <a:r>
              <a:rPr lang="en-GB" dirty="0">
                <a:solidFill>
                  <a:schemeClr val="bg1"/>
                </a:solidFill>
              </a:rPr>
              <a:t>r</a:t>
            </a:r>
            <a:r>
              <a:rPr lang="en-GB" dirty="0" smtClean="0">
                <a:solidFill>
                  <a:schemeClr val="bg1"/>
                </a:solidFill>
              </a:rPr>
              <a:t>etired</a:t>
            </a:r>
            <a:endParaRPr lang="en-GB" dirty="0">
              <a:solidFill>
                <a:schemeClr val="bg1"/>
              </a:solidFill>
            </a:endParaRPr>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7974394" y="2644615"/>
            <a:ext cx="4315394" cy="2858249"/>
          </a:xfrm>
          <a:prstGeom prst="rect">
            <a:avLst/>
          </a:prstGeom>
        </p:spPr>
      </p:pic>
      <p:sp>
        <p:nvSpPr>
          <p:cNvPr id="17" name="Down Arrow 16"/>
          <p:cNvSpPr/>
          <p:nvPr/>
        </p:nvSpPr>
        <p:spPr>
          <a:xfrm>
            <a:off x="9456206" y="2934811"/>
            <a:ext cx="484632" cy="1075218"/>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cold</a:t>
            </a:r>
            <a:endParaRPr lang="en-GB" dirty="0"/>
          </a:p>
        </p:txBody>
      </p:sp>
      <p:sp>
        <p:nvSpPr>
          <p:cNvPr id="20" name="Up Arrow 19"/>
          <p:cNvSpPr/>
          <p:nvPr/>
        </p:nvSpPr>
        <p:spPr>
          <a:xfrm>
            <a:off x="11299448" y="2934811"/>
            <a:ext cx="437322" cy="1075218"/>
          </a:xfrm>
          <a:prstGeom prst="up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smtClean="0"/>
              <a:t>hot</a:t>
            </a:r>
            <a:endParaRPr lang="en-GB" dirty="0"/>
          </a:p>
        </p:txBody>
      </p:sp>
      <p:cxnSp>
        <p:nvCxnSpPr>
          <p:cNvPr id="22" name="Straight Arrow Connector 21"/>
          <p:cNvCxnSpPr>
            <a:stCxn id="29" idx="1"/>
          </p:cNvCxnSpPr>
          <p:nvPr/>
        </p:nvCxnSpPr>
        <p:spPr>
          <a:xfrm>
            <a:off x="4491794" y="3407449"/>
            <a:ext cx="883490" cy="3909"/>
          </a:xfrm>
          <a:prstGeom prst="straightConnector1">
            <a:avLst/>
          </a:prstGeom>
          <a:ln w="57150">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24" name="Straight Arrow Connector 23"/>
          <p:cNvCxnSpPr>
            <a:endCxn id="30" idx="1"/>
          </p:cNvCxnSpPr>
          <p:nvPr/>
        </p:nvCxnSpPr>
        <p:spPr>
          <a:xfrm flipH="1">
            <a:off x="4657000" y="5268189"/>
            <a:ext cx="754557" cy="0"/>
          </a:xfrm>
          <a:prstGeom prst="straightConnector1">
            <a:avLst/>
          </a:prstGeom>
          <a:ln w="57150">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9" name="TextBox 28"/>
          <p:cNvSpPr txBox="1"/>
          <p:nvPr/>
        </p:nvSpPr>
        <p:spPr>
          <a:xfrm flipH="1">
            <a:off x="3462386" y="3222783"/>
            <a:ext cx="1029408" cy="369332"/>
          </a:xfrm>
          <a:prstGeom prst="rect">
            <a:avLst/>
          </a:prstGeom>
          <a:noFill/>
        </p:spPr>
        <p:txBody>
          <a:bodyPr wrap="square" rtlCol="0">
            <a:spAutoFit/>
          </a:bodyPr>
          <a:lstStyle/>
          <a:p>
            <a:r>
              <a:rPr lang="en-GB" dirty="0" smtClean="0"/>
              <a:t>Water in</a:t>
            </a:r>
            <a:endParaRPr lang="en-GB" dirty="0"/>
          </a:p>
        </p:txBody>
      </p:sp>
      <p:sp>
        <p:nvSpPr>
          <p:cNvPr id="30" name="TextBox 29"/>
          <p:cNvSpPr txBox="1"/>
          <p:nvPr/>
        </p:nvSpPr>
        <p:spPr>
          <a:xfrm flipH="1">
            <a:off x="3481901" y="5083523"/>
            <a:ext cx="1175099" cy="369332"/>
          </a:xfrm>
          <a:prstGeom prst="rect">
            <a:avLst/>
          </a:prstGeom>
          <a:noFill/>
        </p:spPr>
        <p:txBody>
          <a:bodyPr wrap="square" rtlCol="0">
            <a:spAutoFit/>
          </a:bodyPr>
          <a:lstStyle/>
          <a:p>
            <a:r>
              <a:rPr lang="en-GB" dirty="0" smtClean="0"/>
              <a:t>Water out</a:t>
            </a:r>
            <a:endParaRPr lang="en-GB" dirty="0"/>
          </a:p>
        </p:txBody>
      </p:sp>
      <p:pic>
        <p:nvPicPr>
          <p:cNvPr id="2052" name="Picture 4" descr="Ho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708" y="31741"/>
            <a:ext cx="2592136" cy="425205"/>
          </a:xfrm>
          <a:prstGeom prst="rect">
            <a:avLst/>
          </a:prstGeom>
          <a:noFill/>
          <a:extLst>
            <a:ext uri="{909E8E84-426E-40DD-AFC4-6F175D3DCCD1}">
              <a14:hiddenFill xmlns:a14="http://schemas.microsoft.com/office/drawing/2010/main">
                <a:solidFill>
                  <a:srgbClr val="FFFFFF"/>
                </a:solidFill>
              </a14:hiddenFill>
            </a:ext>
          </a:extLst>
        </p:spPr>
      </p:pic>
      <p:sp>
        <p:nvSpPr>
          <p:cNvPr id="23" name="Cross 22"/>
          <p:cNvSpPr/>
          <p:nvPr/>
        </p:nvSpPr>
        <p:spPr>
          <a:xfrm rot="2724869">
            <a:off x="1376367" y="2583341"/>
            <a:ext cx="1068991" cy="1107355"/>
          </a:xfrm>
          <a:prstGeom prst="plus">
            <a:avLst>
              <a:gd name="adj" fmla="val 4122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Slide Number Placeholder 6"/>
          <p:cNvSpPr>
            <a:spLocks noGrp="1"/>
          </p:cNvSpPr>
          <p:nvPr>
            <p:ph type="sldNum" sz="quarter" idx="12"/>
          </p:nvPr>
        </p:nvSpPr>
        <p:spPr/>
        <p:txBody>
          <a:bodyPr/>
          <a:lstStyle/>
          <a:p>
            <a:fld id="{D1B8492A-BB23-4DE4-AB6D-067978DACBBC}" type="slidenum">
              <a:rPr lang="en-GB" smtClean="0"/>
              <a:t>6</a:t>
            </a:fld>
            <a:endParaRPr lang="en-GB"/>
          </a:p>
        </p:txBody>
      </p:sp>
      <p:sp>
        <p:nvSpPr>
          <p:cNvPr id="8" name="Rectangle 7"/>
          <p:cNvSpPr/>
          <p:nvPr/>
        </p:nvSpPr>
        <p:spPr>
          <a:xfrm>
            <a:off x="175669" y="6242307"/>
            <a:ext cx="3470386" cy="646331"/>
          </a:xfrm>
          <a:prstGeom prst="rect">
            <a:avLst/>
          </a:prstGeom>
        </p:spPr>
        <p:txBody>
          <a:bodyPr wrap="square">
            <a:spAutoFit/>
          </a:bodyPr>
          <a:lstStyle/>
          <a:p>
            <a:r>
              <a:rPr lang="en-GB" dirty="0"/>
              <a:t>Two </a:t>
            </a:r>
            <a:r>
              <a:rPr lang="en-GB" dirty="0" smtClean="0"/>
              <a:t>redundant cooling </a:t>
            </a:r>
            <a:r>
              <a:rPr lang="en-GB" dirty="0"/>
              <a:t>systems for CCR and n</a:t>
            </a:r>
            <a:r>
              <a:rPr lang="en-GB" dirty="0" smtClean="0"/>
              <a:t>etwork rooms</a:t>
            </a:r>
            <a:endParaRPr lang="en-GB" dirty="0"/>
          </a:p>
        </p:txBody>
      </p:sp>
      <p:sp>
        <p:nvSpPr>
          <p:cNvPr id="9" name="TextBox 8"/>
          <p:cNvSpPr txBox="1"/>
          <p:nvPr/>
        </p:nvSpPr>
        <p:spPr>
          <a:xfrm>
            <a:off x="4752116" y="6242307"/>
            <a:ext cx="2671547" cy="646331"/>
          </a:xfrm>
          <a:prstGeom prst="rect">
            <a:avLst/>
          </a:prstGeom>
          <a:noFill/>
        </p:spPr>
        <p:txBody>
          <a:bodyPr wrap="square" rtlCol="0">
            <a:spAutoFit/>
          </a:bodyPr>
          <a:lstStyle/>
          <a:p>
            <a:r>
              <a:rPr lang="en-GB" dirty="0"/>
              <a:t>Water-cooled rack doors for server area</a:t>
            </a:r>
          </a:p>
        </p:txBody>
      </p:sp>
      <p:sp>
        <p:nvSpPr>
          <p:cNvPr id="13" name="TextBox 12"/>
          <p:cNvSpPr txBox="1"/>
          <p:nvPr/>
        </p:nvSpPr>
        <p:spPr>
          <a:xfrm>
            <a:off x="8237232" y="6231436"/>
            <a:ext cx="3984516" cy="646331"/>
          </a:xfrm>
          <a:prstGeom prst="rect">
            <a:avLst/>
          </a:prstGeom>
          <a:noFill/>
        </p:spPr>
        <p:txBody>
          <a:bodyPr wrap="square" rtlCol="0">
            <a:spAutoFit/>
          </a:bodyPr>
          <a:lstStyle/>
          <a:p>
            <a:r>
              <a:rPr lang="en-GB" dirty="0"/>
              <a:t>cold air corridor in front of servers and hot air removal corridor behind</a:t>
            </a:r>
          </a:p>
        </p:txBody>
      </p:sp>
    </p:spTree>
    <p:extLst>
      <p:ext uri="{BB962C8B-B14F-4D97-AF65-F5344CB8AC3E}">
        <p14:creationId xmlns:p14="http://schemas.microsoft.com/office/powerpoint/2010/main" val="3402722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60960" y="6087291"/>
            <a:ext cx="888274" cy="71400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409571" y="469385"/>
            <a:ext cx="10969139" cy="472775"/>
          </a:xfrm>
        </p:spPr>
        <p:txBody>
          <a:bodyPr>
            <a:normAutofit fontScale="90000"/>
          </a:bodyPr>
          <a:lstStyle/>
          <a:p>
            <a:r>
              <a:rPr lang="en-GB" sz="2800" dirty="0" smtClean="0"/>
              <a:t>Network</a:t>
            </a:r>
            <a:endParaRPr lang="en-GB"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385" y="1668761"/>
            <a:ext cx="3267813" cy="493454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96152" y="2934037"/>
            <a:ext cx="4265124" cy="2824952"/>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36490" y="2934037"/>
            <a:ext cx="3810000" cy="2857500"/>
          </a:xfrm>
          <a:prstGeom prst="rect">
            <a:avLst/>
          </a:prstGeom>
        </p:spPr>
      </p:pic>
      <p:sp>
        <p:nvSpPr>
          <p:cNvPr id="9" name="TextBox 8"/>
          <p:cNvSpPr txBox="1"/>
          <p:nvPr/>
        </p:nvSpPr>
        <p:spPr>
          <a:xfrm>
            <a:off x="5894140" y="-59577"/>
            <a:ext cx="6329082" cy="646331"/>
          </a:xfrm>
          <a:prstGeom prst="rect">
            <a:avLst/>
          </a:prstGeom>
          <a:noFill/>
        </p:spPr>
        <p:txBody>
          <a:bodyPr wrap="square" rtlCol="0">
            <a:spAutoFit/>
          </a:bodyPr>
          <a:lstStyle/>
          <a:p>
            <a:pPr algn="r"/>
            <a:r>
              <a:rPr lang="en-GB" b="1" dirty="0" smtClean="0">
                <a:solidFill>
                  <a:srgbClr val="FFC000"/>
                </a:solidFill>
              </a:rPr>
              <a:t>10 second network loss for server 10 gigabit/s upgrade</a:t>
            </a:r>
          </a:p>
          <a:p>
            <a:pPr algn="r"/>
            <a:r>
              <a:rPr lang="en-GB" b="1" dirty="0" smtClean="0">
                <a:solidFill>
                  <a:srgbClr val="FFC000"/>
                </a:solidFill>
              </a:rPr>
              <a:t>90 second downtime for redundant router installation</a:t>
            </a:r>
            <a:endParaRPr lang="en-GB" b="1" dirty="0">
              <a:solidFill>
                <a:srgbClr val="FFC000"/>
              </a:solidFill>
            </a:endParaRPr>
          </a:p>
        </p:txBody>
      </p:sp>
      <p:pic>
        <p:nvPicPr>
          <p:cNvPr id="1026" name="Picture 2" descr="Ho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9572" y="80306"/>
            <a:ext cx="3509286" cy="33299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647166" y="5972402"/>
            <a:ext cx="4544834" cy="646331"/>
          </a:xfrm>
          <a:prstGeom prst="rect">
            <a:avLst/>
          </a:prstGeom>
          <a:noFill/>
        </p:spPr>
        <p:txBody>
          <a:bodyPr wrap="none" rtlCol="0">
            <a:spAutoFit/>
          </a:bodyPr>
          <a:lstStyle/>
          <a:p>
            <a:r>
              <a:rPr lang="en-GB" dirty="0"/>
              <a:t>P</a:t>
            </a:r>
            <a:r>
              <a:rPr lang="en-GB" dirty="0" smtClean="0"/>
              <a:t>ilot </a:t>
            </a:r>
            <a:r>
              <a:rPr lang="en-GB" dirty="0"/>
              <a:t>multicast service </a:t>
            </a:r>
            <a:r>
              <a:rPr lang="en-GB" dirty="0" smtClean="0"/>
              <a:t>to CCC workstations</a:t>
            </a:r>
          </a:p>
          <a:p>
            <a:r>
              <a:rPr lang="en-GB" dirty="0" smtClean="0"/>
              <a:t>for </a:t>
            </a:r>
            <a:r>
              <a:rPr lang="en-GB" dirty="0"/>
              <a:t>efficient distribution of video streams</a:t>
            </a:r>
          </a:p>
        </p:txBody>
      </p:sp>
      <p:sp>
        <p:nvSpPr>
          <p:cNvPr id="10" name="TextBox 9"/>
          <p:cNvSpPr txBox="1"/>
          <p:nvPr/>
        </p:nvSpPr>
        <p:spPr>
          <a:xfrm>
            <a:off x="4104351" y="5695403"/>
            <a:ext cx="3025616" cy="923330"/>
          </a:xfrm>
          <a:prstGeom prst="rect">
            <a:avLst/>
          </a:prstGeom>
          <a:noFill/>
        </p:spPr>
        <p:txBody>
          <a:bodyPr wrap="square" rtlCol="0">
            <a:spAutoFit/>
          </a:bodyPr>
          <a:lstStyle/>
          <a:p>
            <a:r>
              <a:rPr lang="en-GB" dirty="0" smtClean="0"/>
              <a:t>3 new routers for servers have 10 </a:t>
            </a:r>
            <a:r>
              <a:rPr lang="en-GB" dirty="0"/>
              <a:t>gigabit/s </a:t>
            </a:r>
            <a:r>
              <a:rPr lang="en-GB" dirty="0" smtClean="0"/>
              <a:t>downlinks </a:t>
            </a:r>
            <a:r>
              <a:rPr lang="en-GB" dirty="0"/>
              <a:t>to </a:t>
            </a:r>
            <a:r>
              <a:rPr lang="en-GB" dirty="0" smtClean="0"/>
              <a:t>Blade </a:t>
            </a:r>
            <a:r>
              <a:rPr lang="en-GB" dirty="0"/>
              <a:t>switches </a:t>
            </a:r>
          </a:p>
        </p:txBody>
      </p:sp>
      <p:sp>
        <p:nvSpPr>
          <p:cNvPr id="11" name="TextBox 10"/>
          <p:cNvSpPr txBox="1"/>
          <p:nvPr/>
        </p:nvSpPr>
        <p:spPr>
          <a:xfrm>
            <a:off x="3766798" y="2188020"/>
            <a:ext cx="7611912" cy="646331"/>
          </a:xfrm>
          <a:prstGeom prst="rect">
            <a:avLst/>
          </a:prstGeom>
          <a:noFill/>
        </p:spPr>
        <p:txBody>
          <a:bodyPr wrap="square" rtlCol="0">
            <a:spAutoFit/>
          </a:bodyPr>
          <a:lstStyle/>
          <a:p>
            <a:r>
              <a:rPr lang="en-GB" dirty="0"/>
              <a:t>R</a:t>
            </a:r>
            <a:r>
              <a:rPr lang="en-GB" dirty="0" smtClean="0"/>
              <a:t>edundant </a:t>
            </a:r>
            <a:r>
              <a:rPr lang="en-GB" dirty="0"/>
              <a:t>routers for CCC </a:t>
            </a:r>
            <a:r>
              <a:rPr lang="en-GB" dirty="0" smtClean="0"/>
              <a:t>(and </a:t>
            </a:r>
            <a:r>
              <a:rPr lang="en-GB" dirty="0"/>
              <a:t>IT Computer C</a:t>
            </a:r>
            <a:r>
              <a:rPr lang="en-GB" dirty="0" smtClean="0"/>
              <a:t>entre) allow </a:t>
            </a:r>
            <a:r>
              <a:rPr lang="en-GB" dirty="0"/>
              <a:t>maintenance with no </a:t>
            </a:r>
            <a:r>
              <a:rPr lang="en-GB" dirty="0" smtClean="0"/>
              <a:t>cuts</a:t>
            </a:r>
            <a:endParaRPr lang="en-GB" dirty="0"/>
          </a:p>
        </p:txBody>
      </p:sp>
      <p:cxnSp>
        <p:nvCxnSpPr>
          <p:cNvPr id="13" name="Straight Arrow Connector 12"/>
          <p:cNvCxnSpPr>
            <a:stCxn id="11" idx="1"/>
          </p:cNvCxnSpPr>
          <p:nvPr/>
        </p:nvCxnSpPr>
        <p:spPr>
          <a:xfrm flipH="1">
            <a:off x="3100252" y="2511186"/>
            <a:ext cx="666546" cy="1294460"/>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766798" y="1607507"/>
            <a:ext cx="8250338" cy="369332"/>
          </a:xfrm>
          <a:prstGeom prst="rect">
            <a:avLst/>
          </a:prstGeom>
          <a:noFill/>
        </p:spPr>
        <p:txBody>
          <a:bodyPr wrap="square" rtlCol="0">
            <a:spAutoFit/>
          </a:bodyPr>
          <a:lstStyle/>
          <a:p>
            <a:r>
              <a:rPr lang="en-GB" dirty="0"/>
              <a:t>Upgraded switches for CCC to give option of 10 gigabit/s uplinks to </a:t>
            </a:r>
            <a:r>
              <a:rPr lang="en-GB" dirty="0" smtClean="0"/>
              <a:t>routers</a:t>
            </a:r>
            <a:endParaRPr lang="en-GB" dirty="0"/>
          </a:p>
        </p:txBody>
      </p:sp>
      <p:cxnSp>
        <p:nvCxnSpPr>
          <p:cNvPr id="19" name="Straight Arrow Connector 18"/>
          <p:cNvCxnSpPr>
            <a:stCxn id="17" idx="1"/>
          </p:cNvCxnSpPr>
          <p:nvPr/>
        </p:nvCxnSpPr>
        <p:spPr>
          <a:xfrm flipH="1">
            <a:off x="2386149" y="1792173"/>
            <a:ext cx="1380649" cy="982195"/>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313957" y="1019338"/>
            <a:ext cx="11632019" cy="369332"/>
          </a:xfrm>
          <a:prstGeom prst="rect">
            <a:avLst/>
          </a:prstGeom>
          <a:noFill/>
        </p:spPr>
        <p:txBody>
          <a:bodyPr wrap="square" rtlCol="0">
            <a:spAutoFit/>
          </a:bodyPr>
          <a:lstStyle/>
          <a:p>
            <a:r>
              <a:rPr lang="en-GB" dirty="0"/>
              <a:t>Re-cabled and increased number of patch panels </a:t>
            </a:r>
            <a:r>
              <a:rPr lang="en-GB" dirty="0" smtClean="0"/>
              <a:t>for 25% more Ethernet outlets in CCC and CCR</a:t>
            </a:r>
            <a:endParaRPr lang="en-GB" dirty="0"/>
          </a:p>
        </p:txBody>
      </p:sp>
      <p:cxnSp>
        <p:nvCxnSpPr>
          <p:cNvPr id="22" name="Straight Arrow Connector 21"/>
          <p:cNvCxnSpPr>
            <a:stCxn id="20" idx="1"/>
          </p:cNvCxnSpPr>
          <p:nvPr/>
        </p:nvCxnSpPr>
        <p:spPr>
          <a:xfrm flipH="1">
            <a:off x="1120587" y="1204004"/>
            <a:ext cx="193370" cy="1149100"/>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D1B8492A-BB23-4DE4-AB6D-067978DACBBC}" type="slidenum">
              <a:rPr lang="en-GB" smtClean="0"/>
              <a:t>7</a:t>
            </a:fld>
            <a:endParaRPr lang="en-GB"/>
          </a:p>
        </p:txBody>
      </p:sp>
    </p:spTree>
    <p:extLst>
      <p:ext uri="{BB962C8B-B14F-4D97-AF65-F5344CB8AC3E}">
        <p14:creationId xmlns:p14="http://schemas.microsoft.com/office/powerpoint/2010/main" val="1727276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60960" y="6087291"/>
            <a:ext cx="888274" cy="71400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112" y="236273"/>
            <a:ext cx="2031890" cy="6621727"/>
          </a:xfrm>
          <a:prstGeom prst="rect">
            <a:avLst/>
          </a:prstGeom>
        </p:spPr>
      </p:pic>
      <p:sp>
        <p:nvSpPr>
          <p:cNvPr id="2" name="Title 1"/>
          <p:cNvSpPr>
            <a:spLocks noGrp="1"/>
          </p:cNvSpPr>
          <p:nvPr>
            <p:ph type="title"/>
          </p:nvPr>
        </p:nvSpPr>
        <p:spPr>
          <a:xfrm>
            <a:off x="9266552" y="365544"/>
            <a:ext cx="2664529" cy="603188"/>
          </a:xfrm>
        </p:spPr>
        <p:txBody>
          <a:bodyPr>
            <a:normAutofit/>
          </a:bodyPr>
          <a:lstStyle/>
          <a:p>
            <a:r>
              <a:rPr lang="en-GB" sz="2800" dirty="0" smtClean="0"/>
              <a:t>Servers in 2015</a:t>
            </a:r>
            <a:endParaRPr lang="en-GB" sz="2800"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9662" y="1481446"/>
            <a:ext cx="4032641" cy="3579909"/>
          </a:xfrm>
          <a:prstGeom prst="rect">
            <a:avLst/>
          </a:prstGeom>
        </p:spPr>
      </p:pic>
      <p:sp>
        <p:nvSpPr>
          <p:cNvPr id="6" name="TextBox 5"/>
          <p:cNvSpPr txBox="1"/>
          <p:nvPr/>
        </p:nvSpPr>
        <p:spPr>
          <a:xfrm>
            <a:off x="138312" y="-39095"/>
            <a:ext cx="1841017" cy="369332"/>
          </a:xfrm>
          <a:prstGeom prst="rect">
            <a:avLst/>
          </a:prstGeom>
          <a:noFill/>
        </p:spPr>
        <p:txBody>
          <a:bodyPr wrap="none" rtlCol="0">
            <a:spAutoFit/>
          </a:bodyPr>
          <a:lstStyle/>
          <a:p>
            <a:r>
              <a:rPr lang="en-GB" dirty="0" smtClean="0"/>
              <a:t>Rack view in Visio</a:t>
            </a:r>
            <a:endParaRPr lang="en-GB" dirty="0"/>
          </a:p>
        </p:txBody>
      </p:sp>
      <p:sp>
        <p:nvSpPr>
          <p:cNvPr id="7" name="TextBox 6"/>
          <p:cNvSpPr txBox="1"/>
          <p:nvPr/>
        </p:nvSpPr>
        <p:spPr>
          <a:xfrm>
            <a:off x="8893965" y="1056930"/>
            <a:ext cx="2068002" cy="369332"/>
          </a:xfrm>
          <a:prstGeom prst="rect">
            <a:avLst/>
          </a:prstGeom>
          <a:noFill/>
        </p:spPr>
        <p:txBody>
          <a:bodyPr wrap="none" rtlCol="0">
            <a:spAutoFit/>
          </a:bodyPr>
          <a:lstStyle/>
          <a:p>
            <a:r>
              <a:rPr lang="en-GB" dirty="0" smtClean="0"/>
              <a:t>Rear enclosure view</a:t>
            </a:r>
            <a:endParaRPr lang="en-GB" dirty="0"/>
          </a:p>
        </p:txBody>
      </p:sp>
      <p:cxnSp>
        <p:nvCxnSpPr>
          <p:cNvPr id="13" name="Straight Connector 12"/>
          <p:cNvCxnSpPr>
            <a:stCxn id="46" idx="6"/>
            <a:endCxn id="43" idx="1"/>
          </p:cNvCxnSpPr>
          <p:nvPr/>
        </p:nvCxnSpPr>
        <p:spPr>
          <a:xfrm flipV="1">
            <a:off x="2085603" y="1758168"/>
            <a:ext cx="282814" cy="257261"/>
          </a:xfrm>
          <a:prstGeom prst="line">
            <a:avLst/>
          </a:prstGeom>
          <a:ln w="57150">
            <a:solidFill>
              <a:srgbClr val="FFC000"/>
            </a:solidFill>
          </a:ln>
        </p:spPr>
        <p:style>
          <a:lnRef idx="3">
            <a:schemeClr val="accent2"/>
          </a:lnRef>
          <a:fillRef idx="0">
            <a:schemeClr val="accent2"/>
          </a:fillRef>
          <a:effectRef idx="2">
            <a:schemeClr val="accent2"/>
          </a:effectRef>
          <a:fontRef idx="minor">
            <a:schemeClr val="tx1"/>
          </a:fontRef>
        </p:style>
      </p:cxnSp>
      <p:cxnSp>
        <p:nvCxnSpPr>
          <p:cNvPr id="20" name="Straight Arrow Connector 19"/>
          <p:cNvCxnSpPr>
            <a:stCxn id="41" idx="0"/>
          </p:cNvCxnSpPr>
          <p:nvPr/>
        </p:nvCxnSpPr>
        <p:spPr>
          <a:xfrm flipH="1" flipV="1">
            <a:off x="9103301" y="2591543"/>
            <a:ext cx="1094710" cy="2548613"/>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sp>
        <p:nvSpPr>
          <p:cNvPr id="21" name="TextBox 20"/>
          <p:cNvSpPr txBox="1"/>
          <p:nvPr/>
        </p:nvSpPr>
        <p:spPr>
          <a:xfrm>
            <a:off x="9668860" y="6066839"/>
            <a:ext cx="2189569" cy="369332"/>
          </a:xfrm>
          <a:prstGeom prst="rect">
            <a:avLst/>
          </a:prstGeom>
          <a:noFill/>
        </p:spPr>
        <p:txBody>
          <a:bodyPr wrap="square" rtlCol="0">
            <a:spAutoFit/>
          </a:bodyPr>
          <a:lstStyle/>
          <a:p>
            <a:r>
              <a:rPr lang="en-GB" dirty="0" smtClean="0"/>
              <a:t>Ten redundant fans</a:t>
            </a:r>
            <a:endParaRPr lang="en-GB" dirty="0"/>
          </a:p>
        </p:txBody>
      </p:sp>
      <p:sp>
        <p:nvSpPr>
          <p:cNvPr id="41" name="TextBox 40"/>
          <p:cNvSpPr txBox="1"/>
          <p:nvPr/>
        </p:nvSpPr>
        <p:spPr>
          <a:xfrm>
            <a:off x="8517867" y="5140156"/>
            <a:ext cx="3360288" cy="923330"/>
          </a:xfrm>
          <a:prstGeom prst="rect">
            <a:avLst/>
          </a:prstGeom>
          <a:noFill/>
        </p:spPr>
        <p:txBody>
          <a:bodyPr wrap="square" rtlCol="0">
            <a:spAutoFit/>
          </a:bodyPr>
          <a:lstStyle/>
          <a:p>
            <a:r>
              <a:rPr lang="en-GB" dirty="0" smtClean="0"/>
              <a:t>Two </a:t>
            </a:r>
            <a:r>
              <a:rPr lang="en-GB" dirty="0" err="1" smtClean="0"/>
              <a:t>ProCurve</a:t>
            </a:r>
            <a:r>
              <a:rPr lang="en-GB" dirty="0" smtClean="0"/>
              <a:t> Blade Switches. Each with 10 gigabit/s uplink to router in the row of racks</a:t>
            </a:r>
          </a:p>
        </p:txBody>
      </p:sp>
      <p:sp>
        <p:nvSpPr>
          <p:cNvPr id="43" name="TextBox 42"/>
          <p:cNvSpPr txBox="1"/>
          <p:nvPr/>
        </p:nvSpPr>
        <p:spPr>
          <a:xfrm>
            <a:off x="2368417" y="1435002"/>
            <a:ext cx="2012850" cy="646331"/>
          </a:xfrm>
          <a:prstGeom prst="rect">
            <a:avLst/>
          </a:prstGeom>
          <a:noFill/>
        </p:spPr>
        <p:txBody>
          <a:bodyPr wrap="square" rtlCol="0">
            <a:spAutoFit/>
          </a:bodyPr>
          <a:lstStyle/>
          <a:p>
            <a:r>
              <a:rPr lang="en-GB" dirty="0" smtClean="0"/>
              <a:t>Six redundant</a:t>
            </a:r>
          </a:p>
          <a:p>
            <a:r>
              <a:rPr lang="en-GB" dirty="0"/>
              <a:t>p</a:t>
            </a:r>
            <a:r>
              <a:rPr lang="en-GB" dirty="0" smtClean="0"/>
              <a:t>ower supplies</a:t>
            </a:r>
            <a:endParaRPr lang="en-GB" dirty="0"/>
          </a:p>
        </p:txBody>
      </p:sp>
      <p:sp>
        <p:nvSpPr>
          <p:cNvPr id="46" name="Oval 45"/>
          <p:cNvSpPr/>
          <p:nvPr/>
        </p:nvSpPr>
        <p:spPr>
          <a:xfrm>
            <a:off x="369069" y="1874774"/>
            <a:ext cx="1716534" cy="281310"/>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p:cNvSpPr txBox="1"/>
          <p:nvPr/>
        </p:nvSpPr>
        <p:spPr>
          <a:xfrm>
            <a:off x="2368417" y="2542281"/>
            <a:ext cx="1805025" cy="1200329"/>
          </a:xfrm>
          <a:prstGeom prst="rect">
            <a:avLst/>
          </a:prstGeom>
          <a:noFill/>
        </p:spPr>
        <p:txBody>
          <a:bodyPr wrap="square" rtlCol="0">
            <a:spAutoFit/>
          </a:bodyPr>
          <a:lstStyle/>
          <a:p>
            <a:r>
              <a:rPr lang="en-GB" dirty="0" smtClean="0"/>
              <a:t>Blade </a:t>
            </a:r>
            <a:r>
              <a:rPr lang="en-GB" dirty="0"/>
              <a:t>in HP </a:t>
            </a:r>
            <a:r>
              <a:rPr lang="en-GB" dirty="0" err="1"/>
              <a:t>BladeSystem</a:t>
            </a:r>
            <a:r>
              <a:rPr lang="en-GB" dirty="0"/>
              <a:t> c7000 </a:t>
            </a:r>
            <a:r>
              <a:rPr lang="en-GB" dirty="0" smtClean="0"/>
              <a:t>enclosure</a:t>
            </a:r>
            <a:endParaRPr lang="en-GB" dirty="0"/>
          </a:p>
        </p:txBody>
      </p:sp>
      <p:cxnSp>
        <p:nvCxnSpPr>
          <p:cNvPr id="60" name="Straight Connector 59"/>
          <p:cNvCxnSpPr>
            <a:stCxn id="59" idx="1"/>
            <a:endCxn id="67" idx="3"/>
          </p:cNvCxnSpPr>
          <p:nvPr/>
        </p:nvCxnSpPr>
        <p:spPr>
          <a:xfrm flipH="1">
            <a:off x="1802655" y="3142446"/>
            <a:ext cx="565762" cy="723"/>
          </a:xfrm>
          <a:prstGeom prst="line">
            <a:avLst/>
          </a:prstGeom>
          <a:ln w="57150">
            <a:solidFill>
              <a:srgbClr val="FFC000"/>
            </a:solidFill>
          </a:ln>
        </p:spPr>
        <p:style>
          <a:lnRef idx="3">
            <a:schemeClr val="accent2"/>
          </a:lnRef>
          <a:fillRef idx="0">
            <a:schemeClr val="accent2"/>
          </a:fillRef>
          <a:effectRef idx="2">
            <a:schemeClr val="accent2"/>
          </a:effectRef>
          <a:fontRef idx="minor">
            <a:schemeClr val="tx1"/>
          </a:fontRef>
        </p:style>
      </p:cxnSp>
      <p:cxnSp>
        <p:nvCxnSpPr>
          <p:cNvPr id="63" name="Straight Connector 62"/>
          <p:cNvCxnSpPr>
            <a:stCxn id="66" idx="3"/>
            <a:endCxn id="64" idx="1"/>
          </p:cNvCxnSpPr>
          <p:nvPr/>
        </p:nvCxnSpPr>
        <p:spPr>
          <a:xfrm>
            <a:off x="2093705" y="4376495"/>
            <a:ext cx="276360" cy="32799"/>
          </a:xfrm>
          <a:prstGeom prst="line">
            <a:avLst/>
          </a:prstGeom>
          <a:ln w="57150">
            <a:solidFill>
              <a:srgbClr val="FFC000"/>
            </a:solidFill>
          </a:ln>
        </p:spPr>
        <p:style>
          <a:lnRef idx="3">
            <a:schemeClr val="accent2"/>
          </a:lnRef>
          <a:fillRef idx="0">
            <a:schemeClr val="accent2"/>
          </a:fillRef>
          <a:effectRef idx="2">
            <a:schemeClr val="accent2"/>
          </a:effectRef>
          <a:fontRef idx="minor">
            <a:schemeClr val="tx1"/>
          </a:fontRef>
        </p:style>
      </p:cxnSp>
      <p:sp>
        <p:nvSpPr>
          <p:cNvPr id="64" name="TextBox 63"/>
          <p:cNvSpPr txBox="1"/>
          <p:nvPr/>
        </p:nvSpPr>
        <p:spPr>
          <a:xfrm>
            <a:off x="2370065" y="4086128"/>
            <a:ext cx="1935969" cy="646331"/>
          </a:xfrm>
          <a:prstGeom prst="rect">
            <a:avLst/>
          </a:prstGeom>
          <a:noFill/>
        </p:spPr>
        <p:txBody>
          <a:bodyPr wrap="square" rtlCol="0">
            <a:spAutoFit/>
          </a:bodyPr>
          <a:lstStyle/>
          <a:p>
            <a:r>
              <a:rPr lang="en-GB" dirty="0"/>
              <a:t>3 enclosures </a:t>
            </a:r>
            <a:r>
              <a:rPr lang="en-GB" dirty="0" smtClean="0"/>
              <a:t>in </a:t>
            </a:r>
            <a:r>
              <a:rPr lang="en-GB" dirty="0"/>
              <a:t>rack (4 possible)</a:t>
            </a:r>
          </a:p>
        </p:txBody>
      </p:sp>
      <p:sp>
        <p:nvSpPr>
          <p:cNvPr id="66" name="Rounded Rectangle 65"/>
          <p:cNvSpPr/>
          <p:nvPr/>
        </p:nvSpPr>
        <p:spPr>
          <a:xfrm>
            <a:off x="377171" y="3627700"/>
            <a:ext cx="1716534" cy="1497590"/>
          </a:xfrm>
          <a:prstGeom prst="roundRect">
            <a:avLst/>
          </a:prstGeom>
          <a:noFill/>
          <a:ln w="5715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67" name="Rounded Rectangle 66"/>
          <p:cNvSpPr/>
          <p:nvPr/>
        </p:nvSpPr>
        <p:spPr>
          <a:xfrm>
            <a:off x="1549637" y="2802962"/>
            <a:ext cx="253018" cy="680414"/>
          </a:xfrm>
          <a:prstGeom prst="roundRect">
            <a:avLst/>
          </a:prstGeom>
          <a:noFill/>
          <a:ln w="5715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26570" y="334872"/>
            <a:ext cx="3404921" cy="5621318"/>
          </a:xfrm>
          <a:prstGeom prst="rect">
            <a:avLst/>
          </a:prstGeom>
        </p:spPr>
      </p:pic>
      <p:sp>
        <p:nvSpPr>
          <p:cNvPr id="11" name="TextBox 10"/>
          <p:cNvSpPr txBox="1"/>
          <p:nvPr/>
        </p:nvSpPr>
        <p:spPr>
          <a:xfrm>
            <a:off x="3084909" y="6070571"/>
            <a:ext cx="6056196" cy="646331"/>
          </a:xfrm>
          <a:prstGeom prst="rect">
            <a:avLst/>
          </a:prstGeom>
          <a:noFill/>
        </p:spPr>
        <p:txBody>
          <a:bodyPr wrap="square" rtlCol="0">
            <a:spAutoFit/>
          </a:bodyPr>
          <a:lstStyle/>
          <a:p>
            <a:r>
              <a:rPr lang="en-GB" dirty="0" smtClean="0"/>
              <a:t>Expansion Blade with CERN </a:t>
            </a:r>
            <a:r>
              <a:rPr lang="en-GB" dirty="0"/>
              <a:t>Timing </a:t>
            </a:r>
            <a:r>
              <a:rPr lang="en-GB" dirty="0" smtClean="0"/>
              <a:t>Receiver PCI cards </a:t>
            </a:r>
            <a:r>
              <a:rPr lang="en-GB" dirty="0"/>
              <a:t>f</a:t>
            </a:r>
            <a:r>
              <a:rPr lang="en-GB" dirty="0" smtClean="0"/>
              <a:t>or </a:t>
            </a:r>
            <a:r>
              <a:rPr lang="en-GB" dirty="0"/>
              <a:t>software interlocks and LHC real-time orbit </a:t>
            </a:r>
            <a:r>
              <a:rPr lang="en-GB" dirty="0" smtClean="0"/>
              <a:t>feedback</a:t>
            </a:r>
            <a:endParaRPr lang="en-GB" dirty="0"/>
          </a:p>
        </p:txBody>
      </p:sp>
      <p:cxnSp>
        <p:nvCxnSpPr>
          <p:cNvPr id="36" name="Straight Arrow Connector 35"/>
          <p:cNvCxnSpPr/>
          <p:nvPr/>
        </p:nvCxnSpPr>
        <p:spPr>
          <a:xfrm flipH="1" flipV="1">
            <a:off x="7025252" y="5357724"/>
            <a:ext cx="1503" cy="705762"/>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cxnSp>
        <p:nvCxnSpPr>
          <p:cNvPr id="129" name="Straight Arrow Connector 128"/>
          <p:cNvCxnSpPr>
            <a:stCxn id="41" idx="0"/>
          </p:cNvCxnSpPr>
          <p:nvPr/>
        </p:nvCxnSpPr>
        <p:spPr>
          <a:xfrm flipV="1">
            <a:off x="10198011" y="2670048"/>
            <a:ext cx="233196" cy="2470108"/>
          </a:xfrm>
          <a:prstGeom prst="straightConnector1">
            <a:avLst/>
          </a:prstGeom>
          <a:ln w="57150">
            <a:solidFill>
              <a:srgbClr val="FFC000"/>
            </a:solidFill>
            <a:tailEnd type="triangle"/>
          </a:ln>
        </p:spPr>
        <p:style>
          <a:lnRef idx="3">
            <a:schemeClr val="accent2"/>
          </a:lnRef>
          <a:fillRef idx="0">
            <a:schemeClr val="accent2"/>
          </a:fillRef>
          <a:effectRef idx="2">
            <a:schemeClr val="accent2"/>
          </a:effectRef>
          <a:fontRef idx="minor">
            <a:schemeClr val="tx1"/>
          </a:fontRef>
        </p:style>
      </p:cxnSp>
      <p:cxnSp>
        <p:nvCxnSpPr>
          <p:cNvPr id="201" name="Elbow Connector 200"/>
          <p:cNvCxnSpPr/>
          <p:nvPr/>
        </p:nvCxnSpPr>
        <p:spPr>
          <a:xfrm rot="16200000" flipH="1">
            <a:off x="11470066" y="1603052"/>
            <a:ext cx="54065" cy="35924"/>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8" name="Elbow Connector 207"/>
          <p:cNvCxnSpPr>
            <a:stCxn id="21" idx="3"/>
          </p:cNvCxnSpPr>
          <p:nvPr/>
        </p:nvCxnSpPr>
        <p:spPr>
          <a:xfrm flipH="1" flipV="1">
            <a:off x="11370349" y="1692624"/>
            <a:ext cx="488080" cy="4558881"/>
          </a:xfrm>
          <a:prstGeom prst="bentConnector4">
            <a:avLst>
              <a:gd name="adj1" fmla="val -65572"/>
              <a:gd name="adj2" fmla="val 99963"/>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213" name="Elbow Connector 212"/>
          <p:cNvCxnSpPr/>
          <p:nvPr/>
        </p:nvCxnSpPr>
        <p:spPr>
          <a:xfrm rot="16200000" flipV="1">
            <a:off x="10595491" y="4711426"/>
            <a:ext cx="2281466" cy="813894"/>
          </a:xfrm>
          <a:prstGeom prst="bentConnector3">
            <a:avLst>
              <a:gd name="adj1" fmla="val 100099"/>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33" name="TextBox 232"/>
          <p:cNvSpPr txBox="1"/>
          <p:nvPr/>
        </p:nvSpPr>
        <p:spPr>
          <a:xfrm>
            <a:off x="4846655" y="-6249"/>
            <a:ext cx="2364750" cy="369332"/>
          </a:xfrm>
          <a:prstGeom prst="rect">
            <a:avLst/>
          </a:prstGeom>
          <a:noFill/>
        </p:spPr>
        <p:txBody>
          <a:bodyPr wrap="none" rtlCol="0">
            <a:spAutoFit/>
          </a:bodyPr>
          <a:lstStyle/>
          <a:p>
            <a:r>
              <a:rPr lang="en-GB" dirty="0" smtClean="0"/>
              <a:t>Blade and Expansion</a:t>
            </a:r>
            <a:endParaRPr lang="en-GB" dirty="0"/>
          </a:p>
        </p:txBody>
      </p:sp>
      <p:sp>
        <p:nvSpPr>
          <p:cNvPr id="3" name="Slide Number Placeholder 2"/>
          <p:cNvSpPr>
            <a:spLocks noGrp="1"/>
          </p:cNvSpPr>
          <p:nvPr>
            <p:ph type="sldNum" sz="quarter" idx="12"/>
          </p:nvPr>
        </p:nvSpPr>
        <p:spPr/>
        <p:txBody>
          <a:bodyPr/>
          <a:lstStyle/>
          <a:p>
            <a:fld id="{D1B8492A-BB23-4DE4-AB6D-067978DACBBC}" type="slidenum">
              <a:rPr lang="en-GB" smtClean="0"/>
              <a:t>8</a:t>
            </a:fld>
            <a:endParaRPr lang="en-GB"/>
          </a:p>
        </p:txBody>
      </p:sp>
      <p:sp>
        <p:nvSpPr>
          <p:cNvPr id="31" name="Rectangle 30"/>
          <p:cNvSpPr/>
          <p:nvPr/>
        </p:nvSpPr>
        <p:spPr>
          <a:xfrm>
            <a:off x="787358" y="6716902"/>
            <a:ext cx="902105" cy="14109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33" name="Group 32"/>
          <p:cNvGrpSpPr/>
          <p:nvPr/>
        </p:nvGrpSpPr>
        <p:grpSpPr>
          <a:xfrm>
            <a:off x="9200034" y="138538"/>
            <a:ext cx="1821245" cy="277615"/>
            <a:chOff x="12767481" y="272649"/>
            <a:chExt cx="1821245" cy="277615"/>
          </a:xfrm>
        </p:grpSpPr>
        <p:sp>
          <p:nvSpPr>
            <p:cNvPr id="34" name="Oval 33"/>
            <p:cNvSpPr/>
            <p:nvPr/>
          </p:nvSpPr>
          <p:spPr>
            <a:xfrm>
              <a:off x="12855790" y="272649"/>
              <a:ext cx="255789" cy="277615"/>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sz="1200" dirty="0"/>
            </a:p>
          </p:txBody>
        </p:sp>
        <p:sp>
          <p:nvSpPr>
            <p:cNvPr id="35" name="Rectangle 34"/>
            <p:cNvSpPr/>
            <p:nvPr/>
          </p:nvSpPr>
          <p:spPr>
            <a:xfrm>
              <a:off x="12767481" y="272649"/>
              <a:ext cx="1821245" cy="24899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b="1" dirty="0" smtClean="0">
                  <a:solidFill>
                    <a:schemeClr val="bg1"/>
                  </a:solidFill>
                </a:rPr>
                <a:t>BE</a:t>
              </a:r>
              <a:r>
                <a:rPr lang="en-GB" sz="1200" dirty="0" smtClean="0">
                  <a:solidFill>
                    <a:schemeClr val="tx1">
                      <a:lumMod val="60000"/>
                      <a:lumOff val="40000"/>
                    </a:schemeClr>
                  </a:solidFill>
                </a:rPr>
                <a:t>  Beams Department</a:t>
              </a:r>
              <a:endParaRPr lang="en-GB" sz="1200" dirty="0">
                <a:solidFill>
                  <a:schemeClr val="tx1">
                    <a:lumMod val="60000"/>
                    <a:lumOff val="40000"/>
                  </a:schemeClr>
                </a:solidFill>
              </a:endParaRPr>
            </a:p>
          </p:txBody>
        </p:sp>
      </p:grpSp>
    </p:spTree>
    <p:extLst>
      <p:ext uri="{BB962C8B-B14F-4D97-AF65-F5344CB8AC3E}">
        <p14:creationId xmlns:p14="http://schemas.microsoft.com/office/powerpoint/2010/main" val="3848731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47E4F111-C4B8-4EF8-9FDD-12BF085D3B7B}" vid="{C243699B-479C-468C-ADD6-158F035E082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CERNcobrandi16-9 - corrected</Template>
  <TotalTime>2370</TotalTime>
  <Words>1422</Words>
  <Application>Microsoft Office PowerPoint</Application>
  <PresentationFormat>Widescreen</PresentationFormat>
  <Paragraphs>225</Paragraphs>
  <Slides>15</Slides>
  <Notes>15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15</vt:i4>
      </vt:variant>
    </vt:vector>
  </HeadingPairs>
  <TitlesOfParts>
    <vt:vector size="19" baseType="lpstr">
      <vt:lpstr>Calibri</vt:lpstr>
      <vt:lpstr>Arial</vt:lpstr>
      <vt:lpstr>Office Theme</vt:lpstr>
      <vt:lpstr>CERN2Corporate16-9</vt:lpstr>
      <vt:lpstr>PowerPoint Presentation</vt:lpstr>
      <vt:lpstr>UPGRADES TO THE INFRASTRUCTURE AND MANAGEMENT OF THE OPERATOR WORKSTATIONS AND SERVERS FOR RUN 2 OF THE CERN ACCELERATOR COMPLEX</vt:lpstr>
      <vt:lpstr>Introduction</vt:lpstr>
      <vt:lpstr>CERN’s Accelerator Complex</vt:lpstr>
      <vt:lpstr>CERN Control Centre (CCC)</vt:lpstr>
      <vt:lpstr>Powering</vt:lpstr>
      <vt:lpstr>Cooling and Ventilation</vt:lpstr>
      <vt:lpstr>Network</vt:lpstr>
      <vt:lpstr>Servers in 2015</vt:lpstr>
      <vt:lpstr>HP ProLiant BL460c Gen9 half-height blade server</vt:lpstr>
      <vt:lpstr>PowerPoint Presentation</vt:lpstr>
      <vt:lpstr>PowerPoint Presentation</vt:lpstr>
      <vt:lpstr>PowerPoint Presentation</vt:lpstr>
      <vt:lpstr>Conclusion</vt:lpstr>
      <vt:lpstr>Questions?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Alastair Bland</dc:creator>
  <cp:lastModifiedBy>Alastair Bland</cp:lastModifiedBy>
  <cp:revision>176</cp:revision>
  <cp:lastPrinted>2015-10-15T07:43:27Z</cp:lastPrinted>
  <dcterms:created xsi:type="dcterms:W3CDTF">2015-10-06T15:57:53Z</dcterms:created>
  <dcterms:modified xsi:type="dcterms:W3CDTF">2015-11-24T14:31:12Z</dcterms:modified>
</cp:coreProperties>
</file>