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2"/>
    <p:sldMasterId id="2147483910" r:id="rId3"/>
    <p:sldMasterId id="2147483939" r:id="rId4"/>
  </p:sldMasterIdLst>
  <p:notesMasterIdLst>
    <p:notesMasterId r:id="rId28"/>
  </p:notesMasterIdLst>
  <p:sldIdLst>
    <p:sldId id="293" r:id="rId5"/>
    <p:sldId id="579" r:id="rId6"/>
    <p:sldId id="610" r:id="rId7"/>
    <p:sldId id="615" r:id="rId8"/>
    <p:sldId id="558" r:id="rId9"/>
    <p:sldId id="598" r:id="rId10"/>
    <p:sldId id="616" r:id="rId11"/>
    <p:sldId id="556" r:id="rId12"/>
    <p:sldId id="619" r:id="rId13"/>
    <p:sldId id="621" r:id="rId14"/>
    <p:sldId id="601" r:id="rId15"/>
    <p:sldId id="622" r:id="rId16"/>
    <p:sldId id="617" r:id="rId17"/>
    <p:sldId id="602" r:id="rId18"/>
    <p:sldId id="633" r:id="rId19"/>
    <p:sldId id="604" r:id="rId20"/>
    <p:sldId id="605" r:id="rId21"/>
    <p:sldId id="625" r:id="rId22"/>
    <p:sldId id="630" r:id="rId23"/>
    <p:sldId id="603" r:id="rId24"/>
    <p:sldId id="592" r:id="rId25"/>
    <p:sldId id="613" r:id="rId26"/>
    <p:sldId id="634" r:id="rId27"/>
  </p:sldIdLst>
  <p:sldSz cx="9144000" cy="6858000" type="screen4x3"/>
  <p:notesSz cx="6796088" cy="9928225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8FF"/>
    <a:srgbClr val="D6D7FF"/>
    <a:srgbClr val="D6D5A9"/>
    <a:srgbClr val="A8D4A9"/>
    <a:srgbClr val="D5FDA9"/>
    <a:srgbClr val="797700"/>
    <a:srgbClr val="407742"/>
    <a:srgbClr val="424100"/>
    <a:srgbClr val="A8D7FF"/>
    <a:srgbClr val="D5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182"/>
    <p:restoredTop sz="94737"/>
  </p:normalViewPr>
  <p:slideViewPr>
    <p:cSldViewPr>
      <p:cViewPr>
        <p:scale>
          <a:sx n="90" d="100"/>
          <a:sy n="90" d="100"/>
        </p:scale>
        <p:origin x="968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1" d="100"/>
        <a:sy n="51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1" name="AutoShape 2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3" name="AutoShape 4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4" name="Text Box 5"/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6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2950"/>
            <a:ext cx="4959350" cy="371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2425" cy="446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12298" name="Text Box 9"/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0050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ea typeface="DejaVu Sans" charset="0"/>
                <a:cs typeface="DejaVu Sans" charset="0"/>
              </a:defRPr>
            </a:lvl1pPr>
          </a:lstStyle>
          <a:p>
            <a:fld id="{C4604C0E-7F11-8941-8280-A964A17142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978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Grp="1" noChangeArrowheads="1"/>
          </p:cNvSpPr>
          <p:nvPr>
            <p:ph type="sldNum" sz="quarter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D92A3BD-8A05-7F41-B837-4C90F3EE9636}" type="slidenum">
              <a:rPr lang="en-US" altLang="en-US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>
              <a:latin typeface="Arial" charset="0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59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Grp="1" noChangeArrowheads="1"/>
          </p:cNvSpPr>
          <p:nvPr>
            <p:ph type="sldNum" sz="quarter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DC40322-9CA1-7C42-A3AA-7FCB31383FAD}" type="slidenum">
              <a:rPr lang="en-US" altLang="en-US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>
              <a:latin typeface="Arial" charset="0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5397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Grp="1" noChangeArrowheads="1"/>
          </p:cNvSpPr>
          <p:nvPr>
            <p:ph type="sldNum" sz="quarter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D92A3BD-8A05-7F41-B837-4C90F3EE9636}" type="slidenum">
              <a:rPr lang="en-US" altLang="en-US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>
              <a:latin typeface="Arial" charset="0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8287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Grp="1" noChangeArrowheads="1"/>
          </p:cNvSpPr>
          <p:nvPr>
            <p:ph type="sldNum" sz="quarter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AD3E904-5C31-1641-B5A6-7089F0AE70C1}" type="slidenum">
              <a:rPr lang="en-US" altLang="en-US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>
              <a:latin typeface="Arial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6640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2950"/>
            <a:ext cx="4956175" cy="3717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D5723E-3624-E040-B4C2-A5844EFF9C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8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05.11.2015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Eucard WS - Firenze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2"/>
          </p:nvPr>
        </p:nvSpPr>
        <p:spPr>
          <a:xfrm>
            <a:off x="8776518" y="6570663"/>
            <a:ext cx="908050" cy="314325"/>
          </a:xfrm>
        </p:spPr>
        <p:txBody>
          <a:bodyPr/>
          <a:lstStyle>
            <a:lvl1pPr>
              <a:defRPr/>
            </a:lvl1pPr>
          </a:lstStyle>
          <a:p>
            <a:fld id="{EC7D4AEC-6DC2-D24A-8B28-5A33EC898C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925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2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85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691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013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69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010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9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14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2755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318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54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3150" cy="7937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D25BBBD8-E0C6-904A-B80A-492F498EB1FD}" type="datetime1">
              <a:rPr lang="en-GB" altLang="en-US"/>
              <a:pPr/>
              <a:t>11/04/2016</a:t>
            </a:fld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D51A55A1-30B7-A940-8C46-5275B2467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363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332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8166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7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333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27AA5531-958D-4705-8E89-0913BDCCD49C}" type="datetime1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4/11/16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52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2181225"/>
            <a:ext cx="25209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386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3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902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54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420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44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5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theme" Target="../theme/theme3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1657350" y="9534525"/>
            <a:ext cx="1441450" cy="33655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05.11.2015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6400800" y="12830175"/>
            <a:ext cx="4603750" cy="33655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Eucard WS - Firenze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777288" y="6570663"/>
            <a:ext cx="9080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800">
                <a:solidFill>
                  <a:srgbClr val="000000"/>
                </a:solidFill>
              </a:defRPr>
            </a:lvl1pPr>
          </a:lstStyle>
          <a:p>
            <a:fld id="{3288FB45-6D3F-634C-BA64-C03BAD0CD38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397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158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the outline text format</a:t>
            </a:r>
          </a:p>
          <a:p>
            <a:pPr lvl="1"/>
            <a:r>
              <a:rPr lang="en-GB" altLang="en-US" dirty="0"/>
              <a:t>Second Outline Level</a:t>
            </a:r>
          </a:p>
          <a:p>
            <a:pPr lvl="2"/>
            <a:r>
              <a:rPr lang="en-GB" altLang="en-US" dirty="0"/>
              <a:t>Third Outline Level</a:t>
            </a:r>
          </a:p>
          <a:p>
            <a:pPr lvl="3"/>
            <a:r>
              <a:rPr lang="en-GB" altLang="en-US" dirty="0"/>
              <a:t>Fourth Outline Level</a:t>
            </a:r>
          </a:p>
          <a:p>
            <a:pPr lvl="4"/>
            <a:r>
              <a:rPr lang="en-GB" altLang="en-US" dirty="0"/>
              <a:t>Fifth Outline Level</a:t>
            </a:r>
          </a:p>
          <a:p>
            <a:pPr lvl="4"/>
            <a:r>
              <a:rPr lang="en-GB" altLang="en-US" dirty="0"/>
              <a:t>Sixth Outline Level</a:t>
            </a:r>
          </a:p>
          <a:p>
            <a:pPr lvl="4"/>
            <a:r>
              <a:rPr lang="en-GB" altLang="en-US" dirty="0"/>
              <a:t>Seventh Outline Level</a:t>
            </a:r>
          </a:p>
        </p:txBody>
      </p:sp>
      <p:pic>
        <p:nvPicPr>
          <p:cNvPr id="9" name="Image 4" descr="bande-01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2pPr>
      <a:lvl3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3pPr>
      <a:lvl4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4pPr>
      <a:lvl5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5pPr>
      <a:lvl6pPr marL="2514600" indent="-228600" algn="l" defTabSz="457200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6pPr>
      <a:lvl7pPr marL="2971800" indent="-228600" algn="l" defTabSz="457200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7pPr>
      <a:lvl8pPr marL="3429000" indent="-228600" algn="l" defTabSz="457200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8pPr>
      <a:lvl9pPr marL="3886200" indent="-228600" algn="l" defTabSz="457200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defTabSz="91440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pPr defTabSz="914400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 userDrawn="1"/>
        </p:nvSpPr>
        <p:spPr bwMode="auto">
          <a:xfrm>
            <a:off x="107504" y="6536377"/>
            <a:ext cx="2626515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defTabSz="914400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F. Gianotti, IPAC2014, 20/6/2014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179512" y="645333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39542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  <p:sldLayoutId id="2147483922" r:id="rId12"/>
    <p:sldLayoutId id="214748392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  <a:ea typeface=""/>
              <a:cs typeface="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  <a:latin typeface="Arial"/>
              <a:ea typeface=""/>
              <a:cs typeface="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7849" y="6485274"/>
            <a:ext cx="4648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FFFFFF"/>
                </a:solidFill>
                <a:latin typeface="Arial"/>
                <a:ea typeface=""/>
                <a:cs typeface=""/>
              </a:rPr>
              <a:t>Fabiola Gianotti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>
                <a:solidFill>
                  <a:srgbClr val="FFFFFF"/>
                </a:solidFill>
                <a:latin typeface="Arial"/>
                <a:ea typeface=""/>
                <a:cs typeface=""/>
              </a:rPr>
              <a:t>FALC meeting, KEK, 24-2-2016</a:t>
            </a:r>
          </a:p>
        </p:txBody>
      </p:sp>
    </p:spTree>
    <p:extLst>
      <p:ext uri="{BB962C8B-B14F-4D97-AF65-F5344CB8AC3E}">
        <p14:creationId xmlns:p14="http://schemas.microsoft.com/office/powerpoint/2010/main" val="51016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jp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3"/>
          <p:cNvSpPr txBox="1">
            <a:spLocks noChangeArrowheads="1"/>
          </p:cNvSpPr>
          <p:nvPr/>
        </p:nvSpPr>
        <p:spPr bwMode="auto">
          <a:xfrm>
            <a:off x="1403648" y="5733256"/>
            <a:ext cx="57612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</a:rPr>
              <a:t>Fabiola </a:t>
            </a:r>
            <a:r>
              <a:rPr lang="en-US" altLang="en-US" dirty="0" err="1">
                <a:solidFill>
                  <a:schemeClr val="tx1"/>
                </a:solidFill>
              </a:rPr>
              <a:t>Gianotti</a:t>
            </a:r>
            <a:r>
              <a:rPr lang="en-US" altLang="en-US" dirty="0">
                <a:solidFill>
                  <a:schemeClr val="tx1"/>
                </a:solidFill>
              </a:rPr>
              <a:t>, </a:t>
            </a:r>
            <a:r>
              <a:rPr lang="en-US" altLang="en-US" dirty="0" smtClean="0">
                <a:solidFill>
                  <a:schemeClr val="tx1"/>
                </a:solidFill>
              </a:rPr>
              <a:t>FCC Workshop, Rome, 11 April 2016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1752738" y="476672"/>
            <a:ext cx="512351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400" smtClean="0">
                <a:solidFill>
                  <a:schemeClr val="tx1"/>
                </a:solidFill>
              </a:rPr>
              <a:t>CERN roadmap and FCC</a:t>
            </a:r>
            <a:endParaRPr lang="en-US" altLang="en-US" sz="3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195" y="2095262"/>
            <a:ext cx="6398161" cy="2989922"/>
          </a:xfrm>
          <a:prstGeom prst="rect">
            <a:avLst/>
          </a:prstGeom>
        </p:spPr>
      </p:pic>
      <p:pic>
        <p:nvPicPr>
          <p:cNvPr id="2" name="Picture 1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68651" cy="8542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595" y="162866"/>
            <a:ext cx="1551182" cy="64872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" name="Picture 2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922" y="1412776"/>
            <a:ext cx="3200398" cy="13931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885964" y="188913"/>
            <a:ext cx="398218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300" dirty="0"/>
              <a:t>T</a:t>
            </a:r>
            <a:r>
              <a:rPr lang="en-US" altLang="en-US" sz="2300" dirty="0" smtClean="0"/>
              <a:t>he CERN Neutrino Platform</a:t>
            </a:r>
            <a:endParaRPr lang="en-US" altLang="en-US" sz="2300" dirty="0"/>
          </a:p>
        </p:txBody>
      </p:sp>
      <p:pic>
        <p:nvPicPr>
          <p:cNvPr id="26" name="Picture 25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88640"/>
            <a:ext cx="8414699" cy="3238589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28" name="Picture 27" descr="DUNE-s.jpg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912" y="-11522"/>
            <a:ext cx="3205600" cy="106425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493789" y="1988840"/>
            <a:ext cx="1269899" cy="307777"/>
          </a:xfrm>
          <a:prstGeom prst="rect">
            <a:avLst/>
          </a:prstGeom>
          <a:solidFill>
            <a:schemeClr val="bg1"/>
          </a:solidFill>
          <a:ln>
            <a:solidFill>
              <a:srgbClr val="0076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407742"/>
                </a:solidFill>
                <a:effectLst/>
              </a:rPr>
              <a:t>South Dakota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79712" y="2636912"/>
            <a:ext cx="2055371" cy="7848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tx1"/>
                </a:solidFill>
                <a:effectLst/>
              </a:rPr>
              <a:t>DUNE experiment:</a:t>
            </a:r>
          </a:p>
          <a:p>
            <a:r>
              <a:rPr lang="en-US" sz="1500" smtClean="0">
                <a:solidFill>
                  <a:schemeClr val="tx1"/>
                </a:solidFill>
                <a:effectLst/>
              </a:rPr>
              <a:t>4x10 </a:t>
            </a:r>
            <a:r>
              <a:rPr lang="en-US" sz="1500" dirty="0" err="1" smtClean="0">
                <a:solidFill>
                  <a:schemeClr val="tx1"/>
                </a:solidFill>
                <a:effectLst/>
              </a:rPr>
              <a:t>kt</a:t>
            </a:r>
            <a:r>
              <a:rPr lang="en-US" sz="15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1500" dirty="0" err="1" smtClean="0">
                <a:solidFill>
                  <a:schemeClr val="tx1"/>
                </a:solidFill>
                <a:effectLst/>
              </a:rPr>
              <a:t>LAr</a:t>
            </a:r>
            <a:r>
              <a:rPr lang="en-US" sz="1500" dirty="0" smtClean="0">
                <a:solidFill>
                  <a:schemeClr val="tx1"/>
                </a:solidFill>
                <a:effectLst/>
              </a:rPr>
              <a:t> detectors </a:t>
            </a:r>
          </a:p>
          <a:p>
            <a:r>
              <a:rPr lang="en-US" sz="1500" dirty="0" smtClean="0">
                <a:solidFill>
                  <a:schemeClr val="tx1"/>
                </a:solidFill>
              </a:rPr>
              <a:t>~1.5 km underground</a:t>
            </a:r>
            <a:endParaRPr lang="en-US" sz="15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96" y="35332"/>
            <a:ext cx="508344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Long Baseline Neutrino Facility (LBNF) at FNAL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79121" y="2041684"/>
            <a:ext cx="3129383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effectLst/>
              </a:rPr>
              <a:t>1.2 MW p beam, 60-120 </a:t>
            </a:r>
            <a:r>
              <a:rPr lang="en-US" sz="1400" dirty="0" err="1" smtClean="0">
                <a:solidFill>
                  <a:schemeClr val="tx1"/>
                </a:solidFill>
                <a:effectLst/>
              </a:rPr>
              <a:t>GeV</a:t>
            </a:r>
            <a:r>
              <a:rPr lang="en-US" sz="1400" dirty="0" smtClean="0">
                <a:solidFill>
                  <a:schemeClr val="tx1"/>
                </a:solidFill>
                <a:effectLst/>
              </a:rPr>
              <a:t> (PIP-II)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Wide-band </a:t>
            </a:r>
            <a:r>
              <a:rPr lang="en-US" sz="1400" dirty="0" smtClean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𝜈 </a:t>
            </a:r>
            <a:r>
              <a:rPr lang="en-US" sz="1400" dirty="0">
                <a:solidFill>
                  <a:schemeClr val="tx1"/>
                </a:solidFill>
              </a:rPr>
              <a:t>beam </a:t>
            </a:r>
            <a:r>
              <a:rPr lang="en-US" sz="1400" dirty="0" smtClean="0">
                <a:solidFill>
                  <a:schemeClr val="tx1"/>
                </a:solidFill>
              </a:rPr>
              <a:t>0.5-2.5 </a:t>
            </a:r>
            <a:r>
              <a:rPr lang="en-US" sz="1400" dirty="0" err="1">
                <a:solidFill>
                  <a:schemeClr val="tx1"/>
                </a:solidFill>
              </a:rPr>
              <a:t>GeV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endParaRPr lang="en-US" sz="1400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0203" y="4005064"/>
            <a:ext cx="7960189" cy="2775933"/>
            <a:chOff x="140203" y="4181459"/>
            <a:chExt cx="7960189" cy="2775933"/>
          </a:xfrm>
        </p:grpSpPr>
        <p:pic>
          <p:nvPicPr>
            <p:cNvPr id="31" name="Picture 30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203" y="4181459"/>
              <a:ext cx="7960189" cy="277593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88275" y="5261579"/>
              <a:ext cx="1317990" cy="523220"/>
            </a:xfrm>
            <a:prstGeom prst="rect">
              <a:avLst/>
            </a:prstGeom>
            <a:solidFill>
              <a:srgbClr val="0070C0"/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ICARUS T600</a:t>
              </a:r>
            </a:p>
            <a:p>
              <a:r>
                <a:rPr lang="en-US" sz="1400" dirty="0" smtClean="0"/>
                <a:t>(476 t)</a:t>
              </a:r>
              <a:endParaRPr lang="en-US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300443" y="5529866"/>
              <a:ext cx="1657826" cy="307777"/>
            </a:xfrm>
            <a:prstGeom prst="rect">
              <a:avLst/>
            </a:prstGeom>
            <a:solidFill>
              <a:srgbClr val="FF0000"/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MicroBooNE</a:t>
              </a:r>
              <a:r>
                <a:rPr lang="en-US" sz="1400" dirty="0" smtClean="0"/>
                <a:t> (89 t)</a:t>
              </a:r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599557" y="5477603"/>
              <a:ext cx="1237390" cy="307777"/>
            </a:xfrm>
            <a:prstGeom prst="rect">
              <a:avLst/>
            </a:prstGeom>
            <a:solidFill>
              <a:srgbClr val="FF0000"/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1400" smtClean="0"/>
                <a:t>SBND (112 t)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19872" y="4293096"/>
              <a:ext cx="4523482" cy="87716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FNAL Short-Baseline Neutrino </a:t>
              </a:r>
              <a:r>
                <a:rPr lang="en-US" dirty="0" err="1" smtClean="0">
                  <a:solidFill>
                    <a:schemeClr val="tx1"/>
                  </a:solidFill>
                </a:rPr>
                <a:t>programme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r>
                <a:rPr lang="en-US" sz="1700" dirty="0">
                  <a:solidFill>
                    <a:schemeClr val="tx1"/>
                  </a:solidFill>
                </a:rPr>
                <a:t>N</a:t>
              </a:r>
              <a:r>
                <a:rPr lang="en-US" sz="1700" dirty="0" smtClean="0">
                  <a:solidFill>
                    <a:schemeClr val="tx1"/>
                  </a:solidFill>
                </a:rPr>
                <a:t>eutrino beam from Booster</a:t>
              </a:r>
            </a:p>
            <a:p>
              <a:r>
                <a:rPr lang="en-US" sz="1600" smtClean="0">
                  <a:solidFill>
                    <a:schemeClr val="tx1"/>
                  </a:solidFill>
                </a:rPr>
                <a:t>Start </a:t>
              </a:r>
              <a:r>
                <a:rPr lang="en-US" sz="1600" dirty="0" smtClean="0">
                  <a:solidFill>
                    <a:schemeClr val="tx1"/>
                  </a:solidFill>
                </a:rPr>
                <a:t>~2018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" name="Picture 2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1016"/>
            <a:ext cx="1786047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51202" y="3501008"/>
            <a:ext cx="8265214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Far site construction</a:t>
            </a:r>
            <a:r>
              <a:rPr lang="en-US" sz="1600" dirty="0" smtClean="0">
                <a:solidFill>
                  <a:schemeClr val="tx1"/>
                </a:solidFill>
                <a:effectLst/>
                <a:sym typeface="Wingdings"/>
              </a:rPr>
              <a:t> starts ~2017, 1</a:t>
            </a:r>
            <a:r>
              <a:rPr lang="en-US" sz="1600" baseline="30000" dirty="0" smtClean="0">
                <a:solidFill>
                  <a:schemeClr val="tx1"/>
                </a:solidFill>
                <a:effectLst/>
                <a:sym typeface="Wingdings"/>
              </a:rPr>
              <a:t>st</a:t>
            </a:r>
            <a:r>
              <a:rPr lang="en-US" sz="1600" dirty="0" smtClean="0">
                <a:solidFill>
                  <a:schemeClr val="tx1"/>
                </a:solidFill>
                <a:effectLst/>
                <a:sym typeface="Wingdings"/>
              </a:rPr>
              <a:t> detector installed ~2022, beam from FNAL ~ 2026</a:t>
            </a:r>
          </a:p>
        </p:txBody>
      </p:sp>
      <p:pic>
        <p:nvPicPr>
          <p:cNvPr id="18" name="Picture 17"/>
          <p:cNvPicPr preferRelativeResize="0"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7217" y="692696"/>
            <a:ext cx="3008376" cy="181446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075315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85768" y="122729"/>
            <a:ext cx="5918480" cy="353943"/>
          </a:xfrm>
          <a:prstGeom prst="rect">
            <a:avLst/>
          </a:prstGeom>
          <a:solidFill>
            <a:srgbClr val="00206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sz="17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Arial" charset="0"/>
                <a:cs typeface="Arial" charset="0"/>
                <a:sym typeface="Wingdings"/>
              </a:rPr>
              <a:t>Hyper-</a:t>
            </a:r>
            <a:r>
              <a:rPr lang="en-US" sz="1700" dirty="0" err="1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Arial" charset="0"/>
                <a:cs typeface="Arial" charset="0"/>
                <a:sym typeface="Wingdings"/>
              </a:rPr>
              <a:t>Kamiokande</a:t>
            </a:r>
            <a:r>
              <a:rPr lang="en-US" sz="17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Arial" charset="0"/>
                <a:cs typeface="Arial" charset="0"/>
                <a:sym typeface="Wingdings"/>
              </a:rPr>
              <a:t>, JPARC: construction could start 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Arial" charset="0"/>
                <a:cs typeface="Arial" charset="0"/>
              </a:rPr>
              <a:t>~</a:t>
            </a:r>
            <a:r>
              <a:rPr lang="en-US" sz="17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Arial" charset="0"/>
                <a:cs typeface="Arial" charset="0"/>
              </a:rPr>
              <a:t>2018</a:t>
            </a:r>
            <a:endParaRPr lang="en-US" sz="1700" dirty="0">
              <a:solidFill>
                <a:prstClr val="white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a typeface="Arial" charset="0"/>
              <a:cs typeface="Arial" charset="0"/>
            </a:endParaRPr>
          </a:p>
        </p:txBody>
      </p:sp>
      <p:pic>
        <p:nvPicPr>
          <p:cNvPr id="4" name="Picture 3" descr="hk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70764"/>
            <a:ext cx="4993510" cy="250650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5496" y="5812522"/>
            <a:ext cx="3284169" cy="1015663"/>
          </a:xfrm>
          <a:prstGeom prst="rect">
            <a:avLst/>
          </a:prstGeom>
          <a:solidFill>
            <a:srgbClr val="D6D7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~0.5 </a:t>
            </a:r>
            <a:r>
              <a:rPr lang="en-US" sz="1500" dirty="0" err="1" smtClean="0">
                <a:solidFill>
                  <a:prstClr val="black"/>
                </a:solidFill>
                <a:ea typeface="Arial" charset="0"/>
                <a:cs typeface="Arial" charset="0"/>
              </a:rPr>
              <a:t>Mton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 Water Cerenkov detector </a:t>
            </a:r>
          </a:p>
          <a:p>
            <a:pPr defTabSz="914400"/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(~20 x Super-K)</a:t>
            </a:r>
          </a:p>
          <a:p>
            <a:pPr defTabSz="914400"/>
            <a:r>
              <a:rPr lang="en-US" sz="1500" dirty="0">
                <a:solidFill>
                  <a:prstClr val="black"/>
                </a:solidFill>
                <a:ea typeface="Arial" charset="0"/>
                <a:cs typeface="Arial" charset="0"/>
              </a:rPr>
              <a:t>~ 1 km 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underground</a:t>
            </a:r>
          </a:p>
          <a:p>
            <a:pPr defTabSz="914400"/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~ 2.5</a:t>
            </a:r>
            <a:r>
              <a:rPr lang="en-US" sz="1500" baseline="300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0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 off-axis 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 narrow-band beam</a:t>
            </a:r>
            <a:endParaRPr lang="en-US" sz="1500" dirty="0" smtClean="0">
              <a:solidFill>
                <a:prstClr val="black"/>
              </a:solidFill>
              <a:ea typeface="Arial" charset="0"/>
              <a:cs typeface="Arial" charset="0"/>
            </a:endParaRPr>
          </a:p>
        </p:txBody>
      </p:sp>
      <p:pic>
        <p:nvPicPr>
          <p:cNvPr id="5" name="Picture 4" descr="jparc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29" y="560783"/>
            <a:ext cx="4285463" cy="279620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3635896" y="5517232"/>
            <a:ext cx="5197577" cy="1323439"/>
          </a:xfrm>
          <a:prstGeom prst="rect">
            <a:avLst/>
          </a:prstGeom>
          <a:solidFill>
            <a:srgbClr val="D6D5A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Complementary to LBNE: </a:t>
            </a:r>
            <a:r>
              <a:rPr lang="en-US" sz="1600" dirty="0">
                <a:solidFill>
                  <a:prstClr val="black"/>
                </a:solidFill>
                <a:ea typeface="Arial" charset="0"/>
                <a:cs typeface="Arial" charset="0"/>
              </a:rPr>
              <a:t>different detector 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technology,</a:t>
            </a:r>
            <a:endParaRPr lang="en-US" sz="1600" dirty="0">
              <a:solidFill>
                <a:prstClr val="black"/>
              </a:solidFill>
              <a:ea typeface="Arial" charset="0"/>
              <a:cs typeface="Arial" charset="0"/>
            </a:endParaRPr>
          </a:p>
          <a:p>
            <a:pPr defTabSz="914400"/>
            <a:r>
              <a:rPr lang="en-US" sz="1600" dirty="0">
                <a:solidFill>
                  <a:prstClr val="black"/>
                </a:solidFill>
                <a:ea typeface="Arial" charset="0"/>
                <a:cs typeface="Arial" charset="0"/>
              </a:rPr>
              <a:t>shorter baseline 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less </a:t>
            </a:r>
            <a:r>
              <a:rPr lang="en-US" sz="1600" dirty="0">
                <a:solidFill>
                  <a:prstClr val="black"/>
                </a:solidFill>
                <a:ea typeface="Arial" charset="0"/>
                <a:cs typeface="Arial" charset="0"/>
              </a:rPr>
              <a:t>sensitive to mass hierarchy), </a:t>
            </a:r>
            <a:endParaRPr lang="en-US" sz="1600" dirty="0" smtClean="0">
              <a:solidFill>
                <a:prstClr val="black"/>
              </a:solidFill>
              <a:ea typeface="Arial" charset="0"/>
              <a:cs typeface="Arial" charset="0"/>
            </a:endParaRP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narrow-band beam (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high statistics of </a:t>
            </a:r>
            <a:r>
              <a:rPr lang="en-US" sz="1600" dirty="0" err="1" smtClean="0">
                <a:solidFill>
                  <a:prstClr val="black"/>
                </a:solidFill>
                <a:ea typeface="Arial" charset="0"/>
                <a:cs typeface="Arial" charset="0"/>
              </a:rPr>
              <a:t>ν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/anti-</a:t>
            </a:r>
            <a:r>
              <a:rPr lang="en-US" sz="1600" dirty="0" err="1" smtClean="0">
                <a:solidFill>
                  <a:prstClr val="black"/>
                </a:solidFill>
                <a:ea typeface="Arial" charset="0"/>
                <a:cs typeface="Arial" charset="0"/>
              </a:rPr>
              <a:t>ν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 at 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oscillation peak but limited measurement of 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oscillation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 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spectrum)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458466" y="1700808"/>
            <a:ext cx="3441511" cy="3621723"/>
            <a:chOff x="5458466" y="1700808"/>
            <a:chExt cx="3441511" cy="3621723"/>
          </a:xfrm>
        </p:grpSpPr>
        <p:pic>
          <p:nvPicPr>
            <p:cNvPr id="9" name="Picture 8" descr="Screen Shot 2014-06-19 at 10.51.27 AM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8466" y="1700808"/>
              <a:ext cx="3217990" cy="362172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6012160" y="3789040"/>
              <a:ext cx="414547" cy="2923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300" dirty="0" smtClean="0">
                  <a:solidFill>
                    <a:srgbClr val="FFFFFF"/>
                  </a:solidFill>
                  <a:ea typeface="Arial" charset="0"/>
                  <a:cs typeface="Arial" charset="0"/>
                </a:rPr>
                <a:t>HK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223382" y="3800073"/>
              <a:ext cx="676595" cy="2769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200" dirty="0" smtClean="0">
                  <a:solidFill>
                    <a:srgbClr val="FFFFFF"/>
                  </a:solidFill>
                  <a:ea typeface="Arial" charset="0"/>
                  <a:cs typeface="Arial" charset="0"/>
                </a:rPr>
                <a:t>JPARC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125082" y="3618000"/>
              <a:ext cx="759286" cy="2923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300" dirty="0" smtClean="0">
                  <a:solidFill>
                    <a:srgbClr val="FFFFFF"/>
                  </a:solidFill>
                  <a:ea typeface="Arial" charset="0"/>
                  <a:cs typeface="Arial" charset="0"/>
                </a:rPr>
                <a:t>300 km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674963" y="692696"/>
            <a:ext cx="3137397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500" smtClean="0">
                <a:solidFill>
                  <a:srgbClr val="0000FF"/>
                </a:solidFill>
                <a:ea typeface="Arial" charset="0"/>
                <a:cs typeface="Arial" charset="0"/>
                <a:sym typeface="Wingdings"/>
              </a:rPr>
              <a:t>0.38  </a:t>
            </a:r>
            <a:r>
              <a:rPr lang="en-US" sz="1500" dirty="0" smtClean="0">
                <a:solidFill>
                  <a:srgbClr val="0000FF"/>
                </a:solidFill>
                <a:ea typeface="Arial" charset="0"/>
                <a:cs typeface="Arial" charset="0"/>
                <a:sym typeface="Wingdings"/>
              </a:rPr>
              <a:t>0.75  &gt; </a:t>
            </a:r>
            <a:r>
              <a:rPr lang="en-US" sz="1500" dirty="0" smtClean="0">
                <a:solidFill>
                  <a:srgbClr val="0000FF"/>
                </a:solidFill>
                <a:ea typeface="Arial" charset="0"/>
                <a:cs typeface="Arial" charset="0"/>
              </a:rPr>
              <a:t>1 MW 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p source </a:t>
            </a:r>
            <a:endParaRPr lang="en-US" sz="1300" dirty="0" smtClean="0">
              <a:solidFill>
                <a:prstClr val="black"/>
              </a:solidFill>
              <a:ea typeface="Arial" charset="0"/>
              <a:cs typeface="Arial" charset="0"/>
            </a:endParaRPr>
          </a:p>
          <a:p>
            <a:pPr defTabSz="914400"/>
            <a:r>
              <a:rPr lang="en-US" sz="1500" dirty="0" err="1" smtClean="0">
                <a:solidFill>
                  <a:prstClr val="black"/>
                </a:solidFill>
                <a:ea typeface="Arial" charset="0"/>
                <a:cs typeface="Arial" charset="0"/>
              </a:rPr>
              <a:t>E</a:t>
            </a:r>
            <a:r>
              <a:rPr lang="en-US" sz="1500" baseline="-25000" dirty="0" err="1" smtClean="0">
                <a:solidFill>
                  <a:prstClr val="black"/>
                </a:solidFill>
                <a:ea typeface="Arial" charset="0"/>
                <a:cs typeface="Arial" charset="0"/>
              </a:rPr>
              <a:t>p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 = 30 </a:t>
            </a:r>
            <a:r>
              <a:rPr lang="en-US" sz="1500" dirty="0" err="1" smtClean="0">
                <a:solidFill>
                  <a:prstClr val="black"/>
                </a:solidFill>
                <a:ea typeface="Arial" charset="0"/>
                <a:cs typeface="Arial" charset="0"/>
              </a:rPr>
              <a:t>GeV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 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1500" dirty="0" err="1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E</a:t>
            </a:r>
            <a:r>
              <a:rPr lang="en-US" sz="1500" baseline="-25000" dirty="0" err="1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ν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~ 0.6 </a:t>
            </a:r>
            <a:r>
              <a:rPr lang="en-US" sz="1500" dirty="0" err="1" smtClean="0">
                <a:solidFill>
                  <a:prstClr val="black"/>
                </a:solidFill>
                <a:ea typeface="Arial" charset="0"/>
                <a:cs typeface="Arial" charset="0"/>
              </a:rPr>
              <a:t>GeV</a:t>
            </a:r>
            <a:endParaRPr lang="en-US" sz="1500" dirty="0" smtClean="0">
              <a:solidFill>
                <a:prstClr val="black"/>
              </a:solidFill>
              <a:ea typeface="Arial" charset="0"/>
              <a:cs typeface="Arial" charset="0"/>
            </a:endParaRPr>
          </a:p>
          <a:p>
            <a:pPr defTabSz="914400"/>
            <a:r>
              <a:rPr lang="en-US" sz="1500" dirty="0" smtClean="0">
                <a:solidFill>
                  <a:srgbClr val="0000FF"/>
                </a:solidFill>
                <a:ea typeface="Arial" charset="0"/>
                <a:cs typeface="Arial" charset="0"/>
              </a:rPr>
              <a:t>Narrow-band </a:t>
            </a:r>
            <a:r>
              <a:rPr lang="en-US" sz="1500" dirty="0" err="1" smtClean="0">
                <a:solidFill>
                  <a:srgbClr val="0000FF"/>
                </a:solidFill>
                <a:ea typeface="Arial" charset="0"/>
                <a:cs typeface="Arial" charset="0"/>
              </a:rPr>
              <a:t>ν</a:t>
            </a:r>
            <a:r>
              <a:rPr lang="en-US" sz="1500" dirty="0" smtClean="0">
                <a:solidFill>
                  <a:srgbClr val="0000FF"/>
                </a:solidFill>
                <a:ea typeface="Arial" charset="0"/>
                <a:cs typeface="Arial" charset="0"/>
              </a:rPr>
              <a:t> beam </a:t>
            </a:r>
          </a:p>
          <a:p>
            <a:pPr defTabSz="914400"/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1500" dirty="0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h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  <a:sym typeface="Wingdings"/>
              </a:rPr>
              <a:t>igh intensity at oscillation peak</a:t>
            </a:r>
          </a:p>
        </p:txBody>
      </p:sp>
    </p:spTree>
    <p:extLst>
      <p:ext uri="{BB962C8B-B14F-4D97-AF65-F5344CB8AC3E}">
        <p14:creationId xmlns:p14="http://schemas.microsoft.com/office/powerpoint/2010/main" val="15497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174412"/>
            <a:ext cx="339387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 smtClean="0"/>
              <a:t>CERN Neutrino Platform</a:t>
            </a:r>
            <a:endParaRPr lang="en-US" sz="2300" dirty="0"/>
          </a:p>
        </p:txBody>
      </p:sp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486358"/>
            <a:ext cx="4319906" cy="24385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171" y="889263"/>
            <a:ext cx="8928726" cy="232371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2"/>
                </a:solidFill>
              </a:rPr>
              <a:t>Mission: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Provide charged beams and test space to </a:t>
            </a:r>
          </a:p>
          <a:p>
            <a:r>
              <a:rPr lang="en-US" sz="1600" dirty="0">
                <a:solidFill>
                  <a:schemeClr val="tx2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    neutrino community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 North Area extension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2"/>
                </a:solidFill>
              </a:rPr>
              <a:t>Support </a:t>
            </a:r>
            <a:r>
              <a:rPr lang="en-US" sz="1600" dirty="0" smtClean="0">
                <a:solidFill>
                  <a:schemeClr val="tx2"/>
                </a:solidFill>
              </a:rPr>
              <a:t>European participation in accelerator</a:t>
            </a:r>
          </a:p>
          <a:p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    neutrino experiments </a:t>
            </a:r>
            <a:r>
              <a:rPr lang="en-US" sz="1600" dirty="0">
                <a:solidFill>
                  <a:schemeClr val="tx2"/>
                </a:solidFill>
              </a:rPr>
              <a:t>in US and </a:t>
            </a:r>
            <a:r>
              <a:rPr lang="en-US" sz="1600" dirty="0" smtClean="0">
                <a:solidFill>
                  <a:schemeClr val="tx2"/>
                </a:solidFill>
              </a:rPr>
              <a:t>Japan:</a:t>
            </a: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sz="1600" dirty="0" smtClean="0">
                <a:solidFill>
                  <a:schemeClr val="tx2"/>
                </a:solidFill>
              </a:rPr>
              <a:t>R&amp;D to demonstrate large-scale </a:t>
            </a:r>
            <a:r>
              <a:rPr lang="en-US" sz="1600" dirty="0" err="1" smtClean="0">
                <a:solidFill>
                  <a:schemeClr val="tx2"/>
                </a:solidFill>
              </a:rPr>
              <a:t>LAr</a:t>
            </a:r>
            <a:r>
              <a:rPr lang="en-US" sz="1600" dirty="0" smtClean="0">
                <a:solidFill>
                  <a:schemeClr val="tx2"/>
                </a:solidFill>
              </a:rPr>
              <a:t> technology 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    (cryostats, cryogenics, detectors) 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1600" dirty="0" smtClean="0">
                <a:solidFill>
                  <a:schemeClr val="tx2"/>
                </a:solidFill>
              </a:rPr>
              <a:t>Construction of one cryostat for DUNE detector modules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1600" dirty="0" smtClean="0">
                <a:solidFill>
                  <a:schemeClr val="tx2"/>
                </a:solidFill>
              </a:rPr>
              <a:t>Construction of </a:t>
            </a:r>
            <a:r>
              <a:rPr lang="en-US" sz="1600" dirty="0" err="1" smtClean="0">
                <a:solidFill>
                  <a:schemeClr val="tx2"/>
                </a:solidFill>
              </a:rPr>
              <a:t>BabyMIND</a:t>
            </a:r>
            <a:r>
              <a:rPr lang="en-US" sz="1600" dirty="0" smtClean="0">
                <a:solidFill>
                  <a:schemeClr val="tx2"/>
                </a:solidFill>
              </a:rPr>
              <a:t> magnet: muon spectrometer for WAGASCI experiment at JPARC 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7" name="Picture 6" descr="Screen Shot 2015-11-04 at 22.05.31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436" y="3876029"/>
            <a:ext cx="2441060" cy="28653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85395" y="3356992"/>
            <a:ext cx="466025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Construction and test of “full-scale” prototypes of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DUNE drift cells: ~ 6x6x6 m</a:t>
            </a:r>
            <a:r>
              <a:rPr lang="en-US" sz="1600" baseline="30000" dirty="0" smtClean="0">
                <a:solidFill>
                  <a:schemeClr val="tx1"/>
                </a:solidFill>
              </a:rPr>
              <a:t>3</a:t>
            </a:r>
            <a:r>
              <a:rPr lang="en-US" sz="1600" dirty="0" smtClean="0">
                <a:solidFill>
                  <a:schemeClr val="tx1"/>
                </a:solidFill>
              </a:rPr>
              <a:t>, ~ 700 tons </a:t>
            </a:r>
          </a:p>
        </p:txBody>
      </p:sp>
      <p:pic>
        <p:nvPicPr>
          <p:cNvPr id="13" name="Picture 12" descr="IMG_3386.jpg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69966"/>
            <a:ext cx="2743410" cy="27434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496" y="3356992"/>
            <a:ext cx="315612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Refurbishment of ICARUS T600 </a:t>
            </a:r>
          </a:p>
          <a:p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for short </a:t>
            </a:r>
            <a:r>
              <a:rPr lang="en-US" sz="1600" dirty="0">
                <a:solidFill>
                  <a:schemeClr val="tx1"/>
                </a:solidFill>
                <a:sym typeface="Wingdings"/>
              </a:rPr>
              <a:t>b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aseline </a:t>
            </a:r>
            <a:r>
              <a:rPr lang="en-US" sz="1600" dirty="0" err="1" smtClean="0">
                <a:solidFill>
                  <a:schemeClr val="tx1"/>
                </a:solidFill>
                <a:sym typeface="Wingdings"/>
              </a:rPr>
              <a:t>programme</a:t>
            </a:r>
            <a:endParaRPr lang="en-US" sz="1600" dirty="0" smtClean="0">
              <a:solidFill>
                <a:schemeClr val="tx1"/>
              </a:solidFill>
              <a:sym typeface="Wingdings"/>
            </a:endParaRPr>
          </a:p>
          <a:p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 ship to FNAL beg 2017 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38777" y="4119888"/>
            <a:ext cx="2905431" cy="2621480"/>
            <a:chOff x="3322753" y="4119888"/>
            <a:chExt cx="2905431" cy="2621480"/>
          </a:xfrm>
        </p:grpSpPr>
        <p:pic>
          <p:nvPicPr>
            <p:cNvPr id="9" name="Picture 8" descr="Screen Shot 2015-11-04 at 22.56.44.png"/>
            <p:cNvPicPr preferRelativeResize="0"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2753" y="4119888"/>
              <a:ext cx="2905431" cy="262148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503703" y="5446819"/>
              <a:ext cx="1279517" cy="3231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chemeClr val="tx1"/>
                  </a:solidFill>
                </a:rPr>
                <a:t>s</a:t>
              </a:r>
              <a:r>
                <a:rPr lang="en-US" sz="1500" dirty="0" smtClean="0">
                  <a:solidFill>
                    <a:schemeClr val="tx1"/>
                  </a:solidFill>
                </a:rPr>
                <a:t>ingle-phase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889550" y="5338083"/>
            <a:ext cx="1354858" cy="323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tx1"/>
                </a:solidFill>
              </a:rPr>
              <a:t>double-phase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24328" y="188640"/>
            <a:ext cx="1436612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en-US" altLang="en-US" sz="1400" dirty="0">
                <a:solidFill>
                  <a:schemeClr val="tx1"/>
                </a:solidFill>
                <a:sym typeface="Wingdings" charset="2"/>
              </a:rPr>
              <a:t>ready for beam </a:t>
            </a:r>
            <a:endParaRPr lang="en-US" altLang="en-US" sz="1400" dirty="0" smtClean="0">
              <a:solidFill>
                <a:schemeClr val="tx1"/>
              </a:solidFill>
              <a:sym typeface="Wingdings" charset="2"/>
            </a:endParaRPr>
          </a:p>
          <a:p>
            <a:r>
              <a:rPr lang="en-US" altLang="en-US" sz="1400" dirty="0" smtClean="0">
                <a:solidFill>
                  <a:schemeClr val="tx1"/>
                </a:solidFill>
                <a:sym typeface="Wingdings" charset="2"/>
              </a:rPr>
              <a:t>tests </a:t>
            </a:r>
            <a:r>
              <a:rPr lang="en-US" altLang="en-US" sz="1400" dirty="0">
                <a:solidFill>
                  <a:schemeClr val="tx1"/>
                </a:solidFill>
                <a:sym typeface="Wingdings" charset="2"/>
              </a:rPr>
              <a:t>in 2018 </a:t>
            </a:r>
            <a:endParaRPr lang="en-US" altLang="en-US" sz="1400" dirty="0" smtClean="0">
              <a:solidFill>
                <a:schemeClr val="tx1"/>
              </a:solidFill>
              <a:sym typeface="Wingdings" charset="2"/>
            </a:endParaRPr>
          </a:p>
          <a:p>
            <a:r>
              <a:rPr lang="en-US" altLang="en-US" sz="1400" dirty="0" smtClean="0">
                <a:solidFill>
                  <a:schemeClr val="tx1"/>
                </a:solidFill>
                <a:sym typeface="Wingdings" charset="2"/>
              </a:rPr>
              <a:t>(</a:t>
            </a:r>
            <a:r>
              <a:rPr lang="en-US" altLang="en-US" sz="1400" dirty="0">
                <a:solidFill>
                  <a:schemeClr val="tx1"/>
                </a:solidFill>
                <a:sym typeface="Wingdings" charset="2"/>
              </a:rPr>
              <a:t>before LS2</a:t>
            </a:r>
            <a:r>
              <a:rPr lang="en-US" altLang="en-US" sz="1400" dirty="0" smtClean="0">
                <a:solidFill>
                  <a:schemeClr val="tx1"/>
                </a:solidFill>
                <a:sym typeface="Wingdings" charset="2"/>
              </a:rPr>
              <a:t>)</a:t>
            </a:r>
            <a:endParaRPr lang="en-US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91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492896"/>
            <a:ext cx="4526496" cy="461665"/>
          </a:xfrm>
          <a:prstGeom prst="rect">
            <a:avLst/>
          </a:prstGeom>
          <a:noFill/>
          <a:ln>
            <a:solidFill>
              <a:srgbClr val="004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3) Preparation of CERN’s future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9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7886700" y="6420693"/>
            <a:ext cx="9144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fld id="{FBF97209-D80C-BC4A-A6F6-ACA11F541E79}" type="slidenum">
              <a:rPr lang="en-US" altLang="en-US" sz="1400">
                <a:ea typeface="DejaVu Sans" charset="0"/>
                <a:cs typeface="DejaVu Sans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t>14</a:t>
            </a:fld>
            <a:endParaRPr lang="en-US" altLang="en-US" sz="1400">
              <a:ea typeface="DejaVu Sans" charset="0"/>
              <a:cs typeface="DejaVu Sans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14625" y="116632"/>
            <a:ext cx="519084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200" dirty="0" smtClean="0"/>
              <a:t>R&amp;D on novel acceleration technologies</a:t>
            </a:r>
            <a:endParaRPr lang="en-US" altLang="en-US" sz="2200" dirty="0"/>
          </a:p>
        </p:txBody>
      </p:sp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8366842" cy="546876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590862" y="2996952"/>
            <a:ext cx="7127464" cy="2592288"/>
            <a:chOff x="1590862" y="3068960"/>
            <a:chExt cx="7127464" cy="2592288"/>
          </a:xfrm>
        </p:grpSpPr>
        <p:sp>
          <p:nvSpPr>
            <p:cNvPr id="12" name="TextBox 11"/>
            <p:cNvSpPr txBox="1"/>
            <p:nvPr/>
          </p:nvSpPr>
          <p:spPr>
            <a:xfrm>
              <a:off x="1590862" y="4060810"/>
              <a:ext cx="7127464" cy="1600438"/>
            </a:xfrm>
            <a:prstGeom prst="rect">
              <a:avLst/>
            </a:prstGeom>
            <a:solidFill>
              <a:schemeClr val="accent2"/>
            </a:solidFill>
            <a:ln>
              <a:solidFill>
                <a:srgbClr val="7B0C00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AWAKE</a:t>
              </a:r>
              <a:r>
                <a:rPr lang="en-US" sz="1600" dirty="0" smtClean="0"/>
                <a:t> = </a:t>
              </a:r>
              <a:r>
                <a:rPr lang="en-US" sz="1500" dirty="0" smtClean="0"/>
                <a:t>Advanced </a:t>
              </a:r>
              <a:r>
                <a:rPr lang="en-US" sz="1500" dirty="0"/>
                <a:t>Proton Driven Plasma Wakefield Acceleration </a:t>
              </a:r>
              <a:r>
                <a:rPr lang="en-US" sz="1500" dirty="0" smtClean="0"/>
                <a:t>Experiment</a:t>
              </a:r>
              <a:r>
                <a:rPr lang="en-US" sz="1500" dirty="0"/>
                <a:t> </a:t>
              </a:r>
            </a:p>
            <a:p>
              <a:r>
                <a:rPr lang="en-US" sz="1600" dirty="0"/>
                <a:t>Proof-of-concept </a:t>
              </a:r>
              <a:r>
                <a:rPr lang="en-US" sz="1600" dirty="0" smtClean="0"/>
                <a:t>demonstration of a </a:t>
              </a:r>
              <a:r>
                <a:rPr lang="en-US" sz="1600" dirty="0"/>
                <a:t>novel acceleration </a:t>
              </a:r>
              <a:r>
                <a:rPr lang="en-US" sz="1600" dirty="0" smtClean="0"/>
                <a:t>technique:</a:t>
              </a:r>
              <a:r>
                <a:rPr lang="en-US" sz="1600" dirty="0"/>
                <a:t> </a:t>
              </a:r>
              <a:r>
                <a:rPr lang="en-US" sz="1600" dirty="0" smtClean="0"/>
                <a:t>use </a:t>
              </a:r>
              <a:r>
                <a:rPr lang="en-US" sz="1600" dirty="0"/>
                <a:t>SPS </a:t>
              </a:r>
              <a:endParaRPr lang="en-US" sz="1600" dirty="0" smtClean="0"/>
            </a:p>
            <a:p>
              <a:r>
                <a:rPr lang="en-US" sz="1600" dirty="0" smtClean="0"/>
                <a:t>protons </a:t>
              </a:r>
              <a:r>
                <a:rPr lang="en-US" sz="1600" dirty="0"/>
                <a:t>to generate </a:t>
              </a:r>
              <a:r>
                <a:rPr lang="en-US" sz="1600" dirty="0" smtClean="0"/>
                <a:t>powerful </a:t>
              </a:r>
              <a:r>
                <a:rPr lang="en-US" sz="1600" dirty="0" err="1"/>
                <a:t>wakefields</a:t>
              </a:r>
              <a:r>
                <a:rPr lang="en-US" sz="1600" dirty="0"/>
                <a:t> in a 10m plasma </a:t>
              </a:r>
              <a:r>
                <a:rPr lang="en-US" sz="1600" dirty="0" smtClean="0"/>
                <a:t>cell</a:t>
              </a:r>
              <a:r>
                <a:rPr lang="en-US" sz="1600" dirty="0"/>
                <a:t> </a:t>
              </a:r>
              <a:r>
                <a:rPr lang="en-US" sz="1600" dirty="0" smtClean="0">
                  <a:sym typeface="Wingdings"/>
                </a:rPr>
                <a:t></a:t>
              </a:r>
              <a:r>
                <a:rPr lang="en-US" sz="1600" dirty="0">
                  <a:sym typeface="Wingdings"/>
                </a:rPr>
                <a:t> </a:t>
              </a:r>
              <a:r>
                <a:rPr lang="en-US" sz="1600" dirty="0" err="1" smtClean="0">
                  <a:sym typeface="Wingdings"/>
                </a:rPr>
                <a:t>w</a:t>
              </a:r>
              <a:r>
                <a:rPr lang="en-US" sz="1600" dirty="0" err="1" smtClean="0"/>
                <a:t>akefields</a:t>
              </a:r>
              <a:r>
                <a:rPr lang="en-US" sz="1600" dirty="0" smtClean="0"/>
                <a:t> </a:t>
              </a:r>
            </a:p>
            <a:p>
              <a:r>
                <a:rPr lang="en-US" sz="1600" dirty="0"/>
                <a:t>a</a:t>
              </a:r>
              <a:r>
                <a:rPr lang="en-US" sz="1600" dirty="0" smtClean="0"/>
                <a:t>ccelerate externally injected </a:t>
              </a:r>
              <a:r>
                <a:rPr lang="en-US" sz="1600" dirty="0"/>
                <a:t>electron </a:t>
              </a:r>
              <a:r>
                <a:rPr lang="en-US" sz="1600" dirty="0" smtClean="0"/>
                <a:t>beam. </a:t>
              </a:r>
            </a:p>
            <a:p>
              <a:r>
                <a:rPr lang="en-US" sz="1600" dirty="0" smtClean="0"/>
                <a:t>Aim </a:t>
              </a:r>
              <a:r>
                <a:rPr lang="en-US" sz="1600" dirty="0"/>
                <a:t>at electron acceleration of several </a:t>
              </a:r>
              <a:r>
                <a:rPr lang="en-US" sz="1600" dirty="0" err="1" smtClean="0"/>
                <a:t>GeV</a:t>
              </a:r>
              <a:r>
                <a:rPr lang="en-US" sz="1600" dirty="0" smtClean="0"/>
                <a:t>/m </a:t>
              </a:r>
              <a:r>
                <a:rPr lang="en-US" sz="1600" dirty="0" smtClean="0">
                  <a:sym typeface="Wingdings"/>
                </a:rPr>
                <a:t> compact accelerators</a:t>
              </a:r>
              <a:endParaRPr lang="en-US" sz="1600" dirty="0" smtClean="0"/>
            </a:p>
            <a:p>
              <a:r>
                <a:rPr lang="en-US" sz="1600" dirty="0" smtClean="0"/>
                <a:t>Experiment </a:t>
              </a:r>
              <a:r>
                <a:rPr lang="en-US" sz="1600" dirty="0"/>
                <a:t>starts end 2016. </a:t>
              </a:r>
              <a:r>
                <a:rPr lang="en-US" sz="1600" dirty="0" smtClean="0"/>
                <a:t> </a:t>
              </a: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6876256" y="3068960"/>
              <a:ext cx="1440160" cy="648072"/>
            </a:xfrm>
            <a:prstGeom prst="ellipse">
              <a:avLst/>
            </a:prstGeom>
            <a:solidFill>
              <a:schemeClr val="bg1">
                <a:lumMod val="85000"/>
                <a:alpha val="45000"/>
              </a:schemeClr>
            </a:solidFill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858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263726" y="2420888"/>
            <a:ext cx="4648997" cy="1944216"/>
            <a:chOff x="3851921" y="1628801"/>
            <a:chExt cx="4648997" cy="1944216"/>
          </a:xfrm>
        </p:grpSpPr>
        <p:pic>
          <p:nvPicPr>
            <p:cNvPr id="5" name="Picture 4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1921" y="1628801"/>
              <a:ext cx="4499737" cy="166904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400555" y="3280629"/>
              <a:ext cx="1100363" cy="29238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solidFill>
                    <a:schemeClr val="tx1"/>
                  </a:solidFill>
                  <a:effectLst/>
                </a:rPr>
                <a:t>G.F. </a:t>
              </a:r>
              <a:r>
                <a:rPr lang="en-US" sz="1300" dirty="0" err="1" smtClean="0">
                  <a:solidFill>
                    <a:schemeClr val="tx1"/>
                  </a:solidFill>
                  <a:effectLst/>
                </a:rPr>
                <a:t>Giudice</a:t>
              </a:r>
              <a:endParaRPr lang="en-US" sz="1300" dirty="0" smtClean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7504" y="2753633"/>
            <a:ext cx="3888432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ffectLst/>
                <a:sym typeface="Wingdings"/>
              </a:rPr>
              <a:t>I</a:t>
            </a:r>
            <a:r>
              <a:rPr lang="en-US" sz="1600" dirty="0" smtClean="0">
                <a:solidFill>
                  <a:schemeClr val="tx1"/>
                </a:solidFill>
                <a:effectLst/>
                <a:sym typeface="Wingdings"/>
              </a:rPr>
              <a:t>ts discovery opens new paths of exploration, and a very broad and challenging experimental </a:t>
            </a:r>
            <a:r>
              <a:rPr lang="en-US" sz="1600" dirty="0" err="1" smtClean="0">
                <a:solidFill>
                  <a:schemeClr val="tx1"/>
                </a:solidFill>
                <a:effectLst/>
                <a:sym typeface="Wingdings"/>
              </a:rPr>
              <a:t>programme</a:t>
            </a:r>
            <a:r>
              <a:rPr lang="en-US" sz="1600" dirty="0" smtClean="0">
                <a:solidFill>
                  <a:schemeClr val="tx1"/>
                </a:solidFill>
                <a:effectLst/>
                <a:sym typeface="Wingdings"/>
              </a:rPr>
              <a:t>:</a:t>
            </a:r>
          </a:p>
          <a:p>
            <a:r>
              <a:rPr lang="en-US" sz="1600" dirty="0">
                <a:solidFill>
                  <a:schemeClr val="tx1"/>
                </a:solidFill>
                <a:sym typeface="Wingdings"/>
              </a:rPr>
              <a:t>c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ouplings, self-couplings, rare/exotic decays, searches for additional H, etc.</a:t>
            </a:r>
            <a:endParaRPr lang="en-US" sz="1600" dirty="0" smtClean="0">
              <a:solidFill>
                <a:schemeClr val="tx1"/>
              </a:solidFill>
              <a:effectLst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1907704" y="2024920"/>
            <a:ext cx="0" cy="684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920352" y="117793"/>
            <a:ext cx="7324056" cy="4154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en-US" sz="2100" dirty="0" smtClean="0"/>
              <a:t>Two main goals of future high-energy/high-intensity colliders</a:t>
            </a:r>
            <a:endParaRPr lang="en-US" altLang="en-US" sz="2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1196752"/>
            <a:ext cx="8496944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H boson is not just “yet another particle”:</a:t>
            </a:r>
            <a:endParaRPr lang="en-US" sz="1600" dirty="0" smtClean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Profoundly different from all elementary particles discovered so far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  <a:effectLst/>
              </a:rPr>
              <a:t>R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elated to the most obscure sector of SM</a:t>
            </a:r>
            <a:endParaRPr lang="en-US" sz="160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  <a:effectLst/>
              </a:rPr>
              <a:t>L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inked to some of the deepest structural questions (</a:t>
            </a:r>
            <a:r>
              <a:rPr lang="en-US" sz="1600" dirty="0" err="1" smtClean="0">
                <a:solidFill>
                  <a:schemeClr val="tx1"/>
                </a:solidFill>
                <a:effectLst/>
              </a:rPr>
              <a:t>flavour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, naturalness, vacuum, ...)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79512" y="4437112"/>
            <a:ext cx="8398856" cy="2168951"/>
            <a:chOff x="179512" y="4437112"/>
            <a:chExt cx="8398856" cy="2168951"/>
          </a:xfrm>
        </p:grpSpPr>
        <p:pic>
          <p:nvPicPr>
            <p:cNvPr id="15" name="Picture 14"/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3835" y="4440558"/>
              <a:ext cx="1960573" cy="1508722"/>
            </a:xfrm>
            <a:prstGeom prst="rect">
              <a:avLst/>
            </a:prstGeom>
          </p:spPr>
        </p:pic>
        <p:grpSp>
          <p:nvGrpSpPr>
            <p:cNvPr id="2" name="Group 1"/>
            <p:cNvGrpSpPr/>
            <p:nvPr/>
          </p:nvGrpSpPr>
          <p:grpSpPr>
            <a:xfrm>
              <a:off x="179512" y="4437112"/>
              <a:ext cx="5894247" cy="1335053"/>
              <a:chOff x="53764" y="4643844"/>
              <a:chExt cx="5894247" cy="1335053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95127" y="5147900"/>
                <a:ext cx="5852884" cy="83099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charset="2"/>
                  <a:buChar char="q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the known unknown (e.g. dark matter)</a:t>
                </a:r>
              </a:p>
              <a:p>
                <a:pPr marL="285750" indent="-285750">
                  <a:buFont typeface="Wingdings" charset="2"/>
                  <a:buChar char="q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t</a:t>
                </a:r>
                <a:r>
                  <a:rPr lang="en-US" sz="1600" dirty="0" smtClean="0">
                    <a:solidFill>
                      <a:schemeClr val="tx1"/>
                    </a:solidFill>
                    <a:effectLst/>
                  </a:rPr>
                  <a:t>he unknown unknown </a:t>
                </a:r>
                <a:r>
                  <a:rPr lang="en-US" sz="1600" dirty="0" smtClean="0">
                    <a:solidFill>
                      <a:schemeClr val="tx1"/>
                    </a:solidFill>
                    <a:effectLst/>
                    <a:sym typeface="Wingdings"/>
                  </a:rPr>
                  <a:t> exploration for uncharted territory</a:t>
                </a:r>
                <a:endParaRPr lang="en-US" sz="1600" dirty="0" smtClean="0">
                  <a:solidFill>
                    <a:schemeClr val="tx1"/>
                  </a:solidFill>
                  <a:effectLst/>
                </a:endParaRPr>
              </a:p>
              <a:p>
                <a:pPr marL="285750" indent="-285750">
                  <a:buFont typeface="Wingdings" charset="2"/>
                  <a:buChar char="q"/>
                </a:pPr>
                <a:r>
                  <a:rPr lang="en-US" sz="1600" dirty="0">
                    <a:solidFill>
                      <a:schemeClr val="tx1"/>
                    </a:solidFill>
                  </a:rPr>
                  <a:t>a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re we asking ourselves the right questions ? </a:t>
                </a:r>
                <a:r>
                  <a:rPr lang="en-US" sz="1600" dirty="0" smtClean="0">
                    <a:solidFill>
                      <a:schemeClr val="tx1"/>
                    </a:solidFill>
                    <a:effectLst/>
                  </a:rPr>
                  <a:t> 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3764" y="4643844"/>
                <a:ext cx="3147015" cy="36933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2) Searches for new physics 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89533" y="6021288"/>
              <a:ext cx="8388835" cy="5847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/>
                  </a:solidFill>
                </a:rPr>
                <a:t>Using direct observation (</a:t>
              </a:r>
              <a:r>
                <a:rPr lang="en-US" sz="1600" dirty="0" smtClean="0">
                  <a:solidFill>
                    <a:schemeClr val="tx1"/>
                  </a:solidFill>
                  <a:sym typeface="Wingdings"/>
                </a:rPr>
                <a:t> requires high energy</a:t>
              </a:r>
              <a:r>
                <a:rPr lang="en-US" sz="1600" dirty="0" smtClean="0">
                  <a:solidFill>
                    <a:schemeClr val="tx1"/>
                  </a:solidFill>
                </a:rPr>
                <a:t>) and indirect evidence through precision </a:t>
              </a:r>
            </a:p>
            <a:p>
              <a:r>
                <a:rPr lang="en-US" sz="1600" dirty="0">
                  <a:solidFill>
                    <a:schemeClr val="tx1"/>
                  </a:solidFill>
                </a:rPr>
                <a:t>m</a:t>
              </a:r>
              <a:r>
                <a:rPr lang="en-US" sz="1600" dirty="0" smtClean="0">
                  <a:solidFill>
                    <a:schemeClr val="tx1"/>
                  </a:solidFill>
                </a:rPr>
                <a:t>easurements (</a:t>
              </a:r>
              <a:r>
                <a:rPr lang="en-US" sz="1600" dirty="0" smtClean="0">
                  <a:solidFill>
                    <a:schemeClr val="tx1"/>
                  </a:solidFill>
                  <a:sym typeface="Wingdings"/>
                </a:rPr>
                <a:t> requires mainly high intensity)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07504" y="741770"/>
            <a:ext cx="253146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 Higgs boson studies</a:t>
            </a:r>
          </a:p>
        </p:txBody>
      </p:sp>
    </p:spTree>
    <p:extLst>
      <p:ext uri="{BB962C8B-B14F-4D97-AF65-F5344CB8AC3E}">
        <p14:creationId xmlns:p14="http://schemas.microsoft.com/office/powerpoint/2010/main" val="138081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Oval 3"/>
          <p:cNvSpPr>
            <a:spLocks/>
          </p:cNvSpPr>
          <p:nvPr/>
        </p:nvSpPr>
        <p:spPr bwMode="auto">
          <a:xfrm>
            <a:off x="1081088" y="4027488"/>
            <a:ext cx="106362" cy="106362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2532" name="Oval 4"/>
          <p:cNvSpPr>
            <a:spLocks/>
          </p:cNvSpPr>
          <p:nvPr/>
        </p:nvSpPr>
        <p:spPr bwMode="auto">
          <a:xfrm>
            <a:off x="1081088" y="4179888"/>
            <a:ext cx="106362" cy="106362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2533" name="Oval 5"/>
          <p:cNvSpPr>
            <a:spLocks/>
          </p:cNvSpPr>
          <p:nvPr/>
        </p:nvSpPr>
        <p:spPr bwMode="auto">
          <a:xfrm>
            <a:off x="1339850" y="4205288"/>
            <a:ext cx="106363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2534" name="Oval 6"/>
          <p:cNvSpPr>
            <a:spLocks/>
          </p:cNvSpPr>
          <p:nvPr/>
        </p:nvSpPr>
        <p:spPr bwMode="auto">
          <a:xfrm>
            <a:off x="1731963" y="4205288"/>
            <a:ext cx="107950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2535" name="Oval 7"/>
          <p:cNvSpPr>
            <a:spLocks/>
          </p:cNvSpPr>
          <p:nvPr/>
        </p:nvSpPr>
        <p:spPr bwMode="auto">
          <a:xfrm>
            <a:off x="1581150" y="4187825"/>
            <a:ext cx="106363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2536" name="Oval 8"/>
          <p:cNvSpPr>
            <a:spLocks/>
          </p:cNvSpPr>
          <p:nvPr/>
        </p:nvSpPr>
        <p:spPr bwMode="auto">
          <a:xfrm>
            <a:off x="1884363" y="4187825"/>
            <a:ext cx="106362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2537" name="Oval 9"/>
          <p:cNvSpPr>
            <a:spLocks/>
          </p:cNvSpPr>
          <p:nvPr/>
        </p:nvSpPr>
        <p:spPr bwMode="auto">
          <a:xfrm>
            <a:off x="2036763" y="4187825"/>
            <a:ext cx="106362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2538" name="Oval 10"/>
          <p:cNvSpPr>
            <a:spLocks/>
          </p:cNvSpPr>
          <p:nvPr/>
        </p:nvSpPr>
        <p:spPr bwMode="auto">
          <a:xfrm>
            <a:off x="2187575" y="4170363"/>
            <a:ext cx="107950" cy="106362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2540" name="Rectangle 13"/>
          <p:cNvSpPr>
            <a:spLocks/>
          </p:cNvSpPr>
          <p:nvPr/>
        </p:nvSpPr>
        <p:spPr bwMode="auto">
          <a:xfrm>
            <a:off x="544513" y="4679950"/>
            <a:ext cx="893762" cy="490538"/>
          </a:xfrm>
          <a:prstGeom prst="rect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121755" y="116632"/>
            <a:ext cx="45688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/>
              <a:t>Compact Linear Collider (CLIC) </a:t>
            </a:r>
            <a:endParaRPr lang="en-US" alt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37060" y="764704"/>
            <a:ext cx="3930884" cy="19236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1"/>
                </a:solidFill>
              </a:rPr>
              <a:t>Linear </a:t>
            </a:r>
            <a:r>
              <a:rPr lang="en-US" sz="1700" dirty="0" err="1" smtClean="0">
                <a:solidFill>
                  <a:schemeClr val="tx1"/>
                </a:solidFill>
              </a:rPr>
              <a:t>e</a:t>
            </a:r>
            <a:r>
              <a:rPr lang="en-US" sz="1700" baseline="30000" dirty="0" err="1" smtClean="0">
                <a:solidFill>
                  <a:schemeClr val="tx1"/>
                </a:solidFill>
              </a:rPr>
              <a:t>+</a:t>
            </a:r>
            <a:r>
              <a:rPr lang="en-US" sz="1700" dirty="0" err="1" smtClean="0">
                <a:solidFill>
                  <a:schemeClr val="tx1"/>
                </a:solidFill>
              </a:rPr>
              <a:t>e</a:t>
            </a:r>
            <a:r>
              <a:rPr lang="en-US" sz="1700" baseline="30000" dirty="0" smtClean="0">
                <a:solidFill>
                  <a:schemeClr val="tx1"/>
                </a:solidFill>
              </a:rPr>
              <a:t>-</a:t>
            </a:r>
            <a:r>
              <a:rPr lang="en-US" sz="1700" dirty="0" smtClean="0">
                <a:solidFill>
                  <a:schemeClr val="tx1"/>
                </a:solidFill>
              </a:rPr>
              <a:t> collider √s </a:t>
            </a:r>
            <a:r>
              <a:rPr lang="en-US" sz="1700" dirty="0" smtClean="0">
                <a:solidFill>
                  <a:schemeClr val="tx1"/>
                </a:solidFill>
                <a:sym typeface="Wingdings"/>
              </a:rPr>
              <a:t>up to 3 </a:t>
            </a:r>
            <a:r>
              <a:rPr lang="en-US" sz="1700" dirty="0" err="1" smtClean="0">
                <a:solidFill>
                  <a:schemeClr val="tx1"/>
                </a:solidFill>
                <a:sym typeface="Wingdings"/>
              </a:rPr>
              <a:t>TeV</a:t>
            </a:r>
            <a:endParaRPr lang="en-US" sz="1700" dirty="0" smtClean="0">
              <a:solidFill>
                <a:schemeClr val="tx1"/>
              </a:solidFill>
              <a:sym typeface="Wingdings"/>
            </a:endParaRPr>
          </a:p>
          <a:p>
            <a:endParaRPr lang="en-US" sz="1700" dirty="0" smtClean="0">
              <a:solidFill>
                <a:schemeClr val="tx1"/>
              </a:solidFill>
            </a:endParaRPr>
          </a:p>
          <a:p>
            <a:r>
              <a:rPr lang="en-US" sz="1700" dirty="0" smtClean="0">
                <a:solidFill>
                  <a:schemeClr val="tx1"/>
                </a:solidFill>
              </a:rPr>
              <a:t>100 </a:t>
            </a:r>
            <a:r>
              <a:rPr lang="en-US" sz="1700" dirty="0">
                <a:solidFill>
                  <a:schemeClr val="tx1"/>
                </a:solidFill>
              </a:rPr>
              <a:t>MV/m accelerating gradient </a:t>
            </a:r>
            <a:endParaRPr lang="en-US" sz="1700" dirty="0" smtClean="0">
              <a:solidFill>
                <a:schemeClr val="tx1"/>
              </a:solidFill>
            </a:endParaRPr>
          </a:p>
          <a:p>
            <a:r>
              <a:rPr lang="en-US" sz="1700" dirty="0">
                <a:solidFill>
                  <a:schemeClr val="tx1"/>
                </a:solidFill>
              </a:rPr>
              <a:t>n</a:t>
            </a:r>
            <a:r>
              <a:rPr lang="en-US" sz="1700" dirty="0" smtClean="0">
                <a:solidFill>
                  <a:schemeClr val="tx1"/>
                </a:solidFill>
              </a:rPr>
              <a:t>eeded for </a:t>
            </a:r>
            <a:r>
              <a:rPr lang="en-US" sz="1700" dirty="0">
                <a:solidFill>
                  <a:schemeClr val="tx1"/>
                </a:solidFill>
              </a:rPr>
              <a:t>compact </a:t>
            </a:r>
            <a:r>
              <a:rPr lang="en-US" sz="1700" dirty="0" smtClean="0">
                <a:solidFill>
                  <a:schemeClr val="tx1"/>
                </a:solidFill>
              </a:rPr>
              <a:t>(~50 </a:t>
            </a:r>
            <a:r>
              <a:rPr lang="en-US" sz="1700" dirty="0">
                <a:solidFill>
                  <a:schemeClr val="tx1"/>
                </a:solidFill>
              </a:rPr>
              <a:t>km</a:t>
            </a:r>
            <a:r>
              <a:rPr lang="en-US" sz="1700" dirty="0" smtClean="0">
                <a:solidFill>
                  <a:schemeClr val="tx1"/>
                </a:solidFill>
              </a:rPr>
              <a:t>) machine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1700" dirty="0" smtClean="0">
                <a:solidFill>
                  <a:schemeClr val="tx1"/>
                </a:solidFill>
                <a:sym typeface="Wingdings"/>
              </a:rPr>
              <a:t>b</a:t>
            </a:r>
            <a:r>
              <a:rPr lang="en-US" sz="1700" dirty="0" smtClean="0">
                <a:solidFill>
                  <a:schemeClr val="tx1"/>
                </a:solidFill>
              </a:rPr>
              <a:t>ased on normal-conducting </a:t>
            </a:r>
          </a:p>
          <a:p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    accelerating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structures and a </a:t>
            </a:r>
          </a:p>
          <a:p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    two-beam acceleration scheme</a:t>
            </a:r>
          </a:p>
        </p:txBody>
      </p:sp>
      <p:pic>
        <p:nvPicPr>
          <p:cNvPr id="22" name="Picture 21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764704"/>
            <a:ext cx="4791292" cy="325604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2128" y="3356992"/>
            <a:ext cx="3883808" cy="21852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tx1"/>
                </a:solidFill>
                <a:effectLst/>
              </a:rPr>
              <a:t>Direct discovery potential and </a:t>
            </a:r>
          </a:p>
          <a:p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    </a:t>
            </a:r>
            <a:r>
              <a:rPr lang="en-US" sz="1700" dirty="0" smtClean="0">
                <a:solidFill>
                  <a:schemeClr val="tx1"/>
                </a:solidFill>
                <a:effectLst/>
              </a:rPr>
              <a:t>precise measurements of new </a:t>
            </a:r>
          </a:p>
          <a:p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    </a:t>
            </a:r>
            <a:r>
              <a:rPr lang="en-US" sz="1700" dirty="0" smtClean="0">
                <a:solidFill>
                  <a:schemeClr val="tx1"/>
                </a:solidFill>
                <a:effectLst/>
              </a:rPr>
              <a:t>particles (</a:t>
            </a:r>
            <a:r>
              <a:rPr lang="en-US" sz="1500" dirty="0" smtClean="0">
                <a:solidFill>
                  <a:schemeClr val="tx1"/>
                </a:solidFill>
                <a:effectLst/>
              </a:rPr>
              <a:t>couplings to Z/</a:t>
            </a:r>
            <a:r>
              <a:rPr lang="en-US" sz="1500" dirty="0" err="1" smtClean="0">
                <a:solidFill>
                  <a:schemeClr val="tx1"/>
                </a:solidFill>
                <a:effectLst/>
              </a:rPr>
              <a:t>γ</a:t>
            </a:r>
            <a:r>
              <a:rPr lang="en-US" sz="1500" dirty="0" smtClean="0">
                <a:solidFill>
                  <a:schemeClr val="tx1"/>
                </a:solidFill>
                <a:effectLst/>
              </a:rPr>
              <a:t>*) </a:t>
            </a:r>
            <a:r>
              <a:rPr lang="en-US" sz="1700" dirty="0" smtClean="0">
                <a:solidFill>
                  <a:schemeClr val="tx1"/>
                </a:solidFill>
                <a:effectLst/>
              </a:rPr>
              <a:t>up </a:t>
            </a:r>
          </a:p>
          <a:p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    </a:t>
            </a:r>
            <a:r>
              <a:rPr lang="en-US" sz="1700" dirty="0" smtClean="0">
                <a:solidFill>
                  <a:schemeClr val="tx1"/>
                </a:solidFill>
                <a:effectLst/>
              </a:rPr>
              <a:t>to m~ </a:t>
            </a:r>
            <a:r>
              <a:rPr lang="en-US" sz="1700" dirty="0" smtClean="0">
                <a:solidFill>
                  <a:schemeClr val="tx1"/>
                </a:solidFill>
              </a:rPr>
              <a:t>1.5 </a:t>
            </a:r>
            <a:r>
              <a:rPr lang="en-US" sz="1700" dirty="0" err="1" smtClean="0">
                <a:solidFill>
                  <a:schemeClr val="tx1"/>
                </a:solidFill>
              </a:rPr>
              <a:t>TeV</a:t>
            </a:r>
            <a:endParaRPr lang="en-US" sz="1700" dirty="0">
              <a:solidFill>
                <a:schemeClr val="tx1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tx1"/>
                </a:solidFill>
                <a:effectLst/>
              </a:rPr>
              <a:t>Indirect sensitivity to </a:t>
            </a:r>
            <a:r>
              <a:rPr lang="en-US" sz="1700" dirty="0" smtClean="0">
                <a:solidFill>
                  <a:schemeClr val="tx1"/>
                </a:solidFill>
              </a:rPr>
              <a:t>E </a:t>
            </a:r>
            <a:r>
              <a:rPr lang="en-US" sz="1700" dirty="0" smtClean="0">
                <a:solidFill>
                  <a:schemeClr val="tx1"/>
                </a:solidFill>
                <a:effectLst/>
              </a:rPr>
              <a:t>scales </a:t>
            </a:r>
            <a:r>
              <a:rPr lang="en-US" sz="1700" dirty="0" smtClean="0">
                <a:solidFill>
                  <a:schemeClr val="tx1"/>
                </a:solidFill>
                <a:sym typeface="Wingdings"/>
              </a:rPr>
              <a:t> </a:t>
            </a:r>
          </a:p>
          <a:p>
            <a:r>
              <a:rPr lang="en-US" sz="1700" dirty="0">
                <a:solidFill>
                  <a:schemeClr val="tx1"/>
                </a:solidFill>
                <a:effectLst/>
                <a:sym typeface="Wingdings"/>
              </a:rPr>
              <a:t> </a:t>
            </a:r>
            <a:r>
              <a:rPr lang="en-US" sz="1700" dirty="0" smtClean="0">
                <a:solidFill>
                  <a:schemeClr val="tx1"/>
                </a:solidFill>
                <a:effectLst/>
                <a:sym typeface="Wingdings"/>
              </a:rPr>
              <a:t>    </a:t>
            </a:r>
            <a:r>
              <a:rPr lang="en-US" sz="1700" dirty="0" err="1" smtClean="0">
                <a:solidFill>
                  <a:schemeClr val="tx1"/>
                </a:solidFill>
                <a:effectLst/>
              </a:rPr>
              <a:t>Λ</a:t>
            </a:r>
            <a:r>
              <a:rPr lang="en-US" sz="1700" dirty="0" smtClean="0">
                <a:solidFill>
                  <a:schemeClr val="tx1"/>
                </a:solidFill>
                <a:effectLst/>
              </a:rPr>
              <a:t> ~ O(100) </a:t>
            </a:r>
            <a:r>
              <a:rPr lang="en-US" sz="1700" dirty="0" err="1" smtClean="0">
                <a:solidFill>
                  <a:schemeClr val="tx1"/>
                </a:solidFill>
                <a:effectLst/>
              </a:rPr>
              <a:t>TeV</a:t>
            </a:r>
            <a:endParaRPr lang="en-US" sz="1700" dirty="0" smtClean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tx1"/>
                </a:solidFill>
              </a:rPr>
              <a:t>Measurements of “heavy” Higgs </a:t>
            </a:r>
          </a:p>
          <a:p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    couplings: </a:t>
            </a:r>
            <a:r>
              <a:rPr lang="en-US" sz="1700" dirty="0" err="1" smtClean="0">
                <a:solidFill>
                  <a:schemeClr val="tx1"/>
                </a:solidFill>
              </a:rPr>
              <a:t>ttH</a:t>
            </a:r>
            <a:r>
              <a:rPr lang="en-US" sz="1700" dirty="0" smtClean="0">
                <a:solidFill>
                  <a:schemeClr val="tx1"/>
                </a:solidFill>
              </a:rPr>
              <a:t> to ~ 4%, HH ~ 10% </a:t>
            </a:r>
            <a:endParaRPr lang="en-US" sz="17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9" name="Table 1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16708106"/>
              </p:ext>
            </p:extLst>
          </p:nvPr>
        </p:nvGraphicFramePr>
        <p:xfrm>
          <a:off x="3995936" y="4302968"/>
          <a:ext cx="5184576" cy="24384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78460"/>
                <a:gridCol w="1067413"/>
                <a:gridCol w="914925"/>
                <a:gridCol w="723778"/>
              </a:tblGrid>
              <a:tr h="2648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Unit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380 </a:t>
                      </a:r>
                      <a:r>
                        <a:rPr lang="en-US" sz="1400" dirty="0" err="1" smtClean="0"/>
                        <a:t>GeV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 </a:t>
                      </a:r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2648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Centre-of-mass energy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0.38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2648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luminosity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34</a:t>
                      </a:r>
                      <a:r>
                        <a:rPr lang="en-US" sz="1400" dirty="0" smtClean="0"/>
                        <a:t>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dirty="0" smtClean="0"/>
                        <a:t>s</a:t>
                      </a:r>
                      <a:r>
                        <a:rPr lang="en-US" sz="1400" baseline="30000" dirty="0" smtClean="0"/>
                        <a:t>-1</a:t>
                      </a:r>
                      <a:endParaRPr lang="en-US" sz="1400" baseline="300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1.5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5.9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2648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Luminosity above 99% of √s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34</a:t>
                      </a:r>
                      <a:r>
                        <a:rPr lang="en-US" sz="1400" dirty="0" smtClean="0"/>
                        <a:t>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dirty="0" smtClean="0"/>
                        <a:t>s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2.0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2648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Repetition frequency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Hz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2648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Number of bunches per train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352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2648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 separation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ns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2648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Acceleration gradient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MV/m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72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75300" y="6012577"/>
            <a:ext cx="357662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sym typeface="Wingdings"/>
              </a:rPr>
              <a:t>Most recent operating scenario: 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start </a:t>
            </a:r>
          </a:p>
          <a:p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at </a:t>
            </a:r>
            <a:r>
              <a:rPr lang="en-US" sz="1600" dirty="0">
                <a:solidFill>
                  <a:schemeClr val="tx1"/>
                </a:solidFill>
                <a:sym typeface="Wingdings"/>
              </a:rPr>
              <a:t>√s=380 </a:t>
            </a:r>
            <a:r>
              <a:rPr lang="en-US" sz="1600" dirty="0" err="1">
                <a:solidFill>
                  <a:schemeClr val="tx1"/>
                </a:solidFill>
                <a:sym typeface="Wingdings"/>
              </a:rPr>
              <a:t>GeV</a:t>
            </a:r>
            <a:r>
              <a:rPr lang="en-US" sz="1600" dirty="0">
                <a:solidFill>
                  <a:schemeClr val="tx1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for </a:t>
            </a:r>
            <a:r>
              <a:rPr lang="en-US" sz="1600" dirty="0">
                <a:solidFill>
                  <a:schemeClr val="tx1"/>
                </a:solidFill>
                <a:sym typeface="Wingdings"/>
              </a:rPr>
              <a:t>H and top 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physics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731963" y="2636912"/>
            <a:ext cx="0" cy="648072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993129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417899" y="116632"/>
            <a:ext cx="938077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300" dirty="0" smtClean="0"/>
              <a:t>CLIC </a:t>
            </a:r>
            <a:endParaRPr lang="en-US" altLang="en-US" sz="2300" dirty="0"/>
          </a:p>
        </p:txBody>
      </p:sp>
      <p:sp>
        <p:nvSpPr>
          <p:cNvPr id="3" name="TextBox 2"/>
          <p:cNvSpPr txBox="1"/>
          <p:nvPr/>
        </p:nvSpPr>
        <p:spPr>
          <a:xfrm>
            <a:off x="80803" y="2584216"/>
            <a:ext cx="838082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CTF3 facility: testing two-beam acceleration concept:  efficient power transfer from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high-intensity low-E “drive” beam to the accelerating structure of the main (“probe”) beam. </a:t>
            </a:r>
          </a:p>
          <a:p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 </a:t>
            </a:r>
            <a:r>
              <a:rPr lang="en-US" sz="1600" dirty="0" smtClean="0">
                <a:solidFill>
                  <a:schemeClr val="tx1"/>
                </a:solidFill>
              </a:rPr>
              <a:t>to be completed in 2016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4888" y="3573016"/>
            <a:ext cx="3749040" cy="3024336"/>
            <a:chOff x="107504" y="2204864"/>
            <a:chExt cx="3749040" cy="3024336"/>
          </a:xfrm>
        </p:grpSpPr>
        <p:sp>
          <p:nvSpPr>
            <p:cNvPr id="22531" name="Oval 3"/>
            <p:cNvSpPr>
              <a:spLocks/>
            </p:cNvSpPr>
            <p:nvPr/>
          </p:nvSpPr>
          <p:spPr bwMode="auto">
            <a:xfrm>
              <a:off x="1081088" y="4027488"/>
              <a:ext cx="106362" cy="106362"/>
            </a:xfrm>
            <a:prstGeom prst="ellipse">
              <a:avLst/>
            </a:pr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charset="0"/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4200"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2532" name="Oval 4"/>
            <p:cNvSpPr>
              <a:spLocks/>
            </p:cNvSpPr>
            <p:nvPr/>
          </p:nvSpPr>
          <p:spPr bwMode="auto">
            <a:xfrm>
              <a:off x="1081088" y="4179888"/>
              <a:ext cx="106362" cy="106362"/>
            </a:xfrm>
            <a:prstGeom prst="ellipse">
              <a:avLst/>
            </a:pr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charset="0"/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4200"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2533" name="Oval 5"/>
            <p:cNvSpPr>
              <a:spLocks/>
            </p:cNvSpPr>
            <p:nvPr/>
          </p:nvSpPr>
          <p:spPr bwMode="auto">
            <a:xfrm>
              <a:off x="1339850" y="4205288"/>
              <a:ext cx="106363" cy="107950"/>
            </a:xfrm>
            <a:prstGeom prst="ellipse">
              <a:avLst/>
            </a:pr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charset="0"/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4200"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2534" name="Oval 6"/>
            <p:cNvSpPr>
              <a:spLocks/>
            </p:cNvSpPr>
            <p:nvPr/>
          </p:nvSpPr>
          <p:spPr bwMode="auto">
            <a:xfrm>
              <a:off x="1731963" y="4205288"/>
              <a:ext cx="107950" cy="107950"/>
            </a:xfrm>
            <a:prstGeom prst="ellipse">
              <a:avLst/>
            </a:pr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charset="0"/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4200"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2535" name="Oval 7"/>
            <p:cNvSpPr>
              <a:spLocks/>
            </p:cNvSpPr>
            <p:nvPr/>
          </p:nvSpPr>
          <p:spPr bwMode="auto">
            <a:xfrm>
              <a:off x="1581150" y="4187825"/>
              <a:ext cx="106363" cy="107950"/>
            </a:xfrm>
            <a:prstGeom prst="ellipse">
              <a:avLst/>
            </a:pr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charset="0"/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4200"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2536" name="Oval 8"/>
            <p:cNvSpPr>
              <a:spLocks/>
            </p:cNvSpPr>
            <p:nvPr/>
          </p:nvSpPr>
          <p:spPr bwMode="auto">
            <a:xfrm>
              <a:off x="1884363" y="4187825"/>
              <a:ext cx="106362" cy="107950"/>
            </a:xfrm>
            <a:prstGeom prst="ellipse">
              <a:avLst/>
            </a:pr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charset="0"/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4200"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2537" name="Oval 9"/>
            <p:cNvSpPr>
              <a:spLocks/>
            </p:cNvSpPr>
            <p:nvPr/>
          </p:nvSpPr>
          <p:spPr bwMode="auto">
            <a:xfrm>
              <a:off x="2036763" y="4187825"/>
              <a:ext cx="106362" cy="107950"/>
            </a:xfrm>
            <a:prstGeom prst="ellipse">
              <a:avLst/>
            </a:pr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charset="0"/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4200"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2538" name="Oval 10"/>
            <p:cNvSpPr>
              <a:spLocks/>
            </p:cNvSpPr>
            <p:nvPr/>
          </p:nvSpPr>
          <p:spPr bwMode="auto">
            <a:xfrm>
              <a:off x="2187575" y="4170363"/>
              <a:ext cx="107950" cy="106362"/>
            </a:xfrm>
            <a:prstGeom prst="ellipse">
              <a:avLst/>
            </a:pr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charset="0"/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4200"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2540" name="Rectangle 13"/>
            <p:cNvSpPr>
              <a:spLocks/>
            </p:cNvSpPr>
            <p:nvPr/>
          </p:nvSpPr>
          <p:spPr bwMode="auto">
            <a:xfrm>
              <a:off x="544513" y="4679950"/>
              <a:ext cx="893762" cy="490538"/>
            </a:xfrm>
            <a:prstGeom prst="rect">
              <a:avLst/>
            </a:pr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charset="0"/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charset="0"/>
                <a:defRPr sz="14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4200"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pic>
          <p:nvPicPr>
            <p:cNvPr id="19" name="Picture 18" descr="P1010973.JP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2204864"/>
              <a:ext cx="3749040" cy="281178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179512" y="4921423"/>
              <a:ext cx="367240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  <a:ea typeface="ＭＳ Ｐゴシック" charset="-128"/>
                  <a:cs typeface="Century Gothic"/>
                </a:rPr>
                <a:t>CLIC two-beam </a:t>
              </a:r>
              <a:r>
                <a:rPr lang="en-US" sz="1400" dirty="0">
                  <a:solidFill>
                    <a:srgbClr val="000000"/>
                  </a:solidFill>
                  <a:ea typeface="ＭＳ Ｐゴシック" charset="-128"/>
                  <a:cs typeface="Century Gothic"/>
                </a:rPr>
                <a:t>m</a:t>
              </a:r>
              <a:r>
                <a:rPr lang="en-US" sz="1400" dirty="0" smtClean="0">
                  <a:solidFill>
                    <a:srgbClr val="000000"/>
                  </a:solidFill>
                  <a:ea typeface="ＭＳ Ｐゴシック" charset="-128"/>
                  <a:cs typeface="Century Gothic"/>
                </a:rPr>
                <a:t>odule under test in CTF3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170355" y="5982379"/>
            <a:ext cx="479413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48AA"/>
                </a:solidFill>
              </a:rPr>
              <a:t>CLIC c</a:t>
            </a:r>
            <a:r>
              <a:rPr lang="en-US" sz="1600" dirty="0" smtClean="0">
                <a:solidFill>
                  <a:srgbClr val="0048AA"/>
                </a:solidFill>
                <a:effectLst/>
              </a:rPr>
              <a:t>onstruction could technically start ~2025, </a:t>
            </a:r>
          </a:p>
          <a:p>
            <a:r>
              <a:rPr lang="en-US" sz="1600" dirty="0" smtClean="0">
                <a:solidFill>
                  <a:srgbClr val="0048AA"/>
                </a:solidFill>
                <a:effectLst/>
              </a:rPr>
              <a:t>duration ~6 years for √s ~ 380 </a:t>
            </a:r>
            <a:r>
              <a:rPr lang="en-US" sz="1600" dirty="0" err="1" smtClean="0">
                <a:solidFill>
                  <a:srgbClr val="0048AA"/>
                </a:solidFill>
                <a:effectLst/>
              </a:rPr>
              <a:t>GeV</a:t>
            </a:r>
            <a:r>
              <a:rPr lang="en-US" sz="1600" dirty="0" smtClean="0">
                <a:solidFill>
                  <a:srgbClr val="0048AA"/>
                </a:solidFill>
                <a:effectLst/>
              </a:rPr>
              <a:t> (11 km </a:t>
            </a:r>
            <a:r>
              <a:rPr lang="en-US" sz="1600" dirty="0" err="1" smtClean="0">
                <a:solidFill>
                  <a:srgbClr val="0048AA"/>
                </a:solidFill>
                <a:effectLst/>
              </a:rPr>
              <a:t>Linac</a:t>
            </a:r>
            <a:r>
              <a:rPr lang="en-US" sz="1600" dirty="0" smtClean="0">
                <a:solidFill>
                  <a:srgbClr val="0048AA"/>
                </a:solidFill>
                <a:effectLst/>
              </a:rPr>
              <a:t>)  </a:t>
            </a:r>
          </a:p>
          <a:p>
            <a:r>
              <a:rPr lang="en-US" sz="1600" dirty="0" smtClean="0">
                <a:solidFill>
                  <a:srgbClr val="0048AA"/>
                </a:solidFill>
                <a:effectLst/>
                <a:sym typeface="Wingdings"/>
              </a:rPr>
              <a:t> physics could start by ~2035</a:t>
            </a:r>
          </a:p>
        </p:txBody>
      </p:sp>
      <p:sp>
        <p:nvSpPr>
          <p:cNvPr id="20" name="Oval 3"/>
          <p:cNvSpPr>
            <a:spLocks/>
          </p:cNvSpPr>
          <p:nvPr/>
        </p:nvSpPr>
        <p:spPr bwMode="auto">
          <a:xfrm>
            <a:off x="1081088" y="4027488"/>
            <a:ext cx="106362" cy="106362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1" name="Oval 4"/>
          <p:cNvSpPr>
            <a:spLocks/>
          </p:cNvSpPr>
          <p:nvPr/>
        </p:nvSpPr>
        <p:spPr bwMode="auto">
          <a:xfrm>
            <a:off x="1081088" y="4179888"/>
            <a:ext cx="106362" cy="106362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2" name="Oval 5"/>
          <p:cNvSpPr>
            <a:spLocks/>
          </p:cNvSpPr>
          <p:nvPr/>
        </p:nvSpPr>
        <p:spPr bwMode="auto">
          <a:xfrm>
            <a:off x="1339850" y="4205288"/>
            <a:ext cx="106363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3" name="Oval 6"/>
          <p:cNvSpPr>
            <a:spLocks/>
          </p:cNvSpPr>
          <p:nvPr/>
        </p:nvSpPr>
        <p:spPr bwMode="auto">
          <a:xfrm>
            <a:off x="1731963" y="4205288"/>
            <a:ext cx="107950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4" name="Oval 7"/>
          <p:cNvSpPr>
            <a:spLocks/>
          </p:cNvSpPr>
          <p:nvPr/>
        </p:nvSpPr>
        <p:spPr bwMode="auto">
          <a:xfrm>
            <a:off x="1581150" y="4187825"/>
            <a:ext cx="106363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6" name="Oval 8"/>
          <p:cNvSpPr>
            <a:spLocks/>
          </p:cNvSpPr>
          <p:nvPr/>
        </p:nvSpPr>
        <p:spPr bwMode="auto">
          <a:xfrm>
            <a:off x="1884363" y="4187825"/>
            <a:ext cx="106362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8" name="Oval 9"/>
          <p:cNvSpPr>
            <a:spLocks/>
          </p:cNvSpPr>
          <p:nvPr/>
        </p:nvSpPr>
        <p:spPr bwMode="auto">
          <a:xfrm>
            <a:off x="2036763" y="4187825"/>
            <a:ext cx="106362" cy="107950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9" name="Oval 10"/>
          <p:cNvSpPr>
            <a:spLocks/>
          </p:cNvSpPr>
          <p:nvPr/>
        </p:nvSpPr>
        <p:spPr bwMode="auto">
          <a:xfrm>
            <a:off x="2187575" y="4170363"/>
            <a:ext cx="107950" cy="106362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en-US" sz="4200"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79654" y="764704"/>
            <a:ext cx="4856842" cy="17081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Challenges: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500" dirty="0" err="1">
                <a:solidFill>
                  <a:schemeClr val="tx1"/>
                </a:solidFill>
                <a:sym typeface="Wingdings"/>
              </a:rPr>
              <a:t>m</a:t>
            </a:r>
            <a:r>
              <a:rPr lang="en-US" sz="1500" dirty="0" err="1" smtClean="0">
                <a:solidFill>
                  <a:schemeClr val="tx1"/>
                </a:solidFill>
                <a:sym typeface="Wingdings"/>
              </a:rPr>
              <a:t>inimise</a:t>
            </a: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 RF breakdown rate in cavities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efficient RF power transfer from drive beam </a:t>
            </a:r>
          </a:p>
          <a:p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     to main beam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reduction of power consumption (600 MW at 3 </a:t>
            </a:r>
            <a:r>
              <a:rPr lang="en-US" sz="1500" dirty="0" err="1" smtClean="0">
                <a:solidFill>
                  <a:schemeClr val="tx1"/>
                </a:solidFill>
                <a:sym typeface="Wingdings"/>
              </a:rPr>
              <a:t>TeV</a:t>
            </a: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nm size beams, final focus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huge </a:t>
            </a:r>
            <a:r>
              <a:rPr lang="en-US" sz="1500" dirty="0" err="1" smtClean="0">
                <a:solidFill>
                  <a:schemeClr val="tx1"/>
                </a:solidFill>
                <a:sym typeface="Wingdings"/>
              </a:rPr>
              <a:t>beamstrahlung</a:t>
            </a: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 in detectors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496" y="779220"/>
            <a:ext cx="4097597" cy="15696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International Collaboration: ~80 Institutions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CDR </a:t>
            </a:r>
            <a:r>
              <a:rPr lang="en-US" sz="1600" dirty="0">
                <a:solidFill>
                  <a:schemeClr val="tx1"/>
                </a:solidFill>
              </a:rPr>
              <a:t>completed end </a:t>
            </a:r>
            <a:r>
              <a:rPr lang="en-US" sz="1600" dirty="0" smtClean="0">
                <a:solidFill>
                  <a:schemeClr val="tx1"/>
                </a:solidFill>
              </a:rPr>
              <a:t>2012 </a:t>
            </a:r>
          </a:p>
          <a:p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 </a:t>
            </a:r>
            <a:r>
              <a:rPr lang="en-US" sz="1600" dirty="0" smtClean="0">
                <a:solidFill>
                  <a:schemeClr val="tx1"/>
                </a:solidFill>
              </a:rPr>
              <a:t>Until ES update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develop </a:t>
            </a:r>
            <a:r>
              <a:rPr lang="en-US" sz="1600" dirty="0" smtClean="0">
                <a:solidFill>
                  <a:schemeClr val="tx1"/>
                </a:solidFill>
              </a:rPr>
              <a:t>plan for staged implementation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c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omplete key technical feasibility R&amp;D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c</a:t>
            </a:r>
            <a:r>
              <a:rPr lang="en-US" sz="1600" dirty="0" smtClean="0">
                <a:solidFill>
                  <a:schemeClr val="tx1"/>
                </a:solidFill>
              </a:rPr>
              <a:t>ost and schedule review</a:t>
            </a:r>
            <a:endParaRPr lang="en-US" sz="1600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33" name="Picture 32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356992"/>
            <a:ext cx="4559447" cy="2505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80167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1520" y="995244"/>
            <a:ext cx="8424936" cy="1569660"/>
          </a:xfrm>
          <a:prstGeom prst="rect">
            <a:avLst/>
          </a:prstGeom>
          <a:solidFill>
            <a:srgbClr val="7B0C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effectLst/>
              </a:rPr>
              <a:t>FCC-</a:t>
            </a:r>
            <a:r>
              <a:rPr lang="en-US" sz="1600" dirty="0" err="1" smtClean="0">
                <a:solidFill>
                  <a:schemeClr val="bg1"/>
                </a:solidFill>
                <a:effectLst/>
              </a:rPr>
              <a:t>hh</a:t>
            </a:r>
            <a:r>
              <a:rPr lang="en-US" sz="1600" dirty="0" smtClean="0">
                <a:solidFill>
                  <a:schemeClr val="bg1"/>
                </a:solidFill>
                <a:effectLst/>
              </a:rPr>
              <a:t>: 100 </a:t>
            </a:r>
            <a:r>
              <a:rPr lang="en-US" sz="16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600" dirty="0" smtClean="0">
              <a:solidFill>
                <a:schemeClr val="bg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bg1"/>
                </a:solidFill>
                <a:effectLst/>
              </a:rPr>
              <a:t>explore directly the 10-50 </a:t>
            </a:r>
            <a:r>
              <a:rPr lang="en-US" sz="1600" dirty="0" err="1" smtClean="0">
                <a:solidFill>
                  <a:schemeClr val="bg1"/>
                </a:solidFill>
                <a:effectLst/>
              </a:rPr>
              <a:t>TeV</a:t>
            </a:r>
            <a:r>
              <a:rPr lang="en-US" sz="1600" dirty="0" smtClean="0">
                <a:solidFill>
                  <a:schemeClr val="bg1"/>
                </a:solidFill>
                <a:effectLst/>
              </a:rPr>
              <a:t> E-scale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bg1"/>
                </a:solidFill>
              </a:rPr>
              <a:t>p</a:t>
            </a:r>
            <a:r>
              <a:rPr lang="en-US" sz="1600" dirty="0" smtClean="0">
                <a:solidFill>
                  <a:schemeClr val="bg1"/>
                </a:solidFill>
              </a:rPr>
              <a:t>rovide conclusive exploration of EWSB dynamics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/>
              <a:t>s</a:t>
            </a:r>
            <a:r>
              <a:rPr lang="en-US" sz="1600" dirty="0" smtClean="0">
                <a:effectLst/>
              </a:rPr>
              <a:t>tudy nature the Higgs potential and EW phase transition</a:t>
            </a:r>
            <a:endParaRPr lang="en-US" sz="1600" dirty="0" smtClean="0">
              <a:solidFill>
                <a:schemeClr val="bg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bg1"/>
                </a:solidFill>
                <a:effectLst/>
              </a:rPr>
              <a:t>say final word about heavy WIMP dark matter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bg1"/>
                </a:solidFill>
              </a:rPr>
              <a:t>e</a:t>
            </a:r>
            <a:r>
              <a:rPr lang="en-US" sz="1600" dirty="0" smtClean="0">
                <a:solidFill>
                  <a:schemeClr val="bg1"/>
                </a:solidFill>
              </a:rPr>
              <a:t>tc.</a:t>
            </a:r>
            <a:endParaRPr lang="en-US" sz="16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117793"/>
            <a:ext cx="4390946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en-US" sz="2200" dirty="0" smtClean="0">
                <a:solidFill>
                  <a:schemeClr val="bg1"/>
                </a:solidFill>
              </a:rPr>
              <a:t>FCC: physics reach in a nutshell </a:t>
            </a:r>
            <a:endParaRPr lang="en-US" altLang="en-US" sz="22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79511" y="2939460"/>
            <a:ext cx="8784977" cy="1569660"/>
          </a:xfrm>
          <a:prstGeom prst="rect">
            <a:avLst/>
          </a:prstGeom>
          <a:solidFill>
            <a:srgbClr val="4241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FCC-</a:t>
            </a:r>
            <a:r>
              <a:rPr lang="en-US" sz="1600" dirty="0" err="1" smtClean="0">
                <a:solidFill>
                  <a:schemeClr val="bg1"/>
                </a:solidFill>
              </a:rPr>
              <a:t>ee</a:t>
            </a:r>
            <a:r>
              <a:rPr lang="en-US" sz="1600" dirty="0">
                <a:solidFill>
                  <a:schemeClr val="bg1"/>
                </a:solidFill>
              </a:rPr>
              <a:t>: </a:t>
            </a:r>
            <a:r>
              <a:rPr lang="en-US" sz="1600" dirty="0" smtClean="0">
                <a:solidFill>
                  <a:schemeClr val="bg1"/>
                </a:solidFill>
              </a:rPr>
              <a:t>90-350 </a:t>
            </a:r>
            <a:r>
              <a:rPr lang="en-US" sz="1600" dirty="0" err="1" smtClean="0">
                <a:solidFill>
                  <a:schemeClr val="bg1"/>
                </a:solidFill>
              </a:rPr>
              <a:t>GeV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bg1"/>
                </a:solidFill>
              </a:rPr>
              <a:t>indirect sensitivity to E scales up to O(100 </a:t>
            </a:r>
            <a:r>
              <a:rPr lang="en-US" sz="1600" dirty="0" err="1" smtClean="0">
                <a:solidFill>
                  <a:schemeClr val="bg1"/>
                </a:solidFill>
              </a:rPr>
              <a:t>TeV</a:t>
            </a:r>
            <a:r>
              <a:rPr lang="en-US" sz="1600" dirty="0" smtClean="0">
                <a:solidFill>
                  <a:schemeClr val="bg1"/>
                </a:solidFill>
              </a:rPr>
              <a:t>) by </a:t>
            </a:r>
            <a:r>
              <a:rPr lang="en-US" sz="1600" dirty="0" smtClean="0"/>
              <a:t>measuring </a:t>
            </a:r>
            <a:r>
              <a:rPr lang="en-US" sz="1600" dirty="0"/>
              <a:t>most Higgs couplings to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O(0.1%), </a:t>
            </a:r>
            <a:r>
              <a:rPr lang="en-US" sz="1600" dirty="0" smtClean="0">
                <a:solidFill>
                  <a:schemeClr val="bg1"/>
                </a:solidFill>
              </a:rPr>
              <a:t>improving the precision of EW parameters </a:t>
            </a:r>
            <a:r>
              <a:rPr lang="en-US" sz="1600" dirty="0"/>
              <a:t>measurements by ~</a:t>
            </a:r>
            <a:r>
              <a:rPr lang="en-US" sz="1600" dirty="0" smtClean="0"/>
              <a:t>20-200, </a:t>
            </a:r>
            <a:endParaRPr lang="en-US" sz="1600" dirty="0"/>
          </a:p>
          <a:p>
            <a:r>
              <a:rPr lang="en-US" sz="1600" dirty="0" smtClean="0">
                <a:solidFill>
                  <a:schemeClr val="bg1"/>
                </a:solidFill>
              </a:rPr>
              <a:t>     ΔM</a:t>
            </a:r>
            <a:r>
              <a:rPr lang="en-US" sz="1600" baseline="-25000" dirty="0" smtClean="0">
                <a:solidFill>
                  <a:schemeClr val="bg1"/>
                </a:solidFill>
              </a:rPr>
              <a:t>W</a:t>
            </a:r>
            <a:r>
              <a:rPr lang="en-US" sz="1600" dirty="0" smtClean="0">
                <a:solidFill>
                  <a:schemeClr val="bg1"/>
                </a:solidFill>
              </a:rPr>
              <a:t> &lt; 1 MeV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Δm</a:t>
            </a:r>
            <a:r>
              <a:rPr lang="en-US" sz="1600" baseline="-25000" dirty="0" err="1" smtClean="0">
                <a:solidFill>
                  <a:schemeClr val="bg1"/>
                </a:solidFill>
              </a:rPr>
              <a:t>top</a:t>
            </a:r>
            <a:r>
              <a:rPr lang="en-US" sz="1600" baseline="-25000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~ 10 MeV, etc.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/>
              <a:t>s</a:t>
            </a:r>
            <a:r>
              <a:rPr lang="en-US" sz="1600" dirty="0" smtClean="0"/>
              <a:t>ensitivity to very-weakly coupled physics (e.g. light, weakly-coupled dark matter)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bg1"/>
                </a:solidFill>
              </a:rPr>
              <a:t>etc.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07505" y="6093296"/>
            <a:ext cx="8856984" cy="600164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/>
              <a:t>M</a:t>
            </a:r>
            <a:r>
              <a:rPr lang="en-US" sz="1600" dirty="0" smtClean="0">
                <a:solidFill>
                  <a:schemeClr val="bg1"/>
                </a:solidFill>
              </a:rPr>
              <a:t>achines are complementary and synergetic, e.g. from </a:t>
            </a:r>
            <a:r>
              <a:rPr lang="en-US" sz="16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measurement of  </a:t>
            </a:r>
            <a:r>
              <a:rPr lang="en-US" sz="1600" dirty="0" err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ttH</a:t>
            </a:r>
            <a:r>
              <a:rPr lang="en-US" sz="16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/</a:t>
            </a:r>
            <a:r>
              <a:rPr lang="en-US" sz="1600" dirty="0" err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ttZ</a:t>
            </a:r>
            <a:r>
              <a:rPr lang="en-US" sz="16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 ratio, and using </a:t>
            </a:r>
            <a:r>
              <a:rPr lang="en-US" sz="1600" dirty="0" err="1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ttZ</a:t>
            </a:r>
            <a:r>
              <a:rPr lang="en-US" sz="16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coupling and H branching ratio from FCC-</a:t>
            </a:r>
            <a:r>
              <a:rPr lang="en-US" sz="1600" dirty="0" err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ee</a:t>
            </a:r>
            <a:r>
              <a:rPr lang="en-US" sz="16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, FCC-</a:t>
            </a:r>
            <a:r>
              <a:rPr lang="en-US" sz="1600" dirty="0" err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hh</a:t>
            </a:r>
            <a:r>
              <a:rPr lang="en-US" sz="16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 can measure </a:t>
            </a:r>
            <a:r>
              <a:rPr lang="en-US" sz="1600" dirty="0" err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ttH</a:t>
            </a:r>
            <a:r>
              <a:rPr lang="en-US" sz="16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 to ~ 1%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854" y="4680525"/>
            <a:ext cx="8424936" cy="132343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FCC-ep: ~ 3.5 </a:t>
            </a:r>
            <a:r>
              <a:rPr lang="en-US" sz="1600" dirty="0" err="1" smtClean="0">
                <a:solidFill>
                  <a:schemeClr val="bg1"/>
                </a:solidFill>
              </a:rPr>
              <a:t>TeV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u</a:t>
            </a:r>
            <a:r>
              <a:rPr lang="en-US" sz="1600" dirty="0" smtClean="0">
                <a:solidFill>
                  <a:schemeClr val="bg1"/>
                </a:solidFill>
              </a:rPr>
              <a:t>nprecedented measurements of </a:t>
            </a:r>
            <a:r>
              <a:rPr lang="en-US" sz="1600" dirty="0" smtClean="0"/>
              <a:t>PDF and α</a:t>
            </a:r>
            <a:r>
              <a:rPr lang="en-US" sz="1600" baseline="-25000" dirty="0" smtClean="0"/>
              <a:t>s</a:t>
            </a:r>
            <a:r>
              <a:rPr lang="en-US" sz="1600" baseline="-25000" dirty="0"/>
              <a:t> </a:t>
            </a:r>
            <a:r>
              <a:rPr lang="en-US" sz="1600" dirty="0" smtClean="0"/>
              <a:t> 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new physics: </a:t>
            </a:r>
            <a:r>
              <a:rPr lang="en-US" sz="1600" dirty="0" err="1" smtClean="0"/>
              <a:t>leptoquarks</a:t>
            </a:r>
            <a:r>
              <a:rPr lang="en-US" sz="1600" dirty="0" smtClean="0"/>
              <a:t>, </a:t>
            </a:r>
            <a:r>
              <a:rPr lang="en-US" sz="1600" dirty="0" err="1" smtClean="0"/>
              <a:t>eeqq</a:t>
            </a:r>
            <a:r>
              <a:rPr lang="en-US" sz="1600" dirty="0" smtClean="0"/>
              <a:t> contact </a:t>
            </a:r>
            <a:r>
              <a:rPr lang="en-US" sz="1600" dirty="0" smtClean="0"/>
              <a:t>interactions, </a:t>
            </a:r>
            <a:r>
              <a:rPr lang="en-US" sz="1600" dirty="0" smtClean="0"/>
              <a:t>etc.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Higgs </a:t>
            </a:r>
            <a:r>
              <a:rPr lang="en-US" sz="1600" dirty="0"/>
              <a:t>c</a:t>
            </a:r>
            <a:r>
              <a:rPr lang="en-US" sz="1600" dirty="0" smtClean="0"/>
              <a:t>ouplings (e.g. </a:t>
            </a:r>
            <a:r>
              <a:rPr lang="en-US" sz="1600" dirty="0" err="1" smtClean="0"/>
              <a:t>Hbb</a:t>
            </a:r>
            <a:r>
              <a:rPr lang="en-US" sz="1600" dirty="0" smtClean="0"/>
              <a:t> to ~ 1%)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/>
              <a:t> </a:t>
            </a:r>
            <a:r>
              <a:rPr lang="en-US" sz="1600" dirty="0" smtClean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03933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2535" y="117793"/>
            <a:ext cx="67778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>
                <a:solidFill>
                  <a:srgbClr val="FFFFFF"/>
                </a:solidFill>
                <a:latin typeface="Arial"/>
                <a:ea typeface=""/>
                <a:cs typeface=""/>
              </a:rPr>
              <a:t>FCC magnet technology</a:t>
            </a:r>
            <a:r>
              <a:rPr lang="en-GB" sz="2200" smtClean="0">
                <a:solidFill>
                  <a:srgbClr val="FFFFFF"/>
                </a:solidFill>
                <a:latin typeface="Arial"/>
                <a:ea typeface=""/>
                <a:cs typeface=""/>
              </a:rPr>
              <a:t>: learning from </a:t>
            </a:r>
            <a:r>
              <a:rPr lang="en-GB" sz="2200" dirty="0" smtClean="0">
                <a:solidFill>
                  <a:srgbClr val="FFFFFF"/>
                </a:solidFill>
                <a:latin typeface="Arial"/>
                <a:ea typeface=""/>
                <a:cs typeface=""/>
              </a:rPr>
              <a:t>LHC/HL-LHC</a:t>
            </a:r>
            <a:endParaRPr lang="en-US" sz="2200" dirty="0">
              <a:solidFill>
                <a:srgbClr val="FFFFFF"/>
              </a:solidFill>
              <a:latin typeface="Arial"/>
              <a:ea typeface=""/>
              <a:cs typeface=""/>
            </a:endParaRPr>
          </a:p>
        </p:txBody>
      </p:sp>
      <p:pic>
        <p:nvPicPr>
          <p:cNvPr id="15" name="Picture 14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715855"/>
            <a:ext cx="2537154" cy="328920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851920" y="2860194"/>
            <a:ext cx="3284554" cy="784830"/>
          </a:xfrm>
          <a:prstGeom prst="rect">
            <a:avLst/>
          </a:prstGeom>
          <a:solidFill>
            <a:srgbClr val="D6D5A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December 2015: short (1.8 m)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Nb</a:t>
            </a:r>
            <a:r>
              <a:rPr lang="en-US" sz="1500" baseline="-250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3</a:t>
            </a:r>
            <a:r>
              <a:rPr lang="en-US" sz="15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Sn two-in-one dipole reached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11.3 T (&gt; nominal) without quenches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2" y="4581128"/>
            <a:ext cx="8747760" cy="223723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79512" y="4099138"/>
            <a:ext cx="8812669" cy="553998"/>
          </a:xfrm>
          <a:prstGeom prst="rect">
            <a:avLst/>
          </a:prstGeom>
          <a:solidFill>
            <a:srgbClr val="FFD8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March 2016: short (1.5 m) Nb</a:t>
            </a:r>
            <a:r>
              <a:rPr lang="en-US" sz="1500" baseline="-250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3</a:t>
            </a:r>
            <a:r>
              <a:rPr lang="en-US" sz="15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Sn quadrupole model (final aperture =150 mm) reached current 18 kA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srgbClr val="000000"/>
                </a:solidFill>
                <a:latin typeface="Arial"/>
                <a:ea typeface=""/>
                <a:cs typeface=""/>
              </a:rPr>
              <a:t>(</a:t>
            </a:r>
            <a:r>
              <a:rPr lang="en-US" sz="15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nominal: 16.5 kA). CERN-US LARP Collaboration (2 coils from CERN + 2 coils from US)</a:t>
            </a:r>
          </a:p>
        </p:txBody>
      </p:sp>
      <p:pic>
        <p:nvPicPr>
          <p:cNvPr id="11" name="Picture 10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55" y="6237312"/>
            <a:ext cx="487205" cy="5539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764704"/>
            <a:ext cx="6048672" cy="186204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7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“Natural” continuation of LHC and HL-LHC </a:t>
            </a:r>
            <a:r>
              <a:rPr lang="en-US" sz="1700" dirty="0" err="1" smtClean="0">
                <a:solidFill>
                  <a:srgbClr val="000000"/>
                </a:solidFill>
                <a:latin typeface="Arial"/>
                <a:ea typeface=""/>
                <a:cs typeface=""/>
              </a:rPr>
              <a:t>programmes</a:t>
            </a:r>
            <a:r>
              <a:rPr lang="en-US" sz="17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.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7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Step-wise approach</a:t>
            </a:r>
            <a:r>
              <a:rPr lang="en-US" sz="1700" dirty="0">
                <a:solidFill>
                  <a:srgbClr val="000000"/>
                </a:solidFill>
                <a:latin typeface="Arial"/>
                <a:ea typeface=""/>
                <a:cs typeface="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/>
                <a:ea typeface=""/>
                <a:cs typeface=""/>
                <a:sym typeface="Wingdings"/>
              </a:rPr>
              <a:t> each step deployed and operated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700" dirty="0" smtClean="0">
                <a:solidFill>
                  <a:srgbClr val="000000"/>
                </a:solidFill>
                <a:latin typeface="Arial"/>
                <a:ea typeface=""/>
                <a:cs typeface=""/>
                <a:sym typeface="Wingdings"/>
              </a:rPr>
              <a:t>in a (big) accelerator: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q"/>
            </a:pPr>
            <a:r>
              <a:rPr lang="en-US" sz="16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LHC: 8.3 T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"/>
                <a:cs typeface=""/>
                <a:sym typeface="Wingdings"/>
              </a:rPr>
              <a:t> push to ultimate field of 9 T ? </a:t>
            </a:r>
            <a:endParaRPr lang="en-US" sz="1600" dirty="0">
              <a:solidFill>
                <a:srgbClr val="000000"/>
              </a:solidFill>
              <a:latin typeface="Arial"/>
              <a:ea typeface=""/>
              <a:cs typeface=""/>
              <a:sym typeface="Wingdings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q"/>
            </a:pPr>
            <a:r>
              <a:rPr lang="en-US" sz="16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HL-LHC: Nb</a:t>
            </a:r>
            <a:r>
              <a:rPr lang="en-US" sz="1600" baseline="-250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3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Sn technology: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     -- 11 T dipoles in dispersion suppression collimators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Arial"/>
                <a:ea typeface=""/>
                <a:cs typeface=""/>
              </a:rPr>
              <a:t>     -- 12-13 T peak field low-𝛽 quads for ATLAS and CMS IR’s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580112" y="2204864"/>
            <a:ext cx="1440000" cy="0"/>
          </a:xfrm>
          <a:prstGeom prst="straightConnector1">
            <a:avLst/>
          </a:prstGeom>
          <a:ln w="76200">
            <a:solidFill>
              <a:srgbClr val="7977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403648" y="2770768"/>
            <a:ext cx="0" cy="1234296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7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59295" y="1217072"/>
            <a:ext cx="9106917" cy="372409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Full exploitation of the LHC: </a:t>
            </a:r>
          </a:p>
          <a:p>
            <a:pPr>
              <a:buSzPct val="96000"/>
              <a:buFont typeface="Wingdings" charset="2"/>
              <a:buChar char="q"/>
            </a:pPr>
            <a:r>
              <a:rPr lang="en-US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Run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2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started last year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 goal this year is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L=10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34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 at √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s =13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TeV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, ~25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fb</a:t>
            </a:r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-1</a:t>
            </a:r>
            <a:endParaRPr lang="en-US" altLang="en-US" sz="16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buSzPct val="96000"/>
              <a:buFont typeface="Wingdings" charset="2"/>
              <a:buChar char="q"/>
            </a:pP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 building upgrade of injectors (LIU), collider (HL-LHC) and detectors (Phase-1 and Phase-2)</a:t>
            </a:r>
          </a:p>
          <a:p>
            <a:endParaRPr lang="en-US" altLang="en-US" dirty="0">
              <a:solidFill>
                <a:srgbClr val="000090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Diversity </a:t>
            </a:r>
            <a:r>
              <a:rPr lang="en-US" altLang="en-US" dirty="0" err="1">
                <a:solidFill>
                  <a:schemeClr val="tx1"/>
                </a:solidFill>
              </a:rPr>
              <a:t>programme</a:t>
            </a:r>
            <a:r>
              <a:rPr lang="en-US" altLang="en-US" dirty="0">
                <a:solidFill>
                  <a:schemeClr val="tx1"/>
                </a:solidFill>
              </a:rPr>
              <a:t> serving a broad community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  <a:endParaRPr lang="en-US" altLang="en-US" dirty="0">
              <a:solidFill>
                <a:srgbClr val="0070C0"/>
              </a:solidFill>
            </a:endParaRPr>
          </a:p>
          <a:p>
            <a:pPr marL="285750" indent="-285750">
              <a:buClr>
                <a:schemeClr val="accent1">
                  <a:lumMod val="75000"/>
                </a:schemeClr>
              </a:buClr>
              <a:buSzPct val="101000"/>
              <a:buFont typeface="Wingdings" charset="2"/>
              <a:buChar char="q"/>
            </a:pP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ongoing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experiments and facilities at Booster, PS, SPS and their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upgrades </a:t>
            </a:r>
            <a:r>
              <a:rPr lang="en-US" altLang="en-US" sz="1400" dirty="0" smtClean="0">
                <a:solidFill>
                  <a:schemeClr val="accent1">
                    <a:lumMod val="75000"/>
                  </a:schemeClr>
                </a:solidFill>
              </a:rPr>
              <a:t>(ELENA</a:t>
            </a:r>
            <a:r>
              <a:rPr lang="en-US" altLang="en-US" sz="1400" dirty="0">
                <a:solidFill>
                  <a:schemeClr val="accent1">
                    <a:lumMod val="75000"/>
                  </a:schemeClr>
                </a:solidFill>
              </a:rPr>
              <a:t>, HIE-ISOLDE)</a:t>
            </a:r>
          </a:p>
          <a:p>
            <a:pPr>
              <a:buFont typeface="Wingdings" charset="2"/>
              <a:buChar char="q"/>
            </a:pP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participation in accelerator-based neutrino projects outside Europe (presently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mainly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LBNF in </a:t>
            </a:r>
          </a:p>
          <a:p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    the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US) through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the CERN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Neutrino Platform</a:t>
            </a:r>
          </a:p>
          <a:p>
            <a:endParaRPr lang="en-US" alt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Preparation of CERN’s future:</a:t>
            </a:r>
          </a:p>
          <a:p>
            <a:pPr>
              <a:buFont typeface="Wingdings" charset="2"/>
              <a:buChar char="q"/>
            </a:pP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vibrant accelerator R&amp;D </a:t>
            </a:r>
            <a:r>
              <a:rPr lang="en-US" altLang="en-US" sz="1600" dirty="0" err="1">
                <a:solidFill>
                  <a:schemeClr val="accent1">
                    <a:lumMod val="75000"/>
                  </a:schemeClr>
                </a:solidFill>
              </a:rPr>
              <a:t>programme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exploiting CERN’s strengths and uniqueness </a:t>
            </a:r>
          </a:p>
          <a:p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altLang="en-US" sz="1500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altLang="en-US" sz="1500" dirty="0">
                <a:solidFill>
                  <a:schemeClr val="accent1">
                    <a:lumMod val="75000"/>
                  </a:schemeClr>
                </a:solidFill>
                <a:sym typeface="Wingdings" charset="2"/>
              </a:rPr>
              <a:t>including superconducting high-field magnets, AWAKE, etc.) </a:t>
            </a:r>
            <a:endParaRPr lang="en-US" altLang="en-US" sz="15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charset="2"/>
              <a:buChar char="q"/>
            </a:pP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design studies for future accelerators: CLIC, FCC</a:t>
            </a:r>
            <a:r>
              <a:rPr lang="is-IS" altLang="en-US" sz="1600" dirty="0">
                <a:solidFill>
                  <a:schemeClr val="accent1">
                    <a:lumMod val="75000"/>
                  </a:schemeClr>
                </a:solidFill>
              </a:rPr>
              <a:t> (includes </a:t>
            </a:r>
            <a:r>
              <a:rPr lang="is-IS" altLang="en-US" sz="1600" dirty="0" smtClean="0">
                <a:solidFill>
                  <a:schemeClr val="accent1">
                    <a:lumMod val="75000"/>
                  </a:schemeClr>
                </a:solidFill>
              </a:rPr>
              <a:t>HE-LHC)</a:t>
            </a:r>
          </a:p>
          <a:p>
            <a:pPr>
              <a:buFont typeface="Wingdings" charset="2"/>
              <a:buChar char="q"/>
            </a:pPr>
            <a:r>
              <a:rPr lang="is-IS" altLang="en-US" sz="1600" dirty="0">
                <a:solidFill>
                  <a:schemeClr val="accent1">
                    <a:lumMod val="75000"/>
                  </a:schemeClr>
                </a:solidFill>
              </a:rPr>
              <a:t> future opportunities for scientific diversity programme </a:t>
            </a:r>
            <a:r>
              <a:rPr lang="is-IS" altLang="en-US" sz="1600" dirty="0">
                <a:solidFill>
                  <a:schemeClr val="accent1">
                    <a:lumMod val="75000"/>
                  </a:schemeClr>
                </a:solidFill>
                <a:sym typeface="Wingdings" charset="2"/>
              </a:rPr>
              <a:t>(</a:t>
            </a:r>
            <a:r>
              <a:rPr lang="is-IS" altLang="en-US" sz="1600" dirty="0" smtClean="0">
                <a:solidFill>
                  <a:schemeClr val="accent1">
                    <a:lumMod val="75000"/>
                  </a:schemeClr>
                </a:solidFill>
              </a:rPr>
              <a:t>new)</a:t>
            </a:r>
          </a:p>
        </p:txBody>
      </p:sp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2788123" y="143634"/>
            <a:ext cx="36263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/>
              <a:t>CERN scientific roadmap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631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8770168" y="6421438"/>
            <a:ext cx="9144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fld id="{6FC043BC-3A71-954E-8E01-216FDBE9BD23}" type="slidenum">
              <a:rPr lang="en-US" altLang="en-US" sz="1400">
                <a:ea typeface="DejaVu Sans" charset="0"/>
                <a:cs typeface="DejaVu Sans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t>20</a:t>
            </a:fld>
            <a:endParaRPr lang="en-US" altLang="en-US" sz="1400" dirty="0">
              <a:ea typeface="DejaVu Sans" charset="0"/>
              <a:cs typeface="DejaVu Sans" charset="0"/>
            </a:endParaRPr>
          </a:p>
        </p:txBody>
      </p:sp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1259632" y="189801"/>
            <a:ext cx="673453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200" dirty="0" smtClean="0"/>
              <a:t>Future opportunities other </a:t>
            </a:r>
            <a:r>
              <a:rPr lang="en-US" altLang="en-US" sz="2200" dirty="0"/>
              <a:t>than high-energy colliders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3905" y="786606"/>
            <a:ext cx="6048375" cy="3381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A </a:t>
            </a:r>
            <a:r>
              <a:rPr lang="en-US" sz="1600" dirty="0" smtClean="0">
                <a:solidFill>
                  <a:schemeClr val="tx1"/>
                </a:solidFill>
              </a:rPr>
              <a:t>“Physics Beyond Colliders" Study </a:t>
            </a:r>
            <a:r>
              <a:rPr lang="en-US" sz="1600" dirty="0">
                <a:solidFill>
                  <a:schemeClr val="tx1"/>
                </a:solidFill>
              </a:rPr>
              <a:t>Group </a:t>
            </a:r>
            <a:r>
              <a:rPr lang="en-US" sz="1600" dirty="0" smtClean="0">
                <a:solidFill>
                  <a:schemeClr val="tx1"/>
                </a:solidFill>
              </a:rPr>
              <a:t>has been put </a:t>
            </a:r>
            <a:r>
              <a:rPr lang="en-US" sz="1600" dirty="0">
                <a:solidFill>
                  <a:schemeClr val="tx1"/>
                </a:solidFill>
              </a:rPr>
              <a:t>in place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53261" y="4488214"/>
            <a:ext cx="7736413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285750" indent="-285750">
              <a:buFont typeface="Wingdings" charset="2"/>
              <a:buChar char="q"/>
              <a:defRPr/>
            </a:pPr>
            <a:r>
              <a:rPr lang="en-GB" altLang="en-US" sz="1600" dirty="0" smtClean="0">
                <a:solidFill>
                  <a:schemeClr val="tx1"/>
                </a:solidFill>
              </a:rPr>
              <a:t>Will bring together accelerator scientists, experimental and theoretical physicists</a:t>
            </a:r>
            <a:endParaRPr lang="en-GB" alt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charset="2"/>
              <a:buChar char="q"/>
              <a:defRPr/>
            </a:pPr>
            <a:r>
              <a:rPr lang="en-GB" altLang="en-US" sz="1600" dirty="0" smtClean="0">
                <a:solidFill>
                  <a:schemeClr val="tx1"/>
                </a:solidFill>
              </a:rPr>
              <a:t>Kick-off </a:t>
            </a:r>
            <a:r>
              <a:rPr lang="en-GB" altLang="en-US" sz="1600" dirty="0">
                <a:solidFill>
                  <a:schemeClr val="tx1"/>
                </a:solidFill>
              </a:rPr>
              <a:t>meeting in </a:t>
            </a:r>
            <a:r>
              <a:rPr lang="en-GB" altLang="en-US" sz="1600" dirty="0" smtClean="0">
                <a:solidFill>
                  <a:schemeClr val="tx1"/>
                </a:solidFill>
              </a:rPr>
              <a:t>Summer 2016</a:t>
            </a:r>
            <a:endParaRPr lang="en-GB" alt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charset="2"/>
              <a:buChar char="q"/>
              <a:defRPr/>
            </a:pPr>
            <a:r>
              <a:rPr lang="en-GB" altLang="en-US" sz="1600" dirty="0">
                <a:solidFill>
                  <a:schemeClr val="tx1"/>
                </a:solidFill>
              </a:rPr>
              <a:t>Final report end 2018 </a:t>
            </a:r>
            <a:r>
              <a:rPr lang="en-GB" altLang="en-US" sz="1600" dirty="0">
                <a:solidFill>
                  <a:schemeClr val="tx1"/>
                </a:solidFill>
                <a:sym typeface="Wingdings"/>
              </a:rPr>
              <a:t> in time for European Strategy 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5496" y="1393899"/>
            <a:ext cx="9228808" cy="253915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altLang="en-US" sz="1600" b="1" dirty="0">
                <a:solidFill>
                  <a:schemeClr val="tx1"/>
                </a:solidFill>
              </a:rPr>
              <a:t>M</a:t>
            </a:r>
            <a:r>
              <a:rPr lang="en-GB" altLang="en-US" sz="1600" b="1" dirty="0" smtClean="0">
                <a:solidFill>
                  <a:schemeClr val="tx1"/>
                </a:solidFill>
              </a:rPr>
              <a:t>andate</a:t>
            </a:r>
            <a:endParaRPr lang="en-GB" altLang="en-US" sz="1600" b="1" dirty="0">
              <a:solidFill>
                <a:schemeClr val="tx1"/>
              </a:solidFill>
            </a:endParaRPr>
          </a:p>
          <a:p>
            <a:r>
              <a:rPr lang="en-GB" altLang="en-US" sz="1600" dirty="0">
                <a:solidFill>
                  <a:schemeClr val="tx1"/>
                </a:solidFill>
              </a:rPr>
              <a:t>Explore opportunities offered by CERN accelerator complex </a:t>
            </a:r>
            <a:r>
              <a:rPr lang="en-GB" altLang="en-US" sz="1600" dirty="0" smtClean="0">
                <a:solidFill>
                  <a:schemeClr val="tx1"/>
                </a:solidFill>
              </a:rPr>
              <a:t>and infrastructure to </a:t>
            </a:r>
            <a:r>
              <a:rPr lang="en-GB" altLang="en-US" sz="1600" dirty="0">
                <a:solidFill>
                  <a:schemeClr val="tx1"/>
                </a:solidFill>
              </a:rPr>
              <a:t>address </a:t>
            </a:r>
            <a:endParaRPr lang="en-GB" altLang="en-US" sz="1600" dirty="0" smtClean="0">
              <a:solidFill>
                <a:schemeClr val="tx1"/>
              </a:solidFill>
            </a:endParaRPr>
          </a:p>
          <a:p>
            <a:r>
              <a:rPr lang="en-GB" altLang="en-US" sz="1600" dirty="0" smtClean="0">
                <a:solidFill>
                  <a:schemeClr val="tx1"/>
                </a:solidFill>
              </a:rPr>
              <a:t>outstanding </a:t>
            </a:r>
            <a:r>
              <a:rPr lang="en-GB" altLang="en-US" sz="1600" dirty="0">
                <a:solidFill>
                  <a:schemeClr val="tx1"/>
                </a:solidFill>
              </a:rPr>
              <a:t>questions </a:t>
            </a:r>
            <a:r>
              <a:rPr lang="en-GB" altLang="en-US" sz="1600" dirty="0" smtClean="0">
                <a:solidFill>
                  <a:schemeClr val="tx1"/>
                </a:solidFill>
              </a:rPr>
              <a:t>in </a:t>
            </a:r>
            <a:r>
              <a:rPr lang="en-GB" altLang="en-US" sz="1600" dirty="0">
                <a:solidFill>
                  <a:schemeClr val="tx1"/>
                </a:solidFill>
              </a:rPr>
              <a:t>particle physics through projects</a:t>
            </a:r>
            <a:r>
              <a:rPr lang="en-GB" altLang="en-US" sz="1600" dirty="0" smtClean="0">
                <a:solidFill>
                  <a:schemeClr val="tx1"/>
                </a:solidFill>
              </a:rPr>
              <a:t>:</a:t>
            </a:r>
          </a:p>
          <a:p>
            <a:endParaRPr lang="en-GB" altLang="en-US" sz="1600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q"/>
            </a:pPr>
            <a:r>
              <a:rPr lang="en-GB" altLang="en-US" sz="1600" dirty="0">
                <a:solidFill>
                  <a:schemeClr val="tx1"/>
                </a:solidFill>
              </a:rPr>
              <a:t> complementary to future high-energy colliders (HE-LHC, CLIC, FCC)</a:t>
            </a:r>
          </a:p>
          <a:p>
            <a:pPr>
              <a:buFont typeface="Wingdings" charset="2"/>
              <a:buChar char="q"/>
            </a:pPr>
            <a:r>
              <a:rPr lang="en-GB" altLang="en-US" sz="1600" dirty="0">
                <a:solidFill>
                  <a:schemeClr val="tx1"/>
                </a:solidFill>
              </a:rPr>
              <a:t> exploiting unique capabilities of CERN accelerator complex and infrastructure</a:t>
            </a:r>
          </a:p>
          <a:p>
            <a:pPr>
              <a:buFont typeface="Wingdings" charset="2"/>
              <a:buChar char="q"/>
            </a:pPr>
            <a:r>
              <a:rPr lang="en-GB" altLang="en-US" sz="1600" dirty="0">
                <a:solidFill>
                  <a:schemeClr val="tx1"/>
                </a:solidFill>
              </a:rPr>
              <a:t> complementary to other efforts in the world </a:t>
            </a:r>
            <a:r>
              <a:rPr lang="en-GB" altLang="en-US" sz="1600" dirty="0">
                <a:solidFill>
                  <a:schemeClr val="tx1"/>
                </a:solidFill>
                <a:sym typeface="Wingdings" charset="2"/>
              </a:rPr>
              <a:t> optimise resources of the discipline globally </a:t>
            </a:r>
            <a:endParaRPr lang="en-GB" altLang="en-US" sz="1600" dirty="0">
              <a:solidFill>
                <a:schemeClr val="tx1"/>
              </a:solidFill>
            </a:endParaRPr>
          </a:p>
          <a:p>
            <a:r>
              <a:rPr lang="en-GB" altLang="en-US" sz="1500" dirty="0">
                <a:solidFill>
                  <a:schemeClr val="tx1"/>
                </a:solidFill>
              </a:rPr>
              <a:t>Examples: searches for rare processes and very-weakly interacting particles, electric dipole moments, etc.</a:t>
            </a:r>
          </a:p>
          <a:p>
            <a:endParaRPr lang="en-GB" altLang="en-US" sz="1500" dirty="0">
              <a:solidFill>
                <a:schemeClr val="tx1"/>
              </a:solidFill>
            </a:endParaRPr>
          </a:p>
          <a:p>
            <a:r>
              <a:rPr lang="en-GB" altLang="en-US" sz="1600" dirty="0">
                <a:solidFill>
                  <a:schemeClr val="tx1"/>
                </a:solidFill>
                <a:sym typeface="Wingdings" charset="2"/>
              </a:rPr>
              <a:t> </a:t>
            </a:r>
            <a:r>
              <a:rPr lang="en-GB" altLang="en-US" sz="1700" dirty="0">
                <a:solidFill>
                  <a:schemeClr val="tx1"/>
                </a:solidFill>
                <a:sym typeface="Wingdings" charset="2"/>
              </a:rPr>
              <a:t>Enrich and diversify CERN’s future scientific programme </a:t>
            </a:r>
            <a:endParaRPr lang="en-GB" altLang="en-US" sz="17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31" y="5805264"/>
            <a:ext cx="808670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altLang="en-US" sz="1600" dirty="0" smtClean="0">
                <a:solidFill>
                  <a:schemeClr val="tx1"/>
                </a:solidFill>
              </a:rPr>
              <a:t>One of the goals </a:t>
            </a:r>
            <a:r>
              <a:rPr lang="en-GB" altLang="en-US" sz="1600" dirty="0">
                <a:solidFill>
                  <a:schemeClr val="tx1"/>
                </a:solidFill>
              </a:rPr>
              <a:t>is to involve interested worldwide community, and to create synergies </a:t>
            </a:r>
            <a:endParaRPr lang="en-GB" altLang="en-US" sz="16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altLang="en-US" sz="1600" dirty="0" smtClean="0">
                <a:solidFill>
                  <a:schemeClr val="tx1"/>
                </a:solidFill>
              </a:rPr>
              <a:t>with other laboratories</a:t>
            </a:r>
            <a:r>
              <a:rPr lang="en-GB" altLang="en-US" sz="1600" dirty="0">
                <a:solidFill>
                  <a:schemeClr val="tx1"/>
                </a:solidFill>
              </a:rPr>
              <a:t> </a:t>
            </a:r>
            <a:r>
              <a:rPr lang="en-GB" altLang="en-US" sz="1600" dirty="0" smtClean="0">
                <a:solidFill>
                  <a:schemeClr val="tx1"/>
                </a:solidFill>
              </a:rPr>
              <a:t>and institutions in Europe </a:t>
            </a:r>
            <a:r>
              <a:rPr lang="en-GB" altLang="en-US" sz="1600" dirty="0">
                <a:solidFill>
                  <a:schemeClr val="tx1"/>
                </a:solidFill>
              </a:rPr>
              <a:t>(and beyond)</a:t>
            </a:r>
          </a:p>
        </p:txBody>
      </p:sp>
    </p:spTree>
    <p:extLst>
      <p:ext uri="{BB962C8B-B14F-4D97-AF65-F5344CB8AC3E}">
        <p14:creationId xmlns:p14="http://schemas.microsoft.com/office/powerpoint/2010/main" val="2045334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4736" y="116632"/>
            <a:ext cx="178927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smtClean="0"/>
              <a:t>Conclusions</a:t>
            </a:r>
            <a:endParaRPr lang="en-US" sz="23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999854"/>
            <a:ext cx="8879354" cy="1077218"/>
          </a:xfrm>
          <a:prstGeom prst="rect">
            <a:avLst/>
          </a:prstGeom>
          <a:solidFill>
            <a:srgbClr val="D6D5A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600" b="1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The full exploitation of the LHC, and more powerful future accelerators, are an essential </a:t>
            </a:r>
          </a:p>
          <a:p>
            <a:pPr defTabSz="914400"/>
            <a:r>
              <a:rPr lang="en-US" sz="1600" b="1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c</a:t>
            </a:r>
            <a:r>
              <a:rPr lang="en-US" sz="1600" b="1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omponent of any future </a:t>
            </a:r>
            <a:r>
              <a:rPr lang="en-US" sz="1600" b="1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programme</a:t>
            </a:r>
            <a:r>
              <a:rPr lang="en-US" sz="1600" b="1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 aiming at improving our knowledge of fundamental </a:t>
            </a:r>
          </a:p>
          <a:p>
            <a:pPr defTabSz="914400"/>
            <a:r>
              <a:rPr lang="en-US" sz="1600" b="1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p</a:t>
            </a:r>
            <a:r>
              <a:rPr lang="en-US" sz="1600" b="1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hysics.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N.B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. historically, accelerators have been our most powerful tool for exploration </a:t>
            </a:r>
            <a:endParaRPr lang="en-US" sz="1600" dirty="0" smtClean="0">
              <a:solidFill>
                <a:schemeClr val="tx1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 defTabSz="914400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in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particle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physics</a:t>
            </a:r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313473"/>
            <a:ext cx="9001000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Today’s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 outstanding questions in fundamental physics can only be </a:t>
            </a:r>
            <a:r>
              <a:rPr lang="en-US" sz="1600" dirty="0" smtClean="0">
                <a:solidFill>
                  <a:schemeClr val="tx1"/>
                </a:solidFill>
                <a:effectLst/>
                <a:sym typeface="Wingdings"/>
              </a:rPr>
              <a:t>successfully addressed </a:t>
            </a:r>
          </a:p>
          <a:p>
            <a:r>
              <a:rPr lang="en-US" sz="1600" dirty="0" smtClean="0">
                <a:solidFill>
                  <a:schemeClr val="tx1"/>
                </a:solidFill>
                <a:effectLst/>
                <a:sym typeface="Wingdings"/>
              </a:rPr>
              <a:t>through the variety of 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approaches </a:t>
            </a:r>
            <a:r>
              <a:rPr lang="en-US" sz="1600" dirty="0" smtClean="0">
                <a:solidFill>
                  <a:schemeClr val="tx1"/>
                </a:solidFill>
              </a:rPr>
              <a:t>the field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 has developed  (thanks also</a:t>
            </a:r>
            <a:r>
              <a:rPr lang="en-US" sz="1600" dirty="0">
                <a:solidFill>
                  <a:schemeClr val="tx1"/>
                </a:solidFill>
                <a:effectLst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to strong advances in accelerator and detector technologies): particle colliders, neutrino experiments, dark matter </a:t>
            </a:r>
          </a:p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direct and indirect detection, precision measurements of rare processes, dedicated searches </a:t>
            </a:r>
          </a:p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(e.g. </a:t>
            </a:r>
            <a:r>
              <a:rPr lang="en-US" sz="1600" dirty="0" err="1" smtClean="0">
                <a:solidFill>
                  <a:schemeClr val="tx1"/>
                </a:solidFill>
                <a:effectLst/>
              </a:rPr>
              <a:t>axions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, dark-sector particles), cosmic surveys, </a:t>
            </a:r>
            <a:r>
              <a:rPr lang="is-IS" sz="1600" dirty="0" smtClean="0">
                <a:solidFill>
                  <a:schemeClr val="tx1"/>
                </a:solidFill>
                <a:effectLst/>
              </a:rPr>
              <a:t>…</a:t>
            </a:r>
            <a:endParaRPr lang="en-US" sz="16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879" y="4365104"/>
            <a:ext cx="8440131" cy="830997"/>
          </a:xfrm>
          <a:prstGeom prst="rect">
            <a:avLst/>
          </a:prstGeom>
          <a:solidFill>
            <a:srgbClr val="D6D7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New ideas, vigorous technological developments, perseverance, as well as worldwide 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collaboration, will be needed to reach the highest energies and intensities and make future </a:t>
            </a:r>
          </a:p>
          <a:p>
            <a:pPr defTabSz="914400"/>
            <a:r>
              <a:rPr lang="en-US" sz="1600" dirty="0">
                <a:solidFill>
                  <a:prstClr val="black"/>
                </a:solidFill>
                <a:ea typeface="Arial" charset="0"/>
                <a:cs typeface="Arial" charset="0"/>
              </a:rPr>
              <a:t>a</a:t>
            </a:r>
            <a:r>
              <a:rPr lang="en-US" sz="16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ccelerators financially and technically affordable.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528" y="5517232"/>
            <a:ext cx="813690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The extraordinary success of the LHC </a:t>
            </a:r>
            <a:r>
              <a:rPr lang="en-US" sz="1600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  <a:sym typeface="Wingdings"/>
              </a:rPr>
              <a:t>demonstrates the strength of the community (accelerators, experiments, computing, theory)</a:t>
            </a:r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ＭＳ Ｐゴシック" charset="0"/>
                <a:sym typeface="Wingdings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  <a:sym typeface="Wingdings"/>
              </a:rPr>
              <a:t> a crucial asset in view of future, </a:t>
            </a:r>
          </a:p>
          <a:p>
            <a:pPr defTabSz="914400"/>
            <a:r>
              <a:rPr lang="en-US" sz="1600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  <a:sym typeface="Wingdings"/>
              </a:rPr>
              <a:t>even more ambitious, projects.</a:t>
            </a:r>
            <a:endParaRPr lang="en-US" sz="1600" dirty="0" smtClean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4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9AE129B-AADE-4D42-A5CD-D33420D126B1" descr="7E832775-FA4B-45D5-A24A-50916B9E2716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11" y="116632"/>
            <a:ext cx="1220281" cy="51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88960" y="2636912"/>
            <a:ext cx="3262432" cy="1015663"/>
          </a:xfrm>
          <a:prstGeom prst="rect">
            <a:avLst/>
          </a:prstGeom>
          <a:noFill/>
          <a:ln>
            <a:solidFill>
              <a:srgbClr val="004000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EXTRAS</a:t>
            </a:r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1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96" y="44624"/>
            <a:ext cx="9004388" cy="35394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7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Projected integrated luminosities of proposed future colliders for current operating scenarios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0" y="476672"/>
            <a:ext cx="9144000" cy="3732803"/>
            <a:chOff x="0" y="836712"/>
            <a:chExt cx="9144000" cy="3732803"/>
          </a:xfrm>
        </p:grpSpPr>
        <p:sp>
          <p:nvSpPr>
            <p:cNvPr id="39" name="Rectangle 38"/>
            <p:cNvSpPr/>
            <p:nvPr/>
          </p:nvSpPr>
          <p:spPr bwMode="auto">
            <a:xfrm>
              <a:off x="0" y="836712"/>
              <a:ext cx="9144000" cy="3672408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144016" y="980728"/>
              <a:ext cx="8892480" cy="2916040"/>
              <a:chOff x="144016" y="1340768"/>
              <a:chExt cx="8892480" cy="291604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144016" y="1700808"/>
                <a:ext cx="8892480" cy="2556000"/>
                <a:chOff x="251520" y="1700808"/>
                <a:chExt cx="8892480" cy="2556000"/>
              </a:xfrm>
            </p:grpSpPr>
            <p:sp>
              <p:nvSpPr>
                <p:cNvPr id="3" name="TextBox 2"/>
                <p:cNvSpPr txBox="1"/>
                <p:nvPr/>
              </p:nvSpPr>
              <p:spPr>
                <a:xfrm>
                  <a:off x="251520" y="1700808"/>
                  <a:ext cx="8892480" cy="25545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defTabSz="914400"/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√s             90    </a:t>
                  </a:r>
                  <a:r>
                    <a:rPr lang="en-US" sz="15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~240     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350-380   500     1.4      3      70   100    </a:t>
                  </a:r>
                  <a:r>
                    <a:rPr lang="en-US" sz="15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Total 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            # of    </a:t>
                  </a:r>
                  <a:r>
                    <a:rPr lang="en-US" sz="15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# H events </a:t>
                  </a:r>
                </a:p>
                <a:p>
                  <a:pPr defTabSz="914400"/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					                </a:t>
                  </a:r>
                  <a:r>
                    <a:rPr lang="en-US" sz="1600" dirty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</a:t>
                  </a:r>
                  <a:r>
                    <a:rPr lang="en-US" sz="1200" dirty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</a:t>
                  </a:r>
                  <a:r>
                    <a:rPr lang="en-US" sz="12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at √s&gt;240 GeV     </a:t>
                  </a:r>
                  <a:r>
                    <a:rPr lang="en-US" sz="15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years</a:t>
                  </a:r>
                  <a:r>
                    <a:rPr lang="en-US" sz="12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   </a:t>
                  </a:r>
                  <a:r>
                    <a:rPr lang="en-US" sz="15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at production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	                                                        </a:t>
                  </a:r>
                  <a:endParaRPr lang="en-US" sz="1600" dirty="0">
                    <a:solidFill>
                      <a:prstClr val="black"/>
                    </a:solidFill>
                    <a:ea typeface="ＭＳ Ｐゴシック" charset="0"/>
                    <a:cs typeface="ＭＳ Ｐゴシック" charset="0"/>
                  </a:endParaRPr>
                </a:p>
                <a:p>
                  <a:pPr defTabSz="914400"/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FCC-</a:t>
                  </a:r>
                  <a:r>
                    <a:rPr lang="en-US" sz="1600" dirty="0" err="1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ee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  90</a:t>
                  </a:r>
                  <a:r>
                    <a:rPr lang="en-US" sz="1400" baseline="30000" dirty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</a:t>
                  </a:r>
                  <a:r>
                    <a:rPr lang="en-US" sz="14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</a:t>
                  </a:r>
                  <a:r>
                    <a:rPr lang="en-US" sz="1400" baseline="300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    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10         3                                                              13</a:t>
                  </a:r>
                  <a:r>
                    <a:rPr lang="en-US" sz="11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                 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~</a:t>
                  </a:r>
                  <a:r>
                    <a:rPr lang="en-US" sz="1600" dirty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15       2 M</a:t>
                  </a:r>
                </a:p>
                <a:p>
                  <a:pPr defTabSz="914400"/>
                  <a:r>
                    <a:rPr lang="en-US" sz="1600" dirty="0" err="1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CepC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                5                                                                           5               ~10       1 M </a:t>
                  </a:r>
                </a:p>
                <a:p>
                  <a:pPr defTabSz="914400"/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ILC                     2        0.2               4                                             6.2             ~20      1.6 M</a:t>
                  </a:r>
                </a:p>
                <a:p>
                  <a:pPr defTabSz="914400"/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CLIC                                    0.5               1.5     2                            4               ~20       1.5 M</a:t>
                  </a:r>
                </a:p>
                <a:p>
                  <a:pPr defTabSz="914400"/>
                  <a:endParaRPr lang="en-US" sz="1600" dirty="0">
                    <a:solidFill>
                      <a:prstClr val="black"/>
                    </a:solidFill>
                    <a:ea typeface="ＭＳ Ｐゴシック" charset="0"/>
                    <a:cs typeface="ＭＳ Ｐゴシック" charset="0"/>
                  </a:endParaRPr>
                </a:p>
                <a:p>
                  <a:pPr defTabSz="914400"/>
                  <a:r>
                    <a:rPr lang="en-US" sz="1600" dirty="0" err="1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SppC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                                                                      30                  30             ~10       30 B   </a:t>
                  </a:r>
                </a:p>
                <a:p>
                  <a:pPr defTabSz="914400"/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FCC-</a:t>
                  </a:r>
                  <a:r>
                    <a:rPr lang="en-US" sz="1600" dirty="0" err="1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hh</a:t>
                  </a:r>
                  <a:r>
                    <a:rPr lang="en-US" sz="1600" dirty="0" smtClean="0">
                      <a:solidFill>
                        <a:prstClr val="black"/>
                      </a:solidFill>
                      <a:ea typeface="ＭＳ Ｐゴシック" charset="0"/>
                      <a:cs typeface="ＭＳ Ｐゴシック" charset="0"/>
                    </a:rPr>
                    <a:t>                                                                              40        40              ~25       40 B </a:t>
                  </a:r>
                </a:p>
              </p:txBody>
            </p:sp>
            <p:cxnSp>
              <p:nvCxnSpPr>
                <p:cNvPr id="7" name="Straight Connector 6"/>
                <p:cNvCxnSpPr/>
                <p:nvPr/>
              </p:nvCxnSpPr>
              <p:spPr bwMode="auto">
                <a:xfrm>
                  <a:off x="1187624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" name="Straight Connector 7"/>
                <p:cNvCxnSpPr/>
                <p:nvPr/>
              </p:nvCxnSpPr>
              <p:spPr bwMode="auto">
                <a:xfrm>
                  <a:off x="1691680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2303240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3275856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851920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" name="Straight Connector 12"/>
                <p:cNvCxnSpPr/>
                <p:nvPr/>
              </p:nvCxnSpPr>
              <p:spPr bwMode="auto">
                <a:xfrm>
                  <a:off x="4427984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" name="Straight Connector 13"/>
                <p:cNvCxnSpPr/>
                <p:nvPr/>
              </p:nvCxnSpPr>
              <p:spPr bwMode="auto">
                <a:xfrm>
                  <a:off x="5364088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5940152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7127776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7775848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" name="Straight Connector 18"/>
                <p:cNvCxnSpPr/>
                <p:nvPr/>
              </p:nvCxnSpPr>
              <p:spPr bwMode="auto">
                <a:xfrm>
                  <a:off x="251520" y="2276872"/>
                  <a:ext cx="8892000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26" name="Group 25"/>
                <p:cNvGrpSpPr/>
                <p:nvPr/>
              </p:nvGrpSpPr>
              <p:grpSpPr>
                <a:xfrm>
                  <a:off x="1224000" y="2060848"/>
                  <a:ext cx="2592288" cy="338554"/>
                  <a:chOff x="1259632" y="4365104"/>
                  <a:chExt cx="2592288" cy="338554"/>
                </a:xfrm>
              </p:grpSpPr>
              <p:cxnSp>
                <p:nvCxnSpPr>
                  <p:cNvPr id="25" name="Straight Arrow Connector 24"/>
                  <p:cNvCxnSpPr/>
                  <p:nvPr/>
                </p:nvCxnSpPr>
                <p:spPr bwMode="auto">
                  <a:xfrm>
                    <a:off x="1259632" y="4509120"/>
                    <a:ext cx="2592288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arrow"/>
                    <a:tailEnd type="arrow"/>
                  </a:ln>
                  <a:effectLst/>
                </p:spPr>
              </p:cxn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2267744" y="4365104"/>
                    <a:ext cx="569888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0000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defTabSz="914400"/>
                    <a:r>
                      <a:rPr lang="en-US" sz="1600" dirty="0" err="1" smtClean="0">
                        <a:solidFill>
                          <a:prstClr val="black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rPr>
                      <a:t>GeV</a:t>
                    </a:r>
                    <a:r>
                      <a:rPr lang="en-US" sz="1600" dirty="0" smtClean="0">
                        <a:solidFill>
                          <a:prstClr val="black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rPr>
                      <a:t> </a:t>
                    </a:r>
                  </a:p>
                </p:txBody>
              </p:sp>
            </p:grpSp>
            <p:cxnSp>
              <p:nvCxnSpPr>
                <p:cNvPr id="30" name="Straight Connector 29"/>
                <p:cNvCxnSpPr/>
                <p:nvPr/>
              </p:nvCxnSpPr>
              <p:spPr bwMode="auto">
                <a:xfrm>
                  <a:off x="4860032" y="1700808"/>
                  <a:ext cx="0" cy="255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27" name="Group 26"/>
                <p:cNvGrpSpPr/>
                <p:nvPr/>
              </p:nvGrpSpPr>
              <p:grpSpPr>
                <a:xfrm>
                  <a:off x="3959424" y="2060848"/>
                  <a:ext cx="1980000" cy="338554"/>
                  <a:chOff x="1295128" y="4365104"/>
                  <a:chExt cx="1980000" cy="338554"/>
                </a:xfrm>
              </p:grpSpPr>
              <p:cxnSp>
                <p:nvCxnSpPr>
                  <p:cNvPr id="28" name="Straight Arrow Connector 27"/>
                  <p:cNvCxnSpPr/>
                  <p:nvPr/>
                </p:nvCxnSpPr>
                <p:spPr bwMode="auto">
                  <a:xfrm>
                    <a:off x="1295128" y="4509120"/>
                    <a:ext cx="1980000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arrow"/>
                    <a:tailEnd type="arrow"/>
                  </a:ln>
                  <a:effectLst/>
                </p:spPr>
              </p:cxn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1805360" y="4365104"/>
                    <a:ext cx="569888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0000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defTabSz="914400"/>
                    <a:r>
                      <a:rPr lang="en-US" sz="1600" dirty="0" err="1">
                        <a:solidFill>
                          <a:prstClr val="black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rPr>
                      <a:t>T</a:t>
                    </a:r>
                    <a:r>
                      <a:rPr lang="en-US" sz="1600" dirty="0" err="1" smtClean="0">
                        <a:solidFill>
                          <a:prstClr val="black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rPr>
                      <a:t>eV</a:t>
                    </a:r>
                    <a:r>
                      <a:rPr lang="en-US" sz="1600" dirty="0" smtClean="0">
                        <a:solidFill>
                          <a:prstClr val="black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rPr>
                      <a:t> </a:t>
                    </a:r>
                  </a:p>
                </p:txBody>
              </p:sp>
            </p:grpSp>
            <p:cxnSp>
              <p:nvCxnSpPr>
                <p:cNvPr id="31" name="Straight Connector 30"/>
                <p:cNvCxnSpPr/>
                <p:nvPr/>
              </p:nvCxnSpPr>
              <p:spPr bwMode="auto">
                <a:xfrm>
                  <a:off x="251520" y="3645024"/>
                  <a:ext cx="8892000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34" name="TextBox 33"/>
              <p:cNvSpPr txBox="1"/>
              <p:nvPr/>
            </p:nvSpPr>
            <p:spPr>
              <a:xfrm>
                <a:off x="6178900" y="1340768"/>
                <a:ext cx="2449710" cy="307777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sz="1400" dirty="0" smtClean="0">
                    <a:solidFill>
                      <a:prstClr val="black"/>
                    </a:solidFill>
                    <a:ea typeface="Arial" charset="0"/>
                    <a:cs typeface="Arial" charset="0"/>
                  </a:rPr>
                  <a:t>Integrated luminosities (ab</a:t>
                </a:r>
                <a:r>
                  <a:rPr lang="en-US" sz="1400" baseline="30000" dirty="0" smtClean="0">
                    <a:solidFill>
                      <a:prstClr val="black"/>
                    </a:solidFill>
                    <a:ea typeface="Arial" charset="0"/>
                    <a:cs typeface="Arial" charset="0"/>
                  </a:rPr>
                  <a:t>-1</a:t>
                </a:r>
                <a:r>
                  <a:rPr lang="en-US" sz="1400" dirty="0" smtClean="0">
                    <a:solidFill>
                      <a:prstClr val="black"/>
                    </a:solidFill>
                    <a:ea typeface="Arial" charset="0"/>
                    <a:cs typeface="Arial" charset="0"/>
                  </a:rPr>
                  <a:t>)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3455156" y="4077072"/>
              <a:ext cx="5210081" cy="49244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300" dirty="0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2 experiments assumed for </a:t>
              </a:r>
              <a:r>
                <a:rPr lang="en-US" sz="1300" dirty="0" err="1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CepC</a:t>
              </a:r>
              <a:r>
                <a:rPr lang="en-US" sz="1300" dirty="0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, </a:t>
              </a:r>
              <a:r>
                <a:rPr lang="en-US" sz="1300" dirty="0" err="1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SppC</a:t>
              </a:r>
              <a:r>
                <a:rPr lang="en-US" sz="1300" dirty="0">
                  <a:solidFill>
                    <a:prstClr val="black"/>
                  </a:solidFill>
                  <a:ea typeface="Arial" charset="0"/>
                  <a:cs typeface="Arial" charset="0"/>
                </a:rPr>
                <a:t> </a:t>
              </a:r>
              <a:r>
                <a:rPr lang="en-US" sz="1300" dirty="0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and FCC-</a:t>
              </a:r>
              <a:r>
                <a:rPr lang="en-US" sz="1300" dirty="0" err="1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hh</a:t>
              </a:r>
              <a:r>
                <a:rPr lang="en-US" sz="1300" dirty="0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, 2 for FCC-</a:t>
              </a:r>
              <a:r>
                <a:rPr lang="en-US" sz="1300" dirty="0" err="1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ee</a:t>
              </a:r>
              <a:endParaRPr lang="en-US" sz="1300" dirty="0" smtClean="0">
                <a:solidFill>
                  <a:prstClr val="black"/>
                </a:solidFill>
                <a:ea typeface="Arial" charset="0"/>
                <a:cs typeface="Arial" charset="0"/>
              </a:endParaRPr>
            </a:p>
            <a:p>
              <a:pPr defTabSz="914400"/>
              <a:r>
                <a:rPr lang="en-US" sz="1300" dirty="0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L upgrade assumed for ILC and crab waist option for FCC-</a:t>
              </a:r>
              <a:r>
                <a:rPr lang="en-US" sz="1300" dirty="0" err="1" smtClean="0">
                  <a:solidFill>
                    <a:prstClr val="black"/>
                  </a:solidFill>
                  <a:ea typeface="Arial" charset="0"/>
                  <a:cs typeface="Arial" charset="0"/>
                </a:rPr>
                <a:t>ee</a:t>
              </a:r>
              <a:endParaRPr lang="en-US" sz="1300" dirty="0">
                <a:solidFill>
                  <a:prstClr val="black"/>
                </a:solidFill>
                <a:ea typeface="Arial" charset="0"/>
                <a:cs typeface="Arial" charset="0"/>
              </a:endParaRPr>
            </a:p>
          </p:txBody>
        </p:sp>
        <p:graphicFrame>
          <p:nvGraphicFramePr>
            <p:cNvPr id="41" name="Object 40"/>
            <p:cNvGraphicFramePr>
              <a:graphicFrameLocks noChangeAspect="1"/>
            </p:cNvGraphicFramePr>
            <p:nvPr>
              <p:extLst/>
            </p:nvPr>
          </p:nvGraphicFramePr>
          <p:xfrm>
            <a:off x="6400800" y="1386000"/>
            <a:ext cx="484061" cy="3227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Equation" r:id="rId4" imgW="419100" imgH="279400" progId="Equation.3">
                    <p:embed/>
                  </p:oleObj>
                </mc:Choice>
                <mc:Fallback>
                  <p:oleObj name="Equation" r:id="rId4" imgW="419100" imgH="279400" progId="Equation.3">
                    <p:embed/>
                    <p:pic>
                      <p:nvPicPr>
                        <p:cNvPr id="0" name=""/>
                        <p:cNvPicPr preferRelativeResize="0"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400800" y="1386000"/>
                          <a:ext cx="484061" cy="3227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" name="TextBox 42"/>
          <p:cNvSpPr txBox="1"/>
          <p:nvPr/>
        </p:nvSpPr>
        <p:spPr>
          <a:xfrm>
            <a:off x="76992" y="5736158"/>
            <a:ext cx="8959504" cy="1077218"/>
          </a:xfrm>
          <a:prstGeom prst="rect">
            <a:avLst/>
          </a:prstGeom>
          <a:solidFill>
            <a:srgbClr val="D6D7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Higgs couplings measurements:</a:t>
            </a:r>
          </a:p>
          <a:p>
            <a:pPr marL="285750" indent="-285750" defTabSz="914400">
              <a:buFont typeface="Wingdings" charset="2"/>
              <a:buChar char="q"/>
            </a:pP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Couplings to W, Z, g, c, b, </a:t>
            </a:r>
            <a:r>
              <a:rPr lang="en-US" sz="1600" dirty="0" err="1" smtClean="0">
                <a:solidFill>
                  <a:prstClr val="black"/>
                </a:solidFill>
                <a:latin typeface="Arial " charset="0"/>
                <a:ea typeface="Lucida Grande"/>
                <a:cs typeface="Lucida Grande"/>
              </a:rPr>
              <a:t>τ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: best measurements: 0.2-0.8%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at FCC-</a:t>
            </a:r>
            <a:r>
              <a:rPr lang="en-US" sz="1600" dirty="0" err="1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ee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 (luminosity)</a:t>
            </a:r>
            <a:endParaRPr lang="en-US" sz="1600" dirty="0">
              <a:solidFill>
                <a:prstClr val="black"/>
              </a:solidFill>
              <a:latin typeface="Arial " charset="0"/>
              <a:ea typeface="ＭＳ Ｐゴシック" charset="0"/>
              <a:cs typeface="ＭＳ Ｐゴシック" charset="0"/>
            </a:endParaRPr>
          </a:p>
          <a:p>
            <a:pPr marL="285750" indent="-285750" defTabSz="914400">
              <a:buFont typeface="Wingdings" charset="2"/>
              <a:buChar char="q"/>
            </a:pP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Couplings to top: 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best measurements: 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few % ILC, CLIC, FCC-</a:t>
            </a:r>
            <a:r>
              <a:rPr lang="en-US" sz="1600" dirty="0" err="1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hh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heavy final state 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 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e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nergy)</a:t>
            </a:r>
          </a:p>
          <a:p>
            <a:pPr marL="285750" indent="-285750" defTabSz="914400">
              <a:buFont typeface="Wingdings" charset="2"/>
              <a:buChar char="q"/>
            </a:pP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Self-couplings HH: 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best measurements: 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~10 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% at 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CLIC, FCC-</a:t>
            </a:r>
            <a:r>
              <a:rPr lang="en-US" sz="1600" dirty="0" err="1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hh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heavy final state 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 e</a:t>
            </a:r>
            <a:r>
              <a:rPr lang="en-US" sz="1600" dirty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nergy</a:t>
            </a:r>
            <a:r>
              <a:rPr lang="en-US" sz="1600" dirty="0" smtClean="0">
                <a:solidFill>
                  <a:prstClr val="black"/>
                </a:solidFill>
                <a:latin typeface="Arial " charset="0"/>
                <a:ea typeface="ＭＳ Ｐゴシック" charset="0"/>
                <a:cs typeface="ＭＳ Ｐゴシック" charset="0"/>
              </a:rPr>
              <a:t>)</a:t>
            </a:r>
            <a:endParaRPr lang="en-US" sz="1600" dirty="0">
              <a:solidFill>
                <a:prstClr val="black"/>
              </a:solidFill>
              <a:latin typeface="Arial 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7504" y="4365104"/>
            <a:ext cx="8784976" cy="1246495"/>
          </a:xfrm>
          <a:prstGeom prst="rect">
            <a:avLst/>
          </a:prstGeom>
          <a:solidFill>
            <a:srgbClr val="D6D5A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Note:</a:t>
            </a:r>
          </a:p>
          <a:p>
            <a:pPr marL="285750" indent="-285750" defTabSz="914400">
              <a:buFont typeface="Wingdings" charset="2"/>
              <a:buChar char="q"/>
            </a:pP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Different definitions of “year” across projects: assumed physics data-taking time</a:t>
            </a:r>
            <a:r>
              <a:rPr lang="en-US" sz="1500" dirty="0">
                <a:solidFill>
                  <a:prstClr val="black"/>
                </a:solidFill>
                <a:ea typeface="Arial" charset="0"/>
                <a:cs typeface="Arial" charset="0"/>
              </a:rPr>
              <a:t> 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varies over </a:t>
            </a:r>
          </a:p>
          <a:p>
            <a:pPr defTabSz="914400"/>
            <a:r>
              <a:rPr lang="en-US" sz="1500" dirty="0">
                <a:solidFill>
                  <a:prstClr val="black"/>
                </a:solidFill>
                <a:ea typeface="Arial" charset="0"/>
                <a:cs typeface="Arial" charset="0"/>
              </a:rPr>
              <a:t> 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    0.5-1.6x10</a:t>
            </a:r>
            <a:r>
              <a:rPr lang="en-US" sz="1500" baseline="300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7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 s/year. Note: LHC 2012: 0.6x10</a:t>
            </a:r>
            <a:r>
              <a:rPr lang="en-US" sz="1500" baseline="300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7</a:t>
            </a:r>
            <a:r>
              <a:rPr lang="en-US" sz="1500" dirty="0">
                <a:solidFill>
                  <a:prstClr val="black"/>
                </a:solidFill>
                <a:ea typeface="Arial" charset="0"/>
                <a:cs typeface="Arial" charset="0"/>
              </a:rPr>
              <a:t> 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s machine operation in physics with stable beams</a:t>
            </a:r>
          </a:p>
          <a:p>
            <a:pPr marL="285750" indent="-285750" defTabSz="914400">
              <a:buFont typeface="Wingdings" charset="2"/>
              <a:buChar char="q"/>
            </a:pPr>
            <a:r>
              <a:rPr lang="en-US" sz="1500" dirty="0" err="1">
                <a:solidFill>
                  <a:prstClr val="black"/>
                </a:solidFill>
                <a:ea typeface="Arial" charset="0"/>
                <a:cs typeface="Arial" charset="0"/>
              </a:rPr>
              <a:t>pp</a:t>
            </a:r>
            <a:r>
              <a:rPr lang="en-US" sz="1500" dirty="0">
                <a:solidFill>
                  <a:prstClr val="black"/>
                </a:solidFill>
                <a:ea typeface="Arial" charset="0"/>
                <a:cs typeface="Arial" charset="0"/>
              </a:rPr>
              <a:t> colliders: usable H events are ~ 10% of total cross-section due to large </a:t>
            </a: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backgrounds</a:t>
            </a:r>
          </a:p>
          <a:p>
            <a:pPr marL="285750" indent="-285750" defTabSz="914400">
              <a:buFont typeface="Wingdings" charset="2"/>
              <a:buChar char="q"/>
            </a:pPr>
            <a:r>
              <a:rPr lang="en-US" sz="1500" dirty="0" smtClean="0">
                <a:solidFill>
                  <a:prstClr val="black"/>
                </a:solidFill>
                <a:ea typeface="Arial" charset="0"/>
                <a:cs typeface="Arial" charset="0"/>
              </a:rPr>
              <a:t>H studies are only one of several physics goals</a:t>
            </a:r>
          </a:p>
        </p:txBody>
      </p:sp>
    </p:spTree>
    <p:extLst>
      <p:ext uri="{BB962C8B-B14F-4D97-AF65-F5344CB8AC3E}">
        <p14:creationId xmlns:p14="http://schemas.microsoft.com/office/powerpoint/2010/main" val="204705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59295" y="1217072"/>
            <a:ext cx="9106917" cy="372409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Full exploitation of the LHC: </a:t>
            </a:r>
          </a:p>
          <a:p>
            <a:pPr>
              <a:buSzPct val="96000"/>
              <a:buFont typeface="Wingdings" charset="2"/>
              <a:buChar char="q"/>
            </a:pPr>
            <a:r>
              <a:rPr lang="en-US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Run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2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started last year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 goal this year is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L=10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34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 at √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s =13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TeV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, ~25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fb</a:t>
            </a:r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latin typeface="Arial " charset="0"/>
              </a:rPr>
              <a:t>-1</a:t>
            </a:r>
            <a:endParaRPr lang="en-US" altLang="en-US" sz="16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buSzPct val="96000"/>
              <a:buFont typeface="Wingdings" charset="2"/>
              <a:buChar char="q"/>
            </a:pP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 building upgrade of injectors (LIU), collider (HL-LHC) and detectors (Phase-1 and Phase-2)</a:t>
            </a:r>
          </a:p>
          <a:p>
            <a:endParaRPr lang="en-US" altLang="en-US" dirty="0">
              <a:solidFill>
                <a:srgbClr val="000090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Diversity </a:t>
            </a:r>
            <a:r>
              <a:rPr lang="en-US" altLang="en-US" dirty="0" err="1">
                <a:solidFill>
                  <a:schemeClr val="tx1"/>
                </a:solidFill>
              </a:rPr>
              <a:t>programme</a:t>
            </a:r>
            <a:r>
              <a:rPr lang="en-US" altLang="en-US" dirty="0">
                <a:solidFill>
                  <a:schemeClr val="tx1"/>
                </a:solidFill>
              </a:rPr>
              <a:t> serving a broad community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  <a:endParaRPr lang="en-US" altLang="en-US" dirty="0">
              <a:solidFill>
                <a:srgbClr val="0070C0"/>
              </a:solidFill>
            </a:endParaRPr>
          </a:p>
          <a:p>
            <a:pPr marL="285750" indent="-285750">
              <a:buClr>
                <a:schemeClr val="accent1">
                  <a:lumMod val="75000"/>
                </a:schemeClr>
              </a:buClr>
              <a:buSzPct val="101000"/>
              <a:buFont typeface="Wingdings" charset="2"/>
              <a:buChar char="q"/>
            </a:pP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ongoing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experiments and facilities at Booster, PS, SPS and their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upgrades </a:t>
            </a:r>
            <a:r>
              <a:rPr lang="en-US" altLang="en-US" sz="1400" dirty="0" smtClean="0">
                <a:solidFill>
                  <a:schemeClr val="accent1">
                    <a:lumMod val="75000"/>
                  </a:schemeClr>
                </a:solidFill>
              </a:rPr>
              <a:t>(ELENA</a:t>
            </a:r>
            <a:r>
              <a:rPr lang="en-US" altLang="en-US" sz="1400" dirty="0">
                <a:solidFill>
                  <a:schemeClr val="accent1">
                    <a:lumMod val="75000"/>
                  </a:schemeClr>
                </a:solidFill>
              </a:rPr>
              <a:t>, HIE-ISOLDE)</a:t>
            </a:r>
          </a:p>
          <a:p>
            <a:pPr>
              <a:buFont typeface="Wingdings" charset="2"/>
              <a:buChar char="q"/>
            </a:pP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participation in accelerator-based neutrino projects outside Europe (presently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mainly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LBNF in </a:t>
            </a:r>
          </a:p>
          <a:p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    the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US) through </a:t>
            </a:r>
            <a:r>
              <a:rPr lang="en-US" altLang="en-US" sz="1600" dirty="0" smtClean="0">
                <a:solidFill>
                  <a:schemeClr val="accent1">
                    <a:lumMod val="75000"/>
                  </a:schemeClr>
                </a:solidFill>
              </a:rPr>
              <a:t>the CERN 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Neutrino Platform</a:t>
            </a:r>
          </a:p>
          <a:p>
            <a:endParaRPr lang="en-US" alt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Preparation of CERN’s future:</a:t>
            </a:r>
          </a:p>
          <a:p>
            <a:pPr>
              <a:buFont typeface="Wingdings" charset="2"/>
              <a:buChar char="q"/>
            </a:pP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vibrant accelerator R&amp;D </a:t>
            </a:r>
            <a:r>
              <a:rPr lang="en-US" altLang="en-US" sz="1600" dirty="0" err="1">
                <a:solidFill>
                  <a:schemeClr val="accent1">
                    <a:lumMod val="75000"/>
                  </a:schemeClr>
                </a:solidFill>
              </a:rPr>
              <a:t>programme</a:t>
            </a: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exploiting CERN’s strengths and uniqueness </a:t>
            </a:r>
          </a:p>
          <a:p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altLang="en-US" sz="1500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altLang="en-US" sz="1500" dirty="0">
                <a:solidFill>
                  <a:schemeClr val="accent1">
                    <a:lumMod val="75000"/>
                  </a:schemeClr>
                </a:solidFill>
                <a:sym typeface="Wingdings" charset="2"/>
              </a:rPr>
              <a:t>including superconducting high-field magnets, AWAKE, etc.) </a:t>
            </a:r>
            <a:endParaRPr lang="en-US" altLang="en-US" sz="15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charset="2"/>
              <a:buChar char="q"/>
            </a:pPr>
            <a:r>
              <a:rPr lang="en-US" altLang="en-US" sz="1600" dirty="0">
                <a:solidFill>
                  <a:schemeClr val="accent1">
                    <a:lumMod val="75000"/>
                  </a:schemeClr>
                </a:solidFill>
              </a:rPr>
              <a:t> design studies for future accelerators: CLIC, FCC</a:t>
            </a:r>
            <a:r>
              <a:rPr lang="is-IS" altLang="en-US" sz="1600" dirty="0">
                <a:solidFill>
                  <a:schemeClr val="accent1">
                    <a:lumMod val="75000"/>
                  </a:schemeClr>
                </a:solidFill>
              </a:rPr>
              <a:t> (includes </a:t>
            </a:r>
            <a:r>
              <a:rPr lang="is-IS" altLang="en-US" sz="1600" dirty="0" smtClean="0">
                <a:solidFill>
                  <a:schemeClr val="accent1">
                    <a:lumMod val="75000"/>
                  </a:schemeClr>
                </a:solidFill>
              </a:rPr>
              <a:t>HE-LHC)</a:t>
            </a:r>
          </a:p>
          <a:p>
            <a:pPr>
              <a:buFont typeface="Wingdings" charset="2"/>
              <a:buChar char="q"/>
            </a:pPr>
            <a:r>
              <a:rPr lang="is-IS" altLang="en-US" sz="1600" dirty="0">
                <a:solidFill>
                  <a:schemeClr val="accent1">
                    <a:lumMod val="75000"/>
                  </a:schemeClr>
                </a:solidFill>
              </a:rPr>
              <a:t> future opportunities for scientific diversity programme </a:t>
            </a:r>
            <a:r>
              <a:rPr lang="is-IS" altLang="en-US" sz="1600" dirty="0">
                <a:solidFill>
                  <a:schemeClr val="accent1">
                    <a:lumMod val="75000"/>
                  </a:schemeClr>
                </a:solidFill>
                <a:sym typeface="Wingdings" charset="2"/>
              </a:rPr>
              <a:t>(</a:t>
            </a:r>
            <a:r>
              <a:rPr lang="is-IS" altLang="en-US" sz="1600" dirty="0" smtClean="0">
                <a:solidFill>
                  <a:schemeClr val="accent1">
                    <a:lumMod val="75000"/>
                  </a:schemeClr>
                </a:solidFill>
              </a:rPr>
              <a:t>new)</a:t>
            </a:r>
          </a:p>
        </p:txBody>
      </p:sp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2788123" y="143634"/>
            <a:ext cx="23599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smtClean="0"/>
              <a:t>CERN roadmap</a:t>
            </a:r>
            <a:endParaRPr lang="en-US" altLang="en-US" sz="2400" dirty="0"/>
          </a:p>
        </p:txBody>
      </p:sp>
      <p:sp>
        <p:nvSpPr>
          <p:cNvPr id="4" name="TextBox 3"/>
          <p:cNvSpPr txBox="1"/>
          <p:nvPr/>
        </p:nvSpPr>
        <p:spPr>
          <a:xfrm rot="-1500000">
            <a:off x="936480" y="2551098"/>
            <a:ext cx="6055285" cy="147732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000" dirty="0"/>
              <a:t>Important milestone: update of the European </a:t>
            </a:r>
            <a:r>
              <a:rPr lang="en-US" sz="3000"/>
              <a:t>Strategy </a:t>
            </a:r>
            <a:r>
              <a:rPr lang="en-US" sz="3000" smtClean="0"/>
              <a:t>for </a:t>
            </a:r>
            <a:r>
              <a:rPr lang="en-US" sz="3000" dirty="0"/>
              <a:t>Particle Physics </a:t>
            </a:r>
            <a:r>
              <a:rPr lang="en-US" sz="3000" dirty="0" smtClean="0"/>
              <a:t>(~ </a:t>
            </a:r>
            <a:r>
              <a:rPr lang="en-US" sz="3000" dirty="0"/>
              <a:t>2019-2020) </a:t>
            </a:r>
          </a:p>
        </p:txBody>
      </p:sp>
    </p:spTree>
    <p:extLst>
      <p:ext uri="{BB962C8B-B14F-4D97-AF65-F5344CB8AC3E}">
        <p14:creationId xmlns:p14="http://schemas.microsoft.com/office/powerpoint/2010/main" val="60093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492896"/>
            <a:ext cx="4241867" cy="461665"/>
          </a:xfrm>
          <a:prstGeom prst="rect">
            <a:avLst/>
          </a:prstGeom>
          <a:noFill/>
          <a:ln>
            <a:solidFill>
              <a:srgbClr val="004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1) Full exploitation of the LHC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09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566169" y="649740"/>
            <a:ext cx="7966271" cy="4363436"/>
            <a:chOff x="539444" y="620688"/>
            <a:chExt cx="7966271" cy="4363436"/>
          </a:xfrm>
        </p:grpSpPr>
        <p:pic>
          <p:nvPicPr>
            <p:cNvPr id="15" name="Picture 14" descr="Screen Shot 2015-06-11 at 11.53.03 AM.png"/>
            <p:cNvPicPr preferRelativeResize="0"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444" y="620688"/>
              <a:ext cx="7776972" cy="4363436"/>
            </a:xfrm>
            <a:prstGeom prst="rect">
              <a:avLst/>
            </a:prstGeom>
          </p:spPr>
        </p:pic>
        <p:grpSp>
          <p:nvGrpSpPr>
            <p:cNvPr id="28" name="Group 27"/>
            <p:cNvGrpSpPr/>
            <p:nvPr/>
          </p:nvGrpSpPr>
          <p:grpSpPr>
            <a:xfrm>
              <a:off x="1763688" y="879668"/>
              <a:ext cx="6742027" cy="3152964"/>
              <a:chOff x="1475656" y="908720"/>
              <a:chExt cx="6742027" cy="3152964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3068953" y="3753907"/>
                <a:ext cx="893193" cy="307777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00009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  <a:effectLst/>
                  </a:rPr>
                  <a:t>~100 fb</a:t>
                </a:r>
                <a:r>
                  <a:rPr lang="en-GB" sz="1400" baseline="30000" dirty="0" smtClean="0">
                    <a:solidFill>
                      <a:srgbClr val="000000"/>
                    </a:solidFill>
                    <a:effectLst/>
                  </a:rPr>
                  <a:t>-1</a:t>
                </a:r>
                <a:endParaRPr lang="en-GB" sz="1400" baseline="30000" dirty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164189" y="1340768"/>
                <a:ext cx="1053494" cy="323165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00009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500" dirty="0" smtClean="0">
                    <a:solidFill>
                      <a:schemeClr val="tx1"/>
                    </a:solidFill>
                    <a:effectLst/>
                  </a:rPr>
                  <a:t>~3000 fb</a:t>
                </a:r>
                <a:r>
                  <a:rPr lang="en-GB" sz="1500" b="1" baseline="30000" dirty="0" smtClean="0">
                    <a:solidFill>
                      <a:schemeClr val="tx1"/>
                    </a:solidFill>
                    <a:effectLst/>
                  </a:rPr>
                  <a:t>-1</a:t>
                </a:r>
                <a:endParaRPr lang="en-GB" sz="1500" b="1" baseline="30000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475656" y="908720"/>
                <a:ext cx="771515" cy="276999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effectLst/>
                  </a:rPr>
                  <a:t>7-8 </a:t>
                </a:r>
                <a:r>
                  <a:rPr lang="en-US" sz="1200" dirty="0" err="1" smtClean="0">
                    <a:solidFill>
                      <a:schemeClr val="bg1"/>
                    </a:solidFill>
                    <a:effectLst/>
                  </a:rPr>
                  <a:t>TeV</a:t>
                </a:r>
                <a:endParaRPr lang="en-US" sz="1200" dirty="0" smtClean="0">
                  <a:solidFill>
                    <a:schemeClr val="bg1"/>
                  </a:solidFill>
                  <a:effectLst/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2483768" y="908720"/>
                <a:ext cx="4680520" cy="276999"/>
                <a:chOff x="2483768" y="1032991"/>
                <a:chExt cx="4680520" cy="276999"/>
              </a:xfrm>
            </p:grpSpPr>
            <p:cxnSp>
              <p:nvCxnSpPr>
                <p:cNvPr id="6" name="Straight Arrow Connector 5"/>
                <p:cNvCxnSpPr/>
                <p:nvPr/>
              </p:nvCxnSpPr>
              <p:spPr bwMode="auto">
                <a:xfrm>
                  <a:off x="2483768" y="1196752"/>
                  <a:ext cx="468052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8000"/>
                  </a:solidFill>
                  <a:prstDash val="solid"/>
                  <a:round/>
                  <a:headEnd type="arrow"/>
                  <a:tailEnd type="arrow"/>
                </a:ln>
                <a:effectLst/>
              </p:spPr>
            </p:cxnSp>
            <p:sp>
              <p:nvSpPr>
                <p:cNvPr id="11" name="TextBox 10"/>
                <p:cNvSpPr txBox="1"/>
                <p:nvPr/>
              </p:nvSpPr>
              <p:spPr>
                <a:xfrm>
                  <a:off x="3828981" y="1032991"/>
                  <a:ext cx="910075" cy="276999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FFFF"/>
                      </a:solidFill>
                      <a:effectLst/>
                    </a:rPr>
                    <a:t>13-14 </a:t>
                  </a:r>
                  <a:r>
                    <a:rPr lang="en-US" sz="1200" dirty="0" err="1" smtClean="0">
                      <a:solidFill>
                        <a:srgbClr val="FFFFFF"/>
                      </a:solidFill>
                      <a:effectLst/>
                    </a:rPr>
                    <a:t>TeV</a:t>
                  </a:r>
                  <a:endParaRPr lang="en-US" sz="1200" dirty="0" smtClean="0">
                    <a:solidFill>
                      <a:srgbClr val="FFFFFF"/>
                    </a:solidFill>
                    <a:effectLst/>
                  </a:endParaRPr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4211960" y="3573016"/>
                <a:ext cx="893193" cy="307777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00009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  <a:effectLst/>
                  </a:rPr>
                  <a:t>~300 fb</a:t>
                </a:r>
                <a:r>
                  <a:rPr lang="en-GB" sz="1400" b="1" baseline="30000" dirty="0" smtClean="0">
                    <a:solidFill>
                      <a:srgbClr val="000000"/>
                    </a:solidFill>
                    <a:effectLst/>
                  </a:rPr>
                  <a:t>-1</a:t>
                </a:r>
                <a:endParaRPr lang="en-GB" sz="1400" b="1" baseline="30000" dirty="0">
                  <a:solidFill>
                    <a:srgbClr val="000000"/>
                  </a:solidFill>
                  <a:effectLst/>
                </a:endParaRP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1959880" y="1628800"/>
                <a:ext cx="2896081" cy="646331"/>
                <a:chOff x="1959880" y="1512367"/>
                <a:chExt cx="2896081" cy="646331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1959880" y="1556792"/>
                  <a:ext cx="721672" cy="46166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tx1"/>
                      </a:solidFill>
                      <a:effectLst/>
                    </a:rPr>
                    <a:t>Splices </a:t>
                  </a:r>
                </a:p>
                <a:p>
                  <a:r>
                    <a:rPr lang="en-US" sz="1200" dirty="0" smtClean="0">
                      <a:solidFill>
                        <a:schemeClr val="tx1"/>
                      </a:solidFill>
                      <a:effectLst/>
                    </a:rPr>
                    <a:t>fixed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059832" y="1568405"/>
                  <a:ext cx="764953" cy="461665"/>
                </a:xfrm>
                <a:prstGeom prst="rect">
                  <a:avLst/>
                </a:prstGeom>
                <a:solidFill>
                  <a:srgbClr val="F2F2F2"/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tx1"/>
                      </a:solidFill>
                      <a:effectLst/>
                    </a:rPr>
                    <a:t>Injectors</a:t>
                  </a:r>
                </a:p>
                <a:p>
                  <a:r>
                    <a:rPr lang="en-US" sz="1200" dirty="0" smtClean="0">
                      <a:solidFill>
                        <a:schemeClr val="tx1"/>
                      </a:solidFill>
                      <a:effectLst/>
                    </a:rPr>
                    <a:t>upgrade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4211960" y="1512367"/>
                  <a:ext cx="644001" cy="64633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tx1"/>
                      </a:solidFill>
                      <a:effectLst/>
                    </a:rPr>
                    <a:t>New </a:t>
                  </a:r>
                </a:p>
                <a:p>
                  <a:r>
                    <a:rPr lang="en-US" sz="1200" dirty="0">
                      <a:solidFill>
                        <a:schemeClr val="tx1"/>
                      </a:solidFill>
                      <a:effectLst/>
                    </a:rPr>
                    <a:t>l</a:t>
                  </a:r>
                  <a:r>
                    <a:rPr lang="en-US" sz="1200" dirty="0" smtClean="0">
                      <a:solidFill>
                        <a:schemeClr val="tx1"/>
                      </a:solidFill>
                      <a:effectLst/>
                    </a:rPr>
                    <a:t>ow-</a:t>
                  </a:r>
                  <a:r>
                    <a:rPr lang="en-US" sz="1200" dirty="0" smtClean="0">
                      <a:solidFill>
                        <a:schemeClr val="tx1"/>
                      </a:solidFill>
                      <a:effectLst/>
                      <a:latin typeface="Lucida Grande"/>
                      <a:ea typeface="Lucida Grande"/>
                      <a:cs typeface="Lucida Grande"/>
                    </a:rPr>
                    <a:t>β*</a:t>
                  </a:r>
                  <a:endParaRPr lang="en-US" sz="1200" dirty="0" smtClean="0"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en-US" sz="1200" dirty="0" smtClean="0">
                      <a:solidFill>
                        <a:schemeClr val="tx1"/>
                      </a:solidFill>
                      <a:effectLst/>
                    </a:rPr>
                    <a:t>quads</a:t>
                  </a:r>
                </a:p>
              </p:txBody>
            </p:sp>
          </p:grpSp>
          <p:sp>
            <p:nvSpPr>
              <p:cNvPr id="5" name="TextBox 4"/>
              <p:cNvSpPr txBox="1"/>
              <p:nvPr/>
            </p:nvSpPr>
            <p:spPr>
              <a:xfrm>
                <a:off x="1547664" y="1268760"/>
                <a:ext cx="593432" cy="276999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tx1"/>
                    </a:solidFill>
                    <a:effectLst/>
                  </a:rPr>
                  <a:t>Run 1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621988" y="1267200"/>
                <a:ext cx="593432" cy="276999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tx1"/>
                    </a:solidFill>
                    <a:effectLst/>
                  </a:rPr>
                  <a:t>Run 2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736671" y="1268760"/>
                <a:ext cx="593432" cy="276999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tx1"/>
                    </a:solidFill>
                    <a:effectLst/>
                  </a:rPr>
                  <a:t>Run 3</a:t>
                </a: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860032" y="1124744"/>
                <a:ext cx="2232248" cy="276999"/>
                <a:chOff x="4860032" y="3049215"/>
                <a:chExt cx="2232248" cy="276999"/>
              </a:xfrm>
            </p:grpSpPr>
            <p:cxnSp>
              <p:nvCxnSpPr>
                <p:cNvPr id="8" name="Straight Arrow Connector 7"/>
                <p:cNvCxnSpPr/>
                <p:nvPr/>
              </p:nvCxnSpPr>
              <p:spPr bwMode="auto">
                <a:xfrm>
                  <a:off x="4860032" y="3212976"/>
                  <a:ext cx="223224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arrow"/>
                  <a:tailEnd type="arrow"/>
                </a:ln>
                <a:effectLst/>
              </p:spPr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5531017" y="3049215"/>
                  <a:ext cx="747395" cy="276999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00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tx1"/>
                      </a:solidFill>
                      <a:effectLst/>
                    </a:rPr>
                    <a:t>HL-LHC</a:t>
                  </a:r>
                </a:p>
              </p:txBody>
            </p:sp>
          </p:grpSp>
        </p:grpSp>
      </p:grpSp>
      <p:sp>
        <p:nvSpPr>
          <p:cNvPr id="7" name="TextBox 6"/>
          <p:cNvSpPr txBox="1"/>
          <p:nvPr/>
        </p:nvSpPr>
        <p:spPr>
          <a:xfrm>
            <a:off x="2699792" y="102404"/>
            <a:ext cx="23968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FFFF"/>
                </a:solidFill>
              </a:rPr>
              <a:t>LHC </a:t>
            </a:r>
            <a:r>
              <a:rPr lang="en-US" sz="2200" dirty="0">
                <a:solidFill>
                  <a:srgbClr val="FFFFFF"/>
                </a:solidFill>
              </a:rPr>
              <a:t>and </a:t>
            </a:r>
            <a:r>
              <a:rPr lang="en-US" sz="2200" dirty="0" smtClean="0">
                <a:solidFill>
                  <a:srgbClr val="FFFFFF"/>
                </a:solidFill>
              </a:rPr>
              <a:t>HL-LHC</a:t>
            </a:r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496" y="4869160"/>
            <a:ext cx="9169498" cy="19236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</a:rPr>
              <a:t>LHC is </a:t>
            </a:r>
            <a:r>
              <a:rPr lang="en-US" sz="1700" dirty="0" smtClean="0">
                <a:solidFill>
                  <a:schemeClr val="tx1"/>
                </a:solidFill>
                <a:latin typeface="Arial " charset="0"/>
              </a:rPr>
              <a:t>today’s most powerful collider </a:t>
            </a: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 full exploitation </a:t>
            </a: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</a:rPr>
              <a:t>(√s ~ 14 </a:t>
            </a:r>
            <a:r>
              <a:rPr lang="en-US" sz="1700" dirty="0" err="1" smtClean="0">
                <a:solidFill>
                  <a:schemeClr val="tx1"/>
                </a:solidFill>
                <a:effectLst/>
                <a:latin typeface="Arial " charset="0"/>
              </a:rPr>
              <a:t>TeV</a:t>
            </a: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</a:rPr>
              <a:t>, 3000/fb) is mandatory: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</a:rPr>
              <a:t>If new physics discovered in Run 2-3: </a:t>
            </a:r>
          </a:p>
          <a:p>
            <a:r>
              <a:rPr lang="en-US" sz="1700" dirty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 </a:t>
            </a: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     first detailed exploration of new physics with well understood machine and experiments</a:t>
            </a:r>
          </a:p>
          <a:p>
            <a:r>
              <a:rPr lang="en-US" sz="1700" dirty="0">
                <a:solidFill>
                  <a:schemeClr val="tx1"/>
                </a:solidFill>
                <a:latin typeface="Arial " charset="0"/>
                <a:sym typeface="Wingdings"/>
              </a:rPr>
              <a:t> </a:t>
            </a:r>
            <a:r>
              <a:rPr lang="en-US" sz="1700" dirty="0" smtClean="0">
                <a:solidFill>
                  <a:schemeClr val="tx1"/>
                </a:solidFill>
                <a:latin typeface="Arial " charset="0"/>
                <a:sym typeface="Wingdings"/>
              </a:rPr>
              <a:t>        while building next accelerator </a:t>
            </a:r>
            <a:endParaRPr lang="en-US" sz="1700" dirty="0" smtClean="0">
              <a:solidFill>
                <a:schemeClr val="tx1"/>
              </a:solidFill>
              <a:effectLst/>
              <a:latin typeface="Arial " charset="0"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If no new physics in Run 2-3: </a:t>
            </a:r>
          </a:p>
          <a:p>
            <a:r>
              <a:rPr lang="en-US" sz="1700" dirty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 </a:t>
            </a: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     extend direct discovery potential by ~ 20-30% (up to </a:t>
            </a:r>
            <a:r>
              <a:rPr lang="en-US" sz="1700" dirty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m </a:t>
            </a:r>
            <a:r>
              <a:rPr lang="en-US" sz="1700" dirty="0">
                <a:solidFill>
                  <a:schemeClr val="tx1"/>
                </a:solidFill>
                <a:effectLst/>
                <a:latin typeface="Arial " charset="0"/>
              </a:rPr>
              <a:t>~ </a:t>
            </a:r>
            <a:r>
              <a:rPr lang="en-US" sz="1700" dirty="0" smtClean="0">
                <a:solidFill>
                  <a:schemeClr val="tx1"/>
                </a:solidFill>
                <a:latin typeface="Arial " charset="0"/>
                <a:sym typeface="Wingdings"/>
              </a:rPr>
              <a:t>10</a:t>
            </a: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TeV</a:t>
            </a: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)</a:t>
            </a:r>
          </a:p>
          <a:p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In either case: measure H couplings to few percent (including 2</a:t>
            </a:r>
            <a:r>
              <a:rPr lang="en-US" sz="1700" baseline="300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nd</a:t>
            </a: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 generation: </a:t>
            </a:r>
            <a:r>
              <a:rPr lang="en-US" sz="1700" dirty="0" err="1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H</a:t>
            </a:r>
            <a:r>
              <a:rPr lang="en-US" sz="1700" dirty="0" err="1" smtClean="0">
                <a:solidFill>
                  <a:schemeClr val="tx1"/>
                </a:solidFill>
                <a:effectLst/>
                <a:latin typeface="Arial " charset="0"/>
                <a:ea typeface="Lucida Grande"/>
                <a:cs typeface="Lucida Grande"/>
                <a:sym typeface="Wingdings"/>
              </a:rPr>
              <a:t>μμ</a:t>
            </a:r>
            <a:r>
              <a:rPr lang="en-US" sz="1700" dirty="0" smtClean="0">
                <a:solidFill>
                  <a:schemeClr val="tx1"/>
                </a:solidFill>
                <a:effectLst/>
                <a:latin typeface="Arial " charset="0"/>
                <a:sym typeface="Wingdings"/>
              </a:rPr>
              <a:t>)</a:t>
            </a:r>
            <a:endParaRPr lang="en-US" sz="1700" dirty="0" smtClean="0">
              <a:solidFill>
                <a:schemeClr val="tx1"/>
              </a:solidFill>
              <a:effectLst/>
              <a:latin typeface="Arial 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08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wn Arrow 2"/>
          <p:cNvSpPr/>
          <p:nvPr/>
        </p:nvSpPr>
        <p:spPr bwMode="auto">
          <a:xfrm>
            <a:off x="611560" y="3933057"/>
            <a:ext cx="484632" cy="2808312"/>
          </a:xfrm>
          <a:prstGeom prst="downArrow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504" y="4379620"/>
            <a:ext cx="1929336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effectLst/>
              </a:rPr>
              <a:t>Various options, </a:t>
            </a:r>
          </a:p>
          <a:p>
            <a:r>
              <a:rPr lang="en-US" sz="1600" dirty="0">
                <a:solidFill>
                  <a:srgbClr val="002060"/>
                </a:solidFill>
                <a:effectLst/>
              </a:rPr>
              <a:t>w</a:t>
            </a:r>
            <a:r>
              <a:rPr lang="en-US" sz="1600" dirty="0" smtClean="0">
                <a:solidFill>
                  <a:srgbClr val="002060"/>
                </a:solidFill>
                <a:effectLst/>
              </a:rPr>
              <a:t>ith increasing </a:t>
            </a:r>
          </a:p>
          <a:p>
            <a:r>
              <a:rPr lang="en-US" sz="1600" dirty="0">
                <a:solidFill>
                  <a:srgbClr val="002060"/>
                </a:solidFill>
                <a:effectLst/>
              </a:rPr>
              <a:t>a</a:t>
            </a:r>
            <a:r>
              <a:rPr lang="en-US" sz="1600" dirty="0" smtClean="0">
                <a:solidFill>
                  <a:srgbClr val="002060"/>
                </a:solidFill>
                <a:effectLst/>
              </a:rPr>
              <a:t>mount of HW </a:t>
            </a:r>
          </a:p>
          <a:p>
            <a:r>
              <a:rPr lang="en-US" sz="1600" dirty="0">
                <a:solidFill>
                  <a:srgbClr val="002060"/>
                </a:solidFill>
                <a:effectLst/>
              </a:rPr>
              <a:t>c</a:t>
            </a:r>
            <a:r>
              <a:rPr lang="en-US" sz="1600" dirty="0" smtClean="0">
                <a:solidFill>
                  <a:srgbClr val="002060"/>
                </a:solidFill>
                <a:effectLst/>
              </a:rPr>
              <a:t>hanges, technical </a:t>
            </a:r>
          </a:p>
          <a:p>
            <a:r>
              <a:rPr lang="en-US" sz="1600" dirty="0">
                <a:solidFill>
                  <a:srgbClr val="002060"/>
                </a:solidFill>
                <a:effectLst/>
              </a:rPr>
              <a:t>c</a:t>
            </a:r>
            <a:r>
              <a:rPr lang="en-US" sz="1600" dirty="0" smtClean="0">
                <a:solidFill>
                  <a:srgbClr val="002060"/>
                </a:solidFill>
                <a:effectLst/>
              </a:rPr>
              <a:t>hallenges, cost, </a:t>
            </a:r>
          </a:p>
          <a:p>
            <a:r>
              <a:rPr lang="en-US" sz="1600" dirty="0" smtClean="0">
                <a:solidFill>
                  <a:srgbClr val="002060"/>
                </a:solidFill>
                <a:effectLst/>
              </a:rPr>
              <a:t>and physics reach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50775" y="692696"/>
            <a:ext cx="6941705" cy="3182895"/>
            <a:chOff x="1950775" y="561977"/>
            <a:chExt cx="6941705" cy="3155054"/>
          </a:xfrm>
        </p:grpSpPr>
        <p:sp>
          <p:nvSpPr>
            <p:cNvPr id="11" name="Rectangle 10"/>
            <p:cNvSpPr/>
            <p:nvPr/>
          </p:nvSpPr>
          <p:spPr bwMode="auto">
            <a:xfrm>
              <a:off x="1950775" y="561977"/>
              <a:ext cx="6941705" cy="3155054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2" name="Picture 1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8356" y="620688"/>
              <a:ext cx="3069650" cy="30276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2527" y="620688"/>
              <a:ext cx="3016800" cy="302807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404058" y="2704564"/>
              <a:ext cx="1527982" cy="2923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b="1" dirty="0" smtClean="0">
                  <a:solidFill>
                    <a:srgbClr val="407742"/>
                  </a:solidFill>
                  <a:effectLst/>
                </a:rPr>
                <a:t>16 </a:t>
              </a:r>
              <a:r>
                <a:rPr lang="en-US" sz="1300" b="1" dirty="0" err="1" smtClean="0">
                  <a:solidFill>
                    <a:srgbClr val="407742"/>
                  </a:solidFill>
                  <a:effectLst/>
                </a:rPr>
                <a:t>TeV</a:t>
              </a:r>
              <a:r>
                <a:rPr lang="en-US" sz="1300" b="1" dirty="0" smtClean="0">
                  <a:solidFill>
                    <a:srgbClr val="407742"/>
                  </a:solidFill>
                  <a:effectLst/>
                </a:rPr>
                <a:t> </a:t>
              </a:r>
              <a:r>
                <a:rPr lang="en-US" sz="1300" dirty="0" smtClean="0">
                  <a:solidFill>
                    <a:schemeClr val="tx1"/>
                  </a:solidFill>
                  <a:effectLst/>
                </a:rPr>
                <a:t>vs </a:t>
              </a:r>
              <a:r>
                <a:rPr lang="en-US" sz="1300" b="1" dirty="0" smtClean="0">
                  <a:solidFill>
                    <a:schemeClr val="bg1">
                      <a:lumMod val="50000"/>
                    </a:schemeClr>
                  </a:solidFill>
                  <a:effectLst/>
                </a:rPr>
                <a:t>14 </a:t>
              </a:r>
              <a:r>
                <a:rPr lang="en-US" sz="1300" b="1" dirty="0" err="1" smtClean="0">
                  <a:solidFill>
                    <a:schemeClr val="bg1">
                      <a:lumMod val="50000"/>
                    </a:schemeClr>
                  </a:solidFill>
                  <a:effectLst/>
                </a:rPr>
                <a:t>TeV</a:t>
              </a:r>
              <a:endParaRPr lang="en-US" sz="1300" b="1" dirty="0" smtClean="0"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</p:grp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2252924" y="76562"/>
            <a:ext cx="36872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/>
              <a:t>Higher </a:t>
            </a:r>
            <a:r>
              <a:rPr lang="en-US" sz="2000" dirty="0"/>
              <a:t>√s </a:t>
            </a:r>
            <a:r>
              <a:rPr lang="en-US" sz="2000" dirty="0" smtClean="0"/>
              <a:t> in the LHC tunnel ? </a:t>
            </a:r>
            <a:endParaRPr lang="en-US" altLang="en-US" sz="2000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114186" y="3917374"/>
            <a:ext cx="6850302" cy="181588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r>
              <a:rPr lang="en-US" altLang="en-US" sz="1600" dirty="0" smtClean="0">
                <a:solidFill>
                  <a:schemeClr val="tx1"/>
                </a:solidFill>
              </a:rPr>
              <a:t>W</a:t>
            </a:r>
            <a:r>
              <a:rPr lang="en-US" altLang="en-US" sz="1600" dirty="0">
                <a:solidFill>
                  <a:schemeClr val="tx1"/>
                </a:solidFill>
              </a:rPr>
              <a:t>G</a:t>
            </a:r>
            <a:r>
              <a:rPr lang="en-US" altLang="en-US" sz="1600" dirty="0" smtClean="0">
                <a:solidFill>
                  <a:schemeClr val="tx1"/>
                </a:solidFill>
              </a:rPr>
              <a:t> set up to </a:t>
            </a:r>
            <a:r>
              <a:rPr lang="en-US" altLang="en-US" sz="1600" dirty="0">
                <a:solidFill>
                  <a:schemeClr val="tx1"/>
                </a:solidFill>
              </a:rPr>
              <a:t>explore </a:t>
            </a:r>
            <a:r>
              <a:rPr lang="en-US" altLang="en-US" sz="1600" dirty="0" smtClean="0">
                <a:solidFill>
                  <a:schemeClr val="tx1"/>
                </a:solidFill>
              </a:rPr>
              <a:t>technical </a:t>
            </a:r>
            <a:r>
              <a:rPr lang="en-US" altLang="en-US" sz="1600" dirty="0">
                <a:solidFill>
                  <a:schemeClr val="tx1"/>
                </a:solidFill>
              </a:rPr>
              <a:t>feasibility of pushing </a:t>
            </a:r>
            <a:r>
              <a:rPr lang="en-US" altLang="en-US" sz="1600" dirty="0" smtClean="0">
                <a:solidFill>
                  <a:schemeClr val="tx1"/>
                </a:solidFill>
              </a:rPr>
              <a:t>LHC </a:t>
            </a:r>
            <a:r>
              <a:rPr lang="en-US" altLang="en-US" sz="1600" dirty="0">
                <a:solidFill>
                  <a:schemeClr val="tx1"/>
                </a:solidFill>
              </a:rPr>
              <a:t>energy to</a:t>
            </a:r>
            <a:r>
              <a:rPr lang="en-US" altLang="en-US" sz="1600" dirty="0" smtClean="0">
                <a:solidFill>
                  <a:schemeClr val="tx1"/>
                </a:solidFill>
              </a:rPr>
              <a:t>:</a:t>
            </a:r>
            <a:endParaRPr lang="en-US" altLang="en-US" sz="1600" dirty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  <a:buFontTx/>
              <a:buAutoNum type="arabicParenR"/>
            </a:pP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>
                <a:solidFill>
                  <a:srgbClr val="376092"/>
                </a:solidFill>
              </a:rPr>
              <a:t>design </a:t>
            </a:r>
            <a:r>
              <a:rPr lang="en-US" altLang="en-US" sz="1600" dirty="0" smtClean="0">
                <a:solidFill>
                  <a:srgbClr val="376092"/>
                </a:solidFill>
              </a:rPr>
              <a:t>value: 14 </a:t>
            </a:r>
            <a:r>
              <a:rPr lang="en-US" altLang="en-US" sz="1600" dirty="0" err="1">
                <a:solidFill>
                  <a:srgbClr val="376092"/>
                </a:solidFill>
              </a:rPr>
              <a:t>TeV</a:t>
            </a:r>
            <a:endParaRPr lang="en-US" altLang="en-US" sz="1600" dirty="0">
              <a:solidFill>
                <a:srgbClr val="376092"/>
              </a:solidFill>
            </a:endParaRPr>
          </a:p>
          <a:p>
            <a:pPr>
              <a:buFontTx/>
              <a:buAutoNum type="arabicParenR"/>
            </a:pPr>
            <a:r>
              <a:rPr lang="en-US" altLang="en-US" sz="1600" dirty="0">
                <a:solidFill>
                  <a:srgbClr val="376092"/>
                </a:solidFill>
              </a:rPr>
              <a:t> ultimate </a:t>
            </a:r>
            <a:r>
              <a:rPr lang="en-US" altLang="en-US" sz="1600" dirty="0" smtClean="0">
                <a:solidFill>
                  <a:srgbClr val="376092"/>
                </a:solidFill>
              </a:rPr>
              <a:t>value: 15 </a:t>
            </a:r>
            <a:r>
              <a:rPr lang="en-US" altLang="en-US" sz="1600" dirty="0" err="1">
                <a:solidFill>
                  <a:srgbClr val="376092"/>
                </a:solidFill>
              </a:rPr>
              <a:t>TeV</a:t>
            </a:r>
            <a:r>
              <a:rPr lang="en-US" altLang="en-US" sz="1600" dirty="0">
                <a:solidFill>
                  <a:srgbClr val="376092"/>
                </a:solidFill>
              </a:rPr>
              <a:t> (corresponding to max dipole field of 9 T)</a:t>
            </a:r>
          </a:p>
          <a:p>
            <a:pPr>
              <a:buFontTx/>
              <a:buAutoNum type="arabicParenR"/>
            </a:pPr>
            <a:r>
              <a:rPr lang="en-US" altLang="en-US" sz="1600" dirty="0">
                <a:solidFill>
                  <a:srgbClr val="376092"/>
                </a:solidFill>
              </a:rPr>
              <a:t> beyond </a:t>
            </a:r>
            <a:r>
              <a:rPr lang="en-US" altLang="en-US" sz="1600" dirty="0" smtClean="0">
                <a:solidFill>
                  <a:srgbClr val="376092"/>
                </a:solidFill>
              </a:rPr>
              <a:t>(e.g. by </a:t>
            </a:r>
            <a:r>
              <a:rPr lang="en-US" altLang="en-US" sz="1600" dirty="0">
                <a:solidFill>
                  <a:srgbClr val="376092"/>
                </a:solidFill>
              </a:rPr>
              <a:t>replacing 1/3 of </a:t>
            </a:r>
            <a:r>
              <a:rPr lang="en-US" altLang="en-US" sz="1600" dirty="0" smtClean="0">
                <a:solidFill>
                  <a:srgbClr val="376092"/>
                </a:solidFill>
              </a:rPr>
              <a:t>dipoles </a:t>
            </a:r>
            <a:r>
              <a:rPr lang="en-US" altLang="en-US" sz="1600" dirty="0">
                <a:solidFill>
                  <a:srgbClr val="376092"/>
                </a:solidFill>
              </a:rPr>
              <a:t>with </a:t>
            </a:r>
            <a:r>
              <a:rPr lang="en-US" altLang="en-US" sz="1600" dirty="0" smtClean="0">
                <a:solidFill>
                  <a:srgbClr val="376092"/>
                </a:solidFill>
              </a:rPr>
              <a:t>11 T </a:t>
            </a:r>
            <a:r>
              <a:rPr lang="en-US" altLang="en-US" sz="1600" dirty="0">
                <a:solidFill>
                  <a:srgbClr val="376092"/>
                </a:solidFill>
              </a:rPr>
              <a:t>Nb</a:t>
            </a:r>
            <a:r>
              <a:rPr lang="en-US" altLang="en-US" sz="1600" baseline="-25000" dirty="0">
                <a:solidFill>
                  <a:srgbClr val="376092"/>
                </a:solidFill>
              </a:rPr>
              <a:t>3</a:t>
            </a:r>
            <a:r>
              <a:rPr lang="en-US" altLang="en-US" sz="1600" dirty="0">
                <a:solidFill>
                  <a:srgbClr val="376092"/>
                </a:solidFill>
              </a:rPr>
              <a:t>Sn magnets) </a:t>
            </a:r>
            <a:r>
              <a:rPr lang="en-US" altLang="en-US" sz="1600" dirty="0">
                <a:solidFill>
                  <a:srgbClr val="254061"/>
                </a:solidFill>
              </a:rPr>
              <a:t> </a:t>
            </a:r>
            <a:endParaRPr lang="en-US" altLang="en-US" sz="1600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à"/>
            </a:pPr>
            <a:r>
              <a:rPr lang="en-US" altLang="en-US" sz="1600" dirty="0">
                <a:solidFill>
                  <a:schemeClr val="tx1"/>
                </a:solidFill>
                <a:sym typeface="Wingdings" charset="2"/>
              </a:rPr>
              <a:t> </a:t>
            </a:r>
            <a:r>
              <a:rPr lang="en-US" altLang="en-US" sz="1500" dirty="0">
                <a:solidFill>
                  <a:schemeClr val="tx1"/>
                </a:solidFill>
                <a:sym typeface="Wingdings" charset="2"/>
              </a:rPr>
              <a:t>Identify open risks, needed tests and technical developments, trade-off </a:t>
            </a:r>
          </a:p>
          <a:p>
            <a:r>
              <a:rPr lang="en-US" altLang="en-US" sz="1500" dirty="0" smtClean="0">
                <a:solidFill>
                  <a:schemeClr val="tx1"/>
                </a:solidFill>
                <a:sym typeface="Wingdings" charset="2"/>
              </a:rPr>
              <a:t>    between </a:t>
            </a:r>
            <a:r>
              <a:rPr lang="en-US" altLang="en-US" sz="1500" dirty="0">
                <a:solidFill>
                  <a:schemeClr val="tx1"/>
                </a:solidFill>
                <a:sym typeface="Wingdings" charset="2"/>
              </a:rPr>
              <a:t>energy </a:t>
            </a:r>
            <a:r>
              <a:rPr lang="en-US" altLang="en-US" sz="1500" dirty="0" smtClean="0">
                <a:solidFill>
                  <a:schemeClr val="tx1"/>
                </a:solidFill>
                <a:sym typeface="Wingdings" charset="2"/>
              </a:rPr>
              <a:t>and </a:t>
            </a:r>
            <a:r>
              <a:rPr lang="en-US" altLang="en-US" sz="1500" dirty="0">
                <a:solidFill>
                  <a:schemeClr val="tx1"/>
                </a:solidFill>
                <a:sym typeface="Wingdings" charset="2"/>
              </a:rPr>
              <a:t>machine efficiency/availability</a:t>
            </a:r>
          </a:p>
          <a:p>
            <a:pPr>
              <a:buFont typeface="Wingdings" charset="2"/>
              <a:buChar char="à"/>
            </a:pPr>
            <a:r>
              <a:rPr lang="en-US" altLang="en-US" sz="1500" dirty="0">
                <a:solidFill>
                  <a:schemeClr val="tx1"/>
                </a:solidFill>
                <a:sym typeface="Wingdings" charset="2"/>
              </a:rPr>
              <a:t> Report on 1) </a:t>
            </a:r>
            <a:r>
              <a:rPr lang="en-US" altLang="en-US" sz="1500" dirty="0" smtClean="0">
                <a:solidFill>
                  <a:schemeClr val="tx1"/>
                </a:solidFill>
                <a:sym typeface="Wingdings" charset="2"/>
              </a:rPr>
              <a:t>end </a:t>
            </a:r>
            <a:r>
              <a:rPr lang="en-US" altLang="en-US" sz="1500" dirty="0">
                <a:solidFill>
                  <a:schemeClr val="tx1"/>
                </a:solidFill>
                <a:sym typeface="Wingdings" charset="2"/>
              </a:rPr>
              <a:t>2016, 2) </a:t>
            </a:r>
            <a:r>
              <a:rPr lang="en-US" altLang="en-US" sz="1500" dirty="0" smtClean="0">
                <a:solidFill>
                  <a:schemeClr val="tx1"/>
                </a:solidFill>
                <a:sym typeface="Wingdings" charset="2"/>
              </a:rPr>
              <a:t>end </a:t>
            </a:r>
            <a:r>
              <a:rPr lang="en-US" altLang="en-US" sz="1500" dirty="0">
                <a:solidFill>
                  <a:schemeClr val="tx1"/>
                </a:solidFill>
                <a:sym typeface="Wingdings" charset="2"/>
              </a:rPr>
              <a:t>2017, 3) </a:t>
            </a:r>
            <a:r>
              <a:rPr lang="en-US" altLang="en-US" sz="1500" dirty="0" smtClean="0">
                <a:solidFill>
                  <a:schemeClr val="tx1"/>
                </a:solidFill>
                <a:sym typeface="Wingdings" charset="2"/>
              </a:rPr>
              <a:t>end </a:t>
            </a:r>
            <a:r>
              <a:rPr lang="en-US" altLang="en-US" sz="1500" dirty="0">
                <a:solidFill>
                  <a:schemeClr val="tx1"/>
                </a:solidFill>
                <a:sym typeface="Wingdings" charset="2"/>
              </a:rPr>
              <a:t>2018 </a:t>
            </a:r>
            <a:r>
              <a:rPr lang="en-US" altLang="en-US" sz="1500" dirty="0" smtClean="0">
                <a:solidFill>
                  <a:schemeClr val="tx1"/>
                </a:solidFill>
                <a:sym typeface="Wingdings" charset="2"/>
              </a:rPr>
              <a:t>(in </a:t>
            </a:r>
            <a:r>
              <a:rPr lang="en-US" altLang="en-US" sz="1500" dirty="0">
                <a:solidFill>
                  <a:schemeClr val="tx1"/>
                </a:solidFill>
                <a:sym typeface="Wingdings" charset="2"/>
              </a:rPr>
              <a:t>time for ES)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23728" y="5808166"/>
            <a:ext cx="7020272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solidFill>
                  <a:schemeClr val="tx1"/>
                </a:solidFill>
                <a:sym typeface="Wingdings" charset="2"/>
              </a:rPr>
              <a:t>HE-LHC</a:t>
            </a:r>
            <a:r>
              <a:rPr lang="en-US" altLang="en-US" sz="1600" dirty="0" smtClean="0">
                <a:solidFill>
                  <a:schemeClr val="tx1"/>
                </a:solidFill>
                <a:sym typeface="Wingdings" charset="2"/>
              </a:rPr>
              <a:t> (part of FCC study): ~16 T </a:t>
            </a:r>
            <a:r>
              <a:rPr lang="en-US" altLang="en-US" sz="1600" dirty="0" smtClean="0">
                <a:solidFill>
                  <a:schemeClr val="tx1"/>
                </a:solidFill>
              </a:rPr>
              <a:t>magnets </a:t>
            </a:r>
            <a:r>
              <a:rPr lang="en-US" altLang="en-US" sz="1600" dirty="0">
                <a:solidFill>
                  <a:schemeClr val="tx1"/>
                </a:solidFill>
              </a:rPr>
              <a:t>in LHC tunnel </a:t>
            </a:r>
            <a:r>
              <a:rPr lang="en-US" altLang="en-US" sz="1600" dirty="0" smtClean="0">
                <a:solidFill>
                  <a:schemeClr val="tx1"/>
                </a:solidFill>
              </a:rPr>
              <a:t>(</a:t>
            </a:r>
            <a:r>
              <a:rPr lang="en-US" altLang="en-US" sz="1600" dirty="0" smtClean="0">
                <a:solidFill>
                  <a:schemeClr val="tx1"/>
                </a:solidFill>
                <a:sym typeface="Wingdings" charset="2"/>
              </a:rPr>
              <a:t> </a:t>
            </a:r>
            <a:r>
              <a:rPr lang="en-US" altLang="en-US" sz="1600" dirty="0">
                <a:solidFill>
                  <a:schemeClr val="tx1"/>
                </a:solidFill>
                <a:sym typeface="Wingdings" charset="2"/>
              </a:rPr>
              <a:t>√</a:t>
            </a:r>
            <a:r>
              <a:rPr lang="en-US" altLang="en-US" sz="1600" dirty="0" smtClean="0">
                <a:solidFill>
                  <a:schemeClr val="tx1"/>
                </a:solidFill>
                <a:sym typeface="Wingdings" charset="2"/>
              </a:rPr>
              <a:t>s~ </a:t>
            </a:r>
            <a:r>
              <a:rPr lang="en-US" altLang="en-US" sz="1600" dirty="0">
                <a:solidFill>
                  <a:schemeClr val="tx1"/>
                </a:solidFill>
                <a:sym typeface="Wingdings" charset="2"/>
              </a:rPr>
              <a:t>30 </a:t>
            </a:r>
            <a:r>
              <a:rPr lang="en-US" altLang="en-US" sz="1600" dirty="0" err="1">
                <a:solidFill>
                  <a:schemeClr val="tx1"/>
                </a:solidFill>
                <a:sym typeface="Wingdings" charset="2"/>
              </a:rPr>
              <a:t>TeV</a:t>
            </a:r>
            <a:r>
              <a:rPr lang="en-US" altLang="en-US" sz="1600" dirty="0" smtClean="0">
                <a:solidFill>
                  <a:schemeClr val="tx1"/>
                </a:solidFill>
                <a:sym typeface="Wingdings" charset="2"/>
              </a:rPr>
              <a:t>)</a:t>
            </a:r>
          </a:p>
          <a:p>
            <a:pPr marL="285750" indent="-285750">
              <a:buFont typeface="Wingdings" charset="2"/>
              <a:buChar char="q"/>
            </a:pPr>
            <a:r>
              <a:rPr lang="en-US" altLang="en-US" sz="1600" dirty="0" smtClean="0">
                <a:solidFill>
                  <a:schemeClr val="tx1"/>
                </a:solidFill>
                <a:sym typeface="Wingdings" charset="2"/>
              </a:rPr>
              <a:t>uses existing tunnel and infrastructure; can be built at fixed budget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s</a:t>
            </a:r>
            <a:r>
              <a:rPr lang="en-US" sz="1600" dirty="0" smtClean="0">
                <a:solidFill>
                  <a:schemeClr val="tx1"/>
                </a:solidFill>
              </a:rPr>
              <a:t>trong </a:t>
            </a:r>
            <a:r>
              <a:rPr lang="en-US" sz="1600" dirty="0">
                <a:solidFill>
                  <a:schemeClr val="tx1"/>
                </a:solidFill>
              </a:rPr>
              <a:t>physics case if new physics from LHC/HL-LHC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p</a:t>
            </a:r>
            <a:r>
              <a:rPr lang="en-US" sz="1600" dirty="0" smtClean="0">
                <a:solidFill>
                  <a:schemeClr val="tx1"/>
                </a:solidFill>
              </a:rPr>
              <a:t>owerful </a:t>
            </a:r>
            <a:r>
              <a:rPr lang="en-US" sz="1600" dirty="0">
                <a:solidFill>
                  <a:schemeClr val="tx1"/>
                </a:solidFill>
              </a:rPr>
              <a:t>demonstration of the FCC-</a:t>
            </a:r>
            <a:r>
              <a:rPr lang="en-US" sz="1600" dirty="0" err="1">
                <a:solidFill>
                  <a:schemeClr val="tx1"/>
                </a:solidFill>
              </a:rPr>
              <a:t>hh</a:t>
            </a:r>
            <a:r>
              <a:rPr lang="en-US" sz="1600" dirty="0">
                <a:solidFill>
                  <a:schemeClr val="tx1"/>
                </a:solidFill>
              </a:rPr>
              <a:t> magnet </a:t>
            </a:r>
            <a:r>
              <a:rPr lang="en-US" sz="1600" dirty="0" smtClean="0">
                <a:solidFill>
                  <a:schemeClr val="tx1"/>
                </a:solidFill>
              </a:rPr>
              <a:t>technology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04458" y="2996952"/>
            <a:ext cx="1496948" cy="2923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solidFill>
                  <a:srgbClr val="407742"/>
                </a:solidFill>
              </a:rPr>
              <a:t>28</a:t>
            </a:r>
            <a:r>
              <a:rPr lang="en-US" sz="1300" b="1" dirty="0" smtClean="0">
                <a:solidFill>
                  <a:srgbClr val="407742"/>
                </a:solidFill>
                <a:effectLst/>
              </a:rPr>
              <a:t> </a:t>
            </a:r>
            <a:r>
              <a:rPr lang="en-US" sz="1300" b="1" dirty="0" err="1" smtClean="0">
                <a:solidFill>
                  <a:srgbClr val="407742"/>
                </a:solidFill>
                <a:effectLst/>
              </a:rPr>
              <a:t>TeV</a:t>
            </a:r>
            <a:r>
              <a:rPr lang="en-US" sz="1300" b="1" dirty="0" smtClean="0">
                <a:solidFill>
                  <a:srgbClr val="407742"/>
                </a:solidFill>
                <a:effectLst/>
              </a:rPr>
              <a:t> </a:t>
            </a:r>
            <a:r>
              <a:rPr lang="en-US" sz="1300" dirty="0" smtClean="0">
                <a:solidFill>
                  <a:schemeClr val="tx1"/>
                </a:solidFill>
                <a:effectLst/>
              </a:rPr>
              <a:t>vs </a:t>
            </a:r>
            <a:r>
              <a:rPr lang="en-US" sz="13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14 </a:t>
            </a:r>
            <a:r>
              <a:rPr lang="en-US" sz="1300" b="1" dirty="0" err="1" smtClean="0">
                <a:solidFill>
                  <a:schemeClr val="bg1">
                    <a:lumMod val="50000"/>
                  </a:schemeClr>
                </a:solidFill>
                <a:effectLst/>
              </a:rPr>
              <a:t>TeV</a:t>
            </a:r>
            <a:endParaRPr lang="en-US" sz="1300" b="1" dirty="0" smtClean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8774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492896"/>
            <a:ext cx="4822154" cy="461665"/>
          </a:xfrm>
          <a:prstGeom prst="rect">
            <a:avLst/>
          </a:prstGeom>
          <a:noFill/>
          <a:ln>
            <a:solidFill>
              <a:srgbClr val="004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2</a:t>
            </a:r>
            <a:r>
              <a:rPr lang="en-US" sz="2400" dirty="0" smtClean="0">
                <a:solidFill>
                  <a:srgbClr val="002060"/>
                </a:solidFill>
              </a:rPr>
              <a:t>) </a:t>
            </a:r>
            <a:r>
              <a:rPr lang="en-US" altLang="en-US" sz="2400" dirty="0">
                <a:solidFill>
                  <a:srgbClr val="002060"/>
                </a:solidFill>
              </a:rPr>
              <a:t>Scientific </a:t>
            </a:r>
            <a:r>
              <a:rPr lang="en-US" altLang="en-US" sz="2400" dirty="0" smtClean="0">
                <a:solidFill>
                  <a:srgbClr val="002060"/>
                </a:solidFill>
              </a:rPr>
              <a:t>diversity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programme</a:t>
            </a:r>
            <a:r>
              <a:rPr lang="en-US" altLang="en-US" sz="2400" dirty="0" smtClean="0">
                <a:solidFill>
                  <a:srgbClr val="002060"/>
                </a:solidFill>
              </a:rPr>
              <a:t> </a:t>
            </a:r>
            <a:r>
              <a:rPr lang="en-US" altLang="en-US" sz="2400" dirty="0" smtClean="0"/>
              <a:t>: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42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8410128" y="6492701"/>
            <a:ext cx="9144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fld id="{FBF97209-D80C-BC4A-A6F6-ACA11F541E79}" type="slidenum">
              <a:rPr lang="en-US" altLang="en-US" sz="1400">
                <a:ea typeface="DejaVu Sans" charset="0"/>
                <a:cs typeface="DejaVu Sans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t>8</a:t>
            </a:fld>
            <a:endParaRPr lang="en-US" altLang="en-US" sz="1400" dirty="0">
              <a:ea typeface="DejaVu Sans" charset="0"/>
              <a:cs typeface="DejaVu Sans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12039" y="174412"/>
            <a:ext cx="66677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200" dirty="0" smtClean="0"/>
              <a:t>A compelling scientific </a:t>
            </a:r>
            <a:r>
              <a:rPr lang="en-US" altLang="en-US" sz="2200" dirty="0" err="1" smtClean="0"/>
              <a:t>programme</a:t>
            </a:r>
            <a:r>
              <a:rPr lang="en-US" altLang="en-US" sz="2200" dirty="0" smtClean="0"/>
              <a:t> beyond the LHC </a:t>
            </a:r>
            <a:endParaRPr lang="en-US" altLang="en-US" sz="2200" dirty="0"/>
          </a:p>
        </p:txBody>
      </p:sp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474" y="764704"/>
            <a:ext cx="6205634" cy="45738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144" y="913358"/>
            <a:ext cx="3240360" cy="55399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AD</a:t>
            </a:r>
            <a:r>
              <a:rPr lang="en-US" sz="1600" b="1" dirty="0">
                <a:solidFill>
                  <a:schemeClr val="tx1"/>
                </a:solidFill>
              </a:rPr>
              <a:t>: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en-US" sz="1600" dirty="0" smtClean="0">
                <a:solidFill>
                  <a:prstClr val="black"/>
                </a:solidFill>
              </a:rPr>
              <a:t>Antiproton Decelerator </a:t>
            </a:r>
            <a:r>
              <a:rPr lang="en-US" sz="1600" dirty="0">
                <a:solidFill>
                  <a:prstClr val="black"/>
                </a:solidFill>
              </a:rPr>
              <a:t>for antimatter studies </a:t>
            </a:r>
            <a:endParaRPr lang="en-US" sz="1600" dirty="0" smtClean="0">
              <a:solidFill>
                <a:prstClr val="black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CAST, OSQAR</a:t>
            </a:r>
            <a:r>
              <a:rPr lang="en-US" sz="1600" dirty="0" smtClean="0">
                <a:solidFill>
                  <a:schemeClr val="tx1"/>
                </a:solidFill>
              </a:rPr>
              <a:t>: </a:t>
            </a:r>
            <a:r>
              <a:rPr lang="en-US" sz="1600" dirty="0" err="1" smtClean="0">
                <a:solidFill>
                  <a:schemeClr val="tx1"/>
                </a:solidFill>
              </a:rPr>
              <a:t>axions</a:t>
            </a:r>
            <a:endParaRPr lang="en-US" sz="16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CLOUD</a:t>
            </a:r>
            <a:r>
              <a:rPr lang="en-US" sz="1600" dirty="0" smtClean="0">
                <a:solidFill>
                  <a:schemeClr val="tx1"/>
                </a:solidFill>
              </a:rPr>
              <a:t>: impact of cosmic rays on </a:t>
            </a:r>
            <a:r>
              <a:rPr lang="en-US" sz="1600" dirty="0" err="1" smtClean="0">
                <a:solidFill>
                  <a:schemeClr val="tx1"/>
                </a:solidFill>
              </a:rPr>
              <a:t>aeorosols</a:t>
            </a:r>
            <a:r>
              <a:rPr lang="en-US" sz="1600" dirty="0" smtClean="0">
                <a:solidFill>
                  <a:schemeClr val="tx1"/>
                </a:solidFill>
              </a:rPr>
              <a:t> and clouds 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 implications on climate</a:t>
            </a:r>
          </a:p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sym typeface="Wingdings"/>
              </a:rPr>
              <a:t>COMPASS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: hadron structure and spectroscopy  </a:t>
            </a:r>
          </a:p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prstClr val="black"/>
                </a:solidFill>
                <a:sym typeface="Wingdings"/>
              </a:rPr>
              <a:t>ISOLDE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:</a:t>
            </a:r>
            <a:r>
              <a:rPr lang="en-US" sz="1500" dirty="0">
                <a:solidFill>
                  <a:prstClr val="black"/>
                </a:solidFill>
                <a:sym typeface="Wingdings"/>
              </a:rPr>
              <a:t> 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radioactive nuclei </a:t>
            </a:r>
            <a:r>
              <a:rPr lang="en-US" sz="1600" dirty="0" smtClean="0">
                <a:solidFill>
                  <a:prstClr val="black"/>
                </a:solidFill>
                <a:sym typeface="Wingdings"/>
              </a:rPr>
              <a:t>facility</a:t>
            </a:r>
            <a:endParaRPr lang="en-US" sz="1600" dirty="0" smtClean="0">
              <a:solidFill>
                <a:schemeClr val="tx1"/>
              </a:solidFill>
              <a:sym typeface="Wingdings"/>
            </a:endParaRPr>
          </a:p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sym typeface="Wingdings"/>
              </a:rPr>
              <a:t>NA61/Shine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: ions and neutrino targets</a:t>
            </a:r>
          </a:p>
          <a:p>
            <a:pPr>
              <a:spcAft>
                <a:spcPts val="600"/>
              </a:spcAft>
            </a:pPr>
            <a:r>
              <a:rPr lang="en-US" sz="1600" b="1" dirty="0">
                <a:solidFill>
                  <a:prstClr val="black"/>
                </a:solidFill>
                <a:sym typeface="Wingdings"/>
              </a:rPr>
              <a:t>NA62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: rare </a:t>
            </a:r>
            <a:r>
              <a:rPr lang="en-US" sz="1600" dirty="0" err="1">
                <a:solidFill>
                  <a:prstClr val="black"/>
                </a:solidFill>
                <a:sym typeface="Wingdings"/>
              </a:rPr>
              <a:t>kaon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sym typeface="Wingdings"/>
              </a:rPr>
              <a:t>decays</a:t>
            </a:r>
            <a:endParaRPr lang="en-US" sz="1600" dirty="0" smtClean="0">
              <a:solidFill>
                <a:schemeClr val="tx1"/>
              </a:solidFill>
              <a:sym typeface="Wingdings"/>
            </a:endParaRPr>
          </a:p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sym typeface="Wingdings"/>
              </a:rPr>
              <a:t>NA63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: radiation processes in strong EM fields</a:t>
            </a:r>
            <a:endParaRPr lang="en-US" sz="1600" dirty="0">
              <a:solidFill>
                <a:schemeClr val="tx1"/>
              </a:solidFill>
              <a:sym typeface="Wingdings"/>
            </a:endParaRPr>
          </a:p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tx1"/>
                </a:solidFill>
                <a:sym typeface="Wingdings"/>
              </a:rPr>
              <a:t>n</a:t>
            </a:r>
            <a:r>
              <a:rPr lang="en-US" sz="1600" b="1" dirty="0" smtClean="0">
                <a:solidFill>
                  <a:schemeClr val="tx1"/>
                </a:solidFill>
                <a:sym typeface="Wingdings"/>
              </a:rPr>
              <a:t>-TOF</a:t>
            </a:r>
            <a:r>
              <a:rPr lang="en-US" sz="1500" b="1" dirty="0" smtClean="0">
                <a:solidFill>
                  <a:schemeClr val="tx1"/>
                </a:solidFill>
                <a:sym typeface="Wingdings"/>
              </a:rPr>
              <a:t>:</a:t>
            </a: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n-induced cross-sections</a:t>
            </a:r>
          </a:p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sym typeface="Wingdings"/>
              </a:rPr>
              <a:t>UA9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:</a:t>
            </a: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crystal collimation</a:t>
            </a:r>
          </a:p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sym typeface="Wingdings"/>
              </a:rPr>
              <a:t>Neutrino Platform: 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collaborating with experiments in US and </a:t>
            </a:r>
            <a:r>
              <a:rPr lang="en-US" sz="1600" dirty="0" smtClean="0">
                <a:solidFill>
                  <a:prstClr val="black"/>
                </a:solidFill>
                <a:sym typeface="Wingdings"/>
              </a:rPr>
              <a:t>Japan </a:t>
            </a:r>
            <a:r>
              <a:rPr lang="en-US" sz="1500" dirty="0" smtClean="0">
                <a:solidFill>
                  <a:schemeClr val="tx1"/>
                </a:solidFill>
                <a:sym typeface="Wingdings"/>
              </a:rPr>
              <a:t> see later 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9304" y="5733256"/>
            <a:ext cx="3608680" cy="3539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1"/>
                </a:solidFill>
              </a:rPr>
              <a:t>~20 experiments &gt; 1200 physicists 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5508104" y="5445224"/>
            <a:ext cx="3727679" cy="100381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0712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2360613" y="115888"/>
            <a:ext cx="380104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600" dirty="0" smtClean="0"/>
              <a:t>CERN </a:t>
            </a:r>
            <a:r>
              <a:rPr lang="en-US" altLang="en-US" sz="2600" dirty="0"/>
              <a:t>n</a:t>
            </a:r>
            <a:r>
              <a:rPr lang="en-US" altLang="en-US" sz="2600" dirty="0" smtClean="0"/>
              <a:t>eutrino activities</a:t>
            </a:r>
            <a:endParaRPr lang="en-US" altLang="en-US" sz="2600" dirty="0"/>
          </a:p>
        </p:txBody>
      </p:sp>
      <p:grpSp>
        <p:nvGrpSpPr>
          <p:cNvPr id="4" name="Group 3"/>
          <p:cNvGrpSpPr/>
          <p:nvPr/>
        </p:nvGrpSpPr>
        <p:grpSpPr>
          <a:xfrm>
            <a:off x="179512" y="933688"/>
            <a:ext cx="8933792" cy="2639328"/>
            <a:chOff x="179512" y="764704"/>
            <a:chExt cx="8933792" cy="2639328"/>
          </a:xfrm>
        </p:grpSpPr>
        <p:sp>
          <p:nvSpPr>
            <p:cNvPr id="5" name="TextBox 4"/>
            <p:cNvSpPr txBox="1"/>
            <p:nvPr/>
          </p:nvSpPr>
          <p:spPr>
            <a:xfrm>
              <a:off x="179512" y="764704"/>
              <a:ext cx="8933792" cy="89255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600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Neutrino oscillations (e.g. </a:t>
              </a:r>
              <a:r>
                <a:rPr lang="en-US" dirty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𝜈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μ</a:t>
              </a:r>
              <a:r>
                <a:rPr lang="en-US" sz="1600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  <a:sym typeface="Wingdings"/>
                </a:rPr>
                <a:t> </a:t>
              </a:r>
              <a:r>
                <a:rPr lang="en-US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𝜈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e </a:t>
              </a:r>
              <a:r>
                <a:rPr lang="en-US" sz="1600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) established (since 1998) with solar, atmospheric, reactor and </a:t>
              </a:r>
            </a:p>
            <a:p>
              <a:pPr defTabSz="914400"/>
              <a:r>
                <a:rPr lang="en-US" sz="1600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accelerator neutrinos </a:t>
              </a:r>
              <a:r>
                <a:rPr lang="en-US" sz="1600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  <a:sym typeface="Wingdings"/>
                </a:rPr>
                <a:t> imply neutrinos have masses and mix</a:t>
              </a:r>
            </a:p>
            <a:p>
              <a:pPr defTabSz="914400"/>
              <a:r>
                <a:rPr lang="en-US" sz="1600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  <a:sym typeface="Wingdings"/>
                </a:rPr>
                <a:t>Since then: great progress in understanding </a:t>
              </a:r>
              <a:r>
                <a:rPr lang="en-US" dirty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𝜈 </a:t>
              </a:r>
              <a:r>
                <a:rPr lang="en-US" sz="1600" dirty="0" smtClean="0">
                  <a:solidFill>
                    <a:schemeClr val="tx1"/>
                  </a:solidFill>
                  <a:latin typeface="Arial " charset="0"/>
                  <a:ea typeface="ＭＳ Ｐゴシック" charset="0"/>
                  <a:cs typeface="ＭＳ Ｐゴシック" charset="0"/>
                  <a:sym typeface="Wingdings"/>
                </a:rPr>
                <a:t>properties at various facilities all over the world</a:t>
              </a:r>
              <a:endParaRPr lang="en-US" sz="1600" dirty="0" smtClean="0">
                <a:solidFill>
                  <a:schemeClr val="tx1"/>
                </a:solidFill>
                <a:latin typeface="Arial 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1520" y="1772816"/>
              <a:ext cx="7777578" cy="163121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1279"/>
              </a:solidFill>
            </a:ln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Nevertheless, several open questions: </a:t>
              </a:r>
            </a:p>
            <a:p>
              <a:pPr marL="285750" indent="-285750" defTabSz="914400">
                <a:buFont typeface="Wingdings" charset="2"/>
                <a:buChar char="q"/>
              </a:pP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Origin </a:t>
              </a:r>
              <a:r>
                <a:rPr lang="en-US" sz="1600" dirty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of </a:t>
              </a:r>
              <a:r>
                <a:rPr lang="en-US" sz="1600" dirty="0">
                  <a:solidFill>
                    <a:schemeClr val="tx2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𝜈</a:t>
              </a: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 masses </a:t>
              </a:r>
              <a:r>
                <a:rPr lang="en-US" sz="15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(e.g. why so light compared to other fermions ?)</a:t>
              </a:r>
            </a:p>
            <a:p>
              <a:pPr marL="285750" indent="-285750" defTabSz="914400">
                <a:buFont typeface="Wingdings" charset="2"/>
                <a:buChar char="q"/>
              </a:pP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Mass hierarchy: normal (</a:t>
              </a:r>
              <a:r>
                <a:rPr lang="en-US" sz="1600" dirty="0" smtClean="0">
                  <a:solidFill>
                    <a:schemeClr val="tx2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𝜈</a:t>
              </a:r>
              <a:r>
                <a:rPr lang="en-US" sz="1600" baseline="-250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3</a:t>
              </a: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 is heaviest) or </a:t>
              </a:r>
              <a:r>
                <a:rPr lang="en-US" sz="1600" dirty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inverted </a:t>
              </a: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(</a:t>
              </a:r>
              <a:r>
                <a:rPr lang="en-US" sz="1600" dirty="0" smtClean="0">
                  <a:solidFill>
                    <a:schemeClr val="tx2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𝜈</a:t>
              </a:r>
              <a:r>
                <a:rPr lang="en-US" sz="1600" baseline="-250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3</a:t>
              </a: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 is lightest) ?</a:t>
              </a:r>
            </a:p>
            <a:p>
              <a:pPr marL="285750" indent="-285750" defTabSz="914400">
                <a:buFont typeface="Wingdings" charset="2"/>
                <a:buChar char="q"/>
              </a:pP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Why mixing much larger than for quarks ?</a:t>
              </a:r>
            </a:p>
            <a:p>
              <a:pPr marL="285750" indent="-285750" defTabSz="914400">
                <a:buFont typeface="Wingdings" charset="2"/>
                <a:buChar char="q"/>
              </a:pP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CP violation </a:t>
              </a:r>
              <a:r>
                <a:rPr lang="en-US" sz="15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(observed in quark sector): </a:t>
              </a: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do </a:t>
              </a:r>
              <a:r>
                <a:rPr lang="en-US" dirty="0">
                  <a:solidFill>
                    <a:schemeClr val="tx2"/>
                  </a:solidFill>
                  <a:latin typeface="+mj-lt"/>
                  <a:ea typeface="ＭＳ Ｐゴシック" charset="0"/>
                  <a:cs typeface="ＭＳ Ｐゴシック" charset="0"/>
                </a:rPr>
                <a:t>𝜈</a:t>
              </a:r>
              <a:r>
                <a:rPr lang="en-US" dirty="0" smtClean="0">
                  <a:solidFill>
                    <a:schemeClr val="tx2"/>
                  </a:solidFill>
                  <a:latin typeface="+mj-lt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and anti-</a:t>
              </a:r>
              <a:r>
                <a:rPr lang="en-US" dirty="0" smtClean="0">
                  <a:solidFill>
                    <a:schemeClr val="tx2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𝜈</a:t>
              </a: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 behave in the same way?</a:t>
              </a:r>
            </a:p>
            <a:p>
              <a:pPr marL="285750" indent="-285750" defTabSz="914400">
                <a:buFont typeface="Wingdings" charset="2"/>
                <a:buChar char="q"/>
              </a:pP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Are there additional (sterile) </a:t>
              </a:r>
              <a:r>
                <a:rPr lang="en-US" dirty="0">
                  <a:solidFill>
                    <a:schemeClr val="tx2"/>
                  </a:solidFill>
                  <a:latin typeface="Arial " charset="0"/>
                  <a:ea typeface="ＭＳ Ｐゴシック" charset="0"/>
                  <a:cs typeface="ＭＳ Ｐゴシック" charset="0"/>
                </a:rPr>
                <a:t>𝜈</a:t>
              </a:r>
              <a:r>
                <a:rPr lang="en-US" sz="1600" dirty="0" smtClean="0">
                  <a:solidFill>
                    <a:schemeClr val="tx2"/>
                  </a:solidFill>
                  <a:ea typeface="ＭＳ Ｐゴシック" charset="0"/>
                  <a:cs typeface="ＭＳ Ｐゴシック" charset="0"/>
                </a:rPr>
                <a:t> (hints from observed anomalies)?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0834" y="3729806"/>
            <a:ext cx="9108584" cy="923330"/>
          </a:xfrm>
          <a:prstGeom prst="rect">
            <a:avLst/>
          </a:prstGeom>
          <a:solidFill>
            <a:schemeClr val="tx2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7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ＭＳ Ｐゴシック" charset="0"/>
                <a:cs typeface="ＭＳ Ｐゴシック" charset="0"/>
              </a:rPr>
              <a:t>Accelerator experiments can address some of above questions studying </a:t>
            </a:r>
            <a:r>
              <a:rPr lang="en-US" sz="2000" dirty="0" smtClean="0">
                <a:latin typeface="+mj-lt"/>
                <a:ea typeface="ＭＳ Ｐゴシック" charset="0"/>
                <a:cs typeface="ＭＳ Ｐゴシック" charset="0"/>
              </a:rPr>
              <a:t>𝜈</a:t>
            </a:r>
            <a:r>
              <a:rPr lang="en-US" sz="2000" baseline="-25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rPr>
              <a:t>μ</a:t>
            </a:r>
            <a:r>
              <a:rPr lang="en-US" sz="20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  <a:sym typeface="Wingdings"/>
              </a:rPr>
              <a:t> </a:t>
            </a:r>
            <a:r>
              <a:rPr lang="en-US" sz="2000" dirty="0" smtClean="0">
                <a:latin typeface="+mj-lt"/>
                <a:ea typeface="ＭＳ Ｐゴシック" charset="0"/>
                <a:cs typeface="ＭＳ Ｐゴシック" charset="0"/>
              </a:rPr>
              <a:t>𝜈</a:t>
            </a:r>
            <a:r>
              <a:rPr lang="en-US" sz="2000" baseline="-25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rPr>
              <a:t>e </a:t>
            </a:r>
            <a:r>
              <a:rPr lang="en-US" sz="17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a typeface="ＭＳ Ｐゴシック" charset="0"/>
                <a:cs typeface="ＭＳ Ｐゴシック" charset="0"/>
              </a:rPr>
              <a:t>oscillations</a:t>
            </a:r>
          </a:p>
          <a:p>
            <a:pPr defTabSz="914400"/>
            <a:r>
              <a:rPr lang="en-US" sz="1700" dirty="0" smtClean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Need </a:t>
            </a:r>
            <a:r>
              <a:rPr lang="en-US" sz="1700" dirty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high-intensity p sources </a:t>
            </a:r>
            <a:r>
              <a:rPr lang="en-US" sz="1700" dirty="0" smtClean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(&gt; 1MW) and </a:t>
            </a:r>
            <a:r>
              <a:rPr lang="en-US" sz="1700" dirty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massive detectors, as </a:t>
            </a:r>
            <a:r>
              <a:rPr lang="en-US" sz="1700" dirty="0">
                <a:latin typeface="Arial " charset="0"/>
                <a:ea typeface="ＭＳ Ｐゴシック" charset="0"/>
                <a:cs typeface="ＭＳ Ｐゴシック" charset="0"/>
              </a:rPr>
              <a:t>𝜈</a:t>
            </a:r>
            <a:r>
              <a:rPr lang="en-US" sz="1700" dirty="0"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 </a:t>
            </a:r>
            <a:r>
              <a:rPr lang="en-US" sz="1700" dirty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are </a:t>
            </a:r>
            <a:r>
              <a:rPr lang="en-US" sz="1700" dirty="0" smtClean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elusive </a:t>
            </a:r>
            <a:r>
              <a:rPr lang="en-US" sz="1700" dirty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particles </a:t>
            </a:r>
            <a:endParaRPr lang="en-US" sz="1700" dirty="0" smtClean="0">
              <a:solidFill>
                <a:prstClr val="white"/>
              </a:solidFill>
              <a:latin typeface="Arial " charset="0"/>
              <a:ea typeface="ＭＳ Ｐゴシック" charset="0"/>
              <a:cs typeface="ＭＳ Ｐゴシック" charset="0"/>
              <a:sym typeface="Wingdings"/>
            </a:endParaRPr>
          </a:p>
          <a:p>
            <a:pPr defTabSz="914400"/>
            <a:r>
              <a:rPr lang="en-US" sz="1700" dirty="0" smtClean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and the searched-for </a:t>
            </a:r>
            <a:r>
              <a:rPr lang="en-US" sz="1700" dirty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effects </a:t>
            </a:r>
            <a:r>
              <a:rPr lang="en-US" sz="1700" dirty="0" smtClean="0">
                <a:solidFill>
                  <a:prstClr val="white"/>
                </a:solidFill>
                <a:latin typeface="Arial " charset="0"/>
                <a:ea typeface="ＭＳ Ｐゴシック" charset="0"/>
                <a:cs typeface="ＭＳ Ｐゴシック" charset="0"/>
                <a:sym typeface="Wingdings"/>
              </a:rPr>
              <a:t>tiny  Next-generation facilities planned in US and Japan. </a:t>
            </a:r>
            <a:endParaRPr lang="en-US" sz="1700" dirty="0">
              <a:solidFill>
                <a:prstClr val="white"/>
              </a:solidFill>
              <a:latin typeface="Arial 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5496" y="4941168"/>
            <a:ext cx="9144000" cy="1723697"/>
            <a:chOff x="35496" y="5017671"/>
            <a:chExt cx="9144000" cy="1723697"/>
          </a:xfrm>
        </p:grpSpPr>
        <p:grpSp>
          <p:nvGrpSpPr>
            <p:cNvPr id="3" name="Group 2"/>
            <p:cNvGrpSpPr/>
            <p:nvPr/>
          </p:nvGrpSpPr>
          <p:grpSpPr>
            <a:xfrm>
              <a:off x="35496" y="5017671"/>
              <a:ext cx="9144000" cy="1723697"/>
              <a:chOff x="108520" y="5017671"/>
              <a:chExt cx="9144000" cy="1723697"/>
            </a:xfrm>
          </p:grpSpPr>
          <p:sp>
            <p:nvSpPr>
              <p:cNvPr id="21507" name="Text Box 2"/>
              <p:cNvSpPr txBox="1">
                <a:spLocks noChangeArrowheads="1"/>
              </p:cNvSpPr>
              <p:nvPr/>
            </p:nvSpPr>
            <p:spPr bwMode="auto">
              <a:xfrm>
                <a:off x="7886700" y="6400800"/>
                <a:ext cx="914400" cy="320675"/>
              </a:xfrm>
              <a:prstGeom prst="rect">
                <a:avLst/>
              </a:prstGeom>
              <a:noFill/>
              <a:ln w="9525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lnSpc>
                    <a:spcPct val="93000"/>
                  </a:lnSpc>
                  <a:spcAft>
                    <a:spcPts val="1425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1pPr>
                <a:lvl2pPr>
                  <a:lnSpc>
                    <a:spcPct val="93000"/>
                  </a:lnSpc>
                  <a:spcAft>
                    <a:spcPts val="1138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2pPr>
                <a:lvl3pPr>
                  <a:lnSpc>
                    <a:spcPct val="93000"/>
                  </a:lnSpc>
                  <a:spcAft>
                    <a:spcPts val="85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3pPr>
                <a:lvl4pPr>
                  <a:lnSpc>
                    <a:spcPct val="93000"/>
                  </a:lnSpc>
                  <a:spcAft>
                    <a:spcPts val="575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4pPr>
                <a:lvl5pPr>
                  <a:lnSpc>
                    <a:spcPct val="93000"/>
                  </a:lnSpc>
                  <a:spcAft>
                    <a:spcPts val="288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5pPr>
                <a:lvl6pPr marL="2514600" indent="-228600" defTabSz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88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6pPr>
                <a:lvl7pPr marL="2971800" indent="-228600" defTabSz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88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7pPr>
                <a:lvl8pPr marL="3429000" indent="-228600" defTabSz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88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8pPr>
                <a:lvl9pPr marL="3886200" indent="-228600" defTabSz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88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Aft>
                    <a:spcPct val="0"/>
                  </a:spcAft>
                  <a:buClrTx/>
                  <a:buFontTx/>
                  <a:buNone/>
                </a:pPr>
                <a:fld id="{C95C9A9B-AD83-174B-950C-878F021E20F8}" type="slidenum">
                  <a:rPr lang="en-US" altLang="en-US" sz="1400">
                    <a:ea typeface="DejaVu Sans" charset="0"/>
                    <a:cs typeface="DejaVu Sans" charset="0"/>
                  </a:rPr>
                  <a:pPr eaLnBrk="1" hangingPunct="1">
                    <a:lnSpc>
                      <a:spcPct val="100000"/>
                    </a:lnSpc>
                    <a:spcAft>
                      <a:spcPct val="0"/>
                    </a:spcAft>
                    <a:buClrTx/>
                    <a:buFontTx/>
                    <a:buNone/>
                  </a:pPr>
                  <a:t>9</a:t>
                </a:fld>
                <a:endParaRPr lang="en-US" altLang="en-US" sz="1400">
                  <a:ea typeface="DejaVu Sans" charset="0"/>
                  <a:cs typeface="DejaVu Sans" charset="0"/>
                </a:endParaRPr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520" y="5017671"/>
                <a:ext cx="9144000" cy="1723697"/>
              </a:xfrm>
              <a:prstGeom prst="rect">
                <a:avLst/>
              </a:prstGeom>
              <a:ln>
                <a:solidFill>
                  <a:srgbClr val="001279"/>
                </a:solidFill>
              </a:ln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6516216" y="6400800"/>
                <a:ext cx="2408032" cy="338554"/>
              </a:xfrm>
              <a:prstGeom prst="rect">
                <a:avLst/>
              </a:prstGeom>
              <a:noFill/>
              <a:ln>
                <a:solidFill>
                  <a:srgbClr val="001279"/>
                </a:solidFill>
              </a:ln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</a:rPr>
                  <a:t>European Strategy 2013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3" name="Straight Connector 12"/>
            <p:cNvCxnSpPr/>
            <p:nvPr/>
          </p:nvCxnSpPr>
          <p:spPr bwMode="auto">
            <a:xfrm>
              <a:off x="4211960" y="5805264"/>
              <a:ext cx="4516116" cy="0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rgbClr val="00127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179512" y="6021288"/>
              <a:ext cx="8640000" cy="0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rgbClr val="00127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179512" y="6309320"/>
              <a:ext cx="8640000" cy="0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rgbClr val="00127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179512" y="6566400"/>
              <a:ext cx="936104" cy="0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rgbClr val="00127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71398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omic Sans MS"/>
        <a:ea typeface="Droid Sans Fallback"/>
        <a:cs typeface="Droid Sans Fallback"/>
      </a:majorFont>
      <a:minorFont>
        <a:latin typeface="Arial"/>
        <a:ea typeface="Droid Sans Fallback"/>
        <a:cs typeface="Droid Sans Fallb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  <a:txDef>
      <a:spPr>
        <a:noFill/>
        <a:effectLst/>
      </a:spPr>
      <a:bodyPr wrap="none" rtlCol="0">
        <a:spAutoFit/>
      </a:bodyPr>
      <a:lstStyle>
        <a:defPPr>
          <a:defRPr dirty="0" err="1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F3A491-B979-46E1-A8B2-18F499C7B7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6762</TotalTime>
  <Words>2502</Words>
  <Application>Microsoft Macintosh PowerPoint</Application>
  <PresentationFormat>On-screen Show (4:3)</PresentationFormat>
  <Paragraphs>351</Paragraphs>
  <Slides>23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9" baseType="lpstr">
      <vt:lpstr>Arial </vt:lpstr>
      <vt:lpstr>Century Gothic</vt:lpstr>
      <vt:lpstr>Comic Sans MS</vt:lpstr>
      <vt:lpstr>DejaVu Sans</vt:lpstr>
      <vt:lpstr>Droid Sans Fallback</vt:lpstr>
      <vt:lpstr>Gill Sans</vt:lpstr>
      <vt:lpstr>Lucida Grande</vt:lpstr>
      <vt:lpstr>ＭＳ Ｐゴシック</vt:lpstr>
      <vt:lpstr>Times New Roman</vt:lpstr>
      <vt:lpstr>Wingdings</vt:lpstr>
      <vt:lpstr>ヒラギノ角ゴ ProN W3</vt:lpstr>
      <vt:lpstr>Arial</vt:lpstr>
      <vt:lpstr>Office Theme</vt:lpstr>
      <vt:lpstr>Default Design</vt:lpstr>
      <vt:lpstr>FC5643-CERN3027 - Scale of contributions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Fabiola Gianotti</dc:creator>
  <cp:keywords/>
  <dc:description/>
  <cp:lastModifiedBy>Fabiola Gianotti</cp:lastModifiedBy>
  <cp:revision>1118</cp:revision>
  <cp:lastPrinted>2016-01-16T11:48:25Z</cp:lastPrinted>
  <dcterms:created xsi:type="dcterms:W3CDTF">2016-01-03T08:11:59Z</dcterms:created>
  <dcterms:modified xsi:type="dcterms:W3CDTF">2016-04-11T15:37:15Z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14</vt:r8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37</vt:r8>
  </property>
  <property fmtid="{D5CDD505-2E9C-101B-9397-08002B2CF9AE}" pid="12" name="Version">
    <vt:r8>1</vt:r8>
  </property>
</Properties>
</file>