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7"/>
  </p:notesMasterIdLst>
  <p:sldIdLst>
    <p:sldId id="256" r:id="rId2"/>
    <p:sldId id="282" r:id="rId3"/>
    <p:sldId id="259" r:id="rId4"/>
    <p:sldId id="258" r:id="rId5"/>
    <p:sldId id="261" r:id="rId6"/>
    <p:sldId id="262" r:id="rId7"/>
    <p:sldId id="263" r:id="rId8"/>
    <p:sldId id="264" r:id="rId9"/>
    <p:sldId id="266" r:id="rId10"/>
    <p:sldId id="265" r:id="rId11"/>
    <p:sldId id="268" r:id="rId12"/>
    <p:sldId id="270" r:id="rId13"/>
    <p:sldId id="271" r:id="rId14"/>
    <p:sldId id="267" r:id="rId15"/>
    <p:sldId id="272" r:id="rId16"/>
    <p:sldId id="273" r:id="rId17"/>
    <p:sldId id="275" r:id="rId18"/>
    <p:sldId id="274" r:id="rId19"/>
    <p:sldId id="280" r:id="rId20"/>
    <p:sldId id="283" r:id="rId21"/>
    <p:sldId id="278" r:id="rId22"/>
    <p:sldId id="276" r:id="rId23"/>
    <p:sldId id="279" r:id="rId24"/>
    <p:sldId id="281" r:id="rId25"/>
    <p:sldId id="277"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4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FC8C88-735C-4DA6-95F2-B5F141BCFD7E}" type="datetimeFigureOut">
              <a:rPr lang="en-US" smtClean="0"/>
              <a:t>2017-03-22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C58E60-41AC-45EF-B058-D660C153FD19}" type="slidenum">
              <a:rPr lang="en-US" smtClean="0"/>
              <a:t>‹#›</a:t>
            </a:fld>
            <a:endParaRPr lang="en-US"/>
          </a:p>
        </p:txBody>
      </p:sp>
    </p:spTree>
    <p:extLst>
      <p:ext uri="{BB962C8B-B14F-4D97-AF65-F5344CB8AC3E}">
        <p14:creationId xmlns:p14="http://schemas.microsoft.com/office/powerpoint/2010/main" val="3080336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a search need a bench mark model</a:t>
            </a:r>
          </a:p>
          <a:p>
            <a:pPr marL="171450" indent="-171450">
              <a:buFont typeface="Arial" panose="020B0604020202020204" pitchFamily="34" charset="0"/>
              <a:buChar char="•"/>
            </a:pPr>
            <a:r>
              <a:rPr lang="en-US" dirty="0"/>
              <a:t>The ones we chose are a strong function of the people around us at the time</a:t>
            </a:r>
          </a:p>
          <a:p>
            <a:pPr marL="171450" indent="-171450">
              <a:buFont typeface="Arial" panose="020B0604020202020204" pitchFamily="34" charset="0"/>
              <a:buChar char="•"/>
            </a:pPr>
            <a:r>
              <a:rPr lang="en-US" dirty="0"/>
              <a:t>Also looking for similar but different decay signatures.</a:t>
            </a:r>
          </a:p>
          <a:p>
            <a:pPr marL="171450" indent="-171450">
              <a:buFont typeface="Arial" panose="020B0604020202020204" pitchFamily="34" charset="0"/>
              <a:buChar char="•"/>
            </a:pPr>
            <a:r>
              <a:rPr lang="en-US" dirty="0"/>
              <a:t>But there are things that all have in common.</a:t>
            </a:r>
          </a:p>
        </p:txBody>
      </p:sp>
      <p:sp>
        <p:nvSpPr>
          <p:cNvPr id="4" name="Slide Number Placeholder 3"/>
          <p:cNvSpPr>
            <a:spLocks noGrp="1"/>
          </p:cNvSpPr>
          <p:nvPr>
            <p:ph type="sldNum" sz="quarter" idx="10"/>
          </p:nvPr>
        </p:nvSpPr>
        <p:spPr/>
        <p:txBody>
          <a:bodyPr/>
          <a:lstStyle/>
          <a:p>
            <a:fld id="{0CCD0BE2-406D-4D20-8EA7-F05DB798EF96}" type="slidenum">
              <a:rPr lang="en-US" smtClean="0"/>
              <a:t>4</a:t>
            </a:fld>
            <a:endParaRPr lang="en-US"/>
          </a:p>
        </p:txBody>
      </p:sp>
    </p:spTree>
    <p:extLst>
      <p:ext uri="{BB962C8B-B14F-4D97-AF65-F5344CB8AC3E}">
        <p14:creationId xmlns:p14="http://schemas.microsoft.com/office/powerpoint/2010/main" val="1935566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C58E60-41AC-45EF-B058-D660C153FD19}" type="slidenum">
              <a:rPr lang="en-US" smtClean="0"/>
              <a:t>20</a:t>
            </a:fld>
            <a:endParaRPr lang="en-US"/>
          </a:p>
        </p:txBody>
      </p:sp>
    </p:spTree>
    <p:extLst>
      <p:ext uri="{BB962C8B-B14F-4D97-AF65-F5344CB8AC3E}">
        <p14:creationId xmlns:p14="http://schemas.microsoft.com/office/powerpoint/2010/main" val="413704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Obviously, the models needed to be inaccessible until now.</a:t>
            </a:r>
            <a:endParaRPr lang="en-US" dirty="0"/>
          </a:p>
        </p:txBody>
      </p:sp>
      <p:sp>
        <p:nvSpPr>
          <p:cNvPr id="4" name="Slide Number Placeholder 3"/>
          <p:cNvSpPr>
            <a:spLocks noGrp="1"/>
          </p:cNvSpPr>
          <p:nvPr>
            <p:ph type="sldNum" sz="quarter" idx="10"/>
          </p:nvPr>
        </p:nvSpPr>
        <p:spPr/>
        <p:txBody>
          <a:bodyPr/>
          <a:lstStyle/>
          <a:p>
            <a:fld id="{0CCD0BE2-406D-4D20-8EA7-F05DB798EF96}" type="slidenum">
              <a:rPr lang="en-US" smtClean="0"/>
              <a:t>5</a:t>
            </a:fld>
            <a:endParaRPr lang="en-US"/>
          </a:p>
        </p:txBody>
      </p:sp>
    </p:spTree>
    <p:extLst>
      <p:ext uri="{BB962C8B-B14F-4D97-AF65-F5344CB8AC3E}">
        <p14:creationId xmlns:p14="http://schemas.microsoft.com/office/powerpoint/2010/main" val="3531561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to have some sort of SM result – so they weren’t just a MET signature.</a:t>
            </a:r>
          </a:p>
        </p:txBody>
      </p:sp>
      <p:sp>
        <p:nvSpPr>
          <p:cNvPr id="4" name="Slide Number Placeholder 3"/>
          <p:cNvSpPr>
            <a:spLocks noGrp="1"/>
          </p:cNvSpPr>
          <p:nvPr>
            <p:ph type="sldNum" sz="quarter" idx="10"/>
          </p:nvPr>
        </p:nvSpPr>
        <p:spPr/>
        <p:txBody>
          <a:bodyPr/>
          <a:lstStyle/>
          <a:p>
            <a:fld id="{0CCD0BE2-406D-4D20-8EA7-F05DB798EF96}" type="slidenum">
              <a:rPr lang="en-US" smtClean="0"/>
              <a:t>6</a:t>
            </a:fld>
            <a:endParaRPr lang="en-US"/>
          </a:p>
        </p:txBody>
      </p:sp>
    </p:spTree>
    <p:extLst>
      <p:ext uri="{BB962C8B-B14F-4D97-AF65-F5344CB8AC3E}">
        <p14:creationId xmlns:p14="http://schemas.microsoft.com/office/powerpoint/2010/main" val="3262886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Relevant parameters</a:t>
            </a:r>
          </a:p>
          <a:p>
            <a:pPr marL="171450" indent="-171450">
              <a:buFont typeface="Arial" panose="020B0604020202020204" pitchFamily="34" charset="0"/>
              <a:buChar char="•"/>
            </a:pPr>
            <a:r>
              <a:rPr lang="en-US" dirty="0"/>
              <a:t>Decay particles (SM)</a:t>
            </a:r>
          </a:p>
          <a:p>
            <a:pPr marL="171450" indent="-171450">
              <a:buFont typeface="Arial" panose="020B0604020202020204" pitchFamily="34" charset="0"/>
              <a:buChar char="•"/>
            </a:pPr>
            <a:r>
              <a:rPr lang="en-US" dirty="0"/>
              <a:t>Life time</a:t>
            </a:r>
          </a:p>
          <a:p>
            <a:pPr marL="171450" indent="-171450">
              <a:buFont typeface="Arial" panose="020B0604020202020204" pitchFamily="34" charset="0"/>
              <a:buChar char="•"/>
            </a:pPr>
            <a:r>
              <a:rPr lang="en-US" dirty="0"/>
              <a:t>kinematics</a:t>
            </a:r>
          </a:p>
        </p:txBody>
      </p:sp>
      <p:sp>
        <p:nvSpPr>
          <p:cNvPr id="4" name="Slide Number Placeholder 3"/>
          <p:cNvSpPr>
            <a:spLocks noGrp="1"/>
          </p:cNvSpPr>
          <p:nvPr>
            <p:ph type="sldNum" sz="quarter" idx="10"/>
          </p:nvPr>
        </p:nvSpPr>
        <p:spPr/>
        <p:txBody>
          <a:bodyPr/>
          <a:lstStyle/>
          <a:p>
            <a:fld id="{0CCD0BE2-406D-4D20-8EA7-F05DB798EF96}" type="slidenum">
              <a:rPr lang="en-US" smtClean="0"/>
              <a:t>7</a:t>
            </a:fld>
            <a:endParaRPr lang="en-US"/>
          </a:p>
        </p:txBody>
      </p:sp>
    </p:spTree>
    <p:extLst>
      <p:ext uri="{BB962C8B-B14F-4D97-AF65-F5344CB8AC3E}">
        <p14:creationId xmlns:p14="http://schemas.microsoft.com/office/powerpoint/2010/main" val="11289725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 display of decay</a:t>
            </a:r>
          </a:p>
          <a:p>
            <a:endParaRPr lang="en-US" dirty="0"/>
          </a:p>
          <a:p>
            <a:pPr marL="171450" indent="-171450">
              <a:buFont typeface="Arial" panose="020B0604020202020204" pitchFamily="34" charset="0"/>
              <a:buChar char="•"/>
            </a:pPr>
            <a:r>
              <a:rPr lang="en-US" dirty="0"/>
              <a:t>Mass of X particle</a:t>
            </a:r>
          </a:p>
          <a:p>
            <a:pPr marL="171450" indent="-171450">
              <a:buFont typeface="Arial" panose="020B0604020202020204" pitchFamily="34" charset="0"/>
              <a:buChar char="•"/>
            </a:pPr>
            <a:r>
              <a:rPr lang="en-US" dirty="0"/>
              <a:t>Many analyses looking for lepton jets</a:t>
            </a:r>
          </a:p>
          <a:p>
            <a:pPr marL="171450" indent="-171450">
              <a:buFont typeface="Arial" panose="020B0604020202020204" pitchFamily="34" charset="0"/>
              <a:buChar char="•"/>
            </a:pPr>
            <a:r>
              <a:rPr lang="en-US" dirty="0"/>
              <a:t>We focus on heavier fermions like quarks</a:t>
            </a:r>
          </a:p>
        </p:txBody>
      </p:sp>
      <p:sp>
        <p:nvSpPr>
          <p:cNvPr id="4" name="Slide Number Placeholder 3"/>
          <p:cNvSpPr>
            <a:spLocks noGrp="1"/>
          </p:cNvSpPr>
          <p:nvPr>
            <p:ph type="sldNum" sz="quarter" idx="10"/>
          </p:nvPr>
        </p:nvSpPr>
        <p:spPr/>
        <p:txBody>
          <a:bodyPr/>
          <a:lstStyle/>
          <a:p>
            <a:fld id="{0CCD0BE2-406D-4D20-8EA7-F05DB798EF96}" type="slidenum">
              <a:rPr lang="en-US" smtClean="0"/>
              <a:t>8</a:t>
            </a:fld>
            <a:endParaRPr lang="en-US"/>
          </a:p>
        </p:txBody>
      </p:sp>
    </p:spTree>
    <p:extLst>
      <p:ext uri="{BB962C8B-B14F-4D97-AF65-F5344CB8AC3E}">
        <p14:creationId xmlns:p14="http://schemas.microsoft.com/office/powerpoint/2010/main" val="3041219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aseline="0" dirty="0"/>
              <a:t>Normal signatures are not single detector</a:t>
            </a:r>
          </a:p>
          <a:p>
            <a:pPr marL="171450" indent="-171450">
              <a:buFont typeface="Arial" panose="020B0604020202020204" pitchFamily="34" charset="0"/>
              <a:buChar char="•"/>
            </a:pPr>
            <a:r>
              <a:rPr lang="en-US" baseline="0" dirty="0"/>
              <a:t>If the signature is all the way out of the detector, then you have missing ET only</a:t>
            </a:r>
          </a:p>
          <a:p>
            <a:pPr marL="171450" indent="-171450">
              <a:buFontTx/>
              <a:buChar char="-"/>
            </a:pPr>
            <a:r>
              <a:rPr lang="en-US" baseline="0" dirty="0"/>
              <a:t>This signal is rather stunning. We will be looking for selections put together that are equally stunning.</a:t>
            </a:r>
          </a:p>
          <a:p>
            <a:pPr marL="171450" indent="-171450">
              <a:buFontTx/>
              <a:buChar char="-"/>
            </a:pPr>
            <a:r>
              <a:rPr lang="en-US" baseline="0" dirty="0"/>
              <a:t>Ignore the prompt – mostly because the backgrounds from standard QCD are overwhelming to be searching for a rare decay! Especially from a Higgs or similar.</a:t>
            </a:r>
          </a:p>
        </p:txBody>
      </p:sp>
      <p:sp>
        <p:nvSpPr>
          <p:cNvPr id="4" name="Slide Number Placeholder 3"/>
          <p:cNvSpPr>
            <a:spLocks noGrp="1"/>
          </p:cNvSpPr>
          <p:nvPr>
            <p:ph type="sldNum" sz="quarter" idx="10"/>
          </p:nvPr>
        </p:nvSpPr>
        <p:spPr/>
        <p:txBody>
          <a:bodyPr/>
          <a:lstStyle/>
          <a:p>
            <a:fld id="{0CCD0BE2-406D-4D20-8EA7-F05DB798EF96}" type="slidenum">
              <a:rPr lang="en-US" smtClean="0"/>
              <a:t>9</a:t>
            </a:fld>
            <a:endParaRPr lang="en-US"/>
          </a:p>
        </p:txBody>
      </p:sp>
    </p:spTree>
    <p:extLst>
      <p:ext uri="{BB962C8B-B14F-4D97-AF65-F5344CB8AC3E}">
        <p14:creationId xmlns:p14="http://schemas.microsoft.com/office/powerpoint/2010/main" val="3691765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CD0BE2-406D-4D20-8EA7-F05DB798EF96}" type="slidenum">
              <a:rPr lang="en-US" smtClean="0"/>
              <a:t>11</a:t>
            </a:fld>
            <a:endParaRPr lang="en-US"/>
          </a:p>
        </p:txBody>
      </p:sp>
    </p:spTree>
    <p:extLst>
      <p:ext uri="{BB962C8B-B14F-4D97-AF65-F5344CB8AC3E}">
        <p14:creationId xmlns:p14="http://schemas.microsoft.com/office/powerpoint/2010/main" val="22082002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Keep in mind that these tails though they look small, are actually HUGE because this is QCD background we are talking about here!</a:t>
            </a:r>
          </a:p>
        </p:txBody>
      </p:sp>
      <p:sp>
        <p:nvSpPr>
          <p:cNvPr id="4" name="Slide Number Placeholder 3"/>
          <p:cNvSpPr>
            <a:spLocks noGrp="1"/>
          </p:cNvSpPr>
          <p:nvPr>
            <p:ph type="sldNum" sz="quarter" idx="10"/>
          </p:nvPr>
        </p:nvSpPr>
        <p:spPr/>
        <p:txBody>
          <a:bodyPr/>
          <a:lstStyle/>
          <a:p>
            <a:fld id="{0CCD0BE2-406D-4D20-8EA7-F05DB798EF96}" type="slidenum">
              <a:rPr lang="en-US" smtClean="0"/>
              <a:t>12</a:t>
            </a:fld>
            <a:endParaRPr lang="en-US"/>
          </a:p>
        </p:txBody>
      </p:sp>
    </p:spTree>
    <p:extLst>
      <p:ext uri="{BB962C8B-B14F-4D97-AF65-F5344CB8AC3E}">
        <p14:creationId xmlns:p14="http://schemas.microsoft.com/office/powerpoint/2010/main" val="354548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Keep in mind that these tails though they look small, are actually HUGE because this is QCD background we are talking about here!</a:t>
            </a:r>
          </a:p>
        </p:txBody>
      </p:sp>
      <p:sp>
        <p:nvSpPr>
          <p:cNvPr id="4" name="Slide Number Placeholder 3"/>
          <p:cNvSpPr>
            <a:spLocks noGrp="1"/>
          </p:cNvSpPr>
          <p:nvPr>
            <p:ph type="sldNum" sz="quarter" idx="10"/>
          </p:nvPr>
        </p:nvSpPr>
        <p:spPr/>
        <p:txBody>
          <a:bodyPr/>
          <a:lstStyle/>
          <a:p>
            <a:fld id="{0CCD0BE2-406D-4D20-8EA7-F05DB798EF96}" type="slidenum">
              <a:rPr lang="en-US" smtClean="0"/>
              <a:t>13</a:t>
            </a:fld>
            <a:endParaRPr lang="en-US"/>
          </a:p>
        </p:txBody>
      </p:sp>
    </p:spTree>
    <p:extLst>
      <p:ext uri="{BB962C8B-B14F-4D97-AF65-F5344CB8AC3E}">
        <p14:creationId xmlns:p14="http://schemas.microsoft.com/office/powerpoint/2010/main" val="229961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297C23F-74A3-4EA0-944C-6C99DC46B09C}" type="datetime1">
              <a:rPr lang="en-US" smtClean="0"/>
              <a:t>2017-03-22</a:t>
            </a:fld>
            <a:endParaRPr lang="en-US"/>
          </a:p>
        </p:txBody>
      </p:sp>
      <p:sp>
        <p:nvSpPr>
          <p:cNvPr id="5" name="Footer Placeholder 4"/>
          <p:cNvSpPr>
            <a:spLocks noGrp="1"/>
          </p:cNvSpPr>
          <p:nvPr>
            <p:ph type="ftr" sz="quarter" idx="11"/>
          </p:nvPr>
        </p:nvSpPr>
        <p:spPr/>
        <p:txBody>
          <a:bodyPr/>
          <a:lstStyle/>
          <a:p>
            <a:r>
              <a:rPr lang="en-US"/>
              <a:t>G. Watts (UW/Seattle)</a:t>
            </a:r>
          </a:p>
        </p:txBody>
      </p:sp>
      <p:sp>
        <p:nvSpPr>
          <p:cNvPr id="6" name="Slide Number Placeholder 5"/>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2414813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2096E8-796E-4518-AD14-013A85FF65E3}" type="datetime1">
              <a:rPr lang="en-US" smtClean="0"/>
              <a:t>2017-03-22</a:t>
            </a:fld>
            <a:endParaRPr lang="en-US"/>
          </a:p>
        </p:txBody>
      </p:sp>
      <p:sp>
        <p:nvSpPr>
          <p:cNvPr id="5" name="Footer Placeholder 4"/>
          <p:cNvSpPr>
            <a:spLocks noGrp="1"/>
          </p:cNvSpPr>
          <p:nvPr>
            <p:ph type="ftr" sz="quarter" idx="11"/>
          </p:nvPr>
        </p:nvSpPr>
        <p:spPr/>
        <p:txBody>
          <a:bodyPr/>
          <a:lstStyle/>
          <a:p>
            <a:r>
              <a:rPr lang="en-US"/>
              <a:t>G. Watts (UW/Seattle)</a:t>
            </a:r>
          </a:p>
        </p:txBody>
      </p:sp>
      <p:sp>
        <p:nvSpPr>
          <p:cNvPr id="6" name="Slide Number Placeholder 5"/>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61978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E5728F-B30C-45A7-9F1C-08CC6ACC714D}" type="datetime1">
              <a:rPr lang="en-US" smtClean="0"/>
              <a:t>2017-03-22</a:t>
            </a:fld>
            <a:endParaRPr lang="en-US"/>
          </a:p>
        </p:txBody>
      </p:sp>
      <p:sp>
        <p:nvSpPr>
          <p:cNvPr id="5" name="Footer Placeholder 4"/>
          <p:cNvSpPr>
            <a:spLocks noGrp="1"/>
          </p:cNvSpPr>
          <p:nvPr>
            <p:ph type="ftr" sz="quarter" idx="11"/>
          </p:nvPr>
        </p:nvSpPr>
        <p:spPr/>
        <p:txBody>
          <a:bodyPr/>
          <a:lstStyle/>
          <a:p>
            <a:r>
              <a:rPr lang="en-US"/>
              <a:t>G. Watts (UW/Seattle)</a:t>
            </a:r>
          </a:p>
        </p:txBody>
      </p:sp>
      <p:sp>
        <p:nvSpPr>
          <p:cNvPr id="6" name="Slide Number Placeholder 5"/>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1600918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60B069-86EA-41BB-B56D-902F24502CA2}" type="datetime1">
              <a:rPr lang="en-US" smtClean="0"/>
              <a:t>2017-03-22</a:t>
            </a:fld>
            <a:endParaRPr lang="en-US"/>
          </a:p>
        </p:txBody>
      </p:sp>
      <p:sp>
        <p:nvSpPr>
          <p:cNvPr id="5" name="Footer Placeholder 4"/>
          <p:cNvSpPr>
            <a:spLocks noGrp="1"/>
          </p:cNvSpPr>
          <p:nvPr>
            <p:ph type="ftr" sz="quarter" idx="11"/>
          </p:nvPr>
        </p:nvSpPr>
        <p:spPr/>
        <p:txBody>
          <a:bodyPr/>
          <a:lstStyle/>
          <a:p>
            <a:r>
              <a:rPr lang="en-US"/>
              <a:t>G. Watts (UW/Seattle)</a:t>
            </a:r>
          </a:p>
        </p:txBody>
      </p:sp>
      <p:sp>
        <p:nvSpPr>
          <p:cNvPr id="6" name="Slide Number Placeholder 5"/>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215111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19D7731-E558-4EED-A703-D0D5D6DF3764}" type="datetime1">
              <a:rPr lang="en-US" smtClean="0"/>
              <a:t>2017-03-22</a:t>
            </a:fld>
            <a:endParaRPr lang="en-US"/>
          </a:p>
        </p:txBody>
      </p:sp>
      <p:sp>
        <p:nvSpPr>
          <p:cNvPr id="5" name="Footer Placeholder 4"/>
          <p:cNvSpPr>
            <a:spLocks noGrp="1"/>
          </p:cNvSpPr>
          <p:nvPr>
            <p:ph type="ftr" sz="quarter" idx="11"/>
          </p:nvPr>
        </p:nvSpPr>
        <p:spPr/>
        <p:txBody>
          <a:bodyPr/>
          <a:lstStyle/>
          <a:p>
            <a:r>
              <a:rPr lang="en-US"/>
              <a:t>G. Watts (UW/Seattle)</a:t>
            </a:r>
          </a:p>
        </p:txBody>
      </p:sp>
      <p:sp>
        <p:nvSpPr>
          <p:cNvPr id="6" name="Slide Number Placeholder 5"/>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4146841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39C2080-682E-477E-A2F9-EA230AB02B25}" type="datetime1">
              <a:rPr lang="en-US" smtClean="0"/>
              <a:t>2017-03-22</a:t>
            </a:fld>
            <a:endParaRPr lang="en-US"/>
          </a:p>
        </p:txBody>
      </p:sp>
      <p:sp>
        <p:nvSpPr>
          <p:cNvPr id="6" name="Footer Placeholder 5"/>
          <p:cNvSpPr>
            <a:spLocks noGrp="1"/>
          </p:cNvSpPr>
          <p:nvPr>
            <p:ph type="ftr" sz="quarter" idx="11"/>
          </p:nvPr>
        </p:nvSpPr>
        <p:spPr/>
        <p:txBody>
          <a:bodyPr/>
          <a:lstStyle/>
          <a:p>
            <a:r>
              <a:rPr lang="en-US"/>
              <a:t>G. Watts (UW/Seattle)</a:t>
            </a:r>
          </a:p>
        </p:txBody>
      </p:sp>
      <p:sp>
        <p:nvSpPr>
          <p:cNvPr id="7" name="Slide Number Placeholder 6"/>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3561362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4ECAE57-2706-40DB-99B0-1590302ECBB5}" type="datetime1">
              <a:rPr lang="en-US" smtClean="0"/>
              <a:t>2017-03-22</a:t>
            </a:fld>
            <a:endParaRPr lang="en-US"/>
          </a:p>
        </p:txBody>
      </p:sp>
      <p:sp>
        <p:nvSpPr>
          <p:cNvPr id="8" name="Footer Placeholder 7"/>
          <p:cNvSpPr>
            <a:spLocks noGrp="1"/>
          </p:cNvSpPr>
          <p:nvPr>
            <p:ph type="ftr" sz="quarter" idx="11"/>
          </p:nvPr>
        </p:nvSpPr>
        <p:spPr/>
        <p:txBody>
          <a:bodyPr/>
          <a:lstStyle/>
          <a:p>
            <a:r>
              <a:rPr lang="en-US"/>
              <a:t>G. Watts (UW/Seattle)</a:t>
            </a:r>
          </a:p>
        </p:txBody>
      </p:sp>
      <p:sp>
        <p:nvSpPr>
          <p:cNvPr id="9" name="Slide Number Placeholder 8"/>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1755753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212C1C-A118-45AE-8D27-7CF967A29128}" type="datetime1">
              <a:rPr lang="en-US" smtClean="0"/>
              <a:t>2017-03-22</a:t>
            </a:fld>
            <a:endParaRPr lang="en-US"/>
          </a:p>
        </p:txBody>
      </p:sp>
      <p:sp>
        <p:nvSpPr>
          <p:cNvPr id="4" name="Footer Placeholder 3"/>
          <p:cNvSpPr>
            <a:spLocks noGrp="1"/>
          </p:cNvSpPr>
          <p:nvPr>
            <p:ph type="ftr" sz="quarter" idx="11"/>
          </p:nvPr>
        </p:nvSpPr>
        <p:spPr/>
        <p:txBody>
          <a:bodyPr/>
          <a:lstStyle/>
          <a:p>
            <a:r>
              <a:rPr lang="en-US"/>
              <a:t>G. Watts (UW/Seattle)</a:t>
            </a:r>
          </a:p>
        </p:txBody>
      </p:sp>
      <p:sp>
        <p:nvSpPr>
          <p:cNvPr id="5" name="Slide Number Placeholder 4"/>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1755051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959881-A9DF-45BB-81E0-B7AF815AFAA7}" type="datetime1">
              <a:rPr lang="en-US" smtClean="0"/>
              <a:t>2017-03-22</a:t>
            </a:fld>
            <a:endParaRPr lang="en-US"/>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3205580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979A400-01DD-4B26-ABE7-B05D3B3AA9C3}" type="datetime1">
              <a:rPr lang="en-US" smtClean="0"/>
              <a:t>2017-03-22</a:t>
            </a:fld>
            <a:endParaRPr lang="en-US"/>
          </a:p>
        </p:txBody>
      </p:sp>
      <p:sp>
        <p:nvSpPr>
          <p:cNvPr id="6" name="Footer Placeholder 5"/>
          <p:cNvSpPr>
            <a:spLocks noGrp="1"/>
          </p:cNvSpPr>
          <p:nvPr>
            <p:ph type="ftr" sz="quarter" idx="11"/>
          </p:nvPr>
        </p:nvSpPr>
        <p:spPr/>
        <p:txBody>
          <a:bodyPr/>
          <a:lstStyle/>
          <a:p>
            <a:r>
              <a:rPr lang="en-US"/>
              <a:t>G. Watts (UW/Seattle)</a:t>
            </a:r>
          </a:p>
        </p:txBody>
      </p:sp>
      <p:sp>
        <p:nvSpPr>
          <p:cNvPr id="7" name="Slide Number Placeholder 6"/>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2865144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9534A81-AE52-4A39-BD98-51221166906E}" type="datetime1">
              <a:rPr lang="en-US" smtClean="0"/>
              <a:t>2017-03-22</a:t>
            </a:fld>
            <a:endParaRPr lang="en-US"/>
          </a:p>
        </p:txBody>
      </p:sp>
      <p:sp>
        <p:nvSpPr>
          <p:cNvPr id="6" name="Footer Placeholder 5"/>
          <p:cNvSpPr>
            <a:spLocks noGrp="1"/>
          </p:cNvSpPr>
          <p:nvPr>
            <p:ph type="ftr" sz="quarter" idx="11"/>
          </p:nvPr>
        </p:nvSpPr>
        <p:spPr/>
        <p:txBody>
          <a:bodyPr/>
          <a:lstStyle/>
          <a:p>
            <a:r>
              <a:rPr lang="en-US"/>
              <a:t>G. Watts (UW/Seattle)</a:t>
            </a:r>
          </a:p>
        </p:txBody>
      </p:sp>
      <p:sp>
        <p:nvSpPr>
          <p:cNvPr id="7" name="Slide Number Placeholder 6"/>
          <p:cNvSpPr>
            <a:spLocks noGrp="1"/>
          </p:cNvSpPr>
          <p:nvPr>
            <p:ph type="sldNum" sz="quarter" idx="12"/>
          </p:nvPr>
        </p:nvSpPr>
        <p:spPr/>
        <p:txBody>
          <a:bodyPr/>
          <a:lstStyle/>
          <a:p>
            <a:fld id="{46398CCA-F81C-44F5-A115-618E0ABD9161}" type="slidenum">
              <a:rPr lang="en-US" smtClean="0"/>
              <a:t>‹#›</a:t>
            </a:fld>
            <a:endParaRPr lang="en-US"/>
          </a:p>
        </p:txBody>
      </p:sp>
    </p:spTree>
    <p:extLst>
      <p:ext uri="{BB962C8B-B14F-4D97-AF65-F5344CB8AC3E}">
        <p14:creationId xmlns:p14="http://schemas.microsoft.com/office/powerpoint/2010/main" val="958804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075E4-E32D-4479-A883-6DBD97C6F136}" type="datetime1">
              <a:rPr lang="en-US" smtClean="0"/>
              <a:t>2017-03-22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G. Watts (UW/Seattle)</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398CCA-F81C-44F5-A115-618E0ABD9161}" type="slidenum">
              <a:rPr lang="en-US" smtClean="0"/>
              <a:t>‹#›</a:t>
            </a:fld>
            <a:endParaRPr lang="en-US"/>
          </a:p>
        </p:txBody>
      </p:sp>
    </p:spTree>
    <p:extLst>
      <p:ext uri="{BB962C8B-B14F-4D97-AF65-F5344CB8AC3E}">
        <p14:creationId xmlns:p14="http://schemas.microsoft.com/office/powerpoint/2010/main" val="37129452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26.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Long Lived Machine Learning</a:t>
            </a:r>
          </a:p>
        </p:txBody>
      </p:sp>
      <p:sp>
        <p:nvSpPr>
          <p:cNvPr id="3" name="Subtitle 2"/>
          <p:cNvSpPr>
            <a:spLocks noGrp="1"/>
          </p:cNvSpPr>
          <p:nvPr>
            <p:ph type="subTitle" idx="1"/>
          </p:nvPr>
        </p:nvSpPr>
        <p:spPr/>
        <p:txBody>
          <a:bodyPr/>
          <a:lstStyle/>
          <a:p>
            <a:r>
              <a:rPr lang="en-US" dirty="0"/>
              <a:t>G. Watts (UW/Seattle)</a:t>
            </a:r>
          </a:p>
          <a:p>
            <a:r>
              <a:rPr lang="en-US" dirty="0"/>
              <a:t>For the ATLAS Collaboration</a:t>
            </a:r>
          </a:p>
        </p:txBody>
      </p:sp>
    </p:spTree>
    <p:extLst>
      <p:ext uri="{BB962C8B-B14F-4D97-AF65-F5344CB8AC3E}">
        <p14:creationId xmlns:p14="http://schemas.microsoft.com/office/powerpoint/2010/main" val="2988011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Identifying Displaced Jets in the ATLAS Calorimeter</a:t>
            </a:r>
          </a:p>
        </p:txBody>
      </p:sp>
      <p:sp>
        <p:nvSpPr>
          <p:cNvPr id="5" name="Text Placeholder 4"/>
          <p:cNvSpPr>
            <a:spLocks noGrp="1"/>
          </p:cNvSpPr>
          <p:nvPr>
            <p:ph type="body" idx="1"/>
          </p:nvPr>
        </p:nvSpPr>
        <p:spPr/>
        <p:txBody>
          <a:bodyPr/>
          <a:lstStyle/>
          <a:p>
            <a:endParaRPr lang="en-US"/>
          </a:p>
        </p:txBody>
      </p:sp>
      <p:sp>
        <p:nvSpPr>
          <p:cNvPr id="2" name="Footer Placeholder 1"/>
          <p:cNvSpPr>
            <a:spLocks noGrp="1"/>
          </p:cNvSpPr>
          <p:nvPr>
            <p:ph type="ftr" sz="quarter" idx="11"/>
          </p:nvPr>
        </p:nvSpPr>
        <p:spPr/>
        <p:txBody>
          <a:bodyPr/>
          <a:lstStyle/>
          <a:p>
            <a:r>
              <a:rPr lang="en-US"/>
              <a:t>G. Watts (UW/Seattle)</a:t>
            </a:r>
          </a:p>
        </p:txBody>
      </p:sp>
      <p:sp>
        <p:nvSpPr>
          <p:cNvPr id="3" name="Slide Number Placeholder 2"/>
          <p:cNvSpPr>
            <a:spLocks noGrp="1"/>
          </p:cNvSpPr>
          <p:nvPr>
            <p:ph type="sldNum" sz="quarter" idx="12"/>
          </p:nvPr>
        </p:nvSpPr>
        <p:spPr/>
        <p:txBody>
          <a:bodyPr/>
          <a:lstStyle/>
          <a:p>
            <a:fld id="{46398CCA-F81C-44F5-A115-618E0ABD9161}" type="slidenum">
              <a:rPr lang="en-US" smtClean="0"/>
              <a:t>10</a:t>
            </a:fld>
            <a:endParaRPr lang="en-US"/>
          </a:p>
        </p:txBody>
      </p:sp>
    </p:spTree>
    <p:extLst>
      <p:ext uri="{BB962C8B-B14F-4D97-AF65-F5344CB8AC3E}">
        <p14:creationId xmlns:p14="http://schemas.microsoft.com/office/powerpoint/2010/main" val="1234137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04311" y="1877605"/>
            <a:ext cx="5476499" cy="646331"/>
          </a:xfrm>
          <a:prstGeom prst="rect">
            <a:avLst/>
          </a:prstGeom>
          <a:noFill/>
        </p:spPr>
        <p:txBody>
          <a:bodyPr wrap="none" rtlCol="0">
            <a:spAutoFit/>
          </a:bodyPr>
          <a:lstStyle/>
          <a:p>
            <a:pPr marL="342900" indent="-342900">
              <a:buAutoNum type="arabicPeriod"/>
            </a:pPr>
            <a:r>
              <a:rPr lang="en-US" dirty="0"/>
              <a:t>Look for the “appearance” of energy the Calorimeter</a:t>
            </a:r>
          </a:p>
          <a:p>
            <a:pPr marL="342900" indent="-342900">
              <a:buAutoNum type="arabicPeriod"/>
            </a:pPr>
            <a:r>
              <a:rPr lang="en-US" dirty="0"/>
              <a:t>Little or no activity in the tracker</a:t>
            </a:r>
          </a:p>
        </p:txBody>
      </p:sp>
      <p:sp>
        <p:nvSpPr>
          <p:cNvPr id="7" name="Title 6"/>
          <p:cNvSpPr>
            <a:spLocks noGrp="1"/>
          </p:cNvSpPr>
          <p:nvPr>
            <p:ph type="title"/>
          </p:nvPr>
        </p:nvSpPr>
        <p:spPr/>
        <p:txBody>
          <a:bodyPr/>
          <a:lstStyle/>
          <a:p>
            <a:r>
              <a:rPr lang="en-US" dirty="0"/>
              <a:t>Decays in the Calorimeter</a:t>
            </a:r>
          </a:p>
        </p:txBody>
      </p:sp>
      <p:sp>
        <p:nvSpPr>
          <p:cNvPr id="2" name="Footer Placeholder 1"/>
          <p:cNvSpPr>
            <a:spLocks noGrp="1"/>
          </p:cNvSpPr>
          <p:nvPr>
            <p:ph type="ftr" sz="quarter" idx="11"/>
          </p:nvPr>
        </p:nvSpPr>
        <p:spPr/>
        <p:txBody>
          <a:bodyPr/>
          <a:lstStyle/>
          <a:p>
            <a:r>
              <a:rPr lang="en-US"/>
              <a:t>G. Watts (UW/Seattle)</a:t>
            </a:r>
          </a:p>
        </p:txBody>
      </p:sp>
      <p:sp>
        <p:nvSpPr>
          <p:cNvPr id="5" name="Slide Number Placeholder 4"/>
          <p:cNvSpPr>
            <a:spLocks noGrp="1"/>
          </p:cNvSpPr>
          <p:nvPr>
            <p:ph type="sldNum" sz="quarter" idx="12"/>
          </p:nvPr>
        </p:nvSpPr>
        <p:spPr/>
        <p:txBody>
          <a:bodyPr/>
          <a:lstStyle/>
          <a:p>
            <a:fld id="{C2CEE9E9-B335-403A-B7E1-25FF144E47B9}" type="slidenum">
              <a:rPr lang="en-US" smtClean="0"/>
              <a:t>11</a:t>
            </a:fld>
            <a:endParaRPr lang="en-US"/>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7731" t="28458" r="38243" b="45062"/>
          <a:stretch/>
        </p:blipFill>
        <p:spPr bwMode="auto">
          <a:xfrm>
            <a:off x="8687873" y="2765558"/>
            <a:ext cx="1674254" cy="1887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896357"/>
            <a:ext cx="5541753" cy="3729960"/>
          </a:xfrm>
          <a:prstGeom prst="rect">
            <a:avLst/>
          </a:prstGeom>
        </p:spPr>
      </p:pic>
      <p:grpSp>
        <p:nvGrpSpPr>
          <p:cNvPr id="14" name="Group 13"/>
          <p:cNvGrpSpPr/>
          <p:nvPr/>
        </p:nvGrpSpPr>
        <p:grpSpPr>
          <a:xfrm>
            <a:off x="2988961" y="4053322"/>
            <a:ext cx="637464" cy="1921234"/>
            <a:chOff x="2988961" y="4053322"/>
            <a:chExt cx="637464" cy="1921234"/>
          </a:xfrm>
        </p:grpSpPr>
        <p:sp>
          <p:nvSpPr>
            <p:cNvPr id="10" name="Oval 9"/>
            <p:cNvSpPr/>
            <p:nvPr/>
          </p:nvSpPr>
          <p:spPr>
            <a:xfrm rot="7383468">
              <a:off x="3480465" y="4073734"/>
              <a:ext cx="144035" cy="147884"/>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cxnSp>
          <p:nvCxnSpPr>
            <p:cNvPr id="11" name="Straight Arrow Connector 10"/>
            <p:cNvCxnSpPr>
              <a:stCxn id="10" idx="6"/>
            </p:cNvCxnSpPr>
            <p:nvPr/>
          </p:nvCxnSpPr>
          <p:spPr>
            <a:xfrm rot="7383468" flipV="1">
              <a:off x="2179892" y="4931091"/>
              <a:ext cx="1804133" cy="145146"/>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12" name="Straight Arrow Connector 11"/>
            <p:cNvCxnSpPr>
              <a:stCxn id="10" idx="6"/>
            </p:cNvCxnSpPr>
            <p:nvPr/>
          </p:nvCxnSpPr>
          <p:spPr>
            <a:xfrm rot="7383468" flipV="1">
              <a:off x="2056324" y="4998102"/>
              <a:ext cx="1909091" cy="43817"/>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13" name="Straight Arrow Connector 12"/>
            <p:cNvCxnSpPr>
              <a:stCxn id="10" idx="6"/>
            </p:cNvCxnSpPr>
            <p:nvPr/>
          </p:nvCxnSpPr>
          <p:spPr>
            <a:xfrm rot="7383468">
              <a:off x="2197683" y="4847501"/>
              <a:ext cx="1662299" cy="73942"/>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grpSp>
    </p:spTree>
    <p:extLst>
      <p:ext uri="{BB962C8B-B14F-4D97-AF65-F5344CB8AC3E}">
        <p14:creationId xmlns:p14="http://schemas.microsoft.com/office/powerpoint/2010/main" val="36576781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25452" y="865326"/>
            <a:ext cx="1684948" cy="523220"/>
          </a:xfrm>
          <a:prstGeom prst="rect">
            <a:avLst/>
          </a:prstGeom>
          <a:noFill/>
        </p:spPr>
        <p:txBody>
          <a:bodyPr wrap="none" rtlCol="0">
            <a:spAutoFit/>
          </a:bodyPr>
          <a:lstStyle/>
          <a:p>
            <a:r>
              <a:rPr lang="en-US" sz="2800" dirty="0"/>
              <a:t>“CalRatio”</a:t>
            </a:r>
          </a:p>
        </p:txBody>
      </p:sp>
      <p:sp>
        <p:nvSpPr>
          <p:cNvPr id="4" name="Footer Placeholder 3"/>
          <p:cNvSpPr>
            <a:spLocks noGrp="1"/>
          </p:cNvSpPr>
          <p:nvPr>
            <p:ph type="ftr" sz="quarter" idx="11"/>
          </p:nvPr>
        </p:nvSpPr>
        <p:spPr/>
        <p:txBody>
          <a:bodyPr/>
          <a:lstStyle/>
          <a:p>
            <a:r>
              <a:rPr lang="en-US"/>
              <a:t>G. Watts (UW/Seattle)</a:t>
            </a:r>
          </a:p>
        </p:txBody>
      </p:sp>
      <p:sp>
        <p:nvSpPr>
          <p:cNvPr id="8" name="Slide Number Placeholder 7"/>
          <p:cNvSpPr>
            <a:spLocks noGrp="1"/>
          </p:cNvSpPr>
          <p:nvPr>
            <p:ph type="sldNum" sz="quarter" idx="12"/>
          </p:nvPr>
        </p:nvSpPr>
        <p:spPr/>
        <p:txBody>
          <a:bodyPr/>
          <a:lstStyle/>
          <a:p>
            <a:fld id="{C2CEE9E9-B335-403A-B7E1-25FF144E47B9}" type="slidenum">
              <a:rPr lang="en-US" smtClean="0"/>
              <a:t>12</a:t>
            </a:fld>
            <a:endParaRPr lang="en-US"/>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8850" y="1563358"/>
            <a:ext cx="5420039" cy="3828913"/>
          </a:xfrm>
          <a:prstGeom prst="rect">
            <a:avLst/>
          </a:prstGeom>
        </p:spPr>
      </p:pic>
      <p:sp>
        <p:nvSpPr>
          <p:cNvPr id="14" name="TextBox 13"/>
          <p:cNvSpPr txBox="1"/>
          <p:nvPr/>
        </p:nvSpPr>
        <p:spPr>
          <a:xfrm>
            <a:off x="9621371" y="2501153"/>
            <a:ext cx="1153457" cy="369332"/>
          </a:xfrm>
          <a:prstGeom prst="rect">
            <a:avLst/>
          </a:prstGeom>
          <a:noFill/>
        </p:spPr>
        <p:txBody>
          <a:bodyPr wrap="none" rtlCol="0">
            <a:spAutoFit/>
          </a:bodyPr>
          <a:lstStyle/>
          <a:p>
            <a:r>
              <a:rPr lang="en-US" dirty="0"/>
              <a:t>Signal Like</a:t>
            </a:r>
          </a:p>
        </p:txBody>
      </p:sp>
      <p:sp>
        <p:nvSpPr>
          <p:cNvPr id="15" name="TextBox 14"/>
          <p:cNvSpPr txBox="1"/>
          <p:nvPr/>
        </p:nvSpPr>
        <p:spPr>
          <a:xfrm>
            <a:off x="1241612" y="3477814"/>
            <a:ext cx="1710789" cy="369332"/>
          </a:xfrm>
          <a:prstGeom prst="rect">
            <a:avLst/>
          </a:prstGeom>
          <a:noFill/>
        </p:spPr>
        <p:txBody>
          <a:bodyPr wrap="none" rtlCol="0">
            <a:spAutoFit/>
          </a:bodyPr>
          <a:lstStyle/>
          <a:p>
            <a:r>
              <a:rPr lang="en-US" dirty="0"/>
              <a:t>Background Like</a:t>
            </a:r>
          </a:p>
        </p:txBody>
      </p:sp>
      <p:cxnSp>
        <p:nvCxnSpPr>
          <p:cNvPr id="17" name="Straight Arrow Connector 16"/>
          <p:cNvCxnSpPr>
            <a:stCxn id="15" idx="3"/>
          </p:cNvCxnSpPr>
          <p:nvPr/>
        </p:nvCxnSpPr>
        <p:spPr>
          <a:xfrm flipV="1">
            <a:off x="2952401" y="3563471"/>
            <a:ext cx="1478405" cy="9900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a:cxnSpLocks/>
            <a:stCxn id="14" idx="1"/>
          </p:cNvCxnSpPr>
          <p:nvPr/>
        </p:nvCxnSpPr>
        <p:spPr>
          <a:xfrm flipH="1">
            <a:off x="8153400" y="2685819"/>
            <a:ext cx="1467971" cy="15167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283974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G. Watts (UW/Seattle)</a:t>
            </a:r>
          </a:p>
        </p:txBody>
      </p:sp>
      <p:sp>
        <p:nvSpPr>
          <p:cNvPr id="8" name="Slide Number Placeholder 7"/>
          <p:cNvSpPr>
            <a:spLocks noGrp="1"/>
          </p:cNvSpPr>
          <p:nvPr>
            <p:ph type="sldNum" sz="quarter" idx="12"/>
          </p:nvPr>
        </p:nvSpPr>
        <p:spPr/>
        <p:txBody>
          <a:bodyPr/>
          <a:lstStyle/>
          <a:p>
            <a:fld id="{C2CEE9E9-B335-403A-B7E1-25FF144E47B9}" type="slidenum">
              <a:rPr lang="en-US" smtClean="0"/>
              <a:t>13</a:t>
            </a:fld>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5454" y="561238"/>
            <a:ext cx="7793288" cy="5409256"/>
          </a:xfrm>
          <a:prstGeom prst="rect">
            <a:avLst/>
          </a:prstGeom>
        </p:spPr>
      </p:pic>
    </p:spTree>
    <p:extLst>
      <p:ext uri="{BB962C8B-B14F-4D97-AF65-F5344CB8AC3E}">
        <p14:creationId xmlns:p14="http://schemas.microsoft.com/office/powerpoint/2010/main" val="27271043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Can We Do Better?</a:t>
            </a:r>
          </a:p>
        </p:txBody>
      </p:sp>
      <p:sp>
        <p:nvSpPr>
          <p:cNvPr id="4" name="Footer Placeholder 3"/>
          <p:cNvSpPr>
            <a:spLocks noGrp="1"/>
          </p:cNvSpPr>
          <p:nvPr>
            <p:ph type="ftr" sz="quarter" idx="11"/>
          </p:nvPr>
        </p:nvSpPr>
        <p:spPr/>
        <p:txBody>
          <a:bodyPr/>
          <a:lstStyle/>
          <a:p>
            <a:r>
              <a:rPr lang="en-US"/>
              <a:t>G. Watts (UW/Seattle)</a:t>
            </a:r>
          </a:p>
        </p:txBody>
      </p:sp>
      <p:sp>
        <p:nvSpPr>
          <p:cNvPr id="5" name="Slide Number Placeholder 4"/>
          <p:cNvSpPr>
            <a:spLocks noGrp="1"/>
          </p:cNvSpPr>
          <p:nvPr>
            <p:ph type="sldNum" sz="quarter" idx="12"/>
          </p:nvPr>
        </p:nvSpPr>
        <p:spPr/>
        <p:txBody>
          <a:bodyPr/>
          <a:lstStyle/>
          <a:p>
            <a:fld id="{46398CCA-F81C-44F5-A115-618E0ABD9161}" type="slidenum">
              <a:rPr lang="en-US" smtClean="0"/>
              <a:t>14</a:t>
            </a:fld>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690688"/>
            <a:ext cx="5591293" cy="4054730"/>
          </a:xfrm>
          <a:prstGeom prst="rect">
            <a:avLst/>
          </a:prstGeom>
        </p:spPr>
      </p:pic>
      <p:sp>
        <p:nvSpPr>
          <p:cNvPr id="9" name="TextBox 8"/>
          <p:cNvSpPr txBox="1"/>
          <p:nvPr/>
        </p:nvSpPr>
        <p:spPr>
          <a:xfrm>
            <a:off x="7012642" y="3192521"/>
            <a:ext cx="4491318" cy="830997"/>
          </a:xfrm>
          <a:prstGeom prst="rect">
            <a:avLst/>
          </a:prstGeom>
          <a:noFill/>
        </p:spPr>
        <p:txBody>
          <a:bodyPr wrap="square" rtlCol="0">
            <a:spAutoFit/>
          </a:bodyPr>
          <a:lstStyle/>
          <a:p>
            <a:r>
              <a:rPr lang="en-US" sz="2400" dirty="0"/>
              <a:t>There are lots more attributes connected with displaced jets</a:t>
            </a:r>
          </a:p>
        </p:txBody>
      </p:sp>
    </p:spTree>
    <p:extLst>
      <p:ext uri="{BB962C8B-B14F-4D97-AF65-F5344CB8AC3E}">
        <p14:creationId xmlns:p14="http://schemas.microsoft.com/office/powerpoint/2010/main" val="34741855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13 Jet Shape Variables</a:t>
            </a:r>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15</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854" y="1690688"/>
            <a:ext cx="4432932" cy="4215653"/>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1148" y="1690688"/>
            <a:ext cx="4419229" cy="4202622"/>
          </a:xfrm>
          <a:prstGeom prst="rect">
            <a:avLst/>
          </a:prstGeom>
        </p:spPr>
      </p:pic>
    </p:spTree>
    <p:extLst>
      <p:ext uri="{BB962C8B-B14F-4D97-AF65-F5344CB8AC3E}">
        <p14:creationId xmlns:p14="http://schemas.microsoft.com/office/powerpoint/2010/main" val="1204238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Boosted Decision Tree</a:t>
            </a:r>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a:xfrm>
            <a:off x="8610600" y="6356350"/>
            <a:ext cx="2743200" cy="365125"/>
          </a:xfrm>
        </p:spPr>
        <p:txBody>
          <a:bodyPr/>
          <a:lstStyle/>
          <a:p>
            <a:fld id="{46398CCA-F81C-44F5-A115-618E0ABD9161}" type="slidenum">
              <a:rPr lang="en-US" smtClean="0"/>
              <a:t>16</a:t>
            </a:fld>
            <a:endParaRPr lang="en-US"/>
          </a:p>
        </p:txBody>
      </p:sp>
      <p:sp>
        <p:nvSpPr>
          <p:cNvPr id="5" name="TextBox 4"/>
          <p:cNvSpPr txBox="1"/>
          <p:nvPr/>
        </p:nvSpPr>
        <p:spPr>
          <a:xfrm>
            <a:off x="838200" y="1889311"/>
            <a:ext cx="5491568" cy="461665"/>
          </a:xfrm>
          <a:prstGeom prst="rect">
            <a:avLst/>
          </a:prstGeom>
          <a:noFill/>
        </p:spPr>
        <p:txBody>
          <a:bodyPr wrap="none" rtlCol="0">
            <a:spAutoFit/>
          </a:bodyPr>
          <a:lstStyle/>
          <a:p>
            <a:r>
              <a:rPr lang="en-US" sz="2400" dirty="0"/>
              <a:t>We used TMVA, and an old version at that </a:t>
            </a:r>
          </a:p>
        </p:txBody>
      </p:sp>
      <p:sp>
        <p:nvSpPr>
          <p:cNvPr id="6" name="TextBox 5"/>
          <p:cNvSpPr txBox="1"/>
          <p:nvPr/>
        </p:nvSpPr>
        <p:spPr>
          <a:xfrm>
            <a:off x="838200" y="2642347"/>
            <a:ext cx="989566" cy="369332"/>
          </a:xfrm>
          <a:prstGeom prst="rect">
            <a:avLst/>
          </a:prstGeom>
          <a:noFill/>
        </p:spPr>
        <p:txBody>
          <a:bodyPr wrap="none" rtlCol="0">
            <a:spAutoFit/>
          </a:bodyPr>
          <a:lstStyle/>
          <a:p>
            <a:r>
              <a:rPr lang="en-US" dirty="0"/>
              <a:t>Training:</a:t>
            </a:r>
          </a:p>
        </p:txBody>
      </p:sp>
      <mc:AlternateContent xmlns:mc="http://schemas.openxmlformats.org/markup-compatibility/2006" xmlns:a14="http://schemas.microsoft.com/office/drawing/2010/main">
        <mc:Choice Requires="a14">
          <p:sp>
            <p:nvSpPr>
              <p:cNvPr id="7" name="TextBox 6"/>
              <p:cNvSpPr txBox="1"/>
              <p:nvPr/>
            </p:nvSpPr>
            <p:spPr>
              <a:xfrm>
                <a:off x="1265748" y="3118384"/>
                <a:ext cx="3285771" cy="646331"/>
              </a:xfrm>
              <a:prstGeom prst="rect">
                <a:avLst/>
              </a:prstGeom>
              <a:noFill/>
            </p:spPr>
            <p:txBody>
              <a:bodyPr wrap="none" rtlCol="0">
                <a:spAutoFit/>
              </a:bodyPr>
              <a:lstStyle/>
              <a:p>
                <a:r>
                  <a:rPr lang="en-US" dirty="0"/>
                  <a:t>Jets 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r>
                      <a:rPr lang="en-US" b="0" i="1" smtClean="0">
                        <a:latin typeface="Cambria Math" panose="02040503050406030204" pitchFamily="18" charset="0"/>
                      </a:rPr>
                      <m:t>&gt;40</m:t>
                    </m:r>
                  </m:oMath>
                </a14:m>
                <a:r>
                  <a:rPr lang="en-US" dirty="0"/>
                  <a:t> GeV, </a:t>
                </a:r>
                <a14:m>
                  <m:oMath xmlns:m="http://schemas.openxmlformats.org/officeDocument/2006/math">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𝜂</m:t>
                        </m:r>
                      </m:e>
                    </m:d>
                    <m:r>
                      <a:rPr lang="en-US" b="0" i="1" smtClean="0">
                        <a:latin typeface="Cambria Math" panose="02040503050406030204" pitchFamily="18" charset="0"/>
                      </a:rPr>
                      <m:t>&lt;2.4</m:t>
                    </m:r>
                  </m:oMath>
                </a14:m>
                <a:endParaRPr lang="en-US" dirty="0"/>
              </a:p>
              <a:p>
                <a:r>
                  <a:rPr lang="en-US" dirty="0"/>
                  <a:t>Signal if </a:t>
                </a:r>
                <a14:m>
                  <m:oMath xmlns:m="http://schemas.openxmlformats.org/officeDocument/2006/math">
                    <m:r>
                      <m:rPr>
                        <m:sty m:val="p"/>
                      </m:rPr>
                      <a:rPr lang="en-US" b="0" i="0" smtClean="0">
                        <a:latin typeface="Cambria Math" panose="02040503050406030204" pitchFamily="18" charset="0"/>
                      </a:rPr>
                      <m:t>Δ</m:t>
                    </m:r>
                    <m:r>
                      <a:rPr lang="en-US" b="0" i="1" smtClean="0">
                        <a:latin typeface="Cambria Math" panose="02040503050406030204" pitchFamily="18" charset="0"/>
                      </a:rPr>
                      <m:t>𝑅</m:t>
                    </m:r>
                    <m:r>
                      <a:rPr lang="en-US" b="0" i="1" smtClean="0">
                        <a:latin typeface="Cambria Math" panose="02040503050406030204" pitchFamily="18" charset="0"/>
                      </a:rPr>
                      <m:t>&lt;0.2</m:t>
                    </m:r>
                  </m:oMath>
                </a14:m>
                <a:r>
                  <a:rPr lang="en-US" dirty="0"/>
                  <a:t> to a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𝜋</m:t>
                        </m:r>
                      </m:e>
                      <m:sub>
                        <m:r>
                          <a:rPr lang="en-US" b="0" i="1" smtClean="0">
                            <a:latin typeface="Cambria Math" panose="02040503050406030204" pitchFamily="18" charset="0"/>
                          </a:rPr>
                          <m:t>𝑣</m:t>
                        </m:r>
                      </m:sub>
                    </m:sSub>
                  </m:oMath>
                </a14:m>
                <a:r>
                  <a:rPr lang="en-US" dirty="0"/>
                  <a:t> </a:t>
                </a:r>
              </a:p>
            </p:txBody>
          </p:sp>
        </mc:Choice>
        <mc:Fallback xmlns="">
          <p:sp>
            <p:nvSpPr>
              <p:cNvPr id="7" name="TextBox 6"/>
              <p:cNvSpPr txBox="1">
                <a:spLocks noRot="1" noChangeAspect="1" noMove="1" noResize="1" noEditPoints="1" noAdjustHandles="1" noChangeArrowheads="1" noChangeShapeType="1" noTextEdit="1"/>
              </p:cNvSpPr>
              <p:nvPr/>
            </p:nvSpPr>
            <p:spPr>
              <a:xfrm>
                <a:off x="1265748" y="3118384"/>
                <a:ext cx="3285771" cy="646331"/>
              </a:xfrm>
              <a:prstGeom prst="rect">
                <a:avLst/>
              </a:prstGeom>
              <a:blipFill>
                <a:blip r:embed="rId2"/>
                <a:stretch>
                  <a:fillRect l="-1670" t="-5660" b="-14151"/>
                </a:stretch>
              </a:blipFill>
            </p:spPr>
            <p:txBody>
              <a:bodyPr/>
              <a:lstStyle/>
              <a:p>
                <a:r>
                  <a:rPr lang="en-US">
                    <a:noFill/>
                  </a:rPr>
                  <a:t> </a:t>
                </a:r>
              </a:p>
            </p:txBody>
          </p:sp>
        </mc:Fallback>
      </mc:AlternateContent>
      <p:sp>
        <p:nvSpPr>
          <p:cNvPr id="8" name="TextBox 7"/>
          <p:cNvSpPr txBox="1"/>
          <p:nvPr/>
        </p:nvSpPr>
        <p:spPr>
          <a:xfrm>
            <a:off x="3207123" y="3764715"/>
            <a:ext cx="2561665" cy="646331"/>
          </a:xfrm>
          <a:prstGeom prst="rect">
            <a:avLst/>
          </a:prstGeom>
          <a:noFill/>
        </p:spPr>
        <p:txBody>
          <a:bodyPr wrap="square" rtlCol="0">
            <a:spAutoFit/>
          </a:bodyPr>
          <a:lstStyle/>
          <a:p>
            <a:r>
              <a:rPr lang="en-US" dirty="0"/>
              <a:t>We are just finding out we are missing out here!</a:t>
            </a:r>
          </a:p>
        </p:txBody>
      </p:sp>
      <p:cxnSp>
        <p:nvCxnSpPr>
          <p:cNvPr id="10" name="Connector: Elbow 9"/>
          <p:cNvCxnSpPr>
            <a:stCxn id="8" idx="1"/>
            <a:endCxn id="7" idx="2"/>
          </p:cNvCxnSpPr>
          <p:nvPr/>
        </p:nvCxnSpPr>
        <p:spPr>
          <a:xfrm rot="10800000">
            <a:off x="2908635" y="3764715"/>
            <a:ext cx="298489" cy="32316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3"/>
          <a:stretch>
            <a:fillRect/>
          </a:stretch>
        </p:blipFill>
        <p:spPr>
          <a:xfrm>
            <a:off x="6281328" y="1822076"/>
            <a:ext cx="5621215" cy="4000500"/>
          </a:xfrm>
          <a:prstGeom prst="rect">
            <a:avLst/>
          </a:prstGeom>
        </p:spPr>
      </p:pic>
      <p:sp>
        <p:nvSpPr>
          <p:cNvPr id="12" name="Rectangle 11"/>
          <p:cNvSpPr/>
          <p:nvPr/>
        </p:nvSpPr>
        <p:spPr>
          <a:xfrm>
            <a:off x="7207622" y="4249266"/>
            <a:ext cx="1237131" cy="3294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8390961" y="4371372"/>
            <a:ext cx="168399" cy="16003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4" name="TextBox 13"/>
              <p:cNvSpPr txBox="1"/>
              <p:nvPr/>
            </p:nvSpPr>
            <p:spPr>
              <a:xfrm>
                <a:off x="1332983" y="5204012"/>
                <a:ext cx="4274441" cy="646331"/>
              </a:xfrm>
              <a:prstGeom prst="rect">
                <a:avLst/>
              </a:prstGeom>
              <a:noFill/>
            </p:spPr>
            <p:txBody>
              <a:bodyPr wrap="square" rtlCol="0">
                <a:spAutoFit/>
              </a:bodyPr>
              <a:lstStyle/>
              <a:p>
                <a:r>
                  <a:rPr lang="en-US" dirty="0"/>
                  <a:t>Reweight to flatten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𝑇</m:t>
                        </m:r>
                      </m:sub>
                    </m:sSub>
                  </m:oMath>
                </a14:m>
                <a:r>
                  <a:rPr lang="en-US" dirty="0"/>
                  <a:t> spectra to avoid model dependence</a:t>
                </a:r>
              </a:p>
            </p:txBody>
          </p:sp>
        </mc:Choice>
        <mc:Fallback xmlns="">
          <p:sp>
            <p:nvSpPr>
              <p:cNvPr id="14" name="TextBox 13"/>
              <p:cNvSpPr txBox="1">
                <a:spLocks noRot="1" noChangeAspect="1" noMove="1" noResize="1" noEditPoints="1" noAdjustHandles="1" noChangeArrowheads="1" noChangeShapeType="1" noTextEdit="1"/>
              </p:cNvSpPr>
              <p:nvPr/>
            </p:nvSpPr>
            <p:spPr>
              <a:xfrm>
                <a:off x="1332983" y="5204012"/>
                <a:ext cx="4274441" cy="646331"/>
              </a:xfrm>
              <a:prstGeom prst="rect">
                <a:avLst/>
              </a:prstGeom>
              <a:blipFill>
                <a:blip r:embed="rId4"/>
                <a:stretch>
                  <a:fillRect l="-1284" t="-5660" b="-14151"/>
                </a:stretch>
              </a:blipFill>
            </p:spPr>
            <p:txBody>
              <a:bodyPr/>
              <a:lstStyle/>
              <a:p>
                <a:r>
                  <a:rPr lang="en-US">
                    <a:noFill/>
                  </a:rPr>
                  <a:t> </a:t>
                </a:r>
              </a:p>
            </p:txBody>
          </p:sp>
        </mc:Fallback>
      </mc:AlternateContent>
    </p:spTree>
    <p:extLst>
      <p:ext uri="{BB962C8B-B14F-4D97-AF65-F5344CB8AC3E}">
        <p14:creationId xmlns:p14="http://schemas.microsoft.com/office/powerpoint/2010/main" val="2061514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Training</a:t>
            </a:r>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17</a:t>
            </a:fld>
            <a:endParaRPr lang="en-US"/>
          </a:p>
        </p:txBody>
      </p:sp>
      <p:sp>
        <p:nvSpPr>
          <p:cNvPr id="5" name="TextBox 4"/>
          <p:cNvSpPr txBox="1"/>
          <p:nvPr/>
        </p:nvSpPr>
        <p:spPr>
          <a:xfrm>
            <a:off x="968188" y="1983441"/>
            <a:ext cx="3429000" cy="1754326"/>
          </a:xfrm>
          <a:prstGeom prst="rect">
            <a:avLst/>
          </a:prstGeom>
          <a:noFill/>
        </p:spPr>
        <p:txBody>
          <a:bodyPr wrap="square" rtlCol="0">
            <a:spAutoFit/>
          </a:bodyPr>
          <a:lstStyle/>
          <a:p>
            <a:r>
              <a:rPr lang="en-US" dirty="0"/>
              <a:t>A few parameter modifications from the defaults:</a:t>
            </a:r>
          </a:p>
          <a:p>
            <a:pPr marL="174625" indent="-174625">
              <a:buFont typeface="Arial" panose="020B0604020202020204" pitchFamily="34" charset="0"/>
              <a:buChar char="•"/>
            </a:pPr>
            <a:r>
              <a:rPr lang="en-US" dirty="0"/>
              <a:t>Minimum Leaf Size: 1%</a:t>
            </a:r>
          </a:p>
          <a:p>
            <a:pPr marL="174625" indent="-174625">
              <a:buFont typeface="Arial" panose="020B0604020202020204" pitchFamily="34" charset="0"/>
              <a:buChar char="•"/>
            </a:pPr>
            <a:r>
              <a:rPr lang="en-US" dirty="0"/>
              <a:t>Maximum Training Depth: 20 </a:t>
            </a:r>
          </a:p>
          <a:p>
            <a:pPr marL="174625" indent="-174625">
              <a:buFont typeface="Arial" panose="020B0604020202020204" pitchFamily="34" charset="0"/>
              <a:buChar char="•"/>
            </a:pPr>
            <a:r>
              <a:rPr lang="en-US" dirty="0"/>
              <a:t>Signal Training: 944,638 </a:t>
            </a:r>
          </a:p>
          <a:p>
            <a:pPr marL="174625" indent="-174625">
              <a:buFont typeface="Arial" panose="020B0604020202020204" pitchFamily="34" charset="0"/>
              <a:buChar char="•"/>
            </a:pPr>
            <a:r>
              <a:rPr lang="en-US" dirty="0"/>
              <a:t>Background Training: 1,499,996</a:t>
            </a:r>
          </a:p>
        </p:txBody>
      </p:sp>
      <p:sp>
        <p:nvSpPr>
          <p:cNvPr id="6" name="TextBox 5"/>
          <p:cNvSpPr txBox="1"/>
          <p:nvPr/>
        </p:nvSpPr>
        <p:spPr>
          <a:xfrm>
            <a:off x="6031006" y="1922930"/>
            <a:ext cx="5559471" cy="923330"/>
          </a:xfrm>
          <a:prstGeom prst="rect">
            <a:avLst/>
          </a:prstGeom>
          <a:noFill/>
        </p:spPr>
        <p:txBody>
          <a:bodyPr wrap="none" rtlCol="0">
            <a:spAutoFit/>
          </a:bodyPr>
          <a:lstStyle/>
          <a:p>
            <a:r>
              <a:rPr lang="en-US" dirty="0"/>
              <a:t>Measuring performance:</a:t>
            </a:r>
          </a:p>
          <a:p>
            <a:pPr marL="174625" indent="-174625">
              <a:buFont typeface="Arial" panose="020B0604020202020204" pitchFamily="34" charset="0"/>
              <a:buChar char="•"/>
            </a:pPr>
            <a:r>
              <a:rPr lang="en-US" dirty="0"/>
              <a:t>What BDT cut gives you a straight-cut background rate?</a:t>
            </a:r>
          </a:p>
          <a:p>
            <a:pPr marL="174625" indent="-174625">
              <a:buFont typeface="Arial" panose="020B0604020202020204" pitchFamily="34" charset="0"/>
              <a:buChar char="•"/>
            </a:pPr>
            <a:r>
              <a:rPr lang="en-US" dirty="0"/>
              <a:t>Calculate the signal efficiency</a:t>
            </a:r>
          </a:p>
        </p:txBody>
      </p:sp>
      <p:pic>
        <p:nvPicPr>
          <p:cNvPr id="2050" name="Picture 2" descr="Machine generated alternative text:&#10;Performance of 13 Lxy BDT &#10;Ralar M ass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846260"/>
            <a:ext cx="5871788" cy="347053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964602" y="4241732"/>
            <a:ext cx="3429000" cy="1477328"/>
          </a:xfrm>
          <a:prstGeom prst="rect">
            <a:avLst/>
          </a:prstGeom>
          <a:noFill/>
        </p:spPr>
        <p:txBody>
          <a:bodyPr wrap="square" rtlCol="0">
            <a:spAutoFit/>
          </a:bodyPr>
          <a:lstStyle/>
          <a:p>
            <a:r>
              <a:rPr lang="en-US" dirty="0"/>
              <a:t>Systematic Errors:</a:t>
            </a:r>
          </a:p>
          <a:p>
            <a:pPr marL="171450" indent="-171450">
              <a:buFont typeface="Arial" panose="020B0604020202020204" pitchFamily="34" charset="0"/>
              <a:buChar char="•"/>
            </a:pPr>
            <a:r>
              <a:rPr lang="en-US" dirty="0"/>
              <a:t>Many input variables depend on Jet Energy Scale</a:t>
            </a:r>
          </a:p>
          <a:p>
            <a:pPr marL="171450" indent="-171450">
              <a:buFont typeface="Arial" panose="020B0604020202020204" pitchFamily="34" charset="0"/>
              <a:buChar char="•"/>
            </a:pPr>
            <a:r>
              <a:rPr lang="en-US" dirty="0"/>
              <a:t>Required re-running on full sample many </a:t>
            </a:r>
            <a:r>
              <a:rPr lang="en-US" dirty="0" err="1"/>
              <a:t>many</a:t>
            </a:r>
            <a:r>
              <a:rPr lang="en-US" dirty="0"/>
              <a:t> times</a:t>
            </a:r>
          </a:p>
        </p:txBody>
      </p:sp>
    </p:spTree>
    <p:extLst>
      <p:ext uri="{BB962C8B-B14F-4D97-AF65-F5344CB8AC3E}">
        <p14:creationId xmlns:p14="http://schemas.microsoft.com/office/powerpoint/2010/main" val="14823534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Ordered Variables</a:t>
            </a:r>
          </a:p>
        </p:txBody>
      </p:sp>
      <p:sp>
        <p:nvSpPr>
          <p:cNvPr id="3" name="Footer Placeholder 2"/>
          <p:cNvSpPr>
            <a:spLocks noGrp="1"/>
          </p:cNvSpPr>
          <p:nvPr>
            <p:ph type="ftr" sz="quarter" idx="11"/>
          </p:nvPr>
        </p:nvSpPr>
        <p:spPr/>
        <p:txBody>
          <a:bodyPr/>
          <a:lstStyle/>
          <a:p>
            <a:r>
              <a:rPr lang="en-US" dirty="0"/>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18</a:t>
            </a:fld>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b="35407"/>
          <a:stretch/>
        </p:blipFill>
        <p:spPr>
          <a:xfrm>
            <a:off x="22305" y="1808629"/>
            <a:ext cx="6073695" cy="4429780"/>
          </a:xfrm>
          <a:prstGeom prst="rect">
            <a:avLst/>
          </a:prstGeom>
        </p:spPr>
      </p:pic>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t="64593"/>
          <a:stretch/>
        </p:blipFill>
        <p:spPr>
          <a:xfrm>
            <a:off x="6096000" y="1814610"/>
            <a:ext cx="6073695" cy="2428220"/>
          </a:xfrm>
          <a:prstGeom prst="rect">
            <a:avLst/>
          </a:prstGeom>
        </p:spPr>
      </p:pic>
      <p:sp>
        <p:nvSpPr>
          <p:cNvPr id="9" name="Arrow: Left 8"/>
          <p:cNvSpPr/>
          <p:nvPr/>
        </p:nvSpPr>
        <p:spPr>
          <a:xfrm>
            <a:off x="551330" y="3375212"/>
            <a:ext cx="739588" cy="27566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TextBox 9"/>
              <p:cNvSpPr txBox="1"/>
              <p:nvPr/>
            </p:nvSpPr>
            <p:spPr>
              <a:xfrm>
                <a:off x="6609764" y="4585447"/>
                <a:ext cx="5344672" cy="1480342"/>
              </a:xfrm>
              <a:prstGeom prst="rect">
                <a:avLst/>
              </a:prstGeom>
              <a:noFill/>
            </p:spPr>
            <p:txBody>
              <a:bodyPr wrap="square" rtlCol="0">
                <a:spAutoFit/>
              </a:bodyPr>
              <a:lstStyle/>
              <a:p>
                <a:r>
                  <a:rPr lang="en-US" dirty="0"/>
                  <a:t>This result released as a conference note</a:t>
                </a:r>
              </a:p>
              <a:p>
                <a:pPr marL="174625" indent="-174625">
                  <a:buFont typeface="Arial" panose="020B0604020202020204" pitchFamily="34" charset="0"/>
                  <a:buChar char="•"/>
                </a:pPr>
                <a:r>
                  <a:rPr lang="en-US" dirty="0"/>
                  <a:t>Same sensitivity with 3.2 </a:t>
                </a:r>
                <a14:m>
                  <m:oMath xmlns:m="http://schemas.openxmlformats.org/officeDocument/2006/math">
                    <m:r>
                      <a:rPr lang="en-US" b="0" i="1" smtClean="0">
                        <a:latin typeface="Cambria Math" panose="02040503050406030204" pitchFamily="18" charset="0"/>
                      </a:rPr>
                      <m:t>𝑓</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𝑏</m:t>
                        </m:r>
                      </m:e>
                      <m:sup>
                        <m:r>
                          <a:rPr lang="en-US" b="0" i="1" smtClean="0">
                            <a:latin typeface="Cambria Math" panose="02040503050406030204" pitchFamily="18" charset="0"/>
                          </a:rPr>
                          <m:t>−1</m:t>
                        </m:r>
                      </m:sup>
                    </m:sSup>
                  </m:oMath>
                </a14:m>
                <a:r>
                  <a:rPr lang="en-US" dirty="0"/>
                  <a:t> of data as the previous one with 20 </a:t>
                </a:r>
                <a14:m>
                  <m:oMath xmlns:m="http://schemas.openxmlformats.org/officeDocument/2006/math">
                    <m:r>
                      <a:rPr lang="en-US" b="0" i="1" smtClean="0">
                        <a:latin typeface="Cambria Math" panose="02040503050406030204" pitchFamily="18" charset="0"/>
                      </a:rPr>
                      <m:t>𝑓</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𝑏</m:t>
                        </m:r>
                      </m:e>
                      <m:sup>
                        <m:r>
                          <a:rPr lang="en-US" b="0" i="1" smtClean="0">
                            <a:latin typeface="Cambria Math" panose="02040503050406030204" pitchFamily="18" charset="0"/>
                          </a:rPr>
                          <m:t>−1</m:t>
                        </m:r>
                      </m:sup>
                    </m:sSup>
                  </m:oMath>
                </a14:m>
                <a:endParaRPr lang="en-US" dirty="0"/>
              </a:p>
              <a:p>
                <a:pPr marL="631825" lvl="1" indent="-174625">
                  <a:buFont typeface="Arial" panose="020B0604020202020204" pitchFamily="34" charset="0"/>
                  <a:buChar char="•"/>
                </a:pPr>
                <a:r>
                  <a:rPr lang="en-US" dirty="0"/>
                  <a:t>Note the </a:t>
                </a:r>
                <a14:m>
                  <m:oMath xmlns:m="http://schemas.openxmlformats.org/officeDocument/2006/math">
                    <m:rad>
                      <m:radPr>
                        <m:degHide m:val="on"/>
                        <m:ctrlPr>
                          <a:rPr lang="en-US" b="0" i="1" smtClean="0">
                            <a:latin typeface="Cambria Math" panose="02040503050406030204" pitchFamily="18" charset="0"/>
                          </a:rPr>
                        </m:ctrlPr>
                      </m:radPr>
                      <m:deg/>
                      <m:e>
                        <m:r>
                          <a:rPr lang="en-US" b="0" i="1" smtClean="0">
                            <a:latin typeface="Cambria Math" panose="02040503050406030204" pitchFamily="18" charset="0"/>
                          </a:rPr>
                          <m:t>𝑠</m:t>
                        </m:r>
                      </m:e>
                    </m:rad>
                  </m:oMath>
                </a14:m>
                <a:r>
                  <a:rPr lang="en-US" dirty="0"/>
                  <a:t> change!</a:t>
                </a:r>
              </a:p>
              <a:p>
                <a:pPr marL="174625" indent="-174625">
                  <a:buFont typeface="Arial" panose="020B0604020202020204" pitchFamily="34" charset="0"/>
                  <a:buChar char="•"/>
                </a:pPr>
                <a:r>
                  <a:rPr lang="en-US" dirty="0"/>
                  <a:t>Low mass sensitivity not as good in Run 2!</a:t>
                </a:r>
              </a:p>
            </p:txBody>
          </p:sp>
        </mc:Choice>
        <mc:Fallback xmlns="">
          <p:sp>
            <p:nvSpPr>
              <p:cNvPr id="10" name="TextBox 9"/>
              <p:cNvSpPr txBox="1">
                <a:spLocks noRot="1" noChangeAspect="1" noMove="1" noResize="1" noEditPoints="1" noAdjustHandles="1" noChangeArrowheads="1" noChangeShapeType="1" noTextEdit="1"/>
              </p:cNvSpPr>
              <p:nvPr/>
            </p:nvSpPr>
            <p:spPr>
              <a:xfrm>
                <a:off x="6609764" y="4585447"/>
                <a:ext cx="5344672" cy="1480342"/>
              </a:xfrm>
              <a:prstGeom prst="rect">
                <a:avLst/>
              </a:prstGeom>
              <a:blipFill>
                <a:blip r:embed="rId3"/>
                <a:stretch>
                  <a:fillRect l="-912" t="-2058" b="-5761"/>
                </a:stretch>
              </a:blipFill>
            </p:spPr>
            <p:txBody>
              <a:bodyPr/>
              <a:lstStyle/>
              <a:p>
                <a:r>
                  <a:rPr lang="en-US">
                    <a:noFill/>
                  </a:rPr>
                  <a:t> </a:t>
                </a:r>
              </a:p>
            </p:txBody>
          </p:sp>
        </mc:Fallback>
      </mc:AlternateContent>
    </p:spTree>
    <p:extLst>
      <p:ext uri="{BB962C8B-B14F-4D97-AF65-F5344CB8AC3E}">
        <p14:creationId xmlns:p14="http://schemas.microsoft.com/office/powerpoint/2010/main" val="2982541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next?</a:t>
            </a:r>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19</a:t>
            </a:fld>
            <a:endParaRPr lang="en-US"/>
          </a:p>
        </p:txBody>
      </p:sp>
      <p:sp>
        <p:nvSpPr>
          <p:cNvPr id="5" name="TextBox 4"/>
          <p:cNvSpPr txBox="1"/>
          <p:nvPr/>
        </p:nvSpPr>
        <p:spPr>
          <a:xfrm>
            <a:off x="838200" y="1690688"/>
            <a:ext cx="3455894" cy="2308324"/>
          </a:xfrm>
          <a:prstGeom prst="rect">
            <a:avLst/>
          </a:prstGeom>
          <a:noFill/>
        </p:spPr>
        <p:txBody>
          <a:bodyPr wrap="square" rtlCol="0">
            <a:spAutoFit/>
          </a:bodyPr>
          <a:lstStyle/>
          <a:p>
            <a:r>
              <a:rPr lang="en-US" dirty="0"/>
              <a:t>We had to limit the sensitivity of the last BDT artificially.</a:t>
            </a:r>
          </a:p>
          <a:p>
            <a:pPr marL="174625" indent="-174625">
              <a:buFont typeface="Arial" panose="020B0604020202020204" pitchFamily="34" charset="0"/>
              <a:buChar char="•"/>
            </a:pPr>
            <a:r>
              <a:rPr lang="en-US" dirty="0"/>
              <a:t>Beam induced background is ugly and looks exactly like our signal.</a:t>
            </a:r>
          </a:p>
          <a:p>
            <a:pPr marL="174625" indent="-174625">
              <a:buFont typeface="Arial" panose="020B0604020202020204" pitchFamily="34" charset="0"/>
              <a:buChar char="•"/>
            </a:pPr>
            <a:r>
              <a:rPr lang="en-US" dirty="0"/>
              <a:t>Currently training a multi-class BDT to look for </a:t>
            </a:r>
            <a:r>
              <a:rPr lang="en-US" dirty="0" err="1"/>
              <a:t>Multijet</a:t>
            </a:r>
            <a:r>
              <a:rPr lang="en-US" dirty="0"/>
              <a:t>, signal, and Beam Induced Background</a:t>
            </a:r>
          </a:p>
        </p:txBody>
      </p:sp>
      <p:sp>
        <p:nvSpPr>
          <p:cNvPr id="6" name="Rectangle 5"/>
          <p:cNvSpPr/>
          <p:nvPr/>
        </p:nvSpPr>
        <p:spPr>
          <a:xfrm>
            <a:off x="4955241" y="2134441"/>
            <a:ext cx="1875865" cy="10525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Per-Jet BDT</a:t>
            </a:r>
          </a:p>
        </p:txBody>
      </p:sp>
      <p:sp>
        <p:nvSpPr>
          <p:cNvPr id="7" name="TextBox 6"/>
          <p:cNvSpPr txBox="1"/>
          <p:nvPr/>
        </p:nvSpPr>
        <p:spPr>
          <a:xfrm>
            <a:off x="6938683" y="2061941"/>
            <a:ext cx="1461297" cy="369332"/>
          </a:xfrm>
          <a:prstGeom prst="rect">
            <a:avLst/>
          </a:prstGeom>
          <a:noFill/>
        </p:spPr>
        <p:txBody>
          <a:bodyPr wrap="none" rtlCol="0">
            <a:spAutoFit/>
          </a:bodyPr>
          <a:lstStyle/>
          <a:p>
            <a:r>
              <a:rPr lang="en-US" dirty="0"/>
              <a:t>Signal Weight</a:t>
            </a:r>
          </a:p>
        </p:txBody>
      </p:sp>
      <p:sp>
        <p:nvSpPr>
          <p:cNvPr id="8" name="TextBox 7"/>
          <p:cNvSpPr txBox="1"/>
          <p:nvPr/>
        </p:nvSpPr>
        <p:spPr>
          <a:xfrm>
            <a:off x="6938683" y="2458027"/>
            <a:ext cx="1655646" cy="369332"/>
          </a:xfrm>
          <a:prstGeom prst="rect">
            <a:avLst/>
          </a:prstGeom>
          <a:noFill/>
        </p:spPr>
        <p:txBody>
          <a:bodyPr wrap="none" rtlCol="0">
            <a:spAutoFit/>
          </a:bodyPr>
          <a:lstStyle/>
          <a:p>
            <a:r>
              <a:rPr lang="en-US" dirty="0" err="1"/>
              <a:t>Multijet</a:t>
            </a:r>
            <a:r>
              <a:rPr lang="en-US" dirty="0"/>
              <a:t> Weight</a:t>
            </a:r>
          </a:p>
        </p:txBody>
      </p:sp>
      <p:sp>
        <p:nvSpPr>
          <p:cNvPr id="9" name="TextBox 8"/>
          <p:cNvSpPr txBox="1"/>
          <p:nvPr/>
        </p:nvSpPr>
        <p:spPr>
          <a:xfrm>
            <a:off x="6938683" y="2854114"/>
            <a:ext cx="1216039" cy="369332"/>
          </a:xfrm>
          <a:prstGeom prst="rect">
            <a:avLst/>
          </a:prstGeom>
          <a:noFill/>
        </p:spPr>
        <p:txBody>
          <a:bodyPr wrap="none" rtlCol="0">
            <a:spAutoFit/>
          </a:bodyPr>
          <a:lstStyle/>
          <a:p>
            <a:r>
              <a:rPr lang="en-US" dirty="0"/>
              <a:t>BIB Weight</a:t>
            </a:r>
          </a:p>
        </p:txBody>
      </p:sp>
      <p:cxnSp>
        <p:nvCxnSpPr>
          <p:cNvPr id="11" name="Straight Arrow Connector 10"/>
          <p:cNvCxnSpPr>
            <a:stCxn id="7" idx="3"/>
          </p:cNvCxnSpPr>
          <p:nvPr/>
        </p:nvCxnSpPr>
        <p:spPr>
          <a:xfrm>
            <a:off x="8399980" y="2246607"/>
            <a:ext cx="5490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8610600" y="2660697"/>
            <a:ext cx="5490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8153400" y="3044211"/>
            <a:ext cx="5490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9304780" y="2150763"/>
            <a:ext cx="1875865" cy="10525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Analysis BDT?</a:t>
            </a:r>
          </a:p>
        </p:txBody>
      </p:sp>
      <p:sp>
        <p:nvSpPr>
          <p:cNvPr id="15" name="TextBox 14"/>
          <p:cNvSpPr txBox="1"/>
          <p:nvPr/>
        </p:nvSpPr>
        <p:spPr>
          <a:xfrm>
            <a:off x="4849258" y="3478684"/>
            <a:ext cx="6608284" cy="369332"/>
          </a:xfrm>
          <a:prstGeom prst="rect">
            <a:avLst/>
          </a:prstGeom>
          <a:noFill/>
        </p:spPr>
        <p:txBody>
          <a:bodyPr wrap="none" rtlCol="0">
            <a:spAutoFit/>
          </a:bodyPr>
          <a:lstStyle/>
          <a:p>
            <a:r>
              <a:rPr lang="en-US" dirty="0"/>
              <a:t>Training separately… because we were unaware of the tools available</a:t>
            </a:r>
          </a:p>
        </p:txBody>
      </p:sp>
      <p:sp>
        <p:nvSpPr>
          <p:cNvPr id="16" name="TextBox 15"/>
          <p:cNvSpPr txBox="1"/>
          <p:nvPr/>
        </p:nvSpPr>
        <p:spPr>
          <a:xfrm>
            <a:off x="838199" y="4169426"/>
            <a:ext cx="4890247" cy="1754326"/>
          </a:xfrm>
          <a:prstGeom prst="rect">
            <a:avLst/>
          </a:prstGeom>
          <a:noFill/>
        </p:spPr>
        <p:txBody>
          <a:bodyPr wrap="square" rtlCol="0">
            <a:spAutoFit/>
          </a:bodyPr>
          <a:lstStyle/>
          <a:p>
            <a:r>
              <a:rPr lang="en-US" dirty="0"/>
              <a:t>Further in the future:</a:t>
            </a:r>
          </a:p>
          <a:p>
            <a:pPr marL="285750" indent="-285750">
              <a:buFont typeface="Arial" panose="020B0604020202020204" pitchFamily="34" charset="0"/>
              <a:buChar char="•"/>
            </a:pPr>
            <a:r>
              <a:rPr lang="en-US" dirty="0"/>
              <a:t>The calorimeter is </a:t>
            </a:r>
            <a:r>
              <a:rPr lang="en-US"/>
              <a:t>just a 3D </a:t>
            </a:r>
            <a:r>
              <a:rPr lang="en-US" dirty="0"/>
              <a:t>CCD</a:t>
            </a:r>
          </a:p>
          <a:p>
            <a:pPr marL="285750" indent="-285750">
              <a:buFont typeface="Arial" panose="020B0604020202020204" pitchFamily="34" charset="0"/>
              <a:buChar char="•"/>
            </a:pPr>
            <a:r>
              <a:rPr lang="en-US" dirty="0"/>
              <a:t>These jets have particular shapes</a:t>
            </a:r>
          </a:p>
          <a:p>
            <a:pPr marL="285750" indent="-285750">
              <a:buFont typeface="Arial" panose="020B0604020202020204" pitchFamily="34" charset="0"/>
              <a:buChar char="•"/>
            </a:pPr>
            <a:r>
              <a:rPr lang="en-US" dirty="0"/>
              <a:t>Use Deep Learning to do image recognition.</a:t>
            </a:r>
          </a:p>
          <a:p>
            <a:pPr marL="285750" indent="-285750">
              <a:buFont typeface="Arial" panose="020B0604020202020204" pitchFamily="34" charset="0"/>
              <a:buChar char="•"/>
            </a:pPr>
            <a:r>
              <a:rPr lang="en-US" dirty="0"/>
              <a:t>Some work along these lines in other contexts has already been done</a:t>
            </a:r>
          </a:p>
        </p:txBody>
      </p:sp>
    </p:spTree>
    <p:extLst>
      <p:ext uri="{BB962C8B-B14F-4D97-AF65-F5344CB8AC3E}">
        <p14:creationId xmlns:p14="http://schemas.microsoft.com/office/powerpoint/2010/main" val="663800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BEBA8EAE-BF5A-486C-A8C5-ECC9F3942E4B}">
                <a14:imgProps xmlns:a14="http://schemas.microsoft.com/office/drawing/2010/main">
                  <a14:imgLayer r:embed="rId3">
                    <a14:imgEffect>
                      <a14:artisticBlur radius="17"/>
                    </a14:imgEffect>
                  </a14:imgLayer>
                </a14:imgProps>
              </a:ext>
              <a:ext uri="{28A0092B-C50C-407E-A947-70E740481C1C}">
                <a14:useLocalDpi xmlns:a14="http://schemas.microsoft.com/office/drawing/2010/main" val="0"/>
              </a:ext>
            </a:extLst>
          </a:blip>
          <a:srcRect l="-35" r="-51"/>
          <a:stretch/>
        </p:blipFill>
        <p:spPr>
          <a:xfrm>
            <a:off x="0" y="0"/>
            <a:ext cx="12192000" cy="6858000"/>
          </a:xfrm>
          <a:prstGeom prst="rect">
            <a:avLst/>
          </a:prstGeom>
          <a:noFill/>
        </p:spPr>
      </p:pic>
      <p:grpSp>
        <p:nvGrpSpPr>
          <p:cNvPr id="4" name="Group 3"/>
          <p:cNvGrpSpPr/>
          <p:nvPr/>
        </p:nvGrpSpPr>
        <p:grpSpPr>
          <a:xfrm>
            <a:off x="370469" y="355719"/>
            <a:ext cx="1704020" cy="1393296"/>
            <a:chOff x="1076324" y="1304925"/>
            <a:chExt cx="4588823" cy="3771903"/>
          </a:xfrm>
        </p:grpSpPr>
        <p:pic>
          <p:nvPicPr>
            <p:cNvPr id="5" name="Picture 4"/>
            <p:cNvPicPr>
              <a:picLocks noChangeAspect="1"/>
            </p:cNvPicPr>
            <p:nvPr/>
          </p:nvPicPr>
          <p:blipFill rotWithShape="1">
            <a:blip r:embed="rId4">
              <a:clrChange>
                <a:clrFrom>
                  <a:srgbClr val="FFFFFF"/>
                </a:clrFrom>
                <a:clrTo>
                  <a:srgbClr val="FFFFFF">
                    <a:alpha val="0"/>
                  </a:srgbClr>
                </a:clrTo>
              </a:clrChange>
            </a:blip>
            <a:srcRect l="3908" t="1002" r="4160" b="3286"/>
            <a:stretch/>
          </p:blipFill>
          <p:spPr>
            <a:xfrm>
              <a:off x="1076324" y="1304925"/>
              <a:ext cx="3819525" cy="3762376"/>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8296" y="1323976"/>
              <a:ext cx="906851" cy="3752852"/>
            </a:xfrm>
            <a:prstGeom prst="rect">
              <a:avLst/>
            </a:prstGeom>
          </p:spPr>
        </p:pic>
      </p:grpSp>
      <p:sp>
        <p:nvSpPr>
          <p:cNvPr id="7" name="TextBox 6"/>
          <p:cNvSpPr txBox="1"/>
          <p:nvPr/>
        </p:nvSpPr>
        <p:spPr>
          <a:xfrm>
            <a:off x="6904562" y="362756"/>
            <a:ext cx="5023106" cy="1384995"/>
          </a:xfrm>
          <a:prstGeom prst="rect">
            <a:avLst/>
          </a:prstGeom>
          <a:noFill/>
        </p:spPr>
        <p:txBody>
          <a:bodyPr wrap="none" rtlCol="0">
            <a:spAutoFit/>
          </a:bodyPr>
          <a:lstStyle/>
          <a:p>
            <a:pPr algn="r"/>
            <a:r>
              <a:rPr lang="en-US" sz="2800" dirty="0"/>
              <a:t>ACAT 2017</a:t>
            </a:r>
          </a:p>
          <a:p>
            <a:pPr algn="r"/>
            <a:r>
              <a:rPr lang="en-US" sz="2800" dirty="0"/>
              <a:t>21-25 August 2017</a:t>
            </a:r>
          </a:p>
          <a:p>
            <a:pPr algn="r"/>
            <a:r>
              <a:rPr lang="en-US" sz="2800" dirty="0"/>
              <a:t>University of Washington, Seattle</a:t>
            </a:r>
          </a:p>
        </p:txBody>
      </p:sp>
      <p:sp>
        <p:nvSpPr>
          <p:cNvPr id="16" name="Rectangle 15"/>
          <p:cNvSpPr/>
          <p:nvPr/>
        </p:nvSpPr>
        <p:spPr>
          <a:xfrm>
            <a:off x="8201345" y="5876933"/>
            <a:ext cx="3784306" cy="646331"/>
          </a:xfrm>
          <a:prstGeom prst="rect">
            <a:avLst/>
          </a:prstGeom>
        </p:spPr>
        <p:txBody>
          <a:bodyPr wrap="none">
            <a:spAutoFit/>
          </a:bodyPr>
          <a:lstStyle/>
          <a:p>
            <a:pPr algn="r"/>
            <a:r>
              <a:rPr lang="en-US" dirty="0"/>
              <a:t>acat2017@uw.edu</a:t>
            </a:r>
          </a:p>
          <a:p>
            <a:pPr algn="r"/>
            <a:r>
              <a:rPr lang="en-US" dirty="0"/>
              <a:t>https://indico.cern.ch/event/acat2017</a:t>
            </a:r>
          </a:p>
        </p:txBody>
      </p:sp>
      <p:sp>
        <p:nvSpPr>
          <p:cNvPr id="17" name="TextBox 16"/>
          <p:cNvSpPr txBox="1"/>
          <p:nvPr/>
        </p:nvSpPr>
        <p:spPr>
          <a:xfrm>
            <a:off x="3624777" y="2110507"/>
            <a:ext cx="5641416" cy="1631216"/>
          </a:xfrm>
          <a:prstGeom prst="rect">
            <a:avLst/>
          </a:prstGeom>
          <a:noFill/>
        </p:spPr>
        <p:txBody>
          <a:bodyPr wrap="none" rtlCol="0">
            <a:spAutoFit/>
          </a:bodyPr>
          <a:lstStyle/>
          <a:p>
            <a:r>
              <a:rPr lang="en-US" sz="2000" b="1" dirty="0">
                <a:solidFill>
                  <a:schemeClr val="bg1"/>
                </a:solidFill>
              </a:rPr>
              <a:t>Join us for talks, round tables, and discussions on</a:t>
            </a:r>
          </a:p>
          <a:p>
            <a:pPr marL="285750" indent="-285750">
              <a:buFont typeface="Arial" panose="020B0604020202020204" pitchFamily="34" charset="0"/>
              <a:buChar char="•"/>
            </a:pPr>
            <a:r>
              <a:rPr lang="en-US" sz="2000" b="1" dirty="0">
                <a:solidFill>
                  <a:schemeClr val="bg1"/>
                </a:solidFill>
              </a:rPr>
              <a:t>Machine Learning in Physics</a:t>
            </a:r>
          </a:p>
          <a:p>
            <a:pPr marL="285750" indent="-285750">
              <a:buFont typeface="Arial" panose="020B0604020202020204" pitchFamily="34" charset="0"/>
              <a:buChar char="•"/>
            </a:pPr>
            <a:r>
              <a:rPr lang="en-US" sz="2000" b="1" dirty="0">
                <a:solidFill>
                  <a:schemeClr val="bg1"/>
                </a:solidFill>
              </a:rPr>
              <a:t>New algorithms for Particle Physics</a:t>
            </a:r>
          </a:p>
          <a:p>
            <a:pPr marL="285750" indent="-285750">
              <a:buFont typeface="Arial" panose="020B0604020202020204" pitchFamily="34" charset="0"/>
              <a:buChar char="•"/>
            </a:pPr>
            <a:r>
              <a:rPr lang="en-US" sz="2000" b="1" dirty="0">
                <a:solidFill>
                  <a:schemeClr val="bg1"/>
                </a:solidFill>
              </a:rPr>
              <a:t>Advances in algorithms for theory computations</a:t>
            </a:r>
          </a:p>
          <a:p>
            <a:pPr marL="285750" indent="-285750">
              <a:buFont typeface="Arial" panose="020B0604020202020204" pitchFamily="34" charset="0"/>
              <a:buChar char="•"/>
            </a:pPr>
            <a:r>
              <a:rPr lang="en-US" sz="2000" b="1" dirty="0">
                <a:solidFill>
                  <a:schemeClr val="bg1"/>
                </a:solidFill>
              </a:rPr>
              <a:t>Tools and infrastructure for computing in physics</a:t>
            </a:r>
          </a:p>
        </p:txBody>
      </p:sp>
      <p:sp>
        <p:nvSpPr>
          <p:cNvPr id="18" name="Rectangle 17"/>
          <p:cNvSpPr/>
          <p:nvPr/>
        </p:nvSpPr>
        <p:spPr>
          <a:xfrm>
            <a:off x="7156335" y="4928904"/>
            <a:ext cx="4829316" cy="923330"/>
          </a:xfrm>
          <a:prstGeom prst="rect">
            <a:avLst/>
          </a:prstGeom>
        </p:spPr>
        <p:txBody>
          <a:bodyPr wrap="square">
            <a:spAutoFit/>
          </a:bodyPr>
          <a:lstStyle/>
          <a:p>
            <a:pPr algn="r"/>
            <a:r>
              <a:rPr lang="en-US" dirty="0"/>
              <a:t>18th International Workshop on Advanced Computing and Analysis Techniques in Physics Research</a:t>
            </a:r>
          </a:p>
        </p:txBody>
      </p:sp>
      <p:sp>
        <p:nvSpPr>
          <p:cNvPr id="19" name="Rectangle 18"/>
          <p:cNvSpPr/>
          <p:nvPr/>
        </p:nvSpPr>
        <p:spPr>
          <a:xfrm>
            <a:off x="370469" y="4804953"/>
            <a:ext cx="4178152" cy="1815882"/>
          </a:xfrm>
          <a:prstGeom prst="rect">
            <a:avLst/>
          </a:prstGeom>
        </p:spPr>
        <p:txBody>
          <a:bodyPr wrap="square">
            <a:spAutoFit/>
          </a:bodyPr>
          <a:lstStyle/>
          <a:p>
            <a:r>
              <a:rPr lang="en-US" sz="1400" dirty="0"/>
              <a:t>There is a fundamental shift occurring in how computing is used in research in general and data analysis in particular. The abundance of cheap, powerful, easy to use computing power in the form of CPUs, GPUs, FPGAs, etc., has changed the role of computing in physics research over the last decade. The rise of new techniques, like deep learning, means the changes promise to keep coming. </a:t>
            </a:r>
          </a:p>
        </p:txBody>
      </p:sp>
    </p:spTree>
    <p:extLst>
      <p:ext uri="{BB962C8B-B14F-4D97-AF65-F5344CB8AC3E}">
        <p14:creationId xmlns:p14="http://schemas.microsoft.com/office/powerpoint/2010/main" val="9456484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extLst>
              <a:ext uri="{BEBA8EAE-BF5A-486C-A8C5-ECC9F3942E4B}">
                <a14:imgProps xmlns:a14="http://schemas.microsoft.com/office/drawing/2010/main">
                  <a14:imgLayer r:embed="rId4">
                    <a14:imgEffect>
                      <a14:artisticGlass/>
                    </a14:imgEffect>
                  </a14:imgLayer>
                </a14:imgProps>
              </a:ext>
              <a:ext uri="{28A0092B-C50C-407E-A947-70E740481C1C}">
                <a14:useLocalDpi xmlns:a14="http://schemas.microsoft.com/office/drawing/2010/main" val="0"/>
              </a:ext>
            </a:extLst>
          </a:blip>
          <a:srcRect b="21134"/>
          <a:stretch/>
        </p:blipFill>
        <p:spPr>
          <a:xfrm>
            <a:off x="0" y="0"/>
            <a:ext cx="12192000" cy="6858000"/>
          </a:xfrm>
          <a:prstGeom prst="rect">
            <a:avLst/>
          </a:prstGeom>
        </p:spPr>
      </p:pic>
      <p:sp>
        <p:nvSpPr>
          <p:cNvPr id="5" name="Title 4"/>
          <p:cNvSpPr>
            <a:spLocks noGrp="1"/>
          </p:cNvSpPr>
          <p:nvPr>
            <p:ph type="title"/>
          </p:nvPr>
        </p:nvSpPr>
        <p:spPr/>
        <p:txBody>
          <a:bodyPr/>
          <a:lstStyle/>
          <a:p>
            <a:r>
              <a:rPr lang="en-US" dirty="0">
                <a:solidFill>
                  <a:schemeClr val="bg1"/>
                </a:solidFill>
              </a:rPr>
              <a:t>Peaches and Cream</a:t>
            </a:r>
          </a:p>
        </p:txBody>
      </p:sp>
      <p:sp>
        <p:nvSpPr>
          <p:cNvPr id="6" name="Text Placeholder 5"/>
          <p:cNvSpPr>
            <a:spLocks noGrp="1"/>
          </p:cNvSpPr>
          <p:nvPr>
            <p:ph type="body" idx="1"/>
          </p:nvPr>
        </p:nvSpPr>
        <p:spPr/>
        <p:txBody>
          <a:bodyPr/>
          <a:lstStyle/>
          <a:p>
            <a:endParaRPr lang="en-US"/>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20</a:t>
            </a:fld>
            <a:endParaRPr lang="en-US"/>
          </a:p>
        </p:txBody>
      </p:sp>
    </p:spTree>
    <p:extLst>
      <p:ext uri="{BB962C8B-B14F-4D97-AF65-F5344CB8AC3E}">
        <p14:creationId xmlns:p14="http://schemas.microsoft.com/office/powerpoint/2010/main" val="1607611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Pain…</a:t>
            </a:r>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21</a:t>
            </a:fld>
            <a:endParaRPr lang="en-US"/>
          </a:p>
        </p:txBody>
      </p:sp>
      <p:sp>
        <p:nvSpPr>
          <p:cNvPr id="5" name="Rectangle 4"/>
          <p:cNvSpPr/>
          <p:nvPr/>
        </p:nvSpPr>
        <p:spPr>
          <a:xfrm>
            <a:off x="448236" y="1594221"/>
            <a:ext cx="2429435" cy="11497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GRID Samples</a:t>
            </a:r>
          </a:p>
          <a:p>
            <a:pPr algn="ctr"/>
            <a:r>
              <a:rPr lang="en-US" dirty="0"/>
              <a:t>(xAOD)</a:t>
            </a:r>
          </a:p>
        </p:txBody>
      </p:sp>
      <p:sp>
        <p:nvSpPr>
          <p:cNvPr id="6" name="Rectangle 5"/>
          <p:cNvSpPr/>
          <p:nvPr/>
        </p:nvSpPr>
        <p:spPr>
          <a:xfrm>
            <a:off x="3498477" y="1594221"/>
            <a:ext cx="2429435" cy="11497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Group Flat </a:t>
            </a:r>
            <a:r>
              <a:rPr lang="en-US" dirty="0" err="1"/>
              <a:t>Ntuples</a:t>
            </a:r>
            <a:endParaRPr lang="en-US" dirty="0"/>
          </a:p>
        </p:txBody>
      </p:sp>
      <p:sp>
        <p:nvSpPr>
          <p:cNvPr id="7" name="Rectangle 6"/>
          <p:cNvSpPr/>
          <p:nvPr/>
        </p:nvSpPr>
        <p:spPr>
          <a:xfrm>
            <a:off x="6548718" y="1594221"/>
            <a:ext cx="2429435" cy="11497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Training </a:t>
            </a:r>
            <a:r>
              <a:rPr lang="en-US" dirty="0" err="1"/>
              <a:t>Ntuples</a:t>
            </a:r>
            <a:endParaRPr lang="en-US" dirty="0"/>
          </a:p>
        </p:txBody>
      </p:sp>
      <p:sp>
        <p:nvSpPr>
          <p:cNvPr id="8" name="Rectangle 7"/>
          <p:cNvSpPr/>
          <p:nvPr/>
        </p:nvSpPr>
        <p:spPr>
          <a:xfrm>
            <a:off x="9598960" y="1594221"/>
            <a:ext cx="2429435" cy="11497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Training</a:t>
            </a:r>
          </a:p>
        </p:txBody>
      </p:sp>
      <p:sp>
        <p:nvSpPr>
          <p:cNvPr id="9" name="Rectangle 8"/>
          <p:cNvSpPr/>
          <p:nvPr/>
        </p:nvSpPr>
        <p:spPr>
          <a:xfrm>
            <a:off x="3498477" y="3762934"/>
            <a:ext cx="2429435" cy="11497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Main Analysis Code</a:t>
            </a:r>
          </a:p>
        </p:txBody>
      </p:sp>
      <p:sp>
        <p:nvSpPr>
          <p:cNvPr id="10" name="Rectangle 9"/>
          <p:cNvSpPr/>
          <p:nvPr/>
        </p:nvSpPr>
        <p:spPr>
          <a:xfrm>
            <a:off x="9598960" y="3762934"/>
            <a:ext cx="2429435" cy="11497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Training Evaluation</a:t>
            </a:r>
          </a:p>
        </p:txBody>
      </p:sp>
      <p:sp>
        <p:nvSpPr>
          <p:cNvPr id="11" name="Arrow: Down 10"/>
          <p:cNvSpPr/>
          <p:nvPr/>
        </p:nvSpPr>
        <p:spPr>
          <a:xfrm>
            <a:off x="10656795" y="2960591"/>
            <a:ext cx="313764" cy="5849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Down 12"/>
          <p:cNvSpPr/>
          <p:nvPr/>
        </p:nvSpPr>
        <p:spPr>
          <a:xfrm>
            <a:off x="4556312" y="2960591"/>
            <a:ext cx="313764" cy="5849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p:cNvSpPr/>
          <p:nvPr/>
        </p:nvSpPr>
        <p:spPr>
          <a:xfrm rot="9171660">
            <a:off x="6023673" y="3408830"/>
            <a:ext cx="3677770" cy="4784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5313" y="5202100"/>
            <a:ext cx="1784928" cy="1193259"/>
          </a:xfrm>
          <a:prstGeom prst="rect">
            <a:avLst/>
          </a:prstGeom>
        </p:spPr>
      </p:pic>
      <p:sp>
        <p:nvSpPr>
          <p:cNvPr id="18" name="Arrow: Down 17"/>
          <p:cNvSpPr/>
          <p:nvPr/>
        </p:nvSpPr>
        <p:spPr>
          <a:xfrm>
            <a:off x="4529176" y="4930609"/>
            <a:ext cx="268942" cy="2535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29323" y="5271295"/>
            <a:ext cx="1289470" cy="1232783"/>
          </a:xfrm>
          <a:prstGeom prst="rect">
            <a:avLst/>
          </a:prstGeom>
        </p:spPr>
      </p:pic>
      <p:sp>
        <p:nvSpPr>
          <p:cNvPr id="21" name="Arrow: Down 20"/>
          <p:cNvSpPr/>
          <p:nvPr/>
        </p:nvSpPr>
        <p:spPr>
          <a:xfrm>
            <a:off x="10639587" y="4965207"/>
            <a:ext cx="268942" cy="2535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Right 21"/>
          <p:cNvSpPr/>
          <p:nvPr/>
        </p:nvSpPr>
        <p:spPr>
          <a:xfrm>
            <a:off x="2983006" y="1992245"/>
            <a:ext cx="410135" cy="302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Right 22"/>
          <p:cNvSpPr/>
          <p:nvPr/>
        </p:nvSpPr>
        <p:spPr>
          <a:xfrm>
            <a:off x="6051176" y="2017803"/>
            <a:ext cx="410135" cy="302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Right 23"/>
          <p:cNvSpPr/>
          <p:nvPr/>
        </p:nvSpPr>
        <p:spPr>
          <a:xfrm>
            <a:off x="9090214" y="2037884"/>
            <a:ext cx="410135" cy="302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448236" y="3913094"/>
            <a:ext cx="184731" cy="369332"/>
          </a:xfrm>
          <a:prstGeom prst="rect">
            <a:avLst/>
          </a:prstGeom>
          <a:noFill/>
        </p:spPr>
        <p:txBody>
          <a:bodyPr wrap="none" rtlCol="0">
            <a:spAutoFit/>
          </a:bodyPr>
          <a:lstStyle/>
          <a:p>
            <a:endParaRPr lang="en-US" dirty="0"/>
          </a:p>
        </p:txBody>
      </p:sp>
      <p:sp>
        <p:nvSpPr>
          <p:cNvPr id="26" name="TextBox 25"/>
          <p:cNvSpPr txBox="1"/>
          <p:nvPr/>
        </p:nvSpPr>
        <p:spPr>
          <a:xfrm>
            <a:off x="354107" y="5337064"/>
            <a:ext cx="2411301" cy="923330"/>
          </a:xfrm>
          <a:prstGeom prst="rect">
            <a:avLst/>
          </a:prstGeom>
          <a:noFill/>
        </p:spPr>
        <p:txBody>
          <a:bodyPr wrap="none" rtlCol="0">
            <a:spAutoFit/>
          </a:bodyPr>
          <a:lstStyle/>
          <a:p>
            <a:r>
              <a:rPr lang="en-US" dirty="0"/>
              <a:t>Partly ATLAS’ Fault</a:t>
            </a:r>
          </a:p>
          <a:p>
            <a:r>
              <a:rPr lang="en-US" dirty="0"/>
              <a:t>Partly the tools</a:t>
            </a:r>
          </a:p>
          <a:p>
            <a:r>
              <a:rPr lang="en-US" dirty="0"/>
              <a:t>Partly the analysis team</a:t>
            </a:r>
          </a:p>
        </p:txBody>
      </p:sp>
      <p:sp>
        <p:nvSpPr>
          <p:cNvPr id="27" name="TextBox 26"/>
          <p:cNvSpPr txBox="1"/>
          <p:nvPr/>
        </p:nvSpPr>
        <p:spPr>
          <a:xfrm>
            <a:off x="448236" y="3359096"/>
            <a:ext cx="2957876" cy="1477328"/>
          </a:xfrm>
          <a:prstGeom prst="rect">
            <a:avLst/>
          </a:prstGeom>
          <a:noFill/>
        </p:spPr>
        <p:txBody>
          <a:bodyPr wrap="square" rtlCol="0">
            <a:spAutoFit/>
          </a:bodyPr>
          <a:lstStyle/>
          <a:p>
            <a:r>
              <a:rPr lang="en-US" dirty="0"/>
              <a:t>I am a professor! How the heck can I tell the Internal Review Board what dataset I used on Tuesday, 6 months ago!?</a:t>
            </a:r>
          </a:p>
        </p:txBody>
      </p:sp>
    </p:spTree>
    <p:extLst>
      <p:ext uri="{BB962C8B-B14F-4D97-AF65-F5344CB8AC3E}">
        <p14:creationId xmlns:p14="http://schemas.microsoft.com/office/powerpoint/2010/main" val="42229339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22</a:t>
            </a:fld>
            <a:endParaRPr lang="en-US"/>
          </a:p>
        </p:txBody>
      </p:sp>
      <p:pic>
        <p:nvPicPr>
          <p:cNvPr id="1026" name="Picture 2" descr="Machine generated alternative text:&#10;Sample &#10;lompi50tsm &#10;locopi50tsm &#10;lompi50tsm &#10;locopi50tsm &#10;lompi5ß1t5m &#10;locopi50tsm &#10;lompi50tsm &#10;locopi50tsm &#10;lompi50tsm &#10;locopi50tsm &#10;lompi5ß1t5m &#10;locopi50tsm &#10;lompi50tsm &#10;locopi50tsm &#10;lompi50tsm &#10;locopi50tsm &#10;lompi5ß1t5m &#10;locopi50tsm &#10;lompi50tsm &#10;locopi50tsm &#10;lompi50tsm &#10;locopi50tsm &#10;lompi5ß1t5m &#10;locopi50tsm &#10;lompi5ß1t5m &#10;locopi50tsm &#10;lompi50tsm &#10;locopi50tsm &#10;lompi5ß1t5m &#10;locopiSOtsm &#10;TrainingEvents —AddVariable BackgmundSample FlartenBy Performance BDTLeafMinFraction BDTrainingTreeDepth Jobld &#10;UseBack oundAll &#10;useBackgroundAll &#10;useBackgroundAll &#10;UseBack roundAll &#10;useBackgroundAll &#10;useBackgroundAll &#10;UseBack oundAll &#10;useBackgroundAll &#10;useBackgroundAll &#10;UseBack roundAll &#10;useBackgroundAll &#10;useBackgroundAll &#10;UseBack oundAll &#10;useBackgroundAll &#10;useBackgroundAll &#10;useBackgroundAll &#10;useBackgroundAll &#10;useBackgroundAll &#10;useBackgroundAll &#10;useBackgroundAll &#10;useBackgroundAll &#10;useBackgroundAll &#10;UseBack undAll &#10;useBackgroundAll &#10;useBackgroundAll &#10;UseBack roundAll &#10;useBackgroundAll &#10;useBackgroundAll &#10;UseBack undAll &#10;useBackgroundAl &#10;JetPt &#10;Jet Pt &#10;JetPt &#10;Jet Pt &#10;JetPt &#10;Jet Pt &#10;JetPt &#10;Jet Pt &#10;JetPt &#10;Jet Pt &#10;JetPt &#10;Jet Pt &#10;JetPt &#10;Jet Pt &#10;JetPt &#10;Jet Pt &#10;JetPt &#10;Jet Pt &#10;JetPt &#10;Jet Pt &#10;JetPt &#10;Jet Pt &#10;JetPt &#10;Jet Pt &#10;JetPt &#10;Jet Pt &#10;JetPt &#10;Jet Pt &#10;JetPt &#10;Jet Pt &#10;0.318192988 &#10;0.317231812 &#10;0.31692295 &#10;0.316908309 &#10;0.316908309 &#10;0.316283077 &#10;0.316283077 &#10;0.316071556 &#10;031521303 &#10;031521303 &#10;031521303 &#10;0.314706[01 &#10;0.314656232 &#10;0.314W3212 &#10;0.313707497 &#10;0.312852C81 &#10;0.312811644 &#10;0.312581459 &#10;0.31250604 &#10;0.311819361 &#10;0.311819361 &#10;0.311819361 &#10;0.311810029 &#10;0.31047801 &#10;o.3C836292 &#10;o.3C8833181 &#10;0.304630756 &#10;030166635 &#10;0.301237C87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775" y="0"/>
            <a:ext cx="11472863"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913594" y="1297642"/>
            <a:ext cx="3570194" cy="15396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Testing the training required a huge amount of repeated runs.</a:t>
            </a:r>
          </a:p>
          <a:p>
            <a:pPr algn="ctr"/>
            <a:r>
              <a:rPr lang="en-US" dirty="0"/>
              <a:t>Also a disaster to track.</a:t>
            </a:r>
          </a:p>
        </p:txBody>
      </p:sp>
    </p:spTree>
    <p:extLst>
      <p:ext uri="{BB962C8B-B14F-4D97-AF65-F5344CB8AC3E}">
        <p14:creationId xmlns:p14="http://schemas.microsoft.com/office/powerpoint/2010/main" val="23896416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Automated Everything</a:t>
            </a:r>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23</a:t>
            </a:fld>
            <a:endParaRPr lang="en-US"/>
          </a:p>
        </p:txBody>
      </p:sp>
      <p:pic>
        <p:nvPicPr>
          <p:cNvPr id="5" name="Picture 4"/>
          <p:cNvPicPr>
            <a:picLocks noChangeAspect="1"/>
          </p:cNvPicPr>
          <p:nvPr/>
        </p:nvPicPr>
        <p:blipFill>
          <a:blip r:embed="rId2"/>
          <a:stretch>
            <a:fillRect/>
          </a:stretch>
        </p:blipFill>
        <p:spPr>
          <a:xfrm>
            <a:off x="909202" y="1334682"/>
            <a:ext cx="6896816" cy="5021668"/>
          </a:xfrm>
          <a:prstGeom prst="rect">
            <a:avLst/>
          </a:prstGeom>
        </p:spPr>
      </p:pic>
      <p:sp>
        <p:nvSpPr>
          <p:cNvPr id="6" name="TextBox 5"/>
          <p:cNvSpPr txBox="1"/>
          <p:nvPr/>
        </p:nvSpPr>
        <p:spPr>
          <a:xfrm>
            <a:off x="8390966" y="1690688"/>
            <a:ext cx="3307976" cy="1477328"/>
          </a:xfrm>
          <a:prstGeom prst="rect">
            <a:avLst/>
          </a:prstGeom>
          <a:noFill/>
        </p:spPr>
        <p:txBody>
          <a:bodyPr wrap="square" rtlCol="0">
            <a:spAutoFit/>
          </a:bodyPr>
          <a:lstStyle/>
          <a:p>
            <a:pPr marL="174625" indent="-174625">
              <a:buFont typeface="Arial" panose="020B0604020202020204" pitchFamily="34" charset="0"/>
              <a:buChar char="•"/>
            </a:pPr>
            <a:r>
              <a:rPr lang="en-US" dirty="0"/>
              <a:t>Tracks from GRID to TMVA training XML</a:t>
            </a:r>
          </a:p>
          <a:p>
            <a:pPr marL="174625" indent="-174625">
              <a:buFont typeface="Arial" panose="020B0604020202020204" pitchFamily="34" charset="0"/>
              <a:buChar char="•"/>
            </a:pPr>
            <a:r>
              <a:rPr lang="en-US" dirty="0"/>
              <a:t>Scripts to download and scan log files automatically to generate performance tables</a:t>
            </a:r>
          </a:p>
        </p:txBody>
      </p:sp>
      <p:pic>
        <p:nvPicPr>
          <p:cNvPr id="7" name="Picture 6"/>
          <p:cNvPicPr>
            <a:picLocks noChangeAspect="1"/>
          </p:cNvPicPr>
          <p:nvPr/>
        </p:nvPicPr>
        <p:blipFill>
          <a:blip r:embed="rId3"/>
          <a:stretch>
            <a:fillRect/>
          </a:stretch>
        </p:blipFill>
        <p:spPr>
          <a:xfrm>
            <a:off x="8390966" y="3340156"/>
            <a:ext cx="1449061" cy="2844053"/>
          </a:xfrm>
          <a:prstGeom prst="rect">
            <a:avLst/>
          </a:prstGeom>
        </p:spPr>
      </p:pic>
      <p:sp>
        <p:nvSpPr>
          <p:cNvPr id="8" name="TextBox 7"/>
          <p:cNvSpPr txBox="1"/>
          <p:nvPr/>
        </p:nvSpPr>
        <p:spPr>
          <a:xfrm>
            <a:off x="9982201" y="3597088"/>
            <a:ext cx="2099982" cy="923330"/>
          </a:xfrm>
          <a:prstGeom prst="rect">
            <a:avLst/>
          </a:prstGeom>
          <a:noFill/>
        </p:spPr>
        <p:txBody>
          <a:bodyPr wrap="square" rtlCol="0">
            <a:spAutoFit/>
          </a:bodyPr>
          <a:lstStyle/>
          <a:p>
            <a:r>
              <a:rPr lang="en-US" dirty="0"/>
              <a:t>Command line configuration parameters</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78571" y="4739006"/>
            <a:ext cx="2003612" cy="1531273"/>
          </a:xfrm>
          <a:prstGeom prst="rect">
            <a:avLst/>
          </a:prstGeom>
        </p:spPr>
      </p:pic>
    </p:spTree>
    <p:extLst>
      <p:ext uri="{BB962C8B-B14F-4D97-AF65-F5344CB8AC3E}">
        <p14:creationId xmlns:p14="http://schemas.microsoft.com/office/powerpoint/2010/main" val="10462781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TMVA Training Simpler?</a:t>
            </a:r>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24</a:t>
            </a:fld>
            <a:endParaRPr lang="en-US"/>
          </a:p>
        </p:txBody>
      </p:sp>
      <p:sp>
        <p:nvSpPr>
          <p:cNvPr id="5" name="Rectangle 4"/>
          <p:cNvSpPr/>
          <p:nvPr/>
        </p:nvSpPr>
        <p:spPr>
          <a:xfrm>
            <a:off x="175932" y="1690688"/>
            <a:ext cx="11840135" cy="3108543"/>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1400" dirty="0" err="1">
                <a:solidFill>
                  <a:srgbClr val="0000FF"/>
                </a:solidFill>
                <a:latin typeface="Consolas" panose="020B0609020204030204" pitchFamily="49" charset="0"/>
              </a:rPr>
              <a:t>var</a:t>
            </a:r>
            <a:r>
              <a:rPr lang="en-US" sz="1400" dirty="0">
                <a:solidFill>
                  <a:srgbClr val="000000"/>
                </a:solidFill>
                <a:latin typeface="Consolas" panose="020B0609020204030204" pitchFamily="49" charset="0"/>
              </a:rPr>
              <a:t> training = </a:t>
            </a:r>
            <a:r>
              <a:rPr lang="en-US" sz="1400" dirty="0" err="1">
                <a:solidFill>
                  <a:srgbClr val="000000"/>
                </a:solidFill>
                <a:latin typeface="Consolas" panose="020B0609020204030204" pitchFamily="49" charset="0"/>
              </a:rPr>
              <a:t>flatSignalTrainingData</a:t>
            </a:r>
            <a:endParaRPr lang="en-US" sz="1400" dirty="0">
              <a:solidFill>
                <a:srgbClr val="000000"/>
              </a:solidFill>
              <a:latin typeface="Consolas" panose="020B0609020204030204" pitchFamily="49" charset="0"/>
            </a:endParaRPr>
          </a:p>
          <a:p>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AsSignal</a:t>
            </a:r>
            <a:r>
              <a:rPr lang="en-US" sz="1400" dirty="0">
                <a:solidFill>
                  <a:srgbClr val="000000"/>
                </a:solidFill>
                <a:latin typeface="Consolas" panose="020B0609020204030204" pitchFamily="49" charset="0"/>
              </a:rPr>
              <a:t>(</a:t>
            </a:r>
            <a:r>
              <a:rPr lang="en-US" sz="1400" dirty="0" err="1">
                <a:solidFill>
                  <a:srgbClr val="000000"/>
                </a:solidFill>
                <a:latin typeface="Consolas" panose="020B0609020204030204" pitchFamily="49" charset="0"/>
              </a:rPr>
              <a:t>isTrainingEvent</a:t>
            </a:r>
            <a:r>
              <a:rPr lang="en-US" sz="1400" dirty="0">
                <a:solidFill>
                  <a:srgbClr val="000000"/>
                </a:solidFill>
                <a:latin typeface="Consolas" panose="020B0609020204030204" pitchFamily="49" charset="0"/>
              </a:rPr>
              <a:t>: e =&gt; !(</a:t>
            </a:r>
            <a:r>
              <a:rPr lang="en-US" sz="1400" dirty="0" err="1">
                <a:solidFill>
                  <a:srgbClr val="000000"/>
                </a:solidFill>
                <a:latin typeface="Consolas" panose="020B0609020204030204" pitchFamily="49" charset="0"/>
              </a:rPr>
              <a:t>e.EventNumber</a:t>
            </a:r>
            <a:r>
              <a:rPr lang="en-US" sz="1400" dirty="0">
                <a:solidFill>
                  <a:srgbClr val="000000"/>
                </a:solidFill>
                <a:latin typeface="Consolas" panose="020B0609020204030204" pitchFamily="49" charset="0"/>
              </a:rPr>
              <a:t> % 3 == 1))</a:t>
            </a:r>
          </a:p>
          <a:p>
            <a:r>
              <a:rPr lang="en-US" sz="1400" dirty="0">
                <a:solidFill>
                  <a:srgbClr val="000000"/>
                </a:solidFill>
                <a:latin typeface="Consolas" panose="020B0609020204030204" pitchFamily="49" charset="0"/>
              </a:rPr>
              <a:t>                    .Background(</a:t>
            </a:r>
            <a:r>
              <a:rPr lang="en-US" sz="1400" dirty="0" err="1">
                <a:solidFill>
                  <a:srgbClr val="000000"/>
                </a:solidFill>
                <a:latin typeface="Consolas" panose="020B0609020204030204" pitchFamily="49" charset="0"/>
              </a:rPr>
              <a:t>flatBackgroundTrainingData</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isTrainingEvent</a:t>
            </a:r>
            <a:r>
              <a:rPr lang="en-US" sz="1400" dirty="0">
                <a:solidFill>
                  <a:srgbClr val="000000"/>
                </a:solidFill>
                <a:latin typeface="Consolas" panose="020B0609020204030204" pitchFamily="49" charset="0"/>
              </a:rPr>
              <a:t>: e =&gt; !(</a:t>
            </a:r>
            <a:r>
              <a:rPr lang="en-US" sz="1400" dirty="0" err="1">
                <a:solidFill>
                  <a:srgbClr val="000000"/>
                </a:solidFill>
                <a:latin typeface="Consolas" panose="020B0609020204030204" pitchFamily="49" charset="0"/>
              </a:rPr>
              <a:t>e.EventNumber</a:t>
            </a:r>
            <a:r>
              <a:rPr lang="en-US" sz="1400" dirty="0">
                <a:solidFill>
                  <a:srgbClr val="000000"/>
                </a:solidFill>
                <a:latin typeface="Consolas" panose="020B0609020204030204" pitchFamily="49" charset="0"/>
              </a:rPr>
              <a:t> % 3 == 1))</a:t>
            </a:r>
          </a:p>
          <a:p>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UseVariables</a:t>
            </a:r>
            <a:r>
              <a:rPr lang="en-US" sz="1400" dirty="0">
                <a:solidFill>
                  <a:srgbClr val="000000"/>
                </a:solidFill>
                <a:latin typeface="Consolas" panose="020B0609020204030204" pitchFamily="49" charset="0"/>
              </a:rPr>
              <a:t>(</a:t>
            </a:r>
            <a:r>
              <a:rPr lang="en-US" sz="1400" dirty="0" err="1">
                <a:solidFill>
                  <a:srgbClr val="000000"/>
                </a:solidFill>
                <a:latin typeface="Consolas" panose="020B0609020204030204" pitchFamily="49" charset="0"/>
              </a:rPr>
              <a:t>varList</a:t>
            </a:r>
            <a:r>
              <a:rPr lang="en-US" sz="1400" dirty="0">
                <a:solidFill>
                  <a:srgbClr val="000000"/>
                </a:solidFill>
                <a:latin typeface="Consolas" panose="020B0609020204030204" pitchFamily="49" charset="0"/>
              </a:rPr>
              <a:t>);</a:t>
            </a:r>
          </a:p>
          <a:p>
            <a:endParaRPr lang="en-US" sz="1400" dirty="0">
              <a:solidFill>
                <a:srgbClr val="000000"/>
              </a:solidFill>
              <a:latin typeface="Consolas" panose="020B0609020204030204" pitchFamily="49" charset="0"/>
            </a:endParaRPr>
          </a:p>
          <a:p>
            <a:r>
              <a:rPr lang="en-US" sz="1400" dirty="0">
                <a:solidFill>
                  <a:srgbClr val="000000"/>
                </a:solidFill>
                <a:latin typeface="Consolas" panose="020B0609020204030204" pitchFamily="49" charset="0"/>
              </a:rPr>
              <a:t>                </a:t>
            </a:r>
            <a:r>
              <a:rPr lang="en-US" sz="1400" dirty="0">
                <a:solidFill>
                  <a:srgbClr val="008000"/>
                </a:solidFill>
                <a:latin typeface="Consolas" panose="020B0609020204030204" pitchFamily="49" charset="0"/>
              </a:rPr>
              <a:t>// Build options (like what we might like to transform.</a:t>
            </a:r>
            <a:endParaRPr lang="en-US" sz="1400" dirty="0">
              <a:solidFill>
                <a:srgbClr val="000000"/>
              </a:solidFill>
              <a:latin typeface="Consolas" panose="020B0609020204030204" pitchFamily="49" charset="0"/>
            </a:endParaRPr>
          </a:p>
          <a:p>
            <a:r>
              <a:rPr lang="en-US" sz="1400" dirty="0">
                <a:solidFill>
                  <a:srgbClr val="000000"/>
                </a:solidFill>
                <a:latin typeface="Consolas" panose="020B0609020204030204" pitchFamily="49" charset="0"/>
              </a:rPr>
              <a:t>                </a:t>
            </a:r>
            <a:r>
              <a:rPr lang="en-US" sz="1400" dirty="0" err="1">
                <a:solidFill>
                  <a:srgbClr val="0000FF"/>
                </a:solidFill>
                <a:latin typeface="Consolas" panose="020B0609020204030204" pitchFamily="49" charset="0"/>
              </a:rPr>
              <a:t>var</a:t>
            </a:r>
            <a:r>
              <a:rPr lang="en-US" sz="1400" dirty="0">
                <a:solidFill>
                  <a:srgbClr val="000000"/>
                </a:solidFill>
                <a:latin typeface="Consolas" panose="020B0609020204030204" pitchFamily="49" charset="0"/>
              </a:rPr>
              <a:t> m1 = </a:t>
            </a:r>
            <a:r>
              <a:rPr lang="en-US" sz="1400" dirty="0" err="1">
                <a:solidFill>
                  <a:srgbClr val="000000"/>
                </a:solidFill>
                <a:latin typeface="Consolas" panose="020B0609020204030204" pitchFamily="49" charset="0"/>
              </a:rPr>
              <a:t>training.AddMethod</a:t>
            </a:r>
            <a:r>
              <a:rPr lang="en-US" sz="1400" dirty="0">
                <a:solidFill>
                  <a:srgbClr val="000000"/>
                </a:solidFill>
                <a:latin typeface="Consolas" panose="020B0609020204030204" pitchFamily="49" charset="0"/>
              </a:rPr>
              <a:t>(</a:t>
            </a:r>
            <a:r>
              <a:rPr lang="en-US" sz="1400" dirty="0" err="1">
                <a:solidFill>
                  <a:srgbClr val="000000"/>
                </a:solidFill>
                <a:latin typeface="Consolas" panose="020B0609020204030204" pitchFamily="49" charset="0"/>
              </a:rPr>
              <a:t>ROOTNET.Interface.NTMVA.</a:t>
            </a:r>
            <a:r>
              <a:rPr lang="en-US" sz="1400" dirty="0" err="1">
                <a:solidFill>
                  <a:srgbClr val="2B91AF"/>
                </a:solidFill>
                <a:latin typeface="Consolas" panose="020B0609020204030204" pitchFamily="49" charset="0"/>
              </a:rPr>
              <a:t>NTypes</a:t>
            </a:r>
            <a:r>
              <a:rPr lang="en-US" sz="1400" dirty="0" err="1">
                <a:solidFill>
                  <a:srgbClr val="000000"/>
                </a:solidFill>
                <a:latin typeface="Consolas" panose="020B0609020204030204" pitchFamily="49" charset="0"/>
              </a:rPr>
              <a:t>.</a:t>
            </a:r>
            <a:r>
              <a:rPr lang="en-US" sz="1400" dirty="0" err="1">
                <a:solidFill>
                  <a:srgbClr val="2B91AF"/>
                </a:solidFill>
                <a:latin typeface="Consolas" panose="020B0609020204030204" pitchFamily="49" charset="0"/>
              </a:rPr>
              <a:t>EMVA</a:t>
            </a:r>
            <a:r>
              <a:rPr lang="en-US" sz="1400" dirty="0" err="1">
                <a:solidFill>
                  <a:srgbClr val="000000"/>
                </a:solidFill>
                <a:latin typeface="Consolas" panose="020B0609020204030204" pitchFamily="49" charset="0"/>
              </a:rPr>
              <a:t>.kBDT</a:t>
            </a:r>
            <a:r>
              <a:rPr lang="en-US" sz="1400" dirty="0">
                <a:solidFill>
                  <a:srgbClr val="000000"/>
                </a:solidFill>
                <a:latin typeface="Consolas" panose="020B0609020204030204" pitchFamily="49" charset="0"/>
              </a:rPr>
              <a:t>, </a:t>
            </a:r>
            <a:r>
              <a:rPr lang="en-US" sz="1400" dirty="0">
                <a:solidFill>
                  <a:srgbClr val="A31515"/>
                </a:solidFill>
                <a:latin typeface="Consolas" panose="020B0609020204030204" pitchFamily="49" charset="0"/>
              </a:rPr>
              <a:t>"BDT"</a:t>
            </a:r>
            <a:r>
              <a:rPr lang="en-US" sz="1400" dirty="0">
                <a:solidFill>
                  <a:srgbClr val="000000"/>
                </a:solidFill>
                <a:latin typeface="Consolas" panose="020B0609020204030204" pitchFamily="49" charset="0"/>
              </a:rPr>
              <a:t>)</a:t>
            </a:r>
          </a:p>
          <a:p>
            <a:r>
              <a:rPr lang="en-US" sz="1400" dirty="0">
                <a:solidFill>
                  <a:srgbClr val="000000"/>
                </a:solidFill>
                <a:latin typeface="Consolas" panose="020B0609020204030204" pitchFamily="49" charset="0"/>
              </a:rPr>
              <a:t>                    .Option(</a:t>
            </a:r>
            <a:r>
              <a:rPr lang="en-US" sz="1400" dirty="0">
                <a:solidFill>
                  <a:srgbClr val="A31515"/>
                </a:solidFill>
                <a:latin typeface="Consolas" panose="020B0609020204030204" pitchFamily="49" charset="0"/>
              </a:rPr>
              <a:t>"</a:t>
            </a:r>
            <a:r>
              <a:rPr lang="en-US" sz="1400" dirty="0" err="1">
                <a:solidFill>
                  <a:srgbClr val="A31515"/>
                </a:solidFill>
                <a:latin typeface="Consolas" panose="020B0609020204030204" pitchFamily="49" charset="0"/>
              </a:rPr>
              <a:t>MaxDepth</a:t>
            </a:r>
            <a:r>
              <a:rPr lang="en-US" sz="1400" dirty="0">
                <a:solidFill>
                  <a:srgbClr val="A31515"/>
                </a:solidFill>
                <a:latin typeface="Consolas" panose="020B0609020204030204" pitchFamily="49" charset="0"/>
              </a:rPr>
              <a:t>"</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options.BDTMaxDepth.ToString</a:t>
            </a:r>
            <a:r>
              <a:rPr lang="en-US" sz="1400" dirty="0">
                <a:solidFill>
                  <a:srgbClr val="000000"/>
                </a:solidFill>
                <a:latin typeface="Consolas" panose="020B0609020204030204" pitchFamily="49" charset="0"/>
              </a:rPr>
              <a:t>())</a:t>
            </a:r>
          </a:p>
          <a:p>
            <a:r>
              <a:rPr lang="en-US" sz="1400" dirty="0">
                <a:solidFill>
                  <a:srgbClr val="000000"/>
                </a:solidFill>
                <a:latin typeface="Consolas" panose="020B0609020204030204" pitchFamily="49" charset="0"/>
              </a:rPr>
              <a:t>                    .Option(</a:t>
            </a:r>
            <a:r>
              <a:rPr lang="en-US" sz="1400" dirty="0">
                <a:solidFill>
                  <a:srgbClr val="A31515"/>
                </a:solidFill>
                <a:latin typeface="Consolas" panose="020B0609020204030204" pitchFamily="49" charset="0"/>
              </a:rPr>
              <a:t>"</a:t>
            </a:r>
            <a:r>
              <a:rPr lang="en-US" sz="1400" dirty="0" err="1">
                <a:solidFill>
                  <a:srgbClr val="A31515"/>
                </a:solidFill>
                <a:latin typeface="Consolas" panose="020B0609020204030204" pitchFamily="49" charset="0"/>
              </a:rPr>
              <a:t>MinNodeSize</a:t>
            </a:r>
            <a:r>
              <a:rPr lang="en-US" sz="1400" dirty="0">
                <a:solidFill>
                  <a:srgbClr val="A31515"/>
                </a:solidFill>
                <a:latin typeface="Consolas" panose="020B0609020204030204" pitchFamily="49" charset="0"/>
              </a:rPr>
              <a:t>"</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options.BDTLeafMinFraction.ToString</a:t>
            </a:r>
            <a:r>
              <a:rPr lang="en-US" sz="1400" dirty="0">
                <a:solidFill>
                  <a:srgbClr val="000000"/>
                </a:solidFill>
                <a:latin typeface="Consolas" panose="020B0609020204030204" pitchFamily="49" charset="0"/>
              </a:rPr>
              <a:t>())</a:t>
            </a:r>
          </a:p>
          <a:p>
            <a:r>
              <a:rPr lang="en-US" sz="1400" dirty="0">
                <a:solidFill>
                  <a:srgbClr val="000000"/>
                </a:solidFill>
                <a:latin typeface="Consolas" panose="020B0609020204030204" pitchFamily="49" charset="0"/>
              </a:rPr>
              <a:t>                    .Option(</a:t>
            </a:r>
            <a:r>
              <a:rPr lang="en-US" sz="1400" dirty="0">
                <a:solidFill>
                  <a:srgbClr val="A31515"/>
                </a:solidFill>
                <a:latin typeface="Consolas" panose="020B0609020204030204" pitchFamily="49" charset="0"/>
              </a:rPr>
              <a:t>"</a:t>
            </a:r>
            <a:r>
              <a:rPr lang="en-US" sz="1400" dirty="0" err="1">
                <a:solidFill>
                  <a:srgbClr val="A31515"/>
                </a:solidFill>
                <a:latin typeface="Consolas" panose="020B0609020204030204" pitchFamily="49" charset="0"/>
              </a:rPr>
              <a:t>nCuts</a:t>
            </a:r>
            <a:r>
              <a:rPr lang="en-US" sz="1400" dirty="0">
                <a:solidFill>
                  <a:srgbClr val="A31515"/>
                </a:solidFill>
                <a:latin typeface="Consolas" panose="020B0609020204030204" pitchFamily="49" charset="0"/>
              </a:rPr>
              <a:t>"</a:t>
            </a:r>
            <a:r>
              <a:rPr lang="en-US" sz="1400" dirty="0">
                <a:solidFill>
                  <a:srgbClr val="000000"/>
                </a:solidFill>
                <a:latin typeface="Consolas" panose="020B0609020204030204" pitchFamily="49" charset="0"/>
              </a:rPr>
              <a:t>, </a:t>
            </a:r>
            <a:r>
              <a:rPr lang="en-US" sz="1400" dirty="0">
                <a:solidFill>
                  <a:srgbClr val="A31515"/>
                </a:solidFill>
                <a:latin typeface="Consolas" panose="020B0609020204030204" pitchFamily="49" charset="0"/>
              </a:rPr>
              <a:t>"200"</a:t>
            </a:r>
            <a:r>
              <a:rPr lang="en-US" sz="1400" dirty="0">
                <a:solidFill>
                  <a:srgbClr val="000000"/>
                </a:solidFill>
                <a:latin typeface="Consolas" panose="020B0609020204030204" pitchFamily="49" charset="0"/>
              </a:rPr>
              <a:t>)</a:t>
            </a:r>
          </a:p>
          <a:p>
            <a:r>
              <a:rPr lang="en-US" sz="1400" dirty="0">
                <a:solidFill>
                  <a:srgbClr val="000000"/>
                </a:solidFill>
                <a:latin typeface="Consolas" panose="020B0609020204030204" pitchFamily="49" charset="0"/>
              </a:rPr>
              <a:t>                    ;</a:t>
            </a:r>
          </a:p>
          <a:p>
            <a:endParaRPr lang="en-US" sz="1400" dirty="0">
              <a:solidFill>
                <a:srgbClr val="000000"/>
              </a:solidFill>
              <a:latin typeface="Consolas" panose="020B0609020204030204" pitchFamily="49" charset="0"/>
            </a:endParaRPr>
          </a:p>
          <a:p>
            <a:r>
              <a:rPr lang="en-US" sz="1400" dirty="0">
                <a:solidFill>
                  <a:srgbClr val="000000"/>
                </a:solidFill>
                <a:latin typeface="Consolas" panose="020B0609020204030204" pitchFamily="49" charset="0"/>
              </a:rPr>
              <a:t>                </a:t>
            </a:r>
            <a:r>
              <a:rPr lang="en-US" sz="1400" dirty="0">
                <a:solidFill>
                  <a:srgbClr val="008000"/>
                </a:solidFill>
                <a:latin typeface="Consolas" panose="020B0609020204030204" pitchFamily="49" charset="0"/>
              </a:rPr>
              <a:t>// Do the training</a:t>
            </a:r>
            <a:endParaRPr lang="en-US" sz="1400" dirty="0">
              <a:solidFill>
                <a:srgbClr val="000000"/>
              </a:solidFill>
              <a:latin typeface="Consolas" panose="020B0609020204030204" pitchFamily="49" charset="0"/>
            </a:endParaRPr>
          </a:p>
          <a:p>
            <a:r>
              <a:rPr lang="en-US" sz="1400" dirty="0">
                <a:solidFill>
                  <a:srgbClr val="000000"/>
                </a:solidFill>
                <a:latin typeface="Consolas" panose="020B0609020204030204" pitchFamily="49" charset="0"/>
              </a:rPr>
              <a:t>                </a:t>
            </a:r>
            <a:r>
              <a:rPr lang="en-US" sz="1400" dirty="0" err="1">
                <a:solidFill>
                  <a:srgbClr val="0000FF"/>
                </a:solidFill>
                <a:latin typeface="Consolas" panose="020B0609020204030204" pitchFamily="49" charset="0"/>
              </a:rPr>
              <a:t>var</a:t>
            </a:r>
            <a:r>
              <a:rPr lang="en-US" sz="1400" dirty="0">
                <a:solidFill>
                  <a:srgbClr val="000000"/>
                </a:solidFill>
                <a:latin typeface="Consolas" panose="020B0609020204030204" pitchFamily="49" charset="0"/>
              </a:rPr>
              <a:t> </a:t>
            </a:r>
            <a:r>
              <a:rPr lang="en-US" sz="1400" dirty="0" err="1">
                <a:solidFill>
                  <a:srgbClr val="000000"/>
                </a:solidFill>
                <a:latin typeface="Consolas" panose="020B0609020204030204" pitchFamily="49" charset="0"/>
              </a:rPr>
              <a:t>trainingResult</a:t>
            </a:r>
            <a:r>
              <a:rPr lang="en-US" sz="1400" dirty="0">
                <a:solidFill>
                  <a:srgbClr val="000000"/>
                </a:solidFill>
                <a:latin typeface="Consolas" panose="020B0609020204030204" pitchFamily="49" charset="0"/>
              </a:rPr>
              <a:t> = </a:t>
            </a:r>
            <a:r>
              <a:rPr lang="en-US" sz="1400" dirty="0" err="1">
                <a:solidFill>
                  <a:srgbClr val="000000"/>
                </a:solidFill>
                <a:latin typeface="Consolas" panose="020B0609020204030204" pitchFamily="49" charset="0"/>
              </a:rPr>
              <a:t>training.Train</a:t>
            </a:r>
            <a:r>
              <a:rPr lang="en-US" sz="1400" dirty="0">
                <a:solidFill>
                  <a:srgbClr val="000000"/>
                </a:solidFill>
                <a:latin typeface="Consolas" panose="020B0609020204030204" pitchFamily="49" charset="0"/>
              </a:rPr>
              <a:t>(</a:t>
            </a:r>
            <a:r>
              <a:rPr lang="en-US" sz="1400" dirty="0">
                <a:solidFill>
                  <a:srgbClr val="A31515"/>
                </a:solidFill>
                <a:latin typeface="Consolas" panose="020B0609020204030204" pitchFamily="49" charset="0"/>
              </a:rPr>
              <a:t>"</a:t>
            </a:r>
            <a:r>
              <a:rPr lang="en-US" sz="1400" dirty="0" err="1">
                <a:solidFill>
                  <a:srgbClr val="A31515"/>
                </a:solidFill>
                <a:latin typeface="Consolas" panose="020B0609020204030204" pitchFamily="49" charset="0"/>
              </a:rPr>
              <a:t>JetMVATraining</a:t>
            </a:r>
            <a:r>
              <a:rPr lang="en-US" sz="1400" dirty="0">
                <a:solidFill>
                  <a:srgbClr val="A31515"/>
                </a:solidFill>
                <a:latin typeface="Consolas" panose="020B0609020204030204" pitchFamily="49" charset="0"/>
              </a:rPr>
              <a:t>"</a:t>
            </a:r>
            <a:r>
              <a:rPr lang="en-US" sz="1400" dirty="0">
                <a:solidFill>
                  <a:srgbClr val="000000"/>
                </a:solidFill>
                <a:latin typeface="Consolas" panose="020B0609020204030204" pitchFamily="49" charset="0"/>
              </a:rPr>
              <a:t>);</a:t>
            </a:r>
            <a:endParaRPr lang="en-US" sz="1400" dirty="0"/>
          </a:p>
        </p:txBody>
      </p:sp>
      <p:sp>
        <p:nvSpPr>
          <p:cNvPr id="6" name="TextBox 5"/>
          <p:cNvSpPr txBox="1"/>
          <p:nvPr/>
        </p:nvSpPr>
        <p:spPr>
          <a:xfrm>
            <a:off x="894229" y="5208458"/>
            <a:ext cx="7064691" cy="369332"/>
          </a:xfrm>
          <a:prstGeom prst="rect">
            <a:avLst/>
          </a:prstGeom>
          <a:noFill/>
        </p:spPr>
        <p:txBody>
          <a:bodyPr wrap="none" rtlCol="0">
            <a:spAutoFit/>
          </a:bodyPr>
          <a:lstStyle/>
          <a:p>
            <a:r>
              <a:rPr lang="en-US" dirty="0"/>
              <a:t>Does the required flexibility really require the existing TMVA complexity?</a:t>
            </a:r>
          </a:p>
        </p:txBody>
      </p:sp>
      <p:sp>
        <p:nvSpPr>
          <p:cNvPr id="7" name="TextBox 6"/>
          <p:cNvSpPr txBox="1"/>
          <p:nvPr/>
        </p:nvSpPr>
        <p:spPr>
          <a:xfrm>
            <a:off x="1545909" y="5631301"/>
            <a:ext cx="6369885" cy="369332"/>
          </a:xfrm>
          <a:prstGeom prst="rect">
            <a:avLst/>
          </a:prstGeom>
          <a:noFill/>
        </p:spPr>
        <p:txBody>
          <a:bodyPr wrap="none" rtlCol="0">
            <a:spAutoFit/>
          </a:bodyPr>
          <a:lstStyle/>
          <a:p>
            <a:r>
              <a:rPr lang="en-US" dirty="0"/>
              <a:t>Obviously I should be exploring some of the tools mentioned here</a:t>
            </a:r>
          </a:p>
        </p:txBody>
      </p:sp>
    </p:spTree>
    <p:extLst>
      <p:ext uri="{BB962C8B-B14F-4D97-AF65-F5344CB8AC3E}">
        <p14:creationId xmlns:p14="http://schemas.microsoft.com/office/powerpoint/2010/main" val="1302049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p>
            <a:r>
              <a:rPr lang="en-US" dirty="0"/>
              <a:t>Conclusions</a:t>
            </a:r>
          </a:p>
        </p:txBody>
      </p:sp>
      <p:sp>
        <p:nvSpPr>
          <p:cNvPr id="5" name="Content Placeholder 4"/>
          <p:cNvSpPr>
            <a:spLocks noGrp="1"/>
          </p:cNvSpPr>
          <p:nvPr>
            <p:ph sz="half" idx="1"/>
          </p:nvPr>
        </p:nvSpPr>
        <p:spPr/>
        <p:txBody>
          <a:bodyPr>
            <a:normAutofit fontScale="85000" lnSpcReduction="20000"/>
          </a:bodyPr>
          <a:lstStyle/>
          <a:p>
            <a:r>
              <a:rPr lang="en-US" dirty="0"/>
              <a:t>How to give theorists object efficiency plots for reinterpretation of the results</a:t>
            </a:r>
          </a:p>
          <a:p>
            <a:r>
              <a:rPr lang="en-US" dirty="0"/>
              <a:t>The Community White Paper processes</a:t>
            </a:r>
          </a:p>
          <a:p>
            <a:pPr lvl="1"/>
            <a:r>
              <a:rPr lang="en-US" dirty="0"/>
              <a:t>The groups are not islands</a:t>
            </a:r>
          </a:p>
          <a:p>
            <a:pPr lvl="1"/>
            <a:r>
              <a:rPr lang="en-US" dirty="0"/>
              <a:t>Analysis complexity is rising too fast</a:t>
            </a:r>
          </a:p>
          <a:p>
            <a:pPr lvl="1"/>
            <a:r>
              <a:rPr lang="en-US" dirty="0"/>
              <a:t>For us: ML is too small a part of the overall experiment</a:t>
            </a:r>
          </a:p>
          <a:p>
            <a:r>
              <a:rPr lang="en-US" dirty="0"/>
              <a:t>Automate all tools</a:t>
            </a:r>
          </a:p>
          <a:p>
            <a:r>
              <a:rPr lang="en-US" dirty="0"/>
              <a:t>Make sure their use can easily be moved to the “cloud”</a:t>
            </a:r>
          </a:p>
          <a:p>
            <a:pPr lvl="1"/>
            <a:r>
              <a:rPr lang="en-US" dirty="0"/>
              <a:t>Config files, network access required, keep to a minimum</a:t>
            </a:r>
          </a:p>
        </p:txBody>
      </p:sp>
      <p:sp>
        <p:nvSpPr>
          <p:cNvPr id="6" name="Content Placeholder 5"/>
          <p:cNvSpPr>
            <a:spLocks noGrp="1"/>
          </p:cNvSpPr>
          <p:nvPr>
            <p:ph sz="half" idx="2"/>
          </p:nvPr>
        </p:nvSpPr>
        <p:spPr/>
        <p:txBody>
          <a:bodyPr>
            <a:normAutofit fontScale="85000" lnSpcReduction="20000"/>
          </a:bodyPr>
          <a:lstStyle/>
          <a:p>
            <a:r>
              <a:rPr lang="en-US" dirty="0"/>
              <a:t>I’ve been involved in ML for a long time</a:t>
            </a:r>
          </a:p>
          <a:p>
            <a:pPr lvl="1"/>
            <a:r>
              <a:rPr lang="en-US" dirty="0"/>
              <a:t>Since DZERO single top discovery days</a:t>
            </a:r>
          </a:p>
          <a:p>
            <a:r>
              <a:rPr lang="en-US" dirty="0"/>
              <a:t>This is the first time I did it</a:t>
            </a:r>
          </a:p>
          <a:p>
            <a:pPr lvl="1"/>
            <a:r>
              <a:rPr lang="en-US" dirty="0"/>
              <a:t>Rather than a student or post-doc of mine. </a:t>
            </a:r>
            <a:r>
              <a:rPr lang="en-US" dirty="0">
                <a:sym typeface="Wingdings" panose="05000000000000000000" pitchFamily="2" charset="2"/>
              </a:rPr>
              <a:t></a:t>
            </a:r>
          </a:p>
          <a:p>
            <a:r>
              <a:rPr lang="en-US" dirty="0"/>
              <a:t>I’m bullish in that given my limited analysis time I was able to contribute to an analysis</a:t>
            </a:r>
          </a:p>
          <a:p>
            <a:pPr lvl="1"/>
            <a:r>
              <a:rPr lang="en-US" dirty="0"/>
              <a:t>Obvious measure of TMVA and ML’s success and accessibility</a:t>
            </a:r>
          </a:p>
          <a:p>
            <a:r>
              <a:rPr lang="en-US" dirty="0"/>
              <a:t>But, I am a “pet</a:t>
            </a:r>
            <a:r>
              <a:rPr lang="en-US"/>
              <a:t>” analyzer</a:t>
            </a:r>
            <a:endParaRPr lang="en-US" dirty="0"/>
          </a:p>
        </p:txBody>
      </p:sp>
      <p:sp>
        <p:nvSpPr>
          <p:cNvPr id="3" name="Footer Placeholder 2"/>
          <p:cNvSpPr>
            <a:spLocks noGrp="1"/>
          </p:cNvSpPr>
          <p:nvPr>
            <p:ph type="ftr" sz="quarter" idx="11"/>
          </p:nvPr>
        </p:nvSpPr>
        <p:spPr/>
        <p:txBody>
          <a:bodyPr/>
          <a:lstStyle/>
          <a:p>
            <a:r>
              <a:rPr lang="en-US"/>
              <a:t>G. Watts (UW/Seattle)</a:t>
            </a:r>
          </a:p>
        </p:txBody>
      </p:sp>
      <p:sp>
        <p:nvSpPr>
          <p:cNvPr id="4" name="Slide Number Placeholder 3"/>
          <p:cNvSpPr>
            <a:spLocks noGrp="1"/>
          </p:cNvSpPr>
          <p:nvPr>
            <p:ph type="sldNum" sz="quarter" idx="12"/>
          </p:nvPr>
        </p:nvSpPr>
        <p:spPr/>
        <p:txBody>
          <a:bodyPr/>
          <a:lstStyle/>
          <a:p>
            <a:fld id="{46398CCA-F81C-44F5-A115-618E0ABD9161}" type="slidenum">
              <a:rPr lang="en-US" smtClean="0"/>
              <a:t>25</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3417" y="4904219"/>
            <a:ext cx="2029385" cy="1140514"/>
          </a:xfrm>
          <a:prstGeom prst="rect">
            <a:avLst/>
          </a:prstGeom>
        </p:spPr>
      </p:pic>
    </p:spTree>
    <p:extLst>
      <p:ext uri="{BB962C8B-B14F-4D97-AF65-F5344CB8AC3E}">
        <p14:creationId xmlns:p14="http://schemas.microsoft.com/office/powerpoint/2010/main" val="28088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Longed Lived Particle Signatures</a:t>
            </a:r>
          </a:p>
        </p:txBody>
      </p:sp>
      <p:sp>
        <p:nvSpPr>
          <p:cNvPr id="3" name="Text Placeholder 2"/>
          <p:cNvSpPr>
            <a:spLocks noGrp="1"/>
          </p:cNvSpPr>
          <p:nvPr>
            <p:ph type="body" idx="1"/>
          </p:nvPr>
        </p:nvSpPr>
        <p:spPr/>
        <p:txBody>
          <a:bodyPr/>
          <a:lstStyle/>
          <a:p>
            <a:r>
              <a:rPr lang="en-US" dirty="0"/>
              <a:t>A Little Physics Context</a:t>
            </a:r>
          </a:p>
        </p:txBody>
      </p:sp>
      <p:sp>
        <p:nvSpPr>
          <p:cNvPr id="4" name="Footer Placeholder 3"/>
          <p:cNvSpPr>
            <a:spLocks noGrp="1"/>
          </p:cNvSpPr>
          <p:nvPr>
            <p:ph type="ftr" sz="quarter" idx="11"/>
          </p:nvPr>
        </p:nvSpPr>
        <p:spPr/>
        <p:txBody>
          <a:bodyPr/>
          <a:lstStyle/>
          <a:p>
            <a:r>
              <a:rPr lang="en-US"/>
              <a:t>G. Watts (UW/Seattle)</a:t>
            </a:r>
          </a:p>
        </p:txBody>
      </p:sp>
      <p:sp>
        <p:nvSpPr>
          <p:cNvPr id="5" name="Slide Number Placeholder 4"/>
          <p:cNvSpPr>
            <a:spLocks noGrp="1"/>
          </p:cNvSpPr>
          <p:nvPr>
            <p:ph type="sldNum" sz="quarter" idx="12"/>
          </p:nvPr>
        </p:nvSpPr>
        <p:spPr/>
        <p:txBody>
          <a:bodyPr/>
          <a:lstStyle/>
          <a:p>
            <a:fld id="{46398CCA-F81C-44F5-A115-618E0ABD9161}" type="slidenum">
              <a:rPr lang="en-US" smtClean="0"/>
              <a:t>3</a:t>
            </a:fld>
            <a:endParaRPr lang="en-US"/>
          </a:p>
        </p:txBody>
      </p:sp>
    </p:spTree>
    <p:extLst>
      <p:ext uri="{BB962C8B-B14F-4D97-AF65-F5344CB8AC3E}">
        <p14:creationId xmlns:p14="http://schemas.microsoft.com/office/powerpoint/2010/main" val="3692250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819400" y="1676400"/>
            <a:ext cx="6781800" cy="3581400"/>
          </a:xfrm>
          <a:prstGeom prst="ellipse">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3764881" y="2667000"/>
            <a:ext cx="17526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Standard Model</a:t>
            </a:r>
          </a:p>
        </p:txBody>
      </p:sp>
      <p:sp>
        <p:nvSpPr>
          <p:cNvPr id="4" name="Oval 3"/>
          <p:cNvSpPr/>
          <p:nvPr/>
        </p:nvSpPr>
        <p:spPr>
          <a:xfrm>
            <a:off x="6934200" y="2667000"/>
            <a:ext cx="17526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Hidden Sector</a:t>
            </a:r>
          </a:p>
        </p:txBody>
      </p:sp>
      <p:sp>
        <p:nvSpPr>
          <p:cNvPr id="5" name="Left-Right Arrow 4"/>
          <p:cNvSpPr/>
          <p:nvPr/>
        </p:nvSpPr>
        <p:spPr>
          <a:xfrm>
            <a:off x="5629776" y="3238500"/>
            <a:ext cx="1228224" cy="4572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177088" y="3793004"/>
            <a:ext cx="2133600" cy="646331"/>
          </a:xfrm>
          <a:prstGeom prst="rect">
            <a:avLst/>
          </a:prstGeom>
          <a:noFill/>
        </p:spPr>
        <p:txBody>
          <a:bodyPr wrap="square" rtlCol="0">
            <a:spAutoFit/>
          </a:bodyPr>
          <a:lstStyle/>
          <a:p>
            <a:pPr algn="ctr"/>
            <a:r>
              <a:rPr lang="en-US" dirty="0"/>
              <a:t>Communication Mechanism</a:t>
            </a:r>
          </a:p>
        </p:txBody>
      </p:sp>
      <p:sp>
        <p:nvSpPr>
          <p:cNvPr id="7" name="Footer Placeholder 6"/>
          <p:cNvSpPr>
            <a:spLocks noGrp="1"/>
          </p:cNvSpPr>
          <p:nvPr>
            <p:ph type="ftr" sz="quarter" idx="11"/>
          </p:nvPr>
        </p:nvSpPr>
        <p:spPr/>
        <p:txBody>
          <a:bodyPr/>
          <a:lstStyle/>
          <a:p>
            <a:r>
              <a:rPr lang="en-US"/>
              <a:t>G. Watts (UW/Seattle)</a:t>
            </a:r>
          </a:p>
        </p:txBody>
      </p:sp>
      <p:sp>
        <p:nvSpPr>
          <p:cNvPr id="8" name="Slide Number Placeholder 7"/>
          <p:cNvSpPr>
            <a:spLocks noGrp="1"/>
          </p:cNvSpPr>
          <p:nvPr>
            <p:ph type="sldNum" sz="quarter" idx="12"/>
          </p:nvPr>
        </p:nvSpPr>
        <p:spPr/>
        <p:txBody>
          <a:bodyPr/>
          <a:lstStyle/>
          <a:p>
            <a:fld id="{C2CEE9E9-B335-403A-B7E1-25FF144E47B9}" type="slidenum">
              <a:rPr lang="en-US" smtClean="0"/>
              <a:t>4</a:t>
            </a:fld>
            <a:endParaRPr lang="en-US"/>
          </a:p>
        </p:txBody>
      </p:sp>
      <p:sp>
        <p:nvSpPr>
          <p:cNvPr id="9" name="TextBox 8"/>
          <p:cNvSpPr txBox="1"/>
          <p:nvPr/>
        </p:nvSpPr>
        <p:spPr>
          <a:xfrm>
            <a:off x="7925533" y="5429935"/>
            <a:ext cx="2170235" cy="646331"/>
          </a:xfrm>
          <a:prstGeom prst="rect">
            <a:avLst/>
          </a:prstGeom>
          <a:noFill/>
        </p:spPr>
        <p:txBody>
          <a:bodyPr wrap="square" rtlCol="0">
            <a:spAutoFit/>
          </a:bodyPr>
          <a:lstStyle/>
          <a:p>
            <a:r>
              <a:rPr lang="en-US" dirty="0"/>
              <a:t>Hidden Sector does interact via Gravity</a:t>
            </a:r>
          </a:p>
        </p:txBody>
      </p:sp>
    </p:spTree>
    <p:extLst>
      <p:ext uri="{BB962C8B-B14F-4D97-AF65-F5344CB8AC3E}">
        <p14:creationId xmlns:p14="http://schemas.microsoft.com/office/powerpoint/2010/main" val="4072662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2590801" y="1905001"/>
            <a:ext cx="2192055" cy="3429611"/>
          </a:xfrm>
          <a:custGeom>
            <a:avLst/>
            <a:gdLst>
              <a:gd name="connsiteX0" fmla="*/ 0 w 2192055"/>
              <a:gd name="connsiteY0" fmla="*/ 0 h 3429611"/>
              <a:gd name="connsiteX1" fmla="*/ 501041 w 2192055"/>
              <a:gd name="connsiteY1" fmla="*/ 1390389 h 3429611"/>
              <a:gd name="connsiteX2" fmla="*/ 776614 w 2192055"/>
              <a:gd name="connsiteY2" fmla="*/ 3018772 h 3429611"/>
              <a:gd name="connsiteX3" fmla="*/ 1302707 w 2192055"/>
              <a:gd name="connsiteY3" fmla="*/ 3419605 h 3429611"/>
              <a:gd name="connsiteX4" fmla="*/ 1853852 w 2192055"/>
              <a:gd name="connsiteY4" fmla="*/ 2743200 h 3429611"/>
              <a:gd name="connsiteX5" fmla="*/ 1891430 w 2192055"/>
              <a:gd name="connsiteY5" fmla="*/ 1352811 h 3429611"/>
              <a:gd name="connsiteX6" fmla="*/ 2192055 w 2192055"/>
              <a:gd name="connsiteY6" fmla="*/ 688931 h 3429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2055" h="3429611">
                <a:moveTo>
                  <a:pt x="0" y="0"/>
                </a:moveTo>
                <a:cubicBezTo>
                  <a:pt x="185802" y="443630"/>
                  <a:pt x="371605" y="887260"/>
                  <a:pt x="501041" y="1390389"/>
                </a:cubicBezTo>
                <a:cubicBezTo>
                  <a:pt x="630477" y="1893518"/>
                  <a:pt x="643003" y="2680569"/>
                  <a:pt x="776614" y="3018772"/>
                </a:cubicBezTo>
                <a:cubicBezTo>
                  <a:pt x="910225" y="3356975"/>
                  <a:pt x="1123167" y="3465534"/>
                  <a:pt x="1302707" y="3419605"/>
                </a:cubicBezTo>
                <a:cubicBezTo>
                  <a:pt x="1482247" y="3373676"/>
                  <a:pt x="1755732" y="3087666"/>
                  <a:pt x="1853852" y="2743200"/>
                </a:cubicBezTo>
                <a:cubicBezTo>
                  <a:pt x="1951973" y="2398734"/>
                  <a:pt x="1835063" y="1695189"/>
                  <a:pt x="1891430" y="1352811"/>
                </a:cubicBezTo>
                <a:cubicBezTo>
                  <a:pt x="1947797" y="1010433"/>
                  <a:pt x="2069926" y="849682"/>
                  <a:pt x="2192055" y="688931"/>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p:cNvCxnSpPr/>
          <p:nvPr/>
        </p:nvCxnSpPr>
        <p:spPr>
          <a:xfrm flipV="1">
            <a:off x="2209800" y="1600200"/>
            <a:ext cx="0" cy="39624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 name="TextBox 3"/>
          <p:cNvSpPr txBox="1"/>
          <p:nvPr/>
        </p:nvSpPr>
        <p:spPr>
          <a:xfrm rot="16200000">
            <a:off x="1476939" y="4736548"/>
            <a:ext cx="1038041" cy="461665"/>
          </a:xfrm>
          <a:prstGeom prst="rect">
            <a:avLst/>
          </a:prstGeom>
          <a:noFill/>
        </p:spPr>
        <p:txBody>
          <a:bodyPr wrap="none" rtlCol="0">
            <a:spAutoFit/>
          </a:bodyPr>
          <a:lstStyle/>
          <a:p>
            <a:r>
              <a:rPr lang="en-US" sz="2400" dirty="0">
                <a:solidFill>
                  <a:schemeClr val="tx2"/>
                </a:solidFill>
              </a:rPr>
              <a:t>Energy</a:t>
            </a:r>
          </a:p>
        </p:txBody>
      </p:sp>
      <p:cxnSp>
        <p:nvCxnSpPr>
          <p:cNvPr id="5" name="Straight Connector 4"/>
          <p:cNvCxnSpPr/>
          <p:nvPr/>
        </p:nvCxnSpPr>
        <p:spPr>
          <a:xfrm flipH="1">
            <a:off x="2057400" y="5486400"/>
            <a:ext cx="838200" cy="0"/>
          </a:xfrm>
          <a:prstGeom prst="line">
            <a:avLst/>
          </a:prstGeom>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5562601" y="4508517"/>
            <a:ext cx="1313821" cy="369332"/>
          </a:xfrm>
          <a:prstGeom prst="rect">
            <a:avLst/>
          </a:prstGeom>
          <a:noFill/>
        </p:spPr>
        <p:txBody>
          <a:bodyPr wrap="none" rtlCol="0">
            <a:spAutoFit/>
          </a:bodyPr>
          <a:lstStyle/>
          <a:p>
            <a:r>
              <a:rPr lang="en-US" dirty="0"/>
              <a:t>Us, daily life</a:t>
            </a:r>
          </a:p>
        </p:txBody>
      </p:sp>
      <p:cxnSp>
        <p:nvCxnSpPr>
          <p:cNvPr id="7" name="Straight Connector 6"/>
          <p:cNvCxnSpPr/>
          <p:nvPr/>
        </p:nvCxnSpPr>
        <p:spPr>
          <a:xfrm>
            <a:off x="3810000" y="4800600"/>
            <a:ext cx="3048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Straight Connector 7"/>
          <p:cNvCxnSpPr/>
          <p:nvPr/>
        </p:nvCxnSpPr>
        <p:spPr>
          <a:xfrm>
            <a:off x="3810000" y="4419600"/>
            <a:ext cx="3048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9" name="Straight Connector 8"/>
          <p:cNvCxnSpPr/>
          <p:nvPr/>
        </p:nvCxnSpPr>
        <p:spPr>
          <a:xfrm>
            <a:off x="3810000" y="4267200"/>
            <a:ext cx="30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0" name="TextBox 9"/>
          <p:cNvSpPr txBox="1"/>
          <p:nvPr/>
        </p:nvSpPr>
        <p:spPr>
          <a:xfrm>
            <a:off x="5562600" y="4036594"/>
            <a:ext cx="513282" cy="369332"/>
          </a:xfrm>
          <a:prstGeom prst="rect">
            <a:avLst/>
          </a:prstGeom>
          <a:noFill/>
        </p:spPr>
        <p:txBody>
          <a:bodyPr wrap="none" rtlCol="0">
            <a:spAutoFit/>
          </a:bodyPr>
          <a:lstStyle/>
          <a:p>
            <a:r>
              <a:rPr lang="en-US" dirty="0"/>
              <a:t>LEP</a:t>
            </a:r>
          </a:p>
        </p:txBody>
      </p:sp>
      <p:sp>
        <p:nvSpPr>
          <p:cNvPr id="11" name="TextBox 10"/>
          <p:cNvSpPr txBox="1"/>
          <p:nvPr/>
        </p:nvSpPr>
        <p:spPr>
          <a:xfrm>
            <a:off x="5562600" y="4114800"/>
            <a:ext cx="76200" cy="369332"/>
          </a:xfrm>
          <a:prstGeom prst="rect">
            <a:avLst/>
          </a:prstGeom>
          <a:noFill/>
        </p:spPr>
        <p:txBody>
          <a:bodyPr wrap="square" rtlCol="0">
            <a:spAutoFit/>
          </a:bodyPr>
          <a:lstStyle/>
          <a:p>
            <a:endParaRPr lang="en-US" dirty="0"/>
          </a:p>
        </p:txBody>
      </p:sp>
      <p:sp>
        <p:nvSpPr>
          <p:cNvPr id="12" name="TextBox 11"/>
          <p:cNvSpPr txBox="1"/>
          <p:nvPr/>
        </p:nvSpPr>
        <p:spPr>
          <a:xfrm>
            <a:off x="5562600" y="3695337"/>
            <a:ext cx="996940" cy="369332"/>
          </a:xfrm>
          <a:prstGeom prst="rect">
            <a:avLst/>
          </a:prstGeom>
          <a:noFill/>
        </p:spPr>
        <p:txBody>
          <a:bodyPr wrap="none" rtlCol="0">
            <a:spAutoFit/>
          </a:bodyPr>
          <a:lstStyle/>
          <a:p>
            <a:r>
              <a:rPr lang="en-US" dirty="0"/>
              <a:t>Tevatron</a:t>
            </a:r>
          </a:p>
        </p:txBody>
      </p:sp>
      <p:cxnSp>
        <p:nvCxnSpPr>
          <p:cNvPr id="13" name="Straight Arrow Connector 12"/>
          <p:cNvCxnSpPr>
            <a:stCxn id="6" idx="1"/>
          </p:cNvCxnSpPr>
          <p:nvPr/>
        </p:nvCxnSpPr>
        <p:spPr>
          <a:xfrm flipH="1">
            <a:off x="4192186" y="4693184"/>
            <a:ext cx="1370414" cy="10741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a:stCxn id="10" idx="1"/>
          </p:cNvCxnSpPr>
          <p:nvPr/>
        </p:nvCxnSpPr>
        <p:spPr>
          <a:xfrm flipH="1">
            <a:off x="4212542" y="4221260"/>
            <a:ext cx="1350059" cy="19834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5" name="Straight Arrow Connector 14"/>
          <p:cNvCxnSpPr>
            <a:stCxn id="12" idx="1"/>
          </p:cNvCxnSpPr>
          <p:nvPr/>
        </p:nvCxnSpPr>
        <p:spPr>
          <a:xfrm flipH="1">
            <a:off x="4192186" y="3880004"/>
            <a:ext cx="1370414" cy="39371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7" name="Straight Connector 16"/>
          <p:cNvCxnSpPr/>
          <p:nvPr/>
        </p:nvCxnSpPr>
        <p:spPr>
          <a:xfrm>
            <a:off x="3810000" y="3791527"/>
            <a:ext cx="304800" cy="0"/>
          </a:xfrm>
          <a:prstGeom prst="line">
            <a:avLst/>
          </a:prstGeom>
        </p:spPr>
        <p:style>
          <a:lnRef idx="3">
            <a:schemeClr val="accent1"/>
          </a:lnRef>
          <a:fillRef idx="0">
            <a:schemeClr val="accent1"/>
          </a:fillRef>
          <a:effectRef idx="2">
            <a:schemeClr val="accent1"/>
          </a:effectRef>
          <a:fontRef idx="minor">
            <a:schemeClr val="tx1"/>
          </a:fontRef>
        </p:style>
      </p:cxnSp>
      <p:sp>
        <p:nvSpPr>
          <p:cNvPr id="18" name="TextBox 17"/>
          <p:cNvSpPr txBox="1"/>
          <p:nvPr/>
        </p:nvSpPr>
        <p:spPr>
          <a:xfrm>
            <a:off x="5562601" y="3311968"/>
            <a:ext cx="1141659" cy="369332"/>
          </a:xfrm>
          <a:prstGeom prst="rect">
            <a:avLst/>
          </a:prstGeom>
          <a:noFill/>
        </p:spPr>
        <p:txBody>
          <a:bodyPr wrap="none" rtlCol="0">
            <a:spAutoFit/>
          </a:bodyPr>
          <a:lstStyle/>
          <a:p>
            <a:r>
              <a:rPr lang="en-US" dirty="0"/>
              <a:t>LHC Run 1</a:t>
            </a:r>
          </a:p>
        </p:txBody>
      </p:sp>
      <p:cxnSp>
        <p:nvCxnSpPr>
          <p:cNvPr id="19" name="Straight Arrow Connector 18"/>
          <p:cNvCxnSpPr>
            <a:stCxn id="18" idx="1"/>
          </p:cNvCxnSpPr>
          <p:nvPr/>
        </p:nvCxnSpPr>
        <p:spPr>
          <a:xfrm flipH="1">
            <a:off x="4222720" y="3496635"/>
            <a:ext cx="1339881" cy="287257"/>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22" name="Straight Connector 21"/>
          <p:cNvCxnSpPr/>
          <p:nvPr/>
        </p:nvCxnSpPr>
        <p:spPr>
          <a:xfrm>
            <a:off x="3810000" y="3200400"/>
            <a:ext cx="304800" cy="0"/>
          </a:xfrm>
          <a:prstGeom prst="line">
            <a:avLst/>
          </a:prstGeom>
        </p:spPr>
        <p:style>
          <a:lnRef idx="3">
            <a:schemeClr val="accent2"/>
          </a:lnRef>
          <a:fillRef idx="0">
            <a:schemeClr val="accent2"/>
          </a:fillRef>
          <a:effectRef idx="2">
            <a:schemeClr val="accent2"/>
          </a:effectRef>
          <a:fontRef idx="minor">
            <a:schemeClr val="tx1"/>
          </a:fontRef>
        </p:style>
      </p:cxnSp>
      <p:sp>
        <p:nvSpPr>
          <p:cNvPr id="23" name="TextBox 22"/>
          <p:cNvSpPr txBox="1"/>
          <p:nvPr/>
        </p:nvSpPr>
        <p:spPr>
          <a:xfrm>
            <a:off x="3276601" y="2590800"/>
            <a:ext cx="1282723" cy="369332"/>
          </a:xfrm>
          <a:prstGeom prst="rect">
            <a:avLst/>
          </a:prstGeom>
          <a:noFill/>
        </p:spPr>
        <p:txBody>
          <a:bodyPr wrap="none" rtlCol="0">
            <a:spAutoFit/>
          </a:bodyPr>
          <a:lstStyle/>
          <a:p>
            <a:r>
              <a:rPr lang="en-US" dirty="0"/>
              <a:t>LHC (Run 2)</a:t>
            </a:r>
          </a:p>
        </p:txBody>
      </p:sp>
      <p:cxnSp>
        <p:nvCxnSpPr>
          <p:cNvPr id="24" name="Straight Arrow Connector 23"/>
          <p:cNvCxnSpPr>
            <a:stCxn id="23" idx="2"/>
          </p:cNvCxnSpPr>
          <p:nvPr/>
        </p:nvCxnSpPr>
        <p:spPr>
          <a:xfrm flipH="1">
            <a:off x="3810000" y="2960132"/>
            <a:ext cx="107962" cy="16406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25" name="Freeform 24"/>
          <p:cNvSpPr/>
          <p:nvPr/>
        </p:nvSpPr>
        <p:spPr>
          <a:xfrm>
            <a:off x="4614282" y="1747375"/>
            <a:ext cx="3021760" cy="2985776"/>
          </a:xfrm>
          <a:custGeom>
            <a:avLst/>
            <a:gdLst>
              <a:gd name="connsiteX0" fmla="*/ 0 w 3031958"/>
              <a:gd name="connsiteY0" fmla="*/ 1070810 h 2985776"/>
              <a:gd name="connsiteX1" fmla="*/ 168442 w 3031958"/>
              <a:gd name="connsiteY1" fmla="*/ 842210 h 2985776"/>
              <a:gd name="connsiteX2" fmla="*/ 529390 w 3031958"/>
              <a:gd name="connsiteY2" fmla="*/ 733926 h 2985776"/>
              <a:gd name="connsiteX3" fmla="*/ 926432 w 3031958"/>
              <a:gd name="connsiteY3" fmla="*/ 1612231 h 2985776"/>
              <a:gd name="connsiteX4" fmla="*/ 1515979 w 3031958"/>
              <a:gd name="connsiteY4" fmla="*/ 2755231 h 2985776"/>
              <a:gd name="connsiteX5" fmla="*/ 2057400 w 3031958"/>
              <a:gd name="connsiteY5" fmla="*/ 2959768 h 2985776"/>
              <a:gd name="connsiteX6" fmla="*/ 2538663 w 3031958"/>
              <a:gd name="connsiteY6" fmla="*/ 2382252 h 2985776"/>
              <a:gd name="connsiteX7" fmla="*/ 3031958 w 3031958"/>
              <a:gd name="connsiteY7" fmla="*/ 0 h 2985776"/>
              <a:gd name="connsiteX0" fmla="*/ 0 w 3014962"/>
              <a:gd name="connsiteY0" fmla="*/ 1087806 h 2985776"/>
              <a:gd name="connsiteX1" fmla="*/ 151446 w 3014962"/>
              <a:gd name="connsiteY1" fmla="*/ 842210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14962"/>
              <a:gd name="connsiteY0" fmla="*/ 1087806 h 2985776"/>
              <a:gd name="connsiteX1" fmla="*/ 246625 w 3014962"/>
              <a:gd name="connsiteY1" fmla="*/ 777624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14962"/>
              <a:gd name="connsiteY0" fmla="*/ 1087806 h 2985776"/>
              <a:gd name="connsiteX1" fmla="*/ 246625 w 3014962"/>
              <a:gd name="connsiteY1" fmla="*/ 777624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14962"/>
              <a:gd name="connsiteY0" fmla="*/ 1087806 h 2985776"/>
              <a:gd name="connsiteX1" fmla="*/ 246625 w 3014962"/>
              <a:gd name="connsiteY1" fmla="*/ 777624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21760"/>
              <a:gd name="connsiteY0" fmla="*/ 1081007 h 2985776"/>
              <a:gd name="connsiteX1" fmla="*/ 253423 w 3021760"/>
              <a:gd name="connsiteY1" fmla="*/ 777624 h 2985776"/>
              <a:gd name="connsiteX2" fmla="*/ 519192 w 3021760"/>
              <a:gd name="connsiteY2" fmla="*/ 733926 h 2985776"/>
              <a:gd name="connsiteX3" fmla="*/ 916234 w 3021760"/>
              <a:gd name="connsiteY3" fmla="*/ 1612231 h 2985776"/>
              <a:gd name="connsiteX4" fmla="*/ 1505781 w 3021760"/>
              <a:gd name="connsiteY4" fmla="*/ 2755231 h 2985776"/>
              <a:gd name="connsiteX5" fmla="*/ 2047202 w 3021760"/>
              <a:gd name="connsiteY5" fmla="*/ 2959768 h 2985776"/>
              <a:gd name="connsiteX6" fmla="*/ 2528465 w 3021760"/>
              <a:gd name="connsiteY6" fmla="*/ 2382252 h 2985776"/>
              <a:gd name="connsiteX7" fmla="*/ 3021760 w 3021760"/>
              <a:gd name="connsiteY7" fmla="*/ 0 h 29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760" h="2985776">
                <a:moveTo>
                  <a:pt x="0" y="1081007"/>
                </a:moveTo>
                <a:cubicBezTo>
                  <a:pt x="40105" y="994780"/>
                  <a:pt x="166891" y="835471"/>
                  <a:pt x="253423" y="777624"/>
                </a:cubicBezTo>
                <a:cubicBezTo>
                  <a:pt x="339955" y="719777"/>
                  <a:pt x="408724" y="594825"/>
                  <a:pt x="519192" y="733926"/>
                </a:cubicBezTo>
                <a:cubicBezTo>
                  <a:pt x="629660" y="873027"/>
                  <a:pt x="751802" y="1275347"/>
                  <a:pt x="916234" y="1612231"/>
                </a:cubicBezTo>
                <a:cubicBezTo>
                  <a:pt x="1080666" y="1949115"/>
                  <a:pt x="1317286" y="2530642"/>
                  <a:pt x="1505781" y="2755231"/>
                </a:cubicBezTo>
                <a:cubicBezTo>
                  <a:pt x="1694276" y="2979821"/>
                  <a:pt x="1876755" y="3021931"/>
                  <a:pt x="2047202" y="2959768"/>
                </a:cubicBezTo>
                <a:cubicBezTo>
                  <a:pt x="2217649" y="2897605"/>
                  <a:pt x="2366039" y="2875547"/>
                  <a:pt x="2528465" y="2382252"/>
                </a:cubicBezTo>
                <a:cubicBezTo>
                  <a:pt x="2690891" y="1888957"/>
                  <a:pt x="2856325" y="944478"/>
                  <a:pt x="3021760" y="0"/>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4303410" y="595747"/>
            <a:ext cx="3515321" cy="369332"/>
          </a:xfrm>
          <a:prstGeom prst="rect">
            <a:avLst/>
          </a:prstGeom>
          <a:noFill/>
        </p:spPr>
        <p:txBody>
          <a:bodyPr wrap="none" rtlCol="0">
            <a:spAutoFit/>
          </a:bodyPr>
          <a:lstStyle/>
          <a:p>
            <a:r>
              <a:rPr lang="en-US" dirty="0"/>
              <a:t>Why haven’t we seen anything yet?</a:t>
            </a:r>
          </a:p>
        </p:txBody>
      </p:sp>
      <p:sp>
        <p:nvSpPr>
          <p:cNvPr id="16" name="Footer Placeholder 15"/>
          <p:cNvSpPr>
            <a:spLocks noGrp="1"/>
          </p:cNvSpPr>
          <p:nvPr>
            <p:ph type="ftr" sz="quarter" idx="11"/>
          </p:nvPr>
        </p:nvSpPr>
        <p:spPr/>
        <p:txBody>
          <a:bodyPr/>
          <a:lstStyle/>
          <a:p>
            <a:r>
              <a:rPr lang="en-US"/>
              <a:t>G. Watts (UW/Seattle)</a:t>
            </a:r>
          </a:p>
        </p:txBody>
      </p:sp>
      <p:sp>
        <p:nvSpPr>
          <p:cNvPr id="20" name="Slide Number Placeholder 19"/>
          <p:cNvSpPr>
            <a:spLocks noGrp="1"/>
          </p:cNvSpPr>
          <p:nvPr>
            <p:ph type="sldNum" sz="quarter" idx="12"/>
          </p:nvPr>
        </p:nvSpPr>
        <p:spPr/>
        <p:txBody>
          <a:bodyPr/>
          <a:lstStyle/>
          <a:p>
            <a:fld id="{C2CEE9E9-B335-403A-B7E1-25FF144E47B9}" type="slidenum">
              <a:rPr lang="en-US" smtClean="0"/>
              <a:t>5</a:t>
            </a:fld>
            <a:endParaRPr lang="en-US"/>
          </a:p>
        </p:txBody>
      </p:sp>
    </p:spTree>
    <p:extLst>
      <p:ext uri="{BB962C8B-B14F-4D97-AF65-F5344CB8AC3E}">
        <p14:creationId xmlns:p14="http://schemas.microsoft.com/office/powerpoint/2010/main" val="387418461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0"/>
                                        </p:tgtEl>
                                      </p:cBhvr>
                                    </p:animEffect>
                                    <p:set>
                                      <p:cBhvr>
                                        <p:cTn id="10" dur="1" fill="hold">
                                          <p:stCondLst>
                                            <p:cond delay="499"/>
                                          </p:stCondLst>
                                        </p:cTn>
                                        <p:tgtEl>
                                          <p:spTgt spid="10"/>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18"/>
                                        </p:tgtEl>
                                      </p:cBhvr>
                                    </p:animEffect>
                                    <p:set>
                                      <p:cBhvr>
                                        <p:cTn id="16" dur="1" fill="hold">
                                          <p:stCondLst>
                                            <p:cond delay="499"/>
                                          </p:stCondLst>
                                        </p:cTn>
                                        <p:tgtEl>
                                          <p:spTgt spid="18"/>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13"/>
                                        </p:tgtEl>
                                      </p:cBhvr>
                                    </p:animEffect>
                                    <p:set>
                                      <p:cBhvr>
                                        <p:cTn id="19" dur="1" fill="hold">
                                          <p:stCondLst>
                                            <p:cond delay="499"/>
                                          </p:stCondLst>
                                        </p:cTn>
                                        <p:tgtEl>
                                          <p:spTgt spid="13"/>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500"/>
                                        <p:tgtEl>
                                          <p:spTgt spid="14"/>
                                        </p:tgtEl>
                                      </p:cBhvr>
                                    </p:animEffect>
                                    <p:set>
                                      <p:cBhvr>
                                        <p:cTn id="22" dur="1" fill="hold">
                                          <p:stCondLst>
                                            <p:cond delay="499"/>
                                          </p:stCondLst>
                                        </p:cTn>
                                        <p:tgtEl>
                                          <p:spTgt spid="14"/>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500"/>
                                        <p:tgtEl>
                                          <p:spTgt spid="15"/>
                                        </p:tgtEl>
                                      </p:cBhvr>
                                    </p:animEffect>
                                    <p:set>
                                      <p:cBhvr>
                                        <p:cTn id="25" dur="1" fill="hold">
                                          <p:stCondLst>
                                            <p:cond delay="499"/>
                                          </p:stCondLst>
                                        </p:cTn>
                                        <p:tgtEl>
                                          <p:spTgt spid="15"/>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19"/>
                                        </p:tgtEl>
                                      </p:cBhvr>
                                    </p:animEffect>
                                    <p:set>
                                      <p:cBhvr>
                                        <p:cTn id="28" dur="1" fill="hold">
                                          <p:stCondLst>
                                            <p:cond delay="499"/>
                                          </p:stCondLst>
                                        </p:cTn>
                                        <p:tgtEl>
                                          <p:spTgt spid="19"/>
                                        </p:tgtEl>
                                        <p:attrNameLst>
                                          <p:attrName>style.visibility</p:attrName>
                                        </p:attrNameLst>
                                      </p:cBhvr>
                                      <p:to>
                                        <p:strVal val="hidden"/>
                                      </p:to>
                                    </p:set>
                                  </p:childTnLst>
                                </p:cTn>
                              </p:par>
                            </p:childTnLst>
                          </p:cTn>
                        </p:par>
                        <p:par>
                          <p:cTn id="29" fill="hold">
                            <p:stCondLst>
                              <p:cond delay="500"/>
                            </p:stCondLst>
                            <p:childTnLst>
                              <p:par>
                                <p:cTn id="30" presetID="10" presetClass="entr" presetSubtype="0"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lef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2" grpId="0"/>
      <p:bldP spid="18" grpId="0"/>
      <p:bldP spid="23" grpId="0"/>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2590801" y="1905001"/>
            <a:ext cx="2192055" cy="3429611"/>
          </a:xfrm>
          <a:custGeom>
            <a:avLst/>
            <a:gdLst>
              <a:gd name="connsiteX0" fmla="*/ 0 w 2192055"/>
              <a:gd name="connsiteY0" fmla="*/ 0 h 3429611"/>
              <a:gd name="connsiteX1" fmla="*/ 501041 w 2192055"/>
              <a:gd name="connsiteY1" fmla="*/ 1390389 h 3429611"/>
              <a:gd name="connsiteX2" fmla="*/ 776614 w 2192055"/>
              <a:gd name="connsiteY2" fmla="*/ 3018772 h 3429611"/>
              <a:gd name="connsiteX3" fmla="*/ 1302707 w 2192055"/>
              <a:gd name="connsiteY3" fmla="*/ 3419605 h 3429611"/>
              <a:gd name="connsiteX4" fmla="*/ 1853852 w 2192055"/>
              <a:gd name="connsiteY4" fmla="*/ 2743200 h 3429611"/>
              <a:gd name="connsiteX5" fmla="*/ 1891430 w 2192055"/>
              <a:gd name="connsiteY5" fmla="*/ 1352811 h 3429611"/>
              <a:gd name="connsiteX6" fmla="*/ 2192055 w 2192055"/>
              <a:gd name="connsiteY6" fmla="*/ 688931 h 3429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2055" h="3429611">
                <a:moveTo>
                  <a:pt x="0" y="0"/>
                </a:moveTo>
                <a:cubicBezTo>
                  <a:pt x="185802" y="443630"/>
                  <a:pt x="371605" y="887260"/>
                  <a:pt x="501041" y="1390389"/>
                </a:cubicBezTo>
                <a:cubicBezTo>
                  <a:pt x="630477" y="1893518"/>
                  <a:pt x="643003" y="2680569"/>
                  <a:pt x="776614" y="3018772"/>
                </a:cubicBezTo>
                <a:cubicBezTo>
                  <a:pt x="910225" y="3356975"/>
                  <a:pt x="1123167" y="3465534"/>
                  <a:pt x="1302707" y="3419605"/>
                </a:cubicBezTo>
                <a:cubicBezTo>
                  <a:pt x="1482247" y="3373676"/>
                  <a:pt x="1755732" y="3087666"/>
                  <a:pt x="1853852" y="2743200"/>
                </a:cubicBezTo>
                <a:cubicBezTo>
                  <a:pt x="1951973" y="2398734"/>
                  <a:pt x="1835063" y="1695189"/>
                  <a:pt x="1891430" y="1352811"/>
                </a:cubicBezTo>
                <a:cubicBezTo>
                  <a:pt x="1947797" y="1010433"/>
                  <a:pt x="2069926" y="849682"/>
                  <a:pt x="2192055" y="688931"/>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p:cNvCxnSpPr/>
          <p:nvPr/>
        </p:nvCxnSpPr>
        <p:spPr>
          <a:xfrm flipV="1">
            <a:off x="2209800" y="1600200"/>
            <a:ext cx="0" cy="39624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 name="TextBox 3"/>
          <p:cNvSpPr txBox="1"/>
          <p:nvPr/>
        </p:nvSpPr>
        <p:spPr>
          <a:xfrm rot="16200000">
            <a:off x="1476939" y="4736548"/>
            <a:ext cx="1038041" cy="461665"/>
          </a:xfrm>
          <a:prstGeom prst="rect">
            <a:avLst/>
          </a:prstGeom>
          <a:noFill/>
        </p:spPr>
        <p:txBody>
          <a:bodyPr wrap="none" rtlCol="0">
            <a:spAutoFit/>
          </a:bodyPr>
          <a:lstStyle/>
          <a:p>
            <a:r>
              <a:rPr lang="en-US" sz="2400" dirty="0">
                <a:solidFill>
                  <a:schemeClr val="tx2"/>
                </a:solidFill>
              </a:rPr>
              <a:t>Energy</a:t>
            </a:r>
          </a:p>
        </p:txBody>
      </p:sp>
      <p:cxnSp>
        <p:nvCxnSpPr>
          <p:cNvPr id="5" name="Straight Connector 4"/>
          <p:cNvCxnSpPr/>
          <p:nvPr/>
        </p:nvCxnSpPr>
        <p:spPr>
          <a:xfrm flipH="1">
            <a:off x="2057400" y="5486400"/>
            <a:ext cx="838200"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6" name="Straight Connector 5"/>
          <p:cNvCxnSpPr/>
          <p:nvPr/>
        </p:nvCxnSpPr>
        <p:spPr>
          <a:xfrm>
            <a:off x="3810000" y="3200400"/>
            <a:ext cx="304800" cy="0"/>
          </a:xfrm>
          <a:prstGeom prst="line">
            <a:avLst/>
          </a:prstGeom>
        </p:spPr>
        <p:style>
          <a:lnRef idx="3">
            <a:schemeClr val="accent2"/>
          </a:lnRef>
          <a:fillRef idx="0">
            <a:schemeClr val="accent2"/>
          </a:fillRef>
          <a:effectRef idx="2">
            <a:schemeClr val="accent2"/>
          </a:effectRef>
          <a:fontRef idx="minor">
            <a:schemeClr val="tx1"/>
          </a:fontRef>
        </p:style>
      </p:cxnSp>
      <p:sp>
        <p:nvSpPr>
          <p:cNvPr id="7" name="TextBox 6"/>
          <p:cNvSpPr txBox="1"/>
          <p:nvPr/>
        </p:nvSpPr>
        <p:spPr>
          <a:xfrm>
            <a:off x="3276601" y="2590800"/>
            <a:ext cx="1282723" cy="369332"/>
          </a:xfrm>
          <a:prstGeom prst="rect">
            <a:avLst/>
          </a:prstGeom>
          <a:noFill/>
        </p:spPr>
        <p:txBody>
          <a:bodyPr wrap="none" rtlCol="0">
            <a:spAutoFit/>
          </a:bodyPr>
          <a:lstStyle/>
          <a:p>
            <a:r>
              <a:rPr lang="en-US" dirty="0"/>
              <a:t>LHC (Run 2)</a:t>
            </a:r>
          </a:p>
        </p:txBody>
      </p:sp>
      <p:cxnSp>
        <p:nvCxnSpPr>
          <p:cNvPr id="8" name="Straight Arrow Connector 7"/>
          <p:cNvCxnSpPr>
            <a:stCxn id="7" idx="2"/>
          </p:cNvCxnSpPr>
          <p:nvPr/>
        </p:nvCxnSpPr>
        <p:spPr>
          <a:xfrm flipH="1">
            <a:off x="3810000" y="2960132"/>
            <a:ext cx="107962" cy="164068"/>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9" name="Freeform 8"/>
          <p:cNvSpPr/>
          <p:nvPr/>
        </p:nvSpPr>
        <p:spPr>
          <a:xfrm>
            <a:off x="4614282" y="1756611"/>
            <a:ext cx="3021760" cy="2985776"/>
          </a:xfrm>
          <a:custGeom>
            <a:avLst/>
            <a:gdLst>
              <a:gd name="connsiteX0" fmla="*/ 0 w 3031958"/>
              <a:gd name="connsiteY0" fmla="*/ 1070810 h 2985776"/>
              <a:gd name="connsiteX1" fmla="*/ 168442 w 3031958"/>
              <a:gd name="connsiteY1" fmla="*/ 842210 h 2985776"/>
              <a:gd name="connsiteX2" fmla="*/ 529390 w 3031958"/>
              <a:gd name="connsiteY2" fmla="*/ 733926 h 2985776"/>
              <a:gd name="connsiteX3" fmla="*/ 926432 w 3031958"/>
              <a:gd name="connsiteY3" fmla="*/ 1612231 h 2985776"/>
              <a:gd name="connsiteX4" fmla="*/ 1515979 w 3031958"/>
              <a:gd name="connsiteY4" fmla="*/ 2755231 h 2985776"/>
              <a:gd name="connsiteX5" fmla="*/ 2057400 w 3031958"/>
              <a:gd name="connsiteY5" fmla="*/ 2959768 h 2985776"/>
              <a:gd name="connsiteX6" fmla="*/ 2538663 w 3031958"/>
              <a:gd name="connsiteY6" fmla="*/ 2382252 h 2985776"/>
              <a:gd name="connsiteX7" fmla="*/ 3031958 w 3031958"/>
              <a:gd name="connsiteY7" fmla="*/ 0 h 2985776"/>
              <a:gd name="connsiteX0" fmla="*/ 0 w 3014962"/>
              <a:gd name="connsiteY0" fmla="*/ 1087806 h 2985776"/>
              <a:gd name="connsiteX1" fmla="*/ 151446 w 3014962"/>
              <a:gd name="connsiteY1" fmla="*/ 842210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14962"/>
              <a:gd name="connsiteY0" fmla="*/ 1087806 h 2985776"/>
              <a:gd name="connsiteX1" fmla="*/ 246625 w 3014962"/>
              <a:gd name="connsiteY1" fmla="*/ 777624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14962"/>
              <a:gd name="connsiteY0" fmla="*/ 1087806 h 2985776"/>
              <a:gd name="connsiteX1" fmla="*/ 246625 w 3014962"/>
              <a:gd name="connsiteY1" fmla="*/ 777624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14962"/>
              <a:gd name="connsiteY0" fmla="*/ 1087806 h 2985776"/>
              <a:gd name="connsiteX1" fmla="*/ 246625 w 3014962"/>
              <a:gd name="connsiteY1" fmla="*/ 777624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21760"/>
              <a:gd name="connsiteY0" fmla="*/ 1081007 h 2985776"/>
              <a:gd name="connsiteX1" fmla="*/ 253423 w 3021760"/>
              <a:gd name="connsiteY1" fmla="*/ 777624 h 2985776"/>
              <a:gd name="connsiteX2" fmla="*/ 519192 w 3021760"/>
              <a:gd name="connsiteY2" fmla="*/ 733926 h 2985776"/>
              <a:gd name="connsiteX3" fmla="*/ 916234 w 3021760"/>
              <a:gd name="connsiteY3" fmla="*/ 1612231 h 2985776"/>
              <a:gd name="connsiteX4" fmla="*/ 1505781 w 3021760"/>
              <a:gd name="connsiteY4" fmla="*/ 2755231 h 2985776"/>
              <a:gd name="connsiteX5" fmla="*/ 2047202 w 3021760"/>
              <a:gd name="connsiteY5" fmla="*/ 2959768 h 2985776"/>
              <a:gd name="connsiteX6" fmla="*/ 2528465 w 3021760"/>
              <a:gd name="connsiteY6" fmla="*/ 2382252 h 2985776"/>
              <a:gd name="connsiteX7" fmla="*/ 3021760 w 3021760"/>
              <a:gd name="connsiteY7" fmla="*/ 0 h 29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760" h="2985776">
                <a:moveTo>
                  <a:pt x="0" y="1081007"/>
                </a:moveTo>
                <a:cubicBezTo>
                  <a:pt x="40105" y="994780"/>
                  <a:pt x="166891" y="835471"/>
                  <a:pt x="253423" y="777624"/>
                </a:cubicBezTo>
                <a:cubicBezTo>
                  <a:pt x="339955" y="719777"/>
                  <a:pt x="408724" y="594825"/>
                  <a:pt x="519192" y="733926"/>
                </a:cubicBezTo>
                <a:cubicBezTo>
                  <a:pt x="629660" y="873027"/>
                  <a:pt x="751802" y="1275347"/>
                  <a:pt x="916234" y="1612231"/>
                </a:cubicBezTo>
                <a:cubicBezTo>
                  <a:pt x="1080666" y="1949115"/>
                  <a:pt x="1317286" y="2530642"/>
                  <a:pt x="1505781" y="2755231"/>
                </a:cubicBezTo>
                <a:cubicBezTo>
                  <a:pt x="1694276" y="2979821"/>
                  <a:pt x="1876755" y="3021931"/>
                  <a:pt x="2047202" y="2959768"/>
                </a:cubicBezTo>
                <a:cubicBezTo>
                  <a:pt x="2217649" y="2897605"/>
                  <a:pt x="2366039" y="2875547"/>
                  <a:pt x="2528465" y="2382252"/>
                </a:cubicBezTo>
                <a:cubicBezTo>
                  <a:pt x="2690891" y="1888957"/>
                  <a:pt x="2856325" y="944478"/>
                  <a:pt x="3021760" y="0"/>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50633" y="1900103"/>
            <a:ext cx="2298031" cy="1155919"/>
          </a:xfrm>
          <a:custGeom>
            <a:avLst/>
            <a:gdLst>
              <a:gd name="connsiteX0" fmla="*/ 0 w 2298031"/>
              <a:gd name="connsiteY0" fmla="*/ 1095761 h 1155919"/>
              <a:gd name="connsiteX1" fmla="*/ 529389 w 2298031"/>
              <a:gd name="connsiteY1" fmla="*/ 241519 h 1155919"/>
              <a:gd name="connsiteX2" fmla="*/ 1323473 w 2298031"/>
              <a:gd name="connsiteY2" fmla="*/ 61045 h 1155919"/>
              <a:gd name="connsiteX3" fmla="*/ 2298031 w 2298031"/>
              <a:gd name="connsiteY3" fmla="*/ 1155919 h 1155919"/>
            </a:gdLst>
            <a:ahLst/>
            <a:cxnLst>
              <a:cxn ang="0">
                <a:pos x="connsiteX0" y="connsiteY0"/>
              </a:cxn>
              <a:cxn ang="0">
                <a:pos x="connsiteX1" y="connsiteY1"/>
              </a:cxn>
              <a:cxn ang="0">
                <a:pos x="connsiteX2" y="connsiteY2"/>
              </a:cxn>
              <a:cxn ang="0">
                <a:pos x="connsiteX3" y="connsiteY3"/>
              </a:cxn>
            </a:cxnLst>
            <a:rect l="l" t="t" r="r" b="b"/>
            <a:pathLst>
              <a:path w="2298031" h="1155919">
                <a:moveTo>
                  <a:pt x="0" y="1095761"/>
                </a:moveTo>
                <a:cubicBezTo>
                  <a:pt x="154405" y="754866"/>
                  <a:pt x="308810" y="413972"/>
                  <a:pt x="529389" y="241519"/>
                </a:cubicBezTo>
                <a:cubicBezTo>
                  <a:pt x="749968" y="69066"/>
                  <a:pt x="1028699" y="-91355"/>
                  <a:pt x="1323473" y="61045"/>
                </a:cubicBezTo>
                <a:cubicBezTo>
                  <a:pt x="1618247" y="213445"/>
                  <a:pt x="1958139" y="684682"/>
                  <a:pt x="2298031" y="1155919"/>
                </a:cubicBezTo>
              </a:path>
            </a:pathLst>
          </a:custGeom>
          <a:ln>
            <a:headEnd type="none" w="med" len="med"/>
            <a:tailEnd type="arrow" w="med" len="med"/>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cxnSp>
        <p:nvCxnSpPr>
          <p:cNvPr id="11" name="Straight Arrow Connector 10"/>
          <p:cNvCxnSpPr/>
          <p:nvPr/>
        </p:nvCxnSpPr>
        <p:spPr>
          <a:xfrm flipH="1">
            <a:off x="6096001" y="3124200"/>
            <a:ext cx="252663" cy="91440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2" name="Straight Arrow Connector 11"/>
          <p:cNvCxnSpPr/>
          <p:nvPr/>
        </p:nvCxnSpPr>
        <p:spPr>
          <a:xfrm>
            <a:off x="6348664" y="3124200"/>
            <a:ext cx="128337" cy="114300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3" name="Straight Arrow Connector 12"/>
          <p:cNvCxnSpPr/>
          <p:nvPr/>
        </p:nvCxnSpPr>
        <p:spPr>
          <a:xfrm flipH="1">
            <a:off x="4050632" y="4038601"/>
            <a:ext cx="2011012" cy="708685"/>
          </a:xfrm>
          <a:prstGeom prst="straightConnector1">
            <a:avLst/>
          </a:prstGeom>
          <a:ln>
            <a:prstDash val="sysDash"/>
            <a:tailEnd type="triangle"/>
          </a:ln>
        </p:spPr>
        <p:style>
          <a:lnRef idx="2">
            <a:schemeClr val="accent3"/>
          </a:lnRef>
          <a:fillRef idx="0">
            <a:schemeClr val="accent3"/>
          </a:fillRef>
          <a:effectRef idx="1">
            <a:schemeClr val="accent3"/>
          </a:effectRef>
          <a:fontRef idx="minor">
            <a:schemeClr val="tx1"/>
          </a:fontRef>
        </p:style>
      </p:cxnSp>
      <p:cxnSp>
        <p:nvCxnSpPr>
          <p:cNvPr id="14" name="Straight Arrow Connector 13"/>
          <p:cNvCxnSpPr/>
          <p:nvPr/>
        </p:nvCxnSpPr>
        <p:spPr>
          <a:xfrm flipH="1">
            <a:off x="4114800" y="4038600"/>
            <a:ext cx="1981200" cy="838200"/>
          </a:xfrm>
          <a:prstGeom prst="straightConnector1">
            <a:avLst/>
          </a:prstGeom>
          <a:ln>
            <a:prstDash val="sysDash"/>
            <a:tailEnd type="triangle"/>
          </a:ln>
        </p:spPr>
        <p:style>
          <a:lnRef idx="2">
            <a:schemeClr val="accent3"/>
          </a:lnRef>
          <a:fillRef idx="0">
            <a:schemeClr val="accent3"/>
          </a:fillRef>
          <a:effectRef idx="1">
            <a:schemeClr val="accent3"/>
          </a:effectRef>
          <a:fontRef idx="minor">
            <a:schemeClr val="tx1"/>
          </a:fontRef>
        </p:style>
      </p:cxnSp>
      <p:cxnSp>
        <p:nvCxnSpPr>
          <p:cNvPr id="15" name="Straight Arrow Connector 14"/>
          <p:cNvCxnSpPr/>
          <p:nvPr/>
        </p:nvCxnSpPr>
        <p:spPr>
          <a:xfrm flipH="1">
            <a:off x="4034597" y="4250885"/>
            <a:ext cx="2410230" cy="814909"/>
          </a:xfrm>
          <a:prstGeom prst="straightConnector1">
            <a:avLst/>
          </a:prstGeom>
          <a:ln>
            <a:prstDash val="sysDash"/>
            <a:tailEnd type="triangle"/>
          </a:ln>
        </p:spPr>
        <p:style>
          <a:lnRef idx="2">
            <a:schemeClr val="accent3"/>
          </a:lnRef>
          <a:fillRef idx="0">
            <a:schemeClr val="accent3"/>
          </a:fillRef>
          <a:effectRef idx="1">
            <a:schemeClr val="accent3"/>
          </a:effectRef>
          <a:fontRef idx="minor">
            <a:schemeClr val="tx1"/>
          </a:fontRef>
        </p:style>
      </p:cxnSp>
      <p:cxnSp>
        <p:nvCxnSpPr>
          <p:cNvPr id="16" name="Straight Arrow Connector 15"/>
          <p:cNvCxnSpPr/>
          <p:nvPr/>
        </p:nvCxnSpPr>
        <p:spPr>
          <a:xfrm flipH="1">
            <a:off x="4034597" y="4250884"/>
            <a:ext cx="2410230" cy="930716"/>
          </a:xfrm>
          <a:prstGeom prst="straightConnector1">
            <a:avLst/>
          </a:prstGeom>
          <a:ln>
            <a:prstDash val="sysDash"/>
            <a:tailEnd type="triangle"/>
          </a:ln>
        </p:spPr>
        <p:style>
          <a:lnRef idx="2">
            <a:schemeClr val="accent3"/>
          </a:lnRef>
          <a:fillRef idx="0">
            <a:schemeClr val="accent3"/>
          </a:fillRef>
          <a:effectRef idx="1">
            <a:schemeClr val="accent3"/>
          </a:effectRef>
          <a:fontRef idx="minor">
            <a:schemeClr val="tx1"/>
          </a:fontRef>
        </p:style>
      </p:cxnSp>
      <p:sp>
        <p:nvSpPr>
          <p:cNvPr id="17" name="Oval 16"/>
          <p:cNvSpPr/>
          <p:nvPr/>
        </p:nvSpPr>
        <p:spPr>
          <a:xfrm>
            <a:off x="3524161" y="4742387"/>
            <a:ext cx="449194" cy="436924"/>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800" dirty="0"/>
              <a:t>SM</a:t>
            </a:r>
          </a:p>
        </p:txBody>
      </p:sp>
      <p:sp>
        <p:nvSpPr>
          <p:cNvPr id="18" name="TextBox 17"/>
          <p:cNvSpPr txBox="1"/>
          <p:nvPr/>
        </p:nvSpPr>
        <p:spPr>
          <a:xfrm>
            <a:off x="7691001" y="3392270"/>
            <a:ext cx="2174795" cy="646331"/>
          </a:xfrm>
          <a:prstGeom prst="rect">
            <a:avLst/>
          </a:prstGeom>
          <a:noFill/>
        </p:spPr>
        <p:txBody>
          <a:bodyPr wrap="square" rtlCol="0">
            <a:spAutoFit/>
          </a:bodyPr>
          <a:lstStyle/>
          <a:p>
            <a:r>
              <a:rPr lang="en-US" dirty="0"/>
              <a:t>Physics of the Hidden Sector/Valley</a:t>
            </a:r>
          </a:p>
        </p:txBody>
      </p:sp>
      <p:sp>
        <p:nvSpPr>
          <p:cNvPr id="19" name="Right Brace 18"/>
          <p:cNvSpPr/>
          <p:nvPr/>
        </p:nvSpPr>
        <p:spPr>
          <a:xfrm>
            <a:off x="7543801" y="3124200"/>
            <a:ext cx="344905" cy="112668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TextBox 19"/>
          <p:cNvSpPr txBox="1"/>
          <p:nvPr/>
        </p:nvSpPr>
        <p:spPr>
          <a:xfrm>
            <a:off x="5716217" y="5249779"/>
            <a:ext cx="1831271" cy="369332"/>
          </a:xfrm>
          <a:prstGeom prst="rect">
            <a:avLst/>
          </a:prstGeom>
          <a:noFill/>
        </p:spPr>
        <p:txBody>
          <a:bodyPr wrap="none" rtlCol="0">
            <a:spAutoFit/>
          </a:bodyPr>
          <a:lstStyle/>
          <a:p>
            <a:r>
              <a:rPr lang="en-US" dirty="0"/>
              <a:t>Tunneling/Mixing</a:t>
            </a:r>
          </a:p>
        </p:txBody>
      </p:sp>
      <p:cxnSp>
        <p:nvCxnSpPr>
          <p:cNvPr id="21" name="Straight Arrow Connector 20"/>
          <p:cNvCxnSpPr>
            <a:stCxn id="20" idx="0"/>
          </p:cNvCxnSpPr>
          <p:nvPr/>
        </p:nvCxnSpPr>
        <p:spPr>
          <a:xfrm flipH="1" flipV="1">
            <a:off x="5558608" y="4742387"/>
            <a:ext cx="1073245" cy="5073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311299" y="5562600"/>
            <a:ext cx="1560834" cy="923330"/>
          </a:xfrm>
          <a:prstGeom prst="rect">
            <a:avLst/>
          </a:prstGeom>
          <a:noFill/>
        </p:spPr>
        <p:txBody>
          <a:bodyPr wrap="square" rtlCol="0">
            <a:spAutoFit/>
          </a:bodyPr>
          <a:lstStyle/>
          <a:p>
            <a:pPr algn="ctr"/>
            <a:r>
              <a:rPr lang="en-US" dirty="0"/>
              <a:t>Standard Model Particles</a:t>
            </a:r>
          </a:p>
        </p:txBody>
      </p:sp>
      <p:cxnSp>
        <p:nvCxnSpPr>
          <p:cNvPr id="23" name="Straight Arrow Connector 22"/>
          <p:cNvCxnSpPr>
            <a:stCxn id="22" idx="0"/>
          </p:cNvCxnSpPr>
          <p:nvPr/>
        </p:nvCxnSpPr>
        <p:spPr>
          <a:xfrm flipH="1" flipV="1">
            <a:off x="3884488" y="5127110"/>
            <a:ext cx="207228" cy="4354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696474" y="1600811"/>
            <a:ext cx="817853" cy="369332"/>
          </a:xfrm>
          <a:prstGeom prst="rect">
            <a:avLst/>
          </a:prstGeom>
          <a:noFill/>
        </p:spPr>
        <p:txBody>
          <a:bodyPr wrap="none" rtlCol="0">
            <a:spAutoFit/>
          </a:bodyPr>
          <a:lstStyle/>
          <a:p>
            <a:r>
              <a:rPr lang="en-US" dirty="0"/>
              <a:t>Mixing</a:t>
            </a:r>
          </a:p>
        </p:txBody>
      </p:sp>
      <p:sp>
        <p:nvSpPr>
          <p:cNvPr id="25" name="TextBox 24"/>
          <p:cNvSpPr txBox="1"/>
          <p:nvPr/>
        </p:nvSpPr>
        <p:spPr>
          <a:xfrm>
            <a:off x="4303410" y="595747"/>
            <a:ext cx="3515321" cy="369332"/>
          </a:xfrm>
          <a:prstGeom prst="rect">
            <a:avLst/>
          </a:prstGeom>
          <a:noFill/>
        </p:spPr>
        <p:txBody>
          <a:bodyPr wrap="none" rtlCol="0">
            <a:spAutoFit/>
          </a:bodyPr>
          <a:lstStyle/>
          <a:p>
            <a:r>
              <a:rPr lang="en-US" dirty="0"/>
              <a:t>Why haven’t we seen anything yet?</a:t>
            </a:r>
          </a:p>
        </p:txBody>
      </p:sp>
      <p:cxnSp>
        <p:nvCxnSpPr>
          <p:cNvPr id="27" name="Straight Arrow Connector 26"/>
          <p:cNvCxnSpPr/>
          <p:nvPr/>
        </p:nvCxnSpPr>
        <p:spPr>
          <a:xfrm flipH="1">
            <a:off x="6729663" y="3730528"/>
            <a:ext cx="961338" cy="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 name="Footer Placeholder 25"/>
          <p:cNvSpPr>
            <a:spLocks noGrp="1"/>
          </p:cNvSpPr>
          <p:nvPr>
            <p:ph type="ftr" sz="quarter" idx="11"/>
          </p:nvPr>
        </p:nvSpPr>
        <p:spPr/>
        <p:txBody>
          <a:bodyPr/>
          <a:lstStyle/>
          <a:p>
            <a:r>
              <a:rPr lang="en-US"/>
              <a:t>G. Watts (UW/Seattle)</a:t>
            </a:r>
          </a:p>
        </p:txBody>
      </p:sp>
      <p:sp>
        <p:nvSpPr>
          <p:cNvPr id="28" name="Slide Number Placeholder 27"/>
          <p:cNvSpPr>
            <a:spLocks noGrp="1"/>
          </p:cNvSpPr>
          <p:nvPr>
            <p:ph type="sldNum" sz="quarter" idx="12"/>
          </p:nvPr>
        </p:nvSpPr>
        <p:spPr/>
        <p:txBody>
          <a:bodyPr/>
          <a:lstStyle/>
          <a:p>
            <a:fld id="{C2CEE9E9-B335-403A-B7E1-25FF144E47B9}" type="slidenum">
              <a:rPr lang="en-US" smtClean="0"/>
              <a:t>6</a:t>
            </a:fld>
            <a:endParaRPr lang="en-US"/>
          </a:p>
        </p:txBody>
      </p:sp>
    </p:spTree>
    <p:extLst>
      <p:ext uri="{BB962C8B-B14F-4D97-AF65-F5344CB8AC3E}">
        <p14:creationId xmlns:p14="http://schemas.microsoft.com/office/powerpoint/2010/main" val="2654462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up)">
                                      <p:cBhvr>
                                        <p:cTn id="14" dur="500"/>
                                        <p:tgtEl>
                                          <p:spTgt spid="11"/>
                                        </p:tgtEl>
                                      </p:cBhvr>
                                    </p:animEffect>
                                  </p:childTnLst>
                                </p:cTn>
                              </p:par>
                              <p:par>
                                <p:cTn id="15" presetID="22" presetClass="entr" presetSubtype="1"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up)">
                                      <p:cBhvr>
                                        <p:cTn id="17" dur="500"/>
                                        <p:tgtEl>
                                          <p:spTgt spid="12"/>
                                        </p:tgtEl>
                                      </p:cBhvr>
                                    </p:animEffect>
                                  </p:childTnLst>
                                </p:cTn>
                              </p:par>
                            </p:childTnLst>
                          </p:cTn>
                        </p:par>
                        <p:par>
                          <p:cTn id="18" fill="hold">
                            <p:stCondLst>
                              <p:cond delay="1000"/>
                            </p:stCondLst>
                            <p:childTnLst>
                              <p:par>
                                <p:cTn id="19" presetID="22" presetClass="entr" presetSubtype="1"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up)">
                                      <p:cBhvr>
                                        <p:cTn id="21" dur="500"/>
                                        <p:tgtEl>
                                          <p:spTgt spid="13"/>
                                        </p:tgtEl>
                                      </p:cBhvr>
                                    </p:animEffect>
                                  </p:childTnLst>
                                </p:cTn>
                              </p:par>
                              <p:par>
                                <p:cTn id="22" presetID="22" presetClass="entr" presetSubtype="1"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up)">
                                      <p:cBhvr>
                                        <p:cTn id="24" dur="500"/>
                                        <p:tgtEl>
                                          <p:spTgt spid="14"/>
                                        </p:tgtEl>
                                      </p:cBhvr>
                                    </p:animEffect>
                                  </p:childTnLst>
                                </p:cTn>
                              </p:par>
                              <p:par>
                                <p:cTn id="25" presetID="22" presetClass="entr" presetSubtype="1"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par>
                                <p:cTn id="28" presetID="22" presetClass="entr" presetSubtype="1"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up)">
                                      <p:cBhvr>
                                        <p:cTn id="30" dur="500"/>
                                        <p:tgtEl>
                                          <p:spTgt spid="1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par>
                                <p:cTn id="39" presetID="10" presetClass="entr" presetSubtype="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500"/>
                                        <p:tgtEl>
                                          <p:spTgt spid="1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par>
                                <p:cTn id="54" presetID="10" presetClass="entr" presetSubtype="0"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8" grpId="0"/>
      <p:bldP spid="19" grpId="0" animBg="1"/>
      <p:bldP spid="20" grpId="0"/>
      <p:bldP spid="22"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2590801" y="1905001"/>
            <a:ext cx="2192055" cy="3429611"/>
          </a:xfrm>
          <a:custGeom>
            <a:avLst/>
            <a:gdLst>
              <a:gd name="connsiteX0" fmla="*/ 0 w 2192055"/>
              <a:gd name="connsiteY0" fmla="*/ 0 h 3429611"/>
              <a:gd name="connsiteX1" fmla="*/ 501041 w 2192055"/>
              <a:gd name="connsiteY1" fmla="*/ 1390389 h 3429611"/>
              <a:gd name="connsiteX2" fmla="*/ 776614 w 2192055"/>
              <a:gd name="connsiteY2" fmla="*/ 3018772 h 3429611"/>
              <a:gd name="connsiteX3" fmla="*/ 1302707 w 2192055"/>
              <a:gd name="connsiteY3" fmla="*/ 3419605 h 3429611"/>
              <a:gd name="connsiteX4" fmla="*/ 1853852 w 2192055"/>
              <a:gd name="connsiteY4" fmla="*/ 2743200 h 3429611"/>
              <a:gd name="connsiteX5" fmla="*/ 1891430 w 2192055"/>
              <a:gd name="connsiteY5" fmla="*/ 1352811 h 3429611"/>
              <a:gd name="connsiteX6" fmla="*/ 2192055 w 2192055"/>
              <a:gd name="connsiteY6" fmla="*/ 688931 h 3429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92055" h="3429611">
                <a:moveTo>
                  <a:pt x="0" y="0"/>
                </a:moveTo>
                <a:cubicBezTo>
                  <a:pt x="185802" y="443630"/>
                  <a:pt x="371605" y="887260"/>
                  <a:pt x="501041" y="1390389"/>
                </a:cubicBezTo>
                <a:cubicBezTo>
                  <a:pt x="630477" y="1893518"/>
                  <a:pt x="643003" y="2680569"/>
                  <a:pt x="776614" y="3018772"/>
                </a:cubicBezTo>
                <a:cubicBezTo>
                  <a:pt x="910225" y="3356975"/>
                  <a:pt x="1123167" y="3465534"/>
                  <a:pt x="1302707" y="3419605"/>
                </a:cubicBezTo>
                <a:cubicBezTo>
                  <a:pt x="1482247" y="3373676"/>
                  <a:pt x="1755732" y="3087666"/>
                  <a:pt x="1853852" y="2743200"/>
                </a:cubicBezTo>
                <a:cubicBezTo>
                  <a:pt x="1951973" y="2398734"/>
                  <a:pt x="1835063" y="1695189"/>
                  <a:pt x="1891430" y="1352811"/>
                </a:cubicBezTo>
                <a:cubicBezTo>
                  <a:pt x="1947797" y="1010433"/>
                  <a:pt x="2069926" y="849682"/>
                  <a:pt x="2192055" y="688931"/>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Arrow Connector 2"/>
          <p:cNvCxnSpPr/>
          <p:nvPr/>
        </p:nvCxnSpPr>
        <p:spPr>
          <a:xfrm flipV="1">
            <a:off x="2209800" y="1600200"/>
            <a:ext cx="0" cy="396240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4" name="TextBox 3"/>
          <p:cNvSpPr txBox="1"/>
          <p:nvPr/>
        </p:nvSpPr>
        <p:spPr>
          <a:xfrm rot="16200000">
            <a:off x="1476939" y="4736548"/>
            <a:ext cx="1038041" cy="461665"/>
          </a:xfrm>
          <a:prstGeom prst="rect">
            <a:avLst/>
          </a:prstGeom>
          <a:noFill/>
        </p:spPr>
        <p:txBody>
          <a:bodyPr wrap="none" rtlCol="0">
            <a:spAutoFit/>
          </a:bodyPr>
          <a:lstStyle/>
          <a:p>
            <a:r>
              <a:rPr lang="en-US" sz="2400" dirty="0">
                <a:solidFill>
                  <a:schemeClr val="tx2"/>
                </a:solidFill>
              </a:rPr>
              <a:t>Energy</a:t>
            </a:r>
          </a:p>
        </p:txBody>
      </p:sp>
      <p:cxnSp>
        <p:nvCxnSpPr>
          <p:cNvPr id="5" name="Straight Connector 4"/>
          <p:cNvCxnSpPr/>
          <p:nvPr/>
        </p:nvCxnSpPr>
        <p:spPr>
          <a:xfrm flipH="1">
            <a:off x="2057400" y="5486400"/>
            <a:ext cx="838200" cy="0"/>
          </a:xfrm>
          <a:prstGeom prst="line">
            <a:avLst/>
          </a:prstGeom>
        </p:spPr>
        <p:style>
          <a:lnRef idx="3">
            <a:schemeClr val="accent1"/>
          </a:lnRef>
          <a:fillRef idx="0">
            <a:schemeClr val="accent1"/>
          </a:fillRef>
          <a:effectRef idx="2">
            <a:schemeClr val="accent1"/>
          </a:effectRef>
          <a:fontRef idx="minor">
            <a:schemeClr val="tx1"/>
          </a:fontRef>
        </p:style>
      </p:cxnSp>
      <p:sp>
        <p:nvSpPr>
          <p:cNvPr id="6" name="Freeform 5"/>
          <p:cNvSpPr/>
          <p:nvPr/>
        </p:nvSpPr>
        <p:spPr>
          <a:xfrm>
            <a:off x="4614282" y="1756611"/>
            <a:ext cx="3021760" cy="2985776"/>
          </a:xfrm>
          <a:custGeom>
            <a:avLst/>
            <a:gdLst>
              <a:gd name="connsiteX0" fmla="*/ 0 w 3031958"/>
              <a:gd name="connsiteY0" fmla="*/ 1070810 h 2985776"/>
              <a:gd name="connsiteX1" fmla="*/ 168442 w 3031958"/>
              <a:gd name="connsiteY1" fmla="*/ 842210 h 2985776"/>
              <a:gd name="connsiteX2" fmla="*/ 529390 w 3031958"/>
              <a:gd name="connsiteY2" fmla="*/ 733926 h 2985776"/>
              <a:gd name="connsiteX3" fmla="*/ 926432 w 3031958"/>
              <a:gd name="connsiteY3" fmla="*/ 1612231 h 2985776"/>
              <a:gd name="connsiteX4" fmla="*/ 1515979 w 3031958"/>
              <a:gd name="connsiteY4" fmla="*/ 2755231 h 2985776"/>
              <a:gd name="connsiteX5" fmla="*/ 2057400 w 3031958"/>
              <a:gd name="connsiteY5" fmla="*/ 2959768 h 2985776"/>
              <a:gd name="connsiteX6" fmla="*/ 2538663 w 3031958"/>
              <a:gd name="connsiteY6" fmla="*/ 2382252 h 2985776"/>
              <a:gd name="connsiteX7" fmla="*/ 3031958 w 3031958"/>
              <a:gd name="connsiteY7" fmla="*/ 0 h 2985776"/>
              <a:gd name="connsiteX0" fmla="*/ 0 w 3014962"/>
              <a:gd name="connsiteY0" fmla="*/ 1087806 h 2985776"/>
              <a:gd name="connsiteX1" fmla="*/ 151446 w 3014962"/>
              <a:gd name="connsiteY1" fmla="*/ 842210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14962"/>
              <a:gd name="connsiteY0" fmla="*/ 1087806 h 2985776"/>
              <a:gd name="connsiteX1" fmla="*/ 246625 w 3014962"/>
              <a:gd name="connsiteY1" fmla="*/ 777624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14962"/>
              <a:gd name="connsiteY0" fmla="*/ 1087806 h 2985776"/>
              <a:gd name="connsiteX1" fmla="*/ 246625 w 3014962"/>
              <a:gd name="connsiteY1" fmla="*/ 777624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14962"/>
              <a:gd name="connsiteY0" fmla="*/ 1087806 h 2985776"/>
              <a:gd name="connsiteX1" fmla="*/ 246625 w 3014962"/>
              <a:gd name="connsiteY1" fmla="*/ 777624 h 2985776"/>
              <a:gd name="connsiteX2" fmla="*/ 512394 w 3014962"/>
              <a:gd name="connsiteY2" fmla="*/ 733926 h 2985776"/>
              <a:gd name="connsiteX3" fmla="*/ 909436 w 3014962"/>
              <a:gd name="connsiteY3" fmla="*/ 1612231 h 2985776"/>
              <a:gd name="connsiteX4" fmla="*/ 1498983 w 3014962"/>
              <a:gd name="connsiteY4" fmla="*/ 2755231 h 2985776"/>
              <a:gd name="connsiteX5" fmla="*/ 2040404 w 3014962"/>
              <a:gd name="connsiteY5" fmla="*/ 2959768 h 2985776"/>
              <a:gd name="connsiteX6" fmla="*/ 2521667 w 3014962"/>
              <a:gd name="connsiteY6" fmla="*/ 2382252 h 2985776"/>
              <a:gd name="connsiteX7" fmla="*/ 3014962 w 3014962"/>
              <a:gd name="connsiteY7" fmla="*/ 0 h 2985776"/>
              <a:gd name="connsiteX0" fmla="*/ 0 w 3021760"/>
              <a:gd name="connsiteY0" fmla="*/ 1081007 h 2985776"/>
              <a:gd name="connsiteX1" fmla="*/ 253423 w 3021760"/>
              <a:gd name="connsiteY1" fmla="*/ 777624 h 2985776"/>
              <a:gd name="connsiteX2" fmla="*/ 519192 w 3021760"/>
              <a:gd name="connsiteY2" fmla="*/ 733926 h 2985776"/>
              <a:gd name="connsiteX3" fmla="*/ 916234 w 3021760"/>
              <a:gd name="connsiteY3" fmla="*/ 1612231 h 2985776"/>
              <a:gd name="connsiteX4" fmla="*/ 1505781 w 3021760"/>
              <a:gd name="connsiteY4" fmla="*/ 2755231 h 2985776"/>
              <a:gd name="connsiteX5" fmla="*/ 2047202 w 3021760"/>
              <a:gd name="connsiteY5" fmla="*/ 2959768 h 2985776"/>
              <a:gd name="connsiteX6" fmla="*/ 2528465 w 3021760"/>
              <a:gd name="connsiteY6" fmla="*/ 2382252 h 2985776"/>
              <a:gd name="connsiteX7" fmla="*/ 3021760 w 3021760"/>
              <a:gd name="connsiteY7" fmla="*/ 0 h 29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1760" h="2985776">
                <a:moveTo>
                  <a:pt x="0" y="1081007"/>
                </a:moveTo>
                <a:cubicBezTo>
                  <a:pt x="40105" y="994780"/>
                  <a:pt x="166891" y="835471"/>
                  <a:pt x="253423" y="777624"/>
                </a:cubicBezTo>
                <a:cubicBezTo>
                  <a:pt x="339955" y="719777"/>
                  <a:pt x="408724" y="594825"/>
                  <a:pt x="519192" y="733926"/>
                </a:cubicBezTo>
                <a:cubicBezTo>
                  <a:pt x="629660" y="873027"/>
                  <a:pt x="751802" y="1275347"/>
                  <a:pt x="916234" y="1612231"/>
                </a:cubicBezTo>
                <a:cubicBezTo>
                  <a:pt x="1080666" y="1949115"/>
                  <a:pt x="1317286" y="2530642"/>
                  <a:pt x="1505781" y="2755231"/>
                </a:cubicBezTo>
                <a:cubicBezTo>
                  <a:pt x="1694276" y="2979821"/>
                  <a:pt x="1876755" y="3021931"/>
                  <a:pt x="2047202" y="2959768"/>
                </a:cubicBezTo>
                <a:cubicBezTo>
                  <a:pt x="2217649" y="2897605"/>
                  <a:pt x="2366039" y="2875547"/>
                  <a:pt x="2528465" y="2382252"/>
                </a:cubicBezTo>
                <a:cubicBezTo>
                  <a:pt x="2690891" y="1888957"/>
                  <a:pt x="2856325" y="944478"/>
                  <a:pt x="3021760" y="0"/>
                </a:cubicBezTo>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239712" y="4975622"/>
            <a:ext cx="2650958" cy="1021556"/>
          </a:xfrm>
          <a:prstGeom prst="round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dirty="0"/>
              <a:t>What it decays to, how many of them will you expect, kinematics, etc.</a:t>
            </a:r>
          </a:p>
        </p:txBody>
      </p:sp>
      <p:cxnSp>
        <p:nvCxnSpPr>
          <p:cNvPr id="8" name="Straight Arrow Connector 7"/>
          <p:cNvCxnSpPr/>
          <p:nvPr/>
        </p:nvCxnSpPr>
        <p:spPr>
          <a:xfrm flipH="1">
            <a:off x="6096001" y="3124200"/>
            <a:ext cx="252663" cy="91440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9" name="Straight Arrow Connector 8"/>
          <p:cNvCxnSpPr/>
          <p:nvPr/>
        </p:nvCxnSpPr>
        <p:spPr>
          <a:xfrm>
            <a:off x="6348664" y="3124200"/>
            <a:ext cx="128337" cy="1143000"/>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11" name="Right Brace 10"/>
          <p:cNvSpPr/>
          <p:nvPr/>
        </p:nvSpPr>
        <p:spPr>
          <a:xfrm>
            <a:off x="7543801" y="3124200"/>
            <a:ext cx="344905" cy="1126684"/>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cxnSp>
        <p:nvCxnSpPr>
          <p:cNvPr id="12" name="Straight Arrow Connector 11"/>
          <p:cNvCxnSpPr/>
          <p:nvPr/>
        </p:nvCxnSpPr>
        <p:spPr>
          <a:xfrm flipH="1">
            <a:off x="4050632" y="4038601"/>
            <a:ext cx="2011012" cy="708685"/>
          </a:xfrm>
          <a:prstGeom prst="straightConnector1">
            <a:avLst/>
          </a:prstGeom>
          <a:ln>
            <a:prstDash val="sysDash"/>
            <a:tailEnd type="triangle"/>
          </a:ln>
        </p:spPr>
        <p:style>
          <a:lnRef idx="2">
            <a:schemeClr val="accent3"/>
          </a:lnRef>
          <a:fillRef idx="0">
            <a:schemeClr val="accent3"/>
          </a:fillRef>
          <a:effectRef idx="1">
            <a:schemeClr val="accent3"/>
          </a:effectRef>
          <a:fontRef idx="minor">
            <a:schemeClr val="tx1"/>
          </a:fontRef>
        </p:style>
      </p:cxnSp>
      <p:cxnSp>
        <p:nvCxnSpPr>
          <p:cNvPr id="13" name="Straight Arrow Connector 12"/>
          <p:cNvCxnSpPr/>
          <p:nvPr/>
        </p:nvCxnSpPr>
        <p:spPr>
          <a:xfrm flipH="1">
            <a:off x="4114800" y="4038600"/>
            <a:ext cx="1981200" cy="838200"/>
          </a:xfrm>
          <a:prstGeom prst="straightConnector1">
            <a:avLst/>
          </a:prstGeom>
          <a:ln>
            <a:prstDash val="sysDash"/>
            <a:tailEnd type="triangle"/>
          </a:ln>
        </p:spPr>
        <p:style>
          <a:lnRef idx="2">
            <a:schemeClr val="accent3"/>
          </a:lnRef>
          <a:fillRef idx="0">
            <a:schemeClr val="accent3"/>
          </a:fillRef>
          <a:effectRef idx="1">
            <a:schemeClr val="accent3"/>
          </a:effectRef>
          <a:fontRef idx="minor">
            <a:schemeClr val="tx1"/>
          </a:fontRef>
        </p:style>
      </p:cxnSp>
      <p:cxnSp>
        <p:nvCxnSpPr>
          <p:cNvPr id="14" name="Straight Arrow Connector 13"/>
          <p:cNvCxnSpPr/>
          <p:nvPr/>
        </p:nvCxnSpPr>
        <p:spPr>
          <a:xfrm flipH="1">
            <a:off x="4034597" y="4250885"/>
            <a:ext cx="2410230" cy="814909"/>
          </a:xfrm>
          <a:prstGeom prst="straightConnector1">
            <a:avLst/>
          </a:prstGeom>
          <a:ln>
            <a:prstDash val="sysDash"/>
            <a:tailEnd type="triangle"/>
          </a:ln>
        </p:spPr>
        <p:style>
          <a:lnRef idx="2">
            <a:schemeClr val="accent3"/>
          </a:lnRef>
          <a:fillRef idx="0">
            <a:schemeClr val="accent3"/>
          </a:fillRef>
          <a:effectRef idx="1">
            <a:schemeClr val="accent3"/>
          </a:effectRef>
          <a:fontRef idx="minor">
            <a:schemeClr val="tx1"/>
          </a:fontRef>
        </p:style>
      </p:cxnSp>
      <p:cxnSp>
        <p:nvCxnSpPr>
          <p:cNvPr id="15" name="Straight Arrow Connector 14"/>
          <p:cNvCxnSpPr/>
          <p:nvPr/>
        </p:nvCxnSpPr>
        <p:spPr>
          <a:xfrm flipH="1">
            <a:off x="4034597" y="4250884"/>
            <a:ext cx="2410230" cy="930716"/>
          </a:xfrm>
          <a:prstGeom prst="straightConnector1">
            <a:avLst/>
          </a:prstGeom>
          <a:ln>
            <a:prstDash val="sysDash"/>
            <a:tailEnd type="triangle"/>
          </a:ln>
        </p:spPr>
        <p:style>
          <a:lnRef idx="2">
            <a:schemeClr val="accent3"/>
          </a:lnRef>
          <a:fillRef idx="0">
            <a:schemeClr val="accent3"/>
          </a:fillRef>
          <a:effectRef idx="1">
            <a:schemeClr val="accent3"/>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5346506" y="2218441"/>
                <a:ext cx="2042877" cy="771346"/>
              </a:xfrm>
              <a:prstGeom prst="roundRect">
                <a:avLst>
                  <a:gd name="adj" fmla="val 27981"/>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dirty="0"/>
                  <a:t>How long it lives</a:t>
                </a:r>
              </a:p>
              <a:p>
                <a:pPr algn="ct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𝑐</m:t>
                      </m:r>
                      <m:r>
                        <a:rPr lang="en-US" i="1">
                          <a:latin typeface="Cambria Math" panose="02040503050406030204" pitchFamily="18" charset="0"/>
                        </a:rPr>
                        <m:t>𝜏</m:t>
                      </m:r>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5346506" y="2218441"/>
                <a:ext cx="2042877" cy="771346"/>
              </a:xfrm>
              <a:prstGeom prst="roundRect">
                <a:avLst>
                  <a:gd name="adj" fmla="val 27981"/>
                </a:avLst>
              </a:prstGeom>
              <a:blipFill>
                <a:blip r:embed="rId3"/>
                <a:stretch>
                  <a:fillRect/>
                </a:stretch>
              </a:blipFill>
            </p:spPr>
            <p:txBody>
              <a:bodyPr/>
              <a:lstStyle/>
              <a:p>
                <a:r>
                  <a:rPr lang="en-US">
                    <a:noFill/>
                  </a:rPr>
                  <a:t> </a:t>
                </a:r>
              </a:p>
            </p:txBody>
          </p:sp>
        </mc:Fallback>
      </mc:AlternateContent>
      <p:sp>
        <p:nvSpPr>
          <p:cNvPr id="10" name="Footer Placeholder 9"/>
          <p:cNvSpPr>
            <a:spLocks noGrp="1"/>
          </p:cNvSpPr>
          <p:nvPr>
            <p:ph type="ftr" sz="quarter" idx="11"/>
          </p:nvPr>
        </p:nvSpPr>
        <p:spPr/>
        <p:txBody>
          <a:bodyPr/>
          <a:lstStyle/>
          <a:p>
            <a:r>
              <a:rPr lang="en-US"/>
              <a:t>G. Watts (UW/Seattle)</a:t>
            </a:r>
          </a:p>
        </p:txBody>
      </p:sp>
      <p:sp>
        <p:nvSpPr>
          <p:cNvPr id="17" name="Slide Number Placeholder 16"/>
          <p:cNvSpPr>
            <a:spLocks noGrp="1"/>
          </p:cNvSpPr>
          <p:nvPr>
            <p:ph type="sldNum" sz="quarter" idx="12"/>
          </p:nvPr>
        </p:nvSpPr>
        <p:spPr/>
        <p:txBody>
          <a:bodyPr/>
          <a:lstStyle/>
          <a:p>
            <a:fld id="{C2CEE9E9-B335-403A-B7E1-25FF144E47B9}" type="slidenum">
              <a:rPr lang="en-US" smtClean="0"/>
              <a:t>7</a:t>
            </a:fld>
            <a:endParaRPr lang="en-US"/>
          </a:p>
        </p:txBody>
      </p:sp>
    </p:spTree>
    <p:extLst>
      <p:ext uri="{BB962C8B-B14F-4D97-AF65-F5344CB8AC3E}">
        <p14:creationId xmlns:p14="http://schemas.microsoft.com/office/powerpoint/2010/main" val="3559151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0665" y="1202383"/>
            <a:ext cx="6316666" cy="369332"/>
          </a:xfrm>
          <a:prstGeom prst="rect">
            <a:avLst/>
          </a:prstGeom>
          <a:noFill/>
        </p:spPr>
        <p:txBody>
          <a:bodyPr wrap="none" rtlCol="0">
            <a:spAutoFit/>
          </a:bodyPr>
          <a:lstStyle/>
          <a:p>
            <a:r>
              <a:rPr lang="en-US" dirty="0"/>
              <a:t>The mixing means the end result will be Standard Model Particles</a:t>
            </a:r>
          </a:p>
        </p:txBody>
      </p:sp>
      <mc:AlternateContent xmlns:mc="http://schemas.openxmlformats.org/markup-compatibility/2006" xmlns:a14="http://schemas.microsoft.com/office/drawing/2010/main">
        <mc:Choice Requires="a14">
          <p:sp>
            <p:nvSpPr>
              <p:cNvPr id="3" name="TextBox 2"/>
              <p:cNvSpPr txBox="1"/>
              <p:nvPr/>
            </p:nvSpPr>
            <p:spPr>
              <a:xfrm>
                <a:off x="1918754" y="2034709"/>
                <a:ext cx="2976841" cy="369332"/>
              </a:xfrm>
              <a:prstGeom prst="rect">
                <a:avLst/>
              </a:prstGeom>
              <a:noFill/>
            </p:spPr>
            <p:txBody>
              <a:bodyPr wrap="none" rtlCol="0">
                <a:spAutoFit/>
              </a:bodyPr>
              <a:lstStyle/>
              <a:p>
                <a:r>
                  <a:rPr lang="en-US" dirty="0"/>
                  <a:t>Couples to leptons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𝑋</m:t>
                        </m:r>
                      </m:sub>
                    </m:sSub>
                  </m:oMath>
                </a14:m>
                <a:r>
                  <a:rPr lang="en-US" dirty="0"/>
                  <a:t> small)</a:t>
                </a:r>
              </a:p>
            </p:txBody>
          </p:sp>
        </mc:Choice>
        <mc:Fallback xmlns="">
          <p:sp>
            <p:nvSpPr>
              <p:cNvPr id="3" name="TextBox 2"/>
              <p:cNvSpPr txBox="1">
                <a:spLocks noRot="1" noChangeAspect="1" noMove="1" noResize="1" noEditPoints="1" noAdjustHandles="1" noChangeArrowheads="1" noChangeShapeType="1" noTextEdit="1"/>
              </p:cNvSpPr>
              <p:nvPr/>
            </p:nvSpPr>
            <p:spPr>
              <a:xfrm>
                <a:off x="1918754" y="2034709"/>
                <a:ext cx="2976841" cy="369332"/>
              </a:xfrm>
              <a:prstGeom prst="rect">
                <a:avLst/>
              </a:prstGeom>
              <a:blipFill>
                <a:blip r:embed="rId3"/>
                <a:stretch>
                  <a:fillRect l="-1844" t="-10000" r="-1025" b="-26667"/>
                </a:stretch>
              </a:blipFill>
            </p:spPr>
            <p:txBody>
              <a:bodyPr/>
              <a:lstStyle/>
              <a:p>
                <a:r>
                  <a:rPr lang="en-US">
                    <a:noFill/>
                  </a:rPr>
                  <a:t> </a:t>
                </a:r>
              </a:p>
            </p:txBody>
          </p:sp>
        </mc:Fallback>
      </mc:AlternateContent>
      <p:sp>
        <p:nvSpPr>
          <p:cNvPr id="4" name="TextBox 3"/>
          <p:cNvSpPr txBox="1"/>
          <p:nvPr/>
        </p:nvSpPr>
        <p:spPr>
          <a:xfrm>
            <a:off x="1918754" y="3395462"/>
            <a:ext cx="3491853" cy="369332"/>
          </a:xfrm>
          <a:prstGeom prst="rect">
            <a:avLst/>
          </a:prstGeom>
          <a:noFill/>
        </p:spPr>
        <p:txBody>
          <a:bodyPr wrap="none" rtlCol="0">
            <a:spAutoFit/>
          </a:bodyPr>
          <a:lstStyle/>
          <a:p>
            <a:r>
              <a:rPr lang="en-US" dirty="0"/>
              <a:t>Couples to heavy fermions (quarks)</a:t>
            </a:r>
          </a:p>
        </p:txBody>
      </p:sp>
      <p:sp>
        <p:nvSpPr>
          <p:cNvPr id="5" name="Right Arrow 4"/>
          <p:cNvSpPr/>
          <p:nvPr/>
        </p:nvSpPr>
        <p:spPr>
          <a:xfrm>
            <a:off x="1617964" y="2045008"/>
            <a:ext cx="304800" cy="3487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p:cNvSpPr/>
          <p:nvPr/>
        </p:nvSpPr>
        <p:spPr>
          <a:xfrm>
            <a:off x="1617964" y="3407963"/>
            <a:ext cx="304800" cy="3487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2430664" y="2462858"/>
            <a:ext cx="2995372" cy="369332"/>
          </a:xfrm>
          <a:prstGeom prst="rect">
            <a:avLst/>
          </a:prstGeom>
          <a:noFill/>
        </p:spPr>
        <p:txBody>
          <a:bodyPr wrap="none" rtlCol="0">
            <a:spAutoFit/>
          </a:bodyPr>
          <a:lstStyle/>
          <a:p>
            <a:r>
              <a:rPr lang="en-US" dirty="0"/>
              <a:t>“lepton-jets” – jets of leptons</a:t>
            </a:r>
          </a:p>
        </p:txBody>
      </p:sp>
      <p:sp>
        <p:nvSpPr>
          <p:cNvPr id="9" name="Oval 8"/>
          <p:cNvSpPr/>
          <p:nvPr/>
        </p:nvSpPr>
        <p:spPr>
          <a:xfrm>
            <a:off x="6876896" y="2984968"/>
            <a:ext cx="658368" cy="658368"/>
          </a:xfrm>
          <a:prstGeom prst="ellipse">
            <a:avLst/>
          </a:prstGeom>
          <a:noFill/>
          <a:ln w="38100"/>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cxnSp>
        <p:nvCxnSpPr>
          <p:cNvPr id="10" name="Straight Arrow Connector 9"/>
          <p:cNvCxnSpPr/>
          <p:nvPr/>
        </p:nvCxnSpPr>
        <p:spPr>
          <a:xfrm flipV="1">
            <a:off x="7535264" y="2421696"/>
            <a:ext cx="2750516" cy="775412"/>
          </a:xfrm>
          <a:prstGeom prst="straightConnector1">
            <a:avLst/>
          </a:prstGeom>
          <a:ln w="381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0300410" y="1807221"/>
            <a:ext cx="475488" cy="6071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0285781" y="2421697"/>
            <a:ext cx="1068019" cy="1975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7002341" y="3129486"/>
                <a:ext cx="41870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dirty="0">
                          <a:latin typeface="Cambria Math" panose="02040503050406030204" pitchFamily="18" charset="0"/>
                        </a:rPr>
                        <m:t>Φ</m:t>
                      </m:r>
                    </m:oMath>
                  </m:oMathPara>
                </a14:m>
                <a:endParaRPr lang="en-US" dirty="0"/>
              </a:p>
            </p:txBody>
          </p:sp>
        </mc:Choice>
        <mc:Fallback xmlns="">
          <p:sp>
            <p:nvSpPr>
              <p:cNvPr id="14" name="TextBox 13"/>
              <p:cNvSpPr txBox="1">
                <a:spLocks noRot="1" noChangeAspect="1" noMove="1" noResize="1" noEditPoints="1" noAdjustHandles="1" noChangeArrowheads="1" noChangeShapeType="1" noTextEdit="1"/>
              </p:cNvSpPr>
              <p:nvPr/>
            </p:nvSpPr>
            <p:spPr>
              <a:xfrm>
                <a:off x="7002341" y="3129486"/>
                <a:ext cx="418704" cy="3693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p:cNvSpPr txBox="1"/>
              <p:nvPr/>
            </p:nvSpPr>
            <p:spPr>
              <a:xfrm>
                <a:off x="8669399" y="2831348"/>
                <a:ext cx="725135" cy="369332"/>
              </a:xfrm>
              <a:prstGeom prst="rect">
                <a:avLst/>
              </a:prstGeom>
              <a:noFill/>
            </p:spPr>
            <p:txBody>
              <a:bodyPr wrap="none" rtlCol="0">
                <a:spAutoFit/>
              </a:bodyPr>
              <a:lstStyle/>
              <a:p>
                <a:pPr/>
                <a14:m>
                  <m:oMath xmlns:m="http://schemas.openxmlformats.org/officeDocument/2006/math">
                    <m:r>
                      <a:rPr lang="en-US" i="1" smtClean="0">
                        <a:latin typeface="Cambria Math" panose="02040503050406030204" pitchFamily="18" charset="0"/>
                      </a:rPr>
                      <m:t>𝑋</m:t>
                    </m:r>
                  </m:oMath>
                </a14:m>
                <a:r>
                  <a:rPr lang="en-US" dirty="0"/>
                  <a:t>(</a:t>
                </a:r>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𝜋</m:t>
                        </m:r>
                      </m:e>
                      <m:sub>
                        <m:r>
                          <a:rPr lang="en-US" b="0" i="1" dirty="0" smtClean="0">
                            <a:latin typeface="Cambria Math" panose="02040503050406030204" pitchFamily="18" charset="0"/>
                          </a:rPr>
                          <m:t>𝑣</m:t>
                        </m:r>
                      </m:sub>
                    </m:sSub>
                  </m:oMath>
                </a14:m>
                <a:r>
                  <a:rPr lang="en-US" dirty="0"/>
                  <a:t>)</a:t>
                </a:r>
              </a:p>
            </p:txBody>
          </p:sp>
        </mc:Choice>
        <mc:Fallback>
          <p:sp>
            <p:nvSpPr>
              <p:cNvPr id="15" name="TextBox 14"/>
              <p:cNvSpPr txBox="1">
                <a:spLocks noRot="1" noChangeAspect="1" noMove="1" noResize="1" noEditPoints="1" noAdjustHandles="1" noChangeArrowheads="1" noChangeShapeType="1" noTextEdit="1"/>
              </p:cNvSpPr>
              <p:nvPr/>
            </p:nvSpPr>
            <p:spPr>
              <a:xfrm>
                <a:off x="8669399" y="2831348"/>
                <a:ext cx="725135" cy="369332"/>
              </a:xfrm>
              <a:prstGeom prst="rect">
                <a:avLst/>
              </a:prstGeom>
              <a:blipFill>
                <a:blip r:embed="rId5"/>
                <a:stretch>
                  <a:fillRect t="-8197" r="-7563"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10320740" y="1741468"/>
                <a:ext cx="367665"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𝑓</m:t>
                      </m:r>
                    </m:oMath>
                  </m:oMathPara>
                </a14:m>
                <a:endParaRPr lang="en-US" dirty="0"/>
              </a:p>
            </p:txBody>
          </p:sp>
        </mc:Choice>
        <mc:Fallback xmlns="">
          <p:sp>
            <p:nvSpPr>
              <p:cNvPr id="16" name="TextBox 15"/>
              <p:cNvSpPr txBox="1">
                <a:spLocks noRot="1" noChangeAspect="1" noMove="1" noResize="1" noEditPoints="1" noAdjustHandles="1" noChangeArrowheads="1" noChangeShapeType="1" noTextEdit="1"/>
              </p:cNvSpPr>
              <p:nvPr/>
            </p:nvSpPr>
            <p:spPr>
              <a:xfrm>
                <a:off x="10320740" y="1741468"/>
                <a:ext cx="367665" cy="369332"/>
              </a:xfrm>
              <a:prstGeom prst="rect">
                <a:avLst/>
              </a:prstGeom>
              <a:blipFill>
                <a:blip r:embed="rId6"/>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10664760" y="2619208"/>
                <a:ext cx="370934" cy="3760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𝑓</m:t>
                          </m:r>
                        </m:e>
                      </m:acc>
                    </m:oMath>
                  </m:oMathPara>
                </a14:m>
                <a:endParaRPr lang="en-US" dirty="0"/>
              </a:p>
            </p:txBody>
          </p:sp>
        </mc:Choice>
        <mc:Fallback xmlns="">
          <p:sp>
            <p:nvSpPr>
              <p:cNvPr id="17" name="TextBox 16"/>
              <p:cNvSpPr txBox="1">
                <a:spLocks noRot="1" noChangeAspect="1" noMove="1" noResize="1" noEditPoints="1" noAdjustHandles="1" noChangeArrowheads="1" noChangeShapeType="1" noTextEdit="1"/>
              </p:cNvSpPr>
              <p:nvPr/>
            </p:nvSpPr>
            <p:spPr>
              <a:xfrm>
                <a:off x="10664760" y="2619208"/>
                <a:ext cx="370934" cy="376065"/>
              </a:xfrm>
              <a:prstGeom prst="rect">
                <a:avLst/>
              </a:prstGeom>
              <a:blipFill>
                <a:blip r:embed="rId7"/>
                <a:stretch>
                  <a:fillRect r="-29508" b="-14754"/>
                </a:stretch>
              </a:blipFill>
            </p:spPr>
            <p:txBody>
              <a:bodyPr/>
              <a:lstStyle/>
              <a:p>
                <a:r>
                  <a:rPr lang="en-US">
                    <a:noFill/>
                  </a:rPr>
                  <a:t> </a:t>
                </a:r>
              </a:p>
            </p:txBody>
          </p:sp>
        </mc:Fallback>
      </mc:AlternateContent>
      <p:sp>
        <p:nvSpPr>
          <p:cNvPr id="8" name="Footer Placeholder 7"/>
          <p:cNvSpPr>
            <a:spLocks noGrp="1"/>
          </p:cNvSpPr>
          <p:nvPr>
            <p:ph type="ftr" sz="quarter" idx="11"/>
          </p:nvPr>
        </p:nvSpPr>
        <p:spPr/>
        <p:txBody>
          <a:bodyPr/>
          <a:lstStyle/>
          <a:p>
            <a:r>
              <a:rPr lang="en-US"/>
              <a:t>G. Watts (UW/Seattle)</a:t>
            </a:r>
          </a:p>
        </p:txBody>
      </p:sp>
      <p:sp>
        <p:nvSpPr>
          <p:cNvPr id="13" name="Slide Number Placeholder 12"/>
          <p:cNvSpPr>
            <a:spLocks noGrp="1"/>
          </p:cNvSpPr>
          <p:nvPr>
            <p:ph type="sldNum" sz="quarter" idx="12"/>
          </p:nvPr>
        </p:nvSpPr>
        <p:spPr/>
        <p:txBody>
          <a:bodyPr/>
          <a:lstStyle/>
          <a:p>
            <a:fld id="{C2CEE9E9-B335-403A-B7E1-25FF144E47B9}" type="slidenum">
              <a:rPr lang="en-US" smtClean="0"/>
              <a:t>8</a:t>
            </a:fld>
            <a:endParaRPr lang="en-US"/>
          </a:p>
        </p:txBody>
      </p:sp>
      <p:sp>
        <p:nvSpPr>
          <p:cNvPr id="19" name="TextBox 18"/>
          <p:cNvSpPr txBox="1"/>
          <p:nvPr/>
        </p:nvSpPr>
        <p:spPr>
          <a:xfrm>
            <a:off x="5426036" y="4445845"/>
            <a:ext cx="3340851" cy="369332"/>
          </a:xfrm>
          <a:prstGeom prst="rect">
            <a:avLst/>
          </a:prstGeom>
          <a:noFill/>
        </p:spPr>
        <p:txBody>
          <a:bodyPr wrap="none" rtlCol="0">
            <a:spAutoFit/>
          </a:bodyPr>
          <a:lstStyle/>
          <a:p>
            <a:r>
              <a:rPr lang="en-US" dirty="0"/>
              <a:t>Which means two (displaced) jets</a:t>
            </a:r>
          </a:p>
        </p:txBody>
      </p:sp>
      <p:cxnSp>
        <p:nvCxnSpPr>
          <p:cNvPr id="21" name="Connector: Elbow 20"/>
          <p:cNvCxnSpPr>
            <a:endCxn id="19" idx="1"/>
          </p:cNvCxnSpPr>
          <p:nvPr/>
        </p:nvCxnSpPr>
        <p:spPr>
          <a:xfrm rot="16200000" flipH="1">
            <a:off x="4754609" y="3959084"/>
            <a:ext cx="744312" cy="598542"/>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87001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Arrow Connector 2"/>
          <p:cNvCxnSpPr/>
          <p:nvPr/>
        </p:nvCxnSpPr>
        <p:spPr>
          <a:xfrm flipV="1">
            <a:off x="5513603" y="626136"/>
            <a:ext cx="0" cy="381739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a:off x="5513604" y="4443534"/>
            <a:ext cx="454536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250450" y="4585578"/>
            <a:ext cx="3476080" cy="646331"/>
          </a:xfrm>
          <a:prstGeom prst="rect">
            <a:avLst/>
          </a:prstGeom>
          <a:noFill/>
        </p:spPr>
        <p:txBody>
          <a:bodyPr wrap="none" rtlCol="0">
            <a:spAutoFit/>
          </a:bodyPr>
          <a:lstStyle/>
          <a:p>
            <a:r>
              <a:rPr lang="en-US" dirty="0"/>
              <a:t>Distance from the Interaction Point</a:t>
            </a:r>
          </a:p>
          <a:p>
            <a:pPr algn="ctr"/>
            <a:r>
              <a:rPr lang="en-US" dirty="0"/>
              <a:t>[Detector]</a:t>
            </a:r>
          </a:p>
        </p:txBody>
      </p:sp>
      <p:sp>
        <p:nvSpPr>
          <p:cNvPr id="8" name="TextBox 7"/>
          <p:cNvSpPr txBox="1"/>
          <p:nvPr/>
        </p:nvSpPr>
        <p:spPr>
          <a:xfrm rot="16200000">
            <a:off x="3966764" y="2119065"/>
            <a:ext cx="2062872" cy="646331"/>
          </a:xfrm>
          <a:prstGeom prst="rect">
            <a:avLst/>
          </a:prstGeom>
          <a:noFill/>
        </p:spPr>
        <p:txBody>
          <a:bodyPr wrap="none" rtlCol="0">
            <a:spAutoFit/>
          </a:bodyPr>
          <a:lstStyle/>
          <a:p>
            <a:pPr algn="ctr"/>
            <a:r>
              <a:rPr lang="en-US" dirty="0"/>
              <a:t>Decay Product</a:t>
            </a:r>
          </a:p>
          <a:p>
            <a:pPr algn="ctr"/>
            <a:r>
              <a:rPr lang="en-US" dirty="0"/>
              <a:t>[LJ or Hadronic Jets]</a:t>
            </a:r>
          </a:p>
        </p:txBody>
      </p:sp>
      <p:cxnSp>
        <p:nvCxnSpPr>
          <p:cNvPr id="5" name="Straight Connector 4"/>
          <p:cNvCxnSpPr/>
          <p:nvPr/>
        </p:nvCxnSpPr>
        <p:spPr>
          <a:xfrm flipH="1" flipV="1">
            <a:off x="5774706" y="1410794"/>
            <a:ext cx="14107" cy="3032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957486" y="1226127"/>
            <a:ext cx="883640" cy="369332"/>
          </a:xfrm>
          <a:prstGeom prst="rect">
            <a:avLst/>
          </a:prstGeom>
          <a:noFill/>
        </p:spPr>
        <p:txBody>
          <a:bodyPr wrap="none" rtlCol="0">
            <a:spAutoFit/>
          </a:bodyPr>
          <a:lstStyle/>
          <a:p>
            <a:r>
              <a:rPr lang="en-US" dirty="0"/>
              <a:t>Prompt</a:t>
            </a:r>
          </a:p>
        </p:txBody>
      </p:sp>
      <p:cxnSp>
        <p:nvCxnSpPr>
          <p:cNvPr id="11" name="Elbow Connector 10"/>
          <p:cNvCxnSpPr>
            <a:stCxn id="9" idx="2"/>
          </p:cNvCxnSpPr>
          <p:nvPr/>
        </p:nvCxnSpPr>
        <p:spPr>
          <a:xfrm rot="5400000">
            <a:off x="5952845" y="1431426"/>
            <a:ext cx="282428" cy="610494"/>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6472393" y="2135340"/>
            <a:ext cx="8877" cy="23081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543412" y="2050001"/>
            <a:ext cx="1766968" cy="646331"/>
          </a:xfrm>
          <a:prstGeom prst="rect">
            <a:avLst/>
          </a:prstGeom>
          <a:noFill/>
        </p:spPr>
        <p:txBody>
          <a:bodyPr wrap="square" rtlCol="0">
            <a:spAutoFit/>
          </a:bodyPr>
          <a:lstStyle/>
          <a:p>
            <a:pPr algn="ctr"/>
            <a:r>
              <a:rPr lang="en-US" dirty="0"/>
              <a:t>Displaced Vertex in a Tracker</a:t>
            </a:r>
          </a:p>
        </p:txBody>
      </p:sp>
      <p:cxnSp>
        <p:nvCxnSpPr>
          <p:cNvPr id="16" name="Elbow Connector 15"/>
          <p:cNvCxnSpPr>
            <a:stCxn id="14" idx="2"/>
          </p:cNvCxnSpPr>
          <p:nvPr/>
        </p:nvCxnSpPr>
        <p:spPr>
          <a:xfrm rot="5400000">
            <a:off x="6819114" y="2358489"/>
            <a:ext cx="269941" cy="94562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431896" y="1090343"/>
            <a:ext cx="1766968" cy="646331"/>
          </a:xfrm>
          <a:prstGeom prst="rect">
            <a:avLst/>
          </a:prstGeom>
          <a:noFill/>
        </p:spPr>
        <p:txBody>
          <a:bodyPr wrap="square" rtlCol="0">
            <a:spAutoFit/>
          </a:bodyPr>
          <a:lstStyle/>
          <a:p>
            <a:pPr algn="ctr"/>
            <a:r>
              <a:rPr lang="en-US" dirty="0"/>
              <a:t>Jet Appearing in the Calorimeter</a:t>
            </a:r>
          </a:p>
        </p:txBody>
      </p:sp>
      <p:cxnSp>
        <p:nvCxnSpPr>
          <p:cNvPr id="21" name="Straight Connector 20"/>
          <p:cNvCxnSpPr/>
          <p:nvPr/>
        </p:nvCxnSpPr>
        <p:spPr>
          <a:xfrm flipH="1" flipV="1">
            <a:off x="8263067" y="1410793"/>
            <a:ext cx="14107" cy="30327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17" idx="2"/>
          </p:cNvCxnSpPr>
          <p:nvPr/>
        </p:nvCxnSpPr>
        <p:spPr>
          <a:xfrm rot="5400000">
            <a:off x="8639615" y="1374234"/>
            <a:ext cx="313327" cy="1038207"/>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9665273" y="2092670"/>
            <a:ext cx="8877" cy="230819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786789" y="2050000"/>
            <a:ext cx="1766968" cy="923330"/>
          </a:xfrm>
          <a:prstGeom prst="rect">
            <a:avLst/>
          </a:prstGeom>
          <a:noFill/>
        </p:spPr>
        <p:txBody>
          <a:bodyPr wrap="square" rtlCol="0">
            <a:spAutoFit/>
          </a:bodyPr>
          <a:lstStyle/>
          <a:p>
            <a:pPr algn="ctr"/>
            <a:r>
              <a:rPr lang="en-US" dirty="0"/>
              <a:t>Jet Appearing in the Muon Spectrometer</a:t>
            </a:r>
          </a:p>
        </p:txBody>
      </p:sp>
      <p:cxnSp>
        <p:nvCxnSpPr>
          <p:cNvPr id="27" name="Elbow Connector 26"/>
          <p:cNvCxnSpPr>
            <a:stCxn id="25" idx="2"/>
          </p:cNvCxnSpPr>
          <p:nvPr/>
        </p:nvCxnSpPr>
        <p:spPr>
          <a:xfrm rot="5400000">
            <a:off x="10040350" y="2659513"/>
            <a:ext cx="316107" cy="943743"/>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5957486" y="3845133"/>
            <a:ext cx="2981174" cy="329513"/>
            <a:chOff x="2698815" y="4275438"/>
            <a:chExt cx="2981174" cy="329513"/>
          </a:xfrm>
        </p:grpSpPr>
        <p:sp>
          <p:nvSpPr>
            <p:cNvPr id="2" name="Oval 1"/>
            <p:cNvSpPr/>
            <p:nvPr/>
          </p:nvSpPr>
          <p:spPr>
            <a:xfrm>
              <a:off x="2698815" y="4382530"/>
              <a:ext cx="209142" cy="222421"/>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cxnSp>
          <p:nvCxnSpPr>
            <p:cNvPr id="10" name="Straight Arrow Connector 9"/>
            <p:cNvCxnSpPr>
              <a:stCxn id="2" idx="6"/>
            </p:cNvCxnSpPr>
            <p:nvPr/>
          </p:nvCxnSpPr>
          <p:spPr>
            <a:xfrm flipV="1">
              <a:off x="2907957" y="4275438"/>
              <a:ext cx="2619632" cy="218303"/>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22" name="Straight Arrow Connector 21"/>
            <p:cNvCxnSpPr>
              <a:stCxn id="2" idx="6"/>
            </p:cNvCxnSpPr>
            <p:nvPr/>
          </p:nvCxnSpPr>
          <p:spPr>
            <a:xfrm flipV="1">
              <a:off x="2907957" y="4427839"/>
              <a:ext cx="2772032" cy="65902"/>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26" name="Straight Arrow Connector 25"/>
            <p:cNvCxnSpPr>
              <a:stCxn id="2" idx="6"/>
            </p:cNvCxnSpPr>
            <p:nvPr/>
          </p:nvCxnSpPr>
          <p:spPr>
            <a:xfrm>
              <a:off x="2907957" y="4493741"/>
              <a:ext cx="2413686" cy="11121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grpSp>
      <p:grpSp>
        <p:nvGrpSpPr>
          <p:cNvPr id="28" name="Group 27"/>
          <p:cNvGrpSpPr/>
          <p:nvPr/>
        </p:nvGrpSpPr>
        <p:grpSpPr>
          <a:xfrm>
            <a:off x="7077796" y="3379117"/>
            <a:ext cx="2981174" cy="329513"/>
            <a:chOff x="2698815" y="4275438"/>
            <a:chExt cx="2981174" cy="329513"/>
          </a:xfrm>
        </p:grpSpPr>
        <p:sp>
          <p:nvSpPr>
            <p:cNvPr id="29" name="Oval 28"/>
            <p:cNvSpPr/>
            <p:nvPr/>
          </p:nvSpPr>
          <p:spPr>
            <a:xfrm>
              <a:off x="2698815" y="4382530"/>
              <a:ext cx="209142" cy="222421"/>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cxnSp>
          <p:nvCxnSpPr>
            <p:cNvPr id="30" name="Straight Arrow Connector 29"/>
            <p:cNvCxnSpPr>
              <a:stCxn id="29" idx="6"/>
            </p:cNvCxnSpPr>
            <p:nvPr/>
          </p:nvCxnSpPr>
          <p:spPr>
            <a:xfrm flipV="1">
              <a:off x="2907957" y="4275438"/>
              <a:ext cx="2619632" cy="218303"/>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31" name="Straight Arrow Connector 30"/>
            <p:cNvCxnSpPr>
              <a:stCxn id="29" idx="6"/>
            </p:cNvCxnSpPr>
            <p:nvPr/>
          </p:nvCxnSpPr>
          <p:spPr>
            <a:xfrm flipV="1">
              <a:off x="2907957" y="4427839"/>
              <a:ext cx="2772032" cy="65902"/>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32" name="Straight Arrow Connector 31"/>
            <p:cNvCxnSpPr>
              <a:stCxn id="29" idx="6"/>
            </p:cNvCxnSpPr>
            <p:nvPr/>
          </p:nvCxnSpPr>
          <p:spPr>
            <a:xfrm>
              <a:off x="2907957" y="4493741"/>
              <a:ext cx="2413686" cy="11121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grpSp>
      <p:grpSp>
        <p:nvGrpSpPr>
          <p:cNvPr id="33" name="Group 32"/>
          <p:cNvGrpSpPr/>
          <p:nvPr/>
        </p:nvGrpSpPr>
        <p:grpSpPr>
          <a:xfrm>
            <a:off x="8848838" y="2930681"/>
            <a:ext cx="2981174" cy="329513"/>
            <a:chOff x="2698815" y="4275438"/>
            <a:chExt cx="2981174" cy="329513"/>
          </a:xfrm>
        </p:grpSpPr>
        <p:sp>
          <p:nvSpPr>
            <p:cNvPr id="34" name="Oval 33"/>
            <p:cNvSpPr/>
            <p:nvPr/>
          </p:nvSpPr>
          <p:spPr>
            <a:xfrm>
              <a:off x="2698815" y="4382530"/>
              <a:ext cx="209142" cy="222421"/>
            </a:xfrm>
            <a:prstGeom prst="ellipse">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cxnSp>
          <p:nvCxnSpPr>
            <p:cNvPr id="35" name="Straight Arrow Connector 34"/>
            <p:cNvCxnSpPr>
              <a:stCxn id="34" idx="6"/>
            </p:cNvCxnSpPr>
            <p:nvPr/>
          </p:nvCxnSpPr>
          <p:spPr>
            <a:xfrm flipV="1">
              <a:off x="2907957" y="4275438"/>
              <a:ext cx="2619632" cy="218303"/>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36" name="Straight Arrow Connector 35"/>
            <p:cNvCxnSpPr>
              <a:stCxn id="34" idx="6"/>
            </p:cNvCxnSpPr>
            <p:nvPr/>
          </p:nvCxnSpPr>
          <p:spPr>
            <a:xfrm flipV="1">
              <a:off x="2907957" y="4427839"/>
              <a:ext cx="2772032" cy="65902"/>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cxnSp>
          <p:nvCxnSpPr>
            <p:cNvPr id="37" name="Straight Arrow Connector 36"/>
            <p:cNvCxnSpPr>
              <a:stCxn id="34" idx="6"/>
            </p:cNvCxnSpPr>
            <p:nvPr/>
          </p:nvCxnSpPr>
          <p:spPr>
            <a:xfrm>
              <a:off x="2907957" y="4493741"/>
              <a:ext cx="2413686" cy="111210"/>
            </a:xfrm>
            <a:prstGeom prst="straightConnector1">
              <a:avLst/>
            </a:prstGeom>
            <a:ln>
              <a:tailEnd type="triangle"/>
            </a:ln>
          </p:spPr>
          <p:style>
            <a:lnRef idx="3">
              <a:schemeClr val="accent4"/>
            </a:lnRef>
            <a:fillRef idx="0">
              <a:schemeClr val="accent4"/>
            </a:fillRef>
            <a:effectRef idx="2">
              <a:schemeClr val="accent4"/>
            </a:effectRef>
            <a:fontRef idx="minor">
              <a:schemeClr val="tx1"/>
            </a:fontRef>
          </p:style>
        </p:cxnSp>
      </p:grpSp>
      <p:sp>
        <p:nvSpPr>
          <p:cNvPr id="6" name="Footer Placeholder 5"/>
          <p:cNvSpPr>
            <a:spLocks noGrp="1"/>
          </p:cNvSpPr>
          <p:nvPr>
            <p:ph type="ftr" sz="quarter" idx="11"/>
          </p:nvPr>
        </p:nvSpPr>
        <p:spPr/>
        <p:txBody>
          <a:bodyPr/>
          <a:lstStyle/>
          <a:p>
            <a:r>
              <a:rPr lang="en-US"/>
              <a:t>G. Watts (UW/Seattle)</a:t>
            </a:r>
          </a:p>
        </p:txBody>
      </p:sp>
      <p:sp>
        <p:nvSpPr>
          <p:cNvPr id="12" name="Slide Number Placeholder 11"/>
          <p:cNvSpPr>
            <a:spLocks noGrp="1"/>
          </p:cNvSpPr>
          <p:nvPr>
            <p:ph type="sldNum" sz="quarter" idx="12"/>
          </p:nvPr>
        </p:nvSpPr>
        <p:spPr/>
        <p:txBody>
          <a:bodyPr/>
          <a:lstStyle/>
          <a:p>
            <a:fld id="{C2CEE9E9-B335-403A-B7E1-25FF144E47B9}" type="slidenum">
              <a:rPr lang="en-US" smtClean="0"/>
              <a:t>9</a:t>
            </a:fld>
            <a:endParaRPr lang="en-US"/>
          </a:p>
        </p:txBody>
      </p:sp>
      <p:sp>
        <p:nvSpPr>
          <p:cNvPr id="15" name="TextBox 14"/>
          <p:cNvSpPr txBox="1"/>
          <p:nvPr/>
        </p:nvSpPr>
        <p:spPr>
          <a:xfrm>
            <a:off x="336441" y="769199"/>
            <a:ext cx="3735642" cy="2062103"/>
          </a:xfrm>
          <a:prstGeom prst="rect">
            <a:avLst/>
          </a:prstGeom>
          <a:noFill/>
        </p:spPr>
        <p:txBody>
          <a:bodyPr wrap="square" rtlCol="0">
            <a:spAutoFit/>
          </a:bodyPr>
          <a:lstStyle/>
          <a:p>
            <a:r>
              <a:rPr lang="en-US" sz="3200" dirty="0"/>
              <a:t>Detection strategy depends on where in the detector the decay happens</a:t>
            </a:r>
          </a:p>
        </p:txBody>
      </p:sp>
      <p:sp>
        <p:nvSpPr>
          <p:cNvPr id="18" name="TextBox 17"/>
          <p:cNvSpPr txBox="1"/>
          <p:nvPr/>
        </p:nvSpPr>
        <p:spPr>
          <a:xfrm>
            <a:off x="3864951" y="5825841"/>
            <a:ext cx="5952349" cy="461665"/>
          </a:xfrm>
          <a:prstGeom prst="rect">
            <a:avLst/>
          </a:prstGeom>
          <a:noFill/>
        </p:spPr>
        <p:txBody>
          <a:bodyPr wrap="square" rtlCol="0">
            <a:spAutoFit/>
          </a:bodyPr>
          <a:lstStyle/>
          <a:p>
            <a:r>
              <a:rPr lang="en-US" sz="2400" dirty="0"/>
              <a:t>Lets concentrate on the calorimeter</a:t>
            </a:r>
          </a:p>
        </p:txBody>
      </p:sp>
      <p:pic>
        <p:nvPicPr>
          <p:cNvPr id="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092" y="3098381"/>
            <a:ext cx="3342151" cy="3417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0675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191</TotalTime>
  <Words>1504</Words>
  <Application>Microsoft Office PowerPoint</Application>
  <PresentationFormat>Widescreen</PresentationFormat>
  <Paragraphs>237</Paragraphs>
  <Slides>25</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Cambria Math</vt:lpstr>
      <vt:lpstr>Consolas</vt:lpstr>
      <vt:lpstr>Wingdings</vt:lpstr>
      <vt:lpstr>Office Theme</vt:lpstr>
      <vt:lpstr>Long Lived Machine Learning</vt:lpstr>
      <vt:lpstr>PowerPoint Presentation</vt:lpstr>
      <vt:lpstr>Longed Lived Particle Signatures</vt:lpstr>
      <vt:lpstr>PowerPoint Presentation</vt:lpstr>
      <vt:lpstr>PowerPoint Presentation</vt:lpstr>
      <vt:lpstr>PowerPoint Presentation</vt:lpstr>
      <vt:lpstr>PowerPoint Presentation</vt:lpstr>
      <vt:lpstr>PowerPoint Presentation</vt:lpstr>
      <vt:lpstr>PowerPoint Presentation</vt:lpstr>
      <vt:lpstr>Identifying Displaced Jets in the ATLAS Calorimeter</vt:lpstr>
      <vt:lpstr>Decays in the Calorimeter</vt:lpstr>
      <vt:lpstr>PowerPoint Presentation</vt:lpstr>
      <vt:lpstr>PowerPoint Presentation</vt:lpstr>
      <vt:lpstr>Can We Do Better?</vt:lpstr>
      <vt:lpstr>13 Jet Shape Variables</vt:lpstr>
      <vt:lpstr>Boosted Decision Tree</vt:lpstr>
      <vt:lpstr>Training</vt:lpstr>
      <vt:lpstr>Ordered Variables</vt:lpstr>
      <vt:lpstr>What is next?</vt:lpstr>
      <vt:lpstr>Peaches and Cream</vt:lpstr>
      <vt:lpstr>Pain…</vt:lpstr>
      <vt:lpstr>PowerPoint Presentation</vt:lpstr>
      <vt:lpstr>Automated Everything</vt:lpstr>
      <vt:lpstr>TMVA Training Simpler?</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Long Lived Machine Learning</dc:title>
  <dc:creator>Gordon Watts</dc:creator>
  <cp:lastModifiedBy>Gordon Watts</cp:lastModifiedBy>
  <cp:revision>1</cp:revision>
  <dcterms:created xsi:type="dcterms:W3CDTF">2017-03-22T02:20:50Z</dcterms:created>
  <dcterms:modified xsi:type="dcterms:W3CDTF">2017-03-22T10:29:04Z</dcterms:modified>
</cp:coreProperties>
</file>