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317" r:id="rId3"/>
    <p:sldId id="316" r:id="rId4"/>
    <p:sldId id="286" r:id="rId5"/>
    <p:sldId id="323" r:id="rId6"/>
    <p:sldId id="318" r:id="rId7"/>
    <p:sldId id="319" r:id="rId8"/>
    <p:sldId id="324" r:id="rId9"/>
    <p:sldId id="325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DEB91-2D66-CE4B-8151-E28F7E082D47}" type="datetimeFigureOut">
              <a:rPr lang="en-US" smtClean="0"/>
              <a:t>3/20/17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14C71-8B70-0B4A-8FB2-772C49EA3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27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9BD38-7805-604E-A288-413D8794458E}" type="datetimeFigureOut">
              <a:rPr lang="en-US" smtClean="0"/>
              <a:t>3/20/17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E7BE7-F078-3749-93D3-A5C43321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973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28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6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4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5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3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9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4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21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3/20/2017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Sergei V. Gleyzer                                          IML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3CA9-D882-1D43-A19F-15221E97E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2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psoftwarefoundation.org/cwp.html" TargetMode="External"/><Relationship Id="rId4" Type="http://schemas.openxmlformats.org/officeDocument/2006/relationships/hyperlink" Target="https://groups.google.com/d/forum/hsf-cwp-machine-learning" TargetMode="External"/><Relationship Id="rId5" Type="http://schemas.openxmlformats.org/officeDocument/2006/relationships/hyperlink" Target="https://docs.google.com/document/d/1o9S0XE4ly4-LZh9y96DG-U7HH61m2cHboV6xSt1tI0g/edit" TargetMode="External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0249/overview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title"/>
          </p:nvPr>
        </p:nvSpPr>
        <p:spPr>
          <a:xfrm>
            <a:off x="431800" y="1562777"/>
            <a:ext cx="8559800" cy="1294723"/>
          </a:xfrm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0090"/>
                </a:solidFill>
                <a:latin typeface="+mn-lt"/>
                <a:cs typeface="Times New Roman"/>
              </a:rPr>
              <a:t>Machine Learning CWP </a:t>
            </a:r>
            <a:r>
              <a:rPr lang="en-GB" sz="4000" b="1" dirty="0" smtClean="0">
                <a:solidFill>
                  <a:srgbClr val="000090"/>
                </a:solidFill>
                <a:latin typeface="+mn-lt"/>
                <a:cs typeface="Times New Roman"/>
              </a:rPr>
              <a:t> </a:t>
            </a: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857500"/>
            <a:ext cx="9144000" cy="762000"/>
          </a:xfrm>
        </p:spPr>
        <p:txBody>
          <a:bodyPr lIns="90000" tIns="46800" rIns="90000" bIns="46800">
            <a:noAutofit/>
          </a:bodyPr>
          <a:lstStyle/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dirty="0" smtClean="0">
                <a:solidFill>
                  <a:srgbClr val="008000"/>
                </a:solidFill>
                <a:cs typeface="Times New Roman"/>
              </a:rPr>
              <a:t>Sergei V. Gleyzer</a:t>
            </a: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600" b="1" baseline="30000" dirty="0" smtClean="0">
              <a:solidFill>
                <a:srgbClr val="008000"/>
              </a:solidFill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>
              <a:latin typeface="Times New Roman"/>
              <a:cs typeface="Times New Roman"/>
            </a:endParaRPr>
          </a:p>
          <a:p>
            <a:pPr marL="0" indent="0" algn="ctr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0" y="5530798"/>
            <a:ext cx="9144000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GB" sz="2800" b="1" dirty="0" smtClean="0">
                <a:solidFill>
                  <a:srgbClr val="000090"/>
                </a:solidFill>
                <a:cs typeface="Times New Roman"/>
              </a:rPr>
              <a:t>IML Workshop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smtClean="0">
                <a:solidFill>
                  <a:srgbClr val="000090"/>
                </a:solidFill>
                <a:cs typeface="Times New Roman"/>
              </a:rPr>
              <a:t>March 20, 2017</a:t>
            </a: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 descr="Vertical_Signature_Blu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0" y="3578946"/>
            <a:ext cx="9144000" cy="7620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endParaRPr lang="en-GB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0" indent="0" algn="ctr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1" dirty="0" smtClean="0">
              <a:solidFill>
                <a:srgbClr val="FF0000"/>
              </a:solidFill>
            </a:endParaRPr>
          </a:p>
        </p:txBody>
      </p:sp>
      <p:pic>
        <p:nvPicPr>
          <p:cNvPr id="14" name="Picture 13" descr="Big-Data-erfordert-neue-Hardware-2389577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119" y="4340946"/>
            <a:ext cx="2190042" cy="1203437"/>
          </a:xfrm>
          <a:prstGeom prst="rect">
            <a:avLst/>
          </a:prstGeom>
        </p:spPr>
      </p:pic>
      <p:pic>
        <p:nvPicPr>
          <p:cNvPr id="15" name="Picture 14" descr="neur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035" y="4484905"/>
            <a:ext cx="1553084" cy="873610"/>
          </a:xfrm>
          <a:prstGeom prst="rect">
            <a:avLst/>
          </a:prstGeom>
        </p:spPr>
      </p:pic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824" y="4650004"/>
            <a:ext cx="1043211" cy="543409"/>
          </a:xfrm>
          <a:prstGeom prst="rect">
            <a:avLst/>
          </a:prstGeom>
        </p:spPr>
      </p:pic>
      <p:pic>
        <p:nvPicPr>
          <p:cNvPr id="11" name="Picture 10" descr="IML_logo_larg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5804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CWP-ML Sections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10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3. Computing Resources for ML 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Data Storage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Training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Application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Data Availability</a:t>
            </a:r>
          </a:p>
          <a:p>
            <a:endParaRPr lang="en-US" b="1" dirty="0" smtClean="0">
              <a:solidFill>
                <a:srgbClr val="000090"/>
              </a:solidFill>
              <a:cs typeface="Times New Roman"/>
              <a:sym typeface="Wingdings"/>
            </a:endParaRPr>
          </a:p>
          <a:p>
            <a:pPr lvl="1"/>
            <a:endParaRPr lang="en-US" b="1" dirty="0">
              <a:solidFill>
                <a:srgbClr val="000090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9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2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HSF CWP</a:t>
            </a:r>
            <a:r>
              <a:rPr lang="en-US" sz="3600" b="1" dirty="0" smtClean="0">
                <a:solidFill>
                  <a:srgbClr val="0000FF"/>
                </a:solidFill>
                <a:cs typeface="Times New Roman"/>
                <a:sym typeface="Wingdings"/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  <a:cs typeface="Times New Roman"/>
                <a:sym typeface="Wingdings"/>
                <a:hlinkClick r:id="rId3"/>
              </a:rPr>
              <a:t>Webpage</a:t>
            </a:r>
            <a:r>
              <a:rPr lang="en-US" sz="3600" b="1" dirty="0" smtClean="0">
                <a:solidFill>
                  <a:srgbClr val="0000FF"/>
                </a:solidFill>
                <a:cs typeface="Times New Roman"/>
                <a:sym typeface="Wingdings"/>
              </a:rPr>
              <a:t> </a:t>
            </a:r>
          </a:p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HSF CWP-ML </a:t>
            </a:r>
            <a:r>
              <a:rPr lang="en-US" sz="3600" b="1" dirty="0" smtClean="0">
                <a:solidFill>
                  <a:srgbClr val="0000FF"/>
                </a:solidFill>
                <a:cs typeface="Times New Roman"/>
                <a:sym typeface="Wingdings"/>
                <a:hlinkClick r:id="rId4"/>
              </a:rPr>
              <a:t>Google group</a:t>
            </a:r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HSF CWP-ML </a:t>
            </a:r>
            <a:r>
              <a:rPr lang="en-US" sz="3600" b="1" dirty="0" smtClean="0">
                <a:solidFill>
                  <a:srgbClr val="0000FF"/>
                </a:solidFill>
                <a:cs typeface="Times New Roman"/>
                <a:sym typeface="Wingdings"/>
                <a:hlinkClick r:id="rId5"/>
              </a:rPr>
              <a:t>Google doc</a:t>
            </a:r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09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CWP-ML Timeline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3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Time-scale: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three months </a:t>
            </a:r>
          </a:p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Part I: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HSF San Diego </a:t>
            </a:r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  <a:hlinkClick r:id="rId3"/>
              </a:rPr>
              <a:t>Workshop</a:t>
            </a: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r>
              <a:rPr lang="en-US" sz="3600" b="1" dirty="0" smtClean="0">
                <a:solidFill>
                  <a:srgbClr val="000090"/>
                </a:solidFill>
                <a:cs typeface="Times New Roman"/>
                <a:sym typeface="Wingdings"/>
              </a:rPr>
              <a:t>Part II: </a:t>
            </a:r>
            <a:endParaRPr lang="en-US" sz="3600" b="1" dirty="0">
              <a:solidFill>
                <a:srgbClr val="0000FF"/>
              </a:solidFill>
              <a:cs typeface="Times New Roman"/>
              <a:sym typeface="Wingdings"/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Today</a:t>
            </a:r>
          </a:p>
          <a:p>
            <a:r>
              <a:rPr lang="en-US" b="1" dirty="0" smtClean="0">
                <a:solidFill>
                  <a:srgbClr val="000090"/>
                </a:solidFill>
                <a:cs typeface="Times New Roman"/>
                <a:sym typeface="Wingdings"/>
              </a:rPr>
              <a:t>Part III: 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DS@HEP</a:t>
            </a:r>
          </a:p>
          <a:p>
            <a:r>
              <a:rPr lang="en-US" b="1" dirty="0" smtClean="0">
                <a:solidFill>
                  <a:srgbClr val="000090"/>
                </a:solidFill>
                <a:cs typeface="Times New Roman"/>
                <a:sym typeface="Wingdings"/>
              </a:rPr>
              <a:t>CWP Workshop in June</a:t>
            </a: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1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WG Charge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4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95400" y="1413678"/>
            <a:ext cx="670560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/>
              <a:t>Scope: </a:t>
            </a:r>
            <a:r>
              <a:rPr lang="en-US" sz="2200" dirty="0"/>
              <a:t>Machine Learning algorithms play an important role in many facets of today’s HEP data analysis, data-processing and detector applications. Machine-learning tools already form an important part of HEP software. To overcome the challenges related to data-processing and analysis of upcoming very large HEP data-sets, it is important to plan ahead for how HEP machine-learning software and tools develop. </a:t>
            </a:r>
            <a:r>
              <a:rPr lang="en-US" sz="2200" b="1" dirty="0"/>
              <a:t>This group will work on both identifying the challenges related to machine-learning software in HEP and proposing possible solutions and a community roadmap towards better HEP-ML software.</a:t>
            </a: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91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00DB"/>
                </a:solidFill>
                <a:cs typeface="Times New Roman"/>
              </a:rPr>
              <a:t>Today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5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b="1" dirty="0" smtClean="0">
                <a:solidFill>
                  <a:srgbClr val="000090"/>
                </a:solidFill>
                <a:cs typeface="Times New Roman"/>
                <a:sym typeface="Wingdings"/>
              </a:rPr>
              <a:t>Look over questions</a:t>
            </a:r>
          </a:p>
          <a:p>
            <a:r>
              <a:rPr lang="en-US" sz="3800" b="1" dirty="0" smtClean="0">
                <a:solidFill>
                  <a:srgbClr val="000090"/>
                </a:solidFill>
                <a:cs typeface="Times New Roman"/>
                <a:sym typeface="Wingdings"/>
              </a:rPr>
              <a:t>Discuss the roadmap towards possible answers</a:t>
            </a:r>
          </a:p>
          <a:p>
            <a:r>
              <a:rPr lang="en-US" sz="3800" b="1" dirty="0" smtClean="0">
                <a:solidFill>
                  <a:srgbClr val="000090"/>
                </a:solidFill>
                <a:cs typeface="Times New Roman"/>
                <a:sym typeface="Wingdings"/>
              </a:rPr>
              <a:t>Edit individual sections</a:t>
            </a: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4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Groups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6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</a:rPr>
              <a:t>1. External and Internal ML Tools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</a:rPr>
              <a:t>2. New applications of ML and R&amp;D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</a:rPr>
              <a:t>3. Bridges to other communities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</a:rPr>
              <a:t>4. Resources and related: Interactive, HPC, Cloud, GPUs, Storage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000090"/>
                </a:solidFill>
              </a:rPr>
              <a:t>5. Training the community in ML</a:t>
            </a:r>
            <a:endParaRPr lang="en-US" sz="3600" b="1" dirty="0" smtClean="0">
              <a:solidFill>
                <a:srgbClr val="000090"/>
              </a:solidFill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633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CWP-ML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7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393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3600" b="1" dirty="0" smtClean="0">
              <a:solidFill>
                <a:srgbClr val="000090"/>
              </a:solidFill>
              <a:cs typeface="Times New Roman"/>
              <a:sym typeface="Wingdings"/>
            </a:endParaRPr>
          </a:p>
          <a:p>
            <a:pPr marL="0" indent="0" algn="ctr">
              <a:buNone/>
            </a:pPr>
            <a:endParaRPr lang="en-US" sz="3600" b="1" dirty="0">
              <a:solidFill>
                <a:srgbClr val="000090"/>
              </a:solidFill>
              <a:cs typeface="Times New Roman"/>
              <a:sym typeface="Wingdings"/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000090"/>
                </a:solidFill>
                <a:cs typeface="Times New Roman"/>
                <a:sym typeface="Wingdings"/>
              </a:rPr>
              <a:t>Let’s begin!</a:t>
            </a:r>
            <a:endParaRPr lang="en-US" sz="4000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pPr marL="0" indent="0">
              <a:buNone/>
            </a:pPr>
            <a:endParaRPr lang="en-US" sz="3600" b="1" dirty="0" smtClean="0">
              <a:solidFill>
                <a:srgbClr val="0000FF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7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CWP-ML Sections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8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500" b="1" dirty="0" smtClean="0">
                <a:solidFill>
                  <a:srgbClr val="000090"/>
                </a:solidFill>
                <a:cs typeface="Times New Roman"/>
                <a:sym typeface="Wingdings"/>
              </a:rPr>
              <a:t>1. Introduction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Motivation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Machine Learning and HEP</a:t>
            </a:r>
            <a:endParaRPr lang="en-US" b="1" dirty="0" smtClean="0">
              <a:solidFill>
                <a:srgbClr val="000090"/>
              </a:solidFill>
              <a:cs typeface="Times New Roman"/>
              <a:sym typeface="Wingdings"/>
            </a:endParaRPr>
          </a:p>
          <a:p>
            <a:pPr lvl="1"/>
            <a:endParaRPr lang="en-US" b="1" dirty="0">
              <a:solidFill>
                <a:srgbClr val="000090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2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DB"/>
                </a:solidFill>
                <a:cs typeface="Times New Roman"/>
              </a:rPr>
              <a:t>CWP-ML Sections</a:t>
            </a:r>
            <a:endParaRPr lang="en-US" b="1" dirty="0">
              <a:solidFill>
                <a:srgbClr val="0000DB"/>
              </a:solidFill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790" y="1435825"/>
            <a:ext cx="7856909" cy="4525963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16000" cy="365125"/>
          </a:xfrm>
        </p:spPr>
        <p:txBody>
          <a:bodyPr/>
          <a:lstStyle/>
          <a:p>
            <a:r>
              <a:rPr lang="en-US" smtClean="0"/>
              <a:t>3/20/2017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300" y="6356350"/>
            <a:ext cx="6362700" cy="365125"/>
          </a:xfrm>
        </p:spPr>
        <p:txBody>
          <a:bodyPr/>
          <a:lstStyle/>
          <a:p>
            <a:r>
              <a:rPr lang="mr-IN" smtClean="0"/>
              <a:t>Sergei V. Gleyzer                                          IML Workshop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356350"/>
            <a:ext cx="685800" cy="365125"/>
          </a:xfrm>
        </p:spPr>
        <p:txBody>
          <a:bodyPr/>
          <a:lstStyle/>
          <a:p>
            <a:fld id="{55B61CBA-3C1E-0745-8E6B-C2D038F745D3}" type="slidenum">
              <a:rPr lang="en-US" smtClean="0"/>
              <a:t>9</a:t>
            </a:fld>
            <a:endParaRPr lang="en-US"/>
          </a:p>
        </p:txBody>
      </p:sp>
      <p:pic>
        <p:nvPicPr>
          <p:cNvPr id="19" name="Picture 18" descr="Vertical_Signature_Blu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519252"/>
            <a:ext cx="769230" cy="76344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71190" y="1588225"/>
            <a:ext cx="7856909" cy="452596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500" b="1" dirty="0" smtClean="0">
                <a:solidFill>
                  <a:srgbClr val="000090"/>
                </a:solidFill>
                <a:cs typeface="Times New Roman"/>
                <a:sym typeface="Wingdings"/>
              </a:rPr>
              <a:t>2. ML Software and Tools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Status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Software Methodology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Programming Languages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I/O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Parallelization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Interactivity</a:t>
            </a:r>
          </a:p>
          <a:p>
            <a:r>
              <a:rPr lang="en-US" b="1" dirty="0" smtClean="0">
                <a:solidFill>
                  <a:srgbClr val="0000FF"/>
                </a:solidFill>
                <a:cs typeface="Times New Roman"/>
                <a:sym typeface="Wingdings"/>
              </a:rPr>
              <a:t>Interfaces to acceleration hardware</a:t>
            </a:r>
          </a:p>
          <a:p>
            <a:r>
              <a:rPr lang="en-US" b="1" smtClean="0">
                <a:solidFill>
                  <a:srgbClr val="0000FF"/>
                </a:solidFill>
                <a:cs typeface="Times New Roman"/>
                <a:sym typeface="Wingdings"/>
              </a:rPr>
              <a:t>Sustainability</a:t>
            </a:r>
            <a:endParaRPr lang="en-US" b="1" dirty="0" smtClean="0">
              <a:solidFill>
                <a:srgbClr val="0000FF"/>
              </a:solidFill>
              <a:cs typeface="Times New Roman"/>
              <a:sym typeface="Wingdings"/>
            </a:endParaRPr>
          </a:p>
          <a:p>
            <a:endParaRPr lang="en-US" b="1" dirty="0" smtClean="0">
              <a:solidFill>
                <a:srgbClr val="000090"/>
              </a:solidFill>
              <a:cs typeface="Times New Roman"/>
              <a:sym typeface="Wingdings"/>
            </a:endParaRPr>
          </a:p>
          <a:p>
            <a:pPr lvl="1"/>
            <a:endParaRPr lang="en-US" b="1" dirty="0">
              <a:solidFill>
                <a:srgbClr val="000090"/>
              </a:solidFill>
              <a:cs typeface="Times New Roman"/>
              <a:sym typeface="Wingdings"/>
            </a:endParaRPr>
          </a:p>
        </p:txBody>
      </p:sp>
      <p:pic>
        <p:nvPicPr>
          <p:cNvPr id="10" name="Picture 9" descr="IML_logo_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948" y="519252"/>
            <a:ext cx="1424104" cy="5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1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397</Words>
  <Application>Microsoft Macintosh PowerPoint</Application>
  <PresentationFormat>On-screen Show (4:3)</PresentationFormat>
  <Paragraphs>83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Machine Learning CWP  </vt:lpstr>
      <vt:lpstr>CWP</vt:lpstr>
      <vt:lpstr>CWP-ML Timeline</vt:lpstr>
      <vt:lpstr>WG Charge</vt:lpstr>
      <vt:lpstr>Today</vt:lpstr>
      <vt:lpstr>Groups</vt:lpstr>
      <vt:lpstr>CWP-ML</vt:lpstr>
      <vt:lpstr>CWP-ML Sections</vt:lpstr>
      <vt:lpstr>CWP-ML Sections</vt:lpstr>
      <vt:lpstr>CWP-ML Sections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GSOC                        2016   </dc:title>
  <dc:creator>Sergei Gleyzer</dc:creator>
  <cp:lastModifiedBy>Sergei Gleyzer</cp:lastModifiedBy>
  <cp:revision>107</cp:revision>
  <dcterms:created xsi:type="dcterms:W3CDTF">2016-10-24T17:34:51Z</dcterms:created>
  <dcterms:modified xsi:type="dcterms:W3CDTF">2017-03-20T09:30:12Z</dcterms:modified>
</cp:coreProperties>
</file>