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7" r:id="rId4"/>
    <p:sldId id="269" r:id="rId5"/>
    <p:sldId id="268" r:id="rId6"/>
    <p:sldId id="264" r:id="rId7"/>
    <p:sldId id="265" r:id="rId8"/>
    <p:sldId id="263" r:id="rId9"/>
    <p:sldId id="271" r:id="rId10"/>
    <p:sldId id="262" r:id="rId11"/>
    <p:sldId id="270" r:id="rId12"/>
    <p:sldId id="267" r:id="rId13"/>
    <p:sldId id="274" r:id="rId14"/>
    <p:sldId id="266" r:id="rId15"/>
    <p:sldId id="272" r:id="rId16"/>
    <p:sldId id="276" r:id="rId17"/>
    <p:sldId id="273" r:id="rId18"/>
    <p:sldId id="275" r:id="rId19"/>
    <p:sldId id="260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>
          <p15:clr>
            <a:srgbClr val="A4A3A4"/>
          </p15:clr>
        </p15:guide>
        <p15:guide id="11" pos="204">
          <p15:clr>
            <a:srgbClr val="A4A3A4"/>
          </p15:clr>
        </p15:guide>
        <p15:guide id="12" pos="5556">
          <p15:clr>
            <a:srgbClr val="A4A3A4"/>
          </p15:clr>
        </p15:guide>
        <p15:guide id="14" pos="2971">
          <p15:clr>
            <a:srgbClr val="A4A3A4"/>
          </p15:clr>
        </p15:guide>
        <p15:guide id="15" pos="2789">
          <p15:clr>
            <a:srgbClr val="A4A3A4"/>
          </p15:clr>
        </p15:guide>
        <p15:guide id="17" orient="horz" pos="2309">
          <p15:clr>
            <a:srgbClr val="A4A3A4"/>
          </p15:clr>
        </p15:guide>
        <p15:guide id="18" orient="horz" pos="691">
          <p15:clr>
            <a:srgbClr val="A4A3A4"/>
          </p15:clr>
        </p15:guide>
        <p15:guide id="19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B16"/>
    <a:srgbClr val="E2001A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" autoAdjust="0"/>
    <p:restoredTop sz="86382" autoAdjust="0"/>
  </p:normalViewPr>
  <p:slideViewPr>
    <p:cSldViewPr showGuides="1">
      <p:cViewPr varScale="1">
        <p:scale>
          <a:sx n="229" d="100"/>
          <a:sy n="229" d="100"/>
        </p:scale>
        <p:origin x="2120" y="192"/>
      </p:cViewPr>
      <p:guideLst>
        <p:guide orient="horz" pos="3923"/>
        <p:guide pos="204"/>
        <p:guide pos="5556"/>
        <p:guide pos="2971"/>
        <p:guide pos="2789"/>
        <p:guide orient="horz" pos="2309"/>
        <p:guide orient="horz" pos="69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4/21/17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21.04.17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3572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6094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3780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0856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5771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3163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9831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88526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3509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3876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9513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83422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1314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485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647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8242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26099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46686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9920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Relationship Id="rId3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85"/>
          <a:stretch/>
        </p:blipFill>
        <p:spPr>
          <a:xfrm>
            <a:off x="-1322" y="1231900"/>
            <a:ext cx="9145322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08500"/>
            <a:ext cx="84963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3" y="345723"/>
            <a:ext cx="2528472" cy="707013"/>
          </a:xfrm>
          <a:prstGeom prst="rect">
            <a:avLst/>
          </a:prstGeom>
        </p:spPr>
      </p:pic>
      <p:pic>
        <p:nvPicPr>
          <p:cNvPr id="11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315" y="496563"/>
            <a:ext cx="946835" cy="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664" y="1231900"/>
            <a:ext cx="9154540" cy="21970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3" y="345723"/>
            <a:ext cx="2528472" cy="707013"/>
          </a:xfrm>
          <a:prstGeom prst="rect">
            <a:avLst/>
          </a:prstGeom>
        </p:spPr>
      </p:pic>
      <p:pic>
        <p:nvPicPr>
          <p:cNvPr id="11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315" y="496563"/>
            <a:ext cx="946835" cy="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" b="5952"/>
          <a:stretch/>
        </p:blipFill>
        <p:spPr bwMode="auto">
          <a:xfrm>
            <a:off x="0" y="1231901"/>
            <a:ext cx="914400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08500"/>
            <a:ext cx="84963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3" y="345723"/>
            <a:ext cx="2528472" cy="707013"/>
          </a:xfrm>
          <a:prstGeom prst="rect">
            <a:avLst/>
          </a:prstGeom>
        </p:spPr>
      </p:pic>
      <p:pic>
        <p:nvPicPr>
          <p:cNvPr id="11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315" y="496563"/>
            <a:ext cx="946835" cy="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31900"/>
            <a:ext cx="9144000" cy="21982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08500"/>
            <a:ext cx="84963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3" y="345723"/>
            <a:ext cx="2528472" cy="707013"/>
          </a:xfrm>
          <a:prstGeom prst="rect">
            <a:avLst/>
          </a:prstGeom>
        </p:spPr>
      </p:pic>
      <p:pic>
        <p:nvPicPr>
          <p:cNvPr id="11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315" y="496563"/>
            <a:ext cx="946835" cy="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_of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46039"/>
            <a:ext cx="8496300" cy="862012"/>
          </a:xfrm>
        </p:spPr>
        <p:txBody>
          <a:bodyPr wrap="none" tIns="0" anchor="b" anchorCtr="0">
            <a:noAutofit/>
          </a:bodyPr>
          <a:lstStyle>
            <a:lvl1pPr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1087438"/>
            <a:ext cx="8496300" cy="5140325"/>
          </a:xfrm>
          <a:solidFill>
            <a:schemeClr val="bg1">
              <a:lumMod val="95000"/>
            </a:schemeClr>
          </a:solidFill>
        </p:spPr>
        <p:txBody>
          <a:bodyPr tIns="57600"/>
          <a:lstStyle>
            <a:lvl1pPr marL="585788" indent="-490538">
              <a:buFont typeface="+mj-lt"/>
              <a:buAutoNum type="arabicPeriod"/>
              <a:tabLst/>
              <a:defRPr/>
            </a:lvl1pPr>
            <a:lvl2pPr marL="898525" indent="-288925">
              <a:spcBef>
                <a:spcPts val="0"/>
              </a:spcBef>
              <a:tabLst/>
              <a:defRPr/>
            </a:lvl2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456392"/>
            <a:ext cx="3087434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572000" y="6456393"/>
            <a:ext cx="288032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328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2349500"/>
            <a:ext cx="84963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3" y="345723"/>
            <a:ext cx="2528472" cy="707013"/>
          </a:xfrm>
          <a:prstGeom prst="rect">
            <a:avLst/>
          </a:prstGeom>
        </p:spPr>
      </p:pic>
      <p:pic>
        <p:nvPicPr>
          <p:cNvPr id="11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315" y="496563"/>
            <a:ext cx="946835" cy="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46039"/>
            <a:ext cx="84963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087438"/>
            <a:ext cx="84963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456392"/>
            <a:ext cx="3087434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572000" y="6456393"/>
            <a:ext cx="288032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087437"/>
            <a:ext cx="4103688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462" y="1087437"/>
            <a:ext cx="4103687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456392"/>
            <a:ext cx="3087434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572000" y="6456393"/>
            <a:ext cx="288032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23850" y="46039"/>
            <a:ext cx="84963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323850" y="46039"/>
            <a:ext cx="84963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46039"/>
            <a:ext cx="84963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1087438"/>
            <a:ext cx="84963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456392"/>
            <a:ext cx="3087434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Insert_Footer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572000" y="6456393"/>
            <a:ext cx="288032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9" name="Picture 14" descr="eth_logo_kurz_pos.eps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313" y="6474258"/>
            <a:ext cx="807790" cy="131767"/>
          </a:xfrm>
          <a:prstGeom prst="rect">
            <a:avLst/>
          </a:prstGeom>
        </p:spPr>
      </p:pic>
      <p:pic>
        <p:nvPicPr>
          <p:cNvPr id="13" name="Picture 6" descr="CSCS_2_RGB.eps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320690"/>
            <a:ext cx="1082376" cy="438901"/>
          </a:xfrm>
          <a:prstGeom prst="rect">
            <a:avLst/>
          </a:prstGeom>
        </p:spPr>
      </p:pic>
      <p:cxnSp>
        <p:nvCxnSpPr>
          <p:cNvPr id="8" name="Gerade Verbindung 7"/>
          <p:cNvCxnSpPr/>
          <p:nvPr/>
        </p:nvCxnSpPr>
        <p:spPr>
          <a:xfrm>
            <a:off x="4572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73" r:id="rId4"/>
    <p:sldLayoutId id="2147483662" r:id="rId5"/>
    <p:sldLayoutId id="2147483670" r:id="rId6"/>
    <p:sldLayoutId id="2147483652" r:id="rId7"/>
    <p:sldLayoutId id="2147483654" r:id="rId8"/>
    <p:sldLayoutId id="2147483655" r:id="rId9"/>
    <p:sldLayoutId id="2147483664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cs.ch/" TargetMode="External"/><Relationship Id="rId4" Type="http://schemas.openxmlformats.org/officeDocument/2006/relationships/hyperlink" Target="http://www.gingergeeks.co.uk/pyslurm/index.html" TargetMode="External"/><Relationship Id="rId5" Type="http://schemas.openxmlformats.org/officeDocument/2006/relationships/hyperlink" Target="https://github.com/Pyslurm/pyslurm/" TargetMode="External"/><Relationship Id="rId6" Type="http://schemas.openxmlformats.org/officeDocument/2006/relationships/hyperlink" Target="https://github.com/SchedMD/slurm/tree/master/src/plugins/jobcomp/elasticsearch" TargetMode="External"/><Relationship Id="rId7" Type="http://schemas.openxmlformats.org/officeDocument/2006/relationships/hyperlink" Target="https://github.com/NERSC/shifter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CSCS-LCG2 Site report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HEPiX</a:t>
            </a:r>
            <a:r>
              <a:rPr lang="en-US" dirty="0"/>
              <a:t> Spring 2017</a:t>
            </a:r>
          </a:p>
          <a:p>
            <a:r>
              <a:rPr lang="en-US" dirty="0" smtClean="0"/>
              <a:t>Dino </a:t>
            </a:r>
            <a:r>
              <a:rPr lang="en-US" dirty="0" err="1" smtClean="0"/>
              <a:t>Conciatore</a:t>
            </a:r>
            <a:r>
              <a:rPr lang="en-US" dirty="0"/>
              <a:t> </a:t>
            </a:r>
            <a:r>
              <a:rPr lang="en-US" dirty="0" smtClean="0"/>
              <a:t>- System Engineer - CSCS</a:t>
            </a:r>
            <a:endParaRPr lang="en-US" dirty="0"/>
          </a:p>
          <a:p>
            <a:r>
              <a:rPr lang="en-US" dirty="0" smtClean="0"/>
              <a:t>Monday 24 April,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usage (</a:t>
            </a:r>
            <a:r>
              <a:rPr lang="en-US" dirty="0" err="1" smtClean="0"/>
              <a:t>walltime</a:t>
            </a:r>
            <a:r>
              <a:rPr lang="en-US" dirty="0" smtClean="0"/>
              <a:t> in hours)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00" y="1196752"/>
            <a:ext cx="8497949" cy="4545154"/>
          </a:xfrm>
        </p:spPr>
      </p:pic>
    </p:spTree>
    <p:extLst>
      <p:ext uri="{BB962C8B-B14F-4D97-AF65-F5344CB8AC3E}">
        <p14:creationId xmlns:p14="http://schemas.microsoft.com/office/powerpoint/2010/main" val="3840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overview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091125"/>
            <a:ext cx="8496300" cy="5074179"/>
          </a:xfrm>
        </p:spPr>
      </p:pic>
    </p:spTree>
    <p:extLst>
      <p:ext uri="{BB962C8B-B14F-4D97-AF65-F5344CB8AC3E}">
        <p14:creationId xmlns:p14="http://schemas.microsoft.com/office/powerpoint/2010/main" val="139815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Status and Job Monitoring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Python script collecting </a:t>
            </a:r>
            <a:r>
              <a:rPr lang="en-US" dirty="0" err="1" smtClean="0"/>
              <a:t>Slurm</a:t>
            </a:r>
            <a:r>
              <a:rPr lang="en-US" dirty="0" smtClean="0"/>
              <a:t> metrics (</a:t>
            </a:r>
            <a:r>
              <a:rPr lang="en-US" dirty="0" err="1" smtClean="0"/>
              <a:t>pyslurm</a:t>
            </a:r>
            <a:r>
              <a:rPr lang="en-US" dirty="0" smtClean="0"/>
              <a:t> </a:t>
            </a:r>
            <a:r>
              <a:rPr lang="en-US" dirty="0" smtClean="0"/>
              <a:t>lib)</a:t>
            </a:r>
          </a:p>
          <a:p>
            <a:pPr lvl="1"/>
            <a:r>
              <a:rPr lang="en-US" dirty="0" err="1" smtClean="0"/>
              <a:t>Slurm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lasticsearch</a:t>
            </a:r>
            <a:r>
              <a:rPr lang="en-US" dirty="0" smtClean="0"/>
              <a:t> </a:t>
            </a:r>
            <a:r>
              <a:rPr lang="en-US" dirty="0" err="1" smtClean="0"/>
              <a:t>jobcomp</a:t>
            </a:r>
            <a:r>
              <a:rPr lang="en-US" dirty="0" smtClean="0"/>
              <a:t> plugin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3540"/>
            <a:ext cx="6556849" cy="438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451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LHConCray</a:t>
            </a:r>
            <a:r>
              <a:rPr lang="en-US"/>
              <a:t> </a:t>
            </a:r>
            <a:r>
              <a:rPr lang="en-US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6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LHConCray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Consolidation project to run LHC jobs on Piz </a:t>
            </a:r>
            <a:r>
              <a:rPr lang="en-US" dirty="0" err="1" smtClean="0"/>
              <a:t>Daint</a:t>
            </a:r>
            <a:endParaRPr lang="en-US" dirty="0" smtClean="0"/>
          </a:p>
          <a:p>
            <a:pPr lvl="1"/>
            <a:r>
              <a:rPr lang="en-US" dirty="0" smtClean="0"/>
              <a:t>Started one year ago</a:t>
            </a:r>
          </a:p>
          <a:p>
            <a:pPr lvl="1"/>
            <a:r>
              <a:rPr lang="en-US" dirty="0" smtClean="0"/>
              <a:t>Recently started production</a:t>
            </a:r>
          </a:p>
          <a:p>
            <a:pPr lvl="1"/>
            <a:r>
              <a:rPr lang="en-US" dirty="0" smtClean="0"/>
              <a:t>The goal is to run production jobs without changes to the workflow</a:t>
            </a:r>
          </a:p>
          <a:p>
            <a:r>
              <a:rPr lang="en-US" dirty="0" smtClean="0"/>
              <a:t>Normal workflow:</a:t>
            </a:r>
          </a:p>
          <a:p>
            <a:pPr lvl="1"/>
            <a:r>
              <a:rPr lang="en-US" dirty="0" smtClean="0"/>
              <a:t>Jobs submitted via ARC </a:t>
            </a:r>
          </a:p>
          <a:p>
            <a:pPr lvl="1"/>
            <a:r>
              <a:rPr lang="en-US" dirty="0" smtClean="0"/>
              <a:t>Running in containers (Shifter)</a:t>
            </a:r>
          </a:p>
          <a:p>
            <a:pPr lvl="1"/>
            <a:r>
              <a:rPr lang="en-US" dirty="0" smtClean="0"/>
              <a:t>CVMFS Native on cray nodes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05064"/>
            <a:ext cx="5690391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LHConCray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15</a:t>
            </a:fld>
            <a:endParaRPr lang="de-CH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741" y="1087439"/>
            <a:ext cx="5759579" cy="4861842"/>
          </a:xfrm>
        </p:spPr>
      </p:pic>
    </p:spTree>
    <p:extLst>
      <p:ext uri="{BB962C8B-B14F-4D97-AF65-F5344CB8AC3E}">
        <p14:creationId xmlns:p14="http://schemas.microsoft.com/office/powerpoint/2010/main" val="12794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Any Other </a:t>
            </a:r>
            <a:r>
              <a:rPr lang="en-US" dirty="0" smtClean="0"/>
              <a:t>Business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8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Massive file creation (1M per minute, 250M in total)</a:t>
            </a:r>
          </a:p>
          <a:p>
            <a:pPr lvl="1"/>
            <a:r>
              <a:rPr lang="en-US" dirty="0" smtClean="0"/>
              <a:t>GPFS with Flash metadata and small files in metadata (feature)</a:t>
            </a:r>
          </a:p>
          <a:p>
            <a:pPr lvl="1"/>
            <a:r>
              <a:rPr lang="en-US" dirty="0" smtClean="0"/>
              <a:t>Quota per user/VO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3 VOs</a:t>
            </a:r>
          </a:p>
          <a:p>
            <a:pPr lvl="1"/>
            <a:r>
              <a:rPr lang="en-US" dirty="0" smtClean="0"/>
              <a:t>SLURM </a:t>
            </a:r>
            <a:r>
              <a:rPr lang="en-US" dirty="0" err="1" smtClean="0"/>
              <a:t>fairshare</a:t>
            </a:r>
            <a:r>
              <a:rPr lang="en-US" dirty="0" smtClean="0"/>
              <a:t>, 10k jobs in queue, cluster still full if one VO is not running for some reason</a:t>
            </a:r>
            <a:endParaRPr lang="en-US" dirty="0"/>
          </a:p>
          <a:p>
            <a:pPr lvl="1"/>
            <a:r>
              <a:rPr lang="en-US" dirty="0" smtClean="0"/>
              <a:t>Dealing with changes affecting all VOs</a:t>
            </a:r>
            <a:endParaRPr lang="en-US" dirty="0"/>
          </a:p>
          <a:p>
            <a:pPr lvl="1"/>
            <a:r>
              <a:rPr lang="en-US" dirty="0" err="1" smtClean="0"/>
              <a:t>dCache</a:t>
            </a:r>
            <a:r>
              <a:rPr lang="en-US" dirty="0" smtClean="0"/>
              <a:t> configuration complexity</a:t>
            </a:r>
            <a:endParaRPr lang="en-US" dirty="0"/>
          </a:p>
          <a:p>
            <a:pPr lvl="1"/>
            <a:r>
              <a:rPr lang="en-US" dirty="0" smtClean="0"/>
              <a:t>VOs are impacting each other in memory usage (swap)</a:t>
            </a:r>
          </a:p>
        </p:txBody>
      </p:sp>
    </p:spTree>
    <p:extLst>
      <p:ext uri="{BB962C8B-B14F-4D97-AF65-F5344CB8AC3E}">
        <p14:creationId xmlns:p14="http://schemas.microsoft.com/office/powerpoint/2010/main" val="5361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CSCS</a:t>
            </a:r>
          </a:p>
          <a:p>
            <a:pPr lvl="2"/>
            <a:r>
              <a:rPr lang="en-US" sz="1400" dirty="0">
                <a:hlinkClick r:id="rId3"/>
              </a:rPr>
              <a:t>http://www.cscs.ch</a:t>
            </a:r>
            <a:r>
              <a:rPr lang="en-US" sz="1400" dirty="0" smtClean="0">
                <a:hlinkClick r:id="rId3"/>
              </a:rPr>
              <a:t>/</a:t>
            </a:r>
            <a:endParaRPr lang="en-US" sz="1400" dirty="0" smtClean="0"/>
          </a:p>
          <a:p>
            <a:pPr lvl="1"/>
            <a:r>
              <a:rPr lang="en-US" dirty="0" err="1" smtClean="0"/>
              <a:t>Pyslurm</a:t>
            </a:r>
            <a:endParaRPr lang="en-US" dirty="0"/>
          </a:p>
          <a:p>
            <a:pPr lvl="2"/>
            <a:r>
              <a:rPr lang="en-US" sz="1400" dirty="0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www.gingergeeks.co.uk/pyslurm/index.html</a:t>
            </a:r>
            <a:endParaRPr lang="en-US" sz="1400" dirty="0" smtClean="0"/>
          </a:p>
          <a:p>
            <a:pPr lvl="2"/>
            <a:r>
              <a:rPr lang="en-US" sz="1400" dirty="0">
                <a:hlinkClick r:id="rId5"/>
              </a:rPr>
              <a:t>https://github.com/Pyslurm/pyslurm</a:t>
            </a:r>
            <a:r>
              <a:rPr lang="en-US" sz="1400" dirty="0" smtClean="0">
                <a:hlinkClick r:id="rId5"/>
              </a:rPr>
              <a:t>/</a:t>
            </a:r>
            <a:endParaRPr lang="en-US" sz="1400" dirty="0" smtClean="0"/>
          </a:p>
          <a:p>
            <a:pPr lvl="1"/>
            <a:r>
              <a:rPr lang="en-US" dirty="0" err="1" smtClean="0"/>
              <a:t>Jobcomp</a:t>
            </a:r>
            <a:r>
              <a:rPr lang="en-US" dirty="0" smtClean="0"/>
              <a:t> (</a:t>
            </a:r>
            <a:r>
              <a:rPr lang="en-US" dirty="0" err="1" smtClean="0"/>
              <a:t>SchedMD</a:t>
            </a:r>
            <a:r>
              <a:rPr lang="en-US" dirty="0" smtClean="0"/>
              <a:t>)</a:t>
            </a:r>
          </a:p>
          <a:p>
            <a:pPr lvl="2"/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github.com/SchedMD/slurm/tree/master/src/plugins/jobcomp/elasticsearch</a:t>
            </a:r>
            <a:endParaRPr lang="en-US" sz="1400" dirty="0" smtClean="0"/>
          </a:p>
          <a:p>
            <a:pPr lvl="1"/>
            <a:r>
              <a:rPr lang="en-US" dirty="0" smtClean="0"/>
              <a:t>Shifter</a:t>
            </a:r>
          </a:p>
          <a:p>
            <a:pPr lvl="2"/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github.com/NERSC/shifter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8006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1647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Swiss National Supercomputing Centre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1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Swiss National Supercomputing Centre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T2 Site Report - HEPiX Spring 2017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980728"/>
            <a:ext cx="8496300" cy="2109051"/>
          </a:xfrm>
        </p:spPr>
        <p:txBody>
          <a:bodyPr/>
          <a:lstStyle/>
          <a:p>
            <a:r>
              <a:rPr lang="en-US" sz="1800" dirty="0" smtClean="0"/>
              <a:t>Located in Lugano, Switzerland</a:t>
            </a:r>
          </a:p>
          <a:p>
            <a:r>
              <a:rPr lang="en-US" sz="1800" dirty="0" smtClean="0"/>
              <a:t>Unit of the Swiss Federal Institute of Technology in Zurich (ETH Zurich)</a:t>
            </a:r>
          </a:p>
          <a:p>
            <a:pPr marL="342900" lvl="1" indent="-342900">
              <a:spcBef>
                <a:spcPct val="20000"/>
              </a:spcBef>
              <a:spcAft>
                <a:spcPts val="600"/>
              </a:spcAft>
            </a:pPr>
            <a:r>
              <a:rPr lang="en-US" sz="1800" dirty="0" smtClean="0"/>
              <a:t>Flagship machine: Piz </a:t>
            </a:r>
            <a:r>
              <a:rPr lang="en-US" sz="1800" dirty="0" err="1" smtClean="0"/>
              <a:t>Daint</a:t>
            </a:r>
            <a:endParaRPr lang="en-US" sz="1800" dirty="0" smtClean="0"/>
          </a:p>
          <a:p>
            <a:pPr marL="742950" lvl="2" indent="-342900">
              <a:spcAft>
                <a:spcPts val="600"/>
              </a:spcAft>
              <a:buFont typeface="Courier New" charset="0"/>
              <a:buChar char="o"/>
            </a:pPr>
            <a:r>
              <a:rPr lang="en-US" sz="1400" dirty="0" smtClean="0"/>
              <a:t>Hybrid </a:t>
            </a:r>
            <a:r>
              <a:rPr lang="en-US" sz="1400" dirty="0"/>
              <a:t>Cray XC50/XC40 </a:t>
            </a:r>
            <a:r>
              <a:rPr lang="en-US" sz="1400" dirty="0" smtClean="0"/>
              <a:t>system</a:t>
            </a:r>
          </a:p>
          <a:p>
            <a:pPr marL="742950" lvl="2" indent="-342900">
              <a:spcAft>
                <a:spcPts val="600"/>
              </a:spcAft>
              <a:buFont typeface="Courier New" charset="0"/>
              <a:buChar char="o"/>
            </a:pPr>
            <a:r>
              <a:rPr lang="en-US" sz="1400" dirty="0" smtClean="0"/>
              <a:t>Intel </a:t>
            </a:r>
            <a:r>
              <a:rPr lang="mr-IN" sz="1400" dirty="0" smtClean="0"/>
              <a:t>E5-2690v3</a:t>
            </a:r>
            <a:r>
              <a:rPr lang="en-US" sz="1400" dirty="0" smtClean="0"/>
              <a:t> - NVIDIA Tesla </a:t>
            </a:r>
            <a:r>
              <a:rPr lang="en-US" sz="1400" dirty="0"/>
              <a:t>P100</a:t>
            </a:r>
            <a:r>
              <a:rPr lang="en-US" sz="1400" dirty="0" smtClean="0"/>
              <a:t> / Intel </a:t>
            </a:r>
            <a:r>
              <a:rPr lang="mr-IN" sz="1400" dirty="0" smtClean="0"/>
              <a:t>E5-2695v4</a:t>
            </a:r>
            <a:endParaRPr lang="en-US" sz="1400" dirty="0" smtClean="0"/>
          </a:p>
        </p:txBody>
      </p:sp>
      <p:pic>
        <p:nvPicPr>
          <p:cNvPr id="11" name="Picture 10" title="Lugano la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3089927"/>
            <a:ext cx="4176142" cy="27840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89779"/>
            <a:ext cx="4176142" cy="27874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1520" y="5879226"/>
            <a:ext cx="12238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/>
              <a:t>Lugano Lake View</a:t>
            </a:r>
            <a:endParaRPr lang="en-US" sz="9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63090" y="5862464"/>
            <a:ext cx="12238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/>
              <a:t>ETH Zürich View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6073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CSCS Facility -  Offices and machine room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52" y="980728"/>
            <a:ext cx="7109095" cy="5328592"/>
          </a:xfrm>
        </p:spPr>
      </p:pic>
    </p:spTree>
    <p:extLst>
      <p:ext uri="{BB962C8B-B14F-4D97-AF65-F5344CB8AC3E}">
        <p14:creationId xmlns:p14="http://schemas.microsoft.com/office/powerpoint/2010/main" val="148452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CSCS Facility </a:t>
            </a:r>
            <a:r>
              <a:rPr lang="mr-IN" dirty="0" smtClean="0"/>
              <a:t>–</a:t>
            </a:r>
            <a:r>
              <a:rPr lang="en-US" dirty="0" smtClean="0"/>
              <a:t> Machine room </a:t>
            </a:r>
            <a:r>
              <a:rPr lang="mr-IN" dirty="0" smtClean="0"/>
              <a:t>–</a:t>
            </a:r>
            <a:r>
              <a:rPr lang="en-US" dirty="0" smtClean="0"/>
              <a:t> Piz </a:t>
            </a:r>
            <a:r>
              <a:rPr lang="en-US" dirty="0" err="1" smtClean="0"/>
              <a:t>Daint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87438"/>
            <a:ext cx="7823328" cy="5221882"/>
          </a:xfrm>
        </p:spPr>
      </p:pic>
    </p:spTree>
    <p:extLst>
      <p:ext uri="{BB962C8B-B14F-4D97-AF65-F5344CB8AC3E}">
        <p14:creationId xmlns:p14="http://schemas.microsoft.com/office/powerpoint/2010/main" val="16031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CS_Buildings_Exchanger_Lifting_View1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" t="-827" r="-5072" b="827"/>
          <a:stretch/>
        </p:blipFill>
        <p:spPr>
          <a:xfrm>
            <a:off x="5580112" y="2996952"/>
            <a:ext cx="3292472" cy="202525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68269" y="1529849"/>
            <a:ext cx="32239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/>
              <a:buChar char="•"/>
            </a:pPr>
            <a:r>
              <a:rPr lang="en-US" dirty="0"/>
              <a:t>Pipeline length: 2.8 km</a:t>
            </a:r>
          </a:p>
          <a:p>
            <a:pPr marL="128588" indent="-128588">
              <a:buFont typeface="Arial"/>
              <a:buChar char="•"/>
            </a:pPr>
            <a:r>
              <a:rPr lang="en-US" dirty="0"/>
              <a:t>High difference: 30 m</a:t>
            </a:r>
          </a:p>
          <a:p>
            <a:pPr marL="128588" indent="-128588">
              <a:buFont typeface="Arial"/>
              <a:buChar char="•"/>
            </a:pPr>
            <a:r>
              <a:rPr lang="en-US" dirty="0"/>
              <a:t>Max. flow rate: 760 l/s</a:t>
            </a:r>
          </a:p>
          <a:p>
            <a:pPr marL="128588" indent="-128588">
              <a:buFont typeface="Arial"/>
              <a:buChar char="•"/>
            </a:pPr>
            <a:r>
              <a:rPr lang="en-US" dirty="0"/>
              <a:t>Water taking depth: 45 m</a:t>
            </a:r>
          </a:p>
          <a:p>
            <a:pPr marL="128588" indent="-128588">
              <a:buFont typeface="Arial"/>
              <a:buChar char="•"/>
            </a:pPr>
            <a:r>
              <a:rPr lang="en-US" dirty="0"/>
              <a:t>Water temperature: 6 °</a:t>
            </a:r>
            <a:r>
              <a:rPr lang="en-US" dirty="0" smtClean="0"/>
              <a:t>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41" y="1529849"/>
            <a:ext cx="4463728" cy="472116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C0C-BBAC-4F35-BCB4-CAB67555E77D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CSCS Facility </a:t>
            </a:r>
            <a:r>
              <a:rPr lang="mr-IN" dirty="0" smtClean="0"/>
              <a:t>–</a:t>
            </a:r>
            <a:r>
              <a:rPr lang="en-GB" dirty="0"/>
              <a:t> Free cooling </a:t>
            </a:r>
            <a:r>
              <a:rPr lang="en-GB" dirty="0" smtClean="0"/>
              <a:t>(lake water)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The Swiss National Supercomputing Centre</a:t>
            </a:r>
            <a:endParaRPr lang="en-US" noProof="0" dirty="0"/>
          </a:p>
        </p:txBody>
      </p:sp>
      <p:pic>
        <p:nvPicPr>
          <p:cNvPr id="12" name="Picture 11" descr="CSCS_Buildings_Outside_View2_2011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5"/>
          <a:stretch/>
        </p:blipFill>
        <p:spPr>
          <a:xfrm>
            <a:off x="395536" y="923412"/>
            <a:ext cx="2554711" cy="148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8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CSCS-LCG2 Site </a:t>
            </a:r>
            <a:r>
              <a:rPr lang="en-US" dirty="0" smtClean="0"/>
              <a:t>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64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Dedicated T2 Cluster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850" y="1087439"/>
            <a:ext cx="3816102" cy="2845618"/>
          </a:xfrm>
        </p:spPr>
        <p:txBody>
          <a:bodyPr>
            <a:normAutofit fontScale="92500" lnSpcReduction="10000"/>
          </a:bodyPr>
          <a:lstStyle/>
          <a:p>
            <a:r>
              <a:rPr lang="is-IS" dirty="0" smtClean="0"/>
              <a:t>3 V</a:t>
            </a:r>
            <a:r>
              <a:rPr lang="en-US" dirty="0" err="1" smtClean="0"/>
              <a:t>Os</a:t>
            </a:r>
            <a:endParaRPr lang="en-US" dirty="0"/>
          </a:p>
          <a:p>
            <a:pPr lvl="1">
              <a:buFont typeface="Courier New" charset="0"/>
              <a:buChar char="o"/>
            </a:pPr>
            <a:r>
              <a:rPr lang="en-US" dirty="0" smtClean="0"/>
              <a:t>ATLAS </a:t>
            </a:r>
            <a:r>
              <a:rPr lang="mr-IN" dirty="0" smtClean="0"/>
              <a:t>–</a:t>
            </a:r>
            <a:r>
              <a:rPr lang="en-US" dirty="0" smtClean="0"/>
              <a:t> CMS - </a:t>
            </a:r>
            <a:r>
              <a:rPr lang="en-US" dirty="0" err="1" smtClean="0"/>
              <a:t>LHCb</a:t>
            </a:r>
            <a:endParaRPr lang="en-US" dirty="0"/>
          </a:p>
          <a:p>
            <a:pPr lvl="1">
              <a:buFont typeface="Courier New" charset="0"/>
              <a:buChar char="o"/>
            </a:pPr>
            <a:r>
              <a:rPr lang="en-US" dirty="0" smtClean="0"/>
              <a:t>Shared resources</a:t>
            </a:r>
            <a:endParaRPr lang="is-IS" dirty="0"/>
          </a:p>
          <a:p>
            <a:r>
              <a:rPr lang="is-IS" dirty="0" smtClean="0"/>
              <a:t>Compute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6240 Job slots (SC and MC)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3 CPU generations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Total </a:t>
            </a:r>
            <a:r>
              <a:rPr lang="fi-FI" dirty="0" smtClean="0"/>
              <a:t>~</a:t>
            </a:r>
            <a:r>
              <a:rPr lang="fi-FI" dirty="0"/>
              <a:t> </a:t>
            </a:r>
            <a:r>
              <a:rPr lang="fi-FI" dirty="0" smtClean="0"/>
              <a:t>70 k</a:t>
            </a:r>
            <a:r>
              <a:rPr lang="is-IS" dirty="0" smtClean="0"/>
              <a:t>HS06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ARC middleware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Fully puppetized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087438"/>
            <a:ext cx="4536182" cy="289410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4" b="19543"/>
          <a:stretch/>
        </p:blipFill>
        <p:spPr>
          <a:xfrm>
            <a:off x="557324" y="4080047"/>
            <a:ext cx="4158692" cy="2229273"/>
          </a:xfrm>
          <a:prstGeom prst="rect">
            <a:avLst/>
          </a:prstGeom>
        </p:spPr>
      </p:pic>
      <p:sp>
        <p:nvSpPr>
          <p:cNvPr id="10" name="Content Placeholder 7"/>
          <p:cNvSpPr txBox="1">
            <a:spLocks/>
          </p:cNvSpPr>
          <p:nvPr/>
        </p:nvSpPr>
        <p:spPr>
          <a:xfrm>
            <a:off x="4788024" y="4149080"/>
            <a:ext cx="4032126" cy="2229274"/>
          </a:xfrm>
          <a:prstGeom prst="rect">
            <a:avLst/>
          </a:prstGeom>
        </p:spPr>
        <p:txBody>
          <a:bodyPr vert="horz" lIns="0" tIns="5760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s-IS" dirty="0" smtClean="0"/>
              <a:t>Network</a:t>
            </a:r>
          </a:p>
          <a:p>
            <a:pPr lvl="1">
              <a:buFont typeface="Courier New" charset="0"/>
              <a:buChar char="o"/>
            </a:pPr>
            <a:r>
              <a:rPr lang="en-US" dirty="0" err="1" smtClean="0"/>
              <a:t>Infiniband</a:t>
            </a:r>
            <a:r>
              <a:rPr lang="en-US" dirty="0" smtClean="0"/>
              <a:t> </a:t>
            </a:r>
            <a:r>
              <a:rPr lang="is-IS" dirty="0" smtClean="0"/>
              <a:t>(EDR / FDR)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Ethernet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Transparent IB to ETH Bridge @ 80Gbps</a:t>
            </a:r>
          </a:p>
          <a:p>
            <a:pPr lvl="1">
              <a:buFont typeface="Courier New" charset="0"/>
              <a:buChar char="o"/>
            </a:pPr>
            <a:r>
              <a:rPr lang="is-IS" dirty="0" smtClean="0"/>
              <a:t>100Gbps Internet (shared)</a:t>
            </a:r>
          </a:p>
        </p:txBody>
      </p:sp>
    </p:spTree>
    <p:extLst>
      <p:ext uri="{BB962C8B-B14F-4D97-AF65-F5344CB8AC3E}">
        <p14:creationId xmlns:p14="http://schemas.microsoft.com/office/powerpoint/2010/main" val="678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Dedicated T2 Cluster </a:t>
            </a:r>
            <a:r>
              <a:rPr lang="mr-IN" dirty="0" smtClean="0"/>
              <a:t>–</a:t>
            </a:r>
            <a:r>
              <a:rPr lang="en-US" dirty="0" smtClean="0"/>
              <a:t> SAN Storage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T2 Site Report - </a:t>
            </a:r>
            <a:r>
              <a:rPr lang="en-US" dirty="0" err="1"/>
              <a:t>HEPiX</a:t>
            </a:r>
            <a:r>
              <a:rPr lang="en-US" dirty="0"/>
              <a:t> Spring 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850" y="1087438"/>
            <a:ext cx="5256262" cy="5140325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dCache</a:t>
            </a:r>
            <a:r>
              <a:rPr lang="en-US" sz="2000" dirty="0" smtClean="0"/>
              <a:t> (</a:t>
            </a:r>
            <a:r>
              <a:rPr lang="en-US" sz="2000" dirty="0" err="1" smtClean="0"/>
              <a:t>xrootd</a:t>
            </a:r>
            <a:r>
              <a:rPr lang="en-US" sz="2000" dirty="0" smtClean="0"/>
              <a:t>, </a:t>
            </a:r>
            <a:r>
              <a:rPr lang="en-US" sz="2000" dirty="0" err="1" smtClean="0"/>
              <a:t>dcap</a:t>
            </a:r>
            <a:r>
              <a:rPr lang="en-US" sz="2000" dirty="0" smtClean="0"/>
              <a:t>, </a:t>
            </a:r>
            <a:r>
              <a:rPr lang="en-US" sz="2000" dirty="0" err="1" smtClean="0"/>
              <a:t>gftp</a:t>
            </a:r>
            <a:r>
              <a:rPr lang="en-US" sz="2000" dirty="0" smtClean="0"/>
              <a:t>, </a:t>
            </a:r>
            <a:r>
              <a:rPr lang="en-US" sz="2000" dirty="0" err="1" smtClean="0"/>
              <a:t>srm</a:t>
            </a:r>
            <a:r>
              <a:rPr lang="en-US" sz="2000" dirty="0" smtClean="0"/>
              <a:t>)</a:t>
            </a:r>
          </a:p>
          <a:p>
            <a:pPr lvl="1">
              <a:buFont typeface="Courier New" charset="0"/>
              <a:buChar char="o"/>
            </a:pPr>
            <a:r>
              <a:rPr lang="en-US" sz="1800" dirty="0" smtClean="0"/>
              <a:t>4.2 PB in total</a:t>
            </a:r>
          </a:p>
          <a:p>
            <a:r>
              <a:rPr lang="en-US" sz="2000" dirty="0" smtClean="0"/>
              <a:t>/scratch </a:t>
            </a:r>
            <a:r>
              <a:rPr lang="mr-IN" sz="2000" dirty="0" smtClean="0"/>
              <a:t>–</a:t>
            </a:r>
            <a:r>
              <a:rPr lang="en-US" sz="2000" dirty="0" smtClean="0"/>
              <a:t> Spectrum </a:t>
            </a:r>
            <a:r>
              <a:rPr lang="en-US" sz="2000" dirty="0"/>
              <a:t>Scale (formerly GPFS</a:t>
            </a:r>
            <a:r>
              <a:rPr lang="en-US" sz="2000" dirty="0" smtClean="0"/>
              <a:t>)</a:t>
            </a:r>
          </a:p>
          <a:p>
            <a:pPr lvl="1">
              <a:buFont typeface="Courier New" charset="0"/>
              <a:buChar char="o"/>
            </a:pPr>
            <a:r>
              <a:rPr lang="en-US" sz="1800" dirty="0" smtClean="0"/>
              <a:t>DATA</a:t>
            </a:r>
          </a:p>
          <a:p>
            <a:pPr lvl="2">
              <a:buFont typeface="Courier New" charset="0"/>
              <a:buChar char="o"/>
            </a:pPr>
            <a:r>
              <a:rPr lang="en-US" sz="1600" dirty="0" smtClean="0"/>
              <a:t>641 TB available</a:t>
            </a:r>
          </a:p>
          <a:p>
            <a:pPr lvl="1">
              <a:buFont typeface="Courier New" charset="0"/>
              <a:buChar char="o"/>
            </a:pPr>
            <a:r>
              <a:rPr lang="en-US" sz="1800" dirty="0" smtClean="0"/>
              <a:t>META</a:t>
            </a:r>
          </a:p>
          <a:p>
            <a:pPr lvl="2">
              <a:buFont typeface="Courier New" charset="0"/>
              <a:buChar char="o"/>
            </a:pPr>
            <a:r>
              <a:rPr lang="en-US" sz="1600" dirty="0" smtClean="0"/>
              <a:t>Flash Systems</a:t>
            </a:r>
          </a:p>
          <a:p>
            <a:pPr lvl="2">
              <a:buFont typeface="Courier New" charset="0"/>
              <a:buChar char="o"/>
            </a:pPr>
            <a:r>
              <a:rPr lang="en-US" sz="1600" dirty="0" smtClean="0"/>
              <a:t>1TB available</a:t>
            </a:r>
          </a:p>
          <a:p>
            <a:pPr lvl="2">
              <a:buFont typeface="Courier New" charset="0"/>
              <a:buChar char="o"/>
            </a:pPr>
            <a:r>
              <a:rPr lang="en-US" sz="1600" dirty="0" smtClean="0"/>
              <a:t>340M </a:t>
            </a:r>
            <a:r>
              <a:rPr lang="en-US" sz="1600" dirty="0" err="1" smtClean="0"/>
              <a:t>inodes</a:t>
            </a:r>
            <a:endParaRPr lang="en-US" sz="160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799" y="2132857"/>
            <a:ext cx="3325393" cy="43235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t="14877" b="16524"/>
          <a:stretch/>
        </p:blipFill>
        <p:spPr>
          <a:xfrm rot="5400000">
            <a:off x="5507525" y="1643802"/>
            <a:ext cx="403360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28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SCS PowerPoint Template 4to3 2016.potx" id="{098DDBB6-037D-4F38-A4E7-70FDC6A0F6A1}" vid="{7D6F5895-36A9-444D-897B-DEBB1E8D360B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CSCS_PowerPoint_template_4to3</Template>
  <TotalTime>28285</TotalTime>
  <Words>523</Words>
  <Application>Microsoft Macintosh PowerPoint</Application>
  <PresentationFormat>On-screen Show (4:3)</PresentationFormat>
  <Paragraphs>131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Courier New</vt:lpstr>
      <vt:lpstr>Tahoma</vt:lpstr>
      <vt:lpstr>Wingdings</vt:lpstr>
      <vt:lpstr>Arial</vt:lpstr>
      <vt:lpstr>PPT Template CSCS</vt:lpstr>
      <vt:lpstr>CSCS-LCG2 Site report</vt:lpstr>
      <vt:lpstr>Swiss National Supercomputing Centre</vt:lpstr>
      <vt:lpstr>Swiss National Supercomputing Centre</vt:lpstr>
      <vt:lpstr>CSCS Facility -  Offices and machine room</vt:lpstr>
      <vt:lpstr>CSCS Facility – Machine room – Piz Daint</vt:lpstr>
      <vt:lpstr>CSCS Facility – Free cooling (lake water)</vt:lpstr>
      <vt:lpstr>CSCS-LCG2 Site report</vt:lpstr>
      <vt:lpstr>Dedicated T2 Cluster</vt:lpstr>
      <vt:lpstr>Dedicated T2 Cluster – SAN Storage</vt:lpstr>
      <vt:lpstr>Cluster usage (walltime in hours)</vt:lpstr>
      <vt:lpstr>Services overview</vt:lpstr>
      <vt:lpstr>Cluster Status and Job Monitoring</vt:lpstr>
      <vt:lpstr>LHConCray project</vt:lpstr>
      <vt:lpstr>LHConCray project</vt:lpstr>
      <vt:lpstr>LHConCray project</vt:lpstr>
      <vt:lpstr>Any Other Business</vt:lpstr>
      <vt:lpstr>Challenges</vt:lpstr>
      <vt:lpstr>Links</vt:lpstr>
      <vt:lpstr>Thank you for your attention.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 Site Report</dc:title>
  <dc:creator>Microsoft Office User</dc:creator>
  <cp:lastModifiedBy>Microsoft Office User</cp:lastModifiedBy>
  <cp:revision>87</cp:revision>
  <cp:lastPrinted>2017-04-20T11:15:30Z</cp:lastPrinted>
  <dcterms:created xsi:type="dcterms:W3CDTF">2017-03-31T12:12:38Z</dcterms:created>
  <dcterms:modified xsi:type="dcterms:W3CDTF">2017-04-21T14:07:27Z</dcterms:modified>
</cp:coreProperties>
</file>