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xlsx" ContentType="application/vnd.openxmlformats-officedocument.spreadsheetml.sheet"/>
  <Default Extension="wdp" ContentType="image/vnd.ms-photo"/>
  <Default Extension="tif" ContentType="image/t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1"/>
  </p:notesMasterIdLst>
  <p:sldIdLst>
    <p:sldId id="256" r:id="rId2"/>
    <p:sldId id="310" r:id="rId3"/>
    <p:sldId id="311" r:id="rId4"/>
    <p:sldId id="312" r:id="rId5"/>
    <p:sldId id="313" r:id="rId6"/>
    <p:sldId id="314" r:id="rId7"/>
    <p:sldId id="317" r:id="rId8"/>
    <p:sldId id="318" r:id="rId9"/>
    <p:sldId id="319" r:id="rId10"/>
    <p:sldId id="320" r:id="rId11"/>
    <p:sldId id="308" r:id="rId12"/>
    <p:sldId id="304" r:id="rId13"/>
    <p:sldId id="301" r:id="rId14"/>
    <p:sldId id="299" r:id="rId15"/>
    <p:sldId id="305" r:id="rId16"/>
    <p:sldId id="306" r:id="rId17"/>
    <p:sldId id="321" r:id="rId18"/>
    <p:sldId id="309" r:id="rId19"/>
    <p:sldId id="265" r:id="rId20"/>
  </p:sldIdLst>
  <p:sldSz cx="9144000" cy="5143500" type="screen16x9"/>
  <p:notesSz cx="6858000" cy="9144000"/>
  <p:defaultTextStyle>
    <a:defPPr>
      <a:defRPr lang="en-US"/>
    </a:defPPr>
    <a:lvl1pPr marL="0" algn="l" defTabSz="9143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8" algn="l" defTabSz="9143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2" algn="l" defTabSz="9143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2" autoAdjust="0"/>
    <p:restoredTop sz="94660" autoAdjust="0"/>
  </p:normalViewPr>
  <p:slideViewPr>
    <p:cSldViewPr snapToGrid="0" snapToObjects="1">
      <p:cViewPr>
        <p:scale>
          <a:sx n="130" d="100"/>
          <a:sy n="130" d="100"/>
        </p:scale>
        <p:origin x="-520" y="-448"/>
      </p:cViewPr>
      <p:guideLst>
        <p:guide orient="horz" pos="2160"/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33"/>
    </mc:Choice>
    <mc:Fallback>
      <c:style val="33"/>
    </mc:Fallback>
  </mc:AlternateContent>
  <c:chart>
    <c:title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Total Data (PB)</c:v>
                </c:pt>
              </c:strCache>
            </c:strRef>
          </c:tx>
          <c:invertIfNegative val="0"/>
          <c:cat>
            <c:numRef>
              <c:f>Sheet1!$A$2:$A$8</c:f>
              <c:numCache>
                <c:formatCode>General</c:formatCode>
                <c:ptCount val="7"/>
                <c:pt idx="0">
                  <c:v>2016.0</c:v>
                </c:pt>
                <c:pt idx="1">
                  <c:v>2017.0</c:v>
                </c:pt>
                <c:pt idx="2">
                  <c:v>2018.0</c:v>
                </c:pt>
                <c:pt idx="3">
                  <c:v>2019.0</c:v>
                </c:pt>
                <c:pt idx="4">
                  <c:v>2020.0</c:v>
                </c:pt>
                <c:pt idx="5">
                  <c:v>2021.0</c:v>
                </c:pt>
                <c:pt idx="6">
                  <c:v>2022.0</c:v>
                </c:pt>
              </c:numCache>
            </c:numRef>
          </c:cat>
          <c:val>
            <c:numRef>
              <c:f>Sheet1!$B$2:$B$8</c:f>
              <c:numCache>
                <c:formatCode>General</c:formatCode>
                <c:ptCount val="7"/>
                <c:pt idx="0">
                  <c:v>200.0</c:v>
                </c:pt>
                <c:pt idx="1">
                  <c:v>300.0</c:v>
                </c:pt>
                <c:pt idx="2">
                  <c:v>400.0</c:v>
                </c:pt>
                <c:pt idx="3">
                  <c:v>410.0</c:v>
                </c:pt>
                <c:pt idx="4">
                  <c:v>420.0</c:v>
                </c:pt>
                <c:pt idx="5">
                  <c:v>570.0</c:v>
                </c:pt>
                <c:pt idx="6">
                  <c:v>720.0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42544120"/>
        <c:axId val="2142563976"/>
      </c:barChart>
      <c:catAx>
        <c:axId val="21425441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2142563976"/>
        <c:crosses val="autoZero"/>
        <c:auto val="1"/>
        <c:lblAlgn val="ctr"/>
        <c:lblOffset val="100"/>
        <c:noMultiLvlLbl val="0"/>
      </c:catAx>
      <c:valAx>
        <c:axId val="2142563976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2142544120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486EC49-A14D-4EBE-AA39-8B996E593AC8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EA2CC50F-9D06-46B3-9BBE-375D9CFA42C2}">
      <dgm:prSet phldrT="[Text]"/>
      <dgm:spPr/>
      <dgm:t>
        <a:bodyPr/>
        <a:lstStyle/>
        <a:p>
          <a:r>
            <a:rPr lang="en-US" dirty="0" smtClean="0"/>
            <a:t>Mid 2018</a:t>
          </a:r>
          <a:endParaRPr lang="en-US" dirty="0"/>
        </a:p>
      </dgm:t>
    </dgm:pt>
    <dgm:pt modelId="{D36F0206-0E0F-4970-9831-253254899FC4}" type="parTrans" cxnId="{DE83EDF3-4E77-41DF-AB53-AD8FB1E76091}">
      <dgm:prSet/>
      <dgm:spPr/>
      <dgm:t>
        <a:bodyPr/>
        <a:lstStyle/>
        <a:p>
          <a:endParaRPr lang="en-US"/>
        </a:p>
      </dgm:t>
    </dgm:pt>
    <dgm:pt modelId="{9229E7BA-E446-4736-BB0D-A12ADDDF4674}" type="sibTrans" cxnId="{DE83EDF3-4E77-41DF-AB53-AD8FB1E76091}">
      <dgm:prSet/>
      <dgm:spPr/>
      <dgm:t>
        <a:bodyPr/>
        <a:lstStyle/>
        <a:p>
          <a:endParaRPr lang="en-US"/>
        </a:p>
      </dgm:t>
    </dgm:pt>
    <dgm:pt modelId="{20C5DEC7-EAB6-40F3-96C7-AF47A738E47F}">
      <dgm:prSet phldrT="[Text]"/>
      <dgm:spPr/>
      <dgm:t>
        <a:bodyPr/>
        <a:lstStyle/>
        <a:p>
          <a:r>
            <a:rPr lang="en-US" dirty="0" smtClean="0"/>
            <a:t>End 2018</a:t>
          </a:r>
          <a:endParaRPr lang="en-US" dirty="0"/>
        </a:p>
      </dgm:t>
    </dgm:pt>
    <dgm:pt modelId="{28785CED-92F4-44B5-A534-A5F56687C88A}" type="parTrans" cxnId="{A90B13FF-AB4D-48CB-A973-0E4071A51D72}">
      <dgm:prSet/>
      <dgm:spPr/>
      <dgm:t>
        <a:bodyPr/>
        <a:lstStyle/>
        <a:p>
          <a:endParaRPr lang="en-US"/>
        </a:p>
      </dgm:t>
    </dgm:pt>
    <dgm:pt modelId="{98468493-2A14-4777-80EF-87C96E15578C}" type="sibTrans" cxnId="{A90B13FF-AB4D-48CB-A973-0E4071A51D72}">
      <dgm:prSet/>
      <dgm:spPr/>
      <dgm:t>
        <a:bodyPr/>
        <a:lstStyle/>
        <a:p>
          <a:endParaRPr lang="en-US"/>
        </a:p>
      </dgm:t>
    </dgm:pt>
    <dgm:pt modelId="{0E5D409D-C855-4464-9DB7-1AF7D92745A1}">
      <dgm:prSet phldrT="[Text]"/>
      <dgm:spPr/>
      <dgm:t>
        <a:bodyPr/>
        <a:lstStyle/>
        <a:p>
          <a:r>
            <a:rPr lang="en-US" dirty="0" smtClean="0"/>
            <a:t>Ready for small experiments</a:t>
          </a:r>
          <a:endParaRPr lang="en-US" dirty="0"/>
        </a:p>
      </dgm:t>
    </dgm:pt>
    <dgm:pt modelId="{EA66C116-C0F7-4131-B4CF-C656A5CCFE78}" type="parTrans" cxnId="{932ECDCE-0F99-4EE3-ADD2-CBA4D0A827C0}">
      <dgm:prSet/>
      <dgm:spPr/>
      <dgm:t>
        <a:bodyPr/>
        <a:lstStyle/>
        <a:p>
          <a:endParaRPr lang="en-US"/>
        </a:p>
      </dgm:t>
    </dgm:pt>
    <dgm:pt modelId="{3FC6E58D-C14C-459F-80D9-C2255F05FD9A}" type="sibTrans" cxnId="{932ECDCE-0F99-4EE3-ADD2-CBA4D0A827C0}">
      <dgm:prSet/>
      <dgm:spPr/>
      <dgm:t>
        <a:bodyPr/>
        <a:lstStyle/>
        <a:p>
          <a:endParaRPr lang="en-US"/>
        </a:p>
      </dgm:t>
    </dgm:pt>
    <dgm:pt modelId="{15126C6E-2F04-45DB-A8A6-1D7C58693285}">
      <dgm:prSet phldrT="[Text]"/>
      <dgm:spPr/>
      <dgm:t>
        <a:bodyPr/>
        <a:lstStyle/>
        <a:p>
          <a:r>
            <a:rPr lang="en-US" dirty="0" smtClean="0"/>
            <a:t>Ready for LHC experiments</a:t>
          </a:r>
          <a:endParaRPr lang="en-US" dirty="0"/>
        </a:p>
      </dgm:t>
    </dgm:pt>
    <dgm:pt modelId="{70D36B66-0F9D-4A37-BB09-398F07E31671}" type="parTrans" cxnId="{0E80DA32-0E12-4E78-95AC-E51BA429F7A3}">
      <dgm:prSet/>
      <dgm:spPr/>
      <dgm:t>
        <a:bodyPr/>
        <a:lstStyle/>
        <a:p>
          <a:endParaRPr lang="en-US"/>
        </a:p>
      </dgm:t>
    </dgm:pt>
    <dgm:pt modelId="{6489376B-C885-4B28-B225-294B8EF33F09}" type="sibTrans" cxnId="{0E80DA32-0E12-4E78-95AC-E51BA429F7A3}">
      <dgm:prSet/>
      <dgm:spPr/>
      <dgm:t>
        <a:bodyPr/>
        <a:lstStyle/>
        <a:p>
          <a:endParaRPr lang="en-US"/>
        </a:p>
      </dgm:t>
    </dgm:pt>
    <dgm:pt modelId="{8C91A375-9974-4272-A320-065D5208F1B3}">
      <dgm:prSet phldrT="[Text]"/>
      <dgm:spPr/>
      <dgm:t>
        <a:bodyPr/>
        <a:lstStyle/>
        <a:p>
          <a:r>
            <a:rPr lang="en-US" dirty="0" smtClean="0"/>
            <a:t>Mid 2017</a:t>
          </a:r>
          <a:endParaRPr lang="en-US" dirty="0"/>
        </a:p>
      </dgm:t>
    </dgm:pt>
    <dgm:pt modelId="{F35CE70E-57EC-4361-9A14-68FFA92F8E84}" type="parTrans" cxnId="{2D4E3F63-658D-418C-9164-15567E76CD68}">
      <dgm:prSet/>
      <dgm:spPr/>
      <dgm:t>
        <a:bodyPr/>
        <a:lstStyle/>
        <a:p>
          <a:endParaRPr lang="en-US"/>
        </a:p>
      </dgm:t>
    </dgm:pt>
    <dgm:pt modelId="{80825AF3-697F-41FB-ACDC-AC1554138D3F}" type="sibTrans" cxnId="{2D4E3F63-658D-418C-9164-15567E76CD68}">
      <dgm:prSet/>
      <dgm:spPr/>
      <dgm:t>
        <a:bodyPr/>
        <a:lstStyle/>
        <a:p>
          <a:endParaRPr lang="en-US"/>
        </a:p>
      </dgm:t>
    </dgm:pt>
    <dgm:pt modelId="{94731648-4401-44F8-8243-0B99A6CFB2D0}">
      <dgm:prSet phldrT="[Text]"/>
      <dgm:spPr/>
      <dgm:t>
        <a:bodyPr/>
        <a:lstStyle/>
        <a:p>
          <a:r>
            <a:rPr lang="en-US" dirty="0" smtClean="0"/>
            <a:t>First release for additional copy use cases</a:t>
          </a:r>
          <a:endParaRPr lang="en-US" dirty="0"/>
        </a:p>
      </dgm:t>
    </dgm:pt>
    <dgm:pt modelId="{413919E7-0108-4E8A-A250-AD63CA2E00A4}" type="parTrans" cxnId="{0ABCA11B-8FFB-4B8C-9BAC-23CE9C910547}">
      <dgm:prSet/>
      <dgm:spPr/>
      <dgm:t>
        <a:bodyPr/>
        <a:lstStyle/>
        <a:p>
          <a:endParaRPr lang="en-US"/>
        </a:p>
      </dgm:t>
    </dgm:pt>
    <dgm:pt modelId="{6C6DE691-A8B1-4BDC-999A-E861AD02B0F1}" type="sibTrans" cxnId="{0ABCA11B-8FFB-4B8C-9BAC-23CE9C910547}">
      <dgm:prSet/>
      <dgm:spPr/>
      <dgm:t>
        <a:bodyPr/>
        <a:lstStyle/>
        <a:p>
          <a:endParaRPr lang="en-US"/>
        </a:p>
      </dgm:t>
    </dgm:pt>
    <dgm:pt modelId="{8AFCE088-38BB-498D-820A-716233DEA00B}" type="pres">
      <dgm:prSet presAssocID="{D486EC49-A14D-4EBE-AA39-8B996E593AC8}" presName="arrowDiagram" presStyleCnt="0">
        <dgm:presLayoutVars>
          <dgm:chMax val="5"/>
          <dgm:dir/>
          <dgm:resizeHandles val="exact"/>
        </dgm:presLayoutVars>
      </dgm:prSet>
      <dgm:spPr/>
    </dgm:pt>
    <dgm:pt modelId="{3AC2917E-F6BC-4C87-87E8-9C0B0DCBE04E}" type="pres">
      <dgm:prSet presAssocID="{D486EC49-A14D-4EBE-AA39-8B996E593AC8}" presName="arrow" presStyleLbl="bgShp" presStyleIdx="0" presStyleCnt="1" custLinFactNeighborX="-13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</dgm:pt>
    <dgm:pt modelId="{CD9D36D8-A53F-4C58-BE0D-7B52D9FA21A1}" type="pres">
      <dgm:prSet presAssocID="{D486EC49-A14D-4EBE-AA39-8B996E593AC8}" presName="arrowDiagram3" presStyleCnt="0"/>
      <dgm:spPr/>
    </dgm:pt>
    <dgm:pt modelId="{E94AE6AE-C57E-4AAB-A55A-FAB1C59DC4D3}" type="pres">
      <dgm:prSet presAssocID="{8C91A375-9974-4272-A320-065D5208F1B3}" presName="bullet3a" presStyleLbl="node1" presStyleIdx="0" presStyleCnt="3"/>
      <dgm:spPr/>
    </dgm:pt>
    <dgm:pt modelId="{86B6A80B-B561-403F-9563-0598920FABB8}" type="pres">
      <dgm:prSet presAssocID="{8C91A375-9974-4272-A320-065D5208F1B3}" presName="textBox3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BDD2210-74BD-449C-9FDC-027585E6FCAF}" type="pres">
      <dgm:prSet presAssocID="{EA2CC50F-9D06-46B3-9BBE-375D9CFA42C2}" presName="bullet3b" presStyleLbl="node1" presStyleIdx="1" presStyleCnt="3"/>
      <dgm:spPr/>
    </dgm:pt>
    <dgm:pt modelId="{39511815-471F-4BE7-97E8-FE51830DC51C}" type="pres">
      <dgm:prSet presAssocID="{EA2CC50F-9D06-46B3-9BBE-375D9CFA42C2}" presName="textBox3b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9DE1B63-856F-4E27-B8DF-E165346B149D}" type="pres">
      <dgm:prSet presAssocID="{20C5DEC7-EAB6-40F3-96C7-AF47A738E47F}" presName="bullet3c" presStyleLbl="node1" presStyleIdx="2" presStyleCnt="3"/>
      <dgm:spPr/>
    </dgm:pt>
    <dgm:pt modelId="{C0761CAA-9ACE-4792-BC24-99C000C6DCA1}" type="pres">
      <dgm:prSet presAssocID="{20C5DEC7-EAB6-40F3-96C7-AF47A738E47F}" presName="textBox3c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E83EDF3-4E77-41DF-AB53-AD8FB1E76091}" srcId="{D486EC49-A14D-4EBE-AA39-8B996E593AC8}" destId="{EA2CC50F-9D06-46B3-9BBE-375D9CFA42C2}" srcOrd="1" destOrd="0" parTransId="{D36F0206-0E0F-4970-9831-253254899FC4}" sibTransId="{9229E7BA-E446-4736-BB0D-A12ADDDF4674}"/>
    <dgm:cxn modelId="{6067B80F-52CA-4CA6-8998-33CD6DD5B03D}" type="presOf" srcId="{D486EC49-A14D-4EBE-AA39-8B996E593AC8}" destId="{8AFCE088-38BB-498D-820A-716233DEA00B}" srcOrd="0" destOrd="0" presId="urn:microsoft.com/office/officeart/2005/8/layout/arrow2"/>
    <dgm:cxn modelId="{EC85D336-297E-4F95-805C-6D3FD27B3704}" type="presOf" srcId="{0E5D409D-C855-4464-9DB7-1AF7D92745A1}" destId="{39511815-471F-4BE7-97E8-FE51830DC51C}" srcOrd="0" destOrd="1" presId="urn:microsoft.com/office/officeart/2005/8/layout/arrow2"/>
    <dgm:cxn modelId="{2D4E3F63-658D-418C-9164-15567E76CD68}" srcId="{D486EC49-A14D-4EBE-AA39-8B996E593AC8}" destId="{8C91A375-9974-4272-A320-065D5208F1B3}" srcOrd="0" destOrd="0" parTransId="{F35CE70E-57EC-4361-9A14-68FFA92F8E84}" sibTransId="{80825AF3-697F-41FB-ACDC-AC1554138D3F}"/>
    <dgm:cxn modelId="{E9FE47A6-70A1-4B8C-965F-27FEF0316B12}" type="presOf" srcId="{15126C6E-2F04-45DB-A8A6-1D7C58693285}" destId="{C0761CAA-9ACE-4792-BC24-99C000C6DCA1}" srcOrd="0" destOrd="1" presId="urn:microsoft.com/office/officeart/2005/8/layout/arrow2"/>
    <dgm:cxn modelId="{932ECDCE-0F99-4EE3-ADD2-CBA4D0A827C0}" srcId="{EA2CC50F-9D06-46B3-9BBE-375D9CFA42C2}" destId="{0E5D409D-C855-4464-9DB7-1AF7D92745A1}" srcOrd="0" destOrd="0" parTransId="{EA66C116-C0F7-4131-B4CF-C656A5CCFE78}" sibTransId="{3FC6E58D-C14C-459F-80D9-C2255F05FD9A}"/>
    <dgm:cxn modelId="{D90A8209-418C-4AD2-B535-9DCCBF63703A}" type="presOf" srcId="{20C5DEC7-EAB6-40F3-96C7-AF47A738E47F}" destId="{C0761CAA-9ACE-4792-BC24-99C000C6DCA1}" srcOrd="0" destOrd="0" presId="urn:microsoft.com/office/officeart/2005/8/layout/arrow2"/>
    <dgm:cxn modelId="{0926B5DC-E962-4733-A701-0D83996E69DF}" type="presOf" srcId="{94731648-4401-44F8-8243-0B99A6CFB2D0}" destId="{86B6A80B-B561-403F-9563-0598920FABB8}" srcOrd="0" destOrd="1" presId="urn:microsoft.com/office/officeart/2005/8/layout/arrow2"/>
    <dgm:cxn modelId="{6AC1E4B8-CD13-442B-8520-24C9363AD718}" type="presOf" srcId="{EA2CC50F-9D06-46B3-9BBE-375D9CFA42C2}" destId="{39511815-471F-4BE7-97E8-FE51830DC51C}" srcOrd="0" destOrd="0" presId="urn:microsoft.com/office/officeart/2005/8/layout/arrow2"/>
    <dgm:cxn modelId="{0CA21F88-4A24-4C44-8583-0A2B99B72599}" type="presOf" srcId="{8C91A375-9974-4272-A320-065D5208F1B3}" destId="{86B6A80B-B561-403F-9563-0598920FABB8}" srcOrd="0" destOrd="0" presId="urn:microsoft.com/office/officeart/2005/8/layout/arrow2"/>
    <dgm:cxn modelId="{A90B13FF-AB4D-48CB-A973-0E4071A51D72}" srcId="{D486EC49-A14D-4EBE-AA39-8B996E593AC8}" destId="{20C5DEC7-EAB6-40F3-96C7-AF47A738E47F}" srcOrd="2" destOrd="0" parTransId="{28785CED-92F4-44B5-A534-A5F56687C88A}" sibTransId="{98468493-2A14-4777-80EF-87C96E15578C}"/>
    <dgm:cxn modelId="{0ABCA11B-8FFB-4B8C-9BAC-23CE9C910547}" srcId="{8C91A375-9974-4272-A320-065D5208F1B3}" destId="{94731648-4401-44F8-8243-0B99A6CFB2D0}" srcOrd="0" destOrd="0" parTransId="{413919E7-0108-4E8A-A250-AD63CA2E00A4}" sibTransId="{6C6DE691-A8B1-4BDC-999A-E861AD02B0F1}"/>
    <dgm:cxn modelId="{0E80DA32-0E12-4E78-95AC-E51BA429F7A3}" srcId="{20C5DEC7-EAB6-40F3-96C7-AF47A738E47F}" destId="{15126C6E-2F04-45DB-A8A6-1D7C58693285}" srcOrd="0" destOrd="0" parTransId="{70D36B66-0F9D-4A37-BB09-398F07E31671}" sibTransId="{6489376B-C885-4B28-B225-294B8EF33F09}"/>
    <dgm:cxn modelId="{417DFD61-7BEC-40AE-9A6D-4E7924F9EF69}" type="presParOf" srcId="{8AFCE088-38BB-498D-820A-716233DEA00B}" destId="{3AC2917E-F6BC-4C87-87E8-9C0B0DCBE04E}" srcOrd="0" destOrd="0" presId="urn:microsoft.com/office/officeart/2005/8/layout/arrow2"/>
    <dgm:cxn modelId="{460F6770-40DD-46A9-8F0C-1D6CCF248FC8}" type="presParOf" srcId="{8AFCE088-38BB-498D-820A-716233DEA00B}" destId="{CD9D36D8-A53F-4C58-BE0D-7B52D9FA21A1}" srcOrd="1" destOrd="0" presId="urn:microsoft.com/office/officeart/2005/8/layout/arrow2"/>
    <dgm:cxn modelId="{DBAD86B0-93AC-4707-BFBE-6AD66AC130CC}" type="presParOf" srcId="{CD9D36D8-A53F-4C58-BE0D-7B52D9FA21A1}" destId="{E94AE6AE-C57E-4AAB-A55A-FAB1C59DC4D3}" srcOrd="0" destOrd="0" presId="urn:microsoft.com/office/officeart/2005/8/layout/arrow2"/>
    <dgm:cxn modelId="{DC1A0090-07E5-43D2-9723-57FC0CB55C91}" type="presParOf" srcId="{CD9D36D8-A53F-4C58-BE0D-7B52D9FA21A1}" destId="{86B6A80B-B561-403F-9563-0598920FABB8}" srcOrd="1" destOrd="0" presId="urn:microsoft.com/office/officeart/2005/8/layout/arrow2"/>
    <dgm:cxn modelId="{54E1D79F-B682-42AE-A8CB-2364F79AC198}" type="presParOf" srcId="{CD9D36D8-A53F-4C58-BE0D-7B52D9FA21A1}" destId="{0BDD2210-74BD-449C-9FDC-027585E6FCAF}" srcOrd="2" destOrd="0" presId="urn:microsoft.com/office/officeart/2005/8/layout/arrow2"/>
    <dgm:cxn modelId="{FEA1788F-0C98-4FE6-B65B-ED1FEF415B9A}" type="presParOf" srcId="{CD9D36D8-A53F-4C58-BE0D-7B52D9FA21A1}" destId="{39511815-471F-4BE7-97E8-FE51830DC51C}" srcOrd="3" destOrd="0" presId="urn:microsoft.com/office/officeart/2005/8/layout/arrow2"/>
    <dgm:cxn modelId="{53DBBFB2-F3B4-4F25-9ADB-4F29E8D53A80}" type="presParOf" srcId="{CD9D36D8-A53F-4C58-BE0D-7B52D9FA21A1}" destId="{29DE1B63-856F-4E27-B8DF-E165346B149D}" srcOrd="4" destOrd="0" presId="urn:microsoft.com/office/officeart/2005/8/layout/arrow2"/>
    <dgm:cxn modelId="{A154F3A3-8338-4455-AE14-A52F60030BA6}" type="presParOf" srcId="{CD9D36D8-A53F-4C58-BE0D-7B52D9FA21A1}" destId="{C0761CAA-9ACE-4792-BC24-99C000C6DCA1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C2917E-F6BC-4C87-87E8-9C0B0DCBE04E}">
      <dsp:nvSpPr>
        <dsp:cNvPr id="0" name=""/>
        <dsp:cNvSpPr/>
      </dsp:nvSpPr>
      <dsp:spPr>
        <a:xfrm>
          <a:off x="1305525" y="0"/>
          <a:ext cx="5600700" cy="3500438"/>
        </a:xfrm>
        <a:prstGeom prst="swooshArrow">
          <a:avLst>
            <a:gd name="adj1" fmla="val 25000"/>
            <a:gd name="adj2" fmla="val 25000"/>
          </a:avLst>
        </a:prstGeom>
        <a:gradFill rotWithShape="1">
          <a:gsLst>
            <a:gs pos="0">
              <a:schemeClr val="accent2">
                <a:tint val="1000"/>
              </a:schemeClr>
            </a:gs>
            <a:gs pos="68000">
              <a:schemeClr val="accent2">
                <a:tint val="77000"/>
              </a:schemeClr>
            </a:gs>
            <a:gs pos="81000">
              <a:schemeClr val="accent2">
                <a:tint val="79000"/>
              </a:schemeClr>
            </a:gs>
            <a:gs pos="86000">
              <a:schemeClr val="accent2">
                <a:tint val="73000"/>
              </a:schemeClr>
            </a:gs>
            <a:gs pos="100000">
              <a:schemeClr val="accent2">
                <a:tint val="35000"/>
              </a:schemeClr>
            </a:gs>
          </a:gsLst>
          <a:lin ang="5400000" scaled="1"/>
        </a:gradFill>
        <a:ln w="9525" cap="flat" cmpd="sng" algn="ctr">
          <a:solidFill>
            <a:schemeClr val="accent2">
              <a:shade val="60000"/>
              <a:satMod val="300000"/>
            </a:schemeClr>
          </a:solidFill>
          <a:prstDash val="solid"/>
        </a:ln>
        <a:effectLst>
          <a:glow rad="63500">
            <a:schemeClr val="accent2">
              <a:tint val="30000"/>
              <a:shade val="95000"/>
              <a:satMod val="300000"/>
              <a:alpha val="50000"/>
            </a:schemeClr>
          </a:glo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</dsp:sp>
    <dsp:sp modelId="{E94AE6AE-C57E-4AAB-A55A-FAB1C59DC4D3}">
      <dsp:nvSpPr>
        <dsp:cNvPr id="0" name=""/>
        <dsp:cNvSpPr/>
      </dsp:nvSpPr>
      <dsp:spPr>
        <a:xfrm>
          <a:off x="2024151" y="2416002"/>
          <a:ext cx="145618" cy="14561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B6A80B-B561-403F-9563-0598920FABB8}">
      <dsp:nvSpPr>
        <dsp:cNvPr id="0" name=""/>
        <dsp:cNvSpPr/>
      </dsp:nvSpPr>
      <dsp:spPr>
        <a:xfrm>
          <a:off x="2096960" y="2488811"/>
          <a:ext cx="1304963" cy="10116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7160" tIns="0" rIns="0" bIns="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Mid 2017</a:t>
          </a:r>
          <a:endParaRPr lang="en-US" sz="16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First release for additional copy use cases</a:t>
          </a:r>
          <a:endParaRPr lang="en-US" sz="1200" kern="1200" dirty="0"/>
        </a:p>
      </dsp:txBody>
      <dsp:txXfrm>
        <a:off x="2096960" y="2488811"/>
        <a:ext cx="1304963" cy="1011626"/>
      </dsp:txXfrm>
    </dsp:sp>
    <dsp:sp modelId="{0BDD2210-74BD-449C-9FDC-027585E6FCAF}">
      <dsp:nvSpPr>
        <dsp:cNvPr id="0" name=""/>
        <dsp:cNvSpPr/>
      </dsp:nvSpPr>
      <dsp:spPr>
        <a:xfrm>
          <a:off x="3309511" y="1464583"/>
          <a:ext cx="263232" cy="26323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511815-471F-4BE7-97E8-FE51830DC51C}">
      <dsp:nvSpPr>
        <dsp:cNvPr id="0" name=""/>
        <dsp:cNvSpPr/>
      </dsp:nvSpPr>
      <dsp:spPr>
        <a:xfrm>
          <a:off x="3441128" y="1596199"/>
          <a:ext cx="1344168" cy="19042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482" tIns="0" rIns="0" bIns="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Mid 2018</a:t>
          </a:r>
          <a:endParaRPr lang="en-US" sz="16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Ready for small experiments</a:t>
          </a:r>
          <a:endParaRPr lang="en-US" sz="1200" kern="1200" dirty="0"/>
        </a:p>
      </dsp:txBody>
      <dsp:txXfrm>
        <a:off x="3441128" y="1596199"/>
        <a:ext cx="1344168" cy="1904238"/>
      </dsp:txXfrm>
    </dsp:sp>
    <dsp:sp modelId="{29DE1B63-856F-4E27-B8DF-E165346B149D}">
      <dsp:nvSpPr>
        <dsp:cNvPr id="0" name=""/>
        <dsp:cNvSpPr/>
      </dsp:nvSpPr>
      <dsp:spPr>
        <a:xfrm>
          <a:off x="4855305" y="885610"/>
          <a:ext cx="364045" cy="36404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761CAA-9ACE-4792-BC24-99C000C6DCA1}">
      <dsp:nvSpPr>
        <dsp:cNvPr id="0" name=""/>
        <dsp:cNvSpPr/>
      </dsp:nvSpPr>
      <dsp:spPr>
        <a:xfrm>
          <a:off x="5037328" y="1067633"/>
          <a:ext cx="1344168" cy="24328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900" tIns="0" rIns="0" bIns="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End 2018</a:t>
          </a:r>
          <a:endParaRPr lang="en-US" sz="16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Ready for LHC experiments</a:t>
          </a:r>
          <a:endParaRPr lang="en-US" sz="1200" kern="1200" dirty="0"/>
        </a:p>
      </dsp:txBody>
      <dsp:txXfrm>
        <a:off x="5037328" y="1067633"/>
        <a:ext cx="1344168" cy="24328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425AB5-DAE9-4303-AA78-1652BDF2A8A0}" type="datetimeFigureOut">
              <a:rPr lang="en-GB" smtClean="0"/>
              <a:t>25.04.17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5E5BFA-9DF3-42A8-8477-103B1749DE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5679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7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78" algn="l" defTabSz="91437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132" algn="l" defTabSz="91437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5E5BFA-9DF3-42A8-8477-103B1749DE02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55335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5E5BFA-9DF3-42A8-8477-103B1749DE02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29925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CTA will provide </a:t>
            </a:r>
            <a:r>
              <a:rPr lang="en-US" dirty="0" err="1" smtClean="0"/>
              <a:t>optimise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5E5BFA-9DF3-42A8-8477-103B1749DE02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5891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4" y="1636247"/>
            <a:ext cx="2018743" cy="19968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8" y="2027465"/>
            <a:ext cx="1172455" cy="1100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919093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027464"/>
            <a:ext cx="1009372" cy="1265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626750"/>
            <a:ext cx="2106514" cy="2106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1" y="2158701"/>
            <a:ext cx="966400" cy="12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1833613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19" tIns="0" rIns="45719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1833613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19" tIns="0" rIns="45719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80981" indent="-280981">
              <a:defRPr>
                <a:solidFill>
                  <a:schemeClr val="accent6">
                    <a:lumMod val="50000"/>
                  </a:schemeClr>
                </a:solidFill>
              </a:defRPr>
            </a:lvl1pPr>
            <a:lvl2pPr marL="447664" indent="-182558" defTabSz="360354">
              <a:defRPr/>
            </a:lvl2pPr>
            <a:lvl3pPr marL="719120" indent="-200020">
              <a:defRPr/>
            </a:lvl3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128223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1" y="175120"/>
            <a:ext cx="8226854" cy="705332"/>
          </a:xfrm>
          <a:prstGeom prst="rect">
            <a:avLst/>
          </a:prstGeom>
        </p:spPr>
        <p:txBody>
          <a:bodyPr vert="horz" lIns="45719" tIns="45719" rIns="45719" bIns="45719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1" y="994206"/>
            <a:ext cx="8226854" cy="3500566"/>
          </a:xfrm>
          <a:prstGeom prst="rect">
            <a:avLst/>
          </a:prstGeom>
        </p:spPr>
        <p:txBody>
          <a:bodyPr vert="horz" lIns="91438" tIns="45719" rIns="91438" bIns="45719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2" name="AutoShape 16"/>
          <p:cNvSpPr>
            <a:spLocks noChangeAspect="1" noChangeArrowheads="1" noTextEdit="1"/>
          </p:cNvSpPr>
          <p:nvPr userDrawn="1"/>
        </p:nvSpPr>
        <p:spPr bwMode="auto">
          <a:xfrm>
            <a:off x="457200" y="3149601"/>
            <a:ext cx="6827838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8" tIns="45719" rIns="91438" bIns="45719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TextBox 43"/>
          <p:cNvSpPr txBox="1"/>
          <p:nvPr userDrawn="1"/>
        </p:nvSpPr>
        <p:spPr>
          <a:xfrm>
            <a:off x="661848" y="4719520"/>
            <a:ext cx="1262410" cy="369332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en-US" dirty="0" smtClean="0"/>
              <a:t>IT-Storage</a:t>
            </a:r>
            <a:endParaRPr lang="en-GB" dirty="0"/>
          </a:p>
        </p:txBody>
      </p:sp>
      <p:sp>
        <p:nvSpPr>
          <p:cNvPr id="46" name="TextBox 45"/>
          <p:cNvSpPr txBox="1"/>
          <p:nvPr userDrawn="1"/>
        </p:nvSpPr>
        <p:spPr>
          <a:xfrm>
            <a:off x="8705615" y="4827242"/>
            <a:ext cx="360984" cy="265454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fld id="{1C9127BC-A7E1-4D5F-ADF0-FAFFD62E2BC5}" type="slidenum">
              <a:rPr lang="en-GB" sz="1100" smtClean="0"/>
              <a:t>‹#›</a:t>
            </a:fld>
            <a:endParaRPr lang="en-GB" sz="1100" dirty="0"/>
          </a:p>
        </p:txBody>
      </p:sp>
      <p:sp>
        <p:nvSpPr>
          <p:cNvPr id="58" name="Freeform 40"/>
          <p:cNvSpPr>
            <a:spLocks noChangeAspect="1"/>
          </p:cNvSpPr>
          <p:nvPr userDrawn="1"/>
        </p:nvSpPr>
        <p:spPr bwMode="auto">
          <a:xfrm>
            <a:off x="621508" y="4750968"/>
            <a:ext cx="5557" cy="310039"/>
          </a:xfrm>
          <a:custGeom>
            <a:avLst/>
            <a:gdLst>
              <a:gd name="T0" fmla="*/ 0 w 9"/>
              <a:gd name="T1" fmla="*/ 0 h 537"/>
              <a:gd name="T2" fmla="*/ 0 w 9"/>
              <a:gd name="T3" fmla="*/ 0 h 537"/>
              <a:gd name="T4" fmla="*/ 9 w 9"/>
              <a:gd name="T5" fmla="*/ 0 h 537"/>
              <a:gd name="T6" fmla="*/ 9 w 9"/>
              <a:gd name="T7" fmla="*/ 537 h 537"/>
              <a:gd name="T8" fmla="*/ 0 w 9"/>
              <a:gd name="T9" fmla="*/ 537 h 537"/>
              <a:gd name="T10" fmla="*/ 0 w 9"/>
              <a:gd name="T11" fmla="*/ 0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" h="537">
                <a:moveTo>
                  <a:pt x="0" y="0"/>
                </a:moveTo>
                <a:lnTo>
                  <a:pt x="0" y="0"/>
                </a:lnTo>
                <a:lnTo>
                  <a:pt x="9" y="0"/>
                </a:lnTo>
                <a:lnTo>
                  <a:pt x="9" y="537"/>
                </a:lnTo>
                <a:lnTo>
                  <a:pt x="0" y="537"/>
                </a:lnTo>
                <a:lnTo>
                  <a:pt x="0" y="0"/>
                </a:lnTo>
                <a:close/>
              </a:path>
            </a:pathLst>
          </a:custGeom>
          <a:solidFill>
            <a:srgbClr val="1E5AAE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8" tIns="45719" rIns="91438" bIns="45719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8" name="Group 67"/>
          <p:cNvGrpSpPr/>
          <p:nvPr userDrawn="1"/>
        </p:nvGrpSpPr>
        <p:grpSpPr>
          <a:xfrm>
            <a:off x="114300" y="4719521"/>
            <a:ext cx="362278" cy="350957"/>
            <a:chOff x="114300" y="4627563"/>
            <a:chExt cx="457200" cy="442913"/>
          </a:xfrm>
        </p:grpSpPr>
        <p:sp>
          <p:nvSpPr>
            <p:cNvPr id="49" name="Freeform 31"/>
            <p:cNvSpPr>
              <a:spLocks/>
            </p:cNvSpPr>
            <p:nvPr userDrawn="1"/>
          </p:nvSpPr>
          <p:spPr bwMode="auto">
            <a:xfrm>
              <a:off x="152400" y="4751388"/>
              <a:ext cx="58738" cy="66675"/>
            </a:xfrm>
            <a:custGeom>
              <a:avLst/>
              <a:gdLst>
                <a:gd name="T0" fmla="*/ 70 w 71"/>
                <a:gd name="T1" fmla="*/ 73 h 81"/>
                <a:gd name="T2" fmla="*/ 70 w 71"/>
                <a:gd name="T3" fmla="*/ 73 h 81"/>
                <a:gd name="T4" fmla="*/ 43 w 71"/>
                <a:gd name="T5" fmla="*/ 81 h 81"/>
                <a:gd name="T6" fmla="*/ 0 w 71"/>
                <a:gd name="T7" fmla="*/ 41 h 81"/>
                <a:gd name="T8" fmla="*/ 44 w 71"/>
                <a:gd name="T9" fmla="*/ 0 h 81"/>
                <a:gd name="T10" fmla="*/ 71 w 71"/>
                <a:gd name="T11" fmla="*/ 5 h 81"/>
                <a:gd name="T12" fmla="*/ 68 w 71"/>
                <a:gd name="T13" fmla="*/ 15 h 81"/>
                <a:gd name="T14" fmla="*/ 68 w 71"/>
                <a:gd name="T15" fmla="*/ 15 h 81"/>
                <a:gd name="T16" fmla="*/ 43 w 71"/>
                <a:gd name="T17" fmla="*/ 5 h 81"/>
                <a:gd name="T18" fmla="*/ 12 w 71"/>
                <a:gd name="T19" fmla="*/ 40 h 81"/>
                <a:gd name="T20" fmla="*/ 44 w 71"/>
                <a:gd name="T21" fmla="*/ 76 h 81"/>
                <a:gd name="T22" fmla="*/ 71 w 71"/>
                <a:gd name="T23" fmla="*/ 64 h 81"/>
                <a:gd name="T24" fmla="*/ 71 w 71"/>
                <a:gd name="T25" fmla="*/ 65 h 81"/>
                <a:gd name="T26" fmla="*/ 70 w 71"/>
                <a:gd name="T27" fmla="*/ 73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1" h="81">
                  <a:moveTo>
                    <a:pt x="70" y="73"/>
                  </a:moveTo>
                  <a:lnTo>
                    <a:pt x="70" y="73"/>
                  </a:lnTo>
                  <a:cubicBezTo>
                    <a:pt x="67" y="76"/>
                    <a:pt x="57" y="81"/>
                    <a:pt x="43" y="81"/>
                  </a:cubicBezTo>
                  <a:cubicBezTo>
                    <a:pt x="18" y="81"/>
                    <a:pt x="0" y="65"/>
                    <a:pt x="0" y="41"/>
                  </a:cubicBezTo>
                  <a:cubicBezTo>
                    <a:pt x="0" y="16"/>
                    <a:pt x="19" y="0"/>
                    <a:pt x="44" y="0"/>
                  </a:cubicBezTo>
                  <a:cubicBezTo>
                    <a:pt x="54" y="0"/>
                    <a:pt x="65" y="3"/>
                    <a:pt x="71" y="5"/>
                  </a:cubicBezTo>
                  <a:cubicBezTo>
                    <a:pt x="70" y="8"/>
                    <a:pt x="69" y="12"/>
                    <a:pt x="68" y="15"/>
                  </a:cubicBezTo>
                  <a:lnTo>
                    <a:pt x="68" y="15"/>
                  </a:lnTo>
                  <a:cubicBezTo>
                    <a:pt x="63" y="9"/>
                    <a:pt x="55" y="5"/>
                    <a:pt x="43" y="5"/>
                  </a:cubicBezTo>
                  <a:cubicBezTo>
                    <a:pt x="29" y="5"/>
                    <a:pt x="12" y="17"/>
                    <a:pt x="12" y="40"/>
                  </a:cubicBezTo>
                  <a:cubicBezTo>
                    <a:pt x="12" y="63"/>
                    <a:pt x="29" y="76"/>
                    <a:pt x="44" y="76"/>
                  </a:cubicBezTo>
                  <a:cubicBezTo>
                    <a:pt x="58" y="76"/>
                    <a:pt x="65" y="69"/>
                    <a:pt x="71" y="64"/>
                  </a:cubicBezTo>
                  <a:lnTo>
                    <a:pt x="71" y="65"/>
                  </a:lnTo>
                  <a:lnTo>
                    <a:pt x="70" y="73"/>
                  </a:lnTo>
                  <a:close/>
                </a:path>
              </a:pathLst>
            </a:custGeom>
            <a:solidFill>
              <a:srgbClr val="1E5AA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32"/>
            <p:cNvSpPr>
              <a:spLocks/>
            </p:cNvSpPr>
            <p:nvPr userDrawn="1"/>
          </p:nvSpPr>
          <p:spPr bwMode="auto">
            <a:xfrm>
              <a:off x="222250" y="4751388"/>
              <a:ext cx="41275" cy="65088"/>
            </a:xfrm>
            <a:custGeom>
              <a:avLst/>
              <a:gdLst>
                <a:gd name="T0" fmla="*/ 49 w 49"/>
                <a:gd name="T1" fmla="*/ 75 h 79"/>
                <a:gd name="T2" fmla="*/ 49 w 49"/>
                <a:gd name="T3" fmla="*/ 75 h 79"/>
                <a:gd name="T4" fmla="*/ 49 w 49"/>
                <a:gd name="T5" fmla="*/ 70 h 79"/>
                <a:gd name="T6" fmla="*/ 12 w 49"/>
                <a:gd name="T7" fmla="*/ 72 h 79"/>
                <a:gd name="T8" fmla="*/ 12 w 49"/>
                <a:gd name="T9" fmla="*/ 41 h 79"/>
                <a:gd name="T10" fmla="*/ 41 w 49"/>
                <a:gd name="T11" fmla="*/ 42 h 79"/>
                <a:gd name="T12" fmla="*/ 40 w 49"/>
                <a:gd name="T13" fmla="*/ 38 h 79"/>
                <a:gd name="T14" fmla="*/ 41 w 49"/>
                <a:gd name="T15" fmla="*/ 34 h 79"/>
                <a:gd name="T16" fmla="*/ 12 w 49"/>
                <a:gd name="T17" fmla="*/ 35 h 79"/>
                <a:gd name="T18" fmla="*/ 12 w 49"/>
                <a:gd name="T19" fmla="*/ 7 h 79"/>
                <a:gd name="T20" fmla="*/ 48 w 49"/>
                <a:gd name="T21" fmla="*/ 8 h 79"/>
                <a:gd name="T22" fmla="*/ 48 w 49"/>
                <a:gd name="T23" fmla="*/ 4 h 79"/>
                <a:gd name="T24" fmla="*/ 48 w 49"/>
                <a:gd name="T25" fmla="*/ 0 h 79"/>
                <a:gd name="T26" fmla="*/ 24 w 49"/>
                <a:gd name="T27" fmla="*/ 1 h 79"/>
                <a:gd name="T28" fmla="*/ 0 w 49"/>
                <a:gd name="T29" fmla="*/ 0 h 79"/>
                <a:gd name="T30" fmla="*/ 1 w 49"/>
                <a:gd name="T31" fmla="*/ 30 h 79"/>
                <a:gd name="T32" fmla="*/ 1 w 49"/>
                <a:gd name="T33" fmla="*/ 49 h 79"/>
                <a:gd name="T34" fmla="*/ 0 w 49"/>
                <a:gd name="T35" fmla="*/ 79 h 79"/>
                <a:gd name="T36" fmla="*/ 25 w 49"/>
                <a:gd name="T37" fmla="*/ 78 h 79"/>
                <a:gd name="T38" fmla="*/ 26 w 49"/>
                <a:gd name="T39" fmla="*/ 78 h 79"/>
                <a:gd name="T40" fmla="*/ 34 w 49"/>
                <a:gd name="T41" fmla="*/ 78 h 79"/>
                <a:gd name="T42" fmla="*/ 49 w 49"/>
                <a:gd name="T43" fmla="*/ 79 h 79"/>
                <a:gd name="T44" fmla="*/ 49 w 49"/>
                <a:gd name="T45" fmla="*/ 7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9" h="79">
                  <a:moveTo>
                    <a:pt x="49" y="75"/>
                  </a:moveTo>
                  <a:lnTo>
                    <a:pt x="49" y="75"/>
                  </a:lnTo>
                  <a:cubicBezTo>
                    <a:pt x="49" y="73"/>
                    <a:pt x="49" y="71"/>
                    <a:pt x="49" y="70"/>
                  </a:cubicBezTo>
                  <a:cubicBezTo>
                    <a:pt x="42" y="71"/>
                    <a:pt x="20" y="72"/>
                    <a:pt x="12" y="72"/>
                  </a:cubicBezTo>
                  <a:cubicBezTo>
                    <a:pt x="12" y="70"/>
                    <a:pt x="12" y="45"/>
                    <a:pt x="12" y="41"/>
                  </a:cubicBezTo>
                  <a:cubicBezTo>
                    <a:pt x="15" y="41"/>
                    <a:pt x="33" y="42"/>
                    <a:pt x="41" y="42"/>
                  </a:cubicBezTo>
                  <a:cubicBezTo>
                    <a:pt x="40" y="41"/>
                    <a:pt x="40" y="39"/>
                    <a:pt x="40" y="38"/>
                  </a:cubicBezTo>
                  <a:cubicBezTo>
                    <a:pt x="40" y="37"/>
                    <a:pt x="40" y="35"/>
                    <a:pt x="41" y="34"/>
                  </a:cubicBezTo>
                  <a:cubicBezTo>
                    <a:pt x="34" y="35"/>
                    <a:pt x="25" y="35"/>
                    <a:pt x="12" y="35"/>
                  </a:cubicBezTo>
                  <a:cubicBezTo>
                    <a:pt x="12" y="32"/>
                    <a:pt x="12" y="11"/>
                    <a:pt x="12" y="7"/>
                  </a:cubicBezTo>
                  <a:cubicBezTo>
                    <a:pt x="27" y="7"/>
                    <a:pt x="40" y="8"/>
                    <a:pt x="48" y="8"/>
                  </a:cubicBezTo>
                  <a:cubicBezTo>
                    <a:pt x="48" y="7"/>
                    <a:pt x="48" y="6"/>
                    <a:pt x="48" y="4"/>
                  </a:cubicBezTo>
                  <a:cubicBezTo>
                    <a:pt x="48" y="3"/>
                    <a:pt x="48" y="1"/>
                    <a:pt x="48" y="0"/>
                  </a:cubicBezTo>
                  <a:cubicBezTo>
                    <a:pt x="44" y="1"/>
                    <a:pt x="31" y="1"/>
                    <a:pt x="24" y="1"/>
                  </a:cubicBezTo>
                  <a:cubicBezTo>
                    <a:pt x="18" y="1"/>
                    <a:pt x="7" y="1"/>
                    <a:pt x="0" y="0"/>
                  </a:cubicBezTo>
                  <a:cubicBezTo>
                    <a:pt x="1" y="10"/>
                    <a:pt x="1" y="20"/>
                    <a:pt x="1" y="30"/>
                  </a:cubicBezTo>
                  <a:lnTo>
                    <a:pt x="1" y="49"/>
                  </a:lnTo>
                  <a:cubicBezTo>
                    <a:pt x="1" y="59"/>
                    <a:pt x="1" y="69"/>
                    <a:pt x="0" y="79"/>
                  </a:cubicBezTo>
                  <a:cubicBezTo>
                    <a:pt x="7" y="79"/>
                    <a:pt x="18" y="78"/>
                    <a:pt x="25" y="78"/>
                  </a:cubicBezTo>
                  <a:cubicBezTo>
                    <a:pt x="25" y="78"/>
                    <a:pt x="25" y="78"/>
                    <a:pt x="26" y="78"/>
                  </a:cubicBezTo>
                  <a:cubicBezTo>
                    <a:pt x="28" y="78"/>
                    <a:pt x="31" y="78"/>
                    <a:pt x="34" y="78"/>
                  </a:cubicBezTo>
                  <a:cubicBezTo>
                    <a:pt x="40" y="79"/>
                    <a:pt x="45" y="79"/>
                    <a:pt x="49" y="79"/>
                  </a:cubicBezTo>
                  <a:cubicBezTo>
                    <a:pt x="49" y="78"/>
                    <a:pt x="49" y="76"/>
                    <a:pt x="49" y="75"/>
                  </a:cubicBezTo>
                  <a:close/>
                </a:path>
              </a:pathLst>
            </a:custGeom>
            <a:solidFill>
              <a:srgbClr val="1E5AA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33"/>
            <p:cNvSpPr>
              <a:spLocks noEditPoints="1"/>
            </p:cNvSpPr>
            <p:nvPr userDrawn="1"/>
          </p:nvSpPr>
          <p:spPr bwMode="auto">
            <a:xfrm>
              <a:off x="274638" y="4751388"/>
              <a:ext cx="52388" cy="65088"/>
            </a:xfrm>
            <a:custGeom>
              <a:avLst/>
              <a:gdLst>
                <a:gd name="T0" fmla="*/ 19 w 61"/>
                <a:gd name="T1" fmla="*/ 36 h 79"/>
                <a:gd name="T2" fmla="*/ 19 w 61"/>
                <a:gd name="T3" fmla="*/ 36 h 79"/>
                <a:gd name="T4" fmla="*/ 41 w 61"/>
                <a:gd name="T5" fmla="*/ 20 h 79"/>
                <a:gd name="T6" fmla="*/ 23 w 61"/>
                <a:gd name="T7" fmla="*/ 5 h 79"/>
                <a:gd name="T8" fmla="*/ 12 w 61"/>
                <a:gd name="T9" fmla="*/ 6 h 79"/>
                <a:gd name="T10" fmla="*/ 12 w 61"/>
                <a:gd name="T11" fmla="*/ 30 h 79"/>
                <a:gd name="T12" fmla="*/ 12 w 61"/>
                <a:gd name="T13" fmla="*/ 36 h 79"/>
                <a:gd name="T14" fmla="*/ 19 w 61"/>
                <a:gd name="T15" fmla="*/ 36 h 79"/>
                <a:gd name="T16" fmla="*/ 19 w 61"/>
                <a:gd name="T17" fmla="*/ 36 h 79"/>
                <a:gd name="T18" fmla="*/ 12 w 61"/>
                <a:gd name="T19" fmla="*/ 40 h 79"/>
                <a:gd name="T20" fmla="*/ 12 w 61"/>
                <a:gd name="T21" fmla="*/ 40 h 79"/>
                <a:gd name="T22" fmla="*/ 12 w 61"/>
                <a:gd name="T23" fmla="*/ 49 h 79"/>
                <a:gd name="T24" fmla="*/ 13 w 61"/>
                <a:gd name="T25" fmla="*/ 79 h 79"/>
                <a:gd name="T26" fmla="*/ 6 w 61"/>
                <a:gd name="T27" fmla="*/ 79 h 79"/>
                <a:gd name="T28" fmla="*/ 0 w 61"/>
                <a:gd name="T29" fmla="*/ 79 h 79"/>
                <a:gd name="T30" fmla="*/ 1 w 61"/>
                <a:gd name="T31" fmla="*/ 49 h 79"/>
                <a:gd name="T32" fmla="*/ 1 w 61"/>
                <a:gd name="T33" fmla="*/ 30 h 79"/>
                <a:gd name="T34" fmla="*/ 0 w 61"/>
                <a:gd name="T35" fmla="*/ 0 h 79"/>
                <a:gd name="T36" fmla="*/ 14 w 61"/>
                <a:gd name="T37" fmla="*/ 1 h 79"/>
                <a:gd name="T38" fmla="*/ 27 w 61"/>
                <a:gd name="T39" fmla="*/ 0 h 79"/>
                <a:gd name="T40" fmla="*/ 52 w 61"/>
                <a:gd name="T41" fmla="*/ 18 h 79"/>
                <a:gd name="T42" fmla="*/ 28 w 61"/>
                <a:gd name="T43" fmla="*/ 40 h 79"/>
                <a:gd name="T44" fmla="*/ 61 w 61"/>
                <a:gd name="T45" fmla="*/ 79 h 79"/>
                <a:gd name="T46" fmla="*/ 53 w 61"/>
                <a:gd name="T47" fmla="*/ 79 h 79"/>
                <a:gd name="T48" fmla="*/ 46 w 61"/>
                <a:gd name="T49" fmla="*/ 79 h 79"/>
                <a:gd name="T50" fmla="*/ 17 w 61"/>
                <a:gd name="T51" fmla="*/ 40 h 79"/>
                <a:gd name="T52" fmla="*/ 12 w 61"/>
                <a:gd name="T53" fmla="*/ 4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1" h="79">
                  <a:moveTo>
                    <a:pt x="19" y="36"/>
                  </a:moveTo>
                  <a:lnTo>
                    <a:pt x="19" y="36"/>
                  </a:lnTo>
                  <a:cubicBezTo>
                    <a:pt x="29" y="36"/>
                    <a:pt x="41" y="33"/>
                    <a:pt x="41" y="20"/>
                  </a:cubicBezTo>
                  <a:cubicBezTo>
                    <a:pt x="41" y="9"/>
                    <a:pt x="31" y="5"/>
                    <a:pt x="23" y="5"/>
                  </a:cubicBezTo>
                  <a:cubicBezTo>
                    <a:pt x="18" y="5"/>
                    <a:pt x="15" y="5"/>
                    <a:pt x="12" y="6"/>
                  </a:cubicBezTo>
                  <a:cubicBezTo>
                    <a:pt x="12" y="14"/>
                    <a:pt x="12" y="22"/>
                    <a:pt x="12" y="30"/>
                  </a:cubicBezTo>
                  <a:cubicBezTo>
                    <a:pt x="12" y="30"/>
                    <a:pt x="12" y="35"/>
                    <a:pt x="12" y="36"/>
                  </a:cubicBezTo>
                  <a:cubicBezTo>
                    <a:pt x="13" y="36"/>
                    <a:pt x="18" y="36"/>
                    <a:pt x="19" y="36"/>
                  </a:cubicBezTo>
                  <a:lnTo>
                    <a:pt x="19" y="36"/>
                  </a:lnTo>
                  <a:close/>
                  <a:moveTo>
                    <a:pt x="12" y="40"/>
                  </a:moveTo>
                  <a:lnTo>
                    <a:pt x="12" y="40"/>
                  </a:lnTo>
                  <a:lnTo>
                    <a:pt x="12" y="49"/>
                  </a:lnTo>
                  <a:cubicBezTo>
                    <a:pt x="12" y="59"/>
                    <a:pt x="12" y="69"/>
                    <a:pt x="13" y="79"/>
                  </a:cubicBezTo>
                  <a:cubicBezTo>
                    <a:pt x="11" y="79"/>
                    <a:pt x="7" y="79"/>
                    <a:pt x="6" y="79"/>
                  </a:cubicBezTo>
                  <a:cubicBezTo>
                    <a:pt x="6" y="79"/>
                    <a:pt x="2" y="79"/>
                    <a:pt x="0" y="79"/>
                  </a:cubicBezTo>
                  <a:cubicBezTo>
                    <a:pt x="1" y="69"/>
                    <a:pt x="1" y="59"/>
                    <a:pt x="1" y="49"/>
                  </a:cubicBezTo>
                  <a:lnTo>
                    <a:pt x="1" y="30"/>
                  </a:lnTo>
                  <a:cubicBezTo>
                    <a:pt x="1" y="20"/>
                    <a:pt x="1" y="10"/>
                    <a:pt x="0" y="0"/>
                  </a:cubicBezTo>
                  <a:cubicBezTo>
                    <a:pt x="5" y="1"/>
                    <a:pt x="10" y="1"/>
                    <a:pt x="14" y="1"/>
                  </a:cubicBezTo>
                  <a:cubicBezTo>
                    <a:pt x="19" y="1"/>
                    <a:pt x="23" y="0"/>
                    <a:pt x="27" y="0"/>
                  </a:cubicBezTo>
                  <a:cubicBezTo>
                    <a:pt x="40" y="0"/>
                    <a:pt x="52" y="4"/>
                    <a:pt x="52" y="18"/>
                  </a:cubicBezTo>
                  <a:cubicBezTo>
                    <a:pt x="52" y="34"/>
                    <a:pt x="37" y="39"/>
                    <a:pt x="28" y="40"/>
                  </a:cubicBezTo>
                  <a:cubicBezTo>
                    <a:pt x="34" y="47"/>
                    <a:pt x="54" y="72"/>
                    <a:pt x="61" y="79"/>
                  </a:cubicBezTo>
                  <a:cubicBezTo>
                    <a:pt x="58" y="79"/>
                    <a:pt x="54" y="79"/>
                    <a:pt x="53" y="79"/>
                  </a:cubicBezTo>
                  <a:cubicBezTo>
                    <a:pt x="52" y="79"/>
                    <a:pt x="48" y="79"/>
                    <a:pt x="46" y="79"/>
                  </a:cubicBezTo>
                  <a:cubicBezTo>
                    <a:pt x="42" y="72"/>
                    <a:pt x="27" y="50"/>
                    <a:pt x="17" y="40"/>
                  </a:cubicBezTo>
                  <a:cubicBezTo>
                    <a:pt x="17" y="40"/>
                    <a:pt x="12" y="40"/>
                    <a:pt x="12" y="40"/>
                  </a:cubicBezTo>
                  <a:close/>
                </a:path>
              </a:pathLst>
            </a:custGeom>
            <a:solidFill>
              <a:srgbClr val="1E5AA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34"/>
            <p:cNvSpPr>
              <a:spLocks/>
            </p:cNvSpPr>
            <p:nvPr userDrawn="1"/>
          </p:nvSpPr>
          <p:spPr bwMode="auto">
            <a:xfrm>
              <a:off x="334963" y="4751388"/>
              <a:ext cx="58738" cy="66675"/>
            </a:xfrm>
            <a:custGeom>
              <a:avLst/>
              <a:gdLst>
                <a:gd name="T0" fmla="*/ 70 w 70"/>
                <a:gd name="T1" fmla="*/ 1 h 81"/>
                <a:gd name="T2" fmla="*/ 70 w 70"/>
                <a:gd name="T3" fmla="*/ 1 h 81"/>
                <a:gd name="T4" fmla="*/ 65 w 70"/>
                <a:gd name="T5" fmla="*/ 2 h 81"/>
                <a:gd name="T6" fmla="*/ 60 w 70"/>
                <a:gd name="T7" fmla="*/ 1 h 81"/>
                <a:gd name="T8" fmla="*/ 61 w 70"/>
                <a:gd name="T9" fmla="*/ 39 h 81"/>
                <a:gd name="T10" fmla="*/ 61 w 70"/>
                <a:gd name="T11" fmla="*/ 59 h 81"/>
                <a:gd name="T12" fmla="*/ 4 w 70"/>
                <a:gd name="T13" fmla="*/ 0 h 81"/>
                <a:gd name="T14" fmla="*/ 1 w 70"/>
                <a:gd name="T15" fmla="*/ 0 h 81"/>
                <a:gd name="T16" fmla="*/ 1 w 70"/>
                <a:gd name="T17" fmla="*/ 30 h 81"/>
                <a:gd name="T18" fmla="*/ 0 w 70"/>
                <a:gd name="T19" fmla="*/ 80 h 81"/>
                <a:gd name="T20" fmla="*/ 5 w 70"/>
                <a:gd name="T21" fmla="*/ 80 h 81"/>
                <a:gd name="T22" fmla="*/ 10 w 70"/>
                <a:gd name="T23" fmla="*/ 80 h 81"/>
                <a:gd name="T24" fmla="*/ 8 w 70"/>
                <a:gd name="T25" fmla="*/ 42 h 81"/>
                <a:gd name="T26" fmla="*/ 8 w 70"/>
                <a:gd name="T27" fmla="*/ 20 h 81"/>
                <a:gd name="T28" fmla="*/ 65 w 70"/>
                <a:gd name="T29" fmla="*/ 81 h 81"/>
                <a:gd name="T30" fmla="*/ 69 w 70"/>
                <a:gd name="T31" fmla="*/ 81 h 81"/>
                <a:gd name="T32" fmla="*/ 68 w 70"/>
                <a:gd name="T33" fmla="*/ 51 h 81"/>
                <a:gd name="T34" fmla="*/ 70 w 70"/>
                <a:gd name="T35" fmla="*/ 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0" h="81">
                  <a:moveTo>
                    <a:pt x="70" y="1"/>
                  </a:moveTo>
                  <a:lnTo>
                    <a:pt x="70" y="1"/>
                  </a:lnTo>
                  <a:cubicBezTo>
                    <a:pt x="68" y="1"/>
                    <a:pt x="67" y="2"/>
                    <a:pt x="65" y="2"/>
                  </a:cubicBezTo>
                  <a:cubicBezTo>
                    <a:pt x="63" y="2"/>
                    <a:pt x="61" y="1"/>
                    <a:pt x="60" y="1"/>
                  </a:cubicBezTo>
                  <a:cubicBezTo>
                    <a:pt x="60" y="11"/>
                    <a:pt x="61" y="28"/>
                    <a:pt x="61" y="39"/>
                  </a:cubicBezTo>
                  <a:cubicBezTo>
                    <a:pt x="61" y="48"/>
                    <a:pt x="61" y="55"/>
                    <a:pt x="61" y="59"/>
                  </a:cubicBezTo>
                  <a:cubicBezTo>
                    <a:pt x="57" y="55"/>
                    <a:pt x="9" y="6"/>
                    <a:pt x="4" y="0"/>
                  </a:cubicBezTo>
                  <a:lnTo>
                    <a:pt x="1" y="0"/>
                  </a:lnTo>
                  <a:cubicBezTo>
                    <a:pt x="1" y="8"/>
                    <a:pt x="1" y="16"/>
                    <a:pt x="1" y="30"/>
                  </a:cubicBezTo>
                  <a:cubicBezTo>
                    <a:pt x="1" y="48"/>
                    <a:pt x="1" y="68"/>
                    <a:pt x="0" y="80"/>
                  </a:cubicBezTo>
                  <a:cubicBezTo>
                    <a:pt x="1" y="80"/>
                    <a:pt x="3" y="80"/>
                    <a:pt x="5" y="80"/>
                  </a:cubicBezTo>
                  <a:cubicBezTo>
                    <a:pt x="7" y="80"/>
                    <a:pt x="9" y="80"/>
                    <a:pt x="10" y="80"/>
                  </a:cubicBezTo>
                  <a:cubicBezTo>
                    <a:pt x="9" y="71"/>
                    <a:pt x="8" y="53"/>
                    <a:pt x="8" y="42"/>
                  </a:cubicBezTo>
                  <a:cubicBezTo>
                    <a:pt x="8" y="33"/>
                    <a:pt x="8" y="25"/>
                    <a:pt x="8" y="20"/>
                  </a:cubicBezTo>
                  <a:cubicBezTo>
                    <a:pt x="13" y="25"/>
                    <a:pt x="60" y="75"/>
                    <a:pt x="65" y="81"/>
                  </a:cubicBezTo>
                  <a:lnTo>
                    <a:pt x="69" y="81"/>
                  </a:lnTo>
                  <a:cubicBezTo>
                    <a:pt x="69" y="74"/>
                    <a:pt x="68" y="66"/>
                    <a:pt x="68" y="51"/>
                  </a:cubicBezTo>
                  <a:cubicBezTo>
                    <a:pt x="68" y="33"/>
                    <a:pt x="69" y="13"/>
                    <a:pt x="70" y="1"/>
                  </a:cubicBezTo>
                  <a:close/>
                </a:path>
              </a:pathLst>
            </a:custGeom>
            <a:solidFill>
              <a:srgbClr val="1E5AA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35"/>
            <p:cNvSpPr>
              <a:spLocks/>
            </p:cNvSpPr>
            <p:nvPr userDrawn="1"/>
          </p:nvSpPr>
          <p:spPr bwMode="auto">
            <a:xfrm>
              <a:off x="185738" y="4841875"/>
              <a:ext cx="33338" cy="79375"/>
            </a:xfrm>
            <a:custGeom>
              <a:avLst/>
              <a:gdLst>
                <a:gd name="T0" fmla="*/ 40 w 40"/>
                <a:gd name="T1" fmla="*/ 96 h 96"/>
                <a:gd name="T2" fmla="*/ 40 w 40"/>
                <a:gd name="T3" fmla="*/ 96 h 96"/>
                <a:gd name="T4" fmla="*/ 10 w 40"/>
                <a:gd name="T5" fmla="*/ 0 h 96"/>
                <a:gd name="T6" fmla="*/ 0 w 40"/>
                <a:gd name="T7" fmla="*/ 0 h 96"/>
                <a:gd name="T8" fmla="*/ 23 w 40"/>
                <a:gd name="T9" fmla="*/ 88 h 96"/>
                <a:gd name="T10" fmla="*/ 40 w 40"/>
                <a:gd name="T1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96">
                  <a:moveTo>
                    <a:pt x="40" y="96"/>
                  </a:moveTo>
                  <a:lnTo>
                    <a:pt x="40" y="96"/>
                  </a:lnTo>
                  <a:cubicBezTo>
                    <a:pt x="18" y="60"/>
                    <a:pt x="11" y="26"/>
                    <a:pt x="10" y="0"/>
                  </a:cubicBezTo>
                  <a:cubicBezTo>
                    <a:pt x="7" y="0"/>
                    <a:pt x="3" y="0"/>
                    <a:pt x="0" y="0"/>
                  </a:cubicBezTo>
                  <a:cubicBezTo>
                    <a:pt x="1" y="28"/>
                    <a:pt x="8" y="58"/>
                    <a:pt x="23" y="88"/>
                  </a:cubicBezTo>
                  <a:cubicBezTo>
                    <a:pt x="27" y="91"/>
                    <a:pt x="35" y="94"/>
                    <a:pt x="40" y="96"/>
                  </a:cubicBezTo>
                  <a:close/>
                </a:path>
              </a:pathLst>
            </a:custGeom>
            <a:solidFill>
              <a:srgbClr val="1E5AA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36"/>
            <p:cNvSpPr>
              <a:spLocks/>
            </p:cNvSpPr>
            <p:nvPr userDrawn="1"/>
          </p:nvSpPr>
          <p:spPr bwMode="auto">
            <a:xfrm>
              <a:off x="114300" y="4627563"/>
              <a:ext cx="457200" cy="441325"/>
            </a:xfrm>
            <a:custGeom>
              <a:avLst/>
              <a:gdLst>
                <a:gd name="T0" fmla="*/ 543 w 543"/>
                <a:gd name="T1" fmla="*/ 2 h 536"/>
                <a:gd name="T2" fmla="*/ 543 w 543"/>
                <a:gd name="T3" fmla="*/ 2 h 536"/>
                <a:gd name="T4" fmla="*/ 203 w 543"/>
                <a:gd name="T5" fmla="*/ 0 h 536"/>
                <a:gd name="T6" fmla="*/ 178 w 543"/>
                <a:gd name="T7" fmla="*/ 1 h 536"/>
                <a:gd name="T8" fmla="*/ 0 w 543"/>
                <a:gd name="T9" fmla="*/ 194 h 536"/>
                <a:gd name="T10" fmla="*/ 20 w 543"/>
                <a:gd name="T11" fmla="*/ 297 h 536"/>
                <a:gd name="T12" fmla="*/ 55 w 543"/>
                <a:gd name="T13" fmla="*/ 419 h 536"/>
                <a:gd name="T14" fmla="*/ 65 w 543"/>
                <a:gd name="T15" fmla="*/ 419 h 536"/>
                <a:gd name="T16" fmla="*/ 27 w 543"/>
                <a:gd name="T17" fmla="*/ 290 h 536"/>
                <a:gd name="T18" fmla="*/ 27 w 543"/>
                <a:gd name="T19" fmla="*/ 290 h 536"/>
                <a:gd name="T20" fmla="*/ 193 w 543"/>
                <a:gd name="T21" fmla="*/ 387 h 536"/>
                <a:gd name="T22" fmla="*/ 298 w 543"/>
                <a:gd name="T23" fmla="*/ 356 h 536"/>
                <a:gd name="T24" fmla="*/ 298 w 543"/>
                <a:gd name="T25" fmla="*/ 356 h 536"/>
                <a:gd name="T26" fmla="*/ 129 w 543"/>
                <a:gd name="T27" fmla="*/ 536 h 536"/>
                <a:gd name="T28" fmla="*/ 142 w 543"/>
                <a:gd name="T29" fmla="*/ 536 h 536"/>
                <a:gd name="T30" fmla="*/ 301 w 543"/>
                <a:gd name="T31" fmla="*/ 367 h 536"/>
                <a:gd name="T32" fmla="*/ 355 w 543"/>
                <a:gd name="T33" fmla="*/ 302 h 536"/>
                <a:gd name="T34" fmla="*/ 386 w 543"/>
                <a:gd name="T35" fmla="*/ 199 h 536"/>
                <a:gd name="T36" fmla="*/ 387 w 543"/>
                <a:gd name="T37" fmla="*/ 199 h 536"/>
                <a:gd name="T38" fmla="*/ 461 w 543"/>
                <a:gd name="T39" fmla="*/ 536 h 536"/>
                <a:gd name="T40" fmla="*/ 472 w 543"/>
                <a:gd name="T41" fmla="*/ 536 h 536"/>
                <a:gd name="T42" fmla="*/ 397 w 543"/>
                <a:gd name="T43" fmla="*/ 203 h 536"/>
                <a:gd name="T44" fmla="*/ 356 w 543"/>
                <a:gd name="T45" fmla="*/ 91 h 536"/>
                <a:gd name="T46" fmla="*/ 339 w 543"/>
                <a:gd name="T47" fmla="*/ 84 h 536"/>
                <a:gd name="T48" fmla="*/ 377 w 543"/>
                <a:gd name="T49" fmla="*/ 194 h 536"/>
                <a:gd name="T50" fmla="*/ 194 w 543"/>
                <a:gd name="T51" fmla="*/ 377 h 536"/>
                <a:gd name="T52" fmla="*/ 11 w 543"/>
                <a:gd name="T53" fmla="*/ 194 h 536"/>
                <a:gd name="T54" fmla="*/ 194 w 543"/>
                <a:gd name="T55" fmla="*/ 10 h 536"/>
                <a:gd name="T56" fmla="*/ 312 w 543"/>
                <a:gd name="T57" fmla="*/ 54 h 536"/>
                <a:gd name="T58" fmla="*/ 332 w 543"/>
                <a:gd name="T59" fmla="*/ 59 h 536"/>
                <a:gd name="T60" fmla="*/ 332 w 543"/>
                <a:gd name="T61" fmla="*/ 58 h 536"/>
                <a:gd name="T62" fmla="*/ 248 w 543"/>
                <a:gd name="T63" fmla="*/ 10 h 536"/>
                <a:gd name="T64" fmla="*/ 248 w 543"/>
                <a:gd name="T65" fmla="*/ 9 h 536"/>
                <a:gd name="T66" fmla="*/ 543 w 543"/>
                <a:gd name="T67" fmla="*/ 11 h 536"/>
                <a:gd name="T68" fmla="*/ 543 w 543"/>
                <a:gd name="T69" fmla="*/ 2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43" h="536">
                  <a:moveTo>
                    <a:pt x="543" y="2"/>
                  </a:moveTo>
                  <a:lnTo>
                    <a:pt x="543" y="2"/>
                  </a:lnTo>
                  <a:cubicBezTo>
                    <a:pt x="543" y="2"/>
                    <a:pt x="285" y="0"/>
                    <a:pt x="203" y="0"/>
                  </a:cubicBezTo>
                  <a:cubicBezTo>
                    <a:pt x="190" y="0"/>
                    <a:pt x="181" y="1"/>
                    <a:pt x="178" y="1"/>
                  </a:cubicBezTo>
                  <a:cubicBezTo>
                    <a:pt x="77" y="8"/>
                    <a:pt x="0" y="97"/>
                    <a:pt x="0" y="194"/>
                  </a:cubicBezTo>
                  <a:cubicBezTo>
                    <a:pt x="0" y="222"/>
                    <a:pt x="7" y="254"/>
                    <a:pt x="20" y="297"/>
                  </a:cubicBezTo>
                  <a:cubicBezTo>
                    <a:pt x="36" y="354"/>
                    <a:pt x="55" y="419"/>
                    <a:pt x="55" y="419"/>
                  </a:cubicBezTo>
                  <a:lnTo>
                    <a:pt x="65" y="419"/>
                  </a:lnTo>
                  <a:lnTo>
                    <a:pt x="27" y="290"/>
                  </a:lnTo>
                  <a:lnTo>
                    <a:pt x="27" y="290"/>
                  </a:lnTo>
                  <a:cubicBezTo>
                    <a:pt x="55" y="344"/>
                    <a:pt x="120" y="387"/>
                    <a:pt x="193" y="387"/>
                  </a:cubicBezTo>
                  <a:cubicBezTo>
                    <a:pt x="232" y="387"/>
                    <a:pt x="269" y="376"/>
                    <a:pt x="298" y="356"/>
                  </a:cubicBezTo>
                  <a:lnTo>
                    <a:pt x="298" y="356"/>
                  </a:lnTo>
                  <a:lnTo>
                    <a:pt x="129" y="536"/>
                  </a:lnTo>
                  <a:lnTo>
                    <a:pt x="142" y="536"/>
                  </a:lnTo>
                  <a:cubicBezTo>
                    <a:pt x="142" y="536"/>
                    <a:pt x="261" y="410"/>
                    <a:pt x="301" y="367"/>
                  </a:cubicBezTo>
                  <a:cubicBezTo>
                    <a:pt x="332" y="334"/>
                    <a:pt x="348" y="313"/>
                    <a:pt x="355" y="302"/>
                  </a:cubicBezTo>
                  <a:cubicBezTo>
                    <a:pt x="363" y="289"/>
                    <a:pt x="387" y="253"/>
                    <a:pt x="386" y="199"/>
                  </a:cubicBezTo>
                  <a:lnTo>
                    <a:pt x="387" y="199"/>
                  </a:lnTo>
                  <a:lnTo>
                    <a:pt x="461" y="536"/>
                  </a:lnTo>
                  <a:lnTo>
                    <a:pt x="472" y="536"/>
                  </a:lnTo>
                  <a:cubicBezTo>
                    <a:pt x="472" y="536"/>
                    <a:pt x="409" y="260"/>
                    <a:pt x="397" y="203"/>
                  </a:cubicBezTo>
                  <a:cubicBezTo>
                    <a:pt x="385" y="146"/>
                    <a:pt x="371" y="111"/>
                    <a:pt x="356" y="91"/>
                  </a:cubicBezTo>
                  <a:cubicBezTo>
                    <a:pt x="351" y="88"/>
                    <a:pt x="343" y="84"/>
                    <a:pt x="339" y="84"/>
                  </a:cubicBezTo>
                  <a:cubicBezTo>
                    <a:pt x="361" y="111"/>
                    <a:pt x="377" y="153"/>
                    <a:pt x="377" y="194"/>
                  </a:cubicBezTo>
                  <a:cubicBezTo>
                    <a:pt x="377" y="295"/>
                    <a:pt x="295" y="377"/>
                    <a:pt x="194" y="377"/>
                  </a:cubicBezTo>
                  <a:cubicBezTo>
                    <a:pt x="93" y="377"/>
                    <a:pt x="11" y="295"/>
                    <a:pt x="11" y="194"/>
                  </a:cubicBezTo>
                  <a:cubicBezTo>
                    <a:pt x="11" y="93"/>
                    <a:pt x="93" y="10"/>
                    <a:pt x="194" y="10"/>
                  </a:cubicBezTo>
                  <a:cubicBezTo>
                    <a:pt x="239" y="10"/>
                    <a:pt x="280" y="27"/>
                    <a:pt x="312" y="54"/>
                  </a:cubicBezTo>
                  <a:cubicBezTo>
                    <a:pt x="319" y="55"/>
                    <a:pt x="327" y="57"/>
                    <a:pt x="332" y="59"/>
                  </a:cubicBezTo>
                  <a:lnTo>
                    <a:pt x="332" y="58"/>
                  </a:lnTo>
                  <a:cubicBezTo>
                    <a:pt x="309" y="36"/>
                    <a:pt x="280" y="19"/>
                    <a:pt x="248" y="10"/>
                  </a:cubicBezTo>
                  <a:cubicBezTo>
                    <a:pt x="248" y="9"/>
                    <a:pt x="248" y="9"/>
                    <a:pt x="248" y="9"/>
                  </a:cubicBezTo>
                  <a:lnTo>
                    <a:pt x="543" y="11"/>
                  </a:lnTo>
                  <a:lnTo>
                    <a:pt x="543" y="2"/>
                  </a:lnTo>
                  <a:close/>
                </a:path>
              </a:pathLst>
            </a:custGeom>
            <a:solidFill>
              <a:srgbClr val="1E5AA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37"/>
            <p:cNvSpPr>
              <a:spLocks/>
            </p:cNvSpPr>
            <p:nvPr userDrawn="1"/>
          </p:nvSpPr>
          <p:spPr bwMode="auto">
            <a:xfrm>
              <a:off x="223838" y="4943475"/>
              <a:ext cx="76200" cy="46038"/>
            </a:xfrm>
            <a:custGeom>
              <a:avLst/>
              <a:gdLst>
                <a:gd name="T0" fmla="*/ 20 w 90"/>
                <a:gd name="T1" fmla="*/ 5 h 56"/>
                <a:gd name="T2" fmla="*/ 20 w 90"/>
                <a:gd name="T3" fmla="*/ 5 h 56"/>
                <a:gd name="T4" fmla="*/ 0 w 90"/>
                <a:gd name="T5" fmla="*/ 0 h 56"/>
                <a:gd name="T6" fmla="*/ 82 w 90"/>
                <a:gd name="T7" fmla="*/ 56 h 56"/>
                <a:gd name="T8" fmla="*/ 90 w 90"/>
                <a:gd name="T9" fmla="*/ 48 h 56"/>
                <a:gd name="T10" fmla="*/ 20 w 90"/>
                <a:gd name="T11" fmla="*/ 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0" h="56">
                  <a:moveTo>
                    <a:pt x="20" y="5"/>
                  </a:moveTo>
                  <a:lnTo>
                    <a:pt x="20" y="5"/>
                  </a:lnTo>
                  <a:cubicBezTo>
                    <a:pt x="13" y="4"/>
                    <a:pt x="5" y="2"/>
                    <a:pt x="0" y="0"/>
                  </a:cubicBezTo>
                  <a:cubicBezTo>
                    <a:pt x="22" y="25"/>
                    <a:pt x="52" y="45"/>
                    <a:pt x="82" y="56"/>
                  </a:cubicBezTo>
                  <a:lnTo>
                    <a:pt x="90" y="48"/>
                  </a:lnTo>
                  <a:cubicBezTo>
                    <a:pt x="58" y="37"/>
                    <a:pt x="34" y="20"/>
                    <a:pt x="20" y="5"/>
                  </a:cubicBezTo>
                  <a:close/>
                </a:path>
              </a:pathLst>
            </a:custGeom>
            <a:solidFill>
              <a:srgbClr val="1E5AA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38"/>
            <p:cNvSpPr>
              <a:spLocks/>
            </p:cNvSpPr>
            <p:nvPr userDrawn="1"/>
          </p:nvSpPr>
          <p:spPr bwMode="auto">
            <a:xfrm>
              <a:off x="311150" y="4935538"/>
              <a:ext cx="158750" cy="63500"/>
            </a:xfrm>
            <a:custGeom>
              <a:avLst/>
              <a:gdLst>
                <a:gd name="T0" fmla="*/ 186 w 188"/>
                <a:gd name="T1" fmla="*/ 0 h 77"/>
                <a:gd name="T2" fmla="*/ 186 w 188"/>
                <a:gd name="T3" fmla="*/ 0 h 77"/>
                <a:gd name="T4" fmla="*/ 44 w 188"/>
                <a:gd name="T5" fmla="*/ 67 h 77"/>
                <a:gd name="T6" fmla="*/ 9 w 188"/>
                <a:gd name="T7" fmla="*/ 63 h 77"/>
                <a:gd name="T8" fmla="*/ 0 w 188"/>
                <a:gd name="T9" fmla="*/ 72 h 77"/>
                <a:gd name="T10" fmla="*/ 44 w 188"/>
                <a:gd name="T11" fmla="*/ 77 h 77"/>
                <a:gd name="T12" fmla="*/ 188 w 188"/>
                <a:gd name="T13" fmla="*/ 12 h 77"/>
                <a:gd name="T14" fmla="*/ 186 w 188"/>
                <a:gd name="T15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8" h="77">
                  <a:moveTo>
                    <a:pt x="186" y="0"/>
                  </a:moveTo>
                  <a:lnTo>
                    <a:pt x="186" y="0"/>
                  </a:lnTo>
                  <a:cubicBezTo>
                    <a:pt x="153" y="40"/>
                    <a:pt x="102" y="67"/>
                    <a:pt x="44" y="67"/>
                  </a:cubicBezTo>
                  <a:cubicBezTo>
                    <a:pt x="31" y="67"/>
                    <a:pt x="19" y="65"/>
                    <a:pt x="9" y="63"/>
                  </a:cubicBezTo>
                  <a:lnTo>
                    <a:pt x="0" y="72"/>
                  </a:lnTo>
                  <a:cubicBezTo>
                    <a:pt x="16" y="76"/>
                    <a:pt x="31" y="77"/>
                    <a:pt x="44" y="77"/>
                  </a:cubicBezTo>
                  <a:cubicBezTo>
                    <a:pt x="104" y="77"/>
                    <a:pt x="156" y="49"/>
                    <a:pt x="188" y="12"/>
                  </a:cubicBezTo>
                  <a:lnTo>
                    <a:pt x="186" y="0"/>
                  </a:lnTo>
                  <a:close/>
                </a:path>
              </a:pathLst>
            </a:custGeom>
            <a:solidFill>
              <a:srgbClr val="1E5AA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39"/>
            <p:cNvSpPr>
              <a:spLocks/>
            </p:cNvSpPr>
            <p:nvPr userDrawn="1"/>
          </p:nvSpPr>
          <p:spPr bwMode="auto">
            <a:xfrm>
              <a:off x="227013" y="4667250"/>
              <a:ext cx="306388" cy="260350"/>
            </a:xfrm>
            <a:custGeom>
              <a:avLst/>
              <a:gdLst>
                <a:gd name="T0" fmla="*/ 355 w 365"/>
                <a:gd name="T1" fmla="*/ 0 h 316"/>
                <a:gd name="T2" fmla="*/ 355 w 365"/>
                <a:gd name="T3" fmla="*/ 0 h 316"/>
                <a:gd name="T4" fmla="*/ 337 w 365"/>
                <a:gd name="T5" fmla="*/ 183 h 316"/>
                <a:gd name="T6" fmla="*/ 337 w 365"/>
                <a:gd name="T7" fmla="*/ 183 h 316"/>
                <a:gd name="T8" fmla="*/ 296 w 365"/>
                <a:gd name="T9" fmla="*/ 81 h 316"/>
                <a:gd name="T10" fmla="*/ 144 w 365"/>
                <a:gd name="T11" fmla="*/ 9 h 316"/>
                <a:gd name="T12" fmla="*/ 0 w 365"/>
                <a:gd name="T13" fmla="*/ 74 h 316"/>
                <a:gd name="T14" fmla="*/ 8 w 365"/>
                <a:gd name="T15" fmla="*/ 81 h 316"/>
                <a:gd name="T16" fmla="*/ 144 w 365"/>
                <a:gd name="T17" fmla="*/ 19 h 316"/>
                <a:gd name="T18" fmla="*/ 297 w 365"/>
                <a:gd name="T19" fmla="*/ 100 h 316"/>
                <a:gd name="T20" fmla="*/ 327 w 365"/>
                <a:gd name="T21" fmla="*/ 235 h 316"/>
                <a:gd name="T22" fmla="*/ 303 w 365"/>
                <a:gd name="T23" fmla="*/ 303 h 316"/>
                <a:gd name="T24" fmla="*/ 306 w 365"/>
                <a:gd name="T25" fmla="*/ 316 h 316"/>
                <a:gd name="T26" fmla="*/ 347 w 365"/>
                <a:gd name="T27" fmla="*/ 177 h 316"/>
                <a:gd name="T28" fmla="*/ 365 w 365"/>
                <a:gd name="T29" fmla="*/ 0 h 316"/>
                <a:gd name="T30" fmla="*/ 355 w 365"/>
                <a:gd name="T3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5" h="316">
                  <a:moveTo>
                    <a:pt x="355" y="0"/>
                  </a:moveTo>
                  <a:lnTo>
                    <a:pt x="355" y="0"/>
                  </a:lnTo>
                  <a:lnTo>
                    <a:pt x="337" y="183"/>
                  </a:lnTo>
                  <a:lnTo>
                    <a:pt x="337" y="183"/>
                  </a:lnTo>
                  <a:cubicBezTo>
                    <a:pt x="334" y="148"/>
                    <a:pt x="317" y="107"/>
                    <a:pt x="296" y="81"/>
                  </a:cubicBezTo>
                  <a:cubicBezTo>
                    <a:pt x="259" y="36"/>
                    <a:pt x="205" y="9"/>
                    <a:pt x="144" y="9"/>
                  </a:cubicBezTo>
                  <a:cubicBezTo>
                    <a:pt x="87" y="9"/>
                    <a:pt x="35" y="34"/>
                    <a:pt x="0" y="74"/>
                  </a:cubicBezTo>
                  <a:lnTo>
                    <a:pt x="8" y="81"/>
                  </a:lnTo>
                  <a:cubicBezTo>
                    <a:pt x="41" y="43"/>
                    <a:pt x="89" y="19"/>
                    <a:pt x="144" y="19"/>
                  </a:cubicBezTo>
                  <a:cubicBezTo>
                    <a:pt x="212" y="19"/>
                    <a:pt x="266" y="53"/>
                    <a:pt x="297" y="100"/>
                  </a:cubicBezTo>
                  <a:cubicBezTo>
                    <a:pt x="324" y="142"/>
                    <a:pt x="333" y="195"/>
                    <a:pt x="327" y="235"/>
                  </a:cubicBezTo>
                  <a:cubicBezTo>
                    <a:pt x="325" y="248"/>
                    <a:pt x="320" y="274"/>
                    <a:pt x="303" y="303"/>
                  </a:cubicBezTo>
                  <a:lnTo>
                    <a:pt x="306" y="316"/>
                  </a:lnTo>
                  <a:cubicBezTo>
                    <a:pt x="327" y="283"/>
                    <a:pt x="338" y="253"/>
                    <a:pt x="347" y="177"/>
                  </a:cubicBezTo>
                  <a:cubicBezTo>
                    <a:pt x="353" y="118"/>
                    <a:pt x="365" y="0"/>
                    <a:pt x="365" y="0"/>
                  </a:cubicBezTo>
                  <a:lnTo>
                    <a:pt x="355" y="0"/>
                  </a:lnTo>
                  <a:close/>
                </a:path>
              </a:pathLst>
            </a:custGeom>
            <a:solidFill>
              <a:srgbClr val="1E5AA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41"/>
            <p:cNvSpPr>
              <a:spLocks/>
            </p:cNvSpPr>
            <p:nvPr userDrawn="1"/>
          </p:nvSpPr>
          <p:spPr bwMode="auto">
            <a:xfrm>
              <a:off x="150813" y="4751388"/>
              <a:ext cx="60325" cy="66675"/>
            </a:xfrm>
            <a:custGeom>
              <a:avLst/>
              <a:gdLst>
                <a:gd name="T0" fmla="*/ 70 w 72"/>
                <a:gd name="T1" fmla="*/ 73 h 81"/>
                <a:gd name="T2" fmla="*/ 70 w 72"/>
                <a:gd name="T3" fmla="*/ 73 h 81"/>
                <a:gd name="T4" fmla="*/ 44 w 72"/>
                <a:gd name="T5" fmla="*/ 81 h 81"/>
                <a:gd name="T6" fmla="*/ 0 w 72"/>
                <a:gd name="T7" fmla="*/ 41 h 81"/>
                <a:gd name="T8" fmla="*/ 44 w 72"/>
                <a:gd name="T9" fmla="*/ 0 h 81"/>
                <a:gd name="T10" fmla="*/ 72 w 72"/>
                <a:gd name="T11" fmla="*/ 5 h 81"/>
                <a:gd name="T12" fmla="*/ 69 w 72"/>
                <a:gd name="T13" fmla="*/ 14 h 81"/>
                <a:gd name="T14" fmla="*/ 68 w 72"/>
                <a:gd name="T15" fmla="*/ 15 h 81"/>
                <a:gd name="T16" fmla="*/ 44 w 72"/>
                <a:gd name="T17" fmla="*/ 5 h 81"/>
                <a:gd name="T18" fmla="*/ 12 w 72"/>
                <a:gd name="T19" fmla="*/ 40 h 81"/>
                <a:gd name="T20" fmla="*/ 45 w 72"/>
                <a:gd name="T21" fmla="*/ 76 h 81"/>
                <a:gd name="T22" fmla="*/ 71 w 72"/>
                <a:gd name="T23" fmla="*/ 64 h 81"/>
                <a:gd name="T24" fmla="*/ 72 w 72"/>
                <a:gd name="T25" fmla="*/ 65 h 81"/>
                <a:gd name="T26" fmla="*/ 70 w 72"/>
                <a:gd name="T27" fmla="*/ 73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2" h="81">
                  <a:moveTo>
                    <a:pt x="70" y="73"/>
                  </a:moveTo>
                  <a:lnTo>
                    <a:pt x="70" y="73"/>
                  </a:lnTo>
                  <a:cubicBezTo>
                    <a:pt x="67" y="76"/>
                    <a:pt x="58" y="81"/>
                    <a:pt x="44" y="81"/>
                  </a:cubicBezTo>
                  <a:cubicBezTo>
                    <a:pt x="18" y="81"/>
                    <a:pt x="0" y="65"/>
                    <a:pt x="0" y="41"/>
                  </a:cubicBezTo>
                  <a:cubicBezTo>
                    <a:pt x="0" y="16"/>
                    <a:pt x="19" y="0"/>
                    <a:pt x="44" y="0"/>
                  </a:cubicBezTo>
                  <a:cubicBezTo>
                    <a:pt x="54" y="0"/>
                    <a:pt x="65" y="3"/>
                    <a:pt x="72" y="5"/>
                  </a:cubicBezTo>
                  <a:cubicBezTo>
                    <a:pt x="70" y="8"/>
                    <a:pt x="69" y="12"/>
                    <a:pt x="69" y="14"/>
                  </a:cubicBezTo>
                  <a:lnTo>
                    <a:pt x="68" y="15"/>
                  </a:lnTo>
                  <a:cubicBezTo>
                    <a:pt x="63" y="9"/>
                    <a:pt x="55" y="5"/>
                    <a:pt x="44" y="5"/>
                  </a:cubicBezTo>
                  <a:cubicBezTo>
                    <a:pt x="29" y="5"/>
                    <a:pt x="12" y="17"/>
                    <a:pt x="12" y="40"/>
                  </a:cubicBezTo>
                  <a:cubicBezTo>
                    <a:pt x="12" y="63"/>
                    <a:pt x="30" y="76"/>
                    <a:pt x="45" y="76"/>
                  </a:cubicBezTo>
                  <a:cubicBezTo>
                    <a:pt x="59" y="76"/>
                    <a:pt x="65" y="69"/>
                    <a:pt x="71" y="64"/>
                  </a:cubicBezTo>
                  <a:lnTo>
                    <a:pt x="72" y="65"/>
                  </a:lnTo>
                  <a:lnTo>
                    <a:pt x="70" y="73"/>
                  </a:lnTo>
                  <a:close/>
                </a:path>
              </a:pathLst>
            </a:custGeom>
            <a:solidFill>
              <a:srgbClr val="1E5AA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42"/>
            <p:cNvSpPr>
              <a:spLocks/>
            </p:cNvSpPr>
            <p:nvPr userDrawn="1"/>
          </p:nvSpPr>
          <p:spPr bwMode="auto">
            <a:xfrm>
              <a:off x="222250" y="4751388"/>
              <a:ext cx="41275" cy="65088"/>
            </a:xfrm>
            <a:custGeom>
              <a:avLst/>
              <a:gdLst>
                <a:gd name="T0" fmla="*/ 49 w 49"/>
                <a:gd name="T1" fmla="*/ 75 h 79"/>
                <a:gd name="T2" fmla="*/ 49 w 49"/>
                <a:gd name="T3" fmla="*/ 75 h 79"/>
                <a:gd name="T4" fmla="*/ 49 w 49"/>
                <a:gd name="T5" fmla="*/ 70 h 79"/>
                <a:gd name="T6" fmla="*/ 12 w 49"/>
                <a:gd name="T7" fmla="*/ 72 h 79"/>
                <a:gd name="T8" fmla="*/ 11 w 49"/>
                <a:gd name="T9" fmla="*/ 41 h 79"/>
                <a:gd name="T10" fmla="*/ 40 w 49"/>
                <a:gd name="T11" fmla="*/ 42 h 79"/>
                <a:gd name="T12" fmla="*/ 40 w 49"/>
                <a:gd name="T13" fmla="*/ 38 h 79"/>
                <a:gd name="T14" fmla="*/ 40 w 49"/>
                <a:gd name="T15" fmla="*/ 34 h 79"/>
                <a:gd name="T16" fmla="*/ 11 w 49"/>
                <a:gd name="T17" fmla="*/ 35 h 79"/>
                <a:gd name="T18" fmla="*/ 12 w 49"/>
                <a:gd name="T19" fmla="*/ 6 h 79"/>
                <a:gd name="T20" fmla="*/ 48 w 49"/>
                <a:gd name="T21" fmla="*/ 8 h 79"/>
                <a:gd name="T22" fmla="*/ 47 w 49"/>
                <a:gd name="T23" fmla="*/ 4 h 79"/>
                <a:gd name="T24" fmla="*/ 48 w 49"/>
                <a:gd name="T25" fmla="*/ 0 h 79"/>
                <a:gd name="T26" fmla="*/ 24 w 49"/>
                <a:gd name="T27" fmla="*/ 1 h 79"/>
                <a:gd name="T28" fmla="*/ 0 w 49"/>
                <a:gd name="T29" fmla="*/ 0 h 79"/>
                <a:gd name="T30" fmla="*/ 1 w 49"/>
                <a:gd name="T31" fmla="*/ 30 h 79"/>
                <a:gd name="T32" fmla="*/ 1 w 49"/>
                <a:gd name="T33" fmla="*/ 49 h 79"/>
                <a:gd name="T34" fmla="*/ 0 w 49"/>
                <a:gd name="T35" fmla="*/ 79 h 79"/>
                <a:gd name="T36" fmla="*/ 24 w 49"/>
                <a:gd name="T37" fmla="*/ 78 h 79"/>
                <a:gd name="T38" fmla="*/ 25 w 49"/>
                <a:gd name="T39" fmla="*/ 78 h 79"/>
                <a:gd name="T40" fmla="*/ 34 w 49"/>
                <a:gd name="T41" fmla="*/ 79 h 79"/>
                <a:gd name="T42" fmla="*/ 49 w 49"/>
                <a:gd name="T43" fmla="*/ 79 h 79"/>
                <a:gd name="T44" fmla="*/ 49 w 49"/>
                <a:gd name="T45" fmla="*/ 7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9" h="79">
                  <a:moveTo>
                    <a:pt x="49" y="75"/>
                  </a:moveTo>
                  <a:lnTo>
                    <a:pt x="49" y="75"/>
                  </a:lnTo>
                  <a:cubicBezTo>
                    <a:pt x="49" y="73"/>
                    <a:pt x="49" y="71"/>
                    <a:pt x="49" y="70"/>
                  </a:cubicBezTo>
                  <a:cubicBezTo>
                    <a:pt x="41" y="71"/>
                    <a:pt x="20" y="72"/>
                    <a:pt x="12" y="72"/>
                  </a:cubicBezTo>
                  <a:cubicBezTo>
                    <a:pt x="11" y="70"/>
                    <a:pt x="11" y="45"/>
                    <a:pt x="11" y="41"/>
                  </a:cubicBezTo>
                  <a:cubicBezTo>
                    <a:pt x="15" y="41"/>
                    <a:pt x="32" y="41"/>
                    <a:pt x="40" y="42"/>
                  </a:cubicBezTo>
                  <a:cubicBezTo>
                    <a:pt x="40" y="41"/>
                    <a:pt x="40" y="39"/>
                    <a:pt x="40" y="38"/>
                  </a:cubicBezTo>
                  <a:cubicBezTo>
                    <a:pt x="40" y="37"/>
                    <a:pt x="40" y="35"/>
                    <a:pt x="40" y="34"/>
                  </a:cubicBezTo>
                  <a:cubicBezTo>
                    <a:pt x="34" y="35"/>
                    <a:pt x="25" y="35"/>
                    <a:pt x="11" y="35"/>
                  </a:cubicBezTo>
                  <a:cubicBezTo>
                    <a:pt x="11" y="32"/>
                    <a:pt x="12" y="11"/>
                    <a:pt x="12" y="6"/>
                  </a:cubicBezTo>
                  <a:cubicBezTo>
                    <a:pt x="27" y="6"/>
                    <a:pt x="40" y="7"/>
                    <a:pt x="48" y="8"/>
                  </a:cubicBezTo>
                  <a:cubicBezTo>
                    <a:pt x="47" y="7"/>
                    <a:pt x="47" y="6"/>
                    <a:pt x="47" y="4"/>
                  </a:cubicBezTo>
                  <a:cubicBezTo>
                    <a:pt x="47" y="2"/>
                    <a:pt x="47" y="1"/>
                    <a:pt x="48" y="0"/>
                  </a:cubicBezTo>
                  <a:cubicBezTo>
                    <a:pt x="44" y="0"/>
                    <a:pt x="31" y="1"/>
                    <a:pt x="24" y="1"/>
                  </a:cubicBezTo>
                  <a:cubicBezTo>
                    <a:pt x="17" y="1"/>
                    <a:pt x="7" y="0"/>
                    <a:pt x="0" y="0"/>
                  </a:cubicBezTo>
                  <a:cubicBezTo>
                    <a:pt x="0" y="10"/>
                    <a:pt x="1" y="20"/>
                    <a:pt x="1" y="30"/>
                  </a:cubicBezTo>
                  <a:lnTo>
                    <a:pt x="1" y="49"/>
                  </a:lnTo>
                  <a:cubicBezTo>
                    <a:pt x="1" y="59"/>
                    <a:pt x="0" y="69"/>
                    <a:pt x="0" y="79"/>
                  </a:cubicBezTo>
                  <a:cubicBezTo>
                    <a:pt x="7" y="79"/>
                    <a:pt x="17" y="78"/>
                    <a:pt x="24" y="78"/>
                  </a:cubicBezTo>
                  <a:cubicBezTo>
                    <a:pt x="25" y="78"/>
                    <a:pt x="25" y="78"/>
                    <a:pt x="25" y="78"/>
                  </a:cubicBezTo>
                  <a:cubicBezTo>
                    <a:pt x="28" y="78"/>
                    <a:pt x="31" y="78"/>
                    <a:pt x="34" y="79"/>
                  </a:cubicBezTo>
                  <a:cubicBezTo>
                    <a:pt x="39" y="79"/>
                    <a:pt x="45" y="79"/>
                    <a:pt x="49" y="79"/>
                  </a:cubicBezTo>
                  <a:cubicBezTo>
                    <a:pt x="49" y="78"/>
                    <a:pt x="49" y="77"/>
                    <a:pt x="49" y="75"/>
                  </a:cubicBezTo>
                  <a:close/>
                </a:path>
              </a:pathLst>
            </a:custGeom>
            <a:solidFill>
              <a:srgbClr val="1E5AA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43"/>
            <p:cNvSpPr>
              <a:spLocks noEditPoints="1"/>
            </p:cNvSpPr>
            <p:nvPr userDrawn="1"/>
          </p:nvSpPr>
          <p:spPr bwMode="auto">
            <a:xfrm>
              <a:off x="274638" y="4751388"/>
              <a:ext cx="50800" cy="65088"/>
            </a:xfrm>
            <a:custGeom>
              <a:avLst/>
              <a:gdLst>
                <a:gd name="T0" fmla="*/ 19 w 60"/>
                <a:gd name="T1" fmla="*/ 36 h 79"/>
                <a:gd name="T2" fmla="*/ 19 w 60"/>
                <a:gd name="T3" fmla="*/ 36 h 79"/>
                <a:gd name="T4" fmla="*/ 41 w 60"/>
                <a:gd name="T5" fmla="*/ 20 h 79"/>
                <a:gd name="T6" fmla="*/ 23 w 60"/>
                <a:gd name="T7" fmla="*/ 5 h 79"/>
                <a:gd name="T8" fmla="*/ 12 w 60"/>
                <a:gd name="T9" fmla="*/ 5 h 79"/>
                <a:gd name="T10" fmla="*/ 11 w 60"/>
                <a:gd name="T11" fmla="*/ 30 h 79"/>
                <a:gd name="T12" fmla="*/ 11 w 60"/>
                <a:gd name="T13" fmla="*/ 36 h 79"/>
                <a:gd name="T14" fmla="*/ 19 w 60"/>
                <a:gd name="T15" fmla="*/ 36 h 79"/>
                <a:gd name="T16" fmla="*/ 19 w 60"/>
                <a:gd name="T17" fmla="*/ 36 h 79"/>
                <a:gd name="T18" fmla="*/ 11 w 60"/>
                <a:gd name="T19" fmla="*/ 40 h 79"/>
                <a:gd name="T20" fmla="*/ 11 w 60"/>
                <a:gd name="T21" fmla="*/ 40 h 79"/>
                <a:gd name="T22" fmla="*/ 11 w 60"/>
                <a:gd name="T23" fmla="*/ 49 h 79"/>
                <a:gd name="T24" fmla="*/ 12 w 60"/>
                <a:gd name="T25" fmla="*/ 79 h 79"/>
                <a:gd name="T26" fmla="*/ 6 w 60"/>
                <a:gd name="T27" fmla="*/ 79 h 79"/>
                <a:gd name="T28" fmla="*/ 0 w 60"/>
                <a:gd name="T29" fmla="*/ 79 h 79"/>
                <a:gd name="T30" fmla="*/ 1 w 60"/>
                <a:gd name="T31" fmla="*/ 49 h 79"/>
                <a:gd name="T32" fmla="*/ 1 w 60"/>
                <a:gd name="T33" fmla="*/ 30 h 79"/>
                <a:gd name="T34" fmla="*/ 0 w 60"/>
                <a:gd name="T35" fmla="*/ 0 h 79"/>
                <a:gd name="T36" fmla="*/ 14 w 60"/>
                <a:gd name="T37" fmla="*/ 1 h 79"/>
                <a:gd name="T38" fmla="*/ 27 w 60"/>
                <a:gd name="T39" fmla="*/ 0 h 79"/>
                <a:gd name="T40" fmla="*/ 52 w 60"/>
                <a:gd name="T41" fmla="*/ 18 h 79"/>
                <a:gd name="T42" fmla="*/ 28 w 60"/>
                <a:gd name="T43" fmla="*/ 40 h 79"/>
                <a:gd name="T44" fmla="*/ 60 w 60"/>
                <a:gd name="T45" fmla="*/ 79 h 79"/>
                <a:gd name="T46" fmla="*/ 53 w 60"/>
                <a:gd name="T47" fmla="*/ 79 h 79"/>
                <a:gd name="T48" fmla="*/ 46 w 60"/>
                <a:gd name="T49" fmla="*/ 79 h 79"/>
                <a:gd name="T50" fmla="*/ 17 w 60"/>
                <a:gd name="T51" fmla="*/ 40 h 79"/>
                <a:gd name="T52" fmla="*/ 11 w 60"/>
                <a:gd name="T53" fmla="*/ 4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0" h="79">
                  <a:moveTo>
                    <a:pt x="19" y="36"/>
                  </a:moveTo>
                  <a:lnTo>
                    <a:pt x="19" y="36"/>
                  </a:lnTo>
                  <a:cubicBezTo>
                    <a:pt x="28" y="36"/>
                    <a:pt x="41" y="33"/>
                    <a:pt x="41" y="20"/>
                  </a:cubicBezTo>
                  <a:cubicBezTo>
                    <a:pt x="41" y="9"/>
                    <a:pt x="31" y="5"/>
                    <a:pt x="23" y="5"/>
                  </a:cubicBezTo>
                  <a:cubicBezTo>
                    <a:pt x="18" y="5"/>
                    <a:pt x="14" y="5"/>
                    <a:pt x="12" y="5"/>
                  </a:cubicBezTo>
                  <a:cubicBezTo>
                    <a:pt x="12" y="14"/>
                    <a:pt x="11" y="21"/>
                    <a:pt x="11" y="30"/>
                  </a:cubicBezTo>
                  <a:cubicBezTo>
                    <a:pt x="11" y="30"/>
                    <a:pt x="11" y="35"/>
                    <a:pt x="11" y="36"/>
                  </a:cubicBezTo>
                  <a:cubicBezTo>
                    <a:pt x="13" y="36"/>
                    <a:pt x="18" y="36"/>
                    <a:pt x="19" y="36"/>
                  </a:cubicBezTo>
                  <a:lnTo>
                    <a:pt x="19" y="36"/>
                  </a:lnTo>
                  <a:close/>
                  <a:moveTo>
                    <a:pt x="11" y="40"/>
                  </a:moveTo>
                  <a:lnTo>
                    <a:pt x="11" y="40"/>
                  </a:lnTo>
                  <a:lnTo>
                    <a:pt x="11" y="49"/>
                  </a:lnTo>
                  <a:cubicBezTo>
                    <a:pt x="11" y="59"/>
                    <a:pt x="12" y="69"/>
                    <a:pt x="12" y="79"/>
                  </a:cubicBezTo>
                  <a:cubicBezTo>
                    <a:pt x="10" y="79"/>
                    <a:pt x="7" y="79"/>
                    <a:pt x="6" y="79"/>
                  </a:cubicBezTo>
                  <a:cubicBezTo>
                    <a:pt x="5" y="79"/>
                    <a:pt x="2" y="79"/>
                    <a:pt x="0" y="79"/>
                  </a:cubicBezTo>
                  <a:cubicBezTo>
                    <a:pt x="0" y="69"/>
                    <a:pt x="1" y="59"/>
                    <a:pt x="1" y="49"/>
                  </a:cubicBezTo>
                  <a:lnTo>
                    <a:pt x="1" y="30"/>
                  </a:lnTo>
                  <a:cubicBezTo>
                    <a:pt x="1" y="20"/>
                    <a:pt x="0" y="10"/>
                    <a:pt x="0" y="0"/>
                  </a:cubicBezTo>
                  <a:cubicBezTo>
                    <a:pt x="4" y="0"/>
                    <a:pt x="10" y="1"/>
                    <a:pt x="14" y="1"/>
                  </a:cubicBezTo>
                  <a:cubicBezTo>
                    <a:pt x="18" y="1"/>
                    <a:pt x="23" y="0"/>
                    <a:pt x="27" y="0"/>
                  </a:cubicBezTo>
                  <a:cubicBezTo>
                    <a:pt x="40" y="0"/>
                    <a:pt x="52" y="4"/>
                    <a:pt x="52" y="18"/>
                  </a:cubicBezTo>
                  <a:cubicBezTo>
                    <a:pt x="52" y="34"/>
                    <a:pt x="37" y="39"/>
                    <a:pt x="28" y="40"/>
                  </a:cubicBezTo>
                  <a:cubicBezTo>
                    <a:pt x="34" y="47"/>
                    <a:pt x="54" y="72"/>
                    <a:pt x="60" y="79"/>
                  </a:cubicBezTo>
                  <a:cubicBezTo>
                    <a:pt x="58" y="79"/>
                    <a:pt x="54" y="79"/>
                    <a:pt x="53" y="79"/>
                  </a:cubicBezTo>
                  <a:cubicBezTo>
                    <a:pt x="52" y="79"/>
                    <a:pt x="48" y="79"/>
                    <a:pt x="46" y="79"/>
                  </a:cubicBezTo>
                  <a:cubicBezTo>
                    <a:pt x="41" y="72"/>
                    <a:pt x="27" y="50"/>
                    <a:pt x="17" y="40"/>
                  </a:cubicBezTo>
                  <a:cubicBezTo>
                    <a:pt x="17" y="40"/>
                    <a:pt x="11" y="40"/>
                    <a:pt x="11" y="40"/>
                  </a:cubicBezTo>
                  <a:close/>
                </a:path>
              </a:pathLst>
            </a:custGeom>
            <a:solidFill>
              <a:srgbClr val="1E5AA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44"/>
            <p:cNvSpPr>
              <a:spLocks/>
            </p:cNvSpPr>
            <p:nvPr userDrawn="1"/>
          </p:nvSpPr>
          <p:spPr bwMode="auto">
            <a:xfrm>
              <a:off x="334963" y="4751388"/>
              <a:ext cx="58738" cy="66675"/>
            </a:xfrm>
            <a:custGeom>
              <a:avLst/>
              <a:gdLst>
                <a:gd name="T0" fmla="*/ 70 w 70"/>
                <a:gd name="T1" fmla="*/ 1 h 81"/>
                <a:gd name="T2" fmla="*/ 70 w 70"/>
                <a:gd name="T3" fmla="*/ 1 h 81"/>
                <a:gd name="T4" fmla="*/ 64 w 70"/>
                <a:gd name="T5" fmla="*/ 1 h 81"/>
                <a:gd name="T6" fmla="*/ 60 w 70"/>
                <a:gd name="T7" fmla="*/ 1 h 81"/>
                <a:gd name="T8" fmla="*/ 61 w 70"/>
                <a:gd name="T9" fmla="*/ 39 h 81"/>
                <a:gd name="T10" fmla="*/ 61 w 70"/>
                <a:gd name="T11" fmla="*/ 59 h 81"/>
                <a:gd name="T12" fmla="*/ 4 w 70"/>
                <a:gd name="T13" fmla="*/ 0 h 81"/>
                <a:gd name="T14" fmla="*/ 0 w 70"/>
                <a:gd name="T15" fmla="*/ 0 h 81"/>
                <a:gd name="T16" fmla="*/ 1 w 70"/>
                <a:gd name="T17" fmla="*/ 30 h 81"/>
                <a:gd name="T18" fmla="*/ 0 w 70"/>
                <a:gd name="T19" fmla="*/ 80 h 81"/>
                <a:gd name="T20" fmla="*/ 5 w 70"/>
                <a:gd name="T21" fmla="*/ 80 h 81"/>
                <a:gd name="T22" fmla="*/ 10 w 70"/>
                <a:gd name="T23" fmla="*/ 80 h 81"/>
                <a:gd name="T24" fmla="*/ 8 w 70"/>
                <a:gd name="T25" fmla="*/ 42 h 81"/>
                <a:gd name="T26" fmla="*/ 8 w 70"/>
                <a:gd name="T27" fmla="*/ 20 h 81"/>
                <a:gd name="T28" fmla="*/ 65 w 70"/>
                <a:gd name="T29" fmla="*/ 81 h 81"/>
                <a:gd name="T30" fmla="*/ 69 w 70"/>
                <a:gd name="T31" fmla="*/ 81 h 81"/>
                <a:gd name="T32" fmla="*/ 68 w 70"/>
                <a:gd name="T33" fmla="*/ 51 h 81"/>
                <a:gd name="T34" fmla="*/ 70 w 70"/>
                <a:gd name="T35" fmla="*/ 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0" h="81">
                  <a:moveTo>
                    <a:pt x="70" y="1"/>
                  </a:moveTo>
                  <a:lnTo>
                    <a:pt x="70" y="1"/>
                  </a:lnTo>
                  <a:cubicBezTo>
                    <a:pt x="68" y="1"/>
                    <a:pt x="67" y="1"/>
                    <a:pt x="64" y="1"/>
                  </a:cubicBezTo>
                  <a:cubicBezTo>
                    <a:pt x="62" y="1"/>
                    <a:pt x="61" y="1"/>
                    <a:pt x="60" y="1"/>
                  </a:cubicBezTo>
                  <a:cubicBezTo>
                    <a:pt x="60" y="10"/>
                    <a:pt x="61" y="28"/>
                    <a:pt x="61" y="39"/>
                  </a:cubicBezTo>
                  <a:cubicBezTo>
                    <a:pt x="61" y="48"/>
                    <a:pt x="61" y="55"/>
                    <a:pt x="61" y="59"/>
                  </a:cubicBezTo>
                  <a:cubicBezTo>
                    <a:pt x="57" y="55"/>
                    <a:pt x="9" y="6"/>
                    <a:pt x="4" y="0"/>
                  </a:cubicBezTo>
                  <a:lnTo>
                    <a:pt x="0" y="0"/>
                  </a:lnTo>
                  <a:cubicBezTo>
                    <a:pt x="1" y="8"/>
                    <a:pt x="1" y="15"/>
                    <a:pt x="1" y="30"/>
                  </a:cubicBezTo>
                  <a:cubicBezTo>
                    <a:pt x="1" y="48"/>
                    <a:pt x="1" y="68"/>
                    <a:pt x="0" y="80"/>
                  </a:cubicBezTo>
                  <a:cubicBezTo>
                    <a:pt x="1" y="80"/>
                    <a:pt x="3" y="80"/>
                    <a:pt x="5" y="80"/>
                  </a:cubicBezTo>
                  <a:cubicBezTo>
                    <a:pt x="7" y="80"/>
                    <a:pt x="8" y="80"/>
                    <a:pt x="10" y="80"/>
                  </a:cubicBezTo>
                  <a:cubicBezTo>
                    <a:pt x="9" y="71"/>
                    <a:pt x="8" y="53"/>
                    <a:pt x="8" y="42"/>
                  </a:cubicBezTo>
                  <a:cubicBezTo>
                    <a:pt x="8" y="33"/>
                    <a:pt x="8" y="25"/>
                    <a:pt x="8" y="20"/>
                  </a:cubicBezTo>
                  <a:cubicBezTo>
                    <a:pt x="12" y="25"/>
                    <a:pt x="60" y="75"/>
                    <a:pt x="65" y="81"/>
                  </a:cubicBezTo>
                  <a:lnTo>
                    <a:pt x="69" y="81"/>
                  </a:lnTo>
                  <a:cubicBezTo>
                    <a:pt x="69" y="74"/>
                    <a:pt x="68" y="66"/>
                    <a:pt x="68" y="51"/>
                  </a:cubicBezTo>
                  <a:cubicBezTo>
                    <a:pt x="68" y="33"/>
                    <a:pt x="69" y="13"/>
                    <a:pt x="70" y="1"/>
                  </a:cubicBezTo>
                  <a:close/>
                </a:path>
              </a:pathLst>
            </a:custGeom>
            <a:solidFill>
              <a:srgbClr val="1E5AA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45"/>
            <p:cNvSpPr>
              <a:spLocks/>
            </p:cNvSpPr>
            <p:nvPr userDrawn="1"/>
          </p:nvSpPr>
          <p:spPr bwMode="auto">
            <a:xfrm>
              <a:off x="184150" y="4841875"/>
              <a:ext cx="33338" cy="79375"/>
            </a:xfrm>
            <a:custGeom>
              <a:avLst/>
              <a:gdLst>
                <a:gd name="T0" fmla="*/ 40 w 40"/>
                <a:gd name="T1" fmla="*/ 96 h 96"/>
                <a:gd name="T2" fmla="*/ 40 w 40"/>
                <a:gd name="T3" fmla="*/ 96 h 96"/>
                <a:gd name="T4" fmla="*/ 11 w 40"/>
                <a:gd name="T5" fmla="*/ 0 h 96"/>
                <a:gd name="T6" fmla="*/ 0 w 40"/>
                <a:gd name="T7" fmla="*/ 0 h 96"/>
                <a:gd name="T8" fmla="*/ 24 w 40"/>
                <a:gd name="T9" fmla="*/ 88 h 96"/>
                <a:gd name="T10" fmla="*/ 40 w 40"/>
                <a:gd name="T1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96">
                  <a:moveTo>
                    <a:pt x="40" y="96"/>
                  </a:moveTo>
                  <a:lnTo>
                    <a:pt x="40" y="96"/>
                  </a:lnTo>
                  <a:cubicBezTo>
                    <a:pt x="18" y="60"/>
                    <a:pt x="12" y="26"/>
                    <a:pt x="11" y="0"/>
                  </a:cubicBezTo>
                  <a:cubicBezTo>
                    <a:pt x="7" y="0"/>
                    <a:pt x="4" y="0"/>
                    <a:pt x="0" y="0"/>
                  </a:cubicBezTo>
                  <a:cubicBezTo>
                    <a:pt x="1" y="29"/>
                    <a:pt x="8" y="59"/>
                    <a:pt x="24" y="88"/>
                  </a:cubicBezTo>
                  <a:cubicBezTo>
                    <a:pt x="27" y="91"/>
                    <a:pt x="36" y="95"/>
                    <a:pt x="40" y="96"/>
                  </a:cubicBezTo>
                  <a:close/>
                </a:path>
              </a:pathLst>
            </a:custGeom>
            <a:solidFill>
              <a:srgbClr val="1E5AA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46"/>
            <p:cNvSpPr>
              <a:spLocks/>
            </p:cNvSpPr>
            <p:nvPr userDrawn="1"/>
          </p:nvSpPr>
          <p:spPr bwMode="auto">
            <a:xfrm>
              <a:off x="114300" y="4627563"/>
              <a:ext cx="457200" cy="442913"/>
            </a:xfrm>
            <a:custGeom>
              <a:avLst/>
              <a:gdLst>
                <a:gd name="T0" fmla="*/ 544 w 544"/>
                <a:gd name="T1" fmla="*/ 2 h 537"/>
                <a:gd name="T2" fmla="*/ 544 w 544"/>
                <a:gd name="T3" fmla="*/ 2 h 537"/>
                <a:gd name="T4" fmla="*/ 203 w 544"/>
                <a:gd name="T5" fmla="*/ 0 h 537"/>
                <a:gd name="T6" fmla="*/ 179 w 544"/>
                <a:gd name="T7" fmla="*/ 1 h 537"/>
                <a:gd name="T8" fmla="*/ 0 w 544"/>
                <a:gd name="T9" fmla="*/ 194 h 537"/>
                <a:gd name="T10" fmla="*/ 20 w 544"/>
                <a:gd name="T11" fmla="*/ 297 h 537"/>
                <a:gd name="T12" fmla="*/ 55 w 544"/>
                <a:gd name="T13" fmla="*/ 419 h 537"/>
                <a:gd name="T14" fmla="*/ 65 w 544"/>
                <a:gd name="T15" fmla="*/ 419 h 537"/>
                <a:gd name="T16" fmla="*/ 27 w 544"/>
                <a:gd name="T17" fmla="*/ 290 h 537"/>
                <a:gd name="T18" fmla="*/ 28 w 544"/>
                <a:gd name="T19" fmla="*/ 290 h 537"/>
                <a:gd name="T20" fmla="*/ 193 w 544"/>
                <a:gd name="T21" fmla="*/ 388 h 537"/>
                <a:gd name="T22" fmla="*/ 299 w 544"/>
                <a:gd name="T23" fmla="*/ 356 h 537"/>
                <a:gd name="T24" fmla="*/ 299 w 544"/>
                <a:gd name="T25" fmla="*/ 357 h 537"/>
                <a:gd name="T26" fmla="*/ 129 w 544"/>
                <a:gd name="T27" fmla="*/ 537 h 537"/>
                <a:gd name="T28" fmla="*/ 142 w 544"/>
                <a:gd name="T29" fmla="*/ 537 h 537"/>
                <a:gd name="T30" fmla="*/ 302 w 544"/>
                <a:gd name="T31" fmla="*/ 367 h 537"/>
                <a:gd name="T32" fmla="*/ 356 w 544"/>
                <a:gd name="T33" fmla="*/ 302 h 537"/>
                <a:gd name="T34" fmla="*/ 387 w 544"/>
                <a:gd name="T35" fmla="*/ 199 h 537"/>
                <a:gd name="T36" fmla="*/ 388 w 544"/>
                <a:gd name="T37" fmla="*/ 199 h 537"/>
                <a:gd name="T38" fmla="*/ 462 w 544"/>
                <a:gd name="T39" fmla="*/ 537 h 537"/>
                <a:gd name="T40" fmla="*/ 473 w 544"/>
                <a:gd name="T41" fmla="*/ 537 h 537"/>
                <a:gd name="T42" fmla="*/ 398 w 544"/>
                <a:gd name="T43" fmla="*/ 203 h 537"/>
                <a:gd name="T44" fmla="*/ 357 w 544"/>
                <a:gd name="T45" fmla="*/ 90 h 537"/>
                <a:gd name="T46" fmla="*/ 340 w 544"/>
                <a:gd name="T47" fmla="*/ 83 h 537"/>
                <a:gd name="T48" fmla="*/ 378 w 544"/>
                <a:gd name="T49" fmla="*/ 194 h 537"/>
                <a:gd name="T50" fmla="*/ 195 w 544"/>
                <a:gd name="T51" fmla="*/ 378 h 537"/>
                <a:gd name="T52" fmla="*/ 11 w 544"/>
                <a:gd name="T53" fmla="*/ 194 h 537"/>
                <a:gd name="T54" fmla="*/ 195 w 544"/>
                <a:gd name="T55" fmla="*/ 10 h 537"/>
                <a:gd name="T56" fmla="*/ 313 w 544"/>
                <a:gd name="T57" fmla="*/ 54 h 537"/>
                <a:gd name="T58" fmla="*/ 333 w 544"/>
                <a:gd name="T59" fmla="*/ 58 h 537"/>
                <a:gd name="T60" fmla="*/ 333 w 544"/>
                <a:gd name="T61" fmla="*/ 58 h 537"/>
                <a:gd name="T62" fmla="*/ 249 w 544"/>
                <a:gd name="T63" fmla="*/ 9 h 537"/>
                <a:gd name="T64" fmla="*/ 249 w 544"/>
                <a:gd name="T65" fmla="*/ 9 h 537"/>
                <a:gd name="T66" fmla="*/ 544 w 544"/>
                <a:gd name="T67" fmla="*/ 11 h 537"/>
                <a:gd name="T68" fmla="*/ 544 w 544"/>
                <a:gd name="T69" fmla="*/ 2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44" h="537">
                  <a:moveTo>
                    <a:pt x="544" y="2"/>
                  </a:moveTo>
                  <a:lnTo>
                    <a:pt x="544" y="2"/>
                  </a:lnTo>
                  <a:cubicBezTo>
                    <a:pt x="544" y="2"/>
                    <a:pt x="286" y="0"/>
                    <a:pt x="203" y="0"/>
                  </a:cubicBezTo>
                  <a:cubicBezTo>
                    <a:pt x="190" y="0"/>
                    <a:pt x="182" y="1"/>
                    <a:pt x="179" y="1"/>
                  </a:cubicBezTo>
                  <a:cubicBezTo>
                    <a:pt x="77" y="7"/>
                    <a:pt x="1" y="97"/>
                    <a:pt x="0" y="194"/>
                  </a:cubicBezTo>
                  <a:cubicBezTo>
                    <a:pt x="0" y="222"/>
                    <a:pt x="8" y="254"/>
                    <a:pt x="20" y="297"/>
                  </a:cubicBezTo>
                  <a:cubicBezTo>
                    <a:pt x="36" y="354"/>
                    <a:pt x="55" y="419"/>
                    <a:pt x="55" y="419"/>
                  </a:cubicBezTo>
                  <a:lnTo>
                    <a:pt x="65" y="419"/>
                  </a:lnTo>
                  <a:lnTo>
                    <a:pt x="27" y="290"/>
                  </a:lnTo>
                  <a:lnTo>
                    <a:pt x="28" y="290"/>
                  </a:lnTo>
                  <a:cubicBezTo>
                    <a:pt x="56" y="344"/>
                    <a:pt x="120" y="388"/>
                    <a:pt x="193" y="388"/>
                  </a:cubicBezTo>
                  <a:cubicBezTo>
                    <a:pt x="233" y="388"/>
                    <a:pt x="270" y="377"/>
                    <a:pt x="299" y="356"/>
                  </a:cubicBezTo>
                  <a:lnTo>
                    <a:pt x="299" y="357"/>
                  </a:lnTo>
                  <a:lnTo>
                    <a:pt x="129" y="537"/>
                  </a:lnTo>
                  <a:lnTo>
                    <a:pt x="142" y="537"/>
                  </a:lnTo>
                  <a:cubicBezTo>
                    <a:pt x="142" y="537"/>
                    <a:pt x="262" y="410"/>
                    <a:pt x="302" y="367"/>
                  </a:cubicBezTo>
                  <a:cubicBezTo>
                    <a:pt x="333" y="334"/>
                    <a:pt x="349" y="313"/>
                    <a:pt x="356" y="302"/>
                  </a:cubicBezTo>
                  <a:cubicBezTo>
                    <a:pt x="364" y="289"/>
                    <a:pt x="388" y="253"/>
                    <a:pt x="387" y="199"/>
                  </a:cubicBezTo>
                  <a:lnTo>
                    <a:pt x="388" y="199"/>
                  </a:lnTo>
                  <a:lnTo>
                    <a:pt x="462" y="537"/>
                  </a:lnTo>
                  <a:lnTo>
                    <a:pt x="473" y="537"/>
                  </a:lnTo>
                  <a:cubicBezTo>
                    <a:pt x="473" y="537"/>
                    <a:pt x="410" y="261"/>
                    <a:pt x="398" y="203"/>
                  </a:cubicBezTo>
                  <a:cubicBezTo>
                    <a:pt x="386" y="146"/>
                    <a:pt x="372" y="111"/>
                    <a:pt x="357" y="90"/>
                  </a:cubicBezTo>
                  <a:cubicBezTo>
                    <a:pt x="352" y="87"/>
                    <a:pt x="344" y="84"/>
                    <a:pt x="340" y="83"/>
                  </a:cubicBezTo>
                  <a:cubicBezTo>
                    <a:pt x="362" y="111"/>
                    <a:pt x="378" y="152"/>
                    <a:pt x="378" y="194"/>
                  </a:cubicBezTo>
                  <a:cubicBezTo>
                    <a:pt x="378" y="295"/>
                    <a:pt x="296" y="378"/>
                    <a:pt x="195" y="378"/>
                  </a:cubicBezTo>
                  <a:cubicBezTo>
                    <a:pt x="93" y="378"/>
                    <a:pt x="11" y="295"/>
                    <a:pt x="11" y="194"/>
                  </a:cubicBezTo>
                  <a:cubicBezTo>
                    <a:pt x="11" y="92"/>
                    <a:pt x="94" y="10"/>
                    <a:pt x="195" y="10"/>
                  </a:cubicBezTo>
                  <a:cubicBezTo>
                    <a:pt x="240" y="10"/>
                    <a:pt x="281" y="27"/>
                    <a:pt x="313" y="54"/>
                  </a:cubicBezTo>
                  <a:cubicBezTo>
                    <a:pt x="320" y="55"/>
                    <a:pt x="328" y="56"/>
                    <a:pt x="333" y="58"/>
                  </a:cubicBezTo>
                  <a:lnTo>
                    <a:pt x="333" y="58"/>
                  </a:lnTo>
                  <a:cubicBezTo>
                    <a:pt x="310" y="35"/>
                    <a:pt x="281" y="18"/>
                    <a:pt x="249" y="9"/>
                  </a:cubicBezTo>
                  <a:cubicBezTo>
                    <a:pt x="249" y="9"/>
                    <a:pt x="249" y="9"/>
                    <a:pt x="249" y="9"/>
                  </a:cubicBezTo>
                  <a:lnTo>
                    <a:pt x="544" y="11"/>
                  </a:lnTo>
                  <a:lnTo>
                    <a:pt x="544" y="2"/>
                  </a:lnTo>
                  <a:close/>
                </a:path>
              </a:pathLst>
            </a:custGeom>
            <a:solidFill>
              <a:srgbClr val="1E5AA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47"/>
            <p:cNvSpPr>
              <a:spLocks/>
            </p:cNvSpPr>
            <p:nvPr userDrawn="1"/>
          </p:nvSpPr>
          <p:spPr bwMode="auto">
            <a:xfrm>
              <a:off x="223838" y="4943475"/>
              <a:ext cx="76200" cy="47625"/>
            </a:xfrm>
            <a:custGeom>
              <a:avLst/>
              <a:gdLst>
                <a:gd name="T0" fmla="*/ 19 w 90"/>
                <a:gd name="T1" fmla="*/ 6 h 57"/>
                <a:gd name="T2" fmla="*/ 19 w 90"/>
                <a:gd name="T3" fmla="*/ 6 h 57"/>
                <a:gd name="T4" fmla="*/ 0 w 90"/>
                <a:gd name="T5" fmla="*/ 0 h 57"/>
                <a:gd name="T6" fmla="*/ 82 w 90"/>
                <a:gd name="T7" fmla="*/ 57 h 57"/>
                <a:gd name="T8" fmla="*/ 90 w 90"/>
                <a:gd name="T9" fmla="*/ 49 h 57"/>
                <a:gd name="T10" fmla="*/ 19 w 90"/>
                <a:gd name="T11" fmla="*/ 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0" h="57">
                  <a:moveTo>
                    <a:pt x="19" y="6"/>
                  </a:moveTo>
                  <a:lnTo>
                    <a:pt x="19" y="6"/>
                  </a:lnTo>
                  <a:cubicBezTo>
                    <a:pt x="13" y="5"/>
                    <a:pt x="4" y="2"/>
                    <a:pt x="0" y="0"/>
                  </a:cubicBezTo>
                  <a:cubicBezTo>
                    <a:pt x="22" y="25"/>
                    <a:pt x="52" y="46"/>
                    <a:pt x="82" y="57"/>
                  </a:cubicBezTo>
                  <a:lnTo>
                    <a:pt x="90" y="49"/>
                  </a:lnTo>
                  <a:cubicBezTo>
                    <a:pt x="57" y="38"/>
                    <a:pt x="34" y="20"/>
                    <a:pt x="19" y="6"/>
                  </a:cubicBezTo>
                  <a:close/>
                </a:path>
              </a:pathLst>
            </a:custGeom>
            <a:solidFill>
              <a:srgbClr val="1E5AA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48"/>
            <p:cNvSpPr>
              <a:spLocks/>
            </p:cNvSpPr>
            <p:nvPr userDrawn="1"/>
          </p:nvSpPr>
          <p:spPr bwMode="auto">
            <a:xfrm>
              <a:off x="311150" y="4935538"/>
              <a:ext cx="158750" cy="65088"/>
            </a:xfrm>
            <a:custGeom>
              <a:avLst/>
              <a:gdLst>
                <a:gd name="T0" fmla="*/ 186 w 188"/>
                <a:gd name="T1" fmla="*/ 0 h 78"/>
                <a:gd name="T2" fmla="*/ 186 w 188"/>
                <a:gd name="T3" fmla="*/ 0 h 78"/>
                <a:gd name="T4" fmla="*/ 43 w 188"/>
                <a:gd name="T5" fmla="*/ 67 h 78"/>
                <a:gd name="T6" fmla="*/ 8 w 188"/>
                <a:gd name="T7" fmla="*/ 64 h 78"/>
                <a:gd name="T8" fmla="*/ 0 w 188"/>
                <a:gd name="T9" fmla="*/ 73 h 78"/>
                <a:gd name="T10" fmla="*/ 44 w 188"/>
                <a:gd name="T11" fmla="*/ 78 h 78"/>
                <a:gd name="T12" fmla="*/ 188 w 188"/>
                <a:gd name="T13" fmla="*/ 13 h 78"/>
                <a:gd name="T14" fmla="*/ 186 w 188"/>
                <a:gd name="T15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8" h="78">
                  <a:moveTo>
                    <a:pt x="186" y="0"/>
                  </a:moveTo>
                  <a:lnTo>
                    <a:pt x="186" y="0"/>
                  </a:lnTo>
                  <a:cubicBezTo>
                    <a:pt x="153" y="40"/>
                    <a:pt x="102" y="67"/>
                    <a:pt x="43" y="67"/>
                  </a:cubicBezTo>
                  <a:cubicBezTo>
                    <a:pt x="31" y="67"/>
                    <a:pt x="19" y="66"/>
                    <a:pt x="8" y="64"/>
                  </a:cubicBezTo>
                  <a:lnTo>
                    <a:pt x="0" y="73"/>
                  </a:lnTo>
                  <a:cubicBezTo>
                    <a:pt x="16" y="76"/>
                    <a:pt x="30" y="78"/>
                    <a:pt x="44" y="78"/>
                  </a:cubicBezTo>
                  <a:cubicBezTo>
                    <a:pt x="104" y="78"/>
                    <a:pt x="156" y="50"/>
                    <a:pt x="188" y="13"/>
                  </a:cubicBezTo>
                  <a:lnTo>
                    <a:pt x="186" y="0"/>
                  </a:lnTo>
                  <a:close/>
                </a:path>
              </a:pathLst>
            </a:custGeom>
            <a:solidFill>
              <a:srgbClr val="1E5AA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49"/>
            <p:cNvSpPr>
              <a:spLocks/>
            </p:cNvSpPr>
            <p:nvPr userDrawn="1"/>
          </p:nvSpPr>
          <p:spPr bwMode="auto">
            <a:xfrm>
              <a:off x="225425" y="4667250"/>
              <a:ext cx="307975" cy="261938"/>
            </a:xfrm>
            <a:custGeom>
              <a:avLst/>
              <a:gdLst>
                <a:gd name="T0" fmla="*/ 356 w 366"/>
                <a:gd name="T1" fmla="*/ 0 h 317"/>
                <a:gd name="T2" fmla="*/ 356 w 366"/>
                <a:gd name="T3" fmla="*/ 0 h 317"/>
                <a:gd name="T4" fmla="*/ 338 w 366"/>
                <a:gd name="T5" fmla="*/ 183 h 317"/>
                <a:gd name="T6" fmla="*/ 338 w 366"/>
                <a:gd name="T7" fmla="*/ 183 h 317"/>
                <a:gd name="T8" fmla="*/ 297 w 366"/>
                <a:gd name="T9" fmla="*/ 81 h 317"/>
                <a:gd name="T10" fmla="*/ 145 w 366"/>
                <a:gd name="T11" fmla="*/ 8 h 317"/>
                <a:gd name="T12" fmla="*/ 0 w 366"/>
                <a:gd name="T13" fmla="*/ 74 h 317"/>
                <a:gd name="T14" fmla="*/ 8 w 366"/>
                <a:gd name="T15" fmla="*/ 81 h 317"/>
                <a:gd name="T16" fmla="*/ 145 w 366"/>
                <a:gd name="T17" fmla="*/ 18 h 317"/>
                <a:gd name="T18" fmla="*/ 298 w 366"/>
                <a:gd name="T19" fmla="*/ 100 h 317"/>
                <a:gd name="T20" fmla="*/ 328 w 366"/>
                <a:gd name="T21" fmla="*/ 235 h 317"/>
                <a:gd name="T22" fmla="*/ 304 w 366"/>
                <a:gd name="T23" fmla="*/ 303 h 317"/>
                <a:gd name="T24" fmla="*/ 307 w 366"/>
                <a:gd name="T25" fmla="*/ 317 h 317"/>
                <a:gd name="T26" fmla="*/ 348 w 366"/>
                <a:gd name="T27" fmla="*/ 177 h 317"/>
                <a:gd name="T28" fmla="*/ 366 w 366"/>
                <a:gd name="T29" fmla="*/ 0 h 317"/>
                <a:gd name="T30" fmla="*/ 356 w 366"/>
                <a:gd name="T31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6" h="317">
                  <a:moveTo>
                    <a:pt x="356" y="0"/>
                  </a:moveTo>
                  <a:lnTo>
                    <a:pt x="356" y="0"/>
                  </a:lnTo>
                  <a:lnTo>
                    <a:pt x="338" y="183"/>
                  </a:lnTo>
                  <a:lnTo>
                    <a:pt x="338" y="183"/>
                  </a:lnTo>
                  <a:cubicBezTo>
                    <a:pt x="335" y="148"/>
                    <a:pt x="318" y="107"/>
                    <a:pt x="297" y="81"/>
                  </a:cubicBezTo>
                  <a:cubicBezTo>
                    <a:pt x="260" y="36"/>
                    <a:pt x="206" y="8"/>
                    <a:pt x="145" y="8"/>
                  </a:cubicBezTo>
                  <a:cubicBezTo>
                    <a:pt x="87" y="8"/>
                    <a:pt x="36" y="34"/>
                    <a:pt x="0" y="74"/>
                  </a:cubicBezTo>
                  <a:lnTo>
                    <a:pt x="8" y="81"/>
                  </a:lnTo>
                  <a:cubicBezTo>
                    <a:pt x="42" y="43"/>
                    <a:pt x="90" y="18"/>
                    <a:pt x="145" y="18"/>
                  </a:cubicBezTo>
                  <a:cubicBezTo>
                    <a:pt x="213" y="18"/>
                    <a:pt x="267" y="53"/>
                    <a:pt x="298" y="100"/>
                  </a:cubicBezTo>
                  <a:cubicBezTo>
                    <a:pt x="326" y="142"/>
                    <a:pt x="335" y="195"/>
                    <a:pt x="328" y="235"/>
                  </a:cubicBezTo>
                  <a:cubicBezTo>
                    <a:pt x="326" y="248"/>
                    <a:pt x="321" y="274"/>
                    <a:pt x="304" y="303"/>
                  </a:cubicBezTo>
                  <a:lnTo>
                    <a:pt x="307" y="317"/>
                  </a:lnTo>
                  <a:cubicBezTo>
                    <a:pt x="328" y="283"/>
                    <a:pt x="339" y="253"/>
                    <a:pt x="348" y="177"/>
                  </a:cubicBezTo>
                  <a:cubicBezTo>
                    <a:pt x="355" y="118"/>
                    <a:pt x="366" y="0"/>
                    <a:pt x="366" y="0"/>
                  </a:cubicBezTo>
                  <a:lnTo>
                    <a:pt x="356" y="0"/>
                  </a:lnTo>
                  <a:close/>
                </a:path>
              </a:pathLst>
            </a:custGeom>
            <a:solidFill>
              <a:srgbClr val="1E5AA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82" r:id="rId8"/>
    <p:sldLayoutId id="2147483667" r:id="rId9"/>
    <p:sldLayoutId id="2147483674" r:id="rId10"/>
    <p:sldLayoutId id="2147483683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64" indent="-457189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34" indent="-457189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681" indent="-342892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282" indent="-342892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51" indent="-342892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41" indent="-182876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192" indent="-182876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43" indent="-182876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662" indent="-182876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0.jpeg"/><Relationship Id="rId12" Type="http://schemas.openxmlformats.org/officeDocument/2006/relationships/image" Target="../media/image31.jpeg"/><Relationship Id="rId13" Type="http://schemas.openxmlformats.org/officeDocument/2006/relationships/image" Target="../media/image32.png"/><Relationship Id="rId14" Type="http://schemas.openxmlformats.org/officeDocument/2006/relationships/image" Target="../media/image33.png"/><Relationship Id="rId15" Type="http://schemas.openxmlformats.org/officeDocument/2006/relationships/image" Target="../media/image34.png"/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5" Type="http://schemas.openxmlformats.org/officeDocument/2006/relationships/image" Target="../media/image24.png"/><Relationship Id="rId6" Type="http://schemas.openxmlformats.org/officeDocument/2006/relationships/image" Target="../media/image25.jpeg"/><Relationship Id="rId7" Type="http://schemas.openxmlformats.org/officeDocument/2006/relationships/image" Target="../media/image26.jpeg"/><Relationship Id="rId8" Type="http://schemas.openxmlformats.org/officeDocument/2006/relationships/image" Target="../media/image27.png"/><Relationship Id="rId9" Type="http://schemas.openxmlformats.org/officeDocument/2006/relationships/image" Target="../media/image28.png"/><Relationship Id="rId10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15.png"/><Relationship Id="rId5" Type="http://schemas.openxmlformats.org/officeDocument/2006/relationships/image" Target="../media/image12.png"/><Relationship Id="rId6" Type="http://schemas.openxmlformats.org/officeDocument/2006/relationships/image" Target="../media/image17.png"/><Relationship Id="rId7" Type="http://schemas.openxmlformats.org/officeDocument/2006/relationships/image" Target="../media/image16.png"/><Relationship Id="rId8" Type="http://schemas.openxmlformats.org/officeDocument/2006/relationships/image" Target="../media/image13.tif"/><Relationship Id="rId9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9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7.xml"/><Relationship Id="rId2" Type="http://schemas.openxmlformats.org/officeDocument/2006/relationships/diagramData" Target="../diagrams/data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0.png"/><Relationship Id="rId3" Type="http://schemas.openxmlformats.org/officeDocument/2006/relationships/image" Target="../media/image4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6.jpeg"/><Relationship Id="rId5" Type="http://schemas.openxmlformats.org/officeDocument/2006/relationships/image" Target="../media/image7.jpeg"/><Relationship Id="rId6" Type="http://schemas.openxmlformats.org/officeDocument/2006/relationships/image" Target="../media/image8.jpeg"/><Relationship Id="rId7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tif"/><Relationship Id="rId6" Type="http://schemas.openxmlformats.org/officeDocument/2006/relationships/image" Target="../media/image14.png"/><Relationship Id="rId7" Type="http://schemas.openxmlformats.org/officeDocument/2006/relationships/image" Target="../media/image15.png"/><Relationship Id="rId8" Type="http://schemas.openxmlformats.org/officeDocument/2006/relationships/image" Target="../media/image16.png"/><Relationship Id="rId9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" name="Picture 2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1323" y="3322272"/>
            <a:ext cx="1821091" cy="8130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Architecture</a:t>
            </a:r>
            <a:endParaRPr lang="en-GB" dirty="0"/>
          </a:p>
        </p:txBody>
      </p:sp>
      <p:grpSp>
        <p:nvGrpSpPr>
          <p:cNvPr id="10" name="Group 9"/>
          <p:cNvGrpSpPr/>
          <p:nvPr/>
        </p:nvGrpSpPr>
        <p:grpSpPr>
          <a:xfrm>
            <a:off x="6040013" y="3621865"/>
            <a:ext cx="1821669" cy="652466"/>
            <a:chOff x="4107653" y="4857760"/>
            <a:chExt cx="1821669" cy="652466"/>
          </a:xfrm>
        </p:grpSpPr>
        <p:grpSp>
          <p:nvGrpSpPr>
            <p:cNvPr id="11" name="Group 10"/>
            <p:cNvGrpSpPr/>
            <p:nvPr/>
          </p:nvGrpSpPr>
          <p:grpSpPr>
            <a:xfrm>
              <a:off x="4107653" y="4857760"/>
              <a:ext cx="535785" cy="652466"/>
              <a:chOff x="4107653" y="4857760"/>
              <a:chExt cx="535785" cy="652466"/>
            </a:xfrm>
          </p:grpSpPr>
          <p:sp>
            <p:nvSpPr>
              <p:cNvPr id="27" name="Flowchart: Magnetic Disk 26"/>
              <p:cNvSpPr/>
              <p:nvPr/>
            </p:nvSpPr>
            <p:spPr>
              <a:xfrm>
                <a:off x="4321967" y="4857760"/>
                <a:ext cx="321471" cy="428628"/>
              </a:xfrm>
              <a:prstGeom prst="flowChartMagneticDisk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u="sng"/>
              </a:p>
            </p:txBody>
          </p:sp>
          <p:sp>
            <p:nvSpPr>
              <p:cNvPr id="28" name="Flowchart: Magnetic Disk 27"/>
              <p:cNvSpPr/>
              <p:nvPr/>
            </p:nvSpPr>
            <p:spPr>
              <a:xfrm>
                <a:off x="4250529" y="4929198"/>
                <a:ext cx="321471" cy="428628"/>
              </a:xfrm>
              <a:prstGeom prst="flowChartMagneticDisk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u="sng"/>
              </a:p>
            </p:txBody>
          </p:sp>
          <p:sp>
            <p:nvSpPr>
              <p:cNvPr id="29" name="Flowchart: Magnetic Disk 28"/>
              <p:cNvSpPr/>
              <p:nvPr/>
            </p:nvSpPr>
            <p:spPr>
              <a:xfrm>
                <a:off x="4179091" y="5010160"/>
                <a:ext cx="321471" cy="428628"/>
              </a:xfrm>
              <a:prstGeom prst="flowChartMagneticDisk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u="sng"/>
              </a:p>
            </p:txBody>
          </p:sp>
          <p:sp>
            <p:nvSpPr>
              <p:cNvPr id="30" name="Flowchart: Magnetic Disk 29"/>
              <p:cNvSpPr/>
              <p:nvPr/>
            </p:nvSpPr>
            <p:spPr>
              <a:xfrm>
                <a:off x="4107653" y="5081598"/>
                <a:ext cx="321471" cy="428628"/>
              </a:xfrm>
              <a:prstGeom prst="flowChartMagneticDisk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u="sng"/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4536281" y="4857760"/>
              <a:ext cx="535785" cy="652466"/>
              <a:chOff x="4107653" y="4857760"/>
              <a:chExt cx="535785" cy="652466"/>
            </a:xfrm>
          </p:grpSpPr>
          <p:sp>
            <p:nvSpPr>
              <p:cNvPr id="23" name="Flowchart: Magnetic Disk 22"/>
              <p:cNvSpPr/>
              <p:nvPr/>
            </p:nvSpPr>
            <p:spPr>
              <a:xfrm>
                <a:off x="4321967" y="4857760"/>
                <a:ext cx="321471" cy="428628"/>
              </a:xfrm>
              <a:prstGeom prst="flowChartMagneticDisk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u="sng"/>
              </a:p>
            </p:txBody>
          </p:sp>
          <p:sp>
            <p:nvSpPr>
              <p:cNvPr id="24" name="Flowchart: Magnetic Disk 23"/>
              <p:cNvSpPr/>
              <p:nvPr/>
            </p:nvSpPr>
            <p:spPr>
              <a:xfrm>
                <a:off x="4250529" y="4929198"/>
                <a:ext cx="321471" cy="428628"/>
              </a:xfrm>
              <a:prstGeom prst="flowChartMagneticDisk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u="sng"/>
              </a:p>
            </p:txBody>
          </p:sp>
          <p:sp>
            <p:nvSpPr>
              <p:cNvPr id="25" name="Flowchart: Magnetic Disk 24"/>
              <p:cNvSpPr/>
              <p:nvPr/>
            </p:nvSpPr>
            <p:spPr>
              <a:xfrm>
                <a:off x="4179091" y="5010160"/>
                <a:ext cx="321471" cy="428628"/>
              </a:xfrm>
              <a:prstGeom prst="flowChartMagneticDisk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u="sng"/>
              </a:p>
            </p:txBody>
          </p:sp>
          <p:sp>
            <p:nvSpPr>
              <p:cNvPr id="26" name="Flowchart: Magnetic Disk 25"/>
              <p:cNvSpPr/>
              <p:nvPr/>
            </p:nvSpPr>
            <p:spPr>
              <a:xfrm>
                <a:off x="4107653" y="5081598"/>
                <a:ext cx="321471" cy="428628"/>
              </a:xfrm>
              <a:prstGeom prst="flowChartMagneticDisk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u="sng"/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4964909" y="4857760"/>
              <a:ext cx="535785" cy="652466"/>
              <a:chOff x="4107653" y="4857760"/>
              <a:chExt cx="535785" cy="652466"/>
            </a:xfrm>
          </p:grpSpPr>
          <p:sp>
            <p:nvSpPr>
              <p:cNvPr id="19" name="Flowchart: Magnetic Disk 18"/>
              <p:cNvSpPr/>
              <p:nvPr/>
            </p:nvSpPr>
            <p:spPr>
              <a:xfrm>
                <a:off x="4321967" y="4857760"/>
                <a:ext cx="321471" cy="428628"/>
              </a:xfrm>
              <a:prstGeom prst="flowChartMagneticDisk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u="sng"/>
              </a:p>
            </p:txBody>
          </p:sp>
          <p:sp>
            <p:nvSpPr>
              <p:cNvPr id="20" name="Flowchart: Magnetic Disk 19"/>
              <p:cNvSpPr/>
              <p:nvPr/>
            </p:nvSpPr>
            <p:spPr>
              <a:xfrm>
                <a:off x="4250529" y="4929198"/>
                <a:ext cx="321471" cy="428628"/>
              </a:xfrm>
              <a:prstGeom prst="flowChartMagneticDisk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u="sng"/>
              </a:p>
            </p:txBody>
          </p:sp>
          <p:sp>
            <p:nvSpPr>
              <p:cNvPr id="21" name="Flowchart: Magnetic Disk 20"/>
              <p:cNvSpPr/>
              <p:nvPr/>
            </p:nvSpPr>
            <p:spPr>
              <a:xfrm>
                <a:off x="4179091" y="5010160"/>
                <a:ext cx="321471" cy="428628"/>
              </a:xfrm>
              <a:prstGeom prst="flowChartMagneticDisk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u="sng"/>
              </a:p>
            </p:txBody>
          </p:sp>
          <p:sp>
            <p:nvSpPr>
              <p:cNvPr id="22" name="Flowchart: Magnetic Disk 21"/>
              <p:cNvSpPr/>
              <p:nvPr/>
            </p:nvSpPr>
            <p:spPr>
              <a:xfrm>
                <a:off x="4107653" y="5081598"/>
                <a:ext cx="321471" cy="428628"/>
              </a:xfrm>
              <a:prstGeom prst="flowChartMagneticDisk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u="sng"/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5393537" y="4857760"/>
              <a:ext cx="535785" cy="652466"/>
              <a:chOff x="4107653" y="4857760"/>
              <a:chExt cx="535785" cy="652466"/>
            </a:xfrm>
          </p:grpSpPr>
          <p:sp>
            <p:nvSpPr>
              <p:cNvPr id="15" name="Flowchart: Magnetic Disk 14"/>
              <p:cNvSpPr/>
              <p:nvPr/>
            </p:nvSpPr>
            <p:spPr>
              <a:xfrm>
                <a:off x="4321967" y="4857760"/>
                <a:ext cx="321471" cy="428628"/>
              </a:xfrm>
              <a:prstGeom prst="flowChartMagneticDisk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u="sng"/>
              </a:p>
            </p:txBody>
          </p:sp>
          <p:sp>
            <p:nvSpPr>
              <p:cNvPr id="16" name="Flowchart: Magnetic Disk 15"/>
              <p:cNvSpPr/>
              <p:nvPr/>
            </p:nvSpPr>
            <p:spPr>
              <a:xfrm>
                <a:off x="4250529" y="4929198"/>
                <a:ext cx="321471" cy="428628"/>
              </a:xfrm>
              <a:prstGeom prst="flowChartMagneticDisk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u="sng"/>
              </a:p>
            </p:txBody>
          </p:sp>
          <p:sp>
            <p:nvSpPr>
              <p:cNvPr id="17" name="Flowchart: Magnetic Disk 16"/>
              <p:cNvSpPr/>
              <p:nvPr/>
            </p:nvSpPr>
            <p:spPr>
              <a:xfrm>
                <a:off x="4179091" y="5010160"/>
                <a:ext cx="321471" cy="428628"/>
              </a:xfrm>
              <a:prstGeom prst="flowChartMagneticDisk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u="sng"/>
              </a:p>
            </p:txBody>
          </p:sp>
          <p:sp>
            <p:nvSpPr>
              <p:cNvPr id="18" name="Flowchart: Magnetic Disk 17"/>
              <p:cNvSpPr/>
              <p:nvPr/>
            </p:nvSpPr>
            <p:spPr>
              <a:xfrm>
                <a:off x="4107653" y="5081598"/>
                <a:ext cx="321471" cy="428628"/>
              </a:xfrm>
              <a:prstGeom prst="flowChartMagneticDisk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u="sng"/>
              </a:p>
            </p:txBody>
          </p:sp>
        </p:grpSp>
      </p:grpSp>
      <p:sp>
        <p:nvSpPr>
          <p:cNvPr id="202" name="TextBox 201"/>
          <p:cNvSpPr txBox="1"/>
          <p:nvPr/>
        </p:nvSpPr>
        <p:spPr>
          <a:xfrm>
            <a:off x="6188055" y="4232368"/>
            <a:ext cx="1606268" cy="311621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 algn="ctr"/>
            <a:r>
              <a:rPr lang="en-US" sz="1400" dirty="0"/>
              <a:t>Disk Pools (EOS)</a:t>
            </a:r>
            <a:endParaRPr lang="en-GB" sz="1400" dirty="0"/>
          </a:p>
        </p:txBody>
      </p:sp>
      <p:sp>
        <p:nvSpPr>
          <p:cNvPr id="216" name="Freeform 215"/>
          <p:cNvSpPr/>
          <p:nvPr/>
        </p:nvSpPr>
        <p:spPr>
          <a:xfrm>
            <a:off x="1952415" y="3033463"/>
            <a:ext cx="3867397" cy="1062919"/>
          </a:xfrm>
          <a:custGeom>
            <a:avLst/>
            <a:gdLst>
              <a:gd name="connsiteX0" fmla="*/ 0 w 3617595"/>
              <a:gd name="connsiteY0" fmla="*/ 0 h 1405890"/>
              <a:gd name="connsiteX1" fmla="*/ 1434465 w 3617595"/>
              <a:gd name="connsiteY1" fmla="*/ 1154430 h 1405890"/>
              <a:gd name="connsiteX2" fmla="*/ 3617595 w 3617595"/>
              <a:gd name="connsiteY2" fmla="*/ 1405890 h 1405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17595" h="1405890">
                <a:moveTo>
                  <a:pt x="0" y="0"/>
                </a:moveTo>
                <a:cubicBezTo>
                  <a:pt x="415766" y="460057"/>
                  <a:pt x="831533" y="920115"/>
                  <a:pt x="1434465" y="1154430"/>
                </a:cubicBezTo>
                <a:cubicBezTo>
                  <a:pt x="2037397" y="1388745"/>
                  <a:pt x="2827496" y="1397317"/>
                  <a:pt x="3617595" y="1405890"/>
                </a:cubicBezTo>
              </a:path>
            </a:pathLst>
          </a:custGeom>
          <a:noFill/>
          <a:ln w="1905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en-GB"/>
          </a:p>
        </p:txBody>
      </p:sp>
      <p:grpSp>
        <p:nvGrpSpPr>
          <p:cNvPr id="224" name="Group 223"/>
          <p:cNvGrpSpPr/>
          <p:nvPr/>
        </p:nvGrpSpPr>
        <p:grpSpPr>
          <a:xfrm>
            <a:off x="1848669" y="1882207"/>
            <a:ext cx="4461431" cy="1632518"/>
            <a:chOff x="1848666" y="1882207"/>
            <a:chExt cx="4461431" cy="1632518"/>
          </a:xfrm>
        </p:grpSpPr>
        <p:grpSp>
          <p:nvGrpSpPr>
            <p:cNvPr id="5" name="Group 4"/>
            <p:cNvGrpSpPr/>
            <p:nvPr/>
          </p:nvGrpSpPr>
          <p:grpSpPr>
            <a:xfrm>
              <a:off x="2242418" y="1882207"/>
              <a:ext cx="4067679" cy="1632518"/>
              <a:chOff x="2242418" y="1882207"/>
              <a:chExt cx="4067679" cy="1632518"/>
            </a:xfrm>
          </p:grpSpPr>
          <p:pic>
            <p:nvPicPr>
              <p:cNvPr id="210" name="Picture 209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273175" y="2230018"/>
                <a:ext cx="1576172" cy="903729"/>
              </a:xfrm>
              <a:prstGeom prst="rect">
                <a:avLst/>
              </a:prstGeom>
            </p:spPr>
          </p:pic>
          <p:grpSp>
            <p:nvGrpSpPr>
              <p:cNvPr id="238" name="Group 237"/>
              <p:cNvGrpSpPr/>
              <p:nvPr/>
            </p:nvGrpSpPr>
            <p:grpSpPr>
              <a:xfrm>
                <a:off x="2242418" y="2104092"/>
                <a:ext cx="392909" cy="500066"/>
                <a:chOff x="1974810" y="1377895"/>
                <a:chExt cx="392909" cy="500066"/>
              </a:xfrm>
            </p:grpSpPr>
            <p:sp>
              <p:nvSpPr>
                <p:cNvPr id="232" name="Flowchart: Magnetic Disk 231"/>
                <p:cNvSpPr/>
                <p:nvPr/>
              </p:nvSpPr>
              <p:spPr>
                <a:xfrm>
                  <a:off x="2046248" y="1377895"/>
                  <a:ext cx="321471" cy="428628"/>
                </a:xfrm>
                <a:prstGeom prst="flowChartMagneticDisk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u="sng"/>
                </a:p>
              </p:txBody>
            </p:sp>
            <p:sp>
              <p:nvSpPr>
                <p:cNvPr id="233" name="Flowchart: Magnetic Disk 232"/>
                <p:cNvSpPr/>
                <p:nvPr/>
              </p:nvSpPr>
              <p:spPr>
                <a:xfrm>
                  <a:off x="1974810" y="1449333"/>
                  <a:ext cx="321471" cy="428628"/>
                </a:xfrm>
                <a:prstGeom prst="flowChartMagneticDisk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u="sng"/>
                </a:p>
              </p:txBody>
            </p:sp>
          </p:grpSp>
          <p:sp>
            <p:nvSpPr>
              <p:cNvPr id="239" name="Freeform 238"/>
              <p:cNvSpPr/>
              <p:nvPr/>
            </p:nvSpPr>
            <p:spPr>
              <a:xfrm>
                <a:off x="2726956" y="2183330"/>
                <a:ext cx="3365233" cy="1331395"/>
              </a:xfrm>
              <a:custGeom>
                <a:avLst/>
                <a:gdLst>
                  <a:gd name="connsiteX0" fmla="*/ 0 w 4023360"/>
                  <a:gd name="connsiteY0" fmla="*/ 56950 h 1331395"/>
                  <a:gd name="connsiteX1" fmla="*/ 2028825 w 4023360"/>
                  <a:gd name="connsiteY1" fmla="*/ 148390 h 1331395"/>
                  <a:gd name="connsiteX2" fmla="*/ 4023360 w 4023360"/>
                  <a:gd name="connsiteY2" fmla="*/ 1331395 h 1331395"/>
                  <a:gd name="connsiteX3" fmla="*/ 4023360 w 4023360"/>
                  <a:gd name="connsiteY3" fmla="*/ 1331395 h 13313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23360" h="1331395">
                    <a:moveTo>
                      <a:pt x="0" y="56950"/>
                    </a:moveTo>
                    <a:cubicBezTo>
                      <a:pt x="679132" y="-3534"/>
                      <a:pt x="1358265" y="-64018"/>
                      <a:pt x="2028825" y="148390"/>
                    </a:cubicBezTo>
                    <a:cubicBezTo>
                      <a:pt x="2699385" y="360798"/>
                      <a:pt x="4023360" y="1331395"/>
                      <a:pt x="4023360" y="1331395"/>
                    </a:cubicBezTo>
                    <a:lnTo>
                      <a:pt x="4023360" y="1331395"/>
                    </a:lnTo>
                  </a:path>
                </a:pathLst>
              </a:custGeom>
              <a:noFill/>
              <a:ln w="19050">
                <a:solidFill>
                  <a:srgbClr val="FF0000"/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0" name="TextBox 239"/>
              <p:cNvSpPr txBox="1"/>
              <p:nvPr/>
            </p:nvSpPr>
            <p:spPr>
              <a:xfrm>
                <a:off x="3164527" y="1882207"/>
                <a:ext cx="204034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Sync client (CERNBox)</a:t>
                </a:r>
                <a:endParaRPr lang="en-GB" sz="1400" dirty="0"/>
              </a:p>
            </p:txBody>
          </p:sp>
          <p:sp>
            <p:nvSpPr>
              <p:cNvPr id="241" name="TextBox 240"/>
              <p:cNvSpPr txBox="1"/>
              <p:nvPr/>
            </p:nvSpPr>
            <p:spPr>
              <a:xfrm rot="2270507">
                <a:off x="5019854" y="2928241"/>
                <a:ext cx="129024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/>
                  <a:t>http sync protocol</a:t>
                </a:r>
              </a:p>
            </p:txBody>
          </p:sp>
        </p:grpSp>
        <p:sp>
          <p:nvSpPr>
            <p:cNvPr id="242" name="TextBox 241"/>
            <p:cNvSpPr txBox="1"/>
            <p:nvPr/>
          </p:nvSpPr>
          <p:spPr>
            <a:xfrm>
              <a:off x="1848666" y="2558187"/>
              <a:ext cx="113071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(offline access)</a:t>
              </a:r>
              <a:endParaRPr lang="en-GB" sz="1100" dirty="0"/>
            </a:p>
          </p:txBody>
        </p:sp>
      </p:grpSp>
      <p:sp>
        <p:nvSpPr>
          <p:cNvPr id="208" name="TextBox 207"/>
          <p:cNvSpPr txBox="1"/>
          <p:nvPr/>
        </p:nvSpPr>
        <p:spPr>
          <a:xfrm rot="1902349">
            <a:off x="1967971" y="3513390"/>
            <a:ext cx="1154893" cy="265454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en-US" sz="1100" dirty="0"/>
              <a:t>(online access)</a:t>
            </a:r>
            <a:endParaRPr lang="en-GB" sz="1100" dirty="0"/>
          </a:p>
        </p:txBody>
      </p:sp>
      <p:grpSp>
        <p:nvGrpSpPr>
          <p:cNvPr id="4" name="Group 3"/>
          <p:cNvGrpSpPr/>
          <p:nvPr/>
        </p:nvGrpSpPr>
        <p:grpSpPr>
          <a:xfrm>
            <a:off x="2078798" y="332913"/>
            <a:ext cx="3983355" cy="1453705"/>
            <a:chOff x="2137410" y="332911"/>
            <a:chExt cx="3983355" cy="1453705"/>
          </a:xfrm>
        </p:grpSpPr>
        <p:pic>
          <p:nvPicPr>
            <p:cNvPr id="209" name="Picture 20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98142" y="617406"/>
              <a:ext cx="2092271" cy="1169210"/>
            </a:xfrm>
            <a:prstGeom prst="rect">
              <a:avLst/>
            </a:prstGeom>
          </p:spPr>
        </p:pic>
        <p:sp>
          <p:nvSpPr>
            <p:cNvPr id="244" name="Freeform 243"/>
            <p:cNvSpPr/>
            <p:nvPr/>
          </p:nvSpPr>
          <p:spPr>
            <a:xfrm rot="21352661">
              <a:off x="2137410" y="988678"/>
              <a:ext cx="3983355" cy="725822"/>
            </a:xfrm>
            <a:custGeom>
              <a:avLst/>
              <a:gdLst>
                <a:gd name="connsiteX0" fmla="*/ 0 w 3983355"/>
                <a:gd name="connsiteY0" fmla="*/ 708677 h 725822"/>
                <a:gd name="connsiteX1" fmla="*/ 2371725 w 3983355"/>
                <a:gd name="connsiteY1" fmla="*/ 17 h 725822"/>
                <a:gd name="connsiteX2" fmla="*/ 3983355 w 3983355"/>
                <a:gd name="connsiteY2" fmla="*/ 725822 h 725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983355" h="725822">
                  <a:moveTo>
                    <a:pt x="0" y="708677"/>
                  </a:moveTo>
                  <a:cubicBezTo>
                    <a:pt x="853916" y="352918"/>
                    <a:pt x="1707833" y="-2840"/>
                    <a:pt x="2371725" y="17"/>
                  </a:cubicBezTo>
                  <a:cubicBezTo>
                    <a:pt x="3035617" y="2874"/>
                    <a:pt x="3735705" y="605807"/>
                    <a:pt x="3983355" y="725822"/>
                  </a:cubicBezTo>
                </a:path>
              </a:pathLst>
            </a:custGeom>
            <a:noFill/>
            <a:ln w="19050">
              <a:solidFill>
                <a:srgbClr val="FF000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5" name="TextBox 244"/>
            <p:cNvSpPr txBox="1"/>
            <p:nvPr/>
          </p:nvSpPr>
          <p:spPr>
            <a:xfrm>
              <a:off x="3935090" y="332911"/>
              <a:ext cx="18476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Web browser access</a:t>
              </a:r>
            </a:p>
          </p:txBody>
        </p:sp>
        <p:sp>
          <p:nvSpPr>
            <p:cNvPr id="211" name="TextBox 210"/>
            <p:cNvSpPr txBox="1"/>
            <p:nvPr/>
          </p:nvSpPr>
          <p:spPr>
            <a:xfrm rot="20141236">
              <a:off x="2232891" y="1236512"/>
              <a:ext cx="101562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(web access)</a:t>
              </a:r>
              <a:endParaRPr lang="en-GB" sz="1100" dirty="0"/>
            </a:p>
          </p:txBody>
        </p:sp>
      </p:grpSp>
      <p:sp>
        <p:nvSpPr>
          <p:cNvPr id="212" name="TextBox 211"/>
          <p:cNvSpPr txBox="1"/>
          <p:nvPr/>
        </p:nvSpPr>
        <p:spPr>
          <a:xfrm>
            <a:off x="4982413" y="3812710"/>
            <a:ext cx="898193" cy="265454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en-US" sz="1100" dirty="0"/>
              <a:t>SMB, </a:t>
            </a:r>
            <a:r>
              <a:rPr lang="en-US" sz="1100" dirty="0" err="1"/>
              <a:t>xroot</a:t>
            </a:r>
            <a:endParaRPr lang="en-GB" sz="1100" dirty="0"/>
          </a:p>
        </p:txBody>
      </p:sp>
      <p:grpSp>
        <p:nvGrpSpPr>
          <p:cNvPr id="3" name="Group 2"/>
          <p:cNvGrpSpPr/>
          <p:nvPr/>
        </p:nvGrpSpPr>
        <p:grpSpPr>
          <a:xfrm>
            <a:off x="6075072" y="1608584"/>
            <a:ext cx="2488132" cy="1894713"/>
            <a:chOff x="6075069" y="1608582"/>
            <a:chExt cx="2488132" cy="1894713"/>
          </a:xfrm>
        </p:grpSpPr>
        <p:sp>
          <p:nvSpPr>
            <p:cNvPr id="207" name="TextBox 206"/>
            <p:cNvSpPr txBox="1"/>
            <p:nvPr/>
          </p:nvSpPr>
          <p:spPr>
            <a:xfrm>
              <a:off x="6659465" y="2128608"/>
              <a:ext cx="190373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/>
                <a:t>CERNBOX web interface</a:t>
              </a:r>
            </a:p>
            <a:p>
              <a:pPr algn="ctr"/>
              <a:endParaRPr lang="en-GB" sz="1200" dirty="0"/>
            </a:p>
          </p:txBody>
        </p:sp>
        <p:sp>
          <p:nvSpPr>
            <p:cNvPr id="246" name="Freeform 245"/>
            <p:cNvSpPr/>
            <p:nvPr/>
          </p:nvSpPr>
          <p:spPr>
            <a:xfrm>
              <a:off x="6617970" y="2320290"/>
              <a:ext cx="376981" cy="1183005"/>
            </a:xfrm>
            <a:custGeom>
              <a:avLst/>
              <a:gdLst>
                <a:gd name="connsiteX0" fmla="*/ 0 w 376981"/>
                <a:gd name="connsiteY0" fmla="*/ 0 h 1183005"/>
                <a:gd name="connsiteX1" fmla="*/ 325755 w 376981"/>
                <a:gd name="connsiteY1" fmla="*/ 691515 h 1183005"/>
                <a:gd name="connsiteX2" fmla="*/ 371475 w 376981"/>
                <a:gd name="connsiteY2" fmla="*/ 1183005 h 11830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6981" h="1183005">
                  <a:moveTo>
                    <a:pt x="0" y="0"/>
                  </a:moveTo>
                  <a:cubicBezTo>
                    <a:pt x="131921" y="247174"/>
                    <a:pt x="263843" y="494348"/>
                    <a:pt x="325755" y="691515"/>
                  </a:cubicBezTo>
                  <a:cubicBezTo>
                    <a:pt x="387667" y="888682"/>
                    <a:pt x="379571" y="1035843"/>
                    <a:pt x="371475" y="1183005"/>
                  </a:cubicBezTo>
                </a:path>
              </a:pathLst>
            </a:custGeom>
            <a:noFill/>
            <a:ln w="19050">
              <a:solidFill>
                <a:srgbClr val="FF000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92" name="Picture 4" descr="http://www.host1plus.com/blog/wp-content/uploads/2009/05/09-0610_HPencore_FP_NS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75069" y="1608582"/>
              <a:ext cx="500727" cy="64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2" name="Group 51"/>
          <p:cNvGrpSpPr/>
          <p:nvPr/>
        </p:nvGrpSpPr>
        <p:grpSpPr>
          <a:xfrm>
            <a:off x="1968783" y="4243344"/>
            <a:ext cx="3955158" cy="828185"/>
            <a:chOff x="1968781" y="4243342"/>
            <a:chExt cx="3955158" cy="828185"/>
          </a:xfrm>
        </p:grpSpPr>
        <p:pic>
          <p:nvPicPr>
            <p:cNvPr id="53" name="Picture 2" descr="http://9dailytips.com/wp-content/uploads/2015/07/Dedicated-Serve.jp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83885" y="4475852"/>
              <a:ext cx="819303" cy="5956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4" name="Freeform 53"/>
            <p:cNvSpPr/>
            <p:nvPr/>
          </p:nvSpPr>
          <p:spPr>
            <a:xfrm>
              <a:off x="2437644" y="4374198"/>
              <a:ext cx="1430146" cy="416372"/>
            </a:xfrm>
            <a:custGeom>
              <a:avLst/>
              <a:gdLst>
                <a:gd name="connsiteX0" fmla="*/ 0 w 3617595"/>
                <a:gd name="connsiteY0" fmla="*/ 0 h 1405890"/>
                <a:gd name="connsiteX1" fmla="*/ 1434465 w 3617595"/>
                <a:gd name="connsiteY1" fmla="*/ 1154430 h 1405890"/>
                <a:gd name="connsiteX2" fmla="*/ 3617595 w 3617595"/>
                <a:gd name="connsiteY2" fmla="*/ 1405890 h 140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617595" h="1405890">
                  <a:moveTo>
                    <a:pt x="0" y="0"/>
                  </a:moveTo>
                  <a:cubicBezTo>
                    <a:pt x="415766" y="460057"/>
                    <a:pt x="831533" y="920115"/>
                    <a:pt x="1434465" y="1154430"/>
                  </a:cubicBezTo>
                  <a:cubicBezTo>
                    <a:pt x="2037397" y="1388745"/>
                    <a:pt x="2827496" y="1397317"/>
                    <a:pt x="3617595" y="1405890"/>
                  </a:cubicBezTo>
                </a:path>
              </a:pathLst>
            </a:custGeom>
            <a:noFill/>
            <a:ln w="19050">
              <a:solidFill>
                <a:srgbClr val="FF000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" name="Freeform 54"/>
            <p:cNvSpPr/>
            <p:nvPr/>
          </p:nvSpPr>
          <p:spPr>
            <a:xfrm rot="19155478">
              <a:off x="4959781" y="4435203"/>
              <a:ext cx="964158" cy="345225"/>
            </a:xfrm>
            <a:custGeom>
              <a:avLst/>
              <a:gdLst>
                <a:gd name="connsiteX0" fmla="*/ 0 w 3617595"/>
                <a:gd name="connsiteY0" fmla="*/ 0 h 1405890"/>
                <a:gd name="connsiteX1" fmla="*/ 1434465 w 3617595"/>
                <a:gd name="connsiteY1" fmla="*/ 1154430 h 1405890"/>
                <a:gd name="connsiteX2" fmla="*/ 3617595 w 3617595"/>
                <a:gd name="connsiteY2" fmla="*/ 1405890 h 140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617595" h="1405890">
                  <a:moveTo>
                    <a:pt x="0" y="0"/>
                  </a:moveTo>
                  <a:cubicBezTo>
                    <a:pt x="415766" y="460057"/>
                    <a:pt x="831533" y="920115"/>
                    <a:pt x="1434465" y="1154430"/>
                  </a:cubicBezTo>
                  <a:cubicBezTo>
                    <a:pt x="2037397" y="1388745"/>
                    <a:pt x="2827496" y="1397317"/>
                    <a:pt x="3617595" y="1405890"/>
                  </a:cubicBezTo>
                </a:path>
              </a:pathLst>
            </a:custGeom>
            <a:noFill/>
            <a:ln w="19050">
              <a:solidFill>
                <a:srgbClr val="FF000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2872956" y="4243342"/>
              <a:ext cx="240319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Clusters (Batch, Plus, Analytics, …)</a:t>
              </a:r>
              <a:endParaRPr lang="en-GB" sz="1100" dirty="0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1968781" y="4623206"/>
              <a:ext cx="1899009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Applications</a:t>
              </a:r>
            </a:p>
            <a:p>
              <a:r>
                <a:rPr lang="en-US" sz="1100" dirty="0"/>
                <a:t>(Page 1, LHC Logging, …)</a:t>
              </a:r>
              <a:endParaRPr lang="en-GB" sz="1100" dirty="0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7837640" y="2914226"/>
            <a:ext cx="1256443" cy="1532457"/>
            <a:chOff x="7837637" y="2914224"/>
            <a:chExt cx="1256443" cy="1532457"/>
          </a:xfrm>
        </p:grpSpPr>
        <p:grpSp>
          <p:nvGrpSpPr>
            <p:cNvPr id="59" name="Group 58"/>
            <p:cNvGrpSpPr/>
            <p:nvPr/>
          </p:nvGrpSpPr>
          <p:grpSpPr>
            <a:xfrm>
              <a:off x="8174564" y="3573413"/>
              <a:ext cx="428628" cy="264760"/>
              <a:chOff x="4929190" y="3714752"/>
              <a:chExt cx="3857652" cy="2382839"/>
            </a:xfrm>
          </p:grpSpPr>
          <p:sp>
            <p:nvSpPr>
              <p:cNvPr id="95" name="Rectangle 5"/>
              <p:cNvSpPr/>
              <p:nvPr/>
            </p:nvSpPr>
            <p:spPr>
              <a:xfrm>
                <a:off x="4929190" y="3714752"/>
                <a:ext cx="3857652" cy="233670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6" name="Freeform 15"/>
              <p:cNvSpPr>
                <a:spLocks/>
              </p:cNvSpPr>
              <p:nvPr/>
            </p:nvSpPr>
            <p:spPr bwMode="auto">
              <a:xfrm>
                <a:off x="6295056" y="5445625"/>
                <a:ext cx="969295" cy="651966"/>
              </a:xfrm>
              <a:custGeom>
                <a:avLst/>
                <a:gdLst/>
                <a:ahLst/>
                <a:cxnLst>
                  <a:cxn ang="0">
                    <a:pos x="124" y="0"/>
                  </a:cxn>
                  <a:cxn ang="0">
                    <a:pos x="0" y="433"/>
                  </a:cxn>
                  <a:cxn ang="0">
                    <a:pos x="672" y="450"/>
                  </a:cxn>
                  <a:cxn ang="0">
                    <a:pos x="569" y="0"/>
                  </a:cxn>
                  <a:cxn ang="0">
                    <a:pos x="124" y="0"/>
                  </a:cxn>
                  <a:cxn ang="0">
                    <a:pos x="124" y="0"/>
                  </a:cxn>
                </a:cxnLst>
                <a:rect l="0" t="0" r="r" b="b"/>
                <a:pathLst>
                  <a:path w="672" h="450">
                    <a:moveTo>
                      <a:pt x="124" y="0"/>
                    </a:moveTo>
                    <a:lnTo>
                      <a:pt x="0" y="433"/>
                    </a:lnTo>
                    <a:lnTo>
                      <a:pt x="672" y="450"/>
                    </a:lnTo>
                    <a:lnTo>
                      <a:pt x="569" y="0"/>
                    </a:lnTo>
                    <a:lnTo>
                      <a:pt x="124" y="0"/>
                    </a:lnTo>
                    <a:lnTo>
                      <a:pt x="12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" name="Freeform 17"/>
              <p:cNvSpPr>
                <a:spLocks/>
              </p:cNvSpPr>
              <p:nvPr/>
            </p:nvSpPr>
            <p:spPr bwMode="auto">
              <a:xfrm>
                <a:off x="6918174" y="3899370"/>
                <a:ext cx="1702036" cy="1710690"/>
              </a:xfrm>
              <a:custGeom>
                <a:avLst/>
                <a:gdLst/>
                <a:ahLst/>
                <a:cxnLst>
                  <a:cxn ang="0">
                    <a:pos x="650" y="1182"/>
                  </a:cxn>
                  <a:cxn ang="0">
                    <a:pos x="723" y="1167"/>
                  </a:cxn>
                  <a:cxn ang="0">
                    <a:pos x="793" y="1148"/>
                  </a:cxn>
                  <a:cxn ang="0">
                    <a:pos x="858" y="1119"/>
                  </a:cxn>
                  <a:cxn ang="0">
                    <a:pos x="920" y="1083"/>
                  </a:cxn>
                  <a:cxn ang="0">
                    <a:pos x="976" y="1038"/>
                  </a:cxn>
                  <a:cxn ang="0">
                    <a:pos x="1027" y="990"/>
                  </a:cxn>
                  <a:cxn ang="0">
                    <a:pos x="1071" y="933"/>
                  </a:cxn>
                  <a:cxn ang="0">
                    <a:pos x="1111" y="874"/>
                  </a:cxn>
                  <a:cxn ang="0">
                    <a:pos x="1139" y="808"/>
                  </a:cxn>
                  <a:cxn ang="0">
                    <a:pos x="1162" y="739"/>
                  </a:cxn>
                  <a:cxn ang="0">
                    <a:pos x="1175" y="667"/>
                  </a:cxn>
                  <a:cxn ang="0">
                    <a:pos x="1181" y="593"/>
                  </a:cxn>
                  <a:cxn ang="0">
                    <a:pos x="1175" y="517"/>
                  </a:cxn>
                  <a:cxn ang="0">
                    <a:pos x="1162" y="444"/>
                  </a:cxn>
                  <a:cxn ang="0">
                    <a:pos x="1139" y="374"/>
                  </a:cxn>
                  <a:cxn ang="0">
                    <a:pos x="1111" y="310"/>
                  </a:cxn>
                  <a:cxn ang="0">
                    <a:pos x="1071" y="249"/>
                  </a:cxn>
                  <a:cxn ang="0">
                    <a:pos x="1027" y="194"/>
                  </a:cxn>
                  <a:cxn ang="0">
                    <a:pos x="976" y="142"/>
                  </a:cxn>
                  <a:cxn ang="0">
                    <a:pos x="920" y="100"/>
                  </a:cxn>
                  <a:cxn ang="0">
                    <a:pos x="858" y="62"/>
                  </a:cxn>
                  <a:cxn ang="0">
                    <a:pos x="793" y="34"/>
                  </a:cxn>
                  <a:cxn ang="0">
                    <a:pos x="723" y="13"/>
                  </a:cxn>
                  <a:cxn ang="0">
                    <a:pos x="650" y="2"/>
                  </a:cxn>
                  <a:cxn ang="0">
                    <a:pos x="574" y="0"/>
                  </a:cxn>
                  <a:cxn ang="0">
                    <a:pos x="500" y="5"/>
                  </a:cxn>
                  <a:cxn ang="0">
                    <a:pos x="428" y="21"/>
                  </a:cxn>
                  <a:cxn ang="0">
                    <a:pos x="359" y="45"/>
                  </a:cxn>
                  <a:cxn ang="0">
                    <a:pos x="295" y="76"/>
                  </a:cxn>
                  <a:cxn ang="0">
                    <a:pos x="236" y="116"/>
                  </a:cxn>
                  <a:cxn ang="0">
                    <a:pos x="183" y="163"/>
                  </a:cxn>
                  <a:cxn ang="0">
                    <a:pos x="133" y="214"/>
                  </a:cxn>
                  <a:cxn ang="0">
                    <a:pos x="91" y="271"/>
                  </a:cxn>
                  <a:cxn ang="0">
                    <a:pos x="55" y="334"/>
                  </a:cxn>
                  <a:cxn ang="0">
                    <a:pos x="29" y="403"/>
                  </a:cxn>
                  <a:cxn ang="0">
                    <a:pos x="12" y="473"/>
                  </a:cxn>
                  <a:cxn ang="0">
                    <a:pos x="0" y="547"/>
                  </a:cxn>
                  <a:cxn ang="0">
                    <a:pos x="0" y="623"/>
                  </a:cxn>
                  <a:cxn ang="0">
                    <a:pos x="8" y="695"/>
                  </a:cxn>
                  <a:cxn ang="0">
                    <a:pos x="25" y="768"/>
                  </a:cxn>
                  <a:cxn ang="0">
                    <a:pos x="51" y="834"/>
                  </a:cxn>
                  <a:cxn ang="0">
                    <a:pos x="84" y="897"/>
                  </a:cxn>
                  <a:cxn ang="0">
                    <a:pos x="124" y="956"/>
                  </a:cxn>
                  <a:cxn ang="0">
                    <a:pos x="173" y="1011"/>
                  </a:cxn>
                  <a:cxn ang="0">
                    <a:pos x="224" y="1057"/>
                  </a:cxn>
                  <a:cxn ang="0">
                    <a:pos x="282" y="1098"/>
                  </a:cxn>
                  <a:cxn ang="0">
                    <a:pos x="346" y="1131"/>
                  </a:cxn>
                  <a:cxn ang="0">
                    <a:pos x="415" y="1157"/>
                  </a:cxn>
                  <a:cxn ang="0">
                    <a:pos x="485" y="1175"/>
                  </a:cxn>
                  <a:cxn ang="0">
                    <a:pos x="561" y="1184"/>
                  </a:cxn>
                </a:cxnLst>
                <a:rect l="0" t="0" r="r" b="b"/>
                <a:pathLst>
                  <a:path w="1181" h="1184">
                    <a:moveTo>
                      <a:pt x="591" y="1184"/>
                    </a:moveTo>
                    <a:lnTo>
                      <a:pt x="605" y="1184"/>
                    </a:lnTo>
                    <a:lnTo>
                      <a:pt x="620" y="1184"/>
                    </a:lnTo>
                    <a:lnTo>
                      <a:pt x="635" y="1182"/>
                    </a:lnTo>
                    <a:lnTo>
                      <a:pt x="650" y="1182"/>
                    </a:lnTo>
                    <a:lnTo>
                      <a:pt x="664" y="1178"/>
                    </a:lnTo>
                    <a:lnTo>
                      <a:pt x="679" y="1176"/>
                    </a:lnTo>
                    <a:lnTo>
                      <a:pt x="694" y="1175"/>
                    </a:lnTo>
                    <a:lnTo>
                      <a:pt x="709" y="1173"/>
                    </a:lnTo>
                    <a:lnTo>
                      <a:pt x="723" y="1167"/>
                    </a:lnTo>
                    <a:lnTo>
                      <a:pt x="736" y="1165"/>
                    </a:lnTo>
                    <a:lnTo>
                      <a:pt x="749" y="1161"/>
                    </a:lnTo>
                    <a:lnTo>
                      <a:pt x="765" y="1157"/>
                    </a:lnTo>
                    <a:lnTo>
                      <a:pt x="778" y="1152"/>
                    </a:lnTo>
                    <a:lnTo>
                      <a:pt x="793" y="1148"/>
                    </a:lnTo>
                    <a:lnTo>
                      <a:pt x="806" y="1142"/>
                    </a:lnTo>
                    <a:lnTo>
                      <a:pt x="820" y="1138"/>
                    </a:lnTo>
                    <a:lnTo>
                      <a:pt x="833" y="1131"/>
                    </a:lnTo>
                    <a:lnTo>
                      <a:pt x="844" y="1125"/>
                    </a:lnTo>
                    <a:lnTo>
                      <a:pt x="858" y="1119"/>
                    </a:lnTo>
                    <a:lnTo>
                      <a:pt x="871" y="1114"/>
                    </a:lnTo>
                    <a:lnTo>
                      <a:pt x="882" y="1104"/>
                    </a:lnTo>
                    <a:lnTo>
                      <a:pt x="896" y="1098"/>
                    </a:lnTo>
                    <a:lnTo>
                      <a:pt x="907" y="1089"/>
                    </a:lnTo>
                    <a:lnTo>
                      <a:pt x="920" y="1083"/>
                    </a:lnTo>
                    <a:lnTo>
                      <a:pt x="930" y="1074"/>
                    </a:lnTo>
                    <a:lnTo>
                      <a:pt x="941" y="1066"/>
                    </a:lnTo>
                    <a:lnTo>
                      <a:pt x="953" y="1057"/>
                    </a:lnTo>
                    <a:lnTo>
                      <a:pt x="964" y="1049"/>
                    </a:lnTo>
                    <a:lnTo>
                      <a:pt x="976" y="1038"/>
                    </a:lnTo>
                    <a:lnTo>
                      <a:pt x="987" y="1030"/>
                    </a:lnTo>
                    <a:lnTo>
                      <a:pt x="996" y="1021"/>
                    </a:lnTo>
                    <a:lnTo>
                      <a:pt x="1008" y="1011"/>
                    </a:lnTo>
                    <a:lnTo>
                      <a:pt x="1017" y="1000"/>
                    </a:lnTo>
                    <a:lnTo>
                      <a:pt x="1027" y="990"/>
                    </a:lnTo>
                    <a:lnTo>
                      <a:pt x="1036" y="979"/>
                    </a:lnTo>
                    <a:lnTo>
                      <a:pt x="1046" y="967"/>
                    </a:lnTo>
                    <a:lnTo>
                      <a:pt x="1054" y="956"/>
                    </a:lnTo>
                    <a:lnTo>
                      <a:pt x="1063" y="944"/>
                    </a:lnTo>
                    <a:lnTo>
                      <a:pt x="1071" y="933"/>
                    </a:lnTo>
                    <a:lnTo>
                      <a:pt x="1080" y="924"/>
                    </a:lnTo>
                    <a:lnTo>
                      <a:pt x="1088" y="910"/>
                    </a:lnTo>
                    <a:lnTo>
                      <a:pt x="1095" y="897"/>
                    </a:lnTo>
                    <a:lnTo>
                      <a:pt x="1101" y="886"/>
                    </a:lnTo>
                    <a:lnTo>
                      <a:pt x="1111" y="874"/>
                    </a:lnTo>
                    <a:lnTo>
                      <a:pt x="1116" y="861"/>
                    </a:lnTo>
                    <a:lnTo>
                      <a:pt x="1122" y="848"/>
                    </a:lnTo>
                    <a:lnTo>
                      <a:pt x="1128" y="834"/>
                    </a:lnTo>
                    <a:lnTo>
                      <a:pt x="1135" y="823"/>
                    </a:lnTo>
                    <a:lnTo>
                      <a:pt x="1139" y="808"/>
                    </a:lnTo>
                    <a:lnTo>
                      <a:pt x="1145" y="794"/>
                    </a:lnTo>
                    <a:lnTo>
                      <a:pt x="1149" y="781"/>
                    </a:lnTo>
                    <a:lnTo>
                      <a:pt x="1154" y="768"/>
                    </a:lnTo>
                    <a:lnTo>
                      <a:pt x="1158" y="752"/>
                    </a:lnTo>
                    <a:lnTo>
                      <a:pt x="1162" y="739"/>
                    </a:lnTo>
                    <a:lnTo>
                      <a:pt x="1164" y="726"/>
                    </a:lnTo>
                    <a:lnTo>
                      <a:pt x="1170" y="711"/>
                    </a:lnTo>
                    <a:lnTo>
                      <a:pt x="1171" y="695"/>
                    </a:lnTo>
                    <a:lnTo>
                      <a:pt x="1173" y="682"/>
                    </a:lnTo>
                    <a:lnTo>
                      <a:pt x="1175" y="667"/>
                    </a:lnTo>
                    <a:lnTo>
                      <a:pt x="1179" y="654"/>
                    </a:lnTo>
                    <a:lnTo>
                      <a:pt x="1179" y="637"/>
                    </a:lnTo>
                    <a:lnTo>
                      <a:pt x="1181" y="623"/>
                    </a:lnTo>
                    <a:lnTo>
                      <a:pt x="1181" y="608"/>
                    </a:lnTo>
                    <a:lnTo>
                      <a:pt x="1181" y="593"/>
                    </a:lnTo>
                    <a:lnTo>
                      <a:pt x="1181" y="578"/>
                    </a:lnTo>
                    <a:lnTo>
                      <a:pt x="1181" y="562"/>
                    </a:lnTo>
                    <a:lnTo>
                      <a:pt x="1179" y="547"/>
                    </a:lnTo>
                    <a:lnTo>
                      <a:pt x="1179" y="532"/>
                    </a:lnTo>
                    <a:lnTo>
                      <a:pt x="1175" y="517"/>
                    </a:lnTo>
                    <a:lnTo>
                      <a:pt x="1173" y="502"/>
                    </a:lnTo>
                    <a:lnTo>
                      <a:pt x="1171" y="486"/>
                    </a:lnTo>
                    <a:lnTo>
                      <a:pt x="1170" y="473"/>
                    </a:lnTo>
                    <a:lnTo>
                      <a:pt x="1164" y="458"/>
                    </a:lnTo>
                    <a:lnTo>
                      <a:pt x="1162" y="444"/>
                    </a:lnTo>
                    <a:lnTo>
                      <a:pt x="1158" y="429"/>
                    </a:lnTo>
                    <a:lnTo>
                      <a:pt x="1154" y="416"/>
                    </a:lnTo>
                    <a:lnTo>
                      <a:pt x="1149" y="403"/>
                    </a:lnTo>
                    <a:lnTo>
                      <a:pt x="1145" y="389"/>
                    </a:lnTo>
                    <a:lnTo>
                      <a:pt x="1139" y="374"/>
                    </a:lnTo>
                    <a:lnTo>
                      <a:pt x="1135" y="363"/>
                    </a:lnTo>
                    <a:lnTo>
                      <a:pt x="1128" y="349"/>
                    </a:lnTo>
                    <a:lnTo>
                      <a:pt x="1122" y="334"/>
                    </a:lnTo>
                    <a:lnTo>
                      <a:pt x="1116" y="323"/>
                    </a:lnTo>
                    <a:lnTo>
                      <a:pt x="1111" y="310"/>
                    </a:lnTo>
                    <a:lnTo>
                      <a:pt x="1101" y="296"/>
                    </a:lnTo>
                    <a:lnTo>
                      <a:pt x="1095" y="285"/>
                    </a:lnTo>
                    <a:lnTo>
                      <a:pt x="1088" y="271"/>
                    </a:lnTo>
                    <a:lnTo>
                      <a:pt x="1080" y="260"/>
                    </a:lnTo>
                    <a:lnTo>
                      <a:pt x="1071" y="249"/>
                    </a:lnTo>
                    <a:lnTo>
                      <a:pt x="1063" y="237"/>
                    </a:lnTo>
                    <a:lnTo>
                      <a:pt x="1054" y="226"/>
                    </a:lnTo>
                    <a:lnTo>
                      <a:pt x="1046" y="214"/>
                    </a:lnTo>
                    <a:lnTo>
                      <a:pt x="1036" y="203"/>
                    </a:lnTo>
                    <a:lnTo>
                      <a:pt x="1027" y="194"/>
                    </a:lnTo>
                    <a:lnTo>
                      <a:pt x="1017" y="182"/>
                    </a:lnTo>
                    <a:lnTo>
                      <a:pt x="1008" y="175"/>
                    </a:lnTo>
                    <a:lnTo>
                      <a:pt x="996" y="163"/>
                    </a:lnTo>
                    <a:lnTo>
                      <a:pt x="987" y="154"/>
                    </a:lnTo>
                    <a:lnTo>
                      <a:pt x="976" y="142"/>
                    </a:lnTo>
                    <a:lnTo>
                      <a:pt x="964" y="135"/>
                    </a:lnTo>
                    <a:lnTo>
                      <a:pt x="953" y="125"/>
                    </a:lnTo>
                    <a:lnTo>
                      <a:pt x="941" y="116"/>
                    </a:lnTo>
                    <a:lnTo>
                      <a:pt x="930" y="108"/>
                    </a:lnTo>
                    <a:lnTo>
                      <a:pt x="920" y="100"/>
                    </a:lnTo>
                    <a:lnTo>
                      <a:pt x="907" y="91"/>
                    </a:lnTo>
                    <a:lnTo>
                      <a:pt x="896" y="83"/>
                    </a:lnTo>
                    <a:lnTo>
                      <a:pt x="882" y="76"/>
                    </a:lnTo>
                    <a:lnTo>
                      <a:pt x="871" y="70"/>
                    </a:lnTo>
                    <a:lnTo>
                      <a:pt x="858" y="62"/>
                    </a:lnTo>
                    <a:lnTo>
                      <a:pt x="844" y="57"/>
                    </a:lnTo>
                    <a:lnTo>
                      <a:pt x="833" y="51"/>
                    </a:lnTo>
                    <a:lnTo>
                      <a:pt x="820" y="45"/>
                    </a:lnTo>
                    <a:lnTo>
                      <a:pt x="806" y="40"/>
                    </a:lnTo>
                    <a:lnTo>
                      <a:pt x="793" y="34"/>
                    </a:lnTo>
                    <a:lnTo>
                      <a:pt x="778" y="28"/>
                    </a:lnTo>
                    <a:lnTo>
                      <a:pt x="765" y="24"/>
                    </a:lnTo>
                    <a:lnTo>
                      <a:pt x="749" y="21"/>
                    </a:lnTo>
                    <a:lnTo>
                      <a:pt x="736" y="17"/>
                    </a:lnTo>
                    <a:lnTo>
                      <a:pt x="723" y="13"/>
                    </a:lnTo>
                    <a:lnTo>
                      <a:pt x="709" y="11"/>
                    </a:lnTo>
                    <a:lnTo>
                      <a:pt x="694" y="7"/>
                    </a:lnTo>
                    <a:lnTo>
                      <a:pt x="679" y="5"/>
                    </a:lnTo>
                    <a:lnTo>
                      <a:pt x="664" y="3"/>
                    </a:lnTo>
                    <a:lnTo>
                      <a:pt x="650" y="2"/>
                    </a:lnTo>
                    <a:lnTo>
                      <a:pt x="635" y="0"/>
                    </a:lnTo>
                    <a:lnTo>
                      <a:pt x="620" y="0"/>
                    </a:lnTo>
                    <a:lnTo>
                      <a:pt x="605" y="0"/>
                    </a:lnTo>
                    <a:lnTo>
                      <a:pt x="591" y="0"/>
                    </a:lnTo>
                    <a:lnTo>
                      <a:pt x="574" y="0"/>
                    </a:lnTo>
                    <a:lnTo>
                      <a:pt x="561" y="0"/>
                    </a:lnTo>
                    <a:lnTo>
                      <a:pt x="544" y="0"/>
                    </a:lnTo>
                    <a:lnTo>
                      <a:pt x="529" y="2"/>
                    </a:lnTo>
                    <a:lnTo>
                      <a:pt x="514" y="3"/>
                    </a:lnTo>
                    <a:lnTo>
                      <a:pt x="500" y="5"/>
                    </a:lnTo>
                    <a:lnTo>
                      <a:pt x="485" y="7"/>
                    </a:lnTo>
                    <a:lnTo>
                      <a:pt x="472" y="11"/>
                    </a:lnTo>
                    <a:lnTo>
                      <a:pt x="456" y="13"/>
                    </a:lnTo>
                    <a:lnTo>
                      <a:pt x="441" y="17"/>
                    </a:lnTo>
                    <a:lnTo>
                      <a:pt x="428" y="21"/>
                    </a:lnTo>
                    <a:lnTo>
                      <a:pt x="415" y="24"/>
                    </a:lnTo>
                    <a:lnTo>
                      <a:pt x="399" y="28"/>
                    </a:lnTo>
                    <a:lnTo>
                      <a:pt x="386" y="34"/>
                    </a:lnTo>
                    <a:lnTo>
                      <a:pt x="373" y="40"/>
                    </a:lnTo>
                    <a:lnTo>
                      <a:pt x="359" y="45"/>
                    </a:lnTo>
                    <a:lnTo>
                      <a:pt x="346" y="51"/>
                    </a:lnTo>
                    <a:lnTo>
                      <a:pt x="333" y="57"/>
                    </a:lnTo>
                    <a:lnTo>
                      <a:pt x="320" y="62"/>
                    </a:lnTo>
                    <a:lnTo>
                      <a:pt x="308" y="70"/>
                    </a:lnTo>
                    <a:lnTo>
                      <a:pt x="295" y="76"/>
                    </a:lnTo>
                    <a:lnTo>
                      <a:pt x="282" y="83"/>
                    </a:lnTo>
                    <a:lnTo>
                      <a:pt x="270" y="91"/>
                    </a:lnTo>
                    <a:lnTo>
                      <a:pt x="259" y="100"/>
                    </a:lnTo>
                    <a:lnTo>
                      <a:pt x="247" y="108"/>
                    </a:lnTo>
                    <a:lnTo>
                      <a:pt x="236" y="116"/>
                    </a:lnTo>
                    <a:lnTo>
                      <a:pt x="224" y="125"/>
                    </a:lnTo>
                    <a:lnTo>
                      <a:pt x="213" y="135"/>
                    </a:lnTo>
                    <a:lnTo>
                      <a:pt x="202" y="142"/>
                    </a:lnTo>
                    <a:lnTo>
                      <a:pt x="192" y="154"/>
                    </a:lnTo>
                    <a:lnTo>
                      <a:pt x="183" y="163"/>
                    </a:lnTo>
                    <a:lnTo>
                      <a:pt x="173" y="175"/>
                    </a:lnTo>
                    <a:lnTo>
                      <a:pt x="162" y="182"/>
                    </a:lnTo>
                    <a:lnTo>
                      <a:pt x="152" y="194"/>
                    </a:lnTo>
                    <a:lnTo>
                      <a:pt x="143" y="203"/>
                    </a:lnTo>
                    <a:lnTo>
                      <a:pt x="133" y="214"/>
                    </a:lnTo>
                    <a:lnTo>
                      <a:pt x="124" y="226"/>
                    </a:lnTo>
                    <a:lnTo>
                      <a:pt x="116" y="237"/>
                    </a:lnTo>
                    <a:lnTo>
                      <a:pt x="107" y="249"/>
                    </a:lnTo>
                    <a:lnTo>
                      <a:pt x="99" y="260"/>
                    </a:lnTo>
                    <a:lnTo>
                      <a:pt x="91" y="271"/>
                    </a:lnTo>
                    <a:lnTo>
                      <a:pt x="84" y="285"/>
                    </a:lnTo>
                    <a:lnTo>
                      <a:pt x="76" y="296"/>
                    </a:lnTo>
                    <a:lnTo>
                      <a:pt x="70" y="310"/>
                    </a:lnTo>
                    <a:lnTo>
                      <a:pt x="63" y="323"/>
                    </a:lnTo>
                    <a:lnTo>
                      <a:pt x="55" y="334"/>
                    </a:lnTo>
                    <a:lnTo>
                      <a:pt x="51" y="349"/>
                    </a:lnTo>
                    <a:lnTo>
                      <a:pt x="46" y="363"/>
                    </a:lnTo>
                    <a:lnTo>
                      <a:pt x="38" y="374"/>
                    </a:lnTo>
                    <a:lnTo>
                      <a:pt x="34" y="389"/>
                    </a:lnTo>
                    <a:lnTo>
                      <a:pt x="29" y="403"/>
                    </a:lnTo>
                    <a:lnTo>
                      <a:pt x="25" y="416"/>
                    </a:lnTo>
                    <a:lnTo>
                      <a:pt x="21" y="429"/>
                    </a:lnTo>
                    <a:lnTo>
                      <a:pt x="17" y="444"/>
                    </a:lnTo>
                    <a:lnTo>
                      <a:pt x="13" y="458"/>
                    </a:lnTo>
                    <a:lnTo>
                      <a:pt x="12" y="473"/>
                    </a:lnTo>
                    <a:lnTo>
                      <a:pt x="8" y="486"/>
                    </a:lnTo>
                    <a:lnTo>
                      <a:pt x="6" y="502"/>
                    </a:lnTo>
                    <a:lnTo>
                      <a:pt x="4" y="517"/>
                    </a:lnTo>
                    <a:lnTo>
                      <a:pt x="2" y="532"/>
                    </a:lnTo>
                    <a:lnTo>
                      <a:pt x="0" y="547"/>
                    </a:lnTo>
                    <a:lnTo>
                      <a:pt x="0" y="562"/>
                    </a:lnTo>
                    <a:lnTo>
                      <a:pt x="0" y="578"/>
                    </a:lnTo>
                    <a:lnTo>
                      <a:pt x="0" y="593"/>
                    </a:lnTo>
                    <a:lnTo>
                      <a:pt x="0" y="608"/>
                    </a:lnTo>
                    <a:lnTo>
                      <a:pt x="0" y="623"/>
                    </a:lnTo>
                    <a:lnTo>
                      <a:pt x="0" y="637"/>
                    </a:lnTo>
                    <a:lnTo>
                      <a:pt x="2" y="654"/>
                    </a:lnTo>
                    <a:lnTo>
                      <a:pt x="4" y="667"/>
                    </a:lnTo>
                    <a:lnTo>
                      <a:pt x="6" y="682"/>
                    </a:lnTo>
                    <a:lnTo>
                      <a:pt x="8" y="695"/>
                    </a:lnTo>
                    <a:lnTo>
                      <a:pt x="12" y="711"/>
                    </a:lnTo>
                    <a:lnTo>
                      <a:pt x="13" y="726"/>
                    </a:lnTo>
                    <a:lnTo>
                      <a:pt x="17" y="739"/>
                    </a:lnTo>
                    <a:lnTo>
                      <a:pt x="21" y="752"/>
                    </a:lnTo>
                    <a:lnTo>
                      <a:pt x="25" y="768"/>
                    </a:lnTo>
                    <a:lnTo>
                      <a:pt x="29" y="781"/>
                    </a:lnTo>
                    <a:lnTo>
                      <a:pt x="34" y="794"/>
                    </a:lnTo>
                    <a:lnTo>
                      <a:pt x="38" y="808"/>
                    </a:lnTo>
                    <a:lnTo>
                      <a:pt x="46" y="823"/>
                    </a:lnTo>
                    <a:lnTo>
                      <a:pt x="51" y="834"/>
                    </a:lnTo>
                    <a:lnTo>
                      <a:pt x="55" y="848"/>
                    </a:lnTo>
                    <a:lnTo>
                      <a:pt x="63" y="861"/>
                    </a:lnTo>
                    <a:lnTo>
                      <a:pt x="70" y="874"/>
                    </a:lnTo>
                    <a:lnTo>
                      <a:pt x="76" y="886"/>
                    </a:lnTo>
                    <a:lnTo>
                      <a:pt x="84" y="897"/>
                    </a:lnTo>
                    <a:lnTo>
                      <a:pt x="91" y="910"/>
                    </a:lnTo>
                    <a:lnTo>
                      <a:pt x="99" y="924"/>
                    </a:lnTo>
                    <a:lnTo>
                      <a:pt x="107" y="933"/>
                    </a:lnTo>
                    <a:lnTo>
                      <a:pt x="116" y="944"/>
                    </a:lnTo>
                    <a:lnTo>
                      <a:pt x="124" y="956"/>
                    </a:lnTo>
                    <a:lnTo>
                      <a:pt x="133" y="967"/>
                    </a:lnTo>
                    <a:lnTo>
                      <a:pt x="143" y="979"/>
                    </a:lnTo>
                    <a:lnTo>
                      <a:pt x="152" y="990"/>
                    </a:lnTo>
                    <a:lnTo>
                      <a:pt x="162" y="1000"/>
                    </a:lnTo>
                    <a:lnTo>
                      <a:pt x="173" y="1011"/>
                    </a:lnTo>
                    <a:lnTo>
                      <a:pt x="183" y="1021"/>
                    </a:lnTo>
                    <a:lnTo>
                      <a:pt x="192" y="1030"/>
                    </a:lnTo>
                    <a:lnTo>
                      <a:pt x="202" y="1038"/>
                    </a:lnTo>
                    <a:lnTo>
                      <a:pt x="213" y="1049"/>
                    </a:lnTo>
                    <a:lnTo>
                      <a:pt x="224" y="1057"/>
                    </a:lnTo>
                    <a:lnTo>
                      <a:pt x="236" y="1066"/>
                    </a:lnTo>
                    <a:lnTo>
                      <a:pt x="247" y="1074"/>
                    </a:lnTo>
                    <a:lnTo>
                      <a:pt x="259" y="1083"/>
                    </a:lnTo>
                    <a:lnTo>
                      <a:pt x="270" y="1089"/>
                    </a:lnTo>
                    <a:lnTo>
                      <a:pt x="282" y="1098"/>
                    </a:lnTo>
                    <a:lnTo>
                      <a:pt x="295" y="1104"/>
                    </a:lnTo>
                    <a:lnTo>
                      <a:pt x="308" y="1114"/>
                    </a:lnTo>
                    <a:lnTo>
                      <a:pt x="320" y="1119"/>
                    </a:lnTo>
                    <a:lnTo>
                      <a:pt x="333" y="1125"/>
                    </a:lnTo>
                    <a:lnTo>
                      <a:pt x="346" y="1131"/>
                    </a:lnTo>
                    <a:lnTo>
                      <a:pt x="359" y="1138"/>
                    </a:lnTo>
                    <a:lnTo>
                      <a:pt x="373" y="1142"/>
                    </a:lnTo>
                    <a:lnTo>
                      <a:pt x="386" y="1148"/>
                    </a:lnTo>
                    <a:lnTo>
                      <a:pt x="399" y="1152"/>
                    </a:lnTo>
                    <a:lnTo>
                      <a:pt x="415" y="1157"/>
                    </a:lnTo>
                    <a:lnTo>
                      <a:pt x="428" y="1161"/>
                    </a:lnTo>
                    <a:lnTo>
                      <a:pt x="441" y="1165"/>
                    </a:lnTo>
                    <a:lnTo>
                      <a:pt x="456" y="1167"/>
                    </a:lnTo>
                    <a:lnTo>
                      <a:pt x="472" y="1173"/>
                    </a:lnTo>
                    <a:lnTo>
                      <a:pt x="485" y="1175"/>
                    </a:lnTo>
                    <a:lnTo>
                      <a:pt x="500" y="1176"/>
                    </a:lnTo>
                    <a:lnTo>
                      <a:pt x="514" y="1178"/>
                    </a:lnTo>
                    <a:lnTo>
                      <a:pt x="529" y="1182"/>
                    </a:lnTo>
                    <a:lnTo>
                      <a:pt x="544" y="1182"/>
                    </a:lnTo>
                    <a:lnTo>
                      <a:pt x="561" y="1184"/>
                    </a:lnTo>
                    <a:lnTo>
                      <a:pt x="574" y="1184"/>
                    </a:lnTo>
                    <a:lnTo>
                      <a:pt x="591" y="1184"/>
                    </a:lnTo>
                    <a:lnTo>
                      <a:pt x="591" y="118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" name="Freeform 18"/>
              <p:cNvSpPr>
                <a:spLocks/>
              </p:cNvSpPr>
              <p:nvPr/>
            </p:nvSpPr>
            <p:spPr bwMode="auto">
              <a:xfrm>
                <a:off x="6996063" y="3983029"/>
                <a:ext cx="1491446" cy="1485675"/>
              </a:xfrm>
              <a:custGeom>
                <a:avLst/>
                <a:gdLst/>
                <a:ahLst/>
                <a:cxnLst>
                  <a:cxn ang="0">
                    <a:pos x="569" y="1026"/>
                  </a:cxn>
                  <a:cxn ang="0">
                    <a:pos x="634" y="1015"/>
                  </a:cxn>
                  <a:cxn ang="0">
                    <a:pos x="694" y="998"/>
                  </a:cxn>
                  <a:cxn ang="0">
                    <a:pos x="751" y="973"/>
                  </a:cxn>
                  <a:cxn ang="0">
                    <a:pos x="805" y="941"/>
                  </a:cxn>
                  <a:cxn ang="0">
                    <a:pos x="854" y="903"/>
                  </a:cxn>
                  <a:cxn ang="0">
                    <a:pos x="900" y="859"/>
                  </a:cxn>
                  <a:cxn ang="0">
                    <a:pos x="938" y="810"/>
                  </a:cxn>
                  <a:cxn ang="0">
                    <a:pos x="972" y="758"/>
                  </a:cxn>
                  <a:cxn ang="0">
                    <a:pos x="997" y="701"/>
                  </a:cxn>
                  <a:cxn ang="0">
                    <a:pos x="1018" y="642"/>
                  </a:cxn>
                  <a:cxn ang="0">
                    <a:pos x="1029" y="580"/>
                  </a:cxn>
                  <a:cxn ang="0">
                    <a:pos x="1035" y="515"/>
                  </a:cxn>
                  <a:cxn ang="0">
                    <a:pos x="1029" y="446"/>
                  </a:cxn>
                  <a:cxn ang="0">
                    <a:pos x="1018" y="384"/>
                  </a:cxn>
                  <a:cxn ang="0">
                    <a:pos x="997" y="323"/>
                  </a:cxn>
                  <a:cxn ang="0">
                    <a:pos x="972" y="266"/>
                  </a:cxn>
                  <a:cxn ang="0">
                    <a:pos x="938" y="214"/>
                  </a:cxn>
                  <a:cxn ang="0">
                    <a:pos x="900" y="165"/>
                  </a:cxn>
                  <a:cxn ang="0">
                    <a:pos x="854" y="121"/>
                  </a:cxn>
                  <a:cxn ang="0">
                    <a:pos x="805" y="85"/>
                  </a:cxn>
                  <a:cxn ang="0">
                    <a:pos x="751" y="53"/>
                  </a:cxn>
                  <a:cxn ang="0">
                    <a:pos x="694" y="28"/>
                  </a:cxn>
                  <a:cxn ang="0">
                    <a:pos x="634" y="11"/>
                  </a:cxn>
                  <a:cxn ang="0">
                    <a:pos x="569" y="2"/>
                  </a:cxn>
                  <a:cxn ang="0">
                    <a:pos x="504" y="0"/>
                  </a:cxn>
                  <a:cxn ang="0">
                    <a:pos x="438" y="3"/>
                  </a:cxn>
                  <a:cxn ang="0">
                    <a:pos x="373" y="17"/>
                  </a:cxn>
                  <a:cxn ang="0">
                    <a:pos x="316" y="40"/>
                  </a:cxn>
                  <a:cxn ang="0">
                    <a:pos x="257" y="64"/>
                  </a:cxn>
                  <a:cxn ang="0">
                    <a:pos x="206" y="99"/>
                  </a:cxn>
                  <a:cxn ang="0">
                    <a:pos x="160" y="138"/>
                  </a:cxn>
                  <a:cxn ang="0">
                    <a:pos x="118" y="184"/>
                  </a:cxn>
                  <a:cxn ang="0">
                    <a:pos x="80" y="235"/>
                  </a:cxn>
                  <a:cxn ang="0">
                    <a:pos x="50" y="289"/>
                  </a:cxn>
                  <a:cxn ang="0">
                    <a:pos x="27" y="346"/>
                  </a:cxn>
                  <a:cxn ang="0">
                    <a:pos x="10" y="410"/>
                  </a:cxn>
                  <a:cxn ang="0">
                    <a:pos x="0" y="473"/>
                  </a:cxn>
                  <a:cxn ang="0">
                    <a:pos x="0" y="540"/>
                  </a:cxn>
                  <a:cxn ang="0">
                    <a:pos x="6" y="604"/>
                  </a:cxn>
                  <a:cxn ang="0">
                    <a:pos x="23" y="665"/>
                  </a:cxn>
                  <a:cxn ang="0">
                    <a:pos x="44" y="724"/>
                  </a:cxn>
                  <a:cxn ang="0">
                    <a:pos x="75" y="779"/>
                  </a:cxn>
                  <a:cxn ang="0">
                    <a:pos x="109" y="830"/>
                  </a:cxn>
                  <a:cxn ang="0">
                    <a:pos x="152" y="878"/>
                  </a:cxn>
                  <a:cxn ang="0">
                    <a:pos x="196" y="918"/>
                  </a:cxn>
                  <a:cxn ang="0">
                    <a:pos x="248" y="954"/>
                  </a:cxn>
                  <a:cxn ang="0">
                    <a:pos x="303" y="984"/>
                  </a:cxn>
                  <a:cxn ang="0">
                    <a:pos x="362" y="1005"/>
                  </a:cxn>
                  <a:cxn ang="0">
                    <a:pos x="424" y="1021"/>
                  </a:cxn>
                  <a:cxn ang="0">
                    <a:pos x="489" y="1030"/>
                  </a:cxn>
                </a:cxnLst>
                <a:rect l="0" t="0" r="r" b="b"/>
                <a:pathLst>
                  <a:path w="1035" h="1030">
                    <a:moveTo>
                      <a:pt x="518" y="1030"/>
                    </a:moveTo>
                    <a:lnTo>
                      <a:pt x="531" y="1030"/>
                    </a:lnTo>
                    <a:lnTo>
                      <a:pt x="542" y="1030"/>
                    </a:lnTo>
                    <a:lnTo>
                      <a:pt x="556" y="1028"/>
                    </a:lnTo>
                    <a:lnTo>
                      <a:pt x="569" y="1026"/>
                    </a:lnTo>
                    <a:lnTo>
                      <a:pt x="582" y="1024"/>
                    </a:lnTo>
                    <a:lnTo>
                      <a:pt x="596" y="1022"/>
                    </a:lnTo>
                    <a:lnTo>
                      <a:pt x="607" y="1021"/>
                    </a:lnTo>
                    <a:lnTo>
                      <a:pt x="622" y="1019"/>
                    </a:lnTo>
                    <a:lnTo>
                      <a:pt x="634" y="1015"/>
                    </a:lnTo>
                    <a:lnTo>
                      <a:pt x="645" y="1013"/>
                    </a:lnTo>
                    <a:lnTo>
                      <a:pt x="658" y="1009"/>
                    </a:lnTo>
                    <a:lnTo>
                      <a:pt x="672" y="1005"/>
                    </a:lnTo>
                    <a:lnTo>
                      <a:pt x="681" y="1002"/>
                    </a:lnTo>
                    <a:lnTo>
                      <a:pt x="694" y="998"/>
                    </a:lnTo>
                    <a:lnTo>
                      <a:pt x="706" y="992"/>
                    </a:lnTo>
                    <a:lnTo>
                      <a:pt x="719" y="990"/>
                    </a:lnTo>
                    <a:lnTo>
                      <a:pt x="729" y="984"/>
                    </a:lnTo>
                    <a:lnTo>
                      <a:pt x="740" y="979"/>
                    </a:lnTo>
                    <a:lnTo>
                      <a:pt x="751" y="973"/>
                    </a:lnTo>
                    <a:lnTo>
                      <a:pt x="763" y="967"/>
                    </a:lnTo>
                    <a:lnTo>
                      <a:pt x="774" y="960"/>
                    </a:lnTo>
                    <a:lnTo>
                      <a:pt x="784" y="954"/>
                    </a:lnTo>
                    <a:lnTo>
                      <a:pt x="793" y="946"/>
                    </a:lnTo>
                    <a:lnTo>
                      <a:pt x="805" y="941"/>
                    </a:lnTo>
                    <a:lnTo>
                      <a:pt x="814" y="933"/>
                    </a:lnTo>
                    <a:lnTo>
                      <a:pt x="826" y="927"/>
                    </a:lnTo>
                    <a:lnTo>
                      <a:pt x="835" y="918"/>
                    </a:lnTo>
                    <a:lnTo>
                      <a:pt x="845" y="912"/>
                    </a:lnTo>
                    <a:lnTo>
                      <a:pt x="854" y="903"/>
                    </a:lnTo>
                    <a:lnTo>
                      <a:pt x="864" y="895"/>
                    </a:lnTo>
                    <a:lnTo>
                      <a:pt x="873" y="886"/>
                    </a:lnTo>
                    <a:lnTo>
                      <a:pt x="883" y="878"/>
                    </a:lnTo>
                    <a:lnTo>
                      <a:pt x="890" y="868"/>
                    </a:lnTo>
                    <a:lnTo>
                      <a:pt x="900" y="859"/>
                    </a:lnTo>
                    <a:lnTo>
                      <a:pt x="907" y="849"/>
                    </a:lnTo>
                    <a:lnTo>
                      <a:pt x="917" y="840"/>
                    </a:lnTo>
                    <a:lnTo>
                      <a:pt x="923" y="830"/>
                    </a:lnTo>
                    <a:lnTo>
                      <a:pt x="932" y="821"/>
                    </a:lnTo>
                    <a:lnTo>
                      <a:pt x="938" y="810"/>
                    </a:lnTo>
                    <a:lnTo>
                      <a:pt x="945" y="800"/>
                    </a:lnTo>
                    <a:lnTo>
                      <a:pt x="951" y="789"/>
                    </a:lnTo>
                    <a:lnTo>
                      <a:pt x="959" y="779"/>
                    </a:lnTo>
                    <a:lnTo>
                      <a:pt x="964" y="770"/>
                    </a:lnTo>
                    <a:lnTo>
                      <a:pt x="972" y="758"/>
                    </a:lnTo>
                    <a:lnTo>
                      <a:pt x="976" y="747"/>
                    </a:lnTo>
                    <a:lnTo>
                      <a:pt x="983" y="735"/>
                    </a:lnTo>
                    <a:lnTo>
                      <a:pt x="989" y="724"/>
                    </a:lnTo>
                    <a:lnTo>
                      <a:pt x="995" y="714"/>
                    </a:lnTo>
                    <a:lnTo>
                      <a:pt x="997" y="701"/>
                    </a:lnTo>
                    <a:lnTo>
                      <a:pt x="1002" y="690"/>
                    </a:lnTo>
                    <a:lnTo>
                      <a:pt x="1006" y="676"/>
                    </a:lnTo>
                    <a:lnTo>
                      <a:pt x="1010" y="665"/>
                    </a:lnTo>
                    <a:lnTo>
                      <a:pt x="1014" y="654"/>
                    </a:lnTo>
                    <a:lnTo>
                      <a:pt x="1018" y="642"/>
                    </a:lnTo>
                    <a:lnTo>
                      <a:pt x="1020" y="629"/>
                    </a:lnTo>
                    <a:lnTo>
                      <a:pt x="1023" y="618"/>
                    </a:lnTo>
                    <a:lnTo>
                      <a:pt x="1025" y="604"/>
                    </a:lnTo>
                    <a:lnTo>
                      <a:pt x="1027" y="591"/>
                    </a:lnTo>
                    <a:lnTo>
                      <a:pt x="1029" y="580"/>
                    </a:lnTo>
                    <a:lnTo>
                      <a:pt x="1031" y="566"/>
                    </a:lnTo>
                    <a:lnTo>
                      <a:pt x="1033" y="553"/>
                    </a:lnTo>
                    <a:lnTo>
                      <a:pt x="1035" y="540"/>
                    </a:lnTo>
                    <a:lnTo>
                      <a:pt x="1035" y="528"/>
                    </a:lnTo>
                    <a:lnTo>
                      <a:pt x="1035" y="515"/>
                    </a:lnTo>
                    <a:lnTo>
                      <a:pt x="1035" y="502"/>
                    </a:lnTo>
                    <a:lnTo>
                      <a:pt x="1035" y="488"/>
                    </a:lnTo>
                    <a:lnTo>
                      <a:pt x="1033" y="473"/>
                    </a:lnTo>
                    <a:lnTo>
                      <a:pt x="1031" y="462"/>
                    </a:lnTo>
                    <a:lnTo>
                      <a:pt x="1029" y="446"/>
                    </a:lnTo>
                    <a:lnTo>
                      <a:pt x="1027" y="435"/>
                    </a:lnTo>
                    <a:lnTo>
                      <a:pt x="1025" y="422"/>
                    </a:lnTo>
                    <a:lnTo>
                      <a:pt x="1023" y="410"/>
                    </a:lnTo>
                    <a:lnTo>
                      <a:pt x="1020" y="395"/>
                    </a:lnTo>
                    <a:lnTo>
                      <a:pt x="1018" y="384"/>
                    </a:lnTo>
                    <a:lnTo>
                      <a:pt x="1014" y="370"/>
                    </a:lnTo>
                    <a:lnTo>
                      <a:pt x="1010" y="359"/>
                    </a:lnTo>
                    <a:lnTo>
                      <a:pt x="1006" y="346"/>
                    </a:lnTo>
                    <a:lnTo>
                      <a:pt x="1002" y="336"/>
                    </a:lnTo>
                    <a:lnTo>
                      <a:pt x="997" y="323"/>
                    </a:lnTo>
                    <a:lnTo>
                      <a:pt x="995" y="311"/>
                    </a:lnTo>
                    <a:lnTo>
                      <a:pt x="989" y="300"/>
                    </a:lnTo>
                    <a:lnTo>
                      <a:pt x="983" y="289"/>
                    </a:lnTo>
                    <a:lnTo>
                      <a:pt x="976" y="277"/>
                    </a:lnTo>
                    <a:lnTo>
                      <a:pt x="972" y="266"/>
                    </a:lnTo>
                    <a:lnTo>
                      <a:pt x="964" y="254"/>
                    </a:lnTo>
                    <a:lnTo>
                      <a:pt x="959" y="245"/>
                    </a:lnTo>
                    <a:lnTo>
                      <a:pt x="951" y="235"/>
                    </a:lnTo>
                    <a:lnTo>
                      <a:pt x="945" y="224"/>
                    </a:lnTo>
                    <a:lnTo>
                      <a:pt x="938" y="214"/>
                    </a:lnTo>
                    <a:lnTo>
                      <a:pt x="932" y="203"/>
                    </a:lnTo>
                    <a:lnTo>
                      <a:pt x="923" y="194"/>
                    </a:lnTo>
                    <a:lnTo>
                      <a:pt x="917" y="184"/>
                    </a:lnTo>
                    <a:lnTo>
                      <a:pt x="907" y="175"/>
                    </a:lnTo>
                    <a:lnTo>
                      <a:pt x="900" y="165"/>
                    </a:lnTo>
                    <a:lnTo>
                      <a:pt x="890" y="157"/>
                    </a:lnTo>
                    <a:lnTo>
                      <a:pt x="883" y="148"/>
                    </a:lnTo>
                    <a:lnTo>
                      <a:pt x="873" y="138"/>
                    </a:lnTo>
                    <a:lnTo>
                      <a:pt x="864" y="131"/>
                    </a:lnTo>
                    <a:lnTo>
                      <a:pt x="854" y="121"/>
                    </a:lnTo>
                    <a:lnTo>
                      <a:pt x="845" y="114"/>
                    </a:lnTo>
                    <a:lnTo>
                      <a:pt x="835" y="106"/>
                    </a:lnTo>
                    <a:lnTo>
                      <a:pt x="826" y="99"/>
                    </a:lnTo>
                    <a:lnTo>
                      <a:pt x="814" y="91"/>
                    </a:lnTo>
                    <a:lnTo>
                      <a:pt x="805" y="85"/>
                    </a:lnTo>
                    <a:lnTo>
                      <a:pt x="793" y="78"/>
                    </a:lnTo>
                    <a:lnTo>
                      <a:pt x="784" y="70"/>
                    </a:lnTo>
                    <a:lnTo>
                      <a:pt x="774" y="64"/>
                    </a:lnTo>
                    <a:lnTo>
                      <a:pt x="763" y="59"/>
                    </a:lnTo>
                    <a:lnTo>
                      <a:pt x="751" y="53"/>
                    </a:lnTo>
                    <a:lnTo>
                      <a:pt x="740" y="47"/>
                    </a:lnTo>
                    <a:lnTo>
                      <a:pt x="729" y="41"/>
                    </a:lnTo>
                    <a:lnTo>
                      <a:pt x="719" y="40"/>
                    </a:lnTo>
                    <a:lnTo>
                      <a:pt x="706" y="34"/>
                    </a:lnTo>
                    <a:lnTo>
                      <a:pt x="694" y="28"/>
                    </a:lnTo>
                    <a:lnTo>
                      <a:pt x="681" y="24"/>
                    </a:lnTo>
                    <a:lnTo>
                      <a:pt x="672" y="21"/>
                    </a:lnTo>
                    <a:lnTo>
                      <a:pt x="658" y="17"/>
                    </a:lnTo>
                    <a:lnTo>
                      <a:pt x="645" y="13"/>
                    </a:lnTo>
                    <a:lnTo>
                      <a:pt x="634" y="11"/>
                    </a:lnTo>
                    <a:lnTo>
                      <a:pt x="622" y="7"/>
                    </a:lnTo>
                    <a:lnTo>
                      <a:pt x="607" y="5"/>
                    </a:lnTo>
                    <a:lnTo>
                      <a:pt x="596" y="3"/>
                    </a:lnTo>
                    <a:lnTo>
                      <a:pt x="582" y="2"/>
                    </a:lnTo>
                    <a:lnTo>
                      <a:pt x="569" y="2"/>
                    </a:lnTo>
                    <a:lnTo>
                      <a:pt x="556" y="0"/>
                    </a:lnTo>
                    <a:lnTo>
                      <a:pt x="542" y="0"/>
                    </a:lnTo>
                    <a:lnTo>
                      <a:pt x="531" y="0"/>
                    </a:lnTo>
                    <a:lnTo>
                      <a:pt x="518" y="0"/>
                    </a:lnTo>
                    <a:lnTo>
                      <a:pt x="504" y="0"/>
                    </a:lnTo>
                    <a:lnTo>
                      <a:pt x="489" y="0"/>
                    </a:lnTo>
                    <a:lnTo>
                      <a:pt x="476" y="0"/>
                    </a:lnTo>
                    <a:lnTo>
                      <a:pt x="464" y="2"/>
                    </a:lnTo>
                    <a:lnTo>
                      <a:pt x="449" y="2"/>
                    </a:lnTo>
                    <a:lnTo>
                      <a:pt x="438" y="3"/>
                    </a:lnTo>
                    <a:lnTo>
                      <a:pt x="424" y="5"/>
                    </a:lnTo>
                    <a:lnTo>
                      <a:pt x="413" y="7"/>
                    </a:lnTo>
                    <a:lnTo>
                      <a:pt x="398" y="11"/>
                    </a:lnTo>
                    <a:lnTo>
                      <a:pt x="386" y="13"/>
                    </a:lnTo>
                    <a:lnTo>
                      <a:pt x="373" y="17"/>
                    </a:lnTo>
                    <a:lnTo>
                      <a:pt x="362" y="21"/>
                    </a:lnTo>
                    <a:lnTo>
                      <a:pt x="350" y="24"/>
                    </a:lnTo>
                    <a:lnTo>
                      <a:pt x="339" y="28"/>
                    </a:lnTo>
                    <a:lnTo>
                      <a:pt x="326" y="34"/>
                    </a:lnTo>
                    <a:lnTo>
                      <a:pt x="316" y="40"/>
                    </a:lnTo>
                    <a:lnTo>
                      <a:pt x="303" y="41"/>
                    </a:lnTo>
                    <a:lnTo>
                      <a:pt x="291" y="47"/>
                    </a:lnTo>
                    <a:lnTo>
                      <a:pt x="280" y="53"/>
                    </a:lnTo>
                    <a:lnTo>
                      <a:pt x="270" y="59"/>
                    </a:lnTo>
                    <a:lnTo>
                      <a:pt x="257" y="64"/>
                    </a:lnTo>
                    <a:lnTo>
                      <a:pt x="248" y="70"/>
                    </a:lnTo>
                    <a:lnTo>
                      <a:pt x="238" y="78"/>
                    </a:lnTo>
                    <a:lnTo>
                      <a:pt x="227" y="85"/>
                    </a:lnTo>
                    <a:lnTo>
                      <a:pt x="217" y="91"/>
                    </a:lnTo>
                    <a:lnTo>
                      <a:pt x="206" y="99"/>
                    </a:lnTo>
                    <a:lnTo>
                      <a:pt x="196" y="106"/>
                    </a:lnTo>
                    <a:lnTo>
                      <a:pt x="187" y="114"/>
                    </a:lnTo>
                    <a:lnTo>
                      <a:pt x="177" y="121"/>
                    </a:lnTo>
                    <a:lnTo>
                      <a:pt x="170" y="131"/>
                    </a:lnTo>
                    <a:lnTo>
                      <a:pt x="160" y="138"/>
                    </a:lnTo>
                    <a:lnTo>
                      <a:pt x="152" y="148"/>
                    </a:lnTo>
                    <a:lnTo>
                      <a:pt x="141" y="157"/>
                    </a:lnTo>
                    <a:lnTo>
                      <a:pt x="133" y="165"/>
                    </a:lnTo>
                    <a:lnTo>
                      <a:pt x="124" y="175"/>
                    </a:lnTo>
                    <a:lnTo>
                      <a:pt x="118" y="184"/>
                    </a:lnTo>
                    <a:lnTo>
                      <a:pt x="109" y="194"/>
                    </a:lnTo>
                    <a:lnTo>
                      <a:pt x="101" y="203"/>
                    </a:lnTo>
                    <a:lnTo>
                      <a:pt x="95" y="214"/>
                    </a:lnTo>
                    <a:lnTo>
                      <a:pt x="88" y="224"/>
                    </a:lnTo>
                    <a:lnTo>
                      <a:pt x="80" y="235"/>
                    </a:lnTo>
                    <a:lnTo>
                      <a:pt x="75" y="245"/>
                    </a:lnTo>
                    <a:lnTo>
                      <a:pt x="67" y="254"/>
                    </a:lnTo>
                    <a:lnTo>
                      <a:pt x="61" y="266"/>
                    </a:lnTo>
                    <a:lnTo>
                      <a:pt x="55" y="277"/>
                    </a:lnTo>
                    <a:lnTo>
                      <a:pt x="50" y="289"/>
                    </a:lnTo>
                    <a:lnTo>
                      <a:pt x="44" y="300"/>
                    </a:lnTo>
                    <a:lnTo>
                      <a:pt x="40" y="311"/>
                    </a:lnTo>
                    <a:lnTo>
                      <a:pt x="35" y="323"/>
                    </a:lnTo>
                    <a:lnTo>
                      <a:pt x="31" y="336"/>
                    </a:lnTo>
                    <a:lnTo>
                      <a:pt x="27" y="346"/>
                    </a:lnTo>
                    <a:lnTo>
                      <a:pt x="23" y="359"/>
                    </a:lnTo>
                    <a:lnTo>
                      <a:pt x="17" y="370"/>
                    </a:lnTo>
                    <a:lnTo>
                      <a:pt x="14" y="384"/>
                    </a:lnTo>
                    <a:lnTo>
                      <a:pt x="12" y="395"/>
                    </a:lnTo>
                    <a:lnTo>
                      <a:pt x="10" y="410"/>
                    </a:lnTo>
                    <a:lnTo>
                      <a:pt x="6" y="422"/>
                    </a:lnTo>
                    <a:lnTo>
                      <a:pt x="6" y="435"/>
                    </a:lnTo>
                    <a:lnTo>
                      <a:pt x="2" y="446"/>
                    </a:lnTo>
                    <a:lnTo>
                      <a:pt x="2" y="462"/>
                    </a:lnTo>
                    <a:lnTo>
                      <a:pt x="0" y="473"/>
                    </a:lnTo>
                    <a:lnTo>
                      <a:pt x="0" y="488"/>
                    </a:lnTo>
                    <a:lnTo>
                      <a:pt x="0" y="502"/>
                    </a:lnTo>
                    <a:lnTo>
                      <a:pt x="0" y="515"/>
                    </a:lnTo>
                    <a:lnTo>
                      <a:pt x="0" y="528"/>
                    </a:lnTo>
                    <a:lnTo>
                      <a:pt x="0" y="540"/>
                    </a:lnTo>
                    <a:lnTo>
                      <a:pt x="0" y="553"/>
                    </a:lnTo>
                    <a:lnTo>
                      <a:pt x="2" y="566"/>
                    </a:lnTo>
                    <a:lnTo>
                      <a:pt x="2" y="580"/>
                    </a:lnTo>
                    <a:lnTo>
                      <a:pt x="6" y="591"/>
                    </a:lnTo>
                    <a:lnTo>
                      <a:pt x="6" y="604"/>
                    </a:lnTo>
                    <a:lnTo>
                      <a:pt x="10" y="618"/>
                    </a:lnTo>
                    <a:lnTo>
                      <a:pt x="12" y="629"/>
                    </a:lnTo>
                    <a:lnTo>
                      <a:pt x="14" y="642"/>
                    </a:lnTo>
                    <a:lnTo>
                      <a:pt x="17" y="654"/>
                    </a:lnTo>
                    <a:lnTo>
                      <a:pt x="23" y="665"/>
                    </a:lnTo>
                    <a:lnTo>
                      <a:pt x="27" y="676"/>
                    </a:lnTo>
                    <a:lnTo>
                      <a:pt x="31" y="690"/>
                    </a:lnTo>
                    <a:lnTo>
                      <a:pt x="35" y="701"/>
                    </a:lnTo>
                    <a:lnTo>
                      <a:pt x="40" y="714"/>
                    </a:lnTo>
                    <a:lnTo>
                      <a:pt x="44" y="724"/>
                    </a:lnTo>
                    <a:lnTo>
                      <a:pt x="50" y="735"/>
                    </a:lnTo>
                    <a:lnTo>
                      <a:pt x="55" y="747"/>
                    </a:lnTo>
                    <a:lnTo>
                      <a:pt x="61" y="758"/>
                    </a:lnTo>
                    <a:lnTo>
                      <a:pt x="67" y="770"/>
                    </a:lnTo>
                    <a:lnTo>
                      <a:pt x="75" y="779"/>
                    </a:lnTo>
                    <a:lnTo>
                      <a:pt x="80" y="789"/>
                    </a:lnTo>
                    <a:lnTo>
                      <a:pt x="88" y="800"/>
                    </a:lnTo>
                    <a:lnTo>
                      <a:pt x="95" y="810"/>
                    </a:lnTo>
                    <a:lnTo>
                      <a:pt x="101" y="821"/>
                    </a:lnTo>
                    <a:lnTo>
                      <a:pt x="109" y="830"/>
                    </a:lnTo>
                    <a:lnTo>
                      <a:pt x="118" y="840"/>
                    </a:lnTo>
                    <a:lnTo>
                      <a:pt x="124" y="849"/>
                    </a:lnTo>
                    <a:lnTo>
                      <a:pt x="133" y="859"/>
                    </a:lnTo>
                    <a:lnTo>
                      <a:pt x="141" y="868"/>
                    </a:lnTo>
                    <a:lnTo>
                      <a:pt x="152" y="878"/>
                    </a:lnTo>
                    <a:lnTo>
                      <a:pt x="160" y="886"/>
                    </a:lnTo>
                    <a:lnTo>
                      <a:pt x="170" y="895"/>
                    </a:lnTo>
                    <a:lnTo>
                      <a:pt x="177" y="903"/>
                    </a:lnTo>
                    <a:lnTo>
                      <a:pt x="187" y="912"/>
                    </a:lnTo>
                    <a:lnTo>
                      <a:pt x="196" y="918"/>
                    </a:lnTo>
                    <a:lnTo>
                      <a:pt x="206" y="927"/>
                    </a:lnTo>
                    <a:lnTo>
                      <a:pt x="217" y="933"/>
                    </a:lnTo>
                    <a:lnTo>
                      <a:pt x="227" y="941"/>
                    </a:lnTo>
                    <a:lnTo>
                      <a:pt x="238" y="946"/>
                    </a:lnTo>
                    <a:lnTo>
                      <a:pt x="248" y="954"/>
                    </a:lnTo>
                    <a:lnTo>
                      <a:pt x="257" y="960"/>
                    </a:lnTo>
                    <a:lnTo>
                      <a:pt x="270" y="967"/>
                    </a:lnTo>
                    <a:lnTo>
                      <a:pt x="280" y="973"/>
                    </a:lnTo>
                    <a:lnTo>
                      <a:pt x="291" y="979"/>
                    </a:lnTo>
                    <a:lnTo>
                      <a:pt x="303" y="984"/>
                    </a:lnTo>
                    <a:lnTo>
                      <a:pt x="316" y="990"/>
                    </a:lnTo>
                    <a:lnTo>
                      <a:pt x="326" y="992"/>
                    </a:lnTo>
                    <a:lnTo>
                      <a:pt x="339" y="998"/>
                    </a:lnTo>
                    <a:lnTo>
                      <a:pt x="350" y="1002"/>
                    </a:lnTo>
                    <a:lnTo>
                      <a:pt x="362" y="1005"/>
                    </a:lnTo>
                    <a:lnTo>
                      <a:pt x="373" y="1009"/>
                    </a:lnTo>
                    <a:lnTo>
                      <a:pt x="386" y="1013"/>
                    </a:lnTo>
                    <a:lnTo>
                      <a:pt x="398" y="1015"/>
                    </a:lnTo>
                    <a:lnTo>
                      <a:pt x="413" y="1019"/>
                    </a:lnTo>
                    <a:lnTo>
                      <a:pt x="424" y="1021"/>
                    </a:lnTo>
                    <a:lnTo>
                      <a:pt x="438" y="1022"/>
                    </a:lnTo>
                    <a:lnTo>
                      <a:pt x="449" y="1024"/>
                    </a:lnTo>
                    <a:lnTo>
                      <a:pt x="464" y="1026"/>
                    </a:lnTo>
                    <a:lnTo>
                      <a:pt x="476" y="1028"/>
                    </a:lnTo>
                    <a:lnTo>
                      <a:pt x="489" y="1030"/>
                    </a:lnTo>
                    <a:lnTo>
                      <a:pt x="504" y="1030"/>
                    </a:lnTo>
                    <a:lnTo>
                      <a:pt x="518" y="1030"/>
                    </a:lnTo>
                    <a:lnTo>
                      <a:pt x="518" y="103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" name="Freeform 19"/>
              <p:cNvSpPr>
                <a:spLocks/>
              </p:cNvSpPr>
              <p:nvPr/>
            </p:nvSpPr>
            <p:spPr bwMode="auto">
              <a:xfrm>
                <a:off x="7160498" y="4147464"/>
                <a:ext cx="1153922" cy="1153922"/>
              </a:xfrm>
              <a:custGeom>
                <a:avLst/>
                <a:gdLst/>
                <a:ahLst/>
                <a:cxnLst>
                  <a:cxn ang="0">
                    <a:pos x="442" y="796"/>
                  </a:cxn>
                  <a:cxn ang="0">
                    <a:pos x="489" y="789"/>
                  </a:cxn>
                  <a:cxn ang="0">
                    <a:pos x="537" y="773"/>
                  </a:cxn>
                  <a:cxn ang="0">
                    <a:pos x="580" y="754"/>
                  </a:cxn>
                  <a:cxn ang="0">
                    <a:pos x="622" y="730"/>
                  </a:cxn>
                  <a:cxn ang="0">
                    <a:pos x="660" y="701"/>
                  </a:cxn>
                  <a:cxn ang="0">
                    <a:pos x="694" y="667"/>
                  </a:cxn>
                  <a:cxn ang="0">
                    <a:pos x="725" y="629"/>
                  </a:cxn>
                  <a:cxn ang="0">
                    <a:pos x="752" y="589"/>
                  </a:cxn>
                  <a:cxn ang="0">
                    <a:pos x="771" y="545"/>
                  </a:cxn>
                  <a:cxn ang="0">
                    <a:pos x="788" y="498"/>
                  </a:cxn>
                  <a:cxn ang="0">
                    <a:pos x="795" y="450"/>
                  </a:cxn>
                  <a:cxn ang="0">
                    <a:pos x="801" y="401"/>
                  </a:cxn>
                  <a:cxn ang="0">
                    <a:pos x="795" y="350"/>
                  </a:cxn>
                  <a:cxn ang="0">
                    <a:pos x="788" y="300"/>
                  </a:cxn>
                  <a:cxn ang="0">
                    <a:pos x="771" y="253"/>
                  </a:cxn>
                  <a:cxn ang="0">
                    <a:pos x="752" y="209"/>
                  </a:cxn>
                  <a:cxn ang="0">
                    <a:pos x="725" y="167"/>
                  </a:cxn>
                  <a:cxn ang="0">
                    <a:pos x="694" y="131"/>
                  </a:cxn>
                  <a:cxn ang="0">
                    <a:pos x="660" y="99"/>
                  </a:cxn>
                  <a:cxn ang="0">
                    <a:pos x="622" y="68"/>
                  </a:cxn>
                  <a:cxn ang="0">
                    <a:pos x="580" y="43"/>
                  </a:cxn>
                  <a:cxn ang="0">
                    <a:pos x="537" y="23"/>
                  </a:cxn>
                  <a:cxn ang="0">
                    <a:pos x="489" y="9"/>
                  </a:cxn>
                  <a:cxn ang="0">
                    <a:pos x="442" y="2"/>
                  </a:cxn>
                  <a:cxn ang="0">
                    <a:pos x="390" y="0"/>
                  </a:cxn>
                  <a:cxn ang="0">
                    <a:pos x="339" y="4"/>
                  </a:cxn>
                  <a:cxn ang="0">
                    <a:pos x="289" y="15"/>
                  </a:cxn>
                  <a:cxn ang="0">
                    <a:pos x="244" y="32"/>
                  </a:cxn>
                  <a:cxn ang="0">
                    <a:pos x="200" y="51"/>
                  </a:cxn>
                  <a:cxn ang="0">
                    <a:pos x="158" y="78"/>
                  </a:cxn>
                  <a:cxn ang="0">
                    <a:pos x="124" y="112"/>
                  </a:cxn>
                  <a:cxn ang="0">
                    <a:pos x="90" y="146"/>
                  </a:cxn>
                  <a:cxn ang="0">
                    <a:pos x="61" y="184"/>
                  </a:cxn>
                  <a:cxn ang="0">
                    <a:pos x="38" y="226"/>
                  </a:cxn>
                  <a:cxn ang="0">
                    <a:pos x="19" y="272"/>
                  </a:cxn>
                  <a:cxn ang="0">
                    <a:pos x="6" y="319"/>
                  </a:cxn>
                  <a:cxn ang="0">
                    <a:pos x="0" y="370"/>
                  </a:cxn>
                  <a:cxn ang="0">
                    <a:pos x="0" y="420"/>
                  </a:cxn>
                  <a:cxn ang="0">
                    <a:pos x="4" y="469"/>
                  </a:cxn>
                  <a:cxn ang="0">
                    <a:pos x="18" y="517"/>
                  </a:cxn>
                  <a:cxn ang="0">
                    <a:pos x="35" y="562"/>
                  </a:cxn>
                  <a:cxn ang="0">
                    <a:pos x="57" y="606"/>
                  </a:cxn>
                  <a:cxn ang="0">
                    <a:pos x="84" y="644"/>
                  </a:cxn>
                  <a:cxn ang="0">
                    <a:pos x="118" y="682"/>
                  </a:cxn>
                  <a:cxn ang="0">
                    <a:pos x="153" y="713"/>
                  </a:cxn>
                  <a:cxn ang="0">
                    <a:pos x="192" y="741"/>
                  </a:cxn>
                  <a:cxn ang="0">
                    <a:pos x="234" y="764"/>
                  </a:cxn>
                  <a:cxn ang="0">
                    <a:pos x="282" y="781"/>
                  </a:cxn>
                  <a:cxn ang="0">
                    <a:pos x="327" y="793"/>
                  </a:cxn>
                  <a:cxn ang="0">
                    <a:pos x="379" y="798"/>
                  </a:cxn>
                </a:cxnLst>
                <a:rect l="0" t="0" r="r" b="b"/>
                <a:pathLst>
                  <a:path w="801" h="800">
                    <a:moveTo>
                      <a:pt x="402" y="800"/>
                    </a:moveTo>
                    <a:lnTo>
                      <a:pt x="411" y="798"/>
                    </a:lnTo>
                    <a:lnTo>
                      <a:pt x="421" y="798"/>
                    </a:lnTo>
                    <a:lnTo>
                      <a:pt x="430" y="798"/>
                    </a:lnTo>
                    <a:lnTo>
                      <a:pt x="442" y="796"/>
                    </a:lnTo>
                    <a:lnTo>
                      <a:pt x="451" y="794"/>
                    </a:lnTo>
                    <a:lnTo>
                      <a:pt x="461" y="793"/>
                    </a:lnTo>
                    <a:lnTo>
                      <a:pt x="470" y="793"/>
                    </a:lnTo>
                    <a:lnTo>
                      <a:pt x="480" y="791"/>
                    </a:lnTo>
                    <a:lnTo>
                      <a:pt x="489" y="789"/>
                    </a:lnTo>
                    <a:lnTo>
                      <a:pt x="499" y="787"/>
                    </a:lnTo>
                    <a:lnTo>
                      <a:pt x="508" y="783"/>
                    </a:lnTo>
                    <a:lnTo>
                      <a:pt x="518" y="781"/>
                    </a:lnTo>
                    <a:lnTo>
                      <a:pt x="527" y="777"/>
                    </a:lnTo>
                    <a:lnTo>
                      <a:pt x="537" y="773"/>
                    </a:lnTo>
                    <a:lnTo>
                      <a:pt x="544" y="770"/>
                    </a:lnTo>
                    <a:lnTo>
                      <a:pt x="556" y="768"/>
                    </a:lnTo>
                    <a:lnTo>
                      <a:pt x="563" y="764"/>
                    </a:lnTo>
                    <a:lnTo>
                      <a:pt x="573" y="758"/>
                    </a:lnTo>
                    <a:lnTo>
                      <a:pt x="580" y="754"/>
                    </a:lnTo>
                    <a:lnTo>
                      <a:pt x="590" y="751"/>
                    </a:lnTo>
                    <a:lnTo>
                      <a:pt x="598" y="745"/>
                    </a:lnTo>
                    <a:lnTo>
                      <a:pt x="605" y="741"/>
                    </a:lnTo>
                    <a:lnTo>
                      <a:pt x="615" y="735"/>
                    </a:lnTo>
                    <a:lnTo>
                      <a:pt x="622" y="730"/>
                    </a:lnTo>
                    <a:lnTo>
                      <a:pt x="630" y="724"/>
                    </a:lnTo>
                    <a:lnTo>
                      <a:pt x="637" y="718"/>
                    </a:lnTo>
                    <a:lnTo>
                      <a:pt x="645" y="713"/>
                    </a:lnTo>
                    <a:lnTo>
                      <a:pt x="655" y="707"/>
                    </a:lnTo>
                    <a:lnTo>
                      <a:pt x="660" y="701"/>
                    </a:lnTo>
                    <a:lnTo>
                      <a:pt x="668" y="696"/>
                    </a:lnTo>
                    <a:lnTo>
                      <a:pt x="675" y="688"/>
                    </a:lnTo>
                    <a:lnTo>
                      <a:pt x="683" y="682"/>
                    </a:lnTo>
                    <a:lnTo>
                      <a:pt x="689" y="675"/>
                    </a:lnTo>
                    <a:lnTo>
                      <a:pt x="694" y="667"/>
                    </a:lnTo>
                    <a:lnTo>
                      <a:pt x="700" y="659"/>
                    </a:lnTo>
                    <a:lnTo>
                      <a:pt x="708" y="652"/>
                    </a:lnTo>
                    <a:lnTo>
                      <a:pt x="713" y="644"/>
                    </a:lnTo>
                    <a:lnTo>
                      <a:pt x="719" y="637"/>
                    </a:lnTo>
                    <a:lnTo>
                      <a:pt x="725" y="629"/>
                    </a:lnTo>
                    <a:lnTo>
                      <a:pt x="731" y="623"/>
                    </a:lnTo>
                    <a:lnTo>
                      <a:pt x="736" y="614"/>
                    </a:lnTo>
                    <a:lnTo>
                      <a:pt x="742" y="606"/>
                    </a:lnTo>
                    <a:lnTo>
                      <a:pt x="746" y="597"/>
                    </a:lnTo>
                    <a:lnTo>
                      <a:pt x="752" y="589"/>
                    </a:lnTo>
                    <a:lnTo>
                      <a:pt x="755" y="580"/>
                    </a:lnTo>
                    <a:lnTo>
                      <a:pt x="759" y="572"/>
                    </a:lnTo>
                    <a:lnTo>
                      <a:pt x="765" y="562"/>
                    </a:lnTo>
                    <a:lnTo>
                      <a:pt x="769" y="555"/>
                    </a:lnTo>
                    <a:lnTo>
                      <a:pt x="771" y="545"/>
                    </a:lnTo>
                    <a:lnTo>
                      <a:pt x="774" y="536"/>
                    </a:lnTo>
                    <a:lnTo>
                      <a:pt x="778" y="526"/>
                    </a:lnTo>
                    <a:lnTo>
                      <a:pt x="782" y="517"/>
                    </a:lnTo>
                    <a:lnTo>
                      <a:pt x="784" y="507"/>
                    </a:lnTo>
                    <a:lnTo>
                      <a:pt x="788" y="498"/>
                    </a:lnTo>
                    <a:lnTo>
                      <a:pt x="790" y="488"/>
                    </a:lnTo>
                    <a:lnTo>
                      <a:pt x="791" y="479"/>
                    </a:lnTo>
                    <a:lnTo>
                      <a:pt x="793" y="469"/>
                    </a:lnTo>
                    <a:lnTo>
                      <a:pt x="793" y="460"/>
                    </a:lnTo>
                    <a:lnTo>
                      <a:pt x="795" y="450"/>
                    </a:lnTo>
                    <a:lnTo>
                      <a:pt x="797" y="441"/>
                    </a:lnTo>
                    <a:lnTo>
                      <a:pt x="799" y="431"/>
                    </a:lnTo>
                    <a:lnTo>
                      <a:pt x="801" y="420"/>
                    </a:lnTo>
                    <a:lnTo>
                      <a:pt x="801" y="410"/>
                    </a:lnTo>
                    <a:lnTo>
                      <a:pt x="801" y="401"/>
                    </a:lnTo>
                    <a:lnTo>
                      <a:pt x="801" y="391"/>
                    </a:lnTo>
                    <a:lnTo>
                      <a:pt x="801" y="380"/>
                    </a:lnTo>
                    <a:lnTo>
                      <a:pt x="799" y="370"/>
                    </a:lnTo>
                    <a:lnTo>
                      <a:pt x="797" y="359"/>
                    </a:lnTo>
                    <a:lnTo>
                      <a:pt x="795" y="350"/>
                    </a:lnTo>
                    <a:lnTo>
                      <a:pt x="793" y="338"/>
                    </a:lnTo>
                    <a:lnTo>
                      <a:pt x="793" y="329"/>
                    </a:lnTo>
                    <a:lnTo>
                      <a:pt x="791" y="319"/>
                    </a:lnTo>
                    <a:lnTo>
                      <a:pt x="790" y="310"/>
                    </a:lnTo>
                    <a:lnTo>
                      <a:pt x="788" y="300"/>
                    </a:lnTo>
                    <a:lnTo>
                      <a:pt x="784" y="291"/>
                    </a:lnTo>
                    <a:lnTo>
                      <a:pt x="782" y="281"/>
                    </a:lnTo>
                    <a:lnTo>
                      <a:pt x="778" y="272"/>
                    </a:lnTo>
                    <a:lnTo>
                      <a:pt x="774" y="262"/>
                    </a:lnTo>
                    <a:lnTo>
                      <a:pt x="771" y="253"/>
                    </a:lnTo>
                    <a:lnTo>
                      <a:pt x="769" y="245"/>
                    </a:lnTo>
                    <a:lnTo>
                      <a:pt x="765" y="235"/>
                    </a:lnTo>
                    <a:lnTo>
                      <a:pt x="759" y="226"/>
                    </a:lnTo>
                    <a:lnTo>
                      <a:pt x="755" y="218"/>
                    </a:lnTo>
                    <a:lnTo>
                      <a:pt x="752" y="209"/>
                    </a:lnTo>
                    <a:lnTo>
                      <a:pt x="746" y="201"/>
                    </a:lnTo>
                    <a:lnTo>
                      <a:pt x="742" y="192"/>
                    </a:lnTo>
                    <a:lnTo>
                      <a:pt x="736" y="184"/>
                    </a:lnTo>
                    <a:lnTo>
                      <a:pt x="731" y="177"/>
                    </a:lnTo>
                    <a:lnTo>
                      <a:pt x="725" y="167"/>
                    </a:lnTo>
                    <a:lnTo>
                      <a:pt x="719" y="159"/>
                    </a:lnTo>
                    <a:lnTo>
                      <a:pt x="713" y="152"/>
                    </a:lnTo>
                    <a:lnTo>
                      <a:pt x="708" y="146"/>
                    </a:lnTo>
                    <a:lnTo>
                      <a:pt x="700" y="139"/>
                    </a:lnTo>
                    <a:lnTo>
                      <a:pt x="694" y="131"/>
                    </a:lnTo>
                    <a:lnTo>
                      <a:pt x="689" y="123"/>
                    </a:lnTo>
                    <a:lnTo>
                      <a:pt x="683" y="118"/>
                    </a:lnTo>
                    <a:lnTo>
                      <a:pt x="675" y="112"/>
                    </a:lnTo>
                    <a:lnTo>
                      <a:pt x="668" y="104"/>
                    </a:lnTo>
                    <a:lnTo>
                      <a:pt x="660" y="99"/>
                    </a:lnTo>
                    <a:lnTo>
                      <a:pt x="655" y="91"/>
                    </a:lnTo>
                    <a:lnTo>
                      <a:pt x="645" y="83"/>
                    </a:lnTo>
                    <a:lnTo>
                      <a:pt x="637" y="78"/>
                    </a:lnTo>
                    <a:lnTo>
                      <a:pt x="630" y="72"/>
                    </a:lnTo>
                    <a:lnTo>
                      <a:pt x="622" y="68"/>
                    </a:lnTo>
                    <a:lnTo>
                      <a:pt x="615" y="62"/>
                    </a:lnTo>
                    <a:lnTo>
                      <a:pt x="605" y="57"/>
                    </a:lnTo>
                    <a:lnTo>
                      <a:pt x="598" y="51"/>
                    </a:lnTo>
                    <a:lnTo>
                      <a:pt x="590" y="47"/>
                    </a:lnTo>
                    <a:lnTo>
                      <a:pt x="580" y="43"/>
                    </a:lnTo>
                    <a:lnTo>
                      <a:pt x="573" y="38"/>
                    </a:lnTo>
                    <a:lnTo>
                      <a:pt x="563" y="34"/>
                    </a:lnTo>
                    <a:lnTo>
                      <a:pt x="556" y="32"/>
                    </a:lnTo>
                    <a:lnTo>
                      <a:pt x="544" y="26"/>
                    </a:lnTo>
                    <a:lnTo>
                      <a:pt x="537" y="23"/>
                    </a:lnTo>
                    <a:lnTo>
                      <a:pt x="527" y="21"/>
                    </a:lnTo>
                    <a:lnTo>
                      <a:pt x="518" y="17"/>
                    </a:lnTo>
                    <a:lnTo>
                      <a:pt x="508" y="15"/>
                    </a:lnTo>
                    <a:lnTo>
                      <a:pt x="499" y="11"/>
                    </a:lnTo>
                    <a:lnTo>
                      <a:pt x="489" y="9"/>
                    </a:lnTo>
                    <a:lnTo>
                      <a:pt x="480" y="7"/>
                    </a:lnTo>
                    <a:lnTo>
                      <a:pt x="470" y="5"/>
                    </a:lnTo>
                    <a:lnTo>
                      <a:pt x="461" y="4"/>
                    </a:lnTo>
                    <a:lnTo>
                      <a:pt x="451" y="2"/>
                    </a:lnTo>
                    <a:lnTo>
                      <a:pt x="442" y="2"/>
                    </a:lnTo>
                    <a:lnTo>
                      <a:pt x="430" y="0"/>
                    </a:lnTo>
                    <a:lnTo>
                      <a:pt x="421" y="0"/>
                    </a:lnTo>
                    <a:lnTo>
                      <a:pt x="411" y="0"/>
                    </a:lnTo>
                    <a:lnTo>
                      <a:pt x="402" y="0"/>
                    </a:lnTo>
                    <a:lnTo>
                      <a:pt x="390" y="0"/>
                    </a:lnTo>
                    <a:lnTo>
                      <a:pt x="379" y="0"/>
                    </a:lnTo>
                    <a:lnTo>
                      <a:pt x="369" y="0"/>
                    </a:lnTo>
                    <a:lnTo>
                      <a:pt x="358" y="2"/>
                    </a:lnTo>
                    <a:lnTo>
                      <a:pt x="348" y="2"/>
                    </a:lnTo>
                    <a:lnTo>
                      <a:pt x="339" y="4"/>
                    </a:lnTo>
                    <a:lnTo>
                      <a:pt x="327" y="5"/>
                    </a:lnTo>
                    <a:lnTo>
                      <a:pt x="318" y="7"/>
                    </a:lnTo>
                    <a:lnTo>
                      <a:pt x="308" y="9"/>
                    </a:lnTo>
                    <a:lnTo>
                      <a:pt x="299" y="11"/>
                    </a:lnTo>
                    <a:lnTo>
                      <a:pt x="289" y="15"/>
                    </a:lnTo>
                    <a:lnTo>
                      <a:pt x="282" y="17"/>
                    </a:lnTo>
                    <a:lnTo>
                      <a:pt x="270" y="21"/>
                    </a:lnTo>
                    <a:lnTo>
                      <a:pt x="261" y="23"/>
                    </a:lnTo>
                    <a:lnTo>
                      <a:pt x="253" y="26"/>
                    </a:lnTo>
                    <a:lnTo>
                      <a:pt x="244" y="32"/>
                    </a:lnTo>
                    <a:lnTo>
                      <a:pt x="234" y="34"/>
                    </a:lnTo>
                    <a:lnTo>
                      <a:pt x="227" y="38"/>
                    </a:lnTo>
                    <a:lnTo>
                      <a:pt x="217" y="43"/>
                    </a:lnTo>
                    <a:lnTo>
                      <a:pt x="210" y="47"/>
                    </a:lnTo>
                    <a:lnTo>
                      <a:pt x="200" y="51"/>
                    </a:lnTo>
                    <a:lnTo>
                      <a:pt x="192" y="57"/>
                    </a:lnTo>
                    <a:lnTo>
                      <a:pt x="183" y="62"/>
                    </a:lnTo>
                    <a:lnTo>
                      <a:pt x="175" y="68"/>
                    </a:lnTo>
                    <a:lnTo>
                      <a:pt x="168" y="72"/>
                    </a:lnTo>
                    <a:lnTo>
                      <a:pt x="158" y="78"/>
                    </a:lnTo>
                    <a:lnTo>
                      <a:pt x="153" y="83"/>
                    </a:lnTo>
                    <a:lnTo>
                      <a:pt x="145" y="91"/>
                    </a:lnTo>
                    <a:lnTo>
                      <a:pt x="137" y="99"/>
                    </a:lnTo>
                    <a:lnTo>
                      <a:pt x="130" y="104"/>
                    </a:lnTo>
                    <a:lnTo>
                      <a:pt x="124" y="112"/>
                    </a:lnTo>
                    <a:lnTo>
                      <a:pt x="118" y="118"/>
                    </a:lnTo>
                    <a:lnTo>
                      <a:pt x="111" y="123"/>
                    </a:lnTo>
                    <a:lnTo>
                      <a:pt x="103" y="131"/>
                    </a:lnTo>
                    <a:lnTo>
                      <a:pt x="97" y="139"/>
                    </a:lnTo>
                    <a:lnTo>
                      <a:pt x="90" y="146"/>
                    </a:lnTo>
                    <a:lnTo>
                      <a:pt x="84" y="152"/>
                    </a:lnTo>
                    <a:lnTo>
                      <a:pt x="78" y="159"/>
                    </a:lnTo>
                    <a:lnTo>
                      <a:pt x="73" y="167"/>
                    </a:lnTo>
                    <a:lnTo>
                      <a:pt x="67" y="177"/>
                    </a:lnTo>
                    <a:lnTo>
                      <a:pt x="61" y="184"/>
                    </a:lnTo>
                    <a:lnTo>
                      <a:pt x="57" y="192"/>
                    </a:lnTo>
                    <a:lnTo>
                      <a:pt x="52" y="201"/>
                    </a:lnTo>
                    <a:lnTo>
                      <a:pt x="46" y="209"/>
                    </a:lnTo>
                    <a:lnTo>
                      <a:pt x="42" y="218"/>
                    </a:lnTo>
                    <a:lnTo>
                      <a:pt x="38" y="226"/>
                    </a:lnTo>
                    <a:lnTo>
                      <a:pt x="35" y="235"/>
                    </a:lnTo>
                    <a:lnTo>
                      <a:pt x="31" y="245"/>
                    </a:lnTo>
                    <a:lnTo>
                      <a:pt x="27" y="253"/>
                    </a:lnTo>
                    <a:lnTo>
                      <a:pt x="23" y="262"/>
                    </a:lnTo>
                    <a:lnTo>
                      <a:pt x="19" y="272"/>
                    </a:lnTo>
                    <a:lnTo>
                      <a:pt x="18" y="281"/>
                    </a:lnTo>
                    <a:lnTo>
                      <a:pt x="14" y="291"/>
                    </a:lnTo>
                    <a:lnTo>
                      <a:pt x="10" y="300"/>
                    </a:lnTo>
                    <a:lnTo>
                      <a:pt x="8" y="310"/>
                    </a:lnTo>
                    <a:lnTo>
                      <a:pt x="6" y="319"/>
                    </a:lnTo>
                    <a:lnTo>
                      <a:pt x="4" y="329"/>
                    </a:lnTo>
                    <a:lnTo>
                      <a:pt x="4" y="338"/>
                    </a:lnTo>
                    <a:lnTo>
                      <a:pt x="0" y="350"/>
                    </a:lnTo>
                    <a:lnTo>
                      <a:pt x="0" y="359"/>
                    </a:lnTo>
                    <a:lnTo>
                      <a:pt x="0" y="370"/>
                    </a:lnTo>
                    <a:lnTo>
                      <a:pt x="0" y="380"/>
                    </a:lnTo>
                    <a:lnTo>
                      <a:pt x="0" y="391"/>
                    </a:lnTo>
                    <a:lnTo>
                      <a:pt x="0" y="401"/>
                    </a:lnTo>
                    <a:lnTo>
                      <a:pt x="0" y="410"/>
                    </a:lnTo>
                    <a:lnTo>
                      <a:pt x="0" y="420"/>
                    </a:lnTo>
                    <a:lnTo>
                      <a:pt x="0" y="431"/>
                    </a:lnTo>
                    <a:lnTo>
                      <a:pt x="0" y="441"/>
                    </a:lnTo>
                    <a:lnTo>
                      <a:pt x="0" y="450"/>
                    </a:lnTo>
                    <a:lnTo>
                      <a:pt x="4" y="460"/>
                    </a:lnTo>
                    <a:lnTo>
                      <a:pt x="4" y="469"/>
                    </a:lnTo>
                    <a:lnTo>
                      <a:pt x="6" y="479"/>
                    </a:lnTo>
                    <a:lnTo>
                      <a:pt x="8" y="488"/>
                    </a:lnTo>
                    <a:lnTo>
                      <a:pt x="10" y="498"/>
                    </a:lnTo>
                    <a:lnTo>
                      <a:pt x="14" y="507"/>
                    </a:lnTo>
                    <a:lnTo>
                      <a:pt x="18" y="517"/>
                    </a:lnTo>
                    <a:lnTo>
                      <a:pt x="19" y="526"/>
                    </a:lnTo>
                    <a:lnTo>
                      <a:pt x="23" y="536"/>
                    </a:lnTo>
                    <a:lnTo>
                      <a:pt x="27" y="545"/>
                    </a:lnTo>
                    <a:lnTo>
                      <a:pt x="31" y="555"/>
                    </a:lnTo>
                    <a:lnTo>
                      <a:pt x="35" y="562"/>
                    </a:lnTo>
                    <a:lnTo>
                      <a:pt x="38" y="572"/>
                    </a:lnTo>
                    <a:lnTo>
                      <a:pt x="42" y="580"/>
                    </a:lnTo>
                    <a:lnTo>
                      <a:pt x="46" y="589"/>
                    </a:lnTo>
                    <a:lnTo>
                      <a:pt x="52" y="597"/>
                    </a:lnTo>
                    <a:lnTo>
                      <a:pt x="57" y="606"/>
                    </a:lnTo>
                    <a:lnTo>
                      <a:pt x="61" y="614"/>
                    </a:lnTo>
                    <a:lnTo>
                      <a:pt x="67" y="623"/>
                    </a:lnTo>
                    <a:lnTo>
                      <a:pt x="73" y="629"/>
                    </a:lnTo>
                    <a:lnTo>
                      <a:pt x="78" y="637"/>
                    </a:lnTo>
                    <a:lnTo>
                      <a:pt x="84" y="644"/>
                    </a:lnTo>
                    <a:lnTo>
                      <a:pt x="90" y="652"/>
                    </a:lnTo>
                    <a:lnTo>
                      <a:pt x="97" y="659"/>
                    </a:lnTo>
                    <a:lnTo>
                      <a:pt x="103" y="667"/>
                    </a:lnTo>
                    <a:lnTo>
                      <a:pt x="111" y="675"/>
                    </a:lnTo>
                    <a:lnTo>
                      <a:pt x="118" y="682"/>
                    </a:lnTo>
                    <a:lnTo>
                      <a:pt x="124" y="688"/>
                    </a:lnTo>
                    <a:lnTo>
                      <a:pt x="130" y="696"/>
                    </a:lnTo>
                    <a:lnTo>
                      <a:pt x="137" y="701"/>
                    </a:lnTo>
                    <a:lnTo>
                      <a:pt x="145" y="707"/>
                    </a:lnTo>
                    <a:lnTo>
                      <a:pt x="153" y="713"/>
                    </a:lnTo>
                    <a:lnTo>
                      <a:pt x="158" y="718"/>
                    </a:lnTo>
                    <a:lnTo>
                      <a:pt x="168" y="724"/>
                    </a:lnTo>
                    <a:lnTo>
                      <a:pt x="175" y="730"/>
                    </a:lnTo>
                    <a:lnTo>
                      <a:pt x="183" y="735"/>
                    </a:lnTo>
                    <a:lnTo>
                      <a:pt x="192" y="741"/>
                    </a:lnTo>
                    <a:lnTo>
                      <a:pt x="200" y="745"/>
                    </a:lnTo>
                    <a:lnTo>
                      <a:pt x="210" y="751"/>
                    </a:lnTo>
                    <a:lnTo>
                      <a:pt x="217" y="754"/>
                    </a:lnTo>
                    <a:lnTo>
                      <a:pt x="227" y="758"/>
                    </a:lnTo>
                    <a:lnTo>
                      <a:pt x="234" y="764"/>
                    </a:lnTo>
                    <a:lnTo>
                      <a:pt x="244" y="768"/>
                    </a:lnTo>
                    <a:lnTo>
                      <a:pt x="253" y="770"/>
                    </a:lnTo>
                    <a:lnTo>
                      <a:pt x="261" y="773"/>
                    </a:lnTo>
                    <a:lnTo>
                      <a:pt x="270" y="777"/>
                    </a:lnTo>
                    <a:lnTo>
                      <a:pt x="282" y="781"/>
                    </a:lnTo>
                    <a:lnTo>
                      <a:pt x="289" y="783"/>
                    </a:lnTo>
                    <a:lnTo>
                      <a:pt x="299" y="787"/>
                    </a:lnTo>
                    <a:lnTo>
                      <a:pt x="308" y="789"/>
                    </a:lnTo>
                    <a:lnTo>
                      <a:pt x="318" y="791"/>
                    </a:lnTo>
                    <a:lnTo>
                      <a:pt x="327" y="793"/>
                    </a:lnTo>
                    <a:lnTo>
                      <a:pt x="339" y="793"/>
                    </a:lnTo>
                    <a:lnTo>
                      <a:pt x="348" y="794"/>
                    </a:lnTo>
                    <a:lnTo>
                      <a:pt x="358" y="796"/>
                    </a:lnTo>
                    <a:lnTo>
                      <a:pt x="369" y="798"/>
                    </a:lnTo>
                    <a:lnTo>
                      <a:pt x="379" y="798"/>
                    </a:lnTo>
                    <a:lnTo>
                      <a:pt x="390" y="798"/>
                    </a:lnTo>
                    <a:lnTo>
                      <a:pt x="402" y="800"/>
                    </a:lnTo>
                    <a:lnTo>
                      <a:pt x="402" y="800"/>
                    </a:lnTo>
                    <a:close/>
                  </a:path>
                </a:pathLst>
              </a:custGeom>
              <a:solidFill>
                <a:srgbClr val="E6E6E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" name="Freeform 20"/>
              <p:cNvSpPr>
                <a:spLocks/>
              </p:cNvSpPr>
              <p:nvPr/>
            </p:nvSpPr>
            <p:spPr bwMode="auto">
              <a:xfrm>
                <a:off x="7206655" y="4196504"/>
                <a:ext cx="1052955" cy="1058724"/>
              </a:xfrm>
              <a:custGeom>
                <a:avLst/>
                <a:gdLst/>
                <a:ahLst/>
                <a:cxnLst>
                  <a:cxn ang="0">
                    <a:pos x="401" y="730"/>
                  </a:cxn>
                  <a:cxn ang="0">
                    <a:pos x="447" y="722"/>
                  </a:cxn>
                  <a:cxn ang="0">
                    <a:pos x="488" y="709"/>
                  </a:cxn>
                  <a:cxn ang="0">
                    <a:pos x="528" y="690"/>
                  </a:cxn>
                  <a:cxn ang="0">
                    <a:pos x="568" y="669"/>
                  </a:cxn>
                  <a:cxn ang="0">
                    <a:pos x="603" y="641"/>
                  </a:cxn>
                  <a:cxn ang="0">
                    <a:pos x="635" y="612"/>
                  </a:cxn>
                  <a:cxn ang="0">
                    <a:pos x="661" y="578"/>
                  </a:cxn>
                  <a:cxn ang="0">
                    <a:pos x="684" y="540"/>
                  </a:cxn>
                  <a:cxn ang="0">
                    <a:pos x="703" y="500"/>
                  </a:cxn>
                  <a:cxn ang="0">
                    <a:pos x="719" y="456"/>
                  </a:cxn>
                  <a:cxn ang="0">
                    <a:pos x="726" y="411"/>
                  </a:cxn>
                  <a:cxn ang="0">
                    <a:pos x="730" y="367"/>
                  </a:cxn>
                  <a:cxn ang="0">
                    <a:pos x="726" y="319"/>
                  </a:cxn>
                  <a:cxn ang="0">
                    <a:pos x="719" y="274"/>
                  </a:cxn>
                  <a:cxn ang="0">
                    <a:pos x="703" y="230"/>
                  </a:cxn>
                  <a:cxn ang="0">
                    <a:pos x="684" y="192"/>
                  </a:cxn>
                  <a:cxn ang="0">
                    <a:pos x="661" y="154"/>
                  </a:cxn>
                  <a:cxn ang="0">
                    <a:pos x="635" y="120"/>
                  </a:cxn>
                  <a:cxn ang="0">
                    <a:pos x="603" y="89"/>
                  </a:cxn>
                  <a:cxn ang="0">
                    <a:pos x="568" y="63"/>
                  </a:cxn>
                  <a:cxn ang="0">
                    <a:pos x="528" y="40"/>
                  </a:cxn>
                  <a:cxn ang="0">
                    <a:pos x="488" y="23"/>
                  </a:cxn>
                  <a:cxn ang="0">
                    <a:pos x="447" y="9"/>
                  </a:cxn>
                  <a:cxn ang="0">
                    <a:pos x="401" y="2"/>
                  </a:cxn>
                  <a:cxn ang="0">
                    <a:pos x="355" y="0"/>
                  </a:cxn>
                  <a:cxn ang="0">
                    <a:pos x="308" y="4"/>
                  </a:cxn>
                  <a:cxn ang="0">
                    <a:pos x="262" y="13"/>
                  </a:cxn>
                  <a:cxn ang="0">
                    <a:pos x="222" y="28"/>
                  </a:cxn>
                  <a:cxn ang="0">
                    <a:pos x="182" y="47"/>
                  </a:cxn>
                  <a:cxn ang="0">
                    <a:pos x="146" y="72"/>
                  </a:cxn>
                  <a:cxn ang="0">
                    <a:pos x="112" y="101"/>
                  </a:cxn>
                  <a:cxn ang="0">
                    <a:pos x="82" y="133"/>
                  </a:cxn>
                  <a:cxn ang="0">
                    <a:pos x="55" y="169"/>
                  </a:cxn>
                  <a:cxn ang="0">
                    <a:pos x="34" y="207"/>
                  </a:cxn>
                  <a:cxn ang="0">
                    <a:pos x="17" y="247"/>
                  </a:cxn>
                  <a:cxn ang="0">
                    <a:pos x="7" y="293"/>
                  </a:cxn>
                  <a:cxn ang="0">
                    <a:pos x="0" y="338"/>
                  </a:cxn>
                  <a:cxn ang="0">
                    <a:pos x="0" y="386"/>
                  </a:cxn>
                  <a:cxn ang="0">
                    <a:pos x="5" y="430"/>
                  </a:cxn>
                  <a:cxn ang="0">
                    <a:pos x="15" y="473"/>
                  </a:cxn>
                  <a:cxn ang="0">
                    <a:pos x="30" y="515"/>
                  </a:cxn>
                  <a:cxn ang="0">
                    <a:pos x="51" y="555"/>
                  </a:cxn>
                  <a:cxn ang="0">
                    <a:pos x="76" y="591"/>
                  </a:cxn>
                  <a:cxn ang="0">
                    <a:pos x="106" y="625"/>
                  </a:cxn>
                  <a:cxn ang="0">
                    <a:pos x="139" y="652"/>
                  </a:cxn>
                  <a:cxn ang="0">
                    <a:pos x="175" y="679"/>
                  </a:cxn>
                  <a:cxn ang="0">
                    <a:pos x="213" y="698"/>
                  </a:cxn>
                  <a:cxn ang="0">
                    <a:pos x="255" y="715"/>
                  </a:cxn>
                  <a:cxn ang="0">
                    <a:pos x="298" y="726"/>
                  </a:cxn>
                  <a:cxn ang="0">
                    <a:pos x="346" y="732"/>
                  </a:cxn>
                </a:cxnLst>
                <a:rect l="0" t="0" r="r" b="b"/>
                <a:pathLst>
                  <a:path w="730" h="734">
                    <a:moveTo>
                      <a:pt x="365" y="734"/>
                    </a:moveTo>
                    <a:lnTo>
                      <a:pt x="372" y="732"/>
                    </a:lnTo>
                    <a:lnTo>
                      <a:pt x="384" y="732"/>
                    </a:lnTo>
                    <a:lnTo>
                      <a:pt x="391" y="730"/>
                    </a:lnTo>
                    <a:lnTo>
                      <a:pt x="401" y="730"/>
                    </a:lnTo>
                    <a:lnTo>
                      <a:pt x="409" y="728"/>
                    </a:lnTo>
                    <a:lnTo>
                      <a:pt x="420" y="726"/>
                    </a:lnTo>
                    <a:lnTo>
                      <a:pt x="428" y="726"/>
                    </a:lnTo>
                    <a:lnTo>
                      <a:pt x="437" y="724"/>
                    </a:lnTo>
                    <a:lnTo>
                      <a:pt x="447" y="722"/>
                    </a:lnTo>
                    <a:lnTo>
                      <a:pt x="454" y="720"/>
                    </a:lnTo>
                    <a:lnTo>
                      <a:pt x="464" y="719"/>
                    </a:lnTo>
                    <a:lnTo>
                      <a:pt x="471" y="715"/>
                    </a:lnTo>
                    <a:lnTo>
                      <a:pt x="481" y="713"/>
                    </a:lnTo>
                    <a:lnTo>
                      <a:pt x="488" y="709"/>
                    </a:lnTo>
                    <a:lnTo>
                      <a:pt x="498" y="705"/>
                    </a:lnTo>
                    <a:lnTo>
                      <a:pt x="506" y="703"/>
                    </a:lnTo>
                    <a:lnTo>
                      <a:pt x="513" y="698"/>
                    </a:lnTo>
                    <a:lnTo>
                      <a:pt x="521" y="696"/>
                    </a:lnTo>
                    <a:lnTo>
                      <a:pt x="528" y="690"/>
                    </a:lnTo>
                    <a:lnTo>
                      <a:pt x="538" y="686"/>
                    </a:lnTo>
                    <a:lnTo>
                      <a:pt x="544" y="682"/>
                    </a:lnTo>
                    <a:lnTo>
                      <a:pt x="553" y="679"/>
                    </a:lnTo>
                    <a:lnTo>
                      <a:pt x="561" y="673"/>
                    </a:lnTo>
                    <a:lnTo>
                      <a:pt x="568" y="669"/>
                    </a:lnTo>
                    <a:lnTo>
                      <a:pt x="576" y="663"/>
                    </a:lnTo>
                    <a:lnTo>
                      <a:pt x="582" y="658"/>
                    </a:lnTo>
                    <a:lnTo>
                      <a:pt x="589" y="652"/>
                    </a:lnTo>
                    <a:lnTo>
                      <a:pt x="595" y="648"/>
                    </a:lnTo>
                    <a:lnTo>
                      <a:pt x="603" y="641"/>
                    </a:lnTo>
                    <a:lnTo>
                      <a:pt x="610" y="637"/>
                    </a:lnTo>
                    <a:lnTo>
                      <a:pt x="616" y="629"/>
                    </a:lnTo>
                    <a:lnTo>
                      <a:pt x="623" y="625"/>
                    </a:lnTo>
                    <a:lnTo>
                      <a:pt x="627" y="618"/>
                    </a:lnTo>
                    <a:lnTo>
                      <a:pt x="635" y="612"/>
                    </a:lnTo>
                    <a:lnTo>
                      <a:pt x="639" y="605"/>
                    </a:lnTo>
                    <a:lnTo>
                      <a:pt x="646" y="597"/>
                    </a:lnTo>
                    <a:lnTo>
                      <a:pt x="650" y="591"/>
                    </a:lnTo>
                    <a:lnTo>
                      <a:pt x="656" y="584"/>
                    </a:lnTo>
                    <a:lnTo>
                      <a:pt x="661" y="578"/>
                    </a:lnTo>
                    <a:lnTo>
                      <a:pt x="667" y="570"/>
                    </a:lnTo>
                    <a:lnTo>
                      <a:pt x="671" y="563"/>
                    </a:lnTo>
                    <a:lnTo>
                      <a:pt x="675" y="555"/>
                    </a:lnTo>
                    <a:lnTo>
                      <a:pt x="680" y="546"/>
                    </a:lnTo>
                    <a:lnTo>
                      <a:pt x="684" y="540"/>
                    </a:lnTo>
                    <a:lnTo>
                      <a:pt x="688" y="532"/>
                    </a:lnTo>
                    <a:lnTo>
                      <a:pt x="692" y="523"/>
                    </a:lnTo>
                    <a:lnTo>
                      <a:pt x="696" y="515"/>
                    </a:lnTo>
                    <a:lnTo>
                      <a:pt x="701" y="509"/>
                    </a:lnTo>
                    <a:lnTo>
                      <a:pt x="703" y="500"/>
                    </a:lnTo>
                    <a:lnTo>
                      <a:pt x="707" y="490"/>
                    </a:lnTo>
                    <a:lnTo>
                      <a:pt x="709" y="483"/>
                    </a:lnTo>
                    <a:lnTo>
                      <a:pt x="713" y="473"/>
                    </a:lnTo>
                    <a:lnTo>
                      <a:pt x="715" y="466"/>
                    </a:lnTo>
                    <a:lnTo>
                      <a:pt x="719" y="456"/>
                    </a:lnTo>
                    <a:lnTo>
                      <a:pt x="720" y="449"/>
                    </a:lnTo>
                    <a:lnTo>
                      <a:pt x="722" y="439"/>
                    </a:lnTo>
                    <a:lnTo>
                      <a:pt x="724" y="430"/>
                    </a:lnTo>
                    <a:lnTo>
                      <a:pt x="724" y="422"/>
                    </a:lnTo>
                    <a:lnTo>
                      <a:pt x="726" y="411"/>
                    </a:lnTo>
                    <a:lnTo>
                      <a:pt x="728" y="403"/>
                    </a:lnTo>
                    <a:lnTo>
                      <a:pt x="728" y="393"/>
                    </a:lnTo>
                    <a:lnTo>
                      <a:pt x="730" y="386"/>
                    </a:lnTo>
                    <a:lnTo>
                      <a:pt x="730" y="374"/>
                    </a:lnTo>
                    <a:lnTo>
                      <a:pt x="730" y="367"/>
                    </a:lnTo>
                    <a:lnTo>
                      <a:pt x="730" y="357"/>
                    </a:lnTo>
                    <a:lnTo>
                      <a:pt x="730" y="348"/>
                    </a:lnTo>
                    <a:lnTo>
                      <a:pt x="728" y="338"/>
                    </a:lnTo>
                    <a:lnTo>
                      <a:pt x="728" y="329"/>
                    </a:lnTo>
                    <a:lnTo>
                      <a:pt x="726" y="319"/>
                    </a:lnTo>
                    <a:lnTo>
                      <a:pt x="724" y="310"/>
                    </a:lnTo>
                    <a:lnTo>
                      <a:pt x="724" y="300"/>
                    </a:lnTo>
                    <a:lnTo>
                      <a:pt x="722" y="293"/>
                    </a:lnTo>
                    <a:lnTo>
                      <a:pt x="720" y="281"/>
                    </a:lnTo>
                    <a:lnTo>
                      <a:pt x="719" y="274"/>
                    </a:lnTo>
                    <a:lnTo>
                      <a:pt x="715" y="264"/>
                    </a:lnTo>
                    <a:lnTo>
                      <a:pt x="713" y="257"/>
                    </a:lnTo>
                    <a:lnTo>
                      <a:pt x="709" y="247"/>
                    </a:lnTo>
                    <a:lnTo>
                      <a:pt x="707" y="239"/>
                    </a:lnTo>
                    <a:lnTo>
                      <a:pt x="703" y="230"/>
                    </a:lnTo>
                    <a:lnTo>
                      <a:pt x="701" y="224"/>
                    </a:lnTo>
                    <a:lnTo>
                      <a:pt x="696" y="215"/>
                    </a:lnTo>
                    <a:lnTo>
                      <a:pt x="692" y="207"/>
                    </a:lnTo>
                    <a:lnTo>
                      <a:pt x="688" y="198"/>
                    </a:lnTo>
                    <a:lnTo>
                      <a:pt x="684" y="192"/>
                    </a:lnTo>
                    <a:lnTo>
                      <a:pt x="680" y="184"/>
                    </a:lnTo>
                    <a:lnTo>
                      <a:pt x="675" y="175"/>
                    </a:lnTo>
                    <a:lnTo>
                      <a:pt x="671" y="169"/>
                    </a:lnTo>
                    <a:lnTo>
                      <a:pt x="667" y="162"/>
                    </a:lnTo>
                    <a:lnTo>
                      <a:pt x="661" y="154"/>
                    </a:lnTo>
                    <a:lnTo>
                      <a:pt x="656" y="146"/>
                    </a:lnTo>
                    <a:lnTo>
                      <a:pt x="650" y="141"/>
                    </a:lnTo>
                    <a:lnTo>
                      <a:pt x="646" y="133"/>
                    </a:lnTo>
                    <a:lnTo>
                      <a:pt x="639" y="127"/>
                    </a:lnTo>
                    <a:lnTo>
                      <a:pt x="635" y="120"/>
                    </a:lnTo>
                    <a:lnTo>
                      <a:pt x="627" y="114"/>
                    </a:lnTo>
                    <a:lnTo>
                      <a:pt x="623" y="108"/>
                    </a:lnTo>
                    <a:lnTo>
                      <a:pt x="616" y="101"/>
                    </a:lnTo>
                    <a:lnTo>
                      <a:pt x="610" y="95"/>
                    </a:lnTo>
                    <a:lnTo>
                      <a:pt x="603" y="89"/>
                    </a:lnTo>
                    <a:lnTo>
                      <a:pt x="595" y="84"/>
                    </a:lnTo>
                    <a:lnTo>
                      <a:pt x="589" y="78"/>
                    </a:lnTo>
                    <a:lnTo>
                      <a:pt x="582" y="72"/>
                    </a:lnTo>
                    <a:lnTo>
                      <a:pt x="576" y="66"/>
                    </a:lnTo>
                    <a:lnTo>
                      <a:pt x="568" y="63"/>
                    </a:lnTo>
                    <a:lnTo>
                      <a:pt x="561" y="57"/>
                    </a:lnTo>
                    <a:lnTo>
                      <a:pt x="553" y="51"/>
                    </a:lnTo>
                    <a:lnTo>
                      <a:pt x="544" y="47"/>
                    </a:lnTo>
                    <a:lnTo>
                      <a:pt x="538" y="44"/>
                    </a:lnTo>
                    <a:lnTo>
                      <a:pt x="528" y="40"/>
                    </a:lnTo>
                    <a:lnTo>
                      <a:pt x="521" y="36"/>
                    </a:lnTo>
                    <a:lnTo>
                      <a:pt x="513" y="32"/>
                    </a:lnTo>
                    <a:lnTo>
                      <a:pt x="506" y="28"/>
                    </a:lnTo>
                    <a:lnTo>
                      <a:pt x="498" y="27"/>
                    </a:lnTo>
                    <a:lnTo>
                      <a:pt x="488" y="23"/>
                    </a:lnTo>
                    <a:lnTo>
                      <a:pt x="481" y="19"/>
                    </a:lnTo>
                    <a:lnTo>
                      <a:pt x="471" y="17"/>
                    </a:lnTo>
                    <a:lnTo>
                      <a:pt x="464" y="13"/>
                    </a:lnTo>
                    <a:lnTo>
                      <a:pt x="454" y="11"/>
                    </a:lnTo>
                    <a:lnTo>
                      <a:pt x="447" y="9"/>
                    </a:lnTo>
                    <a:lnTo>
                      <a:pt x="437" y="8"/>
                    </a:lnTo>
                    <a:lnTo>
                      <a:pt x="428" y="6"/>
                    </a:lnTo>
                    <a:lnTo>
                      <a:pt x="420" y="4"/>
                    </a:lnTo>
                    <a:lnTo>
                      <a:pt x="409" y="2"/>
                    </a:lnTo>
                    <a:lnTo>
                      <a:pt x="401" y="2"/>
                    </a:lnTo>
                    <a:lnTo>
                      <a:pt x="391" y="0"/>
                    </a:lnTo>
                    <a:lnTo>
                      <a:pt x="384" y="0"/>
                    </a:lnTo>
                    <a:lnTo>
                      <a:pt x="372" y="0"/>
                    </a:lnTo>
                    <a:lnTo>
                      <a:pt x="365" y="0"/>
                    </a:lnTo>
                    <a:lnTo>
                      <a:pt x="355" y="0"/>
                    </a:lnTo>
                    <a:lnTo>
                      <a:pt x="346" y="0"/>
                    </a:lnTo>
                    <a:lnTo>
                      <a:pt x="336" y="0"/>
                    </a:lnTo>
                    <a:lnTo>
                      <a:pt x="327" y="2"/>
                    </a:lnTo>
                    <a:lnTo>
                      <a:pt x="317" y="2"/>
                    </a:lnTo>
                    <a:lnTo>
                      <a:pt x="308" y="4"/>
                    </a:lnTo>
                    <a:lnTo>
                      <a:pt x="298" y="6"/>
                    </a:lnTo>
                    <a:lnTo>
                      <a:pt x="291" y="8"/>
                    </a:lnTo>
                    <a:lnTo>
                      <a:pt x="281" y="9"/>
                    </a:lnTo>
                    <a:lnTo>
                      <a:pt x="272" y="11"/>
                    </a:lnTo>
                    <a:lnTo>
                      <a:pt x="262" y="13"/>
                    </a:lnTo>
                    <a:lnTo>
                      <a:pt x="255" y="17"/>
                    </a:lnTo>
                    <a:lnTo>
                      <a:pt x="245" y="19"/>
                    </a:lnTo>
                    <a:lnTo>
                      <a:pt x="237" y="23"/>
                    </a:lnTo>
                    <a:lnTo>
                      <a:pt x="228" y="27"/>
                    </a:lnTo>
                    <a:lnTo>
                      <a:pt x="222" y="28"/>
                    </a:lnTo>
                    <a:lnTo>
                      <a:pt x="213" y="32"/>
                    </a:lnTo>
                    <a:lnTo>
                      <a:pt x="205" y="36"/>
                    </a:lnTo>
                    <a:lnTo>
                      <a:pt x="198" y="40"/>
                    </a:lnTo>
                    <a:lnTo>
                      <a:pt x="190" y="44"/>
                    </a:lnTo>
                    <a:lnTo>
                      <a:pt x="182" y="47"/>
                    </a:lnTo>
                    <a:lnTo>
                      <a:pt x="175" y="51"/>
                    </a:lnTo>
                    <a:lnTo>
                      <a:pt x="167" y="57"/>
                    </a:lnTo>
                    <a:lnTo>
                      <a:pt x="159" y="63"/>
                    </a:lnTo>
                    <a:lnTo>
                      <a:pt x="152" y="66"/>
                    </a:lnTo>
                    <a:lnTo>
                      <a:pt x="146" y="72"/>
                    </a:lnTo>
                    <a:lnTo>
                      <a:pt x="139" y="78"/>
                    </a:lnTo>
                    <a:lnTo>
                      <a:pt x="131" y="84"/>
                    </a:lnTo>
                    <a:lnTo>
                      <a:pt x="125" y="89"/>
                    </a:lnTo>
                    <a:lnTo>
                      <a:pt x="118" y="95"/>
                    </a:lnTo>
                    <a:lnTo>
                      <a:pt x="112" y="101"/>
                    </a:lnTo>
                    <a:lnTo>
                      <a:pt x="106" y="108"/>
                    </a:lnTo>
                    <a:lnTo>
                      <a:pt x="99" y="114"/>
                    </a:lnTo>
                    <a:lnTo>
                      <a:pt x="93" y="120"/>
                    </a:lnTo>
                    <a:lnTo>
                      <a:pt x="87" y="127"/>
                    </a:lnTo>
                    <a:lnTo>
                      <a:pt x="82" y="133"/>
                    </a:lnTo>
                    <a:lnTo>
                      <a:pt x="76" y="141"/>
                    </a:lnTo>
                    <a:lnTo>
                      <a:pt x="70" y="146"/>
                    </a:lnTo>
                    <a:lnTo>
                      <a:pt x="66" y="154"/>
                    </a:lnTo>
                    <a:lnTo>
                      <a:pt x="61" y="162"/>
                    </a:lnTo>
                    <a:lnTo>
                      <a:pt x="55" y="169"/>
                    </a:lnTo>
                    <a:lnTo>
                      <a:pt x="51" y="175"/>
                    </a:lnTo>
                    <a:lnTo>
                      <a:pt x="45" y="184"/>
                    </a:lnTo>
                    <a:lnTo>
                      <a:pt x="42" y="192"/>
                    </a:lnTo>
                    <a:lnTo>
                      <a:pt x="38" y="198"/>
                    </a:lnTo>
                    <a:lnTo>
                      <a:pt x="34" y="207"/>
                    </a:lnTo>
                    <a:lnTo>
                      <a:pt x="30" y="215"/>
                    </a:lnTo>
                    <a:lnTo>
                      <a:pt x="28" y="224"/>
                    </a:lnTo>
                    <a:lnTo>
                      <a:pt x="24" y="230"/>
                    </a:lnTo>
                    <a:lnTo>
                      <a:pt x="21" y="239"/>
                    </a:lnTo>
                    <a:lnTo>
                      <a:pt x="17" y="247"/>
                    </a:lnTo>
                    <a:lnTo>
                      <a:pt x="15" y="257"/>
                    </a:lnTo>
                    <a:lnTo>
                      <a:pt x="11" y="264"/>
                    </a:lnTo>
                    <a:lnTo>
                      <a:pt x="11" y="274"/>
                    </a:lnTo>
                    <a:lnTo>
                      <a:pt x="7" y="281"/>
                    </a:lnTo>
                    <a:lnTo>
                      <a:pt x="7" y="293"/>
                    </a:lnTo>
                    <a:lnTo>
                      <a:pt x="5" y="300"/>
                    </a:lnTo>
                    <a:lnTo>
                      <a:pt x="4" y="310"/>
                    </a:lnTo>
                    <a:lnTo>
                      <a:pt x="2" y="319"/>
                    </a:lnTo>
                    <a:lnTo>
                      <a:pt x="2" y="329"/>
                    </a:lnTo>
                    <a:lnTo>
                      <a:pt x="0" y="338"/>
                    </a:lnTo>
                    <a:lnTo>
                      <a:pt x="0" y="348"/>
                    </a:lnTo>
                    <a:lnTo>
                      <a:pt x="0" y="357"/>
                    </a:lnTo>
                    <a:lnTo>
                      <a:pt x="0" y="367"/>
                    </a:lnTo>
                    <a:lnTo>
                      <a:pt x="0" y="374"/>
                    </a:lnTo>
                    <a:lnTo>
                      <a:pt x="0" y="386"/>
                    </a:lnTo>
                    <a:lnTo>
                      <a:pt x="0" y="393"/>
                    </a:lnTo>
                    <a:lnTo>
                      <a:pt x="2" y="403"/>
                    </a:lnTo>
                    <a:lnTo>
                      <a:pt x="2" y="411"/>
                    </a:lnTo>
                    <a:lnTo>
                      <a:pt x="4" y="422"/>
                    </a:lnTo>
                    <a:lnTo>
                      <a:pt x="5" y="430"/>
                    </a:lnTo>
                    <a:lnTo>
                      <a:pt x="7" y="439"/>
                    </a:lnTo>
                    <a:lnTo>
                      <a:pt x="7" y="449"/>
                    </a:lnTo>
                    <a:lnTo>
                      <a:pt x="11" y="456"/>
                    </a:lnTo>
                    <a:lnTo>
                      <a:pt x="11" y="466"/>
                    </a:lnTo>
                    <a:lnTo>
                      <a:pt x="15" y="473"/>
                    </a:lnTo>
                    <a:lnTo>
                      <a:pt x="17" y="483"/>
                    </a:lnTo>
                    <a:lnTo>
                      <a:pt x="21" y="490"/>
                    </a:lnTo>
                    <a:lnTo>
                      <a:pt x="24" y="500"/>
                    </a:lnTo>
                    <a:lnTo>
                      <a:pt x="28" y="509"/>
                    </a:lnTo>
                    <a:lnTo>
                      <a:pt x="30" y="515"/>
                    </a:lnTo>
                    <a:lnTo>
                      <a:pt x="34" y="523"/>
                    </a:lnTo>
                    <a:lnTo>
                      <a:pt x="38" y="532"/>
                    </a:lnTo>
                    <a:lnTo>
                      <a:pt x="42" y="540"/>
                    </a:lnTo>
                    <a:lnTo>
                      <a:pt x="45" y="546"/>
                    </a:lnTo>
                    <a:lnTo>
                      <a:pt x="51" y="555"/>
                    </a:lnTo>
                    <a:lnTo>
                      <a:pt x="55" y="563"/>
                    </a:lnTo>
                    <a:lnTo>
                      <a:pt x="61" y="570"/>
                    </a:lnTo>
                    <a:lnTo>
                      <a:pt x="66" y="578"/>
                    </a:lnTo>
                    <a:lnTo>
                      <a:pt x="70" y="584"/>
                    </a:lnTo>
                    <a:lnTo>
                      <a:pt x="76" y="591"/>
                    </a:lnTo>
                    <a:lnTo>
                      <a:pt x="82" y="597"/>
                    </a:lnTo>
                    <a:lnTo>
                      <a:pt x="87" y="605"/>
                    </a:lnTo>
                    <a:lnTo>
                      <a:pt x="93" y="612"/>
                    </a:lnTo>
                    <a:lnTo>
                      <a:pt x="99" y="618"/>
                    </a:lnTo>
                    <a:lnTo>
                      <a:pt x="106" y="625"/>
                    </a:lnTo>
                    <a:lnTo>
                      <a:pt x="112" y="629"/>
                    </a:lnTo>
                    <a:lnTo>
                      <a:pt x="118" y="637"/>
                    </a:lnTo>
                    <a:lnTo>
                      <a:pt x="125" y="641"/>
                    </a:lnTo>
                    <a:lnTo>
                      <a:pt x="131" y="648"/>
                    </a:lnTo>
                    <a:lnTo>
                      <a:pt x="139" y="652"/>
                    </a:lnTo>
                    <a:lnTo>
                      <a:pt x="146" y="658"/>
                    </a:lnTo>
                    <a:lnTo>
                      <a:pt x="152" y="663"/>
                    </a:lnTo>
                    <a:lnTo>
                      <a:pt x="159" y="669"/>
                    </a:lnTo>
                    <a:lnTo>
                      <a:pt x="167" y="673"/>
                    </a:lnTo>
                    <a:lnTo>
                      <a:pt x="175" y="679"/>
                    </a:lnTo>
                    <a:lnTo>
                      <a:pt x="182" y="682"/>
                    </a:lnTo>
                    <a:lnTo>
                      <a:pt x="190" y="686"/>
                    </a:lnTo>
                    <a:lnTo>
                      <a:pt x="198" y="690"/>
                    </a:lnTo>
                    <a:lnTo>
                      <a:pt x="205" y="696"/>
                    </a:lnTo>
                    <a:lnTo>
                      <a:pt x="213" y="698"/>
                    </a:lnTo>
                    <a:lnTo>
                      <a:pt x="222" y="703"/>
                    </a:lnTo>
                    <a:lnTo>
                      <a:pt x="228" y="705"/>
                    </a:lnTo>
                    <a:lnTo>
                      <a:pt x="237" y="709"/>
                    </a:lnTo>
                    <a:lnTo>
                      <a:pt x="245" y="713"/>
                    </a:lnTo>
                    <a:lnTo>
                      <a:pt x="255" y="715"/>
                    </a:lnTo>
                    <a:lnTo>
                      <a:pt x="262" y="719"/>
                    </a:lnTo>
                    <a:lnTo>
                      <a:pt x="272" y="720"/>
                    </a:lnTo>
                    <a:lnTo>
                      <a:pt x="281" y="722"/>
                    </a:lnTo>
                    <a:lnTo>
                      <a:pt x="291" y="724"/>
                    </a:lnTo>
                    <a:lnTo>
                      <a:pt x="298" y="726"/>
                    </a:lnTo>
                    <a:lnTo>
                      <a:pt x="308" y="726"/>
                    </a:lnTo>
                    <a:lnTo>
                      <a:pt x="317" y="728"/>
                    </a:lnTo>
                    <a:lnTo>
                      <a:pt x="327" y="730"/>
                    </a:lnTo>
                    <a:lnTo>
                      <a:pt x="336" y="730"/>
                    </a:lnTo>
                    <a:lnTo>
                      <a:pt x="346" y="732"/>
                    </a:lnTo>
                    <a:lnTo>
                      <a:pt x="355" y="732"/>
                    </a:lnTo>
                    <a:lnTo>
                      <a:pt x="365" y="734"/>
                    </a:lnTo>
                    <a:lnTo>
                      <a:pt x="365" y="734"/>
                    </a:lnTo>
                    <a:close/>
                  </a:path>
                </a:pathLst>
              </a:custGeom>
              <a:solidFill>
                <a:srgbClr val="BAB89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" name="Freeform 21"/>
              <p:cNvSpPr>
                <a:spLocks/>
              </p:cNvSpPr>
              <p:nvPr/>
            </p:nvSpPr>
            <p:spPr bwMode="auto">
              <a:xfrm>
                <a:off x="7238387" y="4245547"/>
                <a:ext cx="957756" cy="954871"/>
              </a:xfrm>
              <a:custGeom>
                <a:avLst/>
                <a:gdLst/>
                <a:ahLst/>
                <a:cxnLst>
                  <a:cxn ang="0">
                    <a:pos x="355" y="658"/>
                  </a:cxn>
                  <a:cxn ang="0">
                    <a:pos x="389" y="654"/>
                  </a:cxn>
                  <a:cxn ang="0">
                    <a:pos x="420" y="647"/>
                  </a:cxn>
                  <a:cxn ang="0">
                    <a:pos x="452" y="637"/>
                  </a:cxn>
                  <a:cxn ang="0">
                    <a:pos x="481" y="624"/>
                  </a:cxn>
                  <a:cxn ang="0">
                    <a:pos x="509" y="607"/>
                  </a:cxn>
                  <a:cxn ang="0">
                    <a:pos x="534" y="590"/>
                  </a:cxn>
                  <a:cxn ang="0">
                    <a:pos x="576" y="552"/>
                  </a:cxn>
                  <a:cxn ang="0">
                    <a:pos x="599" y="521"/>
                  </a:cxn>
                  <a:cxn ang="0">
                    <a:pos x="618" y="494"/>
                  </a:cxn>
                  <a:cxn ang="0">
                    <a:pos x="633" y="466"/>
                  </a:cxn>
                  <a:cxn ang="0">
                    <a:pos x="642" y="436"/>
                  </a:cxn>
                  <a:cxn ang="0">
                    <a:pos x="652" y="403"/>
                  </a:cxn>
                  <a:cxn ang="0">
                    <a:pos x="657" y="371"/>
                  </a:cxn>
                  <a:cxn ang="0">
                    <a:pos x="661" y="339"/>
                  </a:cxn>
                  <a:cxn ang="0">
                    <a:pos x="661" y="304"/>
                  </a:cxn>
                  <a:cxn ang="0">
                    <a:pos x="656" y="270"/>
                  </a:cxn>
                  <a:cxn ang="0">
                    <a:pos x="648" y="238"/>
                  </a:cxn>
                  <a:cxn ang="0">
                    <a:pos x="638" y="207"/>
                  </a:cxn>
                  <a:cxn ang="0">
                    <a:pos x="625" y="179"/>
                  </a:cxn>
                  <a:cxn ang="0">
                    <a:pos x="608" y="150"/>
                  </a:cxn>
                  <a:cxn ang="0">
                    <a:pos x="589" y="124"/>
                  </a:cxn>
                  <a:cxn ang="0">
                    <a:pos x="553" y="84"/>
                  </a:cxn>
                  <a:cxn ang="0">
                    <a:pos x="521" y="59"/>
                  </a:cxn>
                  <a:cxn ang="0">
                    <a:pos x="494" y="42"/>
                  </a:cxn>
                  <a:cxn ang="0">
                    <a:pos x="465" y="27"/>
                  </a:cxn>
                  <a:cxn ang="0">
                    <a:pos x="435" y="15"/>
                  </a:cxn>
                  <a:cxn ang="0">
                    <a:pos x="405" y="6"/>
                  </a:cxn>
                  <a:cxn ang="0">
                    <a:pos x="372" y="0"/>
                  </a:cxn>
                  <a:cxn ang="0">
                    <a:pos x="340" y="0"/>
                  </a:cxn>
                  <a:cxn ang="0">
                    <a:pos x="306" y="0"/>
                  </a:cxn>
                  <a:cxn ang="0">
                    <a:pos x="271" y="4"/>
                  </a:cxn>
                  <a:cxn ang="0">
                    <a:pos x="239" y="10"/>
                  </a:cxn>
                  <a:cxn ang="0">
                    <a:pos x="209" y="21"/>
                  </a:cxn>
                  <a:cxn ang="0">
                    <a:pos x="180" y="34"/>
                  </a:cxn>
                  <a:cxn ang="0">
                    <a:pos x="152" y="50"/>
                  </a:cxn>
                  <a:cxn ang="0">
                    <a:pos x="125" y="69"/>
                  </a:cxn>
                  <a:cxn ang="0">
                    <a:pos x="85" y="107"/>
                  </a:cxn>
                  <a:cxn ang="0">
                    <a:pos x="59" y="137"/>
                  </a:cxn>
                  <a:cxn ang="0">
                    <a:pos x="43" y="164"/>
                  </a:cxn>
                  <a:cxn ang="0">
                    <a:pos x="28" y="194"/>
                  </a:cxn>
                  <a:cxn ang="0">
                    <a:pos x="17" y="223"/>
                  </a:cxn>
                  <a:cxn ang="0">
                    <a:pos x="7" y="253"/>
                  </a:cxn>
                  <a:cxn ang="0">
                    <a:pos x="1" y="287"/>
                  </a:cxn>
                  <a:cxn ang="0">
                    <a:pos x="0" y="321"/>
                  </a:cxn>
                  <a:cxn ang="0">
                    <a:pos x="0" y="354"/>
                  </a:cxn>
                  <a:cxn ang="0">
                    <a:pos x="3" y="388"/>
                  </a:cxn>
                  <a:cxn ang="0">
                    <a:pos x="11" y="420"/>
                  </a:cxn>
                  <a:cxn ang="0">
                    <a:pos x="22" y="451"/>
                  </a:cxn>
                  <a:cxn ang="0">
                    <a:pos x="34" y="479"/>
                  </a:cxn>
                  <a:cxn ang="0">
                    <a:pos x="51" y="508"/>
                  </a:cxn>
                  <a:cxn ang="0">
                    <a:pos x="68" y="532"/>
                  </a:cxn>
                  <a:cxn ang="0">
                    <a:pos x="108" y="574"/>
                  </a:cxn>
                  <a:cxn ang="0">
                    <a:pos x="140" y="599"/>
                  </a:cxn>
                  <a:cxn ang="0">
                    <a:pos x="165" y="616"/>
                  </a:cxn>
                  <a:cxn ang="0">
                    <a:pos x="194" y="629"/>
                  </a:cxn>
                  <a:cxn ang="0">
                    <a:pos x="224" y="641"/>
                  </a:cxn>
                  <a:cxn ang="0">
                    <a:pos x="256" y="650"/>
                  </a:cxn>
                  <a:cxn ang="0">
                    <a:pos x="289" y="656"/>
                  </a:cxn>
                  <a:cxn ang="0">
                    <a:pos x="323" y="660"/>
                  </a:cxn>
                </a:cxnLst>
                <a:rect l="0" t="0" r="r" b="b"/>
                <a:pathLst>
                  <a:path w="663" h="662">
                    <a:moveTo>
                      <a:pt x="332" y="662"/>
                    </a:moveTo>
                    <a:lnTo>
                      <a:pt x="340" y="660"/>
                    </a:lnTo>
                    <a:lnTo>
                      <a:pt x="349" y="660"/>
                    </a:lnTo>
                    <a:lnTo>
                      <a:pt x="355" y="658"/>
                    </a:lnTo>
                    <a:lnTo>
                      <a:pt x="365" y="658"/>
                    </a:lnTo>
                    <a:lnTo>
                      <a:pt x="372" y="656"/>
                    </a:lnTo>
                    <a:lnTo>
                      <a:pt x="380" y="656"/>
                    </a:lnTo>
                    <a:lnTo>
                      <a:pt x="389" y="654"/>
                    </a:lnTo>
                    <a:lnTo>
                      <a:pt x="397" y="652"/>
                    </a:lnTo>
                    <a:lnTo>
                      <a:pt x="405" y="650"/>
                    </a:lnTo>
                    <a:lnTo>
                      <a:pt x="412" y="648"/>
                    </a:lnTo>
                    <a:lnTo>
                      <a:pt x="420" y="647"/>
                    </a:lnTo>
                    <a:lnTo>
                      <a:pt x="429" y="645"/>
                    </a:lnTo>
                    <a:lnTo>
                      <a:pt x="435" y="641"/>
                    </a:lnTo>
                    <a:lnTo>
                      <a:pt x="443" y="639"/>
                    </a:lnTo>
                    <a:lnTo>
                      <a:pt x="452" y="637"/>
                    </a:lnTo>
                    <a:lnTo>
                      <a:pt x="460" y="635"/>
                    </a:lnTo>
                    <a:lnTo>
                      <a:pt x="465" y="629"/>
                    </a:lnTo>
                    <a:lnTo>
                      <a:pt x="473" y="628"/>
                    </a:lnTo>
                    <a:lnTo>
                      <a:pt x="481" y="624"/>
                    </a:lnTo>
                    <a:lnTo>
                      <a:pt x="488" y="620"/>
                    </a:lnTo>
                    <a:lnTo>
                      <a:pt x="494" y="616"/>
                    </a:lnTo>
                    <a:lnTo>
                      <a:pt x="502" y="612"/>
                    </a:lnTo>
                    <a:lnTo>
                      <a:pt x="509" y="607"/>
                    </a:lnTo>
                    <a:lnTo>
                      <a:pt x="515" y="605"/>
                    </a:lnTo>
                    <a:lnTo>
                      <a:pt x="521" y="599"/>
                    </a:lnTo>
                    <a:lnTo>
                      <a:pt x="528" y="593"/>
                    </a:lnTo>
                    <a:lnTo>
                      <a:pt x="534" y="590"/>
                    </a:lnTo>
                    <a:lnTo>
                      <a:pt x="542" y="584"/>
                    </a:lnTo>
                    <a:lnTo>
                      <a:pt x="553" y="574"/>
                    </a:lnTo>
                    <a:lnTo>
                      <a:pt x="564" y="563"/>
                    </a:lnTo>
                    <a:lnTo>
                      <a:pt x="576" y="552"/>
                    </a:lnTo>
                    <a:lnTo>
                      <a:pt x="585" y="540"/>
                    </a:lnTo>
                    <a:lnTo>
                      <a:pt x="589" y="532"/>
                    </a:lnTo>
                    <a:lnTo>
                      <a:pt x="595" y="527"/>
                    </a:lnTo>
                    <a:lnTo>
                      <a:pt x="599" y="521"/>
                    </a:lnTo>
                    <a:lnTo>
                      <a:pt x="604" y="515"/>
                    </a:lnTo>
                    <a:lnTo>
                      <a:pt x="608" y="508"/>
                    </a:lnTo>
                    <a:lnTo>
                      <a:pt x="612" y="500"/>
                    </a:lnTo>
                    <a:lnTo>
                      <a:pt x="618" y="494"/>
                    </a:lnTo>
                    <a:lnTo>
                      <a:pt x="621" y="487"/>
                    </a:lnTo>
                    <a:lnTo>
                      <a:pt x="625" y="479"/>
                    </a:lnTo>
                    <a:lnTo>
                      <a:pt x="629" y="472"/>
                    </a:lnTo>
                    <a:lnTo>
                      <a:pt x="633" y="466"/>
                    </a:lnTo>
                    <a:lnTo>
                      <a:pt x="635" y="458"/>
                    </a:lnTo>
                    <a:lnTo>
                      <a:pt x="638" y="451"/>
                    </a:lnTo>
                    <a:lnTo>
                      <a:pt x="640" y="443"/>
                    </a:lnTo>
                    <a:lnTo>
                      <a:pt x="642" y="436"/>
                    </a:lnTo>
                    <a:lnTo>
                      <a:pt x="646" y="428"/>
                    </a:lnTo>
                    <a:lnTo>
                      <a:pt x="648" y="420"/>
                    </a:lnTo>
                    <a:lnTo>
                      <a:pt x="650" y="411"/>
                    </a:lnTo>
                    <a:lnTo>
                      <a:pt x="652" y="403"/>
                    </a:lnTo>
                    <a:lnTo>
                      <a:pt x="656" y="398"/>
                    </a:lnTo>
                    <a:lnTo>
                      <a:pt x="656" y="388"/>
                    </a:lnTo>
                    <a:lnTo>
                      <a:pt x="657" y="380"/>
                    </a:lnTo>
                    <a:lnTo>
                      <a:pt x="657" y="371"/>
                    </a:lnTo>
                    <a:lnTo>
                      <a:pt x="661" y="363"/>
                    </a:lnTo>
                    <a:lnTo>
                      <a:pt x="661" y="354"/>
                    </a:lnTo>
                    <a:lnTo>
                      <a:pt x="661" y="346"/>
                    </a:lnTo>
                    <a:lnTo>
                      <a:pt x="661" y="339"/>
                    </a:lnTo>
                    <a:lnTo>
                      <a:pt x="663" y="331"/>
                    </a:lnTo>
                    <a:lnTo>
                      <a:pt x="661" y="321"/>
                    </a:lnTo>
                    <a:lnTo>
                      <a:pt x="661" y="314"/>
                    </a:lnTo>
                    <a:lnTo>
                      <a:pt x="661" y="304"/>
                    </a:lnTo>
                    <a:lnTo>
                      <a:pt x="661" y="297"/>
                    </a:lnTo>
                    <a:lnTo>
                      <a:pt x="657" y="287"/>
                    </a:lnTo>
                    <a:lnTo>
                      <a:pt x="657" y="280"/>
                    </a:lnTo>
                    <a:lnTo>
                      <a:pt x="656" y="270"/>
                    </a:lnTo>
                    <a:lnTo>
                      <a:pt x="656" y="263"/>
                    </a:lnTo>
                    <a:lnTo>
                      <a:pt x="652" y="253"/>
                    </a:lnTo>
                    <a:lnTo>
                      <a:pt x="650" y="245"/>
                    </a:lnTo>
                    <a:lnTo>
                      <a:pt x="648" y="238"/>
                    </a:lnTo>
                    <a:lnTo>
                      <a:pt x="646" y="230"/>
                    </a:lnTo>
                    <a:lnTo>
                      <a:pt x="642" y="223"/>
                    </a:lnTo>
                    <a:lnTo>
                      <a:pt x="640" y="215"/>
                    </a:lnTo>
                    <a:lnTo>
                      <a:pt x="638" y="207"/>
                    </a:lnTo>
                    <a:lnTo>
                      <a:pt x="635" y="202"/>
                    </a:lnTo>
                    <a:lnTo>
                      <a:pt x="633" y="194"/>
                    </a:lnTo>
                    <a:lnTo>
                      <a:pt x="629" y="185"/>
                    </a:lnTo>
                    <a:lnTo>
                      <a:pt x="625" y="179"/>
                    </a:lnTo>
                    <a:lnTo>
                      <a:pt x="621" y="171"/>
                    </a:lnTo>
                    <a:lnTo>
                      <a:pt x="618" y="164"/>
                    </a:lnTo>
                    <a:lnTo>
                      <a:pt x="612" y="158"/>
                    </a:lnTo>
                    <a:lnTo>
                      <a:pt x="608" y="150"/>
                    </a:lnTo>
                    <a:lnTo>
                      <a:pt x="604" y="145"/>
                    </a:lnTo>
                    <a:lnTo>
                      <a:pt x="599" y="137"/>
                    </a:lnTo>
                    <a:lnTo>
                      <a:pt x="595" y="129"/>
                    </a:lnTo>
                    <a:lnTo>
                      <a:pt x="589" y="124"/>
                    </a:lnTo>
                    <a:lnTo>
                      <a:pt x="585" y="118"/>
                    </a:lnTo>
                    <a:lnTo>
                      <a:pt x="576" y="107"/>
                    </a:lnTo>
                    <a:lnTo>
                      <a:pt x="564" y="95"/>
                    </a:lnTo>
                    <a:lnTo>
                      <a:pt x="553" y="84"/>
                    </a:lnTo>
                    <a:lnTo>
                      <a:pt x="542" y="74"/>
                    </a:lnTo>
                    <a:lnTo>
                      <a:pt x="534" y="69"/>
                    </a:lnTo>
                    <a:lnTo>
                      <a:pt x="528" y="65"/>
                    </a:lnTo>
                    <a:lnTo>
                      <a:pt x="521" y="59"/>
                    </a:lnTo>
                    <a:lnTo>
                      <a:pt x="515" y="55"/>
                    </a:lnTo>
                    <a:lnTo>
                      <a:pt x="509" y="50"/>
                    </a:lnTo>
                    <a:lnTo>
                      <a:pt x="502" y="46"/>
                    </a:lnTo>
                    <a:lnTo>
                      <a:pt x="494" y="42"/>
                    </a:lnTo>
                    <a:lnTo>
                      <a:pt x="488" y="38"/>
                    </a:lnTo>
                    <a:lnTo>
                      <a:pt x="481" y="34"/>
                    </a:lnTo>
                    <a:lnTo>
                      <a:pt x="473" y="31"/>
                    </a:lnTo>
                    <a:lnTo>
                      <a:pt x="465" y="27"/>
                    </a:lnTo>
                    <a:lnTo>
                      <a:pt x="460" y="25"/>
                    </a:lnTo>
                    <a:lnTo>
                      <a:pt x="452" y="21"/>
                    </a:lnTo>
                    <a:lnTo>
                      <a:pt x="443" y="17"/>
                    </a:lnTo>
                    <a:lnTo>
                      <a:pt x="435" y="15"/>
                    </a:lnTo>
                    <a:lnTo>
                      <a:pt x="429" y="13"/>
                    </a:lnTo>
                    <a:lnTo>
                      <a:pt x="420" y="10"/>
                    </a:lnTo>
                    <a:lnTo>
                      <a:pt x="412" y="10"/>
                    </a:lnTo>
                    <a:lnTo>
                      <a:pt x="405" y="6"/>
                    </a:lnTo>
                    <a:lnTo>
                      <a:pt x="397" y="6"/>
                    </a:lnTo>
                    <a:lnTo>
                      <a:pt x="389" y="4"/>
                    </a:lnTo>
                    <a:lnTo>
                      <a:pt x="380" y="2"/>
                    </a:lnTo>
                    <a:lnTo>
                      <a:pt x="372" y="0"/>
                    </a:lnTo>
                    <a:lnTo>
                      <a:pt x="365" y="0"/>
                    </a:lnTo>
                    <a:lnTo>
                      <a:pt x="355" y="0"/>
                    </a:lnTo>
                    <a:lnTo>
                      <a:pt x="349" y="0"/>
                    </a:lnTo>
                    <a:lnTo>
                      <a:pt x="340" y="0"/>
                    </a:lnTo>
                    <a:lnTo>
                      <a:pt x="332" y="0"/>
                    </a:lnTo>
                    <a:lnTo>
                      <a:pt x="323" y="0"/>
                    </a:lnTo>
                    <a:lnTo>
                      <a:pt x="315" y="0"/>
                    </a:lnTo>
                    <a:lnTo>
                      <a:pt x="306" y="0"/>
                    </a:lnTo>
                    <a:lnTo>
                      <a:pt x="298" y="0"/>
                    </a:lnTo>
                    <a:lnTo>
                      <a:pt x="289" y="0"/>
                    </a:lnTo>
                    <a:lnTo>
                      <a:pt x="281" y="2"/>
                    </a:lnTo>
                    <a:lnTo>
                      <a:pt x="271" y="4"/>
                    </a:lnTo>
                    <a:lnTo>
                      <a:pt x="266" y="6"/>
                    </a:lnTo>
                    <a:lnTo>
                      <a:pt x="256" y="6"/>
                    </a:lnTo>
                    <a:lnTo>
                      <a:pt x="249" y="10"/>
                    </a:lnTo>
                    <a:lnTo>
                      <a:pt x="239" y="10"/>
                    </a:lnTo>
                    <a:lnTo>
                      <a:pt x="232" y="13"/>
                    </a:lnTo>
                    <a:lnTo>
                      <a:pt x="224" y="15"/>
                    </a:lnTo>
                    <a:lnTo>
                      <a:pt x="216" y="17"/>
                    </a:lnTo>
                    <a:lnTo>
                      <a:pt x="209" y="21"/>
                    </a:lnTo>
                    <a:lnTo>
                      <a:pt x="203" y="25"/>
                    </a:lnTo>
                    <a:lnTo>
                      <a:pt x="194" y="27"/>
                    </a:lnTo>
                    <a:lnTo>
                      <a:pt x="188" y="31"/>
                    </a:lnTo>
                    <a:lnTo>
                      <a:pt x="180" y="34"/>
                    </a:lnTo>
                    <a:lnTo>
                      <a:pt x="173" y="38"/>
                    </a:lnTo>
                    <a:lnTo>
                      <a:pt x="165" y="42"/>
                    </a:lnTo>
                    <a:lnTo>
                      <a:pt x="159" y="46"/>
                    </a:lnTo>
                    <a:lnTo>
                      <a:pt x="152" y="50"/>
                    </a:lnTo>
                    <a:lnTo>
                      <a:pt x="146" y="55"/>
                    </a:lnTo>
                    <a:lnTo>
                      <a:pt x="140" y="59"/>
                    </a:lnTo>
                    <a:lnTo>
                      <a:pt x="133" y="65"/>
                    </a:lnTo>
                    <a:lnTo>
                      <a:pt x="125" y="69"/>
                    </a:lnTo>
                    <a:lnTo>
                      <a:pt x="119" y="74"/>
                    </a:lnTo>
                    <a:lnTo>
                      <a:pt x="108" y="84"/>
                    </a:lnTo>
                    <a:lnTo>
                      <a:pt x="97" y="95"/>
                    </a:lnTo>
                    <a:lnTo>
                      <a:pt x="85" y="107"/>
                    </a:lnTo>
                    <a:lnTo>
                      <a:pt x="74" y="118"/>
                    </a:lnTo>
                    <a:lnTo>
                      <a:pt x="68" y="124"/>
                    </a:lnTo>
                    <a:lnTo>
                      <a:pt x="64" y="129"/>
                    </a:lnTo>
                    <a:lnTo>
                      <a:pt x="59" y="137"/>
                    </a:lnTo>
                    <a:lnTo>
                      <a:pt x="57" y="145"/>
                    </a:lnTo>
                    <a:lnTo>
                      <a:pt x="51" y="150"/>
                    </a:lnTo>
                    <a:lnTo>
                      <a:pt x="45" y="158"/>
                    </a:lnTo>
                    <a:lnTo>
                      <a:pt x="43" y="164"/>
                    </a:lnTo>
                    <a:lnTo>
                      <a:pt x="40" y="171"/>
                    </a:lnTo>
                    <a:lnTo>
                      <a:pt x="34" y="179"/>
                    </a:lnTo>
                    <a:lnTo>
                      <a:pt x="30" y="185"/>
                    </a:lnTo>
                    <a:lnTo>
                      <a:pt x="28" y="194"/>
                    </a:lnTo>
                    <a:lnTo>
                      <a:pt x="24" y="202"/>
                    </a:lnTo>
                    <a:lnTo>
                      <a:pt x="22" y="207"/>
                    </a:lnTo>
                    <a:lnTo>
                      <a:pt x="19" y="215"/>
                    </a:lnTo>
                    <a:lnTo>
                      <a:pt x="17" y="223"/>
                    </a:lnTo>
                    <a:lnTo>
                      <a:pt x="15" y="230"/>
                    </a:lnTo>
                    <a:lnTo>
                      <a:pt x="11" y="238"/>
                    </a:lnTo>
                    <a:lnTo>
                      <a:pt x="9" y="245"/>
                    </a:lnTo>
                    <a:lnTo>
                      <a:pt x="7" y="253"/>
                    </a:lnTo>
                    <a:lnTo>
                      <a:pt x="5" y="263"/>
                    </a:lnTo>
                    <a:lnTo>
                      <a:pt x="3" y="270"/>
                    </a:lnTo>
                    <a:lnTo>
                      <a:pt x="1" y="280"/>
                    </a:lnTo>
                    <a:lnTo>
                      <a:pt x="1" y="287"/>
                    </a:lnTo>
                    <a:lnTo>
                      <a:pt x="1" y="297"/>
                    </a:lnTo>
                    <a:lnTo>
                      <a:pt x="0" y="304"/>
                    </a:lnTo>
                    <a:lnTo>
                      <a:pt x="0" y="314"/>
                    </a:lnTo>
                    <a:lnTo>
                      <a:pt x="0" y="321"/>
                    </a:lnTo>
                    <a:lnTo>
                      <a:pt x="0" y="331"/>
                    </a:lnTo>
                    <a:lnTo>
                      <a:pt x="0" y="339"/>
                    </a:lnTo>
                    <a:lnTo>
                      <a:pt x="0" y="346"/>
                    </a:lnTo>
                    <a:lnTo>
                      <a:pt x="0" y="354"/>
                    </a:lnTo>
                    <a:lnTo>
                      <a:pt x="1" y="363"/>
                    </a:lnTo>
                    <a:lnTo>
                      <a:pt x="1" y="371"/>
                    </a:lnTo>
                    <a:lnTo>
                      <a:pt x="1" y="380"/>
                    </a:lnTo>
                    <a:lnTo>
                      <a:pt x="3" y="388"/>
                    </a:lnTo>
                    <a:lnTo>
                      <a:pt x="5" y="398"/>
                    </a:lnTo>
                    <a:lnTo>
                      <a:pt x="7" y="403"/>
                    </a:lnTo>
                    <a:lnTo>
                      <a:pt x="9" y="411"/>
                    </a:lnTo>
                    <a:lnTo>
                      <a:pt x="11" y="420"/>
                    </a:lnTo>
                    <a:lnTo>
                      <a:pt x="15" y="428"/>
                    </a:lnTo>
                    <a:lnTo>
                      <a:pt x="17" y="436"/>
                    </a:lnTo>
                    <a:lnTo>
                      <a:pt x="19" y="443"/>
                    </a:lnTo>
                    <a:lnTo>
                      <a:pt x="22" y="451"/>
                    </a:lnTo>
                    <a:lnTo>
                      <a:pt x="24" y="458"/>
                    </a:lnTo>
                    <a:lnTo>
                      <a:pt x="28" y="466"/>
                    </a:lnTo>
                    <a:lnTo>
                      <a:pt x="30" y="472"/>
                    </a:lnTo>
                    <a:lnTo>
                      <a:pt x="34" y="479"/>
                    </a:lnTo>
                    <a:lnTo>
                      <a:pt x="40" y="487"/>
                    </a:lnTo>
                    <a:lnTo>
                      <a:pt x="43" y="494"/>
                    </a:lnTo>
                    <a:lnTo>
                      <a:pt x="45" y="500"/>
                    </a:lnTo>
                    <a:lnTo>
                      <a:pt x="51" y="508"/>
                    </a:lnTo>
                    <a:lnTo>
                      <a:pt x="57" y="515"/>
                    </a:lnTo>
                    <a:lnTo>
                      <a:pt x="59" y="521"/>
                    </a:lnTo>
                    <a:lnTo>
                      <a:pt x="64" y="527"/>
                    </a:lnTo>
                    <a:lnTo>
                      <a:pt x="68" y="532"/>
                    </a:lnTo>
                    <a:lnTo>
                      <a:pt x="74" y="540"/>
                    </a:lnTo>
                    <a:lnTo>
                      <a:pt x="85" y="552"/>
                    </a:lnTo>
                    <a:lnTo>
                      <a:pt x="97" y="563"/>
                    </a:lnTo>
                    <a:lnTo>
                      <a:pt x="108" y="574"/>
                    </a:lnTo>
                    <a:lnTo>
                      <a:pt x="119" y="584"/>
                    </a:lnTo>
                    <a:lnTo>
                      <a:pt x="125" y="590"/>
                    </a:lnTo>
                    <a:lnTo>
                      <a:pt x="133" y="593"/>
                    </a:lnTo>
                    <a:lnTo>
                      <a:pt x="140" y="599"/>
                    </a:lnTo>
                    <a:lnTo>
                      <a:pt x="146" y="605"/>
                    </a:lnTo>
                    <a:lnTo>
                      <a:pt x="152" y="607"/>
                    </a:lnTo>
                    <a:lnTo>
                      <a:pt x="159" y="612"/>
                    </a:lnTo>
                    <a:lnTo>
                      <a:pt x="165" y="616"/>
                    </a:lnTo>
                    <a:lnTo>
                      <a:pt x="173" y="620"/>
                    </a:lnTo>
                    <a:lnTo>
                      <a:pt x="180" y="624"/>
                    </a:lnTo>
                    <a:lnTo>
                      <a:pt x="188" y="628"/>
                    </a:lnTo>
                    <a:lnTo>
                      <a:pt x="194" y="629"/>
                    </a:lnTo>
                    <a:lnTo>
                      <a:pt x="203" y="635"/>
                    </a:lnTo>
                    <a:lnTo>
                      <a:pt x="209" y="637"/>
                    </a:lnTo>
                    <a:lnTo>
                      <a:pt x="216" y="639"/>
                    </a:lnTo>
                    <a:lnTo>
                      <a:pt x="224" y="641"/>
                    </a:lnTo>
                    <a:lnTo>
                      <a:pt x="232" y="645"/>
                    </a:lnTo>
                    <a:lnTo>
                      <a:pt x="239" y="647"/>
                    </a:lnTo>
                    <a:lnTo>
                      <a:pt x="249" y="648"/>
                    </a:lnTo>
                    <a:lnTo>
                      <a:pt x="256" y="650"/>
                    </a:lnTo>
                    <a:lnTo>
                      <a:pt x="266" y="652"/>
                    </a:lnTo>
                    <a:lnTo>
                      <a:pt x="271" y="654"/>
                    </a:lnTo>
                    <a:lnTo>
                      <a:pt x="281" y="656"/>
                    </a:lnTo>
                    <a:lnTo>
                      <a:pt x="289" y="656"/>
                    </a:lnTo>
                    <a:lnTo>
                      <a:pt x="298" y="658"/>
                    </a:lnTo>
                    <a:lnTo>
                      <a:pt x="306" y="658"/>
                    </a:lnTo>
                    <a:lnTo>
                      <a:pt x="315" y="660"/>
                    </a:lnTo>
                    <a:lnTo>
                      <a:pt x="323" y="660"/>
                    </a:lnTo>
                    <a:lnTo>
                      <a:pt x="332" y="662"/>
                    </a:lnTo>
                    <a:lnTo>
                      <a:pt x="332" y="662"/>
                    </a:lnTo>
                    <a:close/>
                  </a:path>
                </a:pathLst>
              </a:custGeom>
              <a:solidFill>
                <a:srgbClr val="8F8C4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" name="Freeform 22"/>
              <p:cNvSpPr>
                <a:spLocks/>
              </p:cNvSpPr>
              <p:nvPr/>
            </p:nvSpPr>
            <p:spPr bwMode="auto">
              <a:xfrm>
                <a:off x="7287429" y="4291704"/>
                <a:ext cx="859672" cy="862557"/>
              </a:xfrm>
              <a:custGeom>
                <a:avLst/>
                <a:gdLst/>
                <a:ahLst/>
                <a:cxnLst>
                  <a:cxn ang="0">
                    <a:pos x="317" y="596"/>
                  </a:cxn>
                  <a:cxn ang="0">
                    <a:pos x="348" y="592"/>
                  </a:cxn>
                  <a:cxn ang="0">
                    <a:pos x="376" y="584"/>
                  </a:cxn>
                  <a:cxn ang="0">
                    <a:pos x="403" y="575"/>
                  </a:cxn>
                  <a:cxn ang="0">
                    <a:pos x="430" y="563"/>
                  </a:cxn>
                  <a:cxn ang="0">
                    <a:pos x="454" y="548"/>
                  </a:cxn>
                  <a:cxn ang="0">
                    <a:pos x="496" y="518"/>
                  </a:cxn>
                  <a:cxn ang="0">
                    <a:pos x="532" y="476"/>
                  </a:cxn>
                  <a:cxn ang="0">
                    <a:pos x="553" y="445"/>
                  </a:cxn>
                  <a:cxn ang="0">
                    <a:pos x="566" y="421"/>
                  </a:cxn>
                  <a:cxn ang="0">
                    <a:pos x="576" y="392"/>
                  </a:cxn>
                  <a:cxn ang="0">
                    <a:pos x="585" y="366"/>
                  </a:cxn>
                  <a:cxn ang="0">
                    <a:pos x="591" y="335"/>
                  </a:cxn>
                  <a:cxn ang="0">
                    <a:pos x="593" y="305"/>
                  </a:cxn>
                  <a:cxn ang="0">
                    <a:pos x="593" y="274"/>
                  </a:cxn>
                  <a:cxn ang="0">
                    <a:pos x="589" y="244"/>
                  </a:cxn>
                  <a:cxn ang="0">
                    <a:pos x="582" y="215"/>
                  </a:cxn>
                  <a:cxn ang="0">
                    <a:pos x="572" y="187"/>
                  </a:cxn>
                  <a:cxn ang="0">
                    <a:pos x="561" y="162"/>
                  </a:cxn>
                  <a:cxn ang="0">
                    <a:pos x="532" y="118"/>
                  </a:cxn>
                  <a:cxn ang="0">
                    <a:pos x="496" y="78"/>
                  </a:cxn>
                  <a:cxn ang="0">
                    <a:pos x="454" y="46"/>
                  </a:cxn>
                  <a:cxn ang="0">
                    <a:pos x="430" y="33"/>
                  </a:cxn>
                  <a:cxn ang="0">
                    <a:pos x="403" y="21"/>
                  </a:cxn>
                  <a:cxn ang="0">
                    <a:pos x="376" y="10"/>
                  </a:cxn>
                  <a:cxn ang="0">
                    <a:pos x="348" y="4"/>
                  </a:cxn>
                  <a:cxn ang="0">
                    <a:pos x="317" y="0"/>
                  </a:cxn>
                  <a:cxn ang="0">
                    <a:pos x="289" y="0"/>
                  </a:cxn>
                  <a:cxn ang="0">
                    <a:pos x="257" y="2"/>
                  </a:cxn>
                  <a:cxn ang="0">
                    <a:pos x="228" y="6"/>
                  </a:cxn>
                  <a:cxn ang="0">
                    <a:pos x="199" y="14"/>
                  </a:cxn>
                  <a:cxn ang="0">
                    <a:pos x="173" y="27"/>
                  </a:cxn>
                  <a:cxn ang="0">
                    <a:pos x="141" y="42"/>
                  </a:cxn>
                  <a:cxn ang="0">
                    <a:pos x="95" y="78"/>
                  </a:cxn>
                  <a:cxn ang="0">
                    <a:pos x="57" y="118"/>
                  </a:cxn>
                  <a:cxn ang="0">
                    <a:pos x="30" y="162"/>
                  </a:cxn>
                  <a:cxn ang="0">
                    <a:pos x="19" y="187"/>
                  </a:cxn>
                  <a:cxn ang="0">
                    <a:pos x="9" y="215"/>
                  </a:cxn>
                  <a:cxn ang="0">
                    <a:pos x="2" y="244"/>
                  </a:cxn>
                  <a:cxn ang="0">
                    <a:pos x="0" y="274"/>
                  </a:cxn>
                  <a:cxn ang="0">
                    <a:pos x="0" y="305"/>
                  </a:cxn>
                  <a:cxn ang="0">
                    <a:pos x="0" y="335"/>
                  </a:cxn>
                  <a:cxn ang="0">
                    <a:pos x="6" y="366"/>
                  </a:cxn>
                  <a:cxn ang="0">
                    <a:pos x="13" y="392"/>
                  </a:cxn>
                  <a:cxn ang="0">
                    <a:pos x="25" y="421"/>
                  </a:cxn>
                  <a:cxn ang="0">
                    <a:pos x="38" y="445"/>
                  </a:cxn>
                  <a:cxn ang="0">
                    <a:pos x="57" y="476"/>
                  </a:cxn>
                  <a:cxn ang="0">
                    <a:pos x="95" y="518"/>
                  </a:cxn>
                  <a:cxn ang="0">
                    <a:pos x="141" y="552"/>
                  </a:cxn>
                  <a:cxn ang="0">
                    <a:pos x="173" y="569"/>
                  </a:cxn>
                  <a:cxn ang="0">
                    <a:pos x="199" y="578"/>
                  </a:cxn>
                  <a:cxn ang="0">
                    <a:pos x="228" y="588"/>
                  </a:cxn>
                  <a:cxn ang="0">
                    <a:pos x="257" y="594"/>
                  </a:cxn>
                  <a:cxn ang="0">
                    <a:pos x="289" y="596"/>
                  </a:cxn>
                </a:cxnLst>
                <a:rect l="0" t="0" r="r" b="b"/>
                <a:pathLst>
                  <a:path w="595" h="597">
                    <a:moveTo>
                      <a:pt x="296" y="597"/>
                    </a:moveTo>
                    <a:lnTo>
                      <a:pt x="304" y="596"/>
                    </a:lnTo>
                    <a:lnTo>
                      <a:pt x="312" y="596"/>
                    </a:lnTo>
                    <a:lnTo>
                      <a:pt x="317" y="596"/>
                    </a:lnTo>
                    <a:lnTo>
                      <a:pt x="327" y="596"/>
                    </a:lnTo>
                    <a:lnTo>
                      <a:pt x="333" y="594"/>
                    </a:lnTo>
                    <a:lnTo>
                      <a:pt x="340" y="592"/>
                    </a:lnTo>
                    <a:lnTo>
                      <a:pt x="348" y="592"/>
                    </a:lnTo>
                    <a:lnTo>
                      <a:pt x="355" y="590"/>
                    </a:lnTo>
                    <a:lnTo>
                      <a:pt x="363" y="588"/>
                    </a:lnTo>
                    <a:lnTo>
                      <a:pt x="369" y="586"/>
                    </a:lnTo>
                    <a:lnTo>
                      <a:pt x="376" y="584"/>
                    </a:lnTo>
                    <a:lnTo>
                      <a:pt x="384" y="582"/>
                    </a:lnTo>
                    <a:lnTo>
                      <a:pt x="390" y="578"/>
                    </a:lnTo>
                    <a:lnTo>
                      <a:pt x="397" y="578"/>
                    </a:lnTo>
                    <a:lnTo>
                      <a:pt x="403" y="575"/>
                    </a:lnTo>
                    <a:lnTo>
                      <a:pt x="412" y="573"/>
                    </a:lnTo>
                    <a:lnTo>
                      <a:pt x="418" y="569"/>
                    </a:lnTo>
                    <a:lnTo>
                      <a:pt x="424" y="567"/>
                    </a:lnTo>
                    <a:lnTo>
                      <a:pt x="430" y="563"/>
                    </a:lnTo>
                    <a:lnTo>
                      <a:pt x="437" y="559"/>
                    </a:lnTo>
                    <a:lnTo>
                      <a:pt x="443" y="556"/>
                    </a:lnTo>
                    <a:lnTo>
                      <a:pt x="449" y="552"/>
                    </a:lnTo>
                    <a:lnTo>
                      <a:pt x="454" y="548"/>
                    </a:lnTo>
                    <a:lnTo>
                      <a:pt x="462" y="544"/>
                    </a:lnTo>
                    <a:lnTo>
                      <a:pt x="473" y="535"/>
                    </a:lnTo>
                    <a:lnTo>
                      <a:pt x="485" y="527"/>
                    </a:lnTo>
                    <a:lnTo>
                      <a:pt x="496" y="518"/>
                    </a:lnTo>
                    <a:lnTo>
                      <a:pt x="508" y="508"/>
                    </a:lnTo>
                    <a:lnTo>
                      <a:pt x="515" y="497"/>
                    </a:lnTo>
                    <a:lnTo>
                      <a:pt x="525" y="487"/>
                    </a:lnTo>
                    <a:lnTo>
                      <a:pt x="532" y="476"/>
                    </a:lnTo>
                    <a:lnTo>
                      <a:pt x="542" y="464"/>
                    </a:lnTo>
                    <a:lnTo>
                      <a:pt x="546" y="457"/>
                    </a:lnTo>
                    <a:lnTo>
                      <a:pt x="549" y="451"/>
                    </a:lnTo>
                    <a:lnTo>
                      <a:pt x="553" y="445"/>
                    </a:lnTo>
                    <a:lnTo>
                      <a:pt x="557" y="440"/>
                    </a:lnTo>
                    <a:lnTo>
                      <a:pt x="561" y="432"/>
                    </a:lnTo>
                    <a:lnTo>
                      <a:pt x="565" y="426"/>
                    </a:lnTo>
                    <a:lnTo>
                      <a:pt x="566" y="421"/>
                    </a:lnTo>
                    <a:lnTo>
                      <a:pt x="570" y="415"/>
                    </a:lnTo>
                    <a:lnTo>
                      <a:pt x="572" y="405"/>
                    </a:lnTo>
                    <a:lnTo>
                      <a:pt x="576" y="400"/>
                    </a:lnTo>
                    <a:lnTo>
                      <a:pt x="576" y="392"/>
                    </a:lnTo>
                    <a:lnTo>
                      <a:pt x="580" y="385"/>
                    </a:lnTo>
                    <a:lnTo>
                      <a:pt x="582" y="379"/>
                    </a:lnTo>
                    <a:lnTo>
                      <a:pt x="584" y="371"/>
                    </a:lnTo>
                    <a:lnTo>
                      <a:pt x="585" y="366"/>
                    </a:lnTo>
                    <a:lnTo>
                      <a:pt x="587" y="358"/>
                    </a:lnTo>
                    <a:lnTo>
                      <a:pt x="589" y="350"/>
                    </a:lnTo>
                    <a:lnTo>
                      <a:pt x="589" y="343"/>
                    </a:lnTo>
                    <a:lnTo>
                      <a:pt x="591" y="335"/>
                    </a:lnTo>
                    <a:lnTo>
                      <a:pt x="593" y="327"/>
                    </a:lnTo>
                    <a:lnTo>
                      <a:pt x="593" y="320"/>
                    </a:lnTo>
                    <a:lnTo>
                      <a:pt x="593" y="314"/>
                    </a:lnTo>
                    <a:lnTo>
                      <a:pt x="593" y="305"/>
                    </a:lnTo>
                    <a:lnTo>
                      <a:pt x="595" y="299"/>
                    </a:lnTo>
                    <a:lnTo>
                      <a:pt x="593" y="291"/>
                    </a:lnTo>
                    <a:lnTo>
                      <a:pt x="593" y="282"/>
                    </a:lnTo>
                    <a:lnTo>
                      <a:pt x="593" y="274"/>
                    </a:lnTo>
                    <a:lnTo>
                      <a:pt x="593" y="267"/>
                    </a:lnTo>
                    <a:lnTo>
                      <a:pt x="591" y="259"/>
                    </a:lnTo>
                    <a:lnTo>
                      <a:pt x="589" y="251"/>
                    </a:lnTo>
                    <a:lnTo>
                      <a:pt x="589" y="244"/>
                    </a:lnTo>
                    <a:lnTo>
                      <a:pt x="587" y="238"/>
                    </a:lnTo>
                    <a:lnTo>
                      <a:pt x="585" y="231"/>
                    </a:lnTo>
                    <a:lnTo>
                      <a:pt x="584" y="223"/>
                    </a:lnTo>
                    <a:lnTo>
                      <a:pt x="582" y="215"/>
                    </a:lnTo>
                    <a:lnTo>
                      <a:pt x="580" y="208"/>
                    </a:lnTo>
                    <a:lnTo>
                      <a:pt x="576" y="202"/>
                    </a:lnTo>
                    <a:lnTo>
                      <a:pt x="576" y="194"/>
                    </a:lnTo>
                    <a:lnTo>
                      <a:pt x="572" y="187"/>
                    </a:lnTo>
                    <a:lnTo>
                      <a:pt x="570" y="181"/>
                    </a:lnTo>
                    <a:lnTo>
                      <a:pt x="566" y="175"/>
                    </a:lnTo>
                    <a:lnTo>
                      <a:pt x="565" y="168"/>
                    </a:lnTo>
                    <a:lnTo>
                      <a:pt x="561" y="162"/>
                    </a:lnTo>
                    <a:lnTo>
                      <a:pt x="557" y="154"/>
                    </a:lnTo>
                    <a:lnTo>
                      <a:pt x="549" y="141"/>
                    </a:lnTo>
                    <a:lnTo>
                      <a:pt x="542" y="132"/>
                    </a:lnTo>
                    <a:lnTo>
                      <a:pt x="532" y="118"/>
                    </a:lnTo>
                    <a:lnTo>
                      <a:pt x="525" y="107"/>
                    </a:lnTo>
                    <a:lnTo>
                      <a:pt x="515" y="97"/>
                    </a:lnTo>
                    <a:lnTo>
                      <a:pt x="508" y="88"/>
                    </a:lnTo>
                    <a:lnTo>
                      <a:pt x="496" y="78"/>
                    </a:lnTo>
                    <a:lnTo>
                      <a:pt x="485" y="67"/>
                    </a:lnTo>
                    <a:lnTo>
                      <a:pt x="473" y="58"/>
                    </a:lnTo>
                    <a:lnTo>
                      <a:pt x="462" y="50"/>
                    </a:lnTo>
                    <a:lnTo>
                      <a:pt x="454" y="46"/>
                    </a:lnTo>
                    <a:lnTo>
                      <a:pt x="449" y="42"/>
                    </a:lnTo>
                    <a:lnTo>
                      <a:pt x="443" y="39"/>
                    </a:lnTo>
                    <a:lnTo>
                      <a:pt x="437" y="35"/>
                    </a:lnTo>
                    <a:lnTo>
                      <a:pt x="430" y="33"/>
                    </a:lnTo>
                    <a:lnTo>
                      <a:pt x="424" y="29"/>
                    </a:lnTo>
                    <a:lnTo>
                      <a:pt x="418" y="27"/>
                    </a:lnTo>
                    <a:lnTo>
                      <a:pt x="412" y="23"/>
                    </a:lnTo>
                    <a:lnTo>
                      <a:pt x="403" y="21"/>
                    </a:lnTo>
                    <a:lnTo>
                      <a:pt x="397" y="18"/>
                    </a:lnTo>
                    <a:lnTo>
                      <a:pt x="390" y="14"/>
                    </a:lnTo>
                    <a:lnTo>
                      <a:pt x="384" y="14"/>
                    </a:lnTo>
                    <a:lnTo>
                      <a:pt x="376" y="10"/>
                    </a:lnTo>
                    <a:lnTo>
                      <a:pt x="369" y="10"/>
                    </a:lnTo>
                    <a:lnTo>
                      <a:pt x="363" y="6"/>
                    </a:lnTo>
                    <a:lnTo>
                      <a:pt x="355" y="6"/>
                    </a:lnTo>
                    <a:lnTo>
                      <a:pt x="348" y="4"/>
                    </a:lnTo>
                    <a:lnTo>
                      <a:pt x="340" y="2"/>
                    </a:lnTo>
                    <a:lnTo>
                      <a:pt x="333" y="2"/>
                    </a:lnTo>
                    <a:lnTo>
                      <a:pt x="327" y="2"/>
                    </a:lnTo>
                    <a:lnTo>
                      <a:pt x="317" y="0"/>
                    </a:lnTo>
                    <a:lnTo>
                      <a:pt x="312" y="0"/>
                    </a:lnTo>
                    <a:lnTo>
                      <a:pt x="304" y="0"/>
                    </a:lnTo>
                    <a:lnTo>
                      <a:pt x="296" y="0"/>
                    </a:lnTo>
                    <a:lnTo>
                      <a:pt x="289" y="0"/>
                    </a:lnTo>
                    <a:lnTo>
                      <a:pt x="281" y="0"/>
                    </a:lnTo>
                    <a:lnTo>
                      <a:pt x="272" y="0"/>
                    </a:lnTo>
                    <a:lnTo>
                      <a:pt x="266" y="2"/>
                    </a:lnTo>
                    <a:lnTo>
                      <a:pt x="257" y="2"/>
                    </a:lnTo>
                    <a:lnTo>
                      <a:pt x="249" y="2"/>
                    </a:lnTo>
                    <a:lnTo>
                      <a:pt x="243" y="4"/>
                    </a:lnTo>
                    <a:lnTo>
                      <a:pt x="236" y="6"/>
                    </a:lnTo>
                    <a:lnTo>
                      <a:pt x="228" y="6"/>
                    </a:lnTo>
                    <a:lnTo>
                      <a:pt x="220" y="10"/>
                    </a:lnTo>
                    <a:lnTo>
                      <a:pt x="213" y="10"/>
                    </a:lnTo>
                    <a:lnTo>
                      <a:pt x="205" y="14"/>
                    </a:lnTo>
                    <a:lnTo>
                      <a:pt x="199" y="14"/>
                    </a:lnTo>
                    <a:lnTo>
                      <a:pt x="192" y="18"/>
                    </a:lnTo>
                    <a:lnTo>
                      <a:pt x="186" y="21"/>
                    </a:lnTo>
                    <a:lnTo>
                      <a:pt x="180" y="23"/>
                    </a:lnTo>
                    <a:lnTo>
                      <a:pt x="173" y="27"/>
                    </a:lnTo>
                    <a:lnTo>
                      <a:pt x="165" y="29"/>
                    </a:lnTo>
                    <a:lnTo>
                      <a:pt x="160" y="33"/>
                    </a:lnTo>
                    <a:lnTo>
                      <a:pt x="152" y="35"/>
                    </a:lnTo>
                    <a:lnTo>
                      <a:pt x="141" y="42"/>
                    </a:lnTo>
                    <a:lnTo>
                      <a:pt x="129" y="50"/>
                    </a:lnTo>
                    <a:lnTo>
                      <a:pt x="118" y="58"/>
                    </a:lnTo>
                    <a:lnTo>
                      <a:pt x="106" y="67"/>
                    </a:lnTo>
                    <a:lnTo>
                      <a:pt x="95" y="78"/>
                    </a:lnTo>
                    <a:lnTo>
                      <a:pt x="85" y="88"/>
                    </a:lnTo>
                    <a:lnTo>
                      <a:pt x="76" y="97"/>
                    </a:lnTo>
                    <a:lnTo>
                      <a:pt x="66" y="107"/>
                    </a:lnTo>
                    <a:lnTo>
                      <a:pt x="57" y="118"/>
                    </a:lnTo>
                    <a:lnTo>
                      <a:pt x="49" y="132"/>
                    </a:lnTo>
                    <a:lnTo>
                      <a:pt x="40" y="141"/>
                    </a:lnTo>
                    <a:lnTo>
                      <a:pt x="34" y="154"/>
                    </a:lnTo>
                    <a:lnTo>
                      <a:pt x="30" y="162"/>
                    </a:lnTo>
                    <a:lnTo>
                      <a:pt x="26" y="168"/>
                    </a:lnTo>
                    <a:lnTo>
                      <a:pt x="25" y="175"/>
                    </a:lnTo>
                    <a:lnTo>
                      <a:pt x="23" y="181"/>
                    </a:lnTo>
                    <a:lnTo>
                      <a:pt x="19" y="187"/>
                    </a:lnTo>
                    <a:lnTo>
                      <a:pt x="15" y="194"/>
                    </a:lnTo>
                    <a:lnTo>
                      <a:pt x="13" y="202"/>
                    </a:lnTo>
                    <a:lnTo>
                      <a:pt x="11" y="208"/>
                    </a:lnTo>
                    <a:lnTo>
                      <a:pt x="9" y="215"/>
                    </a:lnTo>
                    <a:lnTo>
                      <a:pt x="7" y="223"/>
                    </a:lnTo>
                    <a:lnTo>
                      <a:pt x="6" y="231"/>
                    </a:lnTo>
                    <a:lnTo>
                      <a:pt x="6" y="238"/>
                    </a:lnTo>
                    <a:lnTo>
                      <a:pt x="2" y="244"/>
                    </a:lnTo>
                    <a:lnTo>
                      <a:pt x="2" y="251"/>
                    </a:lnTo>
                    <a:lnTo>
                      <a:pt x="0" y="259"/>
                    </a:lnTo>
                    <a:lnTo>
                      <a:pt x="0" y="267"/>
                    </a:lnTo>
                    <a:lnTo>
                      <a:pt x="0" y="274"/>
                    </a:lnTo>
                    <a:lnTo>
                      <a:pt x="0" y="282"/>
                    </a:lnTo>
                    <a:lnTo>
                      <a:pt x="0" y="291"/>
                    </a:lnTo>
                    <a:lnTo>
                      <a:pt x="0" y="299"/>
                    </a:lnTo>
                    <a:lnTo>
                      <a:pt x="0" y="305"/>
                    </a:lnTo>
                    <a:lnTo>
                      <a:pt x="0" y="314"/>
                    </a:lnTo>
                    <a:lnTo>
                      <a:pt x="0" y="320"/>
                    </a:lnTo>
                    <a:lnTo>
                      <a:pt x="0" y="327"/>
                    </a:lnTo>
                    <a:lnTo>
                      <a:pt x="0" y="335"/>
                    </a:lnTo>
                    <a:lnTo>
                      <a:pt x="2" y="343"/>
                    </a:lnTo>
                    <a:lnTo>
                      <a:pt x="2" y="350"/>
                    </a:lnTo>
                    <a:lnTo>
                      <a:pt x="6" y="358"/>
                    </a:lnTo>
                    <a:lnTo>
                      <a:pt x="6" y="366"/>
                    </a:lnTo>
                    <a:lnTo>
                      <a:pt x="7" y="371"/>
                    </a:lnTo>
                    <a:lnTo>
                      <a:pt x="9" y="379"/>
                    </a:lnTo>
                    <a:lnTo>
                      <a:pt x="11" y="385"/>
                    </a:lnTo>
                    <a:lnTo>
                      <a:pt x="13" y="392"/>
                    </a:lnTo>
                    <a:lnTo>
                      <a:pt x="15" y="400"/>
                    </a:lnTo>
                    <a:lnTo>
                      <a:pt x="19" y="405"/>
                    </a:lnTo>
                    <a:lnTo>
                      <a:pt x="23" y="415"/>
                    </a:lnTo>
                    <a:lnTo>
                      <a:pt x="25" y="421"/>
                    </a:lnTo>
                    <a:lnTo>
                      <a:pt x="26" y="426"/>
                    </a:lnTo>
                    <a:lnTo>
                      <a:pt x="30" y="432"/>
                    </a:lnTo>
                    <a:lnTo>
                      <a:pt x="34" y="440"/>
                    </a:lnTo>
                    <a:lnTo>
                      <a:pt x="38" y="445"/>
                    </a:lnTo>
                    <a:lnTo>
                      <a:pt x="40" y="451"/>
                    </a:lnTo>
                    <a:lnTo>
                      <a:pt x="44" y="457"/>
                    </a:lnTo>
                    <a:lnTo>
                      <a:pt x="49" y="464"/>
                    </a:lnTo>
                    <a:lnTo>
                      <a:pt x="57" y="476"/>
                    </a:lnTo>
                    <a:lnTo>
                      <a:pt x="66" y="487"/>
                    </a:lnTo>
                    <a:lnTo>
                      <a:pt x="76" y="497"/>
                    </a:lnTo>
                    <a:lnTo>
                      <a:pt x="85" y="508"/>
                    </a:lnTo>
                    <a:lnTo>
                      <a:pt x="95" y="518"/>
                    </a:lnTo>
                    <a:lnTo>
                      <a:pt x="106" y="527"/>
                    </a:lnTo>
                    <a:lnTo>
                      <a:pt x="118" y="535"/>
                    </a:lnTo>
                    <a:lnTo>
                      <a:pt x="129" y="544"/>
                    </a:lnTo>
                    <a:lnTo>
                      <a:pt x="141" y="552"/>
                    </a:lnTo>
                    <a:lnTo>
                      <a:pt x="152" y="559"/>
                    </a:lnTo>
                    <a:lnTo>
                      <a:pt x="160" y="563"/>
                    </a:lnTo>
                    <a:lnTo>
                      <a:pt x="165" y="567"/>
                    </a:lnTo>
                    <a:lnTo>
                      <a:pt x="173" y="569"/>
                    </a:lnTo>
                    <a:lnTo>
                      <a:pt x="180" y="573"/>
                    </a:lnTo>
                    <a:lnTo>
                      <a:pt x="186" y="575"/>
                    </a:lnTo>
                    <a:lnTo>
                      <a:pt x="192" y="578"/>
                    </a:lnTo>
                    <a:lnTo>
                      <a:pt x="199" y="578"/>
                    </a:lnTo>
                    <a:lnTo>
                      <a:pt x="205" y="582"/>
                    </a:lnTo>
                    <a:lnTo>
                      <a:pt x="213" y="584"/>
                    </a:lnTo>
                    <a:lnTo>
                      <a:pt x="220" y="586"/>
                    </a:lnTo>
                    <a:lnTo>
                      <a:pt x="228" y="588"/>
                    </a:lnTo>
                    <a:lnTo>
                      <a:pt x="236" y="590"/>
                    </a:lnTo>
                    <a:lnTo>
                      <a:pt x="243" y="592"/>
                    </a:lnTo>
                    <a:lnTo>
                      <a:pt x="249" y="592"/>
                    </a:lnTo>
                    <a:lnTo>
                      <a:pt x="257" y="594"/>
                    </a:lnTo>
                    <a:lnTo>
                      <a:pt x="266" y="596"/>
                    </a:lnTo>
                    <a:lnTo>
                      <a:pt x="272" y="596"/>
                    </a:lnTo>
                    <a:lnTo>
                      <a:pt x="281" y="596"/>
                    </a:lnTo>
                    <a:lnTo>
                      <a:pt x="289" y="596"/>
                    </a:lnTo>
                    <a:lnTo>
                      <a:pt x="296" y="597"/>
                    </a:lnTo>
                    <a:lnTo>
                      <a:pt x="296" y="597"/>
                    </a:lnTo>
                    <a:close/>
                  </a:path>
                </a:pathLst>
              </a:custGeom>
              <a:solidFill>
                <a:srgbClr val="6661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" name="Freeform 23"/>
              <p:cNvSpPr>
                <a:spLocks/>
              </p:cNvSpPr>
              <p:nvPr/>
            </p:nvSpPr>
            <p:spPr bwMode="auto">
              <a:xfrm>
                <a:off x="7359548" y="4363823"/>
                <a:ext cx="721202" cy="724087"/>
              </a:xfrm>
              <a:custGeom>
                <a:avLst/>
                <a:gdLst/>
                <a:ahLst/>
                <a:cxnLst>
                  <a:cxn ang="0">
                    <a:pos x="274" y="500"/>
                  </a:cxn>
                  <a:cxn ang="0">
                    <a:pos x="291" y="496"/>
                  </a:cxn>
                  <a:cxn ang="0">
                    <a:pos x="323" y="490"/>
                  </a:cxn>
                  <a:cxn ang="0">
                    <a:pos x="358" y="475"/>
                  </a:cxn>
                  <a:cxn ang="0">
                    <a:pos x="388" y="458"/>
                  </a:cxn>
                  <a:cxn ang="0">
                    <a:pos x="419" y="435"/>
                  </a:cxn>
                  <a:cxn ang="0">
                    <a:pos x="443" y="411"/>
                  </a:cxn>
                  <a:cxn ang="0">
                    <a:pos x="462" y="378"/>
                  </a:cxn>
                  <a:cxn ang="0">
                    <a:pos x="479" y="348"/>
                  </a:cxn>
                  <a:cxn ang="0">
                    <a:pos x="493" y="312"/>
                  </a:cxn>
                  <a:cxn ang="0">
                    <a:pos x="497" y="287"/>
                  </a:cxn>
                  <a:cxn ang="0">
                    <a:pos x="500" y="262"/>
                  </a:cxn>
                  <a:cxn ang="0">
                    <a:pos x="500" y="238"/>
                  </a:cxn>
                  <a:cxn ang="0">
                    <a:pos x="497" y="211"/>
                  </a:cxn>
                  <a:cxn ang="0">
                    <a:pos x="493" y="186"/>
                  </a:cxn>
                  <a:cxn ang="0">
                    <a:pos x="483" y="163"/>
                  </a:cxn>
                  <a:cxn ang="0">
                    <a:pos x="470" y="129"/>
                  </a:cxn>
                  <a:cxn ang="0">
                    <a:pos x="449" y="99"/>
                  </a:cxn>
                  <a:cxn ang="0">
                    <a:pos x="426" y="74"/>
                  </a:cxn>
                  <a:cxn ang="0">
                    <a:pos x="398" y="49"/>
                  </a:cxn>
                  <a:cxn ang="0">
                    <a:pos x="367" y="28"/>
                  </a:cxn>
                  <a:cxn ang="0">
                    <a:pos x="335" y="13"/>
                  </a:cxn>
                  <a:cxn ang="0">
                    <a:pos x="299" y="6"/>
                  </a:cxn>
                  <a:cxn ang="0">
                    <a:pos x="280" y="0"/>
                  </a:cxn>
                  <a:cxn ang="0">
                    <a:pos x="249" y="0"/>
                  </a:cxn>
                  <a:cxn ang="0">
                    <a:pos x="228" y="0"/>
                  </a:cxn>
                  <a:cxn ang="0">
                    <a:pos x="198" y="6"/>
                  </a:cxn>
                  <a:cxn ang="0">
                    <a:pos x="179" y="8"/>
                  </a:cxn>
                  <a:cxn ang="0">
                    <a:pos x="150" y="19"/>
                  </a:cxn>
                  <a:cxn ang="0">
                    <a:pos x="118" y="36"/>
                  </a:cxn>
                  <a:cxn ang="0">
                    <a:pos x="88" y="57"/>
                  </a:cxn>
                  <a:cxn ang="0">
                    <a:pos x="63" y="80"/>
                  </a:cxn>
                  <a:cxn ang="0">
                    <a:pos x="42" y="108"/>
                  </a:cxn>
                  <a:cxn ang="0">
                    <a:pos x="23" y="141"/>
                  </a:cxn>
                  <a:cxn ang="0">
                    <a:pos x="10" y="175"/>
                  </a:cxn>
                  <a:cxn ang="0">
                    <a:pos x="4" y="192"/>
                  </a:cxn>
                  <a:cxn ang="0">
                    <a:pos x="0" y="224"/>
                  </a:cxn>
                  <a:cxn ang="0">
                    <a:pos x="0" y="243"/>
                  </a:cxn>
                  <a:cxn ang="0">
                    <a:pos x="0" y="276"/>
                  </a:cxn>
                  <a:cxn ang="0">
                    <a:pos x="2" y="293"/>
                  </a:cxn>
                  <a:cxn ang="0">
                    <a:pos x="10" y="323"/>
                  </a:cxn>
                  <a:cxn ang="0">
                    <a:pos x="23" y="357"/>
                  </a:cxn>
                  <a:cxn ang="0">
                    <a:pos x="42" y="390"/>
                  </a:cxn>
                  <a:cxn ang="0">
                    <a:pos x="63" y="418"/>
                  </a:cxn>
                  <a:cxn ang="0">
                    <a:pos x="88" y="445"/>
                  </a:cxn>
                  <a:cxn ang="0">
                    <a:pos x="118" y="464"/>
                  </a:cxn>
                  <a:cxn ang="0">
                    <a:pos x="150" y="481"/>
                  </a:cxn>
                  <a:cxn ang="0">
                    <a:pos x="179" y="490"/>
                  </a:cxn>
                  <a:cxn ang="0">
                    <a:pos x="198" y="496"/>
                  </a:cxn>
                  <a:cxn ang="0">
                    <a:pos x="228" y="500"/>
                  </a:cxn>
                  <a:cxn ang="0">
                    <a:pos x="249" y="502"/>
                  </a:cxn>
                </a:cxnLst>
                <a:rect l="0" t="0" r="r" b="b"/>
                <a:pathLst>
                  <a:path w="500" h="502">
                    <a:moveTo>
                      <a:pt x="249" y="502"/>
                    </a:moveTo>
                    <a:lnTo>
                      <a:pt x="261" y="502"/>
                    </a:lnTo>
                    <a:lnTo>
                      <a:pt x="274" y="500"/>
                    </a:lnTo>
                    <a:lnTo>
                      <a:pt x="280" y="498"/>
                    </a:lnTo>
                    <a:lnTo>
                      <a:pt x="285" y="498"/>
                    </a:lnTo>
                    <a:lnTo>
                      <a:pt x="291" y="496"/>
                    </a:lnTo>
                    <a:lnTo>
                      <a:pt x="299" y="496"/>
                    </a:lnTo>
                    <a:lnTo>
                      <a:pt x="310" y="494"/>
                    </a:lnTo>
                    <a:lnTo>
                      <a:pt x="323" y="490"/>
                    </a:lnTo>
                    <a:lnTo>
                      <a:pt x="335" y="485"/>
                    </a:lnTo>
                    <a:lnTo>
                      <a:pt x="346" y="481"/>
                    </a:lnTo>
                    <a:lnTo>
                      <a:pt x="358" y="475"/>
                    </a:lnTo>
                    <a:lnTo>
                      <a:pt x="367" y="470"/>
                    </a:lnTo>
                    <a:lnTo>
                      <a:pt x="377" y="464"/>
                    </a:lnTo>
                    <a:lnTo>
                      <a:pt x="388" y="458"/>
                    </a:lnTo>
                    <a:lnTo>
                      <a:pt x="398" y="450"/>
                    </a:lnTo>
                    <a:lnTo>
                      <a:pt x="409" y="445"/>
                    </a:lnTo>
                    <a:lnTo>
                      <a:pt x="419" y="435"/>
                    </a:lnTo>
                    <a:lnTo>
                      <a:pt x="426" y="428"/>
                    </a:lnTo>
                    <a:lnTo>
                      <a:pt x="434" y="418"/>
                    </a:lnTo>
                    <a:lnTo>
                      <a:pt x="443" y="411"/>
                    </a:lnTo>
                    <a:lnTo>
                      <a:pt x="449" y="399"/>
                    </a:lnTo>
                    <a:lnTo>
                      <a:pt x="457" y="390"/>
                    </a:lnTo>
                    <a:lnTo>
                      <a:pt x="462" y="378"/>
                    </a:lnTo>
                    <a:lnTo>
                      <a:pt x="470" y="369"/>
                    </a:lnTo>
                    <a:lnTo>
                      <a:pt x="476" y="357"/>
                    </a:lnTo>
                    <a:lnTo>
                      <a:pt x="479" y="348"/>
                    </a:lnTo>
                    <a:lnTo>
                      <a:pt x="483" y="335"/>
                    </a:lnTo>
                    <a:lnTo>
                      <a:pt x="489" y="323"/>
                    </a:lnTo>
                    <a:lnTo>
                      <a:pt x="493" y="312"/>
                    </a:lnTo>
                    <a:lnTo>
                      <a:pt x="495" y="300"/>
                    </a:lnTo>
                    <a:lnTo>
                      <a:pt x="495" y="293"/>
                    </a:lnTo>
                    <a:lnTo>
                      <a:pt x="497" y="287"/>
                    </a:lnTo>
                    <a:lnTo>
                      <a:pt x="498" y="281"/>
                    </a:lnTo>
                    <a:lnTo>
                      <a:pt x="498" y="276"/>
                    </a:lnTo>
                    <a:lnTo>
                      <a:pt x="500" y="262"/>
                    </a:lnTo>
                    <a:lnTo>
                      <a:pt x="500" y="251"/>
                    </a:lnTo>
                    <a:lnTo>
                      <a:pt x="500" y="243"/>
                    </a:lnTo>
                    <a:lnTo>
                      <a:pt x="500" y="238"/>
                    </a:lnTo>
                    <a:lnTo>
                      <a:pt x="498" y="230"/>
                    </a:lnTo>
                    <a:lnTo>
                      <a:pt x="498" y="224"/>
                    </a:lnTo>
                    <a:lnTo>
                      <a:pt x="497" y="211"/>
                    </a:lnTo>
                    <a:lnTo>
                      <a:pt x="495" y="200"/>
                    </a:lnTo>
                    <a:lnTo>
                      <a:pt x="493" y="192"/>
                    </a:lnTo>
                    <a:lnTo>
                      <a:pt x="493" y="186"/>
                    </a:lnTo>
                    <a:lnTo>
                      <a:pt x="489" y="181"/>
                    </a:lnTo>
                    <a:lnTo>
                      <a:pt x="489" y="175"/>
                    </a:lnTo>
                    <a:lnTo>
                      <a:pt x="483" y="163"/>
                    </a:lnTo>
                    <a:lnTo>
                      <a:pt x="479" y="152"/>
                    </a:lnTo>
                    <a:lnTo>
                      <a:pt x="476" y="141"/>
                    </a:lnTo>
                    <a:lnTo>
                      <a:pt x="470" y="129"/>
                    </a:lnTo>
                    <a:lnTo>
                      <a:pt x="462" y="120"/>
                    </a:lnTo>
                    <a:lnTo>
                      <a:pt x="457" y="108"/>
                    </a:lnTo>
                    <a:lnTo>
                      <a:pt x="449" y="99"/>
                    </a:lnTo>
                    <a:lnTo>
                      <a:pt x="443" y="89"/>
                    </a:lnTo>
                    <a:lnTo>
                      <a:pt x="434" y="80"/>
                    </a:lnTo>
                    <a:lnTo>
                      <a:pt x="426" y="74"/>
                    </a:lnTo>
                    <a:lnTo>
                      <a:pt x="419" y="65"/>
                    </a:lnTo>
                    <a:lnTo>
                      <a:pt x="409" y="57"/>
                    </a:lnTo>
                    <a:lnTo>
                      <a:pt x="398" y="49"/>
                    </a:lnTo>
                    <a:lnTo>
                      <a:pt x="388" y="42"/>
                    </a:lnTo>
                    <a:lnTo>
                      <a:pt x="377" y="36"/>
                    </a:lnTo>
                    <a:lnTo>
                      <a:pt x="367" y="28"/>
                    </a:lnTo>
                    <a:lnTo>
                      <a:pt x="358" y="23"/>
                    </a:lnTo>
                    <a:lnTo>
                      <a:pt x="346" y="19"/>
                    </a:lnTo>
                    <a:lnTo>
                      <a:pt x="335" y="13"/>
                    </a:lnTo>
                    <a:lnTo>
                      <a:pt x="323" y="11"/>
                    </a:lnTo>
                    <a:lnTo>
                      <a:pt x="310" y="8"/>
                    </a:lnTo>
                    <a:lnTo>
                      <a:pt x="299" y="6"/>
                    </a:lnTo>
                    <a:lnTo>
                      <a:pt x="291" y="2"/>
                    </a:lnTo>
                    <a:lnTo>
                      <a:pt x="285" y="2"/>
                    </a:lnTo>
                    <a:lnTo>
                      <a:pt x="280" y="0"/>
                    </a:lnTo>
                    <a:lnTo>
                      <a:pt x="274" y="0"/>
                    </a:lnTo>
                    <a:lnTo>
                      <a:pt x="261" y="0"/>
                    </a:lnTo>
                    <a:lnTo>
                      <a:pt x="249" y="0"/>
                    </a:lnTo>
                    <a:lnTo>
                      <a:pt x="244" y="0"/>
                    </a:lnTo>
                    <a:lnTo>
                      <a:pt x="236" y="0"/>
                    </a:lnTo>
                    <a:lnTo>
                      <a:pt x="228" y="0"/>
                    </a:lnTo>
                    <a:lnTo>
                      <a:pt x="223" y="0"/>
                    </a:lnTo>
                    <a:lnTo>
                      <a:pt x="209" y="2"/>
                    </a:lnTo>
                    <a:lnTo>
                      <a:pt x="198" y="6"/>
                    </a:lnTo>
                    <a:lnTo>
                      <a:pt x="190" y="6"/>
                    </a:lnTo>
                    <a:lnTo>
                      <a:pt x="185" y="8"/>
                    </a:lnTo>
                    <a:lnTo>
                      <a:pt x="179" y="8"/>
                    </a:lnTo>
                    <a:lnTo>
                      <a:pt x="173" y="11"/>
                    </a:lnTo>
                    <a:lnTo>
                      <a:pt x="162" y="13"/>
                    </a:lnTo>
                    <a:lnTo>
                      <a:pt x="150" y="19"/>
                    </a:lnTo>
                    <a:lnTo>
                      <a:pt x="139" y="23"/>
                    </a:lnTo>
                    <a:lnTo>
                      <a:pt x="128" y="28"/>
                    </a:lnTo>
                    <a:lnTo>
                      <a:pt x="118" y="36"/>
                    </a:lnTo>
                    <a:lnTo>
                      <a:pt x="109" y="42"/>
                    </a:lnTo>
                    <a:lnTo>
                      <a:pt x="97" y="49"/>
                    </a:lnTo>
                    <a:lnTo>
                      <a:pt x="88" y="57"/>
                    </a:lnTo>
                    <a:lnTo>
                      <a:pt x="80" y="65"/>
                    </a:lnTo>
                    <a:lnTo>
                      <a:pt x="73" y="74"/>
                    </a:lnTo>
                    <a:lnTo>
                      <a:pt x="63" y="80"/>
                    </a:lnTo>
                    <a:lnTo>
                      <a:pt x="55" y="89"/>
                    </a:lnTo>
                    <a:lnTo>
                      <a:pt x="48" y="99"/>
                    </a:lnTo>
                    <a:lnTo>
                      <a:pt x="42" y="108"/>
                    </a:lnTo>
                    <a:lnTo>
                      <a:pt x="34" y="120"/>
                    </a:lnTo>
                    <a:lnTo>
                      <a:pt x="29" y="129"/>
                    </a:lnTo>
                    <a:lnTo>
                      <a:pt x="23" y="141"/>
                    </a:lnTo>
                    <a:lnTo>
                      <a:pt x="19" y="152"/>
                    </a:lnTo>
                    <a:lnTo>
                      <a:pt x="14" y="163"/>
                    </a:lnTo>
                    <a:lnTo>
                      <a:pt x="10" y="175"/>
                    </a:lnTo>
                    <a:lnTo>
                      <a:pt x="8" y="181"/>
                    </a:lnTo>
                    <a:lnTo>
                      <a:pt x="6" y="186"/>
                    </a:lnTo>
                    <a:lnTo>
                      <a:pt x="4" y="192"/>
                    </a:lnTo>
                    <a:lnTo>
                      <a:pt x="4" y="200"/>
                    </a:lnTo>
                    <a:lnTo>
                      <a:pt x="0" y="211"/>
                    </a:lnTo>
                    <a:lnTo>
                      <a:pt x="0" y="224"/>
                    </a:lnTo>
                    <a:lnTo>
                      <a:pt x="0" y="230"/>
                    </a:lnTo>
                    <a:lnTo>
                      <a:pt x="0" y="238"/>
                    </a:lnTo>
                    <a:lnTo>
                      <a:pt x="0" y="243"/>
                    </a:lnTo>
                    <a:lnTo>
                      <a:pt x="0" y="251"/>
                    </a:lnTo>
                    <a:lnTo>
                      <a:pt x="0" y="262"/>
                    </a:lnTo>
                    <a:lnTo>
                      <a:pt x="0" y="276"/>
                    </a:lnTo>
                    <a:lnTo>
                      <a:pt x="0" y="281"/>
                    </a:lnTo>
                    <a:lnTo>
                      <a:pt x="0" y="287"/>
                    </a:lnTo>
                    <a:lnTo>
                      <a:pt x="2" y="293"/>
                    </a:lnTo>
                    <a:lnTo>
                      <a:pt x="4" y="300"/>
                    </a:lnTo>
                    <a:lnTo>
                      <a:pt x="6" y="312"/>
                    </a:lnTo>
                    <a:lnTo>
                      <a:pt x="10" y="323"/>
                    </a:lnTo>
                    <a:lnTo>
                      <a:pt x="14" y="335"/>
                    </a:lnTo>
                    <a:lnTo>
                      <a:pt x="19" y="348"/>
                    </a:lnTo>
                    <a:lnTo>
                      <a:pt x="23" y="357"/>
                    </a:lnTo>
                    <a:lnTo>
                      <a:pt x="29" y="369"/>
                    </a:lnTo>
                    <a:lnTo>
                      <a:pt x="34" y="378"/>
                    </a:lnTo>
                    <a:lnTo>
                      <a:pt x="42" y="390"/>
                    </a:lnTo>
                    <a:lnTo>
                      <a:pt x="48" y="399"/>
                    </a:lnTo>
                    <a:lnTo>
                      <a:pt x="55" y="411"/>
                    </a:lnTo>
                    <a:lnTo>
                      <a:pt x="63" y="418"/>
                    </a:lnTo>
                    <a:lnTo>
                      <a:pt x="73" y="428"/>
                    </a:lnTo>
                    <a:lnTo>
                      <a:pt x="80" y="435"/>
                    </a:lnTo>
                    <a:lnTo>
                      <a:pt x="88" y="445"/>
                    </a:lnTo>
                    <a:lnTo>
                      <a:pt x="97" y="450"/>
                    </a:lnTo>
                    <a:lnTo>
                      <a:pt x="109" y="458"/>
                    </a:lnTo>
                    <a:lnTo>
                      <a:pt x="118" y="464"/>
                    </a:lnTo>
                    <a:lnTo>
                      <a:pt x="128" y="470"/>
                    </a:lnTo>
                    <a:lnTo>
                      <a:pt x="139" y="475"/>
                    </a:lnTo>
                    <a:lnTo>
                      <a:pt x="150" y="481"/>
                    </a:lnTo>
                    <a:lnTo>
                      <a:pt x="162" y="485"/>
                    </a:lnTo>
                    <a:lnTo>
                      <a:pt x="173" y="490"/>
                    </a:lnTo>
                    <a:lnTo>
                      <a:pt x="179" y="490"/>
                    </a:lnTo>
                    <a:lnTo>
                      <a:pt x="185" y="494"/>
                    </a:lnTo>
                    <a:lnTo>
                      <a:pt x="190" y="494"/>
                    </a:lnTo>
                    <a:lnTo>
                      <a:pt x="198" y="496"/>
                    </a:lnTo>
                    <a:lnTo>
                      <a:pt x="209" y="498"/>
                    </a:lnTo>
                    <a:lnTo>
                      <a:pt x="223" y="500"/>
                    </a:lnTo>
                    <a:lnTo>
                      <a:pt x="228" y="500"/>
                    </a:lnTo>
                    <a:lnTo>
                      <a:pt x="236" y="502"/>
                    </a:lnTo>
                    <a:lnTo>
                      <a:pt x="244" y="502"/>
                    </a:lnTo>
                    <a:lnTo>
                      <a:pt x="249" y="502"/>
                    </a:lnTo>
                    <a:lnTo>
                      <a:pt x="249" y="50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" name="Freeform 24"/>
              <p:cNvSpPr>
                <a:spLocks/>
              </p:cNvSpPr>
              <p:nvPr/>
            </p:nvSpPr>
            <p:spPr bwMode="auto">
              <a:xfrm>
                <a:off x="7878814" y="4845586"/>
                <a:ext cx="548113" cy="533690"/>
              </a:xfrm>
              <a:custGeom>
                <a:avLst/>
                <a:gdLst/>
                <a:ahLst/>
                <a:cxnLst>
                  <a:cxn ang="0">
                    <a:pos x="380" y="182"/>
                  </a:cxn>
                  <a:cxn ang="0">
                    <a:pos x="272" y="205"/>
                  </a:cxn>
                  <a:cxn ang="0">
                    <a:pos x="62" y="0"/>
                  </a:cxn>
                  <a:cxn ang="0">
                    <a:pos x="0" y="43"/>
                  </a:cxn>
                  <a:cxn ang="0">
                    <a:pos x="218" y="275"/>
                  </a:cxn>
                  <a:cxn ang="0">
                    <a:pos x="220" y="368"/>
                  </a:cxn>
                  <a:cxn ang="0">
                    <a:pos x="323" y="300"/>
                  </a:cxn>
                  <a:cxn ang="0">
                    <a:pos x="380" y="182"/>
                  </a:cxn>
                  <a:cxn ang="0">
                    <a:pos x="380" y="182"/>
                  </a:cxn>
                </a:cxnLst>
                <a:rect l="0" t="0" r="r" b="b"/>
                <a:pathLst>
                  <a:path w="380" h="368">
                    <a:moveTo>
                      <a:pt x="380" y="182"/>
                    </a:moveTo>
                    <a:lnTo>
                      <a:pt x="272" y="205"/>
                    </a:lnTo>
                    <a:lnTo>
                      <a:pt x="62" y="0"/>
                    </a:lnTo>
                    <a:lnTo>
                      <a:pt x="0" y="43"/>
                    </a:lnTo>
                    <a:lnTo>
                      <a:pt x="218" y="275"/>
                    </a:lnTo>
                    <a:lnTo>
                      <a:pt x="220" y="368"/>
                    </a:lnTo>
                    <a:lnTo>
                      <a:pt x="323" y="300"/>
                    </a:lnTo>
                    <a:lnTo>
                      <a:pt x="380" y="182"/>
                    </a:lnTo>
                    <a:lnTo>
                      <a:pt x="380" y="18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" name="Freeform 25"/>
              <p:cNvSpPr>
                <a:spLocks/>
              </p:cNvSpPr>
              <p:nvPr/>
            </p:nvSpPr>
            <p:spPr bwMode="auto">
              <a:xfrm>
                <a:off x="7359548" y="4900396"/>
                <a:ext cx="337523" cy="591386"/>
              </a:xfrm>
              <a:custGeom>
                <a:avLst/>
                <a:gdLst/>
                <a:ahLst/>
                <a:cxnLst>
                  <a:cxn ang="0">
                    <a:pos x="228" y="399"/>
                  </a:cxn>
                  <a:cxn ang="0">
                    <a:pos x="166" y="315"/>
                  </a:cxn>
                  <a:cxn ang="0">
                    <a:pos x="234" y="32"/>
                  </a:cxn>
                  <a:cxn ang="0">
                    <a:pos x="162" y="0"/>
                  </a:cxn>
                  <a:cxn ang="0">
                    <a:pos x="76" y="306"/>
                  </a:cxn>
                  <a:cxn ang="0">
                    <a:pos x="0" y="357"/>
                  </a:cxn>
                  <a:cxn ang="0">
                    <a:pos x="111" y="408"/>
                  </a:cxn>
                  <a:cxn ang="0">
                    <a:pos x="228" y="399"/>
                  </a:cxn>
                  <a:cxn ang="0">
                    <a:pos x="228" y="399"/>
                  </a:cxn>
                </a:cxnLst>
                <a:rect l="0" t="0" r="r" b="b"/>
                <a:pathLst>
                  <a:path w="234" h="408">
                    <a:moveTo>
                      <a:pt x="228" y="399"/>
                    </a:moveTo>
                    <a:lnTo>
                      <a:pt x="166" y="315"/>
                    </a:lnTo>
                    <a:lnTo>
                      <a:pt x="234" y="32"/>
                    </a:lnTo>
                    <a:lnTo>
                      <a:pt x="162" y="0"/>
                    </a:lnTo>
                    <a:lnTo>
                      <a:pt x="76" y="306"/>
                    </a:lnTo>
                    <a:lnTo>
                      <a:pt x="0" y="357"/>
                    </a:lnTo>
                    <a:lnTo>
                      <a:pt x="111" y="408"/>
                    </a:lnTo>
                    <a:lnTo>
                      <a:pt x="228" y="399"/>
                    </a:lnTo>
                    <a:lnTo>
                      <a:pt x="228" y="39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" name="Freeform 26"/>
              <p:cNvSpPr>
                <a:spLocks/>
              </p:cNvSpPr>
              <p:nvPr/>
            </p:nvSpPr>
            <p:spPr bwMode="auto">
              <a:xfrm>
                <a:off x="6955676" y="4715769"/>
                <a:ext cx="571192" cy="325984"/>
              </a:xfrm>
              <a:custGeom>
                <a:avLst/>
                <a:gdLst/>
                <a:ahLst/>
                <a:cxnLst>
                  <a:cxn ang="0">
                    <a:pos x="49" y="227"/>
                  </a:cxn>
                  <a:cxn ang="0">
                    <a:pos x="104" y="145"/>
                  </a:cxn>
                  <a:cxn ang="0">
                    <a:pos x="393" y="92"/>
                  </a:cxn>
                  <a:cxn ang="0">
                    <a:pos x="395" y="17"/>
                  </a:cxn>
                  <a:cxn ang="0">
                    <a:pos x="80" y="59"/>
                  </a:cxn>
                  <a:cxn ang="0">
                    <a:pos x="9" y="0"/>
                  </a:cxn>
                  <a:cxn ang="0">
                    <a:pos x="0" y="131"/>
                  </a:cxn>
                  <a:cxn ang="0">
                    <a:pos x="49" y="227"/>
                  </a:cxn>
                  <a:cxn ang="0">
                    <a:pos x="49" y="227"/>
                  </a:cxn>
                </a:cxnLst>
                <a:rect l="0" t="0" r="r" b="b"/>
                <a:pathLst>
                  <a:path w="395" h="227">
                    <a:moveTo>
                      <a:pt x="49" y="227"/>
                    </a:moveTo>
                    <a:lnTo>
                      <a:pt x="104" y="145"/>
                    </a:lnTo>
                    <a:lnTo>
                      <a:pt x="393" y="92"/>
                    </a:lnTo>
                    <a:lnTo>
                      <a:pt x="395" y="17"/>
                    </a:lnTo>
                    <a:lnTo>
                      <a:pt x="80" y="59"/>
                    </a:lnTo>
                    <a:lnTo>
                      <a:pt x="9" y="0"/>
                    </a:lnTo>
                    <a:lnTo>
                      <a:pt x="0" y="131"/>
                    </a:lnTo>
                    <a:lnTo>
                      <a:pt x="49" y="227"/>
                    </a:lnTo>
                    <a:lnTo>
                      <a:pt x="49" y="2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" name="Freeform 27"/>
              <p:cNvSpPr>
                <a:spLocks/>
              </p:cNvSpPr>
              <p:nvPr/>
            </p:nvSpPr>
            <p:spPr bwMode="auto">
              <a:xfrm>
                <a:off x="7962474" y="4441714"/>
                <a:ext cx="594270" cy="351946"/>
              </a:xfrm>
              <a:custGeom>
                <a:avLst/>
                <a:gdLst/>
                <a:ahLst/>
                <a:cxnLst>
                  <a:cxn ang="0">
                    <a:pos x="387" y="245"/>
                  </a:cxn>
                  <a:cxn ang="0">
                    <a:pos x="313" y="166"/>
                  </a:cxn>
                  <a:cxn ang="0">
                    <a:pos x="28" y="217"/>
                  </a:cxn>
                  <a:cxn ang="0">
                    <a:pos x="0" y="147"/>
                  </a:cxn>
                  <a:cxn ang="0">
                    <a:pos x="310" y="76"/>
                  </a:cxn>
                  <a:cxn ang="0">
                    <a:pos x="365" y="0"/>
                  </a:cxn>
                  <a:cxn ang="0">
                    <a:pos x="410" y="118"/>
                  </a:cxn>
                  <a:cxn ang="0">
                    <a:pos x="387" y="245"/>
                  </a:cxn>
                  <a:cxn ang="0">
                    <a:pos x="387" y="245"/>
                  </a:cxn>
                </a:cxnLst>
                <a:rect l="0" t="0" r="r" b="b"/>
                <a:pathLst>
                  <a:path w="410" h="245">
                    <a:moveTo>
                      <a:pt x="387" y="245"/>
                    </a:moveTo>
                    <a:lnTo>
                      <a:pt x="313" y="166"/>
                    </a:lnTo>
                    <a:lnTo>
                      <a:pt x="28" y="217"/>
                    </a:lnTo>
                    <a:lnTo>
                      <a:pt x="0" y="147"/>
                    </a:lnTo>
                    <a:lnTo>
                      <a:pt x="310" y="76"/>
                    </a:lnTo>
                    <a:lnTo>
                      <a:pt x="365" y="0"/>
                    </a:lnTo>
                    <a:lnTo>
                      <a:pt x="410" y="118"/>
                    </a:lnTo>
                    <a:lnTo>
                      <a:pt x="387" y="245"/>
                    </a:lnTo>
                    <a:lnTo>
                      <a:pt x="387" y="24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" name="Freeform 28"/>
              <p:cNvSpPr>
                <a:spLocks/>
              </p:cNvSpPr>
              <p:nvPr/>
            </p:nvSpPr>
            <p:spPr bwMode="auto">
              <a:xfrm>
                <a:off x="7786500" y="3965720"/>
                <a:ext cx="418298" cy="559652"/>
              </a:xfrm>
              <a:custGeom>
                <a:avLst/>
                <a:gdLst/>
                <a:ahLst/>
                <a:cxnLst>
                  <a:cxn ang="0">
                    <a:pos x="289" y="95"/>
                  </a:cxn>
                  <a:cxn ang="0">
                    <a:pos x="179" y="116"/>
                  </a:cxn>
                  <a:cxn ang="0">
                    <a:pos x="72" y="388"/>
                  </a:cxn>
                  <a:cxn ang="0">
                    <a:pos x="0" y="377"/>
                  </a:cxn>
                  <a:cxn ang="0">
                    <a:pos x="106" y="88"/>
                  </a:cxn>
                  <a:cxn ang="0">
                    <a:pos x="38" y="0"/>
                  </a:cxn>
                  <a:cxn ang="0">
                    <a:pos x="186" y="12"/>
                  </a:cxn>
                  <a:cxn ang="0">
                    <a:pos x="289" y="95"/>
                  </a:cxn>
                  <a:cxn ang="0">
                    <a:pos x="289" y="95"/>
                  </a:cxn>
                </a:cxnLst>
                <a:rect l="0" t="0" r="r" b="b"/>
                <a:pathLst>
                  <a:path w="289" h="388">
                    <a:moveTo>
                      <a:pt x="289" y="95"/>
                    </a:moveTo>
                    <a:lnTo>
                      <a:pt x="179" y="116"/>
                    </a:lnTo>
                    <a:lnTo>
                      <a:pt x="72" y="388"/>
                    </a:lnTo>
                    <a:lnTo>
                      <a:pt x="0" y="377"/>
                    </a:lnTo>
                    <a:lnTo>
                      <a:pt x="106" y="88"/>
                    </a:lnTo>
                    <a:lnTo>
                      <a:pt x="38" y="0"/>
                    </a:lnTo>
                    <a:lnTo>
                      <a:pt x="186" y="12"/>
                    </a:lnTo>
                    <a:lnTo>
                      <a:pt x="289" y="95"/>
                    </a:lnTo>
                    <a:lnTo>
                      <a:pt x="289" y="9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" name="Freeform 29"/>
              <p:cNvSpPr>
                <a:spLocks/>
              </p:cNvSpPr>
              <p:nvPr/>
            </p:nvSpPr>
            <p:spPr bwMode="auto">
              <a:xfrm>
                <a:off x="7076837" y="4115730"/>
                <a:ext cx="536574" cy="550998"/>
              </a:xfrm>
              <a:custGeom>
                <a:avLst/>
                <a:gdLst/>
                <a:ahLst/>
                <a:cxnLst>
                  <a:cxn ang="0">
                    <a:pos x="153" y="0"/>
                  </a:cxn>
                  <a:cxn ang="0">
                    <a:pos x="164" y="112"/>
                  </a:cxn>
                  <a:cxn ang="0">
                    <a:pos x="371" y="317"/>
                  </a:cxn>
                  <a:cxn ang="0">
                    <a:pos x="331" y="380"/>
                  </a:cxn>
                  <a:cxn ang="0">
                    <a:pos x="95" y="167"/>
                  </a:cxn>
                  <a:cxn ang="0">
                    <a:pos x="0" y="165"/>
                  </a:cxn>
                  <a:cxn ang="0">
                    <a:pos x="69" y="61"/>
                  </a:cxn>
                  <a:cxn ang="0">
                    <a:pos x="153" y="0"/>
                  </a:cxn>
                  <a:cxn ang="0">
                    <a:pos x="153" y="0"/>
                  </a:cxn>
                </a:cxnLst>
                <a:rect l="0" t="0" r="r" b="b"/>
                <a:pathLst>
                  <a:path w="371" h="380">
                    <a:moveTo>
                      <a:pt x="153" y="0"/>
                    </a:moveTo>
                    <a:lnTo>
                      <a:pt x="164" y="112"/>
                    </a:lnTo>
                    <a:lnTo>
                      <a:pt x="371" y="317"/>
                    </a:lnTo>
                    <a:lnTo>
                      <a:pt x="331" y="380"/>
                    </a:lnTo>
                    <a:lnTo>
                      <a:pt x="95" y="167"/>
                    </a:lnTo>
                    <a:lnTo>
                      <a:pt x="0" y="165"/>
                    </a:lnTo>
                    <a:lnTo>
                      <a:pt x="69" y="61"/>
                    </a:lnTo>
                    <a:lnTo>
                      <a:pt x="153" y="0"/>
                    </a:lnTo>
                    <a:lnTo>
                      <a:pt x="15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" name="Freeform 30"/>
              <p:cNvSpPr>
                <a:spLocks/>
              </p:cNvSpPr>
              <p:nvPr/>
            </p:nvSpPr>
            <p:spPr bwMode="auto">
              <a:xfrm>
                <a:off x="7460518" y="4461906"/>
                <a:ext cx="504842" cy="504842"/>
              </a:xfrm>
              <a:custGeom>
                <a:avLst/>
                <a:gdLst/>
                <a:ahLst/>
                <a:cxnLst>
                  <a:cxn ang="0">
                    <a:pos x="194" y="348"/>
                  </a:cxn>
                  <a:cxn ang="0">
                    <a:pos x="218" y="343"/>
                  </a:cxn>
                  <a:cxn ang="0">
                    <a:pos x="243" y="335"/>
                  </a:cxn>
                  <a:cxn ang="0">
                    <a:pos x="264" y="322"/>
                  </a:cxn>
                  <a:cxn ang="0">
                    <a:pos x="285" y="306"/>
                  </a:cxn>
                  <a:cxn ang="0">
                    <a:pos x="304" y="289"/>
                  </a:cxn>
                  <a:cxn ang="0">
                    <a:pos x="319" y="270"/>
                  </a:cxn>
                  <a:cxn ang="0">
                    <a:pos x="332" y="248"/>
                  </a:cxn>
                  <a:cxn ang="0">
                    <a:pos x="340" y="225"/>
                  </a:cxn>
                  <a:cxn ang="0">
                    <a:pos x="348" y="198"/>
                  </a:cxn>
                  <a:cxn ang="0">
                    <a:pos x="349" y="173"/>
                  </a:cxn>
                  <a:cxn ang="0">
                    <a:pos x="348" y="147"/>
                  </a:cxn>
                  <a:cxn ang="0">
                    <a:pos x="340" y="120"/>
                  </a:cxn>
                  <a:cxn ang="0">
                    <a:pos x="332" y="97"/>
                  </a:cxn>
                  <a:cxn ang="0">
                    <a:pos x="319" y="75"/>
                  </a:cxn>
                  <a:cxn ang="0">
                    <a:pos x="304" y="55"/>
                  </a:cxn>
                  <a:cxn ang="0">
                    <a:pos x="285" y="36"/>
                  </a:cxn>
                  <a:cxn ang="0">
                    <a:pos x="264" y="23"/>
                  </a:cxn>
                  <a:cxn ang="0">
                    <a:pos x="243" y="12"/>
                  </a:cxn>
                  <a:cxn ang="0">
                    <a:pos x="218" y="4"/>
                  </a:cxn>
                  <a:cxn ang="0">
                    <a:pos x="194" y="0"/>
                  </a:cxn>
                  <a:cxn ang="0">
                    <a:pos x="165" y="0"/>
                  </a:cxn>
                  <a:cxn ang="0">
                    <a:pos x="140" y="2"/>
                  </a:cxn>
                  <a:cxn ang="0">
                    <a:pos x="114" y="8"/>
                  </a:cxn>
                  <a:cxn ang="0">
                    <a:pos x="91" y="19"/>
                  </a:cxn>
                  <a:cxn ang="0">
                    <a:pos x="70" y="33"/>
                  </a:cxn>
                  <a:cxn ang="0">
                    <a:pos x="51" y="50"/>
                  </a:cxn>
                  <a:cxn ang="0">
                    <a:pos x="34" y="69"/>
                  </a:cxn>
                  <a:cxn ang="0">
                    <a:pos x="21" y="90"/>
                  </a:cxn>
                  <a:cxn ang="0">
                    <a:pos x="11" y="113"/>
                  </a:cxn>
                  <a:cxn ang="0">
                    <a:pos x="3" y="137"/>
                  </a:cxn>
                  <a:cxn ang="0">
                    <a:pos x="0" y="164"/>
                  </a:cxn>
                  <a:cxn ang="0">
                    <a:pos x="0" y="190"/>
                  </a:cxn>
                  <a:cxn ang="0">
                    <a:pos x="5" y="215"/>
                  </a:cxn>
                  <a:cxn ang="0">
                    <a:pos x="15" y="242"/>
                  </a:cxn>
                  <a:cxn ang="0">
                    <a:pos x="24" y="263"/>
                  </a:cxn>
                  <a:cxn ang="0">
                    <a:pos x="40" y="284"/>
                  </a:cxn>
                  <a:cxn ang="0">
                    <a:pos x="57" y="303"/>
                  </a:cxn>
                  <a:cxn ang="0">
                    <a:pos x="78" y="318"/>
                  </a:cxn>
                  <a:cxn ang="0">
                    <a:pos x="98" y="331"/>
                  </a:cxn>
                  <a:cxn ang="0">
                    <a:pos x="123" y="341"/>
                  </a:cxn>
                  <a:cxn ang="0">
                    <a:pos x="148" y="346"/>
                  </a:cxn>
                  <a:cxn ang="0">
                    <a:pos x="176" y="350"/>
                  </a:cxn>
                </a:cxnLst>
                <a:rect l="0" t="0" r="r" b="b"/>
                <a:pathLst>
                  <a:path w="349" h="350">
                    <a:moveTo>
                      <a:pt x="176" y="350"/>
                    </a:moveTo>
                    <a:lnTo>
                      <a:pt x="184" y="348"/>
                    </a:lnTo>
                    <a:lnTo>
                      <a:pt x="194" y="348"/>
                    </a:lnTo>
                    <a:lnTo>
                      <a:pt x="201" y="346"/>
                    </a:lnTo>
                    <a:lnTo>
                      <a:pt x="211" y="344"/>
                    </a:lnTo>
                    <a:lnTo>
                      <a:pt x="218" y="343"/>
                    </a:lnTo>
                    <a:lnTo>
                      <a:pt x="226" y="341"/>
                    </a:lnTo>
                    <a:lnTo>
                      <a:pt x="235" y="337"/>
                    </a:lnTo>
                    <a:lnTo>
                      <a:pt x="243" y="335"/>
                    </a:lnTo>
                    <a:lnTo>
                      <a:pt x="251" y="331"/>
                    </a:lnTo>
                    <a:lnTo>
                      <a:pt x="258" y="327"/>
                    </a:lnTo>
                    <a:lnTo>
                      <a:pt x="264" y="322"/>
                    </a:lnTo>
                    <a:lnTo>
                      <a:pt x="272" y="318"/>
                    </a:lnTo>
                    <a:lnTo>
                      <a:pt x="277" y="312"/>
                    </a:lnTo>
                    <a:lnTo>
                      <a:pt x="285" y="306"/>
                    </a:lnTo>
                    <a:lnTo>
                      <a:pt x="292" y="303"/>
                    </a:lnTo>
                    <a:lnTo>
                      <a:pt x="298" y="297"/>
                    </a:lnTo>
                    <a:lnTo>
                      <a:pt x="304" y="289"/>
                    </a:lnTo>
                    <a:lnTo>
                      <a:pt x="310" y="284"/>
                    </a:lnTo>
                    <a:lnTo>
                      <a:pt x="313" y="276"/>
                    </a:lnTo>
                    <a:lnTo>
                      <a:pt x="319" y="270"/>
                    </a:lnTo>
                    <a:lnTo>
                      <a:pt x="323" y="263"/>
                    </a:lnTo>
                    <a:lnTo>
                      <a:pt x="329" y="255"/>
                    </a:lnTo>
                    <a:lnTo>
                      <a:pt x="332" y="248"/>
                    </a:lnTo>
                    <a:lnTo>
                      <a:pt x="336" y="242"/>
                    </a:lnTo>
                    <a:lnTo>
                      <a:pt x="338" y="232"/>
                    </a:lnTo>
                    <a:lnTo>
                      <a:pt x="340" y="225"/>
                    </a:lnTo>
                    <a:lnTo>
                      <a:pt x="344" y="215"/>
                    </a:lnTo>
                    <a:lnTo>
                      <a:pt x="346" y="208"/>
                    </a:lnTo>
                    <a:lnTo>
                      <a:pt x="348" y="198"/>
                    </a:lnTo>
                    <a:lnTo>
                      <a:pt x="348" y="190"/>
                    </a:lnTo>
                    <a:lnTo>
                      <a:pt x="349" y="181"/>
                    </a:lnTo>
                    <a:lnTo>
                      <a:pt x="349" y="173"/>
                    </a:lnTo>
                    <a:lnTo>
                      <a:pt x="349" y="164"/>
                    </a:lnTo>
                    <a:lnTo>
                      <a:pt x="348" y="156"/>
                    </a:lnTo>
                    <a:lnTo>
                      <a:pt x="348" y="147"/>
                    </a:lnTo>
                    <a:lnTo>
                      <a:pt x="346" y="137"/>
                    </a:lnTo>
                    <a:lnTo>
                      <a:pt x="344" y="130"/>
                    </a:lnTo>
                    <a:lnTo>
                      <a:pt x="340" y="120"/>
                    </a:lnTo>
                    <a:lnTo>
                      <a:pt x="338" y="113"/>
                    </a:lnTo>
                    <a:lnTo>
                      <a:pt x="336" y="105"/>
                    </a:lnTo>
                    <a:lnTo>
                      <a:pt x="332" y="97"/>
                    </a:lnTo>
                    <a:lnTo>
                      <a:pt x="329" y="90"/>
                    </a:lnTo>
                    <a:lnTo>
                      <a:pt x="323" y="82"/>
                    </a:lnTo>
                    <a:lnTo>
                      <a:pt x="319" y="75"/>
                    </a:lnTo>
                    <a:lnTo>
                      <a:pt x="313" y="69"/>
                    </a:lnTo>
                    <a:lnTo>
                      <a:pt x="310" y="61"/>
                    </a:lnTo>
                    <a:lnTo>
                      <a:pt x="304" y="55"/>
                    </a:lnTo>
                    <a:lnTo>
                      <a:pt x="298" y="50"/>
                    </a:lnTo>
                    <a:lnTo>
                      <a:pt x="292" y="44"/>
                    </a:lnTo>
                    <a:lnTo>
                      <a:pt x="285" y="36"/>
                    </a:lnTo>
                    <a:lnTo>
                      <a:pt x="277" y="33"/>
                    </a:lnTo>
                    <a:lnTo>
                      <a:pt x="272" y="29"/>
                    </a:lnTo>
                    <a:lnTo>
                      <a:pt x="264" y="23"/>
                    </a:lnTo>
                    <a:lnTo>
                      <a:pt x="258" y="19"/>
                    </a:lnTo>
                    <a:lnTo>
                      <a:pt x="251" y="16"/>
                    </a:lnTo>
                    <a:lnTo>
                      <a:pt x="243" y="12"/>
                    </a:lnTo>
                    <a:lnTo>
                      <a:pt x="235" y="8"/>
                    </a:lnTo>
                    <a:lnTo>
                      <a:pt x="226" y="6"/>
                    </a:lnTo>
                    <a:lnTo>
                      <a:pt x="218" y="4"/>
                    </a:lnTo>
                    <a:lnTo>
                      <a:pt x="211" y="2"/>
                    </a:lnTo>
                    <a:lnTo>
                      <a:pt x="201" y="0"/>
                    </a:lnTo>
                    <a:lnTo>
                      <a:pt x="194" y="0"/>
                    </a:lnTo>
                    <a:lnTo>
                      <a:pt x="184" y="0"/>
                    </a:lnTo>
                    <a:lnTo>
                      <a:pt x="176" y="0"/>
                    </a:lnTo>
                    <a:lnTo>
                      <a:pt x="165" y="0"/>
                    </a:lnTo>
                    <a:lnTo>
                      <a:pt x="157" y="0"/>
                    </a:lnTo>
                    <a:lnTo>
                      <a:pt x="148" y="0"/>
                    </a:lnTo>
                    <a:lnTo>
                      <a:pt x="140" y="2"/>
                    </a:lnTo>
                    <a:lnTo>
                      <a:pt x="131" y="4"/>
                    </a:lnTo>
                    <a:lnTo>
                      <a:pt x="123" y="6"/>
                    </a:lnTo>
                    <a:lnTo>
                      <a:pt x="114" y="8"/>
                    </a:lnTo>
                    <a:lnTo>
                      <a:pt x="108" y="12"/>
                    </a:lnTo>
                    <a:lnTo>
                      <a:pt x="98" y="16"/>
                    </a:lnTo>
                    <a:lnTo>
                      <a:pt x="91" y="19"/>
                    </a:lnTo>
                    <a:lnTo>
                      <a:pt x="83" y="23"/>
                    </a:lnTo>
                    <a:lnTo>
                      <a:pt x="78" y="29"/>
                    </a:lnTo>
                    <a:lnTo>
                      <a:pt x="70" y="33"/>
                    </a:lnTo>
                    <a:lnTo>
                      <a:pt x="62" y="36"/>
                    </a:lnTo>
                    <a:lnTo>
                      <a:pt x="57" y="44"/>
                    </a:lnTo>
                    <a:lnTo>
                      <a:pt x="51" y="50"/>
                    </a:lnTo>
                    <a:lnTo>
                      <a:pt x="45" y="55"/>
                    </a:lnTo>
                    <a:lnTo>
                      <a:pt x="40" y="61"/>
                    </a:lnTo>
                    <a:lnTo>
                      <a:pt x="34" y="69"/>
                    </a:lnTo>
                    <a:lnTo>
                      <a:pt x="28" y="75"/>
                    </a:lnTo>
                    <a:lnTo>
                      <a:pt x="24" y="82"/>
                    </a:lnTo>
                    <a:lnTo>
                      <a:pt x="21" y="90"/>
                    </a:lnTo>
                    <a:lnTo>
                      <a:pt x="17" y="97"/>
                    </a:lnTo>
                    <a:lnTo>
                      <a:pt x="15" y="105"/>
                    </a:lnTo>
                    <a:lnTo>
                      <a:pt x="11" y="113"/>
                    </a:lnTo>
                    <a:lnTo>
                      <a:pt x="7" y="120"/>
                    </a:lnTo>
                    <a:lnTo>
                      <a:pt x="5" y="130"/>
                    </a:lnTo>
                    <a:lnTo>
                      <a:pt x="3" y="137"/>
                    </a:lnTo>
                    <a:lnTo>
                      <a:pt x="2" y="147"/>
                    </a:lnTo>
                    <a:lnTo>
                      <a:pt x="0" y="156"/>
                    </a:lnTo>
                    <a:lnTo>
                      <a:pt x="0" y="164"/>
                    </a:lnTo>
                    <a:lnTo>
                      <a:pt x="0" y="173"/>
                    </a:lnTo>
                    <a:lnTo>
                      <a:pt x="0" y="181"/>
                    </a:lnTo>
                    <a:lnTo>
                      <a:pt x="0" y="190"/>
                    </a:lnTo>
                    <a:lnTo>
                      <a:pt x="2" y="198"/>
                    </a:lnTo>
                    <a:lnTo>
                      <a:pt x="3" y="208"/>
                    </a:lnTo>
                    <a:lnTo>
                      <a:pt x="5" y="215"/>
                    </a:lnTo>
                    <a:lnTo>
                      <a:pt x="7" y="225"/>
                    </a:lnTo>
                    <a:lnTo>
                      <a:pt x="11" y="232"/>
                    </a:lnTo>
                    <a:lnTo>
                      <a:pt x="15" y="242"/>
                    </a:lnTo>
                    <a:lnTo>
                      <a:pt x="17" y="248"/>
                    </a:lnTo>
                    <a:lnTo>
                      <a:pt x="21" y="255"/>
                    </a:lnTo>
                    <a:lnTo>
                      <a:pt x="24" y="263"/>
                    </a:lnTo>
                    <a:lnTo>
                      <a:pt x="28" y="270"/>
                    </a:lnTo>
                    <a:lnTo>
                      <a:pt x="34" y="276"/>
                    </a:lnTo>
                    <a:lnTo>
                      <a:pt x="40" y="284"/>
                    </a:lnTo>
                    <a:lnTo>
                      <a:pt x="45" y="289"/>
                    </a:lnTo>
                    <a:lnTo>
                      <a:pt x="51" y="297"/>
                    </a:lnTo>
                    <a:lnTo>
                      <a:pt x="57" y="303"/>
                    </a:lnTo>
                    <a:lnTo>
                      <a:pt x="62" y="306"/>
                    </a:lnTo>
                    <a:lnTo>
                      <a:pt x="70" y="312"/>
                    </a:lnTo>
                    <a:lnTo>
                      <a:pt x="78" y="318"/>
                    </a:lnTo>
                    <a:lnTo>
                      <a:pt x="83" y="322"/>
                    </a:lnTo>
                    <a:lnTo>
                      <a:pt x="91" y="327"/>
                    </a:lnTo>
                    <a:lnTo>
                      <a:pt x="98" y="331"/>
                    </a:lnTo>
                    <a:lnTo>
                      <a:pt x="108" y="335"/>
                    </a:lnTo>
                    <a:lnTo>
                      <a:pt x="114" y="337"/>
                    </a:lnTo>
                    <a:lnTo>
                      <a:pt x="123" y="341"/>
                    </a:lnTo>
                    <a:lnTo>
                      <a:pt x="131" y="343"/>
                    </a:lnTo>
                    <a:lnTo>
                      <a:pt x="140" y="344"/>
                    </a:lnTo>
                    <a:lnTo>
                      <a:pt x="148" y="346"/>
                    </a:lnTo>
                    <a:lnTo>
                      <a:pt x="157" y="348"/>
                    </a:lnTo>
                    <a:lnTo>
                      <a:pt x="165" y="348"/>
                    </a:lnTo>
                    <a:lnTo>
                      <a:pt x="176" y="350"/>
                    </a:lnTo>
                    <a:lnTo>
                      <a:pt x="176" y="350"/>
                    </a:lnTo>
                    <a:close/>
                  </a:path>
                </a:pathLst>
              </a:custGeom>
              <a:solidFill>
                <a:srgbClr val="66666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" name="Freeform 31"/>
              <p:cNvSpPr>
                <a:spLocks/>
              </p:cNvSpPr>
              <p:nvPr/>
            </p:nvSpPr>
            <p:spPr bwMode="auto">
              <a:xfrm>
                <a:off x="7549946" y="4557106"/>
                <a:ext cx="325984" cy="328868"/>
              </a:xfrm>
              <a:custGeom>
                <a:avLst/>
                <a:gdLst/>
                <a:ahLst/>
                <a:cxnLst>
                  <a:cxn ang="0">
                    <a:pos x="124" y="226"/>
                  </a:cxn>
                  <a:cxn ang="0">
                    <a:pos x="147" y="220"/>
                  </a:cxn>
                  <a:cxn ang="0">
                    <a:pos x="166" y="211"/>
                  </a:cxn>
                  <a:cxn ang="0">
                    <a:pos x="183" y="200"/>
                  </a:cxn>
                  <a:cxn ang="0">
                    <a:pos x="200" y="182"/>
                  </a:cxn>
                  <a:cxn ang="0">
                    <a:pos x="212" y="165"/>
                  </a:cxn>
                  <a:cxn ang="0">
                    <a:pos x="221" y="144"/>
                  </a:cxn>
                  <a:cxn ang="0">
                    <a:pos x="227" y="123"/>
                  </a:cxn>
                  <a:cxn ang="0">
                    <a:pos x="227" y="99"/>
                  </a:cxn>
                  <a:cxn ang="0">
                    <a:pos x="221" y="78"/>
                  </a:cxn>
                  <a:cxn ang="0">
                    <a:pos x="212" y="57"/>
                  </a:cxn>
                  <a:cxn ang="0">
                    <a:pos x="200" y="40"/>
                  </a:cxn>
                  <a:cxn ang="0">
                    <a:pos x="183" y="25"/>
                  </a:cxn>
                  <a:cxn ang="0">
                    <a:pos x="166" y="11"/>
                  </a:cxn>
                  <a:cxn ang="0">
                    <a:pos x="147" y="2"/>
                  </a:cxn>
                  <a:cxn ang="0">
                    <a:pos x="124" y="0"/>
                  </a:cxn>
                  <a:cxn ang="0">
                    <a:pos x="101" y="0"/>
                  </a:cxn>
                  <a:cxn ang="0">
                    <a:pos x="78" y="2"/>
                  </a:cxn>
                  <a:cxn ang="0">
                    <a:pos x="57" y="11"/>
                  </a:cxn>
                  <a:cxn ang="0">
                    <a:pos x="40" y="25"/>
                  </a:cxn>
                  <a:cxn ang="0">
                    <a:pos x="25" y="40"/>
                  </a:cxn>
                  <a:cxn ang="0">
                    <a:pos x="12" y="57"/>
                  </a:cxn>
                  <a:cxn ang="0">
                    <a:pos x="2" y="78"/>
                  </a:cxn>
                  <a:cxn ang="0">
                    <a:pos x="0" y="99"/>
                  </a:cxn>
                  <a:cxn ang="0">
                    <a:pos x="0" y="123"/>
                  </a:cxn>
                  <a:cxn ang="0">
                    <a:pos x="2" y="144"/>
                  </a:cxn>
                  <a:cxn ang="0">
                    <a:pos x="12" y="165"/>
                  </a:cxn>
                  <a:cxn ang="0">
                    <a:pos x="25" y="182"/>
                  </a:cxn>
                  <a:cxn ang="0">
                    <a:pos x="40" y="200"/>
                  </a:cxn>
                  <a:cxn ang="0">
                    <a:pos x="57" y="211"/>
                  </a:cxn>
                  <a:cxn ang="0">
                    <a:pos x="78" y="220"/>
                  </a:cxn>
                  <a:cxn ang="0">
                    <a:pos x="101" y="226"/>
                  </a:cxn>
                  <a:cxn ang="0">
                    <a:pos x="115" y="226"/>
                  </a:cxn>
                </a:cxnLst>
                <a:rect l="0" t="0" r="r" b="b"/>
                <a:pathLst>
                  <a:path w="227" h="226">
                    <a:moveTo>
                      <a:pt x="115" y="226"/>
                    </a:moveTo>
                    <a:lnTo>
                      <a:pt x="124" y="226"/>
                    </a:lnTo>
                    <a:lnTo>
                      <a:pt x="135" y="222"/>
                    </a:lnTo>
                    <a:lnTo>
                      <a:pt x="147" y="220"/>
                    </a:lnTo>
                    <a:lnTo>
                      <a:pt x="156" y="217"/>
                    </a:lnTo>
                    <a:lnTo>
                      <a:pt x="166" y="211"/>
                    </a:lnTo>
                    <a:lnTo>
                      <a:pt x="175" y="205"/>
                    </a:lnTo>
                    <a:lnTo>
                      <a:pt x="183" y="200"/>
                    </a:lnTo>
                    <a:lnTo>
                      <a:pt x="192" y="192"/>
                    </a:lnTo>
                    <a:lnTo>
                      <a:pt x="200" y="182"/>
                    </a:lnTo>
                    <a:lnTo>
                      <a:pt x="206" y="175"/>
                    </a:lnTo>
                    <a:lnTo>
                      <a:pt x="212" y="165"/>
                    </a:lnTo>
                    <a:lnTo>
                      <a:pt x="217" y="156"/>
                    </a:lnTo>
                    <a:lnTo>
                      <a:pt x="221" y="144"/>
                    </a:lnTo>
                    <a:lnTo>
                      <a:pt x="223" y="135"/>
                    </a:lnTo>
                    <a:lnTo>
                      <a:pt x="227" y="123"/>
                    </a:lnTo>
                    <a:lnTo>
                      <a:pt x="227" y="112"/>
                    </a:lnTo>
                    <a:lnTo>
                      <a:pt x="227" y="99"/>
                    </a:lnTo>
                    <a:lnTo>
                      <a:pt x="223" y="87"/>
                    </a:lnTo>
                    <a:lnTo>
                      <a:pt x="221" y="78"/>
                    </a:lnTo>
                    <a:lnTo>
                      <a:pt x="217" y="68"/>
                    </a:lnTo>
                    <a:lnTo>
                      <a:pt x="212" y="57"/>
                    </a:lnTo>
                    <a:lnTo>
                      <a:pt x="206" y="47"/>
                    </a:lnTo>
                    <a:lnTo>
                      <a:pt x="200" y="40"/>
                    </a:lnTo>
                    <a:lnTo>
                      <a:pt x="192" y="32"/>
                    </a:lnTo>
                    <a:lnTo>
                      <a:pt x="183" y="25"/>
                    </a:lnTo>
                    <a:lnTo>
                      <a:pt x="175" y="17"/>
                    </a:lnTo>
                    <a:lnTo>
                      <a:pt x="166" y="11"/>
                    </a:lnTo>
                    <a:lnTo>
                      <a:pt x="156" y="8"/>
                    </a:lnTo>
                    <a:lnTo>
                      <a:pt x="147" y="2"/>
                    </a:lnTo>
                    <a:lnTo>
                      <a:pt x="135" y="0"/>
                    </a:lnTo>
                    <a:lnTo>
                      <a:pt x="124" y="0"/>
                    </a:lnTo>
                    <a:lnTo>
                      <a:pt x="115" y="0"/>
                    </a:lnTo>
                    <a:lnTo>
                      <a:pt x="101" y="0"/>
                    </a:lnTo>
                    <a:lnTo>
                      <a:pt x="90" y="0"/>
                    </a:lnTo>
                    <a:lnTo>
                      <a:pt x="78" y="2"/>
                    </a:lnTo>
                    <a:lnTo>
                      <a:pt x="69" y="8"/>
                    </a:lnTo>
                    <a:lnTo>
                      <a:pt x="57" y="11"/>
                    </a:lnTo>
                    <a:lnTo>
                      <a:pt x="48" y="17"/>
                    </a:lnTo>
                    <a:lnTo>
                      <a:pt x="40" y="25"/>
                    </a:lnTo>
                    <a:lnTo>
                      <a:pt x="33" y="32"/>
                    </a:lnTo>
                    <a:lnTo>
                      <a:pt x="25" y="40"/>
                    </a:lnTo>
                    <a:lnTo>
                      <a:pt x="18" y="47"/>
                    </a:lnTo>
                    <a:lnTo>
                      <a:pt x="12" y="57"/>
                    </a:lnTo>
                    <a:lnTo>
                      <a:pt x="8" y="68"/>
                    </a:lnTo>
                    <a:lnTo>
                      <a:pt x="2" y="78"/>
                    </a:lnTo>
                    <a:lnTo>
                      <a:pt x="0" y="87"/>
                    </a:lnTo>
                    <a:lnTo>
                      <a:pt x="0" y="99"/>
                    </a:lnTo>
                    <a:lnTo>
                      <a:pt x="0" y="112"/>
                    </a:lnTo>
                    <a:lnTo>
                      <a:pt x="0" y="123"/>
                    </a:lnTo>
                    <a:lnTo>
                      <a:pt x="0" y="135"/>
                    </a:lnTo>
                    <a:lnTo>
                      <a:pt x="2" y="144"/>
                    </a:lnTo>
                    <a:lnTo>
                      <a:pt x="8" y="156"/>
                    </a:lnTo>
                    <a:lnTo>
                      <a:pt x="12" y="165"/>
                    </a:lnTo>
                    <a:lnTo>
                      <a:pt x="18" y="175"/>
                    </a:lnTo>
                    <a:lnTo>
                      <a:pt x="25" y="182"/>
                    </a:lnTo>
                    <a:lnTo>
                      <a:pt x="33" y="192"/>
                    </a:lnTo>
                    <a:lnTo>
                      <a:pt x="40" y="200"/>
                    </a:lnTo>
                    <a:lnTo>
                      <a:pt x="48" y="205"/>
                    </a:lnTo>
                    <a:lnTo>
                      <a:pt x="57" y="211"/>
                    </a:lnTo>
                    <a:lnTo>
                      <a:pt x="69" y="217"/>
                    </a:lnTo>
                    <a:lnTo>
                      <a:pt x="78" y="220"/>
                    </a:lnTo>
                    <a:lnTo>
                      <a:pt x="90" y="222"/>
                    </a:lnTo>
                    <a:lnTo>
                      <a:pt x="101" y="226"/>
                    </a:lnTo>
                    <a:lnTo>
                      <a:pt x="115" y="226"/>
                    </a:lnTo>
                    <a:lnTo>
                      <a:pt x="115" y="22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" name="Freeform 32"/>
              <p:cNvSpPr>
                <a:spLocks/>
              </p:cNvSpPr>
              <p:nvPr/>
            </p:nvSpPr>
            <p:spPr bwMode="auto">
              <a:xfrm>
                <a:off x="7564371" y="4568645"/>
                <a:ext cx="288481" cy="285597"/>
              </a:xfrm>
              <a:custGeom>
                <a:avLst/>
                <a:gdLst/>
                <a:ahLst/>
                <a:cxnLst>
                  <a:cxn ang="0">
                    <a:pos x="142" y="163"/>
                  </a:cxn>
                  <a:cxn ang="0">
                    <a:pos x="129" y="173"/>
                  </a:cxn>
                  <a:cxn ang="0">
                    <a:pos x="116" y="195"/>
                  </a:cxn>
                  <a:cxn ang="0">
                    <a:pos x="106" y="197"/>
                  </a:cxn>
                  <a:cxn ang="0">
                    <a:pos x="84" y="174"/>
                  </a:cxn>
                  <a:cxn ang="0">
                    <a:pos x="68" y="169"/>
                  </a:cxn>
                  <a:cxn ang="0">
                    <a:pos x="44" y="178"/>
                  </a:cxn>
                  <a:cxn ang="0">
                    <a:pos x="34" y="173"/>
                  </a:cxn>
                  <a:cxn ang="0">
                    <a:pos x="34" y="140"/>
                  </a:cxn>
                  <a:cxn ang="0">
                    <a:pos x="30" y="127"/>
                  </a:cxn>
                  <a:cxn ang="0">
                    <a:pos x="6" y="114"/>
                  </a:cxn>
                  <a:cxn ang="0">
                    <a:pos x="0" y="104"/>
                  </a:cxn>
                  <a:cxn ang="0">
                    <a:pos x="25" y="83"/>
                  </a:cxn>
                  <a:cxn ang="0">
                    <a:pos x="30" y="68"/>
                  </a:cxn>
                  <a:cxn ang="0">
                    <a:pos x="23" y="43"/>
                  </a:cxn>
                  <a:cxn ang="0">
                    <a:pos x="26" y="32"/>
                  </a:cxn>
                  <a:cxn ang="0">
                    <a:pos x="61" y="34"/>
                  </a:cxn>
                  <a:cxn ang="0">
                    <a:pos x="72" y="28"/>
                  </a:cxn>
                  <a:cxn ang="0">
                    <a:pos x="85" y="3"/>
                  </a:cxn>
                  <a:cxn ang="0">
                    <a:pos x="89" y="0"/>
                  </a:cxn>
                  <a:cxn ang="0">
                    <a:pos x="99" y="0"/>
                  </a:cxn>
                  <a:cxn ang="0">
                    <a:pos x="116" y="22"/>
                  </a:cxn>
                  <a:cxn ang="0">
                    <a:pos x="131" y="28"/>
                  </a:cxn>
                  <a:cxn ang="0">
                    <a:pos x="156" y="20"/>
                  </a:cxn>
                  <a:cxn ang="0">
                    <a:pos x="167" y="26"/>
                  </a:cxn>
                  <a:cxn ang="0">
                    <a:pos x="165" y="58"/>
                  </a:cxn>
                  <a:cxn ang="0">
                    <a:pos x="173" y="70"/>
                  </a:cxn>
                  <a:cxn ang="0">
                    <a:pos x="196" y="83"/>
                  </a:cxn>
                  <a:cxn ang="0">
                    <a:pos x="198" y="89"/>
                  </a:cxn>
                  <a:cxn ang="0">
                    <a:pos x="198" y="98"/>
                  </a:cxn>
                  <a:cxn ang="0">
                    <a:pos x="175" y="115"/>
                  </a:cxn>
                  <a:cxn ang="0">
                    <a:pos x="171" y="129"/>
                  </a:cxn>
                  <a:cxn ang="0">
                    <a:pos x="180" y="155"/>
                  </a:cxn>
                  <a:cxn ang="0">
                    <a:pos x="175" y="165"/>
                  </a:cxn>
                  <a:cxn ang="0">
                    <a:pos x="165" y="169"/>
                  </a:cxn>
                </a:cxnLst>
                <a:rect l="0" t="0" r="r" b="b"/>
                <a:pathLst>
                  <a:path w="200" h="197">
                    <a:moveTo>
                      <a:pt x="165" y="169"/>
                    </a:moveTo>
                    <a:lnTo>
                      <a:pt x="142" y="163"/>
                    </a:lnTo>
                    <a:lnTo>
                      <a:pt x="135" y="167"/>
                    </a:lnTo>
                    <a:lnTo>
                      <a:pt x="129" y="173"/>
                    </a:lnTo>
                    <a:lnTo>
                      <a:pt x="120" y="192"/>
                    </a:lnTo>
                    <a:lnTo>
                      <a:pt x="116" y="195"/>
                    </a:lnTo>
                    <a:lnTo>
                      <a:pt x="114" y="197"/>
                    </a:lnTo>
                    <a:lnTo>
                      <a:pt x="106" y="197"/>
                    </a:lnTo>
                    <a:lnTo>
                      <a:pt x="97" y="195"/>
                    </a:lnTo>
                    <a:lnTo>
                      <a:pt x="84" y="174"/>
                    </a:lnTo>
                    <a:lnTo>
                      <a:pt x="76" y="171"/>
                    </a:lnTo>
                    <a:lnTo>
                      <a:pt x="68" y="169"/>
                    </a:lnTo>
                    <a:lnTo>
                      <a:pt x="45" y="178"/>
                    </a:lnTo>
                    <a:lnTo>
                      <a:pt x="44" y="178"/>
                    </a:lnTo>
                    <a:lnTo>
                      <a:pt x="42" y="178"/>
                    </a:lnTo>
                    <a:lnTo>
                      <a:pt x="34" y="173"/>
                    </a:lnTo>
                    <a:lnTo>
                      <a:pt x="32" y="163"/>
                    </a:lnTo>
                    <a:lnTo>
                      <a:pt x="34" y="140"/>
                    </a:lnTo>
                    <a:lnTo>
                      <a:pt x="34" y="133"/>
                    </a:lnTo>
                    <a:lnTo>
                      <a:pt x="30" y="127"/>
                    </a:lnTo>
                    <a:lnTo>
                      <a:pt x="6" y="115"/>
                    </a:lnTo>
                    <a:lnTo>
                      <a:pt x="6" y="114"/>
                    </a:lnTo>
                    <a:lnTo>
                      <a:pt x="4" y="112"/>
                    </a:lnTo>
                    <a:lnTo>
                      <a:pt x="0" y="104"/>
                    </a:lnTo>
                    <a:lnTo>
                      <a:pt x="6" y="96"/>
                    </a:lnTo>
                    <a:lnTo>
                      <a:pt x="25" y="83"/>
                    </a:lnTo>
                    <a:lnTo>
                      <a:pt x="30" y="76"/>
                    </a:lnTo>
                    <a:lnTo>
                      <a:pt x="30" y="68"/>
                    </a:lnTo>
                    <a:lnTo>
                      <a:pt x="23" y="45"/>
                    </a:lnTo>
                    <a:lnTo>
                      <a:pt x="23" y="43"/>
                    </a:lnTo>
                    <a:lnTo>
                      <a:pt x="23" y="39"/>
                    </a:lnTo>
                    <a:lnTo>
                      <a:pt x="26" y="32"/>
                    </a:lnTo>
                    <a:lnTo>
                      <a:pt x="34" y="32"/>
                    </a:lnTo>
                    <a:lnTo>
                      <a:pt x="61" y="34"/>
                    </a:lnTo>
                    <a:lnTo>
                      <a:pt x="65" y="32"/>
                    </a:lnTo>
                    <a:lnTo>
                      <a:pt x="72" y="28"/>
                    </a:lnTo>
                    <a:lnTo>
                      <a:pt x="84" y="5"/>
                    </a:lnTo>
                    <a:lnTo>
                      <a:pt x="85" y="3"/>
                    </a:lnTo>
                    <a:lnTo>
                      <a:pt x="85" y="3"/>
                    </a:lnTo>
                    <a:lnTo>
                      <a:pt x="89" y="0"/>
                    </a:lnTo>
                    <a:lnTo>
                      <a:pt x="93" y="0"/>
                    </a:lnTo>
                    <a:lnTo>
                      <a:pt x="99" y="0"/>
                    </a:lnTo>
                    <a:lnTo>
                      <a:pt x="103" y="5"/>
                    </a:lnTo>
                    <a:lnTo>
                      <a:pt x="116" y="22"/>
                    </a:lnTo>
                    <a:lnTo>
                      <a:pt x="123" y="28"/>
                    </a:lnTo>
                    <a:lnTo>
                      <a:pt x="131" y="28"/>
                    </a:lnTo>
                    <a:lnTo>
                      <a:pt x="154" y="20"/>
                    </a:lnTo>
                    <a:lnTo>
                      <a:pt x="156" y="20"/>
                    </a:lnTo>
                    <a:lnTo>
                      <a:pt x="158" y="20"/>
                    </a:lnTo>
                    <a:lnTo>
                      <a:pt x="167" y="26"/>
                    </a:lnTo>
                    <a:lnTo>
                      <a:pt x="171" y="34"/>
                    </a:lnTo>
                    <a:lnTo>
                      <a:pt x="165" y="58"/>
                    </a:lnTo>
                    <a:lnTo>
                      <a:pt x="167" y="64"/>
                    </a:lnTo>
                    <a:lnTo>
                      <a:pt x="173" y="70"/>
                    </a:lnTo>
                    <a:lnTo>
                      <a:pt x="194" y="83"/>
                    </a:lnTo>
                    <a:lnTo>
                      <a:pt x="196" y="83"/>
                    </a:lnTo>
                    <a:lnTo>
                      <a:pt x="198" y="85"/>
                    </a:lnTo>
                    <a:lnTo>
                      <a:pt x="198" y="89"/>
                    </a:lnTo>
                    <a:lnTo>
                      <a:pt x="200" y="93"/>
                    </a:lnTo>
                    <a:lnTo>
                      <a:pt x="198" y="98"/>
                    </a:lnTo>
                    <a:lnTo>
                      <a:pt x="196" y="100"/>
                    </a:lnTo>
                    <a:lnTo>
                      <a:pt x="175" y="115"/>
                    </a:lnTo>
                    <a:lnTo>
                      <a:pt x="171" y="121"/>
                    </a:lnTo>
                    <a:lnTo>
                      <a:pt x="171" y="129"/>
                    </a:lnTo>
                    <a:lnTo>
                      <a:pt x="180" y="152"/>
                    </a:lnTo>
                    <a:lnTo>
                      <a:pt x="180" y="155"/>
                    </a:lnTo>
                    <a:lnTo>
                      <a:pt x="180" y="157"/>
                    </a:lnTo>
                    <a:lnTo>
                      <a:pt x="175" y="165"/>
                    </a:lnTo>
                    <a:lnTo>
                      <a:pt x="165" y="169"/>
                    </a:lnTo>
                    <a:lnTo>
                      <a:pt x="165" y="16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" name="Freeform 33"/>
              <p:cNvSpPr>
                <a:spLocks/>
              </p:cNvSpPr>
              <p:nvPr/>
            </p:nvSpPr>
            <p:spPr bwMode="auto">
              <a:xfrm>
                <a:off x="7616297" y="4614802"/>
                <a:ext cx="178858" cy="178858"/>
              </a:xfrm>
              <a:custGeom>
                <a:avLst/>
                <a:gdLst/>
                <a:ahLst/>
                <a:cxnLst>
                  <a:cxn ang="0">
                    <a:pos x="61" y="123"/>
                  </a:cxn>
                  <a:cxn ang="0">
                    <a:pos x="72" y="120"/>
                  </a:cxn>
                  <a:cxn ang="0">
                    <a:pos x="86" y="118"/>
                  </a:cxn>
                  <a:cxn ang="0">
                    <a:pos x="95" y="112"/>
                  </a:cxn>
                  <a:cxn ang="0">
                    <a:pos x="106" y="104"/>
                  </a:cxn>
                  <a:cxn ang="0">
                    <a:pos x="112" y="95"/>
                  </a:cxn>
                  <a:cxn ang="0">
                    <a:pos x="118" y="83"/>
                  </a:cxn>
                  <a:cxn ang="0">
                    <a:pos x="122" y="72"/>
                  </a:cxn>
                  <a:cxn ang="0">
                    <a:pos x="124" y="59"/>
                  </a:cxn>
                  <a:cxn ang="0">
                    <a:pos x="124" y="53"/>
                  </a:cxn>
                  <a:cxn ang="0">
                    <a:pos x="122" y="45"/>
                  </a:cxn>
                  <a:cxn ang="0">
                    <a:pos x="120" y="40"/>
                  </a:cxn>
                  <a:cxn ang="0">
                    <a:pos x="118" y="34"/>
                  </a:cxn>
                  <a:cxn ang="0">
                    <a:pos x="112" y="23"/>
                  </a:cxn>
                  <a:cxn ang="0">
                    <a:pos x="106" y="15"/>
                  </a:cxn>
                  <a:cxn ang="0">
                    <a:pos x="95" y="7"/>
                  </a:cxn>
                  <a:cxn ang="0">
                    <a:pos x="86" y="2"/>
                  </a:cxn>
                  <a:cxn ang="0">
                    <a:pos x="72" y="0"/>
                  </a:cxn>
                  <a:cxn ang="0">
                    <a:pos x="61" y="0"/>
                  </a:cxn>
                  <a:cxn ang="0">
                    <a:pos x="55" y="0"/>
                  </a:cxn>
                  <a:cxn ang="0">
                    <a:pos x="48" y="0"/>
                  </a:cxn>
                  <a:cxn ang="0">
                    <a:pos x="40" y="0"/>
                  </a:cxn>
                  <a:cxn ang="0">
                    <a:pos x="36" y="2"/>
                  </a:cxn>
                  <a:cxn ang="0">
                    <a:pos x="25" y="7"/>
                  </a:cxn>
                  <a:cxn ang="0">
                    <a:pos x="17" y="15"/>
                  </a:cxn>
                  <a:cxn ang="0">
                    <a:pos x="9" y="23"/>
                  </a:cxn>
                  <a:cxn ang="0">
                    <a:pos x="4" y="34"/>
                  </a:cxn>
                  <a:cxn ang="0">
                    <a:pos x="2" y="40"/>
                  </a:cxn>
                  <a:cxn ang="0">
                    <a:pos x="0" y="45"/>
                  </a:cxn>
                  <a:cxn ang="0">
                    <a:pos x="0" y="53"/>
                  </a:cxn>
                  <a:cxn ang="0">
                    <a:pos x="0" y="59"/>
                  </a:cxn>
                  <a:cxn ang="0">
                    <a:pos x="0" y="72"/>
                  </a:cxn>
                  <a:cxn ang="0">
                    <a:pos x="4" y="83"/>
                  </a:cxn>
                  <a:cxn ang="0">
                    <a:pos x="9" y="95"/>
                  </a:cxn>
                  <a:cxn ang="0">
                    <a:pos x="17" y="104"/>
                  </a:cxn>
                  <a:cxn ang="0">
                    <a:pos x="25" y="112"/>
                  </a:cxn>
                  <a:cxn ang="0">
                    <a:pos x="36" y="118"/>
                  </a:cxn>
                  <a:cxn ang="0">
                    <a:pos x="40" y="118"/>
                  </a:cxn>
                  <a:cxn ang="0">
                    <a:pos x="48" y="120"/>
                  </a:cxn>
                  <a:cxn ang="0">
                    <a:pos x="55" y="122"/>
                  </a:cxn>
                  <a:cxn ang="0">
                    <a:pos x="61" y="123"/>
                  </a:cxn>
                  <a:cxn ang="0">
                    <a:pos x="61" y="123"/>
                  </a:cxn>
                </a:cxnLst>
                <a:rect l="0" t="0" r="r" b="b"/>
                <a:pathLst>
                  <a:path w="124" h="123">
                    <a:moveTo>
                      <a:pt x="61" y="123"/>
                    </a:moveTo>
                    <a:lnTo>
                      <a:pt x="72" y="120"/>
                    </a:lnTo>
                    <a:lnTo>
                      <a:pt x="86" y="118"/>
                    </a:lnTo>
                    <a:lnTo>
                      <a:pt x="95" y="112"/>
                    </a:lnTo>
                    <a:lnTo>
                      <a:pt x="106" y="104"/>
                    </a:lnTo>
                    <a:lnTo>
                      <a:pt x="112" y="95"/>
                    </a:lnTo>
                    <a:lnTo>
                      <a:pt x="118" y="83"/>
                    </a:lnTo>
                    <a:lnTo>
                      <a:pt x="122" y="72"/>
                    </a:lnTo>
                    <a:lnTo>
                      <a:pt x="124" y="59"/>
                    </a:lnTo>
                    <a:lnTo>
                      <a:pt x="124" y="53"/>
                    </a:lnTo>
                    <a:lnTo>
                      <a:pt x="122" y="45"/>
                    </a:lnTo>
                    <a:lnTo>
                      <a:pt x="120" y="40"/>
                    </a:lnTo>
                    <a:lnTo>
                      <a:pt x="118" y="34"/>
                    </a:lnTo>
                    <a:lnTo>
                      <a:pt x="112" y="23"/>
                    </a:lnTo>
                    <a:lnTo>
                      <a:pt x="106" y="15"/>
                    </a:lnTo>
                    <a:lnTo>
                      <a:pt x="95" y="7"/>
                    </a:lnTo>
                    <a:lnTo>
                      <a:pt x="86" y="2"/>
                    </a:lnTo>
                    <a:lnTo>
                      <a:pt x="72" y="0"/>
                    </a:lnTo>
                    <a:lnTo>
                      <a:pt x="61" y="0"/>
                    </a:lnTo>
                    <a:lnTo>
                      <a:pt x="55" y="0"/>
                    </a:lnTo>
                    <a:lnTo>
                      <a:pt x="48" y="0"/>
                    </a:lnTo>
                    <a:lnTo>
                      <a:pt x="40" y="0"/>
                    </a:lnTo>
                    <a:lnTo>
                      <a:pt x="36" y="2"/>
                    </a:lnTo>
                    <a:lnTo>
                      <a:pt x="25" y="7"/>
                    </a:lnTo>
                    <a:lnTo>
                      <a:pt x="17" y="15"/>
                    </a:lnTo>
                    <a:lnTo>
                      <a:pt x="9" y="23"/>
                    </a:lnTo>
                    <a:lnTo>
                      <a:pt x="4" y="34"/>
                    </a:lnTo>
                    <a:lnTo>
                      <a:pt x="2" y="40"/>
                    </a:lnTo>
                    <a:lnTo>
                      <a:pt x="0" y="45"/>
                    </a:lnTo>
                    <a:lnTo>
                      <a:pt x="0" y="53"/>
                    </a:lnTo>
                    <a:lnTo>
                      <a:pt x="0" y="59"/>
                    </a:lnTo>
                    <a:lnTo>
                      <a:pt x="0" y="72"/>
                    </a:lnTo>
                    <a:lnTo>
                      <a:pt x="4" y="83"/>
                    </a:lnTo>
                    <a:lnTo>
                      <a:pt x="9" y="95"/>
                    </a:lnTo>
                    <a:lnTo>
                      <a:pt x="17" y="104"/>
                    </a:lnTo>
                    <a:lnTo>
                      <a:pt x="25" y="112"/>
                    </a:lnTo>
                    <a:lnTo>
                      <a:pt x="36" y="118"/>
                    </a:lnTo>
                    <a:lnTo>
                      <a:pt x="40" y="118"/>
                    </a:lnTo>
                    <a:lnTo>
                      <a:pt x="48" y="120"/>
                    </a:lnTo>
                    <a:lnTo>
                      <a:pt x="55" y="122"/>
                    </a:lnTo>
                    <a:lnTo>
                      <a:pt x="61" y="123"/>
                    </a:lnTo>
                    <a:lnTo>
                      <a:pt x="61" y="12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" name="Freeform 34"/>
              <p:cNvSpPr>
                <a:spLocks/>
              </p:cNvSpPr>
              <p:nvPr/>
            </p:nvSpPr>
            <p:spPr bwMode="auto">
              <a:xfrm>
                <a:off x="4970929" y="3988798"/>
                <a:ext cx="1627031" cy="1586642"/>
              </a:xfrm>
              <a:custGeom>
                <a:avLst/>
                <a:gdLst/>
                <a:ahLst/>
                <a:cxnLst>
                  <a:cxn ang="0">
                    <a:pos x="622" y="1097"/>
                  </a:cxn>
                  <a:cxn ang="0">
                    <a:pos x="690" y="1084"/>
                  </a:cxn>
                  <a:cxn ang="0">
                    <a:pos x="757" y="1067"/>
                  </a:cxn>
                  <a:cxn ang="0">
                    <a:pos x="818" y="1038"/>
                  </a:cxn>
                  <a:cxn ang="0">
                    <a:pos x="877" y="1006"/>
                  </a:cxn>
                  <a:cxn ang="0">
                    <a:pos x="930" y="964"/>
                  </a:cxn>
                  <a:cxn ang="0">
                    <a:pos x="979" y="919"/>
                  </a:cxn>
                  <a:cxn ang="0">
                    <a:pos x="1021" y="867"/>
                  </a:cxn>
                  <a:cxn ang="0">
                    <a:pos x="1057" y="812"/>
                  </a:cxn>
                  <a:cxn ang="0">
                    <a:pos x="1086" y="751"/>
                  </a:cxn>
                  <a:cxn ang="0">
                    <a:pos x="1109" y="687"/>
                  </a:cxn>
                  <a:cxn ang="0">
                    <a:pos x="1122" y="620"/>
                  </a:cxn>
                  <a:cxn ang="0">
                    <a:pos x="1128" y="552"/>
                  </a:cxn>
                  <a:cxn ang="0">
                    <a:pos x="1122" y="481"/>
                  </a:cxn>
                  <a:cxn ang="0">
                    <a:pos x="1109" y="413"/>
                  </a:cxn>
                  <a:cxn ang="0">
                    <a:pos x="1086" y="348"/>
                  </a:cxn>
                  <a:cxn ang="0">
                    <a:pos x="1057" y="288"/>
                  </a:cxn>
                  <a:cxn ang="0">
                    <a:pos x="1021" y="231"/>
                  </a:cxn>
                  <a:cxn ang="0">
                    <a:pos x="979" y="179"/>
                  </a:cxn>
                  <a:cxn ang="0">
                    <a:pos x="930" y="134"/>
                  </a:cxn>
                  <a:cxn ang="0">
                    <a:pos x="877" y="94"/>
                  </a:cxn>
                  <a:cxn ang="0">
                    <a:pos x="818" y="59"/>
                  </a:cxn>
                  <a:cxn ang="0">
                    <a:pos x="757" y="33"/>
                  </a:cxn>
                  <a:cxn ang="0">
                    <a:pos x="690" y="14"/>
                  </a:cxn>
                  <a:cxn ang="0">
                    <a:pos x="622" y="2"/>
                  </a:cxn>
                  <a:cxn ang="0">
                    <a:pos x="550" y="0"/>
                  </a:cxn>
                  <a:cxn ang="0">
                    <a:pos x="477" y="4"/>
                  </a:cxn>
                  <a:cxn ang="0">
                    <a:pos x="409" y="19"/>
                  </a:cxn>
                  <a:cxn ang="0">
                    <a:pos x="344" y="42"/>
                  </a:cxn>
                  <a:cxn ang="0">
                    <a:pos x="281" y="71"/>
                  </a:cxn>
                  <a:cxn ang="0">
                    <a:pos x="226" y="109"/>
                  </a:cxn>
                  <a:cxn ang="0">
                    <a:pos x="175" y="151"/>
                  </a:cxn>
                  <a:cxn ang="0">
                    <a:pos x="127" y="200"/>
                  </a:cxn>
                  <a:cxn ang="0">
                    <a:pos x="88" y="251"/>
                  </a:cxn>
                  <a:cxn ang="0">
                    <a:pos x="55" y="312"/>
                  </a:cxn>
                  <a:cxn ang="0">
                    <a:pos x="29" y="373"/>
                  </a:cxn>
                  <a:cxn ang="0">
                    <a:pos x="11" y="440"/>
                  </a:cxn>
                  <a:cxn ang="0">
                    <a:pos x="0" y="508"/>
                  </a:cxn>
                  <a:cxn ang="0">
                    <a:pos x="0" y="578"/>
                  </a:cxn>
                  <a:cxn ang="0">
                    <a:pos x="8" y="649"/>
                  </a:cxn>
                  <a:cxn ang="0">
                    <a:pos x="25" y="713"/>
                  </a:cxn>
                  <a:cxn ang="0">
                    <a:pos x="49" y="776"/>
                  </a:cxn>
                  <a:cxn ang="0">
                    <a:pos x="80" y="835"/>
                  </a:cxn>
                  <a:cxn ang="0">
                    <a:pos x="118" y="888"/>
                  </a:cxn>
                  <a:cxn ang="0">
                    <a:pos x="165" y="940"/>
                  </a:cxn>
                  <a:cxn ang="0">
                    <a:pos x="215" y="981"/>
                  </a:cxn>
                  <a:cxn ang="0">
                    <a:pos x="270" y="1019"/>
                  </a:cxn>
                  <a:cxn ang="0">
                    <a:pos x="331" y="1050"/>
                  </a:cxn>
                  <a:cxn ang="0">
                    <a:pos x="396" y="1075"/>
                  </a:cxn>
                  <a:cxn ang="0">
                    <a:pos x="464" y="1090"/>
                  </a:cxn>
                  <a:cxn ang="0">
                    <a:pos x="534" y="1099"/>
                  </a:cxn>
                </a:cxnLst>
                <a:rect l="0" t="0" r="r" b="b"/>
                <a:pathLst>
                  <a:path w="1128" h="1101">
                    <a:moveTo>
                      <a:pt x="565" y="1101"/>
                    </a:moveTo>
                    <a:lnTo>
                      <a:pt x="578" y="1099"/>
                    </a:lnTo>
                    <a:lnTo>
                      <a:pt x="593" y="1099"/>
                    </a:lnTo>
                    <a:lnTo>
                      <a:pt x="607" y="1099"/>
                    </a:lnTo>
                    <a:lnTo>
                      <a:pt x="622" y="1097"/>
                    </a:lnTo>
                    <a:lnTo>
                      <a:pt x="635" y="1096"/>
                    </a:lnTo>
                    <a:lnTo>
                      <a:pt x="648" y="1094"/>
                    </a:lnTo>
                    <a:lnTo>
                      <a:pt x="662" y="1090"/>
                    </a:lnTo>
                    <a:lnTo>
                      <a:pt x="677" y="1090"/>
                    </a:lnTo>
                    <a:lnTo>
                      <a:pt x="690" y="1084"/>
                    </a:lnTo>
                    <a:lnTo>
                      <a:pt x="704" y="1082"/>
                    </a:lnTo>
                    <a:lnTo>
                      <a:pt x="717" y="1078"/>
                    </a:lnTo>
                    <a:lnTo>
                      <a:pt x="730" y="1075"/>
                    </a:lnTo>
                    <a:lnTo>
                      <a:pt x="744" y="1071"/>
                    </a:lnTo>
                    <a:lnTo>
                      <a:pt x="757" y="1067"/>
                    </a:lnTo>
                    <a:lnTo>
                      <a:pt x="768" y="1061"/>
                    </a:lnTo>
                    <a:lnTo>
                      <a:pt x="782" y="1058"/>
                    </a:lnTo>
                    <a:lnTo>
                      <a:pt x="793" y="1050"/>
                    </a:lnTo>
                    <a:lnTo>
                      <a:pt x="806" y="1044"/>
                    </a:lnTo>
                    <a:lnTo>
                      <a:pt x="818" y="1038"/>
                    </a:lnTo>
                    <a:lnTo>
                      <a:pt x="831" y="1033"/>
                    </a:lnTo>
                    <a:lnTo>
                      <a:pt x="842" y="1027"/>
                    </a:lnTo>
                    <a:lnTo>
                      <a:pt x="854" y="1019"/>
                    </a:lnTo>
                    <a:lnTo>
                      <a:pt x="865" y="1012"/>
                    </a:lnTo>
                    <a:lnTo>
                      <a:pt x="877" y="1006"/>
                    </a:lnTo>
                    <a:lnTo>
                      <a:pt x="888" y="999"/>
                    </a:lnTo>
                    <a:lnTo>
                      <a:pt x="899" y="989"/>
                    </a:lnTo>
                    <a:lnTo>
                      <a:pt x="909" y="981"/>
                    </a:lnTo>
                    <a:lnTo>
                      <a:pt x="920" y="974"/>
                    </a:lnTo>
                    <a:lnTo>
                      <a:pt x="930" y="964"/>
                    </a:lnTo>
                    <a:lnTo>
                      <a:pt x="941" y="957"/>
                    </a:lnTo>
                    <a:lnTo>
                      <a:pt x="951" y="947"/>
                    </a:lnTo>
                    <a:lnTo>
                      <a:pt x="962" y="940"/>
                    </a:lnTo>
                    <a:lnTo>
                      <a:pt x="970" y="930"/>
                    </a:lnTo>
                    <a:lnTo>
                      <a:pt x="979" y="919"/>
                    </a:lnTo>
                    <a:lnTo>
                      <a:pt x="989" y="909"/>
                    </a:lnTo>
                    <a:lnTo>
                      <a:pt x="996" y="900"/>
                    </a:lnTo>
                    <a:lnTo>
                      <a:pt x="1006" y="888"/>
                    </a:lnTo>
                    <a:lnTo>
                      <a:pt x="1014" y="879"/>
                    </a:lnTo>
                    <a:lnTo>
                      <a:pt x="1021" y="867"/>
                    </a:lnTo>
                    <a:lnTo>
                      <a:pt x="1029" y="858"/>
                    </a:lnTo>
                    <a:lnTo>
                      <a:pt x="1036" y="845"/>
                    </a:lnTo>
                    <a:lnTo>
                      <a:pt x="1042" y="835"/>
                    </a:lnTo>
                    <a:lnTo>
                      <a:pt x="1050" y="822"/>
                    </a:lnTo>
                    <a:lnTo>
                      <a:pt x="1057" y="812"/>
                    </a:lnTo>
                    <a:lnTo>
                      <a:pt x="1063" y="799"/>
                    </a:lnTo>
                    <a:lnTo>
                      <a:pt x="1069" y="788"/>
                    </a:lnTo>
                    <a:lnTo>
                      <a:pt x="1074" y="776"/>
                    </a:lnTo>
                    <a:lnTo>
                      <a:pt x="1082" y="765"/>
                    </a:lnTo>
                    <a:lnTo>
                      <a:pt x="1086" y="751"/>
                    </a:lnTo>
                    <a:lnTo>
                      <a:pt x="1091" y="738"/>
                    </a:lnTo>
                    <a:lnTo>
                      <a:pt x="1095" y="725"/>
                    </a:lnTo>
                    <a:lnTo>
                      <a:pt x="1101" y="713"/>
                    </a:lnTo>
                    <a:lnTo>
                      <a:pt x="1105" y="700"/>
                    </a:lnTo>
                    <a:lnTo>
                      <a:pt x="1109" y="687"/>
                    </a:lnTo>
                    <a:lnTo>
                      <a:pt x="1111" y="673"/>
                    </a:lnTo>
                    <a:lnTo>
                      <a:pt x="1114" y="662"/>
                    </a:lnTo>
                    <a:lnTo>
                      <a:pt x="1116" y="649"/>
                    </a:lnTo>
                    <a:lnTo>
                      <a:pt x="1120" y="634"/>
                    </a:lnTo>
                    <a:lnTo>
                      <a:pt x="1122" y="620"/>
                    </a:lnTo>
                    <a:lnTo>
                      <a:pt x="1124" y="607"/>
                    </a:lnTo>
                    <a:lnTo>
                      <a:pt x="1126" y="594"/>
                    </a:lnTo>
                    <a:lnTo>
                      <a:pt x="1126" y="578"/>
                    </a:lnTo>
                    <a:lnTo>
                      <a:pt x="1126" y="565"/>
                    </a:lnTo>
                    <a:lnTo>
                      <a:pt x="1128" y="552"/>
                    </a:lnTo>
                    <a:lnTo>
                      <a:pt x="1126" y="537"/>
                    </a:lnTo>
                    <a:lnTo>
                      <a:pt x="1126" y="521"/>
                    </a:lnTo>
                    <a:lnTo>
                      <a:pt x="1126" y="508"/>
                    </a:lnTo>
                    <a:lnTo>
                      <a:pt x="1124" y="495"/>
                    </a:lnTo>
                    <a:lnTo>
                      <a:pt x="1122" y="481"/>
                    </a:lnTo>
                    <a:lnTo>
                      <a:pt x="1120" y="466"/>
                    </a:lnTo>
                    <a:lnTo>
                      <a:pt x="1116" y="453"/>
                    </a:lnTo>
                    <a:lnTo>
                      <a:pt x="1114" y="440"/>
                    </a:lnTo>
                    <a:lnTo>
                      <a:pt x="1111" y="426"/>
                    </a:lnTo>
                    <a:lnTo>
                      <a:pt x="1109" y="413"/>
                    </a:lnTo>
                    <a:lnTo>
                      <a:pt x="1105" y="400"/>
                    </a:lnTo>
                    <a:lnTo>
                      <a:pt x="1101" y="386"/>
                    </a:lnTo>
                    <a:lnTo>
                      <a:pt x="1095" y="373"/>
                    </a:lnTo>
                    <a:lnTo>
                      <a:pt x="1091" y="362"/>
                    </a:lnTo>
                    <a:lnTo>
                      <a:pt x="1086" y="348"/>
                    </a:lnTo>
                    <a:lnTo>
                      <a:pt x="1082" y="337"/>
                    </a:lnTo>
                    <a:lnTo>
                      <a:pt x="1074" y="324"/>
                    </a:lnTo>
                    <a:lnTo>
                      <a:pt x="1069" y="312"/>
                    </a:lnTo>
                    <a:lnTo>
                      <a:pt x="1063" y="299"/>
                    </a:lnTo>
                    <a:lnTo>
                      <a:pt x="1057" y="288"/>
                    </a:lnTo>
                    <a:lnTo>
                      <a:pt x="1050" y="274"/>
                    </a:lnTo>
                    <a:lnTo>
                      <a:pt x="1042" y="263"/>
                    </a:lnTo>
                    <a:lnTo>
                      <a:pt x="1036" y="251"/>
                    </a:lnTo>
                    <a:lnTo>
                      <a:pt x="1029" y="242"/>
                    </a:lnTo>
                    <a:lnTo>
                      <a:pt x="1021" y="231"/>
                    </a:lnTo>
                    <a:lnTo>
                      <a:pt x="1014" y="221"/>
                    </a:lnTo>
                    <a:lnTo>
                      <a:pt x="1006" y="210"/>
                    </a:lnTo>
                    <a:lnTo>
                      <a:pt x="996" y="200"/>
                    </a:lnTo>
                    <a:lnTo>
                      <a:pt x="989" y="189"/>
                    </a:lnTo>
                    <a:lnTo>
                      <a:pt x="979" y="179"/>
                    </a:lnTo>
                    <a:lnTo>
                      <a:pt x="970" y="170"/>
                    </a:lnTo>
                    <a:lnTo>
                      <a:pt x="962" y="162"/>
                    </a:lnTo>
                    <a:lnTo>
                      <a:pt x="951" y="151"/>
                    </a:lnTo>
                    <a:lnTo>
                      <a:pt x="941" y="143"/>
                    </a:lnTo>
                    <a:lnTo>
                      <a:pt x="930" y="134"/>
                    </a:lnTo>
                    <a:lnTo>
                      <a:pt x="920" y="126"/>
                    </a:lnTo>
                    <a:lnTo>
                      <a:pt x="909" y="116"/>
                    </a:lnTo>
                    <a:lnTo>
                      <a:pt x="899" y="109"/>
                    </a:lnTo>
                    <a:lnTo>
                      <a:pt x="888" y="99"/>
                    </a:lnTo>
                    <a:lnTo>
                      <a:pt x="877" y="94"/>
                    </a:lnTo>
                    <a:lnTo>
                      <a:pt x="865" y="84"/>
                    </a:lnTo>
                    <a:lnTo>
                      <a:pt x="854" y="78"/>
                    </a:lnTo>
                    <a:lnTo>
                      <a:pt x="842" y="71"/>
                    </a:lnTo>
                    <a:lnTo>
                      <a:pt x="831" y="65"/>
                    </a:lnTo>
                    <a:lnTo>
                      <a:pt x="818" y="59"/>
                    </a:lnTo>
                    <a:lnTo>
                      <a:pt x="806" y="54"/>
                    </a:lnTo>
                    <a:lnTo>
                      <a:pt x="793" y="48"/>
                    </a:lnTo>
                    <a:lnTo>
                      <a:pt x="782" y="42"/>
                    </a:lnTo>
                    <a:lnTo>
                      <a:pt x="768" y="37"/>
                    </a:lnTo>
                    <a:lnTo>
                      <a:pt x="757" y="33"/>
                    </a:lnTo>
                    <a:lnTo>
                      <a:pt x="744" y="27"/>
                    </a:lnTo>
                    <a:lnTo>
                      <a:pt x="730" y="23"/>
                    </a:lnTo>
                    <a:lnTo>
                      <a:pt x="717" y="19"/>
                    </a:lnTo>
                    <a:lnTo>
                      <a:pt x="704" y="16"/>
                    </a:lnTo>
                    <a:lnTo>
                      <a:pt x="690" y="14"/>
                    </a:lnTo>
                    <a:lnTo>
                      <a:pt x="677" y="10"/>
                    </a:lnTo>
                    <a:lnTo>
                      <a:pt x="662" y="8"/>
                    </a:lnTo>
                    <a:lnTo>
                      <a:pt x="648" y="4"/>
                    </a:lnTo>
                    <a:lnTo>
                      <a:pt x="635" y="2"/>
                    </a:lnTo>
                    <a:lnTo>
                      <a:pt x="622" y="2"/>
                    </a:lnTo>
                    <a:lnTo>
                      <a:pt x="607" y="0"/>
                    </a:lnTo>
                    <a:lnTo>
                      <a:pt x="593" y="0"/>
                    </a:lnTo>
                    <a:lnTo>
                      <a:pt x="578" y="0"/>
                    </a:lnTo>
                    <a:lnTo>
                      <a:pt x="565" y="0"/>
                    </a:lnTo>
                    <a:lnTo>
                      <a:pt x="550" y="0"/>
                    </a:lnTo>
                    <a:lnTo>
                      <a:pt x="534" y="0"/>
                    </a:lnTo>
                    <a:lnTo>
                      <a:pt x="519" y="0"/>
                    </a:lnTo>
                    <a:lnTo>
                      <a:pt x="506" y="2"/>
                    </a:lnTo>
                    <a:lnTo>
                      <a:pt x="491" y="2"/>
                    </a:lnTo>
                    <a:lnTo>
                      <a:pt x="477" y="4"/>
                    </a:lnTo>
                    <a:lnTo>
                      <a:pt x="464" y="8"/>
                    </a:lnTo>
                    <a:lnTo>
                      <a:pt x="451" y="10"/>
                    </a:lnTo>
                    <a:lnTo>
                      <a:pt x="435" y="14"/>
                    </a:lnTo>
                    <a:lnTo>
                      <a:pt x="422" y="16"/>
                    </a:lnTo>
                    <a:lnTo>
                      <a:pt x="409" y="19"/>
                    </a:lnTo>
                    <a:lnTo>
                      <a:pt x="396" y="23"/>
                    </a:lnTo>
                    <a:lnTo>
                      <a:pt x="380" y="27"/>
                    </a:lnTo>
                    <a:lnTo>
                      <a:pt x="369" y="33"/>
                    </a:lnTo>
                    <a:lnTo>
                      <a:pt x="356" y="37"/>
                    </a:lnTo>
                    <a:lnTo>
                      <a:pt x="344" y="42"/>
                    </a:lnTo>
                    <a:lnTo>
                      <a:pt x="331" y="48"/>
                    </a:lnTo>
                    <a:lnTo>
                      <a:pt x="318" y="54"/>
                    </a:lnTo>
                    <a:lnTo>
                      <a:pt x="306" y="59"/>
                    </a:lnTo>
                    <a:lnTo>
                      <a:pt x="295" y="65"/>
                    </a:lnTo>
                    <a:lnTo>
                      <a:pt x="281" y="71"/>
                    </a:lnTo>
                    <a:lnTo>
                      <a:pt x="270" y="78"/>
                    </a:lnTo>
                    <a:lnTo>
                      <a:pt x="259" y="84"/>
                    </a:lnTo>
                    <a:lnTo>
                      <a:pt x="249" y="94"/>
                    </a:lnTo>
                    <a:lnTo>
                      <a:pt x="238" y="99"/>
                    </a:lnTo>
                    <a:lnTo>
                      <a:pt x="226" y="109"/>
                    </a:lnTo>
                    <a:lnTo>
                      <a:pt x="215" y="116"/>
                    </a:lnTo>
                    <a:lnTo>
                      <a:pt x="205" y="126"/>
                    </a:lnTo>
                    <a:lnTo>
                      <a:pt x="194" y="134"/>
                    </a:lnTo>
                    <a:lnTo>
                      <a:pt x="183" y="143"/>
                    </a:lnTo>
                    <a:lnTo>
                      <a:pt x="175" y="151"/>
                    </a:lnTo>
                    <a:lnTo>
                      <a:pt x="165" y="162"/>
                    </a:lnTo>
                    <a:lnTo>
                      <a:pt x="154" y="170"/>
                    </a:lnTo>
                    <a:lnTo>
                      <a:pt x="145" y="179"/>
                    </a:lnTo>
                    <a:lnTo>
                      <a:pt x="135" y="189"/>
                    </a:lnTo>
                    <a:lnTo>
                      <a:pt x="127" y="200"/>
                    </a:lnTo>
                    <a:lnTo>
                      <a:pt x="118" y="210"/>
                    </a:lnTo>
                    <a:lnTo>
                      <a:pt x="110" y="221"/>
                    </a:lnTo>
                    <a:lnTo>
                      <a:pt x="103" y="231"/>
                    </a:lnTo>
                    <a:lnTo>
                      <a:pt x="95" y="242"/>
                    </a:lnTo>
                    <a:lnTo>
                      <a:pt x="88" y="251"/>
                    </a:lnTo>
                    <a:lnTo>
                      <a:pt x="80" y="263"/>
                    </a:lnTo>
                    <a:lnTo>
                      <a:pt x="72" y="274"/>
                    </a:lnTo>
                    <a:lnTo>
                      <a:pt x="67" y="288"/>
                    </a:lnTo>
                    <a:lnTo>
                      <a:pt x="61" y="299"/>
                    </a:lnTo>
                    <a:lnTo>
                      <a:pt x="55" y="312"/>
                    </a:lnTo>
                    <a:lnTo>
                      <a:pt x="49" y="324"/>
                    </a:lnTo>
                    <a:lnTo>
                      <a:pt x="44" y="337"/>
                    </a:lnTo>
                    <a:lnTo>
                      <a:pt x="38" y="348"/>
                    </a:lnTo>
                    <a:lnTo>
                      <a:pt x="32" y="362"/>
                    </a:lnTo>
                    <a:lnTo>
                      <a:pt x="29" y="373"/>
                    </a:lnTo>
                    <a:lnTo>
                      <a:pt x="25" y="386"/>
                    </a:lnTo>
                    <a:lnTo>
                      <a:pt x="21" y="400"/>
                    </a:lnTo>
                    <a:lnTo>
                      <a:pt x="17" y="413"/>
                    </a:lnTo>
                    <a:lnTo>
                      <a:pt x="13" y="426"/>
                    </a:lnTo>
                    <a:lnTo>
                      <a:pt x="11" y="440"/>
                    </a:lnTo>
                    <a:lnTo>
                      <a:pt x="8" y="453"/>
                    </a:lnTo>
                    <a:lnTo>
                      <a:pt x="6" y="466"/>
                    </a:lnTo>
                    <a:lnTo>
                      <a:pt x="4" y="481"/>
                    </a:lnTo>
                    <a:lnTo>
                      <a:pt x="4" y="495"/>
                    </a:lnTo>
                    <a:lnTo>
                      <a:pt x="0" y="508"/>
                    </a:lnTo>
                    <a:lnTo>
                      <a:pt x="0" y="521"/>
                    </a:lnTo>
                    <a:lnTo>
                      <a:pt x="0" y="537"/>
                    </a:lnTo>
                    <a:lnTo>
                      <a:pt x="0" y="552"/>
                    </a:lnTo>
                    <a:lnTo>
                      <a:pt x="0" y="565"/>
                    </a:lnTo>
                    <a:lnTo>
                      <a:pt x="0" y="578"/>
                    </a:lnTo>
                    <a:lnTo>
                      <a:pt x="0" y="594"/>
                    </a:lnTo>
                    <a:lnTo>
                      <a:pt x="4" y="607"/>
                    </a:lnTo>
                    <a:lnTo>
                      <a:pt x="4" y="620"/>
                    </a:lnTo>
                    <a:lnTo>
                      <a:pt x="6" y="634"/>
                    </a:lnTo>
                    <a:lnTo>
                      <a:pt x="8" y="649"/>
                    </a:lnTo>
                    <a:lnTo>
                      <a:pt x="11" y="662"/>
                    </a:lnTo>
                    <a:lnTo>
                      <a:pt x="13" y="673"/>
                    </a:lnTo>
                    <a:lnTo>
                      <a:pt x="17" y="687"/>
                    </a:lnTo>
                    <a:lnTo>
                      <a:pt x="21" y="700"/>
                    </a:lnTo>
                    <a:lnTo>
                      <a:pt x="25" y="713"/>
                    </a:lnTo>
                    <a:lnTo>
                      <a:pt x="29" y="725"/>
                    </a:lnTo>
                    <a:lnTo>
                      <a:pt x="32" y="738"/>
                    </a:lnTo>
                    <a:lnTo>
                      <a:pt x="38" y="751"/>
                    </a:lnTo>
                    <a:lnTo>
                      <a:pt x="44" y="765"/>
                    </a:lnTo>
                    <a:lnTo>
                      <a:pt x="49" y="776"/>
                    </a:lnTo>
                    <a:lnTo>
                      <a:pt x="55" y="788"/>
                    </a:lnTo>
                    <a:lnTo>
                      <a:pt x="61" y="799"/>
                    </a:lnTo>
                    <a:lnTo>
                      <a:pt x="67" y="812"/>
                    </a:lnTo>
                    <a:lnTo>
                      <a:pt x="72" y="822"/>
                    </a:lnTo>
                    <a:lnTo>
                      <a:pt x="80" y="835"/>
                    </a:lnTo>
                    <a:lnTo>
                      <a:pt x="88" y="845"/>
                    </a:lnTo>
                    <a:lnTo>
                      <a:pt x="95" y="858"/>
                    </a:lnTo>
                    <a:lnTo>
                      <a:pt x="103" y="867"/>
                    </a:lnTo>
                    <a:lnTo>
                      <a:pt x="110" y="879"/>
                    </a:lnTo>
                    <a:lnTo>
                      <a:pt x="118" y="888"/>
                    </a:lnTo>
                    <a:lnTo>
                      <a:pt x="127" y="900"/>
                    </a:lnTo>
                    <a:lnTo>
                      <a:pt x="135" y="909"/>
                    </a:lnTo>
                    <a:lnTo>
                      <a:pt x="145" y="919"/>
                    </a:lnTo>
                    <a:lnTo>
                      <a:pt x="154" y="930"/>
                    </a:lnTo>
                    <a:lnTo>
                      <a:pt x="165" y="940"/>
                    </a:lnTo>
                    <a:lnTo>
                      <a:pt x="175" y="947"/>
                    </a:lnTo>
                    <a:lnTo>
                      <a:pt x="183" y="957"/>
                    </a:lnTo>
                    <a:lnTo>
                      <a:pt x="194" y="964"/>
                    </a:lnTo>
                    <a:lnTo>
                      <a:pt x="205" y="974"/>
                    </a:lnTo>
                    <a:lnTo>
                      <a:pt x="215" y="981"/>
                    </a:lnTo>
                    <a:lnTo>
                      <a:pt x="226" y="989"/>
                    </a:lnTo>
                    <a:lnTo>
                      <a:pt x="238" y="999"/>
                    </a:lnTo>
                    <a:lnTo>
                      <a:pt x="249" y="1006"/>
                    </a:lnTo>
                    <a:lnTo>
                      <a:pt x="259" y="1012"/>
                    </a:lnTo>
                    <a:lnTo>
                      <a:pt x="270" y="1019"/>
                    </a:lnTo>
                    <a:lnTo>
                      <a:pt x="281" y="1027"/>
                    </a:lnTo>
                    <a:lnTo>
                      <a:pt x="295" y="1033"/>
                    </a:lnTo>
                    <a:lnTo>
                      <a:pt x="306" y="1038"/>
                    </a:lnTo>
                    <a:lnTo>
                      <a:pt x="318" y="1044"/>
                    </a:lnTo>
                    <a:lnTo>
                      <a:pt x="331" y="1050"/>
                    </a:lnTo>
                    <a:lnTo>
                      <a:pt x="344" y="1058"/>
                    </a:lnTo>
                    <a:lnTo>
                      <a:pt x="356" y="1061"/>
                    </a:lnTo>
                    <a:lnTo>
                      <a:pt x="369" y="1067"/>
                    </a:lnTo>
                    <a:lnTo>
                      <a:pt x="380" y="1071"/>
                    </a:lnTo>
                    <a:lnTo>
                      <a:pt x="396" y="1075"/>
                    </a:lnTo>
                    <a:lnTo>
                      <a:pt x="409" y="1078"/>
                    </a:lnTo>
                    <a:lnTo>
                      <a:pt x="422" y="1082"/>
                    </a:lnTo>
                    <a:lnTo>
                      <a:pt x="435" y="1084"/>
                    </a:lnTo>
                    <a:lnTo>
                      <a:pt x="451" y="1090"/>
                    </a:lnTo>
                    <a:lnTo>
                      <a:pt x="464" y="1090"/>
                    </a:lnTo>
                    <a:lnTo>
                      <a:pt x="477" y="1094"/>
                    </a:lnTo>
                    <a:lnTo>
                      <a:pt x="491" y="1096"/>
                    </a:lnTo>
                    <a:lnTo>
                      <a:pt x="506" y="1097"/>
                    </a:lnTo>
                    <a:lnTo>
                      <a:pt x="519" y="1099"/>
                    </a:lnTo>
                    <a:lnTo>
                      <a:pt x="534" y="1099"/>
                    </a:lnTo>
                    <a:lnTo>
                      <a:pt x="550" y="1099"/>
                    </a:lnTo>
                    <a:lnTo>
                      <a:pt x="565" y="1101"/>
                    </a:lnTo>
                    <a:lnTo>
                      <a:pt x="565" y="1101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" name="Freeform 35"/>
              <p:cNvSpPr>
                <a:spLocks/>
              </p:cNvSpPr>
              <p:nvPr/>
            </p:nvSpPr>
            <p:spPr bwMode="auto">
              <a:xfrm>
                <a:off x="5409419" y="4334975"/>
                <a:ext cx="833710" cy="830824"/>
              </a:xfrm>
              <a:custGeom>
                <a:avLst/>
                <a:gdLst/>
                <a:ahLst/>
                <a:cxnLst>
                  <a:cxn ang="0">
                    <a:pos x="263" y="574"/>
                  </a:cxn>
                  <a:cxn ang="0">
                    <a:pos x="234" y="572"/>
                  </a:cxn>
                  <a:cxn ang="0">
                    <a:pos x="208" y="563"/>
                  </a:cxn>
                  <a:cxn ang="0">
                    <a:pos x="179" y="555"/>
                  </a:cxn>
                  <a:cxn ang="0">
                    <a:pos x="154" y="544"/>
                  </a:cxn>
                  <a:cxn ang="0">
                    <a:pos x="114" y="517"/>
                  </a:cxn>
                  <a:cxn ang="0">
                    <a:pos x="73" y="481"/>
                  </a:cxn>
                  <a:cxn ang="0">
                    <a:pos x="42" y="443"/>
                  </a:cxn>
                  <a:cxn ang="0">
                    <a:pos x="25" y="411"/>
                  </a:cxn>
                  <a:cxn ang="0">
                    <a:pos x="14" y="378"/>
                  </a:cxn>
                  <a:cxn ang="0">
                    <a:pos x="6" y="352"/>
                  </a:cxn>
                  <a:cxn ang="0">
                    <a:pos x="0" y="325"/>
                  </a:cxn>
                  <a:cxn ang="0">
                    <a:pos x="0" y="297"/>
                  </a:cxn>
                  <a:cxn ang="0">
                    <a:pos x="0" y="264"/>
                  </a:cxn>
                  <a:cxn ang="0">
                    <a:pos x="2" y="236"/>
                  </a:cxn>
                  <a:cxn ang="0">
                    <a:pos x="8" y="209"/>
                  </a:cxn>
                  <a:cxn ang="0">
                    <a:pos x="17" y="181"/>
                  </a:cxn>
                  <a:cxn ang="0">
                    <a:pos x="29" y="156"/>
                  </a:cxn>
                  <a:cxn ang="0">
                    <a:pos x="54" y="114"/>
                  </a:cxn>
                  <a:cxn ang="0">
                    <a:pos x="92" y="74"/>
                  </a:cxn>
                  <a:cxn ang="0">
                    <a:pos x="135" y="40"/>
                  </a:cxn>
                  <a:cxn ang="0">
                    <a:pos x="168" y="23"/>
                  </a:cxn>
                  <a:cxn ang="0">
                    <a:pos x="194" y="13"/>
                  </a:cxn>
                  <a:cxn ang="0">
                    <a:pos x="221" y="6"/>
                  </a:cxn>
                  <a:cxn ang="0">
                    <a:pos x="249" y="0"/>
                  </a:cxn>
                  <a:cxn ang="0">
                    <a:pos x="280" y="0"/>
                  </a:cxn>
                  <a:cxn ang="0">
                    <a:pos x="308" y="0"/>
                  </a:cxn>
                  <a:cxn ang="0">
                    <a:pos x="337" y="4"/>
                  </a:cxn>
                  <a:cxn ang="0">
                    <a:pos x="365" y="10"/>
                  </a:cxn>
                  <a:cxn ang="0">
                    <a:pos x="392" y="17"/>
                  </a:cxn>
                  <a:cxn ang="0">
                    <a:pos x="430" y="36"/>
                  </a:cxn>
                  <a:cxn ang="0">
                    <a:pos x="459" y="55"/>
                  </a:cxn>
                  <a:cxn ang="0">
                    <a:pos x="500" y="93"/>
                  </a:cxn>
                  <a:cxn ang="0">
                    <a:pos x="533" y="137"/>
                  </a:cxn>
                  <a:cxn ang="0">
                    <a:pos x="550" y="169"/>
                  </a:cxn>
                  <a:cxn ang="0">
                    <a:pos x="559" y="196"/>
                  </a:cxn>
                  <a:cxn ang="0">
                    <a:pos x="569" y="222"/>
                  </a:cxn>
                  <a:cxn ang="0">
                    <a:pos x="575" y="251"/>
                  </a:cxn>
                  <a:cxn ang="0">
                    <a:pos x="576" y="281"/>
                  </a:cxn>
                  <a:cxn ang="0">
                    <a:pos x="575" y="310"/>
                  </a:cxn>
                  <a:cxn ang="0">
                    <a:pos x="573" y="338"/>
                  </a:cxn>
                  <a:cxn ang="0">
                    <a:pos x="563" y="365"/>
                  </a:cxn>
                  <a:cxn ang="0">
                    <a:pos x="556" y="394"/>
                  </a:cxn>
                  <a:cxn ang="0">
                    <a:pos x="537" y="430"/>
                  </a:cxn>
                  <a:cxn ang="0">
                    <a:pos x="517" y="460"/>
                  </a:cxn>
                  <a:cxn ang="0">
                    <a:pos x="481" y="500"/>
                  </a:cxn>
                  <a:cxn ang="0">
                    <a:pos x="441" y="530"/>
                  </a:cxn>
                  <a:cxn ang="0">
                    <a:pos x="411" y="546"/>
                  </a:cxn>
                  <a:cxn ang="0">
                    <a:pos x="379" y="559"/>
                  </a:cxn>
                  <a:cxn ang="0">
                    <a:pos x="352" y="568"/>
                  </a:cxn>
                  <a:cxn ang="0">
                    <a:pos x="324" y="574"/>
                  </a:cxn>
                  <a:cxn ang="0">
                    <a:pos x="295" y="576"/>
                  </a:cxn>
                </a:cxnLst>
                <a:rect l="0" t="0" r="r" b="b"/>
                <a:pathLst>
                  <a:path w="578" h="578">
                    <a:moveTo>
                      <a:pt x="287" y="578"/>
                    </a:moveTo>
                    <a:lnTo>
                      <a:pt x="280" y="576"/>
                    </a:lnTo>
                    <a:lnTo>
                      <a:pt x="272" y="576"/>
                    </a:lnTo>
                    <a:lnTo>
                      <a:pt x="263" y="574"/>
                    </a:lnTo>
                    <a:lnTo>
                      <a:pt x="257" y="574"/>
                    </a:lnTo>
                    <a:lnTo>
                      <a:pt x="249" y="574"/>
                    </a:lnTo>
                    <a:lnTo>
                      <a:pt x="242" y="572"/>
                    </a:lnTo>
                    <a:lnTo>
                      <a:pt x="234" y="572"/>
                    </a:lnTo>
                    <a:lnTo>
                      <a:pt x="228" y="570"/>
                    </a:lnTo>
                    <a:lnTo>
                      <a:pt x="221" y="568"/>
                    </a:lnTo>
                    <a:lnTo>
                      <a:pt x="215" y="567"/>
                    </a:lnTo>
                    <a:lnTo>
                      <a:pt x="208" y="563"/>
                    </a:lnTo>
                    <a:lnTo>
                      <a:pt x="200" y="563"/>
                    </a:lnTo>
                    <a:lnTo>
                      <a:pt x="194" y="559"/>
                    </a:lnTo>
                    <a:lnTo>
                      <a:pt x="187" y="557"/>
                    </a:lnTo>
                    <a:lnTo>
                      <a:pt x="179" y="555"/>
                    </a:lnTo>
                    <a:lnTo>
                      <a:pt x="175" y="553"/>
                    </a:lnTo>
                    <a:lnTo>
                      <a:pt x="168" y="549"/>
                    </a:lnTo>
                    <a:lnTo>
                      <a:pt x="160" y="546"/>
                    </a:lnTo>
                    <a:lnTo>
                      <a:pt x="154" y="544"/>
                    </a:lnTo>
                    <a:lnTo>
                      <a:pt x="149" y="540"/>
                    </a:lnTo>
                    <a:lnTo>
                      <a:pt x="135" y="534"/>
                    </a:lnTo>
                    <a:lnTo>
                      <a:pt x="126" y="527"/>
                    </a:lnTo>
                    <a:lnTo>
                      <a:pt x="114" y="517"/>
                    </a:lnTo>
                    <a:lnTo>
                      <a:pt x="103" y="510"/>
                    </a:lnTo>
                    <a:lnTo>
                      <a:pt x="92" y="500"/>
                    </a:lnTo>
                    <a:lnTo>
                      <a:pt x="82" y="492"/>
                    </a:lnTo>
                    <a:lnTo>
                      <a:pt x="73" y="481"/>
                    </a:lnTo>
                    <a:lnTo>
                      <a:pt x="63" y="471"/>
                    </a:lnTo>
                    <a:lnTo>
                      <a:pt x="54" y="460"/>
                    </a:lnTo>
                    <a:lnTo>
                      <a:pt x="48" y="449"/>
                    </a:lnTo>
                    <a:lnTo>
                      <a:pt x="42" y="443"/>
                    </a:lnTo>
                    <a:lnTo>
                      <a:pt x="40" y="437"/>
                    </a:lnTo>
                    <a:lnTo>
                      <a:pt x="36" y="430"/>
                    </a:lnTo>
                    <a:lnTo>
                      <a:pt x="33" y="424"/>
                    </a:lnTo>
                    <a:lnTo>
                      <a:pt x="25" y="411"/>
                    </a:lnTo>
                    <a:lnTo>
                      <a:pt x="21" y="399"/>
                    </a:lnTo>
                    <a:lnTo>
                      <a:pt x="17" y="394"/>
                    </a:lnTo>
                    <a:lnTo>
                      <a:pt x="15" y="386"/>
                    </a:lnTo>
                    <a:lnTo>
                      <a:pt x="14" y="378"/>
                    </a:lnTo>
                    <a:lnTo>
                      <a:pt x="12" y="373"/>
                    </a:lnTo>
                    <a:lnTo>
                      <a:pt x="8" y="365"/>
                    </a:lnTo>
                    <a:lnTo>
                      <a:pt x="8" y="359"/>
                    </a:lnTo>
                    <a:lnTo>
                      <a:pt x="6" y="352"/>
                    </a:lnTo>
                    <a:lnTo>
                      <a:pt x="6" y="346"/>
                    </a:lnTo>
                    <a:lnTo>
                      <a:pt x="2" y="338"/>
                    </a:lnTo>
                    <a:lnTo>
                      <a:pt x="2" y="331"/>
                    </a:lnTo>
                    <a:lnTo>
                      <a:pt x="0" y="325"/>
                    </a:lnTo>
                    <a:lnTo>
                      <a:pt x="0" y="318"/>
                    </a:lnTo>
                    <a:lnTo>
                      <a:pt x="0" y="310"/>
                    </a:lnTo>
                    <a:lnTo>
                      <a:pt x="0" y="302"/>
                    </a:lnTo>
                    <a:lnTo>
                      <a:pt x="0" y="297"/>
                    </a:lnTo>
                    <a:lnTo>
                      <a:pt x="0" y="289"/>
                    </a:lnTo>
                    <a:lnTo>
                      <a:pt x="0" y="281"/>
                    </a:lnTo>
                    <a:lnTo>
                      <a:pt x="0" y="274"/>
                    </a:lnTo>
                    <a:lnTo>
                      <a:pt x="0" y="264"/>
                    </a:lnTo>
                    <a:lnTo>
                      <a:pt x="0" y="259"/>
                    </a:lnTo>
                    <a:lnTo>
                      <a:pt x="0" y="251"/>
                    </a:lnTo>
                    <a:lnTo>
                      <a:pt x="2" y="243"/>
                    </a:lnTo>
                    <a:lnTo>
                      <a:pt x="2" y="236"/>
                    </a:lnTo>
                    <a:lnTo>
                      <a:pt x="6" y="230"/>
                    </a:lnTo>
                    <a:lnTo>
                      <a:pt x="6" y="222"/>
                    </a:lnTo>
                    <a:lnTo>
                      <a:pt x="8" y="215"/>
                    </a:lnTo>
                    <a:lnTo>
                      <a:pt x="8" y="209"/>
                    </a:lnTo>
                    <a:lnTo>
                      <a:pt x="12" y="202"/>
                    </a:lnTo>
                    <a:lnTo>
                      <a:pt x="14" y="196"/>
                    </a:lnTo>
                    <a:lnTo>
                      <a:pt x="15" y="188"/>
                    </a:lnTo>
                    <a:lnTo>
                      <a:pt x="17" y="181"/>
                    </a:lnTo>
                    <a:lnTo>
                      <a:pt x="21" y="175"/>
                    </a:lnTo>
                    <a:lnTo>
                      <a:pt x="23" y="169"/>
                    </a:lnTo>
                    <a:lnTo>
                      <a:pt x="25" y="162"/>
                    </a:lnTo>
                    <a:lnTo>
                      <a:pt x="29" y="156"/>
                    </a:lnTo>
                    <a:lnTo>
                      <a:pt x="33" y="150"/>
                    </a:lnTo>
                    <a:lnTo>
                      <a:pt x="40" y="137"/>
                    </a:lnTo>
                    <a:lnTo>
                      <a:pt x="48" y="125"/>
                    </a:lnTo>
                    <a:lnTo>
                      <a:pt x="54" y="114"/>
                    </a:lnTo>
                    <a:lnTo>
                      <a:pt x="63" y="103"/>
                    </a:lnTo>
                    <a:lnTo>
                      <a:pt x="73" y="93"/>
                    </a:lnTo>
                    <a:lnTo>
                      <a:pt x="82" y="84"/>
                    </a:lnTo>
                    <a:lnTo>
                      <a:pt x="92" y="74"/>
                    </a:lnTo>
                    <a:lnTo>
                      <a:pt x="103" y="65"/>
                    </a:lnTo>
                    <a:lnTo>
                      <a:pt x="114" y="55"/>
                    </a:lnTo>
                    <a:lnTo>
                      <a:pt x="126" y="48"/>
                    </a:lnTo>
                    <a:lnTo>
                      <a:pt x="135" y="40"/>
                    </a:lnTo>
                    <a:lnTo>
                      <a:pt x="149" y="32"/>
                    </a:lnTo>
                    <a:lnTo>
                      <a:pt x="154" y="29"/>
                    </a:lnTo>
                    <a:lnTo>
                      <a:pt x="160" y="27"/>
                    </a:lnTo>
                    <a:lnTo>
                      <a:pt x="168" y="23"/>
                    </a:lnTo>
                    <a:lnTo>
                      <a:pt x="175" y="21"/>
                    </a:lnTo>
                    <a:lnTo>
                      <a:pt x="179" y="17"/>
                    </a:lnTo>
                    <a:lnTo>
                      <a:pt x="187" y="15"/>
                    </a:lnTo>
                    <a:lnTo>
                      <a:pt x="194" y="13"/>
                    </a:lnTo>
                    <a:lnTo>
                      <a:pt x="200" y="11"/>
                    </a:lnTo>
                    <a:lnTo>
                      <a:pt x="208" y="10"/>
                    </a:lnTo>
                    <a:lnTo>
                      <a:pt x="215" y="8"/>
                    </a:lnTo>
                    <a:lnTo>
                      <a:pt x="221" y="6"/>
                    </a:lnTo>
                    <a:lnTo>
                      <a:pt x="228" y="6"/>
                    </a:lnTo>
                    <a:lnTo>
                      <a:pt x="234" y="4"/>
                    </a:lnTo>
                    <a:lnTo>
                      <a:pt x="242" y="2"/>
                    </a:lnTo>
                    <a:lnTo>
                      <a:pt x="249" y="0"/>
                    </a:lnTo>
                    <a:lnTo>
                      <a:pt x="257" y="0"/>
                    </a:lnTo>
                    <a:lnTo>
                      <a:pt x="263" y="0"/>
                    </a:lnTo>
                    <a:lnTo>
                      <a:pt x="272" y="0"/>
                    </a:lnTo>
                    <a:lnTo>
                      <a:pt x="280" y="0"/>
                    </a:lnTo>
                    <a:lnTo>
                      <a:pt x="287" y="0"/>
                    </a:lnTo>
                    <a:lnTo>
                      <a:pt x="295" y="0"/>
                    </a:lnTo>
                    <a:lnTo>
                      <a:pt x="301" y="0"/>
                    </a:lnTo>
                    <a:lnTo>
                      <a:pt x="308" y="0"/>
                    </a:lnTo>
                    <a:lnTo>
                      <a:pt x="316" y="0"/>
                    </a:lnTo>
                    <a:lnTo>
                      <a:pt x="324" y="0"/>
                    </a:lnTo>
                    <a:lnTo>
                      <a:pt x="329" y="2"/>
                    </a:lnTo>
                    <a:lnTo>
                      <a:pt x="337" y="4"/>
                    </a:lnTo>
                    <a:lnTo>
                      <a:pt x="344" y="6"/>
                    </a:lnTo>
                    <a:lnTo>
                      <a:pt x="352" y="6"/>
                    </a:lnTo>
                    <a:lnTo>
                      <a:pt x="358" y="8"/>
                    </a:lnTo>
                    <a:lnTo>
                      <a:pt x="365" y="10"/>
                    </a:lnTo>
                    <a:lnTo>
                      <a:pt x="371" y="11"/>
                    </a:lnTo>
                    <a:lnTo>
                      <a:pt x="379" y="13"/>
                    </a:lnTo>
                    <a:lnTo>
                      <a:pt x="386" y="15"/>
                    </a:lnTo>
                    <a:lnTo>
                      <a:pt x="392" y="17"/>
                    </a:lnTo>
                    <a:lnTo>
                      <a:pt x="400" y="21"/>
                    </a:lnTo>
                    <a:lnTo>
                      <a:pt x="411" y="27"/>
                    </a:lnTo>
                    <a:lnTo>
                      <a:pt x="422" y="32"/>
                    </a:lnTo>
                    <a:lnTo>
                      <a:pt x="430" y="36"/>
                    </a:lnTo>
                    <a:lnTo>
                      <a:pt x="436" y="40"/>
                    </a:lnTo>
                    <a:lnTo>
                      <a:pt x="441" y="44"/>
                    </a:lnTo>
                    <a:lnTo>
                      <a:pt x="449" y="48"/>
                    </a:lnTo>
                    <a:lnTo>
                      <a:pt x="459" y="55"/>
                    </a:lnTo>
                    <a:lnTo>
                      <a:pt x="470" y="65"/>
                    </a:lnTo>
                    <a:lnTo>
                      <a:pt x="481" y="74"/>
                    </a:lnTo>
                    <a:lnTo>
                      <a:pt x="493" y="84"/>
                    </a:lnTo>
                    <a:lnTo>
                      <a:pt x="500" y="93"/>
                    </a:lnTo>
                    <a:lnTo>
                      <a:pt x="510" y="103"/>
                    </a:lnTo>
                    <a:lnTo>
                      <a:pt x="517" y="114"/>
                    </a:lnTo>
                    <a:lnTo>
                      <a:pt x="527" y="125"/>
                    </a:lnTo>
                    <a:lnTo>
                      <a:pt x="533" y="137"/>
                    </a:lnTo>
                    <a:lnTo>
                      <a:pt x="540" y="150"/>
                    </a:lnTo>
                    <a:lnTo>
                      <a:pt x="544" y="156"/>
                    </a:lnTo>
                    <a:lnTo>
                      <a:pt x="546" y="162"/>
                    </a:lnTo>
                    <a:lnTo>
                      <a:pt x="550" y="169"/>
                    </a:lnTo>
                    <a:lnTo>
                      <a:pt x="554" y="175"/>
                    </a:lnTo>
                    <a:lnTo>
                      <a:pt x="556" y="181"/>
                    </a:lnTo>
                    <a:lnTo>
                      <a:pt x="557" y="188"/>
                    </a:lnTo>
                    <a:lnTo>
                      <a:pt x="559" y="196"/>
                    </a:lnTo>
                    <a:lnTo>
                      <a:pt x="563" y="202"/>
                    </a:lnTo>
                    <a:lnTo>
                      <a:pt x="563" y="209"/>
                    </a:lnTo>
                    <a:lnTo>
                      <a:pt x="567" y="215"/>
                    </a:lnTo>
                    <a:lnTo>
                      <a:pt x="569" y="222"/>
                    </a:lnTo>
                    <a:lnTo>
                      <a:pt x="571" y="230"/>
                    </a:lnTo>
                    <a:lnTo>
                      <a:pt x="573" y="236"/>
                    </a:lnTo>
                    <a:lnTo>
                      <a:pt x="573" y="243"/>
                    </a:lnTo>
                    <a:lnTo>
                      <a:pt x="575" y="251"/>
                    </a:lnTo>
                    <a:lnTo>
                      <a:pt x="575" y="259"/>
                    </a:lnTo>
                    <a:lnTo>
                      <a:pt x="575" y="264"/>
                    </a:lnTo>
                    <a:lnTo>
                      <a:pt x="576" y="274"/>
                    </a:lnTo>
                    <a:lnTo>
                      <a:pt x="576" y="281"/>
                    </a:lnTo>
                    <a:lnTo>
                      <a:pt x="578" y="289"/>
                    </a:lnTo>
                    <a:lnTo>
                      <a:pt x="576" y="297"/>
                    </a:lnTo>
                    <a:lnTo>
                      <a:pt x="576" y="302"/>
                    </a:lnTo>
                    <a:lnTo>
                      <a:pt x="575" y="310"/>
                    </a:lnTo>
                    <a:lnTo>
                      <a:pt x="575" y="318"/>
                    </a:lnTo>
                    <a:lnTo>
                      <a:pt x="575" y="325"/>
                    </a:lnTo>
                    <a:lnTo>
                      <a:pt x="573" y="331"/>
                    </a:lnTo>
                    <a:lnTo>
                      <a:pt x="573" y="338"/>
                    </a:lnTo>
                    <a:lnTo>
                      <a:pt x="571" y="346"/>
                    </a:lnTo>
                    <a:lnTo>
                      <a:pt x="569" y="352"/>
                    </a:lnTo>
                    <a:lnTo>
                      <a:pt x="567" y="359"/>
                    </a:lnTo>
                    <a:lnTo>
                      <a:pt x="563" y="365"/>
                    </a:lnTo>
                    <a:lnTo>
                      <a:pt x="563" y="373"/>
                    </a:lnTo>
                    <a:lnTo>
                      <a:pt x="559" y="378"/>
                    </a:lnTo>
                    <a:lnTo>
                      <a:pt x="557" y="386"/>
                    </a:lnTo>
                    <a:lnTo>
                      <a:pt x="556" y="394"/>
                    </a:lnTo>
                    <a:lnTo>
                      <a:pt x="554" y="399"/>
                    </a:lnTo>
                    <a:lnTo>
                      <a:pt x="546" y="411"/>
                    </a:lnTo>
                    <a:lnTo>
                      <a:pt x="540" y="424"/>
                    </a:lnTo>
                    <a:lnTo>
                      <a:pt x="537" y="430"/>
                    </a:lnTo>
                    <a:lnTo>
                      <a:pt x="533" y="437"/>
                    </a:lnTo>
                    <a:lnTo>
                      <a:pt x="529" y="443"/>
                    </a:lnTo>
                    <a:lnTo>
                      <a:pt x="527" y="449"/>
                    </a:lnTo>
                    <a:lnTo>
                      <a:pt x="517" y="460"/>
                    </a:lnTo>
                    <a:lnTo>
                      <a:pt x="510" y="471"/>
                    </a:lnTo>
                    <a:lnTo>
                      <a:pt x="500" y="481"/>
                    </a:lnTo>
                    <a:lnTo>
                      <a:pt x="493" y="492"/>
                    </a:lnTo>
                    <a:lnTo>
                      <a:pt x="481" y="500"/>
                    </a:lnTo>
                    <a:lnTo>
                      <a:pt x="470" y="510"/>
                    </a:lnTo>
                    <a:lnTo>
                      <a:pt x="459" y="517"/>
                    </a:lnTo>
                    <a:lnTo>
                      <a:pt x="449" y="527"/>
                    </a:lnTo>
                    <a:lnTo>
                      <a:pt x="441" y="530"/>
                    </a:lnTo>
                    <a:lnTo>
                      <a:pt x="436" y="534"/>
                    </a:lnTo>
                    <a:lnTo>
                      <a:pt x="430" y="538"/>
                    </a:lnTo>
                    <a:lnTo>
                      <a:pt x="422" y="540"/>
                    </a:lnTo>
                    <a:lnTo>
                      <a:pt x="411" y="546"/>
                    </a:lnTo>
                    <a:lnTo>
                      <a:pt x="400" y="553"/>
                    </a:lnTo>
                    <a:lnTo>
                      <a:pt x="392" y="555"/>
                    </a:lnTo>
                    <a:lnTo>
                      <a:pt x="386" y="557"/>
                    </a:lnTo>
                    <a:lnTo>
                      <a:pt x="379" y="559"/>
                    </a:lnTo>
                    <a:lnTo>
                      <a:pt x="371" y="563"/>
                    </a:lnTo>
                    <a:lnTo>
                      <a:pt x="365" y="563"/>
                    </a:lnTo>
                    <a:lnTo>
                      <a:pt x="358" y="567"/>
                    </a:lnTo>
                    <a:lnTo>
                      <a:pt x="352" y="568"/>
                    </a:lnTo>
                    <a:lnTo>
                      <a:pt x="344" y="570"/>
                    </a:lnTo>
                    <a:lnTo>
                      <a:pt x="337" y="572"/>
                    </a:lnTo>
                    <a:lnTo>
                      <a:pt x="329" y="572"/>
                    </a:lnTo>
                    <a:lnTo>
                      <a:pt x="324" y="574"/>
                    </a:lnTo>
                    <a:lnTo>
                      <a:pt x="316" y="574"/>
                    </a:lnTo>
                    <a:lnTo>
                      <a:pt x="308" y="574"/>
                    </a:lnTo>
                    <a:lnTo>
                      <a:pt x="301" y="576"/>
                    </a:lnTo>
                    <a:lnTo>
                      <a:pt x="295" y="576"/>
                    </a:lnTo>
                    <a:lnTo>
                      <a:pt x="287" y="578"/>
                    </a:lnTo>
                    <a:lnTo>
                      <a:pt x="287" y="578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" name="Freeform 36"/>
              <p:cNvSpPr>
                <a:spLocks/>
              </p:cNvSpPr>
              <p:nvPr/>
            </p:nvSpPr>
            <p:spPr bwMode="auto">
              <a:xfrm>
                <a:off x="5438267" y="4349400"/>
                <a:ext cx="776014" cy="770244"/>
              </a:xfrm>
              <a:custGeom>
                <a:avLst/>
                <a:gdLst/>
                <a:ahLst/>
                <a:cxnLst>
                  <a:cxn ang="0">
                    <a:pos x="255" y="535"/>
                  </a:cxn>
                  <a:cxn ang="0">
                    <a:pos x="236" y="533"/>
                  </a:cxn>
                  <a:cxn ang="0">
                    <a:pos x="215" y="529"/>
                  </a:cxn>
                  <a:cxn ang="0">
                    <a:pos x="196" y="523"/>
                  </a:cxn>
                  <a:cxn ang="0">
                    <a:pos x="166" y="514"/>
                  </a:cxn>
                  <a:cxn ang="0">
                    <a:pos x="130" y="495"/>
                  </a:cxn>
                  <a:cxn ang="0">
                    <a:pos x="99" y="472"/>
                  </a:cxn>
                  <a:cxn ang="0">
                    <a:pos x="69" y="445"/>
                  </a:cxn>
                  <a:cxn ang="0">
                    <a:pos x="46" y="417"/>
                  </a:cxn>
                  <a:cxn ang="0">
                    <a:pos x="27" y="383"/>
                  </a:cxn>
                  <a:cxn ang="0">
                    <a:pos x="16" y="360"/>
                  </a:cxn>
                  <a:cxn ang="0">
                    <a:pos x="10" y="339"/>
                  </a:cxn>
                  <a:cxn ang="0">
                    <a:pos x="6" y="322"/>
                  </a:cxn>
                  <a:cxn ang="0">
                    <a:pos x="0" y="301"/>
                  </a:cxn>
                  <a:cxn ang="0">
                    <a:pos x="0" y="280"/>
                  </a:cxn>
                  <a:cxn ang="0">
                    <a:pos x="0" y="259"/>
                  </a:cxn>
                  <a:cxn ang="0">
                    <a:pos x="0" y="240"/>
                  </a:cxn>
                  <a:cxn ang="0">
                    <a:pos x="4" y="219"/>
                  </a:cxn>
                  <a:cxn ang="0">
                    <a:pos x="8" y="198"/>
                  </a:cxn>
                  <a:cxn ang="0">
                    <a:pos x="16" y="173"/>
                  </a:cxn>
                  <a:cxn ang="0">
                    <a:pos x="33" y="139"/>
                  </a:cxn>
                  <a:cxn ang="0">
                    <a:pos x="52" y="107"/>
                  </a:cxn>
                  <a:cxn ang="0">
                    <a:pos x="80" y="78"/>
                  </a:cxn>
                  <a:cxn ang="0">
                    <a:pos x="109" y="52"/>
                  </a:cxn>
                  <a:cxn ang="0">
                    <a:pos x="141" y="33"/>
                  </a:cxn>
                  <a:cxn ang="0">
                    <a:pos x="177" y="16"/>
                  </a:cxn>
                  <a:cxn ang="0">
                    <a:pos x="202" y="8"/>
                  </a:cxn>
                  <a:cxn ang="0">
                    <a:pos x="221" y="4"/>
                  </a:cxn>
                  <a:cxn ang="0">
                    <a:pos x="242" y="0"/>
                  </a:cxn>
                  <a:cxn ang="0">
                    <a:pos x="263" y="0"/>
                  </a:cxn>
                  <a:cxn ang="0">
                    <a:pos x="284" y="0"/>
                  </a:cxn>
                  <a:cxn ang="0">
                    <a:pos x="303" y="0"/>
                  </a:cxn>
                  <a:cxn ang="0">
                    <a:pos x="324" y="6"/>
                  </a:cxn>
                  <a:cxn ang="0">
                    <a:pos x="343" y="10"/>
                  </a:cxn>
                  <a:cxn ang="0">
                    <a:pos x="362" y="16"/>
                  </a:cxn>
                  <a:cxn ang="0">
                    <a:pos x="384" y="27"/>
                  </a:cxn>
                  <a:cxn ang="0">
                    <a:pos x="419" y="46"/>
                  </a:cxn>
                  <a:cxn ang="0">
                    <a:pos x="449" y="69"/>
                  </a:cxn>
                  <a:cxn ang="0">
                    <a:pos x="476" y="97"/>
                  </a:cxn>
                  <a:cxn ang="0">
                    <a:pos x="497" y="128"/>
                  </a:cxn>
                  <a:cxn ang="0">
                    <a:pos x="516" y="162"/>
                  </a:cxn>
                  <a:cxn ang="0">
                    <a:pos x="525" y="192"/>
                  </a:cxn>
                  <a:cxn ang="0">
                    <a:pos x="533" y="213"/>
                  </a:cxn>
                  <a:cxn ang="0">
                    <a:pos x="535" y="232"/>
                  </a:cxn>
                  <a:cxn ang="0">
                    <a:pos x="537" y="253"/>
                  </a:cxn>
                  <a:cxn ang="0">
                    <a:pos x="537" y="274"/>
                  </a:cxn>
                  <a:cxn ang="0">
                    <a:pos x="537" y="293"/>
                  </a:cxn>
                  <a:cxn ang="0">
                    <a:pos x="533" y="314"/>
                  </a:cxn>
                  <a:cxn ang="0">
                    <a:pos x="527" y="333"/>
                  </a:cxn>
                  <a:cxn ang="0">
                    <a:pos x="521" y="352"/>
                  </a:cxn>
                  <a:cxn ang="0">
                    <a:pos x="516" y="371"/>
                  </a:cxn>
                  <a:cxn ang="0">
                    <a:pos x="497" y="405"/>
                  </a:cxn>
                  <a:cxn ang="0">
                    <a:pos x="476" y="438"/>
                  </a:cxn>
                  <a:cxn ang="0">
                    <a:pos x="449" y="464"/>
                  </a:cxn>
                  <a:cxn ang="0">
                    <a:pos x="419" y="489"/>
                  </a:cxn>
                  <a:cxn ang="0">
                    <a:pos x="384" y="506"/>
                  </a:cxn>
                  <a:cxn ang="0">
                    <a:pos x="362" y="518"/>
                  </a:cxn>
                  <a:cxn ang="0">
                    <a:pos x="343" y="523"/>
                  </a:cxn>
                  <a:cxn ang="0">
                    <a:pos x="324" y="529"/>
                  </a:cxn>
                  <a:cxn ang="0">
                    <a:pos x="303" y="533"/>
                  </a:cxn>
                  <a:cxn ang="0">
                    <a:pos x="284" y="535"/>
                  </a:cxn>
                  <a:cxn ang="0">
                    <a:pos x="270" y="535"/>
                  </a:cxn>
                </a:cxnLst>
                <a:rect l="0" t="0" r="r" b="b"/>
                <a:pathLst>
                  <a:path w="538" h="535">
                    <a:moveTo>
                      <a:pt x="270" y="535"/>
                    </a:moveTo>
                    <a:lnTo>
                      <a:pt x="263" y="535"/>
                    </a:lnTo>
                    <a:lnTo>
                      <a:pt x="255" y="535"/>
                    </a:lnTo>
                    <a:lnTo>
                      <a:pt x="249" y="533"/>
                    </a:lnTo>
                    <a:lnTo>
                      <a:pt x="242" y="533"/>
                    </a:lnTo>
                    <a:lnTo>
                      <a:pt x="236" y="533"/>
                    </a:lnTo>
                    <a:lnTo>
                      <a:pt x="228" y="531"/>
                    </a:lnTo>
                    <a:lnTo>
                      <a:pt x="221" y="529"/>
                    </a:lnTo>
                    <a:lnTo>
                      <a:pt x="215" y="529"/>
                    </a:lnTo>
                    <a:lnTo>
                      <a:pt x="209" y="527"/>
                    </a:lnTo>
                    <a:lnTo>
                      <a:pt x="202" y="525"/>
                    </a:lnTo>
                    <a:lnTo>
                      <a:pt x="196" y="523"/>
                    </a:lnTo>
                    <a:lnTo>
                      <a:pt x="190" y="521"/>
                    </a:lnTo>
                    <a:lnTo>
                      <a:pt x="177" y="518"/>
                    </a:lnTo>
                    <a:lnTo>
                      <a:pt x="166" y="514"/>
                    </a:lnTo>
                    <a:lnTo>
                      <a:pt x="152" y="506"/>
                    </a:lnTo>
                    <a:lnTo>
                      <a:pt x="141" y="500"/>
                    </a:lnTo>
                    <a:lnTo>
                      <a:pt x="130" y="495"/>
                    </a:lnTo>
                    <a:lnTo>
                      <a:pt x="118" y="489"/>
                    </a:lnTo>
                    <a:lnTo>
                      <a:pt x="109" y="480"/>
                    </a:lnTo>
                    <a:lnTo>
                      <a:pt x="99" y="472"/>
                    </a:lnTo>
                    <a:lnTo>
                      <a:pt x="88" y="464"/>
                    </a:lnTo>
                    <a:lnTo>
                      <a:pt x="80" y="457"/>
                    </a:lnTo>
                    <a:lnTo>
                      <a:pt x="69" y="445"/>
                    </a:lnTo>
                    <a:lnTo>
                      <a:pt x="61" y="438"/>
                    </a:lnTo>
                    <a:lnTo>
                      <a:pt x="52" y="426"/>
                    </a:lnTo>
                    <a:lnTo>
                      <a:pt x="46" y="417"/>
                    </a:lnTo>
                    <a:lnTo>
                      <a:pt x="38" y="405"/>
                    </a:lnTo>
                    <a:lnTo>
                      <a:pt x="33" y="394"/>
                    </a:lnTo>
                    <a:lnTo>
                      <a:pt x="27" y="383"/>
                    </a:lnTo>
                    <a:lnTo>
                      <a:pt x="21" y="371"/>
                    </a:lnTo>
                    <a:lnTo>
                      <a:pt x="17" y="365"/>
                    </a:lnTo>
                    <a:lnTo>
                      <a:pt x="16" y="360"/>
                    </a:lnTo>
                    <a:lnTo>
                      <a:pt x="14" y="352"/>
                    </a:lnTo>
                    <a:lnTo>
                      <a:pt x="12" y="346"/>
                    </a:lnTo>
                    <a:lnTo>
                      <a:pt x="10" y="339"/>
                    </a:lnTo>
                    <a:lnTo>
                      <a:pt x="8" y="333"/>
                    </a:lnTo>
                    <a:lnTo>
                      <a:pt x="6" y="327"/>
                    </a:lnTo>
                    <a:lnTo>
                      <a:pt x="6" y="322"/>
                    </a:lnTo>
                    <a:lnTo>
                      <a:pt x="4" y="314"/>
                    </a:lnTo>
                    <a:lnTo>
                      <a:pt x="2" y="308"/>
                    </a:lnTo>
                    <a:lnTo>
                      <a:pt x="0" y="301"/>
                    </a:lnTo>
                    <a:lnTo>
                      <a:pt x="0" y="293"/>
                    </a:lnTo>
                    <a:lnTo>
                      <a:pt x="0" y="287"/>
                    </a:lnTo>
                    <a:lnTo>
                      <a:pt x="0" y="280"/>
                    </a:lnTo>
                    <a:lnTo>
                      <a:pt x="0" y="274"/>
                    </a:lnTo>
                    <a:lnTo>
                      <a:pt x="0" y="268"/>
                    </a:lnTo>
                    <a:lnTo>
                      <a:pt x="0" y="259"/>
                    </a:lnTo>
                    <a:lnTo>
                      <a:pt x="0" y="253"/>
                    </a:lnTo>
                    <a:lnTo>
                      <a:pt x="0" y="246"/>
                    </a:lnTo>
                    <a:lnTo>
                      <a:pt x="0" y="240"/>
                    </a:lnTo>
                    <a:lnTo>
                      <a:pt x="0" y="232"/>
                    </a:lnTo>
                    <a:lnTo>
                      <a:pt x="2" y="225"/>
                    </a:lnTo>
                    <a:lnTo>
                      <a:pt x="4" y="219"/>
                    </a:lnTo>
                    <a:lnTo>
                      <a:pt x="6" y="213"/>
                    </a:lnTo>
                    <a:lnTo>
                      <a:pt x="6" y="206"/>
                    </a:lnTo>
                    <a:lnTo>
                      <a:pt x="8" y="198"/>
                    </a:lnTo>
                    <a:lnTo>
                      <a:pt x="10" y="192"/>
                    </a:lnTo>
                    <a:lnTo>
                      <a:pt x="12" y="187"/>
                    </a:lnTo>
                    <a:lnTo>
                      <a:pt x="16" y="173"/>
                    </a:lnTo>
                    <a:lnTo>
                      <a:pt x="21" y="162"/>
                    </a:lnTo>
                    <a:lnTo>
                      <a:pt x="27" y="151"/>
                    </a:lnTo>
                    <a:lnTo>
                      <a:pt x="33" y="139"/>
                    </a:lnTo>
                    <a:lnTo>
                      <a:pt x="38" y="128"/>
                    </a:lnTo>
                    <a:lnTo>
                      <a:pt x="46" y="118"/>
                    </a:lnTo>
                    <a:lnTo>
                      <a:pt x="52" y="107"/>
                    </a:lnTo>
                    <a:lnTo>
                      <a:pt x="61" y="97"/>
                    </a:lnTo>
                    <a:lnTo>
                      <a:pt x="69" y="86"/>
                    </a:lnTo>
                    <a:lnTo>
                      <a:pt x="80" y="78"/>
                    </a:lnTo>
                    <a:lnTo>
                      <a:pt x="88" y="69"/>
                    </a:lnTo>
                    <a:lnTo>
                      <a:pt x="99" y="61"/>
                    </a:lnTo>
                    <a:lnTo>
                      <a:pt x="109" y="52"/>
                    </a:lnTo>
                    <a:lnTo>
                      <a:pt x="118" y="46"/>
                    </a:lnTo>
                    <a:lnTo>
                      <a:pt x="130" y="38"/>
                    </a:lnTo>
                    <a:lnTo>
                      <a:pt x="141" y="33"/>
                    </a:lnTo>
                    <a:lnTo>
                      <a:pt x="152" y="27"/>
                    </a:lnTo>
                    <a:lnTo>
                      <a:pt x="166" y="21"/>
                    </a:lnTo>
                    <a:lnTo>
                      <a:pt x="177" y="16"/>
                    </a:lnTo>
                    <a:lnTo>
                      <a:pt x="190" y="12"/>
                    </a:lnTo>
                    <a:lnTo>
                      <a:pt x="196" y="10"/>
                    </a:lnTo>
                    <a:lnTo>
                      <a:pt x="202" y="8"/>
                    </a:lnTo>
                    <a:lnTo>
                      <a:pt x="209" y="6"/>
                    </a:lnTo>
                    <a:lnTo>
                      <a:pt x="215" y="6"/>
                    </a:lnTo>
                    <a:lnTo>
                      <a:pt x="221" y="4"/>
                    </a:lnTo>
                    <a:lnTo>
                      <a:pt x="228" y="2"/>
                    </a:lnTo>
                    <a:lnTo>
                      <a:pt x="236" y="0"/>
                    </a:lnTo>
                    <a:lnTo>
                      <a:pt x="242" y="0"/>
                    </a:lnTo>
                    <a:lnTo>
                      <a:pt x="249" y="0"/>
                    </a:lnTo>
                    <a:lnTo>
                      <a:pt x="255" y="0"/>
                    </a:lnTo>
                    <a:lnTo>
                      <a:pt x="263" y="0"/>
                    </a:lnTo>
                    <a:lnTo>
                      <a:pt x="270" y="0"/>
                    </a:lnTo>
                    <a:lnTo>
                      <a:pt x="276" y="0"/>
                    </a:lnTo>
                    <a:lnTo>
                      <a:pt x="284" y="0"/>
                    </a:lnTo>
                    <a:lnTo>
                      <a:pt x="289" y="0"/>
                    </a:lnTo>
                    <a:lnTo>
                      <a:pt x="297" y="0"/>
                    </a:lnTo>
                    <a:lnTo>
                      <a:pt x="303" y="0"/>
                    </a:lnTo>
                    <a:lnTo>
                      <a:pt x="310" y="2"/>
                    </a:lnTo>
                    <a:lnTo>
                      <a:pt x="316" y="4"/>
                    </a:lnTo>
                    <a:lnTo>
                      <a:pt x="324" y="6"/>
                    </a:lnTo>
                    <a:lnTo>
                      <a:pt x="329" y="6"/>
                    </a:lnTo>
                    <a:lnTo>
                      <a:pt x="335" y="8"/>
                    </a:lnTo>
                    <a:lnTo>
                      <a:pt x="343" y="10"/>
                    </a:lnTo>
                    <a:lnTo>
                      <a:pt x="348" y="12"/>
                    </a:lnTo>
                    <a:lnTo>
                      <a:pt x="354" y="14"/>
                    </a:lnTo>
                    <a:lnTo>
                      <a:pt x="362" y="16"/>
                    </a:lnTo>
                    <a:lnTo>
                      <a:pt x="367" y="18"/>
                    </a:lnTo>
                    <a:lnTo>
                      <a:pt x="373" y="21"/>
                    </a:lnTo>
                    <a:lnTo>
                      <a:pt x="384" y="27"/>
                    </a:lnTo>
                    <a:lnTo>
                      <a:pt x="396" y="33"/>
                    </a:lnTo>
                    <a:lnTo>
                      <a:pt x="407" y="38"/>
                    </a:lnTo>
                    <a:lnTo>
                      <a:pt x="419" y="46"/>
                    </a:lnTo>
                    <a:lnTo>
                      <a:pt x="428" y="52"/>
                    </a:lnTo>
                    <a:lnTo>
                      <a:pt x="440" y="61"/>
                    </a:lnTo>
                    <a:lnTo>
                      <a:pt x="449" y="69"/>
                    </a:lnTo>
                    <a:lnTo>
                      <a:pt x="459" y="78"/>
                    </a:lnTo>
                    <a:lnTo>
                      <a:pt x="468" y="86"/>
                    </a:lnTo>
                    <a:lnTo>
                      <a:pt x="476" y="97"/>
                    </a:lnTo>
                    <a:lnTo>
                      <a:pt x="483" y="107"/>
                    </a:lnTo>
                    <a:lnTo>
                      <a:pt x="491" y="118"/>
                    </a:lnTo>
                    <a:lnTo>
                      <a:pt x="497" y="128"/>
                    </a:lnTo>
                    <a:lnTo>
                      <a:pt x="504" y="139"/>
                    </a:lnTo>
                    <a:lnTo>
                      <a:pt x="510" y="151"/>
                    </a:lnTo>
                    <a:lnTo>
                      <a:pt x="516" y="162"/>
                    </a:lnTo>
                    <a:lnTo>
                      <a:pt x="519" y="173"/>
                    </a:lnTo>
                    <a:lnTo>
                      <a:pt x="525" y="187"/>
                    </a:lnTo>
                    <a:lnTo>
                      <a:pt x="525" y="192"/>
                    </a:lnTo>
                    <a:lnTo>
                      <a:pt x="527" y="198"/>
                    </a:lnTo>
                    <a:lnTo>
                      <a:pt x="531" y="206"/>
                    </a:lnTo>
                    <a:lnTo>
                      <a:pt x="533" y="213"/>
                    </a:lnTo>
                    <a:lnTo>
                      <a:pt x="533" y="219"/>
                    </a:lnTo>
                    <a:lnTo>
                      <a:pt x="533" y="225"/>
                    </a:lnTo>
                    <a:lnTo>
                      <a:pt x="535" y="232"/>
                    </a:lnTo>
                    <a:lnTo>
                      <a:pt x="537" y="240"/>
                    </a:lnTo>
                    <a:lnTo>
                      <a:pt x="537" y="246"/>
                    </a:lnTo>
                    <a:lnTo>
                      <a:pt x="537" y="253"/>
                    </a:lnTo>
                    <a:lnTo>
                      <a:pt x="537" y="259"/>
                    </a:lnTo>
                    <a:lnTo>
                      <a:pt x="538" y="268"/>
                    </a:lnTo>
                    <a:lnTo>
                      <a:pt x="537" y="274"/>
                    </a:lnTo>
                    <a:lnTo>
                      <a:pt x="537" y="280"/>
                    </a:lnTo>
                    <a:lnTo>
                      <a:pt x="537" y="287"/>
                    </a:lnTo>
                    <a:lnTo>
                      <a:pt x="537" y="293"/>
                    </a:lnTo>
                    <a:lnTo>
                      <a:pt x="535" y="301"/>
                    </a:lnTo>
                    <a:lnTo>
                      <a:pt x="533" y="308"/>
                    </a:lnTo>
                    <a:lnTo>
                      <a:pt x="533" y="314"/>
                    </a:lnTo>
                    <a:lnTo>
                      <a:pt x="533" y="322"/>
                    </a:lnTo>
                    <a:lnTo>
                      <a:pt x="531" y="327"/>
                    </a:lnTo>
                    <a:lnTo>
                      <a:pt x="527" y="333"/>
                    </a:lnTo>
                    <a:lnTo>
                      <a:pt x="525" y="339"/>
                    </a:lnTo>
                    <a:lnTo>
                      <a:pt x="525" y="346"/>
                    </a:lnTo>
                    <a:lnTo>
                      <a:pt x="521" y="352"/>
                    </a:lnTo>
                    <a:lnTo>
                      <a:pt x="519" y="360"/>
                    </a:lnTo>
                    <a:lnTo>
                      <a:pt x="518" y="365"/>
                    </a:lnTo>
                    <a:lnTo>
                      <a:pt x="516" y="371"/>
                    </a:lnTo>
                    <a:lnTo>
                      <a:pt x="510" y="383"/>
                    </a:lnTo>
                    <a:lnTo>
                      <a:pt x="504" y="394"/>
                    </a:lnTo>
                    <a:lnTo>
                      <a:pt x="497" y="405"/>
                    </a:lnTo>
                    <a:lnTo>
                      <a:pt x="491" y="417"/>
                    </a:lnTo>
                    <a:lnTo>
                      <a:pt x="483" y="426"/>
                    </a:lnTo>
                    <a:lnTo>
                      <a:pt x="476" y="438"/>
                    </a:lnTo>
                    <a:lnTo>
                      <a:pt x="468" y="445"/>
                    </a:lnTo>
                    <a:lnTo>
                      <a:pt x="459" y="457"/>
                    </a:lnTo>
                    <a:lnTo>
                      <a:pt x="449" y="464"/>
                    </a:lnTo>
                    <a:lnTo>
                      <a:pt x="440" y="472"/>
                    </a:lnTo>
                    <a:lnTo>
                      <a:pt x="428" y="480"/>
                    </a:lnTo>
                    <a:lnTo>
                      <a:pt x="419" y="489"/>
                    </a:lnTo>
                    <a:lnTo>
                      <a:pt x="407" y="495"/>
                    </a:lnTo>
                    <a:lnTo>
                      <a:pt x="396" y="500"/>
                    </a:lnTo>
                    <a:lnTo>
                      <a:pt x="384" y="506"/>
                    </a:lnTo>
                    <a:lnTo>
                      <a:pt x="373" y="514"/>
                    </a:lnTo>
                    <a:lnTo>
                      <a:pt x="367" y="516"/>
                    </a:lnTo>
                    <a:lnTo>
                      <a:pt x="362" y="518"/>
                    </a:lnTo>
                    <a:lnTo>
                      <a:pt x="354" y="519"/>
                    </a:lnTo>
                    <a:lnTo>
                      <a:pt x="348" y="521"/>
                    </a:lnTo>
                    <a:lnTo>
                      <a:pt x="343" y="523"/>
                    </a:lnTo>
                    <a:lnTo>
                      <a:pt x="335" y="525"/>
                    </a:lnTo>
                    <a:lnTo>
                      <a:pt x="329" y="527"/>
                    </a:lnTo>
                    <a:lnTo>
                      <a:pt x="324" y="529"/>
                    </a:lnTo>
                    <a:lnTo>
                      <a:pt x="316" y="529"/>
                    </a:lnTo>
                    <a:lnTo>
                      <a:pt x="310" y="531"/>
                    </a:lnTo>
                    <a:lnTo>
                      <a:pt x="303" y="533"/>
                    </a:lnTo>
                    <a:lnTo>
                      <a:pt x="297" y="533"/>
                    </a:lnTo>
                    <a:lnTo>
                      <a:pt x="289" y="533"/>
                    </a:lnTo>
                    <a:lnTo>
                      <a:pt x="284" y="535"/>
                    </a:lnTo>
                    <a:lnTo>
                      <a:pt x="276" y="535"/>
                    </a:lnTo>
                    <a:lnTo>
                      <a:pt x="270" y="535"/>
                    </a:lnTo>
                    <a:lnTo>
                      <a:pt x="270" y="535"/>
                    </a:lnTo>
                    <a:close/>
                  </a:path>
                </a:pathLst>
              </a:custGeom>
              <a:solidFill>
                <a:srgbClr val="6661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" name="Freeform 37"/>
              <p:cNvSpPr>
                <a:spLocks/>
              </p:cNvSpPr>
              <p:nvPr/>
            </p:nvSpPr>
            <p:spPr bwMode="auto">
              <a:xfrm>
                <a:off x="5519042" y="4430174"/>
                <a:ext cx="623118" cy="626003"/>
              </a:xfrm>
              <a:custGeom>
                <a:avLst/>
                <a:gdLst/>
                <a:ahLst/>
                <a:cxnLst>
                  <a:cxn ang="0">
                    <a:pos x="192" y="429"/>
                  </a:cxn>
                  <a:cxn ang="0">
                    <a:pos x="160" y="424"/>
                  </a:cxn>
                  <a:cxn ang="0">
                    <a:pos x="130" y="414"/>
                  </a:cxn>
                  <a:cxn ang="0">
                    <a:pos x="101" y="399"/>
                  </a:cxn>
                  <a:cxn ang="0">
                    <a:pos x="76" y="382"/>
                  </a:cxn>
                  <a:cxn ang="0">
                    <a:pos x="55" y="361"/>
                  </a:cxn>
                  <a:cxn ang="0">
                    <a:pos x="35" y="336"/>
                  </a:cxn>
                  <a:cxn ang="0">
                    <a:pos x="19" y="308"/>
                  </a:cxn>
                  <a:cxn ang="0">
                    <a:pos x="8" y="279"/>
                  </a:cxn>
                  <a:cxn ang="0">
                    <a:pos x="0" y="249"/>
                  </a:cxn>
                  <a:cxn ang="0">
                    <a:pos x="0" y="218"/>
                  </a:cxn>
                  <a:cxn ang="0">
                    <a:pos x="0" y="184"/>
                  </a:cxn>
                  <a:cxn ang="0">
                    <a:pos x="8" y="152"/>
                  </a:cxn>
                  <a:cxn ang="0">
                    <a:pos x="19" y="121"/>
                  </a:cxn>
                  <a:cxn ang="0">
                    <a:pos x="35" y="95"/>
                  </a:cxn>
                  <a:cxn ang="0">
                    <a:pos x="55" y="70"/>
                  </a:cxn>
                  <a:cxn ang="0">
                    <a:pos x="76" y="47"/>
                  </a:cxn>
                  <a:cxn ang="0">
                    <a:pos x="101" y="28"/>
                  </a:cxn>
                  <a:cxn ang="0">
                    <a:pos x="130" y="15"/>
                  </a:cxn>
                  <a:cxn ang="0">
                    <a:pos x="160" y="5"/>
                  </a:cxn>
                  <a:cxn ang="0">
                    <a:pos x="192" y="0"/>
                  </a:cxn>
                  <a:cxn ang="0">
                    <a:pos x="227" y="0"/>
                  </a:cxn>
                  <a:cxn ang="0">
                    <a:pos x="259" y="1"/>
                  </a:cxn>
                  <a:cxn ang="0">
                    <a:pos x="289" y="11"/>
                  </a:cxn>
                  <a:cxn ang="0">
                    <a:pos x="316" y="24"/>
                  </a:cxn>
                  <a:cxn ang="0">
                    <a:pos x="343" y="41"/>
                  </a:cxn>
                  <a:cxn ang="0">
                    <a:pos x="367" y="62"/>
                  </a:cxn>
                  <a:cxn ang="0">
                    <a:pos x="388" y="85"/>
                  </a:cxn>
                  <a:cxn ang="0">
                    <a:pos x="403" y="112"/>
                  </a:cxn>
                  <a:cxn ang="0">
                    <a:pos x="417" y="140"/>
                  </a:cxn>
                  <a:cxn ang="0">
                    <a:pos x="426" y="173"/>
                  </a:cxn>
                  <a:cxn ang="0">
                    <a:pos x="430" y="205"/>
                  </a:cxn>
                  <a:cxn ang="0">
                    <a:pos x="430" y="237"/>
                  </a:cxn>
                  <a:cxn ang="0">
                    <a:pos x="422" y="270"/>
                  </a:cxn>
                  <a:cxn ang="0">
                    <a:pos x="413" y="300"/>
                  </a:cxn>
                  <a:cxn ang="0">
                    <a:pos x="400" y="327"/>
                  </a:cxn>
                  <a:cxn ang="0">
                    <a:pos x="381" y="353"/>
                  </a:cxn>
                  <a:cxn ang="0">
                    <a:pos x="360" y="374"/>
                  </a:cxn>
                  <a:cxn ang="0">
                    <a:pos x="335" y="395"/>
                  </a:cxn>
                  <a:cxn ang="0">
                    <a:pos x="306" y="408"/>
                  </a:cxn>
                  <a:cxn ang="0">
                    <a:pos x="278" y="422"/>
                  </a:cxn>
                  <a:cxn ang="0">
                    <a:pos x="248" y="427"/>
                  </a:cxn>
                  <a:cxn ang="0">
                    <a:pos x="215" y="433"/>
                  </a:cxn>
                </a:cxnLst>
                <a:rect l="0" t="0" r="r" b="b"/>
                <a:pathLst>
                  <a:path w="432" h="433">
                    <a:moveTo>
                      <a:pt x="215" y="433"/>
                    </a:moveTo>
                    <a:lnTo>
                      <a:pt x="204" y="431"/>
                    </a:lnTo>
                    <a:lnTo>
                      <a:pt x="192" y="429"/>
                    </a:lnTo>
                    <a:lnTo>
                      <a:pt x="181" y="427"/>
                    </a:lnTo>
                    <a:lnTo>
                      <a:pt x="171" y="427"/>
                    </a:lnTo>
                    <a:lnTo>
                      <a:pt x="160" y="424"/>
                    </a:lnTo>
                    <a:lnTo>
                      <a:pt x="151" y="422"/>
                    </a:lnTo>
                    <a:lnTo>
                      <a:pt x="139" y="418"/>
                    </a:lnTo>
                    <a:lnTo>
                      <a:pt x="130" y="414"/>
                    </a:lnTo>
                    <a:lnTo>
                      <a:pt x="120" y="408"/>
                    </a:lnTo>
                    <a:lnTo>
                      <a:pt x="111" y="404"/>
                    </a:lnTo>
                    <a:lnTo>
                      <a:pt x="101" y="399"/>
                    </a:lnTo>
                    <a:lnTo>
                      <a:pt x="94" y="395"/>
                    </a:lnTo>
                    <a:lnTo>
                      <a:pt x="84" y="387"/>
                    </a:lnTo>
                    <a:lnTo>
                      <a:pt x="76" y="382"/>
                    </a:lnTo>
                    <a:lnTo>
                      <a:pt x="71" y="374"/>
                    </a:lnTo>
                    <a:lnTo>
                      <a:pt x="63" y="368"/>
                    </a:lnTo>
                    <a:lnTo>
                      <a:pt x="55" y="361"/>
                    </a:lnTo>
                    <a:lnTo>
                      <a:pt x="48" y="353"/>
                    </a:lnTo>
                    <a:lnTo>
                      <a:pt x="42" y="344"/>
                    </a:lnTo>
                    <a:lnTo>
                      <a:pt x="35" y="336"/>
                    </a:lnTo>
                    <a:lnTo>
                      <a:pt x="29" y="327"/>
                    </a:lnTo>
                    <a:lnTo>
                      <a:pt x="25" y="317"/>
                    </a:lnTo>
                    <a:lnTo>
                      <a:pt x="19" y="308"/>
                    </a:lnTo>
                    <a:lnTo>
                      <a:pt x="16" y="300"/>
                    </a:lnTo>
                    <a:lnTo>
                      <a:pt x="12" y="289"/>
                    </a:lnTo>
                    <a:lnTo>
                      <a:pt x="8" y="279"/>
                    </a:lnTo>
                    <a:lnTo>
                      <a:pt x="6" y="270"/>
                    </a:lnTo>
                    <a:lnTo>
                      <a:pt x="4" y="260"/>
                    </a:lnTo>
                    <a:lnTo>
                      <a:pt x="0" y="249"/>
                    </a:lnTo>
                    <a:lnTo>
                      <a:pt x="0" y="237"/>
                    </a:lnTo>
                    <a:lnTo>
                      <a:pt x="0" y="228"/>
                    </a:lnTo>
                    <a:lnTo>
                      <a:pt x="0" y="218"/>
                    </a:lnTo>
                    <a:lnTo>
                      <a:pt x="0" y="205"/>
                    </a:lnTo>
                    <a:lnTo>
                      <a:pt x="0" y="193"/>
                    </a:lnTo>
                    <a:lnTo>
                      <a:pt x="0" y="184"/>
                    </a:lnTo>
                    <a:lnTo>
                      <a:pt x="4" y="173"/>
                    </a:lnTo>
                    <a:lnTo>
                      <a:pt x="6" y="161"/>
                    </a:lnTo>
                    <a:lnTo>
                      <a:pt x="8" y="152"/>
                    </a:lnTo>
                    <a:lnTo>
                      <a:pt x="12" y="140"/>
                    </a:lnTo>
                    <a:lnTo>
                      <a:pt x="16" y="131"/>
                    </a:lnTo>
                    <a:lnTo>
                      <a:pt x="19" y="121"/>
                    </a:lnTo>
                    <a:lnTo>
                      <a:pt x="25" y="112"/>
                    </a:lnTo>
                    <a:lnTo>
                      <a:pt x="29" y="102"/>
                    </a:lnTo>
                    <a:lnTo>
                      <a:pt x="35" y="95"/>
                    </a:lnTo>
                    <a:lnTo>
                      <a:pt x="42" y="85"/>
                    </a:lnTo>
                    <a:lnTo>
                      <a:pt x="48" y="77"/>
                    </a:lnTo>
                    <a:lnTo>
                      <a:pt x="55" y="70"/>
                    </a:lnTo>
                    <a:lnTo>
                      <a:pt x="63" y="62"/>
                    </a:lnTo>
                    <a:lnTo>
                      <a:pt x="71" y="55"/>
                    </a:lnTo>
                    <a:lnTo>
                      <a:pt x="76" y="47"/>
                    </a:lnTo>
                    <a:lnTo>
                      <a:pt x="84" y="41"/>
                    </a:lnTo>
                    <a:lnTo>
                      <a:pt x="94" y="36"/>
                    </a:lnTo>
                    <a:lnTo>
                      <a:pt x="101" y="28"/>
                    </a:lnTo>
                    <a:lnTo>
                      <a:pt x="111" y="24"/>
                    </a:lnTo>
                    <a:lnTo>
                      <a:pt x="120" y="19"/>
                    </a:lnTo>
                    <a:lnTo>
                      <a:pt x="130" y="15"/>
                    </a:lnTo>
                    <a:lnTo>
                      <a:pt x="139" y="11"/>
                    </a:lnTo>
                    <a:lnTo>
                      <a:pt x="151" y="7"/>
                    </a:lnTo>
                    <a:lnTo>
                      <a:pt x="160" y="5"/>
                    </a:lnTo>
                    <a:lnTo>
                      <a:pt x="171" y="1"/>
                    </a:lnTo>
                    <a:lnTo>
                      <a:pt x="181" y="0"/>
                    </a:lnTo>
                    <a:lnTo>
                      <a:pt x="192" y="0"/>
                    </a:lnTo>
                    <a:lnTo>
                      <a:pt x="204" y="0"/>
                    </a:lnTo>
                    <a:lnTo>
                      <a:pt x="215" y="0"/>
                    </a:lnTo>
                    <a:lnTo>
                      <a:pt x="227" y="0"/>
                    </a:lnTo>
                    <a:lnTo>
                      <a:pt x="236" y="0"/>
                    </a:lnTo>
                    <a:lnTo>
                      <a:pt x="248" y="0"/>
                    </a:lnTo>
                    <a:lnTo>
                      <a:pt x="259" y="1"/>
                    </a:lnTo>
                    <a:lnTo>
                      <a:pt x="268" y="5"/>
                    </a:lnTo>
                    <a:lnTo>
                      <a:pt x="278" y="7"/>
                    </a:lnTo>
                    <a:lnTo>
                      <a:pt x="289" y="11"/>
                    </a:lnTo>
                    <a:lnTo>
                      <a:pt x="299" y="15"/>
                    </a:lnTo>
                    <a:lnTo>
                      <a:pt x="306" y="19"/>
                    </a:lnTo>
                    <a:lnTo>
                      <a:pt x="316" y="24"/>
                    </a:lnTo>
                    <a:lnTo>
                      <a:pt x="325" y="28"/>
                    </a:lnTo>
                    <a:lnTo>
                      <a:pt x="335" y="36"/>
                    </a:lnTo>
                    <a:lnTo>
                      <a:pt x="343" y="41"/>
                    </a:lnTo>
                    <a:lnTo>
                      <a:pt x="352" y="47"/>
                    </a:lnTo>
                    <a:lnTo>
                      <a:pt x="360" y="55"/>
                    </a:lnTo>
                    <a:lnTo>
                      <a:pt x="367" y="62"/>
                    </a:lnTo>
                    <a:lnTo>
                      <a:pt x="373" y="70"/>
                    </a:lnTo>
                    <a:lnTo>
                      <a:pt x="381" y="77"/>
                    </a:lnTo>
                    <a:lnTo>
                      <a:pt x="388" y="85"/>
                    </a:lnTo>
                    <a:lnTo>
                      <a:pt x="394" y="95"/>
                    </a:lnTo>
                    <a:lnTo>
                      <a:pt x="400" y="102"/>
                    </a:lnTo>
                    <a:lnTo>
                      <a:pt x="403" y="112"/>
                    </a:lnTo>
                    <a:lnTo>
                      <a:pt x="407" y="121"/>
                    </a:lnTo>
                    <a:lnTo>
                      <a:pt x="413" y="131"/>
                    </a:lnTo>
                    <a:lnTo>
                      <a:pt x="417" y="140"/>
                    </a:lnTo>
                    <a:lnTo>
                      <a:pt x="421" y="152"/>
                    </a:lnTo>
                    <a:lnTo>
                      <a:pt x="422" y="161"/>
                    </a:lnTo>
                    <a:lnTo>
                      <a:pt x="426" y="173"/>
                    </a:lnTo>
                    <a:lnTo>
                      <a:pt x="428" y="184"/>
                    </a:lnTo>
                    <a:lnTo>
                      <a:pt x="430" y="193"/>
                    </a:lnTo>
                    <a:lnTo>
                      <a:pt x="430" y="205"/>
                    </a:lnTo>
                    <a:lnTo>
                      <a:pt x="432" y="218"/>
                    </a:lnTo>
                    <a:lnTo>
                      <a:pt x="430" y="228"/>
                    </a:lnTo>
                    <a:lnTo>
                      <a:pt x="430" y="237"/>
                    </a:lnTo>
                    <a:lnTo>
                      <a:pt x="428" y="249"/>
                    </a:lnTo>
                    <a:lnTo>
                      <a:pt x="426" y="260"/>
                    </a:lnTo>
                    <a:lnTo>
                      <a:pt x="422" y="270"/>
                    </a:lnTo>
                    <a:lnTo>
                      <a:pt x="421" y="279"/>
                    </a:lnTo>
                    <a:lnTo>
                      <a:pt x="417" y="289"/>
                    </a:lnTo>
                    <a:lnTo>
                      <a:pt x="413" y="300"/>
                    </a:lnTo>
                    <a:lnTo>
                      <a:pt x="407" y="308"/>
                    </a:lnTo>
                    <a:lnTo>
                      <a:pt x="403" y="317"/>
                    </a:lnTo>
                    <a:lnTo>
                      <a:pt x="400" y="327"/>
                    </a:lnTo>
                    <a:lnTo>
                      <a:pt x="394" y="336"/>
                    </a:lnTo>
                    <a:lnTo>
                      <a:pt x="388" y="344"/>
                    </a:lnTo>
                    <a:lnTo>
                      <a:pt x="381" y="353"/>
                    </a:lnTo>
                    <a:lnTo>
                      <a:pt x="373" y="361"/>
                    </a:lnTo>
                    <a:lnTo>
                      <a:pt x="367" y="368"/>
                    </a:lnTo>
                    <a:lnTo>
                      <a:pt x="360" y="374"/>
                    </a:lnTo>
                    <a:lnTo>
                      <a:pt x="352" y="382"/>
                    </a:lnTo>
                    <a:lnTo>
                      <a:pt x="343" y="387"/>
                    </a:lnTo>
                    <a:lnTo>
                      <a:pt x="335" y="395"/>
                    </a:lnTo>
                    <a:lnTo>
                      <a:pt x="325" y="399"/>
                    </a:lnTo>
                    <a:lnTo>
                      <a:pt x="316" y="404"/>
                    </a:lnTo>
                    <a:lnTo>
                      <a:pt x="306" y="408"/>
                    </a:lnTo>
                    <a:lnTo>
                      <a:pt x="299" y="414"/>
                    </a:lnTo>
                    <a:lnTo>
                      <a:pt x="289" y="418"/>
                    </a:lnTo>
                    <a:lnTo>
                      <a:pt x="278" y="422"/>
                    </a:lnTo>
                    <a:lnTo>
                      <a:pt x="268" y="424"/>
                    </a:lnTo>
                    <a:lnTo>
                      <a:pt x="259" y="427"/>
                    </a:lnTo>
                    <a:lnTo>
                      <a:pt x="248" y="427"/>
                    </a:lnTo>
                    <a:lnTo>
                      <a:pt x="236" y="429"/>
                    </a:lnTo>
                    <a:lnTo>
                      <a:pt x="227" y="431"/>
                    </a:lnTo>
                    <a:lnTo>
                      <a:pt x="215" y="433"/>
                    </a:lnTo>
                    <a:lnTo>
                      <a:pt x="215" y="4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" name="Freeform 38"/>
              <p:cNvSpPr>
                <a:spLocks/>
              </p:cNvSpPr>
              <p:nvPr/>
            </p:nvSpPr>
            <p:spPr bwMode="auto">
              <a:xfrm>
                <a:off x="5221908" y="4845586"/>
                <a:ext cx="470224" cy="458685"/>
              </a:xfrm>
              <a:custGeom>
                <a:avLst/>
                <a:gdLst/>
                <a:ahLst/>
                <a:cxnLst>
                  <a:cxn ang="0">
                    <a:pos x="0" y="155"/>
                  </a:cxn>
                  <a:cxn ang="0">
                    <a:pos x="93" y="176"/>
                  </a:cxn>
                  <a:cxn ang="0">
                    <a:pos x="272" y="0"/>
                  </a:cxn>
                  <a:cxn ang="0">
                    <a:pos x="325" y="36"/>
                  </a:cxn>
                  <a:cxn ang="0">
                    <a:pos x="137" y="237"/>
                  </a:cxn>
                  <a:cxn ang="0">
                    <a:pos x="137" y="317"/>
                  </a:cxn>
                  <a:cxn ang="0">
                    <a:pos x="46" y="256"/>
                  </a:cxn>
                  <a:cxn ang="0">
                    <a:pos x="0" y="155"/>
                  </a:cxn>
                  <a:cxn ang="0">
                    <a:pos x="0" y="155"/>
                  </a:cxn>
                </a:cxnLst>
                <a:rect l="0" t="0" r="r" b="b"/>
                <a:pathLst>
                  <a:path w="325" h="317">
                    <a:moveTo>
                      <a:pt x="0" y="155"/>
                    </a:moveTo>
                    <a:lnTo>
                      <a:pt x="93" y="176"/>
                    </a:lnTo>
                    <a:lnTo>
                      <a:pt x="272" y="0"/>
                    </a:lnTo>
                    <a:lnTo>
                      <a:pt x="325" y="36"/>
                    </a:lnTo>
                    <a:lnTo>
                      <a:pt x="137" y="237"/>
                    </a:lnTo>
                    <a:lnTo>
                      <a:pt x="137" y="317"/>
                    </a:lnTo>
                    <a:lnTo>
                      <a:pt x="46" y="256"/>
                    </a:lnTo>
                    <a:lnTo>
                      <a:pt x="0" y="155"/>
                    </a:lnTo>
                    <a:lnTo>
                      <a:pt x="0" y="15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" name="Freeform 39"/>
              <p:cNvSpPr>
                <a:spLocks/>
              </p:cNvSpPr>
              <p:nvPr/>
            </p:nvSpPr>
            <p:spPr bwMode="auto">
              <a:xfrm>
                <a:off x="5853680" y="4891743"/>
                <a:ext cx="291366" cy="510611"/>
              </a:xfrm>
              <a:custGeom>
                <a:avLst/>
                <a:gdLst/>
                <a:ahLst/>
                <a:cxnLst>
                  <a:cxn ang="0">
                    <a:pos x="10" y="348"/>
                  </a:cxn>
                  <a:cxn ang="0">
                    <a:pos x="55" y="272"/>
                  </a:cxn>
                  <a:cxn ang="0">
                    <a:pos x="0" y="26"/>
                  </a:cxn>
                  <a:cxn ang="0">
                    <a:pos x="59" y="0"/>
                  </a:cxn>
                  <a:cxn ang="0">
                    <a:pos x="133" y="264"/>
                  </a:cxn>
                  <a:cxn ang="0">
                    <a:pos x="202" y="308"/>
                  </a:cxn>
                  <a:cxn ang="0">
                    <a:pos x="103" y="353"/>
                  </a:cxn>
                  <a:cxn ang="0">
                    <a:pos x="10" y="348"/>
                  </a:cxn>
                  <a:cxn ang="0">
                    <a:pos x="10" y="348"/>
                  </a:cxn>
                </a:cxnLst>
                <a:rect l="0" t="0" r="r" b="b"/>
                <a:pathLst>
                  <a:path w="202" h="353">
                    <a:moveTo>
                      <a:pt x="10" y="348"/>
                    </a:moveTo>
                    <a:lnTo>
                      <a:pt x="55" y="272"/>
                    </a:lnTo>
                    <a:lnTo>
                      <a:pt x="0" y="26"/>
                    </a:lnTo>
                    <a:lnTo>
                      <a:pt x="59" y="0"/>
                    </a:lnTo>
                    <a:lnTo>
                      <a:pt x="133" y="264"/>
                    </a:lnTo>
                    <a:lnTo>
                      <a:pt x="202" y="308"/>
                    </a:lnTo>
                    <a:lnTo>
                      <a:pt x="103" y="353"/>
                    </a:lnTo>
                    <a:lnTo>
                      <a:pt x="10" y="348"/>
                    </a:lnTo>
                    <a:lnTo>
                      <a:pt x="10" y="34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" name="Freeform 40"/>
              <p:cNvSpPr>
                <a:spLocks/>
              </p:cNvSpPr>
              <p:nvPr/>
            </p:nvSpPr>
            <p:spPr bwMode="auto">
              <a:xfrm>
                <a:off x="6000806" y="4730194"/>
                <a:ext cx="490417" cy="282711"/>
              </a:xfrm>
              <a:custGeom>
                <a:avLst/>
                <a:gdLst/>
                <a:ahLst/>
                <a:cxnLst>
                  <a:cxn ang="0">
                    <a:pos x="299" y="195"/>
                  </a:cxn>
                  <a:cxn ang="0">
                    <a:pos x="249" y="123"/>
                  </a:cxn>
                  <a:cxn ang="0">
                    <a:pos x="0" y="80"/>
                  </a:cxn>
                  <a:cxn ang="0">
                    <a:pos x="0" y="15"/>
                  </a:cxn>
                  <a:cxn ang="0">
                    <a:pos x="272" y="51"/>
                  </a:cxn>
                  <a:cxn ang="0">
                    <a:pos x="331" y="0"/>
                  </a:cxn>
                  <a:cxn ang="0">
                    <a:pos x="340" y="114"/>
                  </a:cxn>
                  <a:cxn ang="0">
                    <a:pos x="299" y="195"/>
                  </a:cxn>
                  <a:cxn ang="0">
                    <a:pos x="299" y="195"/>
                  </a:cxn>
                </a:cxnLst>
                <a:rect l="0" t="0" r="r" b="b"/>
                <a:pathLst>
                  <a:path w="340" h="195">
                    <a:moveTo>
                      <a:pt x="299" y="195"/>
                    </a:moveTo>
                    <a:lnTo>
                      <a:pt x="249" y="123"/>
                    </a:lnTo>
                    <a:lnTo>
                      <a:pt x="0" y="80"/>
                    </a:lnTo>
                    <a:lnTo>
                      <a:pt x="0" y="15"/>
                    </a:lnTo>
                    <a:lnTo>
                      <a:pt x="272" y="51"/>
                    </a:lnTo>
                    <a:lnTo>
                      <a:pt x="331" y="0"/>
                    </a:lnTo>
                    <a:lnTo>
                      <a:pt x="340" y="114"/>
                    </a:lnTo>
                    <a:lnTo>
                      <a:pt x="299" y="195"/>
                    </a:lnTo>
                    <a:lnTo>
                      <a:pt x="299" y="19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" name="Freeform 41"/>
              <p:cNvSpPr>
                <a:spLocks/>
              </p:cNvSpPr>
              <p:nvPr/>
            </p:nvSpPr>
            <p:spPr bwMode="auto">
              <a:xfrm>
                <a:off x="5112285" y="4496524"/>
                <a:ext cx="507726" cy="302905"/>
              </a:xfrm>
              <a:custGeom>
                <a:avLst/>
                <a:gdLst/>
                <a:ahLst/>
                <a:cxnLst>
                  <a:cxn ang="0">
                    <a:pos x="15" y="211"/>
                  </a:cxn>
                  <a:cxn ang="0">
                    <a:pos x="82" y="141"/>
                  </a:cxn>
                  <a:cxn ang="0">
                    <a:pos x="329" y="186"/>
                  </a:cxn>
                  <a:cxn ang="0">
                    <a:pos x="354" y="126"/>
                  </a:cxn>
                  <a:cxn ang="0">
                    <a:pos x="86" y="67"/>
                  </a:cxn>
                  <a:cxn ang="0">
                    <a:pos x="38" y="0"/>
                  </a:cxn>
                  <a:cxn ang="0">
                    <a:pos x="0" y="101"/>
                  </a:cxn>
                  <a:cxn ang="0">
                    <a:pos x="15" y="211"/>
                  </a:cxn>
                  <a:cxn ang="0">
                    <a:pos x="15" y="211"/>
                  </a:cxn>
                </a:cxnLst>
                <a:rect l="0" t="0" r="r" b="b"/>
                <a:pathLst>
                  <a:path w="354" h="211">
                    <a:moveTo>
                      <a:pt x="15" y="211"/>
                    </a:moveTo>
                    <a:lnTo>
                      <a:pt x="82" y="141"/>
                    </a:lnTo>
                    <a:lnTo>
                      <a:pt x="329" y="186"/>
                    </a:lnTo>
                    <a:lnTo>
                      <a:pt x="354" y="126"/>
                    </a:lnTo>
                    <a:lnTo>
                      <a:pt x="86" y="67"/>
                    </a:lnTo>
                    <a:lnTo>
                      <a:pt x="38" y="0"/>
                    </a:lnTo>
                    <a:lnTo>
                      <a:pt x="0" y="101"/>
                    </a:lnTo>
                    <a:lnTo>
                      <a:pt x="15" y="211"/>
                    </a:lnTo>
                    <a:lnTo>
                      <a:pt x="15" y="2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" name="Freeform 42"/>
              <p:cNvSpPr>
                <a:spLocks/>
              </p:cNvSpPr>
              <p:nvPr/>
            </p:nvSpPr>
            <p:spPr bwMode="auto">
              <a:xfrm>
                <a:off x="5415189" y="4086882"/>
                <a:ext cx="357716" cy="481763"/>
              </a:xfrm>
              <a:custGeom>
                <a:avLst/>
                <a:gdLst/>
                <a:ahLst/>
                <a:cxnLst>
                  <a:cxn ang="0">
                    <a:pos x="0" y="82"/>
                  </a:cxn>
                  <a:cxn ang="0">
                    <a:pos x="93" y="101"/>
                  </a:cxn>
                  <a:cxn ang="0">
                    <a:pos x="185" y="335"/>
                  </a:cxn>
                  <a:cxn ang="0">
                    <a:pos x="247" y="323"/>
                  </a:cxn>
                  <a:cxn ang="0">
                    <a:pos x="156" y="74"/>
                  </a:cxn>
                  <a:cxn ang="0">
                    <a:pos x="215" y="0"/>
                  </a:cxn>
                  <a:cxn ang="0">
                    <a:pos x="84" y="9"/>
                  </a:cxn>
                  <a:cxn ang="0">
                    <a:pos x="0" y="82"/>
                  </a:cxn>
                  <a:cxn ang="0">
                    <a:pos x="0" y="82"/>
                  </a:cxn>
                </a:cxnLst>
                <a:rect l="0" t="0" r="r" b="b"/>
                <a:pathLst>
                  <a:path w="247" h="335">
                    <a:moveTo>
                      <a:pt x="0" y="82"/>
                    </a:moveTo>
                    <a:lnTo>
                      <a:pt x="93" y="101"/>
                    </a:lnTo>
                    <a:lnTo>
                      <a:pt x="185" y="335"/>
                    </a:lnTo>
                    <a:lnTo>
                      <a:pt x="247" y="323"/>
                    </a:lnTo>
                    <a:lnTo>
                      <a:pt x="156" y="74"/>
                    </a:lnTo>
                    <a:lnTo>
                      <a:pt x="215" y="0"/>
                    </a:lnTo>
                    <a:lnTo>
                      <a:pt x="84" y="9"/>
                    </a:lnTo>
                    <a:lnTo>
                      <a:pt x="0" y="82"/>
                    </a:lnTo>
                    <a:lnTo>
                      <a:pt x="0" y="8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" name="Freeform 43"/>
              <p:cNvSpPr>
                <a:spLocks/>
              </p:cNvSpPr>
              <p:nvPr/>
            </p:nvSpPr>
            <p:spPr bwMode="auto">
              <a:xfrm>
                <a:off x="5925801" y="4219583"/>
                <a:ext cx="458685" cy="470224"/>
              </a:xfrm>
              <a:custGeom>
                <a:avLst/>
                <a:gdLst/>
                <a:ahLst/>
                <a:cxnLst>
                  <a:cxn ang="0">
                    <a:pos x="186" y="0"/>
                  </a:cxn>
                  <a:cxn ang="0">
                    <a:pos x="192" y="72"/>
                  </a:cxn>
                  <a:cxn ang="0">
                    <a:pos x="0" y="272"/>
                  </a:cxn>
                  <a:cxn ang="0">
                    <a:pos x="34" y="327"/>
                  </a:cxn>
                  <a:cxn ang="0">
                    <a:pos x="241" y="131"/>
                  </a:cxn>
                  <a:cxn ang="0">
                    <a:pos x="317" y="141"/>
                  </a:cxn>
                  <a:cxn ang="0">
                    <a:pos x="260" y="50"/>
                  </a:cxn>
                  <a:cxn ang="0">
                    <a:pos x="186" y="0"/>
                  </a:cxn>
                  <a:cxn ang="0">
                    <a:pos x="186" y="0"/>
                  </a:cxn>
                </a:cxnLst>
                <a:rect l="0" t="0" r="r" b="b"/>
                <a:pathLst>
                  <a:path w="317" h="327">
                    <a:moveTo>
                      <a:pt x="186" y="0"/>
                    </a:moveTo>
                    <a:lnTo>
                      <a:pt x="192" y="72"/>
                    </a:lnTo>
                    <a:lnTo>
                      <a:pt x="0" y="272"/>
                    </a:lnTo>
                    <a:lnTo>
                      <a:pt x="34" y="327"/>
                    </a:lnTo>
                    <a:lnTo>
                      <a:pt x="241" y="131"/>
                    </a:lnTo>
                    <a:lnTo>
                      <a:pt x="317" y="141"/>
                    </a:lnTo>
                    <a:lnTo>
                      <a:pt x="260" y="50"/>
                    </a:lnTo>
                    <a:lnTo>
                      <a:pt x="186" y="0"/>
                    </a:lnTo>
                    <a:lnTo>
                      <a:pt x="18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" name="Freeform 44"/>
              <p:cNvSpPr>
                <a:spLocks/>
              </p:cNvSpPr>
              <p:nvPr/>
            </p:nvSpPr>
            <p:spPr bwMode="auto">
              <a:xfrm>
                <a:off x="5617125" y="4510949"/>
                <a:ext cx="438491" cy="438490"/>
              </a:xfrm>
              <a:custGeom>
                <a:avLst/>
                <a:gdLst/>
                <a:ahLst/>
                <a:cxnLst>
                  <a:cxn ang="0">
                    <a:pos x="141" y="302"/>
                  </a:cxn>
                  <a:cxn ang="0">
                    <a:pos x="125" y="302"/>
                  </a:cxn>
                  <a:cxn ang="0">
                    <a:pos x="110" y="298"/>
                  </a:cxn>
                  <a:cxn ang="0">
                    <a:pos x="97" y="292"/>
                  </a:cxn>
                  <a:cxn ang="0">
                    <a:pos x="83" y="287"/>
                  </a:cxn>
                  <a:cxn ang="0">
                    <a:pos x="70" y="279"/>
                  </a:cxn>
                  <a:cxn ang="0">
                    <a:pos x="53" y="268"/>
                  </a:cxn>
                  <a:cxn ang="0">
                    <a:pos x="32" y="247"/>
                  </a:cxn>
                  <a:cxn ang="0">
                    <a:pos x="21" y="230"/>
                  </a:cxn>
                  <a:cxn ang="0">
                    <a:pos x="13" y="216"/>
                  </a:cxn>
                  <a:cxn ang="0">
                    <a:pos x="7" y="203"/>
                  </a:cxn>
                  <a:cxn ang="0">
                    <a:pos x="4" y="190"/>
                  </a:cxn>
                  <a:cxn ang="0">
                    <a:pos x="0" y="174"/>
                  </a:cxn>
                  <a:cxn ang="0">
                    <a:pos x="0" y="159"/>
                  </a:cxn>
                  <a:cxn ang="0">
                    <a:pos x="0" y="144"/>
                  </a:cxn>
                  <a:cxn ang="0">
                    <a:pos x="0" y="127"/>
                  </a:cxn>
                  <a:cxn ang="0">
                    <a:pos x="4" y="114"/>
                  </a:cxn>
                  <a:cxn ang="0">
                    <a:pos x="7" y="100"/>
                  </a:cxn>
                  <a:cxn ang="0">
                    <a:pos x="13" y="85"/>
                  </a:cxn>
                  <a:cxn ang="0">
                    <a:pos x="21" y="72"/>
                  </a:cxn>
                  <a:cxn ang="0">
                    <a:pos x="32" y="55"/>
                  </a:cxn>
                  <a:cxn ang="0">
                    <a:pos x="53" y="34"/>
                  </a:cxn>
                  <a:cxn ang="0">
                    <a:pos x="70" y="20"/>
                  </a:cxn>
                  <a:cxn ang="0">
                    <a:pos x="83" y="15"/>
                  </a:cxn>
                  <a:cxn ang="0">
                    <a:pos x="97" y="9"/>
                  </a:cxn>
                  <a:cxn ang="0">
                    <a:pos x="110" y="3"/>
                  </a:cxn>
                  <a:cxn ang="0">
                    <a:pos x="125" y="0"/>
                  </a:cxn>
                  <a:cxn ang="0">
                    <a:pos x="141" y="0"/>
                  </a:cxn>
                  <a:cxn ang="0">
                    <a:pos x="156" y="0"/>
                  </a:cxn>
                  <a:cxn ang="0">
                    <a:pos x="171" y="0"/>
                  </a:cxn>
                  <a:cxn ang="0">
                    <a:pos x="186" y="3"/>
                  </a:cxn>
                  <a:cxn ang="0">
                    <a:pos x="199" y="9"/>
                  </a:cxn>
                  <a:cxn ang="0">
                    <a:pos x="213" y="15"/>
                  </a:cxn>
                  <a:cxn ang="0">
                    <a:pos x="226" y="20"/>
                  </a:cxn>
                  <a:cxn ang="0">
                    <a:pos x="245" y="34"/>
                  </a:cxn>
                  <a:cxn ang="0">
                    <a:pos x="266" y="55"/>
                  </a:cxn>
                  <a:cxn ang="0">
                    <a:pos x="277" y="72"/>
                  </a:cxn>
                  <a:cxn ang="0">
                    <a:pos x="285" y="85"/>
                  </a:cxn>
                  <a:cxn ang="0">
                    <a:pos x="291" y="100"/>
                  </a:cxn>
                  <a:cxn ang="0">
                    <a:pos x="296" y="114"/>
                  </a:cxn>
                  <a:cxn ang="0">
                    <a:pos x="298" y="127"/>
                  </a:cxn>
                  <a:cxn ang="0">
                    <a:pos x="300" y="144"/>
                  </a:cxn>
                  <a:cxn ang="0">
                    <a:pos x="300" y="159"/>
                  </a:cxn>
                  <a:cxn ang="0">
                    <a:pos x="298" y="174"/>
                  </a:cxn>
                  <a:cxn ang="0">
                    <a:pos x="296" y="190"/>
                  </a:cxn>
                  <a:cxn ang="0">
                    <a:pos x="291" y="203"/>
                  </a:cxn>
                  <a:cxn ang="0">
                    <a:pos x="285" y="216"/>
                  </a:cxn>
                  <a:cxn ang="0">
                    <a:pos x="277" y="230"/>
                  </a:cxn>
                  <a:cxn ang="0">
                    <a:pos x="266" y="247"/>
                  </a:cxn>
                  <a:cxn ang="0">
                    <a:pos x="245" y="268"/>
                  </a:cxn>
                  <a:cxn ang="0">
                    <a:pos x="226" y="279"/>
                  </a:cxn>
                  <a:cxn ang="0">
                    <a:pos x="213" y="287"/>
                  </a:cxn>
                  <a:cxn ang="0">
                    <a:pos x="199" y="292"/>
                  </a:cxn>
                  <a:cxn ang="0">
                    <a:pos x="186" y="298"/>
                  </a:cxn>
                  <a:cxn ang="0">
                    <a:pos x="171" y="302"/>
                  </a:cxn>
                  <a:cxn ang="0">
                    <a:pos x="156" y="302"/>
                  </a:cxn>
                  <a:cxn ang="0">
                    <a:pos x="150" y="304"/>
                  </a:cxn>
                </a:cxnLst>
                <a:rect l="0" t="0" r="r" b="b"/>
                <a:pathLst>
                  <a:path w="302" h="304">
                    <a:moveTo>
                      <a:pt x="150" y="304"/>
                    </a:moveTo>
                    <a:lnTo>
                      <a:pt x="141" y="302"/>
                    </a:lnTo>
                    <a:lnTo>
                      <a:pt x="133" y="302"/>
                    </a:lnTo>
                    <a:lnTo>
                      <a:pt x="125" y="302"/>
                    </a:lnTo>
                    <a:lnTo>
                      <a:pt x="118" y="300"/>
                    </a:lnTo>
                    <a:lnTo>
                      <a:pt x="110" y="298"/>
                    </a:lnTo>
                    <a:lnTo>
                      <a:pt x="104" y="296"/>
                    </a:lnTo>
                    <a:lnTo>
                      <a:pt x="97" y="292"/>
                    </a:lnTo>
                    <a:lnTo>
                      <a:pt x="91" y="290"/>
                    </a:lnTo>
                    <a:lnTo>
                      <a:pt x="83" y="287"/>
                    </a:lnTo>
                    <a:lnTo>
                      <a:pt x="78" y="283"/>
                    </a:lnTo>
                    <a:lnTo>
                      <a:pt x="70" y="279"/>
                    </a:lnTo>
                    <a:lnTo>
                      <a:pt x="64" y="275"/>
                    </a:lnTo>
                    <a:lnTo>
                      <a:pt x="53" y="268"/>
                    </a:lnTo>
                    <a:lnTo>
                      <a:pt x="44" y="258"/>
                    </a:lnTo>
                    <a:lnTo>
                      <a:pt x="32" y="247"/>
                    </a:lnTo>
                    <a:lnTo>
                      <a:pt x="23" y="235"/>
                    </a:lnTo>
                    <a:lnTo>
                      <a:pt x="21" y="230"/>
                    </a:lnTo>
                    <a:lnTo>
                      <a:pt x="17" y="224"/>
                    </a:lnTo>
                    <a:lnTo>
                      <a:pt x="13" y="216"/>
                    </a:lnTo>
                    <a:lnTo>
                      <a:pt x="11" y="211"/>
                    </a:lnTo>
                    <a:lnTo>
                      <a:pt x="7" y="203"/>
                    </a:lnTo>
                    <a:lnTo>
                      <a:pt x="5" y="195"/>
                    </a:lnTo>
                    <a:lnTo>
                      <a:pt x="4" y="190"/>
                    </a:lnTo>
                    <a:lnTo>
                      <a:pt x="2" y="182"/>
                    </a:lnTo>
                    <a:lnTo>
                      <a:pt x="0" y="174"/>
                    </a:lnTo>
                    <a:lnTo>
                      <a:pt x="0" y="167"/>
                    </a:lnTo>
                    <a:lnTo>
                      <a:pt x="0" y="159"/>
                    </a:lnTo>
                    <a:lnTo>
                      <a:pt x="0" y="152"/>
                    </a:lnTo>
                    <a:lnTo>
                      <a:pt x="0" y="144"/>
                    </a:lnTo>
                    <a:lnTo>
                      <a:pt x="0" y="135"/>
                    </a:lnTo>
                    <a:lnTo>
                      <a:pt x="0" y="127"/>
                    </a:lnTo>
                    <a:lnTo>
                      <a:pt x="2" y="121"/>
                    </a:lnTo>
                    <a:lnTo>
                      <a:pt x="4" y="114"/>
                    </a:lnTo>
                    <a:lnTo>
                      <a:pt x="5" y="106"/>
                    </a:lnTo>
                    <a:lnTo>
                      <a:pt x="7" y="100"/>
                    </a:lnTo>
                    <a:lnTo>
                      <a:pt x="11" y="93"/>
                    </a:lnTo>
                    <a:lnTo>
                      <a:pt x="13" y="85"/>
                    </a:lnTo>
                    <a:lnTo>
                      <a:pt x="17" y="79"/>
                    </a:lnTo>
                    <a:lnTo>
                      <a:pt x="21" y="72"/>
                    </a:lnTo>
                    <a:lnTo>
                      <a:pt x="23" y="66"/>
                    </a:lnTo>
                    <a:lnTo>
                      <a:pt x="32" y="55"/>
                    </a:lnTo>
                    <a:lnTo>
                      <a:pt x="44" y="45"/>
                    </a:lnTo>
                    <a:lnTo>
                      <a:pt x="53" y="34"/>
                    </a:lnTo>
                    <a:lnTo>
                      <a:pt x="64" y="26"/>
                    </a:lnTo>
                    <a:lnTo>
                      <a:pt x="70" y="20"/>
                    </a:lnTo>
                    <a:lnTo>
                      <a:pt x="78" y="17"/>
                    </a:lnTo>
                    <a:lnTo>
                      <a:pt x="83" y="15"/>
                    </a:lnTo>
                    <a:lnTo>
                      <a:pt x="91" y="11"/>
                    </a:lnTo>
                    <a:lnTo>
                      <a:pt x="97" y="9"/>
                    </a:lnTo>
                    <a:lnTo>
                      <a:pt x="104" y="5"/>
                    </a:lnTo>
                    <a:lnTo>
                      <a:pt x="110" y="3"/>
                    </a:lnTo>
                    <a:lnTo>
                      <a:pt x="118" y="1"/>
                    </a:lnTo>
                    <a:lnTo>
                      <a:pt x="125" y="0"/>
                    </a:lnTo>
                    <a:lnTo>
                      <a:pt x="133" y="0"/>
                    </a:lnTo>
                    <a:lnTo>
                      <a:pt x="141" y="0"/>
                    </a:lnTo>
                    <a:lnTo>
                      <a:pt x="150" y="0"/>
                    </a:lnTo>
                    <a:lnTo>
                      <a:pt x="156" y="0"/>
                    </a:lnTo>
                    <a:lnTo>
                      <a:pt x="163" y="0"/>
                    </a:lnTo>
                    <a:lnTo>
                      <a:pt x="171" y="0"/>
                    </a:lnTo>
                    <a:lnTo>
                      <a:pt x="179" y="1"/>
                    </a:lnTo>
                    <a:lnTo>
                      <a:pt x="186" y="3"/>
                    </a:lnTo>
                    <a:lnTo>
                      <a:pt x="192" y="5"/>
                    </a:lnTo>
                    <a:lnTo>
                      <a:pt x="199" y="9"/>
                    </a:lnTo>
                    <a:lnTo>
                      <a:pt x="207" y="11"/>
                    </a:lnTo>
                    <a:lnTo>
                      <a:pt x="213" y="15"/>
                    </a:lnTo>
                    <a:lnTo>
                      <a:pt x="220" y="17"/>
                    </a:lnTo>
                    <a:lnTo>
                      <a:pt x="226" y="20"/>
                    </a:lnTo>
                    <a:lnTo>
                      <a:pt x="234" y="26"/>
                    </a:lnTo>
                    <a:lnTo>
                      <a:pt x="245" y="34"/>
                    </a:lnTo>
                    <a:lnTo>
                      <a:pt x="256" y="45"/>
                    </a:lnTo>
                    <a:lnTo>
                      <a:pt x="266" y="55"/>
                    </a:lnTo>
                    <a:lnTo>
                      <a:pt x="274" y="66"/>
                    </a:lnTo>
                    <a:lnTo>
                      <a:pt x="277" y="72"/>
                    </a:lnTo>
                    <a:lnTo>
                      <a:pt x="281" y="79"/>
                    </a:lnTo>
                    <a:lnTo>
                      <a:pt x="285" y="85"/>
                    </a:lnTo>
                    <a:lnTo>
                      <a:pt x="289" y="93"/>
                    </a:lnTo>
                    <a:lnTo>
                      <a:pt x="291" y="100"/>
                    </a:lnTo>
                    <a:lnTo>
                      <a:pt x="293" y="106"/>
                    </a:lnTo>
                    <a:lnTo>
                      <a:pt x="296" y="114"/>
                    </a:lnTo>
                    <a:lnTo>
                      <a:pt x="298" y="121"/>
                    </a:lnTo>
                    <a:lnTo>
                      <a:pt x="298" y="127"/>
                    </a:lnTo>
                    <a:lnTo>
                      <a:pt x="300" y="135"/>
                    </a:lnTo>
                    <a:lnTo>
                      <a:pt x="300" y="144"/>
                    </a:lnTo>
                    <a:lnTo>
                      <a:pt x="302" y="152"/>
                    </a:lnTo>
                    <a:lnTo>
                      <a:pt x="300" y="159"/>
                    </a:lnTo>
                    <a:lnTo>
                      <a:pt x="300" y="167"/>
                    </a:lnTo>
                    <a:lnTo>
                      <a:pt x="298" y="174"/>
                    </a:lnTo>
                    <a:lnTo>
                      <a:pt x="298" y="182"/>
                    </a:lnTo>
                    <a:lnTo>
                      <a:pt x="296" y="190"/>
                    </a:lnTo>
                    <a:lnTo>
                      <a:pt x="293" y="195"/>
                    </a:lnTo>
                    <a:lnTo>
                      <a:pt x="291" y="203"/>
                    </a:lnTo>
                    <a:lnTo>
                      <a:pt x="289" y="211"/>
                    </a:lnTo>
                    <a:lnTo>
                      <a:pt x="285" y="216"/>
                    </a:lnTo>
                    <a:lnTo>
                      <a:pt x="281" y="224"/>
                    </a:lnTo>
                    <a:lnTo>
                      <a:pt x="277" y="230"/>
                    </a:lnTo>
                    <a:lnTo>
                      <a:pt x="274" y="235"/>
                    </a:lnTo>
                    <a:lnTo>
                      <a:pt x="266" y="247"/>
                    </a:lnTo>
                    <a:lnTo>
                      <a:pt x="256" y="258"/>
                    </a:lnTo>
                    <a:lnTo>
                      <a:pt x="245" y="268"/>
                    </a:lnTo>
                    <a:lnTo>
                      <a:pt x="234" y="275"/>
                    </a:lnTo>
                    <a:lnTo>
                      <a:pt x="226" y="279"/>
                    </a:lnTo>
                    <a:lnTo>
                      <a:pt x="220" y="283"/>
                    </a:lnTo>
                    <a:lnTo>
                      <a:pt x="213" y="287"/>
                    </a:lnTo>
                    <a:lnTo>
                      <a:pt x="207" y="290"/>
                    </a:lnTo>
                    <a:lnTo>
                      <a:pt x="199" y="292"/>
                    </a:lnTo>
                    <a:lnTo>
                      <a:pt x="192" y="296"/>
                    </a:lnTo>
                    <a:lnTo>
                      <a:pt x="186" y="298"/>
                    </a:lnTo>
                    <a:lnTo>
                      <a:pt x="179" y="300"/>
                    </a:lnTo>
                    <a:lnTo>
                      <a:pt x="171" y="302"/>
                    </a:lnTo>
                    <a:lnTo>
                      <a:pt x="163" y="302"/>
                    </a:lnTo>
                    <a:lnTo>
                      <a:pt x="156" y="302"/>
                    </a:lnTo>
                    <a:lnTo>
                      <a:pt x="150" y="304"/>
                    </a:lnTo>
                    <a:lnTo>
                      <a:pt x="150" y="304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" name="Freeform 45"/>
              <p:cNvSpPr>
                <a:spLocks/>
              </p:cNvSpPr>
              <p:nvPr/>
            </p:nvSpPr>
            <p:spPr bwMode="auto">
              <a:xfrm>
                <a:off x="5715209" y="4606146"/>
                <a:ext cx="245209" cy="245209"/>
              </a:xfrm>
              <a:custGeom>
                <a:avLst/>
                <a:gdLst/>
                <a:ahLst/>
                <a:cxnLst>
                  <a:cxn ang="0">
                    <a:pos x="52" y="143"/>
                  </a:cxn>
                  <a:cxn ang="0">
                    <a:pos x="61" y="149"/>
                  </a:cxn>
                  <a:cxn ang="0">
                    <a:pos x="75" y="168"/>
                  </a:cxn>
                  <a:cxn ang="0">
                    <a:pos x="84" y="171"/>
                  </a:cxn>
                  <a:cxn ang="0">
                    <a:pos x="101" y="152"/>
                  </a:cxn>
                  <a:cxn ang="0">
                    <a:pos x="114" y="149"/>
                  </a:cxn>
                  <a:cxn ang="0">
                    <a:pos x="135" y="154"/>
                  </a:cxn>
                  <a:cxn ang="0">
                    <a:pos x="143" y="150"/>
                  </a:cxn>
                  <a:cxn ang="0">
                    <a:pos x="143" y="122"/>
                  </a:cxn>
                  <a:cxn ang="0">
                    <a:pos x="149" y="112"/>
                  </a:cxn>
                  <a:cxn ang="0">
                    <a:pos x="170" y="99"/>
                  </a:cxn>
                  <a:cxn ang="0">
                    <a:pos x="171" y="91"/>
                  </a:cxn>
                  <a:cxn ang="0">
                    <a:pos x="151" y="72"/>
                  </a:cxn>
                  <a:cxn ang="0">
                    <a:pos x="149" y="61"/>
                  </a:cxn>
                  <a:cxn ang="0">
                    <a:pos x="154" y="36"/>
                  </a:cxn>
                  <a:cxn ang="0">
                    <a:pos x="151" y="27"/>
                  </a:cxn>
                  <a:cxn ang="0">
                    <a:pos x="124" y="31"/>
                  </a:cxn>
                  <a:cxn ang="0">
                    <a:pos x="113" y="25"/>
                  </a:cxn>
                  <a:cxn ang="0">
                    <a:pos x="101" y="4"/>
                  </a:cxn>
                  <a:cxn ang="0">
                    <a:pos x="92" y="0"/>
                  </a:cxn>
                  <a:cxn ang="0">
                    <a:pos x="73" y="21"/>
                  </a:cxn>
                  <a:cxn ang="0">
                    <a:pos x="61" y="25"/>
                  </a:cxn>
                  <a:cxn ang="0">
                    <a:pos x="38" y="19"/>
                  </a:cxn>
                  <a:cxn ang="0">
                    <a:pos x="29" y="23"/>
                  </a:cxn>
                  <a:cxn ang="0">
                    <a:pos x="33" y="52"/>
                  </a:cxn>
                  <a:cxn ang="0">
                    <a:pos x="25" y="63"/>
                  </a:cxn>
                  <a:cxn ang="0">
                    <a:pos x="4" y="74"/>
                  </a:cxn>
                  <a:cxn ang="0">
                    <a:pos x="0" y="82"/>
                  </a:cxn>
                  <a:cxn ang="0">
                    <a:pos x="23" y="101"/>
                  </a:cxn>
                  <a:cxn ang="0">
                    <a:pos x="27" y="112"/>
                  </a:cxn>
                  <a:cxn ang="0">
                    <a:pos x="21" y="133"/>
                  </a:cxn>
                  <a:cxn ang="0">
                    <a:pos x="23" y="145"/>
                  </a:cxn>
                  <a:cxn ang="0">
                    <a:pos x="33" y="145"/>
                  </a:cxn>
                </a:cxnLst>
                <a:rect l="0" t="0" r="r" b="b"/>
                <a:pathLst>
                  <a:path w="171" h="171">
                    <a:moveTo>
                      <a:pt x="33" y="145"/>
                    </a:moveTo>
                    <a:lnTo>
                      <a:pt x="52" y="143"/>
                    </a:lnTo>
                    <a:lnTo>
                      <a:pt x="57" y="145"/>
                    </a:lnTo>
                    <a:lnTo>
                      <a:pt x="61" y="149"/>
                    </a:lnTo>
                    <a:lnTo>
                      <a:pt x="73" y="166"/>
                    </a:lnTo>
                    <a:lnTo>
                      <a:pt x="75" y="168"/>
                    </a:lnTo>
                    <a:lnTo>
                      <a:pt x="76" y="171"/>
                    </a:lnTo>
                    <a:lnTo>
                      <a:pt x="84" y="171"/>
                    </a:lnTo>
                    <a:lnTo>
                      <a:pt x="90" y="168"/>
                    </a:lnTo>
                    <a:lnTo>
                      <a:pt x="101" y="152"/>
                    </a:lnTo>
                    <a:lnTo>
                      <a:pt x="107" y="149"/>
                    </a:lnTo>
                    <a:lnTo>
                      <a:pt x="114" y="149"/>
                    </a:lnTo>
                    <a:lnTo>
                      <a:pt x="132" y="154"/>
                    </a:lnTo>
                    <a:lnTo>
                      <a:pt x="135" y="154"/>
                    </a:lnTo>
                    <a:lnTo>
                      <a:pt x="137" y="154"/>
                    </a:lnTo>
                    <a:lnTo>
                      <a:pt x="143" y="150"/>
                    </a:lnTo>
                    <a:lnTo>
                      <a:pt x="147" y="143"/>
                    </a:lnTo>
                    <a:lnTo>
                      <a:pt x="143" y="122"/>
                    </a:lnTo>
                    <a:lnTo>
                      <a:pt x="143" y="116"/>
                    </a:lnTo>
                    <a:lnTo>
                      <a:pt x="149" y="112"/>
                    </a:lnTo>
                    <a:lnTo>
                      <a:pt x="168" y="101"/>
                    </a:lnTo>
                    <a:lnTo>
                      <a:pt x="170" y="99"/>
                    </a:lnTo>
                    <a:lnTo>
                      <a:pt x="170" y="99"/>
                    </a:lnTo>
                    <a:lnTo>
                      <a:pt x="171" y="91"/>
                    </a:lnTo>
                    <a:lnTo>
                      <a:pt x="170" y="84"/>
                    </a:lnTo>
                    <a:lnTo>
                      <a:pt x="151" y="72"/>
                    </a:lnTo>
                    <a:lnTo>
                      <a:pt x="147" y="67"/>
                    </a:lnTo>
                    <a:lnTo>
                      <a:pt x="149" y="61"/>
                    </a:lnTo>
                    <a:lnTo>
                      <a:pt x="152" y="38"/>
                    </a:lnTo>
                    <a:lnTo>
                      <a:pt x="154" y="36"/>
                    </a:lnTo>
                    <a:lnTo>
                      <a:pt x="156" y="34"/>
                    </a:lnTo>
                    <a:lnTo>
                      <a:pt x="151" y="27"/>
                    </a:lnTo>
                    <a:lnTo>
                      <a:pt x="143" y="27"/>
                    </a:lnTo>
                    <a:lnTo>
                      <a:pt x="124" y="31"/>
                    </a:lnTo>
                    <a:lnTo>
                      <a:pt x="116" y="27"/>
                    </a:lnTo>
                    <a:lnTo>
                      <a:pt x="113" y="25"/>
                    </a:lnTo>
                    <a:lnTo>
                      <a:pt x="101" y="8"/>
                    </a:lnTo>
                    <a:lnTo>
                      <a:pt x="101" y="4"/>
                    </a:lnTo>
                    <a:lnTo>
                      <a:pt x="99" y="2"/>
                    </a:lnTo>
                    <a:lnTo>
                      <a:pt x="92" y="0"/>
                    </a:lnTo>
                    <a:lnTo>
                      <a:pt x="86" y="4"/>
                    </a:lnTo>
                    <a:lnTo>
                      <a:pt x="73" y="21"/>
                    </a:lnTo>
                    <a:lnTo>
                      <a:pt x="67" y="25"/>
                    </a:lnTo>
                    <a:lnTo>
                      <a:pt x="61" y="25"/>
                    </a:lnTo>
                    <a:lnTo>
                      <a:pt x="40" y="19"/>
                    </a:lnTo>
                    <a:lnTo>
                      <a:pt x="38" y="19"/>
                    </a:lnTo>
                    <a:lnTo>
                      <a:pt x="36" y="19"/>
                    </a:lnTo>
                    <a:lnTo>
                      <a:pt x="29" y="23"/>
                    </a:lnTo>
                    <a:lnTo>
                      <a:pt x="27" y="31"/>
                    </a:lnTo>
                    <a:lnTo>
                      <a:pt x="33" y="52"/>
                    </a:lnTo>
                    <a:lnTo>
                      <a:pt x="29" y="57"/>
                    </a:lnTo>
                    <a:lnTo>
                      <a:pt x="25" y="63"/>
                    </a:lnTo>
                    <a:lnTo>
                      <a:pt x="6" y="72"/>
                    </a:lnTo>
                    <a:lnTo>
                      <a:pt x="4" y="74"/>
                    </a:lnTo>
                    <a:lnTo>
                      <a:pt x="4" y="74"/>
                    </a:lnTo>
                    <a:lnTo>
                      <a:pt x="0" y="82"/>
                    </a:lnTo>
                    <a:lnTo>
                      <a:pt x="6" y="88"/>
                    </a:lnTo>
                    <a:lnTo>
                      <a:pt x="23" y="101"/>
                    </a:lnTo>
                    <a:lnTo>
                      <a:pt x="27" y="107"/>
                    </a:lnTo>
                    <a:lnTo>
                      <a:pt x="27" y="112"/>
                    </a:lnTo>
                    <a:lnTo>
                      <a:pt x="21" y="133"/>
                    </a:lnTo>
                    <a:lnTo>
                      <a:pt x="21" y="133"/>
                    </a:lnTo>
                    <a:lnTo>
                      <a:pt x="21" y="137"/>
                    </a:lnTo>
                    <a:lnTo>
                      <a:pt x="23" y="145"/>
                    </a:lnTo>
                    <a:lnTo>
                      <a:pt x="33" y="145"/>
                    </a:lnTo>
                    <a:lnTo>
                      <a:pt x="33" y="14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" name="Freeform 46"/>
              <p:cNvSpPr>
                <a:spLocks/>
              </p:cNvSpPr>
              <p:nvPr/>
            </p:nvSpPr>
            <p:spPr bwMode="auto">
              <a:xfrm>
                <a:off x="5767135" y="4643650"/>
                <a:ext cx="150010" cy="152896"/>
              </a:xfrm>
              <a:custGeom>
                <a:avLst/>
                <a:gdLst/>
                <a:ahLst/>
                <a:cxnLst>
                  <a:cxn ang="0">
                    <a:pos x="54" y="106"/>
                  </a:cxn>
                  <a:cxn ang="0">
                    <a:pos x="42" y="104"/>
                  </a:cxn>
                  <a:cxn ang="0">
                    <a:pos x="31" y="101"/>
                  </a:cxn>
                  <a:cxn ang="0">
                    <a:pos x="21" y="95"/>
                  </a:cxn>
                  <a:cxn ang="0">
                    <a:pos x="16" y="89"/>
                  </a:cxn>
                  <a:cxn ang="0">
                    <a:pos x="8" y="82"/>
                  </a:cxn>
                  <a:cxn ang="0">
                    <a:pos x="4" y="74"/>
                  </a:cxn>
                  <a:cxn ang="0">
                    <a:pos x="0" y="64"/>
                  </a:cxn>
                  <a:cxn ang="0">
                    <a:pos x="0" y="55"/>
                  </a:cxn>
                  <a:cxn ang="0">
                    <a:pos x="0" y="44"/>
                  </a:cxn>
                  <a:cxn ang="0">
                    <a:pos x="4" y="32"/>
                  </a:cxn>
                  <a:cxn ang="0">
                    <a:pos x="8" y="23"/>
                  </a:cxn>
                  <a:cxn ang="0">
                    <a:pos x="16" y="15"/>
                  </a:cxn>
                  <a:cxn ang="0">
                    <a:pos x="21" y="9"/>
                  </a:cxn>
                  <a:cxn ang="0">
                    <a:pos x="31" y="4"/>
                  </a:cxn>
                  <a:cxn ang="0">
                    <a:pos x="42" y="0"/>
                  </a:cxn>
                  <a:cxn ang="0">
                    <a:pos x="54" y="0"/>
                  </a:cxn>
                  <a:cxn ang="0">
                    <a:pos x="63" y="0"/>
                  </a:cxn>
                  <a:cxn ang="0">
                    <a:pos x="73" y="4"/>
                  </a:cxn>
                  <a:cxn ang="0">
                    <a:pos x="82" y="9"/>
                  </a:cxn>
                  <a:cxn ang="0">
                    <a:pos x="90" y="15"/>
                  </a:cxn>
                  <a:cxn ang="0">
                    <a:pos x="96" y="23"/>
                  </a:cxn>
                  <a:cxn ang="0">
                    <a:pos x="101" y="32"/>
                  </a:cxn>
                  <a:cxn ang="0">
                    <a:pos x="103" y="44"/>
                  </a:cxn>
                  <a:cxn ang="0">
                    <a:pos x="105" y="55"/>
                  </a:cxn>
                  <a:cxn ang="0">
                    <a:pos x="103" y="64"/>
                  </a:cxn>
                  <a:cxn ang="0">
                    <a:pos x="101" y="74"/>
                  </a:cxn>
                  <a:cxn ang="0">
                    <a:pos x="96" y="82"/>
                  </a:cxn>
                  <a:cxn ang="0">
                    <a:pos x="90" y="89"/>
                  </a:cxn>
                  <a:cxn ang="0">
                    <a:pos x="82" y="95"/>
                  </a:cxn>
                  <a:cxn ang="0">
                    <a:pos x="73" y="101"/>
                  </a:cxn>
                  <a:cxn ang="0">
                    <a:pos x="63" y="104"/>
                  </a:cxn>
                  <a:cxn ang="0">
                    <a:pos x="54" y="106"/>
                  </a:cxn>
                  <a:cxn ang="0">
                    <a:pos x="54" y="106"/>
                  </a:cxn>
                </a:cxnLst>
                <a:rect l="0" t="0" r="r" b="b"/>
                <a:pathLst>
                  <a:path w="105" h="106">
                    <a:moveTo>
                      <a:pt x="54" y="106"/>
                    </a:moveTo>
                    <a:lnTo>
                      <a:pt x="42" y="104"/>
                    </a:lnTo>
                    <a:lnTo>
                      <a:pt x="31" y="101"/>
                    </a:lnTo>
                    <a:lnTo>
                      <a:pt x="21" y="95"/>
                    </a:lnTo>
                    <a:lnTo>
                      <a:pt x="16" y="89"/>
                    </a:lnTo>
                    <a:lnTo>
                      <a:pt x="8" y="82"/>
                    </a:lnTo>
                    <a:lnTo>
                      <a:pt x="4" y="74"/>
                    </a:lnTo>
                    <a:lnTo>
                      <a:pt x="0" y="64"/>
                    </a:lnTo>
                    <a:lnTo>
                      <a:pt x="0" y="55"/>
                    </a:lnTo>
                    <a:lnTo>
                      <a:pt x="0" y="44"/>
                    </a:lnTo>
                    <a:lnTo>
                      <a:pt x="4" y="32"/>
                    </a:lnTo>
                    <a:lnTo>
                      <a:pt x="8" y="23"/>
                    </a:lnTo>
                    <a:lnTo>
                      <a:pt x="16" y="15"/>
                    </a:lnTo>
                    <a:lnTo>
                      <a:pt x="21" y="9"/>
                    </a:lnTo>
                    <a:lnTo>
                      <a:pt x="31" y="4"/>
                    </a:lnTo>
                    <a:lnTo>
                      <a:pt x="42" y="0"/>
                    </a:lnTo>
                    <a:lnTo>
                      <a:pt x="54" y="0"/>
                    </a:lnTo>
                    <a:lnTo>
                      <a:pt x="63" y="0"/>
                    </a:lnTo>
                    <a:lnTo>
                      <a:pt x="73" y="4"/>
                    </a:lnTo>
                    <a:lnTo>
                      <a:pt x="82" y="9"/>
                    </a:lnTo>
                    <a:lnTo>
                      <a:pt x="90" y="15"/>
                    </a:lnTo>
                    <a:lnTo>
                      <a:pt x="96" y="23"/>
                    </a:lnTo>
                    <a:lnTo>
                      <a:pt x="101" y="32"/>
                    </a:lnTo>
                    <a:lnTo>
                      <a:pt x="103" y="44"/>
                    </a:lnTo>
                    <a:lnTo>
                      <a:pt x="105" y="55"/>
                    </a:lnTo>
                    <a:lnTo>
                      <a:pt x="103" y="64"/>
                    </a:lnTo>
                    <a:lnTo>
                      <a:pt x="101" y="74"/>
                    </a:lnTo>
                    <a:lnTo>
                      <a:pt x="96" y="82"/>
                    </a:lnTo>
                    <a:lnTo>
                      <a:pt x="90" y="89"/>
                    </a:lnTo>
                    <a:lnTo>
                      <a:pt x="82" y="95"/>
                    </a:lnTo>
                    <a:lnTo>
                      <a:pt x="73" y="101"/>
                    </a:lnTo>
                    <a:lnTo>
                      <a:pt x="63" y="104"/>
                    </a:lnTo>
                    <a:lnTo>
                      <a:pt x="54" y="106"/>
                    </a:lnTo>
                    <a:lnTo>
                      <a:pt x="54" y="10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" name="Freeform 48"/>
              <p:cNvSpPr>
                <a:spLocks/>
              </p:cNvSpPr>
              <p:nvPr/>
            </p:nvSpPr>
            <p:spPr bwMode="auto">
              <a:xfrm>
                <a:off x="6447950" y="5503321"/>
                <a:ext cx="651966" cy="360601"/>
              </a:xfrm>
              <a:custGeom>
                <a:avLst/>
                <a:gdLst/>
                <a:ahLst/>
                <a:cxnLst>
                  <a:cxn ang="0">
                    <a:pos x="63" y="0"/>
                  </a:cxn>
                  <a:cxn ang="0">
                    <a:pos x="0" y="241"/>
                  </a:cxn>
                  <a:cxn ang="0">
                    <a:pos x="453" y="249"/>
                  </a:cxn>
                  <a:cxn ang="0">
                    <a:pos x="396" y="4"/>
                  </a:cxn>
                  <a:cxn ang="0">
                    <a:pos x="63" y="0"/>
                  </a:cxn>
                  <a:cxn ang="0">
                    <a:pos x="63" y="0"/>
                  </a:cxn>
                </a:cxnLst>
                <a:rect l="0" t="0" r="r" b="b"/>
                <a:pathLst>
                  <a:path w="453" h="249">
                    <a:moveTo>
                      <a:pt x="63" y="0"/>
                    </a:moveTo>
                    <a:lnTo>
                      <a:pt x="0" y="241"/>
                    </a:lnTo>
                    <a:lnTo>
                      <a:pt x="453" y="249"/>
                    </a:lnTo>
                    <a:lnTo>
                      <a:pt x="396" y="4"/>
                    </a:lnTo>
                    <a:lnTo>
                      <a:pt x="63" y="0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" name="Freeform 49"/>
              <p:cNvSpPr>
                <a:spLocks/>
              </p:cNvSpPr>
              <p:nvPr/>
            </p:nvSpPr>
            <p:spPr bwMode="auto">
              <a:xfrm>
                <a:off x="6491223" y="5650445"/>
                <a:ext cx="513496" cy="184627"/>
              </a:xfrm>
              <a:custGeom>
                <a:avLst/>
                <a:gdLst/>
                <a:ahLst/>
                <a:cxnLst>
                  <a:cxn ang="0">
                    <a:pos x="348" y="127"/>
                  </a:cxn>
                  <a:cxn ang="0">
                    <a:pos x="328" y="127"/>
                  </a:cxn>
                  <a:cxn ang="0">
                    <a:pos x="309" y="127"/>
                  </a:cxn>
                  <a:cxn ang="0">
                    <a:pos x="288" y="127"/>
                  </a:cxn>
                  <a:cxn ang="0">
                    <a:pos x="267" y="127"/>
                  </a:cxn>
                  <a:cxn ang="0">
                    <a:pos x="244" y="127"/>
                  </a:cxn>
                  <a:cxn ang="0">
                    <a:pos x="219" y="127"/>
                  </a:cxn>
                  <a:cxn ang="0">
                    <a:pos x="196" y="127"/>
                  </a:cxn>
                  <a:cxn ang="0">
                    <a:pos x="179" y="127"/>
                  </a:cxn>
                  <a:cxn ang="0">
                    <a:pos x="166" y="127"/>
                  </a:cxn>
                  <a:cxn ang="0">
                    <a:pos x="147" y="127"/>
                  </a:cxn>
                  <a:cxn ang="0">
                    <a:pos x="124" y="127"/>
                  </a:cxn>
                  <a:cxn ang="0">
                    <a:pos x="99" y="127"/>
                  </a:cxn>
                  <a:cxn ang="0">
                    <a:pos x="77" y="127"/>
                  </a:cxn>
                  <a:cxn ang="0">
                    <a:pos x="52" y="127"/>
                  </a:cxn>
                  <a:cxn ang="0">
                    <a:pos x="31" y="127"/>
                  </a:cxn>
                  <a:cxn ang="0">
                    <a:pos x="10" y="127"/>
                  </a:cxn>
                  <a:cxn ang="0">
                    <a:pos x="0" y="117"/>
                  </a:cxn>
                  <a:cxn ang="0">
                    <a:pos x="6" y="104"/>
                  </a:cxn>
                  <a:cxn ang="0">
                    <a:pos x="18" y="85"/>
                  </a:cxn>
                  <a:cxn ang="0">
                    <a:pos x="35" y="62"/>
                  </a:cxn>
                  <a:cxn ang="0">
                    <a:pos x="56" y="41"/>
                  </a:cxn>
                  <a:cxn ang="0">
                    <a:pos x="73" y="28"/>
                  </a:cxn>
                  <a:cxn ang="0">
                    <a:pos x="84" y="20"/>
                  </a:cxn>
                  <a:cxn ang="0">
                    <a:pos x="97" y="15"/>
                  </a:cxn>
                  <a:cxn ang="0">
                    <a:pos x="111" y="9"/>
                  </a:cxn>
                  <a:cxn ang="0">
                    <a:pos x="126" y="3"/>
                  </a:cxn>
                  <a:cxn ang="0">
                    <a:pos x="139" y="0"/>
                  </a:cxn>
                  <a:cxn ang="0">
                    <a:pos x="154" y="0"/>
                  </a:cxn>
                  <a:cxn ang="0">
                    <a:pos x="170" y="0"/>
                  </a:cxn>
                  <a:cxn ang="0">
                    <a:pos x="185" y="0"/>
                  </a:cxn>
                  <a:cxn ang="0">
                    <a:pos x="198" y="0"/>
                  </a:cxn>
                  <a:cxn ang="0">
                    <a:pos x="213" y="1"/>
                  </a:cxn>
                  <a:cxn ang="0">
                    <a:pos x="229" y="5"/>
                  </a:cxn>
                  <a:cxn ang="0">
                    <a:pos x="242" y="9"/>
                  </a:cxn>
                  <a:cxn ang="0">
                    <a:pos x="255" y="15"/>
                  </a:cxn>
                  <a:cxn ang="0">
                    <a:pos x="269" y="22"/>
                  </a:cxn>
                  <a:cxn ang="0">
                    <a:pos x="282" y="30"/>
                  </a:cxn>
                  <a:cxn ang="0">
                    <a:pos x="299" y="43"/>
                  </a:cxn>
                  <a:cxn ang="0">
                    <a:pos x="320" y="64"/>
                  </a:cxn>
                  <a:cxn ang="0">
                    <a:pos x="335" y="87"/>
                  </a:cxn>
                  <a:cxn ang="0">
                    <a:pos x="347" y="106"/>
                  </a:cxn>
                  <a:cxn ang="0">
                    <a:pos x="352" y="121"/>
                  </a:cxn>
                  <a:cxn ang="0">
                    <a:pos x="356" y="129"/>
                  </a:cxn>
                </a:cxnLst>
                <a:rect l="0" t="0" r="r" b="b"/>
                <a:pathLst>
                  <a:path w="356" h="129">
                    <a:moveTo>
                      <a:pt x="356" y="129"/>
                    </a:moveTo>
                    <a:lnTo>
                      <a:pt x="348" y="127"/>
                    </a:lnTo>
                    <a:lnTo>
                      <a:pt x="339" y="127"/>
                    </a:lnTo>
                    <a:lnTo>
                      <a:pt x="328" y="127"/>
                    </a:lnTo>
                    <a:lnTo>
                      <a:pt x="320" y="127"/>
                    </a:lnTo>
                    <a:lnTo>
                      <a:pt x="309" y="127"/>
                    </a:lnTo>
                    <a:lnTo>
                      <a:pt x="299" y="127"/>
                    </a:lnTo>
                    <a:lnTo>
                      <a:pt x="288" y="127"/>
                    </a:lnTo>
                    <a:lnTo>
                      <a:pt x="278" y="127"/>
                    </a:lnTo>
                    <a:lnTo>
                      <a:pt x="267" y="127"/>
                    </a:lnTo>
                    <a:lnTo>
                      <a:pt x="255" y="127"/>
                    </a:lnTo>
                    <a:lnTo>
                      <a:pt x="244" y="127"/>
                    </a:lnTo>
                    <a:lnTo>
                      <a:pt x="232" y="127"/>
                    </a:lnTo>
                    <a:lnTo>
                      <a:pt x="219" y="127"/>
                    </a:lnTo>
                    <a:lnTo>
                      <a:pt x="208" y="127"/>
                    </a:lnTo>
                    <a:lnTo>
                      <a:pt x="196" y="127"/>
                    </a:lnTo>
                    <a:lnTo>
                      <a:pt x="185" y="127"/>
                    </a:lnTo>
                    <a:lnTo>
                      <a:pt x="179" y="127"/>
                    </a:lnTo>
                    <a:lnTo>
                      <a:pt x="174" y="127"/>
                    </a:lnTo>
                    <a:lnTo>
                      <a:pt x="166" y="127"/>
                    </a:lnTo>
                    <a:lnTo>
                      <a:pt x="160" y="127"/>
                    </a:lnTo>
                    <a:lnTo>
                      <a:pt x="147" y="127"/>
                    </a:lnTo>
                    <a:lnTo>
                      <a:pt x="135" y="127"/>
                    </a:lnTo>
                    <a:lnTo>
                      <a:pt x="124" y="127"/>
                    </a:lnTo>
                    <a:lnTo>
                      <a:pt x="113" y="127"/>
                    </a:lnTo>
                    <a:lnTo>
                      <a:pt x="99" y="127"/>
                    </a:lnTo>
                    <a:lnTo>
                      <a:pt x="90" y="127"/>
                    </a:lnTo>
                    <a:lnTo>
                      <a:pt x="77" y="127"/>
                    </a:lnTo>
                    <a:lnTo>
                      <a:pt x="65" y="127"/>
                    </a:lnTo>
                    <a:lnTo>
                      <a:pt x="52" y="127"/>
                    </a:lnTo>
                    <a:lnTo>
                      <a:pt x="42" y="127"/>
                    </a:lnTo>
                    <a:lnTo>
                      <a:pt x="31" y="127"/>
                    </a:lnTo>
                    <a:lnTo>
                      <a:pt x="21" y="127"/>
                    </a:lnTo>
                    <a:lnTo>
                      <a:pt x="10" y="127"/>
                    </a:lnTo>
                    <a:lnTo>
                      <a:pt x="0" y="127"/>
                    </a:lnTo>
                    <a:lnTo>
                      <a:pt x="0" y="117"/>
                    </a:lnTo>
                    <a:lnTo>
                      <a:pt x="4" y="112"/>
                    </a:lnTo>
                    <a:lnTo>
                      <a:pt x="6" y="104"/>
                    </a:lnTo>
                    <a:lnTo>
                      <a:pt x="10" y="98"/>
                    </a:lnTo>
                    <a:lnTo>
                      <a:pt x="18" y="85"/>
                    </a:lnTo>
                    <a:lnTo>
                      <a:pt x="27" y="74"/>
                    </a:lnTo>
                    <a:lnTo>
                      <a:pt x="35" y="62"/>
                    </a:lnTo>
                    <a:lnTo>
                      <a:pt x="44" y="53"/>
                    </a:lnTo>
                    <a:lnTo>
                      <a:pt x="56" y="41"/>
                    </a:lnTo>
                    <a:lnTo>
                      <a:pt x="67" y="34"/>
                    </a:lnTo>
                    <a:lnTo>
                      <a:pt x="73" y="28"/>
                    </a:lnTo>
                    <a:lnTo>
                      <a:pt x="78" y="24"/>
                    </a:lnTo>
                    <a:lnTo>
                      <a:pt x="84" y="20"/>
                    </a:lnTo>
                    <a:lnTo>
                      <a:pt x="92" y="19"/>
                    </a:lnTo>
                    <a:lnTo>
                      <a:pt x="97" y="15"/>
                    </a:lnTo>
                    <a:lnTo>
                      <a:pt x="103" y="13"/>
                    </a:lnTo>
                    <a:lnTo>
                      <a:pt x="111" y="9"/>
                    </a:lnTo>
                    <a:lnTo>
                      <a:pt x="118" y="7"/>
                    </a:lnTo>
                    <a:lnTo>
                      <a:pt x="126" y="3"/>
                    </a:lnTo>
                    <a:lnTo>
                      <a:pt x="134" y="3"/>
                    </a:lnTo>
                    <a:lnTo>
                      <a:pt x="139" y="0"/>
                    </a:lnTo>
                    <a:lnTo>
                      <a:pt x="147" y="0"/>
                    </a:lnTo>
                    <a:lnTo>
                      <a:pt x="154" y="0"/>
                    </a:lnTo>
                    <a:lnTo>
                      <a:pt x="162" y="0"/>
                    </a:lnTo>
                    <a:lnTo>
                      <a:pt x="170" y="0"/>
                    </a:lnTo>
                    <a:lnTo>
                      <a:pt x="179" y="0"/>
                    </a:lnTo>
                    <a:lnTo>
                      <a:pt x="185" y="0"/>
                    </a:lnTo>
                    <a:lnTo>
                      <a:pt x="193" y="0"/>
                    </a:lnTo>
                    <a:lnTo>
                      <a:pt x="198" y="0"/>
                    </a:lnTo>
                    <a:lnTo>
                      <a:pt x="208" y="0"/>
                    </a:lnTo>
                    <a:lnTo>
                      <a:pt x="213" y="1"/>
                    </a:lnTo>
                    <a:lnTo>
                      <a:pt x="221" y="3"/>
                    </a:lnTo>
                    <a:lnTo>
                      <a:pt x="229" y="5"/>
                    </a:lnTo>
                    <a:lnTo>
                      <a:pt x="236" y="9"/>
                    </a:lnTo>
                    <a:lnTo>
                      <a:pt x="242" y="9"/>
                    </a:lnTo>
                    <a:lnTo>
                      <a:pt x="250" y="13"/>
                    </a:lnTo>
                    <a:lnTo>
                      <a:pt x="255" y="15"/>
                    </a:lnTo>
                    <a:lnTo>
                      <a:pt x="263" y="19"/>
                    </a:lnTo>
                    <a:lnTo>
                      <a:pt x="269" y="22"/>
                    </a:lnTo>
                    <a:lnTo>
                      <a:pt x="276" y="26"/>
                    </a:lnTo>
                    <a:lnTo>
                      <a:pt x="282" y="30"/>
                    </a:lnTo>
                    <a:lnTo>
                      <a:pt x="288" y="36"/>
                    </a:lnTo>
                    <a:lnTo>
                      <a:pt x="299" y="43"/>
                    </a:lnTo>
                    <a:lnTo>
                      <a:pt x="310" y="53"/>
                    </a:lnTo>
                    <a:lnTo>
                      <a:pt x="320" y="64"/>
                    </a:lnTo>
                    <a:lnTo>
                      <a:pt x="329" y="76"/>
                    </a:lnTo>
                    <a:lnTo>
                      <a:pt x="335" y="87"/>
                    </a:lnTo>
                    <a:lnTo>
                      <a:pt x="345" y="100"/>
                    </a:lnTo>
                    <a:lnTo>
                      <a:pt x="347" y="106"/>
                    </a:lnTo>
                    <a:lnTo>
                      <a:pt x="350" y="114"/>
                    </a:lnTo>
                    <a:lnTo>
                      <a:pt x="352" y="121"/>
                    </a:lnTo>
                    <a:lnTo>
                      <a:pt x="356" y="129"/>
                    </a:lnTo>
                    <a:lnTo>
                      <a:pt x="356" y="129"/>
                    </a:lnTo>
                    <a:close/>
                  </a:path>
                </a:pathLst>
              </a:custGeom>
              <a:solidFill>
                <a:srgbClr val="FF33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" name="Freeform 50"/>
              <p:cNvSpPr>
                <a:spLocks/>
              </p:cNvSpPr>
              <p:nvPr/>
            </p:nvSpPr>
            <p:spPr bwMode="auto">
              <a:xfrm>
                <a:off x="6623924" y="5725450"/>
                <a:ext cx="308675" cy="112508"/>
              </a:xfrm>
              <a:custGeom>
                <a:avLst/>
                <a:gdLst/>
                <a:ahLst/>
                <a:cxnLst>
                  <a:cxn ang="0">
                    <a:pos x="213" y="78"/>
                  </a:cxn>
                  <a:cxn ang="0">
                    <a:pos x="201" y="76"/>
                  </a:cxn>
                  <a:cxn ang="0">
                    <a:pos x="190" y="76"/>
                  </a:cxn>
                  <a:cxn ang="0">
                    <a:pos x="182" y="76"/>
                  </a:cxn>
                  <a:cxn ang="0">
                    <a:pos x="176" y="76"/>
                  </a:cxn>
                  <a:cxn ang="0">
                    <a:pos x="171" y="76"/>
                  </a:cxn>
                  <a:cxn ang="0">
                    <a:pos x="165" y="76"/>
                  </a:cxn>
                  <a:cxn ang="0">
                    <a:pos x="157" y="76"/>
                  </a:cxn>
                  <a:cxn ang="0">
                    <a:pos x="150" y="76"/>
                  </a:cxn>
                  <a:cxn ang="0">
                    <a:pos x="144" y="76"/>
                  </a:cxn>
                  <a:cxn ang="0">
                    <a:pos x="137" y="76"/>
                  </a:cxn>
                  <a:cxn ang="0">
                    <a:pos x="131" y="76"/>
                  </a:cxn>
                  <a:cxn ang="0">
                    <a:pos x="123" y="76"/>
                  </a:cxn>
                  <a:cxn ang="0">
                    <a:pos x="116" y="76"/>
                  </a:cxn>
                  <a:cxn ang="0">
                    <a:pos x="110" y="76"/>
                  </a:cxn>
                  <a:cxn ang="0">
                    <a:pos x="102" y="76"/>
                  </a:cxn>
                  <a:cxn ang="0">
                    <a:pos x="95" y="76"/>
                  </a:cxn>
                  <a:cxn ang="0">
                    <a:pos x="87" y="76"/>
                  </a:cxn>
                  <a:cxn ang="0">
                    <a:pos x="80" y="76"/>
                  </a:cxn>
                  <a:cxn ang="0">
                    <a:pos x="74" y="76"/>
                  </a:cxn>
                  <a:cxn ang="0">
                    <a:pos x="66" y="76"/>
                  </a:cxn>
                  <a:cxn ang="0">
                    <a:pos x="59" y="76"/>
                  </a:cxn>
                  <a:cxn ang="0">
                    <a:pos x="53" y="76"/>
                  </a:cxn>
                  <a:cxn ang="0">
                    <a:pos x="45" y="76"/>
                  </a:cxn>
                  <a:cxn ang="0">
                    <a:pos x="38" y="76"/>
                  </a:cxn>
                  <a:cxn ang="0">
                    <a:pos x="30" y="76"/>
                  </a:cxn>
                  <a:cxn ang="0">
                    <a:pos x="24" y="76"/>
                  </a:cxn>
                  <a:cxn ang="0">
                    <a:pos x="11" y="76"/>
                  </a:cxn>
                  <a:cxn ang="0">
                    <a:pos x="0" y="76"/>
                  </a:cxn>
                  <a:cxn ang="0">
                    <a:pos x="2" y="66"/>
                  </a:cxn>
                  <a:cxn ang="0">
                    <a:pos x="5" y="59"/>
                  </a:cxn>
                  <a:cxn ang="0">
                    <a:pos x="9" y="51"/>
                  </a:cxn>
                  <a:cxn ang="0">
                    <a:pos x="15" y="45"/>
                  </a:cxn>
                  <a:cxn ang="0">
                    <a:pos x="19" y="38"/>
                  </a:cxn>
                  <a:cxn ang="0">
                    <a:pos x="24" y="32"/>
                  </a:cxn>
                  <a:cxn ang="0">
                    <a:pos x="32" y="26"/>
                  </a:cxn>
                  <a:cxn ang="0">
                    <a:pos x="40" y="23"/>
                  </a:cxn>
                  <a:cxn ang="0">
                    <a:pos x="45" y="17"/>
                  </a:cxn>
                  <a:cxn ang="0">
                    <a:pos x="53" y="11"/>
                  </a:cxn>
                  <a:cxn ang="0">
                    <a:pos x="60" y="7"/>
                  </a:cxn>
                  <a:cxn ang="0">
                    <a:pos x="68" y="5"/>
                  </a:cxn>
                  <a:cxn ang="0">
                    <a:pos x="76" y="2"/>
                  </a:cxn>
                  <a:cxn ang="0">
                    <a:pos x="85" y="2"/>
                  </a:cxn>
                  <a:cxn ang="0">
                    <a:pos x="95" y="0"/>
                  </a:cxn>
                  <a:cxn ang="0">
                    <a:pos x="104" y="0"/>
                  </a:cxn>
                  <a:cxn ang="0">
                    <a:pos x="114" y="0"/>
                  </a:cxn>
                  <a:cxn ang="0">
                    <a:pos x="121" y="2"/>
                  </a:cxn>
                  <a:cxn ang="0">
                    <a:pos x="131" y="2"/>
                  </a:cxn>
                  <a:cxn ang="0">
                    <a:pos x="138" y="5"/>
                  </a:cxn>
                  <a:cxn ang="0">
                    <a:pos x="148" y="7"/>
                  </a:cxn>
                  <a:cxn ang="0">
                    <a:pos x="156" y="11"/>
                  </a:cxn>
                  <a:cxn ang="0">
                    <a:pos x="161" y="17"/>
                  </a:cxn>
                  <a:cxn ang="0">
                    <a:pos x="171" y="23"/>
                  </a:cxn>
                  <a:cxn ang="0">
                    <a:pos x="176" y="26"/>
                  </a:cxn>
                  <a:cxn ang="0">
                    <a:pos x="182" y="32"/>
                  </a:cxn>
                  <a:cxn ang="0">
                    <a:pos x="188" y="40"/>
                  </a:cxn>
                  <a:cxn ang="0">
                    <a:pos x="195" y="45"/>
                  </a:cxn>
                  <a:cxn ang="0">
                    <a:pos x="199" y="53"/>
                  </a:cxn>
                  <a:cxn ang="0">
                    <a:pos x="205" y="61"/>
                  </a:cxn>
                  <a:cxn ang="0">
                    <a:pos x="207" y="68"/>
                  </a:cxn>
                  <a:cxn ang="0">
                    <a:pos x="213" y="78"/>
                  </a:cxn>
                  <a:cxn ang="0">
                    <a:pos x="213" y="78"/>
                  </a:cxn>
                </a:cxnLst>
                <a:rect l="0" t="0" r="r" b="b"/>
                <a:pathLst>
                  <a:path w="213" h="78">
                    <a:moveTo>
                      <a:pt x="213" y="78"/>
                    </a:moveTo>
                    <a:lnTo>
                      <a:pt x="201" y="76"/>
                    </a:lnTo>
                    <a:lnTo>
                      <a:pt x="190" y="76"/>
                    </a:lnTo>
                    <a:lnTo>
                      <a:pt x="182" y="76"/>
                    </a:lnTo>
                    <a:lnTo>
                      <a:pt x="176" y="76"/>
                    </a:lnTo>
                    <a:lnTo>
                      <a:pt x="171" y="76"/>
                    </a:lnTo>
                    <a:lnTo>
                      <a:pt x="165" y="76"/>
                    </a:lnTo>
                    <a:lnTo>
                      <a:pt x="157" y="76"/>
                    </a:lnTo>
                    <a:lnTo>
                      <a:pt x="150" y="76"/>
                    </a:lnTo>
                    <a:lnTo>
                      <a:pt x="144" y="76"/>
                    </a:lnTo>
                    <a:lnTo>
                      <a:pt x="137" y="76"/>
                    </a:lnTo>
                    <a:lnTo>
                      <a:pt x="131" y="76"/>
                    </a:lnTo>
                    <a:lnTo>
                      <a:pt x="123" y="76"/>
                    </a:lnTo>
                    <a:lnTo>
                      <a:pt x="116" y="76"/>
                    </a:lnTo>
                    <a:lnTo>
                      <a:pt x="110" y="76"/>
                    </a:lnTo>
                    <a:lnTo>
                      <a:pt x="102" y="76"/>
                    </a:lnTo>
                    <a:lnTo>
                      <a:pt x="95" y="76"/>
                    </a:lnTo>
                    <a:lnTo>
                      <a:pt x="87" y="76"/>
                    </a:lnTo>
                    <a:lnTo>
                      <a:pt x="80" y="76"/>
                    </a:lnTo>
                    <a:lnTo>
                      <a:pt x="74" y="76"/>
                    </a:lnTo>
                    <a:lnTo>
                      <a:pt x="66" y="76"/>
                    </a:lnTo>
                    <a:lnTo>
                      <a:pt x="59" y="76"/>
                    </a:lnTo>
                    <a:lnTo>
                      <a:pt x="53" y="76"/>
                    </a:lnTo>
                    <a:lnTo>
                      <a:pt x="45" y="76"/>
                    </a:lnTo>
                    <a:lnTo>
                      <a:pt x="38" y="76"/>
                    </a:lnTo>
                    <a:lnTo>
                      <a:pt x="30" y="76"/>
                    </a:lnTo>
                    <a:lnTo>
                      <a:pt x="24" y="76"/>
                    </a:lnTo>
                    <a:lnTo>
                      <a:pt x="11" y="76"/>
                    </a:lnTo>
                    <a:lnTo>
                      <a:pt x="0" y="76"/>
                    </a:lnTo>
                    <a:lnTo>
                      <a:pt x="2" y="66"/>
                    </a:lnTo>
                    <a:lnTo>
                      <a:pt x="5" y="59"/>
                    </a:lnTo>
                    <a:lnTo>
                      <a:pt x="9" y="51"/>
                    </a:lnTo>
                    <a:lnTo>
                      <a:pt x="15" y="45"/>
                    </a:lnTo>
                    <a:lnTo>
                      <a:pt x="19" y="38"/>
                    </a:lnTo>
                    <a:lnTo>
                      <a:pt x="24" y="32"/>
                    </a:lnTo>
                    <a:lnTo>
                      <a:pt x="32" y="26"/>
                    </a:lnTo>
                    <a:lnTo>
                      <a:pt x="40" y="23"/>
                    </a:lnTo>
                    <a:lnTo>
                      <a:pt x="45" y="17"/>
                    </a:lnTo>
                    <a:lnTo>
                      <a:pt x="53" y="11"/>
                    </a:lnTo>
                    <a:lnTo>
                      <a:pt x="60" y="7"/>
                    </a:lnTo>
                    <a:lnTo>
                      <a:pt x="68" y="5"/>
                    </a:lnTo>
                    <a:lnTo>
                      <a:pt x="76" y="2"/>
                    </a:lnTo>
                    <a:lnTo>
                      <a:pt x="85" y="2"/>
                    </a:lnTo>
                    <a:lnTo>
                      <a:pt x="95" y="0"/>
                    </a:lnTo>
                    <a:lnTo>
                      <a:pt x="104" y="0"/>
                    </a:lnTo>
                    <a:lnTo>
                      <a:pt x="114" y="0"/>
                    </a:lnTo>
                    <a:lnTo>
                      <a:pt x="121" y="2"/>
                    </a:lnTo>
                    <a:lnTo>
                      <a:pt x="131" y="2"/>
                    </a:lnTo>
                    <a:lnTo>
                      <a:pt x="138" y="5"/>
                    </a:lnTo>
                    <a:lnTo>
                      <a:pt x="148" y="7"/>
                    </a:lnTo>
                    <a:lnTo>
                      <a:pt x="156" y="11"/>
                    </a:lnTo>
                    <a:lnTo>
                      <a:pt x="161" y="17"/>
                    </a:lnTo>
                    <a:lnTo>
                      <a:pt x="171" y="23"/>
                    </a:lnTo>
                    <a:lnTo>
                      <a:pt x="176" y="26"/>
                    </a:lnTo>
                    <a:lnTo>
                      <a:pt x="182" y="32"/>
                    </a:lnTo>
                    <a:lnTo>
                      <a:pt x="188" y="40"/>
                    </a:lnTo>
                    <a:lnTo>
                      <a:pt x="195" y="45"/>
                    </a:lnTo>
                    <a:lnTo>
                      <a:pt x="199" y="53"/>
                    </a:lnTo>
                    <a:lnTo>
                      <a:pt x="205" y="61"/>
                    </a:lnTo>
                    <a:lnTo>
                      <a:pt x="207" y="68"/>
                    </a:lnTo>
                    <a:lnTo>
                      <a:pt x="213" y="78"/>
                    </a:lnTo>
                    <a:lnTo>
                      <a:pt x="213" y="7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" name="Freeform 51"/>
              <p:cNvSpPr>
                <a:spLocks/>
              </p:cNvSpPr>
              <p:nvPr/>
            </p:nvSpPr>
            <p:spPr bwMode="auto">
              <a:xfrm>
                <a:off x="6785473" y="5552362"/>
                <a:ext cx="152896" cy="233670"/>
              </a:xfrm>
              <a:custGeom>
                <a:avLst/>
                <a:gdLst/>
                <a:ahLst/>
                <a:cxnLst>
                  <a:cxn ang="0">
                    <a:pos x="0" y="150"/>
                  </a:cxn>
                  <a:cxn ang="0">
                    <a:pos x="76" y="8"/>
                  </a:cxn>
                  <a:cxn ang="0">
                    <a:pos x="104" y="0"/>
                  </a:cxn>
                  <a:cxn ang="0">
                    <a:pos x="55" y="164"/>
                  </a:cxn>
                  <a:cxn ang="0">
                    <a:pos x="0" y="150"/>
                  </a:cxn>
                  <a:cxn ang="0">
                    <a:pos x="0" y="150"/>
                  </a:cxn>
                </a:cxnLst>
                <a:rect l="0" t="0" r="r" b="b"/>
                <a:pathLst>
                  <a:path w="104" h="164">
                    <a:moveTo>
                      <a:pt x="0" y="150"/>
                    </a:moveTo>
                    <a:lnTo>
                      <a:pt x="76" y="8"/>
                    </a:lnTo>
                    <a:lnTo>
                      <a:pt x="104" y="0"/>
                    </a:lnTo>
                    <a:lnTo>
                      <a:pt x="55" y="164"/>
                    </a:lnTo>
                    <a:lnTo>
                      <a:pt x="0" y="150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" name="Freeform 52"/>
              <p:cNvSpPr>
                <a:spLocks/>
              </p:cNvSpPr>
              <p:nvPr/>
            </p:nvSpPr>
            <p:spPr bwMode="auto">
              <a:xfrm>
                <a:off x="6655656" y="5777377"/>
                <a:ext cx="184628" cy="63466"/>
              </a:xfrm>
              <a:custGeom>
                <a:avLst/>
                <a:gdLst/>
                <a:ahLst/>
                <a:cxnLst>
                  <a:cxn ang="0">
                    <a:pos x="129" y="46"/>
                  </a:cxn>
                  <a:cxn ang="0">
                    <a:pos x="121" y="46"/>
                  </a:cxn>
                  <a:cxn ang="0">
                    <a:pos x="114" y="46"/>
                  </a:cxn>
                  <a:cxn ang="0">
                    <a:pos x="106" y="44"/>
                  </a:cxn>
                  <a:cxn ang="0">
                    <a:pos x="98" y="44"/>
                  </a:cxn>
                  <a:cxn ang="0">
                    <a:pos x="89" y="44"/>
                  </a:cxn>
                  <a:cxn ang="0">
                    <a:pos x="81" y="44"/>
                  </a:cxn>
                  <a:cxn ang="0">
                    <a:pos x="74" y="44"/>
                  </a:cxn>
                  <a:cxn ang="0">
                    <a:pos x="66" y="44"/>
                  </a:cxn>
                  <a:cxn ang="0">
                    <a:pos x="57" y="44"/>
                  </a:cxn>
                  <a:cxn ang="0">
                    <a:pos x="47" y="44"/>
                  </a:cxn>
                  <a:cxn ang="0">
                    <a:pos x="38" y="44"/>
                  </a:cxn>
                  <a:cxn ang="0">
                    <a:pos x="30" y="44"/>
                  </a:cxn>
                  <a:cxn ang="0">
                    <a:pos x="20" y="44"/>
                  </a:cxn>
                  <a:cxn ang="0">
                    <a:pos x="15" y="44"/>
                  </a:cxn>
                  <a:cxn ang="0">
                    <a:pos x="5" y="44"/>
                  </a:cxn>
                  <a:cxn ang="0">
                    <a:pos x="0" y="44"/>
                  </a:cxn>
                  <a:cxn ang="0">
                    <a:pos x="3" y="34"/>
                  </a:cxn>
                  <a:cxn ang="0">
                    <a:pos x="9" y="25"/>
                  </a:cxn>
                  <a:cxn ang="0">
                    <a:pos x="15" y="17"/>
                  </a:cxn>
                  <a:cxn ang="0">
                    <a:pos x="24" y="11"/>
                  </a:cxn>
                  <a:cxn ang="0">
                    <a:pos x="32" y="6"/>
                  </a:cxn>
                  <a:cxn ang="0">
                    <a:pos x="41" y="2"/>
                  </a:cxn>
                  <a:cxn ang="0">
                    <a:pos x="53" y="0"/>
                  </a:cxn>
                  <a:cxn ang="0">
                    <a:pos x="64" y="0"/>
                  </a:cxn>
                  <a:cxn ang="0">
                    <a:pos x="74" y="0"/>
                  </a:cxn>
                  <a:cxn ang="0">
                    <a:pos x="83" y="2"/>
                  </a:cxn>
                  <a:cxn ang="0">
                    <a:pos x="93" y="6"/>
                  </a:cxn>
                  <a:cxn ang="0">
                    <a:pos x="104" y="11"/>
                  </a:cxn>
                  <a:cxn ang="0">
                    <a:pos x="110" y="17"/>
                  </a:cxn>
                  <a:cxn ang="0">
                    <a:pos x="117" y="25"/>
                  </a:cxn>
                  <a:cxn ang="0">
                    <a:pos x="123" y="34"/>
                  </a:cxn>
                  <a:cxn ang="0">
                    <a:pos x="129" y="46"/>
                  </a:cxn>
                  <a:cxn ang="0">
                    <a:pos x="129" y="46"/>
                  </a:cxn>
                </a:cxnLst>
                <a:rect l="0" t="0" r="r" b="b"/>
                <a:pathLst>
                  <a:path w="129" h="46">
                    <a:moveTo>
                      <a:pt x="129" y="46"/>
                    </a:moveTo>
                    <a:lnTo>
                      <a:pt x="121" y="46"/>
                    </a:lnTo>
                    <a:lnTo>
                      <a:pt x="114" y="46"/>
                    </a:lnTo>
                    <a:lnTo>
                      <a:pt x="106" y="44"/>
                    </a:lnTo>
                    <a:lnTo>
                      <a:pt x="98" y="44"/>
                    </a:lnTo>
                    <a:lnTo>
                      <a:pt x="89" y="44"/>
                    </a:lnTo>
                    <a:lnTo>
                      <a:pt x="81" y="44"/>
                    </a:lnTo>
                    <a:lnTo>
                      <a:pt x="74" y="44"/>
                    </a:lnTo>
                    <a:lnTo>
                      <a:pt x="66" y="44"/>
                    </a:lnTo>
                    <a:lnTo>
                      <a:pt x="57" y="44"/>
                    </a:lnTo>
                    <a:lnTo>
                      <a:pt x="47" y="44"/>
                    </a:lnTo>
                    <a:lnTo>
                      <a:pt x="38" y="44"/>
                    </a:lnTo>
                    <a:lnTo>
                      <a:pt x="30" y="44"/>
                    </a:lnTo>
                    <a:lnTo>
                      <a:pt x="20" y="44"/>
                    </a:lnTo>
                    <a:lnTo>
                      <a:pt x="15" y="44"/>
                    </a:lnTo>
                    <a:lnTo>
                      <a:pt x="5" y="44"/>
                    </a:lnTo>
                    <a:lnTo>
                      <a:pt x="0" y="44"/>
                    </a:lnTo>
                    <a:lnTo>
                      <a:pt x="3" y="34"/>
                    </a:lnTo>
                    <a:lnTo>
                      <a:pt x="9" y="25"/>
                    </a:lnTo>
                    <a:lnTo>
                      <a:pt x="15" y="17"/>
                    </a:lnTo>
                    <a:lnTo>
                      <a:pt x="24" y="11"/>
                    </a:lnTo>
                    <a:lnTo>
                      <a:pt x="32" y="6"/>
                    </a:lnTo>
                    <a:lnTo>
                      <a:pt x="41" y="2"/>
                    </a:lnTo>
                    <a:lnTo>
                      <a:pt x="53" y="0"/>
                    </a:lnTo>
                    <a:lnTo>
                      <a:pt x="64" y="0"/>
                    </a:lnTo>
                    <a:lnTo>
                      <a:pt x="74" y="0"/>
                    </a:lnTo>
                    <a:lnTo>
                      <a:pt x="83" y="2"/>
                    </a:lnTo>
                    <a:lnTo>
                      <a:pt x="93" y="6"/>
                    </a:lnTo>
                    <a:lnTo>
                      <a:pt x="104" y="11"/>
                    </a:lnTo>
                    <a:lnTo>
                      <a:pt x="110" y="17"/>
                    </a:lnTo>
                    <a:lnTo>
                      <a:pt x="117" y="25"/>
                    </a:lnTo>
                    <a:lnTo>
                      <a:pt x="123" y="34"/>
                    </a:lnTo>
                    <a:lnTo>
                      <a:pt x="129" y="46"/>
                    </a:lnTo>
                    <a:lnTo>
                      <a:pt x="129" y="4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" name="Freeform 53"/>
              <p:cNvSpPr>
                <a:spLocks/>
              </p:cNvSpPr>
              <p:nvPr/>
            </p:nvSpPr>
            <p:spPr bwMode="auto">
              <a:xfrm>
                <a:off x="5334414" y="5344656"/>
                <a:ext cx="2951158" cy="706778"/>
              </a:xfrm>
              <a:custGeom>
                <a:avLst/>
                <a:gdLst/>
                <a:ahLst/>
                <a:cxnLst>
                  <a:cxn ang="0">
                    <a:pos x="131" y="53"/>
                  </a:cxn>
                  <a:cxn ang="0">
                    <a:pos x="732" y="418"/>
                  </a:cxn>
                  <a:cxn ang="0">
                    <a:pos x="1268" y="387"/>
                  </a:cxn>
                  <a:cxn ang="0">
                    <a:pos x="2042" y="20"/>
                  </a:cxn>
                  <a:cxn ang="0">
                    <a:pos x="2048" y="57"/>
                  </a:cxn>
                  <a:cxn ang="0">
                    <a:pos x="1350" y="488"/>
                  </a:cxn>
                  <a:cxn ang="0">
                    <a:pos x="624" y="481"/>
                  </a:cxn>
                  <a:cxn ang="0">
                    <a:pos x="0" y="0"/>
                  </a:cxn>
                  <a:cxn ang="0">
                    <a:pos x="131" y="53"/>
                  </a:cxn>
                  <a:cxn ang="0">
                    <a:pos x="131" y="53"/>
                  </a:cxn>
                </a:cxnLst>
                <a:rect l="0" t="0" r="r" b="b"/>
                <a:pathLst>
                  <a:path w="2048" h="488">
                    <a:moveTo>
                      <a:pt x="131" y="53"/>
                    </a:moveTo>
                    <a:lnTo>
                      <a:pt x="732" y="418"/>
                    </a:lnTo>
                    <a:lnTo>
                      <a:pt x="1268" y="387"/>
                    </a:lnTo>
                    <a:lnTo>
                      <a:pt x="2042" y="20"/>
                    </a:lnTo>
                    <a:lnTo>
                      <a:pt x="2048" y="57"/>
                    </a:lnTo>
                    <a:lnTo>
                      <a:pt x="1350" y="488"/>
                    </a:lnTo>
                    <a:lnTo>
                      <a:pt x="624" y="481"/>
                    </a:lnTo>
                    <a:lnTo>
                      <a:pt x="0" y="0"/>
                    </a:lnTo>
                    <a:lnTo>
                      <a:pt x="131" y="53"/>
                    </a:lnTo>
                    <a:lnTo>
                      <a:pt x="131" y="5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" name="Freeform 55"/>
              <p:cNvSpPr>
                <a:spLocks/>
              </p:cNvSpPr>
              <p:nvPr/>
            </p:nvSpPr>
            <p:spPr bwMode="auto">
              <a:xfrm>
                <a:off x="6121967" y="5549478"/>
                <a:ext cx="216361" cy="216361"/>
              </a:xfrm>
              <a:custGeom>
                <a:avLst/>
                <a:gdLst/>
                <a:ahLst/>
                <a:cxnLst>
                  <a:cxn ang="0">
                    <a:pos x="76" y="150"/>
                  </a:cxn>
                  <a:cxn ang="0">
                    <a:pos x="83" y="149"/>
                  </a:cxn>
                  <a:cxn ang="0">
                    <a:pos x="89" y="149"/>
                  </a:cxn>
                  <a:cxn ang="0">
                    <a:pos x="97" y="147"/>
                  </a:cxn>
                  <a:cxn ang="0">
                    <a:pos x="102" y="143"/>
                  </a:cxn>
                  <a:cxn ang="0">
                    <a:pos x="110" y="141"/>
                  </a:cxn>
                  <a:cxn ang="0">
                    <a:pos x="116" y="137"/>
                  </a:cxn>
                  <a:cxn ang="0">
                    <a:pos x="121" y="131"/>
                  </a:cxn>
                  <a:cxn ang="0">
                    <a:pos x="127" y="128"/>
                  </a:cxn>
                  <a:cxn ang="0">
                    <a:pos x="131" y="122"/>
                  </a:cxn>
                  <a:cxn ang="0">
                    <a:pos x="135" y="116"/>
                  </a:cxn>
                  <a:cxn ang="0">
                    <a:pos x="138" y="109"/>
                  </a:cxn>
                  <a:cxn ang="0">
                    <a:pos x="142" y="103"/>
                  </a:cxn>
                  <a:cxn ang="0">
                    <a:pos x="144" y="95"/>
                  </a:cxn>
                  <a:cxn ang="0">
                    <a:pos x="146" y="90"/>
                  </a:cxn>
                  <a:cxn ang="0">
                    <a:pos x="148" y="82"/>
                  </a:cxn>
                  <a:cxn ang="0">
                    <a:pos x="150" y="74"/>
                  </a:cxn>
                  <a:cxn ang="0">
                    <a:pos x="148" y="67"/>
                  </a:cxn>
                  <a:cxn ang="0">
                    <a:pos x="146" y="57"/>
                  </a:cxn>
                  <a:cxn ang="0">
                    <a:pos x="144" y="52"/>
                  </a:cxn>
                  <a:cxn ang="0">
                    <a:pos x="142" y="44"/>
                  </a:cxn>
                  <a:cxn ang="0">
                    <a:pos x="135" y="31"/>
                  </a:cxn>
                  <a:cxn ang="0">
                    <a:pos x="127" y="21"/>
                  </a:cxn>
                  <a:cxn ang="0">
                    <a:pos x="121" y="15"/>
                  </a:cxn>
                  <a:cxn ang="0">
                    <a:pos x="116" y="12"/>
                  </a:cxn>
                  <a:cxn ang="0">
                    <a:pos x="110" y="8"/>
                  </a:cxn>
                  <a:cxn ang="0">
                    <a:pos x="102" y="6"/>
                  </a:cxn>
                  <a:cxn ang="0">
                    <a:pos x="97" y="2"/>
                  </a:cxn>
                  <a:cxn ang="0">
                    <a:pos x="89" y="0"/>
                  </a:cxn>
                  <a:cxn ang="0">
                    <a:pos x="83" y="0"/>
                  </a:cxn>
                  <a:cxn ang="0">
                    <a:pos x="76" y="0"/>
                  </a:cxn>
                  <a:cxn ang="0">
                    <a:pos x="66" y="0"/>
                  </a:cxn>
                  <a:cxn ang="0">
                    <a:pos x="59" y="0"/>
                  </a:cxn>
                  <a:cxn ang="0">
                    <a:pos x="51" y="2"/>
                  </a:cxn>
                  <a:cxn ang="0">
                    <a:pos x="45" y="6"/>
                  </a:cxn>
                  <a:cxn ang="0">
                    <a:pos x="32" y="12"/>
                  </a:cxn>
                  <a:cxn ang="0">
                    <a:pos x="22" y="21"/>
                  </a:cxn>
                  <a:cxn ang="0">
                    <a:pos x="11" y="31"/>
                  </a:cxn>
                  <a:cxn ang="0">
                    <a:pos x="5" y="44"/>
                  </a:cxn>
                  <a:cxn ang="0">
                    <a:pos x="3" y="52"/>
                  </a:cxn>
                  <a:cxn ang="0">
                    <a:pos x="2" y="57"/>
                  </a:cxn>
                  <a:cxn ang="0">
                    <a:pos x="0" y="67"/>
                  </a:cxn>
                  <a:cxn ang="0">
                    <a:pos x="0" y="74"/>
                  </a:cxn>
                  <a:cxn ang="0">
                    <a:pos x="0" y="82"/>
                  </a:cxn>
                  <a:cxn ang="0">
                    <a:pos x="2" y="90"/>
                  </a:cxn>
                  <a:cxn ang="0">
                    <a:pos x="3" y="95"/>
                  </a:cxn>
                  <a:cxn ang="0">
                    <a:pos x="5" y="103"/>
                  </a:cxn>
                  <a:cxn ang="0">
                    <a:pos x="9" y="109"/>
                  </a:cxn>
                  <a:cxn ang="0">
                    <a:pos x="11" y="116"/>
                  </a:cxn>
                  <a:cxn ang="0">
                    <a:pos x="17" y="122"/>
                  </a:cxn>
                  <a:cxn ang="0">
                    <a:pos x="22" y="128"/>
                  </a:cxn>
                  <a:cxn ang="0">
                    <a:pos x="32" y="137"/>
                  </a:cxn>
                  <a:cxn ang="0">
                    <a:pos x="45" y="143"/>
                  </a:cxn>
                  <a:cxn ang="0">
                    <a:pos x="51" y="147"/>
                  </a:cxn>
                  <a:cxn ang="0">
                    <a:pos x="59" y="149"/>
                  </a:cxn>
                  <a:cxn ang="0">
                    <a:pos x="66" y="149"/>
                  </a:cxn>
                  <a:cxn ang="0">
                    <a:pos x="76" y="150"/>
                  </a:cxn>
                  <a:cxn ang="0">
                    <a:pos x="76" y="150"/>
                  </a:cxn>
                </a:cxnLst>
                <a:rect l="0" t="0" r="r" b="b"/>
                <a:pathLst>
                  <a:path w="150" h="150">
                    <a:moveTo>
                      <a:pt x="76" y="150"/>
                    </a:moveTo>
                    <a:lnTo>
                      <a:pt x="83" y="149"/>
                    </a:lnTo>
                    <a:lnTo>
                      <a:pt x="89" y="149"/>
                    </a:lnTo>
                    <a:lnTo>
                      <a:pt x="97" y="147"/>
                    </a:lnTo>
                    <a:lnTo>
                      <a:pt x="102" y="143"/>
                    </a:lnTo>
                    <a:lnTo>
                      <a:pt x="110" y="141"/>
                    </a:lnTo>
                    <a:lnTo>
                      <a:pt x="116" y="137"/>
                    </a:lnTo>
                    <a:lnTo>
                      <a:pt x="121" y="131"/>
                    </a:lnTo>
                    <a:lnTo>
                      <a:pt x="127" y="128"/>
                    </a:lnTo>
                    <a:lnTo>
                      <a:pt x="131" y="122"/>
                    </a:lnTo>
                    <a:lnTo>
                      <a:pt x="135" y="116"/>
                    </a:lnTo>
                    <a:lnTo>
                      <a:pt x="138" y="109"/>
                    </a:lnTo>
                    <a:lnTo>
                      <a:pt x="142" y="103"/>
                    </a:lnTo>
                    <a:lnTo>
                      <a:pt x="144" y="95"/>
                    </a:lnTo>
                    <a:lnTo>
                      <a:pt x="146" y="90"/>
                    </a:lnTo>
                    <a:lnTo>
                      <a:pt x="148" y="82"/>
                    </a:lnTo>
                    <a:lnTo>
                      <a:pt x="150" y="74"/>
                    </a:lnTo>
                    <a:lnTo>
                      <a:pt x="148" y="67"/>
                    </a:lnTo>
                    <a:lnTo>
                      <a:pt x="146" y="57"/>
                    </a:lnTo>
                    <a:lnTo>
                      <a:pt x="144" y="52"/>
                    </a:lnTo>
                    <a:lnTo>
                      <a:pt x="142" y="44"/>
                    </a:lnTo>
                    <a:lnTo>
                      <a:pt x="135" y="31"/>
                    </a:lnTo>
                    <a:lnTo>
                      <a:pt x="127" y="21"/>
                    </a:lnTo>
                    <a:lnTo>
                      <a:pt x="121" y="15"/>
                    </a:lnTo>
                    <a:lnTo>
                      <a:pt x="116" y="12"/>
                    </a:lnTo>
                    <a:lnTo>
                      <a:pt x="110" y="8"/>
                    </a:lnTo>
                    <a:lnTo>
                      <a:pt x="102" y="6"/>
                    </a:lnTo>
                    <a:lnTo>
                      <a:pt x="97" y="2"/>
                    </a:lnTo>
                    <a:lnTo>
                      <a:pt x="89" y="0"/>
                    </a:lnTo>
                    <a:lnTo>
                      <a:pt x="83" y="0"/>
                    </a:lnTo>
                    <a:lnTo>
                      <a:pt x="76" y="0"/>
                    </a:lnTo>
                    <a:lnTo>
                      <a:pt x="66" y="0"/>
                    </a:lnTo>
                    <a:lnTo>
                      <a:pt x="59" y="0"/>
                    </a:lnTo>
                    <a:lnTo>
                      <a:pt x="51" y="2"/>
                    </a:lnTo>
                    <a:lnTo>
                      <a:pt x="45" y="6"/>
                    </a:lnTo>
                    <a:lnTo>
                      <a:pt x="32" y="12"/>
                    </a:lnTo>
                    <a:lnTo>
                      <a:pt x="22" y="21"/>
                    </a:lnTo>
                    <a:lnTo>
                      <a:pt x="11" y="31"/>
                    </a:lnTo>
                    <a:lnTo>
                      <a:pt x="5" y="44"/>
                    </a:lnTo>
                    <a:lnTo>
                      <a:pt x="3" y="52"/>
                    </a:lnTo>
                    <a:lnTo>
                      <a:pt x="2" y="57"/>
                    </a:lnTo>
                    <a:lnTo>
                      <a:pt x="0" y="67"/>
                    </a:lnTo>
                    <a:lnTo>
                      <a:pt x="0" y="74"/>
                    </a:lnTo>
                    <a:lnTo>
                      <a:pt x="0" y="82"/>
                    </a:lnTo>
                    <a:lnTo>
                      <a:pt x="2" y="90"/>
                    </a:lnTo>
                    <a:lnTo>
                      <a:pt x="3" y="95"/>
                    </a:lnTo>
                    <a:lnTo>
                      <a:pt x="5" y="103"/>
                    </a:lnTo>
                    <a:lnTo>
                      <a:pt x="9" y="109"/>
                    </a:lnTo>
                    <a:lnTo>
                      <a:pt x="11" y="116"/>
                    </a:lnTo>
                    <a:lnTo>
                      <a:pt x="17" y="122"/>
                    </a:lnTo>
                    <a:lnTo>
                      <a:pt x="22" y="128"/>
                    </a:lnTo>
                    <a:lnTo>
                      <a:pt x="32" y="137"/>
                    </a:lnTo>
                    <a:lnTo>
                      <a:pt x="45" y="143"/>
                    </a:lnTo>
                    <a:lnTo>
                      <a:pt x="51" y="147"/>
                    </a:lnTo>
                    <a:lnTo>
                      <a:pt x="59" y="149"/>
                    </a:lnTo>
                    <a:lnTo>
                      <a:pt x="66" y="149"/>
                    </a:lnTo>
                    <a:lnTo>
                      <a:pt x="76" y="150"/>
                    </a:lnTo>
                    <a:lnTo>
                      <a:pt x="76" y="15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" name="Freeform 56"/>
              <p:cNvSpPr>
                <a:spLocks/>
              </p:cNvSpPr>
              <p:nvPr/>
            </p:nvSpPr>
            <p:spPr bwMode="auto">
              <a:xfrm>
                <a:off x="6153699" y="5563901"/>
                <a:ext cx="138471" cy="147126"/>
              </a:xfrm>
              <a:custGeom>
                <a:avLst/>
                <a:gdLst/>
                <a:ahLst/>
                <a:cxnLst>
                  <a:cxn ang="0">
                    <a:pos x="47" y="100"/>
                  </a:cxn>
                  <a:cxn ang="0">
                    <a:pos x="57" y="98"/>
                  </a:cxn>
                  <a:cxn ang="0">
                    <a:pos x="66" y="97"/>
                  </a:cxn>
                  <a:cxn ang="0">
                    <a:pos x="74" y="91"/>
                  </a:cxn>
                  <a:cxn ang="0">
                    <a:pos x="81" y="85"/>
                  </a:cxn>
                  <a:cxn ang="0">
                    <a:pos x="89" y="78"/>
                  </a:cxn>
                  <a:cxn ang="0">
                    <a:pos x="93" y="68"/>
                  </a:cxn>
                  <a:cxn ang="0">
                    <a:pos x="95" y="59"/>
                  </a:cxn>
                  <a:cxn ang="0">
                    <a:pos x="97" y="49"/>
                  </a:cxn>
                  <a:cxn ang="0">
                    <a:pos x="95" y="40"/>
                  </a:cxn>
                  <a:cxn ang="0">
                    <a:pos x="93" y="30"/>
                  </a:cxn>
                  <a:cxn ang="0">
                    <a:pos x="89" y="21"/>
                  </a:cxn>
                  <a:cxn ang="0">
                    <a:pos x="81" y="13"/>
                  </a:cxn>
                  <a:cxn ang="0">
                    <a:pos x="74" y="7"/>
                  </a:cxn>
                  <a:cxn ang="0">
                    <a:pos x="66" y="3"/>
                  </a:cxn>
                  <a:cxn ang="0">
                    <a:pos x="57" y="0"/>
                  </a:cxn>
                  <a:cxn ang="0">
                    <a:pos x="47" y="0"/>
                  </a:cxn>
                  <a:cxn ang="0">
                    <a:pos x="38" y="0"/>
                  </a:cxn>
                  <a:cxn ang="0">
                    <a:pos x="28" y="3"/>
                  </a:cxn>
                  <a:cxn ang="0">
                    <a:pos x="19" y="7"/>
                  </a:cxn>
                  <a:cxn ang="0">
                    <a:pos x="13" y="13"/>
                  </a:cxn>
                  <a:cxn ang="0">
                    <a:pos x="5" y="21"/>
                  </a:cxn>
                  <a:cxn ang="0">
                    <a:pos x="1" y="30"/>
                  </a:cxn>
                  <a:cxn ang="0">
                    <a:pos x="0" y="40"/>
                  </a:cxn>
                  <a:cxn ang="0">
                    <a:pos x="0" y="49"/>
                  </a:cxn>
                  <a:cxn ang="0">
                    <a:pos x="0" y="59"/>
                  </a:cxn>
                  <a:cxn ang="0">
                    <a:pos x="1" y="68"/>
                  </a:cxn>
                  <a:cxn ang="0">
                    <a:pos x="5" y="78"/>
                  </a:cxn>
                  <a:cxn ang="0">
                    <a:pos x="13" y="85"/>
                  </a:cxn>
                  <a:cxn ang="0">
                    <a:pos x="19" y="91"/>
                  </a:cxn>
                  <a:cxn ang="0">
                    <a:pos x="28" y="97"/>
                  </a:cxn>
                  <a:cxn ang="0">
                    <a:pos x="38" y="98"/>
                  </a:cxn>
                  <a:cxn ang="0">
                    <a:pos x="47" y="100"/>
                  </a:cxn>
                  <a:cxn ang="0">
                    <a:pos x="47" y="100"/>
                  </a:cxn>
                </a:cxnLst>
                <a:rect l="0" t="0" r="r" b="b"/>
                <a:pathLst>
                  <a:path w="97" h="100">
                    <a:moveTo>
                      <a:pt x="47" y="100"/>
                    </a:moveTo>
                    <a:lnTo>
                      <a:pt x="57" y="98"/>
                    </a:lnTo>
                    <a:lnTo>
                      <a:pt x="66" y="97"/>
                    </a:lnTo>
                    <a:lnTo>
                      <a:pt x="74" y="91"/>
                    </a:lnTo>
                    <a:lnTo>
                      <a:pt x="81" y="85"/>
                    </a:lnTo>
                    <a:lnTo>
                      <a:pt x="89" y="78"/>
                    </a:lnTo>
                    <a:lnTo>
                      <a:pt x="93" y="68"/>
                    </a:lnTo>
                    <a:lnTo>
                      <a:pt x="95" y="59"/>
                    </a:lnTo>
                    <a:lnTo>
                      <a:pt x="97" y="49"/>
                    </a:lnTo>
                    <a:lnTo>
                      <a:pt x="95" y="40"/>
                    </a:lnTo>
                    <a:lnTo>
                      <a:pt x="93" y="30"/>
                    </a:lnTo>
                    <a:lnTo>
                      <a:pt x="89" y="21"/>
                    </a:lnTo>
                    <a:lnTo>
                      <a:pt x="81" y="13"/>
                    </a:lnTo>
                    <a:lnTo>
                      <a:pt x="74" y="7"/>
                    </a:lnTo>
                    <a:lnTo>
                      <a:pt x="66" y="3"/>
                    </a:lnTo>
                    <a:lnTo>
                      <a:pt x="57" y="0"/>
                    </a:lnTo>
                    <a:lnTo>
                      <a:pt x="47" y="0"/>
                    </a:lnTo>
                    <a:lnTo>
                      <a:pt x="38" y="0"/>
                    </a:lnTo>
                    <a:lnTo>
                      <a:pt x="28" y="3"/>
                    </a:lnTo>
                    <a:lnTo>
                      <a:pt x="19" y="7"/>
                    </a:lnTo>
                    <a:lnTo>
                      <a:pt x="13" y="13"/>
                    </a:lnTo>
                    <a:lnTo>
                      <a:pt x="5" y="21"/>
                    </a:lnTo>
                    <a:lnTo>
                      <a:pt x="1" y="30"/>
                    </a:lnTo>
                    <a:lnTo>
                      <a:pt x="0" y="40"/>
                    </a:lnTo>
                    <a:lnTo>
                      <a:pt x="0" y="49"/>
                    </a:lnTo>
                    <a:lnTo>
                      <a:pt x="0" y="59"/>
                    </a:lnTo>
                    <a:lnTo>
                      <a:pt x="1" y="68"/>
                    </a:lnTo>
                    <a:lnTo>
                      <a:pt x="5" y="78"/>
                    </a:lnTo>
                    <a:lnTo>
                      <a:pt x="13" y="85"/>
                    </a:lnTo>
                    <a:lnTo>
                      <a:pt x="19" y="91"/>
                    </a:lnTo>
                    <a:lnTo>
                      <a:pt x="28" y="97"/>
                    </a:lnTo>
                    <a:lnTo>
                      <a:pt x="38" y="98"/>
                    </a:lnTo>
                    <a:lnTo>
                      <a:pt x="47" y="100"/>
                    </a:lnTo>
                    <a:lnTo>
                      <a:pt x="47" y="100"/>
                    </a:lnTo>
                    <a:close/>
                  </a:path>
                </a:pathLst>
              </a:custGeom>
              <a:solidFill>
                <a:srgbClr val="E6E6E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" name="Freeform 72"/>
              <p:cNvSpPr>
                <a:spLocks/>
              </p:cNvSpPr>
              <p:nvPr/>
            </p:nvSpPr>
            <p:spPr bwMode="auto">
              <a:xfrm>
                <a:off x="7639376" y="4634994"/>
                <a:ext cx="124048" cy="126931"/>
              </a:xfrm>
              <a:custGeom>
                <a:avLst/>
                <a:gdLst/>
                <a:ahLst/>
                <a:cxnLst>
                  <a:cxn ang="0">
                    <a:pos x="42" y="88"/>
                  </a:cxn>
                  <a:cxn ang="0">
                    <a:pos x="50" y="84"/>
                  </a:cxn>
                  <a:cxn ang="0">
                    <a:pos x="59" y="82"/>
                  </a:cxn>
                  <a:cxn ang="0">
                    <a:pos x="67" y="78"/>
                  </a:cxn>
                  <a:cxn ang="0">
                    <a:pos x="74" y="72"/>
                  </a:cxn>
                  <a:cxn ang="0">
                    <a:pos x="78" y="67"/>
                  </a:cxn>
                  <a:cxn ang="0">
                    <a:pos x="84" y="59"/>
                  </a:cxn>
                  <a:cxn ang="0">
                    <a:pos x="86" y="50"/>
                  </a:cxn>
                  <a:cxn ang="0">
                    <a:pos x="86" y="42"/>
                  </a:cxn>
                  <a:cxn ang="0">
                    <a:pos x="86" y="32"/>
                  </a:cxn>
                  <a:cxn ang="0">
                    <a:pos x="84" y="25"/>
                  </a:cxn>
                  <a:cxn ang="0">
                    <a:pos x="78" y="17"/>
                  </a:cxn>
                  <a:cxn ang="0">
                    <a:pos x="74" y="12"/>
                  </a:cxn>
                  <a:cxn ang="0">
                    <a:pos x="67" y="6"/>
                  </a:cxn>
                  <a:cxn ang="0">
                    <a:pos x="59" y="2"/>
                  </a:cxn>
                  <a:cxn ang="0">
                    <a:pos x="50" y="0"/>
                  </a:cxn>
                  <a:cxn ang="0">
                    <a:pos x="42" y="0"/>
                  </a:cxn>
                  <a:cxn ang="0">
                    <a:pos x="33" y="0"/>
                  </a:cxn>
                  <a:cxn ang="0">
                    <a:pos x="25" y="2"/>
                  </a:cxn>
                  <a:cxn ang="0">
                    <a:pos x="17" y="6"/>
                  </a:cxn>
                  <a:cxn ang="0">
                    <a:pos x="12" y="12"/>
                  </a:cxn>
                  <a:cxn ang="0">
                    <a:pos x="6" y="17"/>
                  </a:cxn>
                  <a:cxn ang="0">
                    <a:pos x="2" y="25"/>
                  </a:cxn>
                  <a:cxn ang="0">
                    <a:pos x="0" y="32"/>
                  </a:cxn>
                  <a:cxn ang="0">
                    <a:pos x="0" y="42"/>
                  </a:cxn>
                  <a:cxn ang="0">
                    <a:pos x="0" y="50"/>
                  </a:cxn>
                  <a:cxn ang="0">
                    <a:pos x="2" y="59"/>
                  </a:cxn>
                  <a:cxn ang="0">
                    <a:pos x="6" y="67"/>
                  </a:cxn>
                  <a:cxn ang="0">
                    <a:pos x="12" y="72"/>
                  </a:cxn>
                  <a:cxn ang="0">
                    <a:pos x="17" y="78"/>
                  </a:cxn>
                  <a:cxn ang="0">
                    <a:pos x="25" y="82"/>
                  </a:cxn>
                  <a:cxn ang="0">
                    <a:pos x="33" y="84"/>
                  </a:cxn>
                  <a:cxn ang="0">
                    <a:pos x="42" y="88"/>
                  </a:cxn>
                  <a:cxn ang="0">
                    <a:pos x="42" y="88"/>
                  </a:cxn>
                </a:cxnLst>
                <a:rect l="0" t="0" r="r" b="b"/>
                <a:pathLst>
                  <a:path w="86" h="88">
                    <a:moveTo>
                      <a:pt x="42" y="88"/>
                    </a:moveTo>
                    <a:lnTo>
                      <a:pt x="50" y="84"/>
                    </a:lnTo>
                    <a:lnTo>
                      <a:pt x="59" y="82"/>
                    </a:lnTo>
                    <a:lnTo>
                      <a:pt x="67" y="78"/>
                    </a:lnTo>
                    <a:lnTo>
                      <a:pt x="74" y="72"/>
                    </a:lnTo>
                    <a:lnTo>
                      <a:pt x="78" y="67"/>
                    </a:lnTo>
                    <a:lnTo>
                      <a:pt x="84" y="59"/>
                    </a:lnTo>
                    <a:lnTo>
                      <a:pt x="86" y="50"/>
                    </a:lnTo>
                    <a:lnTo>
                      <a:pt x="86" y="42"/>
                    </a:lnTo>
                    <a:lnTo>
                      <a:pt x="86" y="32"/>
                    </a:lnTo>
                    <a:lnTo>
                      <a:pt x="84" y="25"/>
                    </a:lnTo>
                    <a:lnTo>
                      <a:pt x="78" y="17"/>
                    </a:lnTo>
                    <a:lnTo>
                      <a:pt x="74" y="12"/>
                    </a:lnTo>
                    <a:lnTo>
                      <a:pt x="67" y="6"/>
                    </a:lnTo>
                    <a:lnTo>
                      <a:pt x="59" y="2"/>
                    </a:lnTo>
                    <a:lnTo>
                      <a:pt x="50" y="0"/>
                    </a:lnTo>
                    <a:lnTo>
                      <a:pt x="42" y="0"/>
                    </a:lnTo>
                    <a:lnTo>
                      <a:pt x="33" y="0"/>
                    </a:lnTo>
                    <a:lnTo>
                      <a:pt x="25" y="2"/>
                    </a:lnTo>
                    <a:lnTo>
                      <a:pt x="17" y="6"/>
                    </a:lnTo>
                    <a:lnTo>
                      <a:pt x="12" y="12"/>
                    </a:lnTo>
                    <a:lnTo>
                      <a:pt x="6" y="17"/>
                    </a:lnTo>
                    <a:lnTo>
                      <a:pt x="2" y="25"/>
                    </a:lnTo>
                    <a:lnTo>
                      <a:pt x="0" y="32"/>
                    </a:lnTo>
                    <a:lnTo>
                      <a:pt x="0" y="42"/>
                    </a:lnTo>
                    <a:lnTo>
                      <a:pt x="0" y="50"/>
                    </a:lnTo>
                    <a:lnTo>
                      <a:pt x="2" y="59"/>
                    </a:lnTo>
                    <a:lnTo>
                      <a:pt x="6" y="67"/>
                    </a:lnTo>
                    <a:lnTo>
                      <a:pt x="12" y="72"/>
                    </a:lnTo>
                    <a:lnTo>
                      <a:pt x="17" y="78"/>
                    </a:lnTo>
                    <a:lnTo>
                      <a:pt x="25" y="82"/>
                    </a:lnTo>
                    <a:lnTo>
                      <a:pt x="33" y="84"/>
                    </a:lnTo>
                    <a:lnTo>
                      <a:pt x="42" y="88"/>
                    </a:lnTo>
                    <a:lnTo>
                      <a:pt x="42" y="8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" name="Freeform 73"/>
              <p:cNvSpPr>
                <a:spLocks/>
              </p:cNvSpPr>
              <p:nvPr/>
            </p:nvSpPr>
            <p:spPr bwMode="auto">
              <a:xfrm>
                <a:off x="5795983" y="4660959"/>
                <a:ext cx="89430" cy="89430"/>
              </a:xfrm>
              <a:custGeom>
                <a:avLst/>
                <a:gdLst/>
                <a:ahLst/>
                <a:cxnLst>
                  <a:cxn ang="0">
                    <a:pos x="31" y="63"/>
                  </a:cxn>
                  <a:cxn ang="0">
                    <a:pos x="18" y="59"/>
                  </a:cxn>
                  <a:cxn ang="0">
                    <a:pos x="10" y="53"/>
                  </a:cxn>
                  <a:cxn ang="0">
                    <a:pos x="2" y="42"/>
                  </a:cxn>
                  <a:cxn ang="0">
                    <a:pos x="0" y="33"/>
                  </a:cxn>
                  <a:cxn ang="0">
                    <a:pos x="2" y="19"/>
                  </a:cxn>
                  <a:cxn ang="0">
                    <a:pos x="10" y="10"/>
                  </a:cxn>
                  <a:cxn ang="0">
                    <a:pos x="18" y="4"/>
                  </a:cxn>
                  <a:cxn ang="0">
                    <a:pos x="31" y="0"/>
                  </a:cxn>
                  <a:cxn ang="0">
                    <a:pos x="37" y="0"/>
                  </a:cxn>
                  <a:cxn ang="0">
                    <a:pos x="42" y="4"/>
                  </a:cxn>
                  <a:cxn ang="0">
                    <a:pos x="46" y="6"/>
                  </a:cxn>
                  <a:cxn ang="0">
                    <a:pos x="52" y="10"/>
                  </a:cxn>
                  <a:cxn ang="0">
                    <a:pos x="57" y="19"/>
                  </a:cxn>
                  <a:cxn ang="0">
                    <a:pos x="61" y="33"/>
                  </a:cxn>
                  <a:cxn ang="0">
                    <a:pos x="57" y="42"/>
                  </a:cxn>
                  <a:cxn ang="0">
                    <a:pos x="52" y="53"/>
                  </a:cxn>
                  <a:cxn ang="0">
                    <a:pos x="46" y="55"/>
                  </a:cxn>
                  <a:cxn ang="0">
                    <a:pos x="42" y="59"/>
                  </a:cxn>
                  <a:cxn ang="0">
                    <a:pos x="37" y="61"/>
                  </a:cxn>
                  <a:cxn ang="0">
                    <a:pos x="31" y="63"/>
                  </a:cxn>
                  <a:cxn ang="0">
                    <a:pos x="31" y="63"/>
                  </a:cxn>
                </a:cxnLst>
                <a:rect l="0" t="0" r="r" b="b"/>
                <a:pathLst>
                  <a:path w="61" h="63">
                    <a:moveTo>
                      <a:pt x="31" y="63"/>
                    </a:moveTo>
                    <a:lnTo>
                      <a:pt x="18" y="59"/>
                    </a:lnTo>
                    <a:lnTo>
                      <a:pt x="10" y="53"/>
                    </a:lnTo>
                    <a:lnTo>
                      <a:pt x="2" y="42"/>
                    </a:lnTo>
                    <a:lnTo>
                      <a:pt x="0" y="33"/>
                    </a:lnTo>
                    <a:lnTo>
                      <a:pt x="2" y="19"/>
                    </a:lnTo>
                    <a:lnTo>
                      <a:pt x="10" y="10"/>
                    </a:lnTo>
                    <a:lnTo>
                      <a:pt x="18" y="4"/>
                    </a:lnTo>
                    <a:lnTo>
                      <a:pt x="31" y="0"/>
                    </a:lnTo>
                    <a:lnTo>
                      <a:pt x="37" y="0"/>
                    </a:lnTo>
                    <a:lnTo>
                      <a:pt x="42" y="4"/>
                    </a:lnTo>
                    <a:lnTo>
                      <a:pt x="46" y="6"/>
                    </a:lnTo>
                    <a:lnTo>
                      <a:pt x="52" y="10"/>
                    </a:lnTo>
                    <a:lnTo>
                      <a:pt x="57" y="19"/>
                    </a:lnTo>
                    <a:lnTo>
                      <a:pt x="61" y="33"/>
                    </a:lnTo>
                    <a:lnTo>
                      <a:pt x="57" y="42"/>
                    </a:lnTo>
                    <a:lnTo>
                      <a:pt x="52" y="53"/>
                    </a:lnTo>
                    <a:lnTo>
                      <a:pt x="46" y="55"/>
                    </a:lnTo>
                    <a:lnTo>
                      <a:pt x="42" y="59"/>
                    </a:lnTo>
                    <a:lnTo>
                      <a:pt x="37" y="61"/>
                    </a:lnTo>
                    <a:lnTo>
                      <a:pt x="31" y="63"/>
                    </a:lnTo>
                    <a:lnTo>
                      <a:pt x="31" y="6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" name="Freeform 76"/>
              <p:cNvSpPr>
                <a:spLocks/>
              </p:cNvSpPr>
              <p:nvPr/>
            </p:nvSpPr>
            <p:spPr bwMode="auto">
              <a:xfrm>
                <a:off x="5054589" y="4029186"/>
                <a:ext cx="1468367" cy="1474136"/>
              </a:xfrm>
              <a:custGeom>
                <a:avLst/>
                <a:gdLst/>
                <a:ahLst/>
                <a:cxnLst>
                  <a:cxn ang="0">
                    <a:pos x="616" y="932"/>
                  </a:cxn>
                  <a:cxn ang="0">
                    <a:pos x="709" y="899"/>
                  </a:cxn>
                  <a:cxn ang="0">
                    <a:pos x="791" y="850"/>
                  </a:cxn>
                  <a:cxn ang="0">
                    <a:pos x="861" y="783"/>
                  </a:cxn>
                  <a:cxn ang="0">
                    <a:pos x="917" y="705"/>
                  </a:cxn>
                  <a:cxn ang="0">
                    <a:pos x="955" y="614"/>
                  </a:cxn>
                  <a:cxn ang="0">
                    <a:pos x="972" y="517"/>
                  </a:cxn>
                  <a:cxn ang="0">
                    <a:pos x="966" y="428"/>
                  </a:cxn>
                  <a:cxn ang="0">
                    <a:pos x="947" y="350"/>
                  </a:cxn>
                  <a:cxn ang="0">
                    <a:pos x="915" y="276"/>
                  </a:cxn>
                  <a:cxn ang="0">
                    <a:pos x="871" y="211"/>
                  </a:cxn>
                  <a:cxn ang="0">
                    <a:pos x="814" y="154"/>
                  </a:cxn>
                  <a:cxn ang="0">
                    <a:pos x="751" y="108"/>
                  </a:cxn>
                  <a:cxn ang="0">
                    <a:pos x="679" y="74"/>
                  </a:cxn>
                  <a:cxn ang="0">
                    <a:pos x="683" y="30"/>
                  </a:cxn>
                  <a:cxn ang="0">
                    <a:pos x="763" y="68"/>
                  </a:cxn>
                  <a:cxn ang="0">
                    <a:pos x="835" y="118"/>
                  </a:cxn>
                  <a:cxn ang="0">
                    <a:pos x="898" y="181"/>
                  </a:cxn>
                  <a:cxn ang="0">
                    <a:pos x="949" y="255"/>
                  </a:cxn>
                  <a:cxn ang="0">
                    <a:pos x="987" y="336"/>
                  </a:cxn>
                  <a:cxn ang="0">
                    <a:pos x="1012" y="426"/>
                  </a:cxn>
                  <a:cxn ang="0">
                    <a:pos x="1017" y="525"/>
                  </a:cxn>
                  <a:cxn ang="0">
                    <a:pos x="1000" y="637"/>
                  </a:cxn>
                  <a:cxn ang="0">
                    <a:pos x="960" y="741"/>
                  </a:cxn>
                  <a:cxn ang="0">
                    <a:pos x="899" y="835"/>
                  </a:cxn>
                  <a:cxn ang="0">
                    <a:pos x="820" y="911"/>
                  </a:cxn>
                  <a:cxn ang="0">
                    <a:pos x="728" y="970"/>
                  </a:cxn>
                  <a:cxn ang="0">
                    <a:pos x="622" y="1008"/>
                  </a:cxn>
                  <a:cxn ang="0">
                    <a:pos x="508" y="1023"/>
                  </a:cxn>
                  <a:cxn ang="0">
                    <a:pos x="390" y="1008"/>
                  </a:cxn>
                  <a:cxn ang="0">
                    <a:pos x="285" y="970"/>
                  </a:cxn>
                  <a:cxn ang="0">
                    <a:pos x="192" y="911"/>
                  </a:cxn>
                  <a:cxn ang="0">
                    <a:pos x="114" y="835"/>
                  </a:cxn>
                  <a:cxn ang="0">
                    <a:pos x="51" y="741"/>
                  </a:cxn>
                  <a:cxn ang="0">
                    <a:pos x="13" y="637"/>
                  </a:cxn>
                  <a:cxn ang="0">
                    <a:pos x="0" y="525"/>
                  </a:cxn>
                  <a:cxn ang="0">
                    <a:pos x="10" y="407"/>
                  </a:cxn>
                  <a:cxn ang="0">
                    <a:pos x="42" y="300"/>
                  </a:cxn>
                  <a:cxn ang="0">
                    <a:pos x="99" y="203"/>
                  </a:cxn>
                  <a:cxn ang="0">
                    <a:pos x="173" y="122"/>
                  </a:cxn>
                  <a:cxn ang="0">
                    <a:pos x="264" y="61"/>
                  </a:cxn>
                  <a:cxn ang="0">
                    <a:pos x="367" y="17"/>
                  </a:cxn>
                  <a:cxn ang="0">
                    <a:pos x="481" y="0"/>
                  </a:cxn>
                  <a:cxn ang="0">
                    <a:pos x="559" y="2"/>
                  </a:cxn>
                  <a:cxn ang="0">
                    <a:pos x="622" y="13"/>
                  </a:cxn>
                  <a:cxn ang="0">
                    <a:pos x="559" y="48"/>
                  </a:cxn>
                  <a:cxn ang="0">
                    <a:pos x="458" y="51"/>
                  </a:cxn>
                  <a:cxn ang="0">
                    <a:pos x="361" y="76"/>
                  </a:cxn>
                  <a:cxn ang="0">
                    <a:pos x="278" y="122"/>
                  </a:cxn>
                  <a:cxn ang="0">
                    <a:pos x="204" y="184"/>
                  </a:cxn>
                  <a:cxn ang="0">
                    <a:pos x="145" y="260"/>
                  </a:cxn>
                  <a:cxn ang="0">
                    <a:pos x="103" y="350"/>
                  </a:cxn>
                  <a:cxn ang="0">
                    <a:pos x="84" y="449"/>
                  </a:cxn>
                  <a:cxn ang="0">
                    <a:pos x="84" y="549"/>
                  </a:cxn>
                  <a:cxn ang="0">
                    <a:pos x="107" y="644"/>
                  </a:cxn>
                  <a:cxn ang="0">
                    <a:pos x="150" y="732"/>
                  </a:cxn>
                  <a:cxn ang="0">
                    <a:pos x="213" y="808"/>
                  </a:cxn>
                  <a:cxn ang="0">
                    <a:pos x="285" y="867"/>
                  </a:cxn>
                  <a:cxn ang="0">
                    <a:pos x="373" y="913"/>
                  </a:cxn>
                  <a:cxn ang="0">
                    <a:pos x="470" y="935"/>
                  </a:cxn>
                </a:cxnLst>
                <a:rect l="0" t="0" r="r" b="b"/>
                <a:pathLst>
                  <a:path w="1019" h="1023">
                    <a:moveTo>
                      <a:pt x="527" y="941"/>
                    </a:moveTo>
                    <a:lnTo>
                      <a:pt x="538" y="939"/>
                    </a:lnTo>
                    <a:lnTo>
                      <a:pt x="550" y="939"/>
                    </a:lnTo>
                    <a:lnTo>
                      <a:pt x="559" y="937"/>
                    </a:lnTo>
                    <a:lnTo>
                      <a:pt x="571" y="937"/>
                    </a:lnTo>
                    <a:lnTo>
                      <a:pt x="582" y="935"/>
                    </a:lnTo>
                    <a:lnTo>
                      <a:pt x="593" y="933"/>
                    </a:lnTo>
                    <a:lnTo>
                      <a:pt x="605" y="932"/>
                    </a:lnTo>
                    <a:lnTo>
                      <a:pt x="616" y="932"/>
                    </a:lnTo>
                    <a:lnTo>
                      <a:pt x="626" y="928"/>
                    </a:lnTo>
                    <a:lnTo>
                      <a:pt x="637" y="926"/>
                    </a:lnTo>
                    <a:lnTo>
                      <a:pt x="647" y="922"/>
                    </a:lnTo>
                    <a:lnTo>
                      <a:pt x="658" y="920"/>
                    </a:lnTo>
                    <a:lnTo>
                      <a:pt x="668" y="914"/>
                    </a:lnTo>
                    <a:lnTo>
                      <a:pt x="679" y="913"/>
                    </a:lnTo>
                    <a:lnTo>
                      <a:pt x="688" y="909"/>
                    </a:lnTo>
                    <a:lnTo>
                      <a:pt x="700" y="905"/>
                    </a:lnTo>
                    <a:lnTo>
                      <a:pt x="709" y="899"/>
                    </a:lnTo>
                    <a:lnTo>
                      <a:pt x="719" y="895"/>
                    </a:lnTo>
                    <a:lnTo>
                      <a:pt x="728" y="890"/>
                    </a:lnTo>
                    <a:lnTo>
                      <a:pt x="738" y="886"/>
                    </a:lnTo>
                    <a:lnTo>
                      <a:pt x="747" y="878"/>
                    </a:lnTo>
                    <a:lnTo>
                      <a:pt x="757" y="875"/>
                    </a:lnTo>
                    <a:lnTo>
                      <a:pt x="764" y="867"/>
                    </a:lnTo>
                    <a:lnTo>
                      <a:pt x="774" y="863"/>
                    </a:lnTo>
                    <a:lnTo>
                      <a:pt x="782" y="855"/>
                    </a:lnTo>
                    <a:lnTo>
                      <a:pt x="791" y="850"/>
                    </a:lnTo>
                    <a:lnTo>
                      <a:pt x="799" y="842"/>
                    </a:lnTo>
                    <a:lnTo>
                      <a:pt x="808" y="836"/>
                    </a:lnTo>
                    <a:lnTo>
                      <a:pt x="816" y="829"/>
                    </a:lnTo>
                    <a:lnTo>
                      <a:pt x="825" y="823"/>
                    </a:lnTo>
                    <a:lnTo>
                      <a:pt x="833" y="816"/>
                    </a:lnTo>
                    <a:lnTo>
                      <a:pt x="842" y="808"/>
                    </a:lnTo>
                    <a:lnTo>
                      <a:pt x="848" y="800"/>
                    </a:lnTo>
                    <a:lnTo>
                      <a:pt x="856" y="791"/>
                    </a:lnTo>
                    <a:lnTo>
                      <a:pt x="861" y="783"/>
                    </a:lnTo>
                    <a:lnTo>
                      <a:pt x="869" y="776"/>
                    </a:lnTo>
                    <a:lnTo>
                      <a:pt x="875" y="766"/>
                    </a:lnTo>
                    <a:lnTo>
                      <a:pt x="882" y="759"/>
                    </a:lnTo>
                    <a:lnTo>
                      <a:pt x="888" y="749"/>
                    </a:lnTo>
                    <a:lnTo>
                      <a:pt x="896" y="741"/>
                    </a:lnTo>
                    <a:lnTo>
                      <a:pt x="899" y="732"/>
                    </a:lnTo>
                    <a:lnTo>
                      <a:pt x="905" y="722"/>
                    </a:lnTo>
                    <a:lnTo>
                      <a:pt x="911" y="713"/>
                    </a:lnTo>
                    <a:lnTo>
                      <a:pt x="917" y="705"/>
                    </a:lnTo>
                    <a:lnTo>
                      <a:pt x="922" y="694"/>
                    </a:lnTo>
                    <a:lnTo>
                      <a:pt x="926" y="684"/>
                    </a:lnTo>
                    <a:lnTo>
                      <a:pt x="932" y="677"/>
                    </a:lnTo>
                    <a:lnTo>
                      <a:pt x="938" y="667"/>
                    </a:lnTo>
                    <a:lnTo>
                      <a:pt x="939" y="656"/>
                    </a:lnTo>
                    <a:lnTo>
                      <a:pt x="943" y="644"/>
                    </a:lnTo>
                    <a:lnTo>
                      <a:pt x="947" y="635"/>
                    </a:lnTo>
                    <a:lnTo>
                      <a:pt x="951" y="625"/>
                    </a:lnTo>
                    <a:lnTo>
                      <a:pt x="955" y="614"/>
                    </a:lnTo>
                    <a:lnTo>
                      <a:pt x="957" y="605"/>
                    </a:lnTo>
                    <a:lnTo>
                      <a:pt x="960" y="593"/>
                    </a:lnTo>
                    <a:lnTo>
                      <a:pt x="962" y="584"/>
                    </a:lnTo>
                    <a:lnTo>
                      <a:pt x="964" y="572"/>
                    </a:lnTo>
                    <a:lnTo>
                      <a:pt x="966" y="561"/>
                    </a:lnTo>
                    <a:lnTo>
                      <a:pt x="966" y="549"/>
                    </a:lnTo>
                    <a:lnTo>
                      <a:pt x="968" y="538"/>
                    </a:lnTo>
                    <a:lnTo>
                      <a:pt x="970" y="527"/>
                    </a:lnTo>
                    <a:lnTo>
                      <a:pt x="972" y="517"/>
                    </a:lnTo>
                    <a:lnTo>
                      <a:pt x="972" y="506"/>
                    </a:lnTo>
                    <a:lnTo>
                      <a:pt x="972" y="496"/>
                    </a:lnTo>
                    <a:lnTo>
                      <a:pt x="972" y="485"/>
                    </a:lnTo>
                    <a:lnTo>
                      <a:pt x="972" y="475"/>
                    </a:lnTo>
                    <a:lnTo>
                      <a:pt x="970" y="466"/>
                    </a:lnTo>
                    <a:lnTo>
                      <a:pt x="970" y="456"/>
                    </a:lnTo>
                    <a:lnTo>
                      <a:pt x="968" y="447"/>
                    </a:lnTo>
                    <a:lnTo>
                      <a:pt x="968" y="437"/>
                    </a:lnTo>
                    <a:lnTo>
                      <a:pt x="966" y="428"/>
                    </a:lnTo>
                    <a:lnTo>
                      <a:pt x="966" y="420"/>
                    </a:lnTo>
                    <a:lnTo>
                      <a:pt x="962" y="409"/>
                    </a:lnTo>
                    <a:lnTo>
                      <a:pt x="960" y="401"/>
                    </a:lnTo>
                    <a:lnTo>
                      <a:pt x="958" y="392"/>
                    </a:lnTo>
                    <a:lnTo>
                      <a:pt x="957" y="384"/>
                    </a:lnTo>
                    <a:lnTo>
                      <a:pt x="955" y="375"/>
                    </a:lnTo>
                    <a:lnTo>
                      <a:pt x="951" y="367"/>
                    </a:lnTo>
                    <a:lnTo>
                      <a:pt x="949" y="357"/>
                    </a:lnTo>
                    <a:lnTo>
                      <a:pt x="947" y="350"/>
                    </a:lnTo>
                    <a:lnTo>
                      <a:pt x="943" y="340"/>
                    </a:lnTo>
                    <a:lnTo>
                      <a:pt x="939" y="333"/>
                    </a:lnTo>
                    <a:lnTo>
                      <a:pt x="938" y="323"/>
                    </a:lnTo>
                    <a:lnTo>
                      <a:pt x="934" y="316"/>
                    </a:lnTo>
                    <a:lnTo>
                      <a:pt x="928" y="306"/>
                    </a:lnTo>
                    <a:lnTo>
                      <a:pt x="926" y="298"/>
                    </a:lnTo>
                    <a:lnTo>
                      <a:pt x="922" y="291"/>
                    </a:lnTo>
                    <a:lnTo>
                      <a:pt x="919" y="283"/>
                    </a:lnTo>
                    <a:lnTo>
                      <a:pt x="915" y="276"/>
                    </a:lnTo>
                    <a:lnTo>
                      <a:pt x="909" y="268"/>
                    </a:lnTo>
                    <a:lnTo>
                      <a:pt x="905" y="260"/>
                    </a:lnTo>
                    <a:lnTo>
                      <a:pt x="901" y="253"/>
                    </a:lnTo>
                    <a:lnTo>
                      <a:pt x="896" y="245"/>
                    </a:lnTo>
                    <a:lnTo>
                      <a:pt x="892" y="240"/>
                    </a:lnTo>
                    <a:lnTo>
                      <a:pt x="886" y="232"/>
                    </a:lnTo>
                    <a:lnTo>
                      <a:pt x="882" y="226"/>
                    </a:lnTo>
                    <a:lnTo>
                      <a:pt x="875" y="217"/>
                    </a:lnTo>
                    <a:lnTo>
                      <a:pt x="871" y="211"/>
                    </a:lnTo>
                    <a:lnTo>
                      <a:pt x="863" y="203"/>
                    </a:lnTo>
                    <a:lnTo>
                      <a:pt x="860" y="196"/>
                    </a:lnTo>
                    <a:lnTo>
                      <a:pt x="852" y="190"/>
                    </a:lnTo>
                    <a:lnTo>
                      <a:pt x="846" y="184"/>
                    </a:lnTo>
                    <a:lnTo>
                      <a:pt x="841" y="177"/>
                    </a:lnTo>
                    <a:lnTo>
                      <a:pt x="835" y="171"/>
                    </a:lnTo>
                    <a:lnTo>
                      <a:pt x="827" y="165"/>
                    </a:lnTo>
                    <a:lnTo>
                      <a:pt x="822" y="160"/>
                    </a:lnTo>
                    <a:lnTo>
                      <a:pt x="814" y="154"/>
                    </a:lnTo>
                    <a:lnTo>
                      <a:pt x="808" y="148"/>
                    </a:lnTo>
                    <a:lnTo>
                      <a:pt x="803" y="143"/>
                    </a:lnTo>
                    <a:lnTo>
                      <a:pt x="795" y="137"/>
                    </a:lnTo>
                    <a:lnTo>
                      <a:pt x="787" y="131"/>
                    </a:lnTo>
                    <a:lnTo>
                      <a:pt x="782" y="127"/>
                    </a:lnTo>
                    <a:lnTo>
                      <a:pt x="774" y="122"/>
                    </a:lnTo>
                    <a:lnTo>
                      <a:pt x="766" y="116"/>
                    </a:lnTo>
                    <a:lnTo>
                      <a:pt x="759" y="110"/>
                    </a:lnTo>
                    <a:lnTo>
                      <a:pt x="751" y="108"/>
                    </a:lnTo>
                    <a:lnTo>
                      <a:pt x="744" y="103"/>
                    </a:lnTo>
                    <a:lnTo>
                      <a:pt x="736" y="99"/>
                    </a:lnTo>
                    <a:lnTo>
                      <a:pt x="728" y="95"/>
                    </a:lnTo>
                    <a:lnTo>
                      <a:pt x="721" y="91"/>
                    </a:lnTo>
                    <a:lnTo>
                      <a:pt x="711" y="87"/>
                    </a:lnTo>
                    <a:lnTo>
                      <a:pt x="706" y="84"/>
                    </a:lnTo>
                    <a:lnTo>
                      <a:pt x="696" y="80"/>
                    </a:lnTo>
                    <a:lnTo>
                      <a:pt x="688" y="78"/>
                    </a:lnTo>
                    <a:lnTo>
                      <a:pt x="679" y="74"/>
                    </a:lnTo>
                    <a:lnTo>
                      <a:pt x="671" y="70"/>
                    </a:lnTo>
                    <a:lnTo>
                      <a:pt x="664" y="68"/>
                    </a:lnTo>
                    <a:lnTo>
                      <a:pt x="656" y="68"/>
                    </a:lnTo>
                    <a:lnTo>
                      <a:pt x="656" y="55"/>
                    </a:lnTo>
                    <a:lnTo>
                      <a:pt x="658" y="44"/>
                    </a:lnTo>
                    <a:lnTo>
                      <a:pt x="662" y="32"/>
                    </a:lnTo>
                    <a:lnTo>
                      <a:pt x="664" y="25"/>
                    </a:lnTo>
                    <a:lnTo>
                      <a:pt x="673" y="27"/>
                    </a:lnTo>
                    <a:lnTo>
                      <a:pt x="683" y="30"/>
                    </a:lnTo>
                    <a:lnTo>
                      <a:pt x="690" y="34"/>
                    </a:lnTo>
                    <a:lnTo>
                      <a:pt x="700" y="38"/>
                    </a:lnTo>
                    <a:lnTo>
                      <a:pt x="709" y="42"/>
                    </a:lnTo>
                    <a:lnTo>
                      <a:pt x="719" y="44"/>
                    </a:lnTo>
                    <a:lnTo>
                      <a:pt x="728" y="49"/>
                    </a:lnTo>
                    <a:lnTo>
                      <a:pt x="736" y="55"/>
                    </a:lnTo>
                    <a:lnTo>
                      <a:pt x="745" y="59"/>
                    </a:lnTo>
                    <a:lnTo>
                      <a:pt x="753" y="63"/>
                    </a:lnTo>
                    <a:lnTo>
                      <a:pt x="763" y="68"/>
                    </a:lnTo>
                    <a:lnTo>
                      <a:pt x="770" y="72"/>
                    </a:lnTo>
                    <a:lnTo>
                      <a:pt x="780" y="78"/>
                    </a:lnTo>
                    <a:lnTo>
                      <a:pt x="787" y="84"/>
                    </a:lnTo>
                    <a:lnTo>
                      <a:pt x="797" y="87"/>
                    </a:lnTo>
                    <a:lnTo>
                      <a:pt x="804" y="95"/>
                    </a:lnTo>
                    <a:lnTo>
                      <a:pt x="812" y="99"/>
                    </a:lnTo>
                    <a:lnTo>
                      <a:pt x="820" y="105"/>
                    </a:lnTo>
                    <a:lnTo>
                      <a:pt x="827" y="110"/>
                    </a:lnTo>
                    <a:lnTo>
                      <a:pt x="835" y="118"/>
                    </a:lnTo>
                    <a:lnTo>
                      <a:pt x="842" y="125"/>
                    </a:lnTo>
                    <a:lnTo>
                      <a:pt x="850" y="131"/>
                    </a:lnTo>
                    <a:lnTo>
                      <a:pt x="856" y="139"/>
                    </a:lnTo>
                    <a:lnTo>
                      <a:pt x="865" y="144"/>
                    </a:lnTo>
                    <a:lnTo>
                      <a:pt x="871" y="152"/>
                    </a:lnTo>
                    <a:lnTo>
                      <a:pt x="879" y="160"/>
                    </a:lnTo>
                    <a:lnTo>
                      <a:pt x="884" y="165"/>
                    </a:lnTo>
                    <a:lnTo>
                      <a:pt x="892" y="173"/>
                    </a:lnTo>
                    <a:lnTo>
                      <a:pt x="898" y="181"/>
                    </a:lnTo>
                    <a:lnTo>
                      <a:pt x="905" y="188"/>
                    </a:lnTo>
                    <a:lnTo>
                      <a:pt x="911" y="196"/>
                    </a:lnTo>
                    <a:lnTo>
                      <a:pt x="919" y="205"/>
                    </a:lnTo>
                    <a:lnTo>
                      <a:pt x="922" y="213"/>
                    </a:lnTo>
                    <a:lnTo>
                      <a:pt x="928" y="221"/>
                    </a:lnTo>
                    <a:lnTo>
                      <a:pt x="934" y="228"/>
                    </a:lnTo>
                    <a:lnTo>
                      <a:pt x="939" y="238"/>
                    </a:lnTo>
                    <a:lnTo>
                      <a:pt x="943" y="245"/>
                    </a:lnTo>
                    <a:lnTo>
                      <a:pt x="949" y="255"/>
                    </a:lnTo>
                    <a:lnTo>
                      <a:pt x="955" y="262"/>
                    </a:lnTo>
                    <a:lnTo>
                      <a:pt x="960" y="274"/>
                    </a:lnTo>
                    <a:lnTo>
                      <a:pt x="962" y="281"/>
                    </a:lnTo>
                    <a:lnTo>
                      <a:pt x="968" y="291"/>
                    </a:lnTo>
                    <a:lnTo>
                      <a:pt x="972" y="298"/>
                    </a:lnTo>
                    <a:lnTo>
                      <a:pt x="977" y="308"/>
                    </a:lnTo>
                    <a:lnTo>
                      <a:pt x="979" y="317"/>
                    </a:lnTo>
                    <a:lnTo>
                      <a:pt x="983" y="327"/>
                    </a:lnTo>
                    <a:lnTo>
                      <a:pt x="987" y="336"/>
                    </a:lnTo>
                    <a:lnTo>
                      <a:pt x="991" y="348"/>
                    </a:lnTo>
                    <a:lnTo>
                      <a:pt x="995" y="357"/>
                    </a:lnTo>
                    <a:lnTo>
                      <a:pt x="996" y="367"/>
                    </a:lnTo>
                    <a:lnTo>
                      <a:pt x="998" y="375"/>
                    </a:lnTo>
                    <a:lnTo>
                      <a:pt x="1002" y="386"/>
                    </a:lnTo>
                    <a:lnTo>
                      <a:pt x="1004" y="395"/>
                    </a:lnTo>
                    <a:lnTo>
                      <a:pt x="1006" y="407"/>
                    </a:lnTo>
                    <a:lnTo>
                      <a:pt x="1008" y="416"/>
                    </a:lnTo>
                    <a:lnTo>
                      <a:pt x="1012" y="426"/>
                    </a:lnTo>
                    <a:lnTo>
                      <a:pt x="1012" y="437"/>
                    </a:lnTo>
                    <a:lnTo>
                      <a:pt x="1014" y="447"/>
                    </a:lnTo>
                    <a:lnTo>
                      <a:pt x="1014" y="458"/>
                    </a:lnTo>
                    <a:lnTo>
                      <a:pt x="1017" y="468"/>
                    </a:lnTo>
                    <a:lnTo>
                      <a:pt x="1017" y="479"/>
                    </a:lnTo>
                    <a:lnTo>
                      <a:pt x="1017" y="490"/>
                    </a:lnTo>
                    <a:lnTo>
                      <a:pt x="1017" y="500"/>
                    </a:lnTo>
                    <a:lnTo>
                      <a:pt x="1019" y="511"/>
                    </a:lnTo>
                    <a:lnTo>
                      <a:pt x="1017" y="525"/>
                    </a:lnTo>
                    <a:lnTo>
                      <a:pt x="1017" y="536"/>
                    </a:lnTo>
                    <a:lnTo>
                      <a:pt x="1017" y="549"/>
                    </a:lnTo>
                    <a:lnTo>
                      <a:pt x="1015" y="561"/>
                    </a:lnTo>
                    <a:lnTo>
                      <a:pt x="1014" y="574"/>
                    </a:lnTo>
                    <a:lnTo>
                      <a:pt x="1012" y="587"/>
                    </a:lnTo>
                    <a:lnTo>
                      <a:pt x="1008" y="599"/>
                    </a:lnTo>
                    <a:lnTo>
                      <a:pt x="1008" y="614"/>
                    </a:lnTo>
                    <a:lnTo>
                      <a:pt x="1004" y="625"/>
                    </a:lnTo>
                    <a:lnTo>
                      <a:pt x="1000" y="637"/>
                    </a:lnTo>
                    <a:lnTo>
                      <a:pt x="996" y="648"/>
                    </a:lnTo>
                    <a:lnTo>
                      <a:pt x="995" y="662"/>
                    </a:lnTo>
                    <a:lnTo>
                      <a:pt x="989" y="673"/>
                    </a:lnTo>
                    <a:lnTo>
                      <a:pt x="985" y="684"/>
                    </a:lnTo>
                    <a:lnTo>
                      <a:pt x="981" y="696"/>
                    </a:lnTo>
                    <a:lnTo>
                      <a:pt x="977" y="709"/>
                    </a:lnTo>
                    <a:lnTo>
                      <a:pt x="972" y="719"/>
                    </a:lnTo>
                    <a:lnTo>
                      <a:pt x="966" y="730"/>
                    </a:lnTo>
                    <a:lnTo>
                      <a:pt x="960" y="741"/>
                    </a:lnTo>
                    <a:lnTo>
                      <a:pt x="955" y="753"/>
                    </a:lnTo>
                    <a:lnTo>
                      <a:pt x="949" y="762"/>
                    </a:lnTo>
                    <a:lnTo>
                      <a:pt x="943" y="774"/>
                    </a:lnTo>
                    <a:lnTo>
                      <a:pt x="936" y="783"/>
                    </a:lnTo>
                    <a:lnTo>
                      <a:pt x="930" y="795"/>
                    </a:lnTo>
                    <a:lnTo>
                      <a:pt x="922" y="804"/>
                    </a:lnTo>
                    <a:lnTo>
                      <a:pt x="915" y="814"/>
                    </a:lnTo>
                    <a:lnTo>
                      <a:pt x="907" y="823"/>
                    </a:lnTo>
                    <a:lnTo>
                      <a:pt x="899" y="835"/>
                    </a:lnTo>
                    <a:lnTo>
                      <a:pt x="892" y="842"/>
                    </a:lnTo>
                    <a:lnTo>
                      <a:pt x="884" y="852"/>
                    </a:lnTo>
                    <a:lnTo>
                      <a:pt x="877" y="861"/>
                    </a:lnTo>
                    <a:lnTo>
                      <a:pt x="869" y="871"/>
                    </a:lnTo>
                    <a:lnTo>
                      <a:pt x="858" y="880"/>
                    </a:lnTo>
                    <a:lnTo>
                      <a:pt x="848" y="888"/>
                    </a:lnTo>
                    <a:lnTo>
                      <a:pt x="841" y="895"/>
                    </a:lnTo>
                    <a:lnTo>
                      <a:pt x="831" y="903"/>
                    </a:lnTo>
                    <a:lnTo>
                      <a:pt x="820" y="911"/>
                    </a:lnTo>
                    <a:lnTo>
                      <a:pt x="810" y="918"/>
                    </a:lnTo>
                    <a:lnTo>
                      <a:pt x="801" y="926"/>
                    </a:lnTo>
                    <a:lnTo>
                      <a:pt x="791" y="933"/>
                    </a:lnTo>
                    <a:lnTo>
                      <a:pt x="780" y="939"/>
                    </a:lnTo>
                    <a:lnTo>
                      <a:pt x="770" y="947"/>
                    </a:lnTo>
                    <a:lnTo>
                      <a:pt x="759" y="952"/>
                    </a:lnTo>
                    <a:lnTo>
                      <a:pt x="749" y="958"/>
                    </a:lnTo>
                    <a:lnTo>
                      <a:pt x="738" y="964"/>
                    </a:lnTo>
                    <a:lnTo>
                      <a:pt x="728" y="970"/>
                    </a:lnTo>
                    <a:lnTo>
                      <a:pt x="717" y="975"/>
                    </a:lnTo>
                    <a:lnTo>
                      <a:pt x="706" y="981"/>
                    </a:lnTo>
                    <a:lnTo>
                      <a:pt x="694" y="985"/>
                    </a:lnTo>
                    <a:lnTo>
                      <a:pt x="683" y="990"/>
                    </a:lnTo>
                    <a:lnTo>
                      <a:pt x="669" y="992"/>
                    </a:lnTo>
                    <a:lnTo>
                      <a:pt x="658" y="998"/>
                    </a:lnTo>
                    <a:lnTo>
                      <a:pt x="645" y="1000"/>
                    </a:lnTo>
                    <a:lnTo>
                      <a:pt x="633" y="1004"/>
                    </a:lnTo>
                    <a:lnTo>
                      <a:pt x="622" y="1008"/>
                    </a:lnTo>
                    <a:lnTo>
                      <a:pt x="610" y="1011"/>
                    </a:lnTo>
                    <a:lnTo>
                      <a:pt x="597" y="1011"/>
                    </a:lnTo>
                    <a:lnTo>
                      <a:pt x="584" y="1015"/>
                    </a:lnTo>
                    <a:lnTo>
                      <a:pt x="571" y="1017"/>
                    </a:lnTo>
                    <a:lnTo>
                      <a:pt x="559" y="1019"/>
                    </a:lnTo>
                    <a:lnTo>
                      <a:pt x="546" y="1021"/>
                    </a:lnTo>
                    <a:lnTo>
                      <a:pt x="533" y="1021"/>
                    </a:lnTo>
                    <a:lnTo>
                      <a:pt x="521" y="1021"/>
                    </a:lnTo>
                    <a:lnTo>
                      <a:pt x="508" y="1023"/>
                    </a:lnTo>
                    <a:lnTo>
                      <a:pt x="494" y="1021"/>
                    </a:lnTo>
                    <a:lnTo>
                      <a:pt x="481" y="1021"/>
                    </a:lnTo>
                    <a:lnTo>
                      <a:pt x="468" y="1021"/>
                    </a:lnTo>
                    <a:lnTo>
                      <a:pt x="455" y="1019"/>
                    </a:lnTo>
                    <a:lnTo>
                      <a:pt x="441" y="1017"/>
                    </a:lnTo>
                    <a:lnTo>
                      <a:pt x="428" y="1015"/>
                    </a:lnTo>
                    <a:lnTo>
                      <a:pt x="415" y="1011"/>
                    </a:lnTo>
                    <a:lnTo>
                      <a:pt x="405" y="1011"/>
                    </a:lnTo>
                    <a:lnTo>
                      <a:pt x="390" y="1008"/>
                    </a:lnTo>
                    <a:lnTo>
                      <a:pt x="378" y="1004"/>
                    </a:lnTo>
                    <a:lnTo>
                      <a:pt x="367" y="1000"/>
                    </a:lnTo>
                    <a:lnTo>
                      <a:pt x="356" y="998"/>
                    </a:lnTo>
                    <a:lnTo>
                      <a:pt x="342" y="992"/>
                    </a:lnTo>
                    <a:lnTo>
                      <a:pt x="331" y="990"/>
                    </a:lnTo>
                    <a:lnTo>
                      <a:pt x="320" y="985"/>
                    </a:lnTo>
                    <a:lnTo>
                      <a:pt x="310" y="981"/>
                    </a:lnTo>
                    <a:lnTo>
                      <a:pt x="297" y="975"/>
                    </a:lnTo>
                    <a:lnTo>
                      <a:pt x="285" y="970"/>
                    </a:lnTo>
                    <a:lnTo>
                      <a:pt x="274" y="964"/>
                    </a:lnTo>
                    <a:lnTo>
                      <a:pt x="264" y="958"/>
                    </a:lnTo>
                    <a:lnTo>
                      <a:pt x="253" y="952"/>
                    </a:lnTo>
                    <a:lnTo>
                      <a:pt x="243" y="947"/>
                    </a:lnTo>
                    <a:lnTo>
                      <a:pt x="232" y="939"/>
                    </a:lnTo>
                    <a:lnTo>
                      <a:pt x="223" y="933"/>
                    </a:lnTo>
                    <a:lnTo>
                      <a:pt x="213" y="926"/>
                    </a:lnTo>
                    <a:lnTo>
                      <a:pt x="202" y="918"/>
                    </a:lnTo>
                    <a:lnTo>
                      <a:pt x="192" y="911"/>
                    </a:lnTo>
                    <a:lnTo>
                      <a:pt x="183" y="903"/>
                    </a:lnTo>
                    <a:lnTo>
                      <a:pt x="173" y="895"/>
                    </a:lnTo>
                    <a:lnTo>
                      <a:pt x="166" y="888"/>
                    </a:lnTo>
                    <a:lnTo>
                      <a:pt x="156" y="880"/>
                    </a:lnTo>
                    <a:lnTo>
                      <a:pt x="148" y="871"/>
                    </a:lnTo>
                    <a:lnTo>
                      <a:pt x="137" y="861"/>
                    </a:lnTo>
                    <a:lnTo>
                      <a:pt x="129" y="852"/>
                    </a:lnTo>
                    <a:lnTo>
                      <a:pt x="122" y="842"/>
                    </a:lnTo>
                    <a:lnTo>
                      <a:pt x="114" y="835"/>
                    </a:lnTo>
                    <a:lnTo>
                      <a:pt x="107" y="823"/>
                    </a:lnTo>
                    <a:lnTo>
                      <a:pt x="99" y="814"/>
                    </a:lnTo>
                    <a:lnTo>
                      <a:pt x="91" y="804"/>
                    </a:lnTo>
                    <a:lnTo>
                      <a:pt x="86" y="795"/>
                    </a:lnTo>
                    <a:lnTo>
                      <a:pt x="78" y="783"/>
                    </a:lnTo>
                    <a:lnTo>
                      <a:pt x="72" y="774"/>
                    </a:lnTo>
                    <a:lnTo>
                      <a:pt x="65" y="762"/>
                    </a:lnTo>
                    <a:lnTo>
                      <a:pt x="59" y="753"/>
                    </a:lnTo>
                    <a:lnTo>
                      <a:pt x="51" y="741"/>
                    </a:lnTo>
                    <a:lnTo>
                      <a:pt x="48" y="730"/>
                    </a:lnTo>
                    <a:lnTo>
                      <a:pt x="42" y="719"/>
                    </a:lnTo>
                    <a:lnTo>
                      <a:pt x="38" y="709"/>
                    </a:lnTo>
                    <a:lnTo>
                      <a:pt x="32" y="696"/>
                    </a:lnTo>
                    <a:lnTo>
                      <a:pt x="29" y="684"/>
                    </a:lnTo>
                    <a:lnTo>
                      <a:pt x="25" y="673"/>
                    </a:lnTo>
                    <a:lnTo>
                      <a:pt x="21" y="662"/>
                    </a:lnTo>
                    <a:lnTo>
                      <a:pt x="17" y="648"/>
                    </a:lnTo>
                    <a:lnTo>
                      <a:pt x="13" y="637"/>
                    </a:lnTo>
                    <a:lnTo>
                      <a:pt x="11" y="625"/>
                    </a:lnTo>
                    <a:lnTo>
                      <a:pt x="10" y="614"/>
                    </a:lnTo>
                    <a:lnTo>
                      <a:pt x="6" y="599"/>
                    </a:lnTo>
                    <a:lnTo>
                      <a:pt x="4" y="587"/>
                    </a:lnTo>
                    <a:lnTo>
                      <a:pt x="2" y="574"/>
                    </a:lnTo>
                    <a:lnTo>
                      <a:pt x="2" y="561"/>
                    </a:lnTo>
                    <a:lnTo>
                      <a:pt x="0" y="549"/>
                    </a:lnTo>
                    <a:lnTo>
                      <a:pt x="0" y="536"/>
                    </a:lnTo>
                    <a:lnTo>
                      <a:pt x="0" y="525"/>
                    </a:lnTo>
                    <a:lnTo>
                      <a:pt x="0" y="511"/>
                    </a:lnTo>
                    <a:lnTo>
                      <a:pt x="0" y="498"/>
                    </a:lnTo>
                    <a:lnTo>
                      <a:pt x="0" y="485"/>
                    </a:lnTo>
                    <a:lnTo>
                      <a:pt x="0" y="470"/>
                    </a:lnTo>
                    <a:lnTo>
                      <a:pt x="2" y="458"/>
                    </a:lnTo>
                    <a:lnTo>
                      <a:pt x="2" y="445"/>
                    </a:lnTo>
                    <a:lnTo>
                      <a:pt x="4" y="432"/>
                    </a:lnTo>
                    <a:lnTo>
                      <a:pt x="6" y="418"/>
                    </a:lnTo>
                    <a:lnTo>
                      <a:pt x="10" y="407"/>
                    </a:lnTo>
                    <a:lnTo>
                      <a:pt x="11" y="394"/>
                    </a:lnTo>
                    <a:lnTo>
                      <a:pt x="13" y="382"/>
                    </a:lnTo>
                    <a:lnTo>
                      <a:pt x="17" y="369"/>
                    </a:lnTo>
                    <a:lnTo>
                      <a:pt x="21" y="357"/>
                    </a:lnTo>
                    <a:lnTo>
                      <a:pt x="25" y="346"/>
                    </a:lnTo>
                    <a:lnTo>
                      <a:pt x="29" y="335"/>
                    </a:lnTo>
                    <a:lnTo>
                      <a:pt x="32" y="323"/>
                    </a:lnTo>
                    <a:lnTo>
                      <a:pt x="38" y="312"/>
                    </a:lnTo>
                    <a:lnTo>
                      <a:pt x="42" y="300"/>
                    </a:lnTo>
                    <a:lnTo>
                      <a:pt x="48" y="289"/>
                    </a:lnTo>
                    <a:lnTo>
                      <a:pt x="51" y="278"/>
                    </a:lnTo>
                    <a:lnTo>
                      <a:pt x="59" y="266"/>
                    </a:lnTo>
                    <a:lnTo>
                      <a:pt x="65" y="255"/>
                    </a:lnTo>
                    <a:lnTo>
                      <a:pt x="72" y="245"/>
                    </a:lnTo>
                    <a:lnTo>
                      <a:pt x="78" y="234"/>
                    </a:lnTo>
                    <a:lnTo>
                      <a:pt x="86" y="224"/>
                    </a:lnTo>
                    <a:lnTo>
                      <a:pt x="91" y="215"/>
                    </a:lnTo>
                    <a:lnTo>
                      <a:pt x="99" y="203"/>
                    </a:lnTo>
                    <a:lnTo>
                      <a:pt x="107" y="194"/>
                    </a:lnTo>
                    <a:lnTo>
                      <a:pt x="114" y="184"/>
                    </a:lnTo>
                    <a:lnTo>
                      <a:pt x="122" y="175"/>
                    </a:lnTo>
                    <a:lnTo>
                      <a:pt x="129" y="167"/>
                    </a:lnTo>
                    <a:lnTo>
                      <a:pt x="137" y="158"/>
                    </a:lnTo>
                    <a:lnTo>
                      <a:pt x="148" y="150"/>
                    </a:lnTo>
                    <a:lnTo>
                      <a:pt x="156" y="139"/>
                    </a:lnTo>
                    <a:lnTo>
                      <a:pt x="166" y="131"/>
                    </a:lnTo>
                    <a:lnTo>
                      <a:pt x="173" y="122"/>
                    </a:lnTo>
                    <a:lnTo>
                      <a:pt x="183" y="116"/>
                    </a:lnTo>
                    <a:lnTo>
                      <a:pt x="192" y="108"/>
                    </a:lnTo>
                    <a:lnTo>
                      <a:pt x="202" y="99"/>
                    </a:lnTo>
                    <a:lnTo>
                      <a:pt x="213" y="93"/>
                    </a:lnTo>
                    <a:lnTo>
                      <a:pt x="223" y="86"/>
                    </a:lnTo>
                    <a:lnTo>
                      <a:pt x="232" y="80"/>
                    </a:lnTo>
                    <a:lnTo>
                      <a:pt x="243" y="72"/>
                    </a:lnTo>
                    <a:lnTo>
                      <a:pt x="253" y="65"/>
                    </a:lnTo>
                    <a:lnTo>
                      <a:pt x="264" y="61"/>
                    </a:lnTo>
                    <a:lnTo>
                      <a:pt x="274" y="53"/>
                    </a:lnTo>
                    <a:lnTo>
                      <a:pt x="285" y="49"/>
                    </a:lnTo>
                    <a:lnTo>
                      <a:pt x="297" y="44"/>
                    </a:lnTo>
                    <a:lnTo>
                      <a:pt x="310" y="40"/>
                    </a:lnTo>
                    <a:lnTo>
                      <a:pt x="320" y="34"/>
                    </a:lnTo>
                    <a:lnTo>
                      <a:pt x="331" y="30"/>
                    </a:lnTo>
                    <a:lnTo>
                      <a:pt x="342" y="25"/>
                    </a:lnTo>
                    <a:lnTo>
                      <a:pt x="356" y="21"/>
                    </a:lnTo>
                    <a:lnTo>
                      <a:pt x="367" y="17"/>
                    </a:lnTo>
                    <a:lnTo>
                      <a:pt x="378" y="13"/>
                    </a:lnTo>
                    <a:lnTo>
                      <a:pt x="390" y="11"/>
                    </a:lnTo>
                    <a:lnTo>
                      <a:pt x="405" y="9"/>
                    </a:lnTo>
                    <a:lnTo>
                      <a:pt x="415" y="6"/>
                    </a:lnTo>
                    <a:lnTo>
                      <a:pt x="428" y="4"/>
                    </a:lnTo>
                    <a:lnTo>
                      <a:pt x="441" y="2"/>
                    </a:lnTo>
                    <a:lnTo>
                      <a:pt x="455" y="2"/>
                    </a:lnTo>
                    <a:lnTo>
                      <a:pt x="468" y="0"/>
                    </a:lnTo>
                    <a:lnTo>
                      <a:pt x="481" y="0"/>
                    </a:lnTo>
                    <a:lnTo>
                      <a:pt x="494" y="0"/>
                    </a:lnTo>
                    <a:lnTo>
                      <a:pt x="508" y="0"/>
                    </a:lnTo>
                    <a:lnTo>
                      <a:pt x="515" y="0"/>
                    </a:lnTo>
                    <a:lnTo>
                      <a:pt x="521" y="0"/>
                    </a:lnTo>
                    <a:lnTo>
                      <a:pt x="529" y="0"/>
                    </a:lnTo>
                    <a:lnTo>
                      <a:pt x="536" y="0"/>
                    </a:lnTo>
                    <a:lnTo>
                      <a:pt x="544" y="0"/>
                    </a:lnTo>
                    <a:lnTo>
                      <a:pt x="552" y="2"/>
                    </a:lnTo>
                    <a:lnTo>
                      <a:pt x="559" y="2"/>
                    </a:lnTo>
                    <a:lnTo>
                      <a:pt x="567" y="4"/>
                    </a:lnTo>
                    <a:lnTo>
                      <a:pt x="572" y="4"/>
                    </a:lnTo>
                    <a:lnTo>
                      <a:pt x="580" y="4"/>
                    </a:lnTo>
                    <a:lnTo>
                      <a:pt x="588" y="6"/>
                    </a:lnTo>
                    <a:lnTo>
                      <a:pt x="593" y="8"/>
                    </a:lnTo>
                    <a:lnTo>
                      <a:pt x="601" y="8"/>
                    </a:lnTo>
                    <a:lnTo>
                      <a:pt x="609" y="9"/>
                    </a:lnTo>
                    <a:lnTo>
                      <a:pt x="614" y="11"/>
                    </a:lnTo>
                    <a:lnTo>
                      <a:pt x="622" y="13"/>
                    </a:lnTo>
                    <a:lnTo>
                      <a:pt x="620" y="23"/>
                    </a:lnTo>
                    <a:lnTo>
                      <a:pt x="618" y="32"/>
                    </a:lnTo>
                    <a:lnTo>
                      <a:pt x="616" y="44"/>
                    </a:lnTo>
                    <a:lnTo>
                      <a:pt x="614" y="55"/>
                    </a:lnTo>
                    <a:lnTo>
                      <a:pt x="603" y="53"/>
                    </a:lnTo>
                    <a:lnTo>
                      <a:pt x="593" y="53"/>
                    </a:lnTo>
                    <a:lnTo>
                      <a:pt x="582" y="51"/>
                    </a:lnTo>
                    <a:lnTo>
                      <a:pt x="571" y="49"/>
                    </a:lnTo>
                    <a:lnTo>
                      <a:pt x="559" y="48"/>
                    </a:lnTo>
                    <a:lnTo>
                      <a:pt x="550" y="48"/>
                    </a:lnTo>
                    <a:lnTo>
                      <a:pt x="538" y="48"/>
                    </a:lnTo>
                    <a:lnTo>
                      <a:pt x="527" y="48"/>
                    </a:lnTo>
                    <a:lnTo>
                      <a:pt x="515" y="48"/>
                    </a:lnTo>
                    <a:lnTo>
                      <a:pt x="504" y="48"/>
                    </a:lnTo>
                    <a:lnTo>
                      <a:pt x="493" y="48"/>
                    </a:lnTo>
                    <a:lnTo>
                      <a:pt x="481" y="48"/>
                    </a:lnTo>
                    <a:lnTo>
                      <a:pt x="470" y="48"/>
                    </a:lnTo>
                    <a:lnTo>
                      <a:pt x="458" y="51"/>
                    </a:lnTo>
                    <a:lnTo>
                      <a:pt x="447" y="51"/>
                    </a:lnTo>
                    <a:lnTo>
                      <a:pt x="436" y="55"/>
                    </a:lnTo>
                    <a:lnTo>
                      <a:pt x="424" y="57"/>
                    </a:lnTo>
                    <a:lnTo>
                      <a:pt x="415" y="59"/>
                    </a:lnTo>
                    <a:lnTo>
                      <a:pt x="403" y="63"/>
                    </a:lnTo>
                    <a:lnTo>
                      <a:pt x="394" y="67"/>
                    </a:lnTo>
                    <a:lnTo>
                      <a:pt x="382" y="68"/>
                    </a:lnTo>
                    <a:lnTo>
                      <a:pt x="373" y="72"/>
                    </a:lnTo>
                    <a:lnTo>
                      <a:pt x="361" y="76"/>
                    </a:lnTo>
                    <a:lnTo>
                      <a:pt x="352" y="82"/>
                    </a:lnTo>
                    <a:lnTo>
                      <a:pt x="342" y="86"/>
                    </a:lnTo>
                    <a:lnTo>
                      <a:pt x="333" y="89"/>
                    </a:lnTo>
                    <a:lnTo>
                      <a:pt x="323" y="93"/>
                    </a:lnTo>
                    <a:lnTo>
                      <a:pt x="314" y="99"/>
                    </a:lnTo>
                    <a:lnTo>
                      <a:pt x="304" y="105"/>
                    </a:lnTo>
                    <a:lnTo>
                      <a:pt x="295" y="110"/>
                    </a:lnTo>
                    <a:lnTo>
                      <a:pt x="285" y="116"/>
                    </a:lnTo>
                    <a:lnTo>
                      <a:pt x="278" y="122"/>
                    </a:lnTo>
                    <a:lnTo>
                      <a:pt x="266" y="127"/>
                    </a:lnTo>
                    <a:lnTo>
                      <a:pt x="259" y="133"/>
                    </a:lnTo>
                    <a:lnTo>
                      <a:pt x="249" y="141"/>
                    </a:lnTo>
                    <a:lnTo>
                      <a:pt x="243" y="148"/>
                    </a:lnTo>
                    <a:lnTo>
                      <a:pt x="234" y="156"/>
                    </a:lnTo>
                    <a:lnTo>
                      <a:pt x="226" y="163"/>
                    </a:lnTo>
                    <a:lnTo>
                      <a:pt x="219" y="171"/>
                    </a:lnTo>
                    <a:lnTo>
                      <a:pt x="213" y="179"/>
                    </a:lnTo>
                    <a:lnTo>
                      <a:pt x="204" y="184"/>
                    </a:lnTo>
                    <a:lnTo>
                      <a:pt x="196" y="192"/>
                    </a:lnTo>
                    <a:lnTo>
                      <a:pt x="190" y="200"/>
                    </a:lnTo>
                    <a:lnTo>
                      <a:pt x="183" y="209"/>
                    </a:lnTo>
                    <a:lnTo>
                      <a:pt x="175" y="217"/>
                    </a:lnTo>
                    <a:lnTo>
                      <a:pt x="169" y="226"/>
                    </a:lnTo>
                    <a:lnTo>
                      <a:pt x="164" y="234"/>
                    </a:lnTo>
                    <a:lnTo>
                      <a:pt x="158" y="243"/>
                    </a:lnTo>
                    <a:lnTo>
                      <a:pt x="150" y="251"/>
                    </a:lnTo>
                    <a:lnTo>
                      <a:pt x="145" y="260"/>
                    </a:lnTo>
                    <a:lnTo>
                      <a:pt x="139" y="270"/>
                    </a:lnTo>
                    <a:lnTo>
                      <a:pt x="135" y="279"/>
                    </a:lnTo>
                    <a:lnTo>
                      <a:pt x="129" y="289"/>
                    </a:lnTo>
                    <a:lnTo>
                      <a:pt x="124" y="300"/>
                    </a:lnTo>
                    <a:lnTo>
                      <a:pt x="120" y="310"/>
                    </a:lnTo>
                    <a:lnTo>
                      <a:pt x="116" y="321"/>
                    </a:lnTo>
                    <a:lnTo>
                      <a:pt x="112" y="329"/>
                    </a:lnTo>
                    <a:lnTo>
                      <a:pt x="107" y="340"/>
                    </a:lnTo>
                    <a:lnTo>
                      <a:pt x="103" y="350"/>
                    </a:lnTo>
                    <a:lnTo>
                      <a:pt x="101" y="361"/>
                    </a:lnTo>
                    <a:lnTo>
                      <a:pt x="97" y="371"/>
                    </a:lnTo>
                    <a:lnTo>
                      <a:pt x="93" y="382"/>
                    </a:lnTo>
                    <a:lnTo>
                      <a:pt x="91" y="392"/>
                    </a:lnTo>
                    <a:lnTo>
                      <a:pt x="89" y="403"/>
                    </a:lnTo>
                    <a:lnTo>
                      <a:pt x="86" y="414"/>
                    </a:lnTo>
                    <a:lnTo>
                      <a:pt x="86" y="426"/>
                    </a:lnTo>
                    <a:lnTo>
                      <a:pt x="84" y="437"/>
                    </a:lnTo>
                    <a:lnTo>
                      <a:pt x="84" y="449"/>
                    </a:lnTo>
                    <a:lnTo>
                      <a:pt x="82" y="460"/>
                    </a:lnTo>
                    <a:lnTo>
                      <a:pt x="82" y="471"/>
                    </a:lnTo>
                    <a:lnTo>
                      <a:pt x="82" y="483"/>
                    </a:lnTo>
                    <a:lnTo>
                      <a:pt x="82" y="496"/>
                    </a:lnTo>
                    <a:lnTo>
                      <a:pt x="82" y="506"/>
                    </a:lnTo>
                    <a:lnTo>
                      <a:pt x="82" y="517"/>
                    </a:lnTo>
                    <a:lnTo>
                      <a:pt x="82" y="527"/>
                    </a:lnTo>
                    <a:lnTo>
                      <a:pt x="84" y="538"/>
                    </a:lnTo>
                    <a:lnTo>
                      <a:pt x="84" y="549"/>
                    </a:lnTo>
                    <a:lnTo>
                      <a:pt x="86" y="561"/>
                    </a:lnTo>
                    <a:lnTo>
                      <a:pt x="86" y="572"/>
                    </a:lnTo>
                    <a:lnTo>
                      <a:pt x="89" y="584"/>
                    </a:lnTo>
                    <a:lnTo>
                      <a:pt x="91" y="593"/>
                    </a:lnTo>
                    <a:lnTo>
                      <a:pt x="93" y="605"/>
                    </a:lnTo>
                    <a:lnTo>
                      <a:pt x="97" y="614"/>
                    </a:lnTo>
                    <a:lnTo>
                      <a:pt x="101" y="625"/>
                    </a:lnTo>
                    <a:lnTo>
                      <a:pt x="103" y="635"/>
                    </a:lnTo>
                    <a:lnTo>
                      <a:pt x="107" y="644"/>
                    </a:lnTo>
                    <a:lnTo>
                      <a:pt x="112" y="656"/>
                    </a:lnTo>
                    <a:lnTo>
                      <a:pt x="116" y="667"/>
                    </a:lnTo>
                    <a:lnTo>
                      <a:pt x="120" y="677"/>
                    </a:lnTo>
                    <a:lnTo>
                      <a:pt x="124" y="684"/>
                    </a:lnTo>
                    <a:lnTo>
                      <a:pt x="129" y="694"/>
                    </a:lnTo>
                    <a:lnTo>
                      <a:pt x="135" y="705"/>
                    </a:lnTo>
                    <a:lnTo>
                      <a:pt x="139" y="713"/>
                    </a:lnTo>
                    <a:lnTo>
                      <a:pt x="145" y="722"/>
                    </a:lnTo>
                    <a:lnTo>
                      <a:pt x="150" y="732"/>
                    </a:lnTo>
                    <a:lnTo>
                      <a:pt x="158" y="741"/>
                    </a:lnTo>
                    <a:lnTo>
                      <a:pt x="164" y="749"/>
                    </a:lnTo>
                    <a:lnTo>
                      <a:pt x="169" y="759"/>
                    </a:lnTo>
                    <a:lnTo>
                      <a:pt x="175" y="766"/>
                    </a:lnTo>
                    <a:lnTo>
                      <a:pt x="183" y="776"/>
                    </a:lnTo>
                    <a:lnTo>
                      <a:pt x="190" y="783"/>
                    </a:lnTo>
                    <a:lnTo>
                      <a:pt x="196" y="791"/>
                    </a:lnTo>
                    <a:lnTo>
                      <a:pt x="204" y="800"/>
                    </a:lnTo>
                    <a:lnTo>
                      <a:pt x="213" y="808"/>
                    </a:lnTo>
                    <a:lnTo>
                      <a:pt x="219" y="816"/>
                    </a:lnTo>
                    <a:lnTo>
                      <a:pt x="226" y="823"/>
                    </a:lnTo>
                    <a:lnTo>
                      <a:pt x="234" y="829"/>
                    </a:lnTo>
                    <a:lnTo>
                      <a:pt x="243" y="836"/>
                    </a:lnTo>
                    <a:lnTo>
                      <a:pt x="249" y="842"/>
                    </a:lnTo>
                    <a:lnTo>
                      <a:pt x="259" y="850"/>
                    </a:lnTo>
                    <a:lnTo>
                      <a:pt x="266" y="855"/>
                    </a:lnTo>
                    <a:lnTo>
                      <a:pt x="278" y="863"/>
                    </a:lnTo>
                    <a:lnTo>
                      <a:pt x="285" y="867"/>
                    </a:lnTo>
                    <a:lnTo>
                      <a:pt x="295" y="875"/>
                    </a:lnTo>
                    <a:lnTo>
                      <a:pt x="304" y="878"/>
                    </a:lnTo>
                    <a:lnTo>
                      <a:pt x="314" y="886"/>
                    </a:lnTo>
                    <a:lnTo>
                      <a:pt x="323" y="890"/>
                    </a:lnTo>
                    <a:lnTo>
                      <a:pt x="333" y="895"/>
                    </a:lnTo>
                    <a:lnTo>
                      <a:pt x="342" y="899"/>
                    </a:lnTo>
                    <a:lnTo>
                      <a:pt x="352" y="905"/>
                    </a:lnTo>
                    <a:lnTo>
                      <a:pt x="361" y="909"/>
                    </a:lnTo>
                    <a:lnTo>
                      <a:pt x="373" y="913"/>
                    </a:lnTo>
                    <a:lnTo>
                      <a:pt x="382" y="914"/>
                    </a:lnTo>
                    <a:lnTo>
                      <a:pt x="394" y="920"/>
                    </a:lnTo>
                    <a:lnTo>
                      <a:pt x="403" y="922"/>
                    </a:lnTo>
                    <a:lnTo>
                      <a:pt x="415" y="926"/>
                    </a:lnTo>
                    <a:lnTo>
                      <a:pt x="424" y="928"/>
                    </a:lnTo>
                    <a:lnTo>
                      <a:pt x="436" y="932"/>
                    </a:lnTo>
                    <a:lnTo>
                      <a:pt x="447" y="932"/>
                    </a:lnTo>
                    <a:lnTo>
                      <a:pt x="458" y="933"/>
                    </a:lnTo>
                    <a:lnTo>
                      <a:pt x="470" y="935"/>
                    </a:lnTo>
                    <a:lnTo>
                      <a:pt x="481" y="937"/>
                    </a:lnTo>
                    <a:lnTo>
                      <a:pt x="493" y="937"/>
                    </a:lnTo>
                    <a:lnTo>
                      <a:pt x="504" y="939"/>
                    </a:lnTo>
                    <a:lnTo>
                      <a:pt x="515" y="939"/>
                    </a:lnTo>
                    <a:lnTo>
                      <a:pt x="527" y="941"/>
                    </a:lnTo>
                    <a:lnTo>
                      <a:pt x="527" y="9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" name="Freeform 77"/>
              <p:cNvSpPr>
                <a:spLocks/>
              </p:cNvSpPr>
              <p:nvPr/>
            </p:nvSpPr>
            <p:spPr bwMode="auto">
              <a:xfrm>
                <a:off x="5931570" y="4049380"/>
                <a:ext cx="83660" cy="77891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55" y="12"/>
                  </a:cxn>
                  <a:cxn ang="0">
                    <a:pos x="59" y="40"/>
                  </a:cxn>
                  <a:cxn ang="0">
                    <a:pos x="47" y="55"/>
                  </a:cxn>
                  <a:cxn ang="0">
                    <a:pos x="5" y="42"/>
                  </a:cxn>
                  <a:cxn ang="0">
                    <a:pos x="0" y="17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59" h="55">
                    <a:moveTo>
                      <a:pt x="13" y="0"/>
                    </a:moveTo>
                    <a:lnTo>
                      <a:pt x="55" y="12"/>
                    </a:lnTo>
                    <a:lnTo>
                      <a:pt x="59" y="40"/>
                    </a:lnTo>
                    <a:lnTo>
                      <a:pt x="47" y="55"/>
                    </a:lnTo>
                    <a:lnTo>
                      <a:pt x="5" y="42"/>
                    </a:lnTo>
                    <a:lnTo>
                      <a:pt x="0" y="17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8168634" y="3713253"/>
              <a:ext cx="925446" cy="733428"/>
              <a:chOff x="8151201" y="3453897"/>
              <a:chExt cx="925446" cy="733428"/>
            </a:xfrm>
          </p:grpSpPr>
          <p:pic>
            <p:nvPicPr>
              <p:cNvPr id="80" name="Picture 2" descr="C:\Users\pace\AppData\Local\Microsoft\Windows\Temporary Internet Files\Content.IE5\AKS8K5P8\MCj04348530000[1].png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8151201" y="3453897"/>
                <a:ext cx="428628" cy="428628"/>
              </a:xfrm>
              <a:prstGeom prst="rect">
                <a:avLst/>
              </a:prstGeom>
              <a:noFill/>
            </p:spPr>
          </p:pic>
          <p:pic>
            <p:nvPicPr>
              <p:cNvPr id="81" name="Picture 2" descr="C:\Users\pace\AppData\Local\Microsoft\Windows\Temporary Internet Files\Content.IE5\AKS8K5P8\MCj04348530000[1].png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8424181" y="3453897"/>
                <a:ext cx="428628" cy="428628"/>
              </a:xfrm>
              <a:prstGeom prst="rect">
                <a:avLst/>
              </a:prstGeom>
              <a:noFill/>
            </p:spPr>
          </p:pic>
          <p:pic>
            <p:nvPicPr>
              <p:cNvPr id="85" name="Picture 2" descr="C:\Users\pace\AppData\Local\Microsoft\Windows\Temporary Internet Files\Content.IE5\AKS8K5P8\MCj04348530000[1].png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8222639" y="3606297"/>
                <a:ext cx="428628" cy="428628"/>
              </a:xfrm>
              <a:prstGeom prst="rect">
                <a:avLst/>
              </a:prstGeom>
              <a:noFill/>
            </p:spPr>
          </p:pic>
          <p:pic>
            <p:nvPicPr>
              <p:cNvPr id="86" name="Picture 2" descr="C:\Users\pace\AppData\Local\Microsoft\Windows\Temporary Internet Files\Content.IE5\AKS8K5P8\MCj04348530000[1].png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8495619" y="3606297"/>
                <a:ext cx="428628" cy="428628"/>
              </a:xfrm>
              <a:prstGeom prst="rect">
                <a:avLst/>
              </a:prstGeom>
              <a:noFill/>
            </p:spPr>
          </p:pic>
          <p:pic>
            <p:nvPicPr>
              <p:cNvPr id="90" name="Picture 2" descr="C:\Users\pace\AppData\Local\Microsoft\Windows\Temporary Internet Files\Content.IE5\AKS8K5P8\MCj04348530000[1].png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8375039" y="3758697"/>
                <a:ext cx="428628" cy="428628"/>
              </a:xfrm>
              <a:prstGeom prst="rect">
                <a:avLst/>
              </a:prstGeom>
              <a:noFill/>
            </p:spPr>
          </p:pic>
          <p:pic>
            <p:nvPicPr>
              <p:cNvPr id="91" name="Picture 2" descr="C:\Users\pace\AppData\Local\Microsoft\Windows\Temporary Internet Files\Content.IE5\AKS8K5P8\MCj04348530000[1].png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8648019" y="3758697"/>
                <a:ext cx="428628" cy="428628"/>
              </a:xfrm>
              <a:prstGeom prst="rect">
                <a:avLst/>
              </a:prstGeom>
              <a:noFill/>
            </p:spPr>
          </p:pic>
        </p:grpSp>
        <p:sp>
          <p:nvSpPr>
            <p:cNvPr id="142" name="TextBox 141"/>
            <p:cNvSpPr txBox="1"/>
            <p:nvPr/>
          </p:nvSpPr>
          <p:spPr>
            <a:xfrm>
              <a:off x="8074760" y="2914224"/>
              <a:ext cx="667865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Tape</a:t>
              </a:r>
            </a:p>
            <a:p>
              <a:r>
                <a:rPr lang="en-US" sz="1100" dirty="0"/>
                <a:t>Archive</a:t>
              </a:r>
              <a:endParaRPr lang="en-GB" sz="1100" dirty="0"/>
            </a:p>
          </p:txBody>
        </p:sp>
        <p:sp>
          <p:nvSpPr>
            <p:cNvPr id="143" name="Freeform 142"/>
            <p:cNvSpPr/>
            <p:nvPr/>
          </p:nvSpPr>
          <p:spPr>
            <a:xfrm rot="8492677">
              <a:off x="7837637" y="3375499"/>
              <a:ext cx="358652" cy="288590"/>
            </a:xfrm>
            <a:custGeom>
              <a:avLst/>
              <a:gdLst>
                <a:gd name="connsiteX0" fmla="*/ 0 w 3617595"/>
                <a:gd name="connsiteY0" fmla="*/ 0 h 1405890"/>
                <a:gd name="connsiteX1" fmla="*/ 1434465 w 3617595"/>
                <a:gd name="connsiteY1" fmla="*/ 1154430 h 1405890"/>
                <a:gd name="connsiteX2" fmla="*/ 3617595 w 3617595"/>
                <a:gd name="connsiteY2" fmla="*/ 1405890 h 140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617595" h="1405890">
                  <a:moveTo>
                    <a:pt x="0" y="0"/>
                  </a:moveTo>
                  <a:cubicBezTo>
                    <a:pt x="415766" y="460057"/>
                    <a:pt x="831533" y="920115"/>
                    <a:pt x="1434465" y="1154430"/>
                  </a:cubicBezTo>
                  <a:cubicBezTo>
                    <a:pt x="2037397" y="1388745"/>
                    <a:pt x="2827496" y="1397317"/>
                    <a:pt x="3617595" y="1405890"/>
                  </a:cubicBezTo>
                </a:path>
              </a:pathLst>
            </a:custGeom>
            <a:noFill/>
            <a:ln w="19050">
              <a:solidFill>
                <a:srgbClr val="FF000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46" name="TextBox 145"/>
          <p:cNvSpPr txBox="1"/>
          <p:nvPr/>
        </p:nvSpPr>
        <p:spPr>
          <a:xfrm>
            <a:off x="4968580" y="3478039"/>
            <a:ext cx="1109386" cy="438578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en-US" sz="1100" dirty="0"/>
              <a:t>http, fuse </a:t>
            </a:r>
          </a:p>
          <a:p>
            <a:r>
              <a:rPr lang="en-US" sz="1100" dirty="0" err="1"/>
              <a:t>Webdav</a:t>
            </a:r>
            <a:r>
              <a:rPr lang="en-US" sz="1100" dirty="0"/>
              <a:t>, NFS,</a:t>
            </a:r>
          </a:p>
        </p:txBody>
      </p:sp>
      <p:pic>
        <p:nvPicPr>
          <p:cNvPr id="140" name="Picture 13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" y="1372007"/>
            <a:ext cx="1040009" cy="1208091"/>
          </a:xfrm>
          <a:prstGeom prst="rect">
            <a:avLst/>
          </a:prstGeom>
        </p:spPr>
      </p:pic>
      <p:pic>
        <p:nvPicPr>
          <p:cNvPr id="139" name="Picture 2" descr="https://media.licdn.com/mpr/mpr/p/3/005/088/11a/12be4b5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7255" y="1176161"/>
            <a:ext cx="855901" cy="586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1" name="Picture 6" descr="http://www.blogcdn.com/www.engadget.com/media/2008/10/10-30-08-lenovo_m58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7985" y="2567906"/>
            <a:ext cx="938539" cy="727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4" name="Picture 8" descr="http://static3.shop.indiatimes.com/images/products/additional/original/B1864934_View_2/computers/notebook/samsung-np350v5c-s09in-laptop-core-i5-4gb-1tb-2gb-graphics-15-6-inch-win-8-blue-with-laptop-bag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4881" y="1992864"/>
            <a:ext cx="787978" cy="525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5796371" y="115762"/>
            <a:ext cx="3282567" cy="1879521"/>
            <a:chOff x="5796371" y="115761"/>
            <a:chExt cx="3282567" cy="1879521"/>
          </a:xfrm>
        </p:grpSpPr>
        <p:pic>
          <p:nvPicPr>
            <p:cNvPr id="145" name="Picture 144"/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5796371" y="258254"/>
              <a:ext cx="1669466" cy="1328379"/>
            </a:xfrm>
            <a:prstGeom prst="rect">
              <a:avLst/>
            </a:prstGeom>
          </p:spPr>
        </p:pic>
        <p:pic>
          <p:nvPicPr>
            <p:cNvPr id="147" name="Picture 146" descr="pilot2_border.png"/>
            <p:cNvPicPr/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08967" y="115761"/>
              <a:ext cx="2261152" cy="1186622"/>
            </a:xfrm>
            <a:prstGeom prst="rect">
              <a:avLst/>
            </a:prstGeom>
            <a:solidFill>
              <a:srgbClr val="FFFFFF"/>
            </a:solidFill>
            <a:ln>
              <a:noFill/>
              <a:prstDash/>
            </a:ln>
          </p:spPr>
        </p:pic>
        <p:pic>
          <p:nvPicPr>
            <p:cNvPr id="148" name="Picture 147"/>
            <p:cNvPicPr>
              <a:picLocks noChangeAspect="1"/>
            </p:cNvPicPr>
            <p:nvPr/>
          </p:nvPicPr>
          <p:blipFill rotWithShape="1">
            <a:blip r:embed="rId15"/>
            <a:srcRect r="21491" b="27537"/>
            <a:stretch/>
          </p:blipFill>
          <p:spPr>
            <a:xfrm>
              <a:off x="7439735" y="748729"/>
              <a:ext cx="1639203" cy="1246553"/>
            </a:xfrm>
            <a:prstGeom prst="rect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</p:pic>
      </p:grpSp>
      <p:sp>
        <p:nvSpPr>
          <p:cNvPr id="149" name="TextBox 148"/>
          <p:cNvSpPr txBox="1"/>
          <p:nvPr/>
        </p:nvSpPr>
        <p:spPr>
          <a:xfrm>
            <a:off x="-27192" y="3329920"/>
            <a:ext cx="1752398" cy="750203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 algn="ctr"/>
            <a:r>
              <a:rPr lang="en-US" sz="1400" dirty="0"/>
              <a:t>Physicists</a:t>
            </a:r>
          </a:p>
          <a:p>
            <a:pPr algn="ctr"/>
            <a:r>
              <a:rPr lang="en-US" sz="1400" dirty="0"/>
              <a:t>Engineers</a:t>
            </a:r>
          </a:p>
          <a:p>
            <a:pPr algn="ctr"/>
            <a:r>
              <a:rPr lang="en-US" sz="1400" dirty="0"/>
              <a:t>Administrative staff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9372318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Data Archiving evolution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0492" y="1030118"/>
            <a:ext cx="4485818" cy="3006604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Preserving </a:t>
            </a:r>
            <a:r>
              <a:rPr lang="en-US" dirty="0"/>
              <a:t>the </a:t>
            </a:r>
            <a:r>
              <a:rPr lang="en-US" dirty="0" smtClean="0"/>
              <a:t>past …</a:t>
            </a:r>
            <a:endParaRPr lang="en-US" dirty="0"/>
          </a:p>
          <a:p>
            <a:pPr lvl="1"/>
            <a:r>
              <a:rPr lang="en-US" dirty="0"/>
              <a:t>Protect against bit rot (data corruption, bit flips, environmental elements, media wear out and breakage …)</a:t>
            </a:r>
          </a:p>
          <a:p>
            <a:pPr lvl="1"/>
            <a:r>
              <a:rPr lang="en-US" dirty="0"/>
              <a:t>Migrate data across technology generations, avoiding obsolescence</a:t>
            </a:r>
          </a:p>
          <a:p>
            <a:pPr lvl="2"/>
            <a:r>
              <a:rPr lang="en-US" dirty="0"/>
              <a:t>Some of our data is 40 years </a:t>
            </a:r>
            <a:r>
              <a:rPr lang="en-US" dirty="0" smtClean="0"/>
              <a:t>old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4795541" y="949581"/>
            <a:ext cx="4149377" cy="2818333"/>
            <a:chOff x="4864608" y="1023679"/>
            <a:chExt cx="4203192" cy="3167321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051" b="3299"/>
            <a:stretch/>
          </p:blipFill>
          <p:spPr>
            <a:xfrm>
              <a:off x="4864608" y="1179056"/>
              <a:ext cx="4203192" cy="3011944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1033" t="40182" b="37897"/>
            <a:stretch/>
          </p:blipFill>
          <p:spPr>
            <a:xfrm>
              <a:off x="5757100" y="1483856"/>
              <a:ext cx="647521" cy="1066800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5757100" y="1023679"/>
              <a:ext cx="2422262" cy="3112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chemeClr val="accent6"/>
                  </a:solidFill>
                </a:rPr>
                <a:t>Data written to tape 2008-2016</a:t>
              </a:r>
            </a:p>
          </p:txBody>
        </p:sp>
      </p:grp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3601569022"/>
              </p:ext>
            </p:extLst>
          </p:nvPr>
        </p:nvGraphicFramePr>
        <p:xfrm>
          <a:off x="4795541" y="1842863"/>
          <a:ext cx="3888514" cy="29709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5" name="Content Placeholder 2"/>
          <p:cNvSpPr txBox="1">
            <a:spLocks/>
          </p:cNvSpPr>
          <p:nvPr/>
        </p:nvSpPr>
        <p:spPr>
          <a:xfrm>
            <a:off x="369283" y="3494122"/>
            <a:ext cx="4485818" cy="1085196"/>
          </a:xfrm>
          <a:prstGeom prst="rect">
            <a:avLst/>
          </a:prstGeom>
        </p:spPr>
        <p:txBody>
          <a:bodyPr vert="horz" lIns="91438" tIns="45719" rIns="91438" bIns="45719">
            <a:normAutofit fontScale="77500" lnSpcReduction="20000"/>
          </a:bodyPr>
          <a:lstStyle>
            <a:lvl1pPr marL="280988" indent="-280988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47675" indent="-182563" algn="l" defTabSz="360363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9138" indent="-200025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… and anticipating the future</a:t>
            </a:r>
          </a:p>
          <a:p>
            <a:pPr lvl="1"/>
            <a:r>
              <a:rPr lang="en-US" dirty="0" smtClean="0"/>
              <a:t>2017-2018: 100PB/year</a:t>
            </a:r>
          </a:p>
          <a:p>
            <a:pPr lvl="1"/>
            <a:r>
              <a:rPr lang="en-US" dirty="0" smtClean="0"/>
              <a:t>2021++ : 150PB/year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38396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2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Storage Services Evolution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263770" y="1184512"/>
            <a:ext cx="8652602" cy="3396149"/>
          </a:xfrm>
          <a:prstGeom prst="roundRect">
            <a:avLst>
              <a:gd name="adj" fmla="val 8185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8" tIns="45719" rIns="91438" bIns="45719" rtlCol="0" anchor="ctr"/>
          <a:lstStyle/>
          <a:p>
            <a:pPr algn="ctr"/>
            <a:endParaRPr lang="en-US"/>
          </a:p>
        </p:txBody>
      </p:sp>
      <p:pic>
        <p:nvPicPr>
          <p:cNvPr id="19" name="Picture 18" descr="Casette-Tape-icon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091" y="3887288"/>
            <a:ext cx="693373" cy="693373"/>
          </a:xfrm>
          <a:prstGeom prst="rect">
            <a:avLst/>
          </a:prstGeom>
        </p:spPr>
      </p:pic>
      <p:sp>
        <p:nvSpPr>
          <p:cNvPr id="21" name="Rounded Rectangle 20"/>
          <p:cNvSpPr/>
          <p:nvPr/>
        </p:nvSpPr>
        <p:spPr>
          <a:xfrm>
            <a:off x="469329" y="1481595"/>
            <a:ext cx="545120" cy="1687891"/>
          </a:xfrm>
          <a:prstGeom prst="roundRect">
            <a:avLst>
              <a:gd name="adj" fmla="val 26545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vert270" lIns="91438" tIns="45719" rIns="91438" bIns="45719" rtlCol="0" anchor="ctr"/>
          <a:lstStyle/>
          <a:p>
            <a:pPr algn="ctr"/>
            <a:r>
              <a:rPr lang="en-US" sz="2400" b="1" dirty="0"/>
              <a:t>TSM</a:t>
            </a:r>
            <a:endParaRPr lang="en-US" b="1" dirty="0"/>
          </a:p>
        </p:txBody>
      </p:sp>
      <p:sp>
        <p:nvSpPr>
          <p:cNvPr id="28" name="Rounded Rectangle 27"/>
          <p:cNvSpPr/>
          <p:nvPr/>
        </p:nvSpPr>
        <p:spPr>
          <a:xfrm>
            <a:off x="3036854" y="1787771"/>
            <a:ext cx="2620233" cy="1392525"/>
          </a:xfrm>
          <a:prstGeom prst="roundRect">
            <a:avLst>
              <a:gd name="adj" fmla="val 13368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8" tIns="45719" rIns="91438" bIns="45719" rtlCol="0" anchor="ctr"/>
          <a:lstStyle/>
          <a:p>
            <a:pPr algn="ctr"/>
            <a:endParaRPr lang="en-US"/>
          </a:p>
        </p:txBody>
      </p:sp>
      <p:pic>
        <p:nvPicPr>
          <p:cNvPr id="29" name="Picture 28" descr="HDD-icon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786" y="3312777"/>
            <a:ext cx="574510" cy="574510"/>
          </a:xfrm>
          <a:prstGeom prst="rect">
            <a:avLst/>
          </a:prstGeom>
        </p:spPr>
      </p:pic>
      <p:pic>
        <p:nvPicPr>
          <p:cNvPr id="30" name="Picture 29" descr="HDD-icon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4643" y="3312777"/>
            <a:ext cx="574510" cy="574510"/>
          </a:xfrm>
          <a:prstGeom prst="rect">
            <a:avLst/>
          </a:prstGeom>
        </p:spPr>
      </p:pic>
      <p:pic>
        <p:nvPicPr>
          <p:cNvPr id="31" name="Picture 30" descr="HDD-icon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0033" y="3312777"/>
            <a:ext cx="574510" cy="574510"/>
          </a:xfrm>
          <a:prstGeom prst="rect">
            <a:avLst/>
          </a:prstGeom>
        </p:spPr>
      </p:pic>
      <p:pic>
        <p:nvPicPr>
          <p:cNvPr id="32" name="Picture 31" descr="HDD-icon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309" y="3312777"/>
            <a:ext cx="574510" cy="574510"/>
          </a:xfrm>
          <a:prstGeom prst="rect">
            <a:avLst/>
          </a:prstGeom>
        </p:spPr>
      </p:pic>
      <p:pic>
        <p:nvPicPr>
          <p:cNvPr id="18" name="Picture 17" descr="HDD-icon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6763" y="3312777"/>
            <a:ext cx="574510" cy="574510"/>
          </a:xfrm>
          <a:prstGeom prst="rect">
            <a:avLst/>
          </a:prstGeom>
        </p:spPr>
      </p:pic>
      <p:grpSp>
        <p:nvGrpSpPr>
          <p:cNvPr id="47" name="Group 46"/>
          <p:cNvGrpSpPr/>
          <p:nvPr/>
        </p:nvGrpSpPr>
        <p:grpSpPr>
          <a:xfrm>
            <a:off x="3707618" y="1342840"/>
            <a:ext cx="1961911" cy="757545"/>
            <a:chOff x="4205834" y="1147459"/>
            <a:chExt cx="1961911" cy="757545"/>
          </a:xfrm>
        </p:grpSpPr>
        <p:sp>
          <p:nvSpPr>
            <p:cNvPr id="37" name="Rounded Rectangle 36"/>
            <p:cNvSpPr/>
            <p:nvPr/>
          </p:nvSpPr>
          <p:spPr>
            <a:xfrm>
              <a:off x="4205834" y="1147459"/>
              <a:ext cx="1961911" cy="757545"/>
            </a:xfrm>
            <a:prstGeom prst="roundRect">
              <a:avLst>
                <a:gd name="adj" fmla="val 13368"/>
              </a:avLst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" name="Screen Shot 2016-03-10 at 14.36.40.png"/>
            <p:cNvPicPr>
              <a:picLocks noChangeAspect="1"/>
            </p:cNvPicPr>
            <p:nvPr/>
          </p:nvPicPr>
          <p:blipFill rotWithShape="1">
            <a:blip r:embed="rId4">
              <a:extLst/>
            </a:blip>
            <a:srcRect t="7165" b="5678"/>
            <a:stretch/>
          </p:blipFill>
          <p:spPr>
            <a:xfrm>
              <a:off x="4358362" y="1256648"/>
              <a:ext cx="1660176" cy="516467"/>
            </a:xfrm>
            <a:prstGeom prst="rect">
              <a:avLst/>
            </a:prstGeom>
            <a:ln w="12700">
              <a:miter lim="400000"/>
            </a:ln>
          </p:spPr>
        </p:pic>
      </p:grpSp>
      <p:pic>
        <p:nvPicPr>
          <p:cNvPr id="38" name="Picture 37" descr="HDD-icon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5947" y="3312777"/>
            <a:ext cx="574510" cy="574510"/>
          </a:xfrm>
          <a:prstGeom prst="rect">
            <a:avLst/>
          </a:prstGeom>
        </p:spPr>
      </p:pic>
      <p:pic>
        <p:nvPicPr>
          <p:cNvPr id="39" name="Picture 38" descr="HDD-icon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1320" y="3312777"/>
            <a:ext cx="574510" cy="574510"/>
          </a:xfrm>
          <a:prstGeom prst="rect">
            <a:avLst/>
          </a:prstGeom>
        </p:spPr>
      </p:pic>
      <p:pic>
        <p:nvPicPr>
          <p:cNvPr id="40" name="Picture 39" descr="HDD-icon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8189" y="3312777"/>
            <a:ext cx="574510" cy="574510"/>
          </a:xfrm>
          <a:prstGeom prst="rect">
            <a:avLst/>
          </a:prstGeom>
        </p:spPr>
      </p:pic>
      <p:pic>
        <p:nvPicPr>
          <p:cNvPr id="41" name="Picture 40" descr="HDD-icon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2706" y="3312777"/>
            <a:ext cx="574510" cy="574510"/>
          </a:xfrm>
          <a:prstGeom prst="rect">
            <a:avLst/>
          </a:prstGeom>
        </p:spPr>
      </p:pic>
      <p:pic>
        <p:nvPicPr>
          <p:cNvPr id="42" name="Picture 41" descr="HDD-icon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7679" y="3312777"/>
            <a:ext cx="574510" cy="574510"/>
          </a:xfrm>
          <a:prstGeom prst="rect">
            <a:avLst/>
          </a:prstGeom>
        </p:spPr>
      </p:pic>
      <p:pic>
        <p:nvPicPr>
          <p:cNvPr id="43" name="Picture 42" descr="Casette-Tape-icon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8890" y="3887288"/>
            <a:ext cx="693373" cy="693373"/>
          </a:xfrm>
          <a:prstGeom prst="rect">
            <a:avLst/>
          </a:prstGeom>
        </p:spPr>
      </p:pic>
      <p:pic>
        <p:nvPicPr>
          <p:cNvPr id="44" name="Picture 43" descr="Casette-Tape-icon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1923" y="3887288"/>
            <a:ext cx="693373" cy="693373"/>
          </a:xfrm>
          <a:prstGeom prst="rect">
            <a:avLst/>
          </a:prstGeom>
        </p:spPr>
      </p:pic>
      <p:sp>
        <p:nvSpPr>
          <p:cNvPr id="46" name="Rounded Rectangle 45"/>
          <p:cNvSpPr/>
          <p:nvPr/>
        </p:nvSpPr>
        <p:spPr>
          <a:xfrm>
            <a:off x="6975234" y="2373919"/>
            <a:ext cx="1708823" cy="806376"/>
          </a:xfrm>
          <a:prstGeom prst="roundRect">
            <a:avLst>
              <a:gd name="adj" fmla="val 13368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8" tIns="45719" rIns="91438" bIns="45719" rtlCol="0" anchor="ctr"/>
          <a:lstStyle/>
          <a:p>
            <a:pPr algn="ctr"/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19672" y="2475346"/>
            <a:ext cx="595718" cy="595718"/>
          </a:xfrm>
          <a:prstGeom prst="rect">
            <a:avLst/>
          </a:prstGeom>
          <a:noFill/>
          <a:ln>
            <a:noFill/>
          </a:ln>
        </p:spPr>
      </p:pic>
      <p:sp>
        <p:nvSpPr>
          <p:cNvPr id="50" name="TextBox 49"/>
          <p:cNvSpPr txBox="1"/>
          <p:nvPr/>
        </p:nvSpPr>
        <p:spPr>
          <a:xfrm>
            <a:off x="7829153" y="2588116"/>
            <a:ext cx="723425" cy="369332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en-US" b="1" dirty="0" smtClean="0"/>
              <a:t>ceph</a:t>
            </a:r>
            <a:endParaRPr lang="en-US" b="1" dirty="0"/>
          </a:p>
        </p:txBody>
      </p:sp>
      <p:sp>
        <p:nvSpPr>
          <p:cNvPr id="51" name="Rounded Rectangle 50"/>
          <p:cNvSpPr/>
          <p:nvPr/>
        </p:nvSpPr>
        <p:spPr>
          <a:xfrm>
            <a:off x="6975234" y="1352610"/>
            <a:ext cx="390769" cy="958774"/>
          </a:xfrm>
          <a:prstGeom prst="roundRect">
            <a:avLst>
              <a:gd name="adj" fmla="val 13368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vert270" lIns="91438" tIns="45719" rIns="91438" bIns="45719" rtlCol="0" anchor="ctr"/>
          <a:lstStyle/>
          <a:p>
            <a:pPr algn="ctr"/>
            <a:r>
              <a:rPr lang="en-US" b="1" dirty="0" smtClean="0"/>
              <a:t>NFS</a:t>
            </a:r>
            <a:endParaRPr lang="en-US" b="1" dirty="0"/>
          </a:p>
        </p:txBody>
      </p:sp>
      <p:sp>
        <p:nvSpPr>
          <p:cNvPr id="52" name="Rounded Rectangle 51"/>
          <p:cNvSpPr/>
          <p:nvPr/>
        </p:nvSpPr>
        <p:spPr>
          <a:xfrm>
            <a:off x="7453897" y="1352610"/>
            <a:ext cx="375254" cy="958774"/>
          </a:xfrm>
          <a:prstGeom prst="roundRect">
            <a:avLst>
              <a:gd name="adj" fmla="val 13368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vert270" lIns="91438" tIns="45719" rIns="91438" bIns="45719" rtlCol="0" anchor="ctr"/>
          <a:lstStyle/>
          <a:p>
            <a:pPr algn="ctr"/>
            <a:r>
              <a:rPr lang="en-US" b="1" dirty="0" smtClean="0"/>
              <a:t>CVMFS</a:t>
            </a:r>
            <a:endParaRPr lang="en-US" b="1" dirty="0"/>
          </a:p>
        </p:txBody>
      </p:sp>
      <p:sp>
        <p:nvSpPr>
          <p:cNvPr id="53" name="Rounded Rectangle 52"/>
          <p:cNvSpPr/>
          <p:nvPr/>
        </p:nvSpPr>
        <p:spPr>
          <a:xfrm>
            <a:off x="7923378" y="1352610"/>
            <a:ext cx="419548" cy="958774"/>
          </a:xfrm>
          <a:prstGeom prst="roundRect">
            <a:avLst>
              <a:gd name="adj" fmla="val 13368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vert270" lIns="91438" tIns="45719" rIns="91438" bIns="45719" rtlCol="0" anchor="ctr"/>
          <a:lstStyle/>
          <a:p>
            <a:pPr algn="ctr"/>
            <a:r>
              <a:rPr lang="en-US" b="1" dirty="0" smtClean="0"/>
              <a:t>RBD</a:t>
            </a:r>
            <a:endParaRPr lang="en-US" b="1" dirty="0"/>
          </a:p>
        </p:txBody>
      </p:sp>
      <p:sp>
        <p:nvSpPr>
          <p:cNvPr id="54" name="Rounded Rectangle 53"/>
          <p:cNvSpPr/>
          <p:nvPr/>
        </p:nvSpPr>
        <p:spPr>
          <a:xfrm>
            <a:off x="8415667" y="1352610"/>
            <a:ext cx="268388" cy="958774"/>
          </a:xfrm>
          <a:prstGeom prst="roundRect">
            <a:avLst>
              <a:gd name="adj" fmla="val 13368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vert270" lIns="91438" tIns="45719" rIns="91438" bIns="45719" rtlCol="0" anchor="ctr"/>
          <a:lstStyle/>
          <a:p>
            <a:pPr algn="ctr"/>
            <a:r>
              <a:rPr lang="en-US" b="1" dirty="0" smtClean="0"/>
              <a:t>S3</a:t>
            </a:r>
            <a:endParaRPr lang="en-US" b="1" dirty="0"/>
          </a:p>
        </p:txBody>
      </p:sp>
      <p:pic>
        <p:nvPicPr>
          <p:cNvPr id="55" name="Picture 54" descr="HDD-icon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0477" y="3312777"/>
            <a:ext cx="574510" cy="574510"/>
          </a:xfrm>
          <a:prstGeom prst="rect">
            <a:avLst/>
          </a:prstGeom>
        </p:spPr>
      </p:pic>
      <p:pic>
        <p:nvPicPr>
          <p:cNvPr id="56" name="Picture 55" descr="HDD-icon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568" y="3712539"/>
            <a:ext cx="574510" cy="574510"/>
          </a:xfrm>
          <a:prstGeom prst="rect">
            <a:avLst/>
          </a:prstGeom>
        </p:spPr>
      </p:pic>
      <p:pic>
        <p:nvPicPr>
          <p:cNvPr id="57" name="Picture 56" descr="HDD-icon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1603" y="3712539"/>
            <a:ext cx="574510" cy="574510"/>
          </a:xfrm>
          <a:prstGeom prst="rect">
            <a:avLst/>
          </a:prstGeom>
        </p:spPr>
      </p:pic>
      <p:pic>
        <p:nvPicPr>
          <p:cNvPr id="58" name="Picture 57" descr="HDD-icon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9452" y="3712539"/>
            <a:ext cx="574510" cy="574510"/>
          </a:xfrm>
          <a:prstGeom prst="rect">
            <a:avLst/>
          </a:prstGeom>
        </p:spPr>
      </p:pic>
      <p:sp>
        <p:nvSpPr>
          <p:cNvPr id="59" name="Left-Right Arrow 58"/>
          <p:cNvSpPr/>
          <p:nvPr/>
        </p:nvSpPr>
        <p:spPr>
          <a:xfrm rot="21000000">
            <a:off x="7076939" y="248992"/>
            <a:ext cx="1827437" cy="705332"/>
          </a:xfrm>
          <a:prstGeom prst="leftRightArrow">
            <a:avLst>
              <a:gd name="adj1" fmla="val 58310"/>
              <a:gd name="adj2" fmla="val 5000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8" tIns="45719" rIns="91438" bIns="45719"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40407" y="344272"/>
            <a:ext cx="1018391" cy="574763"/>
          </a:xfrm>
          <a:prstGeom prst="rect">
            <a:avLst/>
          </a:prstGeom>
        </p:spPr>
      </p:pic>
      <p:sp>
        <p:nvSpPr>
          <p:cNvPr id="62" name="TextBox 61"/>
          <p:cNvSpPr txBox="1"/>
          <p:nvPr/>
        </p:nvSpPr>
        <p:spPr>
          <a:xfrm>
            <a:off x="8089451" y="3322546"/>
            <a:ext cx="487614" cy="265454"/>
          </a:xfrm>
          <a:prstGeom prst="rect">
            <a:avLst/>
          </a:prstGeom>
          <a:solidFill>
            <a:schemeClr val="bg1"/>
          </a:solidFill>
          <a:ln w="25400" cap="sq">
            <a:solidFill>
              <a:schemeClr val="bg2">
                <a:lumMod val="10000"/>
              </a:schemeClr>
            </a:solidFill>
            <a:bevel/>
          </a:ln>
        </p:spPr>
        <p:txBody>
          <a:bodyPr wrap="square" lIns="91438" tIns="45719" rIns="91438" bIns="45719" rtlCol="0">
            <a:spAutoFit/>
          </a:bodyPr>
          <a:lstStyle/>
          <a:p>
            <a:r>
              <a:rPr lang="en-US" sz="1100" b="1" dirty="0">
                <a:solidFill>
                  <a:schemeClr val="accent1">
                    <a:lumMod val="10000"/>
                  </a:schemeClr>
                </a:solidFill>
              </a:rPr>
              <a:t>SSD</a:t>
            </a:r>
          </a:p>
        </p:txBody>
      </p:sp>
      <p:sp>
        <p:nvSpPr>
          <p:cNvPr id="61" name="Rounded Rectangle 60"/>
          <p:cNvSpPr/>
          <p:nvPr/>
        </p:nvSpPr>
        <p:spPr>
          <a:xfrm>
            <a:off x="5739029" y="1342840"/>
            <a:ext cx="610987" cy="1395254"/>
          </a:xfrm>
          <a:prstGeom prst="roundRect">
            <a:avLst>
              <a:gd name="adj" fmla="val 13368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8" tIns="45719" rIns="91438" bIns="45719" rtlCol="0" anchor="ctr"/>
          <a:lstStyle/>
          <a:p>
            <a:pPr algn="ctr"/>
            <a:endParaRPr lang="en-US"/>
          </a:p>
        </p:txBody>
      </p:sp>
      <p:pic>
        <p:nvPicPr>
          <p:cNvPr id="63" name="Picture 62"/>
          <p:cNvPicPr>
            <a:picLocks noChangeAspect="1"/>
          </p:cNvPicPr>
          <p:nvPr/>
        </p:nvPicPr>
        <p:blipFill rotWithShape="1">
          <a:blip r:embed="rId7"/>
          <a:srcRect t="11322" b="13615"/>
          <a:stretch/>
        </p:blipFill>
        <p:spPr>
          <a:xfrm rot="16200000">
            <a:off x="5347923" y="1855152"/>
            <a:ext cx="1347726" cy="379084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Rounded Rectangle 63"/>
          <p:cNvSpPr/>
          <p:nvPr/>
        </p:nvSpPr>
        <p:spPr>
          <a:xfrm>
            <a:off x="5520319" y="2794002"/>
            <a:ext cx="1384668" cy="386294"/>
          </a:xfrm>
          <a:prstGeom prst="roundRect">
            <a:avLst>
              <a:gd name="adj" fmla="val 13368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8" tIns="45719" rIns="91438" bIns="45719" rtlCol="0" anchor="ctr"/>
          <a:lstStyle/>
          <a:p>
            <a:pPr algn="ctr"/>
            <a:endParaRPr lang="en-US" dirty="0"/>
          </a:p>
        </p:txBody>
      </p:sp>
      <p:pic>
        <p:nvPicPr>
          <p:cNvPr id="67" name="pasted-image.tiff"/>
          <p:cNvPicPr>
            <a:picLocks noChangeAspect="1"/>
          </p:cNvPicPr>
          <p:nvPr/>
        </p:nvPicPr>
        <p:blipFill rotWithShape="1">
          <a:blip r:embed="rId8">
            <a:extLst/>
          </a:blip>
          <a:srcRect b="32640"/>
          <a:stretch/>
        </p:blipFill>
        <p:spPr>
          <a:xfrm>
            <a:off x="5864907" y="2815518"/>
            <a:ext cx="723940" cy="3043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8" name="pasted-image.tiff"/>
          <p:cNvPicPr>
            <a:picLocks noChangeAspect="1"/>
          </p:cNvPicPr>
          <p:nvPr/>
        </p:nvPicPr>
        <p:blipFill rotWithShape="1">
          <a:blip r:embed="rId8">
            <a:extLst/>
          </a:blip>
          <a:srcRect b="32640"/>
          <a:stretch/>
        </p:blipFill>
        <p:spPr>
          <a:xfrm>
            <a:off x="3322665" y="2172639"/>
            <a:ext cx="2077622" cy="8735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48" name="Group 47"/>
          <p:cNvGrpSpPr/>
          <p:nvPr/>
        </p:nvGrpSpPr>
        <p:grpSpPr>
          <a:xfrm>
            <a:off x="1120285" y="1506995"/>
            <a:ext cx="1807230" cy="1662491"/>
            <a:chOff x="1120285" y="1481594"/>
            <a:chExt cx="1807230" cy="1687891"/>
          </a:xfrm>
        </p:grpSpPr>
        <p:sp>
          <p:nvSpPr>
            <p:cNvPr id="49" name="Rounded Rectangle 48"/>
            <p:cNvSpPr/>
            <p:nvPr/>
          </p:nvSpPr>
          <p:spPr>
            <a:xfrm>
              <a:off x="1120285" y="1481594"/>
              <a:ext cx="1807230" cy="1687891"/>
            </a:xfrm>
            <a:prstGeom prst="roundRect">
              <a:avLst>
                <a:gd name="adj" fmla="val 13368"/>
              </a:avLst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60" name="pasted-image.png"/>
            <p:cNvPicPr>
              <a:picLocks noChangeAspect="1"/>
            </p:cNvPicPr>
            <p:nvPr/>
          </p:nvPicPr>
          <p:blipFill rotWithShape="1">
            <a:blip r:embed="rId9">
              <a:extLst/>
            </a:blip>
            <a:srcRect l="77182" b="20973"/>
            <a:stretch/>
          </p:blipFill>
          <p:spPr>
            <a:xfrm>
              <a:off x="1609222" y="1712094"/>
              <a:ext cx="743784" cy="100463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69" name="TextBox 68"/>
            <p:cNvSpPr txBox="1"/>
            <p:nvPr/>
          </p:nvSpPr>
          <p:spPr>
            <a:xfrm>
              <a:off x="1416527" y="2718557"/>
              <a:ext cx="1159292" cy="3749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CASTOR</a:t>
              </a:r>
              <a:endParaRPr lang="en-US" b="1" dirty="0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918309" y="1506995"/>
            <a:ext cx="2295769" cy="1673301"/>
            <a:chOff x="918308" y="1506994"/>
            <a:chExt cx="2295769" cy="1673301"/>
          </a:xfrm>
        </p:grpSpPr>
        <p:sp>
          <p:nvSpPr>
            <p:cNvPr id="65" name="Rounded Rectangle 64"/>
            <p:cNvSpPr/>
            <p:nvPr/>
          </p:nvSpPr>
          <p:spPr>
            <a:xfrm>
              <a:off x="918308" y="1506994"/>
              <a:ext cx="2295769" cy="1081122"/>
            </a:xfrm>
            <a:prstGeom prst="roundRect">
              <a:avLst>
                <a:gd name="adj" fmla="val 13368"/>
              </a:avLst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66" name="pasted-image.tiff"/>
            <p:cNvPicPr>
              <a:picLocks noChangeAspect="1"/>
            </p:cNvPicPr>
            <p:nvPr/>
          </p:nvPicPr>
          <p:blipFill rotWithShape="1">
            <a:blip r:embed="rId8">
              <a:extLst/>
            </a:blip>
            <a:srcRect b="32640"/>
            <a:stretch/>
          </p:blipFill>
          <p:spPr>
            <a:xfrm>
              <a:off x="1250326" y="1664930"/>
              <a:ext cx="1807239" cy="759877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22" name="Rounded Rectangle 21"/>
            <p:cNvSpPr/>
            <p:nvPr/>
          </p:nvSpPr>
          <p:spPr>
            <a:xfrm>
              <a:off x="918308" y="2475344"/>
              <a:ext cx="2295769" cy="704951"/>
            </a:xfrm>
            <a:prstGeom prst="roundRect">
              <a:avLst>
                <a:gd name="adj" fmla="val 13368"/>
              </a:avLst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769094" y="2676868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CTA</a:t>
              </a:r>
              <a:endParaRPr lang="en-US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0965381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EOS + tape …</a:t>
            </a:r>
          </a:p>
          <a:p>
            <a:pPr lvl="1"/>
            <a:r>
              <a:rPr lang="en-US" dirty="0"/>
              <a:t>EOS is the strategic storage platform</a:t>
            </a:r>
          </a:p>
          <a:p>
            <a:pPr lvl="1"/>
            <a:r>
              <a:rPr lang="en-US" dirty="0"/>
              <a:t>Tape is the strategic long term archive medium</a:t>
            </a:r>
          </a:p>
          <a:p>
            <a:r>
              <a:rPr lang="en-US" dirty="0"/>
              <a:t>EOS + tape = </a:t>
            </a:r>
          </a:p>
          <a:p>
            <a:pPr lvl="1"/>
            <a:r>
              <a:rPr lang="en-US" dirty="0"/>
              <a:t>Meet CTA </a:t>
            </a:r>
            <a:r>
              <a:rPr lang="en-US" dirty="0" smtClean="0"/>
              <a:t>: the </a:t>
            </a:r>
            <a:r>
              <a:rPr lang="en-US" dirty="0"/>
              <a:t>CERN Tape Archive</a:t>
            </a:r>
          </a:p>
          <a:p>
            <a:pPr lvl="1"/>
            <a:r>
              <a:rPr lang="en-US" dirty="0"/>
              <a:t>Streamline data </a:t>
            </a:r>
            <a:r>
              <a:rPr lang="en-US" dirty="0" smtClean="0"/>
              <a:t>paths, software </a:t>
            </a:r>
            <a:r>
              <a:rPr lang="en-US" dirty="0"/>
              <a:t>and </a:t>
            </a:r>
            <a:r>
              <a:rPr lang="en-US" dirty="0" smtClean="0"/>
              <a:t>infrastructure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3003" y="2524972"/>
            <a:ext cx="772959" cy="4347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Data Archiving: Evolution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33093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CTA?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506" y="1162451"/>
            <a:ext cx="2900477" cy="2553666"/>
          </a:xfrm>
        </p:spPr>
        <p:txBody>
          <a:bodyPr>
            <a:normAutofit fontScale="70000" lnSpcReduction="20000"/>
          </a:bodyPr>
          <a:lstStyle/>
          <a:p>
            <a:pPr marL="247644" lvl="1" indent="0">
              <a:buNone/>
            </a:pPr>
            <a:r>
              <a:rPr lang="en-US" dirty="0" smtClean="0"/>
              <a:t>CTA is</a:t>
            </a:r>
          </a:p>
          <a:p>
            <a:pPr marL="704833" lvl="1" indent="-457189"/>
            <a:r>
              <a:rPr lang="en-US" dirty="0" smtClean="0"/>
              <a:t>A </a:t>
            </a:r>
            <a:r>
              <a:rPr lang="en-US" dirty="0"/>
              <a:t>tape backend for </a:t>
            </a:r>
            <a:r>
              <a:rPr lang="en-US" dirty="0" smtClean="0"/>
              <a:t>EOS</a:t>
            </a:r>
          </a:p>
          <a:p>
            <a:pPr marL="704833" lvl="1" indent="-457189"/>
            <a:r>
              <a:rPr lang="en-US" dirty="0" smtClean="0"/>
              <a:t>A preemptive tape </a:t>
            </a:r>
            <a:r>
              <a:rPr lang="en-US" dirty="0"/>
              <a:t>drive </a:t>
            </a:r>
            <a:r>
              <a:rPr lang="en-US" dirty="0" smtClean="0"/>
              <a:t>scheduler</a:t>
            </a:r>
          </a:p>
          <a:p>
            <a:pPr marL="704833" lvl="1" indent="-457189"/>
            <a:r>
              <a:rPr lang="en-US" dirty="0" smtClean="0"/>
              <a:t>A </a:t>
            </a:r>
            <a:r>
              <a:rPr lang="en-US" dirty="0"/>
              <a:t>clean separation between disk and tape</a:t>
            </a:r>
          </a:p>
          <a:p>
            <a:endParaRPr lang="en-US" dirty="0"/>
          </a:p>
        </p:txBody>
      </p:sp>
      <p:grpSp>
        <p:nvGrpSpPr>
          <p:cNvPr id="54" name="Group 53"/>
          <p:cNvGrpSpPr/>
          <p:nvPr/>
        </p:nvGrpSpPr>
        <p:grpSpPr>
          <a:xfrm>
            <a:off x="2889504" y="1264097"/>
            <a:ext cx="6097871" cy="3198178"/>
            <a:chOff x="3194671" y="1344561"/>
            <a:chExt cx="5807334" cy="2985222"/>
          </a:xfrm>
        </p:grpSpPr>
        <p:sp>
          <p:nvSpPr>
            <p:cNvPr id="4" name="Rounded Rectangle 3"/>
            <p:cNvSpPr/>
            <p:nvPr/>
          </p:nvSpPr>
          <p:spPr bwMode="auto">
            <a:xfrm>
              <a:off x="3401959" y="1344561"/>
              <a:ext cx="1459676" cy="2828319"/>
            </a:xfrm>
            <a:prstGeom prst="roundRect">
              <a:avLst>
                <a:gd name="adj" fmla="val 8205"/>
              </a:avLst>
            </a:prstGeom>
            <a:solidFill>
              <a:schemeClr val="bg1"/>
            </a:solidFill>
            <a:ln w="38100" cap="flat" cmpd="sng" algn="ctr">
              <a:solidFill>
                <a:schemeClr val="tx1"/>
              </a:solidFill>
              <a:prstDash val="lg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3835" tIns="21917" rIns="43835" bIns="21917" numCol="1" rtlCol="0" anchor="t" anchorCtr="0" compatLnSpc="1">
              <a:prstTxWarp prst="textNoShape">
                <a:avLst/>
              </a:prstTxWarp>
            </a:bodyPr>
            <a:lstStyle/>
            <a:p>
              <a:pPr defTabSz="2001349"/>
              <a:endParaRPr lang="en-US" sz="1000" dirty="0"/>
            </a:p>
          </p:txBody>
        </p:sp>
        <p:sp>
          <p:nvSpPr>
            <p:cNvPr id="5" name="Rounded Rectangle 4"/>
            <p:cNvSpPr/>
            <p:nvPr/>
          </p:nvSpPr>
          <p:spPr bwMode="auto">
            <a:xfrm>
              <a:off x="3284524" y="1414700"/>
              <a:ext cx="1499418" cy="2828319"/>
            </a:xfrm>
            <a:prstGeom prst="roundRect">
              <a:avLst>
                <a:gd name="adj" fmla="val 8205"/>
              </a:avLst>
            </a:prstGeom>
            <a:solidFill>
              <a:schemeClr val="bg1"/>
            </a:solidFill>
            <a:ln w="38100" cap="flat" cmpd="sng" algn="ctr">
              <a:solidFill>
                <a:schemeClr val="tx1"/>
              </a:solidFill>
              <a:prstDash val="lg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3835" tIns="21917" rIns="43835" bIns="21917" numCol="1" rtlCol="0" anchor="t" anchorCtr="0" compatLnSpc="1">
              <a:prstTxWarp prst="textNoShape">
                <a:avLst/>
              </a:prstTxWarp>
            </a:bodyPr>
            <a:lstStyle/>
            <a:p>
              <a:pPr defTabSz="2001349"/>
              <a:endParaRPr lang="en-US" sz="1000" dirty="0"/>
            </a:p>
          </p:txBody>
        </p:sp>
        <p:sp>
          <p:nvSpPr>
            <p:cNvPr id="6" name="Rounded Rectangle 5"/>
            <p:cNvSpPr/>
            <p:nvPr/>
          </p:nvSpPr>
          <p:spPr bwMode="auto">
            <a:xfrm>
              <a:off x="3194671" y="1483669"/>
              <a:ext cx="1506474" cy="2828319"/>
            </a:xfrm>
            <a:prstGeom prst="roundRect">
              <a:avLst>
                <a:gd name="adj" fmla="val 8205"/>
              </a:avLst>
            </a:prstGeom>
            <a:solidFill>
              <a:schemeClr val="bg1"/>
            </a:solidFill>
            <a:ln w="38100" cap="flat" cmpd="sng" algn="ctr">
              <a:solidFill>
                <a:schemeClr val="tx1"/>
              </a:solidFill>
              <a:prstDash val="lg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3835" tIns="21917" rIns="43835" bIns="21917" numCol="1" rtlCol="0" anchor="t" anchorCtr="0" compatLnSpc="1">
              <a:prstTxWarp prst="textNoShape">
                <a:avLst/>
              </a:prstTxWarp>
            </a:bodyPr>
            <a:lstStyle/>
            <a:p>
              <a:pPr defTabSz="2001349"/>
              <a:endParaRPr lang="en-US" sz="1000" dirty="0"/>
            </a:p>
          </p:txBody>
        </p:sp>
        <p:sp>
          <p:nvSpPr>
            <p:cNvPr id="7" name="Rounded Rectangle 6"/>
            <p:cNvSpPr/>
            <p:nvPr/>
          </p:nvSpPr>
          <p:spPr bwMode="auto">
            <a:xfrm>
              <a:off x="3482481" y="3602801"/>
              <a:ext cx="1090689" cy="504155"/>
            </a:xfrm>
            <a:prstGeom prst="roundRect">
              <a:avLst/>
            </a:prstGeom>
            <a:gradFill flip="none" rotWithShape="1">
              <a:gsLst>
                <a:gs pos="0">
                  <a:srgbClr val="819DEB">
                    <a:tint val="66000"/>
                    <a:satMod val="160000"/>
                  </a:srgbClr>
                </a:gs>
                <a:gs pos="50000">
                  <a:srgbClr val="819DEB">
                    <a:tint val="44500"/>
                    <a:satMod val="160000"/>
                  </a:srgbClr>
                </a:gs>
                <a:gs pos="100000">
                  <a:srgbClr val="819DEB">
                    <a:tint val="23500"/>
                    <a:satMod val="160000"/>
                  </a:srgbClr>
                </a:gs>
              </a:gsLst>
              <a:lin ang="16200000" scaled="1"/>
              <a:tileRect/>
            </a:gradFill>
            <a:ln>
              <a:headEnd type="none" w="med" len="med"/>
              <a:tailEnd type="none" w="med" len="med"/>
            </a:ln>
            <a:scene3d>
              <a:camera prst="orthographicFront"/>
              <a:lightRig rig="threePt" dir="t"/>
            </a:scene3d>
            <a:sp3d extrusionH="254000">
              <a:bevelT/>
            </a:sp3d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43835" tIns="21917" rIns="43835" bIns="21917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2001349"/>
              <a:r>
                <a:rPr lang="en-US" sz="1000" dirty="0">
                  <a:solidFill>
                    <a:schemeClr val="tx1"/>
                  </a:solidFill>
                  <a:latin typeface="Arial" charset="0"/>
                </a:rPr>
                <a:t>EOS</a:t>
              </a:r>
              <a:br>
                <a:rPr lang="en-US" sz="1000" dirty="0">
                  <a:solidFill>
                    <a:schemeClr val="tx1"/>
                  </a:solidFill>
                  <a:latin typeface="Arial" charset="0"/>
                </a:rPr>
              </a:br>
              <a:r>
                <a:rPr lang="en-US" sz="1000" dirty="0">
                  <a:solidFill>
                    <a:schemeClr val="tx1"/>
                  </a:solidFill>
                  <a:latin typeface="Arial" charset="0"/>
                </a:rPr>
                <a:t>disk server</a:t>
              </a:r>
            </a:p>
          </p:txBody>
        </p:sp>
        <p:sp>
          <p:nvSpPr>
            <p:cNvPr id="8" name="Rounded Rectangle 7"/>
            <p:cNvSpPr/>
            <p:nvPr/>
          </p:nvSpPr>
          <p:spPr bwMode="auto">
            <a:xfrm>
              <a:off x="3403349" y="3657742"/>
              <a:ext cx="1090689" cy="504155"/>
            </a:xfrm>
            <a:prstGeom prst="roundRect">
              <a:avLst/>
            </a:prstGeom>
            <a:gradFill flip="none" rotWithShape="1">
              <a:gsLst>
                <a:gs pos="0">
                  <a:srgbClr val="819DEB">
                    <a:tint val="66000"/>
                    <a:satMod val="160000"/>
                  </a:srgbClr>
                </a:gs>
                <a:gs pos="50000">
                  <a:srgbClr val="819DEB">
                    <a:tint val="44500"/>
                    <a:satMod val="160000"/>
                  </a:srgbClr>
                </a:gs>
                <a:gs pos="100000">
                  <a:srgbClr val="819DEB">
                    <a:tint val="23500"/>
                    <a:satMod val="160000"/>
                  </a:srgbClr>
                </a:gs>
              </a:gsLst>
              <a:lin ang="16200000" scaled="1"/>
              <a:tileRect/>
            </a:gradFill>
            <a:ln>
              <a:headEnd type="none" w="med" len="med"/>
              <a:tailEnd type="none" w="med" len="med"/>
            </a:ln>
            <a:scene3d>
              <a:camera prst="orthographicFront"/>
              <a:lightRig rig="threePt" dir="t"/>
            </a:scene3d>
            <a:sp3d extrusionH="254000">
              <a:bevelT/>
            </a:sp3d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43835" tIns="21917" rIns="43835" bIns="21917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2001349"/>
              <a:r>
                <a:rPr lang="en-US" sz="1000" dirty="0">
                  <a:solidFill>
                    <a:schemeClr val="tx1"/>
                  </a:solidFill>
                  <a:latin typeface="Arial" charset="0"/>
                </a:rPr>
                <a:t>EOS</a:t>
              </a:r>
              <a:br>
                <a:rPr lang="en-US" sz="1000" dirty="0">
                  <a:solidFill>
                    <a:schemeClr val="tx1"/>
                  </a:solidFill>
                  <a:latin typeface="Arial" charset="0"/>
                </a:rPr>
              </a:br>
              <a:r>
                <a:rPr lang="en-US" sz="1000" dirty="0">
                  <a:solidFill>
                    <a:schemeClr val="tx1"/>
                  </a:solidFill>
                  <a:latin typeface="Arial" charset="0"/>
                </a:rPr>
                <a:t>disk server</a:t>
              </a:r>
            </a:p>
          </p:txBody>
        </p:sp>
        <p:sp>
          <p:nvSpPr>
            <p:cNvPr id="9" name="Rounded Rectangle 8"/>
            <p:cNvSpPr/>
            <p:nvPr/>
          </p:nvSpPr>
          <p:spPr bwMode="auto">
            <a:xfrm>
              <a:off x="3341481" y="3733727"/>
              <a:ext cx="1090689" cy="504155"/>
            </a:xfrm>
            <a:prstGeom prst="roundRect">
              <a:avLst/>
            </a:prstGeom>
            <a:gradFill flip="none" rotWithShape="1">
              <a:gsLst>
                <a:gs pos="0">
                  <a:srgbClr val="819DEB">
                    <a:tint val="66000"/>
                    <a:satMod val="160000"/>
                  </a:srgbClr>
                </a:gs>
                <a:gs pos="50000">
                  <a:srgbClr val="819DEB">
                    <a:tint val="44500"/>
                    <a:satMod val="160000"/>
                  </a:srgbClr>
                </a:gs>
                <a:gs pos="100000">
                  <a:srgbClr val="819DEB">
                    <a:tint val="23500"/>
                    <a:satMod val="160000"/>
                  </a:srgbClr>
                </a:gs>
              </a:gsLst>
              <a:lin ang="16200000" scaled="1"/>
              <a:tileRect/>
            </a:gradFill>
            <a:ln>
              <a:headEnd type="none" w="med" len="med"/>
              <a:tailEnd type="none" w="med" len="med"/>
            </a:ln>
            <a:scene3d>
              <a:camera prst="orthographicFront"/>
              <a:lightRig rig="threePt" dir="t"/>
            </a:scene3d>
            <a:sp3d extrusionH="254000">
              <a:bevelT/>
            </a:sp3d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43835" tIns="21917" rIns="43835" bIns="21917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2001349"/>
              <a:r>
                <a:rPr lang="en-US" sz="1000" dirty="0">
                  <a:solidFill>
                    <a:schemeClr val="tx1"/>
                  </a:solidFill>
                  <a:latin typeface="Arial" charset="0"/>
                </a:rPr>
                <a:t>EOS</a:t>
              </a:r>
              <a:br>
                <a:rPr lang="en-US" sz="1000" dirty="0">
                  <a:solidFill>
                    <a:schemeClr val="tx1"/>
                  </a:solidFill>
                  <a:latin typeface="Arial" charset="0"/>
                </a:rPr>
              </a:br>
              <a:r>
                <a:rPr lang="en-US" sz="1000" dirty="0">
                  <a:solidFill>
                    <a:schemeClr val="tx1"/>
                  </a:solidFill>
                  <a:latin typeface="Arial" charset="0"/>
                </a:rPr>
                <a:t>disk server</a:t>
              </a:r>
            </a:p>
          </p:txBody>
        </p:sp>
        <p:sp>
          <p:nvSpPr>
            <p:cNvPr id="10" name="Rounded Rectangle 9"/>
            <p:cNvSpPr/>
            <p:nvPr/>
          </p:nvSpPr>
          <p:spPr bwMode="auto">
            <a:xfrm>
              <a:off x="6222788" y="3617086"/>
              <a:ext cx="1090689" cy="500324"/>
            </a:xfrm>
            <a:prstGeom prst="roundRect">
              <a:avLst/>
            </a:prstGeom>
            <a:gradFill flip="none" rotWithShape="1">
              <a:gsLst>
                <a:gs pos="0">
                  <a:srgbClr val="819DEB">
                    <a:tint val="66000"/>
                    <a:satMod val="160000"/>
                  </a:srgbClr>
                </a:gs>
                <a:gs pos="50000">
                  <a:srgbClr val="819DEB">
                    <a:tint val="44500"/>
                    <a:satMod val="160000"/>
                  </a:srgbClr>
                </a:gs>
                <a:gs pos="100000">
                  <a:srgbClr val="819DEB">
                    <a:tint val="23500"/>
                    <a:satMod val="160000"/>
                  </a:srgbClr>
                </a:gs>
              </a:gsLst>
              <a:lin ang="16200000" scaled="1"/>
              <a:tileRect/>
            </a:gradFill>
            <a:ln>
              <a:headEnd type="none" w="med" len="med"/>
              <a:tailEnd type="none" w="med" len="med"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43835" tIns="21917" rIns="43835" bIns="21917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2001349"/>
              <a:r>
                <a:rPr lang="en-US" sz="1000" dirty="0">
                  <a:solidFill>
                    <a:schemeClr val="tx1"/>
                  </a:solidFill>
                  <a:latin typeface="Arial" charset="0"/>
                </a:rPr>
                <a:t>CTA</a:t>
              </a:r>
              <a:br>
                <a:rPr lang="en-US" sz="1000" dirty="0">
                  <a:solidFill>
                    <a:schemeClr val="tx1"/>
                  </a:solidFill>
                  <a:latin typeface="Arial" charset="0"/>
                </a:rPr>
              </a:br>
              <a:r>
                <a:rPr lang="en-US" sz="1000" dirty="0">
                  <a:solidFill>
                    <a:schemeClr val="tx1"/>
                  </a:solidFill>
                  <a:latin typeface="Arial" charset="0"/>
                </a:rPr>
                <a:t>tape server</a:t>
              </a:r>
            </a:p>
          </p:txBody>
        </p:sp>
        <p:sp>
          <p:nvSpPr>
            <p:cNvPr id="11" name="Rounded Rectangle 10"/>
            <p:cNvSpPr/>
            <p:nvPr/>
          </p:nvSpPr>
          <p:spPr bwMode="auto">
            <a:xfrm>
              <a:off x="6143655" y="3672026"/>
              <a:ext cx="1090689" cy="500324"/>
            </a:xfrm>
            <a:prstGeom prst="roundRect">
              <a:avLst/>
            </a:prstGeom>
            <a:gradFill flip="none" rotWithShape="1">
              <a:gsLst>
                <a:gs pos="0">
                  <a:srgbClr val="819DEB">
                    <a:tint val="66000"/>
                    <a:satMod val="160000"/>
                  </a:srgbClr>
                </a:gs>
                <a:gs pos="50000">
                  <a:srgbClr val="819DEB">
                    <a:tint val="44500"/>
                    <a:satMod val="160000"/>
                  </a:srgbClr>
                </a:gs>
                <a:gs pos="100000">
                  <a:srgbClr val="819DEB">
                    <a:tint val="23500"/>
                    <a:satMod val="160000"/>
                  </a:srgbClr>
                </a:gs>
              </a:gsLst>
              <a:lin ang="16200000" scaled="1"/>
              <a:tileRect/>
            </a:gradFill>
            <a:ln>
              <a:headEnd type="none" w="med" len="med"/>
              <a:tailEnd type="none" w="med" len="med"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43835" tIns="21917" rIns="43835" bIns="21917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2001349"/>
              <a:r>
                <a:rPr lang="en-US" sz="1000" dirty="0">
                  <a:solidFill>
                    <a:schemeClr val="tx1"/>
                  </a:solidFill>
                  <a:latin typeface="Arial" charset="0"/>
                </a:rPr>
                <a:t>CTA</a:t>
              </a:r>
              <a:br>
                <a:rPr lang="en-US" sz="1000" dirty="0">
                  <a:solidFill>
                    <a:schemeClr val="tx1"/>
                  </a:solidFill>
                  <a:latin typeface="Arial" charset="0"/>
                </a:rPr>
              </a:br>
              <a:r>
                <a:rPr lang="en-US" sz="1000" dirty="0">
                  <a:solidFill>
                    <a:schemeClr val="tx1"/>
                  </a:solidFill>
                  <a:latin typeface="Arial" charset="0"/>
                </a:rPr>
                <a:t>tape server</a:t>
              </a:r>
            </a:p>
          </p:txBody>
        </p:sp>
        <p:sp>
          <p:nvSpPr>
            <p:cNvPr id="12" name="Rounded Rectangle 11"/>
            <p:cNvSpPr/>
            <p:nvPr/>
          </p:nvSpPr>
          <p:spPr bwMode="auto">
            <a:xfrm>
              <a:off x="5826701" y="1483669"/>
              <a:ext cx="3175304" cy="2846114"/>
            </a:xfrm>
            <a:prstGeom prst="roundRect">
              <a:avLst>
                <a:gd name="adj" fmla="val 7235"/>
              </a:avLst>
            </a:prstGeom>
            <a:noFill/>
            <a:ln w="38100" cap="flat" cmpd="sng" algn="ctr">
              <a:solidFill>
                <a:schemeClr val="tx1"/>
              </a:solidFill>
              <a:prstDash val="lg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3835" tIns="21917" rIns="43835" bIns="21917" numCol="1" rtlCol="0" anchor="t" anchorCtr="0" compatLnSpc="1">
              <a:prstTxWarp prst="textNoShape">
                <a:avLst/>
              </a:prstTxWarp>
            </a:bodyPr>
            <a:lstStyle/>
            <a:p>
              <a:pPr defTabSz="2001349"/>
              <a:endParaRPr lang="en-US" sz="10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700443" y="1573250"/>
              <a:ext cx="1371414" cy="217089"/>
            </a:xfrm>
            <a:prstGeom prst="rect">
              <a:avLst/>
            </a:prstGeom>
            <a:noFill/>
          </p:spPr>
          <p:txBody>
            <a:bodyPr wrap="none" lIns="77925" tIns="38963" rIns="77925" bIns="38963" rtlCol="0">
              <a:spAutoFit/>
            </a:bodyPr>
            <a:lstStyle/>
            <a:p>
              <a:r>
                <a:rPr lang="en-US" sz="1000" b="1" dirty="0"/>
                <a:t>Central CTA instance</a:t>
              </a:r>
            </a:p>
          </p:txBody>
        </p:sp>
        <p:sp>
          <p:nvSpPr>
            <p:cNvPr id="14" name="Rounded Rectangle 13"/>
            <p:cNvSpPr/>
            <p:nvPr/>
          </p:nvSpPr>
          <p:spPr bwMode="auto">
            <a:xfrm>
              <a:off x="6088732" y="1845277"/>
              <a:ext cx="1090689" cy="500324"/>
            </a:xfrm>
            <a:prstGeom prst="roundRect">
              <a:avLst/>
            </a:prstGeom>
            <a:gradFill flip="none" rotWithShape="1">
              <a:gsLst>
                <a:gs pos="0">
                  <a:srgbClr val="819DEB">
                    <a:tint val="66000"/>
                    <a:satMod val="160000"/>
                  </a:srgbClr>
                </a:gs>
                <a:gs pos="50000">
                  <a:srgbClr val="819DEB">
                    <a:tint val="44500"/>
                    <a:satMod val="160000"/>
                  </a:srgbClr>
                </a:gs>
                <a:gs pos="100000">
                  <a:srgbClr val="819DEB">
                    <a:tint val="23500"/>
                    <a:satMod val="160000"/>
                  </a:srgbClr>
                </a:gs>
              </a:gsLst>
              <a:lin ang="16200000" scaled="1"/>
              <a:tileRect/>
            </a:gradFill>
            <a:ln>
              <a:headEnd type="none" w="med" len="med"/>
              <a:tailEnd type="none" w="med" len="med"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43835" tIns="21917" rIns="43835" bIns="21917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2001349"/>
              <a:r>
                <a:rPr lang="en-US" sz="1000" dirty="0">
                  <a:solidFill>
                    <a:schemeClr val="tx1"/>
                  </a:solidFill>
                  <a:latin typeface="Arial" charset="0"/>
                </a:rPr>
                <a:t>CTA</a:t>
              </a:r>
            </a:p>
            <a:p>
              <a:pPr algn="ctr" defTabSz="2001349"/>
              <a:r>
                <a:rPr lang="en-US" sz="1000" dirty="0">
                  <a:solidFill>
                    <a:schemeClr val="tx1"/>
                  </a:solidFill>
                  <a:latin typeface="Arial" charset="0"/>
                </a:rPr>
                <a:t>front-end</a:t>
              </a:r>
            </a:p>
          </p:txBody>
        </p:sp>
        <p:sp>
          <p:nvSpPr>
            <p:cNvPr id="15" name="Rounded Rectangle 14"/>
            <p:cNvSpPr/>
            <p:nvPr/>
          </p:nvSpPr>
          <p:spPr bwMode="auto">
            <a:xfrm>
              <a:off x="3359557" y="1843449"/>
              <a:ext cx="1090689" cy="504155"/>
            </a:xfrm>
            <a:prstGeom prst="roundRect">
              <a:avLst/>
            </a:prstGeom>
            <a:gradFill flip="none" rotWithShape="1">
              <a:gsLst>
                <a:gs pos="0">
                  <a:srgbClr val="819DEB">
                    <a:tint val="66000"/>
                    <a:satMod val="160000"/>
                  </a:srgbClr>
                </a:gs>
                <a:gs pos="50000">
                  <a:srgbClr val="819DEB">
                    <a:tint val="44500"/>
                    <a:satMod val="160000"/>
                  </a:srgbClr>
                </a:gs>
                <a:gs pos="100000">
                  <a:srgbClr val="819DEB">
                    <a:tint val="23500"/>
                    <a:satMod val="160000"/>
                  </a:srgbClr>
                </a:gs>
              </a:gsLst>
              <a:lin ang="16200000" scaled="1"/>
              <a:tileRect/>
            </a:gradFill>
            <a:ln>
              <a:headEnd type="none" w="med" len="med"/>
              <a:tailEnd type="none" w="med" len="med"/>
            </a:ln>
            <a:scene3d>
              <a:camera prst="orthographicFront"/>
              <a:lightRig rig="threePt" dir="t"/>
            </a:scene3d>
            <a:sp3d extrusionH="254000">
              <a:bevelT/>
            </a:sp3d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43835" tIns="21917" rIns="43835" bIns="21917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2001349"/>
              <a:r>
                <a:rPr lang="en-US" sz="1000" dirty="0">
                  <a:solidFill>
                    <a:schemeClr val="tx1"/>
                  </a:solidFill>
                  <a:latin typeface="Arial" charset="0"/>
                </a:rPr>
                <a:t>EOS</a:t>
              </a:r>
            </a:p>
            <a:p>
              <a:pPr algn="ctr" defTabSz="2001349"/>
              <a:r>
                <a:rPr lang="en-US" sz="1000" dirty="0">
                  <a:solidFill>
                    <a:schemeClr val="tx1"/>
                  </a:solidFill>
                  <a:latin typeface="Arial" charset="0"/>
                </a:rPr>
                <a:t>namespace and redirector</a:t>
              </a:r>
            </a:p>
          </p:txBody>
        </p:sp>
        <p:sp>
          <p:nvSpPr>
            <p:cNvPr id="16" name="Folded Corner 15"/>
            <p:cNvSpPr/>
            <p:nvPr/>
          </p:nvSpPr>
          <p:spPr bwMode="auto">
            <a:xfrm>
              <a:off x="7538332" y="1900180"/>
              <a:ext cx="1378753" cy="694676"/>
            </a:xfrm>
            <a:prstGeom prst="foldedCorner">
              <a:avLst/>
            </a:prstGeom>
            <a:solidFill>
              <a:srgbClr val="EFEFEF"/>
            </a:solidFill>
            <a:ln>
              <a:headEnd type="none" w="med" len="med"/>
              <a:tailEnd type="none" w="med" len="med"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vert="horz" wrap="square" lIns="43835" tIns="21917" rIns="43835" bIns="21917" numCol="1" rtlCol="0" anchor="t" anchorCtr="0" compatLnSpc="1">
              <a:prstTxWarp prst="textNoShape">
                <a:avLst/>
              </a:prstTxWarp>
            </a:bodyPr>
            <a:lstStyle/>
            <a:p>
              <a:pPr defTabSz="2001349"/>
              <a:r>
                <a:rPr lang="en-US" sz="800" dirty="0">
                  <a:solidFill>
                    <a:schemeClr val="tx1"/>
                  </a:solidFill>
                  <a:latin typeface="Arial" charset="0"/>
                </a:rPr>
                <a:t>Tape file catalogue,</a:t>
              </a:r>
              <a:br>
                <a:rPr lang="en-US" sz="800" dirty="0">
                  <a:solidFill>
                    <a:schemeClr val="tx1"/>
                  </a:solidFill>
                  <a:latin typeface="Arial" charset="0"/>
                </a:rPr>
              </a:br>
              <a:r>
                <a:rPr lang="en-US" sz="800" dirty="0">
                  <a:solidFill>
                    <a:schemeClr val="tx1"/>
                  </a:solidFill>
                  <a:latin typeface="Arial" charset="0"/>
                </a:rPr>
                <a:t>archive / retrieve queues,</a:t>
              </a:r>
              <a:br>
                <a:rPr lang="en-US" sz="800" dirty="0">
                  <a:solidFill>
                    <a:schemeClr val="tx1"/>
                  </a:solidFill>
                  <a:latin typeface="Arial" charset="0"/>
                </a:rPr>
              </a:br>
              <a:r>
                <a:rPr lang="en-US" sz="800" dirty="0">
                  <a:solidFill>
                    <a:schemeClr val="tx1"/>
                  </a:solidFill>
                  <a:latin typeface="Arial" charset="0"/>
                </a:rPr>
                <a:t>tape drive statuses,</a:t>
              </a:r>
              <a:br>
                <a:rPr lang="en-US" sz="800" dirty="0">
                  <a:solidFill>
                    <a:schemeClr val="tx1"/>
                  </a:solidFill>
                  <a:latin typeface="Arial" charset="0"/>
                </a:rPr>
              </a:br>
              <a:r>
                <a:rPr lang="en-US" sz="800" dirty="0">
                  <a:solidFill>
                    <a:schemeClr val="tx1"/>
                  </a:solidFill>
                  <a:latin typeface="Arial" charset="0"/>
                </a:rPr>
                <a:t>archive routes and</a:t>
              </a:r>
            </a:p>
            <a:p>
              <a:pPr defTabSz="2001349"/>
              <a:r>
                <a:rPr lang="en-US" sz="800" dirty="0">
                  <a:solidFill>
                    <a:schemeClr val="tx1"/>
                  </a:solidFill>
                  <a:latin typeface="Arial" charset="0"/>
                </a:rPr>
                <a:t>mount policies</a:t>
              </a:r>
            </a:p>
          </p:txBody>
        </p:sp>
        <p:cxnSp>
          <p:nvCxnSpPr>
            <p:cNvPr id="17" name="Straight Connector 16"/>
            <p:cNvCxnSpPr>
              <a:stCxn id="16" idx="2"/>
              <a:endCxn id="46" idx="3"/>
            </p:cNvCxnSpPr>
            <p:nvPr/>
          </p:nvCxnSpPr>
          <p:spPr bwMode="auto">
            <a:xfrm flipH="1">
              <a:off x="7179421" y="2594856"/>
              <a:ext cx="1048288" cy="42841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lg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8" name="TextBox 17"/>
            <p:cNvSpPr txBox="1"/>
            <p:nvPr/>
          </p:nvSpPr>
          <p:spPr>
            <a:xfrm>
              <a:off x="6651283" y="3288358"/>
              <a:ext cx="1458381" cy="303273"/>
            </a:xfrm>
            <a:prstGeom prst="rect">
              <a:avLst/>
            </a:prstGeom>
            <a:noFill/>
          </p:spPr>
          <p:txBody>
            <a:bodyPr wrap="square" lIns="77925" tIns="38963" rIns="77925" bIns="38963" rtlCol="0">
              <a:spAutoFit/>
            </a:bodyPr>
            <a:lstStyle/>
            <a:p>
              <a:r>
                <a:rPr lang="en-US" sz="800" dirty="0"/>
                <a:t>Scheduling information</a:t>
              </a:r>
            </a:p>
            <a:p>
              <a:r>
                <a:rPr lang="en-US" sz="800" dirty="0"/>
                <a:t>and tape file locations</a:t>
              </a:r>
            </a:p>
          </p:txBody>
        </p:sp>
        <p:cxnSp>
          <p:nvCxnSpPr>
            <p:cNvPr id="19" name="Straight Connector 18"/>
            <p:cNvCxnSpPr>
              <a:stCxn id="15" idx="3"/>
              <a:endCxn id="14" idx="1"/>
            </p:cNvCxnSpPr>
            <p:nvPr/>
          </p:nvCxnSpPr>
          <p:spPr bwMode="auto">
            <a:xfrm flipV="1">
              <a:off x="4450247" y="2095439"/>
              <a:ext cx="1638485" cy="87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777777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  <p:grpSp>
          <p:nvGrpSpPr>
            <p:cNvPr id="20" name="Group 19"/>
            <p:cNvGrpSpPr/>
            <p:nvPr/>
          </p:nvGrpSpPr>
          <p:grpSpPr>
            <a:xfrm>
              <a:off x="8061443" y="3011759"/>
              <a:ext cx="788572" cy="1227705"/>
              <a:chOff x="17978614" y="15198377"/>
              <a:chExt cx="2108184" cy="4568243"/>
            </a:xfrm>
          </p:grpSpPr>
          <p:sp>
            <p:nvSpPr>
              <p:cNvPr id="21" name="Rectangle 20"/>
              <p:cNvSpPr/>
              <p:nvPr/>
            </p:nvSpPr>
            <p:spPr bwMode="auto">
              <a:xfrm>
                <a:off x="18102790" y="19531326"/>
                <a:ext cx="326026" cy="235294"/>
              </a:xfrm>
              <a:prstGeom prst="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vert="horz" wrap="square" lIns="51437" tIns="25718" rIns="51437" bIns="25718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2001349"/>
                <a:endParaRPr lang="en-US" sz="200">
                  <a:solidFill>
                    <a:schemeClr val="tx1"/>
                  </a:solidFill>
                  <a:latin typeface="Arial" charset="0"/>
                </a:endParaRPr>
              </a:p>
            </p:txBody>
          </p:sp>
          <p:grpSp>
            <p:nvGrpSpPr>
              <p:cNvPr id="22" name="Group 21"/>
              <p:cNvGrpSpPr/>
              <p:nvPr/>
            </p:nvGrpSpPr>
            <p:grpSpPr>
              <a:xfrm>
                <a:off x="18033832" y="16021847"/>
                <a:ext cx="1726536" cy="3100230"/>
                <a:chOff x="12333766" y="21521575"/>
                <a:chExt cx="1726536" cy="3100230"/>
              </a:xfrm>
            </p:grpSpPr>
            <p:sp>
              <p:nvSpPr>
                <p:cNvPr id="26" name="Rectangle 25"/>
                <p:cNvSpPr/>
                <p:nvPr/>
              </p:nvSpPr>
              <p:spPr bwMode="auto">
                <a:xfrm>
                  <a:off x="12333766" y="21521575"/>
                  <a:ext cx="1726536" cy="310023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51437" tIns="25718" rIns="51437" bIns="25718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defTabSz="2001349"/>
                  <a:endParaRPr lang="en-US" sz="300"/>
                </a:p>
              </p:txBody>
            </p:sp>
            <p:grpSp>
              <p:nvGrpSpPr>
                <p:cNvPr id="27" name="Group 26"/>
                <p:cNvGrpSpPr/>
                <p:nvPr/>
              </p:nvGrpSpPr>
              <p:grpSpPr>
                <a:xfrm>
                  <a:off x="12533089" y="22665224"/>
                  <a:ext cx="1149661" cy="605293"/>
                  <a:chOff x="9394184" y="20682500"/>
                  <a:chExt cx="1164474" cy="649325"/>
                </a:xfrm>
              </p:grpSpPr>
              <p:sp>
                <p:nvSpPr>
                  <p:cNvPr id="37" name="Rectangle 36"/>
                  <p:cNvSpPr/>
                  <p:nvPr/>
                </p:nvSpPr>
                <p:spPr>
                  <a:xfrm>
                    <a:off x="9394184" y="20682500"/>
                    <a:ext cx="1164474" cy="649325"/>
                  </a:xfrm>
                  <a:prstGeom prst="rect">
                    <a:avLst/>
                  </a:prstGeom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t" anchorCtr="0"/>
                  <a:lstStyle/>
                  <a:p>
                    <a:r>
                      <a:rPr lang="en-US" sz="300" dirty="0">
                        <a:solidFill>
                          <a:prstClr val="black"/>
                        </a:solidFill>
                      </a:rPr>
                      <a:t>Tape drive</a:t>
                    </a:r>
                  </a:p>
                </p:txBody>
              </p:sp>
              <p:sp>
                <p:nvSpPr>
                  <p:cNvPr id="38" name="Rectangle 37"/>
                  <p:cNvSpPr/>
                  <p:nvPr/>
                </p:nvSpPr>
                <p:spPr bwMode="auto">
                  <a:xfrm>
                    <a:off x="9516047" y="21014354"/>
                    <a:ext cx="757382" cy="154632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vert="horz" wrap="square" lIns="51437" tIns="25718" rIns="51437" bIns="25718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2001349"/>
                    <a:endParaRPr lang="en-US" sz="3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28" name="Group 27"/>
                <p:cNvGrpSpPr/>
                <p:nvPr/>
              </p:nvGrpSpPr>
              <p:grpSpPr>
                <a:xfrm>
                  <a:off x="12533089" y="23297797"/>
                  <a:ext cx="1149661" cy="605293"/>
                  <a:chOff x="9394184" y="20682500"/>
                  <a:chExt cx="1164474" cy="649325"/>
                </a:xfrm>
              </p:grpSpPr>
              <p:sp>
                <p:nvSpPr>
                  <p:cNvPr id="35" name="Rectangle 34"/>
                  <p:cNvSpPr/>
                  <p:nvPr/>
                </p:nvSpPr>
                <p:spPr>
                  <a:xfrm>
                    <a:off x="9394184" y="20682500"/>
                    <a:ext cx="1164474" cy="649325"/>
                  </a:xfrm>
                  <a:prstGeom prst="rect">
                    <a:avLst/>
                  </a:prstGeom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t" anchorCtr="0"/>
                  <a:lstStyle/>
                  <a:p>
                    <a:r>
                      <a:rPr lang="en-US" sz="300" dirty="0">
                        <a:solidFill>
                          <a:prstClr val="black"/>
                        </a:solidFill>
                      </a:rPr>
                      <a:t>Tape drive</a:t>
                    </a:r>
                  </a:p>
                </p:txBody>
              </p:sp>
              <p:sp>
                <p:nvSpPr>
                  <p:cNvPr id="36" name="Rectangle 35"/>
                  <p:cNvSpPr/>
                  <p:nvPr/>
                </p:nvSpPr>
                <p:spPr bwMode="auto">
                  <a:xfrm>
                    <a:off x="9516047" y="21014354"/>
                    <a:ext cx="757382" cy="154632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vert="horz" wrap="square" lIns="51437" tIns="25718" rIns="51437" bIns="25718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2001349"/>
                    <a:endParaRPr lang="en-US" sz="3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29" name="Group 28"/>
                <p:cNvGrpSpPr/>
                <p:nvPr/>
              </p:nvGrpSpPr>
              <p:grpSpPr>
                <a:xfrm>
                  <a:off x="12533089" y="23917365"/>
                  <a:ext cx="1149661" cy="605293"/>
                  <a:chOff x="9394184" y="20682500"/>
                  <a:chExt cx="1164474" cy="649325"/>
                </a:xfrm>
              </p:grpSpPr>
              <p:sp>
                <p:nvSpPr>
                  <p:cNvPr id="33" name="Rectangle 32"/>
                  <p:cNvSpPr/>
                  <p:nvPr/>
                </p:nvSpPr>
                <p:spPr>
                  <a:xfrm>
                    <a:off x="9394184" y="20682500"/>
                    <a:ext cx="1164474" cy="649325"/>
                  </a:xfrm>
                  <a:prstGeom prst="rect">
                    <a:avLst/>
                  </a:prstGeom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t" anchorCtr="0"/>
                  <a:lstStyle/>
                  <a:p>
                    <a:r>
                      <a:rPr lang="en-US" sz="300" dirty="0">
                        <a:solidFill>
                          <a:prstClr val="black"/>
                        </a:solidFill>
                      </a:rPr>
                      <a:t>Tape drive</a:t>
                    </a:r>
                  </a:p>
                </p:txBody>
              </p:sp>
              <p:sp>
                <p:nvSpPr>
                  <p:cNvPr id="34" name="Rectangle 33"/>
                  <p:cNvSpPr/>
                  <p:nvPr/>
                </p:nvSpPr>
                <p:spPr bwMode="auto">
                  <a:xfrm>
                    <a:off x="9516047" y="21014354"/>
                    <a:ext cx="757382" cy="154632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vert="horz" wrap="square" lIns="51437" tIns="25718" rIns="51437" bIns="25718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2001349"/>
                    <a:endParaRPr lang="en-US" sz="3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30" name="Group 29"/>
                <p:cNvGrpSpPr/>
                <p:nvPr/>
              </p:nvGrpSpPr>
              <p:grpSpPr>
                <a:xfrm>
                  <a:off x="12536125" y="22052793"/>
                  <a:ext cx="1149661" cy="605293"/>
                  <a:chOff x="9394184" y="20682500"/>
                  <a:chExt cx="1164474" cy="649325"/>
                </a:xfrm>
              </p:grpSpPr>
              <p:sp>
                <p:nvSpPr>
                  <p:cNvPr id="31" name="Rectangle 30"/>
                  <p:cNvSpPr/>
                  <p:nvPr/>
                </p:nvSpPr>
                <p:spPr>
                  <a:xfrm>
                    <a:off x="9394184" y="20682500"/>
                    <a:ext cx="1164474" cy="649325"/>
                  </a:xfrm>
                  <a:prstGeom prst="rect">
                    <a:avLst/>
                  </a:prstGeom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t" anchorCtr="0"/>
                  <a:lstStyle/>
                  <a:p>
                    <a:r>
                      <a:rPr lang="en-US" sz="300" dirty="0">
                        <a:solidFill>
                          <a:prstClr val="black"/>
                        </a:solidFill>
                      </a:rPr>
                      <a:t>Tape drive</a:t>
                    </a:r>
                  </a:p>
                </p:txBody>
              </p:sp>
              <p:sp>
                <p:nvSpPr>
                  <p:cNvPr id="32" name="Rectangle 31"/>
                  <p:cNvSpPr/>
                  <p:nvPr/>
                </p:nvSpPr>
                <p:spPr bwMode="auto">
                  <a:xfrm>
                    <a:off x="9516047" y="21014354"/>
                    <a:ext cx="757382" cy="154632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vert="horz" wrap="square" lIns="51437" tIns="25718" rIns="51437" bIns="25718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2001349"/>
                    <a:endParaRPr lang="en-US" sz="3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</p:grpSp>
          </p:grpSp>
          <p:sp>
            <p:nvSpPr>
              <p:cNvPr id="23" name="Freeform 22"/>
              <p:cNvSpPr/>
              <p:nvPr/>
            </p:nvSpPr>
            <p:spPr bwMode="auto">
              <a:xfrm>
                <a:off x="17978614" y="15198377"/>
                <a:ext cx="2108184" cy="4319320"/>
              </a:xfrm>
              <a:custGeom>
                <a:avLst/>
                <a:gdLst>
                  <a:gd name="connsiteX0" fmla="*/ 919434 w 2587032"/>
                  <a:gd name="connsiteY0" fmla="*/ 1774610 h 4319320"/>
                  <a:gd name="connsiteX1" fmla="*/ 156285 w 2587032"/>
                  <a:gd name="connsiteY1" fmla="*/ 2663980 h 4319320"/>
                  <a:gd name="connsiteX2" fmla="*/ 919434 w 2587032"/>
                  <a:gd name="connsiteY2" fmla="*/ 3553350 h 4319320"/>
                  <a:gd name="connsiteX3" fmla="*/ 1682583 w 2587032"/>
                  <a:gd name="connsiteY3" fmla="*/ 2663980 h 4319320"/>
                  <a:gd name="connsiteX4" fmla="*/ 919434 w 2587032"/>
                  <a:gd name="connsiteY4" fmla="*/ 1774610 h 4319320"/>
                  <a:gd name="connsiteX5" fmla="*/ 0 w 2587032"/>
                  <a:gd name="connsiteY5" fmla="*/ 0 h 4319320"/>
                  <a:gd name="connsiteX6" fmla="*/ 2587032 w 2587032"/>
                  <a:gd name="connsiteY6" fmla="*/ 0 h 4319320"/>
                  <a:gd name="connsiteX7" fmla="*/ 2587032 w 2587032"/>
                  <a:gd name="connsiteY7" fmla="*/ 4319320 h 4319320"/>
                  <a:gd name="connsiteX8" fmla="*/ 0 w 2587032"/>
                  <a:gd name="connsiteY8" fmla="*/ 4319320 h 4319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87032" h="4319320">
                    <a:moveTo>
                      <a:pt x="919434" y="1774610"/>
                    </a:moveTo>
                    <a:cubicBezTo>
                      <a:pt x="497958" y="1774610"/>
                      <a:pt x="156285" y="2172796"/>
                      <a:pt x="156285" y="2663980"/>
                    </a:cubicBezTo>
                    <a:cubicBezTo>
                      <a:pt x="156285" y="3155164"/>
                      <a:pt x="497958" y="3553350"/>
                      <a:pt x="919434" y="3553350"/>
                    </a:cubicBezTo>
                    <a:cubicBezTo>
                      <a:pt x="1340910" y="3553350"/>
                      <a:pt x="1682583" y="3155164"/>
                      <a:pt x="1682583" y="2663980"/>
                    </a:cubicBezTo>
                    <a:cubicBezTo>
                      <a:pt x="1682583" y="2172796"/>
                      <a:pt x="1340910" y="1774610"/>
                      <a:pt x="919434" y="1774610"/>
                    </a:cubicBezTo>
                    <a:close/>
                    <a:moveTo>
                      <a:pt x="0" y="0"/>
                    </a:moveTo>
                    <a:lnTo>
                      <a:pt x="2587032" y="0"/>
                    </a:lnTo>
                    <a:lnTo>
                      <a:pt x="2587032" y="4319320"/>
                    </a:lnTo>
                    <a:lnTo>
                      <a:pt x="0" y="4319320"/>
                    </a:lnTo>
                    <a:close/>
                  </a:path>
                </a:pathLst>
              </a:custGeom>
              <a:ln>
                <a:headEnd type="none" w="med" len="med"/>
                <a:tailEnd type="none" w="med" len="med"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51437" tIns="25718" rIns="51437" bIns="25718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defTabSz="2001349"/>
                <a:r>
                  <a:rPr lang="en-US" sz="600" dirty="0">
                    <a:solidFill>
                      <a:schemeClr val="tx1"/>
                    </a:solidFill>
                    <a:latin typeface="Arial" charset="0"/>
                  </a:rPr>
                  <a:t>Tape library</a:t>
                </a:r>
              </a:p>
            </p:txBody>
          </p:sp>
          <p:sp>
            <p:nvSpPr>
              <p:cNvPr id="24" name="Rectangle 23"/>
              <p:cNvSpPr/>
              <p:nvPr/>
            </p:nvSpPr>
            <p:spPr bwMode="auto">
              <a:xfrm>
                <a:off x="19653750" y="19526728"/>
                <a:ext cx="326026" cy="235294"/>
              </a:xfrm>
              <a:prstGeom prst="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vert="horz" wrap="square" lIns="51437" tIns="25718" rIns="51437" bIns="25718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2001349"/>
                <a:endParaRPr lang="en-US" sz="200">
                  <a:solidFill>
                    <a:schemeClr val="tx1"/>
                  </a:solidFill>
                  <a:latin typeface="Arial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 bwMode="auto">
              <a:xfrm>
                <a:off x="18102790" y="15612598"/>
                <a:ext cx="880602" cy="1065995"/>
              </a:xfrm>
              <a:prstGeom prst="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51437" tIns="25718" rIns="51437" bIns="25718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2001349"/>
                <a:endParaRPr lang="en-US" sz="500">
                  <a:solidFill>
                    <a:schemeClr val="tx1"/>
                  </a:solidFill>
                  <a:latin typeface="Arial" charset="0"/>
                </a:endParaRPr>
              </a:p>
            </p:txBody>
          </p:sp>
        </p:grpSp>
        <p:sp>
          <p:nvSpPr>
            <p:cNvPr id="39" name="TextBox 38"/>
            <p:cNvSpPr txBox="1"/>
            <p:nvPr/>
          </p:nvSpPr>
          <p:spPr>
            <a:xfrm>
              <a:off x="3343572" y="1523927"/>
              <a:ext cx="1208673" cy="360731"/>
            </a:xfrm>
            <a:prstGeom prst="rect">
              <a:avLst/>
            </a:prstGeom>
            <a:noFill/>
          </p:spPr>
          <p:txBody>
            <a:bodyPr wrap="none" lIns="77925" tIns="38963" rIns="77925" bIns="38963" rtlCol="0">
              <a:spAutoFit/>
            </a:bodyPr>
            <a:lstStyle/>
            <a:p>
              <a:pPr algn="ctr"/>
              <a:r>
                <a:rPr lang="en-US" sz="1000" b="1" dirty="0"/>
                <a:t>One EOS instance</a:t>
              </a:r>
            </a:p>
            <a:p>
              <a:pPr algn="ctr"/>
              <a:r>
                <a:rPr lang="en-US" sz="1000" b="1" dirty="0"/>
                <a:t>per experiment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6651282" y="2388512"/>
              <a:ext cx="882654" cy="303273"/>
            </a:xfrm>
            <a:prstGeom prst="rect">
              <a:avLst/>
            </a:prstGeom>
            <a:noFill/>
          </p:spPr>
          <p:txBody>
            <a:bodyPr wrap="none" lIns="77925" tIns="38963" rIns="77925" bIns="38963" rtlCol="0">
              <a:spAutoFit/>
            </a:bodyPr>
            <a:lstStyle/>
            <a:p>
              <a:r>
                <a:rPr lang="en-US" sz="800" dirty="0"/>
                <a:t>Archive and</a:t>
              </a:r>
              <a:br>
                <a:rPr lang="en-US" sz="800" dirty="0"/>
              </a:br>
              <a:r>
                <a:rPr lang="en-US" sz="800" dirty="0"/>
                <a:t>retrieve requests</a:t>
              </a:r>
            </a:p>
          </p:txBody>
        </p:sp>
        <p:cxnSp>
          <p:nvCxnSpPr>
            <p:cNvPr id="41" name="Straight Connector 40"/>
            <p:cNvCxnSpPr>
              <a:stCxn id="46" idx="2"/>
              <a:endCxn id="45" idx="0"/>
            </p:cNvCxnSpPr>
            <p:nvPr/>
          </p:nvCxnSpPr>
          <p:spPr bwMode="auto">
            <a:xfrm flipH="1">
              <a:off x="6630644" y="3273434"/>
              <a:ext cx="3432" cy="452125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777777"/>
              </a:solidFill>
              <a:prstDash val="solid"/>
              <a:round/>
              <a:headEnd type="arrow" w="med" len="med"/>
              <a:tailEnd type="arrow" w="med" len="med"/>
            </a:ln>
            <a:effectLst/>
          </p:spPr>
        </p:cxnSp>
        <p:sp>
          <p:nvSpPr>
            <p:cNvPr id="42" name="TextBox 41"/>
            <p:cNvSpPr txBox="1"/>
            <p:nvPr/>
          </p:nvSpPr>
          <p:spPr>
            <a:xfrm>
              <a:off x="4887923" y="1778812"/>
              <a:ext cx="882654" cy="303273"/>
            </a:xfrm>
            <a:prstGeom prst="rect">
              <a:avLst/>
            </a:prstGeom>
            <a:noFill/>
          </p:spPr>
          <p:txBody>
            <a:bodyPr wrap="none" lIns="77925" tIns="38963" rIns="77925" bIns="38963" rtlCol="0">
              <a:spAutoFit/>
            </a:bodyPr>
            <a:lstStyle/>
            <a:p>
              <a:pPr algn="ctr"/>
              <a:r>
                <a:rPr lang="en-US" sz="800" dirty="0"/>
                <a:t>Archive and</a:t>
              </a:r>
              <a:br>
                <a:rPr lang="en-US" sz="800" dirty="0"/>
              </a:br>
              <a:r>
                <a:rPr lang="en-US" sz="800" dirty="0"/>
                <a:t>retrieve requests</a:t>
              </a:r>
            </a:p>
          </p:txBody>
        </p:sp>
        <p:sp>
          <p:nvSpPr>
            <p:cNvPr id="43" name="Folded Corner 42"/>
            <p:cNvSpPr/>
            <p:nvPr/>
          </p:nvSpPr>
          <p:spPr bwMode="auto">
            <a:xfrm>
              <a:off x="3429891" y="2650789"/>
              <a:ext cx="1154586" cy="846916"/>
            </a:xfrm>
            <a:prstGeom prst="foldedCorner">
              <a:avLst/>
            </a:prstGeom>
            <a:solidFill>
              <a:srgbClr val="EFEFEF"/>
            </a:solidFill>
            <a:ln>
              <a:headEnd type="none" w="med" len="med"/>
              <a:tailEnd type="none" w="med" len="med"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vert="horz" wrap="square" lIns="43835" tIns="21917" rIns="43835" bIns="21917" numCol="1" rtlCol="0" anchor="t" anchorCtr="0" compatLnSpc="1">
              <a:prstTxWarp prst="textNoShape">
                <a:avLst/>
              </a:prstTxWarp>
            </a:bodyPr>
            <a:lstStyle/>
            <a:p>
              <a:r>
                <a:rPr lang="en-US" sz="800" dirty="0"/>
                <a:t>Tape files appear in EOS namespace as replicas.</a:t>
              </a:r>
            </a:p>
            <a:p>
              <a:endParaRPr lang="en-US" sz="800" dirty="0"/>
            </a:p>
            <a:p>
              <a:r>
                <a:rPr lang="en-US" sz="800" dirty="0"/>
                <a:t>EOS workflow engine glues EOS to CTA </a:t>
              </a:r>
            </a:p>
          </p:txBody>
        </p:sp>
        <p:cxnSp>
          <p:nvCxnSpPr>
            <p:cNvPr id="44" name="Straight Connector 43"/>
            <p:cNvCxnSpPr>
              <a:stCxn id="15" idx="2"/>
              <a:endCxn id="43" idx="0"/>
            </p:cNvCxnSpPr>
            <p:nvPr/>
          </p:nvCxnSpPr>
          <p:spPr bwMode="auto">
            <a:xfrm>
              <a:off x="3904902" y="2347604"/>
              <a:ext cx="102282" cy="303185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lg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5" name="Rounded Rectangle 44"/>
            <p:cNvSpPr/>
            <p:nvPr/>
          </p:nvSpPr>
          <p:spPr bwMode="auto">
            <a:xfrm>
              <a:off x="6085299" y="3725559"/>
              <a:ext cx="1090689" cy="500324"/>
            </a:xfrm>
            <a:prstGeom prst="roundRect">
              <a:avLst/>
            </a:prstGeom>
            <a:gradFill flip="none" rotWithShape="1">
              <a:gsLst>
                <a:gs pos="0">
                  <a:srgbClr val="819DEB">
                    <a:tint val="66000"/>
                    <a:satMod val="160000"/>
                  </a:srgbClr>
                </a:gs>
                <a:gs pos="50000">
                  <a:srgbClr val="819DEB">
                    <a:tint val="44500"/>
                    <a:satMod val="160000"/>
                  </a:srgbClr>
                </a:gs>
                <a:gs pos="100000">
                  <a:srgbClr val="819DEB">
                    <a:tint val="23500"/>
                    <a:satMod val="160000"/>
                  </a:srgbClr>
                </a:gs>
              </a:gsLst>
              <a:lin ang="16200000" scaled="1"/>
              <a:tileRect/>
            </a:gradFill>
            <a:ln>
              <a:headEnd type="none" w="med" len="med"/>
              <a:tailEnd type="none" w="med" len="med"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43835" tIns="21917" rIns="43835" bIns="21917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2001349"/>
              <a:r>
                <a:rPr lang="en-US" sz="1000" dirty="0">
                  <a:solidFill>
                    <a:schemeClr val="tx1"/>
                  </a:solidFill>
                  <a:latin typeface="Arial" charset="0"/>
                </a:rPr>
                <a:t>CTA</a:t>
              </a:r>
              <a:br>
                <a:rPr lang="en-US" sz="1000" dirty="0">
                  <a:solidFill>
                    <a:schemeClr val="tx1"/>
                  </a:solidFill>
                  <a:latin typeface="Arial" charset="0"/>
                </a:rPr>
              </a:br>
              <a:r>
                <a:rPr lang="en-US" sz="1000" dirty="0">
                  <a:solidFill>
                    <a:schemeClr val="tx1"/>
                  </a:solidFill>
                  <a:latin typeface="Arial" charset="0"/>
                </a:rPr>
                <a:t>tape server</a:t>
              </a:r>
            </a:p>
          </p:txBody>
        </p:sp>
        <p:sp>
          <p:nvSpPr>
            <p:cNvPr id="46" name="Rounded Rectangle 45"/>
            <p:cNvSpPr/>
            <p:nvPr/>
          </p:nvSpPr>
          <p:spPr bwMode="auto">
            <a:xfrm>
              <a:off x="6088732" y="2773110"/>
              <a:ext cx="1090689" cy="500324"/>
            </a:xfrm>
            <a:prstGeom prst="roundRect">
              <a:avLst/>
            </a:prstGeom>
            <a:gradFill flip="none" rotWithShape="1">
              <a:gsLst>
                <a:gs pos="0">
                  <a:srgbClr val="819DEB">
                    <a:tint val="66000"/>
                    <a:satMod val="160000"/>
                  </a:srgbClr>
                </a:gs>
                <a:gs pos="50000">
                  <a:srgbClr val="819DEB">
                    <a:tint val="44500"/>
                    <a:satMod val="160000"/>
                  </a:srgbClr>
                </a:gs>
                <a:gs pos="100000">
                  <a:srgbClr val="819DEB">
                    <a:tint val="23500"/>
                    <a:satMod val="160000"/>
                  </a:srgbClr>
                </a:gs>
              </a:gsLst>
              <a:lin ang="16200000" scaled="1"/>
              <a:tileRect/>
            </a:gradFill>
            <a:ln>
              <a:headEnd type="none" w="med" len="med"/>
              <a:tailEnd type="none" w="med" len="med"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43835" tIns="21917" rIns="43835" bIns="21917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2001349"/>
              <a:r>
                <a:rPr lang="en-US" sz="1000" dirty="0">
                  <a:solidFill>
                    <a:schemeClr val="tx1"/>
                  </a:solidFill>
                  <a:latin typeface="Arial" charset="0"/>
                </a:rPr>
                <a:t>CTA</a:t>
              </a:r>
              <a:br>
                <a:rPr lang="en-US" sz="1000" dirty="0">
                  <a:solidFill>
                    <a:schemeClr val="tx1"/>
                  </a:solidFill>
                  <a:latin typeface="Arial" charset="0"/>
                </a:rPr>
              </a:br>
              <a:r>
                <a:rPr lang="en-US" sz="1000" dirty="0">
                  <a:solidFill>
                    <a:schemeClr val="tx1"/>
                  </a:solidFill>
                  <a:latin typeface="Arial" charset="0"/>
                </a:rPr>
                <a:t>metadata</a:t>
              </a:r>
            </a:p>
          </p:txBody>
        </p:sp>
        <p:grpSp>
          <p:nvGrpSpPr>
            <p:cNvPr id="47" name="Group 46"/>
            <p:cNvGrpSpPr/>
            <p:nvPr/>
          </p:nvGrpSpPr>
          <p:grpSpPr>
            <a:xfrm>
              <a:off x="7093608" y="3844424"/>
              <a:ext cx="1047940" cy="282455"/>
              <a:chOff x="13732624" y="7969617"/>
              <a:chExt cx="1618357" cy="669503"/>
            </a:xfrm>
          </p:grpSpPr>
          <p:sp>
            <p:nvSpPr>
              <p:cNvPr id="48" name="Left-Right Arrow 47"/>
              <p:cNvSpPr/>
              <p:nvPr/>
            </p:nvSpPr>
            <p:spPr bwMode="auto">
              <a:xfrm>
                <a:off x="13732624" y="7969617"/>
                <a:ext cx="1618357" cy="669503"/>
              </a:xfrm>
              <a:prstGeom prst="leftRightArrow">
                <a:avLst>
                  <a:gd name="adj1" fmla="val 40085"/>
                  <a:gd name="adj2" fmla="val 60960"/>
                </a:avLst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rgbClr val="777777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51437" tIns="25718" rIns="51437" bIns="25718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2001349"/>
                <a:endParaRPr lang="en-US" sz="2900"/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13969983" y="8058959"/>
                <a:ext cx="1143643" cy="476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/>
                  <a:t>Files</a:t>
                </a:r>
              </a:p>
            </p:txBody>
          </p:sp>
        </p:grpSp>
        <p:cxnSp>
          <p:nvCxnSpPr>
            <p:cNvPr id="50" name="Straight Connector 49"/>
            <p:cNvCxnSpPr>
              <a:stCxn id="14" idx="2"/>
              <a:endCxn id="46" idx="0"/>
            </p:cNvCxnSpPr>
            <p:nvPr/>
          </p:nvCxnSpPr>
          <p:spPr bwMode="auto">
            <a:xfrm>
              <a:off x="6634076" y="2345601"/>
              <a:ext cx="0" cy="427508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777777"/>
              </a:solidFill>
              <a:prstDash val="solid"/>
              <a:round/>
              <a:headEnd type="arrow" w="med" len="med"/>
              <a:tailEnd type="arrow" w="med" len="med"/>
            </a:ln>
            <a:effectLst/>
          </p:spPr>
        </p:cxnSp>
        <p:grpSp>
          <p:nvGrpSpPr>
            <p:cNvPr id="51" name="Group 50"/>
            <p:cNvGrpSpPr/>
            <p:nvPr/>
          </p:nvGrpSpPr>
          <p:grpSpPr>
            <a:xfrm>
              <a:off x="4317639" y="3846486"/>
              <a:ext cx="1810904" cy="282455"/>
              <a:chOff x="8273255" y="7974503"/>
              <a:chExt cx="3599947" cy="669503"/>
            </a:xfrm>
          </p:grpSpPr>
          <p:sp>
            <p:nvSpPr>
              <p:cNvPr id="52" name="Left-Right Arrow 51"/>
              <p:cNvSpPr/>
              <p:nvPr/>
            </p:nvSpPr>
            <p:spPr bwMode="auto">
              <a:xfrm>
                <a:off x="8273255" y="7974503"/>
                <a:ext cx="3599947" cy="669503"/>
              </a:xfrm>
              <a:prstGeom prst="leftRightArrow">
                <a:avLst>
                  <a:gd name="adj1" fmla="val 40085"/>
                  <a:gd name="adj2" fmla="val 60960"/>
                </a:avLst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rgbClr val="777777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51437" tIns="25718" rIns="51437" bIns="25718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2001349"/>
                <a:endParaRPr lang="en-US" sz="2900"/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>
                <a:off x="9501406" y="8063845"/>
                <a:ext cx="1143642" cy="476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/>
                  <a:t>Files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622612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CTA?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994207"/>
            <a:ext cx="8226854" cy="717551"/>
          </a:xfrm>
        </p:spPr>
        <p:txBody>
          <a:bodyPr>
            <a:normAutofit lnSpcReduction="10000"/>
          </a:bodyPr>
          <a:lstStyle/>
          <a:p>
            <a:pPr marL="0" lvl="2" indent="0">
              <a:buSzPct val="80000"/>
              <a:buNone/>
            </a:pPr>
            <a:r>
              <a:rPr lang="en-US" sz="2000" b="1" dirty="0">
                <a:solidFill>
                  <a:srgbClr val="3961AD"/>
                </a:solidFill>
              </a:rPr>
              <a:t>EOS plus CTA is a “drop in” replacement for CASTOR</a:t>
            </a:r>
          </a:p>
          <a:p>
            <a:pPr marL="342892" lvl="2" indent="-342892">
              <a:buSzPct val="80000"/>
            </a:pPr>
            <a:r>
              <a:rPr lang="en-US" sz="2000" b="1" dirty="0">
                <a:solidFill>
                  <a:srgbClr val="3961AD"/>
                </a:solidFill>
              </a:rPr>
              <a:t>Same tape format as CASTOR – only need to migrate metadata</a:t>
            </a:r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75" name="Group 74"/>
          <p:cNvGrpSpPr/>
          <p:nvPr/>
        </p:nvGrpSpPr>
        <p:grpSpPr>
          <a:xfrm>
            <a:off x="5051208" y="2916001"/>
            <a:ext cx="3681938" cy="1566134"/>
            <a:chOff x="274586" y="26755516"/>
            <a:chExt cx="8421594" cy="3675949"/>
          </a:xfrm>
        </p:grpSpPr>
        <p:sp>
          <p:nvSpPr>
            <p:cNvPr id="76" name="Rounded Rectangle 75"/>
            <p:cNvSpPr/>
            <p:nvPr/>
          </p:nvSpPr>
          <p:spPr bwMode="auto">
            <a:xfrm>
              <a:off x="2993225" y="29641640"/>
              <a:ext cx="2425190" cy="666106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51437" tIns="25718" rIns="51437" bIns="2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2348450"/>
              <a:r>
                <a:rPr lang="en-US" sz="1100" b="1" dirty="0">
                  <a:solidFill>
                    <a:schemeClr val="tx1"/>
                  </a:solidFill>
                  <a:latin typeface="Arial" charset="0"/>
                </a:rPr>
                <a:t>EOS + CTA</a:t>
              </a:r>
            </a:p>
          </p:txBody>
        </p:sp>
        <p:sp>
          <p:nvSpPr>
            <p:cNvPr id="77" name="Rounded Rectangle 76"/>
            <p:cNvSpPr/>
            <p:nvPr/>
          </p:nvSpPr>
          <p:spPr bwMode="auto">
            <a:xfrm>
              <a:off x="274586" y="28215262"/>
              <a:ext cx="2538971" cy="605584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square" lIns="51437" tIns="25718" rIns="51437" bIns="2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2348450"/>
              <a:r>
                <a:rPr lang="en-US" sz="1100" b="1" dirty="0">
                  <a:solidFill>
                    <a:schemeClr val="tx1"/>
                  </a:solidFill>
                  <a:latin typeface="Arial" charset="0"/>
                </a:rPr>
                <a:t>Experiment </a:t>
              </a:r>
            </a:p>
          </p:txBody>
        </p:sp>
        <p:grpSp>
          <p:nvGrpSpPr>
            <p:cNvPr id="78" name="Group 77"/>
            <p:cNvGrpSpPr/>
            <p:nvPr/>
          </p:nvGrpSpPr>
          <p:grpSpPr>
            <a:xfrm>
              <a:off x="7050052" y="28067775"/>
              <a:ext cx="1646128" cy="2363690"/>
              <a:chOff x="8696374" y="29385486"/>
              <a:chExt cx="1646128" cy="2363690"/>
            </a:xfrm>
          </p:grpSpPr>
          <p:grpSp>
            <p:nvGrpSpPr>
              <p:cNvPr id="92" name="Group 91"/>
              <p:cNvGrpSpPr/>
              <p:nvPr/>
            </p:nvGrpSpPr>
            <p:grpSpPr>
              <a:xfrm>
                <a:off x="8733958" y="29385486"/>
                <a:ext cx="1608544" cy="2363690"/>
                <a:chOff x="1000107" y="32784155"/>
                <a:chExt cx="1608544" cy="2363690"/>
              </a:xfrm>
            </p:grpSpPr>
            <p:grpSp>
              <p:nvGrpSpPr>
                <p:cNvPr id="94" name="Group 93"/>
                <p:cNvGrpSpPr/>
                <p:nvPr/>
              </p:nvGrpSpPr>
              <p:grpSpPr>
                <a:xfrm>
                  <a:off x="1329176" y="32784155"/>
                  <a:ext cx="1279475" cy="2146126"/>
                  <a:chOff x="3818423" y="33004339"/>
                  <a:chExt cx="1279475" cy="2146126"/>
                </a:xfrm>
              </p:grpSpPr>
              <p:sp>
                <p:nvSpPr>
                  <p:cNvPr id="105" name="Rectangle 104"/>
                  <p:cNvSpPr/>
                  <p:nvPr/>
                </p:nvSpPr>
                <p:spPr bwMode="auto">
                  <a:xfrm>
                    <a:off x="3864115" y="35016373"/>
                    <a:ext cx="161107" cy="134092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0">
                    <a:schemeClr val="dk1"/>
                  </a:lnRef>
                  <a:fillRef idx="3">
                    <a:schemeClr val="dk1"/>
                  </a:fillRef>
                  <a:effectRef idx="3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="horz" wrap="square" lIns="51437" tIns="25718" rIns="51437" bIns="25718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2348450"/>
                    <a:endParaRPr lang="en-US" sz="11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6" name="Rectangle 105"/>
                  <p:cNvSpPr/>
                  <p:nvPr/>
                </p:nvSpPr>
                <p:spPr bwMode="auto">
                  <a:xfrm>
                    <a:off x="4858616" y="35013753"/>
                    <a:ext cx="161107" cy="134092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0">
                    <a:schemeClr val="dk1"/>
                  </a:lnRef>
                  <a:fillRef idx="3">
                    <a:schemeClr val="dk1"/>
                  </a:fillRef>
                  <a:effectRef idx="3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="horz" wrap="square" lIns="51437" tIns="25718" rIns="51437" bIns="25718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2348450"/>
                    <a:endParaRPr lang="en-US" sz="11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7" name="Rectangle 106"/>
                  <p:cNvSpPr/>
                  <p:nvPr/>
                </p:nvSpPr>
                <p:spPr bwMode="auto">
                  <a:xfrm>
                    <a:off x="3818423" y="33004339"/>
                    <a:ext cx="1279475" cy="1993928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vert="horz" wrap="square" lIns="51437" tIns="25718" rIns="51437" bIns="25718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2348450"/>
                    <a:endParaRPr lang="en-US" sz="1100" dirty="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8" name="Rectangle 107"/>
                  <p:cNvSpPr/>
                  <p:nvPr/>
                </p:nvSpPr>
                <p:spPr bwMode="auto">
                  <a:xfrm>
                    <a:off x="3883165" y="33381668"/>
                    <a:ext cx="435154" cy="607501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vert="horz" wrap="square" lIns="51437" tIns="25718" rIns="51437" bIns="25718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2348450"/>
                    <a:endParaRPr lang="en-US" sz="11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95" name="Group 94"/>
                <p:cNvGrpSpPr/>
                <p:nvPr/>
              </p:nvGrpSpPr>
              <p:grpSpPr>
                <a:xfrm>
                  <a:off x="1167521" y="32886284"/>
                  <a:ext cx="1279475" cy="2146126"/>
                  <a:chOff x="3818423" y="33004339"/>
                  <a:chExt cx="1279475" cy="2146126"/>
                </a:xfrm>
              </p:grpSpPr>
              <p:sp>
                <p:nvSpPr>
                  <p:cNvPr id="101" name="Rectangle 100"/>
                  <p:cNvSpPr/>
                  <p:nvPr/>
                </p:nvSpPr>
                <p:spPr bwMode="auto">
                  <a:xfrm>
                    <a:off x="3864115" y="35016373"/>
                    <a:ext cx="161107" cy="134092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0">
                    <a:schemeClr val="dk1"/>
                  </a:lnRef>
                  <a:fillRef idx="3">
                    <a:schemeClr val="dk1"/>
                  </a:fillRef>
                  <a:effectRef idx="3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="horz" wrap="square" lIns="51437" tIns="25718" rIns="51437" bIns="25718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2348450"/>
                    <a:endParaRPr lang="en-US" sz="11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" name="Rectangle 101"/>
                  <p:cNvSpPr/>
                  <p:nvPr/>
                </p:nvSpPr>
                <p:spPr bwMode="auto">
                  <a:xfrm>
                    <a:off x="4858616" y="35013753"/>
                    <a:ext cx="161107" cy="134092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0">
                    <a:schemeClr val="dk1"/>
                  </a:lnRef>
                  <a:fillRef idx="3">
                    <a:schemeClr val="dk1"/>
                  </a:fillRef>
                  <a:effectRef idx="3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="horz" wrap="square" lIns="51437" tIns="25718" rIns="51437" bIns="25718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2348450"/>
                    <a:endParaRPr lang="en-US" sz="11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3" name="Rectangle 102"/>
                  <p:cNvSpPr/>
                  <p:nvPr/>
                </p:nvSpPr>
                <p:spPr bwMode="auto">
                  <a:xfrm>
                    <a:off x="3818423" y="33004339"/>
                    <a:ext cx="1279475" cy="1993928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vert="horz" wrap="square" lIns="51437" tIns="25718" rIns="51437" bIns="25718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2348450"/>
                    <a:endParaRPr lang="en-US" sz="1100" dirty="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4" name="Rectangle 103"/>
                  <p:cNvSpPr/>
                  <p:nvPr/>
                </p:nvSpPr>
                <p:spPr bwMode="auto">
                  <a:xfrm>
                    <a:off x="3883165" y="33381668"/>
                    <a:ext cx="435154" cy="607501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vert="horz" wrap="square" lIns="51437" tIns="25718" rIns="51437" bIns="25718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2348450"/>
                    <a:endParaRPr lang="en-US" sz="11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96" name="Group 95"/>
                <p:cNvGrpSpPr/>
                <p:nvPr/>
              </p:nvGrpSpPr>
              <p:grpSpPr>
                <a:xfrm>
                  <a:off x="1000107" y="33001719"/>
                  <a:ext cx="1279475" cy="2146126"/>
                  <a:chOff x="3818423" y="33004339"/>
                  <a:chExt cx="1279475" cy="2146126"/>
                </a:xfrm>
              </p:grpSpPr>
              <p:sp>
                <p:nvSpPr>
                  <p:cNvPr id="97" name="Rectangle 96"/>
                  <p:cNvSpPr/>
                  <p:nvPr/>
                </p:nvSpPr>
                <p:spPr bwMode="auto">
                  <a:xfrm>
                    <a:off x="3864115" y="35016373"/>
                    <a:ext cx="161107" cy="134092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0">
                    <a:schemeClr val="dk1"/>
                  </a:lnRef>
                  <a:fillRef idx="3">
                    <a:schemeClr val="dk1"/>
                  </a:fillRef>
                  <a:effectRef idx="3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="horz" wrap="square" lIns="51437" tIns="25718" rIns="51437" bIns="25718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2348450"/>
                    <a:endParaRPr lang="en-US" sz="11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98" name="Rectangle 97"/>
                  <p:cNvSpPr/>
                  <p:nvPr/>
                </p:nvSpPr>
                <p:spPr bwMode="auto">
                  <a:xfrm>
                    <a:off x="4858616" y="35013753"/>
                    <a:ext cx="161107" cy="134092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0">
                    <a:schemeClr val="dk1"/>
                  </a:lnRef>
                  <a:fillRef idx="3">
                    <a:schemeClr val="dk1"/>
                  </a:fillRef>
                  <a:effectRef idx="3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="horz" wrap="square" lIns="51437" tIns="25718" rIns="51437" bIns="25718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2348450"/>
                    <a:endParaRPr lang="en-US" sz="11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99" name="Rectangle 98"/>
                  <p:cNvSpPr/>
                  <p:nvPr/>
                </p:nvSpPr>
                <p:spPr bwMode="auto">
                  <a:xfrm>
                    <a:off x="3818423" y="33004339"/>
                    <a:ext cx="1279475" cy="1993928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vert="horz" wrap="square" lIns="51437" tIns="25718" rIns="51437" bIns="25718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2348450"/>
                    <a:endParaRPr lang="en-US" sz="1100" dirty="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0" name="Rectangle 99"/>
                  <p:cNvSpPr/>
                  <p:nvPr/>
                </p:nvSpPr>
                <p:spPr bwMode="auto">
                  <a:xfrm>
                    <a:off x="3883165" y="33381668"/>
                    <a:ext cx="435154" cy="607501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vert="horz" wrap="square" lIns="51437" tIns="25718" rIns="51437" bIns="25718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2348450"/>
                    <a:endParaRPr lang="en-US" sz="11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</p:grpSp>
          </p:grpSp>
          <p:sp>
            <p:nvSpPr>
              <p:cNvPr id="93" name="TextBox 92"/>
              <p:cNvSpPr txBox="1"/>
              <p:nvPr/>
            </p:nvSpPr>
            <p:spPr>
              <a:xfrm>
                <a:off x="8696374" y="30713403"/>
                <a:ext cx="1449587" cy="8668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/>
                  <a:t>Tape</a:t>
                </a:r>
              </a:p>
              <a:p>
                <a:r>
                  <a:rPr lang="en-US" sz="900" b="1" dirty="0"/>
                  <a:t>libraries</a:t>
                </a:r>
              </a:p>
            </p:txBody>
          </p:sp>
        </p:grpSp>
        <p:sp>
          <p:nvSpPr>
            <p:cNvPr id="79" name="Rounded Rectangle 78"/>
            <p:cNvSpPr/>
            <p:nvPr/>
          </p:nvSpPr>
          <p:spPr bwMode="auto">
            <a:xfrm>
              <a:off x="2993225" y="26755516"/>
              <a:ext cx="2425190" cy="666106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square" lIns="51437" tIns="25718" rIns="51437" bIns="2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2348450"/>
              <a:r>
                <a:rPr lang="en-US" sz="1100" b="1" dirty="0">
                  <a:solidFill>
                    <a:schemeClr val="tx1"/>
                  </a:solidFill>
                  <a:latin typeface="Arial" charset="0"/>
                </a:rPr>
                <a:t>EOS</a:t>
              </a:r>
            </a:p>
          </p:txBody>
        </p:sp>
        <p:grpSp>
          <p:nvGrpSpPr>
            <p:cNvPr id="80" name="Group 79"/>
            <p:cNvGrpSpPr/>
            <p:nvPr/>
          </p:nvGrpSpPr>
          <p:grpSpPr>
            <a:xfrm>
              <a:off x="5533213" y="29570317"/>
              <a:ext cx="1402298" cy="803857"/>
              <a:chOff x="5621571" y="30779411"/>
              <a:chExt cx="1402298" cy="803857"/>
            </a:xfrm>
          </p:grpSpPr>
          <p:sp>
            <p:nvSpPr>
              <p:cNvPr id="90" name="Left-Right Arrow 89"/>
              <p:cNvSpPr/>
              <p:nvPr/>
            </p:nvSpPr>
            <p:spPr bwMode="auto">
              <a:xfrm>
                <a:off x="5621571" y="30779411"/>
                <a:ext cx="1402298" cy="803857"/>
              </a:xfrm>
              <a:prstGeom prst="leftRightArrow">
                <a:avLst>
                  <a:gd name="adj1" fmla="val 47424"/>
                  <a:gd name="adj2" fmla="val 38148"/>
                </a:avLst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rgbClr val="777777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51437" tIns="25718" rIns="51437" bIns="25718" numCol="1" rtlCol="0" anchor="ctr" anchorCtr="0" compatLnSpc="1">
                <a:prstTxWarp prst="textNoShape">
                  <a:avLst/>
                </a:prstTxWarp>
              </a:bodyPr>
              <a:lstStyle/>
              <a:p>
                <a:pPr defTabSz="2348450"/>
                <a:endParaRPr lang="en-US" sz="800" dirty="0"/>
              </a:p>
            </p:txBody>
          </p:sp>
          <p:sp>
            <p:nvSpPr>
              <p:cNvPr id="91" name="TextBox 90"/>
              <p:cNvSpPr txBox="1"/>
              <p:nvPr/>
            </p:nvSpPr>
            <p:spPr>
              <a:xfrm>
                <a:off x="5862215" y="30917867"/>
                <a:ext cx="921024" cy="505680"/>
              </a:xfrm>
              <a:prstGeom prst="rect">
                <a:avLst/>
              </a:prstGeom>
              <a:noFill/>
            </p:spPr>
            <p:txBody>
              <a:bodyPr wrap="none" rtlCol="0" anchor="ctr" anchorCtr="0">
                <a:spAutoFit/>
              </a:bodyPr>
              <a:lstStyle/>
              <a:p>
                <a:pPr algn="ctr"/>
                <a:r>
                  <a:rPr lang="en-US" sz="800" dirty="0"/>
                  <a:t>Files</a:t>
                </a:r>
              </a:p>
            </p:txBody>
          </p:sp>
        </p:grpSp>
        <p:grpSp>
          <p:nvGrpSpPr>
            <p:cNvPr id="81" name="Group 80"/>
            <p:cNvGrpSpPr/>
            <p:nvPr/>
          </p:nvGrpSpPr>
          <p:grpSpPr>
            <a:xfrm rot="2400000">
              <a:off x="1584649" y="29115348"/>
              <a:ext cx="1402298" cy="803857"/>
              <a:chOff x="5621571" y="30779411"/>
              <a:chExt cx="1402298" cy="803857"/>
            </a:xfrm>
          </p:grpSpPr>
          <p:sp>
            <p:nvSpPr>
              <p:cNvPr id="88" name="Left-Right Arrow 87"/>
              <p:cNvSpPr/>
              <p:nvPr/>
            </p:nvSpPr>
            <p:spPr bwMode="auto">
              <a:xfrm>
                <a:off x="5621571" y="30779411"/>
                <a:ext cx="1402298" cy="803857"/>
              </a:xfrm>
              <a:prstGeom prst="leftRightArrow">
                <a:avLst>
                  <a:gd name="adj1" fmla="val 47424"/>
                  <a:gd name="adj2" fmla="val 38148"/>
                </a:avLst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rgbClr val="777777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51437" tIns="25718" rIns="51437" bIns="25718" numCol="1" rtlCol="0" anchor="ctr" anchorCtr="0" compatLnSpc="1">
                <a:prstTxWarp prst="textNoShape">
                  <a:avLst/>
                </a:prstTxWarp>
              </a:bodyPr>
              <a:lstStyle/>
              <a:p>
                <a:pPr defTabSz="2348450"/>
                <a:endParaRPr lang="en-US" sz="800" dirty="0"/>
              </a:p>
            </p:txBody>
          </p:sp>
          <p:sp>
            <p:nvSpPr>
              <p:cNvPr id="89" name="TextBox 88"/>
              <p:cNvSpPr txBox="1"/>
              <p:nvPr/>
            </p:nvSpPr>
            <p:spPr>
              <a:xfrm>
                <a:off x="5862210" y="30917866"/>
                <a:ext cx="921024" cy="505680"/>
              </a:xfrm>
              <a:prstGeom prst="rect">
                <a:avLst/>
              </a:prstGeom>
              <a:noFill/>
            </p:spPr>
            <p:txBody>
              <a:bodyPr wrap="none" rtlCol="0" anchor="ctr" anchorCtr="0">
                <a:spAutoFit/>
              </a:bodyPr>
              <a:lstStyle/>
              <a:p>
                <a:pPr algn="ctr"/>
                <a:r>
                  <a:rPr lang="en-US" sz="800" dirty="0"/>
                  <a:t>Files</a:t>
                </a:r>
              </a:p>
            </p:txBody>
          </p:sp>
        </p:grpSp>
        <p:grpSp>
          <p:nvGrpSpPr>
            <p:cNvPr id="82" name="Group 81"/>
            <p:cNvGrpSpPr/>
            <p:nvPr/>
          </p:nvGrpSpPr>
          <p:grpSpPr>
            <a:xfrm rot="-2400000">
              <a:off x="1543731" y="27160288"/>
              <a:ext cx="1402298" cy="803857"/>
              <a:chOff x="5621571" y="30779411"/>
              <a:chExt cx="1402298" cy="803857"/>
            </a:xfrm>
          </p:grpSpPr>
          <p:sp>
            <p:nvSpPr>
              <p:cNvPr id="86" name="Left-Right Arrow 85"/>
              <p:cNvSpPr/>
              <p:nvPr/>
            </p:nvSpPr>
            <p:spPr bwMode="auto">
              <a:xfrm>
                <a:off x="5621571" y="30779411"/>
                <a:ext cx="1402298" cy="803857"/>
              </a:xfrm>
              <a:prstGeom prst="leftRightArrow">
                <a:avLst>
                  <a:gd name="adj1" fmla="val 47424"/>
                  <a:gd name="adj2" fmla="val 38148"/>
                </a:avLst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rgbClr val="777777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51437" tIns="25718" rIns="51437" bIns="25718" numCol="1" rtlCol="0" anchor="ctr" anchorCtr="0" compatLnSpc="1">
                <a:prstTxWarp prst="textNoShape">
                  <a:avLst/>
                </a:prstTxWarp>
              </a:bodyPr>
              <a:lstStyle/>
              <a:p>
                <a:pPr defTabSz="2348450"/>
                <a:endParaRPr lang="en-US" sz="800" dirty="0"/>
              </a:p>
            </p:txBody>
          </p:sp>
          <p:sp>
            <p:nvSpPr>
              <p:cNvPr id="87" name="TextBox 86"/>
              <p:cNvSpPr txBox="1"/>
              <p:nvPr/>
            </p:nvSpPr>
            <p:spPr>
              <a:xfrm>
                <a:off x="5862209" y="30917869"/>
                <a:ext cx="921024" cy="505680"/>
              </a:xfrm>
              <a:prstGeom prst="rect">
                <a:avLst/>
              </a:prstGeom>
              <a:noFill/>
            </p:spPr>
            <p:txBody>
              <a:bodyPr wrap="none" rtlCol="0" anchor="ctr" anchorCtr="0">
                <a:spAutoFit/>
              </a:bodyPr>
              <a:lstStyle/>
              <a:p>
                <a:pPr algn="ctr"/>
                <a:r>
                  <a:rPr lang="en-US" sz="800" dirty="0"/>
                  <a:t>Files</a:t>
                </a:r>
              </a:p>
            </p:txBody>
          </p:sp>
        </p:grpSp>
        <p:grpSp>
          <p:nvGrpSpPr>
            <p:cNvPr id="83" name="Group 82"/>
            <p:cNvGrpSpPr/>
            <p:nvPr/>
          </p:nvGrpSpPr>
          <p:grpSpPr>
            <a:xfrm rot="5400000">
              <a:off x="3189270" y="28135817"/>
              <a:ext cx="2030810" cy="803857"/>
              <a:chOff x="5621571" y="30779411"/>
              <a:chExt cx="1402298" cy="803857"/>
            </a:xfrm>
          </p:grpSpPr>
          <p:sp>
            <p:nvSpPr>
              <p:cNvPr id="84" name="Left-Right Arrow 83"/>
              <p:cNvSpPr/>
              <p:nvPr/>
            </p:nvSpPr>
            <p:spPr bwMode="auto">
              <a:xfrm>
                <a:off x="5621571" y="30779411"/>
                <a:ext cx="1402298" cy="803857"/>
              </a:xfrm>
              <a:prstGeom prst="leftRightArrow">
                <a:avLst>
                  <a:gd name="adj1" fmla="val 47424"/>
                  <a:gd name="adj2" fmla="val 38148"/>
                </a:avLst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rgbClr val="777777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51437" tIns="25718" rIns="51437" bIns="25718" numCol="1" rtlCol="0" anchor="ctr" anchorCtr="0" compatLnSpc="1">
                <a:prstTxWarp prst="textNoShape">
                  <a:avLst/>
                </a:prstTxWarp>
              </a:bodyPr>
              <a:lstStyle/>
              <a:p>
                <a:pPr defTabSz="2348450"/>
                <a:endParaRPr lang="en-US" sz="800" dirty="0"/>
              </a:p>
            </p:txBody>
          </p:sp>
          <p:sp>
            <p:nvSpPr>
              <p:cNvPr id="85" name="TextBox 84"/>
              <p:cNvSpPr txBox="1"/>
              <p:nvPr/>
            </p:nvSpPr>
            <p:spPr>
              <a:xfrm>
                <a:off x="5996405" y="30924314"/>
                <a:ext cx="652627" cy="492779"/>
              </a:xfrm>
              <a:prstGeom prst="rect">
                <a:avLst/>
              </a:prstGeom>
              <a:noFill/>
            </p:spPr>
            <p:txBody>
              <a:bodyPr wrap="none" rtlCol="0" anchor="ctr" anchorCtr="0">
                <a:spAutoFit/>
              </a:bodyPr>
              <a:lstStyle/>
              <a:p>
                <a:pPr algn="ctr"/>
                <a:r>
                  <a:rPr lang="en-US" sz="800" dirty="0"/>
                  <a:t>Files</a:t>
                </a:r>
              </a:p>
            </p:txBody>
          </p:sp>
        </p:grpSp>
      </p:grpSp>
      <p:grpSp>
        <p:nvGrpSpPr>
          <p:cNvPr id="109" name="Group 108"/>
          <p:cNvGrpSpPr/>
          <p:nvPr/>
        </p:nvGrpSpPr>
        <p:grpSpPr>
          <a:xfrm>
            <a:off x="288955" y="2916000"/>
            <a:ext cx="3715700" cy="1580496"/>
            <a:chOff x="274586" y="26755516"/>
            <a:chExt cx="8421594" cy="3675949"/>
          </a:xfrm>
        </p:grpSpPr>
        <p:sp>
          <p:nvSpPr>
            <p:cNvPr id="110" name="Rounded Rectangle 109"/>
            <p:cNvSpPr/>
            <p:nvPr/>
          </p:nvSpPr>
          <p:spPr bwMode="auto">
            <a:xfrm>
              <a:off x="2993225" y="29641640"/>
              <a:ext cx="2425190" cy="666106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square" lIns="51437" tIns="25718" rIns="51437" bIns="2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2348450"/>
              <a:r>
                <a:rPr lang="en-US" sz="1100" b="1" dirty="0">
                  <a:solidFill>
                    <a:schemeClr val="tx1"/>
                  </a:solidFill>
                  <a:latin typeface="Arial" charset="0"/>
                </a:rPr>
                <a:t>CASTOR</a:t>
              </a:r>
            </a:p>
          </p:txBody>
        </p:sp>
        <p:sp>
          <p:nvSpPr>
            <p:cNvPr id="111" name="Rounded Rectangle 110"/>
            <p:cNvSpPr/>
            <p:nvPr/>
          </p:nvSpPr>
          <p:spPr bwMode="auto">
            <a:xfrm>
              <a:off x="274586" y="28215262"/>
              <a:ext cx="2538971" cy="605584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square" lIns="51437" tIns="25718" rIns="51437" bIns="2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2348450"/>
              <a:r>
                <a:rPr lang="en-US" sz="1100" b="1" dirty="0">
                  <a:solidFill>
                    <a:schemeClr val="tx1"/>
                  </a:solidFill>
                  <a:latin typeface="Arial" charset="0"/>
                </a:rPr>
                <a:t>Experiment </a:t>
              </a:r>
            </a:p>
          </p:txBody>
        </p:sp>
        <p:grpSp>
          <p:nvGrpSpPr>
            <p:cNvPr id="112" name="Group 111"/>
            <p:cNvGrpSpPr/>
            <p:nvPr/>
          </p:nvGrpSpPr>
          <p:grpSpPr>
            <a:xfrm>
              <a:off x="7050052" y="28067775"/>
              <a:ext cx="1646128" cy="2363690"/>
              <a:chOff x="8696374" y="29385486"/>
              <a:chExt cx="1646128" cy="2363690"/>
            </a:xfrm>
          </p:grpSpPr>
          <p:grpSp>
            <p:nvGrpSpPr>
              <p:cNvPr id="126" name="Group 125"/>
              <p:cNvGrpSpPr/>
              <p:nvPr/>
            </p:nvGrpSpPr>
            <p:grpSpPr>
              <a:xfrm>
                <a:off x="8733958" y="29385486"/>
                <a:ext cx="1608544" cy="2363690"/>
                <a:chOff x="1000107" y="32784155"/>
                <a:chExt cx="1608544" cy="2363690"/>
              </a:xfrm>
            </p:grpSpPr>
            <p:grpSp>
              <p:nvGrpSpPr>
                <p:cNvPr id="128" name="Group 127"/>
                <p:cNvGrpSpPr/>
                <p:nvPr/>
              </p:nvGrpSpPr>
              <p:grpSpPr>
                <a:xfrm>
                  <a:off x="1329176" y="32784155"/>
                  <a:ext cx="1279475" cy="2146126"/>
                  <a:chOff x="3818423" y="33004339"/>
                  <a:chExt cx="1279475" cy="2146126"/>
                </a:xfrm>
              </p:grpSpPr>
              <p:sp>
                <p:nvSpPr>
                  <p:cNvPr id="139" name="Rectangle 138"/>
                  <p:cNvSpPr/>
                  <p:nvPr/>
                </p:nvSpPr>
                <p:spPr bwMode="auto">
                  <a:xfrm>
                    <a:off x="3864115" y="35016373"/>
                    <a:ext cx="161107" cy="134092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0">
                    <a:schemeClr val="dk1"/>
                  </a:lnRef>
                  <a:fillRef idx="3">
                    <a:schemeClr val="dk1"/>
                  </a:fillRef>
                  <a:effectRef idx="3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="horz" wrap="square" lIns="51437" tIns="25718" rIns="51437" bIns="25718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2348450"/>
                    <a:endParaRPr lang="en-US" sz="11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40" name="Rectangle 139"/>
                  <p:cNvSpPr/>
                  <p:nvPr/>
                </p:nvSpPr>
                <p:spPr bwMode="auto">
                  <a:xfrm>
                    <a:off x="4858616" y="35013753"/>
                    <a:ext cx="161107" cy="134092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0">
                    <a:schemeClr val="dk1"/>
                  </a:lnRef>
                  <a:fillRef idx="3">
                    <a:schemeClr val="dk1"/>
                  </a:fillRef>
                  <a:effectRef idx="3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="horz" wrap="square" lIns="51437" tIns="25718" rIns="51437" bIns="25718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2348450"/>
                    <a:endParaRPr lang="en-US" sz="11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41" name="Rectangle 140"/>
                  <p:cNvSpPr/>
                  <p:nvPr/>
                </p:nvSpPr>
                <p:spPr bwMode="auto">
                  <a:xfrm>
                    <a:off x="3818423" y="33004339"/>
                    <a:ext cx="1279475" cy="1993928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vert="horz" wrap="square" lIns="51437" tIns="25718" rIns="51437" bIns="25718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2348450"/>
                    <a:endParaRPr lang="en-US" sz="1100" dirty="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42" name="Rectangle 141"/>
                  <p:cNvSpPr/>
                  <p:nvPr/>
                </p:nvSpPr>
                <p:spPr bwMode="auto">
                  <a:xfrm>
                    <a:off x="3883165" y="33381668"/>
                    <a:ext cx="435154" cy="607501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vert="horz" wrap="square" lIns="51437" tIns="25718" rIns="51437" bIns="25718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2348450"/>
                    <a:endParaRPr lang="en-US" sz="11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29" name="Group 128"/>
                <p:cNvGrpSpPr/>
                <p:nvPr/>
              </p:nvGrpSpPr>
              <p:grpSpPr>
                <a:xfrm>
                  <a:off x="1167521" y="32886284"/>
                  <a:ext cx="1279475" cy="2146126"/>
                  <a:chOff x="3818423" y="33004339"/>
                  <a:chExt cx="1279475" cy="2146126"/>
                </a:xfrm>
              </p:grpSpPr>
              <p:sp>
                <p:nvSpPr>
                  <p:cNvPr id="135" name="Rectangle 134"/>
                  <p:cNvSpPr/>
                  <p:nvPr/>
                </p:nvSpPr>
                <p:spPr bwMode="auto">
                  <a:xfrm>
                    <a:off x="3864115" y="35016373"/>
                    <a:ext cx="161107" cy="134092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0">
                    <a:schemeClr val="dk1"/>
                  </a:lnRef>
                  <a:fillRef idx="3">
                    <a:schemeClr val="dk1"/>
                  </a:fillRef>
                  <a:effectRef idx="3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="horz" wrap="square" lIns="51437" tIns="25718" rIns="51437" bIns="25718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2348450"/>
                    <a:endParaRPr lang="en-US" sz="11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36" name="Rectangle 135"/>
                  <p:cNvSpPr/>
                  <p:nvPr/>
                </p:nvSpPr>
                <p:spPr bwMode="auto">
                  <a:xfrm>
                    <a:off x="4858616" y="35013753"/>
                    <a:ext cx="161107" cy="134092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0">
                    <a:schemeClr val="dk1"/>
                  </a:lnRef>
                  <a:fillRef idx="3">
                    <a:schemeClr val="dk1"/>
                  </a:fillRef>
                  <a:effectRef idx="3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="horz" wrap="square" lIns="51437" tIns="25718" rIns="51437" bIns="25718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2348450"/>
                    <a:endParaRPr lang="en-US" sz="11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37" name="Rectangle 136"/>
                  <p:cNvSpPr/>
                  <p:nvPr/>
                </p:nvSpPr>
                <p:spPr bwMode="auto">
                  <a:xfrm>
                    <a:off x="3818423" y="33004339"/>
                    <a:ext cx="1279475" cy="1993928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vert="horz" wrap="square" lIns="51437" tIns="25718" rIns="51437" bIns="25718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2348450"/>
                    <a:endParaRPr lang="en-US" sz="1100" dirty="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38" name="Rectangle 137"/>
                  <p:cNvSpPr/>
                  <p:nvPr/>
                </p:nvSpPr>
                <p:spPr bwMode="auto">
                  <a:xfrm>
                    <a:off x="3883165" y="33381668"/>
                    <a:ext cx="435154" cy="607501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vert="horz" wrap="square" lIns="51437" tIns="25718" rIns="51437" bIns="25718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2348450"/>
                    <a:endParaRPr lang="en-US" sz="11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30" name="Group 129"/>
                <p:cNvGrpSpPr/>
                <p:nvPr/>
              </p:nvGrpSpPr>
              <p:grpSpPr>
                <a:xfrm>
                  <a:off x="1000107" y="33001719"/>
                  <a:ext cx="1279475" cy="2146126"/>
                  <a:chOff x="3818423" y="33004339"/>
                  <a:chExt cx="1279475" cy="2146126"/>
                </a:xfrm>
              </p:grpSpPr>
              <p:sp>
                <p:nvSpPr>
                  <p:cNvPr id="131" name="Rectangle 130"/>
                  <p:cNvSpPr/>
                  <p:nvPr/>
                </p:nvSpPr>
                <p:spPr bwMode="auto">
                  <a:xfrm>
                    <a:off x="3864115" y="35016373"/>
                    <a:ext cx="161107" cy="134092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0">
                    <a:schemeClr val="dk1"/>
                  </a:lnRef>
                  <a:fillRef idx="3">
                    <a:schemeClr val="dk1"/>
                  </a:fillRef>
                  <a:effectRef idx="3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="horz" wrap="square" lIns="51437" tIns="25718" rIns="51437" bIns="25718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2348450"/>
                    <a:endParaRPr lang="en-US" sz="11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32" name="Rectangle 131"/>
                  <p:cNvSpPr/>
                  <p:nvPr/>
                </p:nvSpPr>
                <p:spPr bwMode="auto">
                  <a:xfrm>
                    <a:off x="4858616" y="35013753"/>
                    <a:ext cx="161107" cy="134092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0">
                    <a:schemeClr val="dk1"/>
                  </a:lnRef>
                  <a:fillRef idx="3">
                    <a:schemeClr val="dk1"/>
                  </a:fillRef>
                  <a:effectRef idx="3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="horz" wrap="square" lIns="51437" tIns="25718" rIns="51437" bIns="25718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2348450"/>
                    <a:endParaRPr lang="en-US" sz="11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33" name="Rectangle 132"/>
                  <p:cNvSpPr/>
                  <p:nvPr/>
                </p:nvSpPr>
                <p:spPr bwMode="auto">
                  <a:xfrm>
                    <a:off x="3818423" y="33004339"/>
                    <a:ext cx="1279475" cy="1993928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vert="horz" wrap="square" lIns="51437" tIns="25718" rIns="51437" bIns="25718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2348450"/>
                    <a:endParaRPr lang="en-US" sz="1100" dirty="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34" name="Rectangle 133"/>
                  <p:cNvSpPr/>
                  <p:nvPr/>
                </p:nvSpPr>
                <p:spPr bwMode="auto">
                  <a:xfrm>
                    <a:off x="3883165" y="33381668"/>
                    <a:ext cx="435154" cy="607501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vert="horz" wrap="square" lIns="51437" tIns="25718" rIns="51437" bIns="25718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2348450"/>
                    <a:endParaRPr lang="en-US" sz="110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</p:grpSp>
          </p:grpSp>
          <p:sp>
            <p:nvSpPr>
              <p:cNvPr id="127" name="TextBox 126"/>
              <p:cNvSpPr txBox="1"/>
              <p:nvPr/>
            </p:nvSpPr>
            <p:spPr>
              <a:xfrm>
                <a:off x="8696374" y="30713402"/>
                <a:ext cx="1436417" cy="8590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/>
                  <a:t>Tape</a:t>
                </a:r>
              </a:p>
              <a:p>
                <a:r>
                  <a:rPr lang="en-US" sz="900" b="1" dirty="0"/>
                  <a:t>libraries</a:t>
                </a:r>
              </a:p>
            </p:txBody>
          </p:sp>
        </p:grpSp>
        <p:sp>
          <p:nvSpPr>
            <p:cNvPr id="113" name="Rounded Rectangle 112"/>
            <p:cNvSpPr/>
            <p:nvPr/>
          </p:nvSpPr>
          <p:spPr bwMode="auto">
            <a:xfrm>
              <a:off x="2993225" y="26755516"/>
              <a:ext cx="2425190" cy="666106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square" lIns="51437" tIns="25718" rIns="51437" bIns="2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2348450"/>
              <a:r>
                <a:rPr lang="en-US" sz="1100" b="1" dirty="0">
                  <a:solidFill>
                    <a:schemeClr val="tx1"/>
                  </a:solidFill>
                  <a:latin typeface="Arial" charset="0"/>
                </a:rPr>
                <a:t>EOS</a:t>
              </a:r>
            </a:p>
          </p:txBody>
        </p:sp>
        <p:grpSp>
          <p:nvGrpSpPr>
            <p:cNvPr id="114" name="Group 113"/>
            <p:cNvGrpSpPr/>
            <p:nvPr/>
          </p:nvGrpSpPr>
          <p:grpSpPr>
            <a:xfrm>
              <a:off x="5533213" y="29570317"/>
              <a:ext cx="1402298" cy="803857"/>
              <a:chOff x="5621571" y="30779411"/>
              <a:chExt cx="1402298" cy="803857"/>
            </a:xfrm>
          </p:grpSpPr>
          <p:sp>
            <p:nvSpPr>
              <p:cNvPr id="124" name="Left-Right Arrow 123"/>
              <p:cNvSpPr/>
              <p:nvPr/>
            </p:nvSpPr>
            <p:spPr bwMode="auto">
              <a:xfrm>
                <a:off x="5621571" y="30779411"/>
                <a:ext cx="1402298" cy="803857"/>
              </a:xfrm>
              <a:prstGeom prst="leftRightArrow">
                <a:avLst>
                  <a:gd name="adj1" fmla="val 47424"/>
                  <a:gd name="adj2" fmla="val 38148"/>
                </a:avLst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rgbClr val="777777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51437" tIns="25718" rIns="51437" bIns="25718" numCol="1" rtlCol="0" anchor="ctr" anchorCtr="0" compatLnSpc="1">
                <a:prstTxWarp prst="textNoShape">
                  <a:avLst/>
                </a:prstTxWarp>
              </a:bodyPr>
              <a:lstStyle/>
              <a:p>
                <a:pPr defTabSz="2348450"/>
                <a:endParaRPr lang="en-US" sz="800" dirty="0"/>
              </a:p>
            </p:txBody>
          </p:sp>
          <p:sp>
            <p:nvSpPr>
              <p:cNvPr id="125" name="TextBox 124"/>
              <p:cNvSpPr txBox="1"/>
              <p:nvPr/>
            </p:nvSpPr>
            <p:spPr>
              <a:xfrm>
                <a:off x="5866390" y="30920163"/>
                <a:ext cx="912657" cy="501084"/>
              </a:xfrm>
              <a:prstGeom prst="rect">
                <a:avLst/>
              </a:prstGeom>
              <a:noFill/>
            </p:spPr>
            <p:txBody>
              <a:bodyPr wrap="none" rtlCol="0" anchor="ctr" anchorCtr="0">
                <a:spAutoFit/>
              </a:bodyPr>
              <a:lstStyle/>
              <a:p>
                <a:pPr algn="ctr"/>
                <a:r>
                  <a:rPr lang="en-US" sz="800" dirty="0"/>
                  <a:t>Files</a:t>
                </a:r>
              </a:p>
            </p:txBody>
          </p:sp>
        </p:grpSp>
        <p:grpSp>
          <p:nvGrpSpPr>
            <p:cNvPr id="115" name="Group 114"/>
            <p:cNvGrpSpPr/>
            <p:nvPr/>
          </p:nvGrpSpPr>
          <p:grpSpPr>
            <a:xfrm rot="2400000">
              <a:off x="1584649" y="29115347"/>
              <a:ext cx="1402298" cy="803857"/>
              <a:chOff x="5621571" y="30779411"/>
              <a:chExt cx="1402298" cy="803857"/>
            </a:xfrm>
          </p:grpSpPr>
          <p:sp>
            <p:nvSpPr>
              <p:cNvPr id="122" name="Left-Right Arrow 121"/>
              <p:cNvSpPr/>
              <p:nvPr/>
            </p:nvSpPr>
            <p:spPr bwMode="auto">
              <a:xfrm>
                <a:off x="5621571" y="30779411"/>
                <a:ext cx="1402298" cy="803857"/>
              </a:xfrm>
              <a:prstGeom prst="leftRightArrow">
                <a:avLst>
                  <a:gd name="adj1" fmla="val 47424"/>
                  <a:gd name="adj2" fmla="val 38148"/>
                </a:avLst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rgbClr val="777777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51437" tIns="25718" rIns="51437" bIns="25718" numCol="1" rtlCol="0" anchor="ctr" anchorCtr="0" compatLnSpc="1">
                <a:prstTxWarp prst="textNoShape">
                  <a:avLst/>
                </a:prstTxWarp>
              </a:bodyPr>
              <a:lstStyle/>
              <a:p>
                <a:pPr defTabSz="2348450"/>
                <a:endParaRPr lang="en-US" sz="800" dirty="0"/>
              </a:p>
            </p:txBody>
          </p:sp>
          <p:sp>
            <p:nvSpPr>
              <p:cNvPr id="123" name="TextBox 122"/>
              <p:cNvSpPr txBox="1"/>
              <p:nvPr/>
            </p:nvSpPr>
            <p:spPr>
              <a:xfrm>
                <a:off x="5866391" y="30920164"/>
                <a:ext cx="912657" cy="501084"/>
              </a:xfrm>
              <a:prstGeom prst="rect">
                <a:avLst/>
              </a:prstGeom>
              <a:noFill/>
            </p:spPr>
            <p:txBody>
              <a:bodyPr wrap="none" rtlCol="0" anchor="ctr" anchorCtr="0">
                <a:spAutoFit/>
              </a:bodyPr>
              <a:lstStyle/>
              <a:p>
                <a:pPr algn="ctr"/>
                <a:r>
                  <a:rPr lang="en-US" sz="800" dirty="0"/>
                  <a:t>Files</a:t>
                </a:r>
              </a:p>
            </p:txBody>
          </p:sp>
        </p:grpSp>
        <p:grpSp>
          <p:nvGrpSpPr>
            <p:cNvPr id="116" name="Group 115"/>
            <p:cNvGrpSpPr/>
            <p:nvPr/>
          </p:nvGrpSpPr>
          <p:grpSpPr>
            <a:xfrm rot="-2400000">
              <a:off x="1543732" y="27160288"/>
              <a:ext cx="1402298" cy="803857"/>
              <a:chOff x="5621571" y="30779411"/>
              <a:chExt cx="1402298" cy="803857"/>
            </a:xfrm>
          </p:grpSpPr>
          <p:sp>
            <p:nvSpPr>
              <p:cNvPr id="120" name="Left-Right Arrow 119"/>
              <p:cNvSpPr/>
              <p:nvPr/>
            </p:nvSpPr>
            <p:spPr bwMode="auto">
              <a:xfrm>
                <a:off x="5621571" y="30779411"/>
                <a:ext cx="1402298" cy="803857"/>
              </a:xfrm>
              <a:prstGeom prst="leftRightArrow">
                <a:avLst>
                  <a:gd name="adj1" fmla="val 47424"/>
                  <a:gd name="adj2" fmla="val 38148"/>
                </a:avLst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rgbClr val="777777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51437" tIns="25718" rIns="51437" bIns="25718" numCol="1" rtlCol="0" anchor="ctr" anchorCtr="0" compatLnSpc="1">
                <a:prstTxWarp prst="textNoShape">
                  <a:avLst/>
                </a:prstTxWarp>
              </a:bodyPr>
              <a:lstStyle/>
              <a:p>
                <a:pPr defTabSz="2348450"/>
                <a:endParaRPr lang="en-US" sz="800" dirty="0"/>
              </a:p>
            </p:txBody>
          </p:sp>
          <p:sp>
            <p:nvSpPr>
              <p:cNvPr id="121" name="TextBox 120"/>
              <p:cNvSpPr txBox="1"/>
              <p:nvPr/>
            </p:nvSpPr>
            <p:spPr>
              <a:xfrm>
                <a:off x="5866394" y="30920162"/>
                <a:ext cx="912657" cy="501084"/>
              </a:xfrm>
              <a:prstGeom prst="rect">
                <a:avLst/>
              </a:prstGeom>
              <a:noFill/>
            </p:spPr>
            <p:txBody>
              <a:bodyPr wrap="none" rtlCol="0" anchor="ctr" anchorCtr="0">
                <a:spAutoFit/>
              </a:bodyPr>
              <a:lstStyle/>
              <a:p>
                <a:pPr algn="ctr"/>
                <a:r>
                  <a:rPr lang="en-US" sz="800" dirty="0"/>
                  <a:t>Files</a:t>
                </a:r>
              </a:p>
            </p:txBody>
          </p:sp>
        </p:grpSp>
        <p:grpSp>
          <p:nvGrpSpPr>
            <p:cNvPr id="117" name="Group 116"/>
            <p:cNvGrpSpPr/>
            <p:nvPr/>
          </p:nvGrpSpPr>
          <p:grpSpPr>
            <a:xfrm rot="5400000">
              <a:off x="3189270" y="28135817"/>
              <a:ext cx="2030810" cy="803857"/>
              <a:chOff x="5621571" y="30779411"/>
              <a:chExt cx="1402298" cy="803857"/>
            </a:xfrm>
          </p:grpSpPr>
          <p:sp>
            <p:nvSpPr>
              <p:cNvPr id="118" name="Left-Right Arrow 117"/>
              <p:cNvSpPr/>
              <p:nvPr/>
            </p:nvSpPr>
            <p:spPr bwMode="auto">
              <a:xfrm>
                <a:off x="5621571" y="30779411"/>
                <a:ext cx="1402298" cy="803857"/>
              </a:xfrm>
              <a:prstGeom prst="leftRightArrow">
                <a:avLst>
                  <a:gd name="adj1" fmla="val 47424"/>
                  <a:gd name="adj2" fmla="val 38148"/>
                </a:avLst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rgbClr val="777777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51437" tIns="25718" rIns="51437" bIns="25718" numCol="1" rtlCol="0" anchor="ctr" anchorCtr="0" compatLnSpc="1">
                <a:prstTxWarp prst="textNoShape">
                  <a:avLst/>
                </a:prstTxWarp>
              </a:bodyPr>
              <a:lstStyle/>
              <a:p>
                <a:pPr defTabSz="2348450"/>
                <a:endParaRPr lang="en-US" sz="800" dirty="0"/>
              </a:p>
            </p:txBody>
          </p:sp>
          <p:sp>
            <p:nvSpPr>
              <p:cNvPr id="119" name="TextBox 118"/>
              <p:cNvSpPr txBox="1"/>
              <p:nvPr/>
            </p:nvSpPr>
            <p:spPr>
              <a:xfrm>
                <a:off x="5999368" y="30926554"/>
                <a:ext cx="646697" cy="488301"/>
              </a:xfrm>
              <a:prstGeom prst="rect">
                <a:avLst/>
              </a:prstGeom>
              <a:noFill/>
            </p:spPr>
            <p:txBody>
              <a:bodyPr wrap="none" rtlCol="0" anchor="ctr" anchorCtr="0">
                <a:spAutoFit/>
              </a:bodyPr>
              <a:lstStyle/>
              <a:p>
                <a:pPr algn="ctr"/>
                <a:r>
                  <a:rPr lang="en-US" sz="800" dirty="0"/>
                  <a:t>Files</a:t>
                </a:r>
              </a:p>
            </p:txBody>
          </p:sp>
        </p:grpSp>
      </p:grpSp>
      <p:cxnSp>
        <p:nvCxnSpPr>
          <p:cNvPr id="143" name="Straight Connector 142"/>
          <p:cNvCxnSpPr/>
          <p:nvPr/>
        </p:nvCxnSpPr>
        <p:spPr bwMode="auto">
          <a:xfrm>
            <a:off x="4536186" y="2118144"/>
            <a:ext cx="0" cy="2797669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sp>
        <p:nvSpPr>
          <p:cNvPr id="144" name="TextBox 143"/>
          <p:cNvSpPr txBox="1"/>
          <p:nvPr/>
        </p:nvSpPr>
        <p:spPr>
          <a:xfrm>
            <a:off x="666718" y="2096199"/>
            <a:ext cx="3257731" cy="311621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en-US" sz="1400" b="1" dirty="0"/>
              <a:t>Current deployments with CASTOR</a:t>
            </a:r>
          </a:p>
        </p:txBody>
      </p:sp>
      <p:sp>
        <p:nvSpPr>
          <p:cNvPr id="145" name="TextBox 144"/>
          <p:cNvSpPr txBox="1"/>
          <p:nvPr/>
        </p:nvSpPr>
        <p:spPr>
          <a:xfrm>
            <a:off x="5129658" y="2096199"/>
            <a:ext cx="3618294" cy="311621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en-US" sz="1400" b="1" dirty="0"/>
              <a:t>Future deployments with EOS plus CTA</a:t>
            </a:r>
          </a:p>
        </p:txBody>
      </p:sp>
    </p:spTree>
    <p:extLst>
      <p:ext uri="{BB962C8B-B14F-4D97-AF65-F5344CB8AC3E}">
        <p14:creationId xmlns:p14="http://schemas.microsoft.com/office/powerpoint/2010/main" val="39600464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When is CTA?</a:t>
            </a:r>
            <a:endParaRPr lang="en-US" dirty="0"/>
          </a:p>
        </p:txBody>
      </p:sp>
      <p:graphicFrame>
        <p:nvGraphicFramePr>
          <p:cNvPr id="20" name="Content Placeholder 1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40404444"/>
              </p:ext>
            </p:extLst>
          </p:nvPr>
        </p:nvGraphicFramePr>
        <p:xfrm>
          <a:off x="91451" y="810901"/>
          <a:ext cx="8226425" cy="35004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301472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CTA outside CERN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CTA will be </a:t>
            </a:r>
            <a:r>
              <a:rPr lang="en-US" sz="2000" b="1" dirty="0">
                <a:solidFill>
                  <a:schemeClr val="tx1"/>
                </a:solidFill>
              </a:rPr>
              <a:t>usable anywhere EOS is </a:t>
            </a:r>
            <a:r>
              <a:rPr lang="en-US" sz="2000" b="1" dirty="0" smtClean="0">
                <a:solidFill>
                  <a:schemeClr val="tx1"/>
                </a:solidFill>
              </a:rPr>
              <a:t>used</a:t>
            </a:r>
            <a:br>
              <a:rPr lang="en-US" sz="2000" b="1" dirty="0" smtClean="0">
                <a:solidFill>
                  <a:schemeClr val="tx1"/>
                </a:solidFill>
              </a:rPr>
            </a:br>
            <a:endParaRPr lang="en-US" sz="2000" b="1" dirty="0" smtClean="0">
              <a:solidFill>
                <a:schemeClr val="tx1"/>
              </a:solidFill>
            </a:endParaRPr>
          </a:p>
          <a:p>
            <a:r>
              <a:rPr lang="en-US" sz="2000" dirty="0" smtClean="0"/>
              <a:t>CTA </a:t>
            </a:r>
            <a:r>
              <a:rPr lang="en-US" sz="2000" dirty="0"/>
              <a:t>could go behind another disk storage </a:t>
            </a:r>
            <a:r>
              <a:rPr lang="en-US" sz="2000" dirty="0" smtClean="0"/>
              <a:t>system but would require contributing some development:</a:t>
            </a:r>
          </a:p>
          <a:p>
            <a:pPr lvl="1"/>
            <a:r>
              <a:rPr lang="en-US" sz="1600" dirty="0" smtClean="0"/>
              <a:t>The </a:t>
            </a:r>
            <a:r>
              <a:rPr lang="en-US" sz="1600" dirty="0"/>
              <a:t>disk storage system </a:t>
            </a:r>
            <a:r>
              <a:rPr lang="en-US" sz="1600" dirty="0" smtClean="0"/>
              <a:t>must manage the </a:t>
            </a:r>
            <a:r>
              <a:rPr lang="en-US" sz="1600" dirty="0"/>
              <a:t>disk and tape lifecycle of each </a:t>
            </a:r>
            <a:r>
              <a:rPr lang="en-US" sz="1600" dirty="0" smtClean="0"/>
              <a:t>file</a:t>
            </a:r>
          </a:p>
          <a:p>
            <a:pPr lvl="1"/>
            <a:r>
              <a:rPr lang="en-US" sz="1600" dirty="0" smtClean="0"/>
              <a:t>The </a:t>
            </a:r>
            <a:r>
              <a:rPr lang="en-US" sz="1600" dirty="0"/>
              <a:t>disk storage system </a:t>
            </a:r>
            <a:r>
              <a:rPr lang="en-US" sz="1600" dirty="0" smtClean="0"/>
              <a:t>needs to be able to transfer </a:t>
            </a:r>
            <a:r>
              <a:rPr lang="en-US" sz="1600" dirty="0"/>
              <a:t>files </a:t>
            </a:r>
            <a:r>
              <a:rPr lang="en-US" sz="1600" dirty="0" smtClean="0"/>
              <a:t>from/to CTA (currently </a:t>
            </a:r>
            <a:r>
              <a:rPr lang="en-US" sz="1600" dirty="0" err="1" smtClean="0"/>
              <a:t>xroot</a:t>
            </a:r>
            <a:r>
              <a:rPr lang="en-US" sz="1600" dirty="0" smtClean="0"/>
              <a:t> - CTA can </a:t>
            </a:r>
            <a:r>
              <a:rPr lang="en-US" sz="1600" dirty="0"/>
              <a:t>easily be </a:t>
            </a:r>
            <a:r>
              <a:rPr lang="en-US" sz="1600" dirty="0" smtClean="0"/>
              <a:t>extended </a:t>
            </a:r>
            <a:r>
              <a:rPr lang="en-US" sz="1600" dirty="0"/>
              <a:t>to support other </a:t>
            </a:r>
            <a:r>
              <a:rPr lang="en-US" sz="1600" dirty="0" smtClean="0"/>
              <a:t>protocols)</a:t>
            </a:r>
            <a:endParaRPr lang="en-US" sz="1600" dirty="0"/>
          </a:p>
          <a:p>
            <a:r>
              <a:rPr lang="en-US" sz="2000" dirty="0"/>
              <a:t>CTA currently uses Oracle for the tape file </a:t>
            </a:r>
            <a:r>
              <a:rPr lang="en-US" sz="2000" dirty="0" smtClean="0"/>
              <a:t>catalogue</a:t>
            </a:r>
          </a:p>
          <a:p>
            <a:pPr lvl="1"/>
            <a:r>
              <a:rPr lang="en-US" sz="1600" dirty="0" smtClean="0"/>
              <a:t>CTA </a:t>
            </a:r>
            <a:r>
              <a:rPr lang="en-US" sz="1600" dirty="0"/>
              <a:t>has a thin RDBMS layer that isolates Oracle specifics from the rest of </a:t>
            </a:r>
            <a:r>
              <a:rPr lang="en-US" sz="1600" dirty="0" smtClean="0"/>
              <a:t>CTA</a:t>
            </a:r>
          </a:p>
          <a:p>
            <a:pPr lvl="1"/>
            <a:r>
              <a:rPr lang="en-US" sz="1600" dirty="0" smtClean="0"/>
              <a:t>The </a:t>
            </a:r>
            <a:r>
              <a:rPr lang="en-US" sz="1600" dirty="0"/>
              <a:t>RDMS layer means CTA could be </a:t>
            </a:r>
            <a:r>
              <a:rPr lang="en-US" sz="1600" dirty="0" smtClean="0"/>
              <a:t>extended </a:t>
            </a:r>
            <a:r>
              <a:rPr lang="en-US" sz="1600" dirty="0"/>
              <a:t>to run with a different database technology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9801437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Backup Service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928369"/>
            <a:ext cx="4605251" cy="3906980"/>
          </a:xfrm>
        </p:spPr>
        <p:txBody>
          <a:bodyPr>
            <a:normAutofit/>
          </a:bodyPr>
          <a:lstStyle/>
          <a:p>
            <a:r>
              <a:rPr lang="en-US" sz="2400" dirty="0"/>
              <a:t>TSM cost is proportional to backed up volume</a:t>
            </a:r>
          </a:p>
          <a:p>
            <a:pPr lvl="1"/>
            <a:r>
              <a:rPr lang="en-US" sz="2000" dirty="0"/>
              <a:t>Minimize backup volume in view of upcoming license retendering</a:t>
            </a:r>
          </a:p>
          <a:p>
            <a:r>
              <a:rPr lang="en-US" sz="2400" dirty="0"/>
              <a:t>Ongoing efforts to limit annual growth rate: 24% (50% in the past):</a:t>
            </a:r>
          </a:p>
          <a:p>
            <a:pPr lvl="1"/>
            <a:r>
              <a:rPr lang="en-US" sz="2000" dirty="0"/>
              <a:t>Moved AFS backups to CASTOR</a:t>
            </a:r>
          </a:p>
          <a:p>
            <a:pPr lvl="1"/>
            <a:r>
              <a:rPr lang="en-US" sz="2000" dirty="0"/>
              <a:t>Working with the two other large backup customers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72"/>
          <a:stretch/>
        </p:blipFill>
        <p:spPr>
          <a:xfrm>
            <a:off x="5095704" y="1197033"/>
            <a:ext cx="3890356" cy="306405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273" t="48115" b="42256"/>
          <a:stretch/>
        </p:blipFill>
        <p:spPr>
          <a:xfrm>
            <a:off x="5453150" y="1294863"/>
            <a:ext cx="523702" cy="44057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598377" y="991688"/>
            <a:ext cx="2917786" cy="276999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en-US" sz="1200" b="1" dirty="0">
                <a:solidFill>
                  <a:schemeClr val="accent6"/>
                </a:solidFill>
              </a:rPr>
              <a:t>Backup Service total data since 2012</a:t>
            </a:r>
          </a:p>
        </p:txBody>
      </p:sp>
    </p:spTree>
    <p:extLst>
      <p:ext uri="{BB962C8B-B14F-4D97-AF65-F5344CB8AC3E}">
        <p14:creationId xmlns:p14="http://schemas.microsoft.com/office/powerpoint/2010/main" val="19764434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16225" y="1064847"/>
            <a:ext cx="2055370" cy="584776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en-US" sz="3200" dirty="0"/>
              <a:t>Question?</a:t>
            </a:r>
          </a:p>
        </p:txBody>
      </p:sp>
    </p:spTree>
    <p:extLst>
      <p:ext uri="{BB962C8B-B14F-4D97-AF65-F5344CB8AC3E}">
        <p14:creationId xmlns:p14="http://schemas.microsoft.com/office/powerpoint/2010/main" val="40934666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833611"/>
            <a:ext cx="8226854" cy="1561584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CERN IT-Storage</a:t>
            </a:r>
            <a:br>
              <a:rPr lang="en-GB" dirty="0" smtClean="0"/>
            </a:br>
            <a:r>
              <a:rPr lang="en-GB" dirty="0" smtClean="0"/>
              <a:t>Strategy Outlook</a:t>
            </a:r>
            <a:r>
              <a:rPr lang="en-GB" sz="4000" dirty="0"/>
              <a:t/>
            </a:r>
            <a:br>
              <a:rPr lang="en-GB" sz="4000" dirty="0"/>
            </a:br>
            <a:r>
              <a:rPr lang="en-GB" sz="4000" dirty="0"/>
              <a:t/>
            </a:r>
            <a:br>
              <a:rPr lang="en-GB" sz="4000" dirty="0"/>
            </a:br>
            <a:r>
              <a:rPr lang="en-GB" sz="2000" i="1" dirty="0"/>
              <a:t>Alberto Pace, Luca Mascetti, </a:t>
            </a:r>
            <a:r>
              <a:rPr lang="en-GB" sz="2000" i="1" dirty="0" err="1"/>
              <a:t>Julien</a:t>
            </a:r>
            <a:r>
              <a:rPr lang="en-GB" sz="2000" i="1" dirty="0"/>
              <a:t> Leduc</a:t>
            </a:r>
            <a:endParaRPr lang="en-GB" sz="4000" i="1" dirty="0"/>
          </a:p>
        </p:txBody>
      </p:sp>
    </p:spTree>
    <p:extLst>
      <p:ext uri="{BB962C8B-B14F-4D97-AF65-F5344CB8AC3E}">
        <p14:creationId xmlns:p14="http://schemas.microsoft.com/office/powerpoint/2010/main" val="5883478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CERN IT-Storage Group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185219" y="1024660"/>
            <a:ext cx="8749311" cy="3354899"/>
            <a:chOff x="67865" y="1024658"/>
            <a:chExt cx="9008220" cy="3354899"/>
          </a:xfrm>
        </p:grpSpPr>
        <p:pic>
          <p:nvPicPr>
            <p:cNvPr id="7" name="pasted-image.tiff"/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srcRect l="4249" r="4249" b="39536"/>
            <a:stretch>
              <a:fillRect/>
            </a:stretch>
          </p:blipFill>
          <p:spPr>
            <a:xfrm>
              <a:off x="67865" y="1024658"/>
              <a:ext cx="9008220" cy="3354899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8" name="Shape 398"/>
            <p:cNvSpPr>
              <a:spLocks noChangeAspect="1"/>
            </p:cNvSpPr>
            <p:nvPr/>
          </p:nvSpPr>
          <p:spPr>
            <a:xfrm>
              <a:off x="4360543" y="1941222"/>
              <a:ext cx="325444" cy="374416"/>
            </a:xfrm>
            <a:prstGeom prst="ellipse">
              <a:avLst/>
            </a:prstGeom>
            <a:blipFill>
              <a:blip r:embed="rId4"/>
              <a:stretch>
                <a:fillRect/>
              </a:stretch>
            </a:blipFill>
            <a:ln w="12700">
              <a:miter lim="400000"/>
            </a:ln>
          </p:spPr>
          <p:txBody>
            <a:bodyPr lIns="45719" rIns="45719" anchor="ctr"/>
            <a:lstStyle/>
            <a:p>
              <a:endParaRPr/>
            </a:p>
          </p:txBody>
        </p:sp>
        <p:sp>
          <p:nvSpPr>
            <p:cNvPr id="9" name="Shape 399"/>
            <p:cNvSpPr/>
            <p:nvPr/>
          </p:nvSpPr>
          <p:spPr>
            <a:xfrm>
              <a:off x="717585" y="2087024"/>
              <a:ext cx="269370" cy="417026"/>
            </a:xfrm>
            <a:prstGeom prst="ellipse">
              <a:avLst/>
            </a:prstGeom>
            <a:blipFill>
              <a:blip r:embed="rId5"/>
              <a:stretch>
                <a:fillRect/>
              </a:stretch>
            </a:blipFill>
            <a:ln w="12700">
              <a:miter lim="400000"/>
            </a:ln>
          </p:spPr>
          <p:txBody>
            <a:bodyPr lIns="45719" rIns="45719" anchor="ctr"/>
            <a:lstStyle/>
            <a:p>
              <a:endParaRPr/>
            </a:p>
          </p:txBody>
        </p:sp>
        <p:sp>
          <p:nvSpPr>
            <p:cNvPr id="10" name="Shape 400"/>
            <p:cNvSpPr>
              <a:spLocks noChangeAspect="1"/>
            </p:cNvSpPr>
            <p:nvPr/>
          </p:nvSpPr>
          <p:spPr>
            <a:xfrm>
              <a:off x="8037358" y="2074682"/>
              <a:ext cx="306000" cy="412295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12700">
              <a:miter lim="400000"/>
            </a:ln>
          </p:spPr>
          <p:txBody>
            <a:bodyPr lIns="45719" rIns="45719" anchor="ctr"/>
            <a:lstStyle/>
            <a:p>
              <a:endParaRPr/>
            </a:p>
          </p:txBody>
        </p:sp>
        <p:sp>
          <p:nvSpPr>
            <p:cNvPr id="11" name="Shape 401"/>
            <p:cNvSpPr/>
            <p:nvPr/>
          </p:nvSpPr>
          <p:spPr>
            <a:xfrm>
              <a:off x="7044913" y="2114271"/>
              <a:ext cx="285117" cy="337963"/>
            </a:xfrm>
            <a:prstGeom prst="ellipse">
              <a:avLst/>
            </a:prstGeom>
            <a:blipFill>
              <a:blip r:embed="rId7"/>
              <a:stretch>
                <a:fillRect/>
              </a:stretch>
            </a:blipFill>
            <a:ln w="12700">
              <a:miter lim="400000"/>
            </a:ln>
          </p:spPr>
          <p:txBody>
            <a:bodyPr lIns="45719" rIns="45719" anchor="ctr"/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7898409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Storage Services</a:t>
            </a:r>
            <a:endParaRPr lang="en-US" dirty="0"/>
          </a:p>
        </p:txBody>
      </p:sp>
      <p:grpSp>
        <p:nvGrpSpPr>
          <p:cNvPr id="60" name="Group 59"/>
          <p:cNvGrpSpPr/>
          <p:nvPr/>
        </p:nvGrpSpPr>
        <p:grpSpPr>
          <a:xfrm>
            <a:off x="263770" y="1184512"/>
            <a:ext cx="8652602" cy="3396149"/>
            <a:chOff x="263770" y="989130"/>
            <a:chExt cx="8652602" cy="3396149"/>
          </a:xfrm>
        </p:grpSpPr>
        <p:sp>
          <p:nvSpPr>
            <p:cNvPr id="5" name="Rounded Rectangle 4"/>
            <p:cNvSpPr/>
            <p:nvPr/>
          </p:nvSpPr>
          <p:spPr>
            <a:xfrm>
              <a:off x="263770" y="989130"/>
              <a:ext cx="8652602" cy="3396149"/>
            </a:xfrm>
            <a:prstGeom prst="roundRect">
              <a:avLst>
                <a:gd name="adj" fmla="val 8185"/>
              </a:avLst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9" name="Picture 18" descr="Casette-Tape-icon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1088" y="3691906"/>
              <a:ext cx="693373" cy="693373"/>
            </a:xfrm>
            <a:prstGeom prst="rect">
              <a:avLst/>
            </a:prstGeom>
          </p:spPr>
        </p:pic>
        <p:sp>
          <p:nvSpPr>
            <p:cNvPr id="21" name="Rounded Rectangle 20"/>
            <p:cNvSpPr/>
            <p:nvPr/>
          </p:nvSpPr>
          <p:spPr>
            <a:xfrm>
              <a:off x="469328" y="1286213"/>
              <a:ext cx="545120" cy="1687891"/>
            </a:xfrm>
            <a:prstGeom prst="roundRect">
              <a:avLst>
                <a:gd name="adj" fmla="val 26545"/>
              </a:avLst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vert270" rtlCol="0" anchor="ctr"/>
            <a:lstStyle/>
            <a:p>
              <a:pPr algn="ctr"/>
              <a:r>
                <a:rPr lang="en-US" sz="2400" b="1" dirty="0"/>
                <a:t>TSM</a:t>
              </a:r>
              <a:endParaRPr lang="en-US" b="1" dirty="0"/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1120285" y="1286213"/>
              <a:ext cx="1807230" cy="1687891"/>
            </a:xfrm>
            <a:prstGeom prst="roundRect">
              <a:avLst>
                <a:gd name="adj" fmla="val 13368"/>
              </a:avLst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Rounded Rectangle 27"/>
            <p:cNvSpPr/>
            <p:nvPr/>
          </p:nvSpPr>
          <p:spPr>
            <a:xfrm>
              <a:off x="3036852" y="1849488"/>
              <a:ext cx="2620233" cy="1135426"/>
            </a:xfrm>
            <a:prstGeom prst="roundRect">
              <a:avLst>
                <a:gd name="adj" fmla="val 13368"/>
              </a:avLst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9" name="Picture 28" descr="HDD-icon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0785" y="3117396"/>
              <a:ext cx="574510" cy="574510"/>
            </a:xfrm>
            <a:prstGeom prst="rect">
              <a:avLst/>
            </a:prstGeom>
          </p:spPr>
        </p:pic>
        <p:pic>
          <p:nvPicPr>
            <p:cNvPr id="30" name="Picture 29" descr="HDD-icon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14643" y="3117396"/>
              <a:ext cx="574510" cy="574510"/>
            </a:xfrm>
            <a:prstGeom prst="rect">
              <a:avLst/>
            </a:prstGeom>
          </p:spPr>
        </p:pic>
        <p:pic>
          <p:nvPicPr>
            <p:cNvPr id="31" name="Picture 30" descr="HDD-icon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60032" y="3117396"/>
              <a:ext cx="574510" cy="574510"/>
            </a:xfrm>
            <a:prstGeom prst="rect">
              <a:avLst/>
            </a:prstGeom>
          </p:spPr>
        </p:pic>
        <p:pic>
          <p:nvPicPr>
            <p:cNvPr id="32" name="Picture 31" descr="HDD-icon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34308" y="3117396"/>
              <a:ext cx="574510" cy="574510"/>
            </a:xfrm>
            <a:prstGeom prst="rect">
              <a:avLst/>
            </a:prstGeom>
          </p:spPr>
        </p:pic>
        <p:grpSp>
          <p:nvGrpSpPr>
            <p:cNvPr id="34" name="Group 33"/>
            <p:cNvGrpSpPr/>
            <p:nvPr/>
          </p:nvGrpSpPr>
          <p:grpSpPr>
            <a:xfrm>
              <a:off x="2356762" y="3117396"/>
              <a:ext cx="574510" cy="574510"/>
              <a:chOff x="3209214" y="3117396"/>
              <a:chExt cx="574510" cy="574510"/>
            </a:xfrm>
          </p:grpSpPr>
          <p:pic>
            <p:nvPicPr>
              <p:cNvPr id="18" name="Picture 17" descr="HDD-icon.png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209214" y="3117396"/>
                <a:ext cx="574510" cy="574510"/>
              </a:xfrm>
              <a:prstGeom prst="rect">
                <a:avLst/>
              </a:prstGeom>
            </p:spPr>
          </p:pic>
          <p:pic>
            <p:nvPicPr>
              <p:cNvPr id="33" name="Picture 32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322032" y="3157159"/>
                <a:ext cx="360000" cy="360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6" name="pasted-image.tiff"/>
            <p:cNvPicPr>
              <a:picLocks noChangeAspect="1"/>
            </p:cNvPicPr>
            <p:nvPr/>
          </p:nvPicPr>
          <p:blipFill rotWithShape="1">
            <a:blip r:embed="rId5">
              <a:extLst/>
            </a:blip>
            <a:srcRect b="32640"/>
            <a:stretch/>
          </p:blipFill>
          <p:spPr>
            <a:xfrm>
              <a:off x="3322664" y="1977257"/>
              <a:ext cx="2077622" cy="873563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35" name="pasted-image.png"/>
            <p:cNvPicPr>
              <a:picLocks noChangeAspect="1"/>
            </p:cNvPicPr>
            <p:nvPr/>
          </p:nvPicPr>
          <p:blipFill rotWithShape="1">
            <a:blip r:embed="rId6">
              <a:extLst/>
            </a:blip>
            <a:srcRect l="77182" b="20973"/>
            <a:stretch/>
          </p:blipFill>
          <p:spPr>
            <a:xfrm>
              <a:off x="1609222" y="1516713"/>
              <a:ext cx="743784" cy="100463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6" name="TextBox 35"/>
            <p:cNvSpPr txBox="1"/>
            <p:nvPr/>
          </p:nvSpPr>
          <p:spPr>
            <a:xfrm>
              <a:off x="1416527" y="2523176"/>
              <a:ext cx="11592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CASTOR</a:t>
              </a:r>
              <a:endParaRPr lang="en-US" b="1" dirty="0"/>
            </a:p>
          </p:txBody>
        </p:sp>
        <p:grpSp>
          <p:nvGrpSpPr>
            <p:cNvPr id="47" name="Group 46"/>
            <p:cNvGrpSpPr/>
            <p:nvPr/>
          </p:nvGrpSpPr>
          <p:grpSpPr>
            <a:xfrm>
              <a:off x="3707615" y="1147460"/>
              <a:ext cx="1961911" cy="614138"/>
              <a:chOff x="4205834" y="1147460"/>
              <a:chExt cx="1961911" cy="614138"/>
            </a:xfrm>
          </p:grpSpPr>
          <p:sp>
            <p:nvSpPr>
              <p:cNvPr id="37" name="Rounded Rectangle 36"/>
              <p:cNvSpPr/>
              <p:nvPr/>
            </p:nvSpPr>
            <p:spPr>
              <a:xfrm>
                <a:off x="4205834" y="1147460"/>
                <a:ext cx="1961911" cy="614138"/>
              </a:xfrm>
              <a:prstGeom prst="roundRect">
                <a:avLst>
                  <a:gd name="adj" fmla="val 13368"/>
                </a:avLst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8" name="Screen Shot 2016-03-10 at 14.36.40.png"/>
              <p:cNvPicPr>
                <a:picLocks noChangeAspect="1"/>
              </p:cNvPicPr>
              <p:nvPr/>
            </p:nvPicPr>
            <p:blipFill rotWithShape="1">
              <a:blip r:embed="rId7">
                <a:extLst/>
              </a:blip>
              <a:srcRect t="7165" b="5678"/>
              <a:stretch/>
            </p:blipFill>
            <p:spPr>
              <a:xfrm>
                <a:off x="4358362" y="1198034"/>
                <a:ext cx="1660176" cy="516467"/>
              </a:xfrm>
              <a:prstGeom prst="rect">
                <a:avLst/>
              </a:prstGeom>
              <a:ln w="12700">
                <a:miter lim="400000"/>
              </a:ln>
            </p:spPr>
          </p:pic>
        </p:grpSp>
        <p:pic>
          <p:nvPicPr>
            <p:cNvPr id="38" name="Picture 37" descr="HDD-icon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65946" y="3117396"/>
              <a:ext cx="574510" cy="574510"/>
            </a:xfrm>
            <a:prstGeom prst="rect">
              <a:avLst/>
            </a:prstGeom>
          </p:spPr>
        </p:pic>
        <p:pic>
          <p:nvPicPr>
            <p:cNvPr id="39" name="Picture 38" descr="HDD-icon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11319" y="3117396"/>
              <a:ext cx="574510" cy="574510"/>
            </a:xfrm>
            <a:prstGeom prst="rect">
              <a:avLst/>
            </a:prstGeom>
          </p:spPr>
        </p:pic>
        <p:pic>
          <p:nvPicPr>
            <p:cNvPr id="40" name="Picture 39" descr="HDD-icon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68189" y="3117396"/>
              <a:ext cx="574510" cy="574510"/>
            </a:xfrm>
            <a:prstGeom prst="rect">
              <a:avLst/>
            </a:prstGeom>
          </p:spPr>
        </p:pic>
        <p:pic>
          <p:nvPicPr>
            <p:cNvPr id="41" name="Picture 40" descr="HDD-icon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92706" y="3117396"/>
              <a:ext cx="574510" cy="574510"/>
            </a:xfrm>
            <a:prstGeom prst="rect">
              <a:avLst/>
            </a:prstGeom>
          </p:spPr>
        </p:pic>
        <p:pic>
          <p:nvPicPr>
            <p:cNvPr id="42" name="Picture 41" descr="HDD-icon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47678" y="3117396"/>
              <a:ext cx="574510" cy="574510"/>
            </a:xfrm>
            <a:prstGeom prst="rect">
              <a:avLst/>
            </a:prstGeom>
          </p:spPr>
        </p:pic>
        <p:pic>
          <p:nvPicPr>
            <p:cNvPr id="43" name="Picture 42" descr="Casette-Tape-icon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98887" y="3691906"/>
              <a:ext cx="693373" cy="693373"/>
            </a:xfrm>
            <a:prstGeom prst="rect">
              <a:avLst/>
            </a:prstGeom>
          </p:spPr>
        </p:pic>
        <p:pic>
          <p:nvPicPr>
            <p:cNvPr id="44" name="Picture 43" descr="Casette-Tape-icon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01920" y="3691906"/>
              <a:ext cx="693373" cy="693373"/>
            </a:xfrm>
            <a:prstGeom prst="rect">
              <a:avLst/>
            </a:prstGeom>
          </p:spPr>
        </p:pic>
        <p:grpSp>
          <p:nvGrpSpPr>
            <p:cNvPr id="48" name="Group 47"/>
            <p:cNvGrpSpPr/>
            <p:nvPr/>
          </p:nvGrpSpPr>
          <p:grpSpPr>
            <a:xfrm>
              <a:off x="5739026" y="1147460"/>
              <a:ext cx="610987" cy="1837454"/>
              <a:chOff x="6286090" y="1147460"/>
              <a:chExt cx="610987" cy="1837454"/>
            </a:xfrm>
          </p:grpSpPr>
          <p:sp>
            <p:nvSpPr>
              <p:cNvPr id="45" name="Rounded Rectangle 44"/>
              <p:cNvSpPr/>
              <p:nvPr/>
            </p:nvSpPr>
            <p:spPr>
              <a:xfrm>
                <a:off x="6286090" y="1147460"/>
                <a:ext cx="610987" cy="1837454"/>
              </a:xfrm>
              <a:prstGeom prst="roundRect">
                <a:avLst>
                  <a:gd name="adj" fmla="val 13368"/>
                </a:avLst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3" name="Picture 12"/>
              <p:cNvPicPr>
                <a:picLocks noChangeAspect="1"/>
              </p:cNvPicPr>
              <p:nvPr/>
            </p:nvPicPr>
            <p:blipFill rotWithShape="1">
              <a:blip r:embed="rId8"/>
              <a:srcRect t="11322" b="13615"/>
              <a:stretch/>
            </p:blipFill>
            <p:spPr>
              <a:xfrm rot="16200000">
                <a:off x="5706397" y="1828822"/>
                <a:ext cx="1736595" cy="488464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46" name="Rounded Rectangle 45"/>
            <p:cNvSpPr/>
            <p:nvPr/>
          </p:nvSpPr>
          <p:spPr>
            <a:xfrm>
              <a:off x="6975231" y="2178539"/>
              <a:ext cx="1708823" cy="806376"/>
            </a:xfrm>
            <a:prstGeom prst="roundRect">
              <a:avLst>
                <a:gd name="adj" fmla="val 13368"/>
              </a:avLst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ounded Rectangle 48"/>
            <p:cNvSpPr/>
            <p:nvPr/>
          </p:nvSpPr>
          <p:spPr>
            <a:xfrm>
              <a:off x="6399994" y="1147460"/>
              <a:ext cx="497092" cy="1837454"/>
            </a:xfrm>
            <a:prstGeom prst="roundRect">
              <a:avLst>
                <a:gd name="adj" fmla="val 13368"/>
              </a:avLst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vert270" rtlCol="0" anchor="ctr"/>
            <a:lstStyle/>
            <a:p>
              <a:pPr algn="ctr"/>
              <a:r>
                <a:rPr lang="en-US" b="1" dirty="0" smtClean="0"/>
                <a:t>AFS</a:t>
              </a:r>
              <a:endParaRPr lang="en-US" b="1" dirty="0"/>
            </a:p>
          </p:txBody>
        </p:sp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219671" y="2279964"/>
              <a:ext cx="595718" cy="59571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0" name="TextBox 49"/>
            <p:cNvSpPr txBox="1"/>
            <p:nvPr/>
          </p:nvSpPr>
          <p:spPr>
            <a:xfrm>
              <a:off x="7829150" y="2392736"/>
              <a:ext cx="7234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ceph</a:t>
              </a:r>
              <a:endParaRPr lang="en-US" b="1" dirty="0"/>
            </a:p>
          </p:txBody>
        </p:sp>
        <p:sp>
          <p:nvSpPr>
            <p:cNvPr id="51" name="Rounded Rectangle 50"/>
            <p:cNvSpPr/>
            <p:nvPr/>
          </p:nvSpPr>
          <p:spPr>
            <a:xfrm>
              <a:off x="6975231" y="1157229"/>
              <a:ext cx="390769" cy="958774"/>
            </a:xfrm>
            <a:prstGeom prst="roundRect">
              <a:avLst>
                <a:gd name="adj" fmla="val 13368"/>
              </a:avLst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vert270" rtlCol="0" anchor="ctr"/>
            <a:lstStyle/>
            <a:p>
              <a:pPr algn="ctr"/>
              <a:r>
                <a:rPr lang="en-US" b="1" dirty="0" smtClean="0"/>
                <a:t>NFS</a:t>
              </a:r>
              <a:endParaRPr lang="en-US" b="1" dirty="0"/>
            </a:p>
          </p:txBody>
        </p:sp>
        <p:sp>
          <p:nvSpPr>
            <p:cNvPr id="52" name="Rounded Rectangle 51"/>
            <p:cNvSpPr/>
            <p:nvPr/>
          </p:nvSpPr>
          <p:spPr>
            <a:xfrm>
              <a:off x="7453896" y="1157229"/>
              <a:ext cx="375254" cy="958774"/>
            </a:xfrm>
            <a:prstGeom prst="roundRect">
              <a:avLst>
                <a:gd name="adj" fmla="val 13368"/>
              </a:avLst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vert270" rtlCol="0" anchor="ctr"/>
            <a:lstStyle/>
            <a:p>
              <a:pPr algn="ctr"/>
              <a:r>
                <a:rPr lang="en-US" b="1" dirty="0" smtClean="0"/>
                <a:t>CVMFS</a:t>
              </a:r>
              <a:endParaRPr lang="en-US" b="1" dirty="0"/>
            </a:p>
          </p:txBody>
        </p:sp>
        <p:sp>
          <p:nvSpPr>
            <p:cNvPr id="53" name="Rounded Rectangle 52"/>
            <p:cNvSpPr/>
            <p:nvPr/>
          </p:nvSpPr>
          <p:spPr>
            <a:xfrm>
              <a:off x="7923378" y="1157229"/>
              <a:ext cx="419548" cy="958774"/>
            </a:xfrm>
            <a:prstGeom prst="roundRect">
              <a:avLst>
                <a:gd name="adj" fmla="val 13368"/>
              </a:avLst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vert270" rtlCol="0" anchor="ctr"/>
            <a:lstStyle/>
            <a:p>
              <a:pPr algn="ctr"/>
              <a:r>
                <a:rPr lang="en-US" b="1" dirty="0" smtClean="0"/>
                <a:t>RBD</a:t>
              </a:r>
              <a:endParaRPr lang="en-US" b="1" dirty="0"/>
            </a:p>
          </p:txBody>
        </p:sp>
        <p:sp>
          <p:nvSpPr>
            <p:cNvPr id="54" name="Rounded Rectangle 53"/>
            <p:cNvSpPr/>
            <p:nvPr/>
          </p:nvSpPr>
          <p:spPr>
            <a:xfrm>
              <a:off x="8415666" y="1157229"/>
              <a:ext cx="268388" cy="958774"/>
            </a:xfrm>
            <a:prstGeom prst="roundRect">
              <a:avLst>
                <a:gd name="adj" fmla="val 13368"/>
              </a:avLst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vert270" rtlCol="0" anchor="ctr"/>
            <a:lstStyle/>
            <a:p>
              <a:pPr algn="ctr"/>
              <a:r>
                <a:rPr lang="en-US" b="1" dirty="0" smtClean="0"/>
                <a:t>S3</a:t>
              </a:r>
              <a:endParaRPr lang="en-US" b="1" dirty="0"/>
            </a:p>
          </p:txBody>
        </p:sp>
        <p:pic>
          <p:nvPicPr>
            <p:cNvPr id="55" name="Picture 54" descr="HDD-icon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30477" y="3117396"/>
              <a:ext cx="574510" cy="574510"/>
            </a:xfrm>
            <a:prstGeom prst="rect">
              <a:avLst/>
            </a:prstGeom>
          </p:spPr>
        </p:pic>
        <p:pic>
          <p:nvPicPr>
            <p:cNvPr id="56" name="Picture 55" descr="HDD-icon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0568" y="3517159"/>
              <a:ext cx="574510" cy="574510"/>
            </a:xfrm>
            <a:prstGeom prst="rect">
              <a:avLst/>
            </a:prstGeom>
          </p:spPr>
        </p:pic>
        <p:pic>
          <p:nvPicPr>
            <p:cNvPr id="57" name="Picture 56" descr="HDD-icon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51603" y="3517159"/>
              <a:ext cx="574510" cy="574510"/>
            </a:xfrm>
            <a:prstGeom prst="rect">
              <a:avLst/>
            </a:prstGeom>
          </p:spPr>
        </p:pic>
        <p:pic>
          <p:nvPicPr>
            <p:cNvPr id="58" name="Picture 57" descr="HDD-icon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89451" y="3517159"/>
              <a:ext cx="574510" cy="574510"/>
            </a:xfrm>
            <a:prstGeom prst="rect">
              <a:avLst/>
            </a:prstGeom>
          </p:spPr>
        </p:pic>
      </p:grpSp>
      <p:sp>
        <p:nvSpPr>
          <p:cNvPr id="59" name="Left-Right Arrow 58"/>
          <p:cNvSpPr/>
          <p:nvPr/>
        </p:nvSpPr>
        <p:spPr>
          <a:xfrm rot="21000000">
            <a:off x="7076939" y="248992"/>
            <a:ext cx="1827437" cy="705332"/>
          </a:xfrm>
          <a:prstGeom prst="leftRightArrow">
            <a:avLst>
              <a:gd name="adj1" fmla="val 58310"/>
              <a:gd name="adj2" fmla="val 5000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8" tIns="45719" rIns="91438" bIns="45719"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40407" y="344272"/>
            <a:ext cx="1018391" cy="574763"/>
          </a:xfrm>
          <a:prstGeom prst="rect">
            <a:avLst/>
          </a:prstGeom>
        </p:spPr>
      </p:pic>
      <p:sp>
        <p:nvSpPr>
          <p:cNvPr id="62" name="TextBox 61"/>
          <p:cNvSpPr txBox="1"/>
          <p:nvPr/>
        </p:nvSpPr>
        <p:spPr>
          <a:xfrm>
            <a:off x="8089451" y="3322546"/>
            <a:ext cx="487614" cy="265454"/>
          </a:xfrm>
          <a:prstGeom prst="rect">
            <a:avLst/>
          </a:prstGeom>
          <a:solidFill>
            <a:schemeClr val="bg1"/>
          </a:solidFill>
          <a:ln w="25400" cap="sq">
            <a:solidFill>
              <a:schemeClr val="bg2">
                <a:lumMod val="10000"/>
              </a:schemeClr>
            </a:solidFill>
            <a:bevel/>
          </a:ln>
        </p:spPr>
        <p:txBody>
          <a:bodyPr wrap="square" lIns="91438" tIns="45719" rIns="91438" bIns="45719" rtlCol="0">
            <a:spAutoFit/>
          </a:bodyPr>
          <a:lstStyle/>
          <a:p>
            <a:r>
              <a:rPr lang="en-US" sz="1100" b="1" dirty="0">
                <a:solidFill>
                  <a:schemeClr val="accent1">
                    <a:lumMod val="10000"/>
                  </a:schemeClr>
                </a:solidFill>
              </a:rPr>
              <a:t>SSD</a:t>
            </a:r>
          </a:p>
        </p:txBody>
      </p:sp>
    </p:spTree>
    <p:extLst>
      <p:ext uri="{BB962C8B-B14F-4D97-AF65-F5344CB8AC3E}">
        <p14:creationId xmlns:p14="http://schemas.microsoft.com/office/powerpoint/2010/main" val="30600119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Vision for CERN Storage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US" sz="3200" dirty="0"/>
              <a:t>Build a flexible and uniform </a:t>
            </a:r>
          </a:p>
          <a:p>
            <a:pPr marL="0" indent="0" algn="ctr">
              <a:buNone/>
            </a:pPr>
            <a:r>
              <a:rPr lang="en-US" sz="3200" dirty="0"/>
              <a:t>infrastructure</a:t>
            </a:r>
          </a:p>
          <a:p>
            <a:pPr marL="0" indent="0" algn="ctr">
              <a:buNone/>
            </a:pPr>
            <a:endParaRPr lang="en-GB" sz="3200" dirty="0"/>
          </a:p>
          <a:p>
            <a:pPr marL="0" indent="0" algn="ctr">
              <a:buNone/>
            </a:pPr>
            <a:r>
              <a:rPr lang="en-GB" sz="3200" dirty="0"/>
              <a:t>Maintain and enhance (grid) data management tools</a:t>
            </a:r>
          </a:p>
        </p:txBody>
      </p:sp>
    </p:spTree>
    <p:extLst>
      <p:ext uri="{BB962C8B-B14F-4D97-AF65-F5344CB8AC3E}">
        <p14:creationId xmlns:p14="http://schemas.microsoft.com/office/powerpoint/2010/main" val="23824175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Vision for CERN Storage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1" y="1089095"/>
            <a:ext cx="8226854" cy="3500566"/>
          </a:xfrm>
        </p:spPr>
        <p:txBody>
          <a:bodyPr>
            <a:noAutofit/>
          </a:bodyPr>
          <a:lstStyle/>
          <a:p>
            <a:pPr lvl="1"/>
            <a:r>
              <a:rPr lang="en-US" sz="2000" dirty="0">
                <a:solidFill>
                  <a:srgbClr val="FF0000"/>
                </a:solidFill>
              </a:rPr>
              <a:t>Unlimited storage for LHC experiments, at </a:t>
            </a:r>
            <a:r>
              <a:rPr lang="en-US" sz="2000" dirty="0" err="1">
                <a:solidFill>
                  <a:srgbClr val="FF0000"/>
                </a:solidFill>
              </a:rPr>
              <a:t>exabyte</a:t>
            </a:r>
            <a:r>
              <a:rPr lang="en-US" sz="2000" dirty="0">
                <a:solidFill>
                  <a:srgbClr val="FF0000"/>
                </a:solidFill>
              </a:rPr>
              <a:t> scale</a:t>
            </a:r>
          </a:p>
          <a:p>
            <a:pPr lvl="2"/>
            <a:r>
              <a:rPr lang="en-US" sz="1800" dirty="0"/>
              <a:t>EOS Disk pools (on-demand reliability, on-demand performance) </a:t>
            </a:r>
          </a:p>
          <a:p>
            <a:pPr lvl="3"/>
            <a:r>
              <a:rPr lang="en-US" sz="1200" dirty="0"/>
              <a:t>currently 165 PB deployed</a:t>
            </a:r>
          </a:p>
          <a:p>
            <a:pPr lvl="2"/>
            <a:r>
              <a:rPr lang="en-US" sz="1800" dirty="0"/>
              <a:t>CERN Tape Archive (high reliability, low cost, data preservation) </a:t>
            </a:r>
          </a:p>
          <a:p>
            <a:pPr lvl="3"/>
            <a:r>
              <a:rPr lang="en-US" sz="1200" dirty="0"/>
              <a:t>currently 190 PB stored</a:t>
            </a:r>
          </a:p>
          <a:p>
            <a:pPr lvl="3"/>
            <a:endParaRPr lang="en-US" sz="1200" dirty="0"/>
          </a:p>
          <a:p>
            <a:pPr lvl="1"/>
            <a:r>
              <a:rPr lang="en-US" sz="2000" dirty="0">
                <a:solidFill>
                  <a:srgbClr val="FF0000"/>
                </a:solidFill>
              </a:rPr>
              <a:t>A generic home directory service </a:t>
            </a:r>
            <a:r>
              <a:rPr lang="mr-IN" sz="1600" dirty="0"/>
              <a:t>–</a:t>
            </a:r>
            <a:r>
              <a:rPr lang="en-US" sz="1600" dirty="0"/>
              <a:t> currently 3 PB</a:t>
            </a:r>
            <a:endParaRPr lang="en-US" sz="1600" dirty="0">
              <a:solidFill>
                <a:srgbClr val="FF0000"/>
              </a:solidFill>
            </a:endParaRPr>
          </a:p>
          <a:p>
            <a:pPr lvl="2"/>
            <a:r>
              <a:rPr lang="en-US" sz="1800" dirty="0"/>
              <a:t>To cover all requirements of personal storage</a:t>
            </a:r>
            <a:endParaRPr lang="en-US" sz="1800" dirty="0">
              <a:solidFill>
                <a:srgbClr val="FF0000"/>
              </a:solidFill>
            </a:endParaRPr>
          </a:p>
          <a:p>
            <a:pPr lvl="2"/>
            <a:r>
              <a:rPr lang="en-US" sz="1800" dirty="0"/>
              <a:t>Shared among all clients and services</a:t>
            </a:r>
          </a:p>
          <a:p>
            <a:pPr lvl="2"/>
            <a:r>
              <a:rPr lang="en-US" sz="1800" dirty="0"/>
              <a:t>Fuse mounts, NFS and SMB exports, </a:t>
            </a:r>
          </a:p>
          <a:p>
            <a:pPr lvl="2"/>
            <a:r>
              <a:rPr lang="en-US" sz="1800" dirty="0"/>
              <a:t>Desktop Sync and Web/HTTP/DAV Access</a:t>
            </a:r>
          </a:p>
        </p:txBody>
      </p:sp>
    </p:spTree>
    <p:extLst>
      <p:ext uri="{BB962C8B-B14F-4D97-AF65-F5344CB8AC3E}">
        <p14:creationId xmlns:p14="http://schemas.microsoft.com/office/powerpoint/2010/main" val="1790517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1" y="175120"/>
            <a:ext cx="8226854" cy="70533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EOS Development Strategy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1516" y="190306"/>
            <a:ext cx="1287881" cy="803900"/>
          </a:xfrm>
          <a:prstGeom prst="rect">
            <a:avLst/>
          </a:prstGeom>
        </p:spPr>
      </p:pic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199" y="994205"/>
            <a:ext cx="8155758" cy="3620525"/>
          </a:xfrm>
        </p:spPr>
        <p:txBody>
          <a:bodyPr>
            <a:noAutofit/>
          </a:bodyPr>
          <a:lstStyle/>
          <a:p>
            <a:r>
              <a:rPr lang="en-US" sz="1600" dirty="0"/>
              <a:t>Evolve </a:t>
            </a:r>
            <a:r>
              <a:rPr lang="en-US" sz="1600" b="1" dirty="0"/>
              <a:t>flexible</a:t>
            </a:r>
            <a:r>
              <a:rPr lang="en-US" sz="1600" dirty="0"/>
              <a:t> storage infrastructure as </a:t>
            </a:r>
            <a:r>
              <a:rPr lang="en-US" sz="1600" b="1" i="1" dirty="0"/>
              <a:t>scale-out solution </a:t>
            </a:r>
            <a:r>
              <a:rPr lang="en-US" sz="1600" dirty="0"/>
              <a:t>towards </a:t>
            </a:r>
            <a:r>
              <a:rPr lang="en-US" sz="1600" dirty="0" err="1"/>
              <a:t>exabyte</a:t>
            </a:r>
            <a:r>
              <a:rPr lang="en-US" sz="1600" dirty="0"/>
              <a:t> scale</a:t>
            </a:r>
          </a:p>
          <a:p>
            <a:pPr lvl="1"/>
            <a:r>
              <a:rPr lang="en-US" sz="1200" dirty="0"/>
              <a:t>one storage – many views on data – analysis/analytics service integration</a:t>
            </a:r>
          </a:p>
          <a:p>
            <a:pPr lvl="1"/>
            <a:r>
              <a:rPr lang="en-US" sz="1200" dirty="0"/>
              <a:t>suitable for LAN &amp; WAN deployments</a:t>
            </a:r>
          </a:p>
          <a:p>
            <a:pPr lvl="1"/>
            <a:r>
              <a:rPr lang="en-US" sz="1200" dirty="0"/>
              <a:t>enable cost optimized deployments </a:t>
            </a:r>
            <a:br>
              <a:rPr lang="en-US" sz="1200" dirty="0"/>
            </a:br>
            <a:endParaRPr lang="en-US" sz="1200" dirty="0"/>
          </a:p>
          <a:p>
            <a:r>
              <a:rPr lang="en-US" sz="1600" dirty="0"/>
              <a:t>Evolve </a:t>
            </a:r>
            <a:r>
              <a:rPr lang="en-US" sz="1600" b="1" dirty="0"/>
              <a:t>file-system </a:t>
            </a:r>
            <a:r>
              <a:rPr lang="en-US" sz="1600" dirty="0"/>
              <a:t>interface /</a:t>
            </a:r>
            <a:r>
              <a:rPr lang="en-US" sz="1600" dirty="0" err="1"/>
              <a:t>eos</a:t>
            </a:r>
            <a:r>
              <a:rPr lang="en-US" sz="1600" dirty="0"/>
              <a:t> </a:t>
            </a:r>
          </a:p>
          <a:p>
            <a:pPr lvl="1"/>
            <a:r>
              <a:rPr lang="en-US" sz="1400" dirty="0"/>
              <a:t>multi-platform access</a:t>
            </a:r>
            <a:br>
              <a:rPr lang="en-US" sz="1400" dirty="0"/>
            </a:br>
            <a:r>
              <a:rPr lang="en-US" sz="1400" dirty="0"/>
              <a:t>using standard protocol bridges CIFS, NFS, HTTP</a:t>
            </a:r>
            <a:br>
              <a:rPr lang="en-US" sz="1400" dirty="0"/>
            </a:br>
            <a:endParaRPr lang="en-US" sz="1400" dirty="0"/>
          </a:p>
          <a:p>
            <a:r>
              <a:rPr lang="en-US" sz="1600" dirty="0"/>
              <a:t>Evolve </a:t>
            </a:r>
            <a:r>
              <a:rPr lang="en-US" sz="1600" b="1" dirty="0"/>
              <a:t>namespace scalability</a:t>
            </a:r>
          </a:p>
          <a:p>
            <a:pPr lvl="1"/>
            <a:r>
              <a:rPr lang="en-US" sz="1400" dirty="0"/>
              <a:t>scale-out implementation</a:t>
            </a:r>
          </a:p>
          <a:p>
            <a:pPr lvl="1"/>
            <a:endParaRPr lang="en-US" sz="1400" dirty="0"/>
          </a:p>
          <a:p>
            <a:r>
              <a:rPr lang="en-US" sz="1600" dirty="0"/>
              <a:t>Evolve scale-out </a:t>
            </a:r>
            <a:r>
              <a:rPr lang="en-US" sz="1600" b="1" dirty="0"/>
              <a:t>storage back-end </a:t>
            </a:r>
            <a:r>
              <a:rPr lang="en-US" sz="1600" dirty="0"/>
              <a:t>support</a:t>
            </a:r>
          </a:p>
          <a:p>
            <a:pPr lvl="1"/>
            <a:r>
              <a:rPr lang="en-US" sz="1400" dirty="0"/>
              <a:t>object disks, object stores, public cloud, cold storage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5150" y="2852615"/>
            <a:ext cx="1191621" cy="92753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5150" y="1925083"/>
            <a:ext cx="2500555" cy="80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080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37" indent="-514337">
              <a:buFont typeface="Wingdings" charset="2"/>
              <a:buAutoNum type="arabicPlain"/>
            </a:pPr>
            <a:r>
              <a:rPr lang="en-US" i="1" dirty="0" smtClean="0">
                <a:solidFill>
                  <a:schemeClr val="accent6"/>
                </a:solidFill>
              </a:rPr>
              <a:t>Remote access APIs </a:t>
            </a:r>
            <a:r>
              <a:rPr lang="en-US" b="1" dirty="0" smtClean="0"/>
              <a:t>⇒ </a:t>
            </a:r>
            <a:r>
              <a:rPr lang="en-US" b="1" i="1" dirty="0" err="1" smtClean="0">
                <a:solidFill>
                  <a:srgbClr val="FF0000"/>
                </a:solidFill>
              </a:rPr>
              <a:t>filesystem</a:t>
            </a:r>
            <a:r>
              <a:rPr lang="en-US" b="1" i="1" dirty="0" smtClean="0">
                <a:solidFill>
                  <a:srgbClr val="FF0000"/>
                </a:solidFill>
              </a:rPr>
              <a:t> API</a:t>
            </a:r>
          </a:p>
          <a:p>
            <a:pPr marL="514337" indent="-514337">
              <a:buFont typeface="Wingdings" charset="2"/>
              <a:buAutoNum type="arabicPlain"/>
            </a:pPr>
            <a:endParaRPr lang="en-US" b="1" i="1" dirty="0" smtClean="0">
              <a:solidFill>
                <a:srgbClr val="FF0000"/>
              </a:solidFill>
            </a:endParaRPr>
          </a:p>
          <a:p>
            <a:pPr marL="514337" indent="-514337">
              <a:buFont typeface="Wingdings" charset="2"/>
              <a:buAutoNum type="arabicPlain"/>
            </a:pPr>
            <a:endParaRPr lang="en-US" sz="1000" b="1" i="1" dirty="0">
              <a:solidFill>
                <a:srgbClr val="FF0000"/>
              </a:solidFill>
            </a:endParaRPr>
          </a:p>
          <a:p>
            <a:pPr marL="514337" indent="-514337">
              <a:buFont typeface="Wingdings" charset="2"/>
              <a:buAutoNum type="arabicPlain"/>
            </a:pPr>
            <a:r>
              <a:rPr lang="en-US" dirty="0" smtClean="0"/>
              <a:t>Meta data </a:t>
            </a:r>
            <a:r>
              <a:rPr lang="en-US" i="1" dirty="0" smtClean="0">
                <a:solidFill>
                  <a:schemeClr val="accent6"/>
                </a:solidFill>
              </a:rPr>
              <a:t>scale-up </a:t>
            </a:r>
            <a:r>
              <a:rPr lang="en-US" b="1" dirty="0" smtClean="0"/>
              <a:t>⇒ </a:t>
            </a:r>
            <a:r>
              <a:rPr lang="en-US" b="1" i="1" dirty="0" smtClean="0">
                <a:solidFill>
                  <a:srgbClr val="FF0000"/>
                </a:solidFill>
              </a:rPr>
              <a:t>scale-out</a:t>
            </a:r>
          </a:p>
          <a:p>
            <a:pPr marL="681020" lvl="1" indent="-514337"/>
            <a:r>
              <a:rPr lang="en-US" sz="2400" i="1" dirty="0">
                <a:solidFill>
                  <a:schemeClr val="accent6"/>
                </a:solidFill>
              </a:rPr>
              <a:t>in-memory namespace </a:t>
            </a:r>
            <a:r>
              <a:rPr lang="en-US" sz="2400" b="1" dirty="0">
                <a:solidFill>
                  <a:schemeClr val="accent6"/>
                </a:solidFill>
              </a:rPr>
              <a:t>⇒</a:t>
            </a:r>
            <a:r>
              <a:rPr lang="en-US" sz="2400" b="1" dirty="0"/>
              <a:t> </a:t>
            </a:r>
            <a:r>
              <a:rPr lang="en-US" sz="2400" i="1" dirty="0">
                <a:solidFill>
                  <a:schemeClr val="accent6"/>
                </a:solidFill>
              </a:rPr>
              <a:t>in-memory scale-up namespace cache + persistency in scale-out KV store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1" y="189118"/>
            <a:ext cx="8226854" cy="705332"/>
          </a:xfrm>
          <a:prstGeom prst="rect">
            <a:avLst/>
          </a:prstGeom>
        </p:spPr>
        <p:txBody>
          <a:bodyPr vert="horz" lIns="45719" tIns="45719" rIns="45719" bIns="45719" anchor="ctr">
            <a:normAutofit fontScale="90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EOS Challenges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1516" y="190306"/>
            <a:ext cx="1287881" cy="803900"/>
          </a:xfrm>
          <a:prstGeom prst="rect">
            <a:avLst/>
          </a:prstGeom>
        </p:spPr>
      </p:pic>
      <p:sp>
        <p:nvSpPr>
          <p:cNvPr id="6" name="Right Arrow 5"/>
          <p:cNvSpPr/>
          <p:nvPr/>
        </p:nvSpPr>
        <p:spPr>
          <a:xfrm>
            <a:off x="2379072" y="3726102"/>
            <a:ext cx="1645674" cy="30407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156009" y="3690150"/>
            <a:ext cx="4392624" cy="369332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key project: EOS Citrine &amp; </a:t>
            </a:r>
            <a:r>
              <a:rPr lang="en-US" dirty="0" err="1" smtClean="0"/>
              <a:t>QuarkDB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" name="Right Arrow 7"/>
          <p:cNvSpPr/>
          <p:nvPr/>
        </p:nvSpPr>
        <p:spPr>
          <a:xfrm>
            <a:off x="2379072" y="1699646"/>
            <a:ext cx="1645674" cy="30407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156010" y="1645426"/>
            <a:ext cx="3789281" cy="369332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 key project: EOS FUSE rewrite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2909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CERNBox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 smtClean="0"/>
              <a:t>Strategic </a:t>
            </a:r>
            <a:r>
              <a:rPr lang="en-US" dirty="0"/>
              <a:t>service to access EOS </a:t>
            </a:r>
            <a:r>
              <a:rPr lang="en-US" dirty="0" smtClean="0"/>
              <a:t>storage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Unprecedented </a:t>
            </a:r>
            <a:r>
              <a:rPr lang="en-US" dirty="0"/>
              <a:t>performances </a:t>
            </a:r>
            <a:endParaRPr lang="en-US" dirty="0" smtClean="0"/>
          </a:p>
          <a:p>
            <a:pPr lvl="2">
              <a:lnSpc>
                <a:spcPct val="120000"/>
              </a:lnSpc>
            </a:pPr>
            <a:r>
              <a:rPr lang="en-US" dirty="0" smtClean="0"/>
              <a:t>LHC </a:t>
            </a:r>
            <a:r>
              <a:rPr lang="en-US" dirty="0"/>
              <a:t>experiments data </a:t>
            </a:r>
            <a:r>
              <a:rPr lang="en-US" dirty="0" smtClean="0"/>
              <a:t>workflows</a:t>
            </a:r>
            <a:endParaRPr lang="en-US" dirty="0"/>
          </a:p>
          <a:p>
            <a:pPr lvl="1">
              <a:lnSpc>
                <a:spcPct val="120000"/>
              </a:lnSpc>
            </a:pPr>
            <a:r>
              <a:rPr lang="en-US" dirty="0"/>
              <a:t>Access to all CERN physics (and </a:t>
            </a:r>
            <a:r>
              <a:rPr lang="en-US" dirty="0" smtClean="0"/>
              <a:t>accelerator) </a:t>
            </a:r>
            <a:r>
              <a:rPr lang="en-US" dirty="0"/>
              <a:t>bulk data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Disconnected </a:t>
            </a:r>
            <a:r>
              <a:rPr lang="en-US" dirty="0"/>
              <a:t>/ </a:t>
            </a:r>
            <a:r>
              <a:rPr lang="en-US" dirty="0" smtClean="0"/>
              <a:t>Offline </a:t>
            </a:r>
            <a:r>
              <a:rPr lang="en-US" dirty="0"/>
              <a:t>W</a:t>
            </a:r>
            <a:r>
              <a:rPr lang="en-US" dirty="0" smtClean="0"/>
              <a:t>ork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Easy Sharing model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Main Integration Access Point </a:t>
            </a:r>
          </a:p>
          <a:p>
            <a:pPr lvl="2">
              <a:lnSpc>
                <a:spcPct val="120000"/>
              </a:lnSpc>
            </a:pPr>
            <a:r>
              <a:rPr lang="en-US" dirty="0" smtClean="0"/>
              <a:t>SWAN, Office Online, </a:t>
            </a:r>
            <a:r>
              <a:rPr lang="mr-IN" dirty="0" smtClean="0"/>
              <a:t>…</a:t>
            </a:r>
            <a:endParaRPr lang="en-US" dirty="0" smtClean="0"/>
          </a:p>
          <a:p>
            <a:pPr lvl="1">
              <a:lnSpc>
                <a:spcPct val="120000"/>
              </a:lnSpc>
            </a:pPr>
            <a:r>
              <a:rPr lang="en-US" dirty="0" smtClean="0"/>
              <a:t>Checksum </a:t>
            </a:r>
            <a:r>
              <a:rPr lang="en-US" dirty="0"/>
              <a:t>and consistency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5150" y="71940"/>
            <a:ext cx="2500555" cy="80851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2077" y="2703101"/>
            <a:ext cx="3691977" cy="2219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40614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2172</TotalTime>
  <Words>702</Words>
  <Application>Microsoft Macintosh PowerPoint</Application>
  <PresentationFormat>On-screen Show (16:9)</PresentationFormat>
  <Paragraphs>191</Paragraphs>
  <Slides>19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CERNCorporate4-3</vt:lpstr>
      <vt:lpstr>PowerPoint Presentation</vt:lpstr>
      <vt:lpstr>CERN IT-Storage Strategy Outlook  Alberto Pace, Luca Mascetti, Julien Leduc</vt:lpstr>
      <vt:lpstr>CERN IT-Storage Group</vt:lpstr>
      <vt:lpstr>Storage Services</vt:lpstr>
      <vt:lpstr>Vision for CERN Storage</vt:lpstr>
      <vt:lpstr>Vision for CERN Storage </vt:lpstr>
      <vt:lpstr>EOS Development Strategy</vt:lpstr>
      <vt:lpstr>PowerPoint Presentation</vt:lpstr>
      <vt:lpstr>CERNBox</vt:lpstr>
      <vt:lpstr>Architecture</vt:lpstr>
      <vt:lpstr>Data Archiving evolution</vt:lpstr>
      <vt:lpstr>Storage Services Evolution</vt:lpstr>
      <vt:lpstr>Data Archiving: Evolution</vt:lpstr>
      <vt:lpstr>What is CTA?</vt:lpstr>
      <vt:lpstr>What is CTA?</vt:lpstr>
      <vt:lpstr>When is CTA?</vt:lpstr>
      <vt:lpstr>CTA outside CERN</vt:lpstr>
      <vt:lpstr>Backup Service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Christian Isnard</dc:creator>
  <cp:lastModifiedBy>Luca Mascetti</cp:lastModifiedBy>
  <cp:revision>127</cp:revision>
  <dcterms:created xsi:type="dcterms:W3CDTF">2015-05-12T16:26:11Z</dcterms:created>
  <dcterms:modified xsi:type="dcterms:W3CDTF">2017-04-25T21:07:03Z</dcterms:modified>
</cp:coreProperties>
</file>