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tif" ContentType="image/t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80" r:id="rId2"/>
    <p:sldMasterId id="2147483657" r:id="rId3"/>
  </p:sldMasterIdLst>
  <p:notesMasterIdLst>
    <p:notesMasterId r:id="rId21"/>
  </p:notesMasterIdLst>
  <p:handoutMasterIdLst>
    <p:handoutMasterId r:id="rId22"/>
  </p:handoutMasterIdLst>
  <p:sldIdLst>
    <p:sldId id="642" r:id="rId4"/>
    <p:sldId id="883" r:id="rId5"/>
    <p:sldId id="897" r:id="rId6"/>
    <p:sldId id="866" r:id="rId7"/>
    <p:sldId id="900" r:id="rId8"/>
    <p:sldId id="903" r:id="rId9"/>
    <p:sldId id="909" r:id="rId10"/>
    <p:sldId id="904" r:id="rId11"/>
    <p:sldId id="911" r:id="rId12"/>
    <p:sldId id="912" r:id="rId13"/>
    <p:sldId id="906" r:id="rId14"/>
    <p:sldId id="910" r:id="rId15"/>
    <p:sldId id="905" r:id="rId16"/>
    <p:sldId id="908" r:id="rId17"/>
    <p:sldId id="879" r:id="rId18"/>
    <p:sldId id="862" r:id="rId19"/>
    <p:sldId id="888" r:id="rId20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FF"/>
    <a:srgbClr val="FF6666"/>
    <a:srgbClr val="CC3333"/>
    <a:srgbClr val="990000"/>
    <a:srgbClr val="33CC00"/>
    <a:srgbClr val="CCFFCC"/>
    <a:srgbClr val="339900"/>
    <a:srgbClr val="FFFF00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21" autoAdjust="0"/>
    <p:restoredTop sz="88889" autoAdjust="0"/>
  </p:normalViewPr>
  <p:slideViewPr>
    <p:cSldViewPr>
      <p:cViewPr varScale="1">
        <p:scale>
          <a:sx n="113" d="100"/>
          <a:sy n="113" d="100"/>
        </p:scale>
        <p:origin x="-8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BC0AF-A6D8-5C4B-9B80-E3C66E9C359C}" type="datetimeFigureOut">
              <a:rPr kumimoji="1" lang="ja-JP" altLang="en-US" smtClean="0"/>
              <a:t>2017/05/04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DE36E-3B7B-994A-B194-248645003D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7681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031" cy="49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72" tIns="43786" rIns="87572" bIns="43786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227" y="0"/>
            <a:ext cx="2919031" cy="49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72" tIns="43786" rIns="87572" bIns="43786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39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1363"/>
            <a:ext cx="4929187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276" y="4686001"/>
            <a:ext cx="5389213" cy="443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72" tIns="43786" rIns="87572" bIns="43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87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2003"/>
            <a:ext cx="2919031" cy="49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72" tIns="43786" rIns="87572" bIns="43786" numCol="1" anchor="b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7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227" y="9372003"/>
            <a:ext cx="2919031" cy="49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72" tIns="43786" rIns="87572" bIns="43786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2748BDF2-4865-4C09-9A4D-8601FDB383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0340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79D79-441D-4175-B879-07BFAFC8553F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834C0-AEB1-478F-BA2B-365B785EF58E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 smtClean="0"/>
          </a:p>
        </p:txBody>
      </p:sp>
      <p:sp>
        <p:nvSpPr>
          <p:cNvPr id="614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21BDD6-75E2-4F32-BA3A-9C7164B50C75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ja-JP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181600"/>
          </a:xfrm>
        </p:spPr>
        <p:txBody>
          <a:bodyPr/>
          <a:lstStyle>
            <a:lvl1pPr>
              <a:defRPr sz="2800">
                <a:solidFill>
                  <a:srgbClr val="0000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15200" y="6553200"/>
            <a:ext cx="1828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FF86FA-5400-46F9-82D2-288F905B24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181600"/>
          </a:xfrm>
        </p:spPr>
        <p:txBody>
          <a:bodyPr/>
          <a:lstStyle>
            <a:lvl1pPr>
              <a:defRPr sz="2800">
                <a:solidFill>
                  <a:srgbClr val="0000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15200" y="6553200"/>
            <a:ext cx="1828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FF86FA-5400-46F9-82D2-288F905B24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181600"/>
          </a:xfrm>
        </p:spPr>
        <p:txBody>
          <a:bodyPr/>
          <a:lstStyle>
            <a:lvl1pPr>
              <a:defRPr sz="2800">
                <a:solidFill>
                  <a:srgbClr val="0000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15200" y="6553200"/>
            <a:ext cx="1828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FF86FA-5400-46F9-82D2-288F905B24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181600"/>
          </a:xfrm>
        </p:spPr>
        <p:txBody>
          <a:bodyPr/>
          <a:lstStyle>
            <a:lvl1pPr>
              <a:defRPr sz="2800">
                <a:solidFill>
                  <a:srgbClr val="0000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15200" y="6553200"/>
            <a:ext cx="1828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FF86FA-5400-46F9-82D2-288F905B24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455414" y="274638"/>
            <a:ext cx="8233172" cy="1143001"/>
          </a:xfrm>
          <a:prstGeom prst="rect">
            <a:avLst/>
          </a:prstGeom>
          <a:ln w="12700"/>
        </p:spPr>
        <p:txBody>
          <a:bodyPr/>
          <a:lstStyle>
            <a:lvl1pPr defTabSz="910796"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 lvl="0">
              <a:defRPr sz="1800">
                <a:uFillTx/>
              </a:defRPr>
            </a:pPr>
            <a:r>
              <a:rPr sz="4400">
                <a:uFill>
                  <a:solidFill/>
                </a:uFill>
              </a:rPr>
              <a:t>タイトルテキスト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5414" y="1598414"/>
            <a:ext cx="8233172" cy="4525964"/>
          </a:xfrm>
          <a:prstGeom prst="rect">
            <a:avLst/>
          </a:prstGeom>
          <a:ln w="12700"/>
        </p:spPr>
        <p:txBody>
          <a:bodyPr/>
          <a:lstStyle>
            <a:lvl1pPr marL="241093" indent="-241093" defTabSz="910796"/>
            <a:lvl2pPr marL="522368" indent="-200911" defTabSz="910796">
              <a:spcBef>
                <a:spcPts val="633"/>
              </a:spcBef>
              <a:buChar char="–"/>
              <a:defRPr sz="2700"/>
            </a:lvl2pPr>
            <a:lvl3pPr marL="803643" indent="-160729" defTabSz="910796">
              <a:spcBef>
                <a:spcPts val="562"/>
              </a:spcBef>
              <a:defRPr sz="2400"/>
            </a:lvl3pPr>
            <a:lvl4pPr marL="1125101" indent="-160729" defTabSz="910796">
              <a:spcBef>
                <a:spcPts val="422"/>
              </a:spcBef>
              <a:buChar char="–"/>
              <a:defRPr sz="2000"/>
            </a:lvl4pPr>
            <a:lvl5pPr marL="1446558" indent="-160729" defTabSz="910796">
              <a:spcBef>
                <a:spcPts val="422"/>
              </a:spcBef>
              <a:buChar char="»"/>
              <a:defRPr sz="2000"/>
            </a:lvl5pPr>
          </a:lstStyle>
          <a:p>
            <a:pPr lvl="0">
              <a:defRPr sz="1800">
                <a:uFillTx/>
              </a:defRPr>
            </a:pPr>
            <a:r>
              <a:rPr sz="3100">
                <a:uFill>
                  <a:solidFill/>
                </a:uFill>
              </a:rPr>
              <a:t>本文レベル1</a:t>
            </a:r>
          </a:p>
          <a:p>
            <a:pPr lvl="1">
              <a:defRPr sz="1800">
                <a:uFillTx/>
              </a:defRPr>
            </a:pPr>
            <a:r>
              <a:rPr sz="2700">
                <a:uFill>
                  <a:solidFill/>
                </a:uFill>
              </a:rPr>
              <a:t>本文レベル2</a:t>
            </a:r>
          </a:p>
          <a:p>
            <a:pPr lvl="2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本文レベル3</a:t>
            </a:r>
          </a:p>
          <a:p>
            <a:pPr lvl="3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本文レベル4</a:t>
            </a:r>
          </a:p>
          <a:p>
            <a:pPr lvl="4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本文レベル 5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xfrm>
            <a:off x="8479464" y="6494264"/>
            <a:ext cx="207337" cy="223243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6520410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C4F8F4-8D3E-034F-AC0E-A360BA7FD9CD}" type="datetimeFigureOut">
              <a:rPr kumimoji="1" lang="ja-JP" altLang="en-US" smtClean="0"/>
              <a:t>2017/05/04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C353AF-89BA-3D47-86AC-7B007FC944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3811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247900"/>
            <a:ext cx="9144000" cy="4610100"/>
            <a:chOff x="0" y="1416"/>
            <a:chExt cx="5760" cy="2904"/>
          </a:xfrm>
        </p:grpSpPr>
        <p:sp>
          <p:nvSpPr>
            <p:cNvPr id="41987" name="Freeform 3"/>
            <p:cNvSpPr>
              <a:spLocks/>
            </p:cNvSpPr>
            <p:nvPr/>
          </p:nvSpPr>
          <p:spPr bwMode="ltGray">
            <a:xfrm>
              <a:off x="0" y="3182"/>
              <a:ext cx="5760" cy="1134"/>
            </a:xfrm>
            <a:custGeom>
              <a:avLst/>
              <a:gdLst/>
              <a:ahLst/>
              <a:cxnLst>
                <a:cxn ang="0">
                  <a:pos x="4312" y="616"/>
                </a:cxn>
                <a:cxn ang="0">
                  <a:pos x="4312" y="1232"/>
                </a:cxn>
                <a:cxn ang="0">
                  <a:pos x="0" y="1232"/>
                </a:cxn>
                <a:cxn ang="0">
                  <a:pos x="0" y="0"/>
                </a:cxn>
                <a:cxn ang="0">
                  <a:pos x="147" y="48"/>
                </a:cxn>
                <a:cxn ang="0">
                  <a:pos x="200" y="112"/>
                </a:cxn>
                <a:cxn ang="0">
                  <a:pos x="260" y="160"/>
                </a:cxn>
                <a:cxn ang="0">
                  <a:pos x="425" y="120"/>
                </a:cxn>
                <a:cxn ang="0">
                  <a:pos x="503" y="88"/>
                </a:cxn>
                <a:cxn ang="0">
                  <a:pos x="616" y="112"/>
                </a:cxn>
                <a:cxn ang="0">
                  <a:pos x="677" y="200"/>
                </a:cxn>
                <a:cxn ang="0">
                  <a:pos x="703" y="216"/>
                </a:cxn>
                <a:cxn ang="0">
                  <a:pos x="755" y="264"/>
                </a:cxn>
                <a:cxn ang="0">
                  <a:pos x="868" y="288"/>
                </a:cxn>
                <a:cxn ang="0">
                  <a:pos x="842" y="304"/>
                </a:cxn>
                <a:cxn ang="0">
                  <a:pos x="850" y="328"/>
                </a:cxn>
                <a:cxn ang="0">
                  <a:pos x="824" y="344"/>
                </a:cxn>
                <a:cxn ang="0">
                  <a:pos x="928" y="424"/>
                </a:cxn>
                <a:cxn ang="0">
                  <a:pos x="1015" y="392"/>
                </a:cxn>
                <a:cxn ang="0">
                  <a:pos x="1163" y="432"/>
                </a:cxn>
                <a:cxn ang="0">
                  <a:pos x="1267" y="496"/>
                </a:cxn>
                <a:cxn ang="0">
                  <a:pos x="1371" y="560"/>
                </a:cxn>
                <a:cxn ang="0">
                  <a:pos x="1449" y="568"/>
                </a:cxn>
                <a:cxn ang="0">
                  <a:pos x="1657" y="552"/>
                </a:cxn>
                <a:cxn ang="0">
                  <a:pos x="1709" y="560"/>
                </a:cxn>
                <a:cxn ang="0">
                  <a:pos x="1718" y="584"/>
                </a:cxn>
                <a:cxn ang="0">
                  <a:pos x="1779" y="608"/>
                </a:cxn>
                <a:cxn ang="0">
                  <a:pos x="1831" y="648"/>
                </a:cxn>
                <a:cxn ang="0">
                  <a:pos x="1848" y="720"/>
                </a:cxn>
                <a:cxn ang="0">
                  <a:pos x="1900" y="744"/>
                </a:cxn>
                <a:cxn ang="0">
                  <a:pos x="2039" y="792"/>
                </a:cxn>
                <a:cxn ang="0">
                  <a:pos x="2160" y="752"/>
                </a:cxn>
                <a:cxn ang="0">
                  <a:pos x="2403" y="840"/>
                </a:cxn>
                <a:cxn ang="0">
                  <a:pos x="2620" y="784"/>
                </a:cxn>
                <a:cxn ang="0">
                  <a:pos x="2698" y="728"/>
                </a:cxn>
                <a:cxn ang="0">
                  <a:pos x="2854" y="696"/>
                </a:cxn>
                <a:cxn ang="0">
                  <a:pos x="3063" y="640"/>
                </a:cxn>
                <a:cxn ang="0">
                  <a:pos x="3123" y="648"/>
                </a:cxn>
                <a:cxn ang="0">
                  <a:pos x="3149" y="672"/>
                </a:cxn>
                <a:cxn ang="0">
                  <a:pos x="3175" y="680"/>
                </a:cxn>
                <a:cxn ang="0">
                  <a:pos x="3306" y="648"/>
                </a:cxn>
                <a:cxn ang="0">
                  <a:pos x="3644" y="712"/>
                </a:cxn>
                <a:cxn ang="0">
                  <a:pos x="3687" y="808"/>
                </a:cxn>
                <a:cxn ang="0">
                  <a:pos x="3696" y="832"/>
                </a:cxn>
                <a:cxn ang="0">
                  <a:pos x="3748" y="848"/>
                </a:cxn>
                <a:cxn ang="0">
                  <a:pos x="3817" y="824"/>
                </a:cxn>
                <a:cxn ang="0">
                  <a:pos x="3843" y="728"/>
                </a:cxn>
                <a:cxn ang="0">
                  <a:pos x="3852" y="688"/>
                </a:cxn>
                <a:cxn ang="0">
                  <a:pos x="3904" y="672"/>
                </a:cxn>
                <a:cxn ang="0">
                  <a:pos x="3982" y="712"/>
                </a:cxn>
                <a:cxn ang="0">
                  <a:pos x="4000" y="760"/>
                </a:cxn>
                <a:cxn ang="0">
                  <a:pos x="4008" y="800"/>
                </a:cxn>
                <a:cxn ang="0">
                  <a:pos x="4034" y="816"/>
                </a:cxn>
                <a:cxn ang="0">
                  <a:pos x="4138" y="776"/>
                </a:cxn>
                <a:cxn ang="0">
                  <a:pos x="4225" y="704"/>
                </a:cxn>
                <a:cxn ang="0">
                  <a:pos x="4286" y="648"/>
                </a:cxn>
                <a:cxn ang="0">
                  <a:pos x="4312" y="616"/>
                </a:cxn>
              </a:cxnLst>
              <a:rect l="0" t="0" r="r" b="b"/>
              <a:pathLst>
                <a:path w="4312" h="1232">
                  <a:moveTo>
                    <a:pt x="4312" y="616"/>
                  </a:moveTo>
                  <a:lnTo>
                    <a:pt x="4312" y="1232"/>
                  </a:lnTo>
                  <a:lnTo>
                    <a:pt x="0" y="1232"/>
                  </a:lnTo>
                  <a:lnTo>
                    <a:pt x="0" y="0"/>
                  </a:lnTo>
                  <a:cubicBezTo>
                    <a:pt x="50" y="15"/>
                    <a:pt x="103" y="21"/>
                    <a:pt x="147" y="48"/>
                  </a:cubicBezTo>
                  <a:cubicBezTo>
                    <a:pt x="168" y="76"/>
                    <a:pt x="168" y="93"/>
                    <a:pt x="200" y="112"/>
                  </a:cubicBezTo>
                  <a:cubicBezTo>
                    <a:pt x="213" y="149"/>
                    <a:pt x="226" y="139"/>
                    <a:pt x="260" y="160"/>
                  </a:cubicBezTo>
                  <a:cubicBezTo>
                    <a:pt x="317" y="143"/>
                    <a:pt x="367" y="132"/>
                    <a:pt x="425" y="120"/>
                  </a:cubicBezTo>
                  <a:cubicBezTo>
                    <a:pt x="454" y="114"/>
                    <a:pt x="475" y="97"/>
                    <a:pt x="503" y="88"/>
                  </a:cubicBezTo>
                  <a:cubicBezTo>
                    <a:pt x="540" y="99"/>
                    <a:pt x="616" y="112"/>
                    <a:pt x="616" y="112"/>
                  </a:cubicBezTo>
                  <a:cubicBezTo>
                    <a:pt x="665" y="142"/>
                    <a:pt x="643" y="169"/>
                    <a:pt x="677" y="200"/>
                  </a:cubicBezTo>
                  <a:cubicBezTo>
                    <a:pt x="684" y="207"/>
                    <a:pt x="695" y="210"/>
                    <a:pt x="703" y="216"/>
                  </a:cubicBezTo>
                  <a:cubicBezTo>
                    <a:pt x="721" y="231"/>
                    <a:pt x="755" y="264"/>
                    <a:pt x="755" y="264"/>
                  </a:cubicBezTo>
                  <a:cubicBezTo>
                    <a:pt x="801" y="253"/>
                    <a:pt x="838" y="248"/>
                    <a:pt x="868" y="288"/>
                  </a:cubicBezTo>
                  <a:cubicBezTo>
                    <a:pt x="859" y="293"/>
                    <a:pt x="846" y="295"/>
                    <a:pt x="842" y="304"/>
                  </a:cubicBezTo>
                  <a:cubicBezTo>
                    <a:pt x="838" y="312"/>
                    <a:pt x="854" y="320"/>
                    <a:pt x="850" y="328"/>
                  </a:cubicBezTo>
                  <a:cubicBezTo>
                    <a:pt x="846" y="337"/>
                    <a:pt x="833" y="339"/>
                    <a:pt x="824" y="344"/>
                  </a:cubicBezTo>
                  <a:cubicBezTo>
                    <a:pt x="843" y="394"/>
                    <a:pt x="875" y="408"/>
                    <a:pt x="928" y="424"/>
                  </a:cubicBezTo>
                  <a:cubicBezTo>
                    <a:pt x="960" y="414"/>
                    <a:pt x="983" y="400"/>
                    <a:pt x="1015" y="392"/>
                  </a:cubicBezTo>
                  <a:cubicBezTo>
                    <a:pt x="1068" y="402"/>
                    <a:pt x="1107" y="423"/>
                    <a:pt x="1163" y="432"/>
                  </a:cubicBezTo>
                  <a:cubicBezTo>
                    <a:pt x="1197" y="453"/>
                    <a:pt x="1232" y="475"/>
                    <a:pt x="1267" y="496"/>
                  </a:cubicBezTo>
                  <a:cubicBezTo>
                    <a:pt x="1297" y="515"/>
                    <a:pt x="1332" y="551"/>
                    <a:pt x="1371" y="560"/>
                  </a:cubicBezTo>
                  <a:cubicBezTo>
                    <a:pt x="1396" y="566"/>
                    <a:pt x="1423" y="565"/>
                    <a:pt x="1449" y="568"/>
                  </a:cubicBezTo>
                  <a:cubicBezTo>
                    <a:pt x="1516" y="583"/>
                    <a:pt x="1592" y="572"/>
                    <a:pt x="1657" y="552"/>
                  </a:cubicBezTo>
                  <a:cubicBezTo>
                    <a:pt x="1674" y="555"/>
                    <a:pt x="1694" y="552"/>
                    <a:pt x="1709" y="560"/>
                  </a:cubicBezTo>
                  <a:cubicBezTo>
                    <a:pt x="1717" y="564"/>
                    <a:pt x="1712" y="577"/>
                    <a:pt x="1718" y="584"/>
                  </a:cubicBezTo>
                  <a:cubicBezTo>
                    <a:pt x="1733" y="601"/>
                    <a:pt x="1758" y="603"/>
                    <a:pt x="1779" y="608"/>
                  </a:cubicBezTo>
                  <a:cubicBezTo>
                    <a:pt x="1795" y="623"/>
                    <a:pt x="1817" y="632"/>
                    <a:pt x="1831" y="648"/>
                  </a:cubicBezTo>
                  <a:cubicBezTo>
                    <a:pt x="1840" y="659"/>
                    <a:pt x="1847" y="719"/>
                    <a:pt x="1848" y="720"/>
                  </a:cubicBezTo>
                  <a:cubicBezTo>
                    <a:pt x="1855" y="732"/>
                    <a:pt x="1888" y="741"/>
                    <a:pt x="1900" y="744"/>
                  </a:cubicBezTo>
                  <a:cubicBezTo>
                    <a:pt x="1953" y="758"/>
                    <a:pt x="1991" y="777"/>
                    <a:pt x="2039" y="792"/>
                  </a:cubicBezTo>
                  <a:cubicBezTo>
                    <a:pt x="2109" y="776"/>
                    <a:pt x="2103" y="770"/>
                    <a:pt x="2160" y="752"/>
                  </a:cubicBezTo>
                  <a:cubicBezTo>
                    <a:pt x="2245" y="763"/>
                    <a:pt x="2332" y="796"/>
                    <a:pt x="2403" y="840"/>
                  </a:cubicBezTo>
                  <a:cubicBezTo>
                    <a:pt x="2476" y="823"/>
                    <a:pt x="2549" y="806"/>
                    <a:pt x="2620" y="784"/>
                  </a:cubicBezTo>
                  <a:cubicBezTo>
                    <a:pt x="2653" y="774"/>
                    <a:pt x="2667" y="741"/>
                    <a:pt x="2698" y="728"/>
                  </a:cubicBezTo>
                  <a:cubicBezTo>
                    <a:pt x="2754" y="705"/>
                    <a:pt x="2795" y="702"/>
                    <a:pt x="2854" y="696"/>
                  </a:cubicBezTo>
                  <a:cubicBezTo>
                    <a:pt x="2925" y="680"/>
                    <a:pt x="2991" y="653"/>
                    <a:pt x="3063" y="640"/>
                  </a:cubicBezTo>
                  <a:cubicBezTo>
                    <a:pt x="3083" y="643"/>
                    <a:pt x="3104" y="641"/>
                    <a:pt x="3123" y="648"/>
                  </a:cubicBezTo>
                  <a:cubicBezTo>
                    <a:pt x="3135" y="652"/>
                    <a:pt x="3140" y="666"/>
                    <a:pt x="3149" y="672"/>
                  </a:cubicBezTo>
                  <a:cubicBezTo>
                    <a:pt x="3157" y="677"/>
                    <a:pt x="3167" y="677"/>
                    <a:pt x="3175" y="680"/>
                  </a:cubicBezTo>
                  <a:cubicBezTo>
                    <a:pt x="3221" y="666"/>
                    <a:pt x="3265" y="673"/>
                    <a:pt x="3306" y="648"/>
                  </a:cubicBezTo>
                  <a:cubicBezTo>
                    <a:pt x="3415" y="682"/>
                    <a:pt x="3532" y="686"/>
                    <a:pt x="3644" y="712"/>
                  </a:cubicBezTo>
                  <a:cubicBezTo>
                    <a:pt x="3666" y="742"/>
                    <a:pt x="3675" y="774"/>
                    <a:pt x="3687" y="808"/>
                  </a:cubicBezTo>
                  <a:cubicBezTo>
                    <a:pt x="3691" y="816"/>
                    <a:pt x="3687" y="829"/>
                    <a:pt x="3696" y="832"/>
                  </a:cubicBezTo>
                  <a:cubicBezTo>
                    <a:pt x="3713" y="837"/>
                    <a:pt x="3748" y="848"/>
                    <a:pt x="3748" y="848"/>
                  </a:cubicBezTo>
                  <a:cubicBezTo>
                    <a:pt x="3798" y="833"/>
                    <a:pt x="3786" y="867"/>
                    <a:pt x="3817" y="824"/>
                  </a:cubicBezTo>
                  <a:cubicBezTo>
                    <a:pt x="3806" y="780"/>
                    <a:pt x="3809" y="760"/>
                    <a:pt x="3843" y="728"/>
                  </a:cubicBezTo>
                  <a:cubicBezTo>
                    <a:pt x="3847" y="715"/>
                    <a:pt x="3841" y="698"/>
                    <a:pt x="3852" y="688"/>
                  </a:cubicBezTo>
                  <a:cubicBezTo>
                    <a:pt x="3865" y="676"/>
                    <a:pt x="3904" y="672"/>
                    <a:pt x="3904" y="672"/>
                  </a:cubicBezTo>
                  <a:cubicBezTo>
                    <a:pt x="3932" y="681"/>
                    <a:pt x="3982" y="712"/>
                    <a:pt x="3982" y="712"/>
                  </a:cubicBezTo>
                  <a:cubicBezTo>
                    <a:pt x="3988" y="728"/>
                    <a:pt x="3996" y="743"/>
                    <a:pt x="4000" y="760"/>
                  </a:cubicBezTo>
                  <a:cubicBezTo>
                    <a:pt x="4003" y="773"/>
                    <a:pt x="4001" y="788"/>
                    <a:pt x="4008" y="800"/>
                  </a:cubicBezTo>
                  <a:cubicBezTo>
                    <a:pt x="4014" y="808"/>
                    <a:pt x="4026" y="811"/>
                    <a:pt x="4034" y="816"/>
                  </a:cubicBezTo>
                  <a:cubicBezTo>
                    <a:pt x="4072" y="804"/>
                    <a:pt x="4102" y="787"/>
                    <a:pt x="4138" y="776"/>
                  </a:cubicBezTo>
                  <a:cubicBezTo>
                    <a:pt x="4172" y="730"/>
                    <a:pt x="4159" y="719"/>
                    <a:pt x="4225" y="704"/>
                  </a:cubicBezTo>
                  <a:cubicBezTo>
                    <a:pt x="4246" y="675"/>
                    <a:pt x="4265" y="677"/>
                    <a:pt x="4286" y="648"/>
                  </a:cubicBezTo>
                  <a:cubicBezTo>
                    <a:pt x="4277" y="625"/>
                    <a:pt x="4312" y="616"/>
                    <a:pt x="4312" y="61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57472B"/>
                </a:solidFill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098" y="1416"/>
              <a:ext cx="1594" cy="2904"/>
              <a:chOff x="1754" y="405"/>
              <a:chExt cx="2124" cy="3627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929" y="405"/>
                <a:ext cx="1740" cy="1929"/>
                <a:chOff x="1929" y="405"/>
                <a:chExt cx="1740" cy="1929"/>
              </a:xfrm>
            </p:grpSpPr>
            <p:sp>
              <p:nvSpPr>
                <p:cNvPr id="41990" name="Oval 6"/>
                <p:cNvSpPr>
                  <a:spLocks noChangeArrowheads="1"/>
                </p:cNvSpPr>
                <p:nvPr/>
              </p:nvSpPr>
              <p:spPr bwMode="ltGray">
                <a:xfrm>
                  <a:off x="2741" y="464"/>
                  <a:ext cx="47" cy="58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1991" name="Freeform 7"/>
                <p:cNvSpPr>
                  <a:spLocks/>
                </p:cNvSpPr>
                <p:nvPr/>
              </p:nvSpPr>
              <p:spPr bwMode="ltGray">
                <a:xfrm>
                  <a:off x="2661" y="405"/>
                  <a:ext cx="225" cy="1215"/>
                </a:xfrm>
                <a:custGeom>
                  <a:avLst/>
                  <a:gdLst/>
                  <a:ahLst/>
                  <a:cxnLst>
                    <a:cxn ang="0">
                      <a:pos x="39" y="1146"/>
                    </a:cxn>
                    <a:cxn ang="0">
                      <a:pos x="87" y="1092"/>
                    </a:cxn>
                    <a:cxn ang="0">
                      <a:pos x="99" y="0"/>
                    </a:cxn>
                    <a:cxn ang="0">
                      <a:pos x="108" y="0"/>
                    </a:cxn>
                    <a:cxn ang="0">
                      <a:pos x="138" y="1095"/>
                    </a:cxn>
                    <a:cxn ang="0">
                      <a:pos x="183" y="1146"/>
                    </a:cxn>
                    <a:cxn ang="0">
                      <a:pos x="225" y="1146"/>
                    </a:cxn>
                    <a:cxn ang="0">
                      <a:pos x="222" y="1212"/>
                    </a:cxn>
                    <a:cxn ang="0">
                      <a:pos x="0" y="1215"/>
                    </a:cxn>
                    <a:cxn ang="0">
                      <a:pos x="0" y="1149"/>
                    </a:cxn>
                    <a:cxn ang="0">
                      <a:pos x="39" y="1146"/>
                    </a:cxn>
                  </a:cxnLst>
                  <a:rect l="0" t="0" r="r" b="b"/>
                  <a:pathLst>
                    <a:path w="225" h="1215">
                      <a:moveTo>
                        <a:pt x="39" y="1146"/>
                      </a:moveTo>
                      <a:lnTo>
                        <a:pt x="87" y="1092"/>
                      </a:lnTo>
                      <a:lnTo>
                        <a:pt x="99" y="0"/>
                      </a:lnTo>
                      <a:lnTo>
                        <a:pt x="108" y="0"/>
                      </a:lnTo>
                      <a:lnTo>
                        <a:pt x="138" y="1095"/>
                      </a:lnTo>
                      <a:lnTo>
                        <a:pt x="183" y="1146"/>
                      </a:lnTo>
                      <a:lnTo>
                        <a:pt x="225" y="1146"/>
                      </a:lnTo>
                      <a:lnTo>
                        <a:pt x="222" y="1212"/>
                      </a:lnTo>
                      <a:lnTo>
                        <a:pt x="0" y="1215"/>
                      </a:lnTo>
                      <a:lnTo>
                        <a:pt x="0" y="1149"/>
                      </a:lnTo>
                      <a:lnTo>
                        <a:pt x="39" y="114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1992" name="Oval 8"/>
                <p:cNvSpPr>
                  <a:spLocks noChangeArrowheads="1"/>
                </p:cNvSpPr>
                <p:nvPr/>
              </p:nvSpPr>
              <p:spPr bwMode="ltGray">
                <a:xfrm>
                  <a:off x="2741" y="539"/>
                  <a:ext cx="47" cy="58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1993" name="Oval 9"/>
                <p:cNvSpPr>
                  <a:spLocks noChangeArrowheads="1"/>
                </p:cNvSpPr>
                <p:nvPr/>
              </p:nvSpPr>
              <p:spPr bwMode="ltGray">
                <a:xfrm>
                  <a:off x="2728" y="804"/>
                  <a:ext cx="87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1994" name="Oval 10"/>
                <p:cNvSpPr>
                  <a:spLocks noChangeArrowheads="1"/>
                </p:cNvSpPr>
                <p:nvPr/>
              </p:nvSpPr>
              <p:spPr bwMode="ltGray">
                <a:xfrm>
                  <a:off x="2728" y="870"/>
                  <a:ext cx="87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1995" name="Oval 11"/>
                <p:cNvSpPr>
                  <a:spLocks noChangeArrowheads="1"/>
                </p:cNvSpPr>
                <p:nvPr/>
              </p:nvSpPr>
              <p:spPr bwMode="ltGray">
                <a:xfrm>
                  <a:off x="2728" y="936"/>
                  <a:ext cx="87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1996" name="Oval 12"/>
                <p:cNvSpPr>
                  <a:spLocks noChangeArrowheads="1"/>
                </p:cNvSpPr>
                <p:nvPr/>
              </p:nvSpPr>
              <p:spPr bwMode="ltGray">
                <a:xfrm>
                  <a:off x="2728" y="1002"/>
                  <a:ext cx="87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1997" name="Oval 13"/>
                <p:cNvSpPr>
                  <a:spLocks noChangeArrowheads="1"/>
                </p:cNvSpPr>
                <p:nvPr/>
              </p:nvSpPr>
              <p:spPr bwMode="ltGray">
                <a:xfrm>
                  <a:off x="2718" y="1206"/>
                  <a:ext cx="108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1998" name="Oval 14"/>
                <p:cNvSpPr>
                  <a:spLocks noChangeArrowheads="1"/>
                </p:cNvSpPr>
                <p:nvPr/>
              </p:nvSpPr>
              <p:spPr bwMode="ltGray">
                <a:xfrm>
                  <a:off x="2723" y="1140"/>
                  <a:ext cx="99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1999" name="Oval 15"/>
                <p:cNvSpPr>
                  <a:spLocks noChangeArrowheads="1"/>
                </p:cNvSpPr>
                <p:nvPr/>
              </p:nvSpPr>
              <p:spPr bwMode="ltGray">
                <a:xfrm>
                  <a:off x="2722" y="1068"/>
                  <a:ext cx="99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2000" name="Oval 16"/>
                <p:cNvSpPr>
                  <a:spLocks noChangeArrowheads="1"/>
                </p:cNvSpPr>
                <p:nvPr/>
              </p:nvSpPr>
              <p:spPr bwMode="ltGray">
                <a:xfrm>
                  <a:off x="2718" y="1272"/>
                  <a:ext cx="108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2001" name="Oval 17"/>
                <p:cNvSpPr>
                  <a:spLocks noChangeArrowheads="1"/>
                </p:cNvSpPr>
                <p:nvPr/>
              </p:nvSpPr>
              <p:spPr bwMode="ltGray">
                <a:xfrm>
                  <a:off x="2715" y="1341"/>
                  <a:ext cx="114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2002" name="Freeform 18"/>
                <p:cNvSpPr>
                  <a:spLocks/>
                </p:cNvSpPr>
                <p:nvPr/>
              </p:nvSpPr>
              <p:spPr bwMode="ltGray">
                <a:xfrm>
                  <a:off x="2697" y="1407"/>
                  <a:ext cx="153" cy="93"/>
                </a:xfrm>
                <a:custGeom>
                  <a:avLst/>
                  <a:gdLst/>
                  <a:ahLst/>
                  <a:cxnLst>
                    <a:cxn ang="0">
                      <a:pos x="69" y="93"/>
                    </a:cxn>
                    <a:cxn ang="0">
                      <a:pos x="30" y="75"/>
                    </a:cxn>
                    <a:cxn ang="0">
                      <a:pos x="12" y="48"/>
                    </a:cxn>
                    <a:cxn ang="0">
                      <a:pos x="0" y="9"/>
                    </a:cxn>
                    <a:cxn ang="0">
                      <a:pos x="24" y="30"/>
                    </a:cxn>
                    <a:cxn ang="0">
                      <a:pos x="39" y="3"/>
                    </a:cxn>
                    <a:cxn ang="0">
                      <a:pos x="60" y="27"/>
                    </a:cxn>
                    <a:cxn ang="0">
                      <a:pos x="93" y="27"/>
                    </a:cxn>
                    <a:cxn ang="0">
                      <a:pos x="114" y="0"/>
                    </a:cxn>
                    <a:cxn ang="0">
                      <a:pos x="120" y="27"/>
                    </a:cxn>
                    <a:cxn ang="0">
                      <a:pos x="153" y="9"/>
                    </a:cxn>
                    <a:cxn ang="0">
                      <a:pos x="123" y="81"/>
                    </a:cxn>
                    <a:cxn ang="0">
                      <a:pos x="69" y="93"/>
                    </a:cxn>
                  </a:cxnLst>
                  <a:rect l="0" t="0" r="r" b="b"/>
                  <a:pathLst>
                    <a:path w="153" h="93">
                      <a:moveTo>
                        <a:pt x="69" y="93"/>
                      </a:moveTo>
                      <a:lnTo>
                        <a:pt x="30" y="75"/>
                      </a:lnTo>
                      <a:lnTo>
                        <a:pt x="12" y="48"/>
                      </a:lnTo>
                      <a:lnTo>
                        <a:pt x="0" y="9"/>
                      </a:lnTo>
                      <a:lnTo>
                        <a:pt x="24" y="30"/>
                      </a:lnTo>
                      <a:lnTo>
                        <a:pt x="39" y="3"/>
                      </a:lnTo>
                      <a:lnTo>
                        <a:pt x="60" y="27"/>
                      </a:lnTo>
                      <a:lnTo>
                        <a:pt x="93" y="27"/>
                      </a:lnTo>
                      <a:lnTo>
                        <a:pt x="114" y="0"/>
                      </a:lnTo>
                      <a:lnTo>
                        <a:pt x="120" y="27"/>
                      </a:lnTo>
                      <a:lnTo>
                        <a:pt x="153" y="9"/>
                      </a:lnTo>
                      <a:lnTo>
                        <a:pt x="123" y="81"/>
                      </a:lnTo>
                      <a:lnTo>
                        <a:pt x="69" y="9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2003" name="Freeform 19"/>
                <p:cNvSpPr>
                  <a:spLocks/>
                </p:cNvSpPr>
                <p:nvPr/>
              </p:nvSpPr>
              <p:spPr bwMode="ltGray">
                <a:xfrm>
                  <a:off x="1929" y="1614"/>
                  <a:ext cx="1740" cy="720"/>
                </a:xfrm>
                <a:custGeom>
                  <a:avLst/>
                  <a:gdLst/>
                  <a:ahLst/>
                  <a:cxnLst>
                    <a:cxn ang="0">
                      <a:pos x="1086" y="105"/>
                    </a:cxn>
                    <a:cxn ang="0">
                      <a:pos x="1353" y="252"/>
                    </a:cxn>
                    <a:cxn ang="0">
                      <a:pos x="1521" y="303"/>
                    </a:cxn>
                    <a:cxn ang="0">
                      <a:pos x="1563" y="318"/>
                    </a:cxn>
                    <a:cxn ang="0">
                      <a:pos x="1620" y="357"/>
                    </a:cxn>
                    <a:cxn ang="0">
                      <a:pos x="1728" y="324"/>
                    </a:cxn>
                    <a:cxn ang="0">
                      <a:pos x="1719" y="351"/>
                    </a:cxn>
                    <a:cxn ang="0">
                      <a:pos x="1734" y="378"/>
                    </a:cxn>
                    <a:cxn ang="0">
                      <a:pos x="1686" y="441"/>
                    </a:cxn>
                    <a:cxn ang="0">
                      <a:pos x="1680" y="468"/>
                    </a:cxn>
                    <a:cxn ang="0">
                      <a:pos x="1650" y="480"/>
                    </a:cxn>
                    <a:cxn ang="0">
                      <a:pos x="1632" y="546"/>
                    </a:cxn>
                    <a:cxn ang="0">
                      <a:pos x="1617" y="561"/>
                    </a:cxn>
                    <a:cxn ang="0">
                      <a:pos x="1632" y="609"/>
                    </a:cxn>
                    <a:cxn ang="0">
                      <a:pos x="1614" y="585"/>
                    </a:cxn>
                    <a:cxn ang="0">
                      <a:pos x="1602" y="576"/>
                    </a:cxn>
                    <a:cxn ang="0">
                      <a:pos x="1569" y="540"/>
                    </a:cxn>
                    <a:cxn ang="0">
                      <a:pos x="1458" y="582"/>
                    </a:cxn>
                    <a:cxn ang="0">
                      <a:pos x="1416" y="618"/>
                    </a:cxn>
                    <a:cxn ang="0">
                      <a:pos x="1377" y="603"/>
                    </a:cxn>
                    <a:cxn ang="0">
                      <a:pos x="1353" y="624"/>
                    </a:cxn>
                    <a:cxn ang="0">
                      <a:pos x="1317" y="615"/>
                    </a:cxn>
                    <a:cxn ang="0">
                      <a:pos x="1263" y="615"/>
                    </a:cxn>
                    <a:cxn ang="0">
                      <a:pos x="1245" y="651"/>
                    </a:cxn>
                    <a:cxn ang="0">
                      <a:pos x="1188" y="693"/>
                    </a:cxn>
                    <a:cxn ang="0">
                      <a:pos x="504" y="717"/>
                    </a:cxn>
                    <a:cxn ang="0">
                      <a:pos x="471" y="690"/>
                    </a:cxn>
                    <a:cxn ang="0">
                      <a:pos x="417" y="660"/>
                    </a:cxn>
                    <a:cxn ang="0">
                      <a:pos x="333" y="681"/>
                    </a:cxn>
                    <a:cxn ang="0">
                      <a:pos x="366" y="621"/>
                    </a:cxn>
                    <a:cxn ang="0">
                      <a:pos x="258" y="657"/>
                    </a:cxn>
                    <a:cxn ang="0">
                      <a:pos x="279" y="603"/>
                    </a:cxn>
                    <a:cxn ang="0">
                      <a:pos x="123" y="660"/>
                    </a:cxn>
                    <a:cxn ang="0">
                      <a:pos x="81" y="699"/>
                    </a:cxn>
                    <a:cxn ang="0">
                      <a:pos x="87" y="651"/>
                    </a:cxn>
                    <a:cxn ang="0">
                      <a:pos x="81" y="603"/>
                    </a:cxn>
                    <a:cxn ang="0">
                      <a:pos x="12" y="513"/>
                    </a:cxn>
                    <a:cxn ang="0">
                      <a:pos x="87" y="474"/>
                    </a:cxn>
                    <a:cxn ang="0">
                      <a:pos x="144" y="414"/>
                    </a:cxn>
                    <a:cxn ang="0">
                      <a:pos x="252" y="378"/>
                    </a:cxn>
                    <a:cxn ang="0">
                      <a:pos x="258" y="318"/>
                    </a:cxn>
                    <a:cxn ang="0">
                      <a:pos x="306" y="348"/>
                    </a:cxn>
                    <a:cxn ang="0">
                      <a:pos x="360" y="300"/>
                    </a:cxn>
                    <a:cxn ang="0">
                      <a:pos x="393" y="297"/>
                    </a:cxn>
                    <a:cxn ang="0">
                      <a:pos x="723" y="3"/>
                    </a:cxn>
                  </a:cxnLst>
                  <a:rect l="0" t="0" r="r" b="b"/>
                  <a:pathLst>
                    <a:path w="1740" h="720">
                      <a:moveTo>
                        <a:pt x="954" y="0"/>
                      </a:moveTo>
                      <a:lnTo>
                        <a:pt x="1086" y="105"/>
                      </a:lnTo>
                      <a:lnTo>
                        <a:pt x="1206" y="180"/>
                      </a:lnTo>
                      <a:lnTo>
                        <a:pt x="1353" y="252"/>
                      </a:lnTo>
                      <a:lnTo>
                        <a:pt x="1467" y="291"/>
                      </a:lnTo>
                      <a:lnTo>
                        <a:pt x="1521" y="303"/>
                      </a:lnTo>
                      <a:lnTo>
                        <a:pt x="1581" y="294"/>
                      </a:lnTo>
                      <a:lnTo>
                        <a:pt x="1563" y="318"/>
                      </a:lnTo>
                      <a:lnTo>
                        <a:pt x="1572" y="342"/>
                      </a:lnTo>
                      <a:lnTo>
                        <a:pt x="1620" y="357"/>
                      </a:lnTo>
                      <a:lnTo>
                        <a:pt x="1680" y="354"/>
                      </a:lnTo>
                      <a:lnTo>
                        <a:pt x="1728" y="324"/>
                      </a:lnTo>
                      <a:lnTo>
                        <a:pt x="1740" y="339"/>
                      </a:lnTo>
                      <a:lnTo>
                        <a:pt x="1719" y="351"/>
                      </a:lnTo>
                      <a:lnTo>
                        <a:pt x="1710" y="393"/>
                      </a:lnTo>
                      <a:lnTo>
                        <a:pt x="1734" y="378"/>
                      </a:lnTo>
                      <a:lnTo>
                        <a:pt x="1707" y="414"/>
                      </a:lnTo>
                      <a:lnTo>
                        <a:pt x="1686" y="441"/>
                      </a:lnTo>
                      <a:lnTo>
                        <a:pt x="1698" y="456"/>
                      </a:lnTo>
                      <a:lnTo>
                        <a:pt x="1680" y="468"/>
                      </a:lnTo>
                      <a:lnTo>
                        <a:pt x="1668" y="486"/>
                      </a:lnTo>
                      <a:lnTo>
                        <a:pt x="1650" y="480"/>
                      </a:lnTo>
                      <a:lnTo>
                        <a:pt x="1614" y="510"/>
                      </a:lnTo>
                      <a:lnTo>
                        <a:pt x="1632" y="546"/>
                      </a:lnTo>
                      <a:lnTo>
                        <a:pt x="1632" y="579"/>
                      </a:lnTo>
                      <a:lnTo>
                        <a:pt x="1617" y="561"/>
                      </a:lnTo>
                      <a:lnTo>
                        <a:pt x="1617" y="585"/>
                      </a:lnTo>
                      <a:lnTo>
                        <a:pt x="1632" y="609"/>
                      </a:lnTo>
                      <a:lnTo>
                        <a:pt x="1605" y="609"/>
                      </a:lnTo>
                      <a:lnTo>
                        <a:pt x="1614" y="585"/>
                      </a:lnTo>
                      <a:lnTo>
                        <a:pt x="1614" y="561"/>
                      </a:lnTo>
                      <a:lnTo>
                        <a:pt x="1602" y="576"/>
                      </a:lnTo>
                      <a:lnTo>
                        <a:pt x="1608" y="516"/>
                      </a:lnTo>
                      <a:lnTo>
                        <a:pt x="1569" y="540"/>
                      </a:lnTo>
                      <a:lnTo>
                        <a:pt x="1518" y="558"/>
                      </a:lnTo>
                      <a:lnTo>
                        <a:pt x="1458" y="582"/>
                      </a:lnTo>
                      <a:lnTo>
                        <a:pt x="1407" y="597"/>
                      </a:lnTo>
                      <a:lnTo>
                        <a:pt x="1416" y="618"/>
                      </a:lnTo>
                      <a:lnTo>
                        <a:pt x="1395" y="627"/>
                      </a:lnTo>
                      <a:lnTo>
                        <a:pt x="1377" y="603"/>
                      </a:lnTo>
                      <a:lnTo>
                        <a:pt x="1347" y="606"/>
                      </a:lnTo>
                      <a:lnTo>
                        <a:pt x="1353" y="624"/>
                      </a:lnTo>
                      <a:lnTo>
                        <a:pt x="1335" y="630"/>
                      </a:lnTo>
                      <a:lnTo>
                        <a:pt x="1317" y="615"/>
                      </a:lnTo>
                      <a:lnTo>
                        <a:pt x="1311" y="639"/>
                      </a:lnTo>
                      <a:lnTo>
                        <a:pt x="1263" y="615"/>
                      </a:lnTo>
                      <a:lnTo>
                        <a:pt x="1263" y="642"/>
                      </a:lnTo>
                      <a:lnTo>
                        <a:pt x="1245" y="651"/>
                      </a:lnTo>
                      <a:lnTo>
                        <a:pt x="1218" y="633"/>
                      </a:lnTo>
                      <a:lnTo>
                        <a:pt x="1188" y="693"/>
                      </a:lnTo>
                      <a:lnTo>
                        <a:pt x="1191" y="720"/>
                      </a:lnTo>
                      <a:lnTo>
                        <a:pt x="504" y="717"/>
                      </a:lnTo>
                      <a:lnTo>
                        <a:pt x="498" y="687"/>
                      </a:lnTo>
                      <a:lnTo>
                        <a:pt x="471" y="690"/>
                      </a:lnTo>
                      <a:lnTo>
                        <a:pt x="462" y="663"/>
                      </a:lnTo>
                      <a:lnTo>
                        <a:pt x="417" y="660"/>
                      </a:lnTo>
                      <a:lnTo>
                        <a:pt x="411" y="642"/>
                      </a:lnTo>
                      <a:lnTo>
                        <a:pt x="333" y="681"/>
                      </a:lnTo>
                      <a:lnTo>
                        <a:pt x="306" y="663"/>
                      </a:lnTo>
                      <a:lnTo>
                        <a:pt x="366" y="621"/>
                      </a:lnTo>
                      <a:lnTo>
                        <a:pt x="345" y="615"/>
                      </a:lnTo>
                      <a:lnTo>
                        <a:pt x="258" y="657"/>
                      </a:lnTo>
                      <a:lnTo>
                        <a:pt x="237" y="642"/>
                      </a:lnTo>
                      <a:lnTo>
                        <a:pt x="279" y="603"/>
                      </a:lnTo>
                      <a:lnTo>
                        <a:pt x="120" y="606"/>
                      </a:lnTo>
                      <a:lnTo>
                        <a:pt x="123" y="660"/>
                      </a:lnTo>
                      <a:lnTo>
                        <a:pt x="102" y="657"/>
                      </a:lnTo>
                      <a:lnTo>
                        <a:pt x="81" y="699"/>
                      </a:lnTo>
                      <a:lnTo>
                        <a:pt x="117" y="702"/>
                      </a:lnTo>
                      <a:lnTo>
                        <a:pt x="87" y="651"/>
                      </a:lnTo>
                      <a:lnTo>
                        <a:pt x="105" y="603"/>
                      </a:lnTo>
                      <a:lnTo>
                        <a:pt x="81" y="603"/>
                      </a:lnTo>
                      <a:lnTo>
                        <a:pt x="36" y="579"/>
                      </a:lnTo>
                      <a:lnTo>
                        <a:pt x="12" y="513"/>
                      </a:lnTo>
                      <a:lnTo>
                        <a:pt x="0" y="480"/>
                      </a:lnTo>
                      <a:lnTo>
                        <a:pt x="87" y="474"/>
                      </a:lnTo>
                      <a:lnTo>
                        <a:pt x="162" y="444"/>
                      </a:lnTo>
                      <a:lnTo>
                        <a:pt x="144" y="414"/>
                      </a:lnTo>
                      <a:lnTo>
                        <a:pt x="192" y="417"/>
                      </a:lnTo>
                      <a:lnTo>
                        <a:pt x="252" y="378"/>
                      </a:lnTo>
                      <a:lnTo>
                        <a:pt x="246" y="330"/>
                      </a:lnTo>
                      <a:lnTo>
                        <a:pt x="258" y="318"/>
                      </a:lnTo>
                      <a:lnTo>
                        <a:pt x="270" y="342"/>
                      </a:lnTo>
                      <a:lnTo>
                        <a:pt x="306" y="348"/>
                      </a:lnTo>
                      <a:lnTo>
                        <a:pt x="372" y="312"/>
                      </a:lnTo>
                      <a:lnTo>
                        <a:pt x="360" y="300"/>
                      </a:lnTo>
                      <a:lnTo>
                        <a:pt x="363" y="285"/>
                      </a:lnTo>
                      <a:lnTo>
                        <a:pt x="393" y="297"/>
                      </a:lnTo>
                      <a:lnTo>
                        <a:pt x="597" y="135"/>
                      </a:lnTo>
                      <a:lnTo>
                        <a:pt x="723" y="3"/>
                      </a:lnTo>
                      <a:lnTo>
                        <a:pt x="954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</p:grpSp>
          <p:sp>
            <p:nvSpPr>
              <p:cNvPr id="42004" name="Freeform 20"/>
              <p:cNvSpPr>
                <a:spLocks/>
              </p:cNvSpPr>
              <p:nvPr/>
            </p:nvSpPr>
            <p:spPr bwMode="ltGray">
              <a:xfrm flipH="1">
                <a:off x="2718" y="626"/>
                <a:ext cx="46" cy="174"/>
              </a:xfrm>
              <a:custGeom>
                <a:avLst/>
                <a:gdLst/>
                <a:ahLst/>
                <a:cxnLst>
                  <a:cxn ang="0">
                    <a:pos x="4" y="174"/>
                  </a:cxn>
                  <a:cxn ang="0">
                    <a:pos x="40" y="158"/>
                  </a:cxn>
                  <a:cxn ang="0">
                    <a:pos x="46" y="138"/>
                  </a:cxn>
                  <a:cxn ang="0">
                    <a:pos x="42" y="26"/>
                  </a:cxn>
                  <a:cxn ang="0">
                    <a:pos x="32" y="10"/>
                  </a:cxn>
                  <a:cxn ang="0">
                    <a:pos x="4" y="0"/>
                  </a:cxn>
                  <a:cxn ang="0">
                    <a:pos x="4" y="20"/>
                  </a:cxn>
                  <a:cxn ang="0">
                    <a:pos x="22" y="26"/>
                  </a:cxn>
                  <a:cxn ang="0">
                    <a:pos x="0" y="40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0" y="58"/>
                  </a:cxn>
                  <a:cxn ang="0">
                    <a:pos x="28" y="54"/>
                  </a:cxn>
                  <a:cxn ang="0">
                    <a:pos x="2" y="74"/>
                  </a:cxn>
                  <a:cxn ang="0">
                    <a:pos x="28" y="66"/>
                  </a:cxn>
                  <a:cxn ang="0">
                    <a:pos x="30" y="78"/>
                  </a:cxn>
                  <a:cxn ang="0">
                    <a:pos x="2" y="90"/>
                  </a:cxn>
                  <a:cxn ang="0">
                    <a:pos x="30" y="84"/>
                  </a:cxn>
                  <a:cxn ang="0">
                    <a:pos x="2" y="106"/>
                  </a:cxn>
                  <a:cxn ang="0">
                    <a:pos x="30" y="98"/>
                  </a:cxn>
                  <a:cxn ang="0">
                    <a:pos x="6" y="120"/>
                  </a:cxn>
                  <a:cxn ang="0">
                    <a:pos x="30" y="116"/>
                  </a:cxn>
                  <a:cxn ang="0">
                    <a:pos x="6" y="136"/>
                  </a:cxn>
                  <a:cxn ang="0">
                    <a:pos x="32" y="132"/>
                  </a:cxn>
                  <a:cxn ang="0">
                    <a:pos x="26" y="144"/>
                  </a:cxn>
                  <a:cxn ang="0">
                    <a:pos x="6" y="156"/>
                  </a:cxn>
                  <a:cxn ang="0">
                    <a:pos x="4" y="174"/>
                  </a:cxn>
                </a:cxnLst>
                <a:rect l="0" t="0" r="r" b="b"/>
                <a:pathLst>
                  <a:path w="46" h="174">
                    <a:moveTo>
                      <a:pt x="4" y="174"/>
                    </a:moveTo>
                    <a:lnTo>
                      <a:pt x="40" y="158"/>
                    </a:lnTo>
                    <a:lnTo>
                      <a:pt x="46" y="138"/>
                    </a:lnTo>
                    <a:lnTo>
                      <a:pt x="42" y="26"/>
                    </a:lnTo>
                    <a:lnTo>
                      <a:pt x="32" y="10"/>
                    </a:lnTo>
                    <a:lnTo>
                      <a:pt x="4" y="0"/>
                    </a:lnTo>
                    <a:lnTo>
                      <a:pt x="4" y="20"/>
                    </a:lnTo>
                    <a:lnTo>
                      <a:pt x="22" y="26"/>
                    </a:lnTo>
                    <a:lnTo>
                      <a:pt x="0" y="40"/>
                    </a:lnTo>
                    <a:lnTo>
                      <a:pt x="24" y="32"/>
                    </a:lnTo>
                    <a:lnTo>
                      <a:pt x="24" y="46"/>
                    </a:lnTo>
                    <a:lnTo>
                      <a:pt x="0" y="58"/>
                    </a:lnTo>
                    <a:lnTo>
                      <a:pt x="28" y="54"/>
                    </a:lnTo>
                    <a:lnTo>
                      <a:pt x="2" y="74"/>
                    </a:lnTo>
                    <a:lnTo>
                      <a:pt x="28" y="66"/>
                    </a:lnTo>
                    <a:lnTo>
                      <a:pt x="30" y="78"/>
                    </a:lnTo>
                    <a:lnTo>
                      <a:pt x="2" y="90"/>
                    </a:lnTo>
                    <a:lnTo>
                      <a:pt x="30" y="84"/>
                    </a:lnTo>
                    <a:lnTo>
                      <a:pt x="2" y="106"/>
                    </a:lnTo>
                    <a:lnTo>
                      <a:pt x="30" y="98"/>
                    </a:lnTo>
                    <a:lnTo>
                      <a:pt x="6" y="120"/>
                    </a:lnTo>
                    <a:lnTo>
                      <a:pt x="30" y="116"/>
                    </a:lnTo>
                    <a:lnTo>
                      <a:pt x="6" y="136"/>
                    </a:lnTo>
                    <a:lnTo>
                      <a:pt x="32" y="132"/>
                    </a:lnTo>
                    <a:lnTo>
                      <a:pt x="26" y="144"/>
                    </a:lnTo>
                    <a:lnTo>
                      <a:pt x="6" y="156"/>
                    </a:lnTo>
                    <a:lnTo>
                      <a:pt x="4" y="17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2005" name="Freeform 21"/>
              <p:cNvSpPr>
                <a:spLocks/>
              </p:cNvSpPr>
              <p:nvPr/>
            </p:nvSpPr>
            <p:spPr bwMode="ltGray">
              <a:xfrm>
                <a:off x="2768" y="626"/>
                <a:ext cx="46" cy="174"/>
              </a:xfrm>
              <a:custGeom>
                <a:avLst/>
                <a:gdLst/>
                <a:ahLst/>
                <a:cxnLst>
                  <a:cxn ang="0">
                    <a:pos x="4" y="174"/>
                  </a:cxn>
                  <a:cxn ang="0">
                    <a:pos x="40" y="158"/>
                  </a:cxn>
                  <a:cxn ang="0">
                    <a:pos x="46" y="138"/>
                  </a:cxn>
                  <a:cxn ang="0">
                    <a:pos x="42" y="26"/>
                  </a:cxn>
                  <a:cxn ang="0">
                    <a:pos x="32" y="10"/>
                  </a:cxn>
                  <a:cxn ang="0">
                    <a:pos x="4" y="0"/>
                  </a:cxn>
                  <a:cxn ang="0">
                    <a:pos x="4" y="20"/>
                  </a:cxn>
                  <a:cxn ang="0">
                    <a:pos x="22" y="26"/>
                  </a:cxn>
                  <a:cxn ang="0">
                    <a:pos x="0" y="40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0" y="58"/>
                  </a:cxn>
                  <a:cxn ang="0">
                    <a:pos x="28" y="54"/>
                  </a:cxn>
                  <a:cxn ang="0">
                    <a:pos x="2" y="74"/>
                  </a:cxn>
                  <a:cxn ang="0">
                    <a:pos x="28" y="66"/>
                  </a:cxn>
                  <a:cxn ang="0">
                    <a:pos x="30" y="78"/>
                  </a:cxn>
                  <a:cxn ang="0">
                    <a:pos x="2" y="90"/>
                  </a:cxn>
                  <a:cxn ang="0">
                    <a:pos x="30" y="84"/>
                  </a:cxn>
                  <a:cxn ang="0">
                    <a:pos x="2" y="106"/>
                  </a:cxn>
                  <a:cxn ang="0">
                    <a:pos x="30" y="98"/>
                  </a:cxn>
                  <a:cxn ang="0">
                    <a:pos x="6" y="120"/>
                  </a:cxn>
                  <a:cxn ang="0">
                    <a:pos x="30" y="116"/>
                  </a:cxn>
                  <a:cxn ang="0">
                    <a:pos x="6" y="136"/>
                  </a:cxn>
                  <a:cxn ang="0">
                    <a:pos x="32" y="132"/>
                  </a:cxn>
                  <a:cxn ang="0">
                    <a:pos x="26" y="144"/>
                  </a:cxn>
                  <a:cxn ang="0">
                    <a:pos x="6" y="156"/>
                  </a:cxn>
                  <a:cxn ang="0">
                    <a:pos x="4" y="174"/>
                  </a:cxn>
                </a:cxnLst>
                <a:rect l="0" t="0" r="r" b="b"/>
                <a:pathLst>
                  <a:path w="46" h="174">
                    <a:moveTo>
                      <a:pt x="4" y="174"/>
                    </a:moveTo>
                    <a:lnTo>
                      <a:pt x="40" y="158"/>
                    </a:lnTo>
                    <a:lnTo>
                      <a:pt x="46" y="138"/>
                    </a:lnTo>
                    <a:lnTo>
                      <a:pt x="42" y="26"/>
                    </a:lnTo>
                    <a:lnTo>
                      <a:pt x="32" y="10"/>
                    </a:lnTo>
                    <a:lnTo>
                      <a:pt x="4" y="0"/>
                    </a:lnTo>
                    <a:lnTo>
                      <a:pt x="4" y="20"/>
                    </a:lnTo>
                    <a:lnTo>
                      <a:pt x="22" y="26"/>
                    </a:lnTo>
                    <a:lnTo>
                      <a:pt x="0" y="40"/>
                    </a:lnTo>
                    <a:lnTo>
                      <a:pt x="24" y="32"/>
                    </a:lnTo>
                    <a:lnTo>
                      <a:pt x="24" y="46"/>
                    </a:lnTo>
                    <a:lnTo>
                      <a:pt x="0" y="58"/>
                    </a:lnTo>
                    <a:lnTo>
                      <a:pt x="28" y="54"/>
                    </a:lnTo>
                    <a:lnTo>
                      <a:pt x="2" y="74"/>
                    </a:lnTo>
                    <a:lnTo>
                      <a:pt x="28" y="66"/>
                    </a:lnTo>
                    <a:lnTo>
                      <a:pt x="30" y="78"/>
                    </a:lnTo>
                    <a:lnTo>
                      <a:pt x="2" y="90"/>
                    </a:lnTo>
                    <a:lnTo>
                      <a:pt x="30" y="84"/>
                    </a:lnTo>
                    <a:lnTo>
                      <a:pt x="2" y="106"/>
                    </a:lnTo>
                    <a:lnTo>
                      <a:pt x="30" y="98"/>
                    </a:lnTo>
                    <a:lnTo>
                      <a:pt x="6" y="120"/>
                    </a:lnTo>
                    <a:lnTo>
                      <a:pt x="30" y="116"/>
                    </a:lnTo>
                    <a:lnTo>
                      <a:pt x="6" y="136"/>
                    </a:lnTo>
                    <a:lnTo>
                      <a:pt x="32" y="132"/>
                    </a:lnTo>
                    <a:lnTo>
                      <a:pt x="26" y="144"/>
                    </a:lnTo>
                    <a:lnTo>
                      <a:pt x="6" y="156"/>
                    </a:lnTo>
                    <a:lnTo>
                      <a:pt x="4" y="17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2006" name="Freeform 22"/>
              <p:cNvSpPr>
                <a:spLocks/>
              </p:cNvSpPr>
              <p:nvPr/>
            </p:nvSpPr>
            <p:spPr bwMode="ltGray">
              <a:xfrm>
                <a:off x="2698" y="2324"/>
                <a:ext cx="1028" cy="570"/>
              </a:xfrm>
              <a:custGeom>
                <a:avLst/>
                <a:gdLst/>
                <a:ahLst/>
                <a:cxnLst>
                  <a:cxn ang="0">
                    <a:pos x="574" y="12"/>
                  </a:cxn>
                  <a:cxn ang="0">
                    <a:pos x="602" y="6"/>
                  </a:cxn>
                  <a:cxn ang="0">
                    <a:pos x="426" y="20"/>
                  </a:cxn>
                  <a:cxn ang="0">
                    <a:pos x="570" y="36"/>
                  </a:cxn>
                  <a:cxn ang="0">
                    <a:pos x="596" y="36"/>
                  </a:cxn>
                  <a:cxn ang="0">
                    <a:pos x="434" y="48"/>
                  </a:cxn>
                  <a:cxn ang="0">
                    <a:pos x="584" y="64"/>
                  </a:cxn>
                  <a:cxn ang="0">
                    <a:pos x="602" y="80"/>
                  </a:cxn>
                  <a:cxn ang="0">
                    <a:pos x="584" y="96"/>
                  </a:cxn>
                  <a:cxn ang="0">
                    <a:pos x="594" y="110"/>
                  </a:cxn>
                  <a:cxn ang="0">
                    <a:pos x="742" y="178"/>
                  </a:cxn>
                  <a:cxn ang="0">
                    <a:pos x="834" y="174"/>
                  </a:cxn>
                  <a:cxn ang="0">
                    <a:pos x="888" y="168"/>
                  </a:cxn>
                  <a:cxn ang="0">
                    <a:pos x="882" y="192"/>
                  </a:cxn>
                  <a:cxn ang="0">
                    <a:pos x="932" y="204"/>
                  </a:cxn>
                  <a:cxn ang="0">
                    <a:pos x="1018" y="172"/>
                  </a:cxn>
                  <a:cxn ang="0">
                    <a:pos x="1006" y="196"/>
                  </a:cxn>
                  <a:cxn ang="0">
                    <a:pos x="996" y="228"/>
                  </a:cxn>
                  <a:cxn ang="0">
                    <a:pos x="1010" y="242"/>
                  </a:cxn>
                  <a:cxn ang="0">
                    <a:pos x="1004" y="264"/>
                  </a:cxn>
                  <a:cxn ang="0">
                    <a:pos x="976" y="298"/>
                  </a:cxn>
                  <a:cxn ang="0">
                    <a:pos x="968" y="316"/>
                  </a:cxn>
                  <a:cxn ang="0">
                    <a:pos x="948" y="334"/>
                  </a:cxn>
                  <a:cxn ang="0">
                    <a:pos x="908" y="348"/>
                  </a:cxn>
                  <a:cxn ang="0">
                    <a:pos x="924" y="410"/>
                  </a:cxn>
                  <a:cxn ang="0">
                    <a:pos x="906" y="412"/>
                  </a:cxn>
                  <a:cxn ang="0">
                    <a:pos x="916" y="434"/>
                  </a:cxn>
                  <a:cxn ang="0">
                    <a:pos x="890" y="420"/>
                  </a:cxn>
                  <a:cxn ang="0">
                    <a:pos x="886" y="406"/>
                  </a:cxn>
                  <a:cxn ang="0">
                    <a:pos x="850" y="372"/>
                  </a:cxn>
                  <a:cxn ang="0">
                    <a:pos x="756" y="388"/>
                  </a:cxn>
                  <a:cxn ang="0">
                    <a:pos x="734" y="408"/>
                  </a:cxn>
                  <a:cxn ang="0">
                    <a:pos x="654" y="414"/>
                  </a:cxn>
                  <a:cxn ang="0">
                    <a:pos x="694" y="456"/>
                  </a:cxn>
                  <a:cxn ang="0">
                    <a:pos x="640" y="438"/>
                  </a:cxn>
                  <a:cxn ang="0">
                    <a:pos x="592" y="442"/>
                  </a:cxn>
                  <a:cxn ang="0">
                    <a:pos x="540" y="444"/>
                  </a:cxn>
                  <a:cxn ang="0">
                    <a:pos x="498" y="486"/>
                  </a:cxn>
                  <a:cxn ang="0">
                    <a:pos x="462" y="502"/>
                  </a:cxn>
                  <a:cxn ang="0">
                    <a:pos x="480" y="532"/>
                  </a:cxn>
                  <a:cxn ang="0">
                    <a:pos x="464" y="570"/>
                  </a:cxn>
                  <a:cxn ang="0">
                    <a:pos x="138" y="0"/>
                  </a:cxn>
                </a:cxnLst>
                <a:rect l="0" t="0" r="r" b="b"/>
                <a:pathLst>
                  <a:path w="1028" h="570">
                    <a:moveTo>
                      <a:pt x="408" y="8"/>
                    </a:moveTo>
                    <a:lnTo>
                      <a:pt x="574" y="12"/>
                    </a:lnTo>
                    <a:lnTo>
                      <a:pt x="592" y="0"/>
                    </a:lnTo>
                    <a:lnTo>
                      <a:pt x="602" y="6"/>
                    </a:lnTo>
                    <a:lnTo>
                      <a:pt x="576" y="20"/>
                    </a:lnTo>
                    <a:lnTo>
                      <a:pt x="426" y="20"/>
                    </a:lnTo>
                    <a:lnTo>
                      <a:pt x="430" y="38"/>
                    </a:lnTo>
                    <a:lnTo>
                      <a:pt x="570" y="36"/>
                    </a:lnTo>
                    <a:lnTo>
                      <a:pt x="596" y="24"/>
                    </a:lnTo>
                    <a:lnTo>
                      <a:pt x="596" y="36"/>
                    </a:lnTo>
                    <a:lnTo>
                      <a:pt x="570" y="48"/>
                    </a:lnTo>
                    <a:lnTo>
                      <a:pt x="434" y="48"/>
                    </a:lnTo>
                    <a:lnTo>
                      <a:pt x="452" y="64"/>
                    </a:lnTo>
                    <a:lnTo>
                      <a:pt x="584" y="64"/>
                    </a:lnTo>
                    <a:lnTo>
                      <a:pt x="592" y="74"/>
                    </a:lnTo>
                    <a:lnTo>
                      <a:pt x="602" y="80"/>
                    </a:lnTo>
                    <a:lnTo>
                      <a:pt x="610" y="96"/>
                    </a:lnTo>
                    <a:lnTo>
                      <a:pt x="584" y="96"/>
                    </a:lnTo>
                    <a:lnTo>
                      <a:pt x="580" y="108"/>
                    </a:lnTo>
                    <a:lnTo>
                      <a:pt x="594" y="110"/>
                    </a:lnTo>
                    <a:lnTo>
                      <a:pt x="594" y="130"/>
                    </a:lnTo>
                    <a:lnTo>
                      <a:pt x="742" y="178"/>
                    </a:lnTo>
                    <a:lnTo>
                      <a:pt x="792" y="182"/>
                    </a:lnTo>
                    <a:lnTo>
                      <a:pt x="834" y="174"/>
                    </a:lnTo>
                    <a:lnTo>
                      <a:pt x="882" y="158"/>
                    </a:lnTo>
                    <a:lnTo>
                      <a:pt x="888" y="168"/>
                    </a:lnTo>
                    <a:lnTo>
                      <a:pt x="874" y="176"/>
                    </a:lnTo>
                    <a:lnTo>
                      <a:pt x="882" y="192"/>
                    </a:lnTo>
                    <a:lnTo>
                      <a:pt x="878" y="206"/>
                    </a:lnTo>
                    <a:lnTo>
                      <a:pt x="932" y="204"/>
                    </a:lnTo>
                    <a:lnTo>
                      <a:pt x="982" y="190"/>
                    </a:lnTo>
                    <a:lnTo>
                      <a:pt x="1018" y="172"/>
                    </a:lnTo>
                    <a:lnTo>
                      <a:pt x="1028" y="182"/>
                    </a:lnTo>
                    <a:lnTo>
                      <a:pt x="1006" y="196"/>
                    </a:lnTo>
                    <a:lnTo>
                      <a:pt x="1012" y="206"/>
                    </a:lnTo>
                    <a:lnTo>
                      <a:pt x="996" y="228"/>
                    </a:lnTo>
                    <a:lnTo>
                      <a:pt x="1020" y="220"/>
                    </a:lnTo>
                    <a:lnTo>
                      <a:pt x="1010" y="242"/>
                    </a:lnTo>
                    <a:lnTo>
                      <a:pt x="1016" y="252"/>
                    </a:lnTo>
                    <a:lnTo>
                      <a:pt x="1004" y="264"/>
                    </a:lnTo>
                    <a:lnTo>
                      <a:pt x="966" y="282"/>
                    </a:lnTo>
                    <a:lnTo>
                      <a:pt x="976" y="298"/>
                    </a:lnTo>
                    <a:lnTo>
                      <a:pt x="994" y="298"/>
                    </a:lnTo>
                    <a:lnTo>
                      <a:pt x="968" y="316"/>
                    </a:lnTo>
                    <a:lnTo>
                      <a:pt x="962" y="332"/>
                    </a:lnTo>
                    <a:lnTo>
                      <a:pt x="948" y="334"/>
                    </a:lnTo>
                    <a:lnTo>
                      <a:pt x="934" y="326"/>
                    </a:lnTo>
                    <a:lnTo>
                      <a:pt x="908" y="348"/>
                    </a:lnTo>
                    <a:lnTo>
                      <a:pt x="920" y="372"/>
                    </a:lnTo>
                    <a:lnTo>
                      <a:pt x="924" y="410"/>
                    </a:lnTo>
                    <a:lnTo>
                      <a:pt x="906" y="398"/>
                    </a:lnTo>
                    <a:lnTo>
                      <a:pt x="906" y="412"/>
                    </a:lnTo>
                    <a:lnTo>
                      <a:pt x="918" y="422"/>
                    </a:lnTo>
                    <a:lnTo>
                      <a:pt x="916" y="434"/>
                    </a:lnTo>
                    <a:lnTo>
                      <a:pt x="892" y="434"/>
                    </a:lnTo>
                    <a:lnTo>
                      <a:pt x="890" y="420"/>
                    </a:lnTo>
                    <a:lnTo>
                      <a:pt x="900" y="400"/>
                    </a:lnTo>
                    <a:lnTo>
                      <a:pt x="886" y="406"/>
                    </a:lnTo>
                    <a:lnTo>
                      <a:pt x="892" y="358"/>
                    </a:lnTo>
                    <a:lnTo>
                      <a:pt x="850" y="372"/>
                    </a:lnTo>
                    <a:lnTo>
                      <a:pt x="804" y="384"/>
                    </a:lnTo>
                    <a:lnTo>
                      <a:pt x="756" y="388"/>
                    </a:lnTo>
                    <a:lnTo>
                      <a:pt x="754" y="412"/>
                    </a:lnTo>
                    <a:lnTo>
                      <a:pt x="734" y="408"/>
                    </a:lnTo>
                    <a:lnTo>
                      <a:pt x="696" y="390"/>
                    </a:lnTo>
                    <a:lnTo>
                      <a:pt x="654" y="414"/>
                    </a:lnTo>
                    <a:lnTo>
                      <a:pt x="698" y="438"/>
                    </a:lnTo>
                    <a:lnTo>
                      <a:pt x="694" y="456"/>
                    </a:lnTo>
                    <a:lnTo>
                      <a:pt x="684" y="462"/>
                    </a:lnTo>
                    <a:lnTo>
                      <a:pt x="640" y="438"/>
                    </a:lnTo>
                    <a:lnTo>
                      <a:pt x="620" y="468"/>
                    </a:lnTo>
                    <a:lnTo>
                      <a:pt x="592" y="442"/>
                    </a:lnTo>
                    <a:lnTo>
                      <a:pt x="574" y="468"/>
                    </a:lnTo>
                    <a:lnTo>
                      <a:pt x="540" y="444"/>
                    </a:lnTo>
                    <a:lnTo>
                      <a:pt x="520" y="476"/>
                    </a:lnTo>
                    <a:lnTo>
                      <a:pt x="498" y="486"/>
                    </a:lnTo>
                    <a:lnTo>
                      <a:pt x="466" y="482"/>
                    </a:lnTo>
                    <a:lnTo>
                      <a:pt x="462" y="502"/>
                    </a:lnTo>
                    <a:lnTo>
                      <a:pt x="486" y="514"/>
                    </a:lnTo>
                    <a:lnTo>
                      <a:pt x="480" y="532"/>
                    </a:lnTo>
                    <a:lnTo>
                      <a:pt x="460" y="540"/>
                    </a:lnTo>
                    <a:lnTo>
                      <a:pt x="464" y="570"/>
                    </a:lnTo>
                    <a:lnTo>
                      <a:pt x="0" y="562"/>
                    </a:lnTo>
                    <a:lnTo>
                      <a:pt x="138" y="0"/>
                    </a:lnTo>
                    <a:lnTo>
                      <a:pt x="408" y="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2007" name="Freeform 23"/>
              <p:cNvSpPr>
                <a:spLocks/>
              </p:cNvSpPr>
              <p:nvPr/>
            </p:nvSpPr>
            <p:spPr bwMode="ltGray">
              <a:xfrm>
                <a:off x="3136" y="2336"/>
                <a:ext cx="142" cy="90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" y="4"/>
                  </a:cxn>
                  <a:cxn ang="0">
                    <a:pos x="14" y="2"/>
                  </a:cxn>
                  <a:cxn ang="0">
                    <a:pos x="12" y="74"/>
                  </a:cxn>
                  <a:cxn ang="0">
                    <a:pos x="40" y="68"/>
                  </a:cxn>
                  <a:cxn ang="0">
                    <a:pos x="34" y="2"/>
                  </a:cxn>
                  <a:cxn ang="0">
                    <a:pos x="50" y="4"/>
                  </a:cxn>
                  <a:cxn ang="0">
                    <a:pos x="52" y="70"/>
                  </a:cxn>
                  <a:cxn ang="0">
                    <a:pos x="90" y="28"/>
                  </a:cxn>
                  <a:cxn ang="0">
                    <a:pos x="104" y="28"/>
                  </a:cxn>
                  <a:cxn ang="0">
                    <a:pos x="72" y="64"/>
                  </a:cxn>
                  <a:cxn ang="0">
                    <a:pos x="102" y="62"/>
                  </a:cxn>
                  <a:cxn ang="0">
                    <a:pos x="92" y="0"/>
                  </a:cxn>
                  <a:cxn ang="0">
                    <a:pos x="106" y="2"/>
                  </a:cxn>
                  <a:cxn ang="0">
                    <a:pos x="112" y="60"/>
                  </a:cxn>
                  <a:cxn ang="0">
                    <a:pos x="128" y="62"/>
                  </a:cxn>
                  <a:cxn ang="0">
                    <a:pos x="124" y="16"/>
                  </a:cxn>
                  <a:cxn ang="0">
                    <a:pos x="114" y="28"/>
                  </a:cxn>
                  <a:cxn ang="0">
                    <a:pos x="120" y="4"/>
                  </a:cxn>
                  <a:cxn ang="0">
                    <a:pos x="136" y="0"/>
                  </a:cxn>
                  <a:cxn ang="0">
                    <a:pos x="142" y="60"/>
                  </a:cxn>
                  <a:cxn ang="0">
                    <a:pos x="116" y="78"/>
                  </a:cxn>
                  <a:cxn ang="0">
                    <a:pos x="0" y="90"/>
                  </a:cxn>
                </a:cxnLst>
                <a:rect l="0" t="0" r="r" b="b"/>
                <a:pathLst>
                  <a:path w="142" h="90">
                    <a:moveTo>
                      <a:pt x="0" y="90"/>
                    </a:moveTo>
                    <a:lnTo>
                      <a:pt x="2" y="4"/>
                    </a:lnTo>
                    <a:lnTo>
                      <a:pt x="14" y="2"/>
                    </a:lnTo>
                    <a:lnTo>
                      <a:pt x="12" y="74"/>
                    </a:lnTo>
                    <a:lnTo>
                      <a:pt x="40" y="68"/>
                    </a:lnTo>
                    <a:lnTo>
                      <a:pt x="34" y="2"/>
                    </a:lnTo>
                    <a:lnTo>
                      <a:pt x="50" y="4"/>
                    </a:lnTo>
                    <a:lnTo>
                      <a:pt x="52" y="70"/>
                    </a:lnTo>
                    <a:lnTo>
                      <a:pt x="90" y="28"/>
                    </a:lnTo>
                    <a:lnTo>
                      <a:pt x="104" y="28"/>
                    </a:lnTo>
                    <a:lnTo>
                      <a:pt x="72" y="64"/>
                    </a:lnTo>
                    <a:lnTo>
                      <a:pt x="102" y="62"/>
                    </a:lnTo>
                    <a:lnTo>
                      <a:pt x="92" y="0"/>
                    </a:lnTo>
                    <a:lnTo>
                      <a:pt x="106" y="2"/>
                    </a:lnTo>
                    <a:lnTo>
                      <a:pt x="112" y="60"/>
                    </a:lnTo>
                    <a:lnTo>
                      <a:pt x="128" y="62"/>
                    </a:lnTo>
                    <a:lnTo>
                      <a:pt x="124" y="16"/>
                    </a:lnTo>
                    <a:lnTo>
                      <a:pt x="114" y="28"/>
                    </a:lnTo>
                    <a:lnTo>
                      <a:pt x="120" y="4"/>
                    </a:lnTo>
                    <a:lnTo>
                      <a:pt x="136" y="0"/>
                    </a:lnTo>
                    <a:lnTo>
                      <a:pt x="142" y="60"/>
                    </a:lnTo>
                    <a:lnTo>
                      <a:pt x="116" y="7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2008" name="Freeform 24"/>
              <p:cNvSpPr>
                <a:spLocks/>
              </p:cNvSpPr>
              <p:nvPr/>
            </p:nvSpPr>
            <p:spPr bwMode="ltGray">
              <a:xfrm>
                <a:off x="1878" y="2312"/>
                <a:ext cx="990" cy="588"/>
              </a:xfrm>
              <a:custGeom>
                <a:avLst/>
                <a:gdLst/>
                <a:ahLst/>
                <a:cxnLst>
                  <a:cxn ang="0">
                    <a:pos x="990" y="0"/>
                  </a:cxn>
                  <a:cxn ang="0">
                    <a:pos x="534" y="38"/>
                  </a:cxn>
                  <a:cxn ang="0">
                    <a:pos x="506" y="62"/>
                  </a:cxn>
                  <a:cxn ang="0">
                    <a:pos x="548" y="58"/>
                  </a:cxn>
                  <a:cxn ang="0">
                    <a:pos x="508" y="86"/>
                  </a:cxn>
                  <a:cxn ang="0">
                    <a:pos x="552" y="86"/>
                  </a:cxn>
                  <a:cxn ang="0">
                    <a:pos x="482" y="112"/>
                  </a:cxn>
                  <a:cxn ang="0">
                    <a:pos x="414" y="90"/>
                  </a:cxn>
                  <a:cxn ang="0">
                    <a:pos x="410" y="102"/>
                  </a:cxn>
                  <a:cxn ang="0">
                    <a:pos x="410" y="116"/>
                  </a:cxn>
                  <a:cxn ang="0">
                    <a:pos x="384" y="122"/>
                  </a:cxn>
                  <a:cxn ang="0">
                    <a:pos x="472" y="98"/>
                  </a:cxn>
                  <a:cxn ang="0">
                    <a:pos x="406" y="144"/>
                  </a:cxn>
                  <a:cxn ang="0">
                    <a:pos x="390" y="160"/>
                  </a:cxn>
                  <a:cxn ang="0">
                    <a:pos x="396" y="200"/>
                  </a:cxn>
                  <a:cxn ang="0">
                    <a:pos x="374" y="182"/>
                  </a:cxn>
                  <a:cxn ang="0">
                    <a:pos x="364" y="216"/>
                  </a:cxn>
                  <a:cxn ang="0">
                    <a:pos x="322" y="234"/>
                  </a:cxn>
                  <a:cxn ang="0">
                    <a:pos x="290" y="196"/>
                  </a:cxn>
                  <a:cxn ang="0">
                    <a:pos x="280" y="216"/>
                  </a:cxn>
                  <a:cxn ang="0">
                    <a:pos x="270" y="252"/>
                  </a:cxn>
                  <a:cxn ang="0">
                    <a:pos x="184" y="280"/>
                  </a:cxn>
                  <a:cxn ang="0">
                    <a:pos x="130" y="258"/>
                  </a:cxn>
                  <a:cxn ang="0">
                    <a:pos x="144" y="288"/>
                  </a:cxn>
                  <a:cxn ang="0">
                    <a:pos x="66" y="308"/>
                  </a:cxn>
                  <a:cxn ang="0">
                    <a:pos x="18" y="286"/>
                  </a:cxn>
                  <a:cxn ang="0">
                    <a:pos x="24" y="310"/>
                  </a:cxn>
                  <a:cxn ang="0">
                    <a:pos x="18" y="342"/>
                  </a:cxn>
                  <a:cxn ang="0">
                    <a:pos x="0" y="348"/>
                  </a:cxn>
                  <a:cxn ang="0">
                    <a:pos x="52" y="374"/>
                  </a:cxn>
                  <a:cxn ang="0">
                    <a:pos x="60" y="394"/>
                  </a:cxn>
                  <a:cxn ang="0">
                    <a:pos x="36" y="406"/>
                  </a:cxn>
                  <a:cxn ang="0">
                    <a:pos x="76" y="426"/>
                  </a:cxn>
                  <a:cxn ang="0">
                    <a:pos x="104" y="440"/>
                  </a:cxn>
                  <a:cxn ang="0">
                    <a:pos x="94" y="488"/>
                  </a:cxn>
                  <a:cxn ang="0">
                    <a:pos x="110" y="498"/>
                  </a:cxn>
                  <a:cxn ang="0">
                    <a:pos x="118" y="518"/>
                  </a:cxn>
                  <a:cxn ang="0">
                    <a:pos x="116" y="476"/>
                  </a:cxn>
                  <a:cxn ang="0">
                    <a:pos x="130" y="448"/>
                  </a:cxn>
                  <a:cxn ang="0">
                    <a:pos x="180" y="426"/>
                  </a:cxn>
                  <a:cxn ang="0">
                    <a:pos x="212" y="440"/>
                  </a:cxn>
                  <a:cxn ang="0">
                    <a:pos x="222" y="424"/>
                  </a:cxn>
                  <a:cxn ang="0">
                    <a:pos x="246" y="442"/>
                  </a:cxn>
                  <a:cxn ang="0">
                    <a:pos x="260" y="434"/>
                  </a:cxn>
                  <a:cxn ang="0">
                    <a:pos x="244" y="462"/>
                  </a:cxn>
                  <a:cxn ang="0">
                    <a:pos x="350" y="444"/>
                  </a:cxn>
                  <a:cxn ang="0">
                    <a:pos x="344" y="472"/>
                  </a:cxn>
                  <a:cxn ang="0">
                    <a:pos x="330" y="528"/>
                  </a:cxn>
                  <a:cxn ang="0">
                    <a:pos x="414" y="474"/>
                  </a:cxn>
                  <a:cxn ang="0">
                    <a:pos x="480" y="502"/>
                  </a:cxn>
                  <a:cxn ang="0">
                    <a:pos x="526" y="528"/>
                  </a:cxn>
                  <a:cxn ang="0">
                    <a:pos x="494" y="556"/>
                  </a:cxn>
                  <a:cxn ang="0">
                    <a:pos x="528" y="588"/>
                  </a:cxn>
                  <a:cxn ang="0">
                    <a:pos x="844" y="532"/>
                  </a:cxn>
                </a:cxnLst>
                <a:rect l="0" t="0" r="r" b="b"/>
                <a:pathLst>
                  <a:path w="990" h="588">
                    <a:moveTo>
                      <a:pt x="844" y="532"/>
                    </a:moveTo>
                    <a:lnTo>
                      <a:pt x="990" y="0"/>
                    </a:lnTo>
                    <a:lnTo>
                      <a:pt x="554" y="10"/>
                    </a:lnTo>
                    <a:lnTo>
                      <a:pt x="534" y="38"/>
                    </a:lnTo>
                    <a:lnTo>
                      <a:pt x="506" y="50"/>
                    </a:lnTo>
                    <a:lnTo>
                      <a:pt x="506" y="62"/>
                    </a:lnTo>
                    <a:lnTo>
                      <a:pt x="550" y="38"/>
                    </a:lnTo>
                    <a:lnTo>
                      <a:pt x="548" y="58"/>
                    </a:lnTo>
                    <a:lnTo>
                      <a:pt x="506" y="74"/>
                    </a:lnTo>
                    <a:lnTo>
                      <a:pt x="508" y="86"/>
                    </a:lnTo>
                    <a:lnTo>
                      <a:pt x="550" y="64"/>
                    </a:lnTo>
                    <a:lnTo>
                      <a:pt x="552" y="86"/>
                    </a:lnTo>
                    <a:lnTo>
                      <a:pt x="506" y="104"/>
                    </a:lnTo>
                    <a:lnTo>
                      <a:pt x="482" y="112"/>
                    </a:lnTo>
                    <a:lnTo>
                      <a:pt x="480" y="72"/>
                    </a:lnTo>
                    <a:lnTo>
                      <a:pt x="414" y="90"/>
                    </a:lnTo>
                    <a:lnTo>
                      <a:pt x="394" y="84"/>
                    </a:lnTo>
                    <a:lnTo>
                      <a:pt x="410" y="102"/>
                    </a:lnTo>
                    <a:lnTo>
                      <a:pt x="472" y="84"/>
                    </a:lnTo>
                    <a:lnTo>
                      <a:pt x="410" y="116"/>
                    </a:lnTo>
                    <a:lnTo>
                      <a:pt x="390" y="110"/>
                    </a:lnTo>
                    <a:lnTo>
                      <a:pt x="384" y="122"/>
                    </a:lnTo>
                    <a:lnTo>
                      <a:pt x="404" y="128"/>
                    </a:lnTo>
                    <a:lnTo>
                      <a:pt x="472" y="98"/>
                    </a:lnTo>
                    <a:lnTo>
                      <a:pt x="472" y="122"/>
                    </a:lnTo>
                    <a:lnTo>
                      <a:pt x="406" y="144"/>
                    </a:lnTo>
                    <a:lnTo>
                      <a:pt x="402" y="160"/>
                    </a:lnTo>
                    <a:lnTo>
                      <a:pt x="390" y="160"/>
                    </a:lnTo>
                    <a:lnTo>
                      <a:pt x="402" y="172"/>
                    </a:lnTo>
                    <a:lnTo>
                      <a:pt x="396" y="200"/>
                    </a:lnTo>
                    <a:lnTo>
                      <a:pt x="382" y="202"/>
                    </a:lnTo>
                    <a:lnTo>
                      <a:pt x="374" y="182"/>
                    </a:lnTo>
                    <a:lnTo>
                      <a:pt x="364" y="190"/>
                    </a:lnTo>
                    <a:lnTo>
                      <a:pt x="364" y="216"/>
                    </a:lnTo>
                    <a:lnTo>
                      <a:pt x="352" y="226"/>
                    </a:lnTo>
                    <a:lnTo>
                      <a:pt x="322" y="234"/>
                    </a:lnTo>
                    <a:lnTo>
                      <a:pt x="300" y="218"/>
                    </a:lnTo>
                    <a:lnTo>
                      <a:pt x="290" y="196"/>
                    </a:lnTo>
                    <a:lnTo>
                      <a:pt x="276" y="198"/>
                    </a:lnTo>
                    <a:lnTo>
                      <a:pt x="280" y="216"/>
                    </a:lnTo>
                    <a:lnTo>
                      <a:pt x="268" y="238"/>
                    </a:lnTo>
                    <a:lnTo>
                      <a:pt x="270" y="252"/>
                    </a:lnTo>
                    <a:lnTo>
                      <a:pt x="222" y="278"/>
                    </a:lnTo>
                    <a:lnTo>
                      <a:pt x="184" y="280"/>
                    </a:lnTo>
                    <a:lnTo>
                      <a:pt x="156" y="274"/>
                    </a:lnTo>
                    <a:lnTo>
                      <a:pt x="130" y="258"/>
                    </a:lnTo>
                    <a:lnTo>
                      <a:pt x="120" y="268"/>
                    </a:lnTo>
                    <a:lnTo>
                      <a:pt x="144" y="288"/>
                    </a:lnTo>
                    <a:lnTo>
                      <a:pt x="112" y="304"/>
                    </a:lnTo>
                    <a:lnTo>
                      <a:pt x="66" y="308"/>
                    </a:lnTo>
                    <a:lnTo>
                      <a:pt x="34" y="298"/>
                    </a:lnTo>
                    <a:lnTo>
                      <a:pt x="18" y="286"/>
                    </a:lnTo>
                    <a:lnTo>
                      <a:pt x="8" y="296"/>
                    </a:lnTo>
                    <a:lnTo>
                      <a:pt x="24" y="310"/>
                    </a:lnTo>
                    <a:lnTo>
                      <a:pt x="26" y="332"/>
                    </a:lnTo>
                    <a:lnTo>
                      <a:pt x="18" y="342"/>
                    </a:lnTo>
                    <a:lnTo>
                      <a:pt x="6" y="334"/>
                    </a:lnTo>
                    <a:lnTo>
                      <a:pt x="0" y="348"/>
                    </a:lnTo>
                    <a:lnTo>
                      <a:pt x="20" y="364"/>
                    </a:lnTo>
                    <a:lnTo>
                      <a:pt x="52" y="374"/>
                    </a:lnTo>
                    <a:lnTo>
                      <a:pt x="66" y="382"/>
                    </a:lnTo>
                    <a:lnTo>
                      <a:pt x="60" y="394"/>
                    </a:lnTo>
                    <a:lnTo>
                      <a:pt x="38" y="392"/>
                    </a:lnTo>
                    <a:lnTo>
                      <a:pt x="36" y="406"/>
                    </a:lnTo>
                    <a:lnTo>
                      <a:pt x="62" y="410"/>
                    </a:lnTo>
                    <a:lnTo>
                      <a:pt x="76" y="426"/>
                    </a:lnTo>
                    <a:lnTo>
                      <a:pt x="104" y="422"/>
                    </a:lnTo>
                    <a:lnTo>
                      <a:pt x="104" y="440"/>
                    </a:lnTo>
                    <a:lnTo>
                      <a:pt x="94" y="460"/>
                    </a:lnTo>
                    <a:lnTo>
                      <a:pt x="94" y="488"/>
                    </a:lnTo>
                    <a:lnTo>
                      <a:pt x="110" y="482"/>
                    </a:lnTo>
                    <a:lnTo>
                      <a:pt x="110" y="498"/>
                    </a:lnTo>
                    <a:lnTo>
                      <a:pt x="96" y="514"/>
                    </a:lnTo>
                    <a:lnTo>
                      <a:pt x="118" y="518"/>
                    </a:lnTo>
                    <a:lnTo>
                      <a:pt x="124" y="506"/>
                    </a:lnTo>
                    <a:lnTo>
                      <a:pt x="116" y="476"/>
                    </a:lnTo>
                    <a:lnTo>
                      <a:pt x="134" y="486"/>
                    </a:lnTo>
                    <a:lnTo>
                      <a:pt x="130" y="448"/>
                    </a:lnTo>
                    <a:lnTo>
                      <a:pt x="118" y="432"/>
                    </a:lnTo>
                    <a:lnTo>
                      <a:pt x="180" y="426"/>
                    </a:lnTo>
                    <a:lnTo>
                      <a:pt x="188" y="442"/>
                    </a:lnTo>
                    <a:lnTo>
                      <a:pt x="212" y="440"/>
                    </a:lnTo>
                    <a:lnTo>
                      <a:pt x="208" y="422"/>
                    </a:lnTo>
                    <a:lnTo>
                      <a:pt x="222" y="424"/>
                    </a:lnTo>
                    <a:lnTo>
                      <a:pt x="228" y="442"/>
                    </a:lnTo>
                    <a:lnTo>
                      <a:pt x="246" y="442"/>
                    </a:lnTo>
                    <a:lnTo>
                      <a:pt x="244" y="426"/>
                    </a:lnTo>
                    <a:lnTo>
                      <a:pt x="260" y="434"/>
                    </a:lnTo>
                    <a:lnTo>
                      <a:pt x="288" y="428"/>
                    </a:lnTo>
                    <a:lnTo>
                      <a:pt x="244" y="462"/>
                    </a:lnTo>
                    <a:lnTo>
                      <a:pt x="266" y="492"/>
                    </a:lnTo>
                    <a:lnTo>
                      <a:pt x="350" y="444"/>
                    </a:lnTo>
                    <a:lnTo>
                      <a:pt x="368" y="452"/>
                    </a:lnTo>
                    <a:lnTo>
                      <a:pt x="344" y="472"/>
                    </a:lnTo>
                    <a:lnTo>
                      <a:pt x="300" y="502"/>
                    </a:lnTo>
                    <a:lnTo>
                      <a:pt x="330" y="528"/>
                    </a:lnTo>
                    <a:lnTo>
                      <a:pt x="370" y="502"/>
                    </a:lnTo>
                    <a:lnTo>
                      <a:pt x="414" y="474"/>
                    </a:lnTo>
                    <a:lnTo>
                      <a:pt x="426" y="508"/>
                    </a:lnTo>
                    <a:lnTo>
                      <a:pt x="480" y="502"/>
                    </a:lnTo>
                    <a:lnTo>
                      <a:pt x="476" y="524"/>
                    </a:lnTo>
                    <a:lnTo>
                      <a:pt x="526" y="528"/>
                    </a:lnTo>
                    <a:lnTo>
                      <a:pt x="516" y="542"/>
                    </a:lnTo>
                    <a:lnTo>
                      <a:pt x="494" y="556"/>
                    </a:lnTo>
                    <a:lnTo>
                      <a:pt x="512" y="582"/>
                    </a:lnTo>
                    <a:lnTo>
                      <a:pt x="528" y="588"/>
                    </a:lnTo>
                    <a:lnTo>
                      <a:pt x="836" y="568"/>
                    </a:lnTo>
                    <a:lnTo>
                      <a:pt x="844" y="53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2009" name="Freeform 25"/>
              <p:cNvSpPr>
                <a:spLocks/>
              </p:cNvSpPr>
              <p:nvPr/>
            </p:nvSpPr>
            <p:spPr bwMode="ltGray">
              <a:xfrm>
                <a:off x="2287" y="2350"/>
                <a:ext cx="129" cy="132"/>
              </a:xfrm>
              <a:custGeom>
                <a:avLst/>
                <a:gdLst/>
                <a:ahLst/>
                <a:cxnLst>
                  <a:cxn ang="0">
                    <a:pos x="129" y="78"/>
                  </a:cxn>
                  <a:cxn ang="0">
                    <a:pos x="127" y="0"/>
                  </a:cxn>
                  <a:cxn ang="0">
                    <a:pos x="119" y="4"/>
                  </a:cxn>
                  <a:cxn ang="0">
                    <a:pos x="119" y="66"/>
                  </a:cxn>
                  <a:cxn ang="0">
                    <a:pos x="107" y="72"/>
                  </a:cxn>
                  <a:cxn ang="0">
                    <a:pos x="109" y="10"/>
                  </a:cxn>
                  <a:cxn ang="0">
                    <a:pos x="97" y="14"/>
                  </a:cxn>
                  <a:cxn ang="0">
                    <a:pos x="99" y="88"/>
                  </a:cxn>
                  <a:cxn ang="0">
                    <a:pos x="47" y="108"/>
                  </a:cxn>
                  <a:cxn ang="0">
                    <a:pos x="41" y="46"/>
                  </a:cxn>
                  <a:cxn ang="0">
                    <a:pos x="33" y="48"/>
                  </a:cxn>
                  <a:cxn ang="0">
                    <a:pos x="33" y="104"/>
                  </a:cxn>
                  <a:cxn ang="0">
                    <a:pos x="15" y="110"/>
                  </a:cxn>
                  <a:cxn ang="0">
                    <a:pos x="15" y="52"/>
                  </a:cxn>
                  <a:cxn ang="0">
                    <a:pos x="1" y="58"/>
                  </a:cxn>
                  <a:cxn ang="0">
                    <a:pos x="7" y="132"/>
                  </a:cxn>
                  <a:cxn ang="0">
                    <a:pos x="129" y="78"/>
                  </a:cxn>
                </a:cxnLst>
                <a:rect l="0" t="0" r="r" b="b"/>
                <a:pathLst>
                  <a:path w="129" h="132">
                    <a:moveTo>
                      <a:pt x="129" y="78"/>
                    </a:moveTo>
                    <a:lnTo>
                      <a:pt x="127" y="0"/>
                    </a:lnTo>
                    <a:lnTo>
                      <a:pt x="119" y="4"/>
                    </a:lnTo>
                    <a:lnTo>
                      <a:pt x="119" y="66"/>
                    </a:lnTo>
                    <a:lnTo>
                      <a:pt x="107" y="72"/>
                    </a:lnTo>
                    <a:lnTo>
                      <a:pt x="109" y="10"/>
                    </a:lnTo>
                    <a:lnTo>
                      <a:pt x="97" y="14"/>
                    </a:lnTo>
                    <a:lnTo>
                      <a:pt x="99" y="88"/>
                    </a:lnTo>
                    <a:lnTo>
                      <a:pt x="47" y="108"/>
                    </a:lnTo>
                    <a:lnTo>
                      <a:pt x="41" y="46"/>
                    </a:lnTo>
                    <a:lnTo>
                      <a:pt x="33" y="48"/>
                    </a:lnTo>
                    <a:lnTo>
                      <a:pt x="33" y="104"/>
                    </a:lnTo>
                    <a:lnTo>
                      <a:pt x="15" y="110"/>
                    </a:lnTo>
                    <a:lnTo>
                      <a:pt x="15" y="52"/>
                    </a:lnTo>
                    <a:cubicBezTo>
                      <a:pt x="0" y="56"/>
                      <a:pt x="1" y="51"/>
                      <a:pt x="1" y="58"/>
                    </a:cubicBezTo>
                    <a:lnTo>
                      <a:pt x="7" y="132"/>
                    </a:lnTo>
                    <a:lnTo>
                      <a:pt x="129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grpSp>
            <p:nvGrpSpPr>
              <p:cNvPr id="5" name="Group 26"/>
              <p:cNvGrpSpPr>
                <a:grpSpLocks/>
              </p:cNvGrpSpPr>
              <p:nvPr/>
            </p:nvGrpSpPr>
            <p:grpSpPr bwMode="auto">
              <a:xfrm>
                <a:off x="1838" y="2868"/>
                <a:ext cx="1950" cy="604"/>
                <a:chOff x="1838" y="2868"/>
                <a:chExt cx="1950" cy="604"/>
              </a:xfrm>
            </p:grpSpPr>
            <p:sp>
              <p:nvSpPr>
                <p:cNvPr id="42011" name="Freeform 27"/>
                <p:cNvSpPr>
                  <a:spLocks/>
                </p:cNvSpPr>
                <p:nvPr/>
              </p:nvSpPr>
              <p:spPr bwMode="ltGray">
                <a:xfrm>
                  <a:off x="1838" y="2868"/>
                  <a:ext cx="1056" cy="604"/>
                </a:xfrm>
                <a:custGeom>
                  <a:avLst/>
                  <a:gdLst/>
                  <a:ahLst/>
                  <a:cxnLst>
                    <a:cxn ang="0">
                      <a:pos x="1056" y="590"/>
                    </a:cxn>
                    <a:cxn ang="0">
                      <a:pos x="512" y="584"/>
                    </a:cxn>
                    <a:cxn ang="0">
                      <a:pos x="510" y="566"/>
                    </a:cxn>
                    <a:cxn ang="0">
                      <a:pos x="532" y="532"/>
                    </a:cxn>
                    <a:cxn ang="0">
                      <a:pos x="490" y="528"/>
                    </a:cxn>
                    <a:cxn ang="0">
                      <a:pos x="470" y="514"/>
                    </a:cxn>
                    <a:cxn ang="0">
                      <a:pos x="462" y="492"/>
                    </a:cxn>
                    <a:cxn ang="0">
                      <a:pos x="430" y="496"/>
                    </a:cxn>
                    <a:cxn ang="0">
                      <a:pos x="400" y="516"/>
                    </a:cxn>
                    <a:cxn ang="0">
                      <a:pos x="382" y="504"/>
                    </a:cxn>
                    <a:cxn ang="0">
                      <a:pos x="312" y="520"/>
                    </a:cxn>
                    <a:cxn ang="0">
                      <a:pos x="348" y="462"/>
                    </a:cxn>
                    <a:cxn ang="0">
                      <a:pos x="322" y="448"/>
                    </a:cxn>
                    <a:cxn ang="0">
                      <a:pos x="250" y="468"/>
                    </a:cxn>
                    <a:cxn ang="0">
                      <a:pos x="242" y="438"/>
                    </a:cxn>
                    <a:cxn ang="0">
                      <a:pos x="282" y="422"/>
                    </a:cxn>
                    <a:cxn ang="0">
                      <a:pos x="220" y="428"/>
                    </a:cxn>
                    <a:cxn ang="0">
                      <a:pos x="162" y="422"/>
                    </a:cxn>
                    <a:cxn ang="0">
                      <a:pos x="114" y="444"/>
                    </a:cxn>
                    <a:cxn ang="0">
                      <a:pos x="126" y="484"/>
                    </a:cxn>
                    <a:cxn ang="0">
                      <a:pos x="112" y="490"/>
                    </a:cxn>
                    <a:cxn ang="0">
                      <a:pos x="106" y="512"/>
                    </a:cxn>
                    <a:cxn ang="0">
                      <a:pos x="104" y="480"/>
                    </a:cxn>
                    <a:cxn ang="0">
                      <a:pos x="96" y="440"/>
                    </a:cxn>
                    <a:cxn ang="0">
                      <a:pos x="76" y="418"/>
                    </a:cxn>
                    <a:cxn ang="0">
                      <a:pos x="38" y="390"/>
                    </a:cxn>
                    <a:cxn ang="0">
                      <a:pos x="50" y="374"/>
                    </a:cxn>
                    <a:cxn ang="0">
                      <a:pos x="20" y="324"/>
                    </a:cxn>
                    <a:cxn ang="0">
                      <a:pos x="8" y="308"/>
                    </a:cxn>
                    <a:cxn ang="0">
                      <a:pos x="2" y="270"/>
                    </a:cxn>
                    <a:cxn ang="0">
                      <a:pos x="50" y="286"/>
                    </a:cxn>
                    <a:cxn ang="0">
                      <a:pos x="136" y="276"/>
                    </a:cxn>
                    <a:cxn ang="0">
                      <a:pos x="126" y="252"/>
                    </a:cxn>
                    <a:cxn ang="0">
                      <a:pos x="156" y="250"/>
                    </a:cxn>
                    <a:cxn ang="0">
                      <a:pos x="200" y="256"/>
                    </a:cxn>
                    <a:cxn ang="0">
                      <a:pos x="254" y="240"/>
                    </a:cxn>
                    <a:cxn ang="0">
                      <a:pos x="398" y="180"/>
                    </a:cxn>
                    <a:cxn ang="0">
                      <a:pos x="366" y="158"/>
                    </a:cxn>
                    <a:cxn ang="0">
                      <a:pos x="436" y="126"/>
                    </a:cxn>
                    <a:cxn ang="0">
                      <a:pos x="472" y="100"/>
                    </a:cxn>
                    <a:cxn ang="0">
                      <a:pos x="398" y="102"/>
                    </a:cxn>
                    <a:cxn ang="0">
                      <a:pos x="386" y="84"/>
                    </a:cxn>
                    <a:cxn ang="0">
                      <a:pos x="470" y="90"/>
                    </a:cxn>
                    <a:cxn ang="0">
                      <a:pos x="426" y="82"/>
                    </a:cxn>
                    <a:cxn ang="0">
                      <a:pos x="384" y="70"/>
                    </a:cxn>
                    <a:cxn ang="0">
                      <a:pos x="424" y="72"/>
                    </a:cxn>
                    <a:cxn ang="0">
                      <a:pos x="482" y="66"/>
                    </a:cxn>
                    <a:cxn ang="0">
                      <a:pos x="512" y="118"/>
                    </a:cxn>
                    <a:cxn ang="0">
                      <a:pos x="522" y="58"/>
                    </a:cxn>
                    <a:cxn ang="0">
                      <a:pos x="536" y="110"/>
                    </a:cxn>
                    <a:cxn ang="0">
                      <a:pos x="548" y="52"/>
                    </a:cxn>
                    <a:cxn ang="0">
                      <a:pos x="566" y="102"/>
                    </a:cxn>
                    <a:cxn ang="0">
                      <a:pos x="908" y="0"/>
                    </a:cxn>
                  </a:cxnLst>
                  <a:rect l="0" t="0" r="r" b="b"/>
                  <a:pathLst>
                    <a:path w="1056" h="604">
                      <a:moveTo>
                        <a:pt x="1050" y="8"/>
                      </a:moveTo>
                      <a:lnTo>
                        <a:pt x="1056" y="590"/>
                      </a:lnTo>
                      <a:lnTo>
                        <a:pt x="526" y="604"/>
                      </a:lnTo>
                      <a:lnTo>
                        <a:pt x="512" y="584"/>
                      </a:lnTo>
                      <a:lnTo>
                        <a:pt x="526" y="574"/>
                      </a:lnTo>
                      <a:lnTo>
                        <a:pt x="510" y="566"/>
                      </a:lnTo>
                      <a:lnTo>
                        <a:pt x="510" y="548"/>
                      </a:lnTo>
                      <a:lnTo>
                        <a:pt x="532" y="532"/>
                      </a:lnTo>
                      <a:lnTo>
                        <a:pt x="530" y="520"/>
                      </a:lnTo>
                      <a:lnTo>
                        <a:pt x="490" y="528"/>
                      </a:lnTo>
                      <a:lnTo>
                        <a:pt x="486" y="514"/>
                      </a:lnTo>
                      <a:lnTo>
                        <a:pt x="470" y="514"/>
                      </a:lnTo>
                      <a:lnTo>
                        <a:pt x="474" y="496"/>
                      </a:lnTo>
                      <a:lnTo>
                        <a:pt x="462" y="492"/>
                      </a:lnTo>
                      <a:lnTo>
                        <a:pt x="436" y="508"/>
                      </a:lnTo>
                      <a:lnTo>
                        <a:pt x="430" y="496"/>
                      </a:lnTo>
                      <a:lnTo>
                        <a:pt x="408" y="504"/>
                      </a:lnTo>
                      <a:lnTo>
                        <a:pt x="400" y="516"/>
                      </a:lnTo>
                      <a:lnTo>
                        <a:pt x="388" y="514"/>
                      </a:lnTo>
                      <a:lnTo>
                        <a:pt x="382" y="504"/>
                      </a:lnTo>
                      <a:lnTo>
                        <a:pt x="370" y="506"/>
                      </a:lnTo>
                      <a:lnTo>
                        <a:pt x="312" y="520"/>
                      </a:lnTo>
                      <a:lnTo>
                        <a:pt x="296" y="494"/>
                      </a:lnTo>
                      <a:lnTo>
                        <a:pt x="348" y="462"/>
                      </a:lnTo>
                      <a:lnTo>
                        <a:pt x="340" y="444"/>
                      </a:lnTo>
                      <a:lnTo>
                        <a:pt x="322" y="448"/>
                      </a:lnTo>
                      <a:lnTo>
                        <a:pt x="264" y="470"/>
                      </a:lnTo>
                      <a:lnTo>
                        <a:pt x="250" y="468"/>
                      </a:lnTo>
                      <a:lnTo>
                        <a:pt x="236" y="448"/>
                      </a:lnTo>
                      <a:lnTo>
                        <a:pt x="242" y="438"/>
                      </a:lnTo>
                      <a:lnTo>
                        <a:pt x="260" y="430"/>
                      </a:lnTo>
                      <a:lnTo>
                        <a:pt x="282" y="422"/>
                      </a:lnTo>
                      <a:lnTo>
                        <a:pt x="246" y="428"/>
                      </a:lnTo>
                      <a:lnTo>
                        <a:pt x="220" y="428"/>
                      </a:lnTo>
                      <a:lnTo>
                        <a:pt x="180" y="432"/>
                      </a:lnTo>
                      <a:lnTo>
                        <a:pt x="162" y="422"/>
                      </a:lnTo>
                      <a:lnTo>
                        <a:pt x="120" y="422"/>
                      </a:lnTo>
                      <a:lnTo>
                        <a:pt x="114" y="444"/>
                      </a:lnTo>
                      <a:lnTo>
                        <a:pt x="122" y="458"/>
                      </a:lnTo>
                      <a:lnTo>
                        <a:pt x="126" y="484"/>
                      </a:lnTo>
                      <a:lnTo>
                        <a:pt x="110" y="478"/>
                      </a:lnTo>
                      <a:lnTo>
                        <a:pt x="112" y="490"/>
                      </a:lnTo>
                      <a:lnTo>
                        <a:pt x="124" y="508"/>
                      </a:lnTo>
                      <a:lnTo>
                        <a:pt x="106" y="512"/>
                      </a:lnTo>
                      <a:lnTo>
                        <a:pt x="94" y="502"/>
                      </a:lnTo>
                      <a:lnTo>
                        <a:pt x="104" y="480"/>
                      </a:lnTo>
                      <a:lnTo>
                        <a:pt x="92" y="482"/>
                      </a:lnTo>
                      <a:lnTo>
                        <a:pt x="96" y="440"/>
                      </a:lnTo>
                      <a:lnTo>
                        <a:pt x="106" y="420"/>
                      </a:lnTo>
                      <a:lnTo>
                        <a:pt x="76" y="418"/>
                      </a:lnTo>
                      <a:lnTo>
                        <a:pt x="58" y="404"/>
                      </a:lnTo>
                      <a:lnTo>
                        <a:pt x="38" y="390"/>
                      </a:lnTo>
                      <a:lnTo>
                        <a:pt x="34" y="378"/>
                      </a:lnTo>
                      <a:lnTo>
                        <a:pt x="50" y="374"/>
                      </a:lnTo>
                      <a:lnTo>
                        <a:pt x="32" y="334"/>
                      </a:lnTo>
                      <a:lnTo>
                        <a:pt x="20" y="324"/>
                      </a:lnTo>
                      <a:lnTo>
                        <a:pt x="0" y="318"/>
                      </a:lnTo>
                      <a:lnTo>
                        <a:pt x="8" y="308"/>
                      </a:lnTo>
                      <a:lnTo>
                        <a:pt x="22" y="292"/>
                      </a:lnTo>
                      <a:lnTo>
                        <a:pt x="2" y="270"/>
                      </a:lnTo>
                      <a:lnTo>
                        <a:pt x="20" y="264"/>
                      </a:lnTo>
                      <a:lnTo>
                        <a:pt x="50" y="286"/>
                      </a:lnTo>
                      <a:lnTo>
                        <a:pt x="116" y="286"/>
                      </a:lnTo>
                      <a:lnTo>
                        <a:pt x="136" y="276"/>
                      </a:lnTo>
                      <a:lnTo>
                        <a:pt x="138" y="260"/>
                      </a:lnTo>
                      <a:lnTo>
                        <a:pt x="126" y="252"/>
                      </a:lnTo>
                      <a:lnTo>
                        <a:pt x="140" y="242"/>
                      </a:lnTo>
                      <a:lnTo>
                        <a:pt x="156" y="250"/>
                      </a:lnTo>
                      <a:lnTo>
                        <a:pt x="176" y="260"/>
                      </a:lnTo>
                      <a:lnTo>
                        <a:pt x="200" y="256"/>
                      </a:lnTo>
                      <a:lnTo>
                        <a:pt x="222" y="246"/>
                      </a:lnTo>
                      <a:lnTo>
                        <a:pt x="254" y="240"/>
                      </a:lnTo>
                      <a:lnTo>
                        <a:pt x="346" y="206"/>
                      </a:lnTo>
                      <a:lnTo>
                        <a:pt x="398" y="180"/>
                      </a:lnTo>
                      <a:lnTo>
                        <a:pt x="408" y="172"/>
                      </a:lnTo>
                      <a:lnTo>
                        <a:pt x="366" y="158"/>
                      </a:lnTo>
                      <a:lnTo>
                        <a:pt x="394" y="120"/>
                      </a:lnTo>
                      <a:lnTo>
                        <a:pt x="436" y="126"/>
                      </a:lnTo>
                      <a:lnTo>
                        <a:pt x="474" y="122"/>
                      </a:lnTo>
                      <a:lnTo>
                        <a:pt x="472" y="100"/>
                      </a:lnTo>
                      <a:lnTo>
                        <a:pt x="414" y="106"/>
                      </a:lnTo>
                      <a:lnTo>
                        <a:pt x="398" y="102"/>
                      </a:lnTo>
                      <a:lnTo>
                        <a:pt x="378" y="94"/>
                      </a:lnTo>
                      <a:cubicBezTo>
                        <a:pt x="384" y="83"/>
                        <a:pt x="380" y="84"/>
                        <a:pt x="386" y="84"/>
                      </a:cubicBezTo>
                      <a:lnTo>
                        <a:pt x="420" y="98"/>
                      </a:lnTo>
                      <a:lnTo>
                        <a:pt x="470" y="90"/>
                      </a:lnTo>
                      <a:lnTo>
                        <a:pt x="470" y="74"/>
                      </a:lnTo>
                      <a:lnTo>
                        <a:pt x="426" y="82"/>
                      </a:lnTo>
                      <a:lnTo>
                        <a:pt x="402" y="78"/>
                      </a:lnTo>
                      <a:cubicBezTo>
                        <a:pt x="396" y="75"/>
                        <a:pt x="384" y="70"/>
                        <a:pt x="384" y="70"/>
                      </a:cubicBezTo>
                      <a:lnTo>
                        <a:pt x="392" y="60"/>
                      </a:lnTo>
                      <a:lnTo>
                        <a:pt x="424" y="72"/>
                      </a:lnTo>
                      <a:lnTo>
                        <a:pt x="454" y="68"/>
                      </a:lnTo>
                      <a:lnTo>
                        <a:pt x="482" y="66"/>
                      </a:lnTo>
                      <a:lnTo>
                        <a:pt x="484" y="122"/>
                      </a:lnTo>
                      <a:lnTo>
                        <a:pt x="512" y="118"/>
                      </a:lnTo>
                      <a:lnTo>
                        <a:pt x="510" y="62"/>
                      </a:lnTo>
                      <a:lnTo>
                        <a:pt x="522" y="58"/>
                      </a:lnTo>
                      <a:lnTo>
                        <a:pt x="524" y="114"/>
                      </a:lnTo>
                      <a:lnTo>
                        <a:pt x="536" y="110"/>
                      </a:lnTo>
                      <a:lnTo>
                        <a:pt x="536" y="54"/>
                      </a:lnTo>
                      <a:lnTo>
                        <a:pt x="548" y="52"/>
                      </a:lnTo>
                      <a:lnTo>
                        <a:pt x="548" y="110"/>
                      </a:lnTo>
                      <a:lnTo>
                        <a:pt x="566" y="102"/>
                      </a:lnTo>
                      <a:lnTo>
                        <a:pt x="564" y="20"/>
                      </a:lnTo>
                      <a:lnTo>
                        <a:pt x="908" y="0"/>
                      </a:lnTo>
                      <a:lnTo>
                        <a:pt x="1050" y="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2012" name="Freeform 28"/>
                <p:cNvSpPr>
                  <a:spLocks/>
                </p:cNvSpPr>
                <p:nvPr/>
              </p:nvSpPr>
              <p:spPr bwMode="ltGray">
                <a:xfrm>
                  <a:off x="2242" y="2912"/>
                  <a:ext cx="204" cy="110"/>
                </a:xfrm>
                <a:custGeom>
                  <a:avLst/>
                  <a:gdLst/>
                  <a:ahLst/>
                  <a:cxnLst>
                    <a:cxn ang="0">
                      <a:pos x="190" y="0"/>
                    </a:cxn>
                    <a:cxn ang="0">
                      <a:pos x="110" y="16"/>
                    </a:cxn>
                    <a:cxn ang="0">
                      <a:pos x="112" y="22"/>
                    </a:cxn>
                    <a:cxn ang="0">
                      <a:pos x="172" y="14"/>
                    </a:cxn>
                    <a:cxn ang="0">
                      <a:pos x="170" y="26"/>
                    </a:cxn>
                    <a:cxn ang="0">
                      <a:pos x="110" y="38"/>
                    </a:cxn>
                    <a:cxn ang="0">
                      <a:pos x="112" y="50"/>
                    </a:cxn>
                    <a:cxn ang="0">
                      <a:pos x="174" y="34"/>
                    </a:cxn>
                    <a:cxn ang="0">
                      <a:pos x="178" y="80"/>
                    </a:cxn>
                    <a:cxn ang="0">
                      <a:pos x="120" y="84"/>
                    </a:cxn>
                    <a:cxn ang="0">
                      <a:pos x="74" y="44"/>
                    </a:cxn>
                    <a:cxn ang="0">
                      <a:pos x="74" y="56"/>
                    </a:cxn>
                    <a:cxn ang="0">
                      <a:pos x="110" y="86"/>
                    </a:cxn>
                    <a:cxn ang="0">
                      <a:pos x="46" y="94"/>
                    </a:cxn>
                    <a:cxn ang="0">
                      <a:pos x="46" y="30"/>
                    </a:cxn>
                    <a:cxn ang="0">
                      <a:pos x="30" y="34"/>
                    </a:cxn>
                    <a:cxn ang="0">
                      <a:pos x="34" y="94"/>
                    </a:cxn>
                    <a:cxn ang="0">
                      <a:pos x="12" y="88"/>
                    </a:cxn>
                    <a:cxn ang="0">
                      <a:pos x="12" y="32"/>
                    </a:cxn>
                    <a:cxn ang="0">
                      <a:pos x="0" y="28"/>
                    </a:cxn>
                    <a:cxn ang="0">
                      <a:pos x="4" y="92"/>
                    </a:cxn>
                    <a:cxn ang="0">
                      <a:pos x="70" y="110"/>
                    </a:cxn>
                    <a:cxn ang="0">
                      <a:pos x="182" y="98"/>
                    </a:cxn>
                    <a:cxn ang="0">
                      <a:pos x="204" y="72"/>
                    </a:cxn>
                    <a:cxn ang="0">
                      <a:pos x="190" y="0"/>
                    </a:cxn>
                  </a:cxnLst>
                  <a:rect l="0" t="0" r="r" b="b"/>
                  <a:pathLst>
                    <a:path w="204" h="110">
                      <a:moveTo>
                        <a:pt x="190" y="0"/>
                      </a:moveTo>
                      <a:lnTo>
                        <a:pt x="110" y="16"/>
                      </a:lnTo>
                      <a:lnTo>
                        <a:pt x="112" y="22"/>
                      </a:lnTo>
                      <a:lnTo>
                        <a:pt x="172" y="14"/>
                      </a:lnTo>
                      <a:lnTo>
                        <a:pt x="170" y="26"/>
                      </a:lnTo>
                      <a:lnTo>
                        <a:pt x="110" y="38"/>
                      </a:lnTo>
                      <a:lnTo>
                        <a:pt x="112" y="50"/>
                      </a:lnTo>
                      <a:lnTo>
                        <a:pt x="174" y="34"/>
                      </a:lnTo>
                      <a:lnTo>
                        <a:pt x="178" y="80"/>
                      </a:lnTo>
                      <a:lnTo>
                        <a:pt x="120" y="84"/>
                      </a:lnTo>
                      <a:lnTo>
                        <a:pt x="74" y="44"/>
                      </a:lnTo>
                      <a:lnTo>
                        <a:pt x="74" y="56"/>
                      </a:lnTo>
                      <a:lnTo>
                        <a:pt x="110" y="86"/>
                      </a:lnTo>
                      <a:lnTo>
                        <a:pt x="46" y="94"/>
                      </a:lnTo>
                      <a:lnTo>
                        <a:pt x="46" y="30"/>
                      </a:lnTo>
                      <a:cubicBezTo>
                        <a:pt x="29" y="32"/>
                        <a:pt x="30" y="27"/>
                        <a:pt x="30" y="34"/>
                      </a:cubicBezTo>
                      <a:lnTo>
                        <a:pt x="34" y="94"/>
                      </a:lnTo>
                      <a:lnTo>
                        <a:pt x="12" y="88"/>
                      </a:lnTo>
                      <a:lnTo>
                        <a:pt x="12" y="32"/>
                      </a:lnTo>
                      <a:lnTo>
                        <a:pt x="0" y="28"/>
                      </a:lnTo>
                      <a:lnTo>
                        <a:pt x="4" y="92"/>
                      </a:lnTo>
                      <a:lnTo>
                        <a:pt x="70" y="110"/>
                      </a:lnTo>
                      <a:lnTo>
                        <a:pt x="182" y="98"/>
                      </a:lnTo>
                      <a:lnTo>
                        <a:pt x="204" y="72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2013" name="Freeform 29"/>
                <p:cNvSpPr>
                  <a:spLocks/>
                </p:cNvSpPr>
                <p:nvPr/>
              </p:nvSpPr>
              <p:spPr bwMode="ltGray">
                <a:xfrm>
                  <a:off x="2874" y="2868"/>
                  <a:ext cx="914" cy="584"/>
                </a:xfrm>
                <a:custGeom>
                  <a:avLst/>
                  <a:gdLst/>
                  <a:ahLst/>
                  <a:cxnLst>
                    <a:cxn ang="0">
                      <a:pos x="440" y="28"/>
                    </a:cxn>
                    <a:cxn ang="0">
                      <a:pos x="440" y="36"/>
                    </a:cxn>
                    <a:cxn ang="0">
                      <a:pos x="282" y="56"/>
                    </a:cxn>
                    <a:cxn ang="0">
                      <a:pos x="470" y="42"/>
                    </a:cxn>
                    <a:cxn ang="0">
                      <a:pos x="284" y="66"/>
                    </a:cxn>
                    <a:cxn ang="0">
                      <a:pos x="352" y="88"/>
                    </a:cxn>
                    <a:cxn ang="0">
                      <a:pos x="464" y="82"/>
                    </a:cxn>
                    <a:cxn ang="0">
                      <a:pos x="484" y="102"/>
                    </a:cxn>
                    <a:cxn ang="0">
                      <a:pos x="468" y="130"/>
                    </a:cxn>
                    <a:cxn ang="0">
                      <a:pos x="544" y="182"/>
                    </a:cxn>
                    <a:cxn ang="0">
                      <a:pos x="708" y="206"/>
                    </a:cxn>
                    <a:cxn ang="0">
                      <a:pos x="768" y="186"/>
                    </a:cxn>
                    <a:cxn ang="0">
                      <a:pos x="764" y="210"/>
                    </a:cxn>
                    <a:cxn ang="0">
                      <a:pos x="786" y="240"/>
                    </a:cxn>
                    <a:cxn ang="0">
                      <a:pos x="882" y="224"/>
                    </a:cxn>
                    <a:cxn ang="0">
                      <a:pos x="910" y="214"/>
                    </a:cxn>
                    <a:cxn ang="0">
                      <a:pos x="904" y="248"/>
                    </a:cxn>
                    <a:cxn ang="0">
                      <a:pos x="908" y="262"/>
                    </a:cxn>
                    <a:cxn ang="0">
                      <a:pos x="904" y="282"/>
                    </a:cxn>
                    <a:cxn ang="0">
                      <a:pos x="868" y="342"/>
                    </a:cxn>
                    <a:cxn ang="0">
                      <a:pos x="828" y="358"/>
                    </a:cxn>
                    <a:cxn ang="0">
                      <a:pos x="806" y="414"/>
                    </a:cxn>
                    <a:cxn ang="0">
                      <a:pos x="790" y="430"/>
                    </a:cxn>
                    <a:cxn ang="0">
                      <a:pos x="802" y="472"/>
                    </a:cxn>
                    <a:cxn ang="0">
                      <a:pos x="784" y="452"/>
                    </a:cxn>
                    <a:cxn ang="0">
                      <a:pos x="770" y="440"/>
                    </a:cxn>
                    <a:cxn ang="0">
                      <a:pos x="782" y="380"/>
                    </a:cxn>
                    <a:cxn ang="0">
                      <a:pos x="624" y="398"/>
                    </a:cxn>
                    <a:cxn ang="0">
                      <a:pos x="644" y="430"/>
                    </a:cxn>
                    <a:cxn ang="0">
                      <a:pos x="598" y="436"/>
                    </a:cxn>
                    <a:cxn ang="0">
                      <a:pos x="516" y="400"/>
                    </a:cxn>
                    <a:cxn ang="0">
                      <a:pos x="558" y="444"/>
                    </a:cxn>
                    <a:cxn ang="0">
                      <a:pos x="586" y="476"/>
                    </a:cxn>
                    <a:cxn ang="0">
                      <a:pos x="520" y="470"/>
                    </a:cxn>
                    <a:cxn ang="0">
                      <a:pos x="486" y="480"/>
                    </a:cxn>
                    <a:cxn ang="0">
                      <a:pos x="440" y="478"/>
                    </a:cxn>
                    <a:cxn ang="0">
                      <a:pos x="368" y="512"/>
                    </a:cxn>
                    <a:cxn ang="0">
                      <a:pos x="320" y="520"/>
                    </a:cxn>
                    <a:cxn ang="0">
                      <a:pos x="336" y="550"/>
                    </a:cxn>
                    <a:cxn ang="0">
                      <a:pos x="8" y="584"/>
                    </a:cxn>
                    <a:cxn ang="0">
                      <a:pos x="264" y="8"/>
                    </a:cxn>
                  </a:cxnLst>
                  <a:rect l="0" t="0" r="r" b="b"/>
                  <a:pathLst>
                    <a:path w="914" h="584">
                      <a:moveTo>
                        <a:pt x="282" y="22"/>
                      </a:moveTo>
                      <a:lnTo>
                        <a:pt x="440" y="28"/>
                      </a:lnTo>
                      <a:lnTo>
                        <a:pt x="468" y="18"/>
                      </a:lnTo>
                      <a:lnTo>
                        <a:pt x="440" y="36"/>
                      </a:lnTo>
                      <a:lnTo>
                        <a:pt x="280" y="36"/>
                      </a:lnTo>
                      <a:lnTo>
                        <a:pt x="282" y="56"/>
                      </a:lnTo>
                      <a:lnTo>
                        <a:pt x="440" y="52"/>
                      </a:lnTo>
                      <a:lnTo>
                        <a:pt x="470" y="42"/>
                      </a:lnTo>
                      <a:lnTo>
                        <a:pt x="440" y="64"/>
                      </a:lnTo>
                      <a:lnTo>
                        <a:pt x="284" y="66"/>
                      </a:lnTo>
                      <a:lnTo>
                        <a:pt x="298" y="78"/>
                      </a:lnTo>
                      <a:lnTo>
                        <a:pt x="352" y="88"/>
                      </a:lnTo>
                      <a:lnTo>
                        <a:pt x="430" y="84"/>
                      </a:lnTo>
                      <a:lnTo>
                        <a:pt x="464" y="82"/>
                      </a:lnTo>
                      <a:lnTo>
                        <a:pt x="466" y="102"/>
                      </a:lnTo>
                      <a:lnTo>
                        <a:pt x="484" y="102"/>
                      </a:lnTo>
                      <a:lnTo>
                        <a:pt x="488" y="120"/>
                      </a:lnTo>
                      <a:lnTo>
                        <a:pt x="468" y="130"/>
                      </a:lnTo>
                      <a:lnTo>
                        <a:pt x="476" y="148"/>
                      </a:lnTo>
                      <a:lnTo>
                        <a:pt x="544" y="182"/>
                      </a:lnTo>
                      <a:lnTo>
                        <a:pt x="636" y="202"/>
                      </a:lnTo>
                      <a:lnTo>
                        <a:pt x="708" y="206"/>
                      </a:lnTo>
                      <a:lnTo>
                        <a:pt x="742" y="196"/>
                      </a:lnTo>
                      <a:lnTo>
                        <a:pt x="768" y="186"/>
                      </a:lnTo>
                      <a:lnTo>
                        <a:pt x="778" y="194"/>
                      </a:lnTo>
                      <a:lnTo>
                        <a:pt x="764" y="210"/>
                      </a:lnTo>
                      <a:lnTo>
                        <a:pt x="766" y="228"/>
                      </a:lnTo>
                      <a:lnTo>
                        <a:pt x="786" y="240"/>
                      </a:lnTo>
                      <a:lnTo>
                        <a:pt x="838" y="236"/>
                      </a:lnTo>
                      <a:lnTo>
                        <a:pt x="882" y="224"/>
                      </a:lnTo>
                      <a:lnTo>
                        <a:pt x="902" y="204"/>
                      </a:lnTo>
                      <a:lnTo>
                        <a:pt x="910" y="214"/>
                      </a:lnTo>
                      <a:lnTo>
                        <a:pt x="896" y="232"/>
                      </a:lnTo>
                      <a:lnTo>
                        <a:pt x="904" y="248"/>
                      </a:lnTo>
                      <a:lnTo>
                        <a:pt x="894" y="260"/>
                      </a:lnTo>
                      <a:lnTo>
                        <a:pt x="908" y="262"/>
                      </a:lnTo>
                      <a:lnTo>
                        <a:pt x="914" y="274"/>
                      </a:lnTo>
                      <a:lnTo>
                        <a:pt x="904" y="282"/>
                      </a:lnTo>
                      <a:lnTo>
                        <a:pt x="856" y="328"/>
                      </a:lnTo>
                      <a:lnTo>
                        <a:pt x="868" y="342"/>
                      </a:lnTo>
                      <a:lnTo>
                        <a:pt x="844" y="358"/>
                      </a:lnTo>
                      <a:lnTo>
                        <a:pt x="828" y="358"/>
                      </a:lnTo>
                      <a:lnTo>
                        <a:pt x="792" y="378"/>
                      </a:lnTo>
                      <a:lnTo>
                        <a:pt x="806" y="414"/>
                      </a:lnTo>
                      <a:lnTo>
                        <a:pt x="802" y="442"/>
                      </a:lnTo>
                      <a:lnTo>
                        <a:pt x="790" y="430"/>
                      </a:lnTo>
                      <a:lnTo>
                        <a:pt x="790" y="450"/>
                      </a:lnTo>
                      <a:lnTo>
                        <a:pt x="802" y="472"/>
                      </a:lnTo>
                      <a:lnTo>
                        <a:pt x="774" y="472"/>
                      </a:lnTo>
                      <a:lnTo>
                        <a:pt x="784" y="452"/>
                      </a:lnTo>
                      <a:lnTo>
                        <a:pt x="786" y="428"/>
                      </a:lnTo>
                      <a:lnTo>
                        <a:pt x="770" y="440"/>
                      </a:lnTo>
                      <a:lnTo>
                        <a:pt x="774" y="398"/>
                      </a:lnTo>
                      <a:lnTo>
                        <a:pt x="782" y="380"/>
                      </a:lnTo>
                      <a:lnTo>
                        <a:pt x="686" y="396"/>
                      </a:lnTo>
                      <a:lnTo>
                        <a:pt x="624" y="398"/>
                      </a:lnTo>
                      <a:lnTo>
                        <a:pt x="642" y="418"/>
                      </a:lnTo>
                      <a:lnTo>
                        <a:pt x="644" y="430"/>
                      </a:lnTo>
                      <a:lnTo>
                        <a:pt x="626" y="442"/>
                      </a:lnTo>
                      <a:lnTo>
                        <a:pt x="598" y="436"/>
                      </a:lnTo>
                      <a:lnTo>
                        <a:pt x="532" y="406"/>
                      </a:lnTo>
                      <a:lnTo>
                        <a:pt x="516" y="400"/>
                      </a:lnTo>
                      <a:lnTo>
                        <a:pt x="496" y="424"/>
                      </a:lnTo>
                      <a:lnTo>
                        <a:pt x="558" y="444"/>
                      </a:lnTo>
                      <a:lnTo>
                        <a:pt x="588" y="462"/>
                      </a:lnTo>
                      <a:lnTo>
                        <a:pt x="586" y="476"/>
                      </a:lnTo>
                      <a:lnTo>
                        <a:pt x="570" y="494"/>
                      </a:lnTo>
                      <a:lnTo>
                        <a:pt x="520" y="470"/>
                      </a:lnTo>
                      <a:lnTo>
                        <a:pt x="500" y="482"/>
                      </a:lnTo>
                      <a:lnTo>
                        <a:pt x="486" y="480"/>
                      </a:lnTo>
                      <a:lnTo>
                        <a:pt x="448" y="462"/>
                      </a:lnTo>
                      <a:lnTo>
                        <a:pt x="440" y="478"/>
                      </a:lnTo>
                      <a:lnTo>
                        <a:pt x="388" y="476"/>
                      </a:lnTo>
                      <a:lnTo>
                        <a:pt x="368" y="512"/>
                      </a:lnTo>
                      <a:lnTo>
                        <a:pt x="328" y="508"/>
                      </a:lnTo>
                      <a:lnTo>
                        <a:pt x="320" y="520"/>
                      </a:lnTo>
                      <a:lnTo>
                        <a:pt x="332" y="534"/>
                      </a:lnTo>
                      <a:lnTo>
                        <a:pt x="336" y="550"/>
                      </a:lnTo>
                      <a:lnTo>
                        <a:pt x="308" y="580"/>
                      </a:lnTo>
                      <a:lnTo>
                        <a:pt x="8" y="584"/>
                      </a:lnTo>
                      <a:lnTo>
                        <a:pt x="0" y="0"/>
                      </a:lnTo>
                      <a:lnTo>
                        <a:pt x="264" y="8"/>
                      </a:lnTo>
                      <a:lnTo>
                        <a:pt x="282" y="2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2014" name="Freeform 30"/>
                <p:cNvSpPr>
                  <a:spLocks/>
                </p:cNvSpPr>
                <p:nvPr/>
              </p:nvSpPr>
              <p:spPr bwMode="ltGray">
                <a:xfrm>
                  <a:off x="3174" y="2896"/>
                  <a:ext cx="148" cy="92"/>
                </a:xfrm>
                <a:custGeom>
                  <a:avLst/>
                  <a:gdLst/>
                  <a:ahLst/>
                  <a:cxnLst>
                    <a:cxn ang="0">
                      <a:pos x="0" y="82"/>
                    </a:cxn>
                    <a:cxn ang="0">
                      <a:pos x="4" y="2"/>
                    </a:cxn>
                    <a:cxn ang="0">
                      <a:pos x="18" y="0"/>
                    </a:cxn>
                    <a:cxn ang="0">
                      <a:pos x="12" y="74"/>
                    </a:cxn>
                    <a:cxn ang="0">
                      <a:pos x="44" y="78"/>
                    </a:cxn>
                    <a:cxn ang="0">
                      <a:pos x="46" y="2"/>
                    </a:cxn>
                    <a:cxn ang="0">
                      <a:pos x="58" y="2"/>
                    </a:cxn>
                    <a:cxn ang="0">
                      <a:pos x="56" y="72"/>
                    </a:cxn>
                    <a:cxn ang="0">
                      <a:pos x="94" y="70"/>
                    </a:cxn>
                    <a:cxn ang="0">
                      <a:pos x="92" y="2"/>
                    </a:cxn>
                    <a:cxn ang="0">
                      <a:pos x="106" y="4"/>
                    </a:cxn>
                    <a:cxn ang="0">
                      <a:pos x="104" y="68"/>
                    </a:cxn>
                    <a:cxn ang="0">
                      <a:pos x="136" y="64"/>
                    </a:cxn>
                    <a:cxn ang="0">
                      <a:pos x="128" y="0"/>
                    </a:cxn>
                    <a:cxn ang="0">
                      <a:pos x="142" y="2"/>
                    </a:cxn>
                    <a:cxn ang="0">
                      <a:pos x="148" y="70"/>
                    </a:cxn>
                    <a:cxn ang="0">
                      <a:pos x="60" y="88"/>
                    </a:cxn>
                    <a:cxn ang="0">
                      <a:pos x="8" y="92"/>
                    </a:cxn>
                    <a:cxn ang="0">
                      <a:pos x="0" y="82"/>
                    </a:cxn>
                  </a:cxnLst>
                  <a:rect l="0" t="0" r="r" b="b"/>
                  <a:pathLst>
                    <a:path w="148" h="92">
                      <a:moveTo>
                        <a:pt x="0" y="82"/>
                      </a:moveTo>
                      <a:lnTo>
                        <a:pt x="4" y="2"/>
                      </a:lnTo>
                      <a:lnTo>
                        <a:pt x="18" y="0"/>
                      </a:lnTo>
                      <a:lnTo>
                        <a:pt x="12" y="74"/>
                      </a:lnTo>
                      <a:lnTo>
                        <a:pt x="44" y="78"/>
                      </a:lnTo>
                      <a:lnTo>
                        <a:pt x="46" y="2"/>
                      </a:lnTo>
                      <a:lnTo>
                        <a:pt x="58" y="2"/>
                      </a:lnTo>
                      <a:lnTo>
                        <a:pt x="56" y="72"/>
                      </a:lnTo>
                      <a:lnTo>
                        <a:pt x="94" y="70"/>
                      </a:lnTo>
                      <a:lnTo>
                        <a:pt x="92" y="2"/>
                      </a:lnTo>
                      <a:lnTo>
                        <a:pt x="106" y="4"/>
                      </a:lnTo>
                      <a:lnTo>
                        <a:pt x="104" y="68"/>
                      </a:lnTo>
                      <a:lnTo>
                        <a:pt x="136" y="64"/>
                      </a:lnTo>
                      <a:lnTo>
                        <a:pt x="128" y="0"/>
                      </a:lnTo>
                      <a:lnTo>
                        <a:pt x="142" y="2"/>
                      </a:lnTo>
                      <a:lnTo>
                        <a:pt x="148" y="70"/>
                      </a:lnTo>
                      <a:lnTo>
                        <a:pt x="60" y="88"/>
                      </a:lnTo>
                      <a:lnTo>
                        <a:pt x="8" y="92"/>
                      </a:lnTo>
                      <a:lnTo>
                        <a:pt x="0" y="8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</p:grpSp>
          <p:sp>
            <p:nvSpPr>
              <p:cNvPr id="42015" name="Freeform 31"/>
              <p:cNvSpPr>
                <a:spLocks/>
              </p:cNvSpPr>
              <p:nvPr/>
            </p:nvSpPr>
            <p:spPr bwMode="ltGray">
              <a:xfrm>
                <a:off x="1754" y="3426"/>
                <a:ext cx="1156" cy="604"/>
              </a:xfrm>
              <a:custGeom>
                <a:avLst/>
                <a:gdLst/>
                <a:ahLst/>
                <a:cxnLst>
                  <a:cxn ang="0">
                    <a:pos x="1156" y="600"/>
                  </a:cxn>
                  <a:cxn ang="0">
                    <a:pos x="558" y="584"/>
                  </a:cxn>
                  <a:cxn ang="0">
                    <a:pos x="555" y="566"/>
                  </a:cxn>
                  <a:cxn ang="0">
                    <a:pos x="579" y="532"/>
                  </a:cxn>
                  <a:cxn ang="0">
                    <a:pos x="534" y="528"/>
                  </a:cxn>
                  <a:cxn ang="0">
                    <a:pos x="512" y="514"/>
                  </a:cxn>
                  <a:cxn ang="0">
                    <a:pos x="503" y="492"/>
                  </a:cxn>
                  <a:cxn ang="0">
                    <a:pos x="468" y="496"/>
                  </a:cxn>
                  <a:cxn ang="0">
                    <a:pos x="436" y="516"/>
                  </a:cxn>
                  <a:cxn ang="0">
                    <a:pos x="416" y="504"/>
                  </a:cxn>
                  <a:cxn ang="0">
                    <a:pos x="340" y="520"/>
                  </a:cxn>
                  <a:cxn ang="0">
                    <a:pos x="379" y="462"/>
                  </a:cxn>
                  <a:cxn ang="0">
                    <a:pos x="351" y="448"/>
                  </a:cxn>
                  <a:cxn ang="0">
                    <a:pos x="272" y="468"/>
                  </a:cxn>
                  <a:cxn ang="0">
                    <a:pos x="264" y="438"/>
                  </a:cxn>
                  <a:cxn ang="0">
                    <a:pos x="307" y="422"/>
                  </a:cxn>
                  <a:cxn ang="0">
                    <a:pos x="240" y="428"/>
                  </a:cxn>
                  <a:cxn ang="0">
                    <a:pos x="176" y="422"/>
                  </a:cxn>
                  <a:cxn ang="0">
                    <a:pos x="124" y="444"/>
                  </a:cxn>
                  <a:cxn ang="0">
                    <a:pos x="137" y="484"/>
                  </a:cxn>
                  <a:cxn ang="0">
                    <a:pos x="122" y="490"/>
                  </a:cxn>
                  <a:cxn ang="0">
                    <a:pos x="115" y="512"/>
                  </a:cxn>
                  <a:cxn ang="0">
                    <a:pos x="113" y="480"/>
                  </a:cxn>
                  <a:cxn ang="0">
                    <a:pos x="105" y="440"/>
                  </a:cxn>
                  <a:cxn ang="0">
                    <a:pos x="83" y="418"/>
                  </a:cxn>
                  <a:cxn ang="0">
                    <a:pos x="41" y="390"/>
                  </a:cxn>
                  <a:cxn ang="0">
                    <a:pos x="54" y="374"/>
                  </a:cxn>
                  <a:cxn ang="0">
                    <a:pos x="22" y="324"/>
                  </a:cxn>
                  <a:cxn ang="0">
                    <a:pos x="9" y="308"/>
                  </a:cxn>
                  <a:cxn ang="0">
                    <a:pos x="2" y="270"/>
                  </a:cxn>
                  <a:cxn ang="0">
                    <a:pos x="54" y="286"/>
                  </a:cxn>
                  <a:cxn ang="0">
                    <a:pos x="148" y="276"/>
                  </a:cxn>
                  <a:cxn ang="0">
                    <a:pos x="137" y="252"/>
                  </a:cxn>
                  <a:cxn ang="0">
                    <a:pos x="170" y="250"/>
                  </a:cxn>
                  <a:cxn ang="0">
                    <a:pos x="218" y="256"/>
                  </a:cxn>
                  <a:cxn ang="0">
                    <a:pos x="277" y="240"/>
                  </a:cxn>
                  <a:cxn ang="0">
                    <a:pos x="433" y="180"/>
                  </a:cxn>
                  <a:cxn ang="0">
                    <a:pos x="399" y="158"/>
                  </a:cxn>
                  <a:cxn ang="0">
                    <a:pos x="475" y="126"/>
                  </a:cxn>
                  <a:cxn ang="0">
                    <a:pos x="514" y="100"/>
                  </a:cxn>
                  <a:cxn ang="0">
                    <a:pos x="433" y="102"/>
                  </a:cxn>
                  <a:cxn ang="0">
                    <a:pos x="420" y="84"/>
                  </a:cxn>
                  <a:cxn ang="0">
                    <a:pos x="512" y="90"/>
                  </a:cxn>
                  <a:cxn ang="0">
                    <a:pos x="464" y="82"/>
                  </a:cxn>
                  <a:cxn ang="0">
                    <a:pos x="418" y="70"/>
                  </a:cxn>
                  <a:cxn ang="0">
                    <a:pos x="462" y="72"/>
                  </a:cxn>
                  <a:cxn ang="0">
                    <a:pos x="525" y="66"/>
                  </a:cxn>
                  <a:cxn ang="0">
                    <a:pos x="558" y="118"/>
                  </a:cxn>
                  <a:cxn ang="0">
                    <a:pos x="568" y="58"/>
                  </a:cxn>
                  <a:cxn ang="0">
                    <a:pos x="584" y="110"/>
                  </a:cxn>
                  <a:cxn ang="0">
                    <a:pos x="597" y="52"/>
                  </a:cxn>
                  <a:cxn ang="0">
                    <a:pos x="616" y="102"/>
                  </a:cxn>
                  <a:cxn ang="0">
                    <a:pos x="989" y="0"/>
                  </a:cxn>
                </a:cxnLst>
                <a:rect l="0" t="0" r="r" b="b"/>
                <a:pathLst>
                  <a:path w="1156" h="604">
                    <a:moveTo>
                      <a:pt x="1143" y="8"/>
                    </a:moveTo>
                    <a:lnTo>
                      <a:pt x="1156" y="600"/>
                    </a:lnTo>
                    <a:lnTo>
                      <a:pt x="573" y="604"/>
                    </a:lnTo>
                    <a:lnTo>
                      <a:pt x="558" y="584"/>
                    </a:lnTo>
                    <a:lnTo>
                      <a:pt x="573" y="574"/>
                    </a:lnTo>
                    <a:lnTo>
                      <a:pt x="555" y="566"/>
                    </a:lnTo>
                    <a:lnTo>
                      <a:pt x="555" y="548"/>
                    </a:lnTo>
                    <a:lnTo>
                      <a:pt x="579" y="532"/>
                    </a:lnTo>
                    <a:lnTo>
                      <a:pt x="577" y="520"/>
                    </a:lnTo>
                    <a:lnTo>
                      <a:pt x="534" y="528"/>
                    </a:lnTo>
                    <a:lnTo>
                      <a:pt x="529" y="514"/>
                    </a:lnTo>
                    <a:lnTo>
                      <a:pt x="512" y="514"/>
                    </a:lnTo>
                    <a:lnTo>
                      <a:pt x="516" y="496"/>
                    </a:lnTo>
                    <a:lnTo>
                      <a:pt x="503" y="492"/>
                    </a:lnTo>
                    <a:lnTo>
                      <a:pt x="475" y="508"/>
                    </a:lnTo>
                    <a:lnTo>
                      <a:pt x="468" y="496"/>
                    </a:lnTo>
                    <a:lnTo>
                      <a:pt x="444" y="504"/>
                    </a:lnTo>
                    <a:lnTo>
                      <a:pt x="436" y="516"/>
                    </a:lnTo>
                    <a:lnTo>
                      <a:pt x="423" y="514"/>
                    </a:lnTo>
                    <a:lnTo>
                      <a:pt x="416" y="504"/>
                    </a:lnTo>
                    <a:lnTo>
                      <a:pt x="403" y="506"/>
                    </a:lnTo>
                    <a:lnTo>
                      <a:pt x="340" y="520"/>
                    </a:lnTo>
                    <a:lnTo>
                      <a:pt x="322" y="494"/>
                    </a:lnTo>
                    <a:lnTo>
                      <a:pt x="379" y="462"/>
                    </a:lnTo>
                    <a:lnTo>
                      <a:pt x="370" y="444"/>
                    </a:lnTo>
                    <a:lnTo>
                      <a:pt x="351" y="448"/>
                    </a:lnTo>
                    <a:lnTo>
                      <a:pt x="288" y="470"/>
                    </a:lnTo>
                    <a:lnTo>
                      <a:pt x="272" y="468"/>
                    </a:lnTo>
                    <a:lnTo>
                      <a:pt x="257" y="448"/>
                    </a:lnTo>
                    <a:lnTo>
                      <a:pt x="264" y="438"/>
                    </a:lnTo>
                    <a:lnTo>
                      <a:pt x="283" y="430"/>
                    </a:lnTo>
                    <a:lnTo>
                      <a:pt x="307" y="422"/>
                    </a:lnTo>
                    <a:lnTo>
                      <a:pt x="268" y="428"/>
                    </a:lnTo>
                    <a:lnTo>
                      <a:pt x="240" y="428"/>
                    </a:lnTo>
                    <a:lnTo>
                      <a:pt x="196" y="432"/>
                    </a:lnTo>
                    <a:lnTo>
                      <a:pt x="176" y="422"/>
                    </a:lnTo>
                    <a:lnTo>
                      <a:pt x="131" y="422"/>
                    </a:lnTo>
                    <a:lnTo>
                      <a:pt x="124" y="444"/>
                    </a:lnTo>
                    <a:lnTo>
                      <a:pt x="133" y="458"/>
                    </a:lnTo>
                    <a:lnTo>
                      <a:pt x="137" y="484"/>
                    </a:lnTo>
                    <a:lnTo>
                      <a:pt x="120" y="478"/>
                    </a:lnTo>
                    <a:lnTo>
                      <a:pt x="122" y="490"/>
                    </a:lnTo>
                    <a:lnTo>
                      <a:pt x="135" y="508"/>
                    </a:lnTo>
                    <a:lnTo>
                      <a:pt x="115" y="512"/>
                    </a:lnTo>
                    <a:lnTo>
                      <a:pt x="102" y="502"/>
                    </a:lnTo>
                    <a:lnTo>
                      <a:pt x="113" y="480"/>
                    </a:lnTo>
                    <a:lnTo>
                      <a:pt x="100" y="482"/>
                    </a:lnTo>
                    <a:lnTo>
                      <a:pt x="105" y="440"/>
                    </a:lnTo>
                    <a:lnTo>
                      <a:pt x="115" y="420"/>
                    </a:lnTo>
                    <a:lnTo>
                      <a:pt x="83" y="418"/>
                    </a:lnTo>
                    <a:lnTo>
                      <a:pt x="63" y="404"/>
                    </a:lnTo>
                    <a:lnTo>
                      <a:pt x="41" y="390"/>
                    </a:lnTo>
                    <a:lnTo>
                      <a:pt x="37" y="378"/>
                    </a:lnTo>
                    <a:lnTo>
                      <a:pt x="54" y="374"/>
                    </a:lnTo>
                    <a:lnTo>
                      <a:pt x="35" y="334"/>
                    </a:lnTo>
                    <a:lnTo>
                      <a:pt x="22" y="324"/>
                    </a:lnTo>
                    <a:lnTo>
                      <a:pt x="0" y="318"/>
                    </a:lnTo>
                    <a:lnTo>
                      <a:pt x="9" y="308"/>
                    </a:lnTo>
                    <a:lnTo>
                      <a:pt x="24" y="292"/>
                    </a:lnTo>
                    <a:lnTo>
                      <a:pt x="2" y="270"/>
                    </a:lnTo>
                    <a:lnTo>
                      <a:pt x="22" y="264"/>
                    </a:lnTo>
                    <a:lnTo>
                      <a:pt x="54" y="286"/>
                    </a:lnTo>
                    <a:lnTo>
                      <a:pt x="126" y="286"/>
                    </a:lnTo>
                    <a:lnTo>
                      <a:pt x="148" y="276"/>
                    </a:lnTo>
                    <a:lnTo>
                      <a:pt x="150" y="260"/>
                    </a:lnTo>
                    <a:lnTo>
                      <a:pt x="137" y="252"/>
                    </a:lnTo>
                    <a:lnTo>
                      <a:pt x="152" y="242"/>
                    </a:lnTo>
                    <a:lnTo>
                      <a:pt x="170" y="250"/>
                    </a:lnTo>
                    <a:lnTo>
                      <a:pt x="192" y="260"/>
                    </a:lnTo>
                    <a:lnTo>
                      <a:pt x="218" y="256"/>
                    </a:lnTo>
                    <a:lnTo>
                      <a:pt x="242" y="246"/>
                    </a:lnTo>
                    <a:lnTo>
                      <a:pt x="277" y="240"/>
                    </a:lnTo>
                    <a:lnTo>
                      <a:pt x="377" y="206"/>
                    </a:lnTo>
                    <a:lnTo>
                      <a:pt x="433" y="180"/>
                    </a:lnTo>
                    <a:lnTo>
                      <a:pt x="444" y="172"/>
                    </a:lnTo>
                    <a:lnTo>
                      <a:pt x="399" y="158"/>
                    </a:lnTo>
                    <a:lnTo>
                      <a:pt x="429" y="120"/>
                    </a:lnTo>
                    <a:lnTo>
                      <a:pt x="475" y="126"/>
                    </a:lnTo>
                    <a:lnTo>
                      <a:pt x="516" y="122"/>
                    </a:lnTo>
                    <a:lnTo>
                      <a:pt x="514" y="100"/>
                    </a:lnTo>
                    <a:lnTo>
                      <a:pt x="451" y="106"/>
                    </a:lnTo>
                    <a:lnTo>
                      <a:pt x="433" y="102"/>
                    </a:lnTo>
                    <a:lnTo>
                      <a:pt x="412" y="94"/>
                    </a:lnTo>
                    <a:cubicBezTo>
                      <a:pt x="418" y="83"/>
                      <a:pt x="414" y="84"/>
                      <a:pt x="420" y="84"/>
                    </a:cubicBezTo>
                    <a:lnTo>
                      <a:pt x="457" y="98"/>
                    </a:lnTo>
                    <a:lnTo>
                      <a:pt x="512" y="90"/>
                    </a:lnTo>
                    <a:lnTo>
                      <a:pt x="512" y="74"/>
                    </a:lnTo>
                    <a:lnTo>
                      <a:pt x="464" y="82"/>
                    </a:lnTo>
                    <a:lnTo>
                      <a:pt x="438" y="78"/>
                    </a:lnTo>
                    <a:cubicBezTo>
                      <a:pt x="431" y="75"/>
                      <a:pt x="418" y="70"/>
                      <a:pt x="418" y="70"/>
                    </a:cubicBezTo>
                    <a:lnTo>
                      <a:pt x="427" y="60"/>
                    </a:lnTo>
                    <a:lnTo>
                      <a:pt x="462" y="72"/>
                    </a:lnTo>
                    <a:lnTo>
                      <a:pt x="494" y="68"/>
                    </a:lnTo>
                    <a:lnTo>
                      <a:pt x="525" y="66"/>
                    </a:lnTo>
                    <a:lnTo>
                      <a:pt x="527" y="122"/>
                    </a:lnTo>
                    <a:lnTo>
                      <a:pt x="558" y="118"/>
                    </a:lnTo>
                    <a:lnTo>
                      <a:pt x="555" y="62"/>
                    </a:lnTo>
                    <a:lnTo>
                      <a:pt x="568" y="58"/>
                    </a:lnTo>
                    <a:lnTo>
                      <a:pt x="571" y="114"/>
                    </a:lnTo>
                    <a:lnTo>
                      <a:pt x="584" y="110"/>
                    </a:lnTo>
                    <a:lnTo>
                      <a:pt x="584" y="54"/>
                    </a:lnTo>
                    <a:lnTo>
                      <a:pt x="597" y="52"/>
                    </a:lnTo>
                    <a:lnTo>
                      <a:pt x="597" y="110"/>
                    </a:lnTo>
                    <a:lnTo>
                      <a:pt x="616" y="102"/>
                    </a:lnTo>
                    <a:lnTo>
                      <a:pt x="614" y="20"/>
                    </a:lnTo>
                    <a:lnTo>
                      <a:pt x="989" y="0"/>
                    </a:lnTo>
                    <a:lnTo>
                      <a:pt x="1143" y="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2016" name="Freeform 32"/>
              <p:cNvSpPr>
                <a:spLocks/>
              </p:cNvSpPr>
              <p:nvPr/>
            </p:nvSpPr>
            <p:spPr bwMode="ltGray">
              <a:xfrm>
                <a:off x="2194" y="3470"/>
                <a:ext cx="222" cy="110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110" y="16"/>
                  </a:cxn>
                  <a:cxn ang="0">
                    <a:pos x="112" y="22"/>
                  </a:cxn>
                  <a:cxn ang="0">
                    <a:pos x="172" y="14"/>
                  </a:cxn>
                  <a:cxn ang="0">
                    <a:pos x="170" y="26"/>
                  </a:cxn>
                  <a:cxn ang="0">
                    <a:pos x="110" y="38"/>
                  </a:cxn>
                  <a:cxn ang="0">
                    <a:pos x="112" y="50"/>
                  </a:cxn>
                  <a:cxn ang="0">
                    <a:pos x="174" y="34"/>
                  </a:cxn>
                  <a:cxn ang="0">
                    <a:pos x="178" y="80"/>
                  </a:cxn>
                  <a:cxn ang="0">
                    <a:pos x="120" y="84"/>
                  </a:cxn>
                  <a:cxn ang="0">
                    <a:pos x="74" y="44"/>
                  </a:cxn>
                  <a:cxn ang="0">
                    <a:pos x="74" y="56"/>
                  </a:cxn>
                  <a:cxn ang="0">
                    <a:pos x="110" y="86"/>
                  </a:cxn>
                  <a:cxn ang="0">
                    <a:pos x="46" y="94"/>
                  </a:cxn>
                  <a:cxn ang="0">
                    <a:pos x="46" y="30"/>
                  </a:cxn>
                  <a:cxn ang="0">
                    <a:pos x="30" y="34"/>
                  </a:cxn>
                  <a:cxn ang="0">
                    <a:pos x="34" y="94"/>
                  </a:cxn>
                  <a:cxn ang="0">
                    <a:pos x="12" y="88"/>
                  </a:cxn>
                  <a:cxn ang="0">
                    <a:pos x="12" y="32"/>
                  </a:cxn>
                  <a:cxn ang="0">
                    <a:pos x="0" y="28"/>
                  </a:cxn>
                  <a:cxn ang="0">
                    <a:pos x="4" y="92"/>
                  </a:cxn>
                  <a:cxn ang="0">
                    <a:pos x="70" y="110"/>
                  </a:cxn>
                  <a:cxn ang="0">
                    <a:pos x="182" y="98"/>
                  </a:cxn>
                  <a:cxn ang="0">
                    <a:pos x="204" y="72"/>
                  </a:cxn>
                  <a:cxn ang="0">
                    <a:pos x="190" y="0"/>
                  </a:cxn>
                </a:cxnLst>
                <a:rect l="0" t="0" r="r" b="b"/>
                <a:pathLst>
                  <a:path w="204" h="110">
                    <a:moveTo>
                      <a:pt x="190" y="0"/>
                    </a:moveTo>
                    <a:lnTo>
                      <a:pt x="110" y="16"/>
                    </a:lnTo>
                    <a:lnTo>
                      <a:pt x="112" y="22"/>
                    </a:lnTo>
                    <a:lnTo>
                      <a:pt x="172" y="14"/>
                    </a:lnTo>
                    <a:lnTo>
                      <a:pt x="170" y="26"/>
                    </a:lnTo>
                    <a:lnTo>
                      <a:pt x="110" y="38"/>
                    </a:lnTo>
                    <a:lnTo>
                      <a:pt x="112" y="50"/>
                    </a:lnTo>
                    <a:lnTo>
                      <a:pt x="174" y="34"/>
                    </a:lnTo>
                    <a:lnTo>
                      <a:pt x="178" y="80"/>
                    </a:lnTo>
                    <a:lnTo>
                      <a:pt x="120" y="84"/>
                    </a:lnTo>
                    <a:lnTo>
                      <a:pt x="74" y="44"/>
                    </a:lnTo>
                    <a:lnTo>
                      <a:pt x="74" y="56"/>
                    </a:lnTo>
                    <a:lnTo>
                      <a:pt x="110" y="86"/>
                    </a:lnTo>
                    <a:lnTo>
                      <a:pt x="46" y="94"/>
                    </a:lnTo>
                    <a:lnTo>
                      <a:pt x="46" y="30"/>
                    </a:lnTo>
                    <a:cubicBezTo>
                      <a:pt x="29" y="32"/>
                      <a:pt x="30" y="27"/>
                      <a:pt x="30" y="34"/>
                    </a:cubicBezTo>
                    <a:lnTo>
                      <a:pt x="34" y="94"/>
                    </a:lnTo>
                    <a:lnTo>
                      <a:pt x="12" y="88"/>
                    </a:lnTo>
                    <a:lnTo>
                      <a:pt x="12" y="32"/>
                    </a:lnTo>
                    <a:lnTo>
                      <a:pt x="0" y="28"/>
                    </a:lnTo>
                    <a:lnTo>
                      <a:pt x="4" y="92"/>
                    </a:lnTo>
                    <a:lnTo>
                      <a:pt x="70" y="110"/>
                    </a:lnTo>
                    <a:lnTo>
                      <a:pt x="182" y="98"/>
                    </a:lnTo>
                    <a:lnTo>
                      <a:pt x="204" y="72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2017" name="Freeform 33"/>
              <p:cNvSpPr>
                <a:spLocks/>
              </p:cNvSpPr>
              <p:nvPr/>
            </p:nvSpPr>
            <p:spPr bwMode="ltGray">
              <a:xfrm>
                <a:off x="2874" y="3426"/>
                <a:ext cx="1004" cy="606"/>
              </a:xfrm>
              <a:custGeom>
                <a:avLst/>
                <a:gdLst/>
                <a:ahLst/>
                <a:cxnLst>
                  <a:cxn ang="0">
                    <a:pos x="487" y="28"/>
                  </a:cxn>
                  <a:cxn ang="0">
                    <a:pos x="487" y="36"/>
                  </a:cxn>
                  <a:cxn ang="0">
                    <a:pos x="315" y="56"/>
                  </a:cxn>
                  <a:cxn ang="0">
                    <a:pos x="520" y="42"/>
                  </a:cxn>
                  <a:cxn ang="0">
                    <a:pos x="317" y="66"/>
                  </a:cxn>
                  <a:cxn ang="0">
                    <a:pos x="392" y="88"/>
                  </a:cxn>
                  <a:cxn ang="0">
                    <a:pos x="514" y="82"/>
                  </a:cxn>
                  <a:cxn ang="0">
                    <a:pos x="535" y="102"/>
                  </a:cxn>
                  <a:cxn ang="0">
                    <a:pos x="518" y="130"/>
                  </a:cxn>
                  <a:cxn ang="0">
                    <a:pos x="601" y="182"/>
                  </a:cxn>
                  <a:cxn ang="0">
                    <a:pos x="780" y="206"/>
                  </a:cxn>
                  <a:cxn ang="0">
                    <a:pos x="845" y="186"/>
                  </a:cxn>
                  <a:cxn ang="0">
                    <a:pos x="841" y="210"/>
                  </a:cxn>
                  <a:cxn ang="0">
                    <a:pos x="865" y="240"/>
                  </a:cxn>
                  <a:cxn ang="0">
                    <a:pos x="969" y="224"/>
                  </a:cxn>
                  <a:cxn ang="0">
                    <a:pos x="1000" y="214"/>
                  </a:cxn>
                  <a:cxn ang="0">
                    <a:pos x="993" y="248"/>
                  </a:cxn>
                  <a:cxn ang="0">
                    <a:pos x="997" y="262"/>
                  </a:cxn>
                  <a:cxn ang="0">
                    <a:pos x="993" y="282"/>
                  </a:cxn>
                  <a:cxn ang="0">
                    <a:pos x="954" y="342"/>
                  </a:cxn>
                  <a:cxn ang="0">
                    <a:pos x="910" y="358"/>
                  </a:cxn>
                  <a:cxn ang="0">
                    <a:pos x="886" y="414"/>
                  </a:cxn>
                  <a:cxn ang="0">
                    <a:pos x="869" y="430"/>
                  </a:cxn>
                  <a:cxn ang="0">
                    <a:pos x="882" y="472"/>
                  </a:cxn>
                  <a:cxn ang="0">
                    <a:pos x="862" y="452"/>
                  </a:cxn>
                  <a:cxn ang="0">
                    <a:pos x="847" y="440"/>
                  </a:cxn>
                  <a:cxn ang="0">
                    <a:pos x="860" y="380"/>
                  </a:cxn>
                  <a:cxn ang="0">
                    <a:pos x="688" y="398"/>
                  </a:cxn>
                  <a:cxn ang="0">
                    <a:pos x="710" y="430"/>
                  </a:cxn>
                  <a:cxn ang="0">
                    <a:pos x="660" y="436"/>
                  </a:cxn>
                  <a:cxn ang="0">
                    <a:pos x="570" y="400"/>
                  </a:cxn>
                  <a:cxn ang="0">
                    <a:pos x="616" y="444"/>
                  </a:cxn>
                  <a:cxn ang="0">
                    <a:pos x="647" y="476"/>
                  </a:cxn>
                  <a:cxn ang="0">
                    <a:pos x="575" y="470"/>
                  </a:cxn>
                  <a:cxn ang="0">
                    <a:pos x="538" y="480"/>
                  </a:cxn>
                  <a:cxn ang="0">
                    <a:pos x="487" y="478"/>
                  </a:cxn>
                  <a:cxn ang="0">
                    <a:pos x="409" y="512"/>
                  </a:cxn>
                  <a:cxn ang="0">
                    <a:pos x="357" y="520"/>
                  </a:cxn>
                  <a:cxn ang="0">
                    <a:pos x="374" y="550"/>
                  </a:cxn>
                  <a:cxn ang="0">
                    <a:pos x="0" y="606"/>
                  </a:cxn>
                  <a:cxn ang="0">
                    <a:pos x="296" y="8"/>
                  </a:cxn>
                </a:cxnLst>
                <a:rect l="0" t="0" r="r" b="b"/>
                <a:pathLst>
                  <a:path w="1004" h="606">
                    <a:moveTo>
                      <a:pt x="315" y="22"/>
                    </a:moveTo>
                    <a:lnTo>
                      <a:pt x="487" y="28"/>
                    </a:lnTo>
                    <a:lnTo>
                      <a:pt x="518" y="18"/>
                    </a:lnTo>
                    <a:lnTo>
                      <a:pt x="487" y="36"/>
                    </a:lnTo>
                    <a:lnTo>
                      <a:pt x="313" y="36"/>
                    </a:lnTo>
                    <a:lnTo>
                      <a:pt x="315" y="56"/>
                    </a:lnTo>
                    <a:lnTo>
                      <a:pt x="487" y="52"/>
                    </a:lnTo>
                    <a:lnTo>
                      <a:pt x="520" y="42"/>
                    </a:lnTo>
                    <a:lnTo>
                      <a:pt x="487" y="64"/>
                    </a:lnTo>
                    <a:lnTo>
                      <a:pt x="317" y="66"/>
                    </a:lnTo>
                    <a:lnTo>
                      <a:pt x="333" y="78"/>
                    </a:lnTo>
                    <a:lnTo>
                      <a:pt x="392" y="88"/>
                    </a:lnTo>
                    <a:lnTo>
                      <a:pt x="477" y="84"/>
                    </a:lnTo>
                    <a:lnTo>
                      <a:pt x="514" y="82"/>
                    </a:lnTo>
                    <a:lnTo>
                      <a:pt x="516" y="102"/>
                    </a:lnTo>
                    <a:lnTo>
                      <a:pt x="535" y="102"/>
                    </a:lnTo>
                    <a:lnTo>
                      <a:pt x="540" y="120"/>
                    </a:lnTo>
                    <a:lnTo>
                      <a:pt x="518" y="130"/>
                    </a:lnTo>
                    <a:lnTo>
                      <a:pt x="527" y="148"/>
                    </a:lnTo>
                    <a:lnTo>
                      <a:pt x="601" y="182"/>
                    </a:lnTo>
                    <a:lnTo>
                      <a:pt x="701" y="202"/>
                    </a:lnTo>
                    <a:lnTo>
                      <a:pt x="780" y="206"/>
                    </a:lnTo>
                    <a:lnTo>
                      <a:pt x="817" y="196"/>
                    </a:lnTo>
                    <a:lnTo>
                      <a:pt x="845" y="186"/>
                    </a:lnTo>
                    <a:lnTo>
                      <a:pt x="856" y="194"/>
                    </a:lnTo>
                    <a:lnTo>
                      <a:pt x="841" y="210"/>
                    </a:lnTo>
                    <a:lnTo>
                      <a:pt x="843" y="228"/>
                    </a:lnTo>
                    <a:lnTo>
                      <a:pt x="865" y="240"/>
                    </a:lnTo>
                    <a:lnTo>
                      <a:pt x="921" y="236"/>
                    </a:lnTo>
                    <a:lnTo>
                      <a:pt x="969" y="224"/>
                    </a:lnTo>
                    <a:lnTo>
                      <a:pt x="991" y="204"/>
                    </a:lnTo>
                    <a:lnTo>
                      <a:pt x="1000" y="214"/>
                    </a:lnTo>
                    <a:lnTo>
                      <a:pt x="984" y="232"/>
                    </a:lnTo>
                    <a:lnTo>
                      <a:pt x="993" y="248"/>
                    </a:lnTo>
                    <a:lnTo>
                      <a:pt x="982" y="260"/>
                    </a:lnTo>
                    <a:lnTo>
                      <a:pt x="997" y="262"/>
                    </a:lnTo>
                    <a:lnTo>
                      <a:pt x="1004" y="274"/>
                    </a:lnTo>
                    <a:lnTo>
                      <a:pt x="993" y="282"/>
                    </a:lnTo>
                    <a:lnTo>
                      <a:pt x="941" y="328"/>
                    </a:lnTo>
                    <a:lnTo>
                      <a:pt x="954" y="342"/>
                    </a:lnTo>
                    <a:lnTo>
                      <a:pt x="928" y="358"/>
                    </a:lnTo>
                    <a:lnTo>
                      <a:pt x="910" y="358"/>
                    </a:lnTo>
                    <a:lnTo>
                      <a:pt x="871" y="378"/>
                    </a:lnTo>
                    <a:lnTo>
                      <a:pt x="886" y="414"/>
                    </a:lnTo>
                    <a:lnTo>
                      <a:pt x="882" y="442"/>
                    </a:lnTo>
                    <a:lnTo>
                      <a:pt x="869" y="430"/>
                    </a:lnTo>
                    <a:lnTo>
                      <a:pt x="869" y="450"/>
                    </a:lnTo>
                    <a:lnTo>
                      <a:pt x="882" y="472"/>
                    </a:lnTo>
                    <a:lnTo>
                      <a:pt x="851" y="472"/>
                    </a:lnTo>
                    <a:lnTo>
                      <a:pt x="862" y="452"/>
                    </a:lnTo>
                    <a:lnTo>
                      <a:pt x="865" y="428"/>
                    </a:lnTo>
                    <a:lnTo>
                      <a:pt x="847" y="440"/>
                    </a:lnTo>
                    <a:lnTo>
                      <a:pt x="851" y="398"/>
                    </a:lnTo>
                    <a:lnTo>
                      <a:pt x="860" y="380"/>
                    </a:lnTo>
                    <a:lnTo>
                      <a:pt x="756" y="396"/>
                    </a:lnTo>
                    <a:lnTo>
                      <a:pt x="688" y="398"/>
                    </a:lnTo>
                    <a:lnTo>
                      <a:pt x="708" y="418"/>
                    </a:lnTo>
                    <a:lnTo>
                      <a:pt x="710" y="430"/>
                    </a:lnTo>
                    <a:lnTo>
                      <a:pt x="690" y="442"/>
                    </a:lnTo>
                    <a:lnTo>
                      <a:pt x="660" y="436"/>
                    </a:lnTo>
                    <a:lnTo>
                      <a:pt x="588" y="406"/>
                    </a:lnTo>
                    <a:lnTo>
                      <a:pt x="570" y="400"/>
                    </a:lnTo>
                    <a:lnTo>
                      <a:pt x="548" y="424"/>
                    </a:lnTo>
                    <a:lnTo>
                      <a:pt x="616" y="444"/>
                    </a:lnTo>
                    <a:lnTo>
                      <a:pt x="649" y="462"/>
                    </a:lnTo>
                    <a:lnTo>
                      <a:pt x="647" y="476"/>
                    </a:lnTo>
                    <a:lnTo>
                      <a:pt x="629" y="494"/>
                    </a:lnTo>
                    <a:lnTo>
                      <a:pt x="575" y="470"/>
                    </a:lnTo>
                    <a:lnTo>
                      <a:pt x="553" y="482"/>
                    </a:lnTo>
                    <a:lnTo>
                      <a:pt x="538" y="480"/>
                    </a:lnTo>
                    <a:lnTo>
                      <a:pt x="496" y="462"/>
                    </a:lnTo>
                    <a:lnTo>
                      <a:pt x="487" y="478"/>
                    </a:lnTo>
                    <a:lnTo>
                      <a:pt x="431" y="476"/>
                    </a:lnTo>
                    <a:lnTo>
                      <a:pt x="409" y="512"/>
                    </a:lnTo>
                    <a:lnTo>
                      <a:pt x="365" y="508"/>
                    </a:lnTo>
                    <a:lnTo>
                      <a:pt x="357" y="520"/>
                    </a:lnTo>
                    <a:lnTo>
                      <a:pt x="370" y="534"/>
                    </a:lnTo>
                    <a:lnTo>
                      <a:pt x="374" y="550"/>
                    </a:lnTo>
                    <a:lnTo>
                      <a:pt x="342" y="606"/>
                    </a:lnTo>
                    <a:lnTo>
                      <a:pt x="0" y="606"/>
                    </a:lnTo>
                    <a:lnTo>
                      <a:pt x="8" y="0"/>
                    </a:lnTo>
                    <a:lnTo>
                      <a:pt x="296" y="8"/>
                    </a:lnTo>
                    <a:lnTo>
                      <a:pt x="315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2018" name="Freeform 34"/>
              <p:cNvSpPr>
                <a:spLocks/>
              </p:cNvSpPr>
              <p:nvPr/>
            </p:nvSpPr>
            <p:spPr bwMode="ltGray">
              <a:xfrm>
                <a:off x="3209" y="3454"/>
                <a:ext cx="161" cy="92"/>
              </a:xfrm>
              <a:custGeom>
                <a:avLst/>
                <a:gdLst/>
                <a:ahLst/>
                <a:cxnLst>
                  <a:cxn ang="0">
                    <a:pos x="0" y="82"/>
                  </a:cxn>
                  <a:cxn ang="0">
                    <a:pos x="4" y="2"/>
                  </a:cxn>
                  <a:cxn ang="0">
                    <a:pos x="18" y="0"/>
                  </a:cxn>
                  <a:cxn ang="0">
                    <a:pos x="12" y="74"/>
                  </a:cxn>
                  <a:cxn ang="0">
                    <a:pos x="44" y="78"/>
                  </a:cxn>
                  <a:cxn ang="0">
                    <a:pos x="46" y="2"/>
                  </a:cxn>
                  <a:cxn ang="0">
                    <a:pos x="58" y="2"/>
                  </a:cxn>
                  <a:cxn ang="0">
                    <a:pos x="56" y="72"/>
                  </a:cxn>
                  <a:cxn ang="0">
                    <a:pos x="94" y="70"/>
                  </a:cxn>
                  <a:cxn ang="0">
                    <a:pos x="92" y="2"/>
                  </a:cxn>
                  <a:cxn ang="0">
                    <a:pos x="106" y="4"/>
                  </a:cxn>
                  <a:cxn ang="0">
                    <a:pos x="104" y="68"/>
                  </a:cxn>
                  <a:cxn ang="0">
                    <a:pos x="136" y="64"/>
                  </a:cxn>
                  <a:cxn ang="0">
                    <a:pos x="128" y="0"/>
                  </a:cxn>
                  <a:cxn ang="0">
                    <a:pos x="142" y="2"/>
                  </a:cxn>
                  <a:cxn ang="0">
                    <a:pos x="148" y="70"/>
                  </a:cxn>
                  <a:cxn ang="0">
                    <a:pos x="60" y="88"/>
                  </a:cxn>
                  <a:cxn ang="0">
                    <a:pos x="8" y="92"/>
                  </a:cxn>
                  <a:cxn ang="0">
                    <a:pos x="0" y="82"/>
                  </a:cxn>
                </a:cxnLst>
                <a:rect l="0" t="0" r="r" b="b"/>
                <a:pathLst>
                  <a:path w="148" h="92">
                    <a:moveTo>
                      <a:pt x="0" y="82"/>
                    </a:moveTo>
                    <a:lnTo>
                      <a:pt x="4" y="2"/>
                    </a:lnTo>
                    <a:lnTo>
                      <a:pt x="18" y="0"/>
                    </a:lnTo>
                    <a:lnTo>
                      <a:pt x="12" y="74"/>
                    </a:lnTo>
                    <a:lnTo>
                      <a:pt x="44" y="78"/>
                    </a:lnTo>
                    <a:lnTo>
                      <a:pt x="46" y="2"/>
                    </a:lnTo>
                    <a:lnTo>
                      <a:pt x="58" y="2"/>
                    </a:lnTo>
                    <a:lnTo>
                      <a:pt x="56" y="72"/>
                    </a:lnTo>
                    <a:lnTo>
                      <a:pt x="94" y="70"/>
                    </a:lnTo>
                    <a:lnTo>
                      <a:pt x="92" y="2"/>
                    </a:lnTo>
                    <a:lnTo>
                      <a:pt x="106" y="4"/>
                    </a:lnTo>
                    <a:lnTo>
                      <a:pt x="104" y="68"/>
                    </a:lnTo>
                    <a:lnTo>
                      <a:pt x="136" y="64"/>
                    </a:lnTo>
                    <a:lnTo>
                      <a:pt x="128" y="0"/>
                    </a:lnTo>
                    <a:lnTo>
                      <a:pt x="142" y="2"/>
                    </a:lnTo>
                    <a:lnTo>
                      <a:pt x="148" y="70"/>
                    </a:lnTo>
                    <a:lnTo>
                      <a:pt x="60" y="88"/>
                    </a:lnTo>
                    <a:lnTo>
                      <a:pt x="8" y="92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</p:grpSp>
      </p:grpSp>
      <p:sp>
        <p:nvSpPr>
          <p:cNvPr id="42019" name="Rectangle 35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2020" name="Rectangle 36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59088"/>
            <a:ext cx="5715000" cy="2162175"/>
          </a:xfrm>
        </p:spPr>
        <p:txBody>
          <a:bodyPr anchor="ctr"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2021" name="Rectangle 37"/>
          <p:cNvSpPr>
            <a:spLocks noGrp="1" noChangeArrowheads="1"/>
          </p:cNvSpPr>
          <p:nvPr>
            <p:ph type="dt" sz="half" idx="2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42022" name="Rectangle 38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42023" name="Rectangle 3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/>
            </a:lvl1pPr>
          </a:lstStyle>
          <a:p>
            <a:fld id="{9AE05122-DFD1-47D0-A02B-D38C009F86ED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4230F-5D59-4B6D-B3AD-1DAB0F5B574B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262DC-749F-4EDF-AEA8-3E32E5214689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89978-9DD3-44DE-9220-EB28067594EE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15200" y="6553200"/>
            <a:ext cx="1828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FF86FA-5400-46F9-82D2-288F905B24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CCBE0-5D62-4C51-8F06-77B7EE52A9CD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BFAB4-5D41-44B3-8D80-216E1AC49F4E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51C60-DB68-4DF1-92FD-91BAF1274A61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C0AA6-660F-4C4B-A8AD-3265F6409832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ABD60-1D43-4E67-8D73-87DA67960B7A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EBBB1-DEDD-4056-86ED-710A26FBC58D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74C5F-F294-4D18-A8A4-95213C062820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8443664" cy="1786136"/>
          </a:xfrm>
        </p:spPr>
        <p:txBody>
          <a:bodyPr/>
          <a:lstStyle>
            <a:lvl1pPr>
              <a:defRPr sz="2800">
                <a:solidFill>
                  <a:srgbClr val="0000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15200" y="6553200"/>
            <a:ext cx="1828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FF86FA-5400-46F9-82D2-288F905B24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460375"/>
          </a:xfrm>
        </p:spPr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850" y="836613"/>
            <a:ext cx="8229600" cy="3886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181600"/>
          </a:xfrm>
        </p:spPr>
        <p:txBody>
          <a:bodyPr/>
          <a:lstStyle>
            <a:lvl1pPr>
              <a:defRPr sz="2800">
                <a:solidFill>
                  <a:srgbClr val="0000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15200" y="6553200"/>
            <a:ext cx="1828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FF86FA-5400-46F9-82D2-288F905B24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181600"/>
          </a:xfrm>
        </p:spPr>
        <p:txBody>
          <a:bodyPr/>
          <a:lstStyle>
            <a:lvl1pPr>
              <a:defRPr sz="2800">
                <a:solidFill>
                  <a:srgbClr val="0000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15200" y="6553200"/>
            <a:ext cx="1828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FF86FA-5400-46F9-82D2-288F905B24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4603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181600"/>
          </a:xfrm>
        </p:spPr>
        <p:txBody>
          <a:bodyPr/>
          <a:lstStyle>
            <a:lvl1pPr>
              <a:defRPr sz="2800">
                <a:solidFill>
                  <a:srgbClr val="0000FF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Click to edit Master text styles</a:t>
            </a:r>
          </a:p>
          <a:p>
            <a:pPr lvl="1"/>
            <a:r>
              <a:rPr lang="it-IT" dirty="0"/>
              <a:t>Second level</a:t>
            </a:r>
          </a:p>
          <a:p>
            <a:pPr lvl="2"/>
            <a:r>
              <a:rPr lang="it-IT" dirty="0"/>
              <a:t>Third level</a:t>
            </a:r>
          </a:p>
          <a:p>
            <a:pPr lvl="3"/>
            <a:r>
              <a:rPr lang="it-IT" dirty="0"/>
              <a:t>Fourth level</a:t>
            </a:r>
          </a:p>
          <a:p>
            <a:pPr lvl="4"/>
            <a:r>
              <a:rPr lang="it-IT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15200" y="6553200"/>
            <a:ext cx="18288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FF86FA-5400-46F9-82D2-288F905B24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15888"/>
            <a:ext cx="82296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smtClean="0"/>
              <a:t>TITLE</a:t>
            </a:r>
          </a:p>
        </p:txBody>
      </p:sp>
      <p:sp>
        <p:nvSpPr>
          <p:cNvPr id="276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836613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37907" name="Rectangle 19"/>
          <p:cNvSpPr>
            <a:spLocks noChangeArrowheads="1"/>
          </p:cNvSpPr>
          <p:nvPr userDrawn="1"/>
        </p:nvSpPr>
        <p:spPr bwMode="auto">
          <a:xfrm>
            <a:off x="14288" y="620713"/>
            <a:ext cx="9129712" cy="192087"/>
          </a:xfrm>
          <a:prstGeom prst="rect">
            <a:avLst/>
          </a:prstGeom>
          <a:gradFill rotWithShape="0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pic>
        <p:nvPicPr>
          <p:cNvPr id="27653" name="Picture 23" descr="t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08850" y="0"/>
            <a:ext cx="1522413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0" y="6597650"/>
            <a:ext cx="61198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dirty="0">
                <a:latin typeface="Arial Narrow" pitchFamily="34" charset="0"/>
                <a:cs typeface="Arial" charset="0"/>
              </a:rPr>
              <a:t>Toru </a:t>
            </a:r>
            <a:r>
              <a:rPr kumimoji="0" lang="en-US" altLang="ja-JP" sz="1200" dirty="0" smtClean="0">
                <a:latin typeface="Arial Narrow" pitchFamily="34" charset="0"/>
                <a:cs typeface="Arial" charset="0"/>
              </a:rPr>
              <a:t>Sugitate / Hiroshima </a:t>
            </a:r>
            <a:r>
              <a:rPr kumimoji="0" lang="en-US" altLang="ja-JP" sz="1200" dirty="0">
                <a:latin typeface="Arial Narrow" pitchFamily="34" charset="0"/>
                <a:cs typeface="Arial" charset="0"/>
              </a:rPr>
              <a:t>Univ</a:t>
            </a:r>
            <a:r>
              <a:rPr kumimoji="0" lang="en-US" altLang="ja-JP" sz="1200" dirty="0" smtClean="0">
                <a:latin typeface="Arial Narrow" pitchFamily="34" charset="0"/>
                <a:cs typeface="Arial" charset="0"/>
              </a:rPr>
              <a:t>. / </a:t>
            </a:r>
            <a:r>
              <a:rPr kumimoji="0" lang="en-US" altLang="ja-JP" sz="1200" baseline="0" dirty="0" smtClean="0">
                <a:latin typeface="Arial Narrow" pitchFamily="34" charset="0"/>
                <a:cs typeface="Arial" charset="0"/>
              </a:rPr>
              <a:t>7</a:t>
            </a:r>
            <a:r>
              <a:rPr kumimoji="0" lang="en-US" altLang="ja-JP" sz="1200" baseline="30000" dirty="0" smtClean="0">
                <a:latin typeface="Arial Narrow" pitchFamily="34" charset="0"/>
                <a:cs typeface="Arial" charset="0"/>
              </a:rPr>
              <a:t>th</a:t>
            </a:r>
            <a:r>
              <a:rPr kumimoji="0" lang="en-US" altLang="ja-JP" sz="1200" baseline="0" dirty="0" smtClean="0">
                <a:latin typeface="Arial Narrow" pitchFamily="34" charset="0"/>
                <a:cs typeface="Arial" charset="0"/>
              </a:rPr>
              <a:t> ALICE T1/T2 workshop / 03-05 May, 2017 / IPHC Strasbourg</a:t>
            </a:r>
            <a:endParaRPr kumimoji="0" lang="en-US" altLang="ja-JP" sz="1200" dirty="0">
              <a:latin typeface="Arial Narrow" pitchFamily="34" charset="0"/>
              <a:cs typeface="Arial" charset="0"/>
            </a:endParaRPr>
          </a:p>
        </p:txBody>
      </p:sp>
      <p:sp>
        <p:nvSpPr>
          <p:cNvPr id="2" name="Rectangle 21"/>
          <p:cNvSpPr>
            <a:spLocks noChangeArrowheads="1"/>
          </p:cNvSpPr>
          <p:nvPr userDrawn="1"/>
        </p:nvSpPr>
        <p:spPr bwMode="auto">
          <a:xfrm>
            <a:off x="8101013" y="333375"/>
            <a:ext cx="10429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kumimoji="0" lang="en-US" altLang="ja-JP" sz="1200">
                <a:solidFill>
                  <a:srgbClr val="3333FF"/>
                </a:solidFill>
                <a:latin typeface="Arial Black" pitchFamily="34" charset="0"/>
                <a:ea typeface="ＭＳ Ｐゴシック" pitchFamily="50" charset="-128"/>
              </a:rPr>
              <a:t>page </a:t>
            </a:r>
            <a:fld id="{88136EE3-BDE5-4B97-9211-132B2EE37EB1}" type="slidenum">
              <a:rPr kumimoji="0" lang="en-US" altLang="ja-JP" sz="1200">
                <a:solidFill>
                  <a:srgbClr val="3333FF"/>
                </a:solidFill>
                <a:latin typeface="Arial Black" pitchFamily="34" charset="0"/>
                <a:ea typeface="ＭＳ Ｐゴシック" pitchFamily="50" charset="-128"/>
              </a:rPr>
              <a:pPr>
                <a:defRPr/>
              </a:pPr>
              <a:t>‹#›</a:t>
            </a:fld>
            <a:endParaRPr kumimoji="0" lang="en-US" altLang="ja-JP" sz="1200">
              <a:solidFill>
                <a:srgbClr val="3333FF"/>
              </a:solidFill>
              <a:latin typeface="Arial Narrow" pitchFamily="34" charset="0"/>
              <a:ea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56" r:id="rId2"/>
    <p:sldLayoutId id="2147483678" r:id="rId3"/>
    <p:sldLayoutId id="2147483692" r:id="rId4"/>
    <p:sldLayoutId id="2147483655" r:id="rId5"/>
    <p:sldLayoutId id="2147483673" r:id="rId6"/>
    <p:sldLayoutId id="2147483672" r:id="rId7"/>
    <p:sldLayoutId id="2147483654" r:id="rId8"/>
    <p:sldLayoutId id="2147483675" r:id="rId9"/>
    <p:sldLayoutId id="2147483674" r:id="rId10"/>
    <p:sldLayoutId id="2147483676" r:id="rId11"/>
    <p:sldLayoutId id="2147483677" r:id="rId12"/>
    <p:sldLayoutId id="2147483695" r:id="rId13"/>
    <p:sldLayoutId id="2147483696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 Blac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丸ｺﾞｼｯｸM-PRO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丸ｺﾞｼｯｸM-PRO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丸ｺﾞｼｯｸM-PRO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 Black" pitchFamily="34" charset="0"/>
          <a:ea typeface="HG丸ｺﾞｼｯｸM-PRO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丸ｺﾞｼｯｸM-PRO" pitchFamily="50" charset="-128"/>
          <a:ea typeface="HG丸ｺﾞｼｯｸM-PRO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丸ｺﾞｼｯｸM-PRO" pitchFamily="50" charset="-128"/>
          <a:ea typeface="HG丸ｺﾞｼｯｸM-PRO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丸ｺﾞｼｯｸM-PRO" pitchFamily="50" charset="-128"/>
          <a:ea typeface="HG丸ｺﾞｼｯｸM-PRO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丸ｺﾞｼｯｸM-PRO" pitchFamily="50" charset="-128"/>
          <a:ea typeface="HG丸ｺﾞｼｯｸM-PRO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Franklin Gothic Demi Cond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kumimoji="1" sz="2400">
          <a:solidFill>
            <a:schemeClr val="tx1"/>
          </a:solidFill>
          <a:latin typeface="Franklin Gothic Demi Cond" pitchFamily="34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Franklin Gothic Demi Cond" pitchFamily="34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kumimoji="1" sz="2000">
          <a:solidFill>
            <a:schemeClr val="tx1"/>
          </a:solidFill>
          <a:latin typeface="Franklin Gothic Demi Cond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Franklin Gothic Demi Cond" pitchFamily="34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Toru Sugitate / Hiroshima Univ.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BA183-1DDA-426C-B6C7-FF5FCE7635F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403600"/>
            <a:ext cx="9144000" cy="3454400"/>
            <a:chOff x="0" y="2144"/>
            <a:chExt cx="5760" cy="2176"/>
          </a:xfrm>
        </p:grpSpPr>
        <p:sp>
          <p:nvSpPr>
            <p:cNvPr id="40963" name="Freeform 3"/>
            <p:cNvSpPr>
              <a:spLocks/>
            </p:cNvSpPr>
            <p:nvPr/>
          </p:nvSpPr>
          <p:spPr bwMode="ltGray">
            <a:xfrm>
              <a:off x="0" y="3182"/>
              <a:ext cx="5760" cy="1134"/>
            </a:xfrm>
            <a:custGeom>
              <a:avLst/>
              <a:gdLst/>
              <a:ahLst/>
              <a:cxnLst>
                <a:cxn ang="0">
                  <a:pos x="4312" y="616"/>
                </a:cxn>
                <a:cxn ang="0">
                  <a:pos x="4312" y="1232"/>
                </a:cxn>
                <a:cxn ang="0">
                  <a:pos x="0" y="1232"/>
                </a:cxn>
                <a:cxn ang="0">
                  <a:pos x="0" y="0"/>
                </a:cxn>
                <a:cxn ang="0">
                  <a:pos x="147" y="48"/>
                </a:cxn>
                <a:cxn ang="0">
                  <a:pos x="200" y="112"/>
                </a:cxn>
                <a:cxn ang="0">
                  <a:pos x="260" y="160"/>
                </a:cxn>
                <a:cxn ang="0">
                  <a:pos x="425" y="120"/>
                </a:cxn>
                <a:cxn ang="0">
                  <a:pos x="503" y="88"/>
                </a:cxn>
                <a:cxn ang="0">
                  <a:pos x="616" y="112"/>
                </a:cxn>
                <a:cxn ang="0">
                  <a:pos x="677" y="200"/>
                </a:cxn>
                <a:cxn ang="0">
                  <a:pos x="703" y="216"/>
                </a:cxn>
                <a:cxn ang="0">
                  <a:pos x="755" y="264"/>
                </a:cxn>
                <a:cxn ang="0">
                  <a:pos x="868" y="288"/>
                </a:cxn>
                <a:cxn ang="0">
                  <a:pos x="842" y="304"/>
                </a:cxn>
                <a:cxn ang="0">
                  <a:pos x="850" y="328"/>
                </a:cxn>
                <a:cxn ang="0">
                  <a:pos x="824" y="344"/>
                </a:cxn>
                <a:cxn ang="0">
                  <a:pos x="928" y="424"/>
                </a:cxn>
                <a:cxn ang="0">
                  <a:pos x="1015" y="392"/>
                </a:cxn>
                <a:cxn ang="0">
                  <a:pos x="1163" y="432"/>
                </a:cxn>
                <a:cxn ang="0">
                  <a:pos x="1267" y="496"/>
                </a:cxn>
                <a:cxn ang="0">
                  <a:pos x="1371" y="560"/>
                </a:cxn>
                <a:cxn ang="0">
                  <a:pos x="1449" y="568"/>
                </a:cxn>
                <a:cxn ang="0">
                  <a:pos x="1657" y="552"/>
                </a:cxn>
                <a:cxn ang="0">
                  <a:pos x="1709" y="560"/>
                </a:cxn>
                <a:cxn ang="0">
                  <a:pos x="1718" y="584"/>
                </a:cxn>
                <a:cxn ang="0">
                  <a:pos x="1779" y="608"/>
                </a:cxn>
                <a:cxn ang="0">
                  <a:pos x="1831" y="648"/>
                </a:cxn>
                <a:cxn ang="0">
                  <a:pos x="1848" y="720"/>
                </a:cxn>
                <a:cxn ang="0">
                  <a:pos x="1900" y="744"/>
                </a:cxn>
                <a:cxn ang="0">
                  <a:pos x="2039" y="792"/>
                </a:cxn>
                <a:cxn ang="0">
                  <a:pos x="2160" y="752"/>
                </a:cxn>
                <a:cxn ang="0">
                  <a:pos x="2403" y="840"/>
                </a:cxn>
                <a:cxn ang="0">
                  <a:pos x="2620" y="784"/>
                </a:cxn>
                <a:cxn ang="0">
                  <a:pos x="2698" y="728"/>
                </a:cxn>
                <a:cxn ang="0">
                  <a:pos x="2854" y="696"/>
                </a:cxn>
                <a:cxn ang="0">
                  <a:pos x="3063" y="640"/>
                </a:cxn>
                <a:cxn ang="0">
                  <a:pos x="3123" y="648"/>
                </a:cxn>
                <a:cxn ang="0">
                  <a:pos x="3149" y="672"/>
                </a:cxn>
                <a:cxn ang="0">
                  <a:pos x="3175" y="680"/>
                </a:cxn>
                <a:cxn ang="0">
                  <a:pos x="3306" y="648"/>
                </a:cxn>
                <a:cxn ang="0">
                  <a:pos x="3644" y="712"/>
                </a:cxn>
                <a:cxn ang="0">
                  <a:pos x="3687" y="808"/>
                </a:cxn>
                <a:cxn ang="0">
                  <a:pos x="3696" y="832"/>
                </a:cxn>
                <a:cxn ang="0">
                  <a:pos x="3748" y="848"/>
                </a:cxn>
                <a:cxn ang="0">
                  <a:pos x="3817" y="824"/>
                </a:cxn>
                <a:cxn ang="0">
                  <a:pos x="3843" y="728"/>
                </a:cxn>
                <a:cxn ang="0">
                  <a:pos x="3852" y="688"/>
                </a:cxn>
                <a:cxn ang="0">
                  <a:pos x="3904" y="672"/>
                </a:cxn>
                <a:cxn ang="0">
                  <a:pos x="3982" y="712"/>
                </a:cxn>
                <a:cxn ang="0">
                  <a:pos x="4000" y="760"/>
                </a:cxn>
                <a:cxn ang="0">
                  <a:pos x="4008" y="800"/>
                </a:cxn>
                <a:cxn ang="0">
                  <a:pos x="4034" y="816"/>
                </a:cxn>
                <a:cxn ang="0">
                  <a:pos x="4138" y="776"/>
                </a:cxn>
                <a:cxn ang="0">
                  <a:pos x="4225" y="704"/>
                </a:cxn>
                <a:cxn ang="0">
                  <a:pos x="4286" y="648"/>
                </a:cxn>
                <a:cxn ang="0">
                  <a:pos x="4312" y="616"/>
                </a:cxn>
              </a:cxnLst>
              <a:rect l="0" t="0" r="r" b="b"/>
              <a:pathLst>
                <a:path w="4312" h="1232">
                  <a:moveTo>
                    <a:pt x="4312" y="616"/>
                  </a:moveTo>
                  <a:lnTo>
                    <a:pt x="4312" y="1232"/>
                  </a:lnTo>
                  <a:lnTo>
                    <a:pt x="0" y="1232"/>
                  </a:lnTo>
                  <a:lnTo>
                    <a:pt x="0" y="0"/>
                  </a:lnTo>
                  <a:cubicBezTo>
                    <a:pt x="50" y="15"/>
                    <a:pt x="103" y="21"/>
                    <a:pt x="147" y="48"/>
                  </a:cubicBezTo>
                  <a:cubicBezTo>
                    <a:pt x="168" y="76"/>
                    <a:pt x="168" y="93"/>
                    <a:pt x="200" y="112"/>
                  </a:cubicBezTo>
                  <a:cubicBezTo>
                    <a:pt x="213" y="149"/>
                    <a:pt x="226" y="139"/>
                    <a:pt x="260" y="160"/>
                  </a:cubicBezTo>
                  <a:cubicBezTo>
                    <a:pt x="317" y="143"/>
                    <a:pt x="367" y="132"/>
                    <a:pt x="425" y="120"/>
                  </a:cubicBezTo>
                  <a:cubicBezTo>
                    <a:pt x="454" y="114"/>
                    <a:pt x="475" y="97"/>
                    <a:pt x="503" y="88"/>
                  </a:cubicBezTo>
                  <a:cubicBezTo>
                    <a:pt x="540" y="99"/>
                    <a:pt x="616" y="112"/>
                    <a:pt x="616" y="112"/>
                  </a:cubicBezTo>
                  <a:cubicBezTo>
                    <a:pt x="665" y="142"/>
                    <a:pt x="643" y="169"/>
                    <a:pt x="677" y="200"/>
                  </a:cubicBezTo>
                  <a:cubicBezTo>
                    <a:pt x="684" y="207"/>
                    <a:pt x="695" y="210"/>
                    <a:pt x="703" y="216"/>
                  </a:cubicBezTo>
                  <a:cubicBezTo>
                    <a:pt x="721" y="231"/>
                    <a:pt x="755" y="264"/>
                    <a:pt x="755" y="264"/>
                  </a:cubicBezTo>
                  <a:cubicBezTo>
                    <a:pt x="801" y="253"/>
                    <a:pt x="838" y="248"/>
                    <a:pt x="868" y="288"/>
                  </a:cubicBezTo>
                  <a:cubicBezTo>
                    <a:pt x="859" y="293"/>
                    <a:pt x="846" y="295"/>
                    <a:pt x="842" y="304"/>
                  </a:cubicBezTo>
                  <a:cubicBezTo>
                    <a:pt x="838" y="312"/>
                    <a:pt x="854" y="320"/>
                    <a:pt x="850" y="328"/>
                  </a:cubicBezTo>
                  <a:cubicBezTo>
                    <a:pt x="846" y="337"/>
                    <a:pt x="833" y="339"/>
                    <a:pt x="824" y="344"/>
                  </a:cubicBezTo>
                  <a:cubicBezTo>
                    <a:pt x="843" y="394"/>
                    <a:pt x="875" y="408"/>
                    <a:pt x="928" y="424"/>
                  </a:cubicBezTo>
                  <a:cubicBezTo>
                    <a:pt x="960" y="414"/>
                    <a:pt x="983" y="400"/>
                    <a:pt x="1015" y="392"/>
                  </a:cubicBezTo>
                  <a:cubicBezTo>
                    <a:pt x="1068" y="402"/>
                    <a:pt x="1107" y="423"/>
                    <a:pt x="1163" y="432"/>
                  </a:cubicBezTo>
                  <a:cubicBezTo>
                    <a:pt x="1197" y="453"/>
                    <a:pt x="1232" y="475"/>
                    <a:pt x="1267" y="496"/>
                  </a:cubicBezTo>
                  <a:cubicBezTo>
                    <a:pt x="1297" y="515"/>
                    <a:pt x="1332" y="551"/>
                    <a:pt x="1371" y="560"/>
                  </a:cubicBezTo>
                  <a:cubicBezTo>
                    <a:pt x="1396" y="566"/>
                    <a:pt x="1423" y="565"/>
                    <a:pt x="1449" y="568"/>
                  </a:cubicBezTo>
                  <a:cubicBezTo>
                    <a:pt x="1516" y="583"/>
                    <a:pt x="1592" y="572"/>
                    <a:pt x="1657" y="552"/>
                  </a:cubicBezTo>
                  <a:cubicBezTo>
                    <a:pt x="1674" y="555"/>
                    <a:pt x="1694" y="552"/>
                    <a:pt x="1709" y="560"/>
                  </a:cubicBezTo>
                  <a:cubicBezTo>
                    <a:pt x="1717" y="564"/>
                    <a:pt x="1712" y="577"/>
                    <a:pt x="1718" y="584"/>
                  </a:cubicBezTo>
                  <a:cubicBezTo>
                    <a:pt x="1733" y="601"/>
                    <a:pt x="1758" y="603"/>
                    <a:pt x="1779" y="608"/>
                  </a:cubicBezTo>
                  <a:cubicBezTo>
                    <a:pt x="1795" y="623"/>
                    <a:pt x="1817" y="632"/>
                    <a:pt x="1831" y="648"/>
                  </a:cubicBezTo>
                  <a:cubicBezTo>
                    <a:pt x="1840" y="659"/>
                    <a:pt x="1847" y="719"/>
                    <a:pt x="1848" y="720"/>
                  </a:cubicBezTo>
                  <a:cubicBezTo>
                    <a:pt x="1855" y="732"/>
                    <a:pt x="1888" y="741"/>
                    <a:pt x="1900" y="744"/>
                  </a:cubicBezTo>
                  <a:cubicBezTo>
                    <a:pt x="1953" y="758"/>
                    <a:pt x="1991" y="777"/>
                    <a:pt x="2039" y="792"/>
                  </a:cubicBezTo>
                  <a:cubicBezTo>
                    <a:pt x="2109" y="776"/>
                    <a:pt x="2103" y="770"/>
                    <a:pt x="2160" y="752"/>
                  </a:cubicBezTo>
                  <a:cubicBezTo>
                    <a:pt x="2245" y="763"/>
                    <a:pt x="2332" y="796"/>
                    <a:pt x="2403" y="840"/>
                  </a:cubicBezTo>
                  <a:cubicBezTo>
                    <a:pt x="2476" y="823"/>
                    <a:pt x="2549" y="806"/>
                    <a:pt x="2620" y="784"/>
                  </a:cubicBezTo>
                  <a:cubicBezTo>
                    <a:pt x="2653" y="774"/>
                    <a:pt x="2667" y="741"/>
                    <a:pt x="2698" y="728"/>
                  </a:cubicBezTo>
                  <a:cubicBezTo>
                    <a:pt x="2754" y="705"/>
                    <a:pt x="2795" y="702"/>
                    <a:pt x="2854" y="696"/>
                  </a:cubicBezTo>
                  <a:cubicBezTo>
                    <a:pt x="2925" y="680"/>
                    <a:pt x="2991" y="653"/>
                    <a:pt x="3063" y="640"/>
                  </a:cubicBezTo>
                  <a:cubicBezTo>
                    <a:pt x="3083" y="643"/>
                    <a:pt x="3104" y="641"/>
                    <a:pt x="3123" y="648"/>
                  </a:cubicBezTo>
                  <a:cubicBezTo>
                    <a:pt x="3135" y="652"/>
                    <a:pt x="3140" y="666"/>
                    <a:pt x="3149" y="672"/>
                  </a:cubicBezTo>
                  <a:cubicBezTo>
                    <a:pt x="3157" y="677"/>
                    <a:pt x="3167" y="677"/>
                    <a:pt x="3175" y="680"/>
                  </a:cubicBezTo>
                  <a:cubicBezTo>
                    <a:pt x="3221" y="666"/>
                    <a:pt x="3265" y="673"/>
                    <a:pt x="3306" y="648"/>
                  </a:cubicBezTo>
                  <a:cubicBezTo>
                    <a:pt x="3415" y="682"/>
                    <a:pt x="3532" y="686"/>
                    <a:pt x="3644" y="712"/>
                  </a:cubicBezTo>
                  <a:cubicBezTo>
                    <a:pt x="3666" y="742"/>
                    <a:pt x="3675" y="774"/>
                    <a:pt x="3687" y="808"/>
                  </a:cubicBezTo>
                  <a:cubicBezTo>
                    <a:pt x="3691" y="816"/>
                    <a:pt x="3687" y="829"/>
                    <a:pt x="3696" y="832"/>
                  </a:cubicBezTo>
                  <a:cubicBezTo>
                    <a:pt x="3713" y="837"/>
                    <a:pt x="3748" y="848"/>
                    <a:pt x="3748" y="848"/>
                  </a:cubicBezTo>
                  <a:cubicBezTo>
                    <a:pt x="3798" y="833"/>
                    <a:pt x="3786" y="867"/>
                    <a:pt x="3817" y="824"/>
                  </a:cubicBezTo>
                  <a:cubicBezTo>
                    <a:pt x="3806" y="780"/>
                    <a:pt x="3809" y="760"/>
                    <a:pt x="3843" y="728"/>
                  </a:cubicBezTo>
                  <a:cubicBezTo>
                    <a:pt x="3847" y="715"/>
                    <a:pt x="3841" y="698"/>
                    <a:pt x="3852" y="688"/>
                  </a:cubicBezTo>
                  <a:cubicBezTo>
                    <a:pt x="3865" y="676"/>
                    <a:pt x="3904" y="672"/>
                    <a:pt x="3904" y="672"/>
                  </a:cubicBezTo>
                  <a:cubicBezTo>
                    <a:pt x="3932" y="681"/>
                    <a:pt x="3982" y="712"/>
                    <a:pt x="3982" y="712"/>
                  </a:cubicBezTo>
                  <a:cubicBezTo>
                    <a:pt x="3988" y="728"/>
                    <a:pt x="3996" y="743"/>
                    <a:pt x="4000" y="760"/>
                  </a:cubicBezTo>
                  <a:cubicBezTo>
                    <a:pt x="4003" y="773"/>
                    <a:pt x="4001" y="788"/>
                    <a:pt x="4008" y="800"/>
                  </a:cubicBezTo>
                  <a:cubicBezTo>
                    <a:pt x="4014" y="808"/>
                    <a:pt x="4026" y="811"/>
                    <a:pt x="4034" y="816"/>
                  </a:cubicBezTo>
                  <a:cubicBezTo>
                    <a:pt x="4072" y="804"/>
                    <a:pt x="4102" y="787"/>
                    <a:pt x="4138" y="776"/>
                  </a:cubicBezTo>
                  <a:cubicBezTo>
                    <a:pt x="4172" y="730"/>
                    <a:pt x="4159" y="719"/>
                    <a:pt x="4225" y="704"/>
                  </a:cubicBezTo>
                  <a:cubicBezTo>
                    <a:pt x="4246" y="675"/>
                    <a:pt x="4265" y="677"/>
                    <a:pt x="4286" y="648"/>
                  </a:cubicBezTo>
                  <a:cubicBezTo>
                    <a:pt x="4277" y="625"/>
                    <a:pt x="4312" y="616"/>
                    <a:pt x="4312" y="61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57472B"/>
                </a:solidFill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566" y="2144"/>
              <a:ext cx="1194" cy="2176"/>
              <a:chOff x="1754" y="405"/>
              <a:chExt cx="2124" cy="3627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929" y="405"/>
                <a:ext cx="1740" cy="1929"/>
                <a:chOff x="1929" y="405"/>
                <a:chExt cx="1740" cy="1929"/>
              </a:xfrm>
            </p:grpSpPr>
            <p:sp>
              <p:nvSpPr>
                <p:cNvPr id="40966" name="Oval 6"/>
                <p:cNvSpPr>
                  <a:spLocks noChangeArrowheads="1"/>
                </p:cNvSpPr>
                <p:nvPr/>
              </p:nvSpPr>
              <p:spPr bwMode="ltGray">
                <a:xfrm>
                  <a:off x="2741" y="464"/>
                  <a:ext cx="47" cy="58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67" name="Freeform 7"/>
                <p:cNvSpPr>
                  <a:spLocks/>
                </p:cNvSpPr>
                <p:nvPr/>
              </p:nvSpPr>
              <p:spPr bwMode="ltGray">
                <a:xfrm>
                  <a:off x="2661" y="405"/>
                  <a:ext cx="225" cy="1215"/>
                </a:xfrm>
                <a:custGeom>
                  <a:avLst/>
                  <a:gdLst/>
                  <a:ahLst/>
                  <a:cxnLst>
                    <a:cxn ang="0">
                      <a:pos x="39" y="1146"/>
                    </a:cxn>
                    <a:cxn ang="0">
                      <a:pos x="87" y="1092"/>
                    </a:cxn>
                    <a:cxn ang="0">
                      <a:pos x="99" y="0"/>
                    </a:cxn>
                    <a:cxn ang="0">
                      <a:pos x="108" y="0"/>
                    </a:cxn>
                    <a:cxn ang="0">
                      <a:pos x="138" y="1095"/>
                    </a:cxn>
                    <a:cxn ang="0">
                      <a:pos x="183" y="1146"/>
                    </a:cxn>
                    <a:cxn ang="0">
                      <a:pos x="225" y="1146"/>
                    </a:cxn>
                    <a:cxn ang="0">
                      <a:pos x="222" y="1212"/>
                    </a:cxn>
                    <a:cxn ang="0">
                      <a:pos x="0" y="1215"/>
                    </a:cxn>
                    <a:cxn ang="0">
                      <a:pos x="0" y="1149"/>
                    </a:cxn>
                    <a:cxn ang="0">
                      <a:pos x="39" y="1146"/>
                    </a:cxn>
                  </a:cxnLst>
                  <a:rect l="0" t="0" r="r" b="b"/>
                  <a:pathLst>
                    <a:path w="225" h="1215">
                      <a:moveTo>
                        <a:pt x="39" y="1146"/>
                      </a:moveTo>
                      <a:lnTo>
                        <a:pt x="87" y="1092"/>
                      </a:lnTo>
                      <a:lnTo>
                        <a:pt x="99" y="0"/>
                      </a:lnTo>
                      <a:lnTo>
                        <a:pt x="108" y="0"/>
                      </a:lnTo>
                      <a:lnTo>
                        <a:pt x="138" y="1095"/>
                      </a:lnTo>
                      <a:lnTo>
                        <a:pt x="183" y="1146"/>
                      </a:lnTo>
                      <a:lnTo>
                        <a:pt x="225" y="1146"/>
                      </a:lnTo>
                      <a:lnTo>
                        <a:pt x="222" y="1212"/>
                      </a:lnTo>
                      <a:lnTo>
                        <a:pt x="0" y="1215"/>
                      </a:lnTo>
                      <a:lnTo>
                        <a:pt x="0" y="1149"/>
                      </a:lnTo>
                      <a:lnTo>
                        <a:pt x="39" y="114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68" name="Oval 8"/>
                <p:cNvSpPr>
                  <a:spLocks noChangeArrowheads="1"/>
                </p:cNvSpPr>
                <p:nvPr/>
              </p:nvSpPr>
              <p:spPr bwMode="ltGray">
                <a:xfrm>
                  <a:off x="2741" y="539"/>
                  <a:ext cx="47" cy="58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69" name="Oval 9"/>
                <p:cNvSpPr>
                  <a:spLocks noChangeArrowheads="1"/>
                </p:cNvSpPr>
                <p:nvPr/>
              </p:nvSpPr>
              <p:spPr bwMode="ltGray">
                <a:xfrm>
                  <a:off x="2728" y="804"/>
                  <a:ext cx="87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0" name="Oval 10"/>
                <p:cNvSpPr>
                  <a:spLocks noChangeArrowheads="1"/>
                </p:cNvSpPr>
                <p:nvPr/>
              </p:nvSpPr>
              <p:spPr bwMode="ltGray">
                <a:xfrm>
                  <a:off x="2728" y="870"/>
                  <a:ext cx="87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1" name="Oval 11"/>
                <p:cNvSpPr>
                  <a:spLocks noChangeArrowheads="1"/>
                </p:cNvSpPr>
                <p:nvPr/>
              </p:nvSpPr>
              <p:spPr bwMode="ltGray">
                <a:xfrm>
                  <a:off x="2728" y="936"/>
                  <a:ext cx="87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2" name="Oval 12"/>
                <p:cNvSpPr>
                  <a:spLocks noChangeArrowheads="1"/>
                </p:cNvSpPr>
                <p:nvPr/>
              </p:nvSpPr>
              <p:spPr bwMode="ltGray">
                <a:xfrm>
                  <a:off x="2728" y="1002"/>
                  <a:ext cx="87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3" name="Oval 13"/>
                <p:cNvSpPr>
                  <a:spLocks noChangeArrowheads="1"/>
                </p:cNvSpPr>
                <p:nvPr/>
              </p:nvSpPr>
              <p:spPr bwMode="ltGray">
                <a:xfrm>
                  <a:off x="2718" y="1206"/>
                  <a:ext cx="108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4" name="Oval 14"/>
                <p:cNvSpPr>
                  <a:spLocks noChangeArrowheads="1"/>
                </p:cNvSpPr>
                <p:nvPr/>
              </p:nvSpPr>
              <p:spPr bwMode="ltGray">
                <a:xfrm>
                  <a:off x="2723" y="1140"/>
                  <a:ext cx="99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5" name="Oval 15"/>
                <p:cNvSpPr>
                  <a:spLocks noChangeArrowheads="1"/>
                </p:cNvSpPr>
                <p:nvPr/>
              </p:nvSpPr>
              <p:spPr bwMode="ltGray">
                <a:xfrm>
                  <a:off x="2722" y="1068"/>
                  <a:ext cx="99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6" name="Oval 16"/>
                <p:cNvSpPr>
                  <a:spLocks noChangeArrowheads="1"/>
                </p:cNvSpPr>
                <p:nvPr/>
              </p:nvSpPr>
              <p:spPr bwMode="ltGray">
                <a:xfrm>
                  <a:off x="2718" y="1272"/>
                  <a:ext cx="108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7" name="Oval 17"/>
                <p:cNvSpPr>
                  <a:spLocks noChangeArrowheads="1"/>
                </p:cNvSpPr>
                <p:nvPr/>
              </p:nvSpPr>
              <p:spPr bwMode="ltGray">
                <a:xfrm>
                  <a:off x="2715" y="1341"/>
                  <a:ext cx="114" cy="47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8" name="Freeform 18"/>
                <p:cNvSpPr>
                  <a:spLocks/>
                </p:cNvSpPr>
                <p:nvPr/>
              </p:nvSpPr>
              <p:spPr bwMode="ltGray">
                <a:xfrm>
                  <a:off x="2697" y="1407"/>
                  <a:ext cx="153" cy="93"/>
                </a:xfrm>
                <a:custGeom>
                  <a:avLst/>
                  <a:gdLst/>
                  <a:ahLst/>
                  <a:cxnLst>
                    <a:cxn ang="0">
                      <a:pos x="69" y="93"/>
                    </a:cxn>
                    <a:cxn ang="0">
                      <a:pos x="30" y="75"/>
                    </a:cxn>
                    <a:cxn ang="0">
                      <a:pos x="12" y="48"/>
                    </a:cxn>
                    <a:cxn ang="0">
                      <a:pos x="0" y="9"/>
                    </a:cxn>
                    <a:cxn ang="0">
                      <a:pos x="24" y="30"/>
                    </a:cxn>
                    <a:cxn ang="0">
                      <a:pos x="39" y="3"/>
                    </a:cxn>
                    <a:cxn ang="0">
                      <a:pos x="60" y="27"/>
                    </a:cxn>
                    <a:cxn ang="0">
                      <a:pos x="93" y="27"/>
                    </a:cxn>
                    <a:cxn ang="0">
                      <a:pos x="114" y="0"/>
                    </a:cxn>
                    <a:cxn ang="0">
                      <a:pos x="120" y="27"/>
                    </a:cxn>
                    <a:cxn ang="0">
                      <a:pos x="153" y="9"/>
                    </a:cxn>
                    <a:cxn ang="0">
                      <a:pos x="123" y="81"/>
                    </a:cxn>
                    <a:cxn ang="0">
                      <a:pos x="69" y="93"/>
                    </a:cxn>
                  </a:cxnLst>
                  <a:rect l="0" t="0" r="r" b="b"/>
                  <a:pathLst>
                    <a:path w="153" h="93">
                      <a:moveTo>
                        <a:pt x="69" y="93"/>
                      </a:moveTo>
                      <a:lnTo>
                        <a:pt x="30" y="75"/>
                      </a:lnTo>
                      <a:lnTo>
                        <a:pt x="12" y="48"/>
                      </a:lnTo>
                      <a:lnTo>
                        <a:pt x="0" y="9"/>
                      </a:lnTo>
                      <a:lnTo>
                        <a:pt x="24" y="30"/>
                      </a:lnTo>
                      <a:lnTo>
                        <a:pt x="39" y="3"/>
                      </a:lnTo>
                      <a:lnTo>
                        <a:pt x="60" y="27"/>
                      </a:lnTo>
                      <a:lnTo>
                        <a:pt x="93" y="27"/>
                      </a:lnTo>
                      <a:lnTo>
                        <a:pt x="114" y="0"/>
                      </a:lnTo>
                      <a:lnTo>
                        <a:pt x="120" y="27"/>
                      </a:lnTo>
                      <a:lnTo>
                        <a:pt x="153" y="9"/>
                      </a:lnTo>
                      <a:lnTo>
                        <a:pt x="123" y="81"/>
                      </a:lnTo>
                      <a:lnTo>
                        <a:pt x="69" y="9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79" name="Freeform 19"/>
                <p:cNvSpPr>
                  <a:spLocks/>
                </p:cNvSpPr>
                <p:nvPr/>
              </p:nvSpPr>
              <p:spPr bwMode="ltGray">
                <a:xfrm>
                  <a:off x="1929" y="1614"/>
                  <a:ext cx="1740" cy="720"/>
                </a:xfrm>
                <a:custGeom>
                  <a:avLst/>
                  <a:gdLst/>
                  <a:ahLst/>
                  <a:cxnLst>
                    <a:cxn ang="0">
                      <a:pos x="1086" y="105"/>
                    </a:cxn>
                    <a:cxn ang="0">
                      <a:pos x="1353" y="252"/>
                    </a:cxn>
                    <a:cxn ang="0">
                      <a:pos x="1521" y="303"/>
                    </a:cxn>
                    <a:cxn ang="0">
                      <a:pos x="1563" y="318"/>
                    </a:cxn>
                    <a:cxn ang="0">
                      <a:pos x="1620" y="357"/>
                    </a:cxn>
                    <a:cxn ang="0">
                      <a:pos x="1728" y="324"/>
                    </a:cxn>
                    <a:cxn ang="0">
                      <a:pos x="1719" y="351"/>
                    </a:cxn>
                    <a:cxn ang="0">
                      <a:pos x="1734" y="378"/>
                    </a:cxn>
                    <a:cxn ang="0">
                      <a:pos x="1686" y="441"/>
                    </a:cxn>
                    <a:cxn ang="0">
                      <a:pos x="1680" y="468"/>
                    </a:cxn>
                    <a:cxn ang="0">
                      <a:pos x="1650" y="480"/>
                    </a:cxn>
                    <a:cxn ang="0">
                      <a:pos x="1632" y="546"/>
                    </a:cxn>
                    <a:cxn ang="0">
                      <a:pos x="1617" y="561"/>
                    </a:cxn>
                    <a:cxn ang="0">
                      <a:pos x="1632" y="609"/>
                    </a:cxn>
                    <a:cxn ang="0">
                      <a:pos x="1614" y="585"/>
                    </a:cxn>
                    <a:cxn ang="0">
                      <a:pos x="1602" y="576"/>
                    </a:cxn>
                    <a:cxn ang="0">
                      <a:pos x="1569" y="540"/>
                    </a:cxn>
                    <a:cxn ang="0">
                      <a:pos x="1458" y="582"/>
                    </a:cxn>
                    <a:cxn ang="0">
                      <a:pos x="1416" y="618"/>
                    </a:cxn>
                    <a:cxn ang="0">
                      <a:pos x="1377" y="603"/>
                    </a:cxn>
                    <a:cxn ang="0">
                      <a:pos x="1353" y="624"/>
                    </a:cxn>
                    <a:cxn ang="0">
                      <a:pos x="1317" y="615"/>
                    </a:cxn>
                    <a:cxn ang="0">
                      <a:pos x="1263" y="615"/>
                    </a:cxn>
                    <a:cxn ang="0">
                      <a:pos x="1245" y="651"/>
                    </a:cxn>
                    <a:cxn ang="0">
                      <a:pos x="1188" y="693"/>
                    </a:cxn>
                    <a:cxn ang="0">
                      <a:pos x="504" y="717"/>
                    </a:cxn>
                    <a:cxn ang="0">
                      <a:pos x="471" y="690"/>
                    </a:cxn>
                    <a:cxn ang="0">
                      <a:pos x="417" y="660"/>
                    </a:cxn>
                    <a:cxn ang="0">
                      <a:pos x="333" y="681"/>
                    </a:cxn>
                    <a:cxn ang="0">
                      <a:pos x="366" y="621"/>
                    </a:cxn>
                    <a:cxn ang="0">
                      <a:pos x="258" y="657"/>
                    </a:cxn>
                    <a:cxn ang="0">
                      <a:pos x="279" y="603"/>
                    </a:cxn>
                    <a:cxn ang="0">
                      <a:pos x="123" y="660"/>
                    </a:cxn>
                    <a:cxn ang="0">
                      <a:pos x="81" y="699"/>
                    </a:cxn>
                    <a:cxn ang="0">
                      <a:pos x="87" y="651"/>
                    </a:cxn>
                    <a:cxn ang="0">
                      <a:pos x="81" y="603"/>
                    </a:cxn>
                    <a:cxn ang="0">
                      <a:pos x="12" y="513"/>
                    </a:cxn>
                    <a:cxn ang="0">
                      <a:pos x="87" y="474"/>
                    </a:cxn>
                    <a:cxn ang="0">
                      <a:pos x="144" y="414"/>
                    </a:cxn>
                    <a:cxn ang="0">
                      <a:pos x="252" y="378"/>
                    </a:cxn>
                    <a:cxn ang="0">
                      <a:pos x="258" y="318"/>
                    </a:cxn>
                    <a:cxn ang="0">
                      <a:pos x="306" y="348"/>
                    </a:cxn>
                    <a:cxn ang="0">
                      <a:pos x="360" y="300"/>
                    </a:cxn>
                    <a:cxn ang="0">
                      <a:pos x="393" y="297"/>
                    </a:cxn>
                    <a:cxn ang="0">
                      <a:pos x="723" y="3"/>
                    </a:cxn>
                  </a:cxnLst>
                  <a:rect l="0" t="0" r="r" b="b"/>
                  <a:pathLst>
                    <a:path w="1740" h="720">
                      <a:moveTo>
                        <a:pt x="954" y="0"/>
                      </a:moveTo>
                      <a:lnTo>
                        <a:pt x="1086" y="105"/>
                      </a:lnTo>
                      <a:lnTo>
                        <a:pt x="1206" y="180"/>
                      </a:lnTo>
                      <a:lnTo>
                        <a:pt x="1353" y="252"/>
                      </a:lnTo>
                      <a:lnTo>
                        <a:pt x="1467" y="291"/>
                      </a:lnTo>
                      <a:lnTo>
                        <a:pt x="1521" y="303"/>
                      </a:lnTo>
                      <a:lnTo>
                        <a:pt x="1581" y="294"/>
                      </a:lnTo>
                      <a:lnTo>
                        <a:pt x="1563" y="318"/>
                      </a:lnTo>
                      <a:lnTo>
                        <a:pt x="1572" y="342"/>
                      </a:lnTo>
                      <a:lnTo>
                        <a:pt x="1620" y="357"/>
                      </a:lnTo>
                      <a:lnTo>
                        <a:pt x="1680" y="354"/>
                      </a:lnTo>
                      <a:lnTo>
                        <a:pt x="1728" y="324"/>
                      </a:lnTo>
                      <a:lnTo>
                        <a:pt x="1740" y="339"/>
                      </a:lnTo>
                      <a:lnTo>
                        <a:pt x="1719" y="351"/>
                      </a:lnTo>
                      <a:lnTo>
                        <a:pt x="1710" y="393"/>
                      </a:lnTo>
                      <a:lnTo>
                        <a:pt x="1734" y="378"/>
                      </a:lnTo>
                      <a:lnTo>
                        <a:pt x="1707" y="414"/>
                      </a:lnTo>
                      <a:lnTo>
                        <a:pt x="1686" y="441"/>
                      </a:lnTo>
                      <a:lnTo>
                        <a:pt x="1698" y="456"/>
                      </a:lnTo>
                      <a:lnTo>
                        <a:pt x="1680" y="468"/>
                      </a:lnTo>
                      <a:lnTo>
                        <a:pt x="1668" y="486"/>
                      </a:lnTo>
                      <a:lnTo>
                        <a:pt x="1650" y="480"/>
                      </a:lnTo>
                      <a:lnTo>
                        <a:pt x="1614" y="510"/>
                      </a:lnTo>
                      <a:lnTo>
                        <a:pt x="1632" y="546"/>
                      </a:lnTo>
                      <a:lnTo>
                        <a:pt x="1632" y="579"/>
                      </a:lnTo>
                      <a:lnTo>
                        <a:pt x="1617" y="561"/>
                      </a:lnTo>
                      <a:lnTo>
                        <a:pt x="1617" y="585"/>
                      </a:lnTo>
                      <a:lnTo>
                        <a:pt x="1632" y="609"/>
                      </a:lnTo>
                      <a:lnTo>
                        <a:pt x="1605" y="609"/>
                      </a:lnTo>
                      <a:lnTo>
                        <a:pt x="1614" y="585"/>
                      </a:lnTo>
                      <a:lnTo>
                        <a:pt x="1614" y="561"/>
                      </a:lnTo>
                      <a:lnTo>
                        <a:pt x="1602" y="576"/>
                      </a:lnTo>
                      <a:lnTo>
                        <a:pt x="1608" y="516"/>
                      </a:lnTo>
                      <a:lnTo>
                        <a:pt x="1569" y="540"/>
                      </a:lnTo>
                      <a:lnTo>
                        <a:pt x="1518" y="558"/>
                      </a:lnTo>
                      <a:lnTo>
                        <a:pt x="1458" y="582"/>
                      </a:lnTo>
                      <a:lnTo>
                        <a:pt x="1407" y="597"/>
                      </a:lnTo>
                      <a:lnTo>
                        <a:pt x="1416" y="618"/>
                      </a:lnTo>
                      <a:lnTo>
                        <a:pt x="1395" y="627"/>
                      </a:lnTo>
                      <a:lnTo>
                        <a:pt x="1377" y="603"/>
                      </a:lnTo>
                      <a:lnTo>
                        <a:pt x="1347" y="606"/>
                      </a:lnTo>
                      <a:lnTo>
                        <a:pt x="1353" y="624"/>
                      </a:lnTo>
                      <a:lnTo>
                        <a:pt x="1335" y="630"/>
                      </a:lnTo>
                      <a:lnTo>
                        <a:pt x="1317" y="615"/>
                      </a:lnTo>
                      <a:lnTo>
                        <a:pt x="1311" y="639"/>
                      </a:lnTo>
                      <a:lnTo>
                        <a:pt x="1263" y="615"/>
                      </a:lnTo>
                      <a:lnTo>
                        <a:pt x="1263" y="642"/>
                      </a:lnTo>
                      <a:lnTo>
                        <a:pt x="1245" y="651"/>
                      </a:lnTo>
                      <a:lnTo>
                        <a:pt x="1218" y="633"/>
                      </a:lnTo>
                      <a:lnTo>
                        <a:pt x="1188" y="693"/>
                      </a:lnTo>
                      <a:lnTo>
                        <a:pt x="1191" y="720"/>
                      </a:lnTo>
                      <a:lnTo>
                        <a:pt x="504" y="717"/>
                      </a:lnTo>
                      <a:lnTo>
                        <a:pt x="498" y="687"/>
                      </a:lnTo>
                      <a:lnTo>
                        <a:pt x="471" y="690"/>
                      </a:lnTo>
                      <a:lnTo>
                        <a:pt x="462" y="663"/>
                      </a:lnTo>
                      <a:lnTo>
                        <a:pt x="417" y="660"/>
                      </a:lnTo>
                      <a:lnTo>
                        <a:pt x="411" y="642"/>
                      </a:lnTo>
                      <a:lnTo>
                        <a:pt x="333" y="681"/>
                      </a:lnTo>
                      <a:lnTo>
                        <a:pt x="306" y="663"/>
                      </a:lnTo>
                      <a:lnTo>
                        <a:pt x="366" y="621"/>
                      </a:lnTo>
                      <a:lnTo>
                        <a:pt x="345" y="615"/>
                      </a:lnTo>
                      <a:lnTo>
                        <a:pt x="258" y="657"/>
                      </a:lnTo>
                      <a:lnTo>
                        <a:pt x="237" y="642"/>
                      </a:lnTo>
                      <a:lnTo>
                        <a:pt x="279" y="603"/>
                      </a:lnTo>
                      <a:lnTo>
                        <a:pt x="120" y="606"/>
                      </a:lnTo>
                      <a:lnTo>
                        <a:pt x="123" y="660"/>
                      </a:lnTo>
                      <a:lnTo>
                        <a:pt x="102" y="657"/>
                      </a:lnTo>
                      <a:lnTo>
                        <a:pt x="81" y="699"/>
                      </a:lnTo>
                      <a:lnTo>
                        <a:pt x="117" y="702"/>
                      </a:lnTo>
                      <a:lnTo>
                        <a:pt x="87" y="651"/>
                      </a:lnTo>
                      <a:lnTo>
                        <a:pt x="105" y="603"/>
                      </a:lnTo>
                      <a:lnTo>
                        <a:pt x="81" y="603"/>
                      </a:lnTo>
                      <a:lnTo>
                        <a:pt x="36" y="579"/>
                      </a:lnTo>
                      <a:lnTo>
                        <a:pt x="12" y="513"/>
                      </a:lnTo>
                      <a:lnTo>
                        <a:pt x="0" y="480"/>
                      </a:lnTo>
                      <a:lnTo>
                        <a:pt x="87" y="474"/>
                      </a:lnTo>
                      <a:lnTo>
                        <a:pt x="162" y="444"/>
                      </a:lnTo>
                      <a:lnTo>
                        <a:pt x="144" y="414"/>
                      </a:lnTo>
                      <a:lnTo>
                        <a:pt x="192" y="417"/>
                      </a:lnTo>
                      <a:lnTo>
                        <a:pt x="252" y="378"/>
                      </a:lnTo>
                      <a:lnTo>
                        <a:pt x="246" y="330"/>
                      </a:lnTo>
                      <a:lnTo>
                        <a:pt x="258" y="318"/>
                      </a:lnTo>
                      <a:lnTo>
                        <a:pt x="270" y="342"/>
                      </a:lnTo>
                      <a:lnTo>
                        <a:pt x="306" y="348"/>
                      </a:lnTo>
                      <a:lnTo>
                        <a:pt x="372" y="312"/>
                      </a:lnTo>
                      <a:lnTo>
                        <a:pt x="360" y="300"/>
                      </a:lnTo>
                      <a:lnTo>
                        <a:pt x="363" y="285"/>
                      </a:lnTo>
                      <a:lnTo>
                        <a:pt x="393" y="297"/>
                      </a:lnTo>
                      <a:lnTo>
                        <a:pt x="597" y="135"/>
                      </a:lnTo>
                      <a:lnTo>
                        <a:pt x="723" y="3"/>
                      </a:lnTo>
                      <a:lnTo>
                        <a:pt x="954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</p:grpSp>
          <p:sp>
            <p:nvSpPr>
              <p:cNvPr id="40980" name="Freeform 20"/>
              <p:cNvSpPr>
                <a:spLocks/>
              </p:cNvSpPr>
              <p:nvPr/>
            </p:nvSpPr>
            <p:spPr bwMode="ltGray">
              <a:xfrm flipH="1">
                <a:off x="2718" y="626"/>
                <a:ext cx="46" cy="174"/>
              </a:xfrm>
              <a:custGeom>
                <a:avLst/>
                <a:gdLst/>
                <a:ahLst/>
                <a:cxnLst>
                  <a:cxn ang="0">
                    <a:pos x="4" y="174"/>
                  </a:cxn>
                  <a:cxn ang="0">
                    <a:pos x="40" y="158"/>
                  </a:cxn>
                  <a:cxn ang="0">
                    <a:pos x="46" y="138"/>
                  </a:cxn>
                  <a:cxn ang="0">
                    <a:pos x="42" y="26"/>
                  </a:cxn>
                  <a:cxn ang="0">
                    <a:pos x="32" y="10"/>
                  </a:cxn>
                  <a:cxn ang="0">
                    <a:pos x="4" y="0"/>
                  </a:cxn>
                  <a:cxn ang="0">
                    <a:pos x="4" y="20"/>
                  </a:cxn>
                  <a:cxn ang="0">
                    <a:pos x="22" y="26"/>
                  </a:cxn>
                  <a:cxn ang="0">
                    <a:pos x="0" y="40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0" y="58"/>
                  </a:cxn>
                  <a:cxn ang="0">
                    <a:pos x="28" y="54"/>
                  </a:cxn>
                  <a:cxn ang="0">
                    <a:pos x="2" y="74"/>
                  </a:cxn>
                  <a:cxn ang="0">
                    <a:pos x="28" y="66"/>
                  </a:cxn>
                  <a:cxn ang="0">
                    <a:pos x="30" y="78"/>
                  </a:cxn>
                  <a:cxn ang="0">
                    <a:pos x="2" y="90"/>
                  </a:cxn>
                  <a:cxn ang="0">
                    <a:pos x="30" y="84"/>
                  </a:cxn>
                  <a:cxn ang="0">
                    <a:pos x="2" y="106"/>
                  </a:cxn>
                  <a:cxn ang="0">
                    <a:pos x="30" y="98"/>
                  </a:cxn>
                  <a:cxn ang="0">
                    <a:pos x="6" y="120"/>
                  </a:cxn>
                  <a:cxn ang="0">
                    <a:pos x="30" y="116"/>
                  </a:cxn>
                  <a:cxn ang="0">
                    <a:pos x="6" y="136"/>
                  </a:cxn>
                  <a:cxn ang="0">
                    <a:pos x="32" y="132"/>
                  </a:cxn>
                  <a:cxn ang="0">
                    <a:pos x="26" y="144"/>
                  </a:cxn>
                  <a:cxn ang="0">
                    <a:pos x="6" y="156"/>
                  </a:cxn>
                  <a:cxn ang="0">
                    <a:pos x="4" y="174"/>
                  </a:cxn>
                </a:cxnLst>
                <a:rect l="0" t="0" r="r" b="b"/>
                <a:pathLst>
                  <a:path w="46" h="174">
                    <a:moveTo>
                      <a:pt x="4" y="174"/>
                    </a:moveTo>
                    <a:lnTo>
                      <a:pt x="40" y="158"/>
                    </a:lnTo>
                    <a:lnTo>
                      <a:pt x="46" y="138"/>
                    </a:lnTo>
                    <a:lnTo>
                      <a:pt x="42" y="26"/>
                    </a:lnTo>
                    <a:lnTo>
                      <a:pt x="32" y="10"/>
                    </a:lnTo>
                    <a:lnTo>
                      <a:pt x="4" y="0"/>
                    </a:lnTo>
                    <a:lnTo>
                      <a:pt x="4" y="20"/>
                    </a:lnTo>
                    <a:lnTo>
                      <a:pt x="22" y="26"/>
                    </a:lnTo>
                    <a:lnTo>
                      <a:pt x="0" y="40"/>
                    </a:lnTo>
                    <a:lnTo>
                      <a:pt x="24" y="32"/>
                    </a:lnTo>
                    <a:lnTo>
                      <a:pt x="24" y="46"/>
                    </a:lnTo>
                    <a:lnTo>
                      <a:pt x="0" y="58"/>
                    </a:lnTo>
                    <a:lnTo>
                      <a:pt x="28" y="54"/>
                    </a:lnTo>
                    <a:lnTo>
                      <a:pt x="2" y="74"/>
                    </a:lnTo>
                    <a:lnTo>
                      <a:pt x="28" y="66"/>
                    </a:lnTo>
                    <a:lnTo>
                      <a:pt x="30" y="78"/>
                    </a:lnTo>
                    <a:lnTo>
                      <a:pt x="2" y="90"/>
                    </a:lnTo>
                    <a:lnTo>
                      <a:pt x="30" y="84"/>
                    </a:lnTo>
                    <a:lnTo>
                      <a:pt x="2" y="106"/>
                    </a:lnTo>
                    <a:lnTo>
                      <a:pt x="30" y="98"/>
                    </a:lnTo>
                    <a:lnTo>
                      <a:pt x="6" y="120"/>
                    </a:lnTo>
                    <a:lnTo>
                      <a:pt x="30" y="116"/>
                    </a:lnTo>
                    <a:lnTo>
                      <a:pt x="6" y="136"/>
                    </a:lnTo>
                    <a:lnTo>
                      <a:pt x="32" y="132"/>
                    </a:lnTo>
                    <a:lnTo>
                      <a:pt x="26" y="144"/>
                    </a:lnTo>
                    <a:lnTo>
                      <a:pt x="6" y="156"/>
                    </a:lnTo>
                    <a:lnTo>
                      <a:pt x="4" y="17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0981" name="Freeform 21"/>
              <p:cNvSpPr>
                <a:spLocks/>
              </p:cNvSpPr>
              <p:nvPr/>
            </p:nvSpPr>
            <p:spPr bwMode="ltGray">
              <a:xfrm>
                <a:off x="2768" y="626"/>
                <a:ext cx="46" cy="174"/>
              </a:xfrm>
              <a:custGeom>
                <a:avLst/>
                <a:gdLst/>
                <a:ahLst/>
                <a:cxnLst>
                  <a:cxn ang="0">
                    <a:pos x="4" y="174"/>
                  </a:cxn>
                  <a:cxn ang="0">
                    <a:pos x="40" y="158"/>
                  </a:cxn>
                  <a:cxn ang="0">
                    <a:pos x="46" y="138"/>
                  </a:cxn>
                  <a:cxn ang="0">
                    <a:pos x="42" y="26"/>
                  </a:cxn>
                  <a:cxn ang="0">
                    <a:pos x="32" y="10"/>
                  </a:cxn>
                  <a:cxn ang="0">
                    <a:pos x="4" y="0"/>
                  </a:cxn>
                  <a:cxn ang="0">
                    <a:pos x="4" y="20"/>
                  </a:cxn>
                  <a:cxn ang="0">
                    <a:pos x="22" y="26"/>
                  </a:cxn>
                  <a:cxn ang="0">
                    <a:pos x="0" y="40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0" y="58"/>
                  </a:cxn>
                  <a:cxn ang="0">
                    <a:pos x="28" y="54"/>
                  </a:cxn>
                  <a:cxn ang="0">
                    <a:pos x="2" y="74"/>
                  </a:cxn>
                  <a:cxn ang="0">
                    <a:pos x="28" y="66"/>
                  </a:cxn>
                  <a:cxn ang="0">
                    <a:pos x="30" y="78"/>
                  </a:cxn>
                  <a:cxn ang="0">
                    <a:pos x="2" y="90"/>
                  </a:cxn>
                  <a:cxn ang="0">
                    <a:pos x="30" y="84"/>
                  </a:cxn>
                  <a:cxn ang="0">
                    <a:pos x="2" y="106"/>
                  </a:cxn>
                  <a:cxn ang="0">
                    <a:pos x="30" y="98"/>
                  </a:cxn>
                  <a:cxn ang="0">
                    <a:pos x="6" y="120"/>
                  </a:cxn>
                  <a:cxn ang="0">
                    <a:pos x="30" y="116"/>
                  </a:cxn>
                  <a:cxn ang="0">
                    <a:pos x="6" y="136"/>
                  </a:cxn>
                  <a:cxn ang="0">
                    <a:pos x="32" y="132"/>
                  </a:cxn>
                  <a:cxn ang="0">
                    <a:pos x="26" y="144"/>
                  </a:cxn>
                  <a:cxn ang="0">
                    <a:pos x="6" y="156"/>
                  </a:cxn>
                  <a:cxn ang="0">
                    <a:pos x="4" y="174"/>
                  </a:cxn>
                </a:cxnLst>
                <a:rect l="0" t="0" r="r" b="b"/>
                <a:pathLst>
                  <a:path w="46" h="174">
                    <a:moveTo>
                      <a:pt x="4" y="174"/>
                    </a:moveTo>
                    <a:lnTo>
                      <a:pt x="40" y="158"/>
                    </a:lnTo>
                    <a:lnTo>
                      <a:pt x="46" y="138"/>
                    </a:lnTo>
                    <a:lnTo>
                      <a:pt x="42" y="26"/>
                    </a:lnTo>
                    <a:lnTo>
                      <a:pt x="32" y="10"/>
                    </a:lnTo>
                    <a:lnTo>
                      <a:pt x="4" y="0"/>
                    </a:lnTo>
                    <a:lnTo>
                      <a:pt x="4" y="20"/>
                    </a:lnTo>
                    <a:lnTo>
                      <a:pt x="22" y="26"/>
                    </a:lnTo>
                    <a:lnTo>
                      <a:pt x="0" y="40"/>
                    </a:lnTo>
                    <a:lnTo>
                      <a:pt x="24" y="32"/>
                    </a:lnTo>
                    <a:lnTo>
                      <a:pt x="24" y="46"/>
                    </a:lnTo>
                    <a:lnTo>
                      <a:pt x="0" y="58"/>
                    </a:lnTo>
                    <a:lnTo>
                      <a:pt x="28" y="54"/>
                    </a:lnTo>
                    <a:lnTo>
                      <a:pt x="2" y="74"/>
                    </a:lnTo>
                    <a:lnTo>
                      <a:pt x="28" y="66"/>
                    </a:lnTo>
                    <a:lnTo>
                      <a:pt x="30" y="78"/>
                    </a:lnTo>
                    <a:lnTo>
                      <a:pt x="2" y="90"/>
                    </a:lnTo>
                    <a:lnTo>
                      <a:pt x="30" y="84"/>
                    </a:lnTo>
                    <a:lnTo>
                      <a:pt x="2" y="106"/>
                    </a:lnTo>
                    <a:lnTo>
                      <a:pt x="30" y="98"/>
                    </a:lnTo>
                    <a:lnTo>
                      <a:pt x="6" y="120"/>
                    </a:lnTo>
                    <a:lnTo>
                      <a:pt x="30" y="116"/>
                    </a:lnTo>
                    <a:lnTo>
                      <a:pt x="6" y="136"/>
                    </a:lnTo>
                    <a:lnTo>
                      <a:pt x="32" y="132"/>
                    </a:lnTo>
                    <a:lnTo>
                      <a:pt x="26" y="144"/>
                    </a:lnTo>
                    <a:lnTo>
                      <a:pt x="6" y="156"/>
                    </a:lnTo>
                    <a:lnTo>
                      <a:pt x="4" y="17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0982" name="Freeform 22"/>
              <p:cNvSpPr>
                <a:spLocks/>
              </p:cNvSpPr>
              <p:nvPr/>
            </p:nvSpPr>
            <p:spPr bwMode="ltGray">
              <a:xfrm>
                <a:off x="2698" y="2324"/>
                <a:ext cx="1028" cy="570"/>
              </a:xfrm>
              <a:custGeom>
                <a:avLst/>
                <a:gdLst/>
                <a:ahLst/>
                <a:cxnLst>
                  <a:cxn ang="0">
                    <a:pos x="574" y="12"/>
                  </a:cxn>
                  <a:cxn ang="0">
                    <a:pos x="602" y="6"/>
                  </a:cxn>
                  <a:cxn ang="0">
                    <a:pos x="426" y="20"/>
                  </a:cxn>
                  <a:cxn ang="0">
                    <a:pos x="570" y="36"/>
                  </a:cxn>
                  <a:cxn ang="0">
                    <a:pos x="596" y="36"/>
                  </a:cxn>
                  <a:cxn ang="0">
                    <a:pos x="434" y="48"/>
                  </a:cxn>
                  <a:cxn ang="0">
                    <a:pos x="584" y="64"/>
                  </a:cxn>
                  <a:cxn ang="0">
                    <a:pos x="602" y="80"/>
                  </a:cxn>
                  <a:cxn ang="0">
                    <a:pos x="584" y="96"/>
                  </a:cxn>
                  <a:cxn ang="0">
                    <a:pos x="594" y="110"/>
                  </a:cxn>
                  <a:cxn ang="0">
                    <a:pos x="742" y="178"/>
                  </a:cxn>
                  <a:cxn ang="0">
                    <a:pos x="834" y="174"/>
                  </a:cxn>
                  <a:cxn ang="0">
                    <a:pos x="888" y="168"/>
                  </a:cxn>
                  <a:cxn ang="0">
                    <a:pos x="882" y="192"/>
                  </a:cxn>
                  <a:cxn ang="0">
                    <a:pos x="932" y="204"/>
                  </a:cxn>
                  <a:cxn ang="0">
                    <a:pos x="1018" y="172"/>
                  </a:cxn>
                  <a:cxn ang="0">
                    <a:pos x="1006" y="196"/>
                  </a:cxn>
                  <a:cxn ang="0">
                    <a:pos x="996" y="228"/>
                  </a:cxn>
                  <a:cxn ang="0">
                    <a:pos x="1010" y="242"/>
                  </a:cxn>
                  <a:cxn ang="0">
                    <a:pos x="1004" y="264"/>
                  </a:cxn>
                  <a:cxn ang="0">
                    <a:pos x="976" y="298"/>
                  </a:cxn>
                  <a:cxn ang="0">
                    <a:pos x="968" y="316"/>
                  </a:cxn>
                  <a:cxn ang="0">
                    <a:pos x="948" y="334"/>
                  </a:cxn>
                  <a:cxn ang="0">
                    <a:pos x="908" y="348"/>
                  </a:cxn>
                  <a:cxn ang="0">
                    <a:pos x="924" y="410"/>
                  </a:cxn>
                  <a:cxn ang="0">
                    <a:pos x="906" y="412"/>
                  </a:cxn>
                  <a:cxn ang="0">
                    <a:pos x="916" y="434"/>
                  </a:cxn>
                  <a:cxn ang="0">
                    <a:pos x="890" y="420"/>
                  </a:cxn>
                  <a:cxn ang="0">
                    <a:pos x="886" y="406"/>
                  </a:cxn>
                  <a:cxn ang="0">
                    <a:pos x="850" y="372"/>
                  </a:cxn>
                  <a:cxn ang="0">
                    <a:pos x="756" y="388"/>
                  </a:cxn>
                  <a:cxn ang="0">
                    <a:pos x="734" y="408"/>
                  </a:cxn>
                  <a:cxn ang="0">
                    <a:pos x="654" y="414"/>
                  </a:cxn>
                  <a:cxn ang="0">
                    <a:pos x="694" y="456"/>
                  </a:cxn>
                  <a:cxn ang="0">
                    <a:pos x="640" y="438"/>
                  </a:cxn>
                  <a:cxn ang="0">
                    <a:pos x="592" y="442"/>
                  </a:cxn>
                  <a:cxn ang="0">
                    <a:pos x="540" y="444"/>
                  </a:cxn>
                  <a:cxn ang="0">
                    <a:pos x="498" y="486"/>
                  </a:cxn>
                  <a:cxn ang="0">
                    <a:pos x="462" y="502"/>
                  </a:cxn>
                  <a:cxn ang="0">
                    <a:pos x="480" y="532"/>
                  </a:cxn>
                  <a:cxn ang="0">
                    <a:pos x="464" y="570"/>
                  </a:cxn>
                  <a:cxn ang="0">
                    <a:pos x="138" y="0"/>
                  </a:cxn>
                </a:cxnLst>
                <a:rect l="0" t="0" r="r" b="b"/>
                <a:pathLst>
                  <a:path w="1028" h="570">
                    <a:moveTo>
                      <a:pt x="408" y="8"/>
                    </a:moveTo>
                    <a:lnTo>
                      <a:pt x="574" y="12"/>
                    </a:lnTo>
                    <a:lnTo>
                      <a:pt x="592" y="0"/>
                    </a:lnTo>
                    <a:lnTo>
                      <a:pt x="602" y="6"/>
                    </a:lnTo>
                    <a:lnTo>
                      <a:pt x="576" y="20"/>
                    </a:lnTo>
                    <a:lnTo>
                      <a:pt x="426" y="20"/>
                    </a:lnTo>
                    <a:lnTo>
                      <a:pt x="430" y="38"/>
                    </a:lnTo>
                    <a:lnTo>
                      <a:pt x="570" y="36"/>
                    </a:lnTo>
                    <a:lnTo>
                      <a:pt x="596" y="24"/>
                    </a:lnTo>
                    <a:lnTo>
                      <a:pt x="596" y="36"/>
                    </a:lnTo>
                    <a:lnTo>
                      <a:pt x="570" y="48"/>
                    </a:lnTo>
                    <a:lnTo>
                      <a:pt x="434" y="48"/>
                    </a:lnTo>
                    <a:lnTo>
                      <a:pt x="452" y="64"/>
                    </a:lnTo>
                    <a:lnTo>
                      <a:pt x="584" y="64"/>
                    </a:lnTo>
                    <a:lnTo>
                      <a:pt x="592" y="74"/>
                    </a:lnTo>
                    <a:lnTo>
                      <a:pt x="602" y="80"/>
                    </a:lnTo>
                    <a:lnTo>
                      <a:pt x="610" y="96"/>
                    </a:lnTo>
                    <a:lnTo>
                      <a:pt x="584" y="96"/>
                    </a:lnTo>
                    <a:lnTo>
                      <a:pt x="580" y="108"/>
                    </a:lnTo>
                    <a:lnTo>
                      <a:pt x="594" y="110"/>
                    </a:lnTo>
                    <a:lnTo>
                      <a:pt x="594" y="130"/>
                    </a:lnTo>
                    <a:lnTo>
                      <a:pt x="742" y="178"/>
                    </a:lnTo>
                    <a:lnTo>
                      <a:pt x="792" y="182"/>
                    </a:lnTo>
                    <a:lnTo>
                      <a:pt x="834" y="174"/>
                    </a:lnTo>
                    <a:lnTo>
                      <a:pt x="882" y="158"/>
                    </a:lnTo>
                    <a:lnTo>
                      <a:pt x="888" y="168"/>
                    </a:lnTo>
                    <a:lnTo>
                      <a:pt x="874" y="176"/>
                    </a:lnTo>
                    <a:lnTo>
                      <a:pt x="882" y="192"/>
                    </a:lnTo>
                    <a:lnTo>
                      <a:pt x="878" y="206"/>
                    </a:lnTo>
                    <a:lnTo>
                      <a:pt x="932" y="204"/>
                    </a:lnTo>
                    <a:lnTo>
                      <a:pt x="982" y="190"/>
                    </a:lnTo>
                    <a:lnTo>
                      <a:pt x="1018" y="172"/>
                    </a:lnTo>
                    <a:lnTo>
                      <a:pt x="1028" y="182"/>
                    </a:lnTo>
                    <a:lnTo>
                      <a:pt x="1006" y="196"/>
                    </a:lnTo>
                    <a:lnTo>
                      <a:pt x="1012" y="206"/>
                    </a:lnTo>
                    <a:lnTo>
                      <a:pt x="996" y="228"/>
                    </a:lnTo>
                    <a:lnTo>
                      <a:pt x="1020" y="220"/>
                    </a:lnTo>
                    <a:lnTo>
                      <a:pt x="1010" y="242"/>
                    </a:lnTo>
                    <a:lnTo>
                      <a:pt x="1016" y="252"/>
                    </a:lnTo>
                    <a:lnTo>
                      <a:pt x="1004" y="264"/>
                    </a:lnTo>
                    <a:lnTo>
                      <a:pt x="966" y="282"/>
                    </a:lnTo>
                    <a:lnTo>
                      <a:pt x="976" y="298"/>
                    </a:lnTo>
                    <a:lnTo>
                      <a:pt x="994" y="298"/>
                    </a:lnTo>
                    <a:lnTo>
                      <a:pt x="968" y="316"/>
                    </a:lnTo>
                    <a:lnTo>
                      <a:pt x="962" y="332"/>
                    </a:lnTo>
                    <a:lnTo>
                      <a:pt x="948" y="334"/>
                    </a:lnTo>
                    <a:lnTo>
                      <a:pt x="934" y="326"/>
                    </a:lnTo>
                    <a:lnTo>
                      <a:pt x="908" y="348"/>
                    </a:lnTo>
                    <a:lnTo>
                      <a:pt x="920" y="372"/>
                    </a:lnTo>
                    <a:lnTo>
                      <a:pt x="924" y="410"/>
                    </a:lnTo>
                    <a:lnTo>
                      <a:pt x="906" y="398"/>
                    </a:lnTo>
                    <a:lnTo>
                      <a:pt x="906" y="412"/>
                    </a:lnTo>
                    <a:lnTo>
                      <a:pt x="918" y="422"/>
                    </a:lnTo>
                    <a:lnTo>
                      <a:pt x="916" y="434"/>
                    </a:lnTo>
                    <a:lnTo>
                      <a:pt x="892" y="434"/>
                    </a:lnTo>
                    <a:lnTo>
                      <a:pt x="890" y="420"/>
                    </a:lnTo>
                    <a:lnTo>
                      <a:pt x="900" y="400"/>
                    </a:lnTo>
                    <a:lnTo>
                      <a:pt x="886" y="406"/>
                    </a:lnTo>
                    <a:lnTo>
                      <a:pt x="892" y="358"/>
                    </a:lnTo>
                    <a:lnTo>
                      <a:pt x="850" y="372"/>
                    </a:lnTo>
                    <a:lnTo>
                      <a:pt x="804" y="384"/>
                    </a:lnTo>
                    <a:lnTo>
                      <a:pt x="756" y="388"/>
                    </a:lnTo>
                    <a:lnTo>
                      <a:pt x="754" y="412"/>
                    </a:lnTo>
                    <a:lnTo>
                      <a:pt x="734" y="408"/>
                    </a:lnTo>
                    <a:lnTo>
                      <a:pt x="696" y="390"/>
                    </a:lnTo>
                    <a:lnTo>
                      <a:pt x="654" y="414"/>
                    </a:lnTo>
                    <a:lnTo>
                      <a:pt x="698" y="438"/>
                    </a:lnTo>
                    <a:lnTo>
                      <a:pt x="694" y="456"/>
                    </a:lnTo>
                    <a:lnTo>
                      <a:pt x="684" y="462"/>
                    </a:lnTo>
                    <a:lnTo>
                      <a:pt x="640" y="438"/>
                    </a:lnTo>
                    <a:lnTo>
                      <a:pt x="620" y="468"/>
                    </a:lnTo>
                    <a:lnTo>
                      <a:pt x="592" y="442"/>
                    </a:lnTo>
                    <a:lnTo>
                      <a:pt x="574" y="468"/>
                    </a:lnTo>
                    <a:lnTo>
                      <a:pt x="540" y="444"/>
                    </a:lnTo>
                    <a:lnTo>
                      <a:pt x="520" y="476"/>
                    </a:lnTo>
                    <a:lnTo>
                      <a:pt x="498" y="486"/>
                    </a:lnTo>
                    <a:lnTo>
                      <a:pt x="466" y="482"/>
                    </a:lnTo>
                    <a:lnTo>
                      <a:pt x="462" y="502"/>
                    </a:lnTo>
                    <a:lnTo>
                      <a:pt x="486" y="514"/>
                    </a:lnTo>
                    <a:lnTo>
                      <a:pt x="480" y="532"/>
                    </a:lnTo>
                    <a:lnTo>
                      <a:pt x="460" y="540"/>
                    </a:lnTo>
                    <a:lnTo>
                      <a:pt x="464" y="570"/>
                    </a:lnTo>
                    <a:lnTo>
                      <a:pt x="0" y="562"/>
                    </a:lnTo>
                    <a:lnTo>
                      <a:pt x="138" y="0"/>
                    </a:lnTo>
                    <a:lnTo>
                      <a:pt x="408" y="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0983" name="Freeform 23"/>
              <p:cNvSpPr>
                <a:spLocks/>
              </p:cNvSpPr>
              <p:nvPr/>
            </p:nvSpPr>
            <p:spPr bwMode="ltGray">
              <a:xfrm>
                <a:off x="3136" y="2336"/>
                <a:ext cx="142" cy="90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" y="4"/>
                  </a:cxn>
                  <a:cxn ang="0">
                    <a:pos x="14" y="2"/>
                  </a:cxn>
                  <a:cxn ang="0">
                    <a:pos x="12" y="74"/>
                  </a:cxn>
                  <a:cxn ang="0">
                    <a:pos x="40" y="68"/>
                  </a:cxn>
                  <a:cxn ang="0">
                    <a:pos x="34" y="2"/>
                  </a:cxn>
                  <a:cxn ang="0">
                    <a:pos x="50" y="4"/>
                  </a:cxn>
                  <a:cxn ang="0">
                    <a:pos x="52" y="70"/>
                  </a:cxn>
                  <a:cxn ang="0">
                    <a:pos x="90" y="28"/>
                  </a:cxn>
                  <a:cxn ang="0">
                    <a:pos x="104" y="28"/>
                  </a:cxn>
                  <a:cxn ang="0">
                    <a:pos x="72" y="64"/>
                  </a:cxn>
                  <a:cxn ang="0">
                    <a:pos x="102" y="62"/>
                  </a:cxn>
                  <a:cxn ang="0">
                    <a:pos x="92" y="0"/>
                  </a:cxn>
                  <a:cxn ang="0">
                    <a:pos x="106" y="2"/>
                  </a:cxn>
                  <a:cxn ang="0">
                    <a:pos x="112" y="60"/>
                  </a:cxn>
                  <a:cxn ang="0">
                    <a:pos x="128" y="62"/>
                  </a:cxn>
                  <a:cxn ang="0">
                    <a:pos x="124" y="16"/>
                  </a:cxn>
                  <a:cxn ang="0">
                    <a:pos x="114" y="28"/>
                  </a:cxn>
                  <a:cxn ang="0">
                    <a:pos x="120" y="4"/>
                  </a:cxn>
                  <a:cxn ang="0">
                    <a:pos x="136" y="0"/>
                  </a:cxn>
                  <a:cxn ang="0">
                    <a:pos x="142" y="60"/>
                  </a:cxn>
                  <a:cxn ang="0">
                    <a:pos x="116" y="78"/>
                  </a:cxn>
                  <a:cxn ang="0">
                    <a:pos x="0" y="90"/>
                  </a:cxn>
                </a:cxnLst>
                <a:rect l="0" t="0" r="r" b="b"/>
                <a:pathLst>
                  <a:path w="142" h="90">
                    <a:moveTo>
                      <a:pt x="0" y="90"/>
                    </a:moveTo>
                    <a:lnTo>
                      <a:pt x="2" y="4"/>
                    </a:lnTo>
                    <a:lnTo>
                      <a:pt x="14" y="2"/>
                    </a:lnTo>
                    <a:lnTo>
                      <a:pt x="12" y="74"/>
                    </a:lnTo>
                    <a:lnTo>
                      <a:pt x="40" y="68"/>
                    </a:lnTo>
                    <a:lnTo>
                      <a:pt x="34" y="2"/>
                    </a:lnTo>
                    <a:lnTo>
                      <a:pt x="50" y="4"/>
                    </a:lnTo>
                    <a:lnTo>
                      <a:pt x="52" y="70"/>
                    </a:lnTo>
                    <a:lnTo>
                      <a:pt x="90" y="28"/>
                    </a:lnTo>
                    <a:lnTo>
                      <a:pt x="104" y="28"/>
                    </a:lnTo>
                    <a:lnTo>
                      <a:pt x="72" y="64"/>
                    </a:lnTo>
                    <a:lnTo>
                      <a:pt x="102" y="62"/>
                    </a:lnTo>
                    <a:lnTo>
                      <a:pt x="92" y="0"/>
                    </a:lnTo>
                    <a:lnTo>
                      <a:pt x="106" y="2"/>
                    </a:lnTo>
                    <a:lnTo>
                      <a:pt x="112" y="60"/>
                    </a:lnTo>
                    <a:lnTo>
                      <a:pt x="128" y="62"/>
                    </a:lnTo>
                    <a:lnTo>
                      <a:pt x="124" y="16"/>
                    </a:lnTo>
                    <a:lnTo>
                      <a:pt x="114" y="28"/>
                    </a:lnTo>
                    <a:lnTo>
                      <a:pt x="120" y="4"/>
                    </a:lnTo>
                    <a:lnTo>
                      <a:pt x="136" y="0"/>
                    </a:lnTo>
                    <a:lnTo>
                      <a:pt x="142" y="60"/>
                    </a:lnTo>
                    <a:lnTo>
                      <a:pt x="116" y="7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0984" name="Freeform 24"/>
              <p:cNvSpPr>
                <a:spLocks/>
              </p:cNvSpPr>
              <p:nvPr/>
            </p:nvSpPr>
            <p:spPr bwMode="ltGray">
              <a:xfrm>
                <a:off x="1878" y="2312"/>
                <a:ext cx="990" cy="588"/>
              </a:xfrm>
              <a:custGeom>
                <a:avLst/>
                <a:gdLst/>
                <a:ahLst/>
                <a:cxnLst>
                  <a:cxn ang="0">
                    <a:pos x="990" y="0"/>
                  </a:cxn>
                  <a:cxn ang="0">
                    <a:pos x="534" y="38"/>
                  </a:cxn>
                  <a:cxn ang="0">
                    <a:pos x="506" y="62"/>
                  </a:cxn>
                  <a:cxn ang="0">
                    <a:pos x="548" y="58"/>
                  </a:cxn>
                  <a:cxn ang="0">
                    <a:pos x="508" y="86"/>
                  </a:cxn>
                  <a:cxn ang="0">
                    <a:pos x="552" y="86"/>
                  </a:cxn>
                  <a:cxn ang="0">
                    <a:pos x="482" y="112"/>
                  </a:cxn>
                  <a:cxn ang="0">
                    <a:pos x="414" y="90"/>
                  </a:cxn>
                  <a:cxn ang="0">
                    <a:pos x="410" y="102"/>
                  </a:cxn>
                  <a:cxn ang="0">
                    <a:pos x="410" y="116"/>
                  </a:cxn>
                  <a:cxn ang="0">
                    <a:pos x="384" y="122"/>
                  </a:cxn>
                  <a:cxn ang="0">
                    <a:pos x="472" y="98"/>
                  </a:cxn>
                  <a:cxn ang="0">
                    <a:pos x="406" y="144"/>
                  </a:cxn>
                  <a:cxn ang="0">
                    <a:pos x="390" y="160"/>
                  </a:cxn>
                  <a:cxn ang="0">
                    <a:pos x="396" y="200"/>
                  </a:cxn>
                  <a:cxn ang="0">
                    <a:pos x="374" y="182"/>
                  </a:cxn>
                  <a:cxn ang="0">
                    <a:pos x="364" y="216"/>
                  </a:cxn>
                  <a:cxn ang="0">
                    <a:pos x="322" y="234"/>
                  </a:cxn>
                  <a:cxn ang="0">
                    <a:pos x="290" y="196"/>
                  </a:cxn>
                  <a:cxn ang="0">
                    <a:pos x="280" y="216"/>
                  </a:cxn>
                  <a:cxn ang="0">
                    <a:pos x="270" y="252"/>
                  </a:cxn>
                  <a:cxn ang="0">
                    <a:pos x="184" y="280"/>
                  </a:cxn>
                  <a:cxn ang="0">
                    <a:pos x="130" y="258"/>
                  </a:cxn>
                  <a:cxn ang="0">
                    <a:pos x="144" y="288"/>
                  </a:cxn>
                  <a:cxn ang="0">
                    <a:pos x="66" y="308"/>
                  </a:cxn>
                  <a:cxn ang="0">
                    <a:pos x="18" y="286"/>
                  </a:cxn>
                  <a:cxn ang="0">
                    <a:pos x="24" y="310"/>
                  </a:cxn>
                  <a:cxn ang="0">
                    <a:pos x="18" y="342"/>
                  </a:cxn>
                  <a:cxn ang="0">
                    <a:pos x="0" y="348"/>
                  </a:cxn>
                  <a:cxn ang="0">
                    <a:pos x="52" y="374"/>
                  </a:cxn>
                  <a:cxn ang="0">
                    <a:pos x="60" y="394"/>
                  </a:cxn>
                  <a:cxn ang="0">
                    <a:pos x="36" y="406"/>
                  </a:cxn>
                  <a:cxn ang="0">
                    <a:pos x="76" y="426"/>
                  </a:cxn>
                  <a:cxn ang="0">
                    <a:pos x="104" y="440"/>
                  </a:cxn>
                  <a:cxn ang="0">
                    <a:pos x="94" y="488"/>
                  </a:cxn>
                  <a:cxn ang="0">
                    <a:pos x="110" y="498"/>
                  </a:cxn>
                  <a:cxn ang="0">
                    <a:pos x="118" y="518"/>
                  </a:cxn>
                  <a:cxn ang="0">
                    <a:pos x="116" y="476"/>
                  </a:cxn>
                  <a:cxn ang="0">
                    <a:pos x="130" y="448"/>
                  </a:cxn>
                  <a:cxn ang="0">
                    <a:pos x="180" y="426"/>
                  </a:cxn>
                  <a:cxn ang="0">
                    <a:pos x="212" y="440"/>
                  </a:cxn>
                  <a:cxn ang="0">
                    <a:pos x="222" y="424"/>
                  </a:cxn>
                  <a:cxn ang="0">
                    <a:pos x="246" y="442"/>
                  </a:cxn>
                  <a:cxn ang="0">
                    <a:pos x="260" y="434"/>
                  </a:cxn>
                  <a:cxn ang="0">
                    <a:pos x="244" y="462"/>
                  </a:cxn>
                  <a:cxn ang="0">
                    <a:pos x="350" y="444"/>
                  </a:cxn>
                  <a:cxn ang="0">
                    <a:pos x="344" y="472"/>
                  </a:cxn>
                  <a:cxn ang="0">
                    <a:pos x="330" y="528"/>
                  </a:cxn>
                  <a:cxn ang="0">
                    <a:pos x="414" y="474"/>
                  </a:cxn>
                  <a:cxn ang="0">
                    <a:pos x="480" y="502"/>
                  </a:cxn>
                  <a:cxn ang="0">
                    <a:pos x="526" y="528"/>
                  </a:cxn>
                  <a:cxn ang="0">
                    <a:pos x="494" y="556"/>
                  </a:cxn>
                  <a:cxn ang="0">
                    <a:pos x="528" y="588"/>
                  </a:cxn>
                  <a:cxn ang="0">
                    <a:pos x="844" y="532"/>
                  </a:cxn>
                </a:cxnLst>
                <a:rect l="0" t="0" r="r" b="b"/>
                <a:pathLst>
                  <a:path w="990" h="588">
                    <a:moveTo>
                      <a:pt x="844" y="532"/>
                    </a:moveTo>
                    <a:lnTo>
                      <a:pt x="990" y="0"/>
                    </a:lnTo>
                    <a:lnTo>
                      <a:pt x="554" y="10"/>
                    </a:lnTo>
                    <a:lnTo>
                      <a:pt x="534" y="38"/>
                    </a:lnTo>
                    <a:lnTo>
                      <a:pt x="506" y="50"/>
                    </a:lnTo>
                    <a:lnTo>
                      <a:pt x="506" y="62"/>
                    </a:lnTo>
                    <a:lnTo>
                      <a:pt x="550" y="38"/>
                    </a:lnTo>
                    <a:lnTo>
                      <a:pt x="548" y="58"/>
                    </a:lnTo>
                    <a:lnTo>
                      <a:pt x="506" y="74"/>
                    </a:lnTo>
                    <a:lnTo>
                      <a:pt x="508" y="86"/>
                    </a:lnTo>
                    <a:lnTo>
                      <a:pt x="550" y="64"/>
                    </a:lnTo>
                    <a:lnTo>
                      <a:pt x="552" y="86"/>
                    </a:lnTo>
                    <a:lnTo>
                      <a:pt x="506" y="104"/>
                    </a:lnTo>
                    <a:lnTo>
                      <a:pt x="482" y="112"/>
                    </a:lnTo>
                    <a:lnTo>
                      <a:pt x="480" y="72"/>
                    </a:lnTo>
                    <a:lnTo>
                      <a:pt x="414" y="90"/>
                    </a:lnTo>
                    <a:lnTo>
                      <a:pt x="394" y="84"/>
                    </a:lnTo>
                    <a:lnTo>
                      <a:pt x="410" y="102"/>
                    </a:lnTo>
                    <a:lnTo>
                      <a:pt x="472" y="84"/>
                    </a:lnTo>
                    <a:lnTo>
                      <a:pt x="410" y="116"/>
                    </a:lnTo>
                    <a:lnTo>
                      <a:pt x="390" y="110"/>
                    </a:lnTo>
                    <a:lnTo>
                      <a:pt x="384" y="122"/>
                    </a:lnTo>
                    <a:lnTo>
                      <a:pt x="404" y="128"/>
                    </a:lnTo>
                    <a:lnTo>
                      <a:pt x="472" y="98"/>
                    </a:lnTo>
                    <a:lnTo>
                      <a:pt x="472" y="122"/>
                    </a:lnTo>
                    <a:lnTo>
                      <a:pt x="406" y="144"/>
                    </a:lnTo>
                    <a:lnTo>
                      <a:pt x="402" y="160"/>
                    </a:lnTo>
                    <a:lnTo>
                      <a:pt x="390" y="160"/>
                    </a:lnTo>
                    <a:lnTo>
                      <a:pt x="402" y="172"/>
                    </a:lnTo>
                    <a:lnTo>
                      <a:pt x="396" y="200"/>
                    </a:lnTo>
                    <a:lnTo>
                      <a:pt x="382" y="202"/>
                    </a:lnTo>
                    <a:lnTo>
                      <a:pt x="374" y="182"/>
                    </a:lnTo>
                    <a:lnTo>
                      <a:pt x="364" y="190"/>
                    </a:lnTo>
                    <a:lnTo>
                      <a:pt x="364" y="216"/>
                    </a:lnTo>
                    <a:lnTo>
                      <a:pt x="352" y="226"/>
                    </a:lnTo>
                    <a:lnTo>
                      <a:pt x="322" y="234"/>
                    </a:lnTo>
                    <a:lnTo>
                      <a:pt x="300" y="218"/>
                    </a:lnTo>
                    <a:lnTo>
                      <a:pt x="290" y="196"/>
                    </a:lnTo>
                    <a:lnTo>
                      <a:pt x="276" y="198"/>
                    </a:lnTo>
                    <a:lnTo>
                      <a:pt x="280" y="216"/>
                    </a:lnTo>
                    <a:lnTo>
                      <a:pt x="268" y="238"/>
                    </a:lnTo>
                    <a:lnTo>
                      <a:pt x="270" y="252"/>
                    </a:lnTo>
                    <a:lnTo>
                      <a:pt x="222" y="278"/>
                    </a:lnTo>
                    <a:lnTo>
                      <a:pt x="184" y="280"/>
                    </a:lnTo>
                    <a:lnTo>
                      <a:pt x="156" y="274"/>
                    </a:lnTo>
                    <a:lnTo>
                      <a:pt x="130" y="258"/>
                    </a:lnTo>
                    <a:lnTo>
                      <a:pt x="120" y="268"/>
                    </a:lnTo>
                    <a:lnTo>
                      <a:pt x="144" y="288"/>
                    </a:lnTo>
                    <a:lnTo>
                      <a:pt x="112" y="304"/>
                    </a:lnTo>
                    <a:lnTo>
                      <a:pt x="66" y="308"/>
                    </a:lnTo>
                    <a:lnTo>
                      <a:pt x="34" y="298"/>
                    </a:lnTo>
                    <a:lnTo>
                      <a:pt x="18" y="286"/>
                    </a:lnTo>
                    <a:lnTo>
                      <a:pt x="8" y="296"/>
                    </a:lnTo>
                    <a:lnTo>
                      <a:pt x="24" y="310"/>
                    </a:lnTo>
                    <a:lnTo>
                      <a:pt x="26" y="332"/>
                    </a:lnTo>
                    <a:lnTo>
                      <a:pt x="18" y="342"/>
                    </a:lnTo>
                    <a:lnTo>
                      <a:pt x="6" y="334"/>
                    </a:lnTo>
                    <a:lnTo>
                      <a:pt x="0" y="348"/>
                    </a:lnTo>
                    <a:lnTo>
                      <a:pt x="20" y="364"/>
                    </a:lnTo>
                    <a:lnTo>
                      <a:pt x="52" y="374"/>
                    </a:lnTo>
                    <a:lnTo>
                      <a:pt x="66" y="382"/>
                    </a:lnTo>
                    <a:lnTo>
                      <a:pt x="60" y="394"/>
                    </a:lnTo>
                    <a:lnTo>
                      <a:pt x="38" y="392"/>
                    </a:lnTo>
                    <a:lnTo>
                      <a:pt x="36" y="406"/>
                    </a:lnTo>
                    <a:lnTo>
                      <a:pt x="62" y="410"/>
                    </a:lnTo>
                    <a:lnTo>
                      <a:pt x="76" y="426"/>
                    </a:lnTo>
                    <a:lnTo>
                      <a:pt x="104" y="422"/>
                    </a:lnTo>
                    <a:lnTo>
                      <a:pt x="104" y="440"/>
                    </a:lnTo>
                    <a:lnTo>
                      <a:pt x="94" y="460"/>
                    </a:lnTo>
                    <a:lnTo>
                      <a:pt x="94" y="488"/>
                    </a:lnTo>
                    <a:lnTo>
                      <a:pt x="110" y="482"/>
                    </a:lnTo>
                    <a:lnTo>
                      <a:pt x="110" y="498"/>
                    </a:lnTo>
                    <a:lnTo>
                      <a:pt x="96" y="514"/>
                    </a:lnTo>
                    <a:lnTo>
                      <a:pt x="118" y="518"/>
                    </a:lnTo>
                    <a:lnTo>
                      <a:pt x="124" y="506"/>
                    </a:lnTo>
                    <a:lnTo>
                      <a:pt x="116" y="476"/>
                    </a:lnTo>
                    <a:lnTo>
                      <a:pt x="134" y="486"/>
                    </a:lnTo>
                    <a:lnTo>
                      <a:pt x="130" y="448"/>
                    </a:lnTo>
                    <a:lnTo>
                      <a:pt x="118" y="432"/>
                    </a:lnTo>
                    <a:lnTo>
                      <a:pt x="180" y="426"/>
                    </a:lnTo>
                    <a:lnTo>
                      <a:pt x="188" y="442"/>
                    </a:lnTo>
                    <a:lnTo>
                      <a:pt x="212" y="440"/>
                    </a:lnTo>
                    <a:lnTo>
                      <a:pt x="208" y="422"/>
                    </a:lnTo>
                    <a:lnTo>
                      <a:pt x="222" y="424"/>
                    </a:lnTo>
                    <a:lnTo>
                      <a:pt x="228" y="442"/>
                    </a:lnTo>
                    <a:lnTo>
                      <a:pt x="246" y="442"/>
                    </a:lnTo>
                    <a:lnTo>
                      <a:pt x="244" y="426"/>
                    </a:lnTo>
                    <a:lnTo>
                      <a:pt x="260" y="434"/>
                    </a:lnTo>
                    <a:lnTo>
                      <a:pt x="288" y="428"/>
                    </a:lnTo>
                    <a:lnTo>
                      <a:pt x="244" y="462"/>
                    </a:lnTo>
                    <a:lnTo>
                      <a:pt x="266" y="492"/>
                    </a:lnTo>
                    <a:lnTo>
                      <a:pt x="350" y="444"/>
                    </a:lnTo>
                    <a:lnTo>
                      <a:pt x="368" y="452"/>
                    </a:lnTo>
                    <a:lnTo>
                      <a:pt x="344" y="472"/>
                    </a:lnTo>
                    <a:lnTo>
                      <a:pt x="300" y="502"/>
                    </a:lnTo>
                    <a:lnTo>
                      <a:pt x="330" y="528"/>
                    </a:lnTo>
                    <a:lnTo>
                      <a:pt x="370" y="502"/>
                    </a:lnTo>
                    <a:lnTo>
                      <a:pt x="414" y="474"/>
                    </a:lnTo>
                    <a:lnTo>
                      <a:pt x="426" y="508"/>
                    </a:lnTo>
                    <a:lnTo>
                      <a:pt x="480" y="502"/>
                    </a:lnTo>
                    <a:lnTo>
                      <a:pt x="476" y="524"/>
                    </a:lnTo>
                    <a:lnTo>
                      <a:pt x="526" y="528"/>
                    </a:lnTo>
                    <a:lnTo>
                      <a:pt x="516" y="542"/>
                    </a:lnTo>
                    <a:lnTo>
                      <a:pt x="494" y="556"/>
                    </a:lnTo>
                    <a:lnTo>
                      <a:pt x="512" y="582"/>
                    </a:lnTo>
                    <a:lnTo>
                      <a:pt x="528" y="588"/>
                    </a:lnTo>
                    <a:lnTo>
                      <a:pt x="836" y="568"/>
                    </a:lnTo>
                    <a:lnTo>
                      <a:pt x="844" y="53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0985" name="Freeform 25"/>
              <p:cNvSpPr>
                <a:spLocks/>
              </p:cNvSpPr>
              <p:nvPr/>
            </p:nvSpPr>
            <p:spPr bwMode="ltGray">
              <a:xfrm>
                <a:off x="2287" y="2350"/>
                <a:ext cx="129" cy="132"/>
              </a:xfrm>
              <a:custGeom>
                <a:avLst/>
                <a:gdLst/>
                <a:ahLst/>
                <a:cxnLst>
                  <a:cxn ang="0">
                    <a:pos x="129" y="78"/>
                  </a:cxn>
                  <a:cxn ang="0">
                    <a:pos x="127" y="0"/>
                  </a:cxn>
                  <a:cxn ang="0">
                    <a:pos x="119" y="4"/>
                  </a:cxn>
                  <a:cxn ang="0">
                    <a:pos x="119" y="66"/>
                  </a:cxn>
                  <a:cxn ang="0">
                    <a:pos x="107" y="72"/>
                  </a:cxn>
                  <a:cxn ang="0">
                    <a:pos x="109" y="10"/>
                  </a:cxn>
                  <a:cxn ang="0">
                    <a:pos x="97" y="14"/>
                  </a:cxn>
                  <a:cxn ang="0">
                    <a:pos x="99" y="88"/>
                  </a:cxn>
                  <a:cxn ang="0">
                    <a:pos x="47" y="108"/>
                  </a:cxn>
                  <a:cxn ang="0">
                    <a:pos x="41" y="46"/>
                  </a:cxn>
                  <a:cxn ang="0">
                    <a:pos x="33" y="48"/>
                  </a:cxn>
                  <a:cxn ang="0">
                    <a:pos x="33" y="104"/>
                  </a:cxn>
                  <a:cxn ang="0">
                    <a:pos x="15" y="110"/>
                  </a:cxn>
                  <a:cxn ang="0">
                    <a:pos x="15" y="52"/>
                  </a:cxn>
                  <a:cxn ang="0">
                    <a:pos x="1" y="58"/>
                  </a:cxn>
                  <a:cxn ang="0">
                    <a:pos x="7" y="132"/>
                  </a:cxn>
                  <a:cxn ang="0">
                    <a:pos x="129" y="78"/>
                  </a:cxn>
                </a:cxnLst>
                <a:rect l="0" t="0" r="r" b="b"/>
                <a:pathLst>
                  <a:path w="129" h="132">
                    <a:moveTo>
                      <a:pt x="129" y="78"/>
                    </a:moveTo>
                    <a:lnTo>
                      <a:pt x="127" y="0"/>
                    </a:lnTo>
                    <a:lnTo>
                      <a:pt x="119" y="4"/>
                    </a:lnTo>
                    <a:lnTo>
                      <a:pt x="119" y="66"/>
                    </a:lnTo>
                    <a:lnTo>
                      <a:pt x="107" y="72"/>
                    </a:lnTo>
                    <a:lnTo>
                      <a:pt x="109" y="10"/>
                    </a:lnTo>
                    <a:lnTo>
                      <a:pt x="97" y="14"/>
                    </a:lnTo>
                    <a:lnTo>
                      <a:pt x="99" y="88"/>
                    </a:lnTo>
                    <a:lnTo>
                      <a:pt x="47" y="108"/>
                    </a:lnTo>
                    <a:lnTo>
                      <a:pt x="41" y="46"/>
                    </a:lnTo>
                    <a:lnTo>
                      <a:pt x="33" y="48"/>
                    </a:lnTo>
                    <a:lnTo>
                      <a:pt x="33" y="104"/>
                    </a:lnTo>
                    <a:lnTo>
                      <a:pt x="15" y="110"/>
                    </a:lnTo>
                    <a:lnTo>
                      <a:pt x="15" y="52"/>
                    </a:lnTo>
                    <a:cubicBezTo>
                      <a:pt x="0" y="56"/>
                      <a:pt x="1" y="51"/>
                      <a:pt x="1" y="58"/>
                    </a:cubicBezTo>
                    <a:lnTo>
                      <a:pt x="7" y="132"/>
                    </a:lnTo>
                    <a:lnTo>
                      <a:pt x="129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grpSp>
            <p:nvGrpSpPr>
              <p:cNvPr id="5" name="Group 26"/>
              <p:cNvGrpSpPr>
                <a:grpSpLocks/>
              </p:cNvGrpSpPr>
              <p:nvPr/>
            </p:nvGrpSpPr>
            <p:grpSpPr bwMode="auto">
              <a:xfrm>
                <a:off x="1838" y="2868"/>
                <a:ext cx="1950" cy="604"/>
                <a:chOff x="1838" y="2868"/>
                <a:chExt cx="1950" cy="604"/>
              </a:xfrm>
            </p:grpSpPr>
            <p:sp>
              <p:nvSpPr>
                <p:cNvPr id="40987" name="Freeform 27"/>
                <p:cNvSpPr>
                  <a:spLocks/>
                </p:cNvSpPr>
                <p:nvPr/>
              </p:nvSpPr>
              <p:spPr bwMode="ltGray">
                <a:xfrm>
                  <a:off x="1838" y="2868"/>
                  <a:ext cx="1056" cy="604"/>
                </a:xfrm>
                <a:custGeom>
                  <a:avLst/>
                  <a:gdLst/>
                  <a:ahLst/>
                  <a:cxnLst>
                    <a:cxn ang="0">
                      <a:pos x="1056" y="590"/>
                    </a:cxn>
                    <a:cxn ang="0">
                      <a:pos x="512" y="584"/>
                    </a:cxn>
                    <a:cxn ang="0">
                      <a:pos x="510" y="566"/>
                    </a:cxn>
                    <a:cxn ang="0">
                      <a:pos x="532" y="532"/>
                    </a:cxn>
                    <a:cxn ang="0">
                      <a:pos x="490" y="528"/>
                    </a:cxn>
                    <a:cxn ang="0">
                      <a:pos x="470" y="514"/>
                    </a:cxn>
                    <a:cxn ang="0">
                      <a:pos x="462" y="492"/>
                    </a:cxn>
                    <a:cxn ang="0">
                      <a:pos x="430" y="496"/>
                    </a:cxn>
                    <a:cxn ang="0">
                      <a:pos x="400" y="516"/>
                    </a:cxn>
                    <a:cxn ang="0">
                      <a:pos x="382" y="504"/>
                    </a:cxn>
                    <a:cxn ang="0">
                      <a:pos x="312" y="520"/>
                    </a:cxn>
                    <a:cxn ang="0">
                      <a:pos x="348" y="462"/>
                    </a:cxn>
                    <a:cxn ang="0">
                      <a:pos x="322" y="448"/>
                    </a:cxn>
                    <a:cxn ang="0">
                      <a:pos x="250" y="468"/>
                    </a:cxn>
                    <a:cxn ang="0">
                      <a:pos x="242" y="438"/>
                    </a:cxn>
                    <a:cxn ang="0">
                      <a:pos x="282" y="422"/>
                    </a:cxn>
                    <a:cxn ang="0">
                      <a:pos x="220" y="428"/>
                    </a:cxn>
                    <a:cxn ang="0">
                      <a:pos x="162" y="422"/>
                    </a:cxn>
                    <a:cxn ang="0">
                      <a:pos x="114" y="444"/>
                    </a:cxn>
                    <a:cxn ang="0">
                      <a:pos x="126" y="484"/>
                    </a:cxn>
                    <a:cxn ang="0">
                      <a:pos x="112" y="490"/>
                    </a:cxn>
                    <a:cxn ang="0">
                      <a:pos x="106" y="512"/>
                    </a:cxn>
                    <a:cxn ang="0">
                      <a:pos x="104" y="480"/>
                    </a:cxn>
                    <a:cxn ang="0">
                      <a:pos x="96" y="440"/>
                    </a:cxn>
                    <a:cxn ang="0">
                      <a:pos x="76" y="418"/>
                    </a:cxn>
                    <a:cxn ang="0">
                      <a:pos x="38" y="390"/>
                    </a:cxn>
                    <a:cxn ang="0">
                      <a:pos x="50" y="374"/>
                    </a:cxn>
                    <a:cxn ang="0">
                      <a:pos x="20" y="324"/>
                    </a:cxn>
                    <a:cxn ang="0">
                      <a:pos x="8" y="308"/>
                    </a:cxn>
                    <a:cxn ang="0">
                      <a:pos x="2" y="270"/>
                    </a:cxn>
                    <a:cxn ang="0">
                      <a:pos x="50" y="286"/>
                    </a:cxn>
                    <a:cxn ang="0">
                      <a:pos x="136" y="276"/>
                    </a:cxn>
                    <a:cxn ang="0">
                      <a:pos x="126" y="252"/>
                    </a:cxn>
                    <a:cxn ang="0">
                      <a:pos x="156" y="250"/>
                    </a:cxn>
                    <a:cxn ang="0">
                      <a:pos x="200" y="256"/>
                    </a:cxn>
                    <a:cxn ang="0">
                      <a:pos x="254" y="240"/>
                    </a:cxn>
                    <a:cxn ang="0">
                      <a:pos x="398" y="180"/>
                    </a:cxn>
                    <a:cxn ang="0">
                      <a:pos x="366" y="158"/>
                    </a:cxn>
                    <a:cxn ang="0">
                      <a:pos x="436" y="126"/>
                    </a:cxn>
                    <a:cxn ang="0">
                      <a:pos x="472" y="100"/>
                    </a:cxn>
                    <a:cxn ang="0">
                      <a:pos x="398" y="102"/>
                    </a:cxn>
                    <a:cxn ang="0">
                      <a:pos x="386" y="84"/>
                    </a:cxn>
                    <a:cxn ang="0">
                      <a:pos x="470" y="90"/>
                    </a:cxn>
                    <a:cxn ang="0">
                      <a:pos x="426" y="82"/>
                    </a:cxn>
                    <a:cxn ang="0">
                      <a:pos x="384" y="70"/>
                    </a:cxn>
                    <a:cxn ang="0">
                      <a:pos x="424" y="72"/>
                    </a:cxn>
                    <a:cxn ang="0">
                      <a:pos x="482" y="66"/>
                    </a:cxn>
                    <a:cxn ang="0">
                      <a:pos x="512" y="118"/>
                    </a:cxn>
                    <a:cxn ang="0">
                      <a:pos x="522" y="58"/>
                    </a:cxn>
                    <a:cxn ang="0">
                      <a:pos x="536" y="110"/>
                    </a:cxn>
                    <a:cxn ang="0">
                      <a:pos x="548" y="52"/>
                    </a:cxn>
                    <a:cxn ang="0">
                      <a:pos x="566" y="102"/>
                    </a:cxn>
                    <a:cxn ang="0">
                      <a:pos x="908" y="0"/>
                    </a:cxn>
                  </a:cxnLst>
                  <a:rect l="0" t="0" r="r" b="b"/>
                  <a:pathLst>
                    <a:path w="1056" h="604">
                      <a:moveTo>
                        <a:pt x="1050" y="8"/>
                      </a:moveTo>
                      <a:lnTo>
                        <a:pt x="1056" y="590"/>
                      </a:lnTo>
                      <a:lnTo>
                        <a:pt x="526" y="604"/>
                      </a:lnTo>
                      <a:lnTo>
                        <a:pt x="512" y="584"/>
                      </a:lnTo>
                      <a:lnTo>
                        <a:pt x="526" y="574"/>
                      </a:lnTo>
                      <a:lnTo>
                        <a:pt x="510" y="566"/>
                      </a:lnTo>
                      <a:lnTo>
                        <a:pt x="510" y="548"/>
                      </a:lnTo>
                      <a:lnTo>
                        <a:pt x="532" y="532"/>
                      </a:lnTo>
                      <a:lnTo>
                        <a:pt x="530" y="520"/>
                      </a:lnTo>
                      <a:lnTo>
                        <a:pt x="490" y="528"/>
                      </a:lnTo>
                      <a:lnTo>
                        <a:pt x="486" y="514"/>
                      </a:lnTo>
                      <a:lnTo>
                        <a:pt x="470" y="514"/>
                      </a:lnTo>
                      <a:lnTo>
                        <a:pt x="474" y="496"/>
                      </a:lnTo>
                      <a:lnTo>
                        <a:pt x="462" y="492"/>
                      </a:lnTo>
                      <a:lnTo>
                        <a:pt x="436" y="508"/>
                      </a:lnTo>
                      <a:lnTo>
                        <a:pt x="430" y="496"/>
                      </a:lnTo>
                      <a:lnTo>
                        <a:pt x="408" y="504"/>
                      </a:lnTo>
                      <a:lnTo>
                        <a:pt x="400" y="516"/>
                      </a:lnTo>
                      <a:lnTo>
                        <a:pt x="388" y="514"/>
                      </a:lnTo>
                      <a:lnTo>
                        <a:pt x="382" y="504"/>
                      </a:lnTo>
                      <a:lnTo>
                        <a:pt x="370" y="506"/>
                      </a:lnTo>
                      <a:lnTo>
                        <a:pt x="312" y="520"/>
                      </a:lnTo>
                      <a:lnTo>
                        <a:pt x="296" y="494"/>
                      </a:lnTo>
                      <a:lnTo>
                        <a:pt x="348" y="462"/>
                      </a:lnTo>
                      <a:lnTo>
                        <a:pt x="340" y="444"/>
                      </a:lnTo>
                      <a:lnTo>
                        <a:pt x="322" y="448"/>
                      </a:lnTo>
                      <a:lnTo>
                        <a:pt x="264" y="470"/>
                      </a:lnTo>
                      <a:lnTo>
                        <a:pt x="250" y="468"/>
                      </a:lnTo>
                      <a:lnTo>
                        <a:pt x="236" y="448"/>
                      </a:lnTo>
                      <a:lnTo>
                        <a:pt x="242" y="438"/>
                      </a:lnTo>
                      <a:lnTo>
                        <a:pt x="260" y="430"/>
                      </a:lnTo>
                      <a:lnTo>
                        <a:pt x="282" y="422"/>
                      </a:lnTo>
                      <a:lnTo>
                        <a:pt x="246" y="428"/>
                      </a:lnTo>
                      <a:lnTo>
                        <a:pt x="220" y="428"/>
                      </a:lnTo>
                      <a:lnTo>
                        <a:pt x="180" y="432"/>
                      </a:lnTo>
                      <a:lnTo>
                        <a:pt x="162" y="422"/>
                      </a:lnTo>
                      <a:lnTo>
                        <a:pt x="120" y="422"/>
                      </a:lnTo>
                      <a:lnTo>
                        <a:pt x="114" y="444"/>
                      </a:lnTo>
                      <a:lnTo>
                        <a:pt x="122" y="458"/>
                      </a:lnTo>
                      <a:lnTo>
                        <a:pt x="126" y="484"/>
                      </a:lnTo>
                      <a:lnTo>
                        <a:pt x="110" y="478"/>
                      </a:lnTo>
                      <a:lnTo>
                        <a:pt x="112" y="490"/>
                      </a:lnTo>
                      <a:lnTo>
                        <a:pt x="124" y="508"/>
                      </a:lnTo>
                      <a:lnTo>
                        <a:pt x="106" y="512"/>
                      </a:lnTo>
                      <a:lnTo>
                        <a:pt x="94" y="502"/>
                      </a:lnTo>
                      <a:lnTo>
                        <a:pt x="104" y="480"/>
                      </a:lnTo>
                      <a:lnTo>
                        <a:pt x="92" y="482"/>
                      </a:lnTo>
                      <a:lnTo>
                        <a:pt x="96" y="440"/>
                      </a:lnTo>
                      <a:lnTo>
                        <a:pt x="106" y="420"/>
                      </a:lnTo>
                      <a:lnTo>
                        <a:pt x="76" y="418"/>
                      </a:lnTo>
                      <a:lnTo>
                        <a:pt x="58" y="404"/>
                      </a:lnTo>
                      <a:lnTo>
                        <a:pt x="38" y="390"/>
                      </a:lnTo>
                      <a:lnTo>
                        <a:pt x="34" y="378"/>
                      </a:lnTo>
                      <a:lnTo>
                        <a:pt x="50" y="374"/>
                      </a:lnTo>
                      <a:lnTo>
                        <a:pt x="32" y="334"/>
                      </a:lnTo>
                      <a:lnTo>
                        <a:pt x="20" y="324"/>
                      </a:lnTo>
                      <a:lnTo>
                        <a:pt x="0" y="318"/>
                      </a:lnTo>
                      <a:lnTo>
                        <a:pt x="8" y="308"/>
                      </a:lnTo>
                      <a:lnTo>
                        <a:pt x="22" y="292"/>
                      </a:lnTo>
                      <a:lnTo>
                        <a:pt x="2" y="270"/>
                      </a:lnTo>
                      <a:lnTo>
                        <a:pt x="20" y="264"/>
                      </a:lnTo>
                      <a:lnTo>
                        <a:pt x="50" y="286"/>
                      </a:lnTo>
                      <a:lnTo>
                        <a:pt x="116" y="286"/>
                      </a:lnTo>
                      <a:lnTo>
                        <a:pt x="136" y="276"/>
                      </a:lnTo>
                      <a:lnTo>
                        <a:pt x="138" y="260"/>
                      </a:lnTo>
                      <a:lnTo>
                        <a:pt x="126" y="252"/>
                      </a:lnTo>
                      <a:lnTo>
                        <a:pt x="140" y="242"/>
                      </a:lnTo>
                      <a:lnTo>
                        <a:pt x="156" y="250"/>
                      </a:lnTo>
                      <a:lnTo>
                        <a:pt x="176" y="260"/>
                      </a:lnTo>
                      <a:lnTo>
                        <a:pt x="200" y="256"/>
                      </a:lnTo>
                      <a:lnTo>
                        <a:pt x="222" y="246"/>
                      </a:lnTo>
                      <a:lnTo>
                        <a:pt x="254" y="240"/>
                      </a:lnTo>
                      <a:lnTo>
                        <a:pt x="346" y="206"/>
                      </a:lnTo>
                      <a:lnTo>
                        <a:pt x="398" y="180"/>
                      </a:lnTo>
                      <a:lnTo>
                        <a:pt x="408" y="172"/>
                      </a:lnTo>
                      <a:lnTo>
                        <a:pt x="366" y="158"/>
                      </a:lnTo>
                      <a:lnTo>
                        <a:pt x="394" y="120"/>
                      </a:lnTo>
                      <a:lnTo>
                        <a:pt x="436" y="126"/>
                      </a:lnTo>
                      <a:lnTo>
                        <a:pt x="474" y="122"/>
                      </a:lnTo>
                      <a:lnTo>
                        <a:pt x="472" y="100"/>
                      </a:lnTo>
                      <a:lnTo>
                        <a:pt x="414" y="106"/>
                      </a:lnTo>
                      <a:lnTo>
                        <a:pt x="398" y="102"/>
                      </a:lnTo>
                      <a:lnTo>
                        <a:pt x="378" y="94"/>
                      </a:lnTo>
                      <a:cubicBezTo>
                        <a:pt x="384" y="83"/>
                        <a:pt x="380" y="84"/>
                        <a:pt x="386" y="84"/>
                      </a:cubicBezTo>
                      <a:lnTo>
                        <a:pt x="420" y="98"/>
                      </a:lnTo>
                      <a:lnTo>
                        <a:pt x="470" y="90"/>
                      </a:lnTo>
                      <a:lnTo>
                        <a:pt x="470" y="74"/>
                      </a:lnTo>
                      <a:lnTo>
                        <a:pt x="426" y="82"/>
                      </a:lnTo>
                      <a:lnTo>
                        <a:pt x="402" y="78"/>
                      </a:lnTo>
                      <a:cubicBezTo>
                        <a:pt x="396" y="75"/>
                        <a:pt x="384" y="70"/>
                        <a:pt x="384" y="70"/>
                      </a:cubicBezTo>
                      <a:lnTo>
                        <a:pt x="392" y="60"/>
                      </a:lnTo>
                      <a:lnTo>
                        <a:pt x="424" y="72"/>
                      </a:lnTo>
                      <a:lnTo>
                        <a:pt x="454" y="68"/>
                      </a:lnTo>
                      <a:lnTo>
                        <a:pt x="482" y="66"/>
                      </a:lnTo>
                      <a:lnTo>
                        <a:pt x="484" y="122"/>
                      </a:lnTo>
                      <a:lnTo>
                        <a:pt x="512" y="118"/>
                      </a:lnTo>
                      <a:lnTo>
                        <a:pt x="510" y="62"/>
                      </a:lnTo>
                      <a:lnTo>
                        <a:pt x="522" y="58"/>
                      </a:lnTo>
                      <a:lnTo>
                        <a:pt x="524" y="114"/>
                      </a:lnTo>
                      <a:lnTo>
                        <a:pt x="536" y="110"/>
                      </a:lnTo>
                      <a:lnTo>
                        <a:pt x="536" y="54"/>
                      </a:lnTo>
                      <a:lnTo>
                        <a:pt x="548" y="52"/>
                      </a:lnTo>
                      <a:lnTo>
                        <a:pt x="548" y="110"/>
                      </a:lnTo>
                      <a:lnTo>
                        <a:pt x="566" y="102"/>
                      </a:lnTo>
                      <a:lnTo>
                        <a:pt x="564" y="20"/>
                      </a:lnTo>
                      <a:lnTo>
                        <a:pt x="908" y="0"/>
                      </a:lnTo>
                      <a:lnTo>
                        <a:pt x="1050" y="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88" name="Freeform 28"/>
                <p:cNvSpPr>
                  <a:spLocks/>
                </p:cNvSpPr>
                <p:nvPr/>
              </p:nvSpPr>
              <p:spPr bwMode="ltGray">
                <a:xfrm>
                  <a:off x="2242" y="2912"/>
                  <a:ext cx="204" cy="110"/>
                </a:xfrm>
                <a:custGeom>
                  <a:avLst/>
                  <a:gdLst/>
                  <a:ahLst/>
                  <a:cxnLst>
                    <a:cxn ang="0">
                      <a:pos x="190" y="0"/>
                    </a:cxn>
                    <a:cxn ang="0">
                      <a:pos x="110" y="16"/>
                    </a:cxn>
                    <a:cxn ang="0">
                      <a:pos x="112" y="22"/>
                    </a:cxn>
                    <a:cxn ang="0">
                      <a:pos x="172" y="14"/>
                    </a:cxn>
                    <a:cxn ang="0">
                      <a:pos x="170" y="26"/>
                    </a:cxn>
                    <a:cxn ang="0">
                      <a:pos x="110" y="38"/>
                    </a:cxn>
                    <a:cxn ang="0">
                      <a:pos x="112" y="50"/>
                    </a:cxn>
                    <a:cxn ang="0">
                      <a:pos x="174" y="34"/>
                    </a:cxn>
                    <a:cxn ang="0">
                      <a:pos x="178" y="80"/>
                    </a:cxn>
                    <a:cxn ang="0">
                      <a:pos x="120" y="84"/>
                    </a:cxn>
                    <a:cxn ang="0">
                      <a:pos x="74" y="44"/>
                    </a:cxn>
                    <a:cxn ang="0">
                      <a:pos x="74" y="56"/>
                    </a:cxn>
                    <a:cxn ang="0">
                      <a:pos x="110" y="86"/>
                    </a:cxn>
                    <a:cxn ang="0">
                      <a:pos x="46" y="94"/>
                    </a:cxn>
                    <a:cxn ang="0">
                      <a:pos x="46" y="30"/>
                    </a:cxn>
                    <a:cxn ang="0">
                      <a:pos x="30" y="34"/>
                    </a:cxn>
                    <a:cxn ang="0">
                      <a:pos x="34" y="94"/>
                    </a:cxn>
                    <a:cxn ang="0">
                      <a:pos x="12" y="88"/>
                    </a:cxn>
                    <a:cxn ang="0">
                      <a:pos x="12" y="32"/>
                    </a:cxn>
                    <a:cxn ang="0">
                      <a:pos x="0" y="28"/>
                    </a:cxn>
                    <a:cxn ang="0">
                      <a:pos x="4" y="92"/>
                    </a:cxn>
                    <a:cxn ang="0">
                      <a:pos x="70" y="110"/>
                    </a:cxn>
                    <a:cxn ang="0">
                      <a:pos x="182" y="98"/>
                    </a:cxn>
                    <a:cxn ang="0">
                      <a:pos x="204" y="72"/>
                    </a:cxn>
                    <a:cxn ang="0">
                      <a:pos x="190" y="0"/>
                    </a:cxn>
                  </a:cxnLst>
                  <a:rect l="0" t="0" r="r" b="b"/>
                  <a:pathLst>
                    <a:path w="204" h="110">
                      <a:moveTo>
                        <a:pt x="190" y="0"/>
                      </a:moveTo>
                      <a:lnTo>
                        <a:pt x="110" y="16"/>
                      </a:lnTo>
                      <a:lnTo>
                        <a:pt x="112" y="22"/>
                      </a:lnTo>
                      <a:lnTo>
                        <a:pt x="172" y="14"/>
                      </a:lnTo>
                      <a:lnTo>
                        <a:pt x="170" y="26"/>
                      </a:lnTo>
                      <a:lnTo>
                        <a:pt x="110" y="38"/>
                      </a:lnTo>
                      <a:lnTo>
                        <a:pt x="112" y="50"/>
                      </a:lnTo>
                      <a:lnTo>
                        <a:pt x="174" y="34"/>
                      </a:lnTo>
                      <a:lnTo>
                        <a:pt x="178" y="80"/>
                      </a:lnTo>
                      <a:lnTo>
                        <a:pt x="120" y="84"/>
                      </a:lnTo>
                      <a:lnTo>
                        <a:pt x="74" y="44"/>
                      </a:lnTo>
                      <a:lnTo>
                        <a:pt x="74" y="56"/>
                      </a:lnTo>
                      <a:lnTo>
                        <a:pt x="110" y="86"/>
                      </a:lnTo>
                      <a:lnTo>
                        <a:pt x="46" y="94"/>
                      </a:lnTo>
                      <a:lnTo>
                        <a:pt x="46" y="30"/>
                      </a:lnTo>
                      <a:cubicBezTo>
                        <a:pt x="29" y="32"/>
                        <a:pt x="30" y="27"/>
                        <a:pt x="30" y="34"/>
                      </a:cubicBezTo>
                      <a:lnTo>
                        <a:pt x="34" y="94"/>
                      </a:lnTo>
                      <a:lnTo>
                        <a:pt x="12" y="88"/>
                      </a:lnTo>
                      <a:lnTo>
                        <a:pt x="12" y="32"/>
                      </a:lnTo>
                      <a:lnTo>
                        <a:pt x="0" y="28"/>
                      </a:lnTo>
                      <a:lnTo>
                        <a:pt x="4" y="92"/>
                      </a:lnTo>
                      <a:lnTo>
                        <a:pt x="70" y="110"/>
                      </a:lnTo>
                      <a:lnTo>
                        <a:pt x="182" y="98"/>
                      </a:lnTo>
                      <a:lnTo>
                        <a:pt x="204" y="72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89" name="Freeform 29"/>
                <p:cNvSpPr>
                  <a:spLocks/>
                </p:cNvSpPr>
                <p:nvPr/>
              </p:nvSpPr>
              <p:spPr bwMode="ltGray">
                <a:xfrm>
                  <a:off x="2874" y="2868"/>
                  <a:ext cx="914" cy="584"/>
                </a:xfrm>
                <a:custGeom>
                  <a:avLst/>
                  <a:gdLst/>
                  <a:ahLst/>
                  <a:cxnLst>
                    <a:cxn ang="0">
                      <a:pos x="440" y="28"/>
                    </a:cxn>
                    <a:cxn ang="0">
                      <a:pos x="440" y="36"/>
                    </a:cxn>
                    <a:cxn ang="0">
                      <a:pos x="282" y="56"/>
                    </a:cxn>
                    <a:cxn ang="0">
                      <a:pos x="470" y="42"/>
                    </a:cxn>
                    <a:cxn ang="0">
                      <a:pos x="284" y="66"/>
                    </a:cxn>
                    <a:cxn ang="0">
                      <a:pos x="352" y="88"/>
                    </a:cxn>
                    <a:cxn ang="0">
                      <a:pos x="464" y="82"/>
                    </a:cxn>
                    <a:cxn ang="0">
                      <a:pos x="484" y="102"/>
                    </a:cxn>
                    <a:cxn ang="0">
                      <a:pos x="468" y="130"/>
                    </a:cxn>
                    <a:cxn ang="0">
                      <a:pos x="544" y="182"/>
                    </a:cxn>
                    <a:cxn ang="0">
                      <a:pos x="708" y="206"/>
                    </a:cxn>
                    <a:cxn ang="0">
                      <a:pos x="768" y="186"/>
                    </a:cxn>
                    <a:cxn ang="0">
                      <a:pos x="764" y="210"/>
                    </a:cxn>
                    <a:cxn ang="0">
                      <a:pos x="786" y="240"/>
                    </a:cxn>
                    <a:cxn ang="0">
                      <a:pos x="882" y="224"/>
                    </a:cxn>
                    <a:cxn ang="0">
                      <a:pos x="910" y="214"/>
                    </a:cxn>
                    <a:cxn ang="0">
                      <a:pos x="904" y="248"/>
                    </a:cxn>
                    <a:cxn ang="0">
                      <a:pos x="908" y="262"/>
                    </a:cxn>
                    <a:cxn ang="0">
                      <a:pos x="904" y="282"/>
                    </a:cxn>
                    <a:cxn ang="0">
                      <a:pos x="868" y="342"/>
                    </a:cxn>
                    <a:cxn ang="0">
                      <a:pos x="828" y="358"/>
                    </a:cxn>
                    <a:cxn ang="0">
                      <a:pos x="806" y="414"/>
                    </a:cxn>
                    <a:cxn ang="0">
                      <a:pos x="790" y="430"/>
                    </a:cxn>
                    <a:cxn ang="0">
                      <a:pos x="802" y="472"/>
                    </a:cxn>
                    <a:cxn ang="0">
                      <a:pos x="784" y="452"/>
                    </a:cxn>
                    <a:cxn ang="0">
                      <a:pos x="770" y="440"/>
                    </a:cxn>
                    <a:cxn ang="0">
                      <a:pos x="782" y="380"/>
                    </a:cxn>
                    <a:cxn ang="0">
                      <a:pos x="624" y="398"/>
                    </a:cxn>
                    <a:cxn ang="0">
                      <a:pos x="644" y="430"/>
                    </a:cxn>
                    <a:cxn ang="0">
                      <a:pos x="598" y="436"/>
                    </a:cxn>
                    <a:cxn ang="0">
                      <a:pos x="516" y="400"/>
                    </a:cxn>
                    <a:cxn ang="0">
                      <a:pos x="558" y="444"/>
                    </a:cxn>
                    <a:cxn ang="0">
                      <a:pos x="586" y="476"/>
                    </a:cxn>
                    <a:cxn ang="0">
                      <a:pos x="520" y="470"/>
                    </a:cxn>
                    <a:cxn ang="0">
                      <a:pos x="486" y="480"/>
                    </a:cxn>
                    <a:cxn ang="0">
                      <a:pos x="440" y="478"/>
                    </a:cxn>
                    <a:cxn ang="0">
                      <a:pos x="368" y="512"/>
                    </a:cxn>
                    <a:cxn ang="0">
                      <a:pos x="320" y="520"/>
                    </a:cxn>
                    <a:cxn ang="0">
                      <a:pos x="336" y="550"/>
                    </a:cxn>
                    <a:cxn ang="0">
                      <a:pos x="8" y="584"/>
                    </a:cxn>
                    <a:cxn ang="0">
                      <a:pos x="264" y="8"/>
                    </a:cxn>
                  </a:cxnLst>
                  <a:rect l="0" t="0" r="r" b="b"/>
                  <a:pathLst>
                    <a:path w="914" h="584">
                      <a:moveTo>
                        <a:pt x="282" y="22"/>
                      </a:moveTo>
                      <a:lnTo>
                        <a:pt x="440" y="28"/>
                      </a:lnTo>
                      <a:lnTo>
                        <a:pt x="468" y="18"/>
                      </a:lnTo>
                      <a:lnTo>
                        <a:pt x="440" y="36"/>
                      </a:lnTo>
                      <a:lnTo>
                        <a:pt x="280" y="36"/>
                      </a:lnTo>
                      <a:lnTo>
                        <a:pt x="282" y="56"/>
                      </a:lnTo>
                      <a:lnTo>
                        <a:pt x="440" y="52"/>
                      </a:lnTo>
                      <a:lnTo>
                        <a:pt x="470" y="42"/>
                      </a:lnTo>
                      <a:lnTo>
                        <a:pt x="440" y="64"/>
                      </a:lnTo>
                      <a:lnTo>
                        <a:pt x="284" y="66"/>
                      </a:lnTo>
                      <a:lnTo>
                        <a:pt x="298" y="78"/>
                      </a:lnTo>
                      <a:lnTo>
                        <a:pt x="352" y="88"/>
                      </a:lnTo>
                      <a:lnTo>
                        <a:pt x="430" y="84"/>
                      </a:lnTo>
                      <a:lnTo>
                        <a:pt x="464" y="82"/>
                      </a:lnTo>
                      <a:lnTo>
                        <a:pt x="466" y="102"/>
                      </a:lnTo>
                      <a:lnTo>
                        <a:pt x="484" y="102"/>
                      </a:lnTo>
                      <a:lnTo>
                        <a:pt x="488" y="120"/>
                      </a:lnTo>
                      <a:lnTo>
                        <a:pt x="468" y="130"/>
                      </a:lnTo>
                      <a:lnTo>
                        <a:pt x="476" y="148"/>
                      </a:lnTo>
                      <a:lnTo>
                        <a:pt x="544" y="182"/>
                      </a:lnTo>
                      <a:lnTo>
                        <a:pt x="636" y="202"/>
                      </a:lnTo>
                      <a:lnTo>
                        <a:pt x="708" y="206"/>
                      </a:lnTo>
                      <a:lnTo>
                        <a:pt x="742" y="196"/>
                      </a:lnTo>
                      <a:lnTo>
                        <a:pt x="768" y="186"/>
                      </a:lnTo>
                      <a:lnTo>
                        <a:pt x="778" y="194"/>
                      </a:lnTo>
                      <a:lnTo>
                        <a:pt x="764" y="210"/>
                      </a:lnTo>
                      <a:lnTo>
                        <a:pt x="766" y="228"/>
                      </a:lnTo>
                      <a:lnTo>
                        <a:pt x="786" y="240"/>
                      </a:lnTo>
                      <a:lnTo>
                        <a:pt x="838" y="236"/>
                      </a:lnTo>
                      <a:lnTo>
                        <a:pt x="882" y="224"/>
                      </a:lnTo>
                      <a:lnTo>
                        <a:pt x="902" y="204"/>
                      </a:lnTo>
                      <a:lnTo>
                        <a:pt x="910" y="214"/>
                      </a:lnTo>
                      <a:lnTo>
                        <a:pt x="896" y="232"/>
                      </a:lnTo>
                      <a:lnTo>
                        <a:pt x="904" y="248"/>
                      </a:lnTo>
                      <a:lnTo>
                        <a:pt x="894" y="260"/>
                      </a:lnTo>
                      <a:lnTo>
                        <a:pt x="908" y="262"/>
                      </a:lnTo>
                      <a:lnTo>
                        <a:pt x="914" y="274"/>
                      </a:lnTo>
                      <a:lnTo>
                        <a:pt x="904" y="282"/>
                      </a:lnTo>
                      <a:lnTo>
                        <a:pt x="856" y="328"/>
                      </a:lnTo>
                      <a:lnTo>
                        <a:pt x="868" y="342"/>
                      </a:lnTo>
                      <a:lnTo>
                        <a:pt x="844" y="358"/>
                      </a:lnTo>
                      <a:lnTo>
                        <a:pt x="828" y="358"/>
                      </a:lnTo>
                      <a:lnTo>
                        <a:pt x="792" y="378"/>
                      </a:lnTo>
                      <a:lnTo>
                        <a:pt x="806" y="414"/>
                      </a:lnTo>
                      <a:lnTo>
                        <a:pt x="802" y="442"/>
                      </a:lnTo>
                      <a:lnTo>
                        <a:pt x="790" y="430"/>
                      </a:lnTo>
                      <a:lnTo>
                        <a:pt x="790" y="450"/>
                      </a:lnTo>
                      <a:lnTo>
                        <a:pt x="802" y="472"/>
                      </a:lnTo>
                      <a:lnTo>
                        <a:pt x="774" y="472"/>
                      </a:lnTo>
                      <a:lnTo>
                        <a:pt x="784" y="452"/>
                      </a:lnTo>
                      <a:lnTo>
                        <a:pt x="786" y="428"/>
                      </a:lnTo>
                      <a:lnTo>
                        <a:pt x="770" y="440"/>
                      </a:lnTo>
                      <a:lnTo>
                        <a:pt x="774" y="398"/>
                      </a:lnTo>
                      <a:lnTo>
                        <a:pt x="782" y="380"/>
                      </a:lnTo>
                      <a:lnTo>
                        <a:pt x="686" y="396"/>
                      </a:lnTo>
                      <a:lnTo>
                        <a:pt x="624" y="398"/>
                      </a:lnTo>
                      <a:lnTo>
                        <a:pt x="642" y="418"/>
                      </a:lnTo>
                      <a:lnTo>
                        <a:pt x="644" y="430"/>
                      </a:lnTo>
                      <a:lnTo>
                        <a:pt x="626" y="442"/>
                      </a:lnTo>
                      <a:lnTo>
                        <a:pt x="598" y="436"/>
                      </a:lnTo>
                      <a:lnTo>
                        <a:pt x="532" y="406"/>
                      </a:lnTo>
                      <a:lnTo>
                        <a:pt x="516" y="400"/>
                      </a:lnTo>
                      <a:lnTo>
                        <a:pt x="496" y="424"/>
                      </a:lnTo>
                      <a:lnTo>
                        <a:pt x="558" y="444"/>
                      </a:lnTo>
                      <a:lnTo>
                        <a:pt x="588" y="462"/>
                      </a:lnTo>
                      <a:lnTo>
                        <a:pt x="586" y="476"/>
                      </a:lnTo>
                      <a:lnTo>
                        <a:pt x="570" y="494"/>
                      </a:lnTo>
                      <a:lnTo>
                        <a:pt x="520" y="470"/>
                      </a:lnTo>
                      <a:lnTo>
                        <a:pt x="500" y="482"/>
                      </a:lnTo>
                      <a:lnTo>
                        <a:pt x="486" y="480"/>
                      </a:lnTo>
                      <a:lnTo>
                        <a:pt x="448" y="462"/>
                      </a:lnTo>
                      <a:lnTo>
                        <a:pt x="440" y="478"/>
                      </a:lnTo>
                      <a:lnTo>
                        <a:pt x="388" y="476"/>
                      </a:lnTo>
                      <a:lnTo>
                        <a:pt x="368" y="512"/>
                      </a:lnTo>
                      <a:lnTo>
                        <a:pt x="328" y="508"/>
                      </a:lnTo>
                      <a:lnTo>
                        <a:pt x="320" y="520"/>
                      </a:lnTo>
                      <a:lnTo>
                        <a:pt x="332" y="534"/>
                      </a:lnTo>
                      <a:lnTo>
                        <a:pt x="336" y="550"/>
                      </a:lnTo>
                      <a:lnTo>
                        <a:pt x="308" y="580"/>
                      </a:lnTo>
                      <a:lnTo>
                        <a:pt x="8" y="584"/>
                      </a:lnTo>
                      <a:lnTo>
                        <a:pt x="0" y="0"/>
                      </a:lnTo>
                      <a:lnTo>
                        <a:pt x="264" y="8"/>
                      </a:lnTo>
                      <a:lnTo>
                        <a:pt x="282" y="2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  <p:sp>
              <p:nvSpPr>
                <p:cNvPr id="40990" name="Freeform 30"/>
                <p:cNvSpPr>
                  <a:spLocks/>
                </p:cNvSpPr>
                <p:nvPr/>
              </p:nvSpPr>
              <p:spPr bwMode="ltGray">
                <a:xfrm>
                  <a:off x="3174" y="2896"/>
                  <a:ext cx="148" cy="92"/>
                </a:xfrm>
                <a:custGeom>
                  <a:avLst/>
                  <a:gdLst/>
                  <a:ahLst/>
                  <a:cxnLst>
                    <a:cxn ang="0">
                      <a:pos x="0" y="82"/>
                    </a:cxn>
                    <a:cxn ang="0">
                      <a:pos x="4" y="2"/>
                    </a:cxn>
                    <a:cxn ang="0">
                      <a:pos x="18" y="0"/>
                    </a:cxn>
                    <a:cxn ang="0">
                      <a:pos x="12" y="74"/>
                    </a:cxn>
                    <a:cxn ang="0">
                      <a:pos x="44" y="78"/>
                    </a:cxn>
                    <a:cxn ang="0">
                      <a:pos x="46" y="2"/>
                    </a:cxn>
                    <a:cxn ang="0">
                      <a:pos x="58" y="2"/>
                    </a:cxn>
                    <a:cxn ang="0">
                      <a:pos x="56" y="72"/>
                    </a:cxn>
                    <a:cxn ang="0">
                      <a:pos x="94" y="70"/>
                    </a:cxn>
                    <a:cxn ang="0">
                      <a:pos x="92" y="2"/>
                    </a:cxn>
                    <a:cxn ang="0">
                      <a:pos x="106" y="4"/>
                    </a:cxn>
                    <a:cxn ang="0">
                      <a:pos x="104" y="68"/>
                    </a:cxn>
                    <a:cxn ang="0">
                      <a:pos x="136" y="64"/>
                    </a:cxn>
                    <a:cxn ang="0">
                      <a:pos x="128" y="0"/>
                    </a:cxn>
                    <a:cxn ang="0">
                      <a:pos x="142" y="2"/>
                    </a:cxn>
                    <a:cxn ang="0">
                      <a:pos x="148" y="70"/>
                    </a:cxn>
                    <a:cxn ang="0">
                      <a:pos x="60" y="88"/>
                    </a:cxn>
                    <a:cxn ang="0">
                      <a:pos x="8" y="92"/>
                    </a:cxn>
                    <a:cxn ang="0">
                      <a:pos x="0" y="82"/>
                    </a:cxn>
                  </a:cxnLst>
                  <a:rect l="0" t="0" r="r" b="b"/>
                  <a:pathLst>
                    <a:path w="148" h="92">
                      <a:moveTo>
                        <a:pt x="0" y="82"/>
                      </a:moveTo>
                      <a:lnTo>
                        <a:pt x="4" y="2"/>
                      </a:lnTo>
                      <a:lnTo>
                        <a:pt x="18" y="0"/>
                      </a:lnTo>
                      <a:lnTo>
                        <a:pt x="12" y="74"/>
                      </a:lnTo>
                      <a:lnTo>
                        <a:pt x="44" y="78"/>
                      </a:lnTo>
                      <a:lnTo>
                        <a:pt x="46" y="2"/>
                      </a:lnTo>
                      <a:lnTo>
                        <a:pt x="58" y="2"/>
                      </a:lnTo>
                      <a:lnTo>
                        <a:pt x="56" y="72"/>
                      </a:lnTo>
                      <a:lnTo>
                        <a:pt x="94" y="70"/>
                      </a:lnTo>
                      <a:lnTo>
                        <a:pt x="92" y="2"/>
                      </a:lnTo>
                      <a:lnTo>
                        <a:pt x="106" y="4"/>
                      </a:lnTo>
                      <a:lnTo>
                        <a:pt x="104" y="68"/>
                      </a:lnTo>
                      <a:lnTo>
                        <a:pt x="136" y="64"/>
                      </a:lnTo>
                      <a:lnTo>
                        <a:pt x="128" y="0"/>
                      </a:lnTo>
                      <a:lnTo>
                        <a:pt x="142" y="2"/>
                      </a:lnTo>
                      <a:lnTo>
                        <a:pt x="148" y="70"/>
                      </a:lnTo>
                      <a:lnTo>
                        <a:pt x="60" y="88"/>
                      </a:lnTo>
                      <a:lnTo>
                        <a:pt x="8" y="92"/>
                      </a:lnTo>
                      <a:lnTo>
                        <a:pt x="0" y="8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rgbClr val="57472B"/>
                    </a:solidFill>
                  </a:endParaRPr>
                </a:p>
              </p:txBody>
            </p:sp>
          </p:grpSp>
          <p:sp>
            <p:nvSpPr>
              <p:cNvPr id="40991" name="Freeform 31"/>
              <p:cNvSpPr>
                <a:spLocks/>
              </p:cNvSpPr>
              <p:nvPr/>
            </p:nvSpPr>
            <p:spPr bwMode="ltGray">
              <a:xfrm>
                <a:off x="1754" y="3426"/>
                <a:ext cx="1156" cy="604"/>
              </a:xfrm>
              <a:custGeom>
                <a:avLst/>
                <a:gdLst/>
                <a:ahLst/>
                <a:cxnLst>
                  <a:cxn ang="0">
                    <a:pos x="1156" y="600"/>
                  </a:cxn>
                  <a:cxn ang="0">
                    <a:pos x="558" y="584"/>
                  </a:cxn>
                  <a:cxn ang="0">
                    <a:pos x="555" y="566"/>
                  </a:cxn>
                  <a:cxn ang="0">
                    <a:pos x="579" y="532"/>
                  </a:cxn>
                  <a:cxn ang="0">
                    <a:pos x="534" y="528"/>
                  </a:cxn>
                  <a:cxn ang="0">
                    <a:pos x="512" y="514"/>
                  </a:cxn>
                  <a:cxn ang="0">
                    <a:pos x="503" y="492"/>
                  </a:cxn>
                  <a:cxn ang="0">
                    <a:pos x="468" y="496"/>
                  </a:cxn>
                  <a:cxn ang="0">
                    <a:pos x="436" y="516"/>
                  </a:cxn>
                  <a:cxn ang="0">
                    <a:pos x="416" y="504"/>
                  </a:cxn>
                  <a:cxn ang="0">
                    <a:pos x="340" y="520"/>
                  </a:cxn>
                  <a:cxn ang="0">
                    <a:pos x="379" y="462"/>
                  </a:cxn>
                  <a:cxn ang="0">
                    <a:pos x="351" y="448"/>
                  </a:cxn>
                  <a:cxn ang="0">
                    <a:pos x="272" y="468"/>
                  </a:cxn>
                  <a:cxn ang="0">
                    <a:pos x="264" y="438"/>
                  </a:cxn>
                  <a:cxn ang="0">
                    <a:pos x="307" y="422"/>
                  </a:cxn>
                  <a:cxn ang="0">
                    <a:pos x="240" y="428"/>
                  </a:cxn>
                  <a:cxn ang="0">
                    <a:pos x="176" y="422"/>
                  </a:cxn>
                  <a:cxn ang="0">
                    <a:pos x="124" y="444"/>
                  </a:cxn>
                  <a:cxn ang="0">
                    <a:pos x="137" y="484"/>
                  </a:cxn>
                  <a:cxn ang="0">
                    <a:pos x="122" y="490"/>
                  </a:cxn>
                  <a:cxn ang="0">
                    <a:pos x="115" y="512"/>
                  </a:cxn>
                  <a:cxn ang="0">
                    <a:pos x="113" y="480"/>
                  </a:cxn>
                  <a:cxn ang="0">
                    <a:pos x="105" y="440"/>
                  </a:cxn>
                  <a:cxn ang="0">
                    <a:pos x="83" y="418"/>
                  </a:cxn>
                  <a:cxn ang="0">
                    <a:pos x="41" y="390"/>
                  </a:cxn>
                  <a:cxn ang="0">
                    <a:pos x="54" y="374"/>
                  </a:cxn>
                  <a:cxn ang="0">
                    <a:pos x="22" y="324"/>
                  </a:cxn>
                  <a:cxn ang="0">
                    <a:pos x="9" y="308"/>
                  </a:cxn>
                  <a:cxn ang="0">
                    <a:pos x="2" y="270"/>
                  </a:cxn>
                  <a:cxn ang="0">
                    <a:pos x="54" y="286"/>
                  </a:cxn>
                  <a:cxn ang="0">
                    <a:pos x="148" y="276"/>
                  </a:cxn>
                  <a:cxn ang="0">
                    <a:pos x="137" y="252"/>
                  </a:cxn>
                  <a:cxn ang="0">
                    <a:pos x="170" y="250"/>
                  </a:cxn>
                  <a:cxn ang="0">
                    <a:pos x="218" y="256"/>
                  </a:cxn>
                  <a:cxn ang="0">
                    <a:pos x="277" y="240"/>
                  </a:cxn>
                  <a:cxn ang="0">
                    <a:pos x="433" y="180"/>
                  </a:cxn>
                  <a:cxn ang="0">
                    <a:pos x="399" y="158"/>
                  </a:cxn>
                  <a:cxn ang="0">
                    <a:pos x="475" y="126"/>
                  </a:cxn>
                  <a:cxn ang="0">
                    <a:pos x="514" y="100"/>
                  </a:cxn>
                  <a:cxn ang="0">
                    <a:pos x="433" y="102"/>
                  </a:cxn>
                  <a:cxn ang="0">
                    <a:pos x="420" y="84"/>
                  </a:cxn>
                  <a:cxn ang="0">
                    <a:pos x="512" y="90"/>
                  </a:cxn>
                  <a:cxn ang="0">
                    <a:pos x="464" y="82"/>
                  </a:cxn>
                  <a:cxn ang="0">
                    <a:pos x="418" y="70"/>
                  </a:cxn>
                  <a:cxn ang="0">
                    <a:pos x="462" y="72"/>
                  </a:cxn>
                  <a:cxn ang="0">
                    <a:pos x="525" y="66"/>
                  </a:cxn>
                  <a:cxn ang="0">
                    <a:pos x="558" y="118"/>
                  </a:cxn>
                  <a:cxn ang="0">
                    <a:pos x="568" y="58"/>
                  </a:cxn>
                  <a:cxn ang="0">
                    <a:pos x="584" y="110"/>
                  </a:cxn>
                  <a:cxn ang="0">
                    <a:pos x="597" y="52"/>
                  </a:cxn>
                  <a:cxn ang="0">
                    <a:pos x="616" y="102"/>
                  </a:cxn>
                  <a:cxn ang="0">
                    <a:pos x="989" y="0"/>
                  </a:cxn>
                </a:cxnLst>
                <a:rect l="0" t="0" r="r" b="b"/>
                <a:pathLst>
                  <a:path w="1156" h="604">
                    <a:moveTo>
                      <a:pt x="1143" y="8"/>
                    </a:moveTo>
                    <a:lnTo>
                      <a:pt x="1156" y="600"/>
                    </a:lnTo>
                    <a:lnTo>
                      <a:pt x="573" y="604"/>
                    </a:lnTo>
                    <a:lnTo>
                      <a:pt x="558" y="584"/>
                    </a:lnTo>
                    <a:lnTo>
                      <a:pt x="573" y="574"/>
                    </a:lnTo>
                    <a:lnTo>
                      <a:pt x="555" y="566"/>
                    </a:lnTo>
                    <a:lnTo>
                      <a:pt x="555" y="548"/>
                    </a:lnTo>
                    <a:lnTo>
                      <a:pt x="579" y="532"/>
                    </a:lnTo>
                    <a:lnTo>
                      <a:pt x="577" y="520"/>
                    </a:lnTo>
                    <a:lnTo>
                      <a:pt x="534" y="528"/>
                    </a:lnTo>
                    <a:lnTo>
                      <a:pt x="529" y="514"/>
                    </a:lnTo>
                    <a:lnTo>
                      <a:pt x="512" y="514"/>
                    </a:lnTo>
                    <a:lnTo>
                      <a:pt x="516" y="496"/>
                    </a:lnTo>
                    <a:lnTo>
                      <a:pt x="503" y="492"/>
                    </a:lnTo>
                    <a:lnTo>
                      <a:pt x="475" y="508"/>
                    </a:lnTo>
                    <a:lnTo>
                      <a:pt x="468" y="496"/>
                    </a:lnTo>
                    <a:lnTo>
                      <a:pt x="444" y="504"/>
                    </a:lnTo>
                    <a:lnTo>
                      <a:pt x="436" y="516"/>
                    </a:lnTo>
                    <a:lnTo>
                      <a:pt x="423" y="514"/>
                    </a:lnTo>
                    <a:lnTo>
                      <a:pt x="416" y="504"/>
                    </a:lnTo>
                    <a:lnTo>
                      <a:pt x="403" y="506"/>
                    </a:lnTo>
                    <a:lnTo>
                      <a:pt x="340" y="520"/>
                    </a:lnTo>
                    <a:lnTo>
                      <a:pt x="322" y="494"/>
                    </a:lnTo>
                    <a:lnTo>
                      <a:pt x="379" y="462"/>
                    </a:lnTo>
                    <a:lnTo>
                      <a:pt x="370" y="444"/>
                    </a:lnTo>
                    <a:lnTo>
                      <a:pt x="351" y="448"/>
                    </a:lnTo>
                    <a:lnTo>
                      <a:pt x="288" y="470"/>
                    </a:lnTo>
                    <a:lnTo>
                      <a:pt x="272" y="468"/>
                    </a:lnTo>
                    <a:lnTo>
                      <a:pt x="257" y="448"/>
                    </a:lnTo>
                    <a:lnTo>
                      <a:pt x="264" y="438"/>
                    </a:lnTo>
                    <a:lnTo>
                      <a:pt x="283" y="430"/>
                    </a:lnTo>
                    <a:lnTo>
                      <a:pt x="307" y="422"/>
                    </a:lnTo>
                    <a:lnTo>
                      <a:pt x="268" y="428"/>
                    </a:lnTo>
                    <a:lnTo>
                      <a:pt x="240" y="428"/>
                    </a:lnTo>
                    <a:lnTo>
                      <a:pt x="196" y="432"/>
                    </a:lnTo>
                    <a:lnTo>
                      <a:pt x="176" y="422"/>
                    </a:lnTo>
                    <a:lnTo>
                      <a:pt x="131" y="422"/>
                    </a:lnTo>
                    <a:lnTo>
                      <a:pt x="124" y="444"/>
                    </a:lnTo>
                    <a:lnTo>
                      <a:pt x="133" y="458"/>
                    </a:lnTo>
                    <a:lnTo>
                      <a:pt x="137" y="484"/>
                    </a:lnTo>
                    <a:lnTo>
                      <a:pt x="120" y="478"/>
                    </a:lnTo>
                    <a:lnTo>
                      <a:pt x="122" y="490"/>
                    </a:lnTo>
                    <a:lnTo>
                      <a:pt x="135" y="508"/>
                    </a:lnTo>
                    <a:lnTo>
                      <a:pt x="115" y="512"/>
                    </a:lnTo>
                    <a:lnTo>
                      <a:pt x="102" y="502"/>
                    </a:lnTo>
                    <a:lnTo>
                      <a:pt x="113" y="480"/>
                    </a:lnTo>
                    <a:lnTo>
                      <a:pt x="100" y="482"/>
                    </a:lnTo>
                    <a:lnTo>
                      <a:pt x="105" y="440"/>
                    </a:lnTo>
                    <a:lnTo>
                      <a:pt x="115" y="420"/>
                    </a:lnTo>
                    <a:lnTo>
                      <a:pt x="83" y="418"/>
                    </a:lnTo>
                    <a:lnTo>
                      <a:pt x="63" y="404"/>
                    </a:lnTo>
                    <a:lnTo>
                      <a:pt x="41" y="390"/>
                    </a:lnTo>
                    <a:lnTo>
                      <a:pt x="37" y="378"/>
                    </a:lnTo>
                    <a:lnTo>
                      <a:pt x="54" y="374"/>
                    </a:lnTo>
                    <a:lnTo>
                      <a:pt x="35" y="334"/>
                    </a:lnTo>
                    <a:lnTo>
                      <a:pt x="22" y="324"/>
                    </a:lnTo>
                    <a:lnTo>
                      <a:pt x="0" y="318"/>
                    </a:lnTo>
                    <a:lnTo>
                      <a:pt x="9" y="308"/>
                    </a:lnTo>
                    <a:lnTo>
                      <a:pt x="24" y="292"/>
                    </a:lnTo>
                    <a:lnTo>
                      <a:pt x="2" y="270"/>
                    </a:lnTo>
                    <a:lnTo>
                      <a:pt x="22" y="264"/>
                    </a:lnTo>
                    <a:lnTo>
                      <a:pt x="54" y="286"/>
                    </a:lnTo>
                    <a:lnTo>
                      <a:pt x="126" y="286"/>
                    </a:lnTo>
                    <a:lnTo>
                      <a:pt x="148" y="276"/>
                    </a:lnTo>
                    <a:lnTo>
                      <a:pt x="150" y="260"/>
                    </a:lnTo>
                    <a:lnTo>
                      <a:pt x="137" y="252"/>
                    </a:lnTo>
                    <a:lnTo>
                      <a:pt x="152" y="242"/>
                    </a:lnTo>
                    <a:lnTo>
                      <a:pt x="170" y="250"/>
                    </a:lnTo>
                    <a:lnTo>
                      <a:pt x="192" y="260"/>
                    </a:lnTo>
                    <a:lnTo>
                      <a:pt x="218" y="256"/>
                    </a:lnTo>
                    <a:lnTo>
                      <a:pt x="242" y="246"/>
                    </a:lnTo>
                    <a:lnTo>
                      <a:pt x="277" y="240"/>
                    </a:lnTo>
                    <a:lnTo>
                      <a:pt x="377" y="206"/>
                    </a:lnTo>
                    <a:lnTo>
                      <a:pt x="433" y="180"/>
                    </a:lnTo>
                    <a:lnTo>
                      <a:pt x="444" y="172"/>
                    </a:lnTo>
                    <a:lnTo>
                      <a:pt x="399" y="158"/>
                    </a:lnTo>
                    <a:lnTo>
                      <a:pt x="429" y="120"/>
                    </a:lnTo>
                    <a:lnTo>
                      <a:pt x="475" y="126"/>
                    </a:lnTo>
                    <a:lnTo>
                      <a:pt x="516" y="122"/>
                    </a:lnTo>
                    <a:lnTo>
                      <a:pt x="514" y="100"/>
                    </a:lnTo>
                    <a:lnTo>
                      <a:pt x="451" y="106"/>
                    </a:lnTo>
                    <a:lnTo>
                      <a:pt x="433" y="102"/>
                    </a:lnTo>
                    <a:lnTo>
                      <a:pt x="412" y="94"/>
                    </a:lnTo>
                    <a:cubicBezTo>
                      <a:pt x="418" y="83"/>
                      <a:pt x="414" y="84"/>
                      <a:pt x="420" y="84"/>
                    </a:cubicBezTo>
                    <a:lnTo>
                      <a:pt x="457" y="98"/>
                    </a:lnTo>
                    <a:lnTo>
                      <a:pt x="512" y="90"/>
                    </a:lnTo>
                    <a:lnTo>
                      <a:pt x="512" y="74"/>
                    </a:lnTo>
                    <a:lnTo>
                      <a:pt x="464" y="82"/>
                    </a:lnTo>
                    <a:lnTo>
                      <a:pt x="438" y="78"/>
                    </a:lnTo>
                    <a:cubicBezTo>
                      <a:pt x="431" y="75"/>
                      <a:pt x="418" y="70"/>
                      <a:pt x="418" y="70"/>
                    </a:cubicBezTo>
                    <a:lnTo>
                      <a:pt x="427" y="60"/>
                    </a:lnTo>
                    <a:lnTo>
                      <a:pt x="462" y="72"/>
                    </a:lnTo>
                    <a:lnTo>
                      <a:pt x="494" y="68"/>
                    </a:lnTo>
                    <a:lnTo>
                      <a:pt x="525" y="66"/>
                    </a:lnTo>
                    <a:lnTo>
                      <a:pt x="527" y="122"/>
                    </a:lnTo>
                    <a:lnTo>
                      <a:pt x="558" y="118"/>
                    </a:lnTo>
                    <a:lnTo>
                      <a:pt x="555" y="62"/>
                    </a:lnTo>
                    <a:lnTo>
                      <a:pt x="568" y="58"/>
                    </a:lnTo>
                    <a:lnTo>
                      <a:pt x="571" y="114"/>
                    </a:lnTo>
                    <a:lnTo>
                      <a:pt x="584" y="110"/>
                    </a:lnTo>
                    <a:lnTo>
                      <a:pt x="584" y="54"/>
                    </a:lnTo>
                    <a:lnTo>
                      <a:pt x="597" y="52"/>
                    </a:lnTo>
                    <a:lnTo>
                      <a:pt x="597" y="110"/>
                    </a:lnTo>
                    <a:lnTo>
                      <a:pt x="616" y="102"/>
                    </a:lnTo>
                    <a:lnTo>
                      <a:pt x="614" y="20"/>
                    </a:lnTo>
                    <a:lnTo>
                      <a:pt x="989" y="0"/>
                    </a:lnTo>
                    <a:lnTo>
                      <a:pt x="1143" y="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0992" name="Freeform 32"/>
              <p:cNvSpPr>
                <a:spLocks/>
              </p:cNvSpPr>
              <p:nvPr/>
            </p:nvSpPr>
            <p:spPr bwMode="ltGray">
              <a:xfrm>
                <a:off x="2194" y="3470"/>
                <a:ext cx="222" cy="110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110" y="16"/>
                  </a:cxn>
                  <a:cxn ang="0">
                    <a:pos x="112" y="22"/>
                  </a:cxn>
                  <a:cxn ang="0">
                    <a:pos x="172" y="14"/>
                  </a:cxn>
                  <a:cxn ang="0">
                    <a:pos x="170" y="26"/>
                  </a:cxn>
                  <a:cxn ang="0">
                    <a:pos x="110" y="38"/>
                  </a:cxn>
                  <a:cxn ang="0">
                    <a:pos x="112" y="50"/>
                  </a:cxn>
                  <a:cxn ang="0">
                    <a:pos x="174" y="34"/>
                  </a:cxn>
                  <a:cxn ang="0">
                    <a:pos x="178" y="80"/>
                  </a:cxn>
                  <a:cxn ang="0">
                    <a:pos x="120" y="84"/>
                  </a:cxn>
                  <a:cxn ang="0">
                    <a:pos x="74" y="44"/>
                  </a:cxn>
                  <a:cxn ang="0">
                    <a:pos x="74" y="56"/>
                  </a:cxn>
                  <a:cxn ang="0">
                    <a:pos x="110" y="86"/>
                  </a:cxn>
                  <a:cxn ang="0">
                    <a:pos x="46" y="94"/>
                  </a:cxn>
                  <a:cxn ang="0">
                    <a:pos x="46" y="30"/>
                  </a:cxn>
                  <a:cxn ang="0">
                    <a:pos x="30" y="34"/>
                  </a:cxn>
                  <a:cxn ang="0">
                    <a:pos x="34" y="94"/>
                  </a:cxn>
                  <a:cxn ang="0">
                    <a:pos x="12" y="88"/>
                  </a:cxn>
                  <a:cxn ang="0">
                    <a:pos x="12" y="32"/>
                  </a:cxn>
                  <a:cxn ang="0">
                    <a:pos x="0" y="28"/>
                  </a:cxn>
                  <a:cxn ang="0">
                    <a:pos x="4" y="92"/>
                  </a:cxn>
                  <a:cxn ang="0">
                    <a:pos x="70" y="110"/>
                  </a:cxn>
                  <a:cxn ang="0">
                    <a:pos x="182" y="98"/>
                  </a:cxn>
                  <a:cxn ang="0">
                    <a:pos x="204" y="72"/>
                  </a:cxn>
                  <a:cxn ang="0">
                    <a:pos x="190" y="0"/>
                  </a:cxn>
                </a:cxnLst>
                <a:rect l="0" t="0" r="r" b="b"/>
                <a:pathLst>
                  <a:path w="204" h="110">
                    <a:moveTo>
                      <a:pt x="190" y="0"/>
                    </a:moveTo>
                    <a:lnTo>
                      <a:pt x="110" y="16"/>
                    </a:lnTo>
                    <a:lnTo>
                      <a:pt x="112" y="22"/>
                    </a:lnTo>
                    <a:lnTo>
                      <a:pt x="172" y="14"/>
                    </a:lnTo>
                    <a:lnTo>
                      <a:pt x="170" y="26"/>
                    </a:lnTo>
                    <a:lnTo>
                      <a:pt x="110" y="38"/>
                    </a:lnTo>
                    <a:lnTo>
                      <a:pt x="112" y="50"/>
                    </a:lnTo>
                    <a:lnTo>
                      <a:pt x="174" y="34"/>
                    </a:lnTo>
                    <a:lnTo>
                      <a:pt x="178" y="80"/>
                    </a:lnTo>
                    <a:lnTo>
                      <a:pt x="120" y="84"/>
                    </a:lnTo>
                    <a:lnTo>
                      <a:pt x="74" y="44"/>
                    </a:lnTo>
                    <a:lnTo>
                      <a:pt x="74" y="56"/>
                    </a:lnTo>
                    <a:lnTo>
                      <a:pt x="110" y="86"/>
                    </a:lnTo>
                    <a:lnTo>
                      <a:pt x="46" y="94"/>
                    </a:lnTo>
                    <a:lnTo>
                      <a:pt x="46" y="30"/>
                    </a:lnTo>
                    <a:cubicBezTo>
                      <a:pt x="29" y="32"/>
                      <a:pt x="30" y="27"/>
                      <a:pt x="30" y="34"/>
                    </a:cubicBezTo>
                    <a:lnTo>
                      <a:pt x="34" y="94"/>
                    </a:lnTo>
                    <a:lnTo>
                      <a:pt x="12" y="88"/>
                    </a:lnTo>
                    <a:lnTo>
                      <a:pt x="12" y="32"/>
                    </a:lnTo>
                    <a:lnTo>
                      <a:pt x="0" y="28"/>
                    </a:lnTo>
                    <a:lnTo>
                      <a:pt x="4" y="92"/>
                    </a:lnTo>
                    <a:lnTo>
                      <a:pt x="70" y="110"/>
                    </a:lnTo>
                    <a:lnTo>
                      <a:pt x="182" y="98"/>
                    </a:lnTo>
                    <a:lnTo>
                      <a:pt x="204" y="72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0993" name="Freeform 33"/>
              <p:cNvSpPr>
                <a:spLocks/>
              </p:cNvSpPr>
              <p:nvPr/>
            </p:nvSpPr>
            <p:spPr bwMode="ltGray">
              <a:xfrm>
                <a:off x="2874" y="3426"/>
                <a:ext cx="1004" cy="606"/>
              </a:xfrm>
              <a:custGeom>
                <a:avLst/>
                <a:gdLst/>
                <a:ahLst/>
                <a:cxnLst>
                  <a:cxn ang="0">
                    <a:pos x="487" y="28"/>
                  </a:cxn>
                  <a:cxn ang="0">
                    <a:pos x="487" y="36"/>
                  </a:cxn>
                  <a:cxn ang="0">
                    <a:pos x="315" y="56"/>
                  </a:cxn>
                  <a:cxn ang="0">
                    <a:pos x="520" y="42"/>
                  </a:cxn>
                  <a:cxn ang="0">
                    <a:pos x="317" y="66"/>
                  </a:cxn>
                  <a:cxn ang="0">
                    <a:pos x="392" y="88"/>
                  </a:cxn>
                  <a:cxn ang="0">
                    <a:pos x="514" y="82"/>
                  </a:cxn>
                  <a:cxn ang="0">
                    <a:pos x="535" y="102"/>
                  </a:cxn>
                  <a:cxn ang="0">
                    <a:pos x="518" y="130"/>
                  </a:cxn>
                  <a:cxn ang="0">
                    <a:pos x="601" y="182"/>
                  </a:cxn>
                  <a:cxn ang="0">
                    <a:pos x="780" y="206"/>
                  </a:cxn>
                  <a:cxn ang="0">
                    <a:pos x="845" y="186"/>
                  </a:cxn>
                  <a:cxn ang="0">
                    <a:pos x="841" y="210"/>
                  </a:cxn>
                  <a:cxn ang="0">
                    <a:pos x="865" y="240"/>
                  </a:cxn>
                  <a:cxn ang="0">
                    <a:pos x="969" y="224"/>
                  </a:cxn>
                  <a:cxn ang="0">
                    <a:pos x="1000" y="214"/>
                  </a:cxn>
                  <a:cxn ang="0">
                    <a:pos x="993" y="248"/>
                  </a:cxn>
                  <a:cxn ang="0">
                    <a:pos x="997" y="262"/>
                  </a:cxn>
                  <a:cxn ang="0">
                    <a:pos x="993" y="282"/>
                  </a:cxn>
                  <a:cxn ang="0">
                    <a:pos x="954" y="342"/>
                  </a:cxn>
                  <a:cxn ang="0">
                    <a:pos x="910" y="358"/>
                  </a:cxn>
                  <a:cxn ang="0">
                    <a:pos x="886" y="414"/>
                  </a:cxn>
                  <a:cxn ang="0">
                    <a:pos x="869" y="430"/>
                  </a:cxn>
                  <a:cxn ang="0">
                    <a:pos x="882" y="472"/>
                  </a:cxn>
                  <a:cxn ang="0">
                    <a:pos x="862" y="452"/>
                  </a:cxn>
                  <a:cxn ang="0">
                    <a:pos x="847" y="440"/>
                  </a:cxn>
                  <a:cxn ang="0">
                    <a:pos x="860" y="380"/>
                  </a:cxn>
                  <a:cxn ang="0">
                    <a:pos x="688" y="398"/>
                  </a:cxn>
                  <a:cxn ang="0">
                    <a:pos x="710" y="430"/>
                  </a:cxn>
                  <a:cxn ang="0">
                    <a:pos x="660" y="436"/>
                  </a:cxn>
                  <a:cxn ang="0">
                    <a:pos x="570" y="400"/>
                  </a:cxn>
                  <a:cxn ang="0">
                    <a:pos x="616" y="444"/>
                  </a:cxn>
                  <a:cxn ang="0">
                    <a:pos x="647" y="476"/>
                  </a:cxn>
                  <a:cxn ang="0">
                    <a:pos x="575" y="470"/>
                  </a:cxn>
                  <a:cxn ang="0">
                    <a:pos x="538" y="480"/>
                  </a:cxn>
                  <a:cxn ang="0">
                    <a:pos x="487" y="478"/>
                  </a:cxn>
                  <a:cxn ang="0">
                    <a:pos x="409" y="512"/>
                  </a:cxn>
                  <a:cxn ang="0">
                    <a:pos x="357" y="520"/>
                  </a:cxn>
                  <a:cxn ang="0">
                    <a:pos x="374" y="550"/>
                  </a:cxn>
                  <a:cxn ang="0">
                    <a:pos x="0" y="606"/>
                  </a:cxn>
                  <a:cxn ang="0">
                    <a:pos x="296" y="8"/>
                  </a:cxn>
                </a:cxnLst>
                <a:rect l="0" t="0" r="r" b="b"/>
                <a:pathLst>
                  <a:path w="1004" h="606">
                    <a:moveTo>
                      <a:pt x="315" y="22"/>
                    </a:moveTo>
                    <a:lnTo>
                      <a:pt x="487" y="28"/>
                    </a:lnTo>
                    <a:lnTo>
                      <a:pt x="518" y="18"/>
                    </a:lnTo>
                    <a:lnTo>
                      <a:pt x="487" y="36"/>
                    </a:lnTo>
                    <a:lnTo>
                      <a:pt x="313" y="36"/>
                    </a:lnTo>
                    <a:lnTo>
                      <a:pt x="315" y="56"/>
                    </a:lnTo>
                    <a:lnTo>
                      <a:pt x="487" y="52"/>
                    </a:lnTo>
                    <a:lnTo>
                      <a:pt x="520" y="42"/>
                    </a:lnTo>
                    <a:lnTo>
                      <a:pt x="487" y="64"/>
                    </a:lnTo>
                    <a:lnTo>
                      <a:pt x="317" y="66"/>
                    </a:lnTo>
                    <a:lnTo>
                      <a:pt x="333" y="78"/>
                    </a:lnTo>
                    <a:lnTo>
                      <a:pt x="392" y="88"/>
                    </a:lnTo>
                    <a:lnTo>
                      <a:pt x="477" y="84"/>
                    </a:lnTo>
                    <a:lnTo>
                      <a:pt x="514" y="82"/>
                    </a:lnTo>
                    <a:lnTo>
                      <a:pt x="516" y="102"/>
                    </a:lnTo>
                    <a:lnTo>
                      <a:pt x="535" y="102"/>
                    </a:lnTo>
                    <a:lnTo>
                      <a:pt x="540" y="120"/>
                    </a:lnTo>
                    <a:lnTo>
                      <a:pt x="518" y="130"/>
                    </a:lnTo>
                    <a:lnTo>
                      <a:pt x="527" y="148"/>
                    </a:lnTo>
                    <a:lnTo>
                      <a:pt x="601" y="182"/>
                    </a:lnTo>
                    <a:lnTo>
                      <a:pt x="701" y="202"/>
                    </a:lnTo>
                    <a:lnTo>
                      <a:pt x="780" y="206"/>
                    </a:lnTo>
                    <a:lnTo>
                      <a:pt x="817" y="196"/>
                    </a:lnTo>
                    <a:lnTo>
                      <a:pt x="845" y="186"/>
                    </a:lnTo>
                    <a:lnTo>
                      <a:pt x="856" y="194"/>
                    </a:lnTo>
                    <a:lnTo>
                      <a:pt x="841" y="210"/>
                    </a:lnTo>
                    <a:lnTo>
                      <a:pt x="843" y="228"/>
                    </a:lnTo>
                    <a:lnTo>
                      <a:pt x="865" y="240"/>
                    </a:lnTo>
                    <a:lnTo>
                      <a:pt x="921" y="236"/>
                    </a:lnTo>
                    <a:lnTo>
                      <a:pt x="969" y="224"/>
                    </a:lnTo>
                    <a:lnTo>
                      <a:pt x="991" y="204"/>
                    </a:lnTo>
                    <a:lnTo>
                      <a:pt x="1000" y="214"/>
                    </a:lnTo>
                    <a:lnTo>
                      <a:pt x="984" y="232"/>
                    </a:lnTo>
                    <a:lnTo>
                      <a:pt x="993" y="248"/>
                    </a:lnTo>
                    <a:lnTo>
                      <a:pt x="982" y="260"/>
                    </a:lnTo>
                    <a:lnTo>
                      <a:pt x="997" y="262"/>
                    </a:lnTo>
                    <a:lnTo>
                      <a:pt x="1004" y="274"/>
                    </a:lnTo>
                    <a:lnTo>
                      <a:pt x="993" y="282"/>
                    </a:lnTo>
                    <a:lnTo>
                      <a:pt x="941" y="328"/>
                    </a:lnTo>
                    <a:lnTo>
                      <a:pt x="954" y="342"/>
                    </a:lnTo>
                    <a:lnTo>
                      <a:pt x="928" y="358"/>
                    </a:lnTo>
                    <a:lnTo>
                      <a:pt x="910" y="358"/>
                    </a:lnTo>
                    <a:lnTo>
                      <a:pt x="871" y="378"/>
                    </a:lnTo>
                    <a:lnTo>
                      <a:pt x="886" y="414"/>
                    </a:lnTo>
                    <a:lnTo>
                      <a:pt x="882" y="442"/>
                    </a:lnTo>
                    <a:lnTo>
                      <a:pt x="869" y="430"/>
                    </a:lnTo>
                    <a:lnTo>
                      <a:pt x="869" y="450"/>
                    </a:lnTo>
                    <a:lnTo>
                      <a:pt x="882" y="472"/>
                    </a:lnTo>
                    <a:lnTo>
                      <a:pt x="851" y="472"/>
                    </a:lnTo>
                    <a:lnTo>
                      <a:pt x="862" y="452"/>
                    </a:lnTo>
                    <a:lnTo>
                      <a:pt x="865" y="428"/>
                    </a:lnTo>
                    <a:lnTo>
                      <a:pt x="847" y="440"/>
                    </a:lnTo>
                    <a:lnTo>
                      <a:pt x="851" y="398"/>
                    </a:lnTo>
                    <a:lnTo>
                      <a:pt x="860" y="380"/>
                    </a:lnTo>
                    <a:lnTo>
                      <a:pt x="756" y="396"/>
                    </a:lnTo>
                    <a:lnTo>
                      <a:pt x="688" y="398"/>
                    </a:lnTo>
                    <a:lnTo>
                      <a:pt x="708" y="418"/>
                    </a:lnTo>
                    <a:lnTo>
                      <a:pt x="710" y="430"/>
                    </a:lnTo>
                    <a:lnTo>
                      <a:pt x="690" y="442"/>
                    </a:lnTo>
                    <a:lnTo>
                      <a:pt x="660" y="436"/>
                    </a:lnTo>
                    <a:lnTo>
                      <a:pt x="588" y="406"/>
                    </a:lnTo>
                    <a:lnTo>
                      <a:pt x="570" y="400"/>
                    </a:lnTo>
                    <a:lnTo>
                      <a:pt x="548" y="424"/>
                    </a:lnTo>
                    <a:lnTo>
                      <a:pt x="616" y="444"/>
                    </a:lnTo>
                    <a:lnTo>
                      <a:pt x="649" y="462"/>
                    </a:lnTo>
                    <a:lnTo>
                      <a:pt x="647" y="476"/>
                    </a:lnTo>
                    <a:lnTo>
                      <a:pt x="629" y="494"/>
                    </a:lnTo>
                    <a:lnTo>
                      <a:pt x="575" y="470"/>
                    </a:lnTo>
                    <a:lnTo>
                      <a:pt x="553" y="482"/>
                    </a:lnTo>
                    <a:lnTo>
                      <a:pt x="538" y="480"/>
                    </a:lnTo>
                    <a:lnTo>
                      <a:pt x="496" y="462"/>
                    </a:lnTo>
                    <a:lnTo>
                      <a:pt x="487" y="478"/>
                    </a:lnTo>
                    <a:lnTo>
                      <a:pt x="431" y="476"/>
                    </a:lnTo>
                    <a:lnTo>
                      <a:pt x="409" y="512"/>
                    </a:lnTo>
                    <a:lnTo>
                      <a:pt x="365" y="508"/>
                    </a:lnTo>
                    <a:lnTo>
                      <a:pt x="357" y="520"/>
                    </a:lnTo>
                    <a:lnTo>
                      <a:pt x="370" y="534"/>
                    </a:lnTo>
                    <a:lnTo>
                      <a:pt x="374" y="550"/>
                    </a:lnTo>
                    <a:lnTo>
                      <a:pt x="342" y="606"/>
                    </a:lnTo>
                    <a:lnTo>
                      <a:pt x="0" y="606"/>
                    </a:lnTo>
                    <a:lnTo>
                      <a:pt x="8" y="0"/>
                    </a:lnTo>
                    <a:lnTo>
                      <a:pt x="296" y="8"/>
                    </a:lnTo>
                    <a:lnTo>
                      <a:pt x="315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  <p:sp>
            <p:nvSpPr>
              <p:cNvPr id="40994" name="Freeform 34"/>
              <p:cNvSpPr>
                <a:spLocks/>
              </p:cNvSpPr>
              <p:nvPr/>
            </p:nvSpPr>
            <p:spPr bwMode="ltGray">
              <a:xfrm>
                <a:off x="3209" y="3454"/>
                <a:ext cx="161" cy="92"/>
              </a:xfrm>
              <a:custGeom>
                <a:avLst/>
                <a:gdLst/>
                <a:ahLst/>
                <a:cxnLst>
                  <a:cxn ang="0">
                    <a:pos x="0" y="82"/>
                  </a:cxn>
                  <a:cxn ang="0">
                    <a:pos x="4" y="2"/>
                  </a:cxn>
                  <a:cxn ang="0">
                    <a:pos x="18" y="0"/>
                  </a:cxn>
                  <a:cxn ang="0">
                    <a:pos x="12" y="74"/>
                  </a:cxn>
                  <a:cxn ang="0">
                    <a:pos x="44" y="78"/>
                  </a:cxn>
                  <a:cxn ang="0">
                    <a:pos x="46" y="2"/>
                  </a:cxn>
                  <a:cxn ang="0">
                    <a:pos x="58" y="2"/>
                  </a:cxn>
                  <a:cxn ang="0">
                    <a:pos x="56" y="72"/>
                  </a:cxn>
                  <a:cxn ang="0">
                    <a:pos x="94" y="70"/>
                  </a:cxn>
                  <a:cxn ang="0">
                    <a:pos x="92" y="2"/>
                  </a:cxn>
                  <a:cxn ang="0">
                    <a:pos x="106" y="4"/>
                  </a:cxn>
                  <a:cxn ang="0">
                    <a:pos x="104" y="68"/>
                  </a:cxn>
                  <a:cxn ang="0">
                    <a:pos x="136" y="64"/>
                  </a:cxn>
                  <a:cxn ang="0">
                    <a:pos x="128" y="0"/>
                  </a:cxn>
                  <a:cxn ang="0">
                    <a:pos x="142" y="2"/>
                  </a:cxn>
                  <a:cxn ang="0">
                    <a:pos x="148" y="70"/>
                  </a:cxn>
                  <a:cxn ang="0">
                    <a:pos x="60" y="88"/>
                  </a:cxn>
                  <a:cxn ang="0">
                    <a:pos x="8" y="92"/>
                  </a:cxn>
                  <a:cxn ang="0">
                    <a:pos x="0" y="82"/>
                  </a:cxn>
                </a:cxnLst>
                <a:rect l="0" t="0" r="r" b="b"/>
                <a:pathLst>
                  <a:path w="148" h="92">
                    <a:moveTo>
                      <a:pt x="0" y="82"/>
                    </a:moveTo>
                    <a:lnTo>
                      <a:pt x="4" y="2"/>
                    </a:lnTo>
                    <a:lnTo>
                      <a:pt x="18" y="0"/>
                    </a:lnTo>
                    <a:lnTo>
                      <a:pt x="12" y="74"/>
                    </a:lnTo>
                    <a:lnTo>
                      <a:pt x="44" y="78"/>
                    </a:lnTo>
                    <a:lnTo>
                      <a:pt x="46" y="2"/>
                    </a:lnTo>
                    <a:lnTo>
                      <a:pt x="58" y="2"/>
                    </a:lnTo>
                    <a:lnTo>
                      <a:pt x="56" y="72"/>
                    </a:lnTo>
                    <a:lnTo>
                      <a:pt x="94" y="70"/>
                    </a:lnTo>
                    <a:lnTo>
                      <a:pt x="92" y="2"/>
                    </a:lnTo>
                    <a:lnTo>
                      <a:pt x="106" y="4"/>
                    </a:lnTo>
                    <a:lnTo>
                      <a:pt x="104" y="68"/>
                    </a:lnTo>
                    <a:lnTo>
                      <a:pt x="136" y="64"/>
                    </a:lnTo>
                    <a:lnTo>
                      <a:pt x="128" y="0"/>
                    </a:lnTo>
                    <a:lnTo>
                      <a:pt x="142" y="2"/>
                    </a:lnTo>
                    <a:lnTo>
                      <a:pt x="148" y="70"/>
                    </a:lnTo>
                    <a:lnTo>
                      <a:pt x="60" y="88"/>
                    </a:lnTo>
                    <a:lnTo>
                      <a:pt x="8" y="92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rgbClr val="57472B"/>
                  </a:solidFill>
                </a:endParaRPr>
              </a:p>
            </p:txBody>
          </p:sp>
        </p:grpSp>
      </p:grpSp>
      <p:sp>
        <p:nvSpPr>
          <p:cNvPr id="40995" name="Rectangle 3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96" name="Rectangle 3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0997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40998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r>
              <a:rPr lang="en-US" altLang="ja-JP" smtClean="0">
                <a:solidFill>
                  <a:srgbClr val="57472B"/>
                </a:solidFill>
              </a:rPr>
              <a:t>Toru Sugitate / Hiroshima Univ.</a:t>
            </a:r>
            <a:endParaRPr lang="en-US" altLang="ja-JP">
              <a:solidFill>
                <a:srgbClr val="57472B"/>
              </a:solidFill>
            </a:endParaRPr>
          </a:p>
        </p:txBody>
      </p:sp>
      <p:sp>
        <p:nvSpPr>
          <p:cNvPr id="40999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fld id="{7573AA36-AA9B-47A0-B004-48D16D637F0F}" type="slidenum">
              <a:rPr lang="en-US" altLang="ja-JP">
                <a:solidFill>
                  <a:srgbClr val="57472B"/>
                </a:solidFill>
              </a:rPr>
              <a:pPr/>
              <a:t>‹#›</a:t>
            </a:fld>
            <a:endParaRPr lang="en-US" altLang="ja-JP">
              <a:solidFill>
                <a:srgbClr val="57472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|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4" Type="http://schemas.openxmlformats.org/officeDocument/2006/relationships/image" Target="../media/image21.tif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tif"/><Relationship Id="rId5" Type="http://schemas.openxmlformats.org/officeDocument/2006/relationships/image" Target="../media/image16.tif"/><Relationship Id="rId6" Type="http://schemas.openxmlformats.org/officeDocument/2006/relationships/image" Target="../media/image17.tif"/><Relationship Id="rId7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26500" y="980728"/>
            <a:ext cx="91440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ja-JP" sz="4000" b="1" dirty="0" smtClean="0">
                <a:solidFill>
                  <a:schemeClr val="tx2"/>
                </a:solidFill>
                <a:latin typeface="Arial Black" pitchFamily="34" charset="0"/>
                <a:ea typeface="HGS創英角ﾎﾟｯﾌﾟ体" pitchFamily="50" charset="-128"/>
              </a:rPr>
              <a:t>ALICE T2 Operations and Plans </a:t>
            </a:r>
          </a:p>
          <a:p>
            <a:pPr algn="ctr">
              <a:lnSpc>
                <a:spcPct val="130000"/>
              </a:lnSpc>
            </a:pPr>
            <a:r>
              <a:rPr lang="en-US" altLang="ja-JP" sz="4000" b="1" dirty="0" smtClean="0">
                <a:solidFill>
                  <a:schemeClr val="tx2"/>
                </a:solidFill>
                <a:latin typeface="Arial Black" pitchFamily="34" charset="0"/>
                <a:ea typeface="HGS創英角ﾎﾟｯﾌﾟ体" pitchFamily="50" charset="-128"/>
              </a:rPr>
              <a:t>at Hiroshima and Tsukuba</a:t>
            </a: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0" y="4797152"/>
            <a:ext cx="9144000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ja-JP" sz="2400" b="1" dirty="0" smtClean="0">
                <a:solidFill>
                  <a:schemeClr val="tx2"/>
                </a:solidFill>
                <a:latin typeface="Arial Black" pitchFamily="34" charset="0"/>
                <a:ea typeface="HGS創英角ﾎﾟｯﾌﾟ体" pitchFamily="50" charset="-128"/>
              </a:rPr>
              <a:t>Toru Sugitate of Hiroshima University </a:t>
            </a:r>
            <a:endParaRPr lang="ja-JP" altLang="en-US" sz="2400" b="1" dirty="0" smtClean="0">
              <a:solidFill>
                <a:schemeClr val="tx2"/>
              </a:solidFill>
              <a:latin typeface="Arial Black" pitchFamily="34" charset="0"/>
              <a:ea typeface="HGS創英角ﾎﾟｯﾌﾟ体" pitchFamily="50" charset="-128"/>
            </a:endParaRPr>
          </a:p>
          <a:p>
            <a:pPr algn="ctr">
              <a:lnSpc>
                <a:spcPct val="120000"/>
              </a:lnSpc>
            </a:pPr>
            <a:r>
              <a:rPr lang="en-US" altLang="ja-JP" sz="2400" b="1" dirty="0" smtClean="0">
                <a:solidFill>
                  <a:schemeClr val="tx2"/>
                </a:solidFill>
                <a:latin typeface="Arial Black" pitchFamily="34" charset="0"/>
                <a:ea typeface="HGS創英角ﾎﾟｯﾌﾟ体" pitchFamily="50" charset="-128"/>
              </a:rPr>
              <a:t> on behalf of ALICE-Japan-GRID Team</a:t>
            </a:r>
            <a:endParaRPr lang="ja-JP" altLang="en-US" sz="2400" b="1" dirty="0">
              <a:solidFill>
                <a:schemeClr val="tx2"/>
              </a:solidFill>
              <a:latin typeface="Arial Black" pitchFamily="34" charset="0"/>
              <a:ea typeface="HGS創英角ﾎﾟｯﾌﾟ体" pitchFamily="50" charset="-128"/>
            </a:endParaRPr>
          </a:p>
          <a:p>
            <a:pPr algn="ctr">
              <a:lnSpc>
                <a:spcPct val="120000"/>
              </a:lnSpc>
            </a:pPr>
            <a:r>
              <a:rPr lang="en-US" altLang="ja-JP" sz="2400" b="1" dirty="0" smtClean="0">
                <a:solidFill>
                  <a:srgbClr val="000000"/>
                </a:solidFill>
                <a:latin typeface="Arial Narrow" pitchFamily="34" charset="0"/>
                <a:ea typeface="HG創英角ﾎﾟｯﾌﾟ体" pitchFamily="49" charset="-128"/>
              </a:rPr>
              <a:t>sugitate@hiroshima-u.ac.jp</a:t>
            </a:r>
            <a:r>
              <a:rPr lang="ja-JP" altLang="en-US" sz="2400" dirty="0">
                <a:solidFill>
                  <a:srgbClr val="000000"/>
                </a:solidFill>
                <a:latin typeface="Arial Narrow" pitchFamily="34" charset="0"/>
                <a:ea typeface="HGS創英角ﾎﾟｯﾌﾟ体" pitchFamily="50" charset="-128"/>
              </a:rPr>
              <a:t>　</a:t>
            </a:r>
          </a:p>
        </p:txBody>
      </p:sp>
      <p:sp>
        <p:nvSpPr>
          <p:cNvPr id="30724" name="Text Box 14"/>
          <p:cNvSpPr txBox="1">
            <a:spLocks noChangeArrowheads="1"/>
          </p:cNvSpPr>
          <p:nvPr/>
        </p:nvSpPr>
        <p:spPr bwMode="auto">
          <a:xfrm>
            <a:off x="611560" y="2996952"/>
            <a:ext cx="78488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 smtClean="0">
                <a:latin typeface="Arial Black" pitchFamily="34" charset="0"/>
                <a:ea typeface="HGS創英角ﾎﾟｯﾌﾟ体" pitchFamily="50" charset="-128"/>
              </a:rPr>
              <a:t>7</a:t>
            </a:r>
            <a:r>
              <a:rPr lang="en-US" altLang="ja-JP" sz="2400" b="1" baseline="30000" dirty="0" smtClean="0">
                <a:latin typeface="Arial Black" pitchFamily="34" charset="0"/>
                <a:ea typeface="HGS創英角ﾎﾟｯﾌﾟ体" pitchFamily="50" charset="-128"/>
              </a:rPr>
              <a:t>th</a:t>
            </a:r>
            <a:r>
              <a:rPr lang="en-US" altLang="ja-JP" sz="2400" b="1" dirty="0" smtClean="0">
                <a:latin typeface="Arial Black" pitchFamily="34" charset="0"/>
                <a:ea typeface="HGS創英角ﾎﾟｯﾌﾟ体" pitchFamily="50" charset="-128"/>
              </a:rPr>
              <a:t> Annual ALICE T2/T2 Workshop </a:t>
            </a:r>
          </a:p>
          <a:p>
            <a:pPr algn="ctr"/>
            <a:r>
              <a:rPr lang="en-US" altLang="ja-JP" sz="2400" b="1" dirty="0">
                <a:latin typeface="Arial Black" pitchFamily="34" charset="0"/>
                <a:ea typeface="HGS創英角ﾎﾟｯﾌﾟ体" pitchFamily="50" charset="-128"/>
              </a:rPr>
              <a:t> </a:t>
            </a:r>
            <a:r>
              <a:rPr lang="en-US" altLang="ja-JP" sz="2400" b="1" dirty="0" err="1">
                <a:latin typeface="Arial Black" pitchFamily="34" charset="0"/>
                <a:ea typeface="HGS創英角ﾎﾟｯﾌﾟ体" pitchFamily="50" charset="-128"/>
              </a:rPr>
              <a:t>Institut</a:t>
            </a:r>
            <a:r>
              <a:rPr lang="en-US" altLang="ja-JP" sz="2400" b="1" dirty="0">
                <a:latin typeface="Arial Black" pitchFamily="34" charset="0"/>
                <a:ea typeface="HGS創英角ﾎﾟｯﾌﾟ体" pitchFamily="50" charset="-128"/>
              </a:rPr>
              <a:t> </a:t>
            </a:r>
            <a:r>
              <a:rPr lang="en-US" altLang="ja-JP" sz="2400" b="1" dirty="0" err="1">
                <a:latin typeface="Arial Black" pitchFamily="34" charset="0"/>
                <a:ea typeface="HGS創英角ﾎﾟｯﾌﾟ体" pitchFamily="50" charset="-128"/>
              </a:rPr>
              <a:t>Pluridisciplinaire</a:t>
            </a:r>
            <a:r>
              <a:rPr lang="en-US" altLang="ja-JP" sz="2400" b="1" dirty="0">
                <a:latin typeface="Arial Black" pitchFamily="34" charset="0"/>
                <a:ea typeface="HGS創英角ﾎﾟｯﾌﾟ体" pitchFamily="50" charset="-128"/>
              </a:rPr>
              <a:t> Hubert </a:t>
            </a:r>
            <a:r>
              <a:rPr lang="en-US" altLang="ja-JP" sz="2400" b="1" dirty="0" err="1" smtClean="0">
                <a:latin typeface="Arial Black" pitchFamily="34" charset="0"/>
                <a:ea typeface="HGS創英角ﾎﾟｯﾌﾟ体" pitchFamily="50" charset="-128"/>
              </a:rPr>
              <a:t>Curien</a:t>
            </a:r>
            <a:endParaRPr lang="en-US" altLang="ja-JP" sz="2400" b="1" dirty="0" smtClean="0">
              <a:latin typeface="Arial Black" pitchFamily="34" charset="0"/>
              <a:ea typeface="HGS創英角ﾎﾟｯﾌﾟ体" pitchFamily="50" charset="-128"/>
            </a:endParaRPr>
          </a:p>
          <a:p>
            <a:pPr algn="ctr"/>
            <a:r>
              <a:rPr lang="en-US" altLang="ja-JP" sz="2400" b="1" dirty="0" smtClean="0">
                <a:latin typeface="Arial Black" pitchFamily="34" charset="0"/>
                <a:ea typeface="HGS創英角ﾎﾟｯﾌﾟ体" pitchFamily="50" charset="-128"/>
              </a:rPr>
              <a:t>Strasbourg, France</a:t>
            </a:r>
          </a:p>
          <a:p>
            <a:pPr algn="ctr"/>
            <a:r>
              <a:rPr lang="en-US" altLang="ja-JP" sz="2400" b="1" dirty="0" smtClean="0">
                <a:latin typeface="Arial Black" pitchFamily="34" charset="0"/>
                <a:ea typeface="HGS創英角ﾎﾟｯﾌﾟ体" pitchFamily="50" charset="-128"/>
              </a:rPr>
              <a:t>03 – 05 May 2017</a:t>
            </a:r>
            <a:endParaRPr lang="en-US" altLang="ja-JP" sz="2400" b="1" dirty="0">
              <a:latin typeface="Arial Black" pitchFamily="34" charset="0"/>
              <a:ea typeface="HGS創英角ﾎﾟｯﾌﾟ体" pitchFamily="50" charset="-128"/>
            </a:endParaRPr>
          </a:p>
        </p:txBody>
      </p:sp>
      <p:pic>
        <p:nvPicPr>
          <p:cNvPr id="30725" name="Picture 24" descr="lablogo_red_m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57" y="0"/>
            <a:ext cx="1474887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3" descr="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78942"/>
            <a:ext cx="2194927" cy="579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LogoAliceNew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85243" y="0"/>
            <a:ext cx="958757" cy="89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テキスト ボックス 1"/>
          <p:cNvSpPr txBox="1"/>
          <p:nvPr/>
        </p:nvSpPr>
        <p:spPr>
          <a:xfrm>
            <a:off x="7323754" y="281623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09" y="4566912"/>
            <a:ext cx="3763909" cy="220541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19" y="1169692"/>
            <a:ext cx="3759955" cy="2203099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618" y="2233347"/>
            <a:ext cx="5227919" cy="4003922"/>
          </a:xfrm>
          <a:prstGeom prst="rect">
            <a:avLst/>
          </a:prstGeom>
        </p:spPr>
      </p:pic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xfrm>
            <a:off x="8932242" y="6578600"/>
            <a:ext cx="173658" cy="2490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10</a:t>
            </a:fld>
            <a:endParaRPr sz="12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</p:txBody>
      </p:sp>
      <p:sp>
        <p:nvSpPr>
          <p:cNvPr id="39" name="Shape 39"/>
          <p:cNvSpPr/>
          <p:nvPr/>
        </p:nvSpPr>
        <p:spPr>
          <a:xfrm>
            <a:off x="557263" y="4277754"/>
            <a:ext cx="2243169" cy="211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>
              <a:defRPr sz="9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900" b="1">
                <a:solidFill>
                  <a:srgbClr val="FFFFFF"/>
                </a:solidFill>
              </a:rPr>
              <a:t>Slide by N. Nakamura (NII) @ AFAD2015</a:t>
            </a:r>
          </a:p>
        </p:txBody>
      </p:sp>
      <p:sp>
        <p:nvSpPr>
          <p:cNvPr id="41" name="Shape 41"/>
          <p:cNvSpPr/>
          <p:nvPr/>
        </p:nvSpPr>
        <p:spPr>
          <a:xfrm>
            <a:off x="88654" y="3450811"/>
            <a:ext cx="2789225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400" dirty="0"/>
              <a:t>Latchezar, Costin visited </a:t>
            </a:r>
            <a:r>
              <a:rPr sz="1400" dirty="0" smtClean="0"/>
              <a:t>Tsukuba</a:t>
            </a:r>
            <a:endParaRPr lang="en-US" sz="1400" dirty="0" smtClean="0"/>
          </a:p>
          <a:p>
            <a:pPr lvl="0">
              <a:defRPr sz="1800"/>
            </a:pPr>
            <a:r>
              <a:rPr lang="en-US" altLang="ja-JP" sz="1400" dirty="0"/>
              <a:t>fixing CVMFS, SQUID setups</a:t>
            </a:r>
            <a:endParaRPr sz="1400" dirty="0"/>
          </a:p>
          <a:p>
            <a:pPr lvl="0">
              <a:defRPr sz="1800"/>
            </a:pPr>
            <a:r>
              <a:rPr sz="1400" dirty="0"/>
              <a:t>(Nov. 11, 2016)</a:t>
            </a:r>
          </a:p>
        </p:txBody>
      </p:sp>
      <p:sp>
        <p:nvSpPr>
          <p:cNvPr id="42" name="Shape 42"/>
          <p:cNvSpPr/>
          <p:nvPr/>
        </p:nvSpPr>
        <p:spPr>
          <a:xfrm flipH="1" flipV="1">
            <a:off x="2148840" y="3166110"/>
            <a:ext cx="0" cy="29599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4" name="Shape 44"/>
          <p:cNvSpPr/>
          <p:nvPr/>
        </p:nvSpPr>
        <p:spPr>
          <a:xfrm>
            <a:off x="3487943" y="1259001"/>
            <a:ext cx="1" cy="38100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5" name="Shape 45"/>
          <p:cNvSpPr/>
          <p:nvPr/>
        </p:nvSpPr>
        <p:spPr>
          <a:xfrm flipH="1" flipV="1">
            <a:off x="818748" y="1434434"/>
            <a:ext cx="2946817" cy="1"/>
          </a:xfrm>
          <a:prstGeom prst="line">
            <a:avLst/>
          </a:prstGeom>
          <a:ln w="50800">
            <a:solidFill>
              <a:srgbClr val="FF2600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4672365" y="1216068"/>
            <a:ext cx="113786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solidFill>
                  <a:srgbClr val="FF2600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000" b="1">
                <a:solidFill>
                  <a:srgbClr val="FF2600"/>
                </a:solidFill>
              </a:rPr>
              <a:t>~50 jobs</a:t>
            </a:r>
          </a:p>
        </p:txBody>
      </p:sp>
      <p:sp>
        <p:nvSpPr>
          <p:cNvPr id="47" name="Shape 47"/>
          <p:cNvSpPr/>
          <p:nvPr/>
        </p:nvSpPr>
        <p:spPr>
          <a:xfrm flipH="1">
            <a:off x="3872618" y="1423677"/>
            <a:ext cx="741004" cy="1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49" name="Shape 49"/>
          <p:cNvSpPr/>
          <p:nvPr/>
        </p:nvSpPr>
        <p:spPr>
          <a:xfrm>
            <a:off x="1256043" y="913349"/>
            <a:ext cx="1574528" cy="381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Running jobs</a:t>
            </a:r>
          </a:p>
        </p:txBody>
      </p:sp>
      <p:sp>
        <p:nvSpPr>
          <p:cNvPr id="51" name="Shape 51"/>
          <p:cNvSpPr/>
          <p:nvPr/>
        </p:nvSpPr>
        <p:spPr>
          <a:xfrm>
            <a:off x="839127" y="4277753"/>
            <a:ext cx="2472520" cy="381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800" b="1"/>
            </a:lvl1pPr>
          </a:lstStyle>
          <a:p>
            <a:pPr lvl="0">
              <a:defRPr b="0"/>
            </a:pPr>
            <a:r>
              <a:rPr b="1"/>
              <a:t>Done jobs in Tsukuba</a:t>
            </a:r>
          </a:p>
        </p:txBody>
      </p:sp>
      <p:sp>
        <p:nvSpPr>
          <p:cNvPr id="52" name="Shape 52"/>
          <p:cNvSpPr/>
          <p:nvPr/>
        </p:nvSpPr>
        <p:spPr>
          <a:xfrm>
            <a:off x="4672365" y="4103370"/>
            <a:ext cx="676876" cy="434734"/>
          </a:xfrm>
          <a:prstGeom prst="roundRect">
            <a:avLst>
              <a:gd name="adj" fmla="val 35264"/>
            </a:avLst>
          </a:prstGeom>
          <a:ln w="635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5092713" y="1640003"/>
            <a:ext cx="0" cy="2463368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ctr" defTabSz="406400">
              <a:defRPr sz="2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0" y="17438"/>
            <a:ext cx="1040464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dirty="0" smtClean="0"/>
              <a:t>Daily Score at Tsukuba </a:t>
            </a:r>
          </a:p>
        </p:txBody>
      </p:sp>
      <p:sp>
        <p:nvSpPr>
          <p:cNvPr id="21" name="フローチャート: 結合子 20"/>
          <p:cNvSpPr/>
          <p:nvPr/>
        </p:nvSpPr>
        <p:spPr bwMode="auto">
          <a:xfrm>
            <a:off x="5868144" y="4581128"/>
            <a:ext cx="936104" cy="360040"/>
          </a:xfrm>
          <a:prstGeom prst="flowChartConnector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804248" y="4797152"/>
            <a:ext cx="987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</a:t>
            </a:r>
            <a:r>
              <a:rPr lang="en-US" altLang="ja-JP" sz="1400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+50TB</a:t>
            </a:r>
            <a:endParaRPr kumimoji="1" lang="ja-JP" altLang="en-US" sz="14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364088" y="4149080"/>
            <a:ext cx="83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</a:t>
            </a:r>
            <a:r>
              <a:rPr lang="en-US" altLang="ja-JP" sz="1400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+128</a:t>
            </a:r>
            <a:endParaRPr kumimoji="1" lang="ja-JP" altLang="en-US" sz="14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5230136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2" y="764704"/>
            <a:ext cx="9131458" cy="588522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2852936"/>
            <a:ext cx="3013425" cy="33982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7438"/>
            <a:ext cx="1040464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dirty="0" smtClean="0"/>
              <a:t>Network Connection in ALICE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5013176"/>
            <a:ext cx="4968552" cy="12003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B/W has dropped drastically on around 20</a:t>
            </a:r>
            <a:r>
              <a:rPr lang="en-US" altLang="ja-JP" sz="2400" b="1" baseline="30000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th</a:t>
            </a:r>
            <a:r>
              <a:rPr lang="en-US" altLang="ja-JP" sz="24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 of March to/from all sites. Investigation underway.  </a:t>
            </a:r>
          </a:p>
        </p:txBody>
      </p:sp>
    </p:spTree>
    <p:extLst>
      <p:ext uri="{BB962C8B-B14F-4D97-AF65-F5344CB8AC3E}">
        <p14:creationId xmlns:p14="http://schemas.microsoft.com/office/powerpoint/2010/main" val="37778132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80728"/>
            <a:ext cx="4536504" cy="265498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052736"/>
            <a:ext cx="4267200" cy="17653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17438"/>
            <a:ext cx="1040464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dirty="0" smtClean="0"/>
              <a:t>CPU/SE Efficiencies in Japan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59632" y="278092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339900"/>
                </a:solidFill>
                <a:latin typeface="Arial Black"/>
                <a:cs typeface="Arial Black"/>
              </a:rPr>
              <a:t>Setup time at </a:t>
            </a:r>
            <a:r>
              <a:rPr lang="en-US" altLang="ja-JP" sz="1400" dirty="0">
                <a:solidFill>
                  <a:srgbClr val="339900"/>
                </a:solidFill>
                <a:latin typeface="Arial Black"/>
                <a:cs typeface="Arial Black"/>
              </a:rPr>
              <a:t>T</a:t>
            </a:r>
            <a:r>
              <a:rPr kumimoji="1" lang="en-US" altLang="ja-JP" sz="1400" dirty="0" smtClean="0">
                <a:solidFill>
                  <a:srgbClr val="339900"/>
                </a:solidFill>
                <a:latin typeface="Arial Black"/>
                <a:cs typeface="Arial Black"/>
              </a:rPr>
              <a:t>sukuba</a:t>
            </a:r>
            <a:endParaRPr kumimoji="1" lang="ja-JP" altLang="en-US" sz="1400" dirty="0">
              <a:solidFill>
                <a:srgbClr val="339900"/>
              </a:solidFill>
              <a:latin typeface="Arial Black"/>
              <a:cs typeface="Arial Black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75856" y="278092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solidFill>
                  <a:srgbClr val="00FFFF"/>
                </a:solidFill>
                <a:latin typeface="Arial Black"/>
                <a:cs typeface="Arial Black"/>
              </a:rPr>
              <a:t>U</a:t>
            </a:r>
            <a:r>
              <a:rPr lang="en-US" altLang="ja-JP" sz="1400" dirty="0" smtClean="0">
                <a:solidFill>
                  <a:srgbClr val="00FFFF"/>
                </a:solidFill>
                <a:latin typeface="Arial Black"/>
                <a:cs typeface="Arial Black"/>
              </a:rPr>
              <a:t>pgrade </a:t>
            </a:r>
            <a:r>
              <a:rPr kumimoji="1" lang="en-US" altLang="ja-JP" sz="1400" dirty="0" smtClean="0">
                <a:solidFill>
                  <a:srgbClr val="00FFFF"/>
                </a:solidFill>
                <a:latin typeface="Arial Black"/>
                <a:cs typeface="Arial Black"/>
              </a:rPr>
              <a:t>at </a:t>
            </a:r>
            <a:r>
              <a:rPr lang="en-US" altLang="ja-JP" sz="1400" dirty="0" smtClean="0">
                <a:solidFill>
                  <a:srgbClr val="00FFFF"/>
                </a:solidFill>
                <a:latin typeface="Arial Black"/>
                <a:cs typeface="Arial Black"/>
              </a:rPr>
              <a:t>Hiroshima</a:t>
            </a:r>
            <a:endParaRPr kumimoji="1" lang="ja-JP" altLang="en-US" sz="1400" dirty="0">
              <a:solidFill>
                <a:srgbClr val="00FFFF"/>
              </a:solidFill>
              <a:latin typeface="Arial Black"/>
              <a:cs typeface="Arial Black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33056"/>
            <a:ext cx="9144000" cy="237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6924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17438"/>
            <a:ext cx="1040464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sz="2800" dirty="0" smtClean="0"/>
              <a:t>Strange Behavior of Torque/</a:t>
            </a:r>
            <a:r>
              <a:rPr lang="en-US" altLang="ja-JP" sz="2800" dirty="0"/>
              <a:t>M</a:t>
            </a:r>
            <a:r>
              <a:rPr lang="en-US" altLang="ja-JP" sz="2800" dirty="0" smtClean="0"/>
              <a:t>aui at Hiroshima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492896"/>
            <a:ext cx="6235806" cy="403244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79512" y="836712"/>
            <a:ext cx="79432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ja-JP" sz="2000" dirty="0" smtClean="0">
                <a:latin typeface="Arial Narrow"/>
                <a:cs typeface="Arial Narrow"/>
              </a:rPr>
              <a:t>One day, </a:t>
            </a:r>
            <a:r>
              <a:rPr lang="en-US" altLang="ja-JP" sz="2000" dirty="0">
                <a:latin typeface="Arial Narrow"/>
                <a:cs typeface="Arial Narrow"/>
              </a:rPr>
              <a:t>6</a:t>
            </a:r>
            <a:r>
              <a:rPr lang="en-US" altLang="ja-JP" sz="2000" dirty="0" smtClean="0">
                <a:latin typeface="Arial Narrow"/>
                <a:cs typeface="Arial Narrow"/>
              </a:rPr>
              <a:t> WN’s stopped accepting new jobs </a:t>
            </a:r>
            <a:r>
              <a:rPr lang="en-US" altLang="ja-JP" sz="2000" b="1" dirty="0" smtClean="0">
                <a:solidFill>
                  <a:srgbClr val="0000FF"/>
                </a:solidFill>
                <a:latin typeface="Arial Narrow"/>
                <a:cs typeface="Arial Narrow"/>
              </a:rPr>
              <a:t>at almost same time</a:t>
            </a:r>
            <a:r>
              <a:rPr lang="en-US" altLang="ja-JP" sz="2000" dirty="0" smtClean="0">
                <a:latin typeface="Arial Narrow"/>
                <a:cs typeface="Arial Narrow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>
                <a:latin typeface="Arial Narrow"/>
                <a:cs typeface="Arial Narrow"/>
              </a:rPr>
              <a:t>PBS status of the WN’s became </a:t>
            </a:r>
            <a:r>
              <a:rPr lang="en-US" altLang="ja-JP" sz="2000" b="1" dirty="0" smtClean="0">
                <a:solidFill>
                  <a:srgbClr val="0000FF"/>
                </a:solidFill>
                <a:latin typeface="Arial Narrow"/>
                <a:cs typeface="Arial Narrow"/>
              </a:rPr>
              <a:t>BUSY</a:t>
            </a:r>
            <a:r>
              <a:rPr lang="en-US" altLang="ja-JP" sz="2000" dirty="0" smtClean="0">
                <a:latin typeface="Arial Narrow"/>
                <a:cs typeface="Arial Narrow"/>
              </a:rPr>
              <a:t>, but others job-</a:t>
            </a:r>
            <a:r>
              <a:rPr lang="en-US" altLang="ja-JP" sz="2000" dirty="0">
                <a:latin typeface="Arial Narrow"/>
                <a:cs typeface="Arial Narrow"/>
              </a:rPr>
              <a:t>e</a:t>
            </a:r>
            <a:r>
              <a:rPr lang="en-US" altLang="ja-JP" sz="2000" dirty="0" smtClean="0">
                <a:latin typeface="Arial Narrow"/>
                <a:cs typeface="Arial Narrow"/>
              </a:rPr>
              <a:t>xclusive.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>
                <a:latin typeface="Arial Narrow"/>
                <a:cs typeface="Arial Narrow"/>
              </a:rPr>
              <a:t>PBS restart on the CREAM-CE server does not change the WN’s status. 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b="1" dirty="0" err="1" smtClean="0">
                <a:solidFill>
                  <a:srgbClr val="0000FF"/>
                </a:solidFill>
                <a:latin typeface="Arial Narrow"/>
                <a:cs typeface="Arial Narrow"/>
              </a:rPr>
              <a:t>Pbs_mom</a:t>
            </a:r>
            <a:r>
              <a:rPr lang="en-US" altLang="ja-JP" sz="2000" b="1" dirty="0" smtClean="0">
                <a:solidFill>
                  <a:srgbClr val="0000FF"/>
                </a:solidFill>
                <a:latin typeface="Arial Narrow"/>
                <a:cs typeface="Arial Narrow"/>
              </a:rPr>
              <a:t> restart </a:t>
            </a:r>
            <a:r>
              <a:rPr lang="en-US" altLang="ja-JP" sz="2000" dirty="0" smtClean="0">
                <a:latin typeface="Arial Narrow"/>
                <a:cs typeface="Arial Narrow"/>
              </a:rPr>
              <a:t>on each WN removed the BUSY flag, then resume accepting.  </a:t>
            </a:r>
            <a:endParaRPr kumimoji="1" lang="ja-JP" altLang="en-US" sz="2000" dirty="0">
              <a:latin typeface="Arial Narrow"/>
              <a:cs typeface="Arial Narrow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2132856"/>
            <a:ext cx="317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 Black"/>
                <a:cs typeface="Arial Black"/>
              </a:rPr>
              <a:t>Any hints/</a:t>
            </a:r>
            <a:r>
              <a:rPr kumimoji="1" lang="en-US" altLang="ja-JP" dirty="0" smtClean="0">
                <a:solidFill>
                  <a:srgbClr val="FF0000"/>
                </a:solidFill>
                <a:latin typeface="Arial Black"/>
                <a:cs typeface="Arial Black"/>
              </a:rPr>
              <a:t>suggestions? </a:t>
            </a:r>
            <a:endParaRPr kumimoji="1" lang="ja-JP" altLang="en-US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9" name="下矢印 8"/>
          <p:cNvSpPr/>
          <p:nvPr/>
        </p:nvSpPr>
        <p:spPr bwMode="auto">
          <a:xfrm>
            <a:off x="7956376" y="3501008"/>
            <a:ext cx="288032" cy="21602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下矢印 9"/>
          <p:cNvSpPr/>
          <p:nvPr/>
        </p:nvSpPr>
        <p:spPr bwMode="auto">
          <a:xfrm>
            <a:off x="4860032" y="4437112"/>
            <a:ext cx="288032" cy="21602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下矢印 10"/>
          <p:cNvSpPr/>
          <p:nvPr/>
        </p:nvSpPr>
        <p:spPr bwMode="auto">
          <a:xfrm>
            <a:off x="4860032" y="2492896"/>
            <a:ext cx="288032" cy="21602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8227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504" y="836712"/>
            <a:ext cx="8064896" cy="5760640"/>
          </a:xfrm>
        </p:spPr>
        <p:txBody>
          <a:bodyPr/>
          <a:lstStyle/>
          <a:p>
            <a:pPr marL="0" indent="0">
              <a:lnSpc>
                <a:spcPct val="80000"/>
              </a:lnSpc>
              <a:buClrTx/>
              <a:buSzPct val="100000"/>
              <a:buNone/>
            </a:pPr>
            <a:r>
              <a:rPr lang="en-US" altLang="ja-JP" sz="2400" dirty="0" smtClean="0">
                <a:solidFill>
                  <a:srgbClr val="0000FF"/>
                </a:solidFill>
                <a:latin typeface="Arial Black"/>
                <a:cs typeface="Arial Black"/>
              </a:rPr>
              <a:t>Funding of T2’s</a:t>
            </a: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No T2 operation or equipment budgets either in Hiroshima or </a:t>
            </a: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T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sukuba, then grabbing from individual/group research grant/budget from time to time.  </a:t>
            </a: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Hiroshima T2 is parasitized in a high-energy physics computing facility which provides us a latest networking environment and basic rental servers, but quite unknown for future. Massive WN’s and disks 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were provided </a:t>
            </a: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with Toru’s grants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.</a:t>
            </a:r>
          </a:p>
          <a:p>
            <a:pPr marL="0" indent="0">
              <a:lnSpc>
                <a:spcPct val="80000"/>
              </a:lnSpc>
              <a:buClrTx/>
              <a:buSzPct val="100000"/>
              <a:buNone/>
            </a:pPr>
            <a:r>
              <a:rPr lang="en-US" altLang="ja-JP" sz="2400" dirty="0" smtClean="0">
                <a:solidFill>
                  <a:srgbClr val="0000FF"/>
                </a:solidFill>
                <a:latin typeface="Arial Black"/>
                <a:cs typeface="Arial Black"/>
              </a:rPr>
              <a:t>Network status</a:t>
            </a: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SINET</a:t>
            </a: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-5 in operation and 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NII is </a:t>
            </a: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looking for heavy 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users.</a:t>
            </a: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SINET though-put achieves beyond 9Gbps from CERN</a:t>
            </a: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 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to Hiroshima, but   </a:t>
            </a: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D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aily MC@T2 load needs more or less 1Gbps. </a:t>
            </a:r>
            <a:endParaRPr lang="en-US" altLang="ja-JP" sz="2000" dirty="0">
              <a:solidFill>
                <a:srgbClr val="339900"/>
              </a:solidFill>
              <a:latin typeface="Arial Narrow"/>
              <a:cs typeface="Arial Narrow"/>
            </a:endParaRPr>
          </a:p>
          <a:p>
            <a:pPr marL="0" indent="0">
              <a:lnSpc>
                <a:spcPct val="80000"/>
              </a:lnSpc>
              <a:buClrTx/>
              <a:buSzPct val="100000"/>
              <a:buNone/>
            </a:pPr>
            <a:r>
              <a:rPr lang="en-US" altLang="ja-JP" sz="2400" dirty="0" smtClean="0">
                <a:solidFill>
                  <a:srgbClr val="0000FF"/>
                </a:solidFill>
                <a:latin typeface="Arial Black"/>
                <a:cs typeface="Arial Black"/>
              </a:rPr>
              <a:t>IPv6 readiness</a:t>
            </a: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Let’s learn pros and cons, and discuss with network experts. </a:t>
            </a:r>
            <a:endParaRPr lang="en-US" altLang="ja-JP" sz="2000" dirty="0">
              <a:solidFill>
                <a:srgbClr val="339900"/>
              </a:solidFill>
              <a:latin typeface="Arial Narrow"/>
              <a:cs typeface="Arial Narrow"/>
            </a:endParaRPr>
          </a:p>
          <a:p>
            <a:pPr marL="0" indent="0">
              <a:lnSpc>
                <a:spcPct val="80000"/>
              </a:lnSpc>
              <a:buClrTx/>
              <a:buSzPct val="100000"/>
              <a:buNone/>
            </a:pPr>
            <a:r>
              <a:rPr lang="en-US" altLang="ja-JP" sz="2400" dirty="0" smtClean="0">
                <a:solidFill>
                  <a:srgbClr val="0000FF"/>
                </a:solidFill>
                <a:latin typeface="Arial Black"/>
                <a:cs typeface="Arial Black"/>
              </a:rPr>
              <a:t>LHCONE adoption</a:t>
            </a: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May move in 2 sites together or individuals. Which preferred?</a:t>
            </a: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Let’s learn pros and cons for T2 sites, considering to remove/bypass F/W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.</a:t>
            </a: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Shall discuss with network experts. I guess KEK </a:t>
            </a: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will/has joined 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LHCONE. </a:t>
            </a:r>
            <a:endParaRPr lang="en-US" altLang="ja-JP" sz="2000" dirty="0">
              <a:solidFill>
                <a:srgbClr val="339900"/>
              </a:solidFill>
              <a:latin typeface="Arial Narrow"/>
              <a:cs typeface="Arial Narrow"/>
            </a:endParaRPr>
          </a:p>
          <a:p>
            <a:pPr lvl="1">
              <a:lnSpc>
                <a:spcPct val="80000"/>
              </a:lnSpc>
              <a:buClrTx/>
              <a:buSzPct val="100000"/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Should </a:t>
            </a: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negotiate with the security authorities, since they are quite 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quite sensitive </a:t>
            </a: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to </a:t>
            </a:r>
            <a:r>
              <a:rPr lang="en-US" altLang="ja-JP" sz="2000" dirty="0" smtClean="0">
                <a:solidFill>
                  <a:srgbClr val="339900"/>
                </a:solidFill>
                <a:latin typeface="Arial Narrow"/>
                <a:cs typeface="Arial Narrow"/>
              </a:rPr>
              <a:t>any incidents</a:t>
            </a:r>
            <a:r>
              <a:rPr lang="en-US" altLang="ja-JP" sz="2000" dirty="0">
                <a:solidFill>
                  <a:srgbClr val="339900"/>
                </a:solidFill>
                <a:latin typeface="Arial Narrow"/>
                <a:cs typeface="Arial Narrow"/>
              </a:rPr>
              <a:t>. </a:t>
            </a:r>
          </a:p>
          <a:p>
            <a:pPr lvl="1">
              <a:buClrTx/>
              <a:buSzPct val="100000"/>
              <a:buFont typeface="Wingdings" charset="2"/>
              <a:buChar char="l"/>
            </a:pPr>
            <a:endParaRPr lang="en-US" altLang="ja-JP" sz="2000" dirty="0">
              <a:solidFill>
                <a:srgbClr val="339900"/>
              </a:solidFill>
              <a:latin typeface="Arial Narrow"/>
              <a:cs typeface="Arial Narrow"/>
            </a:endParaRPr>
          </a:p>
          <a:p>
            <a:pPr>
              <a:buClrTx/>
              <a:buSzPct val="100000"/>
            </a:pPr>
            <a:endParaRPr kumimoji="1" lang="ja-JP" altLang="en-US" sz="2400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 bwMode="auto">
          <a:xfrm>
            <a:off x="0" y="0"/>
            <a:ext cx="8486871" cy="6161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10796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0000"/>
                  </a:solidFill>
                </a:uFill>
                <a:latin typeface="Arial Black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dirty="0" smtClean="0"/>
              <a:t>Funding </a:t>
            </a:r>
            <a:r>
              <a:rPr lang="en-US" altLang="ja-JP" dirty="0"/>
              <a:t>and Networking in </a:t>
            </a:r>
            <a:r>
              <a:rPr lang="en-US" altLang="ja-JP" dirty="0" smtClean="0"/>
              <a:t>Japan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4456981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486871" cy="616186"/>
          </a:xfrm>
        </p:spPr>
        <p:txBody>
          <a:bodyPr/>
          <a:lstStyle/>
          <a:p>
            <a:r>
              <a:rPr kumimoji="1" lang="en-US" altLang="ja-JP" dirty="0" smtClean="0"/>
              <a:t>Summary and Plans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0" y="836712"/>
            <a:ext cx="8604448" cy="5707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10000"/>
              </a:lnSpc>
              <a:buFont typeface="Wingdings" pitchFamily="2" charset="2"/>
              <a:buChar char="u"/>
            </a:pPr>
            <a:r>
              <a:rPr kumimoji="0" lang="en-US" altLang="ja-JP" sz="2000" dirty="0" smtClean="0">
                <a:solidFill>
                  <a:srgbClr val="0000FF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Status at Hiroshima</a:t>
            </a: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Major network equipment replaced. 10 </a:t>
            </a:r>
            <a:r>
              <a:rPr kumimoji="0" lang="en-US" altLang="ja-JP" dirty="0" err="1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Gbps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 connection opened in March. </a:t>
            </a: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T2 operation resumed in April, accepting around 2200 jobs. </a:t>
            </a: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EOS in operation, increasing cap. up to 700TB in months. </a:t>
            </a:r>
          </a:p>
          <a:p>
            <a:pPr marL="285750" lvl="1" indent="-285750">
              <a:lnSpc>
                <a:spcPct val="110000"/>
              </a:lnSpc>
              <a:buFont typeface="Wingdings" pitchFamily="2" charset="2"/>
              <a:buChar char="u"/>
            </a:pPr>
            <a:r>
              <a:rPr kumimoji="0" lang="en-US" altLang="ja-JP" sz="2000" dirty="0" smtClean="0">
                <a:solidFill>
                  <a:srgbClr val="0000FF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Status at Tsukuba</a:t>
            </a: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Stably accepting 50 jobs, increasing the payload +128.  </a:t>
            </a: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50TB of SE pledged at Bergen will be provided in this year. </a:t>
            </a:r>
            <a:endParaRPr kumimoji="0" lang="en-US" altLang="ja-JP" dirty="0">
              <a:solidFill>
                <a:srgbClr val="008000"/>
              </a:solidFill>
              <a:latin typeface="Franklin Gothic Medium"/>
              <a:ea typeface="HG丸ｺﾞｼｯｸM-PRO" pitchFamily="50" charset="-128"/>
              <a:cs typeface="Franklin Gothic Medium"/>
            </a:endParaRP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A sudden drop of B/W observed in March needs investigation. </a:t>
            </a:r>
            <a:endParaRPr kumimoji="0" lang="en-US" altLang="ja-JP" dirty="0">
              <a:solidFill>
                <a:srgbClr val="008000"/>
              </a:solidFill>
              <a:latin typeface="Franklin Gothic Medium"/>
              <a:ea typeface="HG丸ｺﾞｼｯｸM-PRO" pitchFamily="50" charset="-128"/>
              <a:cs typeface="Franklin Gothic Medium"/>
            </a:endParaRPr>
          </a:p>
          <a:p>
            <a:pPr marL="285750" lvl="1" indent="-285750">
              <a:lnSpc>
                <a:spcPct val="110000"/>
              </a:lnSpc>
              <a:buFont typeface="Wingdings" pitchFamily="2" charset="2"/>
              <a:buChar char="u"/>
            </a:pPr>
            <a:r>
              <a:rPr kumimoji="0" lang="en-US" altLang="ja-JP" sz="2000" dirty="0" smtClean="0">
                <a:solidFill>
                  <a:srgbClr val="0000FF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Perspective view of Tier operation in Japan</a:t>
            </a: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16.7kHS06 meets the 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resource required 12.20k (Yves’ talk today 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for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 2017), 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but 0.75 PB fails that of 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1.11PB (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ibid.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). </a:t>
            </a:r>
            <a:endParaRPr kumimoji="0" lang="en-US" altLang="ja-JP" dirty="0" smtClean="0">
              <a:solidFill>
                <a:srgbClr val="008000"/>
              </a:solidFill>
              <a:latin typeface="Franklin Gothic Medium"/>
              <a:ea typeface="HG丸ｺﾞｼｯｸM-PRO" pitchFamily="50" charset="-128"/>
              <a:cs typeface="Franklin Gothic Medium"/>
            </a:endParaRP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SINET-5 in operation. They looks for heavy users to upgrade the London route. </a:t>
            </a: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Ready to 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discuss/negotiate </a:t>
            </a:r>
            <a:r>
              <a:rPr kumimoji="0" lang="en-US" altLang="ja-JP" dirty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about IPv6 and </a:t>
            </a: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LHCONE. </a:t>
            </a:r>
            <a:endParaRPr kumimoji="0" lang="en-US" altLang="ja-JP" sz="2000" dirty="0">
              <a:solidFill>
                <a:srgbClr val="0000FF"/>
              </a:solidFill>
              <a:latin typeface="Franklin Gothic Medium"/>
              <a:ea typeface="HG丸ｺﾞｼｯｸM-PRO" pitchFamily="50" charset="-128"/>
              <a:cs typeface="Franklin Gothic Medium"/>
            </a:endParaRP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No optimistic views on funding issues anywhere. </a:t>
            </a:r>
          </a:p>
          <a:p>
            <a:pPr marL="285750" lvl="1" indent="-285750">
              <a:lnSpc>
                <a:spcPct val="110000"/>
              </a:lnSpc>
              <a:buFont typeface="Wingdings" pitchFamily="2" charset="2"/>
              <a:buChar char="u"/>
            </a:pPr>
            <a:r>
              <a:rPr kumimoji="0" lang="en-US" altLang="ja-JP" sz="2000" dirty="0" smtClean="0">
                <a:solidFill>
                  <a:srgbClr val="0000FF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Some efforts toward RUN-3 and beyond</a:t>
            </a: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Individual O2 efforts exit in Japan, but some do not pay any attention. </a:t>
            </a:r>
            <a:endParaRPr kumimoji="0" lang="en-US" altLang="ja-JP" dirty="0">
              <a:solidFill>
                <a:srgbClr val="008000"/>
              </a:solidFill>
              <a:latin typeface="Franklin Gothic Medium"/>
              <a:ea typeface="HG丸ｺﾞｼｯｸM-PRO" pitchFamily="50" charset="-128"/>
              <a:cs typeface="Franklin Gothic Medium"/>
            </a:endParaRP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Should form a body including all efforts/potential, collaborating with JPARC. </a:t>
            </a:r>
          </a:p>
          <a:p>
            <a:pPr marL="742950" lvl="2" indent="-285750">
              <a:lnSpc>
                <a:spcPct val="110000"/>
              </a:lnSpc>
              <a:buFont typeface="Wingdings" charset="2"/>
              <a:buChar char="l"/>
            </a:pPr>
            <a:r>
              <a:rPr kumimoji="0" lang="en-US" altLang="ja-JP" dirty="0" smtClean="0">
                <a:solidFill>
                  <a:srgbClr val="008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Design a new computing farm, including JPARC activities, in Japan. </a:t>
            </a:r>
            <a:endParaRPr kumimoji="0" lang="en-US" altLang="ja-JP" dirty="0">
              <a:solidFill>
                <a:srgbClr val="008000"/>
              </a:solidFill>
              <a:latin typeface="Franklin Gothic Medium"/>
              <a:ea typeface="HG丸ｺﾞｼｯｸM-PRO" pitchFamily="50" charset="-128"/>
              <a:cs typeface="Franklin Gothic Medium"/>
            </a:endParaRPr>
          </a:p>
        </p:txBody>
      </p:sp>
      <p:sp>
        <p:nvSpPr>
          <p:cNvPr id="3" name="AutoShape 2" descr="https://www.hepl.hiroshima-u.ac.jp/fotolib/2012/20121219_0503.JPG"/>
          <p:cNvSpPr>
            <a:spLocks noChangeAspect="1" noChangeArrowheads="1"/>
          </p:cNvSpPr>
          <p:nvPr/>
        </p:nvSpPr>
        <p:spPr bwMode="auto">
          <a:xfrm>
            <a:off x="63500" y="-136525"/>
            <a:ext cx="11515725" cy="863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9981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63688" y="2924944"/>
            <a:ext cx="5163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0000FF"/>
                </a:solidFill>
                <a:latin typeface="Arial Black"/>
                <a:cs typeface="Arial Black"/>
              </a:rPr>
              <a:t>Thanks for your attention</a:t>
            </a:r>
            <a:endParaRPr kumimoji="1" lang="ja-JP" altLang="en-US" sz="2800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125033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36712"/>
            <a:ext cx="7652002" cy="572995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0"/>
            <a:ext cx="1040464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dirty="0" smtClean="0"/>
              <a:t>SINET-5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5576" y="5805264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solidFill>
                  <a:schemeClr val="bg1"/>
                </a:solidFill>
                <a:latin typeface="Arial Black"/>
                <a:cs typeface="Arial Black"/>
              </a:rPr>
              <a:t>by M. Nakamura</a:t>
            </a:r>
            <a:r>
              <a:rPr lang="en-US" altLang="ja-JP" sz="1600" dirty="0" smtClean="0">
                <a:solidFill>
                  <a:schemeClr val="bg1"/>
                </a:solidFill>
                <a:latin typeface="Arial Black"/>
                <a:cs typeface="Arial Black"/>
              </a:rPr>
              <a:t> of </a:t>
            </a:r>
            <a:r>
              <a:rPr kumimoji="1" lang="en-US" altLang="ja-JP" sz="1600" dirty="0" smtClean="0">
                <a:solidFill>
                  <a:schemeClr val="bg1"/>
                </a:solidFill>
                <a:latin typeface="Arial Black"/>
                <a:cs typeface="Arial Black"/>
              </a:rPr>
              <a:t>NII, Japan on Jan. 27, 2015 at AFAD, </a:t>
            </a:r>
            <a:r>
              <a:rPr lang="en-US" altLang="ja-JP" sz="1600" dirty="0" err="1" smtClean="0">
                <a:solidFill>
                  <a:schemeClr val="bg1"/>
                </a:solidFill>
                <a:latin typeface="Arial Black"/>
                <a:cs typeface="Arial Black"/>
              </a:rPr>
              <a:t>Hsinchu</a:t>
            </a:r>
            <a:r>
              <a:rPr lang="en-US" altLang="ja-JP" sz="1600" dirty="0">
                <a:solidFill>
                  <a:schemeClr val="bg1"/>
                </a:solidFill>
                <a:latin typeface="Arial Black"/>
                <a:cs typeface="Arial Black"/>
              </a:rPr>
              <a:t>, </a:t>
            </a:r>
            <a:r>
              <a:rPr lang="en-US" altLang="ja-JP" sz="1600" dirty="0" smtClean="0">
                <a:solidFill>
                  <a:schemeClr val="bg1"/>
                </a:solidFill>
                <a:latin typeface="Arial Black"/>
                <a:cs typeface="Arial Black"/>
              </a:rPr>
              <a:t>Taiwan</a:t>
            </a:r>
            <a:endParaRPr kumimoji="1" lang="ja-JP" altLang="en-US" sz="16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371648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836712"/>
            <a:ext cx="9072686" cy="5400600"/>
          </a:xfrm>
        </p:spPr>
        <p:txBody>
          <a:bodyPr/>
          <a:lstStyle/>
          <a:p>
            <a:pPr>
              <a:buFont typeface="Wingdings" charset="2"/>
              <a:buChar char="u"/>
            </a:pPr>
            <a:r>
              <a:rPr lang="en-US" altLang="ja-JP" dirty="0" smtClean="0">
                <a:solidFill>
                  <a:srgbClr val="000090"/>
                </a:solidFill>
                <a:latin typeface="Arial Black"/>
                <a:cs typeface="Arial Black"/>
              </a:rPr>
              <a:t>Overview of Japan</a:t>
            </a:r>
          </a:p>
          <a:p>
            <a:pPr>
              <a:buFont typeface="Wingdings" charset="2"/>
              <a:buChar char="u"/>
            </a:pPr>
            <a:r>
              <a:rPr lang="en-US" altLang="ja-JP" dirty="0" smtClean="0">
                <a:solidFill>
                  <a:srgbClr val="000090"/>
                </a:solidFill>
                <a:latin typeface="Arial Black"/>
                <a:cs typeface="Arial Black"/>
              </a:rPr>
              <a:t>Operation at Hiroshima T2</a:t>
            </a:r>
            <a:endParaRPr kumimoji="1" lang="en-US" altLang="ja-JP" dirty="0" smtClean="0">
              <a:solidFill>
                <a:srgbClr val="000090"/>
              </a:solidFill>
              <a:latin typeface="Arial Black"/>
              <a:cs typeface="Arial Black"/>
            </a:endParaRPr>
          </a:p>
          <a:p>
            <a:pPr lvl="1">
              <a:buFont typeface="Wingdings" charset="2"/>
              <a:buChar char="l"/>
            </a:pPr>
            <a:r>
              <a:rPr lang="en-US" altLang="ja-JP" sz="2800" dirty="0">
                <a:solidFill>
                  <a:srgbClr val="008000"/>
                </a:solidFill>
                <a:latin typeface="Franklin Gothic Medium"/>
                <a:cs typeface="Franklin Gothic Medium"/>
              </a:rPr>
              <a:t>M</a:t>
            </a:r>
            <a:r>
              <a:rPr lang="en-US" altLang="ja-JP" sz="2800" dirty="0" smtClean="0">
                <a:solidFill>
                  <a:srgbClr val="008000"/>
                </a:solidFill>
                <a:latin typeface="Franklin Gothic Medium"/>
                <a:cs typeface="Franklin Gothic Medium"/>
              </a:rPr>
              <a:t>ajor upgrades in Feb. 2017</a:t>
            </a:r>
          </a:p>
          <a:p>
            <a:pPr lvl="1">
              <a:buFont typeface="Wingdings" charset="2"/>
              <a:buChar char="l"/>
            </a:pPr>
            <a:r>
              <a:rPr lang="en-US" altLang="ja-JP" sz="2800" dirty="0" smtClean="0">
                <a:solidFill>
                  <a:srgbClr val="008000"/>
                </a:solidFill>
                <a:latin typeface="Franklin Gothic Medium"/>
                <a:cs typeface="Franklin Gothic Medium"/>
              </a:rPr>
              <a:t>Operation after the upgrade</a:t>
            </a:r>
            <a:endParaRPr lang="en-US" altLang="ja-JP" dirty="0" smtClean="0">
              <a:solidFill>
                <a:srgbClr val="000090"/>
              </a:solidFill>
              <a:latin typeface="Arial Black"/>
              <a:cs typeface="Arial Black"/>
              <a:sym typeface="Wingdings"/>
            </a:endParaRPr>
          </a:p>
          <a:p>
            <a:pPr>
              <a:buFont typeface="Wingdings" charset="2"/>
              <a:buChar char="u"/>
            </a:pPr>
            <a:r>
              <a:rPr lang="en-US" altLang="ja-JP" dirty="0" smtClean="0">
                <a:solidFill>
                  <a:srgbClr val="000090"/>
                </a:solidFill>
                <a:latin typeface="Arial Black"/>
                <a:cs typeface="Arial Black"/>
                <a:sym typeface="Wingdings"/>
              </a:rPr>
              <a:t>Operation at Tsukuba T2</a:t>
            </a:r>
            <a:endParaRPr kumimoji="1" lang="en-US" altLang="ja-JP" dirty="0" smtClean="0">
              <a:solidFill>
                <a:srgbClr val="000090"/>
              </a:solidFill>
              <a:latin typeface="Arial Black"/>
              <a:cs typeface="Arial Black"/>
              <a:sym typeface="Wingdings"/>
            </a:endParaRPr>
          </a:p>
          <a:p>
            <a:pPr lvl="1">
              <a:buFont typeface="Wingdings" charset="2"/>
              <a:buChar char="l"/>
            </a:pPr>
            <a:r>
              <a:rPr lang="en-US" altLang="ja-JP" sz="2800" dirty="0" smtClean="0">
                <a:solidFill>
                  <a:srgbClr val="008000"/>
                </a:solidFill>
                <a:latin typeface="Franklin Gothic Medium"/>
                <a:cs typeface="Franklin Gothic Medium"/>
                <a:sym typeface="Wingdings"/>
              </a:rPr>
              <a:t>Operation issues</a:t>
            </a:r>
            <a:endParaRPr kumimoji="1" lang="en-US" altLang="ja-JP" sz="2800" dirty="0" smtClean="0">
              <a:solidFill>
                <a:srgbClr val="008000"/>
              </a:solidFill>
              <a:latin typeface="Franklin Gothic Medium"/>
              <a:cs typeface="Franklin Gothic Medium"/>
              <a:sym typeface="Wingdings"/>
            </a:endParaRPr>
          </a:p>
          <a:p>
            <a:pPr lvl="1">
              <a:buFont typeface="Wingdings" charset="2"/>
              <a:buChar char="l"/>
            </a:pPr>
            <a:r>
              <a:rPr lang="en-US" altLang="ja-JP" sz="2800" dirty="0" smtClean="0">
                <a:solidFill>
                  <a:srgbClr val="008000"/>
                </a:solidFill>
                <a:latin typeface="Franklin Gothic Medium"/>
                <a:cs typeface="Franklin Gothic Medium"/>
                <a:sym typeface="Wingdings"/>
              </a:rPr>
              <a:t>WN enforcement and SE readiness</a:t>
            </a:r>
            <a:endParaRPr lang="en-US" altLang="ja-JP" dirty="0" smtClean="0">
              <a:solidFill>
                <a:srgbClr val="000090"/>
              </a:solidFill>
              <a:latin typeface="Arial Black"/>
              <a:cs typeface="Arial Black"/>
              <a:sym typeface="Wingdings"/>
            </a:endParaRPr>
          </a:p>
          <a:p>
            <a:pPr>
              <a:buFont typeface="Wingdings" charset="2"/>
              <a:buChar char="u"/>
            </a:pPr>
            <a:r>
              <a:rPr lang="en-US" altLang="ja-JP" dirty="0" smtClean="0">
                <a:solidFill>
                  <a:srgbClr val="000090"/>
                </a:solidFill>
                <a:latin typeface="Arial Black"/>
                <a:cs typeface="Arial Black"/>
                <a:sym typeface="Wingdings"/>
              </a:rPr>
              <a:t>Some issues in operation</a:t>
            </a:r>
          </a:p>
          <a:p>
            <a:pPr>
              <a:buFont typeface="Wingdings" charset="2"/>
              <a:buChar char="u"/>
            </a:pPr>
            <a:r>
              <a:rPr lang="en-US" altLang="ja-JP" dirty="0" smtClean="0">
                <a:solidFill>
                  <a:srgbClr val="000090"/>
                </a:solidFill>
                <a:latin typeface="Arial Black"/>
                <a:cs typeface="Arial Black"/>
                <a:sym typeface="Wingdings"/>
              </a:rPr>
              <a:t>Funding and Networking in Japan</a:t>
            </a:r>
            <a:endParaRPr kumimoji="1" lang="en-US" altLang="ja-JP" dirty="0" smtClean="0">
              <a:solidFill>
                <a:srgbClr val="000090"/>
              </a:solidFill>
              <a:latin typeface="Arial Black"/>
              <a:cs typeface="Arial Black"/>
              <a:sym typeface="Wingdings"/>
            </a:endParaRPr>
          </a:p>
          <a:p>
            <a:pPr>
              <a:buFont typeface="Wingdings" charset="2"/>
              <a:buChar char="u"/>
            </a:pPr>
            <a:r>
              <a:rPr kumimoji="1" lang="en-US" altLang="ja-JP" dirty="0" smtClean="0">
                <a:solidFill>
                  <a:srgbClr val="000090"/>
                </a:solidFill>
                <a:latin typeface="Arial Black"/>
                <a:cs typeface="Arial Black"/>
                <a:sym typeface="Wingdings"/>
              </a:rPr>
              <a:t>Summary and plans </a:t>
            </a:r>
          </a:p>
        </p:txBody>
      </p:sp>
    </p:spTree>
    <p:extLst>
      <p:ext uri="{BB962C8B-B14F-4D97-AF65-F5344CB8AC3E}">
        <p14:creationId xmlns:p14="http://schemas.microsoft.com/office/powerpoint/2010/main" val="555066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72816"/>
            <a:ext cx="9144000" cy="4759183"/>
          </a:xfrm>
          <a:prstGeom prst="rect">
            <a:avLst/>
          </a:prstGeom>
        </p:spPr>
      </p:pic>
      <p:sp>
        <p:nvSpPr>
          <p:cNvPr id="16" name="タイトル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ea typeface="HGP創英角ｺﾞｼｯｸUB"/>
                <a:cs typeface="Arial Black"/>
              </a:rPr>
              <a:t>Overview in Japan</a:t>
            </a:r>
            <a:endParaRPr lang="ja-JP" alt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/>
              <a:ea typeface="HGP創英角ｺﾞｼｯｸUB"/>
              <a:cs typeface="Arial Black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03648" y="2420888"/>
            <a:ext cx="2088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Direct routing to GEANT @London</a:t>
            </a:r>
          </a:p>
          <a:p>
            <a:pPr algn="ctr"/>
            <a:r>
              <a:rPr lang="en-US" altLang="ja-JP" sz="1200" dirty="0">
                <a:solidFill>
                  <a:srgbClr val="FFFF00"/>
                </a:solidFill>
                <a:latin typeface="Arial Black"/>
                <a:cs typeface="Arial Black"/>
              </a:rPr>
              <a:t>@</a:t>
            </a:r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10Gbps x2</a:t>
            </a:r>
            <a:endParaRPr kumimoji="1" lang="ja-JP" altLang="en-US" sz="1200" dirty="0">
              <a:solidFill>
                <a:srgbClr val="FFFF00"/>
              </a:solidFill>
              <a:latin typeface="Arial Black"/>
              <a:cs typeface="Arial Black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92080" y="4005064"/>
            <a:ext cx="16561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Direct routing to Pacific Wave @LA</a:t>
            </a:r>
          </a:p>
          <a:p>
            <a:pPr algn="ctr"/>
            <a:r>
              <a:rPr lang="en-US" altLang="ja-JP" sz="1200" dirty="0">
                <a:solidFill>
                  <a:srgbClr val="FFFF00"/>
                </a:solidFill>
                <a:latin typeface="Arial Black"/>
                <a:cs typeface="Arial Black"/>
              </a:rPr>
              <a:t>@</a:t>
            </a:r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100Gbps</a:t>
            </a:r>
          </a:p>
          <a:p>
            <a:pPr algn="ctr"/>
            <a:r>
              <a:rPr kumimoji="1"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&amp;</a:t>
            </a:r>
            <a:endParaRPr lang="en-US" altLang="ja-JP" sz="1200" dirty="0" smtClean="0">
              <a:solidFill>
                <a:srgbClr val="FFFF00"/>
              </a:solidFill>
              <a:latin typeface="Arial Black"/>
              <a:cs typeface="Arial Black"/>
            </a:endParaRPr>
          </a:p>
          <a:p>
            <a:pPr algn="ctr"/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Direct routing to </a:t>
            </a:r>
            <a:r>
              <a:rPr lang="en-US" altLang="ja-JP" sz="1200" dirty="0" err="1" smtClean="0">
                <a:solidFill>
                  <a:srgbClr val="FFFF00"/>
                </a:solidFill>
                <a:latin typeface="Arial Black"/>
                <a:cs typeface="Arial Black"/>
              </a:rPr>
              <a:t>ManLan</a:t>
            </a:r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 @NY</a:t>
            </a:r>
          </a:p>
          <a:p>
            <a:pPr algn="ctr"/>
            <a:r>
              <a:rPr kumimoji="1"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@10Gbps</a:t>
            </a:r>
            <a:endParaRPr kumimoji="1" lang="ja-JP" altLang="en-US" sz="1200" dirty="0">
              <a:solidFill>
                <a:srgbClr val="FFFF00"/>
              </a:solidFill>
              <a:latin typeface="Arial Black"/>
              <a:cs typeface="Arial Black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79912" y="443711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solidFill>
                  <a:srgbClr val="FFFF00"/>
                </a:solidFill>
                <a:latin typeface="Arial Black"/>
                <a:cs typeface="Arial Black"/>
              </a:rPr>
              <a:t>F</a:t>
            </a:r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ull-mesh MPLS-TP</a:t>
            </a:r>
          </a:p>
          <a:p>
            <a:pPr algn="ctr"/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@200Gbps</a:t>
            </a:r>
            <a:endParaRPr kumimoji="1" lang="ja-JP" altLang="en-US" sz="1200" dirty="0">
              <a:solidFill>
                <a:srgbClr val="FFFF00"/>
              </a:solidFill>
              <a:latin typeface="Arial Black"/>
              <a:cs typeface="Arial Black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3573016"/>
            <a:ext cx="1012371" cy="393700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2051720" y="494116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Direct routing to TEIN @Singapore</a:t>
            </a:r>
          </a:p>
          <a:p>
            <a:pPr algn="ctr"/>
            <a:r>
              <a:rPr lang="en-US" altLang="ja-JP" sz="1200" dirty="0">
                <a:solidFill>
                  <a:srgbClr val="FFFF00"/>
                </a:solidFill>
                <a:latin typeface="Arial Black"/>
                <a:cs typeface="Arial Black"/>
              </a:rPr>
              <a:t>@</a:t>
            </a:r>
            <a:r>
              <a:rPr lang="en-US" altLang="ja-JP" sz="1200" dirty="0" smtClean="0">
                <a:solidFill>
                  <a:srgbClr val="FFFF00"/>
                </a:solidFill>
                <a:latin typeface="Arial Black"/>
                <a:cs typeface="Arial Black"/>
              </a:rPr>
              <a:t>10Gbps</a:t>
            </a:r>
            <a:endParaRPr kumimoji="1" lang="ja-JP" altLang="en-US" sz="1200" dirty="0">
              <a:solidFill>
                <a:srgbClr val="FFFF00"/>
              </a:solidFill>
              <a:latin typeface="Arial Black"/>
              <a:cs typeface="Arial Black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3848" y="908720"/>
            <a:ext cx="3007798" cy="21966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6" name="図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0053" y="1412776"/>
            <a:ext cx="2993947" cy="21847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テキスト ボックス 4"/>
          <p:cNvSpPr txBox="1"/>
          <p:nvPr/>
        </p:nvSpPr>
        <p:spPr>
          <a:xfrm>
            <a:off x="0" y="836712"/>
            <a:ext cx="332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Note more </a:t>
            </a:r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Tiers in Japan;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ATLAS-T2 (x10) running and </a:t>
            </a:r>
          </a:p>
          <a:p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Belle-II-T0 (x??) coming up. </a:t>
            </a:r>
            <a:endParaRPr kumimoji="1" lang="ja-JP" altLang="en-US" sz="16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972572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0434" y="836712"/>
            <a:ext cx="5219876" cy="53322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The ALICE T2 site “JP-HIROSHIMA-WLCG” with EMI-3 on SL6.8...  </a:t>
            </a:r>
            <a:r>
              <a:rPr kumimoji="0" lang="en-US" altLang="ja-JP" dirty="0" smtClean="0">
                <a:solidFill>
                  <a:srgbClr val="0066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as stable as possible.</a:t>
            </a:r>
          </a:p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GRID service; APEL, </a:t>
            </a:r>
            <a:r>
              <a:rPr kumimoji="0" lang="en-US" altLang="ja-JP" dirty="0" err="1" smtClean="0">
                <a:latin typeface="Franklin Gothic Medium"/>
                <a:ea typeface="HG丸ｺﾞｼｯｸM-PRO" pitchFamily="50" charset="-128"/>
                <a:cs typeface="Franklin Gothic Medium"/>
              </a:rPr>
              <a:t>sBDII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, CREAM-CE, CVMFS/Squid, </a:t>
            </a:r>
            <a:r>
              <a:rPr kumimoji="0" lang="en-US" altLang="ja-JP" dirty="0" smtClean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EOS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, VOBOX…  </a:t>
            </a:r>
            <a:r>
              <a:rPr kumimoji="0" lang="en-US" altLang="ja-JP" dirty="0" smtClean="0">
                <a:solidFill>
                  <a:srgbClr val="0066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as compact as possible. 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 </a:t>
            </a:r>
          </a:p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WN resources; </a:t>
            </a:r>
            <a:r>
              <a:rPr kumimoji="0" lang="en-US" altLang="ja-JP" dirty="0" smtClean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1,284 Xeon-cores </a:t>
            </a:r>
            <a:r>
              <a:rPr kumimoji="0" lang="en-US" altLang="ja-JP" dirty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in </a:t>
            </a:r>
            <a:r>
              <a:rPr kumimoji="0" lang="en-US" altLang="ja-JP" dirty="0" smtClean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total          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Xeon5365(4c@3.0GHz</a:t>
            </a:r>
            <a:r>
              <a:rPr kumimoji="0" lang="en-US" altLang="ja-JP" dirty="0">
                <a:latin typeface="Franklin Gothic Medium"/>
                <a:ea typeface="HG丸ｺﾞｼｯｸM-PRO" pitchFamily="50" charset="-128"/>
                <a:cs typeface="Franklin Gothic Medium"/>
              </a:rPr>
              <a:t>) x 2cpu x 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20 blades             </a:t>
            </a:r>
            <a:r>
              <a:rPr kumimoji="0" lang="en-US" altLang="ja-JP" dirty="0">
                <a:latin typeface="Franklin Gothic Medium"/>
                <a:ea typeface="HG丸ｺﾞｼｯｸM-PRO" pitchFamily="50" charset="-128"/>
                <a:cs typeface="Franklin Gothic Medium"/>
              </a:rPr>
              <a:t>Xeon5570(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4c@</a:t>
            </a:r>
            <a:r>
              <a:rPr kumimoji="0" lang="en-US" altLang="ja-JP" dirty="0">
                <a:latin typeface="Franklin Gothic Medium"/>
                <a:ea typeface="HG丸ｺﾞｼｯｸM-PRO" pitchFamily="50" charset="-128"/>
                <a:cs typeface="Franklin Gothic Medium"/>
              </a:rPr>
              <a:t>2.9GHz) x 2cpu x 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26 blades  </a:t>
            </a:r>
            <a:r>
              <a:rPr kumimoji="0" lang="en-US" altLang="ja-JP" dirty="0" smtClean="0">
                <a:solidFill>
                  <a:schemeClr val="tx1">
                    <a:lumMod val="65000"/>
                  </a:schemeClr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Xeon5670(6c@2.9GHz) x 2cpu x 3 blades    </a:t>
            </a:r>
            <a:r>
              <a:rPr kumimoji="0" lang="en-US" altLang="ja-JP" dirty="0">
                <a:latin typeface="Franklin Gothic Medium"/>
                <a:ea typeface="HG丸ｺﾞｼｯｸM-PRO" pitchFamily="50" charset="-128"/>
                <a:cs typeface="Franklin Gothic Medium"/>
              </a:rPr>
              <a:t>E5-2470v2(10c@2.4GHz) x 2cpu x 16 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blades  </a:t>
            </a:r>
            <a:r>
              <a:rPr kumimoji="0" lang="en-US" altLang="ja-JP" dirty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E5-</a:t>
            </a:r>
            <a:r>
              <a:rPr kumimoji="0" lang="en-US" altLang="ja-JP" dirty="0" smtClean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2640v4(10c</a:t>
            </a:r>
            <a:r>
              <a:rPr kumimoji="0" lang="en-US" altLang="ja-JP" dirty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@2.4GHz) x 2cpu x </a:t>
            </a:r>
            <a:r>
              <a:rPr kumimoji="0" lang="en-US" altLang="ja-JP" dirty="0" smtClean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28 mod’s</a:t>
            </a:r>
            <a:endParaRPr kumimoji="0" lang="en-US" altLang="ja-JP" dirty="0">
              <a:solidFill>
                <a:srgbClr val="FF0000"/>
              </a:solidFill>
              <a:latin typeface="Franklin Gothic Medium"/>
              <a:ea typeface="HG丸ｺﾞｼｯｸM-PRO" pitchFamily="50" charset="-128"/>
              <a:cs typeface="Franklin Gothic Medium"/>
            </a:endParaRPr>
          </a:p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Storage; </a:t>
            </a:r>
            <a:r>
              <a:rPr kumimoji="0" lang="en-US" altLang="ja-JP" dirty="0" smtClean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1,032TB disks </a:t>
            </a:r>
            <a:r>
              <a:rPr kumimoji="0" lang="en-US" altLang="ja-JP" dirty="0">
                <a:latin typeface="Franklin Gothic Medium"/>
                <a:ea typeface="HG丸ｺﾞｼｯｸM-PRO" pitchFamily="50" charset="-128"/>
                <a:cs typeface="Franklin Gothic Medium"/>
              </a:rPr>
              <a:t>o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n </a:t>
            </a:r>
            <a:r>
              <a:rPr kumimoji="0" lang="en-US" altLang="ja-JP" dirty="0">
                <a:latin typeface="Franklin Gothic Medium"/>
                <a:ea typeface="HG丸ｺﾞｼｯｸM-PRO" pitchFamily="50" charset="-128"/>
                <a:cs typeface="Franklin Gothic Medium"/>
              </a:rPr>
              <a:t>8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 servers, but </a:t>
            </a:r>
            <a:r>
              <a:rPr kumimoji="0" lang="en-US" altLang="ja-JP" dirty="0" smtClean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no MS</a:t>
            </a:r>
            <a:endParaRPr kumimoji="0" lang="en-US" altLang="ja-JP" dirty="0" smtClean="0">
              <a:latin typeface="Franklin Gothic Medium"/>
              <a:ea typeface="HG丸ｺﾞｼｯｸM-PRO" pitchFamily="50" charset="-128"/>
              <a:cs typeface="Franklin Gothic Medium"/>
            </a:endParaRPr>
          </a:p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Around</a:t>
            </a:r>
            <a:r>
              <a:rPr kumimoji="0" lang="en-US" altLang="ja-JP" dirty="0" smtClean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 3/4 resource 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deployed to ALICE GRID, and the rest for</a:t>
            </a:r>
            <a:r>
              <a:rPr kumimoji="0" lang="ja-JP" altLang="en-US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 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local commodity</a:t>
            </a:r>
          </a:p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Network: </a:t>
            </a:r>
            <a:r>
              <a:rPr kumimoji="0" lang="en-US" altLang="ja-JP" dirty="0" smtClean="0">
                <a:solidFill>
                  <a:srgbClr val="FF0000"/>
                </a:solidFill>
                <a:latin typeface="Franklin Gothic Medium"/>
                <a:ea typeface="HG丸ｺﾞｼｯｸM-PRO" pitchFamily="50" charset="-128"/>
                <a:cs typeface="Franklin Gothic Medium"/>
              </a:rPr>
              <a:t>10Gbps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 on 100Gbps-SINET5 in Japan</a:t>
            </a:r>
          </a:p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Housed in 9 racks</a:t>
            </a:r>
            <a:endParaRPr kumimoji="0" lang="en-US" altLang="ja-JP" dirty="0">
              <a:latin typeface="Franklin Gothic Medium"/>
              <a:ea typeface="HG丸ｺﾞｼｯｸM-PRO" pitchFamily="50" charset="-128"/>
              <a:cs typeface="Franklin Gothic Medium"/>
            </a:endParaRPr>
          </a:p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>
                <a:latin typeface="Franklin Gothic Medium"/>
                <a:ea typeface="HG丸ｺﾞｼｯｸM-PRO" pitchFamily="50" charset="-128"/>
                <a:cs typeface="Franklin Gothic Medium"/>
              </a:rPr>
              <a:t>WLCG 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support </a:t>
            </a:r>
            <a:r>
              <a:rPr kumimoji="0" lang="en-US" altLang="ja-JP" dirty="0">
                <a:latin typeface="Franklin Gothic Medium"/>
                <a:ea typeface="HG丸ｺﾞｼｯｸM-PRO" pitchFamily="50" charset="-128"/>
                <a:cs typeface="Franklin Gothic Medium"/>
              </a:rPr>
              <a:t>by ASGC in Taiwan</a:t>
            </a:r>
          </a:p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Operated by TS and students under remote technical support by </a:t>
            </a:r>
            <a:r>
              <a:rPr kumimoji="0" lang="en-US" altLang="ja-JP" i="1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SOUM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 corp., Tokyo</a:t>
            </a:r>
          </a:p>
          <a:p>
            <a:pPr marL="182563" indent="-182563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l"/>
              <a:defRPr/>
            </a:pP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Responsible </a:t>
            </a:r>
            <a:r>
              <a:rPr kumimoji="0" lang="en-US" altLang="ja-JP" dirty="0">
                <a:latin typeface="Franklin Gothic Medium"/>
                <a:ea typeface="HG丸ｺﾞｼｯｸM-PRO" pitchFamily="50" charset="-128"/>
                <a:cs typeface="Franklin Gothic Medium"/>
              </a:rPr>
              <a:t>by Prof. Toru </a:t>
            </a:r>
            <a:r>
              <a:rPr kumimoji="0" lang="en-US" altLang="ja-JP" dirty="0" smtClean="0">
                <a:latin typeface="Franklin Gothic Medium"/>
                <a:ea typeface="HG丸ｺﾞｼｯｸM-PRO" pitchFamily="50" charset="-128"/>
                <a:cs typeface="Franklin Gothic Medium"/>
              </a:rPr>
              <a:t>Sugitate</a:t>
            </a:r>
            <a:endParaRPr kumimoji="0" lang="en-US" altLang="ja-JP" dirty="0">
              <a:latin typeface="Franklin Gothic Medium"/>
              <a:ea typeface="HG丸ｺﾞｼｯｸM-PRO" pitchFamily="50" charset="-128"/>
              <a:cs typeface="Franklin Gothic Medium"/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5148064" y="764704"/>
            <a:ext cx="3861668" cy="5904656"/>
            <a:chOff x="5148064" y="692696"/>
            <a:chExt cx="3861668" cy="5904656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8064" y="692696"/>
              <a:ext cx="3861668" cy="5904656"/>
            </a:xfrm>
            <a:prstGeom prst="rect">
              <a:avLst/>
            </a:prstGeom>
          </p:spPr>
        </p:pic>
        <p:pic>
          <p:nvPicPr>
            <p:cNvPr id="8" name="Picture 24" descr="lablogo_red_m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661248"/>
              <a:ext cx="1235001" cy="805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タイトル 1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ea typeface="HGP創英角ｺﾞｼｯｸUB"/>
                <a:cs typeface="Arial Black"/>
              </a:rPr>
              <a:t>ALICE </a:t>
            </a:r>
            <a:r>
              <a:rPr lang="en-US" altLang="ja-JP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ea typeface="HGP創英角ｺﾞｼｯｸUB"/>
                <a:cs typeface="Arial Black"/>
              </a:rPr>
              <a:t>Tier-2 at </a:t>
            </a:r>
            <a:r>
              <a:rPr lang="en-US" altLang="ja-JP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  <a:ea typeface="HGP創英角ｺﾞｼｯｸUB"/>
                <a:cs typeface="Arial Black"/>
              </a:rPr>
              <a:t>Hiroshima</a:t>
            </a:r>
            <a:endParaRPr lang="en-US" altLang="ja-JP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/>
              <a:ea typeface="HGP創英角ｺﾞｼｯｸUB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186966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直線コネクタ 126"/>
          <p:cNvCxnSpPr/>
          <p:nvPr/>
        </p:nvCxnSpPr>
        <p:spPr>
          <a:xfrm flipH="1">
            <a:off x="4355976" y="1556792"/>
            <a:ext cx="1296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角丸四角形 47"/>
          <p:cNvSpPr/>
          <p:nvPr/>
        </p:nvSpPr>
        <p:spPr bwMode="auto">
          <a:xfrm>
            <a:off x="643249" y="3717032"/>
            <a:ext cx="7920880" cy="2880320"/>
          </a:xfrm>
          <a:prstGeom prst="roundRect">
            <a:avLst/>
          </a:prstGeom>
          <a:solidFill>
            <a:srgbClr val="CCFFCC"/>
          </a:solidFill>
          <a:ln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24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cxnSp>
        <p:nvCxnSpPr>
          <p:cNvPr id="60" name="カギ線コネクタ 59"/>
          <p:cNvCxnSpPr/>
          <p:nvPr/>
        </p:nvCxnSpPr>
        <p:spPr>
          <a:xfrm flipV="1">
            <a:off x="2877725" y="5517232"/>
            <a:ext cx="1403570" cy="626678"/>
          </a:xfrm>
          <a:prstGeom prst="bentConnector3">
            <a:avLst>
              <a:gd name="adj1" fmla="val 1680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H="1">
            <a:off x="2157645" y="5445224"/>
            <a:ext cx="419204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カギ線コネクタ 94"/>
          <p:cNvCxnSpPr/>
          <p:nvPr/>
        </p:nvCxnSpPr>
        <p:spPr>
          <a:xfrm flipV="1">
            <a:off x="4067944" y="5517232"/>
            <a:ext cx="2020867" cy="792088"/>
          </a:xfrm>
          <a:prstGeom prst="bentConnector3">
            <a:avLst>
              <a:gd name="adj1" fmla="val 822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flipH="1">
            <a:off x="4427984" y="1484784"/>
            <a:ext cx="1296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860032" y="4365104"/>
            <a:ext cx="29755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7740352" y="4149080"/>
            <a:ext cx="0" cy="1368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H="1" flipV="1">
            <a:off x="5788332" y="5468327"/>
            <a:ext cx="1937207" cy="175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雲形吹き出し 22"/>
          <p:cNvSpPr/>
          <p:nvPr/>
        </p:nvSpPr>
        <p:spPr>
          <a:xfrm>
            <a:off x="1475656" y="2492896"/>
            <a:ext cx="2514520" cy="1103180"/>
          </a:xfrm>
          <a:prstGeom prst="cloudCallout">
            <a:avLst>
              <a:gd name="adj1" fmla="val 52764"/>
              <a:gd name="adj2" fmla="val 8691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latin typeface="Arial Narrow"/>
                <a:cs typeface="Arial Narrow"/>
              </a:rPr>
              <a:t>SiNET5</a:t>
            </a:r>
          </a:p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Full-mesh MPLS</a:t>
            </a:r>
            <a:endParaRPr kumimoji="1" lang="en-US" altLang="ja-JP" b="1" dirty="0" smtClean="0">
              <a:latin typeface="Arial Narrow"/>
              <a:cs typeface="Arial Narrow"/>
            </a:endParaRPr>
          </a:p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100 </a:t>
            </a:r>
            <a:r>
              <a:rPr lang="en-US" altLang="ja-JP" b="1" dirty="0" err="1" smtClean="0">
                <a:latin typeface="Arial Narrow"/>
                <a:cs typeface="Arial Narrow"/>
              </a:rPr>
              <a:t>Gbps</a:t>
            </a:r>
            <a:endParaRPr kumimoji="1" lang="ja-JP" altLang="en-US" b="1" dirty="0">
              <a:latin typeface="Arial Narrow"/>
              <a:cs typeface="Arial Narrow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6948264" y="5085184"/>
            <a:ext cx="1512168" cy="808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KEK </a:t>
            </a:r>
            <a:r>
              <a:rPr lang="en-US" altLang="ja-JP" b="1" dirty="0">
                <a:latin typeface="Arial Narrow"/>
                <a:cs typeface="Arial Narrow"/>
              </a:rPr>
              <a:t>R</a:t>
            </a:r>
            <a:r>
              <a:rPr lang="en-US" altLang="ja-JP" b="1" dirty="0" smtClean="0">
                <a:latin typeface="Arial Narrow"/>
                <a:cs typeface="Arial Narrow"/>
              </a:rPr>
              <a:t>outer</a:t>
            </a:r>
          </a:p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Cat.3560</a:t>
            </a:r>
          </a:p>
          <a:p>
            <a:pPr algn="ctr">
              <a:lnSpc>
                <a:spcPct val="80000"/>
              </a:lnSpc>
            </a:pPr>
            <a:r>
              <a:rPr lang="en-US" altLang="ja-JP" sz="1200" b="1" dirty="0" smtClean="0">
                <a:latin typeface="Arial Narrow"/>
                <a:cs typeface="Arial Narrow"/>
              </a:rPr>
              <a:t>202.13.220.250</a:t>
            </a:r>
            <a:endParaRPr lang="en-US" altLang="ja-JP" sz="1200" b="1" dirty="0">
              <a:latin typeface="Arial Narrow"/>
              <a:cs typeface="Arial Narrow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203848" y="4077072"/>
            <a:ext cx="960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10G/L2</a:t>
            </a:r>
            <a:endParaRPr kumimoji="1" lang="ja-JP" altLang="en-US" sz="16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677925" y="5085184"/>
            <a:ext cx="62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10G</a:t>
            </a:r>
            <a:endParaRPr kumimoji="1" lang="ja-JP" altLang="en-US" sz="16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699792" y="4797152"/>
            <a:ext cx="82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Black"/>
                <a:cs typeface="Arial Black"/>
              </a:rPr>
              <a:t>GRID</a:t>
            </a:r>
            <a:endParaRPr kumimoji="1" lang="ja-JP" altLang="en-US" dirty="0">
              <a:latin typeface="Arial Black"/>
              <a:cs typeface="Arial Black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283968" y="5908964"/>
            <a:ext cx="1912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Arial Black"/>
                <a:cs typeface="Arial Black"/>
              </a:rPr>
              <a:t>DMZ </a:t>
            </a:r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10G</a:t>
            </a:r>
            <a:r>
              <a:rPr kumimoji="1" lang="en-US" altLang="ja-JP" sz="1600" dirty="0" smtClean="0">
                <a:latin typeface="Arial Black"/>
                <a:cs typeface="Arial Black"/>
              </a:rPr>
              <a:t>/1G</a:t>
            </a:r>
            <a:endParaRPr kumimoji="1" lang="ja-JP" altLang="en-US" sz="1600" dirty="0">
              <a:latin typeface="Arial Black"/>
              <a:cs typeface="Arial Black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3491880" y="1052736"/>
            <a:ext cx="1008111" cy="808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SINET </a:t>
            </a:r>
          </a:p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Int. G/W</a:t>
            </a:r>
          </a:p>
          <a:p>
            <a:pPr algn="ctr"/>
            <a:r>
              <a:rPr lang="en-US" altLang="ja-JP" sz="1200" b="1" dirty="0" smtClean="0">
                <a:latin typeface="Arial Narrow"/>
                <a:cs typeface="Arial Narrow"/>
              </a:rPr>
              <a:t>150.99.89.147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4716016" y="2564904"/>
            <a:ext cx="1334235" cy="808144"/>
          </a:xfrm>
          <a:prstGeom prst="rect">
            <a:avLst/>
          </a:prstGeom>
          <a:gradFill>
            <a:gsLst>
              <a:gs pos="0">
                <a:srgbClr val="CC3333"/>
              </a:gs>
              <a:gs pos="100000">
                <a:srgbClr val="FF6666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KEK F/W </a:t>
            </a:r>
          </a:p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&amp; G/W</a:t>
            </a:r>
          </a:p>
          <a:p>
            <a:pPr algn="ctr"/>
            <a:r>
              <a:rPr lang="en-US" altLang="ja-JP" sz="1200" b="1" dirty="0" smtClean="0">
                <a:latin typeface="Arial Narrow"/>
                <a:cs typeface="Arial Narrow"/>
              </a:rPr>
              <a:t>130.87.4.201</a:t>
            </a:r>
          </a:p>
        </p:txBody>
      </p:sp>
      <p:sp>
        <p:nvSpPr>
          <p:cNvPr id="40" name="円/楕円 39"/>
          <p:cNvSpPr/>
          <p:nvPr/>
        </p:nvSpPr>
        <p:spPr bwMode="auto">
          <a:xfrm>
            <a:off x="4029853" y="2852936"/>
            <a:ext cx="216024" cy="21602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1" name="雲形吹き出し 80"/>
          <p:cNvSpPr/>
          <p:nvPr/>
        </p:nvSpPr>
        <p:spPr>
          <a:xfrm>
            <a:off x="6804248" y="1700808"/>
            <a:ext cx="2082472" cy="1103180"/>
          </a:xfrm>
          <a:prstGeom prst="cloudCallout">
            <a:avLst>
              <a:gd name="adj1" fmla="val -53271"/>
              <a:gd name="adj2" fmla="val -5541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err="1" smtClean="0">
                <a:latin typeface="Arial Narrow"/>
                <a:cs typeface="Arial Narrow"/>
              </a:rPr>
              <a:t>Geant</a:t>
            </a:r>
            <a:endParaRPr kumimoji="1" lang="ja-JP" altLang="en-US" b="1" dirty="0">
              <a:latin typeface="Arial Narrow"/>
              <a:cs typeface="Arial Narrow"/>
            </a:endParaRPr>
          </a:p>
        </p:txBody>
      </p:sp>
      <p:sp>
        <p:nvSpPr>
          <p:cNvPr id="90" name="円/楕円 89"/>
          <p:cNvSpPr>
            <a:spLocks noChangeAspect="1"/>
          </p:cNvSpPr>
          <p:nvPr/>
        </p:nvSpPr>
        <p:spPr bwMode="auto">
          <a:xfrm>
            <a:off x="4310848" y="2904787"/>
            <a:ext cx="144000" cy="144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1" name="円/楕円 90"/>
          <p:cNvSpPr>
            <a:spLocks noChangeAspect="1"/>
          </p:cNvSpPr>
          <p:nvPr/>
        </p:nvSpPr>
        <p:spPr bwMode="auto">
          <a:xfrm flipH="1">
            <a:off x="4533591" y="2924944"/>
            <a:ext cx="108000" cy="108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4" name="円/楕円 93"/>
          <p:cNvSpPr/>
          <p:nvPr/>
        </p:nvSpPr>
        <p:spPr bwMode="auto">
          <a:xfrm>
            <a:off x="3059832" y="2204864"/>
            <a:ext cx="216024" cy="21602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6" name="円/楕円 95"/>
          <p:cNvSpPr>
            <a:spLocks noChangeAspect="1"/>
          </p:cNvSpPr>
          <p:nvPr/>
        </p:nvSpPr>
        <p:spPr bwMode="auto">
          <a:xfrm>
            <a:off x="3275856" y="2060848"/>
            <a:ext cx="144000" cy="144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7" name="円/楕円 96"/>
          <p:cNvSpPr>
            <a:spLocks noChangeAspect="1"/>
          </p:cNvSpPr>
          <p:nvPr/>
        </p:nvSpPr>
        <p:spPr bwMode="auto">
          <a:xfrm flipH="1">
            <a:off x="3419872" y="1916832"/>
            <a:ext cx="108000" cy="108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1" name="Rectangle 2"/>
          <p:cNvSpPr txBox="1">
            <a:spLocks noChangeArrowheads="1"/>
          </p:cNvSpPr>
          <p:nvPr/>
        </p:nvSpPr>
        <p:spPr bwMode="auto">
          <a:xfrm>
            <a:off x="0" y="17438"/>
            <a:ext cx="1040464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dirty="0" smtClean="0"/>
              <a:t>Network Topology in Hiroshima </a:t>
            </a:r>
          </a:p>
        </p:txBody>
      </p:sp>
      <p:sp>
        <p:nvSpPr>
          <p:cNvPr id="117" name="円/楕円 116"/>
          <p:cNvSpPr/>
          <p:nvPr/>
        </p:nvSpPr>
        <p:spPr bwMode="auto">
          <a:xfrm>
            <a:off x="2267744" y="3501008"/>
            <a:ext cx="216024" cy="21602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円/楕円 117"/>
          <p:cNvSpPr>
            <a:spLocks noChangeAspect="1"/>
          </p:cNvSpPr>
          <p:nvPr/>
        </p:nvSpPr>
        <p:spPr bwMode="auto">
          <a:xfrm>
            <a:off x="2123728" y="3717032"/>
            <a:ext cx="144000" cy="144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1907704" y="4077072"/>
            <a:ext cx="960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 Black"/>
                <a:cs typeface="Arial Black"/>
              </a:rPr>
              <a:t>2</a:t>
            </a:r>
            <a:r>
              <a:rPr kumimoji="1" lang="en-US" altLang="ja-JP" sz="1600" dirty="0" smtClean="0">
                <a:latin typeface="Arial Black"/>
                <a:cs typeface="Arial Black"/>
              </a:rPr>
              <a:t>0G/L3</a:t>
            </a:r>
            <a:endParaRPr kumimoji="1" lang="ja-JP" altLang="en-US" sz="1600" dirty="0">
              <a:latin typeface="Arial Black"/>
              <a:cs typeface="Arial Black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07504" y="908720"/>
            <a:ext cx="2880320" cy="132343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As of Mar</a:t>
            </a:r>
            <a:r>
              <a:rPr kumimoji="1" lang="en-US" altLang="ja-JP" sz="20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. 2017</a:t>
            </a:r>
            <a:r>
              <a:rPr lang="en-US" altLang="ja-JP" sz="20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; </a:t>
            </a:r>
          </a:p>
          <a:p>
            <a:pPr marL="177800" indent="-177800">
              <a:buFont typeface="Arial"/>
              <a:buChar char="•"/>
            </a:pPr>
            <a:r>
              <a:rPr kumimoji="1" lang="en-US" altLang="ja-JP" sz="20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10 </a:t>
            </a:r>
            <a:r>
              <a:rPr kumimoji="1" lang="en-US" altLang="ja-JP" sz="2000" b="1" dirty="0" err="1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Gbps</a:t>
            </a:r>
            <a:r>
              <a:rPr kumimoji="1" lang="en-US" altLang="ja-JP" sz="20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 opened. </a:t>
            </a:r>
          </a:p>
          <a:p>
            <a:pPr marL="177800" indent="-177800">
              <a:buFont typeface="Arial"/>
              <a:buChar char="•"/>
            </a:pPr>
            <a:r>
              <a:rPr lang="en-US" altLang="ja-JP" sz="20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Commodity moved out.</a:t>
            </a:r>
          </a:p>
          <a:p>
            <a:pPr marL="177800" indent="-177800">
              <a:buFont typeface="Arial"/>
              <a:buChar char="•"/>
            </a:pPr>
            <a:r>
              <a:rPr lang="en-US" altLang="ja-JP" sz="2000" b="1" dirty="0" err="1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Perfsonar</a:t>
            </a:r>
            <a:r>
              <a:rPr lang="en-US" altLang="ja-JP" sz="20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 in operation. </a:t>
            </a:r>
            <a:endParaRPr kumimoji="1" lang="ja-JP" altLang="en-US" sz="2000" b="1" dirty="0">
              <a:solidFill>
                <a:srgbClr val="000090"/>
              </a:solidFill>
              <a:latin typeface="Franklin Gothic Medium"/>
              <a:cs typeface="Franklin Gothic Medium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 flipH="1">
            <a:off x="2301662" y="5373216"/>
            <a:ext cx="39985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5292080" y="5085184"/>
            <a:ext cx="1158529" cy="808144"/>
          </a:xfrm>
          <a:prstGeom prst="rect">
            <a:avLst/>
          </a:prstGeom>
          <a:gradFill>
            <a:gsLst>
              <a:gs pos="0">
                <a:srgbClr val="CC3333"/>
              </a:gs>
              <a:gs pos="100000">
                <a:srgbClr val="FF6666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err="1" smtClean="0">
                <a:latin typeface="Arial Narrow"/>
                <a:cs typeface="Arial Narrow"/>
              </a:rPr>
              <a:t>Fortigate</a:t>
            </a:r>
            <a:r>
              <a:rPr lang="en-US" altLang="ja-JP" b="1" dirty="0" smtClean="0">
                <a:latin typeface="Arial Narrow"/>
                <a:cs typeface="Arial Narrow"/>
              </a:rPr>
              <a:t> 1500D/L3</a:t>
            </a:r>
          </a:p>
        </p:txBody>
      </p:sp>
      <p:grpSp>
        <p:nvGrpSpPr>
          <p:cNvPr id="2" name="図形グループ 1"/>
          <p:cNvGrpSpPr/>
          <p:nvPr/>
        </p:nvGrpSpPr>
        <p:grpSpPr>
          <a:xfrm>
            <a:off x="1115616" y="4797152"/>
            <a:ext cx="1601179" cy="791737"/>
            <a:chOff x="861501" y="4581128"/>
            <a:chExt cx="1601179" cy="791737"/>
          </a:xfrm>
        </p:grpSpPr>
        <p:sp>
          <p:nvSpPr>
            <p:cNvPr id="116" name="1 つの角を切り取った四角形 115"/>
            <p:cNvSpPr/>
            <p:nvPr/>
          </p:nvSpPr>
          <p:spPr>
            <a:xfrm>
              <a:off x="861501" y="4797152"/>
              <a:ext cx="1347064" cy="575713"/>
            </a:xfrm>
            <a:prstGeom prst="snip1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 smtClean="0">
                  <a:latin typeface="Arial Narrow"/>
                  <a:cs typeface="Arial Narrow"/>
                </a:rPr>
                <a:t>Grid00</a:t>
              </a:r>
            </a:p>
            <a:p>
              <a:pPr algn="ctr"/>
              <a:r>
                <a:rPr kumimoji="1" lang="en-US" altLang="ja-JP" sz="1200" b="1" dirty="0" smtClean="0">
                  <a:latin typeface="Arial Narrow"/>
                  <a:cs typeface="Arial Narrow"/>
                </a:rPr>
                <a:t>202.13.220.40</a:t>
              </a:r>
              <a:endParaRPr kumimoji="1" lang="ja-JP" altLang="en-US" sz="1200" b="1" dirty="0">
                <a:latin typeface="Arial Narrow"/>
                <a:cs typeface="Arial Narrow"/>
              </a:endParaRPr>
            </a:p>
          </p:txBody>
        </p:sp>
        <p:sp>
          <p:nvSpPr>
            <p:cNvPr id="115" name="1 つの角を切り取った四角形 114"/>
            <p:cNvSpPr/>
            <p:nvPr/>
          </p:nvSpPr>
          <p:spPr>
            <a:xfrm>
              <a:off x="933509" y="4725144"/>
              <a:ext cx="1347064" cy="575713"/>
            </a:xfrm>
            <a:prstGeom prst="snip1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 smtClean="0">
                  <a:latin typeface="Arial Narrow"/>
                  <a:cs typeface="Arial Narrow"/>
                </a:rPr>
                <a:t>Grid00</a:t>
              </a:r>
            </a:p>
            <a:p>
              <a:pPr algn="ctr"/>
              <a:r>
                <a:rPr kumimoji="1" lang="en-US" altLang="ja-JP" sz="1200" b="1" dirty="0" smtClean="0">
                  <a:latin typeface="Arial Narrow"/>
                  <a:cs typeface="Arial Narrow"/>
                </a:rPr>
                <a:t>202.13.220.40</a:t>
              </a:r>
              <a:endParaRPr kumimoji="1" lang="ja-JP" altLang="en-US" sz="1200" b="1" dirty="0">
                <a:latin typeface="Arial Narrow"/>
                <a:cs typeface="Arial Narrow"/>
              </a:endParaRPr>
            </a:p>
          </p:txBody>
        </p:sp>
        <p:sp>
          <p:nvSpPr>
            <p:cNvPr id="114" name="1 つの角を切り取った四角形 113"/>
            <p:cNvSpPr/>
            <p:nvPr/>
          </p:nvSpPr>
          <p:spPr>
            <a:xfrm>
              <a:off x="1005517" y="4653136"/>
              <a:ext cx="1347064" cy="575713"/>
            </a:xfrm>
            <a:prstGeom prst="snip1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 smtClean="0">
                  <a:latin typeface="Arial Narrow"/>
                  <a:cs typeface="Arial Narrow"/>
                </a:rPr>
                <a:t>Grid00</a:t>
              </a:r>
            </a:p>
            <a:p>
              <a:pPr algn="ctr"/>
              <a:r>
                <a:rPr kumimoji="1" lang="en-US" altLang="ja-JP" sz="1200" b="1" dirty="0" smtClean="0">
                  <a:latin typeface="Arial Narrow"/>
                  <a:cs typeface="Arial Narrow"/>
                </a:rPr>
                <a:t>202.13.220.40</a:t>
              </a:r>
              <a:endParaRPr kumimoji="1" lang="ja-JP" altLang="en-US" sz="1200" b="1" dirty="0">
                <a:latin typeface="Arial Narrow"/>
                <a:cs typeface="Arial Narrow"/>
              </a:endParaRPr>
            </a:p>
          </p:txBody>
        </p:sp>
        <p:sp>
          <p:nvSpPr>
            <p:cNvPr id="45" name="1 つの角を切り取った四角形 44"/>
            <p:cNvSpPr/>
            <p:nvPr/>
          </p:nvSpPr>
          <p:spPr>
            <a:xfrm>
              <a:off x="1115616" y="4581128"/>
              <a:ext cx="1347064" cy="575713"/>
            </a:xfrm>
            <a:prstGeom prst="snip1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 smtClean="0">
                  <a:latin typeface="Arial Narrow"/>
                  <a:cs typeface="Arial Narrow"/>
                </a:rPr>
                <a:t>GRID nodes</a:t>
              </a:r>
            </a:p>
            <a:p>
              <a:pPr algn="ctr">
                <a:lnSpc>
                  <a:spcPct val="80000"/>
                </a:lnSpc>
              </a:pPr>
              <a:r>
                <a:rPr kumimoji="1" lang="en-US" altLang="ja-JP" sz="1200" b="1" dirty="0" smtClean="0">
                  <a:latin typeface="Arial Narrow"/>
                  <a:cs typeface="Arial Narrow"/>
                </a:rPr>
                <a:t>202.13.220.0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sz="1200" b="1" dirty="0" smtClean="0">
                  <a:latin typeface="Arial Narrow"/>
                  <a:cs typeface="Arial Narrow"/>
                </a:rPr>
                <a:t>172.16.0.0</a:t>
              </a:r>
              <a:endParaRPr kumimoji="1" lang="ja-JP" altLang="en-US" sz="1200" b="1" dirty="0">
                <a:latin typeface="Arial Narrow"/>
                <a:cs typeface="Arial Narrow"/>
              </a:endParaRPr>
            </a:p>
          </p:txBody>
        </p:sp>
      </p:grpSp>
      <p:sp>
        <p:nvSpPr>
          <p:cNvPr id="65" name="テキスト ボックス 64"/>
          <p:cNvSpPr txBox="1"/>
          <p:nvPr/>
        </p:nvSpPr>
        <p:spPr>
          <a:xfrm>
            <a:off x="2733709" y="5085184"/>
            <a:ext cx="62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10G</a:t>
            </a:r>
            <a:endParaRPr kumimoji="1" lang="ja-JP" altLang="en-US" sz="16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cxnSp>
        <p:nvCxnSpPr>
          <p:cNvPr id="7" name="直線コネクタ 6"/>
          <p:cNvCxnSpPr/>
          <p:nvPr/>
        </p:nvCxnSpPr>
        <p:spPr bwMode="auto">
          <a:xfrm>
            <a:off x="2445677" y="5805264"/>
            <a:ext cx="57606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直線コネクタ 68"/>
          <p:cNvCxnSpPr/>
          <p:nvPr/>
        </p:nvCxnSpPr>
        <p:spPr bwMode="auto">
          <a:xfrm>
            <a:off x="2445677" y="5877272"/>
            <a:ext cx="57606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直線コネクタ 69"/>
          <p:cNvCxnSpPr/>
          <p:nvPr/>
        </p:nvCxnSpPr>
        <p:spPr bwMode="auto">
          <a:xfrm>
            <a:off x="2445677" y="5949280"/>
            <a:ext cx="57606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直線コネクタ 70"/>
          <p:cNvCxnSpPr/>
          <p:nvPr/>
        </p:nvCxnSpPr>
        <p:spPr bwMode="auto">
          <a:xfrm>
            <a:off x="2445677" y="6021288"/>
            <a:ext cx="57606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直線コネクタ 71"/>
          <p:cNvCxnSpPr/>
          <p:nvPr/>
        </p:nvCxnSpPr>
        <p:spPr bwMode="auto">
          <a:xfrm>
            <a:off x="2445677" y="6093296"/>
            <a:ext cx="57606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直線コネクタ 72"/>
          <p:cNvCxnSpPr/>
          <p:nvPr/>
        </p:nvCxnSpPr>
        <p:spPr bwMode="auto">
          <a:xfrm>
            <a:off x="2445677" y="6165304"/>
            <a:ext cx="57606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直線コネクタ 73"/>
          <p:cNvCxnSpPr/>
          <p:nvPr/>
        </p:nvCxnSpPr>
        <p:spPr bwMode="auto">
          <a:xfrm>
            <a:off x="2445677" y="6237312"/>
            <a:ext cx="57606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直線コネクタ 74"/>
          <p:cNvCxnSpPr/>
          <p:nvPr/>
        </p:nvCxnSpPr>
        <p:spPr bwMode="auto">
          <a:xfrm>
            <a:off x="2445677" y="6309320"/>
            <a:ext cx="57606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図形グループ 2"/>
          <p:cNvGrpSpPr/>
          <p:nvPr/>
        </p:nvGrpSpPr>
        <p:grpSpPr>
          <a:xfrm>
            <a:off x="971600" y="5661248"/>
            <a:ext cx="1601179" cy="791737"/>
            <a:chOff x="861501" y="5445224"/>
            <a:chExt cx="1601179" cy="791737"/>
          </a:xfrm>
        </p:grpSpPr>
        <p:sp>
          <p:nvSpPr>
            <p:cNvPr id="51" name="1 つの角を切り取った四角形 50"/>
            <p:cNvSpPr/>
            <p:nvPr/>
          </p:nvSpPr>
          <p:spPr>
            <a:xfrm>
              <a:off x="861501" y="5661248"/>
              <a:ext cx="1347064" cy="575713"/>
            </a:xfrm>
            <a:prstGeom prst="snip1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 smtClean="0">
                  <a:latin typeface="Arial Narrow"/>
                  <a:cs typeface="Arial Narrow"/>
                </a:rPr>
                <a:t>Grid00</a:t>
              </a:r>
            </a:p>
            <a:p>
              <a:pPr algn="ctr"/>
              <a:r>
                <a:rPr kumimoji="1" lang="en-US" altLang="ja-JP" sz="1200" b="1" dirty="0" smtClean="0">
                  <a:latin typeface="Arial Narrow"/>
                  <a:cs typeface="Arial Narrow"/>
                </a:rPr>
                <a:t>202.13.220.40</a:t>
              </a:r>
              <a:endParaRPr kumimoji="1" lang="ja-JP" altLang="en-US" sz="1200" b="1" dirty="0">
                <a:latin typeface="Arial Narrow"/>
                <a:cs typeface="Arial Narrow"/>
              </a:endParaRPr>
            </a:p>
          </p:txBody>
        </p:sp>
        <p:sp>
          <p:nvSpPr>
            <p:cNvPr id="52" name="1 つの角を切り取った四角形 51"/>
            <p:cNvSpPr/>
            <p:nvPr/>
          </p:nvSpPr>
          <p:spPr>
            <a:xfrm>
              <a:off x="933509" y="5589240"/>
              <a:ext cx="1347064" cy="575713"/>
            </a:xfrm>
            <a:prstGeom prst="snip1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 smtClean="0">
                  <a:latin typeface="Arial Narrow"/>
                  <a:cs typeface="Arial Narrow"/>
                </a:rPr>
                <a:t>Grid00</a:t>
              </a:r>
            </a:p>
            <a:p>
              <a:pPr algn="ctr"/>
              <a:r>
                <a:rPr kumimoji="1" lang="en-US" altLang="ja-JP" sz="1200" b="1" dirty="0" smtClean="0">
                  <a:latin typeface="Arial Narrow"/>
                  <a:cs typeface="Arial Narrow"/>
                </a:rPr>
                <a:t>202.13.220.40</a:t>
              </a:r>
              <a:endParaRPr kumimoji="1" lang="ja-JP" altLang="en-US" sz="1200" b="1" dirty="0">
                <a:latin typeface="Arial Narrow"/>
                <a:cs typeface="Arial Narrow"/>
              </a:endParaRPr>
            </a:p>
          </p:txBody>
        </p:sp>
        <p:sp>
          <p:nvSpPr>
            <p:cNvPr id="61" name="1 つの角を切り取った四角形 60"/>
            <p:cNvSpPr/>
            <p:nvPr/>
          </p:nvSpPr>
          <p:spPr>
            <a:xfrm>
              <a:off x="1005517" y="5517232"/>
              <a:ext cx="1347064" cy="575713"/>
            </a:xfrm>
            <a:prstGeom prst="snip1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 smtClean="0">
                  <a:latin typeface="Arial Narrow"/>
                  <a:cs typeface="Arial Narrow"/>
                </a:rPr>
                <a:t>Grid00</a:t>
              </a:r>
            </a:p>
            <a:p>
              <a:pPr algn="ctr"/>
              <a:r>
                <a:rPr kumimoji="1" lang="en-US" altLang="ja-JP" sz="1200" b="1" dirty="0" smtClean="0">
                  <a:latin typeface="Arial Narrow"/>
                  <a:cs typeface="Arial Narrow"/>
                </a:rPr>
                <a:t>202.13.220.40</a:t>
              </a:r>
              <a:endParaRPr kumimoji="1" lang="ja-JP" altLang="en-US" sz="1200" b="1" dirty="0">
                <a:latin typeface="Arial Narrow"/>
                <a:cs typeface="Arial Narrow"/>
              </a:endParaRPr>
            </a:p>
          </p:txBody>
        </p:sp>
        <p:sp>
          <p:nvSpPr>
            <p:cNvPr id="63" name="1 つの角を切り取った四角形 62"/>
            <p:cNvSpPr/>
            <p:nvPr/>
          </p:nvSpPr>
          <p:spPr>
            <a:xfrm>
              <a:off x="1115616" y="5445224"/>
              <a:ext cx="1347064" cy="575713"/>
            </a:xfrm>
            <a:prstGeom prst="snip1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b="1" dirty="0" smtClean="0">
                  <a:latin typeface="Arial Narrow"/>
                  <a:cs typeface="Arial Narrow"/>
                </a:rPr>
                <a:t>WN’s</a:t>
              </a:r>
            </a:p>
            <a:p>
              <a:pPr algn="ctr"/>
              <a:r>
                <a:rPr lang="en-US" altLang="ja-JP" sz="1200" b="1" dirty="0" smtClean="0">
                  <a:latin typeface="Arial Narrow"/>
                  <a:cs typeface="Arial Narrow"/>
                </a:rPr>
                <a:t>172.16.10.0</a:t>
              </a:r>
              <a:endParaRPr kumimoji="1" lang="ja-JP" altLang="en-US" sz="1200" b="1" dirty="0">
                <a:latin typeface="Arial Narrow"/>
                <a:cs typeface="Arial Narrow"/>
              </a:endParaRPr>
            </a:p>
          </p:txBody>
        </p:sp>
      </p:grpSp>
      <p:sp>
        <p:nvSpPr>
          <p:cNvPr id="79" name="角丸四角形 78"/>
          <p:cNvSpPr/>
          <p:nvPr/>
        </p:nvSpPr>
        <p:spPr>
          <a:xfrm>
            <a:off x="3995936" y="6165304"/>
            <a:ext cx="468175" cy="29357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PS</a:t>
            </a:r>
            <a:endParaRPr kumimoji="1" lang="ja-JP" altLang="en-US" sz="16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724128" y="4005064"/>
            <a:ext cx="1039868" cy="7858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10G x 3</a:t>
            </a:r>
          </a:p>
          <a:p>
            <a:pPr algn="ctr">
              <a:lnSpc>
                <a:spcPct val="90000"/>
              </a:lnSpc>
            </a:pPr>
            <a:endParaRPr lang="en-US" altLang="ja-JP" sz="1600" dirty="0">
              <a:solidFill>
                <a:srgbClr val="FF0000"/>
              </a:solidFill>
              <a:latin typeface="Arial Black"/>
              <a:cs typeface="Arial Black"/>
            </a:endParaRPr>
          </a:p>
          <a:p>
            <a:pPr algn="ctr">
              <a:lnSpc>
                <a:spcPct val="9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30km</a:t>
            </a:r>
            <a:endParaRPr kumimoji="1" lang="ja-JP" altLang="en-US" sz="16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6372200" y="5085184"/>
            <a:ext cx="62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10G</a:t>
            </a:r>
            <a:endParaRPr kumimoji="1" lang="ja-JP" altLang="en-US" sz="16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126197" y="4725144"/>
            <a:ext cx="1381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10G  500m</a:t>
            </a:r>
            <a:endParaRPr kumimoji="1" lang="ja-JP" altLang="en-US" sz="16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cxnSp>
        <p:nvCxnSpPr>
          <p:cNvPr id="92" name="直線コネクタ 91"/>
          <p:cNvCxnSpPr/>
          <p:nvPr/>
        </p:nvCxnSpPr>
        <p:spPr>
          <a:xfrm>
            <a:off x="5004048" y="4437112"/>
            <a:ext cx="29755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>
            <a:off x="4860032" y="4293096"/>
            <a:ext cx="29755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4211960" y="3933056"/>
            <a:ext cx="1296144" cy="808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Projects’ </a:t>
            </a:r>
          </a:p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LAN G/W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7020272" y="3933056"/>
            <a:ext cx="1296144" cy="808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Projects’ LAN SW</a:t>
            </a: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4067944" y="1556792"/>
            <a:ext cx="1952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10Gx2</a:t>
            </a:r>
          </a:p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Arial Black"/>
                <a:cs typeface="Arial Black"/>
              </a:rPr>
              <a:t>10,000km</a:t>
            </a:r>
          </a:p>
          <a:p>
            <a:pPr algn="ctr"/>
            <a:r>
              <a:rPr lang="en-US" altLang="ja-JP" sz="1600" dirty="0" smtClean="0">
                <a:solidFill>
                  <a:srgbClr val="008000"/>
                </a:solidFill>
                <a:latin typeface="Arial Black"/>
                <a:cs typeface="Arial Black"/>
              </a:rPr>
              <a:t>500mile/h x 12h</a:t>
            </a:r>
            <a:endParaRPr kumimoji="1" lang="ja-JP" altLang="en-US" sz="1600" dirty="0">
              <a:solidFill>
                <a:srgbClr val="008000"/>
              </a:solidFill>
              <a:latin typeface="Arial Black"/>
              <a:cs typeface="Arial Black"/>
            </a:endParaRPr>
          </a:p>
        </p:txBody>
      </p:sp>
      <p:sp>
        <p:nvSpPr>
          <p:cNvPr id="106" name="角丸四角形 105"/>
          <p:cNvSpPr/>
          <p:nvPr/>
        </p:nvSpPr>
        <p:spPr>
          <a:xfrm>
            <a:off x="5940152" y="2420888"/>
            <a:ext cx="468175" cy="29357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PS</a:t>
            </a:r>
            <a:endParaRPr kumimoji="1" lang="ja-JP" altLang="en-US" sz="16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107" name="角丸四角形 106"/>
          <p:cNvSpPr/>
          <p:nvPr/>
        </p:nvSpPr>
        <p:spPr>
          <a:xfrm>
            <a:off x="4283968" y="908720"/>
            <a:ext cx="468175" cy="29357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PS</a:t>
            </a:r>
            <a:endParaRPr kumimoji="1" lang="ja-JP" altLang="en-US" sz="16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109" name="角丸四角形 108"/>
          <p:cNvSpPr/>
          <p:nvPr/>
        </p:nvSpPr>
        <p:spPr>
          <a:xfrm>
            <a:off x="8100392" y="2348880"/>
            <a:ext cx="468175" cy="29357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PS</a:t>
            </a:r>
            <a:endParaRPr kumimoji="1" lang="ja-JP" altLang="en-US" sz="16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3491880" y="5157192"/>
            <a:ext cx="1151364" cy="808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HP5700/L3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563888" y="5085184"/>
            <a:ext cx="1151364" cy="808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HP5700/L3</a:t>
            </a:r>
          </a:p>
        </p:txBody>
      </p:sp>
      <p:sp>
        <p:nvSpPr>
          <p:cNvPr id="113" name="正方形/長方形 112"/>
          <p:cNvSpPr/>
          <p:nvPr/>
        </p:nvSpPr>
        <p:spPr>
          <a:xfrm>
            <a:off x="2843808" y="5733256"/>
            <a:ext cx="504056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SW/L2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2915816" y="5661248"/>
            <a:ext cx="504056" cy="7200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SW/L2</a:t>
            </a:r>
          </a:p>
        </p:txBody>
      </p:sp>
      <p:sp>
        <p:nvSpPr>
          <p:cNvPr id="121" name="角丸四角形 120"/>
          <p:cNvSpPr/>
          <p:nvPr/>
        </p:nvSpPr>
        <p:spPr>
          <a:xfrm>
            <a:off x="971600" y="4653136"/>
            <a:ext cx="468175" cy="29357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PS</a:t>
            </a:r>
            <a:endParaRPr kumimoji="1" lang="ja-JP" altLang="en-US" sz="16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012160" y="2708920"/>
            <a:ext cx="812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 Narrow"/>
                <a:cs typeface="Arial Narrow"/>
                <a:sym typeface="Wingdings"/>
              </a:rPr>
              <a:t>2.9Gbps</a:t>
            </a:r>
          </a:p>
          <a:p>
            <a:r>
              <a:rPr kumimoji="1" lang="en-US" altLang="ja-JP" sz="1200" dirty="0" smtClean="0">
                <a:latin typeface="Arial Narrow"/>
                <a:cs typeface="Arial Narrow"/>
                <a:sym typeface="Wingdings"/>
              </a:rPr>
              <a:t>2.1Gbps</a:t>
            </a:r>
            <a:endParaRPr kumimoji="1" lang="ja-JP" altLang="en-US" sz="1200" dirty="0">
              <a:latin typeface="Arial Narrow"/>
              <a:cs typeface="Arial Narrow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8100392" y="2708920"/>
            <a:ext cx="854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 Narrow"/>
                <a:cs typeface="Arial Narrow"/>
                <a:sym typeface="Wingdings"/>
              </a:rPr>
              <a:t>67Mbps</a:t>
            </a:r>
          </a:p>
          <a:p>
            <a:r>
              <a:rPr kumimoji="1" lang="en-US" altLang="ja-JP" sz="1200" dirty="0" smtClean="0">
                <a:latin typeface="Arial Narrow"/>
                <a:cs typeface="Arial Narrow"/>
                <a:sym typeface="Wingdings"/>
              </a:rPr>
              <a:t>740Mbps</a:t>
            </a:r>
            <a:endParaRPr kumimoji="1" lang="ja-JP" altLang="en-US" sz="1200" dirty="0">
              <a:latin typeface="Arial Narrow"/>
              <a:cs typeface="Arial Narrow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6948264" y="980728"/>
            <a:ext cx="854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 Narrow"/>
                <a:cs typeface="Arial Narrow"/>
                <a:sym typeface="Wingdings"/>
              </a:rPr>
              <a:t>170Mbps</a:t>
            </a:r>
          </a:p>
          <a:p>
            <a:r>
              <a:rPr kumimoji="1" lang="en-US" altLang="ja-JP" sz="1200" dirty="0" smtClean="0">
                <a:latin typeface="Arial Narrow"/>
                <a:cs typeface="Arial Narrow"/>
                <a:sym typeface="Wingdings"/>
              </a:rPr>
              <a:t>410Mbps</a:t>
            </a:r>
            <a:endParaRPr kumimoji="1" lang="ja-JP" altLang="en-US" sz="1200" dirty="0">
              <a:latin typeface="Arial Narrow"/>
              <a:cs typeface="Arial Narrow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4716016" y="980728"/>
            <a:ext cx="882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 Narrow"/>
                <a:cs typeface="Arial Narrow"/>
                <a:sym typeface="Wingdings"/>
              </a:rPr>
              <a:t>3.5Gbps</a:t>
            </a:r>
          </a:p>
          <a:p>
            <a:r>
              <a:rPr kumimoji="1" lang="en-US" altLang="ja-JP" sz="1200" dirty="0" smtClean="0">
                <a:latin typeface="Arial Narrow"/>
                <a:cs typeface="Arial Narrow"/>
                <a:sym typeface="Wingdings"/>
              </a:rPr>
              <a:t>1.35Gbps</a:t>
            </a:r>
            <a:endParaRPr kumimoji="1" lang="ja-JP" altLang="en-US" sz="1200" dirty="0">
              <a:latin typeface="Arial Narrow"/>
              <a:cs typeface="Arial Narrow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4427984" y="6165304"/>
            <a:ext cx="812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 Narrow"/>
                <a:cs typeface="Arial Narrow"/>
                <a:sym typeface="Wingdings"/>
              </a:rPr>
              <a:t>4.8Gbps</a:t>
            </a:r>
          </a:p>
          <a:p>
            <a:r>
              <a:rPr kumimoji="1" lang="en-US" altLang="ja-JP" sz="1200" dirty="0" smtClean="0">
                <a:latin typeface="Arial Narrow"/>
                <a:cs typeface="Arial Narrow"/>
                <a:sym typeface="Wingdings"/>
              </a:rPr>
              <a:t>2.6Gbps</a:t>
            </a:r>
            <a:endParaRPr kumimoji="1" lang="ja-JP" altLang="en-US" sz="1200" dirty="0">
              <a:latin typeface="Arial Narrow"/>
              <a:cs typeface="Arial Narrow"/>
            </a:endParaRPr>
          </a:p>
        </p:txBody>
      </p:sp>
      <p:sp>
        <p:nvSpPr>
          <p:cNvPr id="101" name="正方形/長方形 100"/>
          <p:cNvSpPr/>
          <p:nvPr/>
        </p:nvSpPr>
        <p:spPr>
          <a:xfrm>
            <a:off x="5652120" y="1052736"/>
            <a:ext cx="1008111" cy="8081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SINET </a:t>
            </a:r>
          </a:p>
          <a:p>
            <a:pPr algn="ctr"/>
            <a:r>
              <a:rPr lang="en-US" altLang="ja-JP" b="1" dirty="0" smtClean="0">
                <a:latin typeface="Arial Narrow"/>
                <a:cs typeface="Arial Narrow"/>
              </a:rPr>
              <a:t>London</a:t>
            </a:r>
          </a:p>
          <a:p>
            <a:pPr algn="ctr"/>
            <a:r>
              <a:rPr lang="en-US" altLang="ja-JP" sz="1200" b="1" dirty="0" smtClean="0">
                <a:latin typeface="Arial Narrow"/>
                <a:cs typeface="Arial Narrow"/>
              </a:rPr>
              <a:t>150.99.89.247</a:t>
            </a:r>
          </a:p>
        </p:txBody>
      </p:sp>
      <p:sp>
        <p:nvSpPr>
          <p:cNvPr id="108" name="角丸四角形 107"/>
          <p:cNvSpPr/>
          <p:nvPr/>
        </p:nvSpPr>
        <p:spPr>
          <a:xfrm>
            <a:off x="6516216" y="908720"/>
            <a:ext cx="468175" cy="29357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rgbClr val="FF0000"/>
                </a:solidFill>
                <a:latin typeface="Arial Narrow"/>
                <a:cs typeface="Arial Narrow"/>
              </a:rPr>
              <a:t>PS</a:t>
            </a:r>
            <a:endParaRPr kumimoji="1" lang="ja-JP" altLang="en-US" sz="1600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827584" y="3861048"/>
            <a:ext cx="1080120" cy="720080"/>
          </a:xfrm>
          <a:prstGeom prst="rect">
            <a:avLst/>
          </a:prstGeom>
          <a:gradFill flip="none" rotWithShape="1">
            <a:gsLst>
              <a:gs pos="100000">
                <a:srgbClr val="33CC00">
                  <a:alpha val="47000"/>
                </a:srgbClr>
              </a:gs>
              <a:gs pos="0">
                <a:srgbClr val="3399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chemeClr val="bg1"/>
                </a:solidFill>
                <a:latin typeface="Arial Narrow"/>
                <a:cs typeface="Arial Narrow"/>
              </a:rPr>
              <a:t>Campus </a:t>
            </a:r>
          </a:p>
          <a:p>
            <a:pPr algn="ctr"/>
            <a:r>
              <a:rPr lang="en-US" altLang="ja-JP" b="1" dirty="0" smtClean="0">
                <a:solidFill>
                  <a:schemeClr val="bg1"/>
                </a:solidFill>
                <a:latin typeface="Arial Narrow"/>
                <a:cs typeface="Arial Narrow"/>
              </a:rPr>
              <a:t>LAN G/W</a:t>
            </a:r>
          </a:p>
          <a:p>
            <a:pPr algn="ctr">
              <a:lnSpc>
                <a:spcPct val="80000"/>
              </a:lnSpc>
            </a:pPr>
            <a:r>
              <a:rPr lang="en-US" altLang="ja-JP" sz="1200" b="1" dirty="0" smtClean="0">
                <a:solidFill>
                  <a:schemeClr val="bg1"/>
                </a:solidFill>
                <a:latin typeface="Arial Narrow"/>
                <a:cs typeface="Arial Narrow"/>
              </a:rPr>
              <a:t>133.41.0.0</a:t>
            </a:r>
          </a:p>
        </p:txBody>
      </p:sp>
      <p:sp>
        <p:nvSpPr>
          <p:cNvPr id="119" name="円/楕円 118"/>
          <p:cNvSpPr>
            <a:spLocks noChangeAspect="1"/>
          </p:cNvSpPr>
          <p:nvPr/>
        </p:nvSpPr>
        <p:spPr bwMode="auto">
          <a:xfrm flipH="1">
            <a:off x="1979712" y="3861048"/>
            <a:ext cx="108000" cy="108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右カーブ矢印 3"/>
          <p:cNvSpPr/>
          <p:nvPr/>
        </p:nvSpPr>
        <p:spPr bwMode="auto">
          <a:xfrm rot="11476112" flipH="1">
            <a:off x="3637436" y="2971524"/>
            <a:ext cx="444804" cy="796645"/>
          </a:xfrm>
          <a:prstGeom prst="curvedRightArrow">
            <a:avLst/>
          </a:prstGeom>
          <a:solidFill>
            <a:srgbClr val="00009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右カーブ矢印 81"/>
          <p:cNvSpPr/>
          <p:nvPr/>
        </p:nvSpPr>
        <p:spPr bwMode="auto">
          <a:xfrm rot="10085127" flipH="1">
            <a:off x="3517195" y="1954336"/>
            <a:ext cx="466790" cy="991527"/>
          </a:xfrm>
          <a:prstGeom prst="curvedRightArrow">
            <a:avLst/>
          </a:prstGeom>
          <a:solidFill>
            <a:srgbClr val="00009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04248" y="3068960"/>
            <a:ext cx="1470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339900"/>
                </a:solidFill>
                <a:latin typeface="Arial Black"/>
                <a:cs typeface="Arial Black"/>
              </a:rPr>
              <a:t>Hiroshima </a:t>
            </a:r>
          </a:p>
          <a:p>
            <a:r>
              <a:rPr kumimoji="1" lang="en-US" altLang="ja-JP" dirty="0" smtClean="0">
                <a:solidFill>
                  <a:srgbClr val="339900"/>
                </a:solidFill>
                <a:latin typeface="Arial Black"/>
                <a:cs typeface="Arial Black"/>
              </a:rPr>
              <a:t>University</a:t>
            </a:r>
            <a:endParaRPr kumimoji="1" lang="ja-JP" altLang="en-US" dirty="0">
              <a:solidFill>
                <a:srgbClr val="33990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85583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7438"/>
            <a:ext cx="1040464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dirty="0" smtClean="0"/>
              <a:t>Network Connection in ALICE </a:t>
            </a:r>
          </a:p>
        </p:txBody>
      </p:sp>
      <p:grpSp>
        <p:nvGrpSpPr>
          <p:cNvPr id="15" name="図形グループ 14"/>
          <p:cNvGrpSpPr/>
          <p:nvPr/>
        </p:nvGrpSpPr>
        <p:grpSpPr>
          <a:xfrm>
            <a:off x="3073" y="764704"/>
            <a:ext cx="9144000" cy="5454698"/>
            <a:chOff x="3073" y="764704"/>
            <a:chExt cx="9144000" cy="5454698"/>
          </a:xfrm>
        </p:grpSpPr>
        <p:grpSp>
          <p:nvGrpSpPr>
            <p:cNvPr id="11" name="図形グループ 10"/>
            <p:cNvGrpSpPr/>
            <p:nvPr/>
          </p:nvGrpSpPr>
          <p:grpSpPr>
            <a:xfrm>
              <a:off x="3073" y="764704"/>
              <a:ext cx="9144000" cy="5454698"/>
              <a:chOff x="3073" y="764704"/>
              <a:chExt cx="9144000" cy="5454698"/>
            </a:xfrm>
          </p:grpSpPr>
          <p:grpSp>
            <p:nvGrpSpPr>
              <p:cNvPr id="9" name="図形グループ 8"/>
              <p:cNvGrpSpPr/>
              <p:nvPr/>
            </p:nvGrpSpPr>
            <p:grpSpPr>
              <a:xfrm>
                <a:off x="3073" y="836712"/>
                <a:ext cx="9144000" cy="5382690"/>
                <a:chOff x="-540568" y="836712"/>
                <a:chExt cx="9144000" cy="5382690"/>
              </a:xfrm>
            </p:grpSpPr>
            <p:pic>
              <p:nvPicPr>
                <p:cNvPr id="6" name="図 5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540568" y="836712"/>
                  <a:ext cx="9144000" cy="5382690"/>
                </a:xfrm>
                <a:prstGeom prst="rect">
                  <a:avLst/>
                </a:prstGeom>
              </p:spPr>
            </p:pic>
            <p:sp>
              <p:nvSpPr>
                <p:cNvPr id="8" name="正方形/長方形 7"/>
                <p:cNvSpPr/>
                <p:nvPr/>
              </p:nvSpPr>
              <p:spPr bwMode="auto">
                <a:xfrm>
                  <a:off x="5868144" y="1772816"/>
                  <a:ext cx="2646808" cy="1138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pitchFamily="50" charset="-128"/>
                  </a:endParaRPr>
                </a:p>
              </p:txBody>
            </p:sp>
          </p:grpSp>
          <p:sp>
            <p:nvSpPr>
              <p:cNvPr id="7" name="テキスト ボックス 6"/>
              <p:cNvSpPr txBox="1"/>
              <p:nvPr/>
            </p:nvSpPr>
            <p:spPr>
              <a:xfrm>
                <a:off x="6588224" y="764704"/>
                <a:ext cx="24675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solidFill>
                      <a:srgbClr val="FF0000"/>
                    </a:solidFill>
                    <a:latin typeface="Arial Black"/>
                    <a:cs typeface="Arial Black"/>
                  </a:rPr>
                  <a:t>a</a:t>
                </a:r>
                <a:r>
                  <a:rPr lang="en-US" altLang="ja-JP" dirty="0" smtClean="0">
                    <a:solidFill>
                      <a:srgbClr val="FF0000"/>
                    </a:solidFill>
                    <a:latin typeface="Arial Black"/>
                    <a:cs typeface="Arial Black"/>
                  </a:rPr>
                  <a:t>s of 21 Apr. 2017 </a:t>
                </a:r>
                <a:endParaRPr kumimoji="1" lang="ja-JP" altLang="en-US" dirty="0">
                  <a:solidFill>
                    <a:srgbClr val="FF0000"/>
                  </a:solidFill>
                  <a:latin typeface="Arial Black"/>
                  <a:cs typeface="Arial Black"/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 bwMode="auto">
              <a:xfrm>
                <a:off x="1860308" y="5063181"/>
                <a:ext cx="2646808" cy="11387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12" name="正方形/長方形 11"/>
            <p:cNvSpPr/>
            <p:nvPr/>
          </p:nvSpPr>
          <p:spPr bwMode="auto">
            <a:xfrm>
              <a:off x="1860309" y="3678983"/>
              <a:ext cx="2646808" cy="11387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6402909" y="3443803"/>
              <a:ext cx="2646808" cy="11387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1547664" y="5085184"/>
            <a:ext cx="5760640" cy="12003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Up to 250 Mbps to/from EU and US, and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more to an Asian Tier SUT, but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>
                <a:solidFill>
                  <a:srgbClr val="000090"/>
                </a:solidFill>
                <a:latin typeface="Franklin Gothic Medium"/>
                <a:cs typeface="Franklin Gothic Medium"/>
              </a:rPr>
              <a:t>p</a:t>
            </a:r>
            <a:r>
              <a:rPr lang="en-US" altLang="ja-JP" sz="2400" b="1" dirty="0" smtClean="0">
                <a:solidFill>
                  <a:srgbClr val="000090"/>
                </a:solidFill>
                <a:latin typeface="Franklin Gothic Medium"/>
                <a:cs typeface="Franklin Gothic Medium"/>
              </a:rPr>
              <a:t>articularly slow to Tsukuba and KISTI.</a:t>
            </a:r>
          </a:p>
        </p:txBody>
      </p:sp>
    </p:spTree>
    <p:extLst>
      <p:ext uri="{BB962C8B-B14F-4D97-AF65-F5344CB8AC3E}">
        <p14:creationId xmlns:p14="http://schemas.microsoft.com/office/powerpoint/2010/main" val="4289370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7438"/>
            <a:ext cx="1040464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dirty="0" smtClean="0"/>
              <a:t>Daily LAN Traffic by Hiroshima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052736"/>
            <a:ext cx="4294501" cy="504056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980728"/>
            <a:ext cx="3577955" cy="2117356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5004048" y="342900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kumimoji="1" lang="en-US" altLang="ja-JP" dirty="0" smtClean="0">
                <a:solidFill>
                  <a:srgbClr val="0000FF"/>
                </a:solidFill>
                <a:latin typeface="Arial Black"/>
                <a:cs typeface="Arial Black"/>
              </a:rPr>
              <a:t>MC job traffic load is around 1Gbps. </a:t>
            </a:r>
          </a:p>
          <a:p>
            <a:pPr marL="285750" indent="-285750">
              <a:buFont typeface="Wingdings" charset="2"/>
              <a:buChar char="u"/>
            </a:pPr>
            <a:r>
              <a:rPr lang="en-US" altLang="ja-JP" dirty="0" smtClean="0">
                <a:solidFill>
                  <a:srgbClr val="0000FF"/>
                </a:solidFill>
                <a:latin typeface="Arial Black"/>
                <a:cs typeface="Arial Black"/>
              </a:rPr>
              <a:t>File transfer fills traffic up to 6-9Gbps. </a:t>
            </a:r>
            <a:endParaRPr kumimoji="1" lang="ja-JP" altLang="en-US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71800" y="1556792"/>
            <a:ext cx="1102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CC3333"/>
                </a:solidFill>
                <a:latin typeface="Arial Black"/>
                <a:cs typeface="Arial Black"/>
              </a:rPr>
              <a:t>outbound</a:t>
            </a:r>
            <a:endParaRPr lang="ja-JP" altLang="en-US" sz="1400" dirty="0">
              <a:solidFill>
                <a:srgbClr val="CC3333"/>
              </a:solidFill>
              <a:latin typeface="Arial Black"/>
              <a:cs typeface="Arial Black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71800" y="2060848"/>
            <a:ext cx="962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339900"/>
                </a:solidFill>
                <a:latin typeface="Arial Black"/>
                <a:cs typeface="Arial Black"/>
              </a:rPr>
              <a:t>inbound</a:t>
            </a:r>
            <a:endParaRPr lang="ja-JP" altLang="en-US" sz="1400" dirty="0">
              <a:solidFill>
                <a:srgbClr val="339900"/>
              </a:solidFill>
              <a:latin typeface="Arial Black"/>
              <a:cs typeface="Arial Black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99592" y="1052736"/>
            <a:ext cx="1877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  <a:latin typeface="Arial Black"/>
                <a:cs typeface="Arial Black"/>
              </a:rPr>
              <a:t>Outer </a:t>
            </a:r>
            <a:r>
              <a:rPr lang="en-US" altLang="ja-JP" sz="1400" dirty="0">
                <a:solidFill>
                  <a:srgbClr val="0000FF"/>
                </a:solidFill>
                <a:latin typeface="Arial Black"/>
                <a:cs typeface="Arial Black"/>
              </a:rPr>
              <a:t>p</a:t>
            </a:r>
            <a:r>
              <a:rPr lang="en-US" altLang="ja-JP" sz="1400" dirty="0" smtClean="0">
                <a:solidFill>
                  <a:srgbClr val="0000FF"/>
                </a:solidFill>
                <a:latin typeface="Arial Black"/>
                <a:cs typeface="Arial Black"/>
              </a:rPr>
              <a:t>ort at F/W</a:t>
            </a:r>
            <a:endParaRPr lang="ja-JP" altLang="en-US" sz="1400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99592" y="2780928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  <a:latin typeface="Arial Black"/>
                <a:cs typeface="Arial Black"/>
              </a:rPr>
              <a:t>GRID </a:t>
            </a:r>
            <a:r>
              <a:rPr lang="en-US" altLang="ja-JP" sz="1400" dirty="0">
                <a:solidFill>
                  <a:srgbClr val="0000FF"/>
                </a:solidFill>
                <a:latin typeface="Arial Black"/>
                <a:cs typeface="Arial Black"/>
              </a:rPr>
              <a:t>p</a:t>
            </a:r>
            <a:r>
              <a:rPr lang="en-US" altLang="ja-JP" sz="1400" dirty="0" smtClean="0">
                <a:solidFill>
                  <a:srgbClr val="0000FF"/>
                </a:solidFill>
                <a:latin typeface="Arial Black"/>
                <a:cs typeface="Arial Black"/>
              </a:rPr>
              <a:t>ort at F/W</a:t>
            </a:r>
            <a:endParaRPr lang="ja-JP" altLang="en-US" sz="1400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99592" y="4437112"/>
            <a:ext cx="2031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FF"/>
                </a:solidFill>
                <a:latin typeface="Arial Black"/>
                <a:cs typeface="Arial Black"/>
              </a:rPr>
              <a:t>Private port at F/W</a:t>
            </a:r>
            <a:endParaRPr lang="ja-JP" altLang="en-US" sz="1400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00192" y="1124744"/>
            <a:ext cx="23118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solidFill>
                  <a:srgbClr val="0000FF"/>
                </a:solidFill>
                <a:latin typeface="Arial Black"/>
                <a:cs typeface="Arial Black"/>
              </a:rPr>
              <a:t>Traffic on </a:t>
            </a:r>
          </a:p>
          <a:p>
            <a:pPr algn="ctr"/>
            <a:r>
              <a:rPr lang="en-US" altLang="ja-JP" sz="1400" dirty="0" err="1" smtClean="0">
                <a:solidFill>
                  <a:srgbClr val="0000FF"/>
                </a:solidFill>
                <a:latin typeface="Arial Black"/>
                <a:cs typeface="Arial Black"/>
              </a:rPr>
              <a:t>ALICE:Hiroshima:EOS</a:t>
            </a:r>
            <a:endParaRPr lang="en-US" altLang="ja-JP" sz="1400" dirty="0" smtClean="0">
              <a:solidFill>
                <a:srgbClr val="0000FF"/>
              </a:solidFill>
              <a:latin typeface="Arial Black"/>
              <a:cs typeface="Arial Black"/>
            </a:endParaRPr>
          </a:p>
          <a:p>
            <a:pPr algn="ctr"/>
            <a:r>
              <a:rPr lang="en-US" altLang="ja-JP" sz="1400" dirty="0">
                <a:solidFill>
                  <a:srgbClr val="0000FF"/>
                </a:solidFill>
                <a:latin typeface="Arial Black"/>
                <a:cs typeface="Arial Black"/>
              </a:rPr>
              <a:t>u</a:t>
            </a:r>
            <a:r>
              <a:rPr lang="en-US" altLang="ja-JP" sz="1400" dirty="0" smtClean="0">
                <a:solidFill>
                  <a:srgbClr val="0000FF"/>
                </a:solidFill>
                <a:latin typeface="Arial Black"/>
                <a:cs typeface="Arial Black"/>
              </a:rPr>
              <a:t>nder the GRID port</a:t>
            </a:r>
            <a:endParaRPr lang="ja-JP" altLang="en-US" sz="1400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cxnSp>
        <p:nvCxnSpPr>
          <p:cNvPr id="9" name="直線コネクタ 8"/>
          <p:cNvCxnSpPr/>
          <p:nvPr/>
        </p:nvCxnSpPr>
        <p:spPr bwMode="auto">
          <a:xfrm>
            <a:off x="1059539" y="2246559"/>
            <a:ext cx="1512168" cy="0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467544" y="2060848"/>
            <a:ext cx="618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00FF"/>
                </a:solidFill>
                <a:latin typeface="Arial Narrow"/>
                <a:cs typeface="Arial Narrow"/>
              </a:rPr>
              <a:t>6Gbps</a:t>
            </a:r>
            <a:endParaRPr kumimoji="1" lang="ja-JP" altLang="en-US" sz="1400" dirty="0">
              <a:solidFill>
                <a:srgbClr val="0000FF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27059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0400"/>
            <a:ext cx="9144000" cy="5522416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7438"/>
            <a:ext cx="1040464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 Black" pitchFamily="34" charset="0"/>
                <a:ea typeface="HG丸ｺﾞｼｯｸM-PRO" pitchFamily="5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defRPr>
            </a:lvl9pPr>
          </a:lstStyle>
          <a:p>
            <a:r>
              <a:rPr lang="en-US" altLang="ja-JP" dirty="0" smtClean="0"/>
              <a:t>Daily Score at Hiroshima </a:t>
            </a:r>
          </a:p>
        </p:txBody>
      </p:sp>
      <p:sp>
        <p:nvSpPr>
          <p:cNvPr id="6" name="フローチャート: 結合子 5"/>
          <p:cNvSpPr/>
          <p:nvPr/>
        </p:nvSpPr>
        <p:spPr bwMode="auto">
          <a:xfrm>
            <a:off x="1534224" y="3179379"/>
            <a:ext cx="936104" cy="360040"/>
          </a:xfrm>
          <a:prstGeom prst="flowChartConnector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フローチャート: 結合子 6"/>
          <p:cNvSpPr/>
          <p:nvPr/>
        </p:nvSpPr>
        <p:spPr bwMode="auto">
          <a:xfrm>
            <a:off x="4932040" y="2996952"/>
            <a:ext cx="1296144" cy="648072"/>
          </a:xfrm>
          <a:prstGeom prst="flowChartConnector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84168" y="3356992"/>
            <a:ext cx="2635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16.7 kHS06 </a:t>
            </a:r>
            <a:r>
              <a:rPr kumimoji="1" lang="en-US" altLang="ja-JP" sz="1400" dirty="0" smtClean="0">
                <a:solidFill>
                  <a:srgbClr val="FF00FF"/>
                </a:solidFill>
                <a:latin typeface="Arial Black"/>
                <a:cs typeface="Arial Black"/>
                <a:sym typeface="Wingdings"/>
              </a:rPr>
              <a:t>(due </a:t>
            </a:r>
            <a:r>
              <a:rPr kumimoji="1" lang="en-US" altLang="ja-JP" sz="1400" dirty="0" smtClean="0">
                <a:solidFill>
                  <a:srgbClr val="FF00FF"/>
                </a:solidFill>
                <a:latin typeface="Arial Black"/>
                <a:cs typeface="Arial Black"/>
                <a:sym typeface="Wingdings"/>
              </a:rPr>
              <a:t>12.2k</a:t>
            </a:r>
            <a:r>
              <a:rPr kumimoji="1" lang="en-US" altLang="ja-JP" sz="1400" dirty="0" smtClean="0">
                <a:solidFill>
                  <a:srgbClr val="FF00FF"/>
                </a:solidFill>
                <a:latin typeface="Arial Black"/>
                <a:cs typeface="Arial Black"/>
                <a:sym typeface="Wingdings"/>
              </a:rPr>
              <a:t>)</a:t>
            </a:r>
            <a:endParaRPr kumimoji="1" lang="ja-JP" altLang="en-US" sz="1400" dirty="0">
              <a:solidFill>
                <a:srgbClr val="FF00FF"/>
              </a:solidFill>
              <a:latin typeface="Arial Black"/>
              <a:cs typeface="Arial Black"/>
            </a:endParaRPr>
          </a:p>
        </p:txBody>
      </p:sp>
      <p:sp>
        <p:nvSpPr>
          <p:cNvPr id="9" name="フローチャート: 結合子 8"/>
          <p:cNvSpPr/>
          <p:nvPr/>
        </p:nvSpPr>
        <p:spPr bwMode="auto">
          <a:xfrm>
            <a:off x="1763688" y="3717032"/>
            <a:ext cx="1152128" cy="504056"/>
          </a:xfrm>
          <a:prstGeom prst="flowChartConnector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フローチャート: 結合子 9"/>
          <p:cNvSpPr/>
          <p:nvPr/>
        </p:nvSpPr>
        <p:spPr bwMode="auto">
          <a:xfrm>
            <a:off x="3707904" y="3717032"/>
            <a:ext cx="1152128" cy="504056"/>
          </a:xfrm>
          <a:prstGeom prst="flowChartConnector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88024" y="4005064"/>
            <a:ext cx="2216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700 TB </a:t>
            </a:r>
            <a:r>
              <a:rPr kumimoji="1" lang="en-US" altLang="ja-JP" sz="1400" dirty="0" smtClean="0">
                <a:solidFill>
                  <a:srgbClr val="FF00FF"/>
                </a:solidFill>
                <a:latin typeface="Arial Black"/>
                <a:cs typeface="Arial Black"/>
                <a:sym typeface="Wingdings"/>
              </a:rPr>
              <a:t>(due </a:t>
            </a:r>
            <a:r>
              <a:rPr kumimoji="1" lang="en-US" altLang="ja-JP" sz="1400" dirty="0" smtClean="0">
                <a:solidFill>
                  <a:srgbClr val="FF00FF"/>
                </a:solidFill>
                <a:latin typeface="Arial Black"/>
                <a:cs typeface="Arial Black"/>
                <a:sym typeface="Wingdings"/>
              </a:rPr>
              <a:t>1.11P</a:t>
            </a:r>
            <a:r>
              <a:rPr kumimoji="1" lang="en-US" altLang="ja-JP" sz="1400" dirty="0" smtClean="0">
                <a:solidFill>
                  <a:srgbClr val="FF00FF"/>
                </a:solidFill>
                <a:latin typeface="Arial Black"/>
                <a:cs typeface="Arial Black"/>
                <a:sym typeface="Wingdings"/>
              </a:rPr>
              <a:t>)</a:t>
            </a:r>
            <a:endParaRPr kumimoji="1" lang="ja-JP" altLang="en-US" sz="1400" dirty="0">
              <a:solidFill>
                <a:srgbClr val="FF00FF"/>
              </a:solidFill>
              <a:latin typeface="Arial Black"/>
              <a:cs typeface="Arial Black"/>
            </a:endParaRPr>
          </a:p>
        </p:txBody>
      </p:sp>
      <p:sp>
        <p:nvSpPr>
          <p:cNvPr id="13" name="1 つの角を丸めた四角形 12"/>
          <p:cNvSpPr/>
          <p:nvPr/>
        </p:nvSpPr>
        <p:spPr bwMode="auto">
          <a:xfrm>
            <a:off x="6804248" y="2204864"/>
            <a:ext cx="2088232" cy="792088"/>
          </a:xfrm>
          <a:prstGeom prst="round1Rect">
            <a:avLst/>
          </a:prstGeom>
          <a:solidFill>
            <a:srgbClr val="CCFFCC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/>
                <a:ea typeface="ＭＳ Ｐゴシック" pitchFamily="50" charset="-128"/>
                <a:cs typeface="Arial Narrow"/>
              </a:rPr>
              <a:t>X5570@2.93 = 8.33 HS06/</a:t>
            </a:r>
            <a:r>
              <a:rPr kumimoji="1" lang="en-US" altLang="ja-JP" sz="105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/>
                <a:ea typeface="ＭＳ Ｐゴシック" pitchFamily="50" charset="-128"/>
                <a:cs typeface="Arial Narrow"/>
              </a:rPr>
              <a:t>HTcore</a:t>
            </a:r>
            <a:endParaRPr kumimoji="1" lang="en-US" altLang="ja-JP" sz="105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/>
              <a:ea typeface="ＭＳ Ｐゴシック" pitchFamily="50" charset="-128"/>
              <a:cs typeface="Arial Narrow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/>
                <a:ea typeface="ＭＳ Ｐゴシック" pitchFamily="50" charset="-128"/>
                <a:cs typeface="Arial Narrow"/>
              </a:rPr>
              <a:t>X5670@2.93 = 8.79 HS06/</a:t>
            </a:r>
            <a:r>
              <a:rPr kumimoji="1" lang="en-US" altLang="ja-JP" sz="105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/>
                <a:ea typeface="ＭＳ Ｐゴシック" pitchFamily="50" charset="-128"/>
                <a:cs typeface="Arial Narrow"/>
              </a:rPr>
              <a:t>HTcore</a:t>
            </a:r>
            <a:endParaRPr kumimoji="1" lang="en-US" altLang="ja-JP" sz="105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/>
              <a:ea typeface="ＭＳ Ｐゴシック" pitchFamily="50" charset="-128"/>
              <a:cs typeface="Arial Narrow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/>
                <a:ea typeface="ＭＳ Ｐゴシック" pitchFamily="50" charset="-128"/>
                <a:cs typeface="Arial Narrow"/>
              </a:rPr>
              <a:t>E5-2470v2@2.4</a:t>
            </a:r>
            <a:r>
              <a:rPr kumimoji="1" lang="en-US" altLang="ja-JP" sz="105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/>
                <a:ea typeface="ＭＳ Ｐゴシック" pitchFamily="50" charset="-128"/>
                <a:cs typeface="Arial Narrow"/>
              </a:rPr>
              <a:t> = 7.38 HS06/</a:t>
            </a:r>
            <a:r>
              <a:rPr kumimoji="1" lang="en-US" altLang="ja-JP" sz="1050" b="0" i="0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/>
                <a:ea typeface="ＭＳ Ｐゴシック" pitchFamily="50" charset="-128"/>
                <a:cs typeface="Arial Narrow"/>
              </a:rPr>
              <a:t>HTcore</a:t>
            </a:r>
            <a:endParaRPr kumimoji="1" lang="en-US" altLang="ja-JP" sz="1050" b="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Narrow"/>
              <a:ea typeface="ＭＳ Ｐゴシック" pitchFamily="50" charset="-128"/>
              <a:cs typeface="Arial Narrow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050" dirty="0" smtClean="0">
                <a:solidFill>
                  <a:schemeClr val="tx1"/>
                </a:solidFill>
                <a:latin typeface="Arial Narrow"/>
                <a:ea typeface="ＭＳ Ｐゴシック" pitchFamily="50" charset="-128"/>
                <a:cs typeface="Arial Narrow"/>
              </a:rPr>
              <a:t>E5-2640v4@2.4 = 7.38 HS06/</a:t>
            </a:r>
            <a:r>
              <a:rPr lang="en-US" altLang="ja-JP" sz="1050" dirty="0" err="1" smtClean="0">
                <a:solidFill>
                  <a:schemeClr val="tx1"/>
                </a:solidFill>
                <a:latin typeface="Arial Narrow"/>
                <a:ea typeface="ＭＳ Ｐゴシック" pitchFamily="50" charset="-128"/>
                <a:cs typeface="Arial Narrow"/>
              </a:rPr>
              <a:t>HTcore</a:t>
            </a:r>
            <a:endParaRPr kumimoji="1" lang="en-US" altLang="ja-JP" sz="1050" b="0" i="0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 Narrow"/>
              <a:ea typeface="ＭＳ Ｐゴシック" pitchFamily="50" charset="-128"/>
              <a:cs typeface="Arial Narrow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5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/>
              <a:ea typeface="ＭＳ Ｐゴシック" pitchFamily="50" charset="-128"/>
              <a:cs typeface="Arial Narrow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491880" y="1556792"/>
            <a:ext cx="3391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00FF"/>
                </a:solidFill>
                <a:latin typeface="Arial Black"/>
                <a:cs typeface="Arial Black"/>
                <a:sym typeface="Wingdings"/>
              </a:rPr>
              <a:t></a:t>
            </a:r>
            <a:r>
              <a:rPr kumimoji="1" lang="en-US" altLang="ja-JP" sz="1400" dirty="0" err="1" smtClean="0">
                <a:solidFill>
                  <a:srgbClr val="0000FF"/>
                </a:solidFill>
                <a:latin typeface="Arial Black"/>
                <a:cs typeface="Arial Black"/>
                <a:sym typeface="Wingdings"/>
              </a:rPr>
              <a:t>wlcg-hiro@ml.hiroshima-u.ac.jp</a:t>
            </a:r>
            <a:endParaRPr kumimoji="1" lang="ja-JP" altLang="en-US" sz="1400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411729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 animBg="1"/>
      <p:bldP spid="11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xfrm>
            <a:off x="19620" y="1"/>
            <a:ext cx="8233172" cy="620688"/>
          </a:xfrm>
          <a:prstGeom prst="rect">
            <a:avLst/>
          </a:prstGeom>
          <a:ln w="3175">
            <a:noFill/>
            <a:miter lim="400000"/>
          </a:ln>
        </p:spPr>
        <p:txBody>
          <a:bodyPr/>
          <a:lstStyle>
            <a:lvl1pPr>
              <a:defRPr sz="32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800" b="1" dirty="0">
                <a:solidFill>
                  <a:srgbClr val="002E7A"/>
                </a:solidFill>
                <a:uFill>
                  <a:solidFill/>
                </a:uFill>
                <a:latin typeface="Arial Black"/>
                <a:cs typeface="Arial Black"/>
              </a:rPr>
              <a:t>Tsukuba Tier2 status (as of </a:t>
            </a:r>
            <a:r>
              <a:rPr lang="en-US" sz="2800" b="1" dirty="0" smtClean="0">
                <a:solidFill>
                  <a:srgbClr val="002E7A"/>
                </a:solidFill>
                <a:uFill>
                  <a:solidFill/>
                </a:uFill>
                <a:latin typeface="Arial Black"/>
                <a:cs typeface="Arial Black"/>
              </a:rPr>
              <a:t>May</a:t>
            </a:r>
            <a:r>
              <a:rPr sz="2800" b="1" dirty="0" smtClean="0">
                <a:solidFill>
                  <a:srgbClr val="002E7A"/>
                </a:solidFill>
                <a:uFill>
                  <a:solidFill/>
                </a:uFill>
                <a:latin typeface="Arial Black"/>
                <a:cs typeface="Arial Black"/>
              </a:rPr>
              <a:t> </a:t>
            </a:r>
            <a:r>
              <a:rPr lang="en-US" sz="2800" b="1" dirty="0" smtClean="0">
                <a:solidFill>
                  <a:srgbClr val="002E7A"/>
                </a:solidFill>
                <a:uFill>
                  <a:solidFill/>
                </a:uFill>
                <a:latin typeface="Arial Black"/>
                <a:cs typeface="Arial Black"/>
              </a:rPr>
              <a:t>1</a:t>
            </a:r>
            <a:r>
              <a:rPr sz="2800" b="1" dirty="0" smtClean="0">
                <a:solidFill>
                  <a:srgbClr val="002E7A"/>
                </a:solidFill>
                <a:uFill>
                  <a:solidFill/>
                </a:uFill>
                <a:latin typeface="Arial Black"/>
                <a:cs typeface="Arial Black"/>
              </a:rPr>
              <a:t>, 201</a:t>
            </a:r>
            <a:r>
              <a:rPr lang="en-US" sz="2800" b="1" dirty="0" smtClean="0">
                <a:solidFill>
                  <a:srgbClr val="002E7A"/>
                </a:solidFill>
                <a:uFill>
                  <a:solidFill/>
                </a:uFill>
                <a:latin typeface="Arial Black"/>
                <a:cs typeface="Arial Black"/>
              </a:rPr>
              <a:t>7</a:t>
            </a:r>
            <a:r>
              <a:rPr sz="2800" b="1" dirty="0" smtClean="0">
                <a:solidFill>
                  <a:srgbClr val="002E7A"/>
                </a:solidFill>
                <a:uFill>
                  <a:solidFill/>
                </a:uFill>
                <a:latin typeface="Arial Black"/>
                <a:cs typeface="Arial Black"/>
              </a:rPr>
              <a:t>)</a:t>
            </a:r>
            <a:endParaRPr sz="2800" b="1" dirty="0">
              <a:solidFill>
                <a:srgbClr val="002E7A"/>
              </a:solidFill>
              <a:uFill>
                <a:solidFill/>
              </a:uFill>
              <a:latin typeface="Arial Black"/>
              <a:cs typeface="Arial Black"/>
            </a:endParaRP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xfrm>
            <a:off x="1743680" y="836712"/>
            <a:ext cx="7380312" cy="5159361"/>
          </a:xfrm>
          <a:prstGeom prst="rect">
            <a:avLst/>
          </a:prstGeom>
        </p:spPr>
        <p:txBody>
          <a:bodyPr/>
          <a:lstStyle/>
          <a:p>
            <a:pPr marL="0" lvl="0" indent="0" defTabSz="457200">
              <a:spcBef>
                <a:spcPts val="0"/>
              </a:spcBef>
              <a:buClrTx/>
              <a:buSzTx/>
              <a:buNone/>
              <a:defRPr sz="1800">
                <a:uFillTx/>
              </a:defRPr>
            </a:pPr>
            <a:r>
              <a:rPr sz="1600" b="1" u="sng" dirty="0" smtClean="0">
                <a:solidFill>
                  <a:srgbClr val="0433FF"/>
                </a:solidFill>
              </a:rPr>
              <a:t>Member:</a:t>
            </a:r>
            <a:endParaRPr sz="1600" b="1" u="sng" dirty="0">
              <a:solidFill>
                <a:srgbClr val="0433FF"/>
              </a:solidFill>
            </a:endParaRPr>
          </a:p>
          <a:p>
            <a:pPr marL="246944" lvl="0" indent="-246944" defTabSz="457200">
              <a:spcBef>
                <a:spcPts val="0"/>
              </a:spcBef>
              <a:buClrTx/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T. Chujo </a:t>
            </a:r>
            <a:r>
              <a:rPr sz="1600" dirty="0" smtClean="0">
                <a:solidFill>
                  <a:srgbClr val="002452"/>
                </a:solidFill>
              </a:rPr>
              <a:t>(</a:t>
            </a:r>
            <a:r>
              <a:rPr lang="en-US" sz="1600" dirty="0">
                <a:solidFill>
                  <a:srgbClr val="002452"/>
                </a:solidFill>
              </a:rPr>
              <a:t>r</a:t>
            </a:r>
            <a:r>
              <a:rPr sz="1600" dirty="0" smtClean="0">
                <a:solidFill>
                  <a:srgbClr val="002452"/>
                </a:solidFill>
              </a:rPr>
              <a:t>esponsible)</a:t>
            </a:r>
            <a:endParaRPr sz="1600" dirty="0">
              <a:solidFill>
                <a:srgbClr val="002452"/>
              </a:solidFill>
            </a:endParaRPr>
          </a:p>
          <a:p>
            <a:pPr marL="246944" lvl="0" indent="-246944" defTabSz="457200">
              <a:spcBef>
                <a:spcPts val="0"/>
              </a:spcBef>
              <a:buClrTx/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 S. Kato (technical staff)</a:t>
            </a:r>
          </a:p>
          <a:p>
            <a:pPr marL="0" lvl="0" indent="0" defTabSz="457200">
              <a:spcBef>
                <a:spcPts val="0"/>
              </a:spcBef>
              <a:buClrTx/>
              <a:buSzTx/>
              <a:buNone/>
              <a:defRPr sz="1800">
                <a:uFillTx/>
              </a:defRPr>
            </a:pPr>
            <a:r>
              <a:rPr sz="1600" b="1" u="sng" dirty="0">
                <a:solidFill>
                  <a:srgbClr val="0433FF"/>
                </a:solidFill>
              </a:rPr>
              <a:t>Status: </a:t>
            </a:r>
          </a:p>
          <a:p>
            <a:pPr marL="246944" lvl="0" indent="-246944" defTabSz="457200">
              <a:spcBef>
                <a:spcPts val="0"/>
              </a:spcBef>
              <a:buClrTx/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OS: SL6</a:t>
            </a:r>
          </a:p>
          <a:p>
            <a:pPr marL="246944" lvl="0" indent="-246944" defTabSz="457200">
              <a:spcBef>
                <a:spcPts val="0"/>
              </a:spcBef>
              <a:buClrTx/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MW: EMI 3.1</a:t>
            </a:r>
          </a:p>
          <a:p>
            <a:pPr marL="246944" lvl="0" indent="-246944" defTabSz="457200">
              <a:spcBef>
                <a:spcPts val="0"/>
              </a:spcBef>
              <a:buClrTx/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Configuration:</a:t>
            </a:r>
          </a:p>
          <a:p>
            <a:pPr marL="691444" lvl="1" indent="-246944" defTabSz="457200">
              <a:spcBef>
                <a:spcPts val="0"/>
              </a:spcBef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6 service nodes (X5355; 4 cores x 2 cpu,@2.6GHz)</a:t>
            </a:r>
          </a:p>
          <a:p>
            <a:pPr marL="691444" lvl="1" indent="-246944" defTabSz="457200">
              <a:spcBef>
                <a:spcPts val="0"/>
              </a:spcBef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6 worker nodes (X5355; 4 cores x 2 cpu,@2.6GHz)</a:t>
            </a:r>
          </a:p>
          <a:p>
            <a:pPr marL="246944" lvl="0" indent="-246944" defTabSz="457200">
              <a:spcBef>
                <a:spcPts val="0"/>
              </a:spcBef>
              <a:buClrTx/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On July 4th, 2016, Tsukuba T2 started the operation as a production </a:t>
            </a:r>
            <a:r>
              <a:rPr sz="1600" dirty="0" smtClean="0">
                <a:solidFill>
                  <a:srgbClr val="002452"/>
                </a:solidFill>
              </a:rPr>
              <a:t>site.</a:t>
            </a:r>
            <a:endParaRPr lang="en-US" sz="1600" dirty="0" smtClean="0">
              <a:solidFill>
                <a:srgbClr val="002452"/>
              </a:solidFill>
            </a:endParaRPr>
          </a:p>
          <a:p>
            <a:pPr marL="246944" lvl="0" indent="-246944" defTabSz="457200">
              <a:spcBef>
                <a:spcPts val="0"/>
              </a:spcBef>
              <a:buClrTx/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 smtClean="0">
                <a:solidFill>
                  <a:srgbClr val="002452"/>
                </a:solidFill>
              </a:rPr>
              <a:t>50 </a:t>
            </a:r>
            <a:r>
              <a:rPr sz="1600" dirty="0">
                <a:solidFill>
                  <a:srgbClr val="002452"/>
                </a:solidFill>
              </a:rPr>
              <a:t>jobs </a:t>
            </a:r>
            <a:r>
              <a:rPr lang="en-US" sz="1600" dirty="0" smtClean="0">
                <a:solidFill>
                  <a:srgbClr val="002452"/>
                </a:solidFill>
              </a:rPr>
              <a:t>running </a:t>
            </a:r>
            <a:r>
              <a:rPr sz="1600" dirty="0" smtClean="0">
                <a:solidFill>
                  <a:srgbClr val="002452"/>
                </a:solidFill>
              </a:rPr>
              <a:t>on </a:t>
            </a:r>
            <a:r>
              <a:rPr sz="1600" dirty="0">
                <a:solidFill>
                  <a:srgbClr val="002452"/>
                </a:solidFill>
              </a:rPr>
              <a:t>average. </a:t>
            </a:r>
          </a:p>
          <a:p>
            <a:pPr marL="246944" lvl="0" indent="-246944" defTabSz="457200">
              <a:spcBef>
                <a:spcPts val="0"/>
              </a:spcBef>
              <a:buClrTx/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Network: connected to SINET-5 via HepNet-J network.</a:t>
            </a:r>
          </a:p>
          <a:p>
            <a:pPr marL="246944" lvl="0" indent="-246944" defTabSz="457200">
              <a:spcBef>
                <a:spcPts val="0"/>
              </a:spcBef>
              <a:buClrTx/>
              <a:buSzPct val="45000"/>
              <a:buBlip>
                <a:blip r:embed="rId2"/>
              </a:buBlip>
              <a:defRPr sz="1800">
                <a:uFillTx/>
              </a:defRPr>
            </a:pPr>
            <a:r>
              <a:rPr sz="1600" dirty="0">
                <a:solidFill>
                  <a:srgbClr val="002452"/>
                </a:solidFill>
              </a:rPr>
              <a:t>On Nov. 11, Latchezar and </a:t>
            </a:r>
            <a:r>
              <a:rPr sz="1600" dirty="0" smtClean="0">
                <a:solidFill>
                  <a:srgbClr val="002452"/>
                </a:solidFill>
              </a:rPr>
              <a:t>Costin </a:t>
            </a:r>
            <a:r>
              <a:rPr sz="1600" dirty="0">
                <a:solidFill>
                  <a:srgbClr val="002452"/>
                </a:solidFill>
              </a:rPr>
              <a:t>visited Tsukuba, and discussed the operation and setup of Tsukuba T2.</a:t>
            </a:r>
          </a:p>
          <a:p>
            <a:pPr marL="0" lvl="0" indent="0" defTabSz="457200">
              <a:spcBef>
                <a:spcPts val="0"/>
              </a:spcBef>
              <a:buClrTx/>
              <a:buSzTx/>
              <a:buNone/>
              <a:defRPr sz="1800">
                <a:uFillTx/>
              </a:defRPr>
            </a:pPr>
            <a:r>
              <a:rPr lang="en-US" sz="1600" b="1" u="sng" dirty="0" smtClean="0">
                <a:solidFill>
                  <a:srgbClr val="0433FF"/>
                </a:solidFill>
              </a:rPr>
              <a:t>Plan</a:t>
            </a:r>
            <a:r>
              <a:rPr sz="1600" b="1" u="sng" dirty="0" smtClean="0">
                <a:solidFill>
                  <a:srgbClr val="0433FF"/>
                </a:solidFill>
              </a:rPr>
              <a:t>: </a:t>
            </a:r>
            <a:endParaRPr sz="1600" b="1" u="sng" dirty="0">
              <a:solidFill>
                <a:srgbClr val="0433FF"/>
              </a:solidFill>
            </a:endParaRPr>
          </a:p>
          <a:p>
            <a:pPr marL="228600" lvl="0" indent="-228600" defTabSz="457200">
              <a:spcBef>
                <a:spcPts val="0"/>
              </a:spcBef>
              <a:buClrTx/>
              <a:defRPr sz="1800">
                <a:uFillTx/>
              </a:defRPr>
            </a:pPr>
            <a:r>
              <a:rPr lang="en-US" sz="1600" dirty="0" smtClean="0"/>
              <a:t>We received </a:t>
            </a:r>
            <a:r>
              <a:rPr sz="1600" dirty="0" smtClean="0"/>
              <a:t>another </a:t>
            </a:r>
            <a:r>
              <a:rPr sz="1600" dirty="0"/>
              <a:t>16 WNs </a:t>
            </a:r>
            <a:r>
              <a:rPr lang="en-US" sz="1600" dirty="0" smtClean="0"/>
              <a:t>from Toru (Hiroshima), to be powered up on May.</a:t>
            </a:r>
          </a:p>
          <a:p>
            <a:pPr marL="228600" lvl="0" indent="-228600" defTabSz="457200">
              <a:spcBef>
                <a:spcPts val="0"/>
              </a:spcBef>
              <a:buClrTx/>
              <a:defRPr sz="1800">
                <a:uFillTx/>
              </a:defRPr>
            </a:pPr>
            <a:r>
              <a:rPr lang="en-US" sz="1600" dirty="0" smtClean="0"/>
              <a:t>To be purchased and installed ~50 TB disk in 2017.</a:t>
            </a:r>
          </a:p>
          <a:p>
            <a:pPr marL="228600" lvl="0" indent="-228600" defTabSz="457200">
              <a:spcBef>
                <a:spcPts val="0"/>
              </a:spcBef>
              <a:buClrTx/>
              <a:defRPr sz="1800">
                <a:uFillTx/>
              </a:defRPr>
            </a:pPr>
            <a:r>
              <a:rPr lang="en-US" sz="1600" dirty="0" smtClean="0"/>
              <a:t>We also started to work on O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w/ JAEA, Tokyo, Nagasaki Groups</a:t>
            </a:r>
          </a:p>
          <a:p>
            <a:pPr marL="228600" lvl="0" indent="-228600" defTabSz="457200">
              <a:spcBef>
                <a:spcPts val="0"/>
              </a:spcBef>
              <a:buClrTx/>
              <a:defRPr sz="1800">
                <a:uFillTx/>
              </a:defRPr>
            </a:pPr>
            <a:r>
              <a:rPr lang="en-US" sz="1600" dirty="0" smtClean="0"/>
              <a:t>Prepare for LHC-one (using campus network?)</a:t>
            </a:r>
            <a:endParaRPr sz="1600" dirty="0"/>
          </a:p>
        </p:txBody>
      </p:sp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xfrm>
            <a:off x="8932242" y="6578600"/>
            <a:ext cx="173658" cy="2490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2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9</a:t>
            </a:fld>
            <a:endParaRPr sz="12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</p:txBody>
      </p:sp>
      <p:pic>
        <p:nvPicPr>
          <p:cNvPr id="31" name="image5.jpg" descr="IMG_1425.jpg"/>
          <p:cNvPicPr/>
          <p:nvPr/>
        </p:nvPicPr>
        <p:blipFill>
          <a:blip r:embed="rId3">
            <a:extLst/>
          </a:blip>
          <a:srcRect l="15989" r="10150"/>
          <a:stretch>
            <a:fillRect/>
          </a:stretch>
        </p:blipFill>
        <p:spPr>
          <a:xfrm>
            <a:off x="0" y="792611"/>
            <a:ext cx="1686558" cy="3436489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Shape 32"/>
          <p:cNvSpPr/>
          <p:nvPr/>
        </p:nvSpPr>
        <p:spPr>
          <a:xfrm>
            <a:off x="107504" y="4293096"/>
            <a:ext cx="1816925" cy="4106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8" tIns="35718" rIns="35718" bIns="35718" anchor="ctr">
            <a:spAutoFit/>
          </a:bodyPr>
          <a:lstStyle/>
          <a:p>
            <a:pPr lvl="0">
              <a:defRPr sz="1800"/>
            </a:pPr>
            <a:r>
              <a:rPr sz="1100" dirty="0"/>
              <a:t>16 WNs </a:t>
            </a:r>
            <a:r>
              <a:rPr lang="en-US" sz="1100" dirty="0" smtClean="0"/>
              <a:t>from </a:t>
            </a:r>
            <a:r>
              <a:rPr sz="1100" dirty="0" smtClean="0"/>
              <a:t>Hiroshima U</a:t>
            </a:r>
            <a:endParaRPr lang="en-US" sz="1100" dirty="0" smtClean="0"/>
          </a:p>
          <a:p>
            <a:pPr lvl="0">
              <a:defRPr sz="1800"/>
            </a:pPr>
            <a:r>
              <a:rPr lang="en-US" sz="1100" dirty="0" smtClean="0"/>
              <a:t>(running at Tsukuba)</a:t>
            </a:r>
            <a:r>
              <a:rPr sz="1100" dirty="0" smtClean="0"/>
              <a:t> </a:t>
            </a:r>
            <a:endParaRPr sz="1100" dirty="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pic>
        <p:nvPicPr>
          <p:cNvPr id="33" name="pasted-image.t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06743" y="6285860"/>
            <a:ext cx="524092" cy="524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pasted-image.t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31570" y="6328309"/>
            <a:ext cx="1199937" cy="439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tmp2.tif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770198" y="861927"/>
            <a:ext cx="3287884" cy="1640553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Shape 32"/>
          <p:cNvSpPr/>
          <p:nvPr/>
        </p:nvSpPr>
        <p:spPr>
          <a:xfrm>
            <a:off x="2051720" y="6165304"/>
            <a:ext cx="3384376" cy="241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8" tIns="35718" rIns="35718" bIns="35718" anchor="ctr">
            <a:spAutoFit/>
          </a:bodyPr>
          <a:lstStyle/>
          <a:p>
            <a:pPr lvl="0">
              <a:defRPr sz="1800"/>
            </a:pPr>
            <a:r>
              <a:rPr lang="en-US" sz="1100" dirty="0" smtClean="0"/>
              <a:t>Another </a:t>
            </a:r>
            <a:r>
              <a:rPr sz="1100" dirty="0" smtClean="0"/>
              <a:t>16 WNs</a:t>
            </a:r>
            <a:r>
              <a:rPr lang="en-US" sz="1100" dirty="0" smtClean="0"/>
              <a:t> from Hiroshima  </a:t>
            </a:r>
            <a:r>
              <a:rPr lang="en-US" sz="1100" dirty="0" smtClean="0">
                <a:latin typeface="Lucida Grande"/>
                <a:ea typeface="Lucida Grande"/>
                <a:cs typeface="Lucida Grande"/>
                <a:sym typeface="Lucida Grande"/>
              </a:rPr>
              <a:t>(Dec. 2016)</a:t>
            </a:r>
            <a:endParaRPr sz="1100" dirty="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flipH="1">
            <a:off x="1691680" y="6309320"/>
            <a:ext cx="237245" cy="0"/>
          </a:xfrm>
          <a:prstGeom prst="straightConnector1">
            <a:avLst/>
          </a:prstGeom>
          <a:noFill/>
          <a:ln w="47625" cap="flat">
            <a:solidFill>
              <a:srgbClr val="FF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5" name="図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6" y="4725144"/>
            <a:ext cx="1666613" cy="1981864"/>
          </a:xfrm>
          <a:prstGeom prst="rect">
            <a:avLst/>
          </a:prstGeom>
        </p:spPr>
      </p:pic>
      <p:cxnSp>
        <p:nvCxnSpPr>
          <p:cNvPr id="18" name="直線矢印コネクタ 17"/>
          <p:cNvCxnSpPr/>
          <p:nvPr/>
        </p:nvCxnSpPr>
        <p:spPr>
          <a:xfrm flipH="1" flipV="1">
            <a:off x="76200" y="4184580"/>
            <a:ext cx="1716" cy="266051"/>
          </a:xfrm>
          <a:prstGeom prst="straightConnector1">
            <a:avLst/>
          </a:prstGeom>
          <a:noFill/>
          <a:ln w="47625" cap="flat">
            <a:solidFill>
              <a:srgbClr val="FF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8440353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HG丸ｺﾞｼｯｸM-PRO"/>
        <a:ea typeface="HG丸ｺﾞｼｯｸM-PRO"/>
        <a:cs typeface=""/>
      </a:majorFont>
      <a:minorFont>
        <a:latin typeface="HG丸ｺﾞｼｯｸM-PRO"/>
        <a:ea typeface="HG丸ｺﾞｼｯｸM-PRO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yoto">
  <a:themeElements>
    <a:clrScheme name="kyoto 2">
      <a:dk1>
        <a:srgbClr val="57472B"/>
      </a:dk1>
      <a:lt1>
        <a:srgbClr val="CCECFF"/>
      </a:lt1>
      <a:dk2>
        <a:srgbClr val="003366"/>
      </a:dk2>
      <a:lt2>
        <a:srgbClr val="AB967D"/>
      </a:lt2>
      <a:accent1>
        <a:srgbClr val="FFCCCC"/>
      </a:accent1>
      <a:accent2>
        <a:srgbClr val="D8B38E"/>
      </a:accent2>
      <a:accent3>
        <a:srgbClr val="E2F4FF"/>
      </a:accent3>
      <a:accent4>
        <a:srgbClr val="493B23"/>
      </a:accent4>
      <a:accent5>
        <a:srgbClr val="FFE2E2"/>
      </a:accent5>
      <a:accent6>
        <a:srgbClr val="C4A280"/>
      </a:accent6>
      <a:hlink>
        <a:srgbClr val="CCCCFF"/>
      </a:hlink>
      <a:folHlink>
        <a:srgbClr val="FFCC99"/>
      </a:folHlink>
    </a:clrScheme>
    <a:fontScheme name="kyoto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kyoto 1">
        <a:dk1>
          <a:srgbClr val="000000"/>
        </a:dk1>
        <a:lt1>
          <a:srgbClr val="FFFFFF"/>
        </a:lt1>
        <a:dk2>
          <a:srgbClr val="000099"/>
        </a:dk2>
        <a:lt2>
          <a:srgbClr val="FFFFCC"/>
        </a:lt2>
        <a:accent1>
          <a:srgbClr val="D5AC63"/>
        </a:accent1>
        <a:accent2>
          <a:srgbClr val="500050"/>
        </a:accent2>
        <a:accent3>
          <a:srgbClr val="AAAACA"/>
        </a:accent3>
        <a:accent4>
          <a:srgbClr val="DADADA"/>
        </a:accent4>
        <a:accent5>
          <a:srgbClr val="E7D2B7"/>
        </a:accent5>
        <a:accent6>
          <a:srgbClr val="480048"/>
        </a:accent6>
        <a:hlink>
          <a:srgbClr val="8FA850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yoto 2">
        <a:dk1>
          <a:srgbClr val="57472B"/>
        </a:dk1>
        <a:lt1>
          <a:srgbClr val="CCECFF"/>
        </a:lt1>
        <a:dk2>
          <a:srgbClr val="003366"/>
        </a:dk2>
        <a:lt2>
          <a:srgbClr val="AB967D"/>
        </a:lt2>
        <a:accent1>
          <a:srgbClr val="FFCCCC"/>
        </a:accent1>
        <a:accent2>
          <a:srgbClr val="D8B38E"/>
        </a:accent2>
        <a:accent3>
          <a:srgbClr val="E2F4FF"/>
        </a:accent3>
        <a:accent4>
          <a:srgbClr val="493B23"/>
        </a:accent4>
        <a:accent5>
          <a:srgbClr val="FFE2E2"/>
        </a:accent5>
        <a:accent6>
          <a:srgbClr val="C4A280"/>
        </a:accent6>
        <a:hlink>
          <a:srgbClr val="CCCCFF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yot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yoto 4">
        <a:dk1>
          <a:srgbClr val="000000"/>
        </a:dk1>
        <a:lt1>
          <a:srgbClr val="003399"/>
        </a:lt1>
        <a:dk2>
          <a:srgbClr val="FFFFFF"/>
        </a:dk2>
        <a:lt2>
          <a:srgbClr val="5E553C"/>
        </a:lt2>
        <a:accent1>
          <a:srgbClr val="FFCCCC"/>
        </a:accent1>
        <a:accent2>
          <a:srgbClr val="D0A34A"/>
        </a:accent2>
        <a:accent3>
          <a:srgbClr val="AAADCA"/>
        </a:accent3>
        <a:accent4>
          <a:srgbClr val="000000"/>
        </a:accent4>
        <a:accent5>
          <a:srgbClr val="FFE2E2"/>
        </a:accent5>
        <a:accent6>
          <a:srgbClr val="BC9342"/>
        </a:accent6>
        <a:hlink>
          <a:srgbClr val="CCCC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13012</TotalTime>
  <Words>1432</Words>
  <Application>Microsoft Macintosh PowerPoint</Application>
  <PresentationFormat>画面に合わせる (4:3)</PresentationFormat>
  <Paragraphs>236</Paragraphs>
  <Slides>17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17</vt:i4>
      </vt:variant>
    </vt:vector>
  </HeadingPairs>
  <TitlesOfParts>
    <vt:vector size="20" baseType="lpstr">
      <vt:lpstr>Pixel</vt:lpstr>
      <vt:lpstr>デザインの設定</vt:lpstr>
      <vt:lpstr>kyoto</vt:lpstr>
      <vt:lpstr>PowerPoint プレゼンテーション</vt:lpstr>
      <vt:lpstr>Outline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Tsukuba Tier2 status (as of May 1, 2017)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Summary and Plans</vt:lpstr>
      <vt:lpstr>PowerPoint プレゼンテーション</vt:lpstr>
      <vt:lpstr>PowerPoint プレゼンテーション</vt:lpstr>
    </vt:vector>
  </TitlesOfParts>
  <Company>広島大学大学院理学研究科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杉立　徹</dc:creator>
  <cp:lastModifiedBy>杉立 徹</cp:lastModifiedBy>
  <cp:revision>1319</cp:revision>
  <dcterms:created xsi:type="dcterms:W3CDTF">2005-03-19T06:05:44Z</dcterms:created>
  <dcterms:modified xsi:type="dcterms:W3CDTF">2017-05-04T09:34:29Z</dcterms:modified>
</cp:coreProperties>
</file>