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79" r:id="rId4"/>
  </p:sldMasterIdLst>
  <p:notesMasterIdLst>
    <p:notesMasterId r:id="rId30"/>
  </p:notesMasterIdLst>
  <p:handoutMasterIdLst>
    <p:handoutMasterId r:id="rId31"/>
  </p:handoutMasterIdLst>
  <p:sldIdLst>
    <p:sldId id="824" r:id="rId5"/>
    <p:sldId id="826" r:id="rId6"/>
    <p:sldId id="870" r:id="rId7"/>
    <p:sldId id="868" r:id="rId8"/>
    <p:sldId id="865" r:id="rId9"/>
    <p:sldId id="866" r:id="rId10"/>
    <p:sldId id="867" r:id="rId11"/>
    <p:sldId id="869" r:id="rId12"/>
    <p:sldId id="871" r:id="rId13"/>
    <p:sldId id="862" r:id="rId14"/>
    <p:sldId id="861" r:id="rId15"/>
    <p:sldId id="863" r:id="rId16"/>
    <p:sldId id="872" r:id="rId17"/>
    <p:sldId id="811" r:id="rId18"/>
    <p:sldId id="828" r:id="rId19"/>
    <p:sldId id="858" r:id="rId20"/>
    <p:sldId id="850" r:id="rId21"/>
    <p:sldId id="810" r:id="rId22"/>
    <p:sldId id="820" r:id="rId23"/>
    <p:sldId id="815" r:id="rId24"/>
    <p:sldId id="791" r:id="rId25"/>
    <p:sldId id="818" r:id="rId26"/>
    <p:sldId id="840" r:id="rId27"/>
    <p:sldId id="821" r:id="rId28"/>
    <p:sldId id="859"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5B9BD5"/>
    <a:srgbClr val="F6E7E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94673" autoAdjust="0"/>
  </p:normalViewPr>
  <p:slideViewPr>
    <p:cSldViewPr snapToGrid="0" snapToObjects="1">
      <p:cViewPr>
        <p:scale>
          <a:sx n="85" d="100"/>
          <a:sy n="85" d="100"/>
        </p:scale>
        <p:origin x="-1728"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pbuncic:Downloads:Run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pbuncic:Downloads:Run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tx>
            <c:strRef>
              <c:f>'[Run3.xlsx]Sheet1'!$A$29</c:f>
              <c:strCache>
                <c:ptCount val="1"/>
                <c:pt idx="0">
                  <c:v>Pb+Pb</c:v>
                </c:pt>
              </c:strCache>
            </c:strRef>
          </c:tx>
          <c:invertIfNegative val="0"/>
          <c:cat>
            <c:strRef>
              <c:f>'[Run3.xlsx]Sheet1'!$B$28:$C$28</c:f>
              <c:strCache>
                <c:ptCount val="2"/>
                <c:pt idx="0">
                  <c:v>Run1</c:v>
                </c:pt>
                <c:pt idx="1">
                  <c:v>Run 2</c:v>
                </c:pt>
              </c:strCache>
            </c:strRef>
          </c:cat>
          <c:val>
            <c:numRef>
              <c:f>'[Run3.xlsx]Sheet1'!$B$29:$C$29</c:f>
              <c:numCache>
                <c:formatCode>General</c:formatCode>
                <c:ptCount val="2"/>
                <c:pt idx="0">
                  <c:v>14.51</c:v>
                </c:pt>
                <c:pt idx="1">
                  <c:v>167.71</c:v>
                </c:pt>
              </c:numCache>
            </c:numRef>
          </c:val>
        </c:ser>
        <c:ser>
          <c:idx val="1"/>
          <c:order val="1"/>
          <c:tx>
            <c:strRef>
              <c:f>'[Run3.xlsx]Sheet1'!$A$30</c:f>
              <c:strCache>
                <c:ptCount val="1"/>
                <c:pt idx="0">
                  <c:v>pp</c:v>
                </c:pt>
              </c:strCache>
            </c:strRef>
          </c:tx>
          <c:invertIfNegative val="0"/>
          <c:cat>
            <c:strRef>
              <c:f>'[Run3.xlsx]Sheet1'!$B$28:$C$28</c:f>
              <c:strCache>
                <c:ptCount val="2"/>
                <c:pt idx="0">
                  <c:v>Run1</c:v>
                </c:pt>
                <c:pt idx="1">
                  <c:v>Run 2</c:v>
                </c:pt>
              </c:strCache>
            </c:strRef>
          </c:cat>
          <c:val>
            <c:numRef>
              <c:f>'[Run3.xlsx]Sheet1'!$B$30:$C$30</c:f>
              <c:numCache>
                <c:formatCode>General</c:formatCode>
                <c:ptCount val="2"/>
                <c:pt idx="0">
                  <c:v>27.23</c:v>
                </c:pt>
                <c:pt idx="1">
                  <c:v>12.0</c:v>
                </c:pt>
              </c:numCache>
            </c:numRef>
          </c:val>
        </c:ser>
        <c:dLbls>
          <c:showLegendKey val="0"/>
          <c:showVal val="0"/>
          <c:showCatName val="0"/>
          <c:showSerName val="0"/>
          <c:showPercent val="0"/>
          <c:showBubbleSize val="0"/>
        </c:dLbls>
        <c:gapWidth val="150"/>
        <c:overlap val="100"/>
        <c:axId val="2143464264"/>
        <c:axId val="2143448296"/>
      </c:barChart>
      <c:catAx>
        <c:axId val="2143464264"/>
        <c:scaling>
          <c:orientation val="minMax"/>
        </c:scaling>
        <c:delete val="0"/>
        <c:axPos val="b"/>
        <c:majorTickMark val="out"/>
        <c:minorTickMark val="none"/>
        <c:tickLblPos val="nextTo"/>
        <c:crossAx val="2143448296"/>
        <c:crosses val="autoZero"/>
        <c:auto val="1"/>
        <c:lblAlgn val="ctr"/>
        <c:lblOffset val="100"/>
        <c:noMultiLvlLbl val="0"/>
      </c:catAx>
      <c:valAx>
        <c:axId val="2143448296"/>
        <c:scaling>
          <c:orientation val="minMax"/>
        </c:scaling>
        <c:delete val="0"/>
        <c:axPos val="l"/>
        <c:majorGridlines/>
        <c:numFmt formatCode="General" sourceLinked="1"/>
        <c:majorTickMark val="out"/>
        <c:minorTickMark val="none"/>
        <c:tickLblPos val="nextTo"/>
        <c:crossAx val="214346426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'[Run3.xlsx]Sheet1'!$A$26</c:f>
              <c:strCache>
                <c:ptCount val="1"/>
                <c:pt idx="0">
                  <c:v>Pb+Pb</c:v>
                </c:pt>
              </c:strCache>
            </c:strRef>
          </c:tx>
          <c:invertIfNegative val="0"/>
          <c:cat>
            <c:strRef>
              <c:f>'[Run3.xlsx]Sheet1'!$B$25:$C$25</c:f>
              <c:strCache>
                <c:ptCount val="2"/>
                <c:pt idx="0">
                  <c:v>Run1</c:v>
                </c:pt>
                <c:pt idx="1">
                  <c:v>Run 2</c:v>
                </c:pt>
              </c:strCache>
            </c:strRef>
          </c:cat>
          <c:val>
            <c:numRef>
              <c:f>'[Run3.xlsx]Sheet1'!$B$26:$C$26</c:f>
              <c:numCache>
                <c:formatCode>General</c:formatCode>
                <c:ptCount val="2"/>
                <c:pt idx="0" formatCode="0.00E+00">
                  <c:v>1.09090909090909E9</c:v>
                </c:pt>
                <c:pt idx="1">
                  <c:v>1.15E11</c:v>
                </c:pt>
              </c:numCache>
            </c:numRef>
          </c:val>
        </c:ser>
        <c:ser>
          <c:idx val="1"/>
          <c:order val="1"/>
          <c:tx>
            <c:strRef>
              <c:f>'[Run3.xlsx]Sheet1'!$A$27</c:f>
              <c:strCache>
                <c:ptCount val="1"/>
                <c:pt idx="0">
                  <c:v>pp</c:v>
                </c:pt>
              </c:strCache>
            </c:strRef>
          </c:tx>
          <c:invertIfNegative val="0"/>
          <c:cat>
            <c:strRef>
              <c:f>'[Run3.xlsx]Sheet1'!$B$25:$C$25</c:f>
              <c:strCache>
                <c:ptCount val="2"/>
                <c:pt idx="0">
                  <c:v>Run1</c:v>
                </c:pt>
                <c:pt idx="1">
                  <c:v>Run 2</c:v>
                </c:pt>
              </c:strCache>
            </c:strRef>
          </c:cat>
          <c:val>
            <c:numRef>
              <c:f>'[Run3.xlsx]Sheet1'!$B$27:$C$27</c:f>
              <c:numCache>
                <c:formatCode>General</c:formatCode>
                <c:ptCount val="2"/>
                <c:pt idx="0" formatCode="0.00E+00">
                  <c:v>5.83333333333333E9</c:v>
                </c:pt>
                <c:pt idx="1">
                  <c:v>2.43E11</c:v>
                </c:pt>
              </c:numCache>
            </c:numRef>
          </c:val>
        </c:ser>
        <c:dLbls>
          <c:showLegendKey val="0"/>
          <c:showVal val="0"/>
          <c:showCatName val="0"/>
          <c:showSerName val="0"/>
          <c:showPercent val="0"/>
          <c:showBubbleSize val="0"/>
        </c:dLbls>
        <c:gapWidth val="150"/>
        <c:axId val="2124454488"/>
        <c:axId val="2124451656"/>
      </c:barChart>
      <c:catAx>
        <c:axId val="2124454488"/>
        <c:scaling>
          <c:orientation val="minMax"/>
        </c:scaling>
        <c:delete val="0"/>
        <c:axPos val="b"/>
        <c:majorTickMark val="out"/>
        <c:minorTickMark val="none"/>
        <c:tickLblPos val="nextTo"/>
        <c:crossAx val="2124451656"/>
        <c:crosses val="autoZero"/>
        <c:auto val="1"/>
        <c:lblAlgn val="ctr"/>
        <c:lblOffset val="100"/>
        <c:noMultiLvlLbl val="0"/>
      </c:catAx>
      <c:valAx>
        <c:axId val="2124451656"/>
        <c:scaling>
          <c:orientation val="minMax"/>
        </c:scaling>
        <c:delete val="0"/>
        <c:axPos val="l"/>
        <c:majorGridlines/>
        <c:numFmt formatCode="0.00E+00" sourceLinked="1"/>
        <c:majorTickMark val="out"/>
        <c:minorTickMark val="none"/>
        <c:tickLblPos val="nextTo"/>
        <c:crossAx val="2124454488"/>
        <c:crosses val="autoZero"/>
        <c:crossBetween val="between"/>
      </c:valAx>
    </c:plotArea>
    <c:legend>
      <c:legendPos val="tr"/>
      <c:layout>
        <c:manualLayout>
          <c:xMode val="edge"/>
          <c:yMode val="edge"/>
          <c:x val="0.229062295108466"/>
          <c:y val="0.0743009567076993"/>
          <c:w val="0.155088684885533"/>
          <c:h val="0.188757192664136"/>
        </c:manualLayout>
      </c:layout>
      <c:overlay val="1"/>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E26EC3-0586-E84D-90AE-FA4423100256}" type="doc">
      <dgm:prSet loTypeId="urn:microsoft.com/office/officeart/2005/8/layout/chevron1" loCatId="" qsTypeId="urn:microsoft.com/office/officeart/2005/8/quickstyle/simple4" qsCatId="simple" csTypeId="urn:microsoft.com/office/officeart/2005/8/colors/accent1_2" csCatId="accent1" phldr="1"/>
      <dgm:spPr/>
    </dgm:pt>
    <dgm:pt modelId="{C66E5D83-697A-C14D-B76E-A10988F27421}">
      <dgm:prSet phldrT="[Text]" custT="1"/>
      <dgm:spPr>
        <a:solidFill>
          <a:srgbClr val="99CCFF"/>
        </a:solidFill>
      </dgm:spPr>
      <dgm:t>
        <a:bodyPr/>
        <a:lstStyle/>
        <a:p>
          <a:r>
            <a:rPr lang="en-US" sz="1200" dirty="0" smtClean="0"/>
            <a:t>Reconstruct</a:t>
          </a:r>
          <a:endParaRPr lang="en-US" sz="1200" dirty="0"/>
        </a:p>
      </dgm:t>
    </dgm:pt>
    <dgm:pt modelId="{AB0EE416-72E3-5544-BF1E-3708E905EF9A}" type="parTrans" cxnId="{C13088B5-66FD-BD4D-A0D9-DEB23729004C}">
      <dgm:prSet/>
      <dgm:spPr/>
      <dgm:t>
        <a:bodyPr/>
        <a:lstStyle/>
        <a:p>
          <a:endParaRPr lang="en-US" sz="2000"/>
        </a:p>
      </dgm:t>
    </dgm:pt>
    <dgm:pt modelId="{729717D1-BD0F-F54D-970C-E553D11855A0}" type="sibTrans" cxnId="{C13088B5-66FD-BD4D-A0D9-DEB23729004C}">
      <dgm:prSet/>
      <dgm:spPr/>
      <dgm:t>
        <a:bodyPr/>
        <a:lstStyle/>
        <a:p>
          <a:endParaRPr lang="en-US" sz="2000"/>
        </a:p>
      </dgm:t>
    </dgm:pt>
    <dgm:pt modelId="{5F1340B3-45FA-1C43-B6EC-218314EFF103}">
      <dgm:prSet phldrT="[Text]" custT="1"/>
      <dgm:spPr>
        <a:solidFill>
          <a:srgbClr val="99CCFF"/>
        </a:solidFill>
      </dgm:spPr>
      <dgm:t>
        <a:bodyPr/>
        <a:lstStyle/>
        <a:p>
          <a:r>
            <a:rPr lang="en-US" sz="1200" dirty="0" smtClean="0"/>
            <a:t>Calibrate</a:t>
          </a:r>
          <a:endParaRPr lang="en-US" sz="1200" dirty="0"/>
        </a:p>
      </dgm:t>
    </dgm:pt>
    <dgm:pt modelId="{09FC1C57-E701-4C4A-A606-B0F58951C7FD}" type="parTrans" cxnId="{30F263D6-7CA5-0146-A670-4DA8DF9B43A6}">
      <dgm:prSet/>
      <dgm:spPr/>
      <dgm:t>
        <a:bodyPr/>
        <a:lstStyle/>
        <a:p>
          <a:endParaRPr lang="en-US" sz="2000"/>
        </a:p>
      </dgm:t>
    </dgm:pt>
    <dgm:pt modelId="{32FDD65E-9097-0C4D-810D-887CABF0727E}" type="sibTrans" cxnId="{30F263D6-7CA5-0146-A670-4DA8DF9B43A6}">
      <dgm:prSet/>
      <dgm:spPr/>
      <dgm:t>
        <a:bodyPr/>
        <a:lstStyle/>
        <a:p>
          <a:endParaRPr lang="en-US" sz="2000"/>
        </a:p>
      </dgm:t>
    </dgm:pt>
    <dgm:pt modelId="{0E6D275D-95F7-5041-A6AA-6224130A33E8}">
      <dgm:prSet phldrT="[Text]" custT="1"/>
      <dgm:spPr>
        <a:solidFill>
          <a:srgbClr val="99CCFF"/>
        </a:solidFill>
      </dgm:spPr>
      <dgm:t>
        <a:bodyPr/>
        <a:lstStyle/>
        <a:p>
          <a:r>
            <a:rPr lang="en-US" sz="1200" dirty="0" smtClean="0"/>
            <a:t>Re-Reconstruct</a:t>
          </a:r>
          <a:endParaRPr lang="en-US" sz="1200" dirty="0"/>
        </a:p>
      </dgm:t>
    </dgm:pt>
    <dgm:pt modelId="{A29A8234-31C5-9B4C-B105-352CAC481D25}" type="parTrans" cxnId="{1A72A1C6-D24C-254E-AAF8-17490ED8C4F6}">
      <dgm:prSet/>
      <dgm:spPr/>
      <dgm:t>
        <a:bodyPr/>
        <a:lstStyle/>
        <a:p>
          <a:endParaRPr lang="en-US" sz="2000"/>
        </a:p>
      </dgm:t>
    </dgm:pt>
    <dgm:pt modelId="{CDDF3959-7DDD-8844-A0EF-D2B8AABFAA6C}" type="sibTrans" cxnId="{1A72A1C6-D24C-254E-AAF8-17490ED8C4F6}">
      <dgm:prSet/>
      <dgm:spPr/>
      <dgm:t>
        <a:bodyPr/>
        <a:lstStyle/>
        <a:p>
          <a:endParaRPr lang="en-US" sz="2000"/>
        </a:p>
      </dgm:t>
    </dgm:pt>
    <dgm:pt modelId="{C2728940-F7C1-4D4A-A0C2-46D588982503}">
      <dgm:prSet phldrT="[Text]" custT="1"/>
      <dgm:spPr>
        <a:solidFill>
          <a:srgbClr val="99CCFF"/>
        </a:solidFill>
      </dgm:spPr>
      <dgm:t>
        <a:bodyPr/>
        <a:lstStyle/>
        <a:p>
          <a:r>
            <a:rPr lang="en-US" sz="1200" dirty="0" smtClean="0"/>
            <a:t>Archive</a:t>
          </a:r>
          <a:endParaRPr lang="en-US" sz="1200" dirty="0"/>
        </a:p>
      </dgm:t>
    </dgm:pt>
    <dgm:pt modelId="{13728F87-0310-1E44-8714-F37D1D43A294}" type="sibTrans" cxnId="{0FD6DA0F-CE4D-8243-940A-5A5C1572B242}">
      <dgm:prSet/>
      <dgm:spPr/>
      <dgm:t>
        <a:bodyPr/>
        <a:lstStyle/>
        <a:p>
          <a:endParaRPr lang="en-US" sz="2000"/>
        </a:p>
      </dgm:t>
    </dgm:pt>
    <dgm:pt modelId="{6B0AEFBA-0794-B74C-B276-9D3CA8DF99D5}" type="parTrans" cxnId="{0FD6DA0F-CE4D-8243-940A-5A5C1572B242}">
      <dgm:prSet/>
      <dgm:spPr/>
      <dgm:t>
        <a:bodyPr/>
        <a:lstStyle/>
        <a:p>
          <a:endParaRPr lang="en-US" sz="2000"/>
        </a:p>
      </dgm:t>
    </dgm:pt>
    <dgm:pt modelId="{7FDA7604-5A70-2C4D-A88D-AEE3F2C649D9}" type="pres">
      <dgm:prSet presAssocID="{B5E26EC3-0586-E84D-90AE-FA4423100256}" presName="Name0" presStyleCnt="0">
        <dgm:presLayoutVars>
          <dgm:dir/>
          <dgm:animLvl val="lvl"/>
          <dgm:resizeHandles val="exact"/>
        </dgm:presLayoutVars>
      </dgm:prSet>
      <dgm:spPr/>
    </dgm:pt>
    <dgm:pt modelId="{8DF1D091-334D-5242-B5FF-37E354250C95}" type="pres">
      <dgm:prSet presAssocID="{C66E5D83-697A-C14D-B76E-A10988F27421}" presName="parTxOnly" presStyleLbl="node1" presStyleIdx="0" presStyleCnt="4">
        <dgm:presLayoutVars>
          <dgm:chMax val="0"/>
          <dgm:chPref val="0"/>
          <dgm:bulletEnabled val="1"/>
        </dgm:presLayoutVars>
      </dgm:prSet>
      <dgm:spPr/>
      <dgm:t>
        <a:bodyPr/>
        <a:lstStyle/>
        <a:p>
          <a:endParaRPr lang="en-US"/>
        </a:p>
      </dgm:t>
    </dgm:pt>
    <dgm:pt modelId="{E7C1952B-A8CD-1C46-85CD-09CF80DFC451}" type="pres">
      <dgm:prSet presAssocID="{729717D1-BD0F-F54D-970C-E553D11855A0}" presName="parTxOnlySpace" presStyleCnt="0"/>
      <dgm:spPr/>
    </dgm:pt>
    <dgm:pt modelId="{8D8C3ED7-B991-B44C-AC98-1CAC935FB9E7}" type="pres">
      <dgm:prSet presAssocID="{C2728940-F7C1-4D4A-A0C2-46D588982503}" presName="parTxOnly" presStyleLbl="node1" presStyleIdx="1" presStyleCnt="4">
        <dgm:presLayoutVars>
          <dgm:chMax val="0"/>
          <dgm:chPref val="0"/>
          <dgm:bulletEnabled val="1"/>
        </dgm:presLayoutVars>
      </dgm:prSet>
      <dgm:spPr/>
      <dgm:t>
        <a:bodyPr/>
        <a:lstStyle/>
        <a:p>
          <a:endParaRPr lang="en-US"/>
        </a:p>
      </dgm:t>
    </dgm:pt>
    <dgm:pt modelId="{E099D1B0-6922-FD44-B9AA-3AF3015F2F1F}" type="pres">
      <dgm:prSet presAssocID="{13728F87-0310-1E44-8714-F37D1D43A294}" presName="parTxOnlySpace" presStyleCnt="0"/>
      <dgm:spPr/>
    </dgm:pt>
    <dgm:pt modelId="{1B6D23DF-59F3-5F49-BBB5-16A8D281F4F2}" type="pres">
      <dgm:prSet presAssocID="{5F1340B3-45FA-1C43-B6EC-218314EFF103}" presName="parTxOnly" presStyleLbl="node1" presStyleIdx="2" presStyleCnt="4">
        <dgm:presLayoutVars>
          <dgm:chMax val="0"/>
          <dgm:chPref val="0"/>
          <dgm:bulletEnabled val="1"/>
        </dgm:presLayoutVars>
      </dgm:prSet>
      <dgm:spPr/>
      <dgm:t>
        <a:bodyPr/>
        <a:lstStyle/>
        <a:p>
          <a:endParaRPr lang="en-US"/>
        </a:p>
      </dgm:t>
    </dgm:pt>
    <dgm:pt modelId="{9CB20DD8-94C9-D442-A4E9-F5EB12DDA146}" type="pres">
      <dgm:prSet presAssocID="{32FDD65E-9097-0C4D-810D-887CABF0727E}" presName="parTxOnlySpace" presStyleCnt="0"/>
      <dgm:spPr/>
    </dgm:pt>
    <dgm:pt modelId="{4427772A-347C-524B-96D2-E2502AD999F1}" type="pres">
      <dgm:prSet presAssocID="{0E6D275D-95F7-5041-A6AA-6224130A33E8}" presName="parTxOnly" presStyleLbl="node1" presStyleIdx="3" presStyleCnt="4">
        <dgm:presLayoutVars>
          <dgm:chMax val="0"/>
          <dgm:chPref val="0"/>
          <dgm:bulletEnabled val="1"/>
        </dgm:presLayoutVars>
      </dgm:prSet>
      <dgm:spPr/>
      <dgm:t>
        <a:bodyPr/>
        <a:lstStyle/>
        <a:p>
          <a:endParaRPr lang="en-US"/>
        </a:p>
      </dgm:t>
    </dgm:pt>
  </dgm:ptLst>
  <dgm:cxnLst>
    <dgm:cxn modelId="{30F263D6-7CA5-0146-A670-4DA8DF9B43A6}" srcId="{B5E26EC3-0586-E84D-90AE-FA4423100256}" destId="{5F1340B3-45FA-1C43-B6EC-218314EFF103}" srcOrd="2" destOrd="0" parTransId="{09FC1C57-E701-4C4A-A606-B0F58951C7FD}" sibTransId="{32FDD65E-9097-0C4D-810D-887CABF0727E}"/>
    <dgm:cxn modelId="{1A72A1C6-D24C-254E-AAF8-17490ED8C4F6}" srcId="{B5E26EC3-0586-E84D-90AE-FA4423100256}" destId="{0E6D275D-95F7-5041-A6AA-6224130A33E8}" srcOrd="3" destOrd="0" parTransId="{A29A8234-31C5-9B4C-B105-352CAC481D25}" sibTransId="{CDDF3959-7DDD-8844-A0EF-D2B8AABFAA6C}"/>
    <dgm:cxn modelId="{C13088B5-66FD-BD4D-A0D9-DEB23729004C}" srcId="{B5E26EC3-0586-E84D-90AE-FA4423100256}" destId="{C66E5D83-697A-C14D-B76E-A10988F27421}" srcOrd="0" destOrd="0" parTransId="{AB0EE416-72E3-5544-BF1E-3708E905EF9A}" sibTransId="{729717D1-BD0F-F54D-970C-E553D11855A0}"/>
    <dgm:cxn modelId="{2E50C25D-F2F5-A54C-8599-E0E47FC52365}" type="presOf" srcId="{5F1340B3-45FA-1C43-B6EC-218314EFF103}" destId="{1B6D23DF-59F3-5F49-BBB5-16A8D281F4F2}" srcOrd="0" destOrd="0" presId="urn:microsoft.com/office/officeart/2005/8/layout/chevron1"/>
    <dgm:cxn modelId="{D7B4FD6A-B8AB-2A4E-AAE5-673FB86FF7D6}" type="presOf" srcId="{C2728940-F7C1-4D4A-A0C2-46D588982503}" destId="{8D8C3ED7-B991-B44C-AC98-1CAC935FB9E7}" srcOrd="0" destOrd="0" presId="urn:microsoft.com/office/officeart/2005/8/layout/chevron1"/>
    <dgm:cxn modelId="{27F2CF31-0CB9-B943-84DF-E06C6BBA808A}" type="presOf" srcId="{0E6D275D-95F7-5041-A6AA-6224130A33E8}" destId="{4427772A-347C-524B-96D2-E2502AD999F1}" srcOrd="0" destOrd="0" presId="urn:microsoft.com/office/officeart/2005/8/layout/chevron1"/>
    <dgm:cxn modelId="{9CD7CC36-6F4D-F843-AEE9-767462A22C58}" type="presOf" srcId="{C66E5D83-697A-C14D-B76E-A10988F27421}" destId="{8DF1D091-334D-5242-B5FF-37E354250C95}" srcOrd="0" destOrd="0" presId="urn:microsoft.com/office/officeart/2005/8/layout/chevron1"/>
    <dgm:cxn modelId="{2F8C55F0-33C5-794D-9E76-D597D03941B4}" type="presOf" srcId="{B5E26EC3-0586-E84D-90AE-FA4423100256}" destId="{7FDA7604-5A70-2C4D-A88D-AEE3F2C649D9}" srcOrd="0" destOrd="0" presId="urn:microsoft.com/office/officeart/2005/8/layout/chevron1"/>
    <dgm:cxn modelId="{0FD6DA0F-CE4D-8243-940A-5A5C1572B242}" srcId="{B5E26EC3-0586-E84D-90AE-FA4423100256}" destId="{C2728940-F7C1-4D4A-A0C2-46D588982503}" srcOrd="1" destOrd="0" parTransId="{6B0AEFBA-0794-B74C-B276-9D3CA8DF99D5}" sibTransId="{13728F87-0310-1E44-8714-F37D1D43A294}"/>
    <dgm:cxn modelId="{5E226CA2-D980-3F44-B737-E9A873E8F11C}" type="presParOf" srcId="{7FDA7604-5A70-2C4D-A88D-AEE3F2C649D9}" destId="{8DF1D091-334D-5242-B5FF-37E354250C95}" srcOrd="0" destOrd="0" presId="urn:microsoft.com/office/officeart/2005/8/layout/chevron1"/>
    <dgm:cxn modelId="{ED84ACEB-F990-7344-B152-0EC18EF63EE4}" type="presParOf" srcId="{7FDA7604-5A70-2C4D-A88D-AEE3F2C649D9}" destId="{E7C1952B-A8CD-1C46-85CD-09CF80DFC451}" srcOrd="1" destOrd="0" presId="urn:microsoft.com/office/officeart/2005/8/layout/chevron1"/>
    <dgm:cxn modelId="{1F07AEA6-8A0A-1644-BC11-995F713E9C21}" type="presParOf" srcId="{7FDA7604-5A70-2C4D-A88D-AEE3F2C649D9}" destId="{8D8C3ED7-B991-B44C-AC98-1CAC935FB9E7}" srcOrd="2" destOrd="0" presId="urn:microsoft.com/office/officeart/2005/8/layout/chevron1"/>
    <dgm:cxn modelId="{395D827F-5D99-7F4D-B369-A8C9A640ACA1}" type="presParOf" srcId="{7FDA7604-5A70-2C4D-A88D-AEE3F2C649D9}" destId="{E099D1B0-6922-FD44-B9AA-3AF3015F2F1F}" srcOrd="3" destOrd="0" presId="urn:microsoft.com/office/officeart/2005/8/layout/chevron1"/>
    <dgm:cxn modelId="{536595DE-37C2-6542-B15A-D395CBFBD2D6}" type="presParOf" srcId="{7FDA7604-5A70-2C4D-A88D-AEE3F2C649D9}" destId="{1B6D23DF-59F3-5F49-BBB5-16A8D281F4F2}" srcOrd="4" destOrd="0" presId="urn:microsoft.com/office/officeart/2005/8/layout/chevron1"/>
    <dgm:cxn modelId="{A2E2F67B-2DBF-E443-A32A-E63FB73D34EC}" type="presParOf" srcId="{7FDA7604-5A70-2C4D-A88D-AEE3F2C649D9}" destId="{9CB20DD8-94C9-D442-A4E9-F5EB12DDA146}" srcOrd="5" destOrd="0" presId="urn:microsoft.com/office/officeart/2005/8/layout/chevron1"/>
    <dgm:cxn modelId="{A6901300-E912-B74F-AF32-C01A3152D5D2}" type="presParOf" srcId="{7FDA7604-5A70-2C4D-A88D-AEE3F2C649D9}" destId="{4427772A-347C-524B-96D2-E2502AD999F1}"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F1D091-334D-5242-B5FF-37E354250C95}">
      <dsp:nvSpPr>
        <dsp:cNvPr id="0" name=""/>
        <dsp:cNvSpPr/>
      </dsp:nvSpPr>
      <dsp:spPr>
        <a:xfrm>
          <a:off x="2900" y="0"/>
          <a:ext cx="1688538" cy="416750"/>
        </a:xfrm>
        <a:prstGeom prst="chevron">
          <a:avLst/>
        </a:prstGeom>
        <a:solidFill>
          <a:srgbClr val="99CC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kern="1200" dirty="0" smtClean="0"/>
            <a:t>Reconstruct</a:t>
          </a:r>
          <a:endParaRPr lang="en-US" sz="1200" kern="1200" dirty="0"/>
        </a:p>
      </dsp:txBody>
      <dsp:txXfrm>
        <a:off x="211275" y="0"/>
        <a:ext cx="1271788" cy="416750"/>
      </dsp:txXfrm>
    </dsp:sp>
    <dsp:sp modelId="{8D8C3ED7-B991-B44C-AC98-1CAC935FB9E7}">
      <dsp:nvSpPr>
        <dsp:cNvPr id="0" name=""/>
        <dsp:cNvSpPr/>
      </dsp:nvSpPr>
      <dsp:spPr>
        <a:xfrm>
          <a:off x="1522585" y="0"/>
          <a:ext cx="1688538" cy="416750"/>
        </a:xfrm>
        <a:prstGeom prst="chevron">
          <a:avLst/>
        </a:prstGeom>
        <a:solidFill>
          <a:srgbClr val="99CC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kern="1200" dirty="0" smtClean="0"/>
            <a:t>Archive</a:t>
          </a:r>
          <a:endParaRPr lang="en-US" sz="1200" kern="1200" dirty="0"/>
        </a:p>
      </dsp:txBody>
      <dsp:txXfrm>
        <a:off x="1730960" y="0"/>
        <a:ext cx="1271788" cy="416750"/>
      </dsp:txXfrm>
    </dsp:sp>
    <dsp:sp modelId="{1B6D23DF-59F3-5F49-BBB5-16A8D281F4F2}">
      <dsp:nvSpPr>
        <dsp:cNvPr id="0" name=""/>
        <dsp:cNvSpPr/>
      </dsp:nvSpPr>
      <dsp:spPr>
        <a:xfrm>
          <a:off x="3042269" y="0"/>
          <a:ext cx="1688538" cy="416750"/>
        </a:xfrm>
        <a:prstGeom prst="chevron">
          <a:avLst/>
        </a:prstGeom>
        <a:solidFill>
          <a:srgbClr val="99CC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kern="1200" dirty="0" smtClean="0"/>
            <a:t>Calibrate</a:t>
          </a:r>
          <a:endParaRPr lang="en-US" sz="1200" kern="1200" dirty="0"/>
        </a:p>
      </dsp:txBody>
      <dsp:txXfrm>
        <a:off x="3250644" y="0"/>
        <a:ext cx="1271788" cy="416750"/>
      </dsp:txXfrm>
    </dsp:sp>
    <dsp:sp modelId="{4427772A-347C-524B-96D2-E2502AD999F1}">
      <dsp:nvSpPr>
        <dsp:cNvPr id="0" name=""/>
        <dsp:cNvSpPr/>
      </dsp:nvSpPr>
      <dsp:spPr>
        <a:xfrm>
          <a:off x="4561954" y="0"/>
          <a:ext cx="1688538" cy="416750"/>
        </a:xfrm>
        <a:prstGeom prst="chevron">
          <a:avLst/>
        </a:prstGeom>
        <a:solidFill>
          <a:srgbClr val="99CC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kern="1200" dirty="0" smtClean="0"/>
            <a:t>Re-Reconstruct</a:t>
          </a:r>
          <a:endParaRPr lang="en-US" sz="1200" kern="1200" dirty="0"/>
        </a:p>
      </dsp:txBody>
      <dsp:txXfrm>
        <a:off x="4770329" y="0"/>
        <a:ext cx="1271788" cy="4167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E83FDAD-6DE9-4227-8F50-F40E62839F48}" type="datetime1">
              <a:rPr lang="fr-CH" smtClean="0"/>
              <a:t>03/05/17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B88BA4-820C-1F41-B1C6-33FCFCE27015}" type="slidenum">
              <a:rPr lang="fr-FR" smtClean="0"/>
              <a:pPr/>
              <a:t>‹#›</a:t>
            </a:fld>
            <a:endParaRPr lang="fr-FR"/>
          </a:p>
        </p:txBody>
      </p:sp>
    </p:spTree>
    <p:extLst>
      <p:ext uri="{BB962C8B-B14F-4D97-AF65-F5344CB8AC3E}">
        <p14:creationId xmlns:p14="http://schemas.microsoft.com/office/powerpoint/2010/main" val="21772779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965288-55B5-47B9-ABB1-61A6D9234978}" type="datetime1">
              <a:rPr lang="fr-CH" smtClean="0"/>
              <a:t>03/05/17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B179DC-8756-8245-8B47-59551A7A4C7E}" type="slidenum">
              <a:rPr lang="fr-FR" smtClean="0"/>
              <a:pPr/>
              <a:t>‹#›</a:t>
            </a:fld>
            <a:endParaRPr lang="fr-FR"/>
          </a:p>
        </p:txBody>
      </p:sp>
    </p:spTree>
    <p:extLst>
      <p:ext uri="{BB962C8B-B14F-4D97-AF65-F5344CB8AC3E}">
        <p14:creationId xmlns:p14="http://schemas.microsoft.com/office/powerpoint/2010/main" val="22051255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B179DC-8756-8245-8B47-59551A7A4C7E}" type="slidenum">
              <a:rPr lang="fr-FR" smtClean="0"/>
              <a:pPr/>
              <a:t>1</a:t>
            </a:fld>
            <a:endParaRPr lang="fr-FR"/>
          </a:p>
        </p:txBody>
      </p:sp>
    </p:spTree>
    <p:extLst>
      <p:ext uri="{BB962C8B-B14F-4D97-AF65-F5344CB8AC3E}">
        <p14:creationId xmlns:p14="http://schemas.microsoft.com/office/powerpoint/2010/main" val="3636082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Titre 6"/>
          <p:cNvSpPr>
            <a:spLocks noGrp="1"/>
          </p:cNvSpPr>
          <p:nvPr>
            <p:ph type="title" hasCustomPrompt="1"/>
          </p:nvPr>
        </p:nvSpPr>
        <p:spPr>
          <a:xfrm>
            <a:off x="596368" y="3188772"/>
            <a:ext cx="8229600" cy="1143000"/>
          </a:xfrm>
        </p:spPr>
        <p:txBody>
          <a:bodyPr>
            <a:normAutofit/>
          </a:bodyPr>
          <a:lstStyle>
            <a:lvl1pPr algn="l">
              <a:defRPr sz="3500" b="1"/>
            </a:lvl1pPr>
          </a:lstStyle>
          <a:p>
            <a:r>
              <a:rPr lang="fr-CH" dirty="0" smtClean="0"/>
              <a:t>YOUR TITLE</a:t>
            </a:r>
            <a:br>
              <a:rPr lang="fr-CH" dirty="0" smtClean="0"/>
            </a:br>
            <a:r>
              <a:rPr lang="fr-CH" dirty="0" smtClean="0"/>
              <a:t>HERE</a:t>
            </a:r>
            <a:endParaRPr lang="fr-FR" dirty="0"/>
          </a:p>
        </p:txBody>
      </p:sp>
      <p:sp>
        <p:nvSpPr>
          <p:cNvPr id="3" name="Espace réservé du numéro de diapositive 5"/>
          <p:cNvSpPr>
            <a:spLocks noGrp="1"/>
          </p:cNvSpPr>
          <p:nvPr>
            <p:ph type="sldNum" sz="quarter" idx="4"/>
          </p:nvPr>
        </p:nvSpPr>
        <p:spPr>
          <a:xfrm>
            <a:off x="4456326" y="6426240"/>
            <a:ext cx="4687677" cy="365125"/>
          </a:xfrm>
          <a:prstGeom prst="rect">
            <a:avLst/>
          </a:prstGeom>
        </p:spPr>
        <p:txBody>
          <a:bodyPr vert="horz" lIns="91440" tIns="45720" rIns="91440" bIns="45720" rtlCol="0" anchor="ctr"/>
          <a:lstStyle>
            <a:lvl1pPr algn="r">
              <a:defRPr sz="1200">
                <a:solidFill>
                  <a:schemeClr val="tx1"/>
                </a:solidFill>
              </a:defRPr>
            </a:lvl1pPr>
          </a:lstStyle>
          <a:p>
            <a:fld id="{2066355A-084C-D24E-9AD2-7E4FC41EA627}" type="slidenum">
              <a:rPr lang="en-US" smtClean="0"/>
              <a:pPr/>
              <a:t>‹#›</a:t>
            </a:fld>
            <a:endParaRPr lang="en-US" dirty="0"/>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51670" y="4750354"/>
            <a:ext cx="982867" cy="1257304"/>
          </a:xfrm>
          <a:prstGeom prst="rect">
            <a:avLst/>
          </a:prstGeom>
        </p:spPr>
      </p:pic>
    </p:spTree>
    <p:extLst>
      <p:ext uri="{BB962C8B-B14F-4D97-AF65-F5344CB8AC3E}">
        <p14:creationId xmlns:p14="http://schemas.microsoft.com/office/powerpoint/2010/main" val="2885855223"/>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60" y="850258"/>
            <a:ext cx="7211567" cy="612409"/>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6" name="Espace réservé du contenu 25"/>
          <p:cNvSpPr>
            <a:spLocks noGrp="1"/>
          </p:cNvSpPr>
          <p:nvPr>
            <p:ph sz="quarter" idx="11" hasCustomPrompt="1"/>
          </p:nvPr>
        </p:nvSpPr>
        <p:spPr>
          <a:xfrm>
            <a:off x="634260" y="2027239"/>
            <a:ext cx="7794315" cy="4000500"/>
          </a:xfrm>
        </p:spPr>
        <p:txBody>
          <a:bodyPr lIns="108000" tIns="0" rIns="108000" bIns="0">
            <a:normAutofit/>
          </a:bodyPr>
          <a:lstStyle>
            <a:lvl1pPr marL="285750" indent="-285750">
              <a:lnSpc>
                <a:spcPct val="150000"/>
              </a:lnSpc>
              <a:buFont typeface="Arial" panose="020B0604020202020204" pitchFamily="34" charset="0"/>
              <a:buChar char="•"/>
              <a:defRPr sz="28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29" name="Espace réservé du numéro de diapositive 5"/>
          <p:cNvSpPr>
            <a:spLocks noGrp="1"/>
          </p:cNvSpPr>
          <p:nvPr>
            <p:ph type="sldNum" sz="quarter" idx="4"/>
          </p:nvPr>
        </p:nvSpPr>
        <p:spPr>
          <a:xfrm>
            <a:off x="8659618" y="6492877"/>
            <a:ext cx="484382" cy="365125"/>
          </a:xfrm>
          <a:prstGeom prst="rect">
            <a:avLst/>
          </a:prstGeom>
        </p:spPr>
        <p:txBody>
          <a:bodyPr vert="horz" lIns="91440" tIns="45720" rIns="91440" bIns="45720" rtlCol="0" anchor="ctr"/>
          <a:lstStyle>
            <a:lvl1pPr algn="r">
              <a:defRPr sz="1000">
                <a:solidFill>
                  <a:schemeClr val="tx1"/>
                </a:solidFill>
              </a:defRPr>
            </a:lvl1p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386283797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mpty slide">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60" y="850258"/>
            <a:ext cx="7211567" cy="612409"/>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21934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9" name="Espace réservé du numéro de diapositive 5"/>
          <p:cNvSpPr>
            <a:spLocks noGrp="1"/>
          </p:cNvSpPr>
          <p:nvPr>
            <p:ph type="sldNum" sz="quarter" idx="4"/>
          </p:nvPr>
        </p:nvSpPr>
        <p:spPr>
          <a:xfrm>
            <a:off x="8659618" y="6492877"/>
            <a:ext cx="484382" cy="365125"/>
          </a:xfrm>
          <a:prstGeom prst="rect">
            <a:avLst/>
          </a:prstGeom>
        </p:spPr>
        <p:txBody>
          <a:bodyPr vert="horz" lIns="91440" tIns="45720" rIns="91440" bIns="45720" rtlCol="0" anchor="ctr"/>
          <a:lstStyle>
            <a:lvl1pPr algn="r">
              <a:defRPr sz="1000">
                <a:solidFill>
                  <a:schemeClr val="tx1"/>
                </a:solidFill>
              </a:defRPr>
            </a:lvl1p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2230576956"/>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Slide Number Placeholder 2"/>
          <p:cNvSpPr>
            <a:spLocks noGrp="1"/>
          </p:cNvSpPr>
          <p:nvPr>
            <p:ph type="sldNum" sz="quarter" idx="10"/>
          </p:nvPr>
        </p:nvSpPr>
        <p:spPr/>
        <p:txBody>
          <a:bodyPr/>
          <a:lstStyle>
            <a:lvl1pPr>
              <a:defRPr>
                <a:solidFill>
                  <a:schemeClr val="tx1"/>
                </a:solidFill>
              </a:defRPr>
            </a:lvl1p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2562595874"/>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7"/>
            <a:ext cx="7211567" cy="612409"/>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219343"/>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634257" y="2027238"/>
            <a:ext cx="7794315" cy="4000500"/>
          </a:xfrm>
        </p:spPr>
        <p:txBody>
          <a:bodyPr lIns="108000" tIns="0" rIns="108000" bIns="0">
            <a:normAutofit/>
          </a:bodyPr>
          <a:lstStyle>
            <a:lvl1pPr marL="285750" indent="-285750">
              <a:lnSpc>
                <a:spcPct val="150000"/>
              </a:lnSpc>
              <a:buFont typeface="Arial" panose="020B0604020202020204" pitchFamily="34" charset="0"/>
              <a:buChar char="•"/>
              <a:defRPr sz="28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29" name="Espace réservé du numéro de diapositive 5"/>
          <p:cNvSpPr>
            <a:spLocks noGrp="1"/>
          </p:cNvSpPr>
          <p:nvPr>
            <p:ph type="sldNum" sz="quarter" idx="4"/>
          </p:nvPr>
        </p:nvSpPr>
        <p:spPr>
          <a:xfrm>
            <a:off x="8487418" y="6510725"/>
            <a:ext cx="484382"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2719583375"/>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3"/>
          <p:cNvSpPr>
            <a:spLocks noGrp="1"/>
          </p:cNvSpPr>
          <p:nvPr>
            <p:ph type="dt" sz="half" idx="2"/>
          </p:nvPr>
        </p:nvSpPr>
        <p:spPr>
          <a:xfrm>
            <a:off x="457200" y="6356351"/>
            <a:ext cx="2133600" cy="365125"/>
          </a:xfrm>
          <a:prstGeom prst="rect">
            <a:avLst/>
          </a:prstGeom>
        </p:spPr>
        <p:txBody>
          <a:bodyPr vert="horz" lIns="91429" tIns="45715" rIns="91429" bIns="45715" rtlCol="0" anchor="ctr"/>
          <a:lstStyle>
            <a:lvl1pPr algn="l">
              <a:defRPr sz="1200">
                <a:solidFill>
                  <a:schemeClr val="tx1">
                    <a:tint val="75000"/>
                  </a:schemeClr>
                </a:solidFill>
              </a:defRPr>
            </a:lvl1pPr>
          </a:lstStyle>
          <a:p>
            <a:fld id="{88DC9B5D-AAA6-624F-98D5-D592A591B294}" type="datetimeFigureOut">
              <a:rPr lang="en-US" smtClean="0"/>
              <a:t>03/05/17</a:t>
            </a:fld>
            <a:endParaRPr lang="en-US"/>
          </a:p>
        </p:txBody>
      </p:sp>
      <p:sp>
        <p:nvSpPr>
          <p:cNvPr id="9" name="Footer Placeholder 4"/>
          <p:cNvSpPr>
            <a:spLocks noGrp="1"/>
          </p:cNvSpPr>
          <p:nvPr>
            <p:ph type="ftr" sz="quarter" idx="3"/>
          </p:nvPr>
        </p:nvSpPr>
        <p:spPr>
          <a:xfrm>
            <a:off x="3124200" y="6356351"/>
            <a:ext cx="2895600" cy="365125"/>
          </a:xfrm>
          <a:prstGeom prst="rect">
            <a:avLst/>
          </a:prstGeom>
        </p:spPr>
        <p:txBody>
          <a:bodyPr vert="horz" lIns="91429" tIns="45715" rIns="91429" bIns="45715" rtlCol="0" anchor="ctr"/>
          <a:lstStyle>
            <a:lvl1pPr algn="ctr">
              <a:defRPr sz="1200">
                <a:solidFill>
                  <a:schemeClr val="tx1">
                    <a:tint val="75000"/>
                  </a:schemeClr>
                </a:solidFill>
              </a:defRPr>
            </a:lvl1pPr>
          </a:lstStyle>
          <a:p>
            <a:r>
              <a:rPr lang="en-US" dirty="0" smtClean="0"/>
              <a:t>DOE Review</a:t>
            </a:r>
            <a:endParaRPr lang="en-US" dirty="0"/>
          </a:p>
        </p:txBody>
      </p:sp>
      <p:sp>
        <p:nvSpPr>
          <p:cNvPr id="10" name="Slide Number Placeholder 5"/>
          <p:cNvSpPr>
            <a:spLocks noGrp="1"/>
          </p:cNvSpPr>
          <p:nvPr>
            <p:ph type="sldNum" sz="quarter" idx="4"/>
          </p:nvPr>
        </p:nvSpPr>
        <p:spPr>
          <a:xfrm>
            <a:off x="6553200" y="6356351"/>
            <a:ext cx="2133600" cy="365125"/>
          </a:xfrm>
          <a:prstGeom prst="rect">
            <a:avLst/>
          </a:prstGeom>
        </p:spPr>
        <p:txBody>
          <a:bodyPr vert="horz" lIns="91429" tIns="45715" rIns="91429" bIns="45715" rtlCol="0" anchor="ctr"/>
          <a:lstStyle>
            <a:lvl1pPr algn="r">
              <a:defRPr sz="1200">
                <a:solidFill>
                  <a:schemeClr val="tx1">
                    <a:tint val="75000"/>
                  </a:schemeClr>
                </a:solidFill>
              </a:defRPr>
            </a:lvl1pPr>
          </a:lstStyle>
          <a:p>
            <a:fld id="{6D467E4A-3223-DA40-80AA-6B9DE2A395BF}" type="slidenum">
              <a:rPr lang="en-US" smtClean="0"/>
              <a:t>‹#›</a:t>
            </a:fld>
            <a:endParaRPr lang="en-US"/>
          </a:p>
        </p:txBody>
      </p:sp>
    </p:spTree>
    <p:extLst>
      <p:ext uri="{BB962C8B-B14F-4D97-AF65-F5344CB8AC3E}">
        <p14:creationId xmlns:p14="http://schemas.microsoft.com/office/powerpoint/2010/main" val="4114553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ontent slide">
    <p:spTree>
      <p:nvGrpSpPr>
        <p:cNvPr id="1" name=""/>
        <p:cNvGrpSpPr/>
        <p:nvPr/>
      </p:nvGrpSpPr>
      <p:grpSpPr>
        <a:xfrm>
          <a:off x="0" y="0"/>
          <a:ext cx="0" cy="0"/>
          <a:chOff x="0" y="0"/>
          <a:chExt cx="0" cy="0"/>
        </a:xfrm>
      </p:grpSpPr>
      <p:sp>
        <p:nvSpPr>
          <p:cNvPr id="24" name="Espace réservé du contenu 23"/>
          <p:cNvSpPr>
            <a:spLocks noGrp="1"/>
          </p:cNvSpPr>
          <p:nvPr>
            <p:ph sz="quarter" idx="10" hasCustomPrompt="1"/>
          </p:nvPr>
        </p:nvSpPr>
        <p:spPr>
          <a:xfrm>
            <a:off x="634258" y="1219343"/>
            <a:ext cx="7211534" cy="399656"/>
          </a:xfrm>
        </p:spPr>
        <p:txBody>
          <a:bodyPr>
            <a:normAutofit/>
          </a:bodyPr>
          <a:lstStyle>
            <a:lvl1pPr marL="0" indent="0">
              <a:buNone/>
              <a:defRPr sz="1600" b="0"/>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634257" y="2027238"/>
            <a:ext cx="7794315" cy="4000500"/>
          </a:xfrm>
        </p:spPr>
        <p:txBody>
          <a:bodyPr lIns="108000" tIns="0" rIns="108000" bIns="0">
            <a:normAutofit/>
          </a:bodyPr>
          <a:lstStyle>
            <a:lvl1pPr marL="285750" indent="-285750">
              <a:lnSpc>
                <a:spcPct val="150000"/>
              </a:lnSpc>
              <a:buFont typeface="Arial" panose="020B0604020202020204" pitchFamily="34" charset="0"/>
              <a:buChar char="•"/>
              <a:defRPr sz="2400" baseline="0"/>
            </a:lvl1pPr>
            <a:lvl2pPr>
              <a:defRPr sz="2000"/>
            </a:lvl2pPr>
            <a:lvl3pPr>
              <a:defRPr sz="1800"/>
            </a:lvl3pPr>
            <a:lvl4pPr>
              <a:defRPr sz="1600"/>
            </a:lvl4pPr>
            <a:lvl5pPr>
              <a:defRPr sz="1600"/>
            </a:lvl5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29" name="Espace réservé du numéro de diapositive 5"/>
          <p:cNvSpPr>
            <a:spLocks noGrp="1"/>
          </p:cNvSpPr>
          <p:nvPr>
            <p:ph type="sldNum" sz="quarter" idx="4"/>
          </p:nvPr>
        </p:nvSpPr>
        <p:spPr>
          <a:xfrm>
            <a:off x="8032290" y="6728346"/>
            <a:ext cx="1111710" cy="152624"/>
          </a:xfrm>
          <a:prstGeom prst="rect">
            <a:avLst/>
          </a:prstGeom>
        </p:spPr>
        <p:txBody>
          <a:bodyPr vert="horz" lIns="91440" tIns="45720" rIns="91440" bIns="45720" rtlCol="0" anchor="ctr"/>
          <a:lstStyle>
            <a:lvl1pPr algn="r">
              <a:defRPr sz="800">
                <a:solidFill>
                  <a:schemeClr val="tx1">
                    <a:tint val="75000"/>
                  </a:schemeClr>
                </a:solidFill>
              </a:defRPr>
            </a:lvl1p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
        <p:nvSpPr>
          <p:cNvPr id="2" name="Title 1"/>
          <p:cNvSpPr>
            <a:spLocks noGrp="1"/>
          </p:cNvSpPr>
          <p:nvPr>
            <p:ph type="title"/>
          </p:nvPr>
        </p:nvSpPr>
        <p:spPr>
          <a:xfrm>
            <a:off x="634258" y="649510"/>
            <a:ext cx="8052542" cy="569833"/>
          </a:xfrm>
        </p:spPr>
        <p:txBody>
          <a:bodyPr>
            <a:normAutofit/>
          </a:bodyPr>
          <a:lstStyle>
            <a:lvl1pPr algn="l">
              <a:defRPr sz="2400" b="1"/>
            </a:lvl1pPr>
          </a:lstStyle>
          <a:p>
            <a:r>
              <a:rPr lang="en-US" dirty="0" smtClean="0"/>
              <a:t>Click to edit Master title style</a:t>
            </a:r>
            <a:endParaRPr lang="en-GB" dirty="0"/>
          </a:p>
        </p:txBody>
      </p:sp>
    </p:spTree>
    <p:extLst>
      <p:ext uri="{BB962C8B-B14F-4D97-AF65-F5344CB8AC3E}">
        <p14:creationId xmlns:p14="http://schemas.microsoft.com/office/powerpoint/2010/main" val="1337405086"/>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Content slide">
    <p:spTree>
      <p:nvGrpSpPr>
        <p:cNvPr id="1" name=""/>
        <p:cNvGrpSpPr/>
        <p:nvPr/>
      </p:nvGrpSpPr>
      <p:grpSpPr>
        <a:xfrm>
          <a:off x="0" y="0"/>
          <a:ext cx="0" cy="0"/>
          <a:chOff x="0" y="0"/>
          <a:chExt cx="0" cy="0"/>
        </a:xfrm>
      </p:grpSpPr>
      <p:sp>
        <p:nvSpPr>
          <p:cNvPr id="24" name="Espace réservé du contenu 23"/>
          <p:cNvSpPr>
            <a:spLocks noGrp="1"/>
          </p:cNvSpPr>
          <p:nvPr>
            <p:ph sz="quarter" idx="10" hasCustomPrompt="1"/>
          </p:nvPr>
        </p:nvSpPr>
        <p:spPr>
          <a:xfrm>
            <a:off x="634258" y="1219343"/>
            <a:ext cx="7211534" cy="399656"/>
          </a:xfrm>
        </p:spPr>
        <p:txBody>
          <a:bodyPr>
            <a:normAutofit/>
          </a:bodyPr>
          <a:lstStyle>
            <a:lvl1pPr marL="0" indent="0">
              <a:buNone/>
              <a:defRPr sz="1600" b="0"/>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634257" y="2027238"/>
            <a:ext cx="7794315" cy="4000500"/>
          </a:xfrm>
        </p:spPr>
        <p:txBody>
          <a:bodyPr lIns="108000" tIns="0" rIns="108000" bIns="0">
            <a:normAutofit/>
          </a:bodyPr>
          <a:lstStyle>
            <a:lvl1pPr marL="285750" indent="-285750">
              <a:lnSpc>
                <a:spcPct val="150000"/>
              </a:lnSpc>
              <a:buFont typeface="Arial" panose="020B0604020202020204" pitchFamily="34" charset="0"/>
              <a:buChar char="•"/>
              <a:defRPr sz="2400" baseline="0"/>
            </a:lvl1pPr>
            <a:lvl2pPr>
              <a:defRPr sz="2000"/>
            </a:lvl2pPr>
            <a:lvl3pPr>
              <a:defRPr sz="1800"/>
            </a:lvl3pPr>
            <a:lvl4pPr>
              <a:defRPr sz="1600"/>
            </a:lvl4pPr>
            <a:lvl5pPr>
              <a:defRPr sz="1600"/>
            </a:lvl5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29" name="Espace réservé du numéro de diapositive 5"/>
          <p:cNvSpPr>
            <a:spLocks noGrp="1"/>
          </p:cNvSpPr>
          <p:nvPr>
            <p:ph type="sldNum" sz="quarter" idx="4"/>
          </p:nvPr>
        </p:nvSpPr>
        <p:spPr>
          <a:xfrm>
            <a:off x="8032290" y="6728346"/>
            <a:ext cx="1111710" cy="152624"/>
          </a:xfrm>
          <a:prstGeom prst="rect">
            <a:avLst/>
          </a:prstGeom>
        </p:spPr>
        <p:txBody>
          <a:bodyPr vert="horz" lIns="91440" tIns="45720" rIns="91440" bIns="45720" rtlCol="0" anchor="ctr"/>
          <a:lstStyle>
            <a:lvl1pPr algn="r">
              <a:defRPr sz="800">
                <a:solidFill>
                  <a:schemeClr val="tx1">
                    <a:tint val="75000"/>
                  </a:schemeClr>
                </a:solidFill>
              </a:defRPr>
            </a:lvl1pPr>
          </a:lstStyle>
          <a:p>
            <a:fld id="{2066355A-084C-D24E-9AD2-7E4FC41EA627}" type="slidenum">
              <a:rPr lang="en-US" smtClean="0">
                <a:solidFill>
                  <a:prstClr val="black">
                    <a:tint val="75000"/>
                  </a:prstClr>
                </a:solidFill>
              </a:rPr>
              <a:pPr/>
              <a:t>‹#›</a:t>
            </a:fld>
            <a:endParaRPr lang="en-US" dirty="0">
              <a:solidFill>
                <a:prstClr val="black">
                  <a:tint val="75000"/>
                </a:prstClr>
              </a:solidFill>
            </a:endParaRPr>
          </a:p>
        </p:txBody>
      </p:sp>
      <p:sp>
        <p:nvSpPr>
          <p:cNvPr id="2" name="Title 1"/>
          <p:cNvSpPr>
            <a:spLocks noGrp="1"/>
          </p:cNvSpPr>
          <p:nvPr>
            <p:ph type="title"/>
          </p:nvPr>
        </p:nvSpPr>
        <p:spPr>
          <a:xfrm>
            <a:off x="634258" y="649510"/>
            <a:ext cx="8052542" cy="569833"/>
          </a:xfrm>
        </p:spPr>
        <p:txBody>
          <a:bodyPr>
            <a:normAutofit/>
          </a:bodyPr>
          <a:lstStyle>
            <a:lvl1pPr algn="l">
              <a:defRPr sz="2400" b="1"/>
            </a:lvl1pPr>
          </a:lstStyle>
          <a:p>
            <a:r>
              <a:rPr lang="en-US" dirty="0" smtClean="0"/>
              <a:t>Click to edit Master title style</a:t>
            </a:r>
            <a:endParaRPr lang="en-GB" dirty="0"/>
          </a:p>
        </p:txBody>
      </p:sp>
    </p:spTree>
    <p:extLst>
      <p:ext uri="{BB962C8B-B14F-4D97-AF65-F5344CB8AC3E}">
        <p14:creationId xmlns:p14="http://schemas.microsoft.com/office/powerpoint/2010/main" val="1337405086"/>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fr-CH" dirty="0" smtClean="0"/>
              <a:t>Cliquez et modifiez le titre</a:t>
            </a:r>
            <a:endParaRPr lang="fr-FR" dirty="0"/>
          </a:p>
        </p:txBody>
      </p:sp>
      <p:sp>
        <p:nvSpPr>
          <p:cNvPr id="3" name="Espace réservé du texte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6" name="Espace réservé du numéro de diapositive 5"/>
          <p:cNvSpPr>
            <a:spLocks noGrp="1"/>
          </p:cNvSpPr>
          <p:nvPr>
            <p:ph type="sldNum" sz="quarter" idx="4"/>
          </p:nvPr>
        </p:nvSpPr>
        <p:spPr>
          <a:xfrm>
            <a:off x="6966154" y="6617135"/>
            <a:ext cx="2133600" cy="254642"/>
          </a:xfrm>
          <a:prstGeom prst="rect">
            <a:avLst/>
          </a:prstGeom>
        </p:spPr>
        <p:txBody>
          <a:bodyPr vert="horz" lIns="91440" tIns="45720" rIns="91440" bIns="45720" rtlCol="0" anchor="ctr"/>
          <a:lstStyle>
            <a:lvl1pPr algn="r">
              <a:defRPr sz="1000">
                <a:solidFill>
                  <a:schemeClr val="tx1"/>
                </a:solidFill>
              </a:defRPr>
            </a:lvl1pPr>
          </a:lstStyle>
          <a:p>
            <a:fld id="{2066355A-084C-D24E-9AD2-7E4FC41EA627}" type="slidenum">
              <a:rPr lang="en-US" smtClean="0"/>
              <a:pPr/>
              <a:t>‹#›</a:t>
            </a:fld>
            <a:endParaRPr lang="en-US" dirty="0"/>
          </a:p>
        </p:txBody>
      </p:sp>
      <p:sp>
        <p:nvSpPr>
          <p:cNvPr id="9" name="Footer Placeholder 4"/>
          <p:cNvSpPr txBox="1">
            <a:spLocks/>
          </p:cNvSpPr>
          <p:nvPr userDrawn="1"/>
        </p:nvSpPr>
        <p:spPr>
          <a:xfrm>
            <a:off x="0" y="6588206"/>
            <a:ext cx="5255718" cy="283572"/>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000" baseline="0" dirty="0" smtClean="0">
                <a:solidFill>
                  <a:schemeClr val="tx1"/>
                </a:solidFill>
              </a:rPr>
              <a:t>ALICE T1/T2 Workshop </a:t>
            </a:r>
            <a:r>
              <a:rPr lang="en-US" sz="1000" dirty="0" smtClean="0">
                <a:solidFill>
                  <a:schemeClr val="tx1"/>
                </a:solidFill>
              </a:rPr>
              <a:t>| Strasbourg ,</a:t>
            </a:r>
            <a:r>
              <a:rPr lang="en-US" sz="1000" baseline="0" dirty="0" smtClean="0">
                <a:solidFill>
                  <a:schemeClr val="tx1"/>
                </a:solidFill>
              </a:rPr>
              <a:t> </a:t>
            </a:r>
            <a:r>
              <a:rPr lang="en-US" sz="1000" dirty="0" smtClean="0">
                <a:solidFill>
                  <a:schemeClr val="tx1"/>
                </a:solidFill>
              </a:rPr>
              <a:t>May2017 </a:t>
            </a:r>
            <a:r>
              <a:rPr lang="en-US" sz="1000" dirty="0" smtClean="0">
                <a:solidFill>
                  <a:schemeClr val="tx1"/>
                </a:solidFill>
              </a:rPr>
              <a:t>|  Predrag</a:t>
            </a:r>
            <a:r>
              <a:rPr lang="en-US" sz="1000" baseline="0" dirty="0" smtClean="0">
                <a:solidFill>
                  <a:schemeClr val="tx1"/>
                </a:solidFill>
              </a:rPr>
              <a:t> Buncic</a:t>
            </a:r>
            <a:endParaRPr lang="en-US" sz="1000" dirty="0">
              <a:solidFill>
                <a:schemeClr val="tx1"/>
              </a:solidFill>
            </a:endParaRPr>
          </a:p>
        </p:txBody>
      </p:sp>
    </p:spTree>
    <p:extLst>
      <p:ext uri="{BB962C8B-B14F-4D97-AF65-F5344CB8AC3E}">
        <p14:creationId xmlns:p14="http://schemas.microsoft.com/office/powerpoint/2010/main" val="2694723051"/>
      </p:ext>
    </p:extLst>
  </p:cSld>
  <p:clrMap bg1="lt1" tx1="dk1" bg2="lt2" tx2="dk2" accent1="accent1" accent2="accent2" accent3="accent3" accent4="accent4" accent5="accent5" accent6="accent6" hlink="hlink" folHlink="folHlink"/>
  <p:sldLayoutIdLst>
    <p:sldLayoutId id="2147493480" r:id="rId1"/>
    <p:sldLayoutId id="2147493481" r:id="rId2"/>
    <p:sldLayoutId id="2147493483" r:id="rId3"/>
    <p:sldLayoutId id="2147493482" r:id="rId4"/>
    <p:sldLayoutId id="2147493484" r:id="rId5"/>
    <p:sldLayoutId id="2147493486" r:id="rId6"/>
    <p:sldLayoutId id="2147493490" r:id="rId7"/>
    <p:sldLayoutId id="2147493491" r:id="rId8"/>
  </p:sldLayoutIdLst>
  <p:timing>
    <p:tnLst>
      <p:par>
        <p:cTn xmlns:p14="http://schemas.microsoft.com/office/powerpoint/2010/mai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emf"/><Relationship Id="rId3" Type="http://schemas.openxmlformats.org/officeDocument/2006/relationships/image" Target="../media/image13.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emf"/><Relationship Id="rId3" Type="http://schemas.openxmlformats.org/officeDocument/2006/relationships/image" Target="../media/image15.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20.png"/><Relationship Id="rId1" Type="http://schemas.openxmlformats.org/officeDocument/2006/relationships/slideLayout" Target="../slideLayouts/slideLayout3.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1.emf"/><Relationship Id="rId3" Type="http://schemas.openxmlformats.org/officeDocument/2006/relationships/image" Target="../media/image2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3.png"/><Relationship Id="rId3"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chart" Target="../charts/chart1.xml"/><Relationship Id="rId3" Type="http://schemas.openxmlformats.org/officeDocument/2006/relationships/chart" Target="../charts/char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emf"/><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25.png"/><Relationship Id="rId1" Type="http://schemas.openxmlformats.org/officeDocument/2006/relationships/slideLayout" Target="../slideLayouts/slideLayout5.xml"/><Relationship Id="rId2" Type="http://schemas.openxmlformats.org/officeDocument/2006/relationships/diagramData" Target="../diagrams/data1.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4" Type="http://schemas.microsoft.com/office/2007/relationships/hdphoto" Target="../media/hdphoto1.wdp"/><Relationship Id="rId5" Type="http://schemas.microsoft.com/office/2007/relationships/hdphoto" Target="../media/hdphoto2.wdp"/><Relationship Id="rId6" Type="http://schemas.microsoft.com/office/2007/relationships/hdphoto" Target="../media/hdphoto3.wdp"/><Relationship Id="rId7" Type="http://schemas.microsoft.com/office/2007/relationships/hdphoto" Target="../media/hdphoto4.wdp"/><Relationship Id="rId8" Type="http://schemas.microsoft.com/office/2007/relationships/hdphoto" Target="../media/hdphoto5.wdp"/><Relationship Id="rId9" Type="http://schemas.microsoft.com/office/2007/relationships/hdphoto" Target="../media/hdphoto6.wdp"/><Relationship Id="rId1" Type="http://schemas.openxmlformats.org/officeDocument/2006/relationships/slideLayout" Target="../slideLayouts/slideLayout6.xml"/><Relationship Id="rId2" Type="http://schemas.openxmlformats.org/officeDocument/2006/relationships/image" Target="../media/image26.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8.png"/><Relationship Id="rId3" Type="http://schemas.openxmlformats.org/officeDocument/2006/relationships/image" Target="../media/image2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4.xml"/><Relationship Id="rId2"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Excel_Sheet1.xlsx"/><Relationship Id="rId4" Type="http://schemas.openxmlformats.org/officeDocument/2006/relationships/image" Target="../media/image8.png"/><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78118" y="2064142"/>
            <a:ext cx="8009305" cy="2729716"/>
          </a:xfrm>
        </p:spPr>
        <p:txBody>
          <a:bodyPr>
            <a:noAutofit/>
          </a:bodyPr>
          <a:lstStyle/>
          <a:p>
            <a:pPr algn="r">
              <a:lnSpc>
                <a:spcPct val="80000"/>
              </a:lnSpc>
              <a:spcAft>
                <a:spcPts val="1800"/>
              </a:spcAft>
            </a:pPr>
            <a:r>
              <a:rPr lang="en-US" sz="3200" dirty="0"/>
              <a:t>The O2 project and future </a:t>
            </a:r>
            <a:r>
              <a:rPr lang="en-US" sz="3200" dirty="0" smtClean="0"/>
              <a:t>of </a:t>
            </a:r>
            <a:r>
              <a:rPr lang="en-US" sz="3200" dirty="0"/>
              <a:t>ALICE computing</a:t>
            </a:r>
            <a:r>
              <a:rPr lang="en-US" sz="3200" dirty="0" smtClean="0"/>
              <a:t/>
            </a:r>
            <a:br>
              <a:rPr lang="en-US" sz="3200" dirty="0" smtClean="0"/>
            </a:br>
            <a:r>
              <a:rPr lang="en-US" sz="3200" dirty="0" smtClean="0"/>
              <a:t/>
            </a:r>
            <a:br>
              <a:rPr lang="en-US" sz="3200" dirty="0" smtClean="0"/>
            </a:br>
            <a:r>
              <a:rPr lang="en-GB" sz="2800" b="0" dirty="0" smtClean="0"/>
              <a:t>ALICE T1/T2 Workshop</a:t>
            </a:r>
            <a:r>
              <a:rPr lang="en-US" sz="3200" dirty="0" smtClean="0"/>
              <a:t/>
            </a:r>
            <a:br>
              <a:rPr lang="en-US" sz="3200" dirty="0" smtClean="0"/>
            </a:br>
            <a:r>
              <a:rPr lang="en-US" sz="2800" dirty="0" smtClean="0"/>
              <a:t/>
            </a:r>
            <a:br>
              <a:rPr lang="en-US" sz="2800" dirty="0" smtClean="0"/>
            </a:br>
            <a:r>
              <a:rPr lang="en-US" sz="1800" b="0" dirty="0" smtClean="0"/>
              <a:t>Predrag Buncic</a:t>
            </a:r>
            <a:endParaRPr lang="en-US" sz="2400" b="0" dirty="0"/>
          </a:p>
        </p:txBody>
      </p:sp>
    </p:spTree>
    <p:extLst>
      <p:ext uri="{BB962C8B-B14F-4D97-AF65-F5344CB8AC3E}">
        <p14:creationId xmlns:p14="http://schemas.microsoft.com/office/powerpoint/2010/main" val="67683029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10</a:t>
            </a:fld>
            <a:endParaRPr lang="en-US" dirty="0"/>
          </a:p>
        </p:txBody>
      </p:sp>
      <p:pic>
        <p:nvPicPr>
          <p:cNvPr id="4" name="Picture 3"/>
          <p:cNvPicPr>
            <a:picLocks noChangeAspect="1"/>
          </p:cNvPicPr>
          <p:nvPr/>
        </p:nvPicPr>
        <p:blipFill>
          <a:blip r:embed="rId2"/>
          <a:stretch>
            <a:fillRect/>
          </a:stretch>
        </p:blipFill>
        <p:spPr>
          <a:xfrm>
            <a:off x="507997" y="1327719"/>
            <a:ext cx="4129224" cy="4529749"/>
          </a:xfrm>
          <a:prstGeom prst="rect">
            <a:avLst/>
          </a:prstGeom>
        </p:spPr>
      </p:pic>
      <p:pic>
        <p:nvPicPr>
          <p:cNvPr id="2" name="Picture 1"/>
          <p:cNvPicPr>
            <a:picLocks noChangeAspect="1"/>
          </p:cNvPicPr>
          <p:nvPr/>
        </p:nvPicPr>
        <p:blipFill rotWithShape="1">
          <a:blip r:embed="rId3"/>
          <a:srcRect b="49837"/>
          <a:stretch/>
        </p:blipFill>
        <p:spPr>
          <a:xfrm>
            <a:off x="4611628" y="1327720"/>
            <a:ext cx="4158840" cy="2303488"/>
          </a:xfrm>
          <a:prstGeom prst="rect">
            <a:avLst/>
          </a:prstGeom>
        </p:spPr>
      </p:pic>
      <p:sp>
        <p:nvSpPr>
          <p:cNvPr id="5" name="TextBox 4"/>
          <p:cNvSpPr txBox="1"/>
          <p:nvPr/>
        </p:nvSpPr>
        <p:spPr>
          <a:xfrm>
            <a:off x="3637646" y="1454605"/>
            <a:ext cx="973982" cy="369332"/>
          </a:xfrm>
          <a:prstGeom prst="rect">
            <a:avLst/>
          </a:prstGeom>
          <a:noFill/>
        </p:spPr>
        <p:txBody>
          <a:bodyPr wrap="none" rtlCol="0">
            <a:spAutoFit/>
          </a:bodyPr>
          <a:lstStyle/>
          <a:p>
            <a:r>
              <a:rPr lang="en-US" dirty="0" smtClean="0"/>
              <a:t>+38.6%</a:t>
            </a:r>
            <a:endParaRPr lang="en-US" dirty="0"/>
          </a:p>
        </p:txBody>
      </p:sp>
      <p:sp>
        <p:nvSpPr>
          <p:cNvPr id="6" name="TextBox 5"/>
          <p:cNvSpPr txBox="1"/>
          <p:nvPr/>
        </p:nvSpPr>
        <p:spPr>
          <a:xfrm>
            <a:off x="3637646" y="3816035"/>
            <a:ext cx="973982" cy="369332"/>
          </a:xfrm>
          <a:prstGeom prst="rect">
            <a:avLst/>
          </a:prstGeom>
          <a:noFill/>
        </p:spPr>
        <p:txBody>
          <a:bodyPr wrap="none" rtlCol="0">
            <a:spAutoFit/>
          </a:bodyPr>
          <a:lstStyle/>
          <a:p>
            <a:r>
              <a:rPr lang="en-US" dirty="0" smtClean="0"/>
              <a:t>+32.0%</a:t>
            </a:r>
            <a:endParaRPr lang="en-US" dirty="0"/>
          </a:p>
        </p:txBody>
      </p:sp>
      <p:sp>
        <p:nvSpPr>
          <p:cNvPr id="7" name="TextBox 6"/>
          <p:cNvSpPr txBox="1"/>
          <p:nvPr/>
        </p:nvSpPr>
        <p:spPr>
          <a:xfrm>
            <a:off x="7796486" y="1468337"/>
            <a:ext cx="973982" cy="369332"/>
          </a:xfrm>
          <a:prstGeom prst="rect">
            <a:avLst/>
          </a:prstGeom>
          <a:noFill/>
        </p:spPr>
        <p:txBody>
          <a:bodyPr wrap="none" rtlCol="0">
            <a:spAutoFit/>
          </a:bodyPr>
          <a:lstStyle/>
          <a:p>
            <a:r>
              <a:rPr lang="en-US" dirty="0" smtClean="0"/>
              <a:t>+30.2%</a:t>
            </a:r>
            <a:endParaRPr lang="en-US" dirty="0"/>
          </a:p>
        </p:txBody>
      </p:sp>
      <p:sp>
        <p:nvSpPr>
          <p:cNvPr id="8" name="Title 1"/>
          <p:cNvSpPr>
            <a:spLocks noGrp="1"/>
          </p:cNvSpPr>
          <p:nvPr>
            <p:ph type="title"/>
          </p:nvPr>
        </p:nvSpPr>
        <p:spPr>
          <a:xfrm>
            <a:off x="507997" y="683920"/>
            <a:ext cx="7337827" cy="612409"/>
          </a:xfrm>
        </p:spPr>
        <p:txBody>
          <a:bodyPr>
            <a:normAutofit/>
          </a:bodyPr>
          <a:lstStyle/>
          <a:p>
            <a:pPr algn="l"/>
            <a:r>
              <a:rPr lang="en-US" sz="2800" dirty="0" smtClean="0"/>
              <a:t>Flat budget?</a:t>
            </a:r>
            <a:endParaRPr lang="en-US" sz="2800" dirty="0"/>
          </a:p>
        </p:txBody>
      </p:sp>
    </p:spTree>
    <p:extLst>
      <p:ext uri="{BB962C8B-B14F-4D97-AF65-F5344CB8AC3E}">
        <p14:creationId xmlns:p14="http://schemas.microsoft.com/office/powerpoint/2010/main" val="153021695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11</a:t>
            </a:fld>
            <a:endParaRPr lang="en-US" dirty="0"/>
          </a:p>
        </p:txBody>
      </p:sp>
      <p:pic>
        <p:nvPicPr>
          <p:cNvPr id="10" name="Picture 9"/>
          <p:cNvPicPr>
            <a:picLocks noChangeAspect="1"/>
          </p:cNvPicPr>
          <p:nvPr/>
        </p:nvPicPr>
        <p:blipFill>
          <a:blip r:embed="rId2"/>
          <a:stretch>
            <a:fillRect/>
          </a:stretch>
        </p:blipFill>
        <p:spPr>
          <a:xfrm>
            <a:off x="414845" y="1322590"/>
            <a:ext cx="4118037" cy="4522319"/>
          </a:xfrm>
          <a:prstGeom prst="rect">
            <a:avLst/>
          </a:prstGeom>
        </p:spPr>
      </p:pic>
      <p:pic>
        <p:nvPicPr>
          <p:cNvPr id="11" name="Picture 10"/>
          <p:cNvPicPr>
            <a:picLocks noChangeAspect="1"/>
          </p:cNvPicPr>
          <p:nvPr/>
        </p:nvPicPr>
        <p:blipFill rotWithShape="1">
          <a:blip r:embed="rId3"/>
          <a:srcRect t="49893"/>
          <a:stretch/>
        </p:blipFill>
        <p:spPr>
          <a:xfrm>
            <a:off x="4575349" y="1174049"/>
            <a:ext cx="4246854" cy="2247478"/>
          </a:xfrm>
          <a:prstGeom prst="rect">
            <a:avLst/>
          </a:prstGeom>
        </p:spPr>
      </p:pic>
      <p:sp>
        <p:nvSpPr>
          <p:cNvPr id="12" name="TextBox 11"/>
          <p:cNvSpPr txBox="1"/>
          <p:nvPr/>
        </p:nvSpPr>
        <p:spPr>
          <a:xfrm>
            <a:off x="3601367" y="1337740"/>
            <a:ext cx="973982" cy="369332"/>
          </a:xfrm>
          <a:prstGeom prst="rect">
            <a:avLst/>
          </a:prstGeom>
          <a:noFill/>
        </p:spPr>
        <p:txBody>
          <a:bodyPr wrap="none" rtlCol="0">
            <a:spAutoFit/>
          </a:bodyPr>
          <a:lstStyle/>
          <a:p>
            <a:r>
              <a:rPr lang="en-US" dirty="0" smtClean="0"/>
              <a:t>+27.2%</a:t>
            </a:r>
            <a:endParaRPr lang="en-US" dirty="0"/>
          </a:p>
        </p:txBody>
      </p:sp>
      <p:sp>
        <p:nvSpPr>
          <p:cNvPr id="13" name="TextBox 12"/>
          <p:cNvSpPr txBox="1"/>
          <p:nvPr/>
        </p:nvSpPr>
        <p:spPr>
          <a:xfrm>
            <a:off x="3601367" y="3676079"/>
            <a:ext cx="973982" cy="369332"/>
          </a:xfrm>
          <a:prstGeom prst="rect">
            <a:avLst/>
          </a:prstGeom>
          <a:noFill/>
        </p:spPr>
        <p:txBody>
          <a:bodyPr wrap="none" rtlCol="0">
            <a:spAutoFit/>
          </a:bodyPr>
          <a:lstStyle/>
          <a:p>
            <a:r>
              <a:rPr lang="en-US" dirty="0" smtClean="0"/>
              <a:t>+20.3%</a:t>
            </a:r>
            <a:endParaRPr lang="en-US" dirty="0"/>
          </a:p>
        </p:txBody>
      </p:sp>
      <p:sp>
        <p:nvSpPr>
          <p:cNvPr id="14" name="TextBox 13"/>
          <p:cNvSpPr txBox="1"/>
          <p:nvPr/>
        </p:nvSpPr>
        <p:spPr>
          <a:xfrm>
            <a:off x="7671525" y="1282572"/>
            <a:ext cx="973982" cy="369332"/>
          </a:xfrm>
          <a:prstGeom prst="rect">
            <a:avLst/>
          </a:prstGeom>
          <a:noFill/>
        </p:spPr>
        <p:txBody>
          <a:bodyPr wrap="none" rtlCol="0">
            <a:spAutoFit/>
          </a:bodyPr>
          <a:lstStyle/>
          <a:p>
            <a:r>
              <a:rPr lang="en-US" dirty="0" smtClean="0"/>
              <a:t>+41.7%</a:t>
            </a:r>
            <a:endParaRPr lang="en-US" dirty="0"/>
          </a:p>
        </p:txBody>
      </p:sp>
      <p:sp>
        <p:nvSpPr>
          <p:cNvPr id="17" name="Title 1"/>
          <p:cNvSpPr>
            <a:spLocks noGrp="1"/>
          </p:cNvSpPr>
          <p:nvPr>
            <p:ph type="title"/>
          </p:nvPr>
        </p:nvSpPr>
        <p:spPr>
          <a:xfrm>
            <a:off x="507997" y="683920"/>
            <a:ext cx="7337827" cy="612409"/>
          </a:xfrm>
        </p:spPr>
        <p:txBody>
          <a:bodyPr>
            <a:normAutofit/>
          </a:bodyPr>
          <a:lstStyle/>
          <a:p>
            <a:pPr algn="l"/>
            <a:r>
              <a:rPr lang="en-US" sz="2800" dirty="0" smtClean="0"/>
              <a:t>Flat budget?</a:t>
            </a:r>
            <a:endParaRPr lang="en-US" sz="2800" dirty="0"/>
          </a:p>
        </p:txBody>
      </p:sp>
    </p:spTree>
    <p:extLst>
      <p:ext uri="{BB962C8B-B14F-4D97-AF65-F5344CB8AC3E}">
        <p14:creationId xmlns:p14="http://schemas.microsoft.com/office/powerpoint/2010/main" val="153021695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12</a:t>
            </a:fld>
            <a:endParaRPr lang="en-US" dirty="0"/>
          </a:p>
        </p:txBody>
      </p:sp>
      <p:pic>
        <p:nvPicPr>
          <p:cNvPr id="2" name="Picture 1"/>
          <p:cNvPicPr>
            <a:picLocks noChangeAspect="1"/>
          </p:cNvPicPr>
          <p:nvPr/>
        </p:nvPicPr>
        <p:blipFill>
          <a:blip r:embed="rId2"/>
          <a:stretch>
            <a:fillRect/>
          </a:stretch>
        </p:blipFill>
        <p:spPr>
          <a:xfrm>
            <a:off x="2358546" y="1296329"/>
            <a:ext cx="4510500" cy="4954325"/>
          </a:xfrm>
          <a:prstGeom prst="rect">
            <a:avLst/>
          </a:prstGeom>
        </p:spPr>
      </p:pic>
      <p:sp>
        <p:nvSpPr>
          <p:cNvPr id="6" name="TextBox 5"/>
          <p:cNvSpPr txBox="1"/>
          <p:nvPr/>
        </p:nvSpPr>
        <p:spPr>
          <a:xfrm>
            <a:off x="5895064" y="1326613"/>
            <a:ext cx="973982" cy="369332"/>
          </a:xfrm>
          <a:prstGeom prst="rect">
            <a:avLst/>
          </a:prstGeom>
          <a:noFill/>
        </p:spPr>
        <p:txBody>
          <a:bodyPr wrap="none" rtlCol="0">
            <a:spAutoFit/>
          </a:bodyPr>
          <a:lstStyle/>
          <a:p>
            <a:r>
              <a:rPr lang="en-US" dirty="0" smtClean="0"/>
              <a:t>+21.2%</a:t>
            </a:r>
            <a:endParaRPr lang="en-US" dirty="0"/>
          </a:p>
        </p:txBody>
      </p:sp>
      <p:sp>
        <p:nvSpPr>
          <p:cNvPr id="7" name="TextBox 6"/>
          <p:cNvSpPr txBox="1"/>
          <p:nvPr/>
        </p:nvSpPr>
        <p:spPr>
          <a:xfrm>
            <a:off x="5895064" y="3870043"/>
            <a:ext cx="973982" cy="369332"/>
          </a:xfrm>
          <a:prstGeom prst="rect">
            <a:avLst/>
          </a:prstGeom>
          <a:noFill/>
        </p:spPr>
        <p:txBody>
          <a:bodyPr wrap="none" rtlCol="0">
            <a:spAutoFit/>
          </a:bodyPr>
          <a:lstStyle/>
          <a:p>
            <a:r>
              <a:rPr lang="en-US" dirty="0" smtClean="0"/>
              <a:t>+14.9%</a:t>
            </a:r>
            <a:endParaRPr lang="en-US" dirty="0"/>
          </a:p>
        </p:txBody>
      </p:sp>
      <p:sp>
        <p:nvSpPr>
          <p:cNvPr id="12" name="Title 1"/>
          <p:cNvSpPr>
            <a:spLocks noGrp="1"/>
          </p:cNvSpPr>
          <p:nvPr>
            <p:ph type="title"/>
          </p:nvPr>
        </p:nvSpPr>
        <p:spPr>
          <a:xfrm>
            <a:off x="507997" y="683920"/>
            <a:ext cx="7337827" cy="612409"/>
          </a:xfrm>
        </p:spPr>
        <p:txBody>
          <a:bodyPr>
            <a:normAutofit/>
          </a:bodyPr>
          <a:lstStyle/>
          <a:p>
            <a:pPr algn="l"/>
            <a:r>
              <a:rPr lang="en-US" sz="2800" dirty="0" smtClean="0"/>
              <a:t>Flat budget?</a:t>
            </a:r>
            <a:endParaRPr lang="en-US" sz="2800" dirty="0"/>
          </a:p>
        </p:txBody>
      </p:sp>
    </p:spTree>
    <p:extLst>
      <p:ext uri="{BB962C8B-B14F-4D97-AF65-F5344CB8AC3E}">
        <p14:creationId xmlns:p14="http://schemas.microsoft.com/office/powerpoint/2010/main" val="224771046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13</a:t>
            </a:fld>
            <a:endParaRPr lang="en-US" dirty="0"/>
          </a:p>
        </p:txBody>
      </p:sp>
      <p:sp>
        <p:nvSpPr>
          <p:cNvPr id="4" name="TextBox 3"/>
          <p:cNvSpPr txBox="1"/>
          <p:nvPr/>
        </p:nvSpPr>
        <p:spPr>
          <a:xfrm>
            <a:off x="457200" y="1513117"/>
            <a:ext cx="8338875" cy="3231654"/>
          </a:xfrm>
          <a:prstGeom prst="rect">
            <a:avLst/>
          </a:prstGeom>
          <a:noFill/>
        </p:spPr>
        <p:txBody>
          <a:bodyPr wrap="square" rtlCol="0">
            <a:spAutoFit/>
          </a:bodyPr>
          <a:lstStyle/>
          <a:p>
            <a:pPr marL="285750" indent="-285750">
              <a:buFont typeface="Arial"/>
              <a:buChar char="•"/>
            </a:pPr>
            <a:r>
              <a:rPr lang="en-US" sz="2400" dirty="0" smtClean="0"/>
              <a:t>It is totally unclear what flat budget means on different tiers</a:t>
            </a:r>
          </a:p>
          <a:p>
            <a:pPr marL="285750" indent="-285750">
              <a:buFont typeface="Arial"/>
              <a:buChar char="•"/>
            </a:pPr>
            <a:endParaRPr lang="en-US" sz="2400" dirty="0" smtClean="0"/>
          </a:p>
          <a:p>
            <a:pPr marL="285750" indent="-285750">
              <a:buFont typeface="Arial"/>
              <a:buChar char="•"/>
            </a:pPr>
            <a:r>
              <a:rPr lang="en-US" sz="2400" dirty="0" smtClean="0"/>
              <a:t>However, we are forced to make our plans for Run 3 assuming that flat budget means </a:t>
            </a:r>
          </a:p>
          <a:p>
            <a:endParaRPr lang="en-US" sz="2400" dirty="0" smtClean="0"/>
          </a:p>
          <a:p>
            <a:pPr marL="742950" lvl="1" indent="-285750">
              <a:buFont typeface="Arial"/>
              <a:buChar char="•"/>
            </a:pPr>
            <a:r>
              <a:rPr lang="en-US" sz="2000" dirty="0" err="1" smtClean="0"/>
              <a:t>maximim</a:t>
            </a:r>
            <a:r>
              <a:rPr lang="en-US" sz="2000" dirty="0" smtClean="0"/>
              <a:t> 20% year on year growth </a:t>
            </a:r>
          </a:p>
          <a:p>
            <a:pPr marL="742950" lvl="1" indent="-285750">
              <a:buFont typeface="Arial"/>
              <a:buChar char="•"/>
            </a:pPr>
            <a:r>
              <a:rPr lang="en-US" sz="2000" dirty="0"/>
              <a:t>a</a:t>
            </a:r>
            <a:r>
              <a:rPr lang="en-US" sz="2000" dirty="0" smtClean="0"/>
              <a:t>pplied equally </a:t>
            </a:r>
            <a:r>
              <a:rPr lang="en-US" sz="2000" dirty="0"/>
              <a:t>o</a:t>
            </a:r>
            <a:r>
              <a:rPr lang="en-US" sz="2000" dirty="0" smtClean="0"/>
              <a:t>n all resources categories</a:t>
            </a:r>
          </a:p>
          <a:p>
            <a:pPr marL="742950" lvl="1" indent="-285750">
              <a:buFont typeface="Arial"/>
              <a:buChar char="•"/>
            </a:pPr>
            <a:r>
              <a:rPr lang="en-US" sz="2000" dirty="0"/>
              <a:t>a</a:t>
            </a:r>
            <a:r>
              <a:rPr lang="en-US" sz="2000" dirty="0" smtClean="0"/>
              <a:t>pplied equally to all Tiers</a:t>
            </a:r>
            <a:endParaRPr lang="en-US" sz="2000" dirty="0"/>
          </a:p>
        </p:txBody>
      </p:sp>
    </p:spTree>
    <p:extLst>
      <p:ext uri="{BB962C8B-B14F-4D97-AF65-F5344CB8AC3E}">
        <p14:creationId xmlns:p14="http://schemas.microsoft.com/office/powerpoint/2010/main" val="698674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2941"/>
            <a:ext cx="8229600" cy="969404"/>
          </a:xfrm>
        </p:spPr>
        <p:txBody>
          <a:bodyPr>
            <a:normAutofit/>
          </a:bodyPr>
          <a:lstStyle/>
          <a:p>
            <a:pPr algn="l"/>
            <a:r>
              <a:rPr lang="en-US" sz="3600" b="1" dirty="0" smtClean="0"/>
              <a:t>Run 3 data taking objectives</a:t>
            </a:r>
            <a:endParaRPr lang="en-US" sz="3600" b="1" dirty="0"/>
          </a:p>
        </p:txBody>
      </p:sp>
      <p:sp>
        <p:nvSpPr>
          <p:cNvPr id="3" name="Rectangle 2"/>
          <p:cNvSpPr/>
          <p:nvPr/>
        </p:nvSpPr>
        <p:spPr>
          <a:xfrm>
            <a:off x="228600" y="1371600"/>
            <a:ext cx="8610600" cy="2862322"/>
          </a:xfrm>
          <a:prstGeom prst="rect">
            <a:avLst/>
          </a:prstGeom>
        </p:spPr>
        <p:txBody>
          <a:bodyPr wrap="square">
            <a:spAutoFit/>
          </a:bodyPr>
          <a:lstStyle/>
          <a:p>
            <a:endParaRPr lang="en-US" sz="2000" dirty="0"/>
          </a:p>
          <a:p>
            <a:pPr marL="285750" indent="-285750">
              <a:buFont typeface="Arial"/>
              <a:buChar char="•"/>
            </a:pPr>
            <a:r>
              <a:rPr lang="en-US" sz="2000" dirty="0"/>
              <a:t>For </a:t>
            </a:r>
            <a:r>
              <a:rPr lang="en-US" sz="2000" dirty="0" err="1"/>
              <a:t>Pb-Pb</a:t>
            </a:r>
            <a:r>
              <a:rPr lang="en-US" sz="2000" dirty="0"/>
              <a:t> collisions:</a:t>
            </a:r>
          </a:p>
          <a:p>
            <a:pPr marL="742950" lvl="1" indent="-285750">
              <a:buFont typeface="Arial"/>
              <a:buChar char="•"/>
            </a:pPr>
            <a:r>
              <a:rPr lang="en-US" sz="2000" dirty="0"/>
              <a:t>Reach the target of </a:t>
            </a:r>
            <a:r>
              <a:rPr lang="en-US" sz="2000" strike="sngStrike" dirty="0"/>
              <a:t>1</a:t>
            </a:r>
            <a:r>
              <a:rPr lang="en-US" sz="2000" dirty="0"/>
              <a:t> </a:t>
            </a:r>
            <a:r>
              <a:rPr lang="en-US" sz="2000" dirty="0" smtClean="0">
                <a:solidFill>
                  <a:srgbClr val="FF0000"/>
                </a:solidFill>
              </a:rPr>
              <a:t>13</a:t>
            </a:r>
            <a:r>
              <a:rPr lang="en-US" sz="2000" dirty="0" smtClean="0"/>
              <a:t> nb</a:t>
            </a:r>
            <a:r>
              <a:rPr lang="en-US" sz="2000" baseline="30000" dirty="0"/>
              <a:t>-1</a:t>
            </a:r>
            <a:r>
              <a:rPr lang="en-US" sz="2000" dirty="0"/>
              <a:t> integrated luminosity in </a:t>
            </a:r>
            <a:r>
              <a:rPr lang="en-US" sz="2000" dirty="0" err="1"/>
              <a:t>Pb-Pb</a:t>
            </a:r>
            <a:r>
              <a:rPr lang="en-US" sz="2000" dirty="0"/>
              <a:t> for rare triggers</a:t>
            </a:r>
            <a:r>
              <a:rPr lang="en-US" sz="2000" dirty="0" smtClean="0"/>
              <a:t>.</a:t>
            </a:r>
          </a:p>
          <a:p>
            <a:pPr marL="742950" lvl="1" indent="-285750">
              <a:buFont typeface="Arial"/>
              <a:buChar char="•"/>
            </a:pPr>
            <a:endParaRPr lang="en-US" sz="2000" dirty="0"/>
          </a:p>
          <a:p>
            <a:pPr marL="285750" indent="-285750">
              <a:buFont typeface="Arial"/>
              <a:buChar char="•"/>
            </a:pPr>
            <a:r>
              <a:rPr lang="en-US" sz="2000" dirty="0"/>
              <a:t>The resulting data throughput from the detector has been estimated to be greater than 1TB/s for </a:t>
            </a:r>
            <a:r>
              <a:rPr lang="en-US" sz="2000" dirty="0" err="1"/>
              <a:t>Pb</a:t>
            </a:r>
            <a:r>
              <a:rPr lang="en-US" sz="2000" dirty="0"/>
              <a:t>–</a:t>
            </a:r>
            <a:r>
              <a:rPr lang="en-US" sz="2000" dirty="0" err="1"/>
              <a:t>Pb</a:t>
            </a:r>
            <a:r>
              <a:rPr lang="en-US" sz="2000" dirty="0"/>
              <a:t> events, roughly two orders of magnitude more than in Run 1 </a:t>
            </a:r>
          </a:p>
          <a:p>
            <a:pPr marL="285750" indent="-285750">
              <a:buFont typeface="Arial"/>
              <a:buChar char="•"/>
            </a:pPr>
            <a:endParaRPr lang="en-US" sz="2000" dirty="0"/>
          </a:p>
        </p:txBody>
      </p:sp>
      <p:sp>
        <p:nvSpPr>
          <p:cNvPr id="4" name="Slide Number Placeholder 4"/>
          <p:cNvSpPr>
            <a:spLocks noGrp="1"/>
          </p:cNvSpPr>
          <p:nvPr>
            <p:ph type="sldNum" sz="quarter" idx="4294967295"/>
          </p:nvPr>
        </p:nvSpPr>
        <p:spPr>
          <a:xfrm>
            <a:off x="8487418" y="6416675"/>
            <a:ext cx="484382" cy="365125"/>
          </a:xfrm>
          <a:prstGeom prst="rect">
            <a:avLst/>
          </a:prstGeom>
        </p:spPr>
        <p:txBody>
          <a:bodyPr/>
          <a:lstStyle/>
          <a:p>
            <a:fld id="{2066355A-084C-D24E-9AD2-7E4FC41EA627}" type="slidenum">
              <a:rPr lang="en-US" smtClean="0"/>
              <a:pPr/>
              <a:t>14</a:t>
            </a:fld>
            <a:endParaRPr lang="en-US" dirty="0"/>
          </a:p>
        </p:txBody>
      </p:sp>
      <p:pic>
        <p:nvPicPr>
          <p:cNvPr id="5" name="Picture 22" descr="alice_setup.gif"/>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6872" y="4233923"/>
            <a:ext cx="2848689" cy="162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an 6"/>
          <p:cNvSpPr/>
          <p:nvPr/>
        </p:nvSpPr>
        <p:spPr>
          <a:xfrm>
            <a:off x="7126937" y="4502808"/>
            <a:ext cx="1075765" cy="1115073"/>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Striped Right Arrow 7"/>
          <p:cNvSpPr/>
          <p:nvPr/>
        </p:nvSpPr>
        <p:spPr>
          <a:xfrm>
            <a:off x="3854818" y="4855883"/>
            <a:ext cx="627530" cy="433294"/>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9" name="Striped Right Arrow 8"/>
          <p:cNvSpPr/>
          <p:nvPr/>
        </p:nvSpPr>
        <p:spPr>
          <a:xfrm>
            <a:off x="6098983" y="4826003"/>
            <a:ext cx="627530" cy="433294"/>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10" name="TextBox 9"/>
          <p:cNvSpPr txBox="1"/>
          <p:nvPr/>
        </p:nvSpPr>
        <p:spPr>
          <a:xfrm>
            <a:off x="3789005" y="4517749"/>
            <a:ext cx="700219" cy="307777"/>
          </a:xfrm>
          <a:prstGeom prst="rect">
            <a:avLst/>
          </a:prstGeom>
          <a:noFill/>
        </p:spPr>
        <p:txBody>
          <a:bodyPr wrap="none" rtlCol="0">
            <a:spAutoFit/>
          </a:bodyPr>
          <a:lstStyle/>
          <a:p>
            <a:r>
              <a:rPr lang="en-US" sz="1400" dirty="0" smtClean="0"/>
              <a:t>3 TB/s</a:t>
            </a:r>
            <a:endParaRPr lang="en-US" sz="1400" dirty="0"/>
          </a:p>
        </p:txBody>
      </p:sp>
      <p:sp>
        <p:nvSpPr>
          <p:cNvPr id="11" name="TextBox 10"/>
          <p:cNvSpPr txBox="1"/>
          <p:nvPr/>
        </p:nvSpPr>
        <p:spPr>
          <a:xfrm>
            <a:off x="5983582" y="4302306"/>
            <a:ext cx="833293" cy="523220"/>
          </a:xfrm>
          <a:prstGeom prst="rect">
            <a:avLst/>
          </a:prstGeom>
          <a:noFill/>
        </p:spPr>
        <p:txBody>
          <a:bodyPr wrap="none" rtlCol="0">
            <a:spAutoFit/>
          </a:bodyPr>
          <a:lstStyle/>
          <a:p>
            <a:r>
              <a:rPr lang="en-US" sz="1400" strike="sngStrike" dirty="0" smtClean="0"/>
              <a:t>10 GB/s</a:t>
            </a:r>
          </a:p>
          <a:p>
            <a:r>
              <a:rPr lang="en-US" sz="1400" dirty="0" smtClean="0">
                <a:solidFill>
                  <a:srgbClr val="FF0000"/>
                </a:solidFill>
              </a:rPr>
              <a:t>90 GB/s</a:t>
            </a:r>
            <a:endParaRPr lang="en-US" sz="1400" dirty="0">
              <a:solidFill>
                <a:srgbClr val="FF0000"/>
              </a:solidFill>
            </a:endParaRPr>
          </a:p>
        </p:txBody>
      </p:sp>
      <p:sp>
        <p:nvSpPr>
          <p:cNvPr id="12" name="TextBox 11"/>
          <p:cNvSpPr txBox="1"/>
          <p:nvPr/>
        </p:nvSpPr>
        <p:spPr>
          <a:xfrm>
            <a:off x="3809995" y="5310104"/>
            <a:ext cx="753519" cy="523220"/>
          </a:xfrm>
          <a:prstGeom prst="rect">
            <a:avLst/>
          </a:prstGeom>
          <a:noFill/>
        </p:spPr>
        <p:txBody>
          <a:bodyPr wrap="none" rtlCol="0">
            <a:spAutoFit/>
          </a:bodyPr>
          <a:lstStyle/>
          <a:p>
            <a:r>
              <a:rPr lang="en-US" sz="1400" strike="sngStrike" dirty="0" smtClean="0"/>
              <a:t>500 Hz</a:t>
            </a:r>
          </a:p>
          <a:p>
            <a:r>
              <a:rPr lang="en-US" sz="1400" dirty="0" smtClean="0">
                <a:solidFill>
                  <a:srgbClr val="FF0000"/>
                </a:solidFill>
              </a:rPr>
              <a:t>50 kHz</a:t>
            </a:r>
            <a:endParaRPr lang="en-US" sz="1400" dirty="0">
              <a:solidFill>
                <a:srgbClr val="FF0000"/>
              </a:solidFill>
            </a:endParaRPr>
          </a:p>
        </p:txBody>
      </p:sp>
      <p:sp>
        <p:nvSpPr>
          <p:cNvPr id="13" name="TextBox 12"/>
          <p:cNvSpPr txBox="1"/>
          <p:nvPr/>
        </p:nvSpPr>
        <p:spPr>
          <a:xfrm>
            <a:off x="3854818" y="6200588"/>
            <a:ext cx="5059874" cy="369332"/>
          </a:xfrm>
          <a:prstGeom prst="rect">
            <a:avLst/>
          </a:prstGeom>
          <a:noFill/>
        </p:spPr>
        <p:txBody>
          <a:bodyPr wrap="none" rtlCol="0">
            <a:spAutoFit/>
          </a:bodyPr>
          <a:lstStyle/>
          <a:p>
            <a:r>
              <a:rPr lang="en-US" dirty="0" smtClean="0"/>
              <a:t>Factor 90 in terms of </a:t>
            </a:r>
            <a:r>
              <a:rPr lang="en-US" dirty="0" err="1" smtClean="0"/>
              <a:t>Pb-Pb</a:t>
            </a:r>
            <a:r>
              <a:rPr lang="en-US" dirty="0" smtClean="0"/>
              <a:t> events (x 30 for </a:t>
            </a:r>
            <a:r>
              <a:rPr lang="en-US" dirty="0" err="1" smtClean="0"/>
              <a:t>pp</a:t>
            </a:r>
            <a:r>
              <a:rPr lang="en-US" dirty="0" smtClean="0"/>
              <a:t>) </a:t>
            </a:r>
            <a:endParaRPr lang="en-US" dirty="0"/>
          </a:p>
        </p:txBody>
      </p:sp>
      <p:grpSp>
        <p:nvGrpSpPr>
          <p:cNvPr id="16" name="Group 15"/>
          <p:cNvGrpSpPr/>
          <p:nvPr/>
        </p:nvGrpSpPr>
        <p:grpSpPr>
          <a:xfrm>
            <a:off x="3747237" y="4302305"/>
            <a:ext cx="2979276" cy="1485990"/>
            <a:chOff x="860611" y="1841500"/>
            <a:chExt cx="6705600" cy="3162300"/>
          </a:xfrm>
        </p:grpSpPr>
        <p:pic>
          <p:nvPicPr>
            <p:cNvPr id="14" name="Picture 13"/>
            <p:cNvPicPr>
              <a:picLocks noChangeAspect="1"/>
            </p:cNvPicPr>
            <p:nvPr/>
          </p:nvPicPr>
          <p:blipFill>
            <a:blip r:embed="rId3">
              <a:clrChange>
                <a:clrFrom>
                  <a:srgbClr val="FFFFFF"/>
                </a:clrFrom>
                <a:clrTo>
                  <a:srgbClr val="FFFFFF">
                    <a:alpha val="0"/>
                  </a:srgbClr>
                </a:clrTo>
              </a:clrChange>
            </a:blip>
            <a:stretch>
              <a:fillRect/>
            </a:stretch>
          </p:blipFill>
          <p:spPr>
            <a:xfrm>
              <a:off x="860611" y="1841500"/>
              <a:ext cx="6705600" cy="3162300"/>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7816" y="3210330"/>
              <a:ext cx="889442" cy="1137793"/>
            </a:xfrm>
            <a:prstGeom prst="rect">
              <a:avLst/>
            </a:prstGeom>
          </p:spPr>
        </p:pic>
      </p:grpSp>
    </p:spTree>
    <p:extLst>
      <p:ext uri="{BB962C8B-B14F-4D97-AF65-F5344CB8AC3E}">
        <p14:creationId xmlns:p14="http://schemas.microsoft.com/office/powerpoint/2010/main" val="48500097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257" y="669502"/>
            <a:ext cx="7211567" cy="612409"/>
          </a:xfrm>
        </p:spPr>
        <p:txBody>
          <a:bodyPr>
            <a:normAutofit/>
          </a:bodyPr>
          <a:lstStyle/>
          <a:p>
            <a:r>
              <a:rPr lang="en-GB" sz="2400" dirty="0" smtClean="0"/>
              <a:t>ALICE O</a:t>
            </a:r>
            <a:r>
              <a:rPr lang="en-GB" sz="2400" baseline="30000" dirty="0" smtClean="0"/>
              <a:t>2</a:t>
            </a:r>
            <a:r>
              <a:rPr lang="en-GB" sz="2400" dirty="0" smtClean="0"/>
              <a:t> Technical Design Report</a:t>
            </a:r>
            <a:endParaRPr lang="en-GB" sz="2400" dirty="0"/>
          </a:p>
        </p:txBody>
      </p:sp>
      <p:sp>
        <p:nvSpPr>
          <p:cNvPr id="3" name="Content Placeholder 2"/>
          <p:cNvSpPr>
            <a:spLocks noGrp="1"/>
          </p:cNvSpPr>
          <p:nvPr>
            <p:ph sz="quarter" idx="10"/>
          </p:nvPr>
        </p:nvSpPr>
        <p:spPr>
          <a:xfrm>
            <a:off x="1261786" y="5857521"/>
            <a:ext cx="7211534" cy="399656"/>
          </a:xfrm>
        </p:spPr>
        <p:txBody>
          <a:bodyPr/>
          <a:lstStyle/>
          <a:p>
            <a:r>
              <a:rPr lang="en-GB" dirty="0"/>
              <a:t>https://cds.cern.ch/record/2011297/files/ALICE-TDR-019.pdf</a:t>
            </a:r>
          </a:p>
        </p:txBody>
      </p:sp>
      <p:sp>
        <p:nvSpPr>
          <p:cNvPr id="4" name="Slide Number Placeholder 3"/>
          <p:cNvSpPr>
            <a:spLocks noGrp="1"/>
          </p:cNvSpPr>
          <p:nvPr>
            <p:ph type="sldNum" sz="quarter" idx="4"/>
          </p:nvPr>
        </p:nvSpPr>
        <p:spPr/>
        <p:txBody>
          <a:bodyPr/>
          <a:lstStyle/>
          <a:p>
            <a:fld id="{2066355A-084C-D24E-9AD2-7E4FC41EA627}" type="slidenum">
              <a:rPr lang="en-US" smtClean="0"/>
              <a:pPr/>
              <a:t>15</a:t>
            </a:fld>
            <a:endParaRPr lang="en-US" dirty="0"/>
          </a:p>
        </p:txBody>
      </p:sp>
      <p:pic>
        <p:nvPicPr>
          <p:cNvPr id="2050" name="Picture 4"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3586" y="1473869"/>
            <a:ext cx="6263821" cy="4326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072491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O2 Facility</a:t>
            </a:r>
            <a:endParaRPr lang="en-US" sz="3200" dirty="0"/>
          </a:p>
        </p:txBody>
      </p:sp>
      <p:sp>
        <p:nvSpPr>
          <p:cNvPr id="4" name="Slide Number Placeholder 3"/>
          <p:cNvSpPr>
            <a:spLocks noGrp="1"/>
          </p:cNvSpPr>
          <p:nvPr>
            <p:ph type="sldNum" sz="quarter" idx="4"/>
          </p:nvPr>
        </p:nvSpPr>
        <p:spPr/>
        <p:txBody>
          <a:bodyPr/>
          <a:lstStyle/>
          <a:p>
            <a:fld id="{2066355A-084C-D24E-9AD2-7E4FC41EA627}" type="slidenum">
              <a:rPr lang="en-US" smtClean="0"/>
              <a:pPr/>
              <a:t>16</a:t>
            </a:fld>
            <a:endParaRPr lang="en-US" dirty="0"/>
          </a:p>
        </p:txBody>
      </p:sp>
      <p:grpSp>
        <p:nvGrpSpPr>
          <p:cNvPr id="7" name="Group 6"/>
          <p:cNvGrpSpPr/>
          <p:nvPr/>
        </p:nvGrpSpPr>
        <p:grpSpPr>
          <a:xfrm>
            <a:off x="-1431364" y="1456770"/>
            <a:ext cx="6705600" cy="3162300"/>
            <a:chOff x="3349812" y="1890059"/>
            <a:chExt cx="6705600" cy="3162300"/>
          </a:xfrm>
        </p:grpSpPr>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3349812" y="1890059"/>
              <a:ext cx="6705600" cy="31623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0831" y="3388605"/>
              <a:ext cx="764996" cy="978599"/>
            </a:xfrm>
            <a:prstGeom prst="rect">
              <a:avLst/>
            </a:prstGeom>
          </p:spPr>
        </p:pic>
      </p:grpSp>
      <p:sp>
        <p:nvSpPr>
          <p:cNvPr id="8" name="TextBox 7"/>
          <p:cNvSpPr txBox="1"/>
          <p:nvPr/>
        </p:nvSpPr>
        <p:spPr>
          <a:xfrm>
            <a:off x="3884706" y="1474493"/>
            <a:ext cx="5259294" cy="5078314"/>
          </a:xfrm>
          <a:prstGeom prst="rect">
            <a:avLst/>
          </a:prstGeom>
          <a:noFill/>
        </p:spPr>
        <p:txBody>
          <a:bodyPr wrap="square" rtlCol="0">
            <a:spAutoFit/>
          </a:bodyPr>
          <a:lstStyle/>
          <a:p>
            <a:pPr marL="342900" indent="-342900">
              <a:buFont typeface="Lucida Grande"/>
              <a:buChar char="+"/>
            </a:pPr>
            <a:r>
              <a:rPr lang="en-US" dirty="0" smtClean="0"/>
              <a:t>463 FPGAs </a:t>
            </a:r>
          </a:p>
          <a:p>
            <a:pPr marL="800100" lvl="1" indent="-342900">
              <a:buFont typeface="Arial"/>
              <a:buChar char="•"/>
            </a:pPr>
            <a:r>
              <a:rPr lang="en-US" dirty="0" smtClean="0"/>
              <a:t>Detector readout and fast cluster finder</a:t>
            </a:r>
          </a:p>
          <a:p>
            <a:pPr marL="342900" indent="-342900">
              <a:buFont typeface="Lucida Grande"/>
              <a:buChar char="+"/>
            </a:pPr>
            <a:r>
              <a:rPr lang="en-US" dirty="0" smtClean="0"/>
              <a:t>100’000 CPU cores</a:t>
            </a:r>
          </a:p>
          <a:p>
            <a:pPr marL="800100" lvl="1" indent="-342900">
              <a:buFont typeface="Arial"/>
              <a:buChar char="•"/>
            </a:pPr>
            <a:r>
              <a:rPr lang="en-US" dirty="0" smtClean="0"/>
              <a:t>To compress 1.1 TB/s data stream by overall factor 14 </a:t>
            </a:r>
          </a:p>
          <a:p>
            <a:pPr marL="342900" indent="-342900">
              <a:buFont typeface="Lucida Grande"/>
              <a:buChar char="+"/>
            </a:pPr>
            <a:r>
              <a:rPr lang="en-US" dirty="0"/>
              <a:t>3</a:t>
            </a:r>
            <a:r>
              <a:rPr lang="en-US" dirty="0" smtClean="0"/>
              <a:t>000 GPUs</a:t>
            </a:r>
          </a:p>
          <a:p>
            <a:pPr marL="800100" lvl="1" indent="-342900">
              <a:buFont typeface="Arial"/>
              <a:buChar char="•"/>
            </a:pPr>
            <a:r>
              <a:rPr lang="en-US" dirty="0" smtClean="0"/>
              <a:t>To speed up the reconstruction </a:t>
            </a:r>
          </a:p>
          <a:p>
            <a:pPr marL="800100" lvl="1" indent="-342900">
              <a:buFont typeface="Arial"/>
              <a:buChar char="•"/>
            </a:pPr>
            <a:r>
              <a:rPr lang="en-US" dirty="0" smtClean="0"/>
              <a:t>3 CPU</a:t>
            </a:r>
            <a:r>
              <a:rPr lang="en-US" baseline="30000" dirty="0"/>
              <a:t>1)</a:t>
            </a:r>
            <a:r>
              <a:rPr lang="en-US" dirty="0"/>
              <a:t>  </a:t>
            </a:r>
            <a:r>
              <a:rPr lang="en-US" dirty="0" smtClean="0"/>
              <a:t>+ 1 GPU</a:t>
            </a:r>
            <a:r>
              <a:rPr lang="en-US" baseline="30000" dirty="0" smtClean="0"/>
              <a:t>2)</a:t>
            </a:r>
            <a:r>
              <a:rPr lang="en-US" dirty="0" smtClean="0"/>
              <a:t> = 28 CPUs</a:t>
            </a:r>
          </a:p>
          <a:p>
            <a:pPr marL="342900" indent="-342900">
              <a:buFont typeface="Lucida Grande"/>
              <a:buChar char="+"/>
            </a:pPr>
            <a:r>
              <a:rPr lang="en-US" dirty="0"/>
              <a:t>6</a:t>
            </a:r>
            <a:r>
              <a:rPr lang="en-US" dirty="0" smtClean="0"/>
              <a:t>0 PB of disk</a:t>
            </a:r>
          </a:p>
          <a:p>
            <a:pPr marL="800100" lvl="1" indent="-342900">
              <a:buFont typeface="Arial"/>
              <a:buChar char="•"/>
            </a:pPr>
            <a:r>
              <a:rPr lang="en-US" dirty="0" smtClean="0"/>
              <a:t>To buy us an extra time and allow more precise calibration  </a:t>
            </a:r>
          </a:p>
          <a:p>
            <a:r>
              <a:rPr lang="en-US" dirty="0" smtClean="0"/>
              <a:t>----------------------------------------------------------------</a:t>
            </a:r>
          </a:p>
          <a:p>
            <a:pPr marL="342900" indent="-342900">
              <a:buFont typeface="Lucida Grande"/>
              <a:buChar char="="/>
            </a:pPr>
            <a:r>
              <a:rPr lang="en-US" dirty="0" smtClean="0"/>
              <a:t>Considerable (but heterogeneous) computing capacity that will be used for Online and Offline tasks</a:t>
            </a:r>
          </a:p>
          <a:p>
            <a:pPr marL="800100" lvl="1" indent="-342900">
              <a:buFont typeface="Wingdings" charset="2"/>
              <a:buChar char="²"/>
            </a:pPr>
            <a:r>
              <a:rPr lang="en-US" dirty="0" smtClean="0"/>
              <a:t>Identical </a:t>
            </a:r>
            <a:r>
              <a:rPr lang="en-US" dirty="0"/>
              <a:t>s/w should work in Online and Offline environments</a:t>
            </a:r>
          </a:p>
          <a:p>
            <a:pPr lvl="1"/>
            <a:endParaRPr lang="en-US" dirty="0" smtClean="0"/>
          </a:p>
        </p:txBody>
      </p:sp>
      <p:pic>
        <p:nvPicPr>
          <p:cNvPr id="9" name="Picture 58"/>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57418" y="5020234"/>
            <a:ext cx="1843741" cy="81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225396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1"/>
          </p:nvPr>
        </p:nvSpPr>
        <p:spPr>
          <a:xfrm>
            <a:off x="447400" y="1408874"/>
            <a:ext cx="7924527" cy="2377031"/>
          </a:xfrm>
        </p:spPr>
        <p:txBody>
          <a:bodyPr>
            <a:normAutofit/>
          </a:bodyPr>
          <a:lstStyle/>
          <a:p>
            <a:pPr marL="457200" lvl="1" indent="0">
              <a:buNone/>
            </a:pPr>
            <a:endParaRPr lang="en-GB" altLang="en-US" sz="1800" dirty="0"/>
          </a:p>
          <a:p>
            <a:pPr lvl="1"/>
            <a:r>
              <a:rPr lang="en-GB" altLang="en-US" sz="1800" dirty="0" smtClean="0"/>
              <a:t>Original plan: </a:t>
            </a:r>
            <a:r>
              <a:rPr lang="en-GB" altLang="en-US" sz="1600" dirty="0" smtClean="0"/>
              <a:t>Commercial </a:t>
            </a:r>
            <a:r>
              <a:rPr lang="en-GB" altLang="en-US" sz="1600" dirty="0" smtClean="0"/>
              <a:t>Container </a:t>
            </a:r>
            <a:r>
              <a:rPr lang="en-GB" altLang="en-US" sz="1600" dirty="0"/>
              <a:t>Data </a:t>
            </a:r>
            <a:r>
              <a:rPr lang="en-GB" altLang="en-US" sz="1600" dirty="0" err="1" smtClean="0"/>
              <a:t>Center</a:t>
            </a:r>
            <a:endParaRPr lang="en-GB" altLang="en-US" sz="1600" dirty="0"/>
          </a:p>
          <a:p>
            <a:pPr lvl="2"/>
            <a:r>
              <a:rPr lang="en-GB" altLang="en-US" sz="1400" dirty="0" smtClean="0"/>
              <a:t>2015-16 </a:t>
            </a:r>
            <a:r>
              <a:rPr lang="en-GB" altLang="en-US" sz="1400" dirty="0"/>
              <a:t>Market Survey → Invitation Tender → Purchase lab (20-30 % of the total capacity) </a:t>
            </a:r>
          </a:p>
          <a:p>
            <a:pPr lvl="2"/>
            <a:r>
              <a:rPr lang="en-GB" altLang="en-US" sz="1400" dirty="0"/>
              <a:t>2018 Move lab to P2 and implement first slice of CR0 (10% EPN and DS) </a:t>
            </a:r>
          </a:p>
          <a:p>
            <a:pPr lvl="2"/>
            <a:r>
              <a:rPr lang="en-GB" altLang="en-US" sz="1400" dirty="0"/>
              <a:t>2020 Purchase CR0 addition (70-80 %) and full deployment </a:t>
            </a:r>
          </a:p>
        </p:txBody>
      </p:sp>
      <p:sp>
        <p:nvSpPr>
          <p:cNvPr id="4" name="Slide Number Placeholder 3"/>
          <p:cNvSpPr>
            <a:spLocks noGrp="1"/>
          </p:cNvSpPr>
          <p:nvPr>
            <p:ph type="sldNum" sz="quarter" idx="4"/>
          </p:nvPr>
        </p:nvSpPr>
        <p:spPr>
          <a:xfrm>
            <a:off x="8032290" y="6489290"/>
            <a:ext cx="1111710" cy="152624"/>
          </a:xfrm>
        </p:spPr>
        <p:txBody>
          <a:bodyPr/>
          <a:lstStyle/>
          <a:p>
            <a:fld id="{2066355A-084C-D24E-9AD2-7E4FC41EA627}" type="slidenum">
              <a:rPr lang="en-US" smtClean="0">
                <a:solidFill>
                  <a:prstClr val="black">
                    <a:tint val="75000"/>
                  </a:prstClr>
                </a:solidFill>
              </a:rPr>
              <a:pPr/>
              <a:t>17</a:t>
            </a:fld>
            <a:endParaRPr lang="en-US" dirty="0">
              <a:solidFill>
                <a:prstClr val="black">
                  <a:tint val="75000"/>
                </a:prstClr>
              </a:solidFill>
            </a:endParaRPr>
          </a:p>
        </p:txBody>
      </p:sp>
      <p:sp>
        <p:nvSpPr>
          <p:cNvPr id="5" name="Title 4"/>
          <p:cNvSpPr>
            <a:spLocks noGrp="1"/>
          </p:cNvSpPr>
          <p:nvPr>
            <p:ph type="title"/>
          </p:nvPr>
        </p:nvSpPr>
        <p:spPr>
          <a:xfrm>
            <a:off x="566928" y="934426"/>
            <a:ext cx="8119872" cy="569833"/>
          </a:xfrm>
        </p:spPr>
        <p:txBody>
          <a:bodyPr>
            <a:normAutofit fontScale="90000"/>
          </a:bodyPr>
          <a:lstStyle/>
          <a:p>
            <a:r>
              <a:rPr lang="en-GB" sz="2800" dirty="0" smtClean="0"/>
              <a:t>Containter@P2 </a:t>
            </a:r>
            <a:r>
              <a:rPr lang="en-GB" sz="2800" dirty="0" smtClean="0"/>
              <a:t>or </a:t>
            </a:r>
            <a:r>
              <a:rPr lang="en-GB" sz="2800" dirty="0" err="1" smtClean="0"/>
              <a:t>Prevessin</a:t>
            </a:r>
            <a:r>
              <a:rPr lang="en-GB" sz="2800" dirty="0" smtClean="0"/>
              <a:t> Computing Centre (PCC)?</a:t>
            </a:r>
            <a:endParaRPr lang="en-GB" sz="2800" dirty="0"/>
          </a:p>
        </p:txBody>
      </p:sp>
      <p:pic>
        <p:nvPicPr>
          <p:cNvPr id="10" name="Picture 9"/>
          <p:cNvPicPr>
            <a:picLocks noChangeAspect="1"/>
          </p:cNvPicPr>
          <p:nvPr/>
        </p:nvPicPr>
        <p:blipFill>
          <a:blip r:embed="rId2"/>
          <a:stretch>
            <a:fillRect/>
          </a:stretch>
        </p:blipFill>
        <p:spPr>
          <a:xfrm>
            <a:off x="447400" y="3494743"/>
            <a:ext cx="2824719" cy="2027535"/>
          </a:xfrm>
          <a:prstGeom prst="rect">
            <a:avLst/>
          </a:prstGeom>
        </p:spPr>
      </p:pic>
      <p:pic>
        <p:nvPicPr>
          <p:cNvPr id="8" name="Picture 7" descr="Persp3[2].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2119" y="3494744"/>
            <a:ext cx="5593198" cy="2027534"/>
          </a:xfrm>
          <a:prstGeom prst="rect">
            <a:avLst/>
          </a:prstGeom>
        </p:spPr>
      </p:pic>
      <p:sp>
        <p:nvSpPr>
          <p:cNvPr id="9" name="TextBox 8"/>
          <p:cNvSpPr txBox="1"/>
          <p:nvPr/>
        </p:nvSpPr>
        <p:spPr>
          <a:xfrm>
            <a:off x="447400" y="5752353"/>
            <a:ext cx="3980577" cy="369332"/>
          </a:xfrm>
          <a:prstGeom prst="rect">
            <a:avLst/>
          </a:prstGeom>
          <a:noFill/>
        </p:spPr>
        <p:txBody>
          <a:bodyPr wrap="none" rtlCol="0">
            <a:spAutoFit/>
          </a:bodyPr>
          <a:lstStyle/>
          <a:p>
            <a:pPr marL="285750" indent="-285750">
              <a:buFont typeface="Arial"/>
              <a:buChar char="•"/>
            </a:pPr>
            <a:r>
              <a:rPr lang="en-US" dirty="0" smtClean="0"/>
              <a:t>We will know the answer in June</a:t>
            </a:r>
            <a:r>
              <a:rPr lang="mr-IN" dirty="0" smtClean="0"/>
              <a:t>…</a:t>
            </a:r>
            <a:endParaRPr lang="en-US" dirty="0"/>
          </a:p>
        </p:txBody>
      </p:sp>
    </p:spTree>
    <p:extLst>
      <p:ext uri="{BB962C8B-B14F-4D97-AF65-F5344CB8AC3E}">
        <p14:creationId xmlns:p14="http://schemas.microsoft.com/office/powerpoint/2010/main" val="19211648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Computing Model in Run 1&amp;2</a:t>
            </a:r>
            <a:endParaRPr lang="en-US" sz="2800" dirty="0"/>
          </a:p>
        </p:txBody>
      </p:sp>
      <p:sp>
        <p:nvSpPr>
          <p:cNvPr id="5" name="Slide Number Placeholder 4"/>
          <p:cNvSpPr>
            <a:spLocks noGrp="1"/>
          </p:cNvSpPr>
          <p:nvPr>
            <p:ph type="sldNum" sz="quarter" idx="4"/>
          </p:nvPr>
        </p:nvSpPr>
        <p:spPr/>
        <p:txBody>
          <a:bodyPr/>
          <a:lstStyle/>
          <a:p>
            <a:fld id="{2066355A-084C-D24E-9AD2-7E4FC41EA627}" type="slidenum">
              <a:rPr lang="en-US" smtClean="0"/>
              <a:pPr/>
              <a:t>18</a:t>
            </a:fld>
            <a:endParaRPr lang="en-US" dirty="0"/>
          </a:p>
        </p:txBody>
      </p:sp>
      <p:pic>
        <p:nvPicPr>
          <p:cNvPr id="8" name="Picture 7"/>
          <p:cNvPicPr>
            <a:picLocks noChangeAspect="1"/>
          </p:cNvPicPr>
          <p:nvPr/>
        </p:nvPicPr>
        <p:blipFill>
          <a:blip r:embed="rId2"/>
          <a:stretch>
            <a:fillRect/>
          </a:stretch>
        </p:blipFill>
        <p:spPr>
          <a:xfrm>
            <a:off x="1240116" y="1502929"/>
            <a:ext cx="6713373" cy="3104210"/>
          </a:xfrm>
          <a:prstGeom prst="rect">
            <a:avLst/>
          </a:prstGeom>
        </p:spPr>
      </p:pic>
      <p:sp>
        <p:nvSpPr>
          <p:cNvPr id="10" name="TextBox 9"/>
          <p:cNvSpPr txBox="1"/>
          <p:nvPr/>
        </p:nvSpPr>
        <p:spPr>
          <a:xfrm>
            <a:off x="634257" y="4807950"/>
            <a:ext cx="8233727" cy="1354217"/>
          </a:xfrm>
          <a:prstGeom prst="rect">
            <a:avLst/>
          </a:prstGeom>
          <a:noFill/>
        </p:spPr>
        <p:txBody>
          <a:bodyPr wrap="square" rtlCol="0">
            <a:spAutoFit/>
          </a:bodyPr>
          <a:lstStyle/>
          <a:p>
            <a:pPr marL="342900" indent="-342900">
              <a:buFont typeface="Arial"/>
              <a:buChar char="•"/>
            </a:pPr>
            <a:r>
              <a:rPr lang="en-US" dirty="0"/>
              <a:t>C</a:t>
            </a:r>
            <a:r>
              <a:rPr lang="en-US" dirty="0" smtClean="0"/>
              <a:t>omputing model built on top of WLCG services</a:t>
            </a:r>
          </a:p>
          <a:p>
            <a:pPr marL="800100" lvl="1" indent="-342900">
              <a:buFont typeface="Arial"/>
              <a:buChar char="•"/>
            </a:pPr>
            <a:r>
              <a:rPr lang="en-US" sz="1600" dirty="0" smtClean="0"/>
              <a:t>Any job can run anywhere and access data from any place</a:t>
            </a:r>
          </a:p>
          <a:p>
            <a:pPr marL="800100" lvl="1" indent="-342900">
              <a:buFont typeface="Arial"/>
              <a:buChar char="•"/>
            </a:pPr>
            <a:r>
              <a:rPr lang="en-US" sz="1600" dirty="0" smtClean="0"/>
              <a:t>Scheduling takes care of optimizations and brings “computing to data”</a:t>
            </a:r>
          </a:p>
          <a:p>
            <a:pPr marL="800100" lvl="1" indent="-342900">
              <a:buFont typeface="Arial"/>
              <a:buChar char="•"/>
            </a:pPr>
            <a:r>
              <a:rPr lang="en-US" sz="1600" dirty="0" smtClean="0"/>
              <a:t>Every file and its replicas are accounted in the file catalogue </a:t>
            </a:r>
          </a:p>
          <a:p>
            <a:pPr marL="342900" indent="-342900">
              <a:buFont typeface="Arial"/>
              <a:buChar char="•"/>
            </a:pPr>
            <a:r>
              <a:rPr lang="en-US" sz="1600" dirty="0" smtClean="0"/>
              <a:t>Worked (surprisingly) well during Run 2 and Run 2</a:t>
            </a:r>
            <a:endParaRPr lang="en-US" sz="1600" dirty="0"/>
          </a:p>
        </p:txBody>
      </p:sp>
      <p:sp>
        <p:nvSpPr>
          <p:cNvPr id="3" name="TextBox 2"/>
          <p:cNvSpPr txBox="1"/>
          <p:nvPr/>
        </p:nvSpPr>
        <p:spPr>
          <a:xfrm>
            <a:off x="-220401" y="1133597"/>
            <a:ext cx="184666" cy="369332"/>
          </a:xfrm>
          <a:prstGeom prst="rect">
            <a:avLst/>
          </a:prstGeom>
          <a:noFill/>
        </p:spPr>
        <p:txBody>
          <a:bodyPr wrap="none" rtlCol="0">
            <a:spAutoFit/>
          </a:bodyPr>
          <a:lstStyle/>
          <a:p>
            <a:endParaRPr lang="en-US" dirty="0"/>
          </a:p>
        </p:txBody>
      </p:sp>
      <p:sp>
        <p:nvSpPr>
          <p:cNvPr id="4" name="TextBox 3"/>
          <p:cNvSpPr txBox="1"/>
          <p:nvPr/>
        </p:nvSpPr>
        <p:spPr>
          <a:xfrm>
            <a:off x="31486" y="1647914"/>
            <a:ext cx="184666" cy="369332"/>
          </a:xfrm>
          <a:prstGeom prst="rect">
            <a:avLst/>
          </a:prstGeom>
          <a:noFill/>
        </p:spPr>
        <p:txBody>
          <a:bodyPr wrap="none" rtlCol="0">
            <a:spAutoFit/>
          </a:bodyPr>
          <a:lstStyle/>
          <a:p>
            <a:endParaRPr lang="en-US" dirty="0"/>
          </a:p>
        </p:txBody>
      </p:sp>
      <p:sp>
        <p:nvSpPr>
          <p:cNvPr id="6" name="TextBox 5"/>
          <p:cNvSpPr txBox="1"/>
          <p:nvPr/>
        </p:nvSpPr>
        <p:spPr>
          <a:xfrm>
            <a:off x="-262382" y="1658411"/>
            <a:ext cx="184666" cy="369332"/>
          </a:xfrm>
          <a:prstGeom prst="rect">
            <a:avLst/>
          </a:prstGeom>
          <a:noFill/>
        </p:spPr>
        <p:txBody>
          <a:bodyPr wrap="none" rtlCol="0">
            <a:spAutoFit/>
          </a:bodyPr>
          <a:lstStyle/>
          <a:p>
            <a:endParaRPr lang="en-US" dirty="0"/>
          </a:p>
        </p:txBody>
      </p:sp>
      <p:pic>
        <p:nvPicPr>
          <p:cNvPr id="7" name="Picture 6"/>
          <p:cNvPicPr>
            <a:picLocks noChangeAspect="1"/>
          </p:cNvPicPr>
          <p:nvPr/>
        </p:nvPicPr>
        <p:blipFill>
          <a:blip r:embed="rId3"/>
          <a:stretch>
            <a:fillRect/>
          </a:stretch>
        </p:blipFill>
        <p:spPr>
          <a:xfrm>
            <a:off x="762000" y="762000"/>
            <a:ext cx="7620000" cy="5321300"/>
          </a:xfrm>
          <a:prstGeom prst="rect">
            <a:avLst/>
          </a:prstGeom>
        </p:spPr>
      </p:pic>
    </p:spTree>
    <p:extLst>
      <p:ext uri="{BB962C8B-B14F-4D97-AF65-F5344CB8AC3E}">
        <p14:creationId xmlns:p14="http://schemas.microsoft.com/office/powerpoint/2010/main" val="10449944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a:graphicFrameLocks/>
          </p:cNvGraphicFramePr>
          <p:nvPr>
            <p:extLst>
              <p:ext uri="{D42A27DB-BD31-4B8C-83A1-F6EECF244321}">
                <p14:modId xmlns:p14="http://schemas.microsoft.com/office/powerpoint/2010/main" val="118969503"/>
              </p:ext>
            </p:extLst>
          </p:nvPr>
        </p:nvGraphicFramePr>
        <p:xfrm>
          <a:off x="4415116" y="1993164"/>
          <a:ext cx="4258235" cy="259491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a:graphicFrameLocks/>
          </p:cNvGraphicFramePr>
          <p:nvPr>
            <p:extLst>
              <p:ext uri="{D42A27DB-BD31-4B8C-83A1-F6EECF244321}">
                <p14:modId xmlns:p14="http://schemas.microsoft.com/office/powerpoint/2010/main" val="1550861348"/>
              </p:ext>
            </p:extLst>
          </p:nvPr>
        </p:nvGraphicFramePr>
        <p:xfrm>
          <a:off x="194235" y="1993164"/>
          <a:ext cx="3959412" cy="2563897"/>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a:bodyPr>
          <a:lstStyle/>
          <a:p>
            <a:r>
              <a:rPr lang="en-US" sz="2400" dirty="0" smtClean="0"/>
              <a:t>Run 2 </a:t>
            </a:r>
            <a:r>
              <a:rPr lang="en-US" sz="2400" dirty="0" err="1" smtClean="0"/>
              <a:t>vs</a:t>
            </a:r>
            <a:r>
              <a:rPr lang="en-US" sz="2400" dirty="0" smtClean="0"/>
              <a:t> Run 3: Data volume and # of events</a:t>
            </a:r>
            <a:endParaRPr lang="en-US" sz="2400" dirty="0"/>
          </a:p>
        </p:txBody>
      </p:sp>
      <p:sp>
        <p:nvSpPr>
          <p:cNvPr id="5" name="Slide Number Placeholder 4"/>
          <p:cNvSpPr>
            <a:spLocks noGrp="1"/>
          </p:cNvSpPr>
          <p:nvPr>
            <p:ph type="sldNum" sz="quarter" idx="4"/>
          </p:nvPr>
        </p:nvSpPr>
        <p:spPr/>
        <p:txBody>
          <a:bodyPr/>
          <a:lstStyle/>
          <a:p>
            <a:fld id="{2066355A-084C-D24E-9AD2-7E4FC41EA627}" type="slidenum">
              <a:rPr lang="en-US" smtClean="0"/>
              <a:pPr/>
              <a:t>19</a:t>
            </a:fld>
            <a:endParaRPr lang="en-US" dirty="0"/>
          </a:p>
        </p:txBody>
      </p:sp>
      <p:sp>
        <p:nvSpPr>
          <p:cNvPr id="8" name="Rectangle 7"/>
          <p:cNvSpPr/>
          <p:nvPr/>
        </p:nvSpPr>
        <p:spPr>
          <a:xfrm>
            <a:off x="418353" y="4557061"/>
            <a:ext cx="8307294" cy="1785104"/>
          </a:xfrm>
          <a:prstGeom prst="rect">
            <a:avLst/>
          </a:prstGeom>
        </p:spPr>
        <p:txBody>
          <a:bodyPr wrap="square">
            <a:spAutoFit/>
          </a:bodyPr>
          <a:lstStyle/>
          <a:p>
            <a:endParaRPr lang="en-US" sz="2000" dirty="0"/>
          </a:p>
          <a:p>
            <a:pPr marL="285750" indent="-285750">
              <a:buFont typeface="Arial"/>
              <a:buChar char="•"/>
            </a:pPr>
            <a:r>
              <a:rPr lang="en-US" sz="2000" dirty="0" smtClean="0"/>
              <a:t>While event statistics will increase by factor 30in </a:t>
            </a:r>
            <a:r>
              <a:rPr lang="en-US" sz="2000" dirty="0" err="1" smtClean="0"/>
              <a:t>Pb-Pb</a:t>
            </a:r>
            <a:r>
              <a:rPr lang="en-US" sz="2000" dirty="0"/>
              <a:t> </a:t>
            </a:r>
            <a:r>
              <a:rPr lang="en-US" sz="2000" dirty="0" smtClean="0"/>
              <a:t>(x88 in </a:t>
            </a:r>
            <a:r>
              <a:rPr lang="en-US" sz="2000" dirty="0" err="1" smtClean="0"/>
              <a:t>pp</a:t>
            </a:r>
            <a:r>
              <a:rPr lang="en-US" sz="2000" dirty="0" smtClean="0"/>
              <a:t>), data volume will increase by factor 4.2</a:t>
            </a:r>
          </a:p>
          <a:p>
            <a:pPr marL="742950" lvl="1" indent="-285750">
              <a:buFont typeface="Arial"/>
              <a:buChar char="•"/>
            </a:pPr>
            <a:r>
              <a:rPr lang="en-US" sz="1600" dirty="0" smtClean="0"/>
              <a:t>Thanks to data reduction in O2 facility</a:t>
            </a:r>
            <a:endParaRPr lang="en-US" sz="1600" dirty="0"/>
          </a:p>
          <a:p>
            <a:pPr marL="1200150" lvl="2" indent="-285750">
              <a:buFont typeface="Arial"/>
              <a:buChar char="•"/>
            </a:pPr>
            <a:r>
              <a:rPr lang="en-US" sz="1600" dirty="0" smtClean="0"/>
              <a:t>Online tracking that allows rejection of clusters not associated with tracks</a:t>
            </a:r>
          </a:p>
          <a:p>
            <a:pPr marL="1200150" lvl="2" indent="-285750">
              <a:buFont typeface="Arial"/>
              <a:buChar char="•"/>
            </a:pPr>
            <a:r>
              <a:rPr lang="en-US" sz="1600" dirty="0" smtClean="0"/>
              <a:t>Large effect in case of pileup (</a:t>
            </a:r>
            <a:r>
              <a:rPr lang="en-US" sz="1600" dirty="0" err="1" smtClean="0"/>
              <a:t>pp</a:t>
            </a:r>
            <a:r>
              <a:rPr lang="en-US" sz="1600" dirty="0" smtClean="0"/>
              <a:t>)</a:t>
            </a:r>
          </a:p>
        </p:txBody>
      </p:sp>
      <p:sp>
        <p:nvSpPr>
          <p:cNvPr id="10" name="TextBox 9"/>
          <p:cNvSpPr txBox="1"/>
          <p:nvPr/>
        </p:nvSpPr>
        <p:spPr>
          <a:xfrm>
            <a:off x="1733176" y="1760078"/>
            <a:ext cx="1062974" cy="307777"/>
          </a:xfrm>
          <a:prstGeom prst="rect">
            <a:avLst/>
          </a:prstGeom>
          <a:noFill/>
        </p:spPr>
        <p:txBody>
          <a:bodyPr wrap="none" rtlCol="0">
            <a:spAutoFit/>
          </a:bodyPr>
          <a:lstStyle/>
          <a:p>
            <a:r>
              <a:rPr lang="en-US" sz="1400" dirty="0" smtClean="0"/>
              <a:t># of events</a:t>
            </a:r>
            <a:endParaRPr lang="en-US" sz="1400" dirty="0"/>
          </a:p>
        </p:txBody>
      </p:sp>
      <p:sp>
        <p:nvSpPr>
          <p:cNvPr id="11" name="TextBox 10"/>
          <p:cNvSpPr txBox="1"/>
          <p:nvPr/>
        </p:nvSpPr>
        <p:spPr>
          <a:xfrm>
            <a:off x="5800164" y="1758589"/>
            <a:ext cx="1571777" cy="307777"/>
          </a:xfrm>
          <a:prstGeom prst="rect">
            <a:avLst/>
          </a:prstGeom>
          <a:noFill/>
        </p:spPr>
        <p:txBody>
          <a:bodyPr wrap="none" rtlCol="0">
            <a:spAutoFit/>
          </a:bodyPr>
          <a:lstStyle/>
          <a:p>
            <a:r>
              <a:rPr lang="en-US" sz="1400" dirty="0" smtClean="0"/>
              <a:t>Raw data volume</a:t>
            </a:r>
            <a:endParaRPr lang="en-US" sz="1400" dirty="0"/>
          </a:p>
        </p:txBody>
      </p:sp>
      <p:sp>
        <p:nvSpPr>
          <p:cNvPr id="12" name="TextBox 11"/>
          <p:cNvSpPr txBox="1"/>
          <p:nvPr/>
        </p:nvSpPr>
        <p:spPr>
          <a:xfrm>
            <a:off x="2694550" y="3137655"/>
            <a:ext cx="524014" cy="307777"/>
          </a:xfrm>
          <a:prstGeom prst="rect">
            <a:avLst/>
          </a:prstGeom>
          <a:noFill/>
        </p:spPr>
        <p:txBody>
          <a:bodyPr wrap="none" rtlCol="0">
            <a:spAutoFit/>
          </a:bodyPr>
          <a:lstStyle/>
          <a:p>
            <a:r>
              <a:rPr lang="en-US" sz="1400" dirty="0" smtClean="0"/>
              <a:t>x 30</a:t>
            </a:r>
            <a:endParaRPr lang="en-US" sz="1400" dirty="0"/>
          </a:p>
        </p:txBody>
      </p:sp>
      <p:sp>
        <p:nvSpPr>
          <p:cNvPr id="13" name="TextBox 12"/>
          <p:cNvSpPr txBox="1"/>
          <p:nvPr/>
        </p:nvSpPr>
        <p:spPr>
          <a:xfrm>
            <a:off x="3168683" y="2184409"/>
            <a:ext cx="573895" cy="307777"/>
          </a:xfrm>
          <a:prstGeom prst="rect">
            <a:avLst/>
          </a:prstGeom>
          <a:noFill/>
        </p:spPr>
        <p:txBody>
          <a:bodyPr wrap="none" rtlCol="0">
            <a:spAutoFit/>
          </a:bodyPr>
          <a:lstStyle/>
          <a:p>
            <a:r>
              <a:rPr lang="en-US" sz="1400" dirty="0" smtClean="0"/>
              <a:t> x 88</a:t>
            </a:r>
            <a:endParaRPr lang="en-US" sz="1400" dirty="0"/>
          </a:p>
        </p:txBody>
      </p:sp>
      <p:sp>
        <p:nvSpPr>
          <p:cNvPr id="16" name="TextBox 15"/>
          <p:cNvSpPr txBox="1"/>
          <p:nvPr/>
        </p:nvSpPr>
        <p:spPr>
          <a:xfrm>
            <a:off x="6798046" y="2043960"/>
            <a:ext cx="573895" cy="307777"/>
          </a:xfrm>
          <a:prstGeom prst="rect">
            <a:avLst/>
          </a:prstGeom>
          <a:noFill/>
        </p:spPr>
        <p:txBody>
          <a:bodyPr wrap="none" rtlCol="0">
            <a:spAutoFit/>
          </a:bodyPr>
          <a:lstStyle/>
          <a:p>
            <a:r>
              <a:rPr lang="en-US" sz="1400" dirty="0" smtClean="0"/>
              <a:t>x 4.2</a:t>
            </a:r>
            <a:endParaRPr lang="en-US" sz="1400" dirty="0"/>
          </a:p>
        </p:txBody>
      </p:sp>
    </p:spTree>
    <p:extLst>
      <p:ext uri="{BB962C8B-B14F-4D97-AF65-F5344CB8AC3E}">
        <p14:creationId xmlns:p14="http://schemas.microsoft.com/office/powerpoint/2010/main" val="7094533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2066355A-084C-D24E-9AD2-7E4FC41EA627}" type="slidenum">
              <a:rPr lang="en-US" smtClean="0"/>
              <a:pPr/>
              <a:t>2</a:t>
            </a:fld>
            <a:endParaRPr lang="en-US" dirty="0"/>
          </a:p>
        </p:txBody>
      </p:sp>
      <p:pic>
        <p:nvPicPr>
          <p:cNvPr id="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749425"/>
            <a:ext cx="8891588" cy="433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9"/>
          <p:cNvSpPr txBox="1">
            <a:spLocks noChangeArrowheads="1"/>
          </p:cNvSpPr>
          <p:nvPr/>
        </p:nvSpPr>
        <p:spPr bwMode="auto">
          <a:xfrm>
            <a:off x="3915466" y="511875"/>
            <a:ext cx="263405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charset="0"/>
                <a:ea typeface="MS PGothic" charset="0"/>
                <a:cs typeface="MS PGothic" charset="0"/>
              </a:defRPr>
            </a:lvl1pPr>
            <a:lvl2pPr marL="742950" indent="-285750">
              <a:defRPr sz="28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000">
                <a:solidFill>
                  <a:schemeClr val="tx1"/>
                </a:solidFill>
                <a:latin typeface="Calibri" charset="0"/>
                <a:ea typeface="MS PGothic" charset="0"/>
                <a:cs typeface="MS PGothic" charset="0"/>
              </a:defRPr>
            </a:lvl4pPr>
            <a:lvl5pPr marL="2057400" indent="-228600">
              <a:defRPr sz="1400">
                <a:solidFill>
                  <a:schemeClr val="tx1"/>
                </a:solidFill>
                <a:latin typeface="Calibri" charset="0"/>
                <a:ea typeface="MS PGothic" charset="0"/>
                <a:cs typeface="MS PGothic" charset="0"/>
              </a:defRPr>
            </a:lvl5pPr>
            <a:lvl6pPr marL="2514600" indent="-228600" eaLnBrk="0" hangingPunct="0">
              <a:defRPr sz="1400">
                <a:solidFill>
                  <a:schemeClr val="tx1"/>
                </a:solidFill>
                <a:latin typeface="Calibri" charset="0"/>
                <a:ea typeface="MS PGothic" charset="0"/>
                <a:cs typeface="MS PGothic" charset="0"/>
              </a:defRPr>
            </a:lvl6pPr>
            <a:lvl7pPr marL="2971800" indent="-228600" eaLnBrk="0" hangingPunct="0">
              <a:defRPr sz="1400">
                <a:solidFill>
                  <a:schemeClr val="tx1"/>
                </a:solidFill>
                <a:latin typeface="Calibri" charset="0"/>
                <a:ea typeface="MS PGothic" charset="0"/>
                <a:cs typeface="MS PGothic" charset="0"/>
              </a:defRPr>
            </a:lvl7pPr>
            <a:lvl8pPr marL="3429000" indent="-228600" eaLnBrk="0" hangingPunct="0">
              <a:defRPr sz="1400">
                <a:solidFill>
                  <a:schemeClr val="tx1"/>
                </a:solidFill>
                <a:latin typeface="Calibri" charset="0"/>
                <a:ea typeface="MS PGothic" charset="0"/>
                <a:cs typeface="MS PGothic" charset="0"/>
              </a:defRPr>
            </a:lvl8pPr>
            <a:lvl9pPr marL="3886200" indent="-228600" eaLnBrk="0" hangingPunct="0">
              <a:defRPr sz="1400">
                <a:solidFill>
                  <a:schemeClr val="tx1"/>
                </a:solidFill>
                <a:latin typeface="Calibri" charset="0"/>
                <a:ea typeface="MS PGothic" charset="0"/>
                <a:cs typeface="MS PGothic" charset="0"/>
              </a:defRPr>
            </a:lvl9pPr>
          </a:lstStyle>
          <a:p>
            <a:pPr eaLnBrk="1" hangingPunct="1"/>
            <a:r>
              <a:rPr lang="de-DE" sz="1600" b="1" u="none" dirty="0">
                <a:solidFill>
                  <a:srgbClr val="FF0000"/>
                </a:solidFill>
                <a:cs typeface="Arial" charset="0"/>
              </a:rPr>
              <a:t>PHASE I Upgrade</a:t>
            </a:r>
          </a:p>
          <a:p>
            <a:pPr eaLnBrk="1" hangingPunct="1"/>
            <a:r>
              <a:rPr lang="de-DE" sz="1600" b="1" u="none" dirty="0">
                <a:solidFill>
                  <a:schemeClr val="tx1">
                    <a:lumMod val="65000"/>
                    <a:lumOff val="35000"/>
                  </a:schemeClr>
                </a:solidFill>
                <a:cs typeface="Arial" charset="0"/>
              </a:rPr>
              <a:t>ALICE, </a:t>
            </a:r>
            <a:r>
              <a:rPr lang="de-DE" sz="1600" b="1" u="none" dirty="0" err="1">
                <a:solidFill>
                  <a:schemeClr val="tx1">
                    <a:lumMod val="65000"/>
                    <a:lumOff val="35000"/>
                  </a:schemeClr>
                </a:solidFill>
                <a:cs typeface="Arial" charset="0"/>
              </a:rPr>
              <a:t>LHCb</a:t>
            </a:r>
            <a:r>
              <a:rPr lang="de-DE" sz="1600" b="1" u="none" dirty="0">
                <a:solidFill>
                  <a:schemeClr val="tx1">
                    <a:lumMod val="65000"/>
                    <a:lumOff val="35000"/>
                  </a:schemeClr>
                </a:solidFill>
                <a:cs typeface="Arial" charset="0"/>
              </a:rPr>
              <a:t> </a:t>
            </a:r>
            <a:r>
              <a:rPr lang="de-DE" sz="1600" b="1" u="none" dirty="0" err="1">
                <a:solidFill>
                  <a:schemeClr val="tx1">
                    <a:lumMod val="65000"/>
                    <a:lumOff val="35000"/>
                  </a:schemeClr>
                </a:solidFill>
                <a:cs typeface="Arial" charset="0"/>
              </a:rPr>
              <a:t>major</a:t>
            </a:r>
            <a:r>
              <a:rPr lang="de-DE" sz="1600" b="1" u="none" dirty="0">
                <a:solidFill>
                  <a:schemeClr val="tx1">
                    <a:lumMod val="65000"/>
                    <a:lumOff val="35000"/>
                  </a:schemeClr>
                </a:solidFill>
                <a:cs typeface="Arial" charset="0"/>
              </a:rPr>
              <a:t> upgrade</a:t>
            </a:r>
          </a:p>
          <a:p>
            <a:pPr eaLnBrk="1" hangingPunct="1"/>
            <a:r>
              <a:rPr lang="de-DE" sz="1600" b="1" u="none" dirty="0">
                <a:solidFill>
                  <a:schemeClr val="tx1">
                    <a:lumMod val="65000"/>
                    <a:lumOff val="35000"/>
                  </a:schemeClr>
                </a:solidFill>
                <a:cs typeface="Arial" charset="0"/>
              </a:rPr>
              <a:t>ATLAS, CMS ‚</a:t>
            </a:r>
            <a:r>
              <a:rPr lang="de-DE" sz="1600" b="1" u="none" dirty="0" err="1">
                <a:solidFill>
                  <a:schemeClr val="tx1">
                    <a:lumMod val="65000"/>
                    <a:lumOff val="35000"/>
                  </a:schemeClr>
                </a:solidFill>
                <a:cs typeface="Arial" charset="0"/>
              </a:rPr>
              <a:t>minor</a:t>
            </a:r>
            <a:r>
              <a:rPr lang="de-DE" sz="1600" b="1" u="none" dirty="0">
                <a:solidFill>
                  <a:schemeClr val="tx1">
                    <a:lumMod val="65000"/>
                    <a:lumOff val="35000"/>
                  </a:schemeClr>
                </a:solidFill>
                <a:cs typeface="Arial" charset="0"/>
              </a:rPr>
              <a:t>‘ upgrade</a:t>
            </a:r>
          </a:p>
        </p:txBody>
      </p:sp>
      <p:cxnSp>
        <p:nvCxnSpPr>
          <p:cNvPr id="10" name="Straight Arrow Connector 9"/>
          <p:cNvCxnSpPr>
            <a:cxnSpLocks noChangeShapeType="1"/>
          </p:cNvCxnSpPr>
          <p:nvPr/>
        </p:nvCxnSpPr>
        <p:spPr bwMode="auto">
          <a:xfrm>
            <a:off x="5199529" y="1398588"/>
            <a:ext cx="720259" cy="785812"/>
          </a:xfrm>
          <a:prstGeom prst="straightConnector1">
            <a:avLst/>
          </a:prstGeom>
          <a:noFill/>
          <a:ln w="38100">
            <a:solidFill>
              <a:srgbClr val="000090"/>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1" name="TextBox 24"/>
          <p:cNvSpPr txBox="1">
            <a:spLocks noChangeArrowheads="1"/>
          </p:cNvSpPr>
          <p:nvPr/>
        </p:nvSpPr>
        <p:spPr bwMode="auto">
          <a:xfrm>
            <a:off x="401638" y="6130925"/>
            <a:ext cx="309742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charset="0"/>
                <a:ea typeface="MS PGothic" charset="0"/>
                <a:cs typeface="MS PGothic" charset="0"/>
              </a:defRPr>
            </a:lvl1pPr>
            <a:lvl2pPr marL="742950" indent="-285750">
              <a:defRPr sz="28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000">
                <a:solidFill>
                  <a:schemeClr val="tx1"/>
                </a:solidFill>
                <a:latin typeface="Calibri" charset="0"/>
                <a:ea typeface="MS PGothic" charset="0"/>
                <a:cs typeface="MS PGothic" charset="0"/>
              </a:defRPr>
            </a:lvl4pPr>
            <a:lvl5pPr marL="2057400" indent="-228600">
              <a:defRPr sz="1400">
                <a:solidFill>
                  <a:schemeClr val="tx1"/>
                </a:solidFill>
                <a:latin typeface="Calibri" charset="0"/>
                <a:ea typeface="MS PGothic" charset="0"/>
                <a:cs typeface="MS PGothic" charset="0"/>
              </a:defRPr>
            </a:lvl5pPr>
            <a:lvl6pPr marL="2514600" indent="-228600" eaLnBrk="0" hangingPunct="0">
              <a:defRPr sz="1400">
                <a:solidFill>
                  <a:schemeClr val="tx1"/>
                </a:solidFill>
                <a:latin typeface="Calibri" charset="0"/>
                <a:ea typeface="MS PGothic" charset="0"/>
                <a:cs typeface="MS PGothic" charset="0"/>
              </a:defRPr>
            </a:lvl6pPr>
            <a:lvl7pPr marL="2971800" indent="-228600" eaLnBrk="0" hangingPunct="0">
              <a:defRPr sz="1400">
                <a:solidFill>
                  <a:schemeClr val="tx1"/>
                </a:solidFill>
                <a:latin typeface="Calibri" charset="0"/>
                <a:ea typeface="MS PGothic" charset="0"/>
                <a:cs typeface="MS PGothic" charset="0"/>
              </a:defRPr>
            </a:lvl7pPr>
            <a:lvl8pPr marL="3429000" indent="-228600" eaLnBrk="0" hangingPunct="0">
              <a:defRPr sz="1400">
                <a:solidFill>
                  <a:schemeClr val="tx1"/>
                </a:solidFill>
                <a:latin typeface="Calibri" charset="0"/>
                <a:ea typeface="MS PGothic" charset="0"/>
                <a:cs typeface="MS PGothic" charset="0"/>
              </a:defRPr>
            </a:lvl8pPr>
            <a:lvl9pPr marL="3886200" indent="-228600" eaLnBrk="0" hangingPunct="0">
              <a:defRPr sz="1400">
                <a:solidFill>
                  <a:schemeClr val="tx1"/>
                </a:solidFill>
                <a:latin typeface="Calibri" charset="0"/>
                <a:ea typeface="MS PGothic" charset="0"/>
                <a:cs typeface="MS PGothic" charset="0"/>
              </a:defRPr>
            </a:lvl9pPr>
          </a:lstStyle>
          <a:p>
            <a:pPr eaLnBrk="1" hangingPunct="1"/>
            <a:r>
              <a:rPr lang="de-DE" sz="2000" b="1" u="none" dirty="0">
                <a:solidFill>
                  <a:srgbClr val="FF0000"/>
                </a:solidFill>
                <a:cs typeface="Arial" charset="0"/>
              </a:rPr>
              <a:t>PHASE II Upgrade</a:t>
            </a:r>
          </a:p>
          <a:p>
            <a:pPr eaLnBrk="1" hangingPunct="1"/>
            <a:r>
              <a:rPr lang="de-DE" sz="2000" b="1" u="none" dirty="0">
                <a:solidFill>
                  <a:srgbClr val="595959"/>
                </a:solidFill>
                <a:cs typeface="Arial" charset="0"/>
              </a:rPr>
              <a:t>ATLAS, CMS </a:t>
            </a:r>
            <a:r>
              <a:rPr lang="de-DE" sz="2000" b="1" u="none" dirty="0" err="1">
                <a:solidFill>
                  <a:srgbClr val="595959"/>
                </a:solidFill>
                <a:cs typeface="Arial" charset="0"/>
              </a:rPr>
              <a:t>major</a:t>
            </a:r>
            <a:r>
              <a:rPr lang="de-DE" sz="2000" b="1" u="none" dirty="0">
                <a:solidFill>
                  <a:srgbClr val="595959"/>
                </a:solidFill>
                <a:cs typeface="Arial" charset="0"/>
              </a:rPr>
              <a:t> upgrade</a:t>
            </a:r>
          </a:p>
        </p:txBody>
      </p:sp>
      <p:cxnSp>
        <p:nvCxnSpPr>
          <p:cNvPr id="12" name="Straight Arrow Connector 11"/>
          <p:cNvCxnSpPr>
            <a:cxnSpLocks noChangeShapeType="1"/>
          </p:cNvCxnSpPr>
          <p:nvPr/>
        </p:nvCxnSpPr>
        <p:spPr bwMode="auto">
          <a:xfrm flipV="1">
            <a:off x="2311400" y="4400550"/>
            <a:ext cx="2287588" cy="1658938"/>
          </a:xfrm>
          <a:prstGeom prst="straightConnector1">
            <a:avLst/>
          </a:prstGeom>
          <a:noFill/>
          <a:ln w="38100">
            <a:solidFill>
              <a:srgbClr val="000090"/>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3" name="TextBox 38"/>
          <p:cNvSpPr txBox="1">
            <a:spLocks noChangeArrowheads="1"/>
          </p:cNvSpPr>
          <p:nvPr/>
        </p:nvSpPr>
        <p:spPr bwMode="auto">
          <a:xfrm>
            <a:off x="6473031" y="1106200"/>
            <a:ext cx="2703513"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charset="0"/>
                <a:ea typeface="MS PGothic" charset="0"/>
                <a:cs typeface="MS PGothic" charset="0"/>
              </a:defRPr>
            </a:lvl1pPr>
            <a:lvl2pPr marL="742950" indent="-285750">
              <a:defRPr sz="28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000">
                <a:solidFill>
                  <a:schemeClr val="tx1"/>
                </a:solidFill>
                <a:latin typeface="Calibri" charset="0"/>
                <a:ea typeface="MS PGothic" charset="0"/>
                <a:cs typeface="MS PGothic" charset="0"/>
              </a:defRPr>
            </a:lvl4pPr>
            <a:lvl5pPr marL="2057400" indent="-228600">
              <a:defRPr sz="1400">
                <a:solidFill>
                  <a:schemeClr val="tx1"/>
                </a:solidFill>
                <a:latin typeface="Calibri" charset="0"/>
                <a:ea typeface="MS PGothic" charset="0"/>
                <a:cs typeface="MS PGothic" charset="0"/>
              </a:defRPr>
            </a:lvl5pPr>
            <a:lvl6pPr marL="2514600" indent="-228600" eaLnBrk="0" hangingPunct="0">
              <a:defRPr sz="1400">
                <a:solidFill>
                  <a:schemeClr val="tx1"/>
                </a:solidFill>
                <a:latin typeface="Calibri" charset="0"/>
                <a:ea typeface="MS PGothic" charset="0"/>
                <a:cs typeface="MS PGothic" charset="0"/>
              </a:defRPr>
            </a:lvl6pPr>
            <a:lvl7pPr marL="2971800" indent="-228600" eaLnBrk="0" hangingPunct="0">
              <a:defRPr sz="1400">
                <a:solidFill>
                  <a:schemeClr val="tx1"/>
                </a:solidFill>
                <a:latin typeface="Calibri" charset="0"/>
                <a:ea typeface="MS PGothic" charset="0"/>
                <a:cs typeface="MS PGothic" charset="0"/>
              </a:defRPr>
            </a:lvl7pPr>
            <a:lvl8pPr marL="3429000" indent="-228600" eaLnBrk="0" hangingPunct="0">
              <a:defRPr sz="1400">
                <a:solidFill>
                  <a:schemeClr val="tx1"/>
                </a:solidFill>
                <a:latin typeface="Calibri" charset="0"/>
                <a:ea typeface="MS PGothic" charset="0"/>
                <a:cs typeface="MS PGothic" charset="0"/>
              </a:defRPr>
            </a:lvl8pPr>
            <a:lvl9pPr marL="3886200" indent="-228600" eaLnBrk="0" hangingPunct="0">
              <a:defRPr sz="1400">
                <a:solidFill>
                  <a:schemeClr val="tx1"/>
                </a:solidFill>
                <a:latin typeface="Calibri" charset="0"/>
                <a:ea typeface="MS PGothic" charset="0"/>
                <a:cs typeface="MS PGothic" charset="0"/>
              </a:defRPr>
            </a:lvl9pPr>
          </a:lstStyle>
          <a:p>
            <a:pPr eaLnBrk="1" hangingPunct="1"/>
            <a:r>
              <a:rPr lang="de-DE" sz="1600" b="1" u="none" dirty="0">
                <a:solidFill>
                  <a:srgbClr val="595959"/>
                </a:solidFill>
                <a:cs typeface="Arial" charset="0"/>
              </a:rPr>
              <a:t>Heavy Ion </a:t>
            </a:r>
            <a:r>
              <a:rPr lang="de-DE" sz="1600" b="1" u="none" dirty="0" err="1">
                <a:solidFill>
                  <a:srgbClr val="595959"/>
                </a:solidFill>
                <a:cs typeface="Arial" charset="0"/>
              </a:rPr>
              <a:t>Luminosity</a:t>
            </a:r>
            <a:r>
              <a:rPr lang="de-DE" sz="1600" b="1" u="none" dirty="0">
                <a:solidFill>
                  <a:srgbClr val="595959"/>
                </a:solidFill>
                <a:cs typeface="Arial" charset="0"/>
              </a:rPr>
              <a:t> </a:t>
            </a:r>
            <a:r>
              <a:rPr lang="de-DE" sz="1600" b="1" u="none" dirty="0" err="1">
                <a:solidFill>
                  <a:srgbClr val="595959"/>
                </a:solidFill>
                <a:cs typeface="Arial" charset="0"/>
              </a:rPr>
              <a:t>from</a:t>
            </a:r>
            <a:r>
              <a:rPr lang="de-DE" sz="1600" b="1" u="none" dirty="0">
                <a:solidFill>
                  <a:srgbClr val="595959"/>
                </a:solidFill>
                <a:cs typeface="Arial" charset="0"/>
              </a:rPr>
              <a:t> 10</a:t>
            </a:r>
            <a:r>
              <a:rPr lang="de-DE" sz="1600" b="1" u="none" baseline="30000" dirty="0">
                <a:solidFill>
                  <a:srgbClr val="595959"/>
                </a:solidFill>
                <a:cs typeface="Arial" charset="0"/>
              </a:rPr>
              <a:t>27</a:t>
            </a:r>
            <a:r>
              <a:rPr lang="de-DE" sz="1600" b="1" u="none" dirty="0">
                <a:solidFill>
                  <a:srgbClr val="595959"/>
                </a:solidFill>
                <a:cs typeface="Arial" charset="0"/>
              </a:rPr>
              <a:t> </a:t>
            </a:r>
            <a:r>
              <a:rPr lang="de-DE" sz="1600" b="1" u="none" dirty="0" err="1">
                <a:solidFill>
                  <a:srgbClr val="595959"/>
                </a:solidFill>
                <a:cs typeface="Arial" charset="0"/>
              </a:rPr>
              <a:t>to</a:t>
            </a:r>
            <a:r>
              <a:rPr lang="de-DE" sz="1600" b="1" u="none" dirty="0">
                <a:solidFill>
                  <a:srgbClr val="595959"/>
                </a:solidFill>
                <a:cs typeface="Arial" charset="0"/>
              </a:rPr>
              <a:t> 7 x10</a:t>
            </a:r>
            <a:r>
              <a:rPr lang="de-DE" sz="1600" b="1" u="none" baseline="30000" dirty="0">
                <a:solidFill>
                  <a:srgbClr val="595959"/>
                </a:solidFill>
                <a:cs typeface="Arial" charset="0"/>
              </a:rPr>
              <a:t>27</a:t>
            </a:r>
            <a:r>
              <a:rPr lang="de-DE" sz="1600" b="1" u="none" dirty="0">
                <a:solidFill>
                  <a:srgbClr val="595959"/>
                </a:solidFill>
                <a:cs typeface="Arial" charset="0"/>
              </a:rPr>
              <a:t> </a:t>
            </a:r>
          </a:p>
        </p:txBody>
      </p:sp>
      <p:cxnSp>
        <p:nvCxnSpPr>
          <p:cNvPr id="14" name="Straight Arrow Connector 13"/>
          <p:cNvCxnSpPr>
            <a:cxnSpLocks noChangeShapeType="1"/>
          </p:cNvCxnSpPr>
          <p:nvPr/>
        </p:nvCxnSpPr>
        <p:spPr bwMode="auto">
          <a:xfrm>
            <a:off x="7824788" y="1684338"/>
            <a:ext cx="0" cy="500062"/>
          </a:xfrm>
          <a:prstGeom prst="straightConnector1">
            <a:avLst/>
          </a:prstGeom>
          <a:noFill/>
          <a:ln w="38100">
            <a:solidFill>
              <a:srgbClr val="000090"/>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5" name="TextBox 42"/>
          <p:cNvSpPr txBox="1">
            <a:spLocks noChangeArrowheads="1"/>
          </p:cNvSpPr>
          <p:nvPr/>
        </p:nvSpPr>
        <p:spPr bwMode="auto">
          <a:xfrm>
            <a:off x="4400550" y="6149975"/>
            <a:ext cx="40941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3200">
                <a:solidFill>
                  <a:schemeClr val="tx1"/>
                </a:solidFill>
                <a:latin typeface="Calibri" charset="0"/>
                <a:ea typeface="MS PGothic" charset="0"/>
                <a:cs typeface="MS PGothic" charset="0"/>
              </a:defRPr>
            </a:lvl1pPr>
            <a:lvl2pPr marL="742950" indent="-285750">
              <a:defRPr sz="28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000">
                <a:solidFill>
                  <a:schemeClr val="tx1"/>
                </a:solidFill>
                <a:latin typeface="Calibri" charset="0"/>
                <a:ea typeface="MS PGothic" charset="0"/>
                <a:cs typeface="MS PGothic" charset="0"/>
              </a:defRPr>
            </a:lvl4pPr>
            <a:lvl5pPr marL="2057400" indent="-228600">
              <a:defRPr sz="1400">
                <a:solidFill>
                  <a:schemeClr val="tx1"/>
                </a:solidFill>
                <a:latin typeface="Calibri" charset="0"/>
                <a:ea typeface="MS PGothic" charset="0"/>
                <a:cs typeface="MS PGothic" charset="0"/>
              </a:defRPr>
            </a:lvl5pPr>
            <a:lvl6pPr marL="2514600" indent="-228600" eaLnBrk="0" hangingPunct="0">
              <a:defRPr sz="1400">
                <a:solidFill>
                  <a:schemeClr val="tx1"/>
                </a:solidFill>
                <a:latin typeface="Calibri" charset="0"/>
                <a:ea typeface="MS PGothic" charset="0"/>
                <a:cs typeface="MS PGothic" charset="0"/>
              </a:defRPr>
            </a:lvl6pPr>
            <a:lvl7pPr marL="2971800" indent="-228600" eaLnBrk="0" hangingPunct="0">
              <a:defRPr sz="1400">
                <a:solidFill>
                  <a:schemeClr val="tx1"/>
                </a:solidFill>
                <a:latin typeface="Calibri" charset="0"/>
                <a:ea typeface="MS PGothic" charset="0"/>
                <a:cs typeface="MS PGothic" charset="0"/>
              </a:defRPr>
            </a:lvl7pPr>
            <a:lvl8pPr marL="3429000" indent="-228600" eaLnBrk="0" hangingPunct="0">
              <a:defRPr sz="1400">
                <a:solidFill>
                  <a:schemeClr val="tx1"/>
                </a:solidFill>
                <a:latin typeface="Calibri" charset="0"/>
                <a:ea typeface="MS PGothic" charset="0"/>
                <a:cs typeface="MS PGothic" charset="0"/>
              </a:defRPr>
            </a:lvl8pPr>
            <a:lvl9pPr marL="3886200" indent="-228600" eaLnBrk="0" hangingPunct="0">
              <a:defRPr sz="1400">
                <a:solidFill>
                  <a:schemeClr val="tx1"/>
                </a:solidFill>
                <a:latin typeface="Calibri" charset="0"/>
                <a:ea typeface="MS PGothic" charset="0"/>
                <a:cs typeface="MS PGothic" charset="0"/>
              </a:defRPr>
            </a:lvl9pPr>
          </a:lstStyle>
          <a:p>
            <a:pPr eaLnBrk="1" hangingPunct="1"/>
            <a:r>
              <a:rPr lang="de-DE" sz="2000" b="1" u="none" dirty="0">
                <a:solidFill>
                  <a:srgbClr val="595959"/>
                </a:solidFill>
                <a:cs typeface="Arial" charset="0"/>
              </a:rPr>
              <a:t>HL-LHC, pp </a:t>
            </a:r>
            <a:r>
              <a:rPr lang="de-DE" sz="2000" b="1" u="none" dirty="0" err="1">
                <a:solidFill>
                  <a:srgbClr val="595959"/>
                </a:solidFill>
                <a:cs typeface="Arial" charset="0"/>
              </a:rPr>
              <a:t>luminosity</a:t>
            </a:r>
            <a:r>
              <a:rPr lang="de-DE" sz="2000" b="1" u="none" dirty="0">
                <a:solidFill>
                  <a:srgbClr val="595959"/>
                </a:solidFill>
                <a:cs typeface="Arial" charset="0"/>
              </a:rPr>
              <a:t> </a:t>
            </a:r>
          </a:p>
          <a:p>
            <a:pPr eaLnBrk="1" hangingPunct="1"/>
            <a:r>
              <a:rPr lang="de-DE" sz="2000" b="1" u="none" dirty="0" err="1">
                <a:solidFill>
                  <a:srgbClr val="595959"/>
                </a:solidFill>
                <a:cs typeface="Arial" charset="0"/>
              </a:rPr>
              <a:t>from</a:t>
            </a:r>
            <a:r>
              <a:rPr lang="de-DE" sz="2000" b="1" u="none" dirty="0">
                <a:solidFill>
                  <a:srgbClr val="595959"/>
                </a:solidFill>
                <a:cs typeface="Arial" charset="0"/>
              </a:rPr>
              <a:t> 10</a:t>
            </a:r>
            <a:r>
              <a:rPr lang="de-DE" sz="2000" b="1" u="none" baseline="30000" dirty="0">
                <a:solidFill>
                  <a:srgbClr val="595959"/>
                </a:solidFill>
                <a:cs typeface="Arial" charset="0"/>
              </a:rPr>
              <a:t>34</a:t>
            </a:r>
            <a:r>
              <a:rPr lang="de-DE" sz="2000" b="1" u="none" dirty="0">
                <a:solidFill>
                  <a:srgbClr val="595959"/>
                </a:solidFill>
                <a:cs typeface="Arial" charset="0"/>
              </a:rPr>
              <a:t> (</a:t>
            </a:r>
            <a:r>
              <a:rPr lang="de-DE" sz="2000" b="1" u="none" dirty="0" err="1">
                <a:solidFill>
                  <a:srgbClr val="595959"/>
                </a:solidFill>
                <a:cs typeface="Arial" charset="0"/>
              </a:rPr>
              <a:t>peak</a:t>
            </a:r>
            <a:r>
              <a:rPr lang="de-DE" sz="2000" b="1" u="none" dirty="0">
                <a:solidFill>
                  <a:srgbClr val="595959"/>
                </a:solidFill>
                <a:cs typeface="Arial" charset="0"/>
              </a:rPr>
              <a:t>) </a:t>
            </a:r>
            <a:r>
              <a:rPr lang="de-DE" sz="2000" b="1" u="none" dirty="0" err="1">
                <a:solidFill>
                  <a:srgbClr val="595959"/>
                </a:solidFill>
                <a:cs typeface="Arial" charset="0"/>
              </a:rPr>
              <a:t>to</a:t>
            </a:r>
            <a:r>
              <a:rPr lang="de-DE" sz="2000" b="1" u="none" dirty="0">
                <a:solidFill>
                  <a:srgbClr val="595959"/>
                </a:solidFill>
                <a:cs typeface="Arial" charset="0"/>
              </a:rPr>
              <a:t> 5 x10</a:t>
            </a:r>
            <a:r>
              <a:rPr lang="de-DE" sz="2000" b="1" u="none" baseline="30000" dirty="0">
                <a:solidFill>
                  <a:srgbClr val="595959"/>
                </a:solidFill>
                <a:cs typeface="Arial" charset="0"/>
              </a:rPr>
              <a:t>34 </a:t>
            </a:r>
            <a:r>
              <a:rPr lang="de-DE" sz="2000" b="1" u="none" dirty="0">
                <a:solidFill>
                  <a:srgbClr val="595959"/>
                </a:solidFill>
                <a:cs typeface="Arial" charset="0"/>
              </a:rPr>
              <a:t>(</a:t>
            </a:r>
            <a:r>
              <a:rPr lang="de-DE" sz="2000" b="1" u="none" dirty="0" err="1">
                <a:solidFill>
                  <a:srgbClr val="595959"/>
                </a:solidFill>
                <a:cs typeface="Arial" charset="0"/>
              </a:rPr>
              <a:t>levelled</a:t>
            </a:r>
            <a:r>
              <a:rPr lang="de-DE" sz="2000" b="1" u="none" dirty="0">
                <a:solidFill>
                  <a:srgbClr val="595959"/>
                </a:solidFill>
                <a:cs typeface="Arial" charset="0"/>
              </a:rPr>
              <a:t>) </a:t>
            </a:r>
          </a:p>
        </p:txBody>
      </p:sp>
      <p:cxnSp>
        <p:nvCxnSpPr>
          <p:cNvPr id="16" name="Straight Arrow Connector 15"/>
          <p:cNvCxnSpPr>
            <a:cxnSpLocks noChangeShapeType="1"/>
            <a:stCxn id="15" idx="0"/>
          </p:cNvCxnSpPr>
          <p:nvPr/>
        </p:nvCxnSpPr>
        <p:spPr bwMode="auto">
          <a:xfrm flipH="1" flipV="1">
            <a:off x="6096000" y="4572000"/>
            <a:ext cx="352425" cy="1577975"/>
          </a:xfrm>
          <a:prstGeom prst="straightConnector1">
            <a:avLst/>
          </a:prstGeom>
          <a:noFill/>
          <a:ln w="38100">
            <a:solidFill>
              <a:srgbClr val="000090"/>
            </a:solidFill>
            <a:round/>
            <a:headEnd/>
            <a:tailEnd type="arrow" w="med" len="med"/>
          </a:ln>
          <a:effectLst>
            <a:outerShdw blurRad="400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5" name="Rectangle 4"/>
          <p:cNvSpPr/>
          <p:nvPr/>
        </p:nvSpPr>
        <p:spPr>
          <a:xfrm>
            <a:off x="152400" y="4400550"/>
            <a:ext cx="8890000" cy="2480420"/>
          </a:xfrm>
          <a:prstGeom prst="rect">
            <a:avLst/>
          </a:prstGeom>
          <a:solidFill>
            <a:schemeClr val="bg1">
              <a:alpha val="73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pic>
        <p:nvPicPr>
          <p:cNvPr id="2" name="Picture 1"/>
          <p:cNvPicPr>
            <a:picLocks noChangeAspect="1"/>
          </p:cNvPicPr>
          <p:nvPr/>
        </p:nvPicPr>
        <p:blipFill>
          <a:blip r:embed="rId3"/>
          <a:stretch>
            <a:fillRect/>
          </a:stretch>
        </p:blipFill>
        <p:spPr>
          <a:xfrm>
            <a:off x="3277478" y="511875"/>
            <a:ext cx="552546" cy="1071750"/>
          </a:xfrm>
          <a:prstGeom prst="rect">
            <a:avLst/>
          </a:prstGeom>
        </p:spPr>
      </p:pic>
    </p:spTree>
    <p:extLst>
      <p:ext uri="{BB962C8B-B14F-4D97-AF65-F5344CB8AC3E}">
        <p14:creationId xmlns:p14="http://schemas.microsoft.com/office/powerpoint/2010/main" val="340763671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Data management</a:t>
            </a:r>
            <a:endParaRPr lang="en-US" sz="2800" dirty="0"/>
          </a:p>
        </p:txBody>
      </p:sp>
      <p:sp>
        <p:nvSpPr>
          <p:cNvPr id="5" name="Slide Number Placeholder 4"/>
          <p:cNvSpPr>
            <a:spLocks noGrp="1"/>
          </p:cNvSpPr>
          <p:nvPr>
            <p:ph type="sldNum" sz="quarter" idx="4"/>
          </p:nvPr>
        </p:nvSpPr>
        <p:spPr/>
        <p:txBody>
          <a:bodyPr/>
          <a:lstStyle/>
          <a:p>
            <a:fld id="{2066355A-084C-D24E-9AD2-7E4FC41EA627}" type="slidenum">
              <a:rPr lang="en-US" smtClean="0"/>
              <a:pPr/>
              <a:t>20</a:t>
            </a:fld>
            <a:endParaRPr lang="en-US" dirty="0"/>
          </a:p>
        </p:txBody>
      </p:sp>
      <p:sp>
        <p:nvSpPr>
          <p:cNvPr id="4" name="Content Placeholder 3"/>
          <p:cNvSpPr>
            <a:spLocks noGrp="1"/>
          </p:cNvSpPr>
          <p:nvPr>
            <p:ph sz="quarter" idx="11"/>
          </p:nvPr>
        </p:nvSpPr>
        <p:spPr>
          <a:xfrm>
            <a:off x="480060" y="1660605"/>
            <a:ext cx="7847248" cy="4000500"/>
          </a:xfrm>
        </p:spPr>
        <p:txBody>
          <a:bodyPr>
            <a:noAutofit/>
          </a:bodyPr>
          <a:lstStyle/>
          <a:p>
            <a:pPr>
              <a:lnSpc>
                <a:spcPct val="100000"/>
              </a:lnSpc>
            </a:pPr>
            <a:r>
              <a:rPr lang="en-US" sz="1800" dirty="0"/>
              <a:t>O</a:t>
            </a:r>
            <a:r>
              <a:rPr lang="en-US" sz="1800" dirty="0" smtClean="0"/>
              <a:t>nly </a:t>
            </a:r>
            <a:r>
              <a:rPr lang="en-US" sz="1800" dirty="0"/>
              <a:t>one instance of each raw data file (CTF) stored on disk with a backup on </a:t>
            </a:r>
            <a:r>
              <a:rPr lang="en-US" sz="1800" dirty="0" smtClean="0"/>
              <a:t>tape</a:t>
            </a:r>
            <a:endParaRPr lang="en-US" sz="1800" dirty="0"/>
          </a:p>
          <a:p>
            <a:pPr lvl="1"/>
            <a:r>
              <a:rPr lang="en-US" sz="1400" dirty="0" smtClean="0"/>
              <a:t>In case of data loss, we will restore lost files form the tape</a:t>
            </a:r>
          </a:p>
          <a:p>
            <a:pPr lvl="1"/>
            <a:r>
              <a:rPr lang="en-US" sz="1400" dirty="0" smtClean="0"/>
              <a:t>O2 </a:t>
            </a:r>
            <a:r>
              <a:rPr lang="en-US" sz="1400" dirty="0"/>
              <a:t>disk buffer should be sufficient accommodate </a:t>
            </a:r>
            <a:r>
              <a:rPr lang="en-US" sz="1400" dirty="0" smtClean="0"/>
              <a:t>CTF data </a:t>
            </a:r>
            <a:r>
              <a:rPr lang="en-US" sz="1400" dirty="0"/>
              <a:t>from the entire </a:t>
            </a:r>
            <a:r>
              <a:rPr lang="en-US" sz="1400" dirty="0" smtClean="0"/>
              <a:t> period</a:t>
            </a:r>
            <a:r>
              <a:rPr lang="en-US" sz="1400" dirty="0"/>
              <a:t>. </a:t>
            </a:r>
            <a:endParaRPr lang="en-US" sz="1400" dirty="0" smtClean="0"/>
          </a:p>
          <a:p>
            <a:pPr lvl="1"/>
            <a:r>
              <a:rPr lang="en-US" sz="1400" dirty="0" smtClean="0"/>
              <a:t>As </a:t>
            </a:r>
            <a:r>
              <a:rPr lang="en-US" sz="1400" dirty="0"/>
              <a:t>soon as it is available, the CTF data will be archived to the Tier 0 tape </a:t>
            </a:r>
            <a:r>
              <a:rPr lang="en-US" sz="1400" dirty="0" smtClean="0"/>
              <a:t>buffer or moved to </a:t>
            </a:r>
            <a:r>
              <a:rPr lang="en-US" sz="1400" dirty="0"/>
              <a:t>the </a:t>
            </a:r>
            <a:r>
              <a:rPr lang="en-US" sz="1400" dirty="0" smtClean="0"/>
              <a:t> Tier 1s</a:t>
            </a:r>
          </a:p>
          <a:p>
            <a:pPr marL="457200" lvl="1" indent="0">
              <a:buNone/>
            </a:pPr>
            <a:endParaRPr lang="en-US" sz="1400" dirty="0" smtClean="0"/>
          </a:p>
          <a:p>
            <a:pPr>
              <a:lnSpc>
                <a:spcPct val="100000"/>
              </a:lnSpc>
            </a:pPr>
            <a:r>
              <a:rPr lang="en-US" sz="1800" dirty="0" smtClean="0"/>
              <a:t>All </a:t>
            </a:r>
            <a:r>
              <a:rPr lang="en-US" sz="1800" dirty="0"/>
              <a:t>other intermediate data created at various processing stages is transient (removed after a given processing step) or temporary (with limited lifetime)</a:t>
            </a:r>
          </a:p>
          <a:p>
            <a:pPr lvl="1"/>
            <a:r>
              <a:rPr lang="en-US" sz="1400" dirty="0" smtClean="0"/>
              <a:t>Only CTF </a:t>
            </a:r>
            <a:r>
              <a:rPr lang="en-US" sz="1400" dirty="0"/>
              <a:t>and AODs are archived </a:t>
            </a:r>
            <a:r>
              <a:rPr lang="en-US" sz="1400" dirty="0" smtClean="0"/>
              <a:t>kept on disk to tape</a:t>
            </a:r>
          </a:p>
          <a:p>
            <a:pPr marL="457200" lvl="1" indent="0">
              <a:buNone/>
            </a:pPr>
            <a:endParaRPr lang="en-US" sz="1400" dirty="0" smtClean="0"/>
          </a:p>
          <a:p>
            <a:pPr marL="457200" lvl="1" indent="0">
              <a:buNone/>
            </a:pPr>
            <a:endParaRPr lang="en-US" sz="1400" dirty="0"/>
          </a:p>
          <a:p>
            <a:pPr marL="457200" lvl="1" indent="0">
              <a:buNone/>
            </a:pPr>
            <a:endParaRPr lang="en-US" sz="1400" dirty="0"/>
          </a:p>
          <a:p>
            <a:pPr>
              <a:lnSpc>
                <a:spcPct val="100000"/>
              </a:lnSpc>
            </a:pPr>
            <a:r>
              <a:rPr lang="en-US" sz="1800" dirty="0"/>
              <a:t>Given the limited size of the disk buffers in O2 and Tier 1s, all CTF data collected in  the previous year, will have to be removed before new data taking period starts. </a:t>
            </a:r>
          </a:p>
          <a:p>
            <a:pPr>
              <a:lnSpc>
                <a:spcPct val="100000"/>
              </a:lnSpc>
            </a:pPr>
            <a:endParaRPr lang="en-US" sz="2400" dirty="0"/>
          </a:p>
          <a:p>
            <a:endParaRPr lang="en-US" sz="2200" dirty="0" smtClean="0"/>
          </a:p>
          <a:p>
            <a:pPr marL="0" indent="0">
              <a:buNone/>
            </a:pPr>
            <a:endParaRPr lang="en-US" sz="1800" dirty="0"/>
          </a:p>
          <a:p>
            <a:endParaRPr lang="en-US" sz="1800" dirty="0"/>
          </a:p>
          <a:p>
            <a:pPr marL="0" indent="0">
              <a:buNone/>
            </a:pPr>
            <a:endParaRPr lang="en-US" sz="1800" dirty="0"/>
          </a:p>
          <a:p>
            <a:endParaRPr lang="en-US" sz="1800" dirty="0">
              <a:effectLst/>
            </a:endParaRPr>
          </a:p>
        </p:txBody>
      </p:sp>
      <p:graphicFrame>
        <p:nvGraphicFramePr>
          <p:cNvPr id="6" name="Diagram 5"/>
          <p:cNvGraphicFramePr/>
          <p:nvPr>
            <p:extLst>
              <p:ext uri="{D42A27DB-BD31-4B8C-83A1-F6EECF244321}">
                <p14:modId xmlns:p14="http://schemas.microsoft.com/office/powerpoint/2010/main" val="3173084694"/>
              </p:ext>
            </p:extLst>
          </p:nvPr>
        </p:nvGraphicFramePr>
        <p:xfrm>
          <a:off x="1012804" y="4835561"/>
          <a:ext cx="6253393" cy="4167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Picture 6"/>
          <p:cNvPicPr>
            <a:picLocks noChangeAspect="1"/>
          </p:cNvPicPr>
          <p:nvPr/>
        </p:nvPicPr>
        <p:blipFill>
          <a:blip r:embed="rId7"/>
          <a:stretch>
            <a:fillRect/>
          </a:stretch>
        </p:blipFill>
        <p:spPr>
          <a:xfrm>
            <a:off x="7269691" y="4820620"/>
            <a:ext cx="431691" cy="431691"/>
          </a:xfrm>
          <a:prstGeom prst="rect">
            <a:avLst/>
          </a:prstGeom>
        </p:spPr>
      </p:pic>
    </p:spTree>
    <p:extLst>
      <p:ext uri="{BB962C8B-B14F-4D97-AF65-F5344CB8AC3E}">
        <p14:creationId xmlns:p14="http://schemas.microsoft.com/office/powerpoint/2010/main" val="176632780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71697" y="4907793"/>
            <a:ext cx="7776992" cy="1477317"/>
          </a:xfrm>
          <a:prstGeom prst="rect">
            <a:avLst/>
          </a:prstGeom>
          <a:noFill/>
        </p:spPr>
        <p:txBody>
          <a:bodyPr wrap="square" lIns="91429" tIns="45715" rIns="91429" bIns="45715" rtlCol="0">
            <a:spAutoFit/>
          </a:bodyPr>
          <a:lstStyle/>
          <a:p>
            <a:pPr marL="326532" indent="-326532">
              <a:buFont typeface="Arial"/>
              <a:buChar char="•"/>
            </a:pPr>
            <a:r>
              <a:rPr lang="en-US" dirty="0" smtClean="0">
                <a:solidFill>
                  <a:srgbClr val="141313"/>
                </a:solidFill>
              </a:rPr>
              <a:t>We need to transform (logically) 100s of individual </a:t>
            </a:r>
            <a:r>
              <a:rPr lang="en-US" dirty="0">
                <a:solidFill>
                  <a:srgbClr val="141313"/>
                </a:solidFill>
              </a:rPr>
              <a:t>sites to </a:t>
            </a:r>
            <a:r>
              <a:rPr lang="en-US" dirty="0" smtClean="0">
                <a:solidFill>
                  <a:srgbClr val="141313"/>
                </a:solidFill>
              </a:rPr>
              <a:t>10s of </a:t>
            </a:r>
            <a:r>
              <a:rPr lang="en-US" dirty="0">
                <a:solidFill>
                  <a:srgbClr val="141313"/>
                </a:solidFill>
              </a:rPr>
              <a:t>clouds/regions </a:t>
            </a:r>
          </a:p>
          <a:p>
            <a:pPr marL="326532" indent="-326532">
              <a:buFont typeface="Arial"/>
              <a:buChar char="•"/>
            </a:pPr>
            <a:r>
              <a:rPr lang="en-US" dirty="0">
                <a:solidFill>
                  <a:srgbClr val="141313"/>
                </a:solidFill>
              </a:rPr>
              <a:t>Each cloud/region should provide reliable data management and sufficient processing capability to simplify scheduling and high level data </a:t>
            </a:r>
            <a:r>
              <a:rPr lang="en-US" dirty="0" smtClean="0">
                <a:solidFill>
                  <a:srgbClr val="141313"/>
                </a:solidFill>
              </a:rPr>
              <a:t>management</a:t>
            </a:r>
            <a:endParaRPr lang="en-US" dirty="0">
              <a:solidFill>
                <a:srgbClr val="141313"/>
              </a:solidFill>
            </a:endParaRPr>
          </a:p>
        </p:txBody>
      </p:sp>
      <p:sp>
        <p:nvSpPr>
          <p:cNvPr id="7" name="TextBox 6"/>
          <p:cNvSpPr txBox="1"/>
          <p:nvPr/>
        </p:nvSpPr>
        <p:spPr>
          <a:xfrm>
            <a:off x="502053" y="689686"/>
            <a:ext cx="6604760" cy="523210"/>
          </a:xfrm>
          <a:prstGeom prst="rect">
            <a:avLst/>
          </a:prstGeom>
          <a:noFill/>
        </p:spPr>
        <p:txBody>
          <a:bodyPr wrap="square" lIns="91429" tIns="45715" rIns="91429" bIns="45715" rtlCol="0">
            <a:spAutoFit/>
          </a:bodyPr>
          <a:lstStyle/>
          <a:p>
            <a:r>
              <a:rPr lang="en-US" sz="2800" b="1" dirty="0" smtClean="0">
                <a:solidFill>
                  <a:srgbClr val="141313"/>
                </a:solidFill>
              </a:rPr>
              <a:t>Complexity management</a:t>
            </a:r>
            <a:endParaRPr lang="en-US" sz="2800" b="1" dirty="0">
              <a:solidFill>
                <a:srgbClr val="141313"/>
              </a:solidFill>
            </a:endParaRPr>
          </a:p>
        </p:txBody>
      </p:sp>
      <p:grpSp>
        <p:nvGrpSpPr>
          <p:cNvPr id="16" name="Group 15"/>
          <p:cNvGrpSpPr/>
          <p:nvPr/>
        </p:nvGrpSpPr>
        <p:grpSpPr>
          <a:xfrm>
            <a:off x="938447" y="1396944"/>
            <a:ext cx="7380973" cy="3336469"/>
            <a:chOff x="502053" y="1329141"/>
            <a:chExt cx="8121437" cy="4246908"/>
          </a:xfrm>
        </p:grpSpPr>
        <p:pic>
          <p:nvPicPr>
            <p:cNvPr id="2" name="Picture 1" descr="cloud.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053" y="1329141"/>
              <a:ext cx="8121437" cy="4246908"/>
            </a:xfrm>
            <a:prstGeom prst="rect">
              <a:avLst/>
            </a:prstGeom>
          </p:spPr>
        </p:pic>
        <p:pic>
          <p:nvPicPr>
            <p:cNvPr id="3" name="Picture 2" descr="cloud.gif"/>
            <p:cNvPicPr>
              <a:picLocks noChangeAspect="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rot="2760000">
              <a:off x="3394173" y="4046497"/>
              <a:ext cx="1803548" cy="893139"/>
            </a:xfrm>
            <a:prstGeom prst="rect">
              <a:avLst/>
            </a:prstGeom>
          </p:spPr>
        </p:pic>
        <p:pic>
          <p:nvPicPr>
            <p:cNvPr id="8" name="Picture 7" descr="cloud.gif"/>
            <p:cNvPicPr>
              <a:picLocks noChangeAspect="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tretch>
              <a:fillRect/>
            </a:stretch>
          </p:blipFill>
          <p:spPr>
            <a:xfrm>
              <a:off x="5542080" y="1860798"/>
              <a:ext cx="1727163" cy="1639274"/>
            </a:xfrm>
            <a:prstGeom prst="rect">
              <a:avLst/>
            </a:prstGeom>
          </p:spPr>
        </p:pic>
        <p:pic>
          <p:nvPicPr>
            <p:cNvPr id="9" name="Picture 8" descr="cloud.gif"/>
            <p:cNvPicPr>
              <a:picLocks noChangeAspect="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a:off x="5197722" y="3738120"/>
              <a:ext cx="980240" cy="800445"/>
            </a:xfrm>
            <a:prstGeom prst="rect">
              <a:avLst/>
            </a:prstGeom>
          </p:spPr>
        </p:pic>
        <p:pic>
          <p:nvPicPr>
            <p:cNvPr id="10" name="Picture 9" descr="cloud.gif"/>
            <p:cNvPicPr>
              <a:picLocks noChangeAspect="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tretch>
              <a:fillRect/>
            </a:stretch>
          </p:blipFill>
          <p:spPr>
            <a:xfrm>
              <a:off x="3650257" y="2537720"/>
              <a:ext cx="1891823" cy="1544825"/>
            </a:xfrm>
            <a:prstGeom prst="rect">
              <a:avLst/>
            </a:prstGeom>
          </p:spPr>
        </p:pic>
        <p:pic>
          <p:nvPicPr>
            <p:cNvPr id="11" name="Picture 10" descr="cloud.gif"/>
            <p:cNvPicPr>
              <a:picLocks noChangeAspect="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2980130" y="1329141"/>
              <a:ext cx="2352835" cy="1476824"/>
            </a:xfrm>
            <a:prstGeom prst="rect">
              <a:avLst/>
            </a:prstGeom>
          </p:spPr>
        </p:pic>
        <p:pic>
          <p:nvPicPr>
            <p:cNvPr id="12" name="Picture 11" descr="cloud.gif"/>
            <p:cNvPicPr>
              <a:picLocks noChangeAspect="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tretch>
              <a:fillRect/>
            </a:stretch>
          </p:blipFill>
          <p:spPr>
            <a:xfrm>
              <a:off x="2234956" y="2434091"/>
              <a:ext cx="955544" cy="959936"/>
            </a:xfrm>
            <a:prstGeom prst="rect">
              <a:avLst/>
            </a:prstGeom>
          </p:spPr>
        </p:pic>
        <p:pic>
          <p:nvPicPr>
            <p:cNvPr id="13" name="Picture 12" descr="cloud.gif"/>
            <p:cNvPicPr>
              <a:picLocks noChangeAspect="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2387355" y="3310133"/>
              <a:ext cx="1333739" cy="1339869"/>
            </a:xfrm>
            <a:prstGeom prst="rect">
              <a:avLst/>
            </a:prstGeom>
          </p:spPr>
        </p:pic>
        <p:pic>
          <p:nvPicPr>
            <p:cNvPr id="15" name="Picture 14" descr="cloud.gif"/>
            <p:cNvPicPr>
              <a:picLocks noChangeAspect="1"/>
            </p:cNvPicPr>
            <p:nvPr/>
          </p:nvPicPr>
          <p:blipFill>
            <a:blip r:embed="rId3">
              <a:clrChange>
                <a:clrFrom>
                  <a:srgbClr val="FFFFFF"/>
                </a:clrFrom>
                <a:clrTo>
                  <a:srgbClr val="FFFFFF">
                    <a:alpha val="0"/>
                  </a:srgbClr>
                </a:clrTo>
              </a:clrChange>
              <a:duotone>
                <a:schemeClr val="bg2">
                  <a:shade val="45000"/>
                  <a:satMod val="135000"/>
                </a:schemeClr>
                <a:prstClr val="white"/>
              </a:duotone>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tretch>
              <a:fillRect/>
            </a:stretch>
          </p:blipFill>
          <p:spPr>
            <a:xfrm>
              <a:off x="2148518" y="4297557"/>
              <a:ext cx="1017702" cy="1022379"/>
            </a:xfrm>
            <a:prstGeom prst="rect">
              <a:avLst/>
            </a:prstGeom>
          </p:spPr>
        </p:pic>
      </p:grpSp>
      <p:sp>
        <p:nvSpPr>
          <p:cNvPr id="18" name="Slide Number Placeholder 5"/>
          <p:cNvSpPr>
            <a:spLocks noGrp="1"/>
          </p:cNvSpPr>
          <p:nvPr>
            <p:ph type="sldNum" sz="quarter" idx="4"/>
          </p:nvPr>
        </p:nvSpPr>
        <p:spPr>
          <a:xfrm>
            <a:off x="6553200" y="6356351"/>
            <a:ext cx="2133600" cy="365125"/>
          </a:xfrm>
          <a:prstGeom prst="rect">
            <a:avLst/>
          </a:prstGeom>
        </p:spPr>
        <p:txBody>
          <a:bodyPr vert="horz" lIns="91429" tIns="45715" rIns="91429" bIns="45715" rtlCol="0" anchor="ctr"/>
          <a:lstStyle>
            <a:lvl1pPr algn="r">
              <a:defRPr sz="1200">
                <a:solidFill>
                  <a:schemeClr val="tx1">
                    <a:tint val="75000"/>
                  </a:schemeClr>
                </a:solidFill>
              </a:defRPr>
            </a:lvl1pPr>
          </a:lstStyle>
          <a:p>
            <a:fld id="{6D467E4A-3223-DA40-80AA-6B9DE2A395BF}" type="slidenum">
              <a:rPr lang="en-US" smtClean="0"/>
              <a:t>21</a:t>
            </a:fld>
            <a:endParaRPr lang="en-US" dirty="0"/>
          </a:p>
        </p:txBody>
      </p:sp>
    </p:spTree>
    <p:extLst>
      <p:ext uri="{BB962C8B-B14F-4D97-AF65-F5344CB8AC3E}">
        <p14:creationId xmlns:p14="http://schemas.microsoft.com/office/powerpoint/2010/main" val="109357382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Analysis Facilities</a:t>
            </a:r>
            <a:endParaRPr lang="en-US" sz="2800" dirty="0"/>
          </a:p>
        </p:txBody>
      </p:sp>
      <p:sp>
        <p:nvSpPr>
          <p:cNvPr id="5" name="Slide Number Placeholder 4"/>
          <p:cNvSpPr>
            <a:spLocks noGrp="1"/>
          </p:cNvSpPr>
          <p:nvPr>
            <p:ph type="sldNum" sz="quarter" idx="4"/>
          </p:nvPr>
        </p:nvSpPr>
        <p:spPr/>
        <p:txBody>
          <a:bodyPr/>
          <a:lstStyle/>
          <a:p>
            <a:fld id="{2066355A-084C-D24E-9AD2-7E4FC41EA627}" type="slidenum">
              <a:rPr lang="en-US" smtClean="0"/>
              <a:pPr/>
              <a:t>22</a:t>
            </a:fld>
            <a:endParaRPr lang="en-US" dirty="0"/>
          </a:p>
        </p:txBody>
      </p:sp>
      <p:sp>
        <p:nvSpPr>
          <p:cNvPr id="6" name="Content Placeholder 2"/>
          <p:cNvSpPr txBox="1">
            <a:spLocks/>
          </p:cNvSpPr>
          <p:nvPr/>
        </p:nvSpPr>
        <p:spPr>
          <a:xfrm>
            <a:off x="200389" y="3275353"/>
            <a:ext cx="8943611" cy="2487100"/>
          </a:xfrm>
          <a:prstGeom prst="rect">
            <a:avLst/>
          </a:prstGeom>
        </p:spPr>
        <p:txBody>
          <a:bodyPr>
            <a:noAutofit/>
          </a:bodyPr>
          <a:lstStyle>
            <a:lvl1pPr marL="342900" indent="-342900" algn="l" defTabSz="457200" rtl="0" eaLnBrk="0" fontAlgn="base" hangingPunct="0">
              <a:lnSpc>
                <a:spcPct val="93000"/>
              </a:lnSpc>
              <a:spcBef>
                <a:spcPct val="0"/>
              </a:spcBef>
              <a:spcAft>
                <a:spcPts val="1425"/>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457200" indent="-457200">
              <a:lnSpc>
                <a:spcPct val="100000"/>
              </a:lnSpc>
              <a:buFont typeface="Arial"/>
              <a:buChar char="•"/>
            </a:pPr>
            <a:r>
              <a:rPr lang="en-US" sz="1800" dirty="0" smtClean="0"/>
              <a:t>Motivation</a:t>
            </a:r>
            <a:endParaRPr lang="en-US" sz="1600" dirty="0" smtClean="0"/>
          </a:p>
          <a:p>
            <a:pPr marL="857250" lvl="1" indent="-457200">
              <a:lnSpc>
                <a:spcPct val="100000"/>
              </a:lnSpc>
              <a:buFont typeface="Arial"/>
              <a:buChar char="•"/>
            </a:pPr>
            <a:r>
              <a:rPr lang="en-US" sz="1400" dirty="0" smtClean="0"/>
              <a:t>Analysis remains /O bound in spite of attempts to make it more efficient by using the train approach</a:t>
            </a:r>
            <a:endParaRPr lang="en-US" sz="1400" dirty="0"/>
          </a:p>
          <a:p>
            <a:pPr marL="457200" indent="-457200">
              <a:lnSpc>
                <a:spcPct val="100000"/>
              </a:lnSpc>
              <a:buFont typeface="Arial"/>
              <a:buChar char="•"/>
            </a:pPr>
            <a:r>
              <a:rPr lang="en-US" sz="2000" dirty="0" smtClean="0"/>
              <a:t>Solution</a:t>
            </a:r>
          </a:p>
          <a:p>
            <a:pPr marL="857250" lvl="1" indent="-457200">
              <a:lnSpc>
                <a:spcPct val="100000"/>
              </a:lnSpc>
              <a:buFont typeface="Arial"/>
              <a:buChar char="•"/>
            </a:pPr>
            <a:r>
              <a:rPr lang="en-US" sz="1400" dirty="0" smtClean="0"/>
              <a:t>Collect AODs on a dedicated sites that are optimized for fast processing of a large local datasets</a:t>
            </a:r>
          </a:p>
          <a:p>
            <a:pPr marL="857250" lvl="1" indent="-457200">
              <a:lnSpc>
                <a:spcPct val="100000"/>
              </a:lnSpc>
              <a:buFont typeface="Arial"/>
              <a:buChar char="•"/>
            </a:pPr>
            <a:r>
              <a:rPr lang="en-US" sz="1400" dirty="0" smtClean="0"/>
              <a:t>Run organized analysis on local data like we do today on the Grid</a:t>
            </a:r>
          </a:p>
          <a:p>
            <a:pPr marL="857250" lvl="1" indent="-457200">
              <a:lnSpc>
                <a:spcPct val="100000"/>
              </a:lnSpc>
              <a:buFont typeface="Arial"/>
              <a:buChar char="•"/>
            </a:pPr>
            <a:r>
              <a:rPr lang="en-US" sz="1400" dirty="0" smtClean="0"/>
              <a:t>Requires 20-30’000 cores and 5-10 PB of disk on very </a:t>
            </a:r>
            <a:r>
              <a:rPr lang="en-US" sz="1400" dirty="0" err="1" smtClean="0"/>
              <a:t>performant</a:t>
            </a:r>
            <a:r>
              <a:rPr lang="en-US" sz="1400" dirty="0" smtClean="0"/>
              <a:t> file system </a:t>
            </a:r>
            <a:endParaRPr lang="en-US" sz="1600" dirty="0"/>
          </a:p>
          <a:p>
            <a:pPr marL="857250" lvl="1" indent="-457200">
              <a:lnSpc>
                <a:spcPct val="100000"/>
              </a:lnSpc>
              <a:buFont typeface="Arial"/>
              <a:buChar char="•"/>
            </a:pPr>
            <a:r>
              <a:rPr lang="en-US" sz="1400" dirty="0" smtClean="0"/>
              <a:t>Such sites can be elected between the existing T1s (or even T2s) but ideally this would be a purpose build facility optimized for such workflow</a:t>
            </a:r>
          </a:p>
          <a:p>
            <a:pPr marL="857250" lvl="1" indent="-457200">
              <a:buFont typeface="Arial"/>
              <a:buChar char="•"/>
            </a:pPr>
            <a:endParaRPr lang="en-US" sz="800" dirty="0" smtClean="0"/>
          </a:p>
        </p:txBody>
      </p:sp>
      <p:pic>
        <p:nvPicPr>
          <p:cNvPr id="8" name="Picture 7"/>
          <p:cNvPicPr>
            <a:picLocks noChangeAspect="1"/>
          </p:cNvPicPr>
          <p:nvPr/>
        </p:nvPicPr>
        <p:blipFill>
          <a:blip r:embed="rId2"/>
          <a:stretch>
            <a:fillRect/>
          </a:stretch>
        </p:blipFill>
        <p:spPr>
          <a:xfrm>
            <a:off x="634257" y="1770439"/>
            <a:ext cx="2996449" cy="1471142"/>
          </a:xfrm>
          <a:prstGeom prst="rect">
            <a:avLst/>
          </a:prstGeom>
        </p:spPr>
      </p:pic>
      <p:grpSp>
        <p:nvGrpSpPr>
          <p:cNvPr id="3" name="Group 2"/>
          <p:cNvGrpSpPr/>
          <p:nvPr/>
        </p:nvGrpSpPr>
        <p:grpSpPr>
          <a:xfrm>
            <a:off x="4676590" y="1813633"/>
            <a:ext cx="4078940" cy="1320119"/>
            <a:chOff x="1289050" y="4017963"/>
            <a:chExt cx="8021638" cy="2514600"/>
          </a:xfrm>
        </p:grpSpPr>
        <p:sp>
          <p:nvSpPr>
            <p:cNvPr id="7" name="Right Arrow 6"/>
            <p:cNvSpPr/>
            <p:nvPr/>
          </p:nvSpPr>
          <p:spPr>
            <a:xfrm>
              <a:off x="2736850" y="4170363"/>
              <a:ext cx="4800600" cy="2362200"/>
            </a:xfrm>
            <a:prstGeom prst="rightArrow">
              <a:avLst>
                <a:gd name="adj1" fmla="val 84422"/>
                <a:gd name="adj2" fmla="val 28760"/>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n-US" sz="800"/>
            </a:p>
          </p:txBody>
        </p:sp>
        <p:sp>
          <p:nvSpPr>
            <p:cNvPr id="9" name="Rectangle 8"/>
            <p:cNvSpPr/>
            <p:nvPr/>
          </p:nvSpPr>
          <p:spPr>
            <a:xfrm>
              <a:off x="1289050" y="4932363"/>
              <a:ext cx="1066800" cy="82867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700" dirty="0"/>
                <a:t>Input File(s)</a:t>
              </a:r>
            </a:p>
          </p:txBody>
        </p:sp>
        <p:sp>
          <p:nvSpPr>
            <p:cNvPr id="10" name="Abgerundetes Rechteck 51"/>
            <p:cNvSpPr/>
            <p:nvPr/>
          </p:nvSpPr>
          <p:spPr>
            <a:xfrm>
              <a:off x="4870450" y="4627563"/>
              <a:ext cx="533400" cy="401637"/>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defTabSz="914400" fontAlgn="auto" hangingPunct="1">
                <a:lnSpc>
                  <a:spcPct val="100000"/>
                </a:lnSpc>
                <a:spcBef>
                  <a:spcPts val="0"/>
                </a:spcBef>
                <a:spcAft>
                  <a:spcPts val="0"/>
                </a:spcAft>
                <a:buClrTx/>
                <a:buSzTx/>
                <a:buFontTx/>
                <a:buNone/>
                <a:defRPr/>
              </a:pPr>
              <a:r>
                <a:rPr lang="en-US" sz="800" kern="0" dirty="0">
                  <a:solidFill>
                    <a:sysClr val="window" lastClr="FFFFFF"/>
                  </a:solidFill>
                  <a:latin typeface="Tw Cen MT"/>
                </a:rPr>
                <a:t>T 5</a:t>
              </a:r>
            </a:p>
          </p:txBody>
        </p:sp>
        <p:sp>
          <p:nvSpPr>
            <p:cNvPr id="11" name="Rectangle 10"/>
            <p:cNvSpPr/>
            <p:nvPr/>
          </p:nvSpPr>
          <p:spPr>
            <a:xfrm>
              <a:off x="7842250" y="5008563"/>
              <a:ext cx="1468438" cy="674687"/>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a:t>Output File</a:t>
              </a:r>
            </a:p>
          </p:txBody>
        </p:sp>
        <p:sp>
          <p:nvSpPr>
            <p:cNvPr id="12" name="Abgerundetes Rechteck 51"/>
            <p:cNvSpPr/>
            <p:nvPr/>
          </p:nvSpPr>
          <p:spPr>
            <a:xfrm>
              <a:off x="3498850" y="4627563"/>
              <a:ext cx="533400" cy="401637"/>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defTabSz="914400" fontAlgn="auto" hangingPunct="1">
                <a:lnSpc>
                  <a:spcPct val="100000"/>
                </a:lnSpc>
                <a:spcBef>
                  <a:spcPts val="0"/>
                </a:spcBef>
                <a:spcAft>
                  <a:spcPts val="0"/>
                </a:spcAft>
                <a:buClrTx/>
                <a:buSzTx/>
                <a:buFontTx/>
                <a:buNone/>
                <a:defRPr/>
              </a:pPr>
              <a:r>
                <a:rPr lang="en-US" sz="800" kern="0" dirty="0">
                  <a:solidFill>
                    <a:sysClr val="window" lastClr="FFFFFF"/>
                  </a:solidFill>
                  <a:latin typeface="Tw Cen MT"/>
                </a:rPr>
                <a:t>T 1</a:t>
              </a:r>
            </a:p>
          </p:txBody>
        </p:sp>
        <p:sp>
          <p:nvSpPr>
            <p:cNvPr id="13" name="Abgerundetes Rechteck 51"/>
            <p:cNvSpPr/>
            <p:nvPr/>
          </p:nvSpPr>
          <p:spPr>
            <a:xfrm>
              <a:off x="3498850" y="5694363"/>
              <a:ext cx="533400" cy="401637"/>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defTabSz="914400" fontAlgn="auto" hangingPunct="1">
                <a:lnSpc>
                  <a:spcPct val="100000"/>
                </a:lnSpc>
                <a:spcBef>
                  <a:spcPts val="0"/>
                </a:spcBef>
                <a:spcAft>
                  <a:spcPts val="0"/>
                </a:spcAft>
                <a:buClrTx/>
                <a:buSzTx/>
                <a:buFontTx/>
                <a:buNone/>
                <a:defRPr/>
              </a:pPr>
              <a:r>
                <a:rPr lang="en-US" sz="800" kern="0" dirty="0">
                  <a:solidFill>
                    <a:sysClr val="window" lastClr="FFFFFF"/>
                  </a:solidFill>
                  <a:latin typeface="Tw Cen MT"/>
                </a:rPr>
                <a:t>T 3</a:t>
              </a:r>
            </a:p>
          </p:txBody>
        </p:sp>
        <p:sp>
          <p:nvSpPr>
            <p:cNvPr id="14" name="Abgerundetes Rechteck 51"/>
            <p:cNvSpPr/>
            <p:nvPr/>
          </p:nvSpPr>
          <p:spPr>
            <a:xfrm>
              <a:off x="3498850" y="5146675"/>
              <a:ext cx="533400" cy="400050"/>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defTabSz="914400" fontAlgn="auto" hangingPunct="1">
                <a:lnSpc>
                  <a:spcPct val="100000"/>
                </a:lnSpc>
                <a:spcBef>
                  <a:spcPts val="0"/>
                </a:spcBef>
                <a:spcAft>
                  <a:spcPts val="0"/>
                </a:spcAft>
                <a:buClrTx/>
                <a:buSzTx/>
                <a:buFontTx/>
                <a:buNone/>
                <a:defRPr/>
              </a:pPr>
              <a:r>
                <a:rPr lang="en-US" sz="800" kern="0" dirty="0">
                  <a:solidFill>
                    <a:sysClr val="window" lastClr="FFFFFF"/>
                  </a:solidFill>
                  <a:latin typeface="Tw Cen MT"/>
                </a:rPr>
                <a:t>T 2</a:t>
              </a:r>
            </a:p>
          </p:txBody>
        </p:sp>
        <p:sp>
          <p:nvSpPr>
            <p:cNvPr id="15" name="Abgerundetes Rechteck 51"/>
            <p:cNvSpPr/>
            <p:nvPr/>
          </p:nvSpPr>
          <p:spPr>
            <a:xfrm>
              <a:off x="4870450" y="5146675"/>
              <a:ext cx="533400" cy="400050"/>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defTabSz="914400" fontAlgn="auto" hangingPunct="1">
                <a:lnSpc>
                  <a:spcPct val="100000"/>
                </a:lnSpc>
                <a:spcBef>
                  <a:spcPts val="0"/>
                </a:spcBef>
                <a:spcAft>
                  <a:spcPts val="0"/>
                </a:spcAft>
                <a:buClrTx/>
                <a:buSzTx/>
                <a:buFontTx/>
                <a:buNone/>
                <a:defRPr/>
              </a:pPr>
              <a:r>
                <a:rPr lang="en-US" sz="800" kern="0" dirty="0">
                  <a:solidFill>
                    <a:sysClr val="window" lastClr="FFFFFF"/>
                  </a:solidFill>
                  <a:latin typeface="Tw Cen MT"/>
                </a:rPr>
                <a:t>T 4</a:t>
              </a:r>
            </a:p>
          </p:txBody>
        </p:sp>
        <p:cxnSp>
          <p:nvCxnSpPr>
            <p:cNvPr id="16" name="Elbow Connector 15"/>
            <p:cNvCxnSpPr>
              <a:stCxn id="9" idx="3"/>
              <a:endCxn id="12" idx="1"/>
            </p:cNvCxnSpPr>
            <p:nvPr/>
          </p:nvCxnSpPr>
          <p:spPr>
            <a:xfrm flipV="1">
              <a:off x="2355850" y="4827588"/>
              <a:ext cx="1143000" cy="519112"/>
            </a:xfrm>
            <a:prstGeom prst="bentConnector3">
              <a:avLst/>
            </a:prstGeom>
            <a:ln>
              <a:tailEnd type="arrow"/>
            </a:ln>
          </p:spPr>
          <p:style>
            <a:lnRef idx="3">
              <a:schemeClr val="dk1"/>
            </a:lnRef>
            <a:fillRef idx="0">
              <a:schemeClr val="dk1"/>
            </a:fillRef>
            <a:effectRef idx="2">
              <a:schemeClr val="dk1"/>
            </a:effectRef>
            <a:fontRef idx="minor">
              <a:schemeClr val="tx1"/>
            </a:fontRef>
          </p:style>
        </p:cxnSp>
        <p:cxnSp>
          <p:nvCxnSpPr>
            <p:cNvPr id="17" name="Elbow Connector 16"/>
            <p:cNvCxnSpPr>
              <a:stCxn id="9" idx="3"/>
              <a:endCxn id="14" idx="1"/>
            </p:cNvCxnSpPr>
            <p:nvPr/>
          </p:nvCxnSpPr>
          <p:spPr>
            <a:xfrm>
              <a:off x="2355850" y="5346700"/>
              <a:ext cx="1143000" cy="0"/>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cxnSp>
          <p:nvCxnSpPr>
            <p:cNvPr id="18" name="Elbow Connector 17"/>
            <p:cNvCxnSpPr>
              <a:stCxn id="9" idx="3"/>
              <a:endCxn id="13" idx="1"/>
            </p:cNvCxnSpPr>
            <p:nvPr/>
          </p:nvCxnSpPr>
          <p:spPr>
            <a:xfrm>
              <a:off x="2355850" y="5346700"/>
              <a:ext cx="1143000" cy="547688"/>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cxnSp>
          <p:nvCxnSpPr>
            <p:cNvPr id="19" name="Elbow Connector 18"/>
            <p:cNvCxnSpPr>
              <a:stCxn id="14" idx="3"/>
              <a:endCxn id="15" idx="1"/>
            </p:cNvCxnSpPr>
            <p:nvPr/>
          </p:nvCxnSpPr>
          <p:spPr>
            <a:xfrm>
              <a:off x="4032250" y="5346700"/>
              <a:ext cx="838200" cy="12700"/>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cxnSp>
          <p:nvCxnSpPr>
            <p:cNvPr id="20" name="Elbow Connector 19"/>
            <p:cNvCxnSpPr>
              <a:stCxn id="13" idx="3"/>
              <a:endCxn id="15" idx="1"/>
            </p:cNvCxnSpPr>
            <p:nvPr/>
          </p:nvCxnSpPr>
          <p:spPr>
            <a:xfrm flipV="1">
              <a:off x="4032250" y="5346700"/>
              <a:ext cx="838200" cy="547688"/>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cxnSp>
          <p:nvCxnSpPr>
            <p:cNvPr id="21" name="Elbow Connector 20"/>
            <p:cNvCxnSpPr>
              <a:stCxn id="15" idx="3"/>
              <a:endCxn id="23" idx="1"/>
            </p:cNvCxnSpPr>
            <p:nvPr/>
          </p:nvCxnSpPr>
          <p:spPr>
            <a:xfrm>
              <a:off x="5403850" y="5346700"/>
              <a:ext cx="685800" cy="12700"/>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cxnSp>
          <p:nvCxnSpPr>
            <p:cNvPr id="22" name="Elbow Connector 21"/>
            <p:cNvCxnSpPr/>
            <p:nvPr/>
          </p:nvCxnSpPr>
          <p:spPr>
            <a:xfrm>
              <a:off x="4032250" y="4821238"/>
              <a:ext cx="838200" cy="12700"/>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sp>
          <p:nvSpPr>
            <p:cNvPr id="23" name="Abgerundetes Rechteck 51"/>
            <p:cNvSpPr/>
            <p:nvPr/>
          </p:nvSpPr>
          <p:spPr>
            <a:xfrm>
              <a:off x="6089650" y="5146675"/>
              <a:ext cx="533400" cy="400050"/>
            </a:xfrm>
            <a:prstGeom prst="roundRect">
              <a:avLst/>
            </a:prstGeom>
            <a:ln/>
          </p:spPr>
          <p:style>
            <a:lnRef idx="1">
              <a:schemeClr val="accent2"/>
            </a:lnRef>
            <a:fillRef idx="3">
              <a:schemeClr val="accent2"/>
            </a:fillRef>
            <a:effectRef idx="2">
              <a:schemeClr val="accent2"/>
            </a:effectRef>
            <a:fontRef idx="minor">
              <a:schemeClr val="lt1"/>
            </a:fontRef>
          </p:style>
          <p:txBody>
            <a:bodyPr anchor="ctr"/>
            <a:lstStyle/>
            <a:p>
              <a:pPr algn="ctr" defTabSz="914400" fontAlgn="auto" hangingPunct="1">
                <a:lnSpc>
                  <a:spcPct val="100000"/>
                </a:lnSpc>
                <a:spcBef>
                  <a:spcPts val="0"/>
                </a:spcBef>
                <a:spcAft>
                  <a:spcPts val="0"/>
                </a:spcAft>
                <a:buClrTx/>
                <a:buSzTx/>
                <a:buFontTx/>
                <a:buNone/>
                <a:defRPr/>
              </a:pPr>
              <a:r>
                <a:rPr lang="en-US" sz="800" kern="0" dirty="0">
                  <a:solidFill>
                    <a:sysClr val="window" lastClr="FFFFFF"/>
                  </a:solidFill>
                  <a:latin typeface="Tw Cen MT"/>
                </a:rPr>
                <a:t>T 6</a:t>
              </a:r>
            </a:p>
          </p:txBody>
        </p:sp>
        <p:cxnSp>
          <p:nvCxnSpPr>
            <p:cNvPr id="24" name="Elbow Connector 23"/>
            <p:cNvCxnSpPr>
              <a:stCxn id="10" idx="3"/>
              <a:endCxn id="23" idx="1"/>
            </p:cNvCxnSpPr>
            <p:nvPr/>
          </p:nvCxnSpPr>
          <p:spPr>
            <a:xfrm>
              <a:off x="5403850" y="4827588"/>
              <a:ext cx="685800" cy="519112"/>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pic>
          <p:nvPicPr>
            <p:cNvPr id="25" name="Picture 38" descr="images copy.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23250" y="4017963"/>
              <a:ext cx="609600"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9" descr="images copy.jpe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17650" y="4017963"/>
              <a:ext cx="609600"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8" name="Elbow Connector 27"/>
            <p:cNvCxnSpPr>
              <a:stCxn id="23" idx="3"/>
              <a:endCxn id="11" idx="1"/>
            </p:cNvCxnSpPr>
            <p:nvPr/>
          </p:nvCxnSpPr>
          <p:spPr>
            <a:xfrm flipV="1">
              <a:off x="6623050" y="5345113"/>
              <a:ext cx="1219200" cy="1587"/>
            </a:xfrm>
            <a:prstGeom prst="bentConnector3">
              <a:avLst/>
            </a:prstGeom>
            <a:ln>
              <a:tailEnd type="arrow"/>
            </a:ln>
          </p:spPr>
          <p:style>
            <a:lnRef idx="3">
              <a:schemeClr val="dk1"/>
            </a:lnRef>
            <a:fillRef idx="0">
              <a:schemeClr val="dk1"/>
            </a:fillRef>
            <a:effectRef idx="2">
              <a:schemeClr val="dk1"/>
            </a:effectRef>
            <a:fontRef idx="minor">
              <a:schemeClr val="tx1"/>
            </a:fontRef>
          </p:style>
        </p:cxnSp>
      </p:grpSp>
      <p:sp>
        <p:nvSpPr>
          <p:cNvPr id="32" name="Striped Right Arrow 31"/>
          <p:cNvSpPr/>
          <p:nvPr/>
        </p:nvSpPr>
        <p:spPr>
          <a:xfrm>
            <a:off x="3842865" y="2293676"/>
            <a:ext cx="519959" cy="322529"/>
          </a:xfrm>
          <a:prstGeom prst="strip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22704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7867939" y="6683523"/>
            <a:ext cx="1111710" cy="152624"/>
          </a:xfrm>
        </p:spPr>
        <p:txBody>
          <a:bodyPr/>
          <a:lstStyle/>
          <a:p>
            <a:fld id="{2066355A-084C-D24E-9AD2-7E4FC41EA627}" type="slidenum">
              <a:rPr lang="en-US" smtClean="0">
                <a:solidFill>
                  <a:prstClr val="black">
                    <a:tint val="75000"/>
                  </a:prstClr>
                </a:solidFill>
              </a:rPr>
              <a:pPr/>
              <a:t>23</a:t>
            </a:fld>
            <a:endParaRPr lang="en-US" dirty="0">
              <a:solidFill>
                <a:prstClr val="black">
                  <a:tint val="75000"/>
                </a:prstClr>
              </a:solidFill>
            </a:endParaRPr>
          </a:p>
        </p:txBody>
      </p:sp>
      <p:grpSp>
        <p:nvGrpSpPr>
          <p:cNvPr id="16" name="Group 20"/>
          <p:cNvGrpSpPr>
            <a:grpSpLocks/>
          </p:cNvGrpSpPr>
          <p:nvPr/>
        </p:nvGrpSpPr>
        <p:grpSpPr bwMode="auto">
          <a:xfrm>
            <a:off x="2730515" y="1538939"/>
            <a:ext cx="3167063" cy="2856105"/>
            <a:chOff x="2228127" y="1266496"/>
            <a:chExt cx="3427488" cy="3425048"/>
          </a:xfrm>
        </p:grpSpPr>
        <p:sp>
          <p:nvSpPr>
            <p:cNvPr id="17" name="Rectangle 3"/>
            <p:cNvSpPr/>
            <p:nvPr/>
          </p:nvSpPr>
          <p:spPr>
            <a:xfrm>
              <a:off x="2228127" y="1266496"/>
              <a:ext cx="1259757" cy="1260144"/>
            </a:xfrm>
            <a:custGeom>
              <a:avLst/>
              <a:gdLst>
                <a:gd name="connsiteX0" fmla="*/ 0 w 3025051"/>
                <a:gd name="connsiteY0" fmla="*/ 0 h 470271"/>
                <a:gd name="connsiteX1" fmla="*/ 3025051 w 3025051"/>
                <a:gd name="connsiteY1" fmla="*/ 0 h 470271"/>
                <a:gd name="connsiteX2" fmla="*/ 3025051 w 3025051"/>
                <a:gd name="connsiteY2" fmla="*/ 470271 h 470271"/>
                <a:gd name="connsiteX3" fmla="*/ 0 w 3025051"/>
                <a:gd name="connsiteY3" fmla="*/ 470271 h 470271"/>
                <a:gd name="connsiteX4" fmla="*/ 0 w 3025051"/>
                <a:gd name="connsiteY4" fmla="*/ 0 h 470271"/>
                <a:gd name="connsiteX0" fmla="*/ 0 w 3025051"/>
                <a:gd name="connsiteY0" fmla="*/ 0 h 470271"/>
                <a:gd name="connsiteX1" fmla="*/ 3025051 w 3025051"/>
                <a:gd name="connsiteY1" fmla="*/ 0 h 470271"/>
                <a:gd name="connsiteX2" fmla="*/ 3025051 w 3025051"/>
                <a:gd name="connsiteY2" fmla="*/ 470271 h 470271"/>
                <a:gd name="connsiteX3" fmla="*/ 2016208 w 3025051"/>
                <a:gd name="connsiteY3" fmla="*/ 470271 h 470271"/>
                <a:gd name="connsiteX4" fmla="*/ 0 w 3025051"/>
                <a:gd name="connsiteY4" fmla="*/ 470271 h 470271"/>
                <a:gd name="connsiteX5" fmla="*/ 0 w 3025051"/>
                <a:gd name="connsiteY5" fmla="*/ 0 h 47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5051" h="470271">
                  <a:moveTo>
                    <a:pt x="0" y="0"/>
                  </a:moveTo>
                  <a:lnTo>
                    <a:pt x="3025051" y="0"/>
                  </a:lnTo>
                  <a:lnTo>
                    <a:pt x="3025051" y="470271"/>
                  </a:lnTo>
                  <a:lnTo>
                    <a:pt x="2016208" y="470271"/>
                  </a:lnTo>
                  <a:lnTo>
                    <a:pt x="0" y="470271"/>
                  </a:lnTo>
                  <a:lnTo>
                    <a:pt x="0" y="0"/>
                  </a:lnTo>
                  <a:close/>
                </a:path>
              </a:pathLst>
            </a:custGeom>
            <a:solidFill>
              <a:srgbClr val="4F81BD">
                <a:lumMod val="40000"/>
                <a:lumOff val="60000"/>
              </a:srgbClr>
            </a:solidFill>
            <a:ln w="9525" cap="flat" cmpd="sng" algn="ctr">
              <a:solidFill>
                <a:srgbClr val="4F81BD">
                  <a:shade val="95000"/>
                  <a:satMod val="105000"/>
                </a:srgbClr>
              </a:solidFill>
              <a:prstDash val="solid"/>
            </a:ln>
            <a:effectLst/>
          </p:spPr>
          <p:txBody>
            <a:bodyPr lIns="91407" tIns="10797" rIns="91407" bIns="45704"/>
            <a:lstStyle/>
            <a:p>
              <a:pPr defTabSz="1042744" fontAlgn="auto" hangingPunct="1">
                <a:lnSpc>
                  <a:spcPct val="100000"/>
                </a:lnSpc>
                <a:spcBef>
                  <a:spcPts val="0"/>
                </a:spcBef>
                <a:spcAft>
                  <a:spcPts val="0"/>
                </a:spcAft>
                <a:buClrTx/>
                <a:buSzTx/>
                <a:defRPr/>
              </a:pPr>
              <a:r>
                <a:rPr lang="en-GB" sz="1400" kern="0" dirty="0">
                  <a:solidFill>
                    <a:sysClr val="windowText" lastClr="000000">
                      <a:lumMod val="85000"/>
                      <a:lumOff val="15000"/>
                    </a:sysClr>
                  </a:solidFill>
                  <a:latin typeface="Calibri"/>
                  <a:ea typeface="+mn-ea"/>
                  <a:cs typeface="+mn-cs"/>
                </a:rPr>
                <a:t>T0/T1</a:t>
              </a:r>
            </a:p>
            <a:p>
              <a:pPr defTabSz="1042744" fontAlgn="auto" hangingPunct="1">
                <a:lnSpc>
                  <a:spcPct val="100000"/>
                </a:lnSpc>
                <a:spcBef>
                  <a:spcPts val="0"/>
                </a:spcBef>
                <a:spcAft>
                  <a:spcPts val="0"/>
                </a:spcAft>
                <a:buClrTx/>
                <a:buSzTx/>
                <a:defRPr/>
              </a:pPr>
              <a:endParaRPr lang="en-GB" sz="1400" kern="0" dirty="0">
                <a:solidFill>
                  <a:sysClr val="windowText" lastClr="000000">
                    <a:lumMod val="85000"/>
                    <a:lumOff val="15000"/>
                  </a:sysClr>
                </a:solidFill>
                <a:latin typeface="Calibri"/>
                <a:ea typeface="+mn-ea"/>
                <a:cs typeface="+mn-cs"/>
              </a:endParaRPr>
            </a:p>
            <a:p>
              <a:pPr algn="ctr" defTabSz="1042744" fontAlgn="auto" hangingPunct="1">
                <a:lnSpc>
                  <a:spcPct val="100000"/>
                </a:lnSpc>
                <a:spcBef>
                  <a:spcPts val="0"/>
                </a:spcBef>
                <a:spcAft>
                  <a:spcPts val="0"/>
                </a:spcAft>
                <a:buClrTx/>
                <a:buSzTx/>
                <a:defRPr/>
              </a:pPr>
              <a:r>
                <a:rPr lang="en-GB" sz="1050" kern="0" dirty="0">
                  <a:solidFill>
                    <a:sysClr val="windowText" lastClr="000000">
                      <a:lumMod val="85000"/>
                      <a:lumOff val="15000"/>
                    </a:sysClr>
                  </a:solidFill>
                  <a:latin typeface="Calibri"/>
                  <a:ea typeface="+mn-ea"/>
                  <a:cs typeface="+mn-cs"/>
                </a:rPr>
                <a:t>CTF -&gt; ESD -&gt; AOD</a:t>
              </a:r>
              <a:endParaRPr lang="en-GB" sz="1200" kern="0" dirty="0">
                <a:solidFill>
                  <a:sysClr val="windowText" lastClr="000000">
                    <a:lumMod val="85000"/>
                    <a:lumOff val="15000"/>
                  </a:sysClr>
                </a:solidFill>
                <a:latin typeface="Calibri"/>
                <a:ea typeface="+mn-ea"/>
                <a:cs typeface="+mn-cs"/>
              </a:endParaRPr>
            </a:p>
            <a:p>
              <a:pPr defTabSz="1042744" fontAlgn="auto" hangingPunct="1">
                <a:lnSpc>
                  <a:spcPct val="100000"/>
                </a:lnSpc>
                <a:spcBef>
                  <a:spcPts val="0"/>
                </a:spcBef>
                <a:spcAft>
                  <a:spcPts val="0"/>
                </a:spcAft>
                <a:buClrTx/>
                <a:buSzTx/>
                <a:defRPr/>
              </a:pPr>
              <a:endParaRPr lang="en-GB" sz="1400" kern="0" dirty="0">
                <a:solidFill>
                  <a:sysClr val="windowText" lastClr="000000">
                    <a:lumMod val="85000"/>
                    <a:lumOff val="15000"/>
                  </a:sysClr>
                </a:solidFill>
                <a:latin typeface="Calibri"/>
                <a:ea typeface="+mn-ea"/>
                <a:cs typeface="+mn-cs"/>
              </a:endParaRPr>
            </a:p>
          </p:txBody>
        </p:sp>
        <p:sp>
          <p:nvSpPr>
            <p:cNvPr id="18" name="Rectangle 3"/>
            <p:cNvSpPr/>
            <p:nvPr/>
          </p:nvSpPr>
          <p:spPr>
            <a:xfrm flipH="1">
              <a:off x="4395858" y="3431400"/>
              <a:ext cx="1259757" cy="1260144"/>
            </a:xfrm>
            <a:custGeom>
              <a:avLst/>
              <a:gdLst>
                <a:gd name="connsiteX0" fmla="*/ 0 w 3025051"/>
                <a:gd name="connsiteY0" fmla="*/ 0 h 470271"/>
                <a:gd name="connsiteX1" fmla="*/ 3025051 w 3025051"/>
                <a:gd name="connsiteY1" fmla="*/ 0 h 470271"/>
                <a:gd name="connsiteX2" fmla="*/ 3025051 w 3025051"/>
                <a:gd name="connsiteY2" fmla="*/ 470271 h 470271"/>
                <a:gd name="connsiteX3" fmla="*/ 0 w 3025051"/>
                <a:gd name="connsiteY3" fmla="*/ 470271 h 470271"/>
                <a:gd name="connsiteX4" fmla="*/ 0 w 3025051"/>
                <a:gd name="connsiteY4" fmla="*/ 0 h 470271"/>
                <a:gd name="connsiteX0" fmla="*/ 0 w 3025051"/>
                <a:gd name="connsiteY0" fmla="*/ 0 h 470271"/>
                <a:gd name="connsiteX1" fmla="*/ 3025051 w 3025051"/>
                <a:gd name="connsiteY1" fmla="*/ 0 h 470271"/>
                <a:gd name="connsiteX2" fmla="*/ 3025051 w 3025051"/>
                <a:gd name="connsiteY2" fmla="*/ 470271 h 470271"/>
                <a:gd name="connsiteX3" fmla="*/ 2016208 w 3025051"/>
                <a:gd name="connsiteY3" fmla="*/ 470271 h 470271"/>
                <a:gd name="connsiteX4" fmla="*/ 0 w 3025051"/>
                <a:gd name="connsiteY4" fmla="*/ 470271 h 470271"/>
                <a:gd name="connsiteX5" fmla="*/ 0 w 3025051"/>
                <a:gd name="connsiteY5" fmla="*/ 0 h 470271"/>
                <a:gd name="connsiteX0" fmla="*/ 0 w 3025051"/>
                <a:gd name="connsiteY0" fmla="*/ 0 h 470271"/>
                <a:gd name="connsiteX1" fmla="*/ 3025051 w 3025051"/>
                <a:gd name="connsiteY1" fmla="*/ 0 h 470271"/>
                <a:gd name="connsiteX2" fmla="*/ 3025051 w 3025051"/>
                <a:gd name="connsiteY2" fmla="*/ 470271 h 470271"/>
                <a:gd name="connsiteX3" fmla="*/ 1498428 w 3025051"/>
                <a:gd name="connsiteY3" fmla="*/ 470271 h 470271"/>
                <a:gd name="connsiteX4" fmla="*/ 0 w 3025051"/>
                <a:gd name="connsiteY4" fmla="*/ 470271 h 470271"/>
                <a:gd name="connsiteX5" fmla="*/ 0 w 3025051"/>
                <a:gd name="connsiteY5" fmla="*/ 0 h 47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5051" h="470271">
                  <a:moveTo>
                    <a:pt x="0" y="0"/>
                  </a:moveTo>
                  <a:lnTo>
                    <a:pt x="3025051" y="0"/>
                  </a:lnTo>
                  <a:lnTo>
                    <a:pt x="3025051" y="470271"/>
                  </a:lnTo>
                  <a:lnTo>
                    <a:pt x="1498428" y="470271"/>
                  </a:lnTo>
                  <a:lnTo>
                    <a:pt x="0" y="470271"/>
                  </a:lnTo>
                  <a:lnTo>
                    <a:pt x="0" y="0"/>
                  </a:lnTo>
                  <a:close/>
                </a:path>
              </a:pathLst>
            </a:custGeom>
            <a:solidFill>
              <a:srgbClr val="9BBB59">
                <a:lumMod val="60000"/>
                <a:lumOff val="40000"/>
              </a:srgbClr>
            </a:solidFill>
            <a:ln w="9525" cap="flat" cmpd="sng" algn="ctr">
              <a:solidFill>
                <a:srgbClr val="9BBB59">
                  <a:lumMod val="75000"/>
                </a:srgbClr>
              </a:solidFill>
              <a:prstDash val="solid"/>
            </a:ln>
            <a:effectLst/>
          </p:spPr>
          <p:txBody>
            <a:bodyPr lIns="91407" tIns="45704" rIns="91407" bIns="45704"/>
            <a:lstStyle/>
            <a:p>
              <a:pPr defTabSz="1042744" fontAlgn="auto" hangingPunct="1">
                <a:lnSpc>
                  <a:spcPct val="100000"/>
                </a:lnSpc>
                <a:spcBef>
                  <a:spcPts val="0"/>
                </a:spcBef>
                <a:spcAft>
                  <a:spcPts val="0"/>
                </a:spcAft>
                <a:buClrTx/>
                <a:buSzTx/>
                <a:defRPr/>
              </a:pPr>
              <a:r>
                <a:rPr lang="en-GB" sz="1400" kern="0" dirty="0">
                  <a:solidFill>
                    <a:sysClr val="windowText" lastClr="000000">
                      <a:lumMod val="85000"/>
                      <a:lumOff val="15000"/>
                    </a:sysClr>
                  </a:solidFill>
                  <a:latin typeface="Calibri"/>
                  <a:ea typeface="+mn-ea"/>
                  <a:cs typeface="+mn-cs"/>
                </a:rPr>
                <a:t>AF</a:t>
              </a:r>
            </a:p>
            <a:p>
              <a:pPr defTabSz="1042744" fontAlgn="auto" hangingPunct="1">
                <a:lnSpc>
                  <a:spcPct val="100000"/>
                </a:lnSpc>
                <a:spcBef>
                  <a:spcPts val="0"/>
                </a:spcBef>
                <a:spcAft>
                  <a:spcPts val="0"/>
                </a:spcAft>
                <a:buClrTx/>
                <a:buSzTx/>
                <a:defRPr/>
              </a:pPr>
              <a:endParaRPr lang="en-GB" sz="1400" kern="0" dirty="0">
                <a:solidFill>
                  <a:sysClr val="windowText" lastClr="000000">
                    <a:lumMod val="85000"/>
                    <a:lumOff val="15000"/>
                  </a:sysClr>
                </a:solidFill>
                <a:latin typeface="Calibri"/>
                <a:ea typeface="+mn-ea"/>
                <a:cs typeface="+mn-cs"/>
              </a:endParaRPr>
            </a:p>
            <a:p>
              <a:pPr algn="ctr" defTabSz="1042744" fontAlgn="auto" hangingPunct="1">
                <a:lnSpc>
                  <a:spcPct val="100000"/>
                </a:lnSpc>
                <a:spcBef>
                  <a:spcPts val="0"/>
                </a:spcBef>
                <a:spcAft>
                  <a:spcPts val="0"/>
                </a:spcAft>
                <a:buClrTx/>
                <a:buSzTx/>
                <a:defRPr/>
              </a:pPr>
              <a:r>
                <a:rPr lang="en-GB" sz="1200" kern="0" dirty="0">
                  <a:solidFill>
                    <a:sysClr val="windowText" lastClr="000000">
                      <a:lumMod val="85000"/>
                      <a:lumOff val="15000"/>
                    </a:sysClr>
                  </a:solidFill>
                  <a:latin typeface="Calibri"/>
                  <a:ea typeface="+mn-ea"/>
                  <a:cs typeface="+mn-cs"/>
                </a:rPr>
                <a:t>AOD -&gt; HISTO, TREE</a:t>
              </a:r>
            </a:p>
            <a:p>
              <a:pPr defTabSz="1042744" fontAlgn="auto" hangingPunct="1">
                <a:lnSpc>
                  <a:spcPct val="100000"/>
                </a:lnSpc>
                <a:spcBef>
                  <a:spcPts val="0"/>
                </a:spcBef>
                <a:spcAft>
                  <a:spcPts val="0"/>
                </a:spcAft>
                <a:buClrTx/>
                <a:buSzTx/>
                <a:defRPr/>
              </a:pPr>
              <a:endParaRPr lang="en-GB" sz="1400" kern="0" dirty="0">
                <a:solidFill>
                  <a:sysClr val="windowText" lastClr="000000">
                    <a:lumMod val="85000"/>
                    <a:lumOff val="15000"/>
                  </a:sysClr>
                </a:solidFill>
                <a:latin typeface="Calibri"/>
                <a:ea typeface="+mn-ea"/>
                <a:cs typeface="+mn-cs"/>
              </a:endParaRPr>
            </a:p>
          </p:txBody>
        </p:sp>
        <p:sp>
          <p:nvSpPr>
            <p:cNvPr id="19" name="Rectangle 3"/>
            <p:cNvSpPr/>
            <p:nvPr/>
          </p:nvSpPr>
          <p:spPr>
            <a:xfrm flipH="1">
              <a:off x="4395858" y="1266496"/>
              <a:ext cx="1259757" cy="1260144"/>
            </a:xfrm>
            <a:custGeom>
              <a:avLst/>
              <a:gdLst>
                <a:gd name="connsiteX0" fmla="*/ 0 w 3025051"/>
                <a:gd name="connsiteY0" fmla="*/ 0 h 470271"/>
                <a:gd name="connsiteX1" fmla="*/ 3025051 w 3025051"/>
                <a:gd name="connsiteY1" fmla="*/ 0 h 470271"/>
                <a:gd name="connsiteX2" fmla="*/ 3025051 w 3025051"/>
                <a:gd name="connsiteY2" fmla="*/ 470271 h 470271"/>
                <a:gd name="connsiteX3" fmla="*/ 0 w 3025051"/>
                <a:gd name="connsiteY3" fmla="*/ 470271 h 470271"/>
                <a:gd name="connsiteX4" fmla="*/ 0 w 3025051"/>
                <a:gd name="connsiteY4" fmla="*/ 0 h 470271"/>
                <a:gd name="connsiteX0" fmla="*/ 0 w 3025051"/>
                <a:gd name="connsiteY0" fmla="*/ 0 h 470271"/>
                <a:gd name="connsiteX1" fmla="*/ 3025051 w 3025051"/>
                <a:gd name="connsiteY1" fmla="*/ 0 h 470271"/>
                <a:gd name="connsiteX2" fmla="*/ 3025051 w 3025051"/>
                <a:gd name="connsiteY2" fmla="*/ 470271 h 470271"/>
                <a:gd name="connsiteX3" fmla="*/ 2016208 w 3025051"/>
                <a:gd name="connsiteY3" fmla="*/ 470271 h 470271"/>
                <a:gd name="connsiteX4" fmla="*/ 0 w 3025051"/>
                <a:gd name="connsiteY4" fmla="*/ 470271 h 470271"/>
                <a:gd name="connsiteX5" fmla="*/ 0 w 3025051"/>
                <a:gd name="connsiteY5" fmla="*/ 0 h 47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5051" h="470271">
                  <a:moveTo>
                    <a:pt x="0" y="0"/>
                  </a:moveTo>
                  <a:lnTo>
                    <a:pt x="3025051" y="0"/>
                  </a:lnTo>
                  <a:lnTo>
                    <a:pt x="3025051" y="470271"/>
                  </a:lnTo>
                  <a:lnTo>
                    <a:pt x="2016208" y="470271"/>
                  </a:lnTo>
                  <a:lnTo>
                    <a:pt x="0" y="470271"/>
                  </a:lnTo>
                  <a:lnTo>
                    <a:pt x="0" y="0"/>
                  </a:lnTo>
                  <a:close/>
                </a:path>
              </a:pathLst>
            </a:custGeom>
            <a:solidFill>
              <a:srgbClr val="F79646">
                <a:lumMod val="20000"/>
                <a:lumOff val="80000"/>
              </a:srgbClr>
            </a:solidFill>
            <a:ln w="9525" cap="flat" cmpd="sng" algn="ctr">
              <a:solidFill>
                <a:srgbClr val="FAC090"/>
              </a:solidFill>
              <a:prstDash val="solid"/>
            </a:ln>
            <a:effectLst/>
          </p:spPr>
          <p:txBody>
            <a:bodyPr lIns="91407" tIns="45704" rIns="91407" bIns="45704"/>
            <a:lstStyle/>
            <a:p>
              <a:pPr defTabSz="1042744" fontAlgn="auto" hangingPunct="1">
                <a:lnSpc>
                  <a:spcPct val="100000"/>
                </a:lnSpc>
                <a:spcBef>
                  <a:spcPts val="0"/>
                </a:spcBef>
                <a:spcAft>
                  <a:spcPts val="0"/>
                </a:spcAft>
                <a:buClrTx/>
                <a:buSzTx/>
                <a:defRPr/>
              </a:pPr>
              <a:r>
                <a:rPr lang="en-GB" sz="1400" kern="0" dirty="0">
                  <a:solidFill>
                    <a:sysClr val="windowText" lastClr="000000">
                      <a:lumMod val="85000"/>
                      <a:lumOff val="15000"/>
                    </a:sysClr>
                  </a:solidFill>
                  <a:latin typeface="Calibri"/>
                  <a:ea typeface="+mn-ea"/>
                  <a:cs typeface="+mn-cs"/>
                </a:rPr>
                <a:t>O</a:t>
              </a:r>
              <a:r>
                <a:rPr lang="en-GB" sz="1400" kern="0" baseline="30000" dirty="0">
                  <a:solidFill>
                    <a:sysClr val="windowText" lastClr="000000">
                      <a:lumMod val="85000"/>
                      <a:lumOff val="15000"/>
                    </a:sysClr>
                  </a:solidFill>
                  <a:latin typeface="Calibri"/>
                  <a:ea typeface="+mn-ea"/>
                  <a:cs typeface="+mn-cs"/>
                </a:rPr>
                <a:t>2</a:t>
              </a:r>
            </a:p>
            <a:p>
              <a:pPr defTabSz="1042744" fontAlgn="auto" hangingPunct="1">
                <a:lnSpc>
                  <a:spcPct val="100000"/>
                </a:lnSpc>
                <a:spcBef>
                  <a:spcPts val="0"/>
                </a:spcBef>
                <a:spcAft>
                  <a:spcPts val="0"/>
                </a:spcAft>
                <a:buClrTx/>
                <a:buSzTx/>
                <a:defRPr/>
              </a:pPr>
              <a:endParaRPr lang="en-GB" sz="1400" kern="0" baseline="30000" dirty="0">
                <a:solidFill>
                  <a:sysClr val="windowText" lastClr="000000">
                    <a:lumMod val="85000"/>
                    <a:lumOff val="15000"/>
                  </a:sysClr>
                </a:solidFill>
                <a:latin typeface="Calibri"/>
                <a:ea typeface="+mn-ea"/>
                <a:cs typeface="+mn-cs"/>
              </a:endParaRPr>
            </a:p>
            <a:p>
              <a:pPr algn="ctr" defTabSz="1042744" fontAlgn="auto" hangingPunct="1">
                <a:lnSpc>
                  <a:spcPct val="100000"/>
                </a:lnSpc>
                <a:spcBef>
                  <a:spcPts val="0"/>
                </a:spcBef>
                <a:spcAft>
                  <a:spcPts val="0"/>
                </a:spcAft>
                <a:buClrTx/>
                <a:buSzTx/>
                <a:defRPr/>
              </a:pPr>
              <a:r>
                <a:rPr lang="en-GB" sz="1050" kern="0" dirty="0">
                  <a:solidFill>
                    <a:sysClr val="windowText" lastClr="000000">
                      <a:lumMod val="85000"/>
                      <a:lumOff val="15000"/>
                    </a:sysClr>
                  </a:solidFill>
                  <a:latin typeface="Calibri"/>
                  <a:ea typeface="+mn-ea"/>
                  <a:cs typeface="+mn-cs"/>
                </a:rPr>
                <a:t>RAW -&gt; CTF -&gt; ESD </a:t>
              </a:r>
            </a:p>
            <a:p>
              <a:pPr algn="r" defTabSz="1042744" fontAlgn="auto" hangingPunct="1">
                <a:lnSpc>
                  <a:spcPct val="100000"/>
                </a:lnSpc>
                <a:spcBef>
                  <a:spcPts val="0"/>
                </a:spcBef>
                <a:spcAft>
                  <a:spcPts val="0"/>
                </a:spcAft>
                <a:buClrTx/>
                <a:buSzTx/>
                <a:defRPr/>
              </a:pPr>
              <a:r>
                <a:rPr lang="en-GB" sz="1050" kern="0" dirty="0">
                  <a:solidFill>
                    <a:sysClr val="windowText" lastClr="000000">
                      <a:lumMod val="85000"/>
                      <a:lumOff val="15000"/>
                    </a:sysClr>
                  </a:solidFill>
                  <a:latin typeface="Calibri"/>
                  <a:ea typeface="+mn-ea"/>
                  <a:cs typeface="+mn-cs"/>
                </a:rPr>
                <a:t>-&gt; AOD</a:t>
              </a:r>
            </a:p>
            <a:p>
              <a:pPr algn="ctr" defTabSz="1042744" fontAlgn="auto" hangingPunct="1">
                <a:lnSpc>
                  <a:spcPct val="100000"/>
                </a:lnSpc>
                <a:spcBef>
                  <a:spcPts val="0"/>
                </a:spcBef>
                <a:spcAft>
                  <a:spcPts val="0"/>
                </a:spcAft>
                <a:buClrTx/>
                <a:buSzTx/>
                <a:defRPr/>
              </a:pPr>
              <a:endParaRPr lang="en-GB" sz="1400" kern="0" baseline="30000" dirty="0">
                <a:solidFill>
                  <a:sysClr val="windowText" lastClr="000000">
                    <a:lumMod val="85000"/>
                    <a:lumOff val="15000"/>
                  </a:sysClr>
                </a:solidFill>
                <a:latin typeface="Calibri"/>
                <a:ea typeface="+mn-ea"/>
                <a:cs typeface="+mn-cs"/>
              </a:endParaRPr>
            </a:p>
            <a:p>
              <a:pPr defTabSz="1042744" fontAlgn="auto" hangingPunct="1">
                <a:lnSpc>
                  <a:spcPct val="100000"/>
                </a:lnSpc>
                <a:spcBef>
                  <a:spcPts val="0"/>
                </a:spcBef>
                <a:spcAft>
                  <a:spcPts val="0"/>
                </a:spcAft>
                <a:buClrTx/>
                <a:buSzTx/>
                <a:defRPr/>
              </a:pPr>
              <a:endParaRPr lang="en-GB" sz="1400" kern="0" dirty="0">
                <a:solidFill>
                  <a:sysClr val="windowText" lastClr="000000">
                    <a:lumMod val="85000"/>
                    <a:lumOff val="15000"/>
                  </a:sysClr>
                </a:solidFill>
                <a:latin typeface="Calibri"/>
                <a:ea typeface="+mn-ea"/>
                <a:cs typeface="+mn-cs"/>
              </a:endParaRPr>
            </a:p>
          </p:txBody>
        </p:sp>
        <p:sp>
          <p:nvSpPr>
            <p:cNvPr id="20" name="TextBox 243"/>
            <p:cNvSpPr txBox="1"/>
            <p:nvPr/>
          </p:nvSpPr>
          <p:spPr>
            <a:xfrm>
              <a:off x="5389402" y="1279538"/>
              <a:ext cx="259874" cy="260832"/>
            </a:xfrm>
            <a:prstGeom prst="rect">
              <a:avLst/>
            </a:prstGeom>
            <a:noFill/>
            <a:effectLst/>
          </p:spPr>
          <p:txBody>
            <a:bodyPr wrap="none" lIns="91417" tIns="45709" rIns="91417" bIns="45709">
              <a:spAutoFit/>
            </a:bodyPr>
            <a:lstStyle/>
            <a:p>
              <a:pPr algn="r" defTabSz="1042744" fontAlgn="auto" hangingPunct="1">
                <a:lnSpc>
                  <a:spcPct val="100000"/>
                </a:lnSpc>
                <a:spcBef>
                  <a:spcPts val="0"/>
                </a:spcBef>
                <a:spcAft>
                  <a:spcPts val="0"/>
                </a:spcAft>
                <a:buClrTx/>
                <a:buSzTx/>
                <a:defRPr/>
              </a:pPr>
              <a:r>
                <a:rPr lang="en-US" sz="1050" kern="0" dirty="0">
                  <a:solidFill>
                    <a:sysClr val="windowText" lastClr="000000">
                      <a:lumMod val="85000"/>
                      <a:lumOff val="15000"/>
                    </a:sysClr>
                  </a:solidFill>
                </a:rPr>
                <a:t>1</a:t>
              </a:r>
            </a:p>
          </p:txBody>
        </p:sp>
        <p:sp>
          <p:nvSpPr>
            <p:cNvPr id="21" name="Rectangle 3"/>
            <p:cNvSpPr/>
            <p:nvPr/>
          </p:nvSpPr>
          <p:spPr>
            <a:xfrm flipH="1">
              <a:off x="2228127" y="3431400"/>
              <a:ext cx="1259757" cy="1260144"/>
            </a:xfrm>
            <a:custGeom>
              <a:avLst/>
              <a:gdLst>
                <a:gd name="connsiteX0" fmla="*/ 0 w 3025051"/>
                <a:gd name="connsiteY0" fmla="*/ 0 h 470271"/>
                <a:gd name="connsiteX1" fmla="*/ 3025051 w 3025051"/>
                <a:gd name="connsiteY1" fmla="*/ 0 h 470271"/>
                <a:gd name="connsiteX2" fmla="*/ 3025051 w 3025051"/>
                <a:gd name="connsiteY2" fmla="*/ 470271 h 470271"/>
                <a:gd name="connsiteX3" fmla="*/ 0 w 3025051"/>
                <a:gd name="connsiteY3" fmla="*/ 470271 h 470271"/>
                <a:gd name="connsiteX4" fmla="*/ 0 w 3025051"/>
                <a:gd name="connsiteY4" fmla="*/ 0 h 470271"/>
                <a:gd name="connsiteX0" fmla="*/ 0 w 3025051"/>
                <a:gd name="connsiteY0" fmla="*/ 0 h 470271"/>
                <a:gd name="connsiteX1" fmla="*/ 3025051 w 3025051"/>
                <a:gd name="connsiteY1" fmla="*/ 0 h 470271"/>
                <a:gd name="connsiteX2" fmla="*/ 3025051 w 3025051"/>
                <a:gd name="connsiteY2" fmla="*/ 470271 h 470271"/>
                <a:gd name="connsiteX3" fmla="*/ 2016208 w 3025051"/>
                <a:gd name="connsiteY3" fmla="*/ 470271 h 470271"/>
                <a:gd name="connsiteX4" fmla="*/ 0 w 3025051"/>
                <a:gd name="connsiteY4" fmla="*/ 470271 h 470271"/>
                <a:gd name="connsiteX5" fmla="*/ 0 w 3025051"/>
                <a:gd name="connsiteY5" fmla="*/ 0 h 470271"/>
                <a:gd name="connsiteX0" fmla="*/ 0 w 3025051"/>
                <a:gd name="connsiteY0" fmla="*/ 0 h 470271"/>
                <a:gd name="connsiteX1" fmla="*/ 3025051 w 3025051"/>
                <a:gd name="connsiteY1" fmla="*/ 0 h 470271"/>
                <a:gd name="connsiteX2" fmla="*/ 3025051 w 3025051"/>
                <a:gd name="connsiteY2" fmla="*/ 470271 h 470271"/>
                <a:gd name="connsiteX3" fmla="*/ 1498428 w 3025051"/>
                <a:gd name="connsiteY3" fmla="*/ 470271 h 470271"/>
                <a:gd name="connsiteX4" fmla="*/ 0 w 3025051"/>
                <a:gd name="connsiteY4" fmla="*/ 470271 h 470271"/>
                <a:gd name="connsiteX5" fmla="*/ 0 w 3025051"/>
                <a:gd name="connsiteY5" fmla="*/ 0 h 47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5051" h="470271">
                  <a:moveTo>
                    <a:pt x="0" y="0"/>
                  </a:moveTo>
                  <a:lnTo>
                    <a:pt x="3025051" y="0"/>
                  </a:lnTo>
                  <a:lnTo>
                    <a:pt x="3025051" y="470271"/>
                  </a:lnTo>
                  <a:lnTo>
                    <a:pt x="1498428" y="470271"/>
                  </a:lnTo>
                  <a:lnTo>
                    <a:pt x="0" y="470271"/>
                  </a:lnTo>
                  <a:lnTo>
                    <a:pt x="0" y="0"/>
                  </a:lnTo>
                  <a:close/>
                </a:path>
              </a:pathLst>
            </a:custGeom>
            <a:solidFill>
              <a:srgbClr val="EEECE1">
                <a:lumMod val="90000"/>
              </a:srgbClr>
            </a:solidFill>
            <a:ln w="9525" cap="flat" cmpd="sng" algn="ctr">
              <a:solidFill>
                <a:srgbClr val="EEECE1">
                  <a:lumMod val="50000"/>
                </a:srgbClr>
              </a:solidFill>
              <a:prstDash val="solid"/>
            </a:ln>
            <a:effectLst/>
          </p:spPr>
          <p:txBody>
            <a:bodyPr lIns="91407" tIns="45704" rIns="91407" bIns="45704"/>
            <a:lstStyle/>
            <a:p>
              <a:pPr defTabSz="1042744" fontAlgn="auto" hangingPunct="1">
                <a:lnSpc>
                  <a:spcPct val="100000"/>
                </a:lnSpc>
                <a:spcBef>
                  <a:spcPts val="0"/>
                </a:spcBef>
                <a:spcAft>
                  <a:spcPts val="0"/>
                </a:spcAft>
                <a:buClrTx/>
                <a:buSzTx/>
                <a:defRPr/>
              </a:pPr>
              <a:r>
                <a:rPr lang="en-GB" sz="1400" kern="0" dirty="0">
                  <a:solidFill>
                    <a:sysClr val="windowText" lastClr="000000">
                      <a:lumMod val="85000"/>
                      <a:lumOff val="15000"/>
                    </a:sysClr>
                  </a:solidFill>
                  <a:latin typeface="Calibri"/>
                  <a:ea typeface="+mn-ea"/>
                  <a:cs typeface="+mn-cs"/>
                </a:rPr>
                <a:t>T2/HPC</a:t>
              </a:r>
            </a:p>
            <a:p>
              <a:pPr defTabSz="1042744" fontAlgn="auto" hangingPunct="1">
                <a:lnSpc>
                  <a:spcPct val="100000"/>
                </a:lnSpc>
                <a:spcBef>
                  <a:spcPts val="0"/>
                </a:spcBef>
                <a:spcAft>
                  <a:spcPts val="0"/>
                </a:spcAft>
                <a:buClrTx/>
                <a:buSzTx/>
                <a:defRPr/>
              </a:pPr>
              <a:endParaRPr lang="en-GB" sz="1400" kern="0" dirty="0">
                <a:solidFill>
                  <a:sysClr val="windowText" lastClr="000000">
                    <a:lumMod val="85000"/>
                    <a:lumOff val="15000"/>
                  </a:sysClr>
                </a:solidFill>
                <a:latin typeface="Calibri"/>
                <a:ea typeface="+mn-ea"/>
                <a:cs typeface="+mn-cs"/>
              </a:endParaRPr>
            </a:p>
            <a:p>
              <a:pPr algn="ctr" defTabSz="1042744" fontAlgn="auto" hangingPunct="1">
                <a:lnSpc>
                  <a:spcPct val="100000"/>
                </a:lnSpc>
                <a:spcBef>
                  <a:spcPts val="0"/>
                </a:spcBef>
                <a:spcAft>
                  <a:spcPts val="0"/>
                </a:spcAft>
                <a:buClrTx/>
                <a:buSzTx/>
                <a:defRPr/>
              </a:pPr>
              <a:r>
                <a:rPr lang="en-GB" sz="1050" kern="0" dirty="0">
                  <a:solidFill>
                    <a:sysClr val="windowText" lastClr="000000">
                      <a:lumMod val="85000"/>
                      <a:lumOff val="15000"/>
                    </a:sysClr>
                  </a:solidFill>
                  <a:latin typeface="Calibri"/>
                  <a:ea typeface="+mn-ea"/>
                  <a:cs typeface="+mn-cs"/>
                </a:rPr>
                <a:t>MC -&gt; CTF -&gt; ESD </a:t>
              </a:r>
            </a:p>
            <a:p>
              <a:pPr algn="r" defTabSz="1042744" fontAlgn="auto" hangingPunct="1">
                <a:lnSpc>
                  <a:spcPct val="100000"/>
                </a:lnSpc>
                <a:spcBef>
                  <a:spcPts val="0"/>
                </a:spcBef>
                <a:spcAft>
                  <a:spcPts val="0"/>
                </a:spcAft>
                <a:buClrTx/>
                <a:buSzTx/>
                <a:defRPr/>
              </a:pPr>
              <a:r>
                <a:rPr lang="en-GB" sz="1050" kern="0" dirty="0">
                  <a:solidFill>
                    <a:sysClr val="windowText" lastClr="000000">
                      <a:lumMod val="85000"/>
                      <a:lumOff val="15000"/>
                    </a:sysClr>
                  </a:solidFill>
                  <a:latin typeface="Calibri"/>
                  <a:ea typeface="+mn-ea"/>
                  <a:cs typeface="+mn-cs"/>
                </a:rPr>
                <a:t>-&gt; AOD</a:t>
              </a:r>
              <a:endParaRPr lang="en-GB" sz="1400" kern="0" dirty="0">
                <a:solidFill>
                  <a:sysClr val="windowText" lastClr="000000">
                    <a:lumMod val="85000"/>
                    <a:lumOff val="15000"/>
                  </a:sysClr>
                </a:solidFill>
                <a:latin typeface="Calibri"/>
                <a:ea typeface="+mn-ea"/>
                <a:cs typeface="+mn-cs"/>
              </a:endParaRPr>
            </a:p>
            <a:p>
              <a:pPr defTabSz="1042744" fontAlgn="auto" hangingPunct="1">
                <a:lnSpc>
                  <a:spcPct val="100000"/>
                </a:lnSpc>
                <a:spcBef>
                  <a:spcPts val="0"/>
                </a:spcBef>
                <a:spcAft>
                  <a:spcPts val="0"/>
                </a:spcAft>
                <a:buClrTx/>
                <a:buSzTx/>
                <a:defRPr/>
              </a:pPr>
              <a:endParaRPr lang="en-GB" sz="1400" kern="0" dirty="0">
                <a:solidFill>
                  <a:sysClr val="windowText" lastClr="000000">
                    <a:lumMod val="85000"/>
                    <a:lumOff val="15000"/>
                  </a:sysClr>
                </a:solidFill>
                <a:latin typeface="Calibri"/>
                <a:ea typeface="+mn-ea"/>
                <a:cs typeface="+mn-cs"/>
              </a:endParaRPr>
            </a:p>
          </p:txBody>
        </p:sp>
        <p:sp>
          <p:nvSpPr>
            <p:cNvPr id="22" name="TextBox 243"/>
            <p:cNvSpPr txBox="1"/>
            <p:nvPr/>
          </p:nvSpPr>
          <p:spPr>
            <a:xfrm>
              <a:off x="3074303" y="1266496"/>
              <a:ext cx="408827" cy="260832"/>
            </a:xfrm>
            <a:prstGeom prst="rect">
              <a:avLst/>
            </a:prstGeom>
            <a:noFill/>
            <a:effectLst/>
          </p:spPr>
          <p:txBody>
            <a:bodyPr wrap="none" lIns="91417" tIns="45709" rIns="91417" bIns="45709">
              <a:spAutoFit/>
            </a:bodyPr>
            <a:lstStyle/>
            <a:p>
              <a:pPr algn="r" defTabSz="1042744" fontAlgn="auto" hangingPunct="1">
                <a:lnSpc>
                  <a:spcPct val="100000"/>
                </a:lnSpc>
                <a:spcBef>
                  <a:spcPts val="0"/>
                </a:spcBef>
                <a:spcAft>
                  <a:spcPts val="0"/>
                </a:spcAft>
                <a:buClrTx/>
                <a:buSzTx/>
                <a:defRPr/>
              </a:pPr>
              <a:r>
                <a:rPr lang="en-US" sz="1050" kern="0" dirty="0">
                  <a:solidFill>
                    <a:sysClr val="windowText" lastClr="000000">
                      <a:lumMod val="85000"/>
                      <a:lumOff val="15000"/>
                    </a:sysClr>
                  </a:solidFill>
                </a:rPr>
                <a:t>1..n</a:t>
              </a:r>
            </a:p>
          </p:txBody>
        </p:sp>
        <p:sp>
          <p:nvSpPr>
            <p:cNvPr id="23" name="TextBox 243"/>
            <p:cNvSpPr txBox="1"/>
            <p:nvPr/>
          </p:nvSpPr>
          <p:spPr>
            <a:xfrm>
              <a:off x="3074303" y="3431400"/>
              <a:ext cx="408827" cy="260832"/>
            </a:xfrm>
            <a:prstGeom prst="rect">
              <a:avLst/>
            </a:prstGeom>
            <a:noFill/>
            <a:effectLst/>
          </p:spPr>
          <p:txBody>
            <a:bodyPr wrap="none" lIns="91417" tIns="45709" rIns="91417" bIns="45709">
              <a:spAutoFit/>
            </a:bodyPr>
            <a:lstStyle/>
            <a:p>
              <a:pPr algn="r" defTabSz="1042744" fontAlgn="auto" hangingPunct="1">
                <a:lnSpc>
                  <a:spcPct val="100000"/>
                </a:lnSpc>
                <a:spcBef>
                  <a:spcPts val="0"/>
                </a:spcBef>
                <a:spcAft>
                  <a:spcPts val="0"/>
                </a:spcAft>
                <a:buClrTx/>
                <a:buSzTx/>
                <a:defRPr/>
              </a:pPr>
              <a:r>
                <a:rPr lang="en-US" sz="1050" kern="0" dirty="0">
                  <a:solidFill>
                    <a:sysClr val="windowText" lastClr="000000">
                      <a:lumMod val="85000"/>
                      <a:lumOff val="15000"/>
                    </a:sysClr>
                  </a:solidFill>
                </a:rPr>
                <a:t>1..n</a:t>
              </a:r>
            </a:p>
          </p:txBody>
        </p:sp>
        <p:sp>
          <p:nvSpPr>
            <p:cNvPr id="24" name="TextBox 243"/>
            <p:cNvSpPr txBox="1"/>
            <p:nvPr/>
          </p:nvSpPr>
          <p:spPr>
            <a:xfrm>
              <a:off x="5240450" y="3431400"/>
              <a:ext cx="408827" cy="260832"/>
            </a:xfrm>
            <a:prstGeom prst="rect">
              <a:avLst/>
            </a:prstGeom>
            <a:noFill/>
            <a:effectLst/>
          </p:spPr>
          <p:txBody>
            <a:bodyPr wrap="none" lIns="91417" tIns="45709" rIns="91417" bIns="45709">
              <a:spAutoFit/>
            </a:bodyPr>
            <a:lstStyle/>
            <a:p>
              <a:pPr algn="r" defTabSz="1042744" fontAlgn="auto" hangingPunct="1">
                <a:lnSpc>
                  <a:spcPct val="100000"/>
                </a:lnSpc>
                <a:spcBef>
                  <a:spcPts val="0"/>
                </a:spcBef>
                <a:spcAft>
                  <a:spcPts val="0"/>
                </a:spcAft>
                <a:buClrTx/>
                <a:buSzTx/>
                <a:defRPr/>
              </a:pPr>
              <a:r>
                <a:rPr lang="en-US" sz="1050" kern="0" dirty="0">
                  <a:solidFill>
                    <a:sysClr val="windowText" lastClr="000000">
                      <a:lumMod val="85000"/>
                      <a:lumOff val="15000"/>
                    </a:sysClr>
                  </a:solidFill>
                </a:rPr>
                <a:t>1..3</a:t>
              </a:r>
            </a:p>
          </p:txBody>
        </p:sp>
        <p:sp>
          <p:nvSpPr>
            <p:cNvPr id="25" name="Cylindre 15"/>
            <p:cNvSpPr/>
            <p:nvPr/>
          </p:nvSpPr>
          <p:spPr>
            <a:xfrm>
              <a:off x="4467166" y="2110939"/>
              <a:ext cx="362873" cy="337452"/>
            </a:xfrm>
            <a:prstGeom prst="can">
              <a:avLst/>
            </a:prstGeom>
            <a:solidFill>
              <a:srgbClr val="E8C5A9"/>
            </a:solidFill>
            <a:ln w="9525" cap="flat" cmpd="sng" algn="ctr">
              <a:solidFill>
                <a:srgbClr val="E4944D"/>
              </a:solidFill>
              <a:prstDash val="solid"/>
            </a:ln>
            <a:effectLst/>
          </p:spPr>
          <p:txBody>
            <a:bodyPr lIns="91407" tIns="45704" rIns="91407" bIns="45704" anchor="ctr"/>
            <a:lstStyle/>
            <a:p>
              <a:pPr algn="ctr" defTabSz="1042744" fontAlgn="auto" hangingPunct="1">
                <a:lnSpc>
                  <a:spcPct val="100000"/>
                </a:lnSpc>
                <a:spcBef>
                  <a:spcPts val="0"/>
                </a:spcBef>
                <a:spcAft>
                  <a:spcPts val="0"/>
                </a:spcAft>
                <a:buClrTx/>
                <a:buSzTx/>
                <a:defRPr/>
              </a:pPr>
              <a:endParaRPr lang="fr-FR" sz="1400" kern="0">
                <a:solidFill>
                  <a:sysClr val="windowText" lastClr="000000">
                    <a:lumMod val="85000"/>
                    <a:lumOff val="15000"/>
                  </a:sysClr>
                </a:solidFill>
                <a:latin typeface="Calibri"/>
                <a:ea typeface="+mn-ea"/>
                <a:cs typeface="+mn-cs"/>
              </a:endParaRPr>
            </a:p>
          </p:txBody>
        </p:sp>
        <p:sp>
          <p:nvSpPr>
            <p:cNvPr id="26" name="Cylindre 16"/>
            <p:cNvSpPr/>
            <p:nvPr/>
          </p:nvSpPr>
          <p:spPr>
            <a:xfrm>
              <a:off x="2297849" y="2114199"/>
              <a:ext cx="362874" cy="339081"/>
            </a:xfrm>
            <a:prstGeom prst="can">
              <a:avLst/>
            </a:prstGeom>
            <a:solidFill>
              <a:srgbClr val="4F81BD">
                <a:lumMod val="60000"/>
                <a:lumOff val="40000"/>
              </a:srgbClr>
            </a:solidFill>
            <a:ln w="9525" cap="flat" cmpd="sng" algn="ctr">
              <a:solidFill>
                <a:srgbClr val="4F81BD">
                  <a:shade val="95000"/>
                  <a:satMod val="105000"/>
                </a:srgbClr>
              </a:solidFill>
              <a:prstDash val="solid"/>
            </a:ln>
            <a:effectLst/>
          </p:spPr>
          <p:txBody>
            <a:bodyPr lIns="91407" tIns="10797" rIns="91407" bIns="45704" anchor="ctr"/>
            <a:lstStyle/>
            <a:p>
              <a:pPr algn="ctr" defTabSz="1042744" fontAlgn="auto" hangingPunct="1">
                <a:lnSpc>
                  <a:spcPct val="100000"/>
                </a:lnSpc>
                <a:spcBef>
                  <a:spcPts val="0"/>
                </a:spcBef>
                <a:spcAft>
                  <a:spcPts val="0"/>
                </a:spcAft>
                <a:buClrTx/>
                <a:buSzTx/>
                <a:defRPr/>
              </a:pPr>
              <a:endParaRPr lang="fr-FR" sz="1400" kern="0">
                <a:solidFill>
                  <a:sysClr val="windowText" lastClr="000000">
                    <a:lumMod val="85000"/>
                    <a:lumOff val="15000"/>
                  </a:sysClr>
                </a:solidFill>
                <a:latin typeface="Calibri"/>
                <a:ea typeface="+mn-ea"/>
                <a:cs typeface="+mn-cs"/>
              </a:endParaRPr>
            </a:p>
          </p:txBody>
        </p:sp>
        <p:sp>
          <p:nvSpPr>
            <p:cNvPr id="27" name="Cylindre 18"/>
            <p:cNvSpPr/>
            <p:nvPr/>
          </p:nvSpPr>
          <p:spPr>
            <a:xfrm>
              <a:off x="4467166" y="4277474"/>
              <a:ext cx="362873" cy="339081"/>
            </a:xfrm>
            <a:prstGeom prst="can">
              <a:avLst/>
            </a:prstGeom>
            <a:solidFill>
              <a:srgbClr val="A8B886"/>
            </a:solidFill>
            <a:ln w="9525" cap="flat" cmpd="sng" algn="ctr">
              <a:solidFill>
                <a:srgbClr val="9BBB59">
                  <a:lumMod val="75000"/>
                </a:srgbClr>
              </a:solidFill>
              <a:prstDash val="solid"/>
            </a:ln>
            <a:effectLst/>
          </p:spPr>
          <p:txBody>
            <a:bodyPr lIns="91407" tIns="45704" rIns="91407" bIns="45704" anchor="ctr"/>
            <a:lstStyle/>
            <a:p>
              <a:pPr algn="ctr" defTabSz="1042744" fontAlgn="auto" hangingPunct="1">
                <a:lnSpc>
                  <a:spcPct val="100000"/>
                </a:lnSpc>
                <a:spcBef>
                  <a:spcPts val="0"/>
                </a:spcBef>
                <a:spcAft>
                  <a:spcPts val="0"/>
                </a:spcAft>
                <a:buClrTx/>
                <a:buSzTx/>
                <a:defRPr/>
              </a:pPr>
              <a:endParaRPr lang="fr-FR" sz="1400" kern="0">
                <a:solidFill>
                  <a:sysClr val="windowText" lastClr="000000">
                    <a:lumMod val="85000"/>
                    <a:lumOff val="15000"/>
                  </a:sysClr>
                </a:solidFill>
                <a:latin typeface="Calibri"/>
                <a:ea typeface="+mn-ea"/>
                <a:cs typeface="+mn-cs"/>
              </a:endParaRPr>
            </a:p>
          </p:txBody>
        </p:sp>
        <p:sp>
          <p:nvSpPr>
            <p:cNvPr id="28" name="Stockage à accès séquentiel 19"/>
            <p:cNvSpPr/>
            <p:nvPr/>
          </p:nvSpPr>
          <p:spPr>
            <a:xfrm>
              <a:off x="3060042" y="2114199"/>
              <a:ext cx="364458" cy="339081"/>
            </a:xfrm>
            <a:prstGeom prst="flowChartMagneticTape">
              <a:avLst/>
            </a:prstGeom>
            <a:solidFill>
              <a:srgbClr val="4F81BD">
                <a:lumMod val="60000"/>
                <a:lumOff val="40000"/>
              </a:srgbClr>
            </a:solidFill>
            <a:ln w="9525" cap="flat" cmpd="sng" algn="ctr">
              <a:solidFill>
                <a:srgbClr val="4F81BD">
                  <a:shade val="95000"/>
                  <a:satMod val="105000"/>
                </a:srgbClr>
              </a:solidFill>
              <a:prstDash val="solid"/>
            </a:ln>
            <a:effectLst/>
          </p:spPr>
          <p:txBody>
            <a:bodyPr lIns="91407" tIns="10797" rIns="91407" bIns="45704" anchor="ctr"/>
            <a:lstStyle/>
            <a:p>
              <a:pPr algn="ctr" defTabSz="1042744" fontAlgn="auto" hangingPunct="1">
                <a:lnSpc>
                  <a:spcPct val="100000"/>
                </a:lnSpc>
                <a:spcBef>
                  <a:spcPts val="0"/>
                </a:spcBef>
                <a:spcAft>
                  <a:spcPts val="0"/>
                </a:spcAft>
                <a:buClrTx/>
                <a:buSzTx/>
                <a:defRPr/>
              </a:pPr>
              <a:endParaRPr lang="fr-FR" sz="1400" kern="0">
                <a:solidFill>
                  <a:sysClr val="windowText" lastClr="000000">
                    <a:lumMod val="85000"/>
                    <a:lumOff val="15000"/>
                  </a:sysClr>
                </a:solidFill>
                <a:latin typeface="Calibri"/>
                <a:ea typeface="+mn-ea"/>
                <a:cs typeface="+mn-cs"/>
              </a:endParaRPr>
            </a:p>
          </p:txBody>
        </p:sp>
        <p:cxnSp>
          <p:nvCxnSpPr>
            <p:cNvPr id="29" name="Connecteur droit avec flèche 20"/>
            <p:cNvCxnSpPr>
              <a:cxnSpLocks noChangeShapeType="1"/>
              <a:stCxn id="26" idx="4"/>
              <a:endCxn id="28" idx="1"/>
            </p:cNvCxnSpPr>
            <p:nvPr/>
          </p:nvCxnSpPr>
          <p:spPr bwMode="auto">
            <a:xfrm>
              <a:off x="2660886" y="2283419"/>
              <a:ext cx="400034" cy="0"/>
            </a:xfrm>
            <a:prstGeom prst="straightConnector1">
              <a:avLst/>
            </a:prstGeom>
            <a:noFill/>
            <a:ln w="12700">
              <a:solidFill>
                <a:srgbClr val="4F81BD"/>
              </a:solidFill>
              <a:round/>
              <a:headEnd/>
              <a:tailEnd type="arrow" w="med" len="med"/>
            </a:ln>
            <a:extLst>
              <a:ext uri="{909E8E84-426E-40dd-AFC4-6F175D3DCCD1}">
                <a14:hiddenFill xmlns:a14="http://schemas.microsoft.com/office/drawing/2010/main">
                  <a:noFill/>
                </a14:hiddenFill>
              </a:ext>
            </a:extLst>
          </p:spPr>
        </p:cxnSp>
        <p:cxnSp>
          <p:nvCxnSpPr>
            <p:cNvPr id="30" name="Connecteur droit avec flèche 23"/>
            <p:cNvCxnSpPr>
              <a:cxnSpLocks noChangeShapeType="1"/>
            </p:cNvCxnSpPr>
            <p:nvPr/>
          </p:nvCxnSpPr>
          <p:spPr bwMode="auto">
            <a:xfrm>
              <a:off x="5014568" y="2526496"/>
              <a:ext cx="0" cy="905048"/>
            </a:xfrm>
            <a:prstGeom prst="straightConnector1">
              <a:avLst/>
            </a:prstGeom>
            <a:noFill/>
            <a:ln w="12700">
              <a:solidFill>
                <a:srgbClr val="7F7F7F"/>
              </a:solidFill>
              <a:round/>
              <a:headEnd/>
              <a:tailEnd type="arrow" w="med" len="med"/>
            </a:ln>
            <a:extLst>
              <a:ext uri="{909E8E84-426E-40dd-AFC4-6F175D3DCCD1}">
                <a14:hiddenFill xmlns:a14="http://schemas.microsoft.com/office/drawing/2010/main">
                  <a:noFill/>
                </a14:hiddenFill>
              </a:ext>
            </a:extLst>
          </p:spPr>
        </p:cxnSp>
        <p:cxnSp>
          <p:nvCxnSpPr>
            <p:cNvPr id="31" name="Connecteur droit avec flèche 26"/>
            <p:cNvCxnSpPr>
              <a:cxnSpLocks noChangeShapeType="1"/>
            </p:cNvCxnSpPr>
            <p:nvPr/>
          </p:nvCxnSpPr>
          <p:spPr bwMode="auto">
            <a:xfrm flipH="1">
              <a:off x="3488127" y="1898952"/>
              <a:ext cx="903600" cy="0"/>
            </a:xfrm>
            <a:prstGeom prst="straightConnector1">
              <a:avLst/>
            </a:prstGeom>
            <a:noFill/>
            <a:ln w="12700">
              <a:solidFill>
                <a:srgbClr val="7F7F7F"/>
              </a:solidFill>
              <a:round/>
              <a:headEnd/>
              <a:tailEnd type="arrow" w="med" len="med"/>
            </a:ln>
            <a:extLst>
              <a:ext uri="{909E8E84-426E-40dd-AFC4-6F175D3DCCD1}">
                <a14:hiddenFill xmlns:a14="http://schemas.microsoft.com/office/drawing/2010/main">
                  <a:noFill/>
                </a14:hiddenFill>
              </a:ext>
            </a:extLst>
          </p:spPr>
        </p:cxnSp>
        <p:cxnSp>
          <p:nvCxnSpPr>
            <p:cNvPr id="32" name="Connecteur droit avec flèche 29"/>
            <p:cNvCxnSpPr>
              <a:cxnSpLocks noChangeShapeType="1"/>
              <a:stCxn id="17" idx="2"/>
              <a:endCxn id="18" idx="1"/>
            </p:cNvCxnSpPr>
            <p:nvPr/>
          </p:nvCxnSpPr>
          <p:spPr bwMode="auto">
            <a:xfrm>
              <a:off x="3488127" y="2526496"/>
              <a:ext cx="907488" cy="905048"/>
            </a:xfrm>
            <a:prstGeom prst="straightConnector1">
              <a:avLst/>
            </a:prstGeom>
            <a:noFill/>
            <a:ln w="12700">
              <a:solidFill>
                <a:srgbClr val="7F7F7F"/>
              </a:solidFill>
              <a:round/>
              <a:headEnd/>
              <a:tailEnd type="arrow" w="med" len="med"/>
            </a:ln>
            <a:extLst>
              <a:ext uri="{909E8E84-426E-40dd-AFC4-6F175D3DCCD1}">
                <a14:hiddenFill xmlns:a14="http://schemas.microsoft.com/office/drawing/2010/main">
                  <a:noFill/>
                </a14:hiddenFill>
              </a:ext>
            </a:extLst>
          </p:spPr>
        </p:cxnSp>
        <p:cxnSp>
          <p:nvCxnSpPr>
            <p:cNvPr id="33" name="Connecteur droit avec flèche 32"/>
            <p:cNvCxnSpPr>
              <a:cxnSpLocks noChangeShapeType="1"/>
            </p:cNvCxnSpPr>
            <p:nvPr/>
          </p:nvCxnSpPr>
          <p:spPr bwMode="auto">
            <a:xfrm flipV="1">
              <a:off x="2854476" y="2526496"/>
              <a:ext cx="0" cy="905046"/>
            </a:xfrm>
            <a:prstGeom prst="straightConnector1">
              <a:avLst/>
            </a:prstGeom>
            <a:noFill/>
            <a:ln w="12700">
              <a:solidFill>
                <a:srgbClr val="7F7F7F"/>
              </a:solidFill>
              <a:round/>
              <a:headEnd/>
              <a:tailEnd type="arrow" w="med" len="med"/>
            </a:ln>
            <a:extLst>
              <a:ext uri="{909E8E84-426E-40dd-AFC4-6F175D3DCCD1}">
                <a14:hiddenFill xmlns:a14="http://schemas.microsoft.com/office/drawing/2010/main">
                  <a:noFill/>
                </a14:hiddenFill>
              </a:ext>
            </a:extLst>
          </p:spPr>
        </p:cxnSp>
        <p:sp>
          <p:nvSpPr>
            <p:cNvPr id="34" name="ZoneTexte 56"/>
            <p:cNvSpPr txBox="1"/>
            <p:nvPr/>
          </p:nvSpPr>
          <p:spPr>
            <a:xfrm>
              <a:off x="3741419" y="1613729"/>
              <a:ext cx="481718" cy="285284"/>
            </a:xfrm>
            <a:prstGeom prst="rect">
              <a:avLst/>
            </a:prstGeom>
            <a:noFill/>
          </p:spPr>
          <p:txBody>
            <a:bodyPr wrap="none">
              <a:spAutoFit/>
            </a:bodyPr>
            <a:lstStyle/>
            <a:p>
              <a:pPr defTabSz="1042744" fontAlgn="auto" hangingPunct="1">
                <a:lnSpc>
                  <a:spcPct val="100000"/>
                </a:lnSpc>
                <a:spcBef>
                  <a:spcPts val="0"/>
                </a:spcBef>
                <a:spcAft>
                  <a:spcPts val="0"/>
                </a:spcAft>
                <a:buClrTx/>
                <a:buSzTx/>
                <a:defRPr/>
              </a:pPr>
              <a:r>
                <a:rPr lang="fr-FR" sz="1200" kern="0" dirty="0">
                  <a:solidFill>
                    <a:sysClr val="windowText" lastClr="000000"/>
                  </a:solidFill>
                </a:rPr>
                <a:t>CTF</a:t>
              </a:r>
            </a:p>
          </p:txBody>
        </p:sp>
        <p:sp>
          <p:nvSpPr>
            <p:cNvPr id="35" name="ZoneTexte 57"/>
            <p:cNvSpPr txBox="1"/>
            <p:nvPr/>
          </p:nvSpPr>
          <p:spPr>
            <a:xfrm>
              <a:off x="5015437" y="2818445"/>
              <a:ext cx="529256" cy="285285"/>
            </a:xfrm>
            <a:prstGeom prst="rect">
              <a:avLst/>
            </a:prstGeom>
            <a:noFill/>
          </p:spPr>
          <p:txBody>
            <a:bodyPr wrap="none">
              <a:spAutoFit/>
            </a:bodyPr>
            <a:lstStyle/>
            <a:p>
              <a:pPr defTabSz="1042744" fontAlgn="auto" hangingPunct="1">
                <a:lnSpc>
                  <a:spcPct val="100000"/>
                </a:lnSpc>
                <a:spcBef>
                  <a:spcPts val="0"/>
                </a:spcBef>
                <a:spcAft>
                  <a:spcPts val="0"/>
                </a:spcAft>
                <a:buClrTx/>
                <a:buSzTx/>
                <a:defRPr/>
              </a:pPr>
              <a:r>
                <a:rPr lang="fr-FR" sz="1200" kern="0" dirty="0">
                  <a:solidFill>
                    <a:sysClr val="windowText" lastClr="000000"/>
                  </a:solidFill>
                </a:rPr>
                <a:t>AOD</a:t>
              </a:r>
            </a:p>
          </p:txBody>
        </p:sp>
        <p:sp>
          <p:nvSpPr>
            <p:cNvPr id="36" name="ZoneTexte 58"/>
            <p:cNvSpPr txBox="1"/>
            <p:nvPr/>
          </p:nvSpPr>
          <p:spPr>
            <a:xfrm>
              <a:off x="3823819" y="2679879"/>
              <a:ext cx="530840" cy="285284"/>
            </a:xfrm>
            <a:prstGeom prst="rect">
              <a:avLst/>
            </a:prstGeom>
            <a:noFill/>
          </p:spPr>
          <p:txBody>
            <a:bodyPr wrap="none">
              <a:spAutoFit/>
            </a:bodyPr>
            <a:lstStyle/>
            <a:p>
              <a:pPr defTabSz="1042744" fontAlgn="auto" hangingPunct="1">
                <a:lnSpc>
                  <a:spcPct val="100000"/>
                </a:lnSpc>
                <a:spcBef>
                  <a:spcPts val="0"/>
                </a:spcBef>
                <a:spcAft>
                  <a:spcPts val="0"/>
                </a:spcAft>
                <a:buClrTx/>
                <a:buSzTx/>
                <a:defRPr/>
              </a:pPr>
              <a:r>
                <a:rPr lang="fr-FR" sz="1200" kern="0" dirty="0">
                  <a:solidFill>
                    <a:sysClr val="windowText" lastClr="000000"/>
                  </a:solidFill>
                </a:rPr>
                <a:t>AOD</a:t>
              </a:r>
            </a:p>
          </p:txBody>
        </p:sp>
        <p:sp>
          <p:nvSpPr>
            <p:cNvPr id="37" name="ZoneTexte 59"/>
            <p:cNvSpPr txBox="1"/>
            <p:nvPr/>
          </p:nvSpPr>
          <p:spPr>
            <a:xfrm>
              <a:off x="2854044" y="2818445"/>
              <a:ext cx="530840" cy="285285"/>
            </a:xfrm>
            <a:prstGeom prst="rect">
              <a:avLst/>
            </a:prstGeom>
            <a:noFill/>
          </p:spPr>
          <p:txBody>
            <a:bodyPr wrap="none">
              <a:spAutoFit/>
            </a:bodyPr>
            <a:lstStyle/>
            <a:p>
              <a:pPr defTabSz="1042744" fontAlgn="auto" hangingPunct="1">
                <a:lnSpc>
                  <a:spcPct val="100000"/>
                </a:lnSpc>
                <a:spcBef>
                  <a:spcPts val="0"/>
                </a:spcBef>
                <a:spcAft>
                  <a:spcPts val="0"/>
                </a:spcAft>
                <a:buClrTx/>
                <a:buSzTx/>
                <a:defRPr/>
              </a:pPr>
              <a:r>
                <a:rPr lang="fr-FR" sz="1200" kern="0" dirty="0">
                  <a:solidFill>
                    <a:sysClr val="windowText" lastClr="000000"/>
                  </a:solidFill>
                </a:rPr>
                <a:t>AOD</a:t>
              </a:r>
            </a:p>
          </p:txBody>
        </p:sp>
      </p:grpSp>
      <p:sp>
        <p:nvSpPr>
          <p:cNvPr id="38" name="Content Placeholder 2"/>
          <p:cNvSpPr txBox="1">
            <a:spLocks/>
          </p:cNvSpPr>
          <p:nvPr/>
        </p:nvSpPr>
        <p:spPr>
          <a:xfrm>
            <a:off x="-252964" y="4546418"/>
            <a:ext cx="9396964" cy="2646363"/>
          </a:xfrm>
          <a:prstGeom prst="rect">
            <a:avLst/>
          </a:prstGeom>
        </p:spPr>
        <p:txBody>
          <a:bodyPr lIns="104274" tIns="52138" rIns="104274" bIns="52138"/>
          <a:lstStyle>
            <a:lvl1pPr marL="342900" indent="-342900" algn="l" defTabSz="457200" rtl="0" eaLnBrk="0" fontAlgn="base" hangingPunct="0">
              <a:lnSpc>
                <a:spcPct val="93000"/>
              </a:lnSpc>
              <a:spcBef>
                <a:spcPct val="0"/>
              </a:spcBef>
              <a:spcAft>
                <a:spcPts val="1425"/>
              </a:spcAft>
              <a:buClr>
                <a:srgbClr val="000000"/>
              </a:buClr>
              <a:buSzPct val="100000"/>
              <a:buFont typeface="Times New Roman" charset="0"/>
              <a:defRPr sz="3200">
                <a:solidFill>
                  <a:srgbClr val="000000"/>
                </a:solidFill>
                <a:latin typeface="+mn-lt"/>
                <a:ea typeface="+mn-ea"/>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charset="0"/>
              <a:defRPr sz="2800">
                <a:solidFill>
                  <a:srgbClr val="000000"/>
                </a:solidFill>
                <a:latin typeface="+mn-lt"/>
                <a:ea typeface="+mn-ea"/>
                <a:cs typeface="+mn-cs"/>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charset="0"/>
              <a:defRPr sz="2400">
                <a:solidFill>
                  <a:srgbClr val="000000"/>
                </a:solidFill>
                <a:latin typeface="+mn-lt"/>
                <a:ea typeface="+mn-ea"/>
                <a:cs typeface="+mn-cs"/>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charset="0"/>
              <a:defRPr sz="2000">
                <a:solidFill>
                  <a:srgbClr val="000000"/>
                </a:solidFill>
                <a:latin typeface="+mn-lt"/>
                <a:ea typeface="+mn-ea"/>
                <a:cs typeface="+mn-cs"/>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a:lstStyle>
          <a:p>
            <a:pPr marL="456200" lvl="1" indent="0">
              <a:defRPr/>
            </a:pPr>
            <a:r>
              <a:rPr lang="en-US" sz="1800" dirty="0" smtClean="0"/>
              <a:t>Grid Tiers </a:t>
            </a:r>
            <a:r>
              <a:rPr lang="en-US" sz="1800" dirty="0" smtClean="0"/>
              <a:t>mostly </a:t>
            </a:r>
            <a:r>
              <a:rPr lang="en-US" sz="1800" dirty="0" smtClean="0"/>
              <a:t>specialized for given role</a:t>
            </a:r>
            <a:endParaRPr lang="en-US" sz="1600" dirty="0"/>
          </a:p>
          <a:p>
            <a:pPr marL="1377623" lvl="2" indent="-521373">
              <a:buFont typeface="Arial"/>
              <a:buChar char="•"/>
              <a:defRPr/>
            </a:pPr>
            <a:r>
              <a:rPr lang="en-US" sz="1600" dirty="0" smtClean="0"/>
              <a:t>O2 facility (2/3 of reconstruction and calibration), T1s (1/3 of reconstruction and calibration, archiving to tape), T2s (simulation)</a:t>
            </a:r>
          </a:p>
          <a:p>
            <a:pPr marL="1377623" lvl="2" indent="-521373">
              <a:buFont typeface="Arial"/>
              <a:buChar char="•"/>
              <a:defRPr/>
            </a:pPr>
            <a:r>
              <a:rPr lang="en-US" sz="1600" dirty="0" smtClean="0"/>
              <a:t>All AODs will be collected on the specialized Analysis Facilities (AF) capable of processing ~5 PB of data within ½ day timescale</a:t>
            </a:r>
          </a:p>
          <a:p>
            <a:pPr marL="456200" lvl="1" indent="0">
              <a:defRPr/>
            </a:pPr>
            <a:r>
              <a:rPr lang="en-US" sz="1800" dirty="0" smtClean="0"/>
              <a:t>The goal is to minimize data movement and optimize processing efficiency</a:t>
            </a:r>
          </a:p>
          <a:p>
            <a:pPr marL="856250" lvl="2" indent="0">
              <a:defRPr/>
            </a:pPr>
            <a:endParaRPr lang="en-US" sz="2000" dirty="0" smtClean="0"/>
          </a:p>
          <a:p>
            <a:pPr marL="856250" lvl="2" indent="0">
              <a:defRPr/>
            </a:pPr>
            <a:endParaRPr lang="en-US" sz="2000" dirty="0" smtClean="0"/>
          </a:p>
        </p:txBody>
      </p:sp>
      <p:sp>
        <p:nvSpPr>
          <p:cNvPr id="39" name="Title 1"/>
          <p:cNvSpPr>
            <a:spLocks noGrp="1"/>
          </p:cNvSpPr>
          <p:nvPr>
            <p:ph type="title"/>
          </p:nvPr>
        </p:nvSpPr>
        <p:spPr>
          <a:xfrm>
            <a:off x="523041" y="626140"/>
            <a:ext cx="7211567" cy="612409"/>
          </a:xfrm>
        </p:spPr>
        <p:txBody>
          <a:bodyPr>
            <a:normAutofit/>
          </a:bodyPr>
          <a:lstStyle/>
          <a:p>
            <a:r>
              <a:rPr lang="en-US" sz="2800" dirty="0" smtClean="0"/>
              <a:t>Run 3 Computing Model</a:t>
            </a:r>
            <a:endParaRPr lang="en-US" sz="2800" dirty="0"/>
          </a:p>
        </p:txBody>
      </p:sp>
    </p:spTree>
    <p:extLst>
      <p:ext uri="{BB962C8B-B14F-4D97-AF65-F5344CB8AC3E}">
        <p14:creationId xmlns:p14="http://schemas.microsoft.com/office/powerpoint/2010/main" val="110301848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03307" y="3894490"/>
            <a:ext cx="4567518" cy="2644780"/>
          </a:xfrm>
          <a:prstGeom prst="rect">
            <a:avLst/>
          </a:prstGeom>
        </p:spPr>
      </p:pic>
      <p:sp>
        <p:nvSpPr>
          <p:cNvPr id="3" name="Slide Number Placeholder 2"/>
          <p:cNvSpPr>
            <a:spLocks noGrp="1"/>
          </p:cNvSpPr>
          <p:nvPr>
            <p:ph type="sldNum" sz="quarter" idx="10"/>
          </p:nvPr>
        </p:nvSpPr>
        <p:spPr/>
        <p:txBody>
          <a:bodyPr/>
          <a:lstStyle/>
          <a:p>
            <a:fld id="{2066355A-084C-D24E-9AD2-7E4FC41EA627}" type="slidenum">
              <a:rPr lang="en-US" smtClean="0"/>
              <a:pPr/>
              <a:t>24</a:t>
            </a:fld>
            <a:endParaRPr lang="en-US" dirty="0"/>
          </a:p>
        </p:txBody>
      </p:sp>
      <p:pic>
        <p:nvPicPr>
          <p:cNvPr id="4" name="Picture 3"/>
          <p:cNvPicPr>
            <a:picLocks noChangeAspect="1"/>
          </p:cNvPicPr>
          <p:nvPr/>
        </p:nvPicPr>
        <p:blipFill>
          <a:blip r:embed="rId3"/>
          <a:stretch>
            <a:fillRect/>
          </a:stretch>
        </p:blipFill>
        <p:spPr>
          <a:xfrm>
            <a:off x="386724" y="1277142"/>
            <a:ext cx="4484101" cy="2771918"/>
          </a:xfrm>
          <a:prstGeom prst="rect">
            <a:avLst/>
          </a:prstGeom>
        </p:spPr>
      </p:pic>
      <p:pic>
        <p:nvPicPr>
          <p:cNvPr id="5" name="Picture 4"/>
          <p:cNvPicPr>
            <a:picLocks noChangeAspect="1"/>
          </p:cNvPicPr>
          <p:nvPr/>
        </p:nvPicPr>
        <p:blipFill>
          <a:blip r:embed="rId4"/>
          <a:stretch>
            <a:fillRect/>
          </a:stretch>
        </p:blipFill>
        <p:spPr>
          <a:xfrm>
            <a:off x="4386568" y="1378656"/>
            <a:ext cx="4324138" cy="2784655"/>
          </a:xfrm>
          <a:prstGeom prst="rect">
            <a:avLst/>
          </a:prstGeom>
        </p:spPr>
      </p:pic>
      <p:sp>
        <p:nvSpPr>
          <p:cNvPr id="8" name="Rectangle 7"/>
          <p:cNvSpPr/>
          <p:nvPr/>
        </p:nvSpPr>
        <p:spPr>
          <a:xfrm>
            <a:off x="4870825" y="4413850"/>
            <a:ext cx="3660588" cy="1938992"/>
          </a:xfrm>
          <a:prstGeom prst="rect">
            <a:avLst/>
          </a:prstGeom>
        </p:spPr>
        <p:txBody>
          <a:bodyPr wrap="square">
            <a:spAutoFit/>
          </a:bodyPr>
          <a:lstStyle/>
          <a:p>
            <a:endParaRPr lang="en-US" sz="2000" dirty="0"/>
          </a:p>
          <a:p>
            <a:pPr marL="285750" indent="-285750">
              <a:buFont typeface="Arial"/>
              <a:buChar char="•"/>
            </a:pPr>
            <a:r>
              <a:rPr lang="en-US" sz="2000" dirty="0" smtClean="0"/>
              <a:t>Overall, we seem to fit under projected resource growth curves</a:t>
            </a:r>
          </a:p>
          <a:p>
            <a:pPr marL="742950" lvl="1" indent="-285750">
              <a:buFont typeface="Arial"/>
              <a:buChar char="•"/>
            </a:pPr>
            <a:r>
              <a:rPr lang="en-US" dirty="0" smtClean="0"/>
              <a:t>Still doable under the flat budget </a:t>
            </a:r>
            <a:r>
              <a:rPr lang="en-US" dirty="0" smtClean="0"/>
              <a:t>scenario (+20%)</a:t>
            </a:r>
            <a:endParaRPr lang="en-US" dirty="0"/>
          </a:p>
        </p:txBody>
      </p:sp>
      <p:sp>
        <p:nvSpPr>
          <p:cNvPr id="9" name="Title 1"/>
          <p:cNvSpPr>
            <a:spLocks noGrp="1"/>
          </p:cNvSpPr>
          <p:nvPr>
            <p:ph type="title"/>
          </p:nvPr>
        </p:nvSpPr>
        <p:spPr>
          <a:xfrm>
            <a:off x="634257" y="683920"/>
            <a:ext cx="7211567" cy="612409"/>
          </a:xfrm>
        </p:spPr>
        <p:txBody>
          <a:bodyPr>
            <a:normAutofit/>
          </a:bodyPr>
          <a:lstStyle/>
          <a:p>
            <a:pPr algn="l"/>
            <a:r>
              <a:rPr lang="en-US" sz="2400" dirty="0" smtClean="0"/>
              <a:t>“Flat budget” </a:t>
            </a:r>
            <a:r>
              <a:rPr lang="en-US" sz="2400" dirty="0" smtClean="0"/>
              <a:t>scenario</a:t>
            </a:r>
            <a:endParaRPr lang="en-US" sz="2400" dirty="0"/>
          </a:p>
        </p:txBody>
      </p:sp>
    </p:spTree>
    <p:extLst>
      <p:ext uri="{BB962C8B-B14F-4D97-AF65-F5344CB8AC3E}">
        <p14:creationId xmlns:p14="http://schemas.microsoft.com/office/powerpoint/2010/main" val="362613535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25</a:t>
            </a:fld>
            <a:endParaRPr lang="en-US" dirty="0"/>
          </a:p>
        </p:txBody>
      </p:sp>
      <p:sp>
        <p:nvSpPr>
          <p:cNvPr id="4" name="Title 1"/>
          <p:cNvSpPr>
            <a:spLocks noGrp="1"/>
          </p:cNvSpPr>
          <p:nvPr>
            <p:ph type="title"/>
          </p:nvPr>
        </p:nvSpPr>
        <p:spPr>
          <a:xfrm>
            <a:off x="634257" y="850257"/>
            <a:ext cx="7211567" cy="612409"/>
          </a:xfrm>
        </p:spPr>
        <p:txBody>
          <a:bodyPr>
            <a:normAutofit/>
          </a:bodyPr>
          <a:lstStyle/>
          <a:p>
            <a:pPr algn="l"/>
            <a:r>
              <a:rPr lang="en-US" sz="2800" dirty="0" smtClean="0"/>
              <a:t>Summary (and caveats)</a:t>
            </a:r>
            <a:endParaRPr lang="en-US" sz="2800" dirty="0"/>
          </a:p>
        </p:txBody>
      </p:sp>
      <p:sp>
        <p:nvSpPr>
          <p:cNvPr id="5" name="Content Placeholder 3"/>
          <p:cNvSpPr txBox="1">
            <a:spLocks/>
          </p:cNvSpPr>
          <p:nvPr/>
        </p:nvSpPr>
        <p:spPr>
          <a:xfrm>
            <a:off x="480060" y="1494683"/>
            <a:ext cx="7847248" cy="4000500"/>
          </a:xfrm>
          <a:prstGeom prst="rect">
            <a:avLst/>
          </a:prstGeom>
        </p:spPr>
        <p:txBody>
          <a:bodyPr>
            <a:noAutofit/>
          </a:bodyPr>
          <a:lstStyle>
            <a:lvl1pPr marL="342900" indent="-342900" algn="l" defTabSz="457200" rtl="0" eaLnBrk="1" latinLnBrk="0" hangingPunct="1">
              <a:spcBef>
                <a:spcPct val="20000"/>
              </a:spcBef>
              <a:buFont typeface="Arial"/>
              <a:buChar char="•"/>
              <a:defRPr sz="28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smtClean="0"/>
              <a:t>If everything works as expected, ALICE will fit under flat budget envelope in Run 3</a:t>
            </a:r>
          </a:p>
          <a:p>
            <a:r>
              <a:rPr lang="en-US" sz="2000" dirty="0" smtClean="0"/>
              <a:t>Still large uncertainties</a:t>
            </a:r>
          </a:p>
          <a:p>
            <a:pPr lvl="1"/>
            <a:r>
              <a:rPr lang="en-US" sz="1800" dirty="0" smtClean="0"/>
              <a:t>Run 2 resource evolution </a:t>
            </a:r>
          </a:p>
          <a:p>
            <a:pPr lvl="1"/>
            <a:r>
              <a:rPr lang="en-US" sz="1800" dirty="0" smtClean="0"/>
              <a:t>Compression efficiency (assumed to be x14)</a:t>
            </a:r>
          </a:p>
          <a:p>
            <a:pPr lvl="1"/>
            <a:r>
              <a:rPr lang="en-US" sz="1800" dirty="0" smtClean="0"/>
              <a:t>CPU and AOD size estimates (assumed to scale with raw data as in Run 2) </a:t>
            </a:r>
          </a:p>
          <a:p>
            <a:r>
              <a:rPr lang="en-US" sz="2000" dirty="0" smtClean="0"/>
              <a:t>Availability of Analysis Facilities and ability to grow</a:t>
            </a:r>
          </a:p>
          <a:p>
            <a:pPr lvl="1"/>
            <a:r>
              <a:rPr lang="en-US" sz="1800" dirty="0" smtClean="0"/>
              <a:t>Depending on AOD size, AFs needs could grow faster than expected under flat budget</a:t>
            </a:r>
          </a:p>
          <a:p>
            <a:r>
              <a:rPr lang="en-US" sz="2000" dirty="0" smtClean="0"/>
              <a:t>Software readiness</a:t>
            </a:r>
          </a:p>
          <a:p>
            <a:pPr lvl="1"/>
            <a:r>
              <a:rPr lang="en-US" sz="1800" dirty="0" smtClean="0"/>
              <a:t>We are already accumulating delays</a:t>
            </a:r>
            <a:endParaRPr lang="en-US" sz="2000" dirty="0"/>
          </a:p>
          <a:p>
            <a:r>
              <a:rPr lang="en-US" sz="2000" dirty="0" smtClean="0"/>
              <a:t>All this can distort our elegant Run 3 computing model</a:t>
            </a:r>
          </a:p>
          <a:p>
            <a:pPr lvl="1"/>
            <a:r>
              <a:rPr lang="en-US" sz="1800" dirty="0" smtClean="0"/>
              <a:t>Force us to run analysis on T1s </a:t>
            </a:r>
          </a:p>
          <a:p>
            <a:pPr lvl="1"/>
            <a:r>
              <a:rPr lang="en-US" sz="1800" dirty="0" smtClean="0"/>
              <a:t>Run simulation of all Tiers as a backfill </a:t>
            </a:r>
          </a:p>
          <a:p>
            <a:pPr marL="0" indent="0">
              <a:buNone/>
            </a:pPr>
            <a:endParaRPr lang="en-US" sz="2400" dirty="0" smtClean="0"/>
          </a:p>
          <a:p>
            <a:pPr marL="0" indent="0">
              <a:buFont typeface="Arial"/>
              <a:buNone/>
            </a:pPr>
            <a:endParaRPr lang="en-US" sz="2000" dirty="0" smtClean="0"/>
          </a:p>
          <a:p>
            <a:endParaRPr lang="en-US" sz="2000" dirty="0" smtClean="0"/>
          </a:p>
          <a:p>
            <a:pPr marL="0" indent="0">
              <a:buFont typeface="Arial"/>
              <a:buNone/>
            </a:pPr>
            <a:endParaRPr lang="en-US" sz="2000" dirty="0" smtClean="0"/>
          </a:p>
          <a:p>
            <a:endParaRPr lang="en-US" sz="2000" dirty="0"/>
          </a:p>
        </p:txBody>
      </p:sp>
    </p:spTree>
    <p:extLst>
      <p:ext uri="{BB962C8B-B14F-4D97-AF65-F5344CB8AC3E}">
        <p14:creationId xmlns:p14="http://schemas.microsoft.com/office/powerpoint/2010/main" val="297933122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3</a:t>
            </a:fld>
            <a:endParaRPr lang="en-US" dirty="0"/>
          </a:p>
        </p:txBody>
      </p:sp>
      <p:pic>
        <p:nvPicPr>
          <p:cNvPr id="4" name="Picture 3"/>
          <p:cNvPicPr>
            <a:picLocks noChangeAspect="1"/>
          </p:cNvPicPr>
          <p:nvPr/>
        </p:nvPicPr>
        <p:blipFill>
          <a:blip r:embed="rId2"/>
          <a:stretch>
            <a:fillRect/>
          </a:stretch>
        </p:blipFill>
        <p:spPr>
          <a:xfrm>
            <a:off x="2351025" y="1366722"/>
            <a:ext cx="4418306" cy="1612203"/>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a:stretch>
            <a:fillRect/>
          </a:stretch>
        </p:blipFill>
        <p:spPr>
          <a:xfrm>
            <a:off x="1637605" y="3133148"/>
            <a:ext cx="5699214" cy="3311828"/>
          </a:xfrm>
          <a:prstGeom prst="rect">
            <a:avLst/>
          </a:prstGeom>
          <a:ln>
            <a:noFill/>
          </a:ln>
          <a:effectLst>
            <a:outerShdw blurRad="292100" dist="139700" dir="2700000" algn="tl" rotWithShape="0">
              <a:srgbClr val="333333">
                <a:alpha val="65000"/>
              </a:srgbClr>
            </a:outerShdw>
          </a:effectLst>
        </p:spPr>
      </p:pic>
      <p:sp>
        <p:nvSpPr>
          <p:cNvPr id="6" name="Title 1"/>
          <p:cNvSpPr>
            <a:spLocks noGrp="1"/>
          </p:cNvSpPr>
          <p:nvPr>
            <p:ph type="title"/>
          </p:nvPr>
        </p:nvSpPr>
        <p:spPr>
          <a:xfrm>
            <a:off x="507997" y="683920"/>
            <a:ext cx="7337827" cy="612409"/>
          </a:xfrm>
        </p:spPr>
        <p:txBody>
          <a:bodyPr>
            <a:normAutofit/>
          </a:bodyPr>
          <a:lstStyle/>
          <a:p>
            <a:pPr algn="l"/>
            <a:r>
              <a:rPr lang="en-US" sz="2400" dirty="0" smtClean="0"/>
              <a:t>Data taking plans 2017-2019</a:t>
            </a:r>
            <a:endParaRPr lang="en-US" sz="2400" dirty="0"/>
          </a:p>
        </p:txBody>
      </p:sp>
    </p:spTree>
    <p:extLst>
      <p:ext uri="{BB962C8B-B14F-4D97-AF65-F5344CB8AC3E}">
        <p14:creationId xmlns:p14="http://schemas.microsoft.com/office/powerpoint/2010/main" val="341266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4</a:t>
            </a:fld>
            <a:endParaRPr lang="en-US" dirty="0"/>
          </a:p>
        </p:txBody>
      </p:sp>
      <p:sp>
        <p:nvSpPr>
          <p:cNvPr id="6" name="Title 1"/>
          <p:cNvSpPr>
            <a:spLocks noGrp="1"/>
          </p:cNvSpPr>
          <p:nvPr>
            <p:ph type="title"/>
          </p:nvPr>
        </p:nvSpPr>
        <p:spPr>
          <a:xfrm>
            <a:off x="507997" y="683920"/>
            <a:ext cx="7337827" cy="612409"/>
          </a:xfrm>
        </p:spPr>
        <p:txBody>
          <a:bodyPr>
            <a:normAutofit/>
          </a:bodyPr>
          <a:lstStyle/>
          <a:p>
            <a:pPr algn="l"/>
            <a:r>
              <a:rPr lang="en-US" sz="2400" dirty="0" smtClean="0"/>
              <a:t>C-RSG Exercise and “flat budget”</a:t>
            </a:r>
            <a:endParaRPr lang="en-US" sz="2400" dirty="0"/>
          </a:p>
        </p:txBody>
      </p:sp>
      <p:graphicFrame>
        <p:nvGraphicFramePr>
          <p:cNvPr id="2" name="Object 1"/>
          <p:cNvGraphicFramePr>
            <a:graphicFrameLocks noChangeAspect="1"/>
          </p:cNvGraphicFramePr>
          <p:nvPr>
            <p:extLst>
              <p:ext uri="{D42A27DB-BD31-4B8C-83A1-F6EECF244321}">
                <p14:modId xmlns:p14="http://schemas.microsoft.com/office/powerpoint/2010/main" val="3334974219"/>
              </p:ext>
            </p:extLst>
          </p:nvPr>
        </p:nvGraphicFramePr>
        <p:xfrm>
          <a:off x="1276299" y="1457581"/>
          <a:ext cx="6439342" cy="2392761"/>
        </p:xfrm>
        <a:graphic>
          <a:graphicData uri="http://schemas.openxmlformats.org/presentationml/2006/ole">
            <mc:AlternateContent xmlns:mc="http://schemas.openxmlformats.org/markup-compatibility/2006">
              <mc:Choice xmlns:v="urn:schemas-microsoft-com:vml" Requires="v">
                <p:oleObj spid="_x0000_s1032" name="Worksheet" r:id="rId3" imgW="4648200" imgH="1727200" progId="Excel.Sheet.12">
                  <p:embed/>
                </p:oleObj>
              </mc:Choice>
              <mc:Fallback>
                <p:oleObj name="Worksheet" r:id="rId3" imgW="4648200" imgH="1727200" progId="Excel.Sheet.12">
                  <p:embed/>
                  <p:pic>
                    <p:nvPicPr>
                      <p:cNvPr id="0" name=""/>
                      <p:cNvPicPr/>
                      <p:nvPr/>
                    </p:nvPicPr>
                    <p:blipFill>
                      <a:blip r:embed="rId4"/>
                      <a:stretch>
                        <a:fillRect/>
                      </a:stretch>
                    </p:blipFill>
                    <p:spPr>
                      <a:xfrm>
                        <a:off x="1276299" y="1457581"/>
                        <a:ext cx="6439342" cy="2392761"/>
                      </a:xfrm>
                      <a:prstGeom prst="rect">
                        <a:avLst/>
                      </a:prstGeom>
                    </p:spPr>
                  </p:pic>
                </p:oleObj>
              </mc:Fallback>
            </mc:AlternateContent>
          </a:graphicData>
        </a:graphic>
      </p:graphicFrame>
      <p:sp>
        <p:nvSpPr>
          <p:cNvPr id="4" name="TextBox 3"/>
          <p:cNvSpPr txBox="1"/>
          <p:nvPr/>
        </p:nvSpPr>
        <p:spPr>
          <a:xfrm>
            <a:off x="318834" y="4323191"/>
            <a:ext cx="8274567" cy="1569660"/>
          </a:xfrm>
          <a:prstGeom prst="rect">
            <a:avLst/>
          </a:prstGeom>
          <a:noFill/>
        </p:spPr>
        <p:txBody>
          <a:bodyPr wrap="square" rtlCol="0">
            <a:spAutoFit/>
          </a:bodyPr>
          <a:lstStyle/>
          <a:p>
            <a:r>
              <a:rPr lang="en-US" sz="1600" i="1" dirty="0"/>
              <a:t>“The requirements for 2018, specifically: T1-disk (47% increase), T2-disk (82%) and T2-cpu (58%) are well beyond "flat budget" and we noticed that T2 pledges are about 20% less than the request. CRSG is not in a position to accept these requests and asks the experiment and the LHCC to take the actions necessary to reduce the resource needs in order to be scrutinized in October. CRSG is willing to follow and to help in this process if asked.”</a:t>
            </a:r>
            <a:endParaRPr lang="en-US" sz="1600" dirty="0"/>
          </a:p>
        </p:txBody>
      </p:sp>
    </p:spTree>
    <p:extLst>
      <p:ext uri="{BB962C8B-B14F-4D97-AF65-F5344CB8AC3E}">
        <p14:creationId xmlns:p14="http://schemas.microsoft.com/office/powerpoint/2010/main" val="6367415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5</a:t>
            </a:fld>
            <a:endParaRPr lang="en-US" dirty="0"/>
          </a:p>
        </p:txBody>
      </p:sp>
      <p:pic>
        <p:nvPicPr>
          <p:cNvPr id="4" name="Picture 3" descr="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206" y="1418545"/>
            <a:ext cx="7364823" cy="3917894"/>
          </a:xfrm>
          <a:prstGeom prst="rect">
            <a:avLst/>
          </a:prstGeom>
        </p:spPr>
      </p:pic>
      <p:sp>
        <p:nvSpPr>
          <p:cNvPr id="5" name="Title 1"/>
          <p:cNvSpPr>
            <a:spLocks noGrp="1"/>
          </p:cNvSpPr>
          <p:nvPr>
            <p:ph type="title"/>
          </p:nvPr>
        </p:nvSpPr>
        <p:spPr>
          <a:xfrm>
            <a:off x="507997" y="683920"/>
            <a:ext cx="7337827" cy="612409"/>
          </a:xfrm>
        </p:spPr>
        <p:txBody>
          <a:bodyPr>
            <a:normAutofit/>
          </a:bodyPr>
          <a:lstStyle/>
          <a:p>
            <a:pPr algn="l"/>
            <a:r>
              <a:rPr lang="en-US" sz="2400" dirty="0" smtClean="0"/>
              <a:t>ALICE: Plans, requests and pledges</a:t>
            </a:r>
            <a:endParaRPr lang="en-US" sz="2400" dirty="0"/>
          </a:p>
        </p:txBody>
      </p:sp>
    </p:spTree>
    <p:extLst>
      <p:ext uri="{BB962C8B-B14F-4D97-AF65-F5344CB8AC3E}">
        <p14:creationId xmlns:p14="http://schemas.microsoft.com/office/powerpoint/2010/main" val="2183139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6</a:t>
            </a:fld>
            <a:endParaRPr lang="en-US" dirty="0"/>
          </a:p>
        </p:txBody>
      </p:sp>
      <p:pic>
        <p:nvPicPr>
          <p:cNvPr id="2" name="Picture 1" descr="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206" y="1486095"/>
            <a:ext cx="7454400" cy="3917894"/>
          </a:xfrm>
          <a:prstGeom prst="rect">
            <a:avLst/>
          </a:prstGeom>
        </p:spPr>
      </p:pic>
      <p:sp>
        <p:nvSpPr>
          <p:cNvPr id="5" name="Title 1"/>
          <p:cNvSpPr>
            <a:spLocks noGrp="1"/>
          </p:cNvSpPr>
          <p:nvPr>
            <p:ph type="title"/>
          </p:nvPr>
        </p:nvSpPr>
        <p:spPr>
          <a:xfrm>
            <a:off x="507997" y="683920"/>
            <a:ext cx="7337827" cy="612409"/>
          </a:xfrm>
        </p:spPr>
        <p:txBody>
          <a:bodyPr>
            <a:normAutofit/>
          </a:bodyPr>
          <a:lstStyle/>
          <a:p>
            <a:pPr algn="l"/>
            <a:r>
              <a:rPr lang="en-US" sz="2400" dirty="0" smtClean="0"/>
              <a:t>ALICE: Plans, requests and pledges</a:t>
            </a:r>
            <a:endParaRPr lang="en-US" sz="2400" dirty="0"/>
          </a:p>
        </p:txBody>
      </p:sp>
    </p:spTree>
    <p:extLst>
      <p:ext uri="{BB962C8B-B14F-4D97-AF65-F5344CB8AC3E}">
        <p14:creationId xmlns:p14="http://schemas.microsoft.com/office/powerpoint/2010/main" val="2193143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7</a:t>
            </a:fld>
            <a:endParaRPr lang="en-US" dirty="0"/>
          </a:p>
        </p:txBody>
      </p:sp>
      <p:pic>
        <p:nvPicPr>
          <p:cNvPr id="5" name="Picture 4" desc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9206" y="1486095"/>
            <a:ext cx="7530678" cy="3917894"/>
          </a:xfrm>
          <a:prstGeom prst="rect">
            <a:avLst/>
          </a:prstGeom>
        </p:spPr>
      </p:pic>
      <p:sp>
        <p:nvSpPr>
          <p:cNvPr id="6" name="Title 1"/>
          <p:cNvSpPr>
            <a:spLocks noGrp="1"/>
          </p:cNvSpPr>
          <p:nvPr>
            <p:ph type="title"/>
          </p:nvPr>
        </p:nvSpPr>
        <p:spPr>
          <a:xfrm>
            <a:off x="507997" y="683920"/>
            <a:ext cx="7337827" cy="612409"/>
          </a:xfrm>
        </p:spPr>
        <p:txBody>
          <a:bodyPr>
            <a:normAutofit/>
          </a:bodyPr>
          <a:lstStyle/>
          <a:p>
            <a:pPr algn="l"/>
            <a:r>
              <a:rPr lang="en-US" sz="2400" dirty="0" smtClean="0"/>
              <a:t>ALICE: Plans, requests and pledges</a:t>
            </a:r>
            <a:endParaRPr lang="en-US" sz="2400" dirty="0"/>
          </a:p>
        </p:txBody>
      </p:sp>
    </p:spTree>
    <p:extLst>
      <p:ext uri="{BB962C8B-B14F-4D97-AF65-F5344CB8AC3E}">
        <p14:creationId xmlns:p14="http://schemas.microsoft.com/office/powerpoint/2010/main" val="2469781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8</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98317709"/>
              </p:ext>
            </p:extLst>
          </p:nvPr>
        </p:nvGraphicFramePr>
        <p:xfrm>
          <a:off x="457199" y="1659209"/>
          <a:ext cx="8229602" cy="3493386"/>
        </p:xfrm>
        <a:graphic>
          <a:graphicData uri="http://schemas.openxmlformats.org/drawingml/2006/table">
            <a:tbl>
              <a:tblPr/>
              <a:tblGrid>
                <a:gridCol w="727788"/>
                <a:gridCol w="727788"/>
                <a:gridCol w="727788"/>
                <a:gridCol w="727788"/>
                <a:gridCol w="727788"/>
                <a:gridCol w="727788"/>
                <a:gridCol w="727788"/>
                <a:gridCol w="727788"/>
                <a:gridCol w="727788"/>
                <a:gridCol w="951722"/>
                <a:gridCol w="727788"/>
              </a:tblGrid>
              <a:tr h="172430">
                <a:tc>
                  <a:txBody>
                    <a:bodyPr/>
                    <a:lstStyle/>
                    <a:p>
                      <a:pPr algn="l" fontAlgn="b"/>
                      <a:endParaRPr lang="en-US" sz="1200" b="0" i="0" u="none" strike="noStrike">
                        <a:solidFill>
                          <a:srgbClr val="000000"/>
                        </a:solidFill>
                        <a:effectLst/>
                        <a:latin typeface="Arial"/>
                        <a:cs typeface="Arial"/>
                      </a:endParaRPr>
                    </a:p>
                  </a:txBody>
                  <a:tcPr marL="11197" marR="11197" marT="11197" marB="0" anchor="b">
                    <a:lnL>
                      <a:noFill/>
                    </a:lnL>
                    <a:lnR>
                      <a:noFill/>
                    </a:lnR>
                    <a:lnT>
                      <a:noFill/>
                    </a:lnT>
                    <a:lnB>
                      <a:noFill/>
                    </a:lnB>
                  </a:tcPr>
                </a:tc>
                <a:tc>
                  <a:txBody>
                    <a:bodyPr/>
                    <a:lstStyle/>
                    <a:p>
                      <a:pPr algn="l" fontAlgn="b"/>
                      <a:endParaRPr lang="en-US" sz="1200" b="0" i="0" u="none" strike="noStrike">
                        <a:solidFill>
                          <a:srgbClr val="000000"/>
                        </a:solidFill>
                        <a:effectLst/>
                        <a:latin typeface="Arial"/>
                        <a:cs typeface="Arial"/>
                      </a:endParaRP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effectLst/>
                          <a:latin typeface="Arial"/>
                          <a:cs typeface="Arial"/>
                        </a:rPr>
                        <a:t>CPU</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cs typeface="Arial"/>
                        </a:rPr>
                        <a:t>Disk</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effectLst/>
                          <a:latin typeface="Arial"/>
                          <a:cs typeface="Arial"/>
                        </a:rPr>
                        <a:t>Tape</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2430">
                <a:tc>
                  <a:txBody>
                    <a:bodyPr/>
                    <a:lstStyle/>
                    <a:p>
                      <a:pPr algn="l" fontAlgn="b"/>
                      <a:endParaRPr lang="en-US" sz="1200" b="0" i="0" u="none" strike="noStrike">
                        <a:solidFill>
                          <a:srgbClr val="000000"/>
                        </a:solidFill>
                        <a:effectLst/>
                        <a:latin typeface="Arial"/>
                        <a:cs typeface="Arial"/>
                      </a:endParaRP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Tier</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requested</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pledged</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difference</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requested</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pledged</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difference</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requested</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pledged</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difference</a:t>
                      </a:r>
                    </a:p>
                  </a:txBody>
                  <a:tcPr marL="11197" marR="11197" marT="1119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430">
                <a:tc rowSpan="4">
                  <a:txBody>
                    <a:bodyPr/>
                    <a:lstStyle/>
                    <a:p>
                      <a:pPr algn="ctr" fontAlgn="ctr"/>
                      <a:r>
                        <a:rPr lang="is-IS" sz="1200" b="0" i="0" u="none" strike="noStrike">
                          <a:solidFill>
                            <a:srgbClr val="000000"/>
                          </a:solidFill>
                          <a:effectLst/>
                          <a:latin typeface="Arial"/>
                          <a:cs typeface="Arial"/>
                        </a:rPr>
                        <a:t>2017</a:t>
                      </a:r>
                    </a:p>
                  </a:txBody>
                  <a:tcPr marL="11197" marR="11197" marT="1119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dirty="0">
                          <a:solidFill>
                            <a:srgbClr val="000000"/>
                          </a:solidFill>
                          <a:effectLst/>
                          <a:latin typeface="Arial"/>
                          <a:cs typeface="Arial"/>
                        </a:rPr>
                        <a:t>292.00</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292.00</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mr-IN" sz="1200" b="0" i="0" u="none" strike="noStrike">
                          <a:solidFill>
                            <a:srgbClr val="000000"/>
                          </a:solidFill>
                          <a:effectLst/>
                          <a:latin typeface="Arial"/>
                          <a:cs typeface="Arial"/>
                        </a:rPr>
                        <a:t>0.00%</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nb-NO" sz="1200" b="0" i="0" u="none" strike="noStrike">
                          <a:solidFill>
                            <a:srgbClr val="000000"/>
                          </a:solidFill>
                          <a:effectLst/>
                          <a:latin typeface="Arial"/>
                          <a:cs typeface="Arial"/>
                        </a:rPr>
                        <a:t>20.60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22.40</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mr-IN" sz="1200" b="0" i="0" u="none" strike="noStrike">
                          <a:solidFill>
                            <a:srgbClr val="000000"/>
                          </a:solidFill>
                          <a:effectLst/>
                          <a:latin typeface="Arial"/>
                          <a:cs typeface="Arial"/>
                        </a:rPr>
                        <a:t>8.04%</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34.5</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36.9</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mr-IN" sz="1200" b="0" i="0" u="none" strike="noStrike" dirty="0">
                          <a:solidFill>
                            <a:srgbClr val="000000"/>
                          </a:solidFill>
                          <a:effectLst/>
                          <a:latin typeface="Arial"/>
                          <a:cs typeface="Arial"/>
                        </a:rPr>
                        <a:t>6.50%</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72430">
                <a:tc vMerge="1">
                  <a:txBody>
                    <a:bodyPr/>
                    <a:lstStyle/>
                    <a:p>
                      <a:endParaRPr lang="en-US"/>
                    </a:p>
                  </a:txBody>
                  <a:tcPr/>
                </a:tc>
                <a:tc>
                  <a:txBody>
                    <a:bodyPr/>
                    <a:lstStyle/>
                    <a:p>
                      <a:pPr algn="ctr" fontAlgn="b"/>
                      <a:r>
                        <a:rPr lang="en-US" sz="1200" b="0" i="0" u="none" strike="noStrike">
                          <a:solidFill>
                            <a:srgbClr val="000000"/>
                          </a:solidFill>
                          <a:effectLst/>
                          <a:latin typeface="Arial"/>
                          <a:cs typeface="Arial"/>
                        </a:rPr>
                        <a:t>1</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is-IS" sz="1200" b="0" i="0" u="none" strike="noStrike">
                          <a:solidFill>
                            <a:srgbClr val="000000"/>
                          </a:solidFill>
                          <a:effectLst/>
                          <a:latin typeface="Arial"/>
                          <a:cs typeface="Arial"/>
                        </a:rPr>
                        <a:t>256.00</a:t>
                      </a:r>
                    </a:p>
                  </a:txBody>
                  <a:tcPr marL="11197" marR="11197" marT="11197" marB="0" anchor="b">
                    <a:lnL>
                      <a:noFill/>
                    </a:lnL>
                    <a:lnR>
                      <a:noFill/>
                    </a:lnR>
                    <a:lnT>
                      <a:noFill/>
                    </a:lnT>
                    <a:lnB>
                      <a:noFill/>
                    </a:lnB>
                  </a:tcPr>
                </a:tc>
                <a:tc>
                  <a:txBody>
                    <a:bodyPr/>
                    <a:lstStyle/>
                    <a:p>
                      <a:pPr algn="r" fontAlgn="b"/>
                      <a:r>
                        <a:rPr lang="hr-HR" sz="1200" b="0" i="0" u="none" strike="noStrike">
                          <a:solidFill>
                            <a:srgbClr val="000000"/>
                          </a:solidFill>
                          <a:effectLst/>
                          <a:latin typeface="Arial"/>
                          <a:cs typeface="Arial"/>
                        </a:rPr>
                        <a:t>235.48</a:t>
                      </a:r>
                    </a:p>
                  </a:txBody>
                  <a:tcPr marL="11197" marR="11197" marT="11197" marB="0" anchor="b">
                    <a:lnL>
                      <a:noFill/>
                    </a:lnL>
                    <a:lnR>
                      <a:noFill/>
                    </a:lnR>
                    <a:lnT>
                      <a:noFill/>
                    </a:lnT>
                    <a:lnB>
                      <a:noFill/>
                    </a:lnB>
                  </a:tcPr>
                </a:tc>
                <a:tc>
                  <a:txBody>
                    <a:bodyPr/>
                    <a:lstStyle/>
                    <a:p>
                      <a:pPr algn="r" fontAlgn="b"/>
                      <a:r>
                        <a:rPr lang="mr-IN" sz="1200" b="0" i="0" u="none" strike="noStrike">
                          <a:solidFill>
                            <a:srgbClr val="000000"/>
                          </a:solidFill>
                          <a:effectLst/>
                          <a:latin typeface="Arial"/>
                          <a:cs typeface="Arial"/>
                        </a:rPr>
                        <a:t>-8.71%</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hr-HR" sz="1200" b="0" i="0" u="none" strike="noStrike">
                          <a:solidFill>
                            <a:srgbClr val="000000"/>
                          </a:solidFill>
                          <a:effectLst/>
                          <a:latin typeface="Arial"/>
                          <a:cs typeface="Arial"/>
                        </a:rPr>
                        <a:t>24.40</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nb-NO" sz="1200" b="0" i="0" u="none" strike="noStrike">
                          <a:solidFill>
                            <a:srgbClr val="000000"/>
                          </a:solidFill>
                          <a:effectLst/>
                          <a:latin typeface="Arial"/>
                          <a:cs typeface="Arial"/>
                        </a:rPr>
                        <a:t>21.81</a:t>
                      </a:r>
                    </a:p>
                  </a:txBody>
                  <a:tcPr marL="11197" marR="11197" marT="11197" marB="0" anchor="b">
                    <a:lnL>
                      <a:noFill/>
                    </a:lnL>
                    <a:lnR>
                      <a:noFill/>
                    </a:lnR>
                    <a:lnT>
                      <a:noFill/>
                    </a:lnT>
                    <a:lnB>
                      <a:noFill/>
                    </a:lnB>
                  </a:tcPr>
                </a:tc>
                <a:tc>
                  <a:txBody>
                    <a:bodyPr/>
                    <a:lstStyle/>
                    <a:p>
                      <a:pPr algn="r" fontAlgn="b"/>
                      <a:r>
                        <a:rPr lang="mr-IN" sz="1200" b="0" i="0" u="none" strike="noStrike">
                          <a:solidFill>
                            <a:srgbClr val="000000"/>
                          </a:solidFill>
                          <a:effectLst/>
                          <a:latin typeface="Arial"/>
                          <a:cs typeface="Arial"/>
                        </a:rPr>
                        <a:t>-11.90%</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hr-HR" sz="1200" b="0" i="0" u="none" strike="noStrike">
                          <a:solidFill>
                            <a:srgbClr val="000000"/>
                          </a:solidFill>
                          <a:effectLst/>
                          <a:latin typeface="Arial"/>
                          <a:cs typeface="Arial"/>
                        </a:rPr>
                        <a:t>26.60</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nb-NO" sz="1200" b="0" i="0" u="none" strike="noStrike">
                          <a:solidFill>
                            <a:srgbClr val="000000"/>
                          </a:solidFill>
                          <a:effectLst/>
                          <a:latin typeface="Arial"/>
                          <a:cs typeface="Arial"/>
                        </a:rPr>
                        <a:t>30.60</a:t>
                      </a:r>
                    </a:p>
                  </a:txBody>
                  <a:tcPr marL="11197" marR="11197" marT="11197" marB="0" anchor="b">
                    <a:lnL>
                      <a:noFill/>
                    </a:lnL>
                    <a:lnR>
                      <a:noFill/>
                    </a:lnR>
                    <a:lnT>
                      <a:noFill/>
                    </a:lnT>
                    <a:lnB>
                      <a:noFill/>
                    </a:lnB>
                  </a:tcPr>
                </a:tc>
                <a:tc>
                  <a:txBody>
                    <a:bodyPr/>
                    <a:lstStyle/>
                    <a:p>
                      <a:pPr algn="r" fontAlgn="b"/>
                      <a:r>
                        <a:rPr lang="mr-IN" sz="1200" b="0" i="0" u="none" strike="noStrike">
                          <a:solidFill>
                            <a:srgbClr val="000000"/>
                          </a:solidFill>
                          <a:effectLst/>
                          <a:latin typeface="Arial"/>
                          <a:cs typeface="Arial"/>
                        </a:rPr>
                        <a:t>13.07%</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r>
              <a:tr h="172430">
                <a:tc vMerge="1">
                  <a:txBody>
                    <a:bodyPr/>
                    <a:lstStyle/>
                    <a:p>
                      <a:endParaRPr lang="en-US"/>
                    </a:p>
                  </a:txBody>
                  <a:tcPr/>
                </a:tc>
                <a:tc>
                  <a:txBody>
                    <a:bodyPr/>
                    <a:lstStyle/>
                    <a:p>
                      <a:pPr algn="ctr" fontAlgn="b"/>
                      <a:r>
                        <a:rPr lang="is-IS" sz="1200" b="0" i="0" u="none" strike="noStrike">
                          <a:solidFill>
                            <a:srgbClr val="000000"/>
                          </a:solidFill>
                          <a:effectLst/>
                          <a:latin typeface="Arial"/>
                          <a:cs typeface="Arial"/>
                        </a:rPr>
                        <a:t>2</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366.00</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318.62</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-14.87%</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31.20</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26.01</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-19.95%</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2430">
                <a:tc vMerge="1">
                  <a:txBody>
                    <a:bodyPr/>
                    <a:lstStyle/>
                    <a:p>
                      <a:endParaRPr lang="en-US"/>
                    </a:p>
                  </a:txBody>
                  <a:tcPr/>
                </a:tc>
                <a:tc>
                  <a:txBody>
                    <a:bodyPr/>
                    <a:lstStyle/>
                    <a:p>
                      <a:pPr algn="ctr" fontAlgn="b"/>
                      <a:r>
                        <a:rPr lang="en-US" sz="1200" b="0" i="0" u="none" strike="noStrike" dirty="0">
                          <a:solidFill>
                            <a:srgbClr val="000000"/>
                          </a:solidFill>
                          <a:effectLst/>
                          <a:latin typeface="Arial"/>
                          <a:cs typeface="Arial"/>
                        </a:rPr>
                        <a:t>Total</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914.00</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846.10</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-8.03%</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76.20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70.22</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-8.52%</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61.10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67.50</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9.48%</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430">
                <a:tc rowSpan="4">
                  <a:txBody>
                    <a:bodyPr/>
                    <a:lstStyle/>
                    <a:p>
                      <a:pPr algn="ctr" fontAlgn="ctr"/>
                      <a:r>
                        <a:rPr lang="is-IS" sz="1200" b="0" i="0" u="none" strike="noStrike">
                          <a:solidFill>
                            <a:srgbClr val="000000"/>
                          </a:solidFill>
                          <a:effectLst/>
                          <a:latin typeface="Arial"/>
                          <a:cs typeface="Arial"/>
                        </a:rPr>
                        <a:t>2018</a:t>
                      </a:r>
                    </a:p>
                  </a:txBody>
                  <a:tcPr marL="11197" marR="11197" marT="1119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b-NO" sz="1200" b="0" i="0" u="none" strike="noStrike">
                          <a:solidFill>
                            <a:srgbClr val="000000"/>
                          </a:solidFill>
                          <a:effectLst/>
                          <a:latin typeface="Arial"/>
                          <a:cs typeface="Arial"/>
                        </a:rPr>
                        <a:t>350.00</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b-NO" sz="1200" b="0" i="0" u="none" strike="noStrike">
                          <a:solidFill>
                            <a:srgbClr val="000000"/>
                          </a:solidFill>
                          <a:effectLst/>
                          <a:latin typeface="Arial"/>
                          <a:cs typeface="Arial"/>
                        </a:rPr>
                        <a:t>350.40</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mr-IN" sz="1200" b="0" i="0" u="none" strike="noStrike">
                          <a:solidFill>
                            <a:srgbClr val="000000"/>
                          </a:solidFill>
                          <a:effectLst/>
                          <a:latin typeface="Arial"/>
                          <a:cs typeface="Arial"/>
                        </a:rPr>
                        <a:t>0.11%</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nb-NO" sz="1200" b="0" i="0" u="none" strike="noStrike">
                          <a:solidFill>
                            <a:srgbClr val="000000"/>
                          </a:solidFill>
                          <a:effectLst/>
                          <a:latin typeface="Arial"/>
                          <a:cs typeface="Arial"/>
                        </a:rPr>
                        <a:t>27.00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26.88</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mr-IN" sz="1200" b="0" i="0" u="none" strike="noStrike">
                          <a:solidFill>
                            <a:srgbClr val="000000"/>
                          </a:solidFill>
                          <a:effectLst/>
                          <a:latin typeface="Arial"/>
                          <a:cs typeface="Arial"/>
                        </a:rPr>
                        <a:t>-0.45%</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solidFill>
                            <a:srgbClr val="000000"/>
                          </a:solidFill>
                          <a:effectLst/>
                          <a:latin typeface="Arial"/>
                          <a:cs typeface="Arial"/>
                        </a:rPr>
                        <a:t>55</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solidFill>
                            <a:srgbClr val="000000"/>
                          </a:solidFill>
                          <a:effectLst/>
                          <a:latin typeface="Arial"/>
                          <a:cs typeface="Arial"/>
                        </a:rPr>
                        <a:t>55</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72430">
                <a:tc vMerge="1">
                  <a:txBody>
                    <a:bodyPr/>
                    <a:lstStyle/>
                    <a:p>
                      <a:endParaRPr lang="en-US"/>
                    </a:p>
                  </a:txBody>
                  <a:tcPr/>
                </a:tc>
                <a:tc>
                  <a:txBody>
                    <a:bodyPr/>
                    <a:lstStyle/>
                    <a:p>
                      <a:pPr algn="ctr" fontAlgn="b"/>
                      <a:r>
                        <a:rPr lang="en-US" sz="1200" b="0" i="0" u="none" strike="noStrike">
                          <a:solidFill>
                            <a:srgbClr val="000000"/>
                          </a:solidFill>
                          <a:effectLst/>
                          <a:latin typeface="Arial"/>
                          <a:cs typeface="Arial"/>
                        </a:rPr>
                        <a:t>1</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hr-HR" sz="1200" b="0" i="0" u="none" strike="noStrike">
                          <a:solidFill>
                            <a:srgbClr val="000000"/>
                          </a:solidFill>
                          <a:effectLst/>
                          <a:latin typeface="Arial"/>
                          <a:cs typeface="Arial"/>
                        </a:rPr>
                        <a:t>306.00</a:t>
                      </a:r>
                    </a:p>
                  </a:txBody>
                  <a:tcPr marL="11197" marR="11197" marT="11197" marB="0" anchor="b">
                    <a:lnL>
                      <a:noFill/>
                    </a:lnL>
                    <a:lnR>
                      <a:noFill/>
                    </a:lnR>
                    <a:lnT>
                      <a:noFill/>
                    </a:lnT>
                    <a:lnB>
                      <a:noFill/>
                    </a:lnB>
                  </a:tcPr>
                </a:tc>
                <a:tc>
                  <a:txBody>
                    <a:bodyPr/>
                    <a:lstStyle/>
                    <a:p>
                      <a:pPr algn="r" fontAlgn="b"/>
                      <a:r>
                        <a:rPr lang="is-IS" sz="1200" b="0" i="0" u="none" strike="noStrike">
                          <a:solidFill>
                            <a:srgbClr val="000000"/>
                          </a:solidFill>
                          <a:effectLst/>
                          <a:latin typeface="Arial"/>
                          <a:cs typeface="Arial"/>
                        </a:rPr>
                        <a:t>282.58</a:t>
                      </a:r>
                    </a:p>
                  </a:txBody>
                  <a:tcPr marL="11197" marR="11197" marT="11197" marB="0" anchor="b">
                    <a:lnL>
                      <a:noFill/>
                    </a:lnL>
                    <a:lnR>
                      <a:noFill/>
                    </a:lnR>
                    <a:lnT>
                      <a:noFill/>
                    </a:lnT>
                    <a:lnB>
                      <a:noFill/>
                    </a:lnB>
                  </a:tcPr>
                </a:tc>
                <a:tc>
                  <a:txBody>
                    <a:bodyPr/>
                    <a:lstStyle/>
                    <a:p>
                      <a:pPr algn="r" fontAlgn="b"/>
                      <a:r>
                        <a:rPr lang="mr-IN" sz="1200" b="0" i="0" u="none" strike="noStrike">
                          <a:solidFill>
                            <a:srgbClr val="000000"/>
                          </a:solidFill>
                          <a:effectLst/>
                          <a:latin typeface="Arial"/>
                          <a:cs typeface="Arial"/>
                        </a:rPr>
                        <a:t>-8.29%</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hr-HR" sz="1200" b="0" i="0" u="none" strike="noStrike">
                          <a:solidFill>
                            <a:srgbClr val="000000"/>
                          </a:solidFill>
                          <a:effectLst/>
                          <a:latin typeface="Arial"/>
                          <a:cs typeface="Arial"/>
                        </a:rPr>
                        <a:t>32.00</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hr-HR" sz="1200" b="0" i="0" u="none" strike="noStrike">
                          <a:solidFill>
                            <a:srgbClr val="000000"/>
                          </a:solidFill>
                          <a:effectLst/>
                          <a:latin typeface="Arial"/>
                          <a:cs typeface="Arial"/>
                        </a:rPr>
                        <a:t>26.17</a:t>
                      </a:r>
                    </a:p>
                  </a:txBody>
                  <a:tcPr marL="11197" marR="11197" marT="11197" marB="0" anchor="b">
                    <a:lnL>
                      <a:noFill/>
                    </a:lnL>
                    <a:lnR>
                      <a:noFill/>
                    </a:lnR>
                    <a:lnT>
                      <a:noFill/>
                    </a:lnT>
                    <a:lnB>
                      <a:noFill/>
                    </a:lnB>
                  </a:tcPr>
                </a:tc>
                <a:tc>
                  <a:txBody>
                    <a:bodyPr/>
                    <a:lstStyle/>
                    <a:p>
                      <a:pPr algn="r" fontAlgn="b"/>
                      <a:r>
                        <a:rPr lang="mr-IN" sz="1200" b="0" i="0" u="none" strike="noStrike">
                          <a:solidFill>
                            <a:srgbClr val="000000"/>
                          </a:solidFill>
                          <a:effectLst/>
                          <a:latin typeface="Arial"/>
                          <a:cs typeface="Arial"/>
                        </a:rPr>
                        <a:t>-22.30%</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nb-NO" sz="1200" b="0" i="0" u="none" strike="noStrike">
                          <a:solidFill>
                            <a:srgbClr val="000000"/>
                          </a:solidFill>
                          <a:effectLst/>
                          <a:latin typeface="Arial"/>
                          <a:cs typeface="Arial"/>
                        </a:rPr>
                        <a:t>41.00</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nb-NO" sz="1200" b="0" i="0" u="none" strike="noStrike">
                          <a:solidFill>
                            <a:srgbClr val="000000"/>
                          </a:solidFill>
                          <a:effectLst/>
                          <a:latin typeface="Arial"/>
                          <a:cs typeface="Arial"/>
                        </a:rPr>
                        <a:t>41.00</a:t>
                      </a:r>
                    </a:p>
                  </a:txBody>
                  <a:tcPr marL="11197" marR="11197" marT="11197" marB="0" anchor="b">
                    <a:lnL>
                      <a:noFill/>
                    </a:lnL>
                    <a:lnR>
                      <a:noFill/>
                    </a:lnR>
                    <a:lnT>
                      <a:noFill/>
                    </a:lnT>
                    <a:lnB>
                      <a:noFill/>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r>
              <a:tr h="172430">
                <a:tc vMerge="1">
                  <a:txBody>
                    <a:bodyPr/>
                    <a:lstStyle/>
                    <a:p>
                      <a:endParaRPr lang="en-US"/>
                    </a:p>
                  </a:txBody>
                  <a:tcPr/>
                </a:tc>
                <a:tc>
                  <a:txBody>
                    <a:bodyPr/>
                    <a:lstStyle/>
                    <a:p>
                      <a:pPr algn="ctr" fontAlgn="b"/>
                      <a:r>
                        <a:rPr lang="is-IS" sz="1200" b="0" i="0" u="none" strike="noStrike">
                          <a:solidFill>
                            <a:srgbClr val="000000"/>
                          </a:solidFill>
                          <a:effectLst/>
                          <a:latin typeface="Arial"/>
                          <a:cs typeface="Arial"/>
                        </a:rPr>
                        <a:t>2</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438.00</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382.34</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-14.56%</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41.00</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31.21</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-31.35%</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2430">
                <a:tc vMerge="1">
                  <a:txBody>
                    <a:bodyPr/>
                    <a:lstStyle/>
                    <a:p>
                      <a:endParaRPr lang="en-US"/>
                    </a:p>
                  </a:txBody>
                  <a:tcPr/>
                </a:tc>
                <a:tc>
                  <a:txBody>
                    <a:bodyPr/>
                    <a:lstStyle/>
                    <a:p>
                      <a:pPr algn="ctr" fontAlgn="b"/>
                      <a:r>
                        <a:rPr lang="en-US" sz="1200" b="0" i="0" u="none" strike="noStrike">
                          <a:solidFill>
                            <a:srgbClr val="000000"/>
                          </a:solidFill>
                          <a:effectLst/>
                          <a:latin typeface="Arial"/>
                          <a:cs typeface="Arial"/>
                        </a:rPr>
                        <a:t>Total</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1094.00</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i-FI" sz="1200" b="0" i="0" u="none" strike="noStrike">
                          <a:solidFill>
                            <a:srgbClr val="000000"/>
                          </a:solidFill>
                          <a:effectLst/>
                          <a:latin typeface="Arial"/>
                          <a:cs typeface="Arial"/>
                        </a:rPr>
                        <a:t>1015.32</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-7.75%</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100.00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84.26</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-18.68%</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96.00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96.00</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0.00%</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430">
                <a:tc rowSpan="4">
                  <a:txBody>
                    <a:bodyPr/>
                    <a:lstStyle/>
                    <a:p>
                      <a:pPr algn="ctr" fontAlgn="ctr"/>
                      <a:r>
                        <a:rPr lang="is-IS" sz="1200" b="0" i="0" u="none" strike="noStrike">
                          <a:solidFill>
                            <a:srgbClr val="000000"/>
                          </a:solidFill>
                          <a:effectLst/>
                          <a:latin typeface="Arial"/>
                          <a:cs typeface="Arial"/>
                        </a:rPr>
                        <a:t>2019</a:t>
                      </a:r>
                    </a:p>
                  </a:txBody>
                  <a:tcPr marL="11197" marR="11197" marT="1119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534.00</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nb-NO" sz="1200" b="0" i="0" u="none" strike="noStrike">
                          <a:solidFill>
                            <a:srgbClr val="000000"/>
                          </a:solidFill>
                          <a:effectLst/>
                          <a:latin typeface="Arial"/>
                          <a:cs typeface="Arial"/>
                        </a:rPr>
                        <a:t>420.48</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mr-IN" sz="1200" b="0" i="0" u="none" strike="noStrike">
                          <a:solidFill>
                            <a:srgbClr val="000000"/>
                          </a:solidFill>
                          <a:effectLst/>
                          <a:latin typeface="Arial"/>
                          <a:cs typeface="Arial"/>
                        </a:rPr>
                        <a:t>-27.00%</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33.60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32.26</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mr-IN" sz="1200" b="0" i="0" u="none" strike="noStrike">
                          <a:solidFill>
                            <a:srgbClr val="000000"/>
                          </a:solidFill>
                          <a:effectLst/>
                          <a:latin typeface="Arial"/>
                          <a:cs typeface="Arial"/>
                        </a:rPr>
                        <a:t>-4.17%</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solidFill>
                            <a:srgbClr val="000000"/>
                          </a:solidFill>
                          <a:effectLst/>
                          <a:latin typeface="Arial"/>
                          <a:cs typeface="Arial"/>
                        </a:rPr>
                        <a:t>55</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solidFill>
                            <a:srgbClr val="000000"/>
                          </a:solidFill>
                          <a:effectLst/>
                          <a:latin typeface="Arial"/>
                          <a:cs typeface="Arial"/>
                        </a:rPr>
                        <a:t>55</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72430">
                <a:tc vMerge="1">
                  <a:txBody>
                    <a:bodyPr/>
                    <a:lstStyle/>
                    <a:p>
                      <a:endParaRPr lang="en-US"/>
                    </a:p>
                  </a:txBody>
                  <a:tcPr/>
                </a:tc>
                <a:tc>
                  <a:txBody>
                    <a:bodyPr/>
                    <a:lstStyle/>
                    <a:p>
                      <a:pPr algn="ctr" fontAlgn="b"/>
                      <a:r>
                        <a:rPr lang="en-US" sz="1200" b="0" i="0" u="none" strike="noStrike">
                          <a:solidFill>
                            <a:srgbClr val="000000"/>
                          </a:solidFill>
                          <a:effectLst/>
                          <a:latin typeface="Arial"/>
                          <a:cs typeface="Arial"/>
                        </a:rPr>
                        <a:t>1</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nb-NO" sz="1200" b="0" i="0" u="none" strike="noStrike">
                          <a:solidFill>
                            <a:srgbClr val="000000"/>
                          </a:solidFill>
                          <a:effectLst/>
                          <a:latin typeface="Arial"/>
                          <a:cs typeface="Arial"/>
                        </a:rPr>
                        <a:t>501.00</a:t>
                      </a:r>
                    </a:p>
                  </a:txBody>
                  <a:tcPr marL="11197" marR="11197" marT="11197" marB="0" anchor="b">
                    <a:lnL>
                      <a:noFill/>
                    </a:lnL>
                    <a:lnR>
                      <a:noFill/>
                    </a:lnR>
                    <a:lnT>
                      <a:noFill/>
                    </a:lnT>
                    <a:lnB>
                      <a:noFill/>
                    </a:lnB>
                  </a:tcPr>
                </a:tc>
                <a:tc>
                  <a:txBody>
                    <a:bodyPr/>
                    <a:lstStyle/>
                    <a:p>
                      <a:pPr algn="r" fontAlgn="b"/>
                      <a:r>
                        <a:rPr lang="hr-HR" sz="1200" b="0" i="0" u="none" strike="noStrike">
                          <a:solidFill>
                            <a:srgbClr val="000000"/>
                          </a:solidFill>
                          <a:effectLst/>
                          <a:latin typeface="Arial"/>
                          <a:cs typeface="Arial"/>
                        </a:rPr>
                        <a:t>339.09</a:t>
                      </a:r>
                    </a:p>
                  </a:txBody>
                  <a:tcPr marL="11197" marR="11197" marT="11197" marB="0" anchor="b">
                    <a:lnL>
                      <a:noFill/>
                    </a:lnL>
                    <a:lnR>
                      <a:noFill/>
                    </a:lnR>
                    <a:lnT>
                      <a:noFill/>
                    </a:lnT>
                    <a:lnB>
                      <a:noFill/>
                    </a:lnB>
                  </a:tcPr>
                </a:tc>
                <a:tc>
                  <a:txBody>
                    <a:bodyPr/>
                    <a:lstStyle/>
                    <a:p>
                      <a:pPr algn="r" fontAlgn="b"/>
                      <a:r>
                        <a:rPr lang="mr-IN" sz="1200" b="0" i="0" u="none" strike="noStrike">
                          <a:solidFill>
                            <a:srgbClr val="000000"/>
                          </a:solidFill>
                          <a:effectLst/>
                          <a:latin typeface="Arial"/>
                          <a:cs typeface="Arial"/>
                        </a:rPr>
                        <a:t>-47.75%</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uk-UA" sz="1200" b="0" i="0" u="none" strike="noStrike">
                          <a:solidFill>
                            <a:srgbClr val="000000"/>
                          </a:solidFill>
                          <a:effectLst/>
                          <a:latin typeface="Arial"/>
                          <a:cs typeface="Arial"/>
                        </a:rPr>
                        <a:t>39.90</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nb-NO" sz="1200" b="0" i="0" u="none" strike="noStrike">
                          <a:solidFill>
                            <a:srgbClr val="000000"/>
                          </a:solidFill>
                          <a:effectLst/>
                          <a:latin typeface="Arial"/>
                          <a:cs typeface="Arial"/>
                        </a:rPr>
                        <a:t>31.40</a:t>
                      </a:r>
                    </a:p>
                  </a:txBody>
                  <a:tcPr marL="11197" marR="11197" marT="11197" marB="0" anchor="b">
                    <a:lnL>
                      <a:noFill/>
                    </a:lnL>
                    <a:lnR>
                      <a:noFill/>
                    </a:lnR>
                    <a:lnT>
                      <a:noFill/>
                    </a:lnT>
                    <a:lnB>
                      <a:noFill/>
                    </a:lnB>
                  </a:tcPr>
                </a:tc>
                <a:tc>
                  <a:txBody>
                    <a:bodyPr/>
                    <a:lstStyle/>
                    <a:p>
                      <a:pPr algn="r" fontAlgn="b"/>
                      <a:r>
                        <a:rPr lang="mr-IN" sz="1200" b="0" i="0" u="none" strike="noStrike">
                          <a:solidFill>
                            <a:srgbClr val="000000"/>
                          </a:solidFill>
                          <a:effectLst/>
                          <a:latin typeface="Arial"/>
                          <a:cs typeface="Arial"/>
                        </a:rPr>
                        <a:t>-27.07%</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hr-HR" sz="1200" b="0" i="0" u="none" strike="noStrike">
                          <a:solidFill>
                            <a:srgbClr val="000000"/>
                          </a:solidFill>
                          <a:effectLst/>
                          <a:latin typeface="Arial"/>
                          <a:cs typeface="Arial"/>
                        </a:rPr>
                        <a:t>49.50</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hr-HR" sz="1200" b="0" i="0" u="none" strike="noStrike">
                          <a:solidFill>
                            <a:srgbClr val="000000"/>
                          </a:solidFill>
                          <a:effectLst/>
                          <a:latin typeface="Arial"/>
                          <a:cs typeface="Arial"/>
                        </a:rPr>
                        <a:t>49.50</a:t>
                      </a:r>
                    </a:p>
                  </a:txBody>
                  <a:tcPr marL="11197" marR="11197" marT="11197" marB="0" anchor="b">
                    <a:lnL>
                      <a:noFill/>
                    </a:lnL>
                    <a:lnR>
                      <a:noFill/>
                    </a:lnR>
                    <a:lnT>
                      <a:noFill/>
                    </a:lnT>
                    <a:lnB>
                      <a:noFill/>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r>
              <a:tr h="172430">
                <a:tc vMerge="1">
                  <a:txBody>
                    <a:bodyPr/>
                    <a:lstStyle/>
                    <a:p>
                      <a:endParaRPr lang="en-US"/>
                    </a:p>
                  </a:txBody>
                  <a:tcPr/>
                </a:tc>
                <a:tc>
                  <a:txBody>
                    <a:bodyPr/>
                    <a:lstStyle/>
                    <a:p>
                      <a:pPr algn="ctr" fontAlgn="b"/>
                      <a:r>
                        <a:rPr lang="is-IS" sz="1200" b="0" i="0" u="none" strike="noStrike">
                          <a:solidFill>
                            <a:srgbClr val="000000"/>
                          </a:solidFill>
                          <a:effectLst/>
                          <a:latin typeface="Arial"/>
                          <a:cs typeface="Arial"/>
                        </a:rPr>
                        <a:t>2</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635.00</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458.81</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-38.40%</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51.10</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37.46</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-36.42%</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2430">
                <a:tc vMerge="1">
                  <a:txBody>
                    <a:bodyPr/>
                    <a:lstStyle/>
                    <a:p>
                      <a:endParaRPr lang="en-US"/>
                    </a:p>
                  </a:txBody>
                  <a:tcPr/>
                </a:tc>
                <a:tc>
                  <a:txBody>
                    <a:bodyPr/>
                    <a:lstStyle/>
                    <a:p>
                      <a:pPr algn="ctr" fontAlgn="b"/>
                      <a:r>
                        <a:rPr lang="en-US" sz="1200" b="0" i="0" u="none" strike="noStrike">
                          <a:solidFill>
                            <a:srgbClr val="000000"/>
                          </a:solidFill>
                          <a:effectLst/>
                          <a:latin typeface="Arial"/>
                          <a:cs typeface="Arial"/>
                        </a:rPr>
                        <a:t>Total</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1670.00</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200" b="0" i="0" u="none" strike="noStrike">
                          <a:solidFill>
                            <a:srgbClr val="000000"/>
                          </a:solidFill>
                          <a:effectLst/>
                          <a:latin typeface="Arial"/>
                          <a:cs typeface="Arial"/>
                        </a:rPr>
                        <a:t>1218.38</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-37.07%</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1200" b="0" i="0" u="none" strike="noStrike">
                          <a:solidFill>
                            <a:srgbClr val="000000"/>
                          </a:solidFill>
                          <a:effectLst/>
                          <a:latin typeface="Arial"/>
                          <a:cs typeface="Arial"/>
                        </a:rPr>
                        <a:t>124.60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i-FI" sz="1200" b="0" i="0" u="none" strike="noStrike">
                          <a:solidFill>
                            <a:srgbClr val="000000"/>
                          </a:solidFill>
                          <a:effectLst/>
                          <a:latin typeface="Arial"/>
                          <a:cs typeface="Arial"/>
                        </a:rPr>
                        <a:t>101.11</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-23.23%</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104.50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104.50</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0.00%</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2430">
                <a:tc rowSpan="4">
                  <a:txBody>
                    <a:bodyPr/>
                    <a:lstStyle/>
                    <a:p>
                      <a:pPr algn="ctr" fontAlgn="ctr"/>
                      <a:r>
                        <a:rPr lang="is-IS" sz="1200" b="0" i="0" u="none" strike="noStrike">
                          <a:solidFill>
                            <a:srgbClr val="000000"/>
                          </a:solidFill>
                          <a:effectLst/>
                          <a:latin typeface="Arial"/>
                          <a:cs typeface="Arial"/>
                        </a:rPr>
                        <a:t>2020</a:t>
                      </a:r>
                    </a:p>
                  </a:txBody>
                  <a:tcPr marL="11197" marR="11197" marT="1119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Arial"/>
                          <a:cs typeface="Arial"/>
                        </a:rPr>
                        <a:t>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534.00</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504.58</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mr-IN" sz="1200" b="0" i="0" u="none" strike="noStrike">
                          <a:solidFill>
                            <a:srgbClr val="000000"/>
                          </a:solidFill>
                          <a:effectLst/>
                          <a:latin typeface="Arial"/>
                          <a:cs typeface="Arial"/>
                        </a:rPr>
                        <a:t>-5.83%</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33.60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hr-HR" sz="1200" b="0" i="0" u="none" strike="noStrike">
                          <a:solidFill>
                            <a:srgbClr val="000000"/>
                          </a:solidFill>
                          <a:effectLst/>
                          <a:latin typeface="Arial"/>
                          <a:cs typeface="Arial"/>
                        </a:rPr>
                        <a:t>38.71</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mr-IN" sz="1200" b="0" i="0" u="none" strike="noStrike">
                          <a:solidFill>
                            <a:srgbClr val="000000"/>
                          </a:solidFill>
                          <a:effectLst/>
                          <a:latin typeface="Arial"/>
                          <a:cs typeface="Arial"/>
                        </a:rPr>
                        <a:t>13.19%</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solidFill>
                            <a:srgbClr val="000000"/>
                          </a:solidFill>
                          <a:effectLst/>
                          <a:latin typeface="Arial"/>
                          <a:cs typeface="Arial"/>
                        </a:rPr>
                        <a:t>55</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1200" b="0" i="0" u="none" strike="noStrike">
                          <a:solidFill>
                            <a:srgbClr val="000000"/>
                          </a:solidFill>
                          <a:effectLst/>
                          <a:latin typeface="Arial"/>
                          <a:cs typeface="Arial"/>
                        </a:rPr>
                        <a:t>55</a:t>
                      </a:r>
                    </a:p>
                  </a:txBody>
                  <a:tcPr marL="11197" marR="11197" marT="1119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72430">
                <a:tc vMerge="1">
                  <a:txBody>
                    <a:bodyPr/>
                    <a:lstStyle/>
                    <a:p>
                      <a:endParaRPr lang="en-US"/>
                    </a:p>
                  </a:txBody>
                  <a:tcPr/>
                </a:tc>
                <a:tc>
                  <a:txBody>
                    <a:bodyPr/>
                    <a:lstStyle/>
                    <a:p>
                      <a:pPr algn="ctr" fontAlgn="b"/>
                      <a:r>
                        <a:rPr lang="en-US" sz="1200" b="0" i="0" u="none" strike="noStrike">
                          <a:solidFill>
                            <a:srgbClr val="000000"/>
                          </a:solidFill>
                          <a:effectLst/>
                          <a:latin typeface="Arial"/>
                          <a:cs typeface="Arial"/>
                        </a:rPr>
                        <a:t>1</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nb-NO" sz="1200" b="0" i="0" u="none" strike="noStrike">
                          <a:solidFill>
                            <a:srgbClr val="000000"/>
                          </a:solidFill>
                          <a:effectLst/>
                          <a:latin typeface="Arial"/>
                          <a:cs typeface="Arial"/>
                        </a:rPr>
                        <a:t>501.00</a:t>
                      </a:r>
                    </a:p>
                  </a:txBody>
                  <a:tcPr marL="11197" marR="11197" marT="11197" marB="0" anchor="b">
                    <a:lnL>
                      <a:noFill/>
                    </a:lnL>
                    <a:lnR>
                      <a:noFill/>
                    </a:lnR>
                    <a:lnT>
                      <a:noFill/>
                    </a:lnT>
                    <a:lnB>
                      <a:noFill/>
                    </a:lnB>
                  </a:tcPr>
                </a:tc>
                <a:tc>
                  <a:txBody>
                    <a:bodyPr/>
                    <a:lstStyle/>
                    <a:p>
                      <a:pPr algn="r" fontAlgn="b"/>
                      <a:r>
                        <a:rPr lang="hr-HR" sz="1200" b="0" i="0" u="none" strike="noStrike">
                          <a:solidFill>
                            <a:srgbClr val="000000"/>
                          </a:solidFill>
                          <a:effectLst/>
                          <a:latin typeface="Arial"/>
                          <a:cs typeface="Arial"/>
                        </a:rPr>
                        <a:t>406.91</a:t>
                      </a:r>
                    </a:p>
                  </a:txBody>
                  <a:tcPr marL="11197" marR="11197" marT="11197" marB="0" anchor="b">
                    <a:lnL>
                      <a:noFill/>
                    </a:lnL>
                    <a:lnR>
                      <a:noFill/>
                    </a:lnR>
                    <a:lnT>
                      <a:noFill/>
                    </a:lnT>
                    <a:lnB>
                      <a:noFill/>
                    </a:lnB>
                  </a:tcPr>
                </a:tc>
                <a:tc>
                  <a:txBody>
                    <a:bodyPr/>
                    <a:lstStyle/>
                    <a:p>
                      <a:pPr algn="r" fontAlgn="b"/>
                      <a:r>
                        <a:rPr lang="mr-IN" sz="1200" b="0" i="0" u="none" strike="noStrike">
                          <a:solidFill>
                            <a:srgbClr val="000000"/>
                          </a:solidFill>
                          <a:effectLst/>
                          <a:latin typeface="Arial"/>
                          <a:cs typeface="Arial"/>
                        </a:rPr>
                        <a:t>-23.12%</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uk-UA" sz="1200" b="0" i="0" u="none" strike="noStrike">
                          <a:solidFill>
                            <a:srgbClr val="000000"/>
                          </a:solidFill>
                          <a:effectLst/>
                          <a:latin typeface="Arial"/>
                          <a:cs typeface="Arial"/>
                        </a:rPr>
                        <a:t>39.90</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nb-NO" sz="1200" b="0" i="0" u="none" strike="noStrike">
                          <a:solidFill>
                            <a:srgbClr val="000000"/>
                          </a:solidFill>
                          <a:effectLst/>
                          <a:latin typeface="Arial"/>
                          <a:cs typeface="Arial"/>
                        </a:rPr>
                        <a:t>37.68</a:t>
                      </a:r>
                    </a:p>
                  </a:txBody>
                  <a:tcPr marL="11197" marR="11197" marT="11197" marB="0" anchor="b">
                    <a:lnL>
                      <a:noFill/>
                    </a:lnL>
                    <a:lnR>
                      <a:noFill/>
                    </a:lnR>
                    <a:lnT>
                      <a:noFill/>
                    </a:lnT>
                    <a:lnB>
                      <a:noFill/>
                    </a:lnB>
                  </a:tcPr>
                </a:tc>
                <a:tc>
                  <a:txBody>
                    <a:bodyPr/>
                    <a:lstStyle/>
                    <a:p>
                      <a:pPr algn="r" fontAlgn="b"/>
                      <a:r>
                        <a:rPr lang="mr-IN" sz="1200" b="0" i="0" u="none" strike="noStrike">
                          <a:solidFill>
                            <a:srgbClr val="000000"/>
                          </a:solidFill>
                          <a:effectLst/>
                          <a:latin typeface="Arial"/>
                          <a:cs typeface="Arial"/>
                        </a:rPr>
                        <a:t>-5.89%</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hr-HR" sz="1200" b="0" i="0" u="none" strike="noStrike">
                          <a:solidFill>
                            <a:srgbClr val="000000"/>
                          </a:solidFill>
                          <a:effectLst/>
                          <a:latin typeface="Arial"/>
                          <a:cs typeface="Arial"/>
                        </a:rPr>
                        <a:t>49.50</a:t>
                      </a:r>
                    </a:p>
                  </a:txBody>
                  <a:tcPr marL="11197" marR="11197" marT="11197"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hr-HR" sz="1200" b="0" i="0" u="none" strike="noStrike">
                          <a:solidFill>
                            <a:srgbClr val="000000"/>
                          </a:solidFill>
                          <a:effectLst/>
                          <a:latin typeface="Arial"/>
                          <a:cs typeface="Arial"/>
                        </a:rPr>
                        <a:t>49.50</a:t>
                      </a:r>
                    </a:p>
                  </a:txBody>
                  <a:tcPr marL="11197" marR="11197" marT="11197" marB="0" anchor="b">
                    <a:lnL>
                      <a:noFill/>
                    </a:lnL>
                    <a:lnR>
                      <a:noFill/>
                    </a:lnR>
                    <a:lnT>
                      <a:noFill/>
                    </a:lnT>
                    <a:lnB>
                      <a:noFill/>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a:noFill/>
                    </a:lnT>
                    <a:lnB>
                      <a:noFill/>
                    </a:lnB>
                  </a:tcPr>
                </a:tc>
              </a:tr>
              <a:tr h="172430">
                <a:tc vMerge="1">
                  <a:txBody>
                    <a:bodyPr/>
                    <a:lstStyle/>
                    <a:p>
                      <a:endParaRPr lang="en-US"/>
                    </a:p>
                  </a:txBody>
                  <a:tcPr/>
                </a:tc>
                <a:tc>
                  <a:txBody>
                    <a:bodyPr/>
                    <a:lstStyle/>
                    <a:p>
                      <a:pPr algn="ctr" fontAlgn="b"/>
                      <a:r>
                        <a:rPr lang="is-IS" sz="1200" b="0" i="0" u="none" strike="noStrike">
                          <a:solidFill>
                            <a:srgbClr val="000000"/>
                          </a:solidFill>
                          <a:effectLst/>
                          <a:latin typeface="Arial"/>
                          <a:cs typeface="Arial"/>
                        </a:rPr>
                        <a:t>2</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635.00</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550.57</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-15.34%</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51.10</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44.95</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-13.69%</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sk-SK" sz="1200" b="0" i="0" u="none" strike="noStrike">
                          <a:solidFill>
                            <a:srgbClr val="000000"/>
                          </a:solidFill>
                          <a:effectLst/>
                          <a:latin typeface="Arial"/>
                          <a:cs typeface="Arial"/>
                        </a:rPr>
                        <a:t> </a:t>
                      </a:r>
                    </a:p>
                  </a:txBody>
                  <a:tcPr marL="11197" marR="11197" marT="1119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72430">
                <a:tc vMerge="1">
                  <a:txBody>
                    <a:bodyPr/>
                    <a:lstStyle/>
                    <a:p>
                      <a:endParaRPr lang="en-US"/>
                    </a:p>
                  </a:txBody>
                  <a:tcPr/>
                </a:tc>
                <a:tc>
                  <a:txBody>
                    <a:bodyPr/>
                    <a:lstStyle/>
                    <a:p>
                      <a:pPr algn="ctr" fontAlgn="b"/>
                      <a:r>
                        <a:rPr lang="en-US" sz="1200" b="0" i="0" u="none" strike="noStrike">
                          <a:solidFill>
                            <a:srgbClr val="000000"/>
                          </a:solidFill>
                          <a:effectLst/>
                          <a:latin typeface="Arial"/>
                          <a:cs typeface="Arial"/>
                        </a:rPr>
                        <a:t>Total</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nb-NO" sz="1200" b="0" i="0" u="none" strike="noStrike">
                          <a:solidFill>
                            <a:srgbClr val="000000"/>
                          </a:solidFill>
                          <a:effectLst/>
                          <a:latin typeface="Arial"/>
                          <a:cs typeface="Arial"/>
                        </a:rPr>
                        <a:t>1670.00</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is-IS" sz="1200" b="0" i="0" u="none" strike="noStrike">
                          <a:solidFill>
                            <a:srgbClr val="000000"/>
                          </a:solidFill>
                          <a:effectLst/>
                          <a:latin typeface="Arial"/>
                          <a:cs typeface="Arial"/>
                        </a:rPr>
                        <a:t>1462.05</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-14.22%</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1200" b="0" i="0" u="none" strike="noStrike">
                          <a:solidFill>
                            <a:srgbClr val="000000"/>
                          </a:solidFill>
                          <a:effectLst/>
                          <a:latin typeface="Arial"/>
                          <a:cs typeface="Arial"/>
                        </a:rPr>
                        <a:t>124.60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cs-CZ" sz="1200" b="0" i="0" u="none" strike="noStrike">
                          <a:solidFill>
                            <a:srgbClr val="000000"/>
                          </a:solidFill>
                          <a:effectLst/>
                          <a:latin typeface="Arial"/>
                          <a:cs typeface="Arial"/>
                        </a:rPr>
                        <a:t>121.33</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a:solidFill>
                            <a:srgbClr val="000000"/>
                          </a:solidFill>
                          <a:effectLst/>
                          <a:latin typeface="Arial"/>
                          <a:cs typeface="Arial"/>
                        </a:rPr>
                        <a:t>-2.69%</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104.50</a:t>
                      </a:r>
                    </a:p>
                  </a:txBody>
                  <a:tcPr marL="11197" marR="11197" marT="11197"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hr-HR" sz="1200" b="0" i="0" u="none" strike="noStrike">
                          <a:solidFill>
                            <a:srgbClr val="000000"/>
                          </a:solidFill>
                          <a:effectLst/>
                          <a:latin typeface="Arial"/>
                          <a:cs typeface="Arial"/>
                        </a:rPr>
                        <a:t>104.50</a:t>
                      </a:r>
                    </a:p>
                  </a:txBody>
                  <a:tcPr marL="11197" marR="11197" marT="1119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mr-IN" sz="1200" b="0" i="0" u="none" strike="noStrike" dirty="0">
                          <a:solidFill>
                            <a:srgbClr val="000000"/>
                          </a:solidFill>
                          <a:effectLst/>
                          <a:latin typeface="Arial"/>
                          <a:cs typeface="Arial"/>
                        </a:rPr>
                        <a:t>0.00%</a:t>
                      </a:r>
                    </a:p>
                  </a:txBody>
                  <a:tcPr marL="11197" marR="11197" marT="1119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Title 1"/>
          <p:cNvSpPr>
            <a:spLocks noGrp="1"/>
          </p:cNvSpPr>
          <p:nvPr>
            <p:ph type="title"/>
          </p:nvPr>
        </p:nvSpPr>
        <p:spPr>
          <a:xfrm>
            <a:off x="507997" y="683920"/>
            <a:ext cx="7337827" cy="612409"/>
          </a:xfrm>
        </p:spPr>
        <p:txBody>
          <a:bodyPr>
            <a:normAutofit/>
          </a:bodyPr>
          <a:lstStyle/>
          <a:p>
            <a:pPr algn="l"/>
            <a:r>
              <a:rPr lang="en-US" sz="2400" dirty="0" smtClean="0"/>
              <a:t>Projection 2017-2020 assuming 20% growth</a:t>
            </a:r>
            <a:endParaRPr lang="en-US" sz="2400" dirty="0"/>
          </a:p>
        </p:txBody>
      </p:sp>
    </p:spTree>
    <p:extLst>
      <p:ext uri="{BB962C8B-B14F-4D97-AF65-F5344CB8AC3E}">
        <p14:creationId xmlns:p14="http://schemas.microsoft.com/office/powerpoint/2010/main" val="40882807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066355A-084C-D24E-9AD2-7E4FC41EA627}" type="slidenum">
              <a:rPr lang="en-US" smtClean="0"/>
              <a:pPr/>
              <a:t>9</a:t>
            </a:fld>
            <a:endParaRPr lang="en-US" dirty="0"/>
          </a:p>
        </p:txBody>
      </p:sp>
      <p:sp>
        <p:nvSpPr>
          <p:cNvPr id="4" name="TextBox 3"/>
          <p:cNvSpPr txBox="1"/>
          <p:nvPr/>
        </p:nvSpPr>
        <p:spPr>
          <a:xfrm>
            <a:off x="457200" y="1513117"/>
            <a:ext cx="8338875" cy="5078314"/>
          </a:xfrm>
          <a:prstGeom prst="rect">
            <a:avLst/>
          </a:prstGeom>
          <a:noFill/>
        </p:spPr>
        <p:txBody>
          <a:bodyPr wrap="square" rtlCol="0">
            <a:spAutoFit/>
          </a:bodyPr>
          <a:lstStyle/>
          <a:p>
            <a:pPr marL="285750" indent="-285750">
              <a:buFont typeface="Arial"/>
              <a:buChar char="•"/>
            </a:pPr>
            <a:r>
              <a:rPr lang="en-US" sz="2000" dirty="0"/>
              <a:t>To restore the expected resource </a:t>
            </a:r>
            <a:r>
              <a:rPr lang="en-US" sz="2000" dirty="0" smtClean="0"/>
              <a:t>growth, </a:t>
            </a:r>
            <a:r>
              <a:rPr lang="en-US" sz="2000" dirty="0"/>
              <a:t>we must insist and follow-up on the  installation of the </a:t>
            </a:r>
            <a:r>
              <a:rPr lang="en-US" sz="2000" b="1" dirty="0"/>
              <a:t>pledged</a:t>
            </a:r>
            <a:r>
              <a:rPr lang="en-US" sz="2000" dirty="0"/>
              <a:t> </a:t>
            </a:r>
            <a:r>
              <a:rPr lang="en-US" sz="2000" dirty="0" smtClean="0"/>
              <a:t>resources:</a:t>
            </a:r>
          </a:p>
          <a:p>
            <a:pPr marL="285750" indent="-285750">
              <a:buFont typeface="Arial"/>
              <a:buChar char="•"/>
            </a:pPr>
            <a:endParaRPr lang="en-US" sz="2000" dirty="0" smtClean="0"/>
          </a:p>
          <a:p>
            <a:pPr marL="742950" lvl="1" indent="-285750" fontAlgn="base">
              <a:buFont typeface="Arial"/>
              <a:buChar char="•"/>
            </a:pPr>
            <a:r>
              <a:rPr lang="en-US" dirty="0" smtClean="0"/>
              <a:t>The </a:t>
            </a:r>
            <a:r>
              <a:rPr lang="en-US" dirty="0"/>
              <a:t>deficit of disk in the T2 </a:t>
            </a:r>
            <a:r>
              <a:rPr lang="en-US" dirty="0" err="1"/>
              <a:t>centres</a:t>
            </a:r>
            <a:r>
              <a:rPr lang="en-US" dirty="0"/>
              <a:t>, to the </a:t>
            </a:r>
            <a:r>
              <a:rPr lang="en-US" b="1" dirty="0"/>
              <a:t>approved</a:t>
            </a:r>
            <a:r>
              <a:rPr lang="en-US" dirty="0"/>
              <a:t> levels for 2016 must be installed</a:t>
            </a:r>
            <a:r>
              <a:rPr lang="en-US" dirty="0" smtClean="0"/>
              <a:t>;</a:t>
            </a:r>
          </a:p>
          <a:p>
            <a:pPr marL="742950" lvl="1" indent="-285750" fontAlgn="base">
              <a:buFont typeface="Arial"/>
              <a:buChar char="•"/>
            </a:pPr>
            <a:r>
              <a:rPr lang="en-US" dirty="0" smtClean="0"/>
              <a:t>T1 </a:t>
            </a:r>
            <a:r>
              <a:rPr lang="en-US" dirty="0"/>
              <a:t>and T2 </a:t>
            </a:r>
            <a:r>
              <a:rPr lang="en-US" b="1" dirty="0"/>
              <a:t>pledges</a:t>
            </a:r>
            <a:r>
              <a:rPr lang="en-US" dirty="0"/>
              <a:t> correspond to the</a:t>
            </a:r>
            <a:r>
              <a:rPr lang="en-US" b="1" dirty="0"/>
              <a:t> required</a:t>
            </a:r>
            <a:r>
              <a:rPr lang="en-US" dirty="0"/>
              <a:t> and approved resources levels in 2017. Presently, there is a </a:t>
            </a:r>
            <a:r>
              <a:rPr lang="en-US" b="1" dirty="0"/>
              <a:t>pledges</a:t>
            </a:r>
            <a:r>
              <a:rPr lang="en-US" dirty="0"/>
              <a:t> deficit of  8% and 24% (CPU) and  14% and 28% (disk) at the T1s and T2s respectively;</a:t>
            </a:r>
          </a:p>
          <a:p>
            <a:pPr marL="742950" lvl="1" indent="-285750" fontAlgn="base">
              <a:buFont typeface="Arial"/>
              <a:buChar char="•"/>
            </a:pPr>
            <a:r>
              <a:rPr lang="en-US" dirty="0"/>
              <a:t>The computing resource sharing between countries and FAs should be respected and </a:t>
            </a:r>
            <a:r>
              <a:rPr lang="en-US" dirty="0" smtClean="0"/>
              <a:t>enforced</a:t>
            </a:r>
          </a:p>
          <a:p>
            <a:pPr marL="742950" lvl="1" indent="-285750" fontAlgn="base">
              <a:buFont typeface="Arial"/>
              <a:buChar char="•"/>
            </a:pPr>
            <a:endParaRPr lang="en-US" dirty="0" smtClean="0"/>
          </a:p>
          <a:p>
            <a:pPr marL="285750" indent="-285750" fontAlgn="base">
              <a:buFont typeface="Arial"/>
              <a:buChar char="•"/>
            </a:pPr>
            <a:r>
              <a:rPr lang="en-US" sz="2000" dirty="0"/>
              <a:t>W</a:t>
            </a:r>
            <a:r>
              <a:rPr lang="en-US" sz="2000" dirty="0" smtClean="0"/>
              <a:t>e </a:t>
            </a:r>
            <a:r>
              <a:rPr lang="en-US" sz="2000" dirty="0"/>
              <a:t>will </a:t>
            </a:r>
            <a:r>
              <a:rPr lang="en-US" sz="2000" dirty="0" smtClean="0"/>
              <a:t>calculate </a:t>
            </a:r>
            <a:r>
              <a:rPr lang="en-US" sz="2000" dirty="0"/>
              <a:t>2018 shares between the countries participating in ALICE  based on our actual request and not on C-RSG approved resources. </a:t>
            </a:r>
            <a:endParaRPr lang="en-US" sz="2000" dirty="0" smtClean="0"/>
          </a:p>
          <a:p>
            <a:pPr marL="285750" indent="-285750" fontAlgn="base">
              <a:buFont typeface="Arial"/>
              <a:buChar char="•"/>
            </a:pPr>
            <a:r>
              <a:rPr lang="en-US" sz="2000" dirty="0" smtClean="0"/>
              <a:t>The </a:t>
            </a:r>
            <a:r>
              <a:rPr lang="en-US" sz="2000" dirty="0"/>
              <a:t>additional resources would have to be over-pledged </a:t>
            </a:r>
            <a:r>
              <a:rPr lang="en-US" sz="2000" dirty="0" smtClean="0"/>
              <a:t>or </a:t>
            </a:r>
            <a:r>
              <a:rPr lang="en-US" sz="2000" dirty="0"/>
              <a:t>provided as unpledged contribution, which however will be accounted by ALICE. </a:t>
            </a:r>
            <a:endParaRPr lang="en-US" sz="2000" dirty="0"/>
          </a:p>
        </p:txBody>
      </p:sp>
      <p:sp>
        <p:nvSpPr>
          <p:cNvPr id="5" name="Title 1"/>
          <p:cNvSpPr>
            <a:spLocks noGrp="1"/>
          </p:cNvSpPr>
          <p:nvPr>
            <p:ph type="title"/>
          </p:nvPr>
        </p:nvSpPr>
        <p:spPr>
          <a:xfrm>
            <a:off x="507997" y="683920"/>
            <a:ext cx="7337827" cy="612409"/>
          </a:xfrm>
        </p:spPr>
        <p:txBody>
          <a:bodyPr>
            <a:normAutofit/>
          </a:bodyPr>
          <a:lstStyle/>
          <a:p>
            <a:pPr algn="l"/>
            <a:r>
              <a:rPr lang="en-US" sz="3200" dirty="0" smtClean="0"/>
              <a:t>What next?</a:t>
            </a:r>
            <a:endParaRPr lang="en-US" sz="3200" dirty="0"/>
          </a:p>
        </p:txBody>
      </p:sp>
    </p:spTree>
    <p:extLst>
      <p:ext uri="{BB962C8B-B14F-4D97-AF65-F5344CB8AC3E}">
        <p14:creationId xmlns:p14="http://schemas.microsoft.com/office/powerpoint/2010/main" val="108237294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purl.org/dc/elements/1.1/"/>
    <ds:schemaRef ds:uri="http://schemas.openxmlformats.org/package/2006/metadata/core-properties"/>
    <ds:schemaRef ds:uri="http://schemas.microsoft.com/office/2006/documentManagement/types"/>
    <ds:schemaRef ds:uri="http://schemas.microsoft.com/office/infopath/2007/PartnerControls"/>
    <ds:schemaRef ds:uri="http://schemas.microsoft.com/sharepoint/v3/fields"/>
    <ds:schemaRef ds:uri="http://schemas.microsoft.com/office/2006/metadata/properties"/>
    <ds:schemaRef ds:uri="http://www.w3.org/XML/1998/namespace"/>
    <ds:schemaRef ds:uri="http://purl.org/dc/dcmitype/"/>
    <ds:schemaRef ds:uri="http://purl.org/dc/terms/"/>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13119</TotalTime>
  <Words>1612</Words>
  <Application>Microsoft Macintosh PowerPoint</Application>
  <PresentationFormat>On-screen Show (4:3)</PresentationFormat>
  <Paragraphs>382</Paragraphs>
  <Slides>25</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Thème Office</vt:lpstr>
      <vt:lpstr>Microsoft Excel Sheet</vt:lpstr>
      <vt:lpstr>The O2 project and future of ALICE computing  ALICE T1/T2 Workshop  Predrag Buncic</vt:lpstr>
      <vt:lpstr>PowerPoint Presentation</vt:lpstr>
      <vt:lpstr>Data taking plans 2017-2019</vt:lpstr>
      <vt:lpstr>C-RSG Exercise and “flat budget”</vt:lpstr>
      <vt:lpstr>ALICE: Plans, requests and pledges</vt:lpstr>
      <vt:lpstr>ALICE: Plans, requests and pledges</vt:lpstr>
      <vt:lpstr>ALICE: Plans, requests and pledges</vt:lpstr>
      <vt:lpstr>Projection 2017-2020 assuming 20% growth</vt:lpstr>
      <vt:lpstr>What next?</vt:lpstr>
      <vt:lpstr>Flat budget?</vt:lpstr>
      <vt:lpstr>Flat budget?</vt:lpstr>
      <vt:lpstr>Flat budget?</vt:lpstr>
      <vt:lpstr>PowerPoint Presentation</vt:lpstr>
      <vt:lpstr>Run 3 data taking objectives</vt:lpstr>
      <vt:lpstr>ALICE O2 Technical Design Report</vt:lpstr>
      <vt:lpstr>O2 Facility</vt:lpstr>
      <vt:lpstr>Containter@P2 or Prevessin Computing Centre (PCC)?</vt:lpstr>
      <vt:lpstr>Computing Model in Run 1&amp;2</vt:lpstr>
      <vt:lpstr>Run 2 vs Run 3: Data volume and # of events</vt:lpstr>
      <vt:lpstr>Data management</vt:lpstr>
      <vt:lpstr>PowerPoint Presentation</vt:lpstr>
      <vt:lpstr>Analysis Facilities</vt:lpstr>
      <vt:lpstr>Run 3 Computing Model</vt:lpstr>
      <vt:lpstr>“Flat budget” scenario</vt:lpstr>
      <vt:lpstr>Summary (and caveats)</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P. Vande Vyvre</dc:creator>
  <cp:lastModifiedBy>Predrag Buncic</cp:lastModifiedBy>
  <cp:revision>804</cp:revision>
  <cp:lastPrinted>2017-03-07T22:19:01Z</cp:lastPrinted>
  <dcterms:created xsi:type="dcterms:W3CDTF">2010-04-12T23:12:02Z</dcterms:created>
  <dcterms:modified xsi:type="dcterms:W3CDTF">2017-05-04T07:02:49Z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