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83" r:id="rId1"/>
  </p:sldMasterIdLst>
  <p:notesMasterIdLst>
    <p:notesMasterId r:id="rId25"/>
  </p:notesMasterIdLst>
  <p:handoutMasterIdLst>
    <p:handoutMasterId r:id="rId26"/>
  </p:handoutMasterIdLst>
  <p:sldIdLst>
    <p:sldId id="263" r:id="rId2"/>
    <p:sldId id="295" r:id="rId3"/>
    <p:sldId id="312" r:id="rId4"/>
    <p:sldId id="326" r:id="rId5"/>
    <p:sldId id="313" r:id="rId6"/>
    <p:sldId id="317" r:id="rId7"/>
    <p:sldId id="318" r:id="rId8"/>
    <p:sldId id="327" r:id="rId9"/>
    <p:sldId id="297" r:id="rId10"/>
    <p:sldId id="320" r:id="rId11"/>
    <p:sldId id="296" r:id="rId12"/>
    <p:sldId id="319" r:id="rId13"/>
    <p:sldId id="299" r:id="rId14"/>
    <p:sldId id="300" r:id="rId15"/>
    <p:sldId id="301" r:id="rId16"/>
    <p:sldId id="323" r:id="rId17"/>
    <p:sldId id="321" r:id="rId18"/>
    <p:sldId id="322" r:id="rId19"/>
    <p:sldId id="302" r:id="rId20"/>
    <p:sldId id="324" r:id="rId21"/>
    <p:sldId id="325" r:id="rId22"/>
    <p:sldId id="308" r:id="rId23"/>
    <p:sldId id="309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19">
          <p15:clr>
            <a:srgbClr val="A4A3A4"/>
          </p15:clr>
        </p15:guide>
        <p15:guide id="2" orient="horz" pos="1584">
          <p15:clr>
            <a:srgbClr val="A4A3A4"/>
          </p15:clr>
        </p15:guide>
        <p15:guide id="3">
          <p15:clr>
            <a:srgbClr val="A4A3A4"/>
          </p15:clr>
        </p15:guide>
        <p15:guide id="4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DB5"/>
    <a:srgbClr val="FFE95C"/>
    <a:srgbClr val="F2FDF7"/>
    <a:srgbClr val="800040"/>
    <a:srgbClr val="FF0080"/>
    <a:srgbClr val="5D7E9D"/>
    <a:srgbClr val="19191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043" autoAdjust="0"/>
    <p:restoredTop sz="50672" autoAdjust="0"/>
  </p:normalViewPr>
  <p:slideViewPr>
    <p:cSldViewPr snapToObjects="1">
      <p:cViewPr varScale="1">
        <p:scale>
          <a:sx n="69" d="100"/>
          <a:sy n="69" d="100"/>
        </p:scale>
        <p:origin x="-1170" y="-108"/>
      </p:cViewPr>
      <p:guideLst>
        <p:guide orient="horz" pos="4319"/>
        <p:guide orient="horz" pos="1584"/>
        <p:guide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D6D13C5-CF6F-41C2-8287-70C39B1247AC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05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F7B5C69-0119-40A7-8BEF-0CCA2D6AD81F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2298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10B8-7746-C148-AC30-3865500A6343}" type="datetimeFigureOut">
              <a:rPr lang="it-IT" smtClean="0"/>
              <a:t>04/05/2017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D3ED-C526-B34A-9327-2386D866CD0F}" type="slidenum">
              <a:rPr lang="it-IT" smtClean="0"/>
              <a:t>‹N›</a:t>
            </a:fld>
            <a:endParaRPr lang="it-IT"/>
          </a:p>
        </p:txBody>
      </p:sp>
      <p:sp>
        <p:nvSpPr>
          <p:cNvPr id="7" name="Text Box 18"/>
          <p:cNvSpPr txBox="1">
            <a:spLocks noChangeArrowheads="1"/>
          </p:cNvSpPr>
          <p:nvPr userDrawn="1"/>
        </p:nvSpPr>
        <p:spPr bwMode="auto">
          <a:xfrm rot="19237452">
            <a:off x="4622800" y="5191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smtClean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Nome Cognome - Borsisti Day 2014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76CDB0-4FAF-4EB1-AA8F-C101679E0FB0}" type="slidenum">
              <a:rPr lang="en-US" smtClean="0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Nome Cognome - Borsisti Day 2014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4D83C6-6854-45F5-AFB5-A2D0AAA731E3}" type="slidenum">
              <a:rPr lang="en-US" smtClean="0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 userDrawn="1"/>
        </p:nvSpPr>
        <p:spPr bwMode="auto">
          <a:xfrm>
            <a:off x="0" y="4799"/>
            <a:ext cx="9144000" cy="895101"/>
          </a:xfrm>
          <a:prstGeom prst="rect">
            <a:avLst/>
          </a:prstGeom>
          <a:gradFill rotWithShape="0">
            <a:gsLst>
              <a:gs pos="0">
                <a:schemeClr val="accent2">
                  <a:alpha val="59000"/>
                </a:schemeClr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 rot="19237452">
            <a:off x="4622800" y="5191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smtClean="0"/>
          </a:p>
        </p:txBody>
      </p:sp>
      <p:sp>
        <p:nvSpPr>
          <p:cNvPr id="10" name="CasellaDiTesto 9"/>
          <p:cNvSpPr txBox="1">
            <a:spLocks noChangeArrowheads="1"/>
          </p:cNvSpPr>
          <p:nvPr userDrawn="1"/>
        </p:nvSpPr>
        <p:spPr bwMode="auto">
          <a:xfrm>
            <a:off x="235732" y="5474577"/>
            <a:ext cx="6768752" cy="1158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130000"/>
              </a:lnSpc>
              <a:defRPr/>
            </a:pPr>
            <a:r>
              <a:rPr lang="it-IT" b="1" i="1" dirty="0" smtClean="0"/>
              <a:t>6° Borsisti </a:t>
            </a:r>
            <a:r>
              <a:rPr lang="it-IT" b="1" i="1" dirty="0" err="1" smtClean="0"/>
              <a:t>Day</a:t>
            </a:r>
            <a:endParaRPr lang="it-IT" b="1" i="1" dirty="0" smtClean="0"/>
          </a:p>
          <a:p>
            <a:pPr algn="l" eaLnBrk="1" hangingPunct="1">
              <a:lnSpc>
                <a:spcPct val="130000"/>
              </a:lnSpc>
              <a:defRPr/>
            </a:pPr>
            <a:r>
              <a:rPr lang="it-IT" i="1" dirty="0" smtClean="0"/>
              <a:t>24/03/2015 </a:t>
            </a:r>
          </a:p>
          <a:p>
            <a:pPr algn="l" eaLnBrk="1" hangingPunct="1">
              <a:lnSpc>
                <a:spcPct val="130000"/>
              </a:lnSpc>
              <a:defRPr/>
            </a:pPr>
            <a:r>
              <a:rPr lang="it-IT" i="1" dirty="0" smtClean="0"/>
              <a:t>Roma – Consortium GARR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5544" y="2456892"/>
            <a:ext cx="6400800" cy="1224136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accent6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412579" y="899901"/>
            <a:ext cx="8229600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pic>
        <p:nvPicPr>
          <p:cNvPr id="3" name="Immagine 2" descr="borsedistudi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349" y="5324149"/>
            <a:ext cx="2614102" cy="1330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328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59732" y="69850"/>
            <a:ext cx="6850918" cy="1306922"/>
          </a:xfrm>
          <a:ln>
            <a:noFill/>
          </a:ln>
        </p:spPr>
        <p:txBody>
          <a:bodyPr/>
          <a:lstStyle>
            <a:lvl1pPr algn="r">
              <a:defRPr sz="3200" baseline="0">
                <a:solidFill>
                  <a:schemeClr val="tx2">
                    <a:lumMod val="75000"/>
                  </a:schemeClr>
                </a:solidFill>
                <a:latin typeface="+mj-lt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376772"/>
            <a:ext cx="8363272" cy="49325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  <a:lvl2pPr>
              <a:defRPr>
                <a:solidFill>
                  <a:schemeClr val="tx1"/>
                </a:solidFill>
                <a:latin typeface="+mn-lt"/>
              </a:defRPr>
            </a:lvl2pPr>
            <a:lvl3pPr>
              <a:defRPr>
                <a:solidFill>
                  <a:schemeClr val="tx1"/>
                </a:solidFill>
                <a:latin typeface="+mn-lt"/>
              </a:defRPr>
            </a:lvl3pPr>
            <a:lvl4pPr>
              <a:defRPr>
                <a:solidFill>
                  <a:schemeClr val="tx1"/>
                </a:solidFill>
                <a:latin typeface="+mn-lt"/>
              </a:defRPr>
            </a:lvl4pPr>
            <a:lvl5pPr>
              <a:defRPr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0"/>
          </p:nvPr>
        </p:nvSpPr>
        <p:spPr>
          <a:xfrm>
            <a:off x="2843213" y="6480175"/>
            <a:ext cx="5040312" cy="296863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it-IT" dirty="0" smtClean="0"/>
              <a:t>Nome Cognome </a:t>
            </a:r>
            <a:r>
              <a:rPr lang="it-IT" i="1" dirty="0" smtClean="0"/>
              <a:t>- Borsisti </a:t>
            </a:r>
            <a:r>
              <a:rPr lang="it-IT" i="1" dirty="0" err="1" smtClean="0"/>
              <a:t>Day</a:t>
            </a:r>
            <a:r>
              <a:rPr lang="it-IT" i="1" dirty="0" smtClean="0"/>
              <a:t> 2015</a:t>
            </a:r>
            <a:endParaRPr lang="en-US" i="1" dirty="0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1"/>
          </p:nvPr>
        </p:nvSpPr>
        <p:spPr>
          <a:xfrm>
            <a:off x="8567738" y="6484938"/>
            <a:ext cx="442912" cy="339725"/>
          </a:xfrm>
        </p:spPr>
        <p:txBody>
          <a:bodyPr/>
          <a:lstStyle>
            <a:lvl1pPr>
              <a:defRPr sz="10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B15B8E1E-461D-43A6-878C-49BA85B20473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  <p:pic>
        <p:nvPicPr>
          <p:cNvPr id="9" name="Immagine 8" descr="borsedistudi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22896" cy="1029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842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Nome Cognome - Borsisti </a:t>
            </a:r>
            <a:r>
              <a:rPr lang="it-IT" dirty="0" err="1" smtClean="0"/>
              <a:t>Day</a:t>
            </a:r>
            <a:r>
              <a:rPr lang="it-IT" dirty="0" smtClean="0"/>
              <a:t> 2014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43009-212C-4A92-B0F0-47A3AF65FC47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668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10B8-7746-C148-AC30-3865500A6343}" type="datetimeFigureOut">
              <a:rPr lang="it-IT" smtClean="0"/>
              <a:t>04/05/2017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Nome Cognome </a:t>
            </a:r>
            <a:r>
              <a:rPr lang="it-IT" i="1" smtClean="0"/>
              <a:t>- Borsisti Day 2015</a:t>
            </a:r>
            <a:endParaRPr lang="en-US" i="1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5B8E1E-461D-43A6-878C-49BA85B2047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375" y="-32784"/>
            <a:ext cx="3857625" cy="617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Nome Cognome - Borsisti Day 2014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D5CFD1-D259-4789-94BF-0E67EBC8A120}" type="slidenum">
              <a:rPr lang="en-US" smtClean="0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Nome Cognome - Borsisti Day 2014</a:t>
            </a:r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EC9529-0DD1-4819-8228-2065E6A1B28D}" type="slidenum">
              <a:rPr lang="en-US" smtClean="0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Nome Cognome - Borsisti Day 2014</a:t>
            </a:r>
            <a:endParaRPr lang="en-US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8372C1-A72C-4DE2-A744-FE5E6C1ADF10}" type="slidenum">
              <a:rPr lang="en-US" smtClean="0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Nome Cognome - Borsisti Day 2014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3AF1A3-5EAE-481C-9CAD-57776B15A567}" type="slidenum">
              <a:rPr lang="en-US" smtClean="0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Nome Cognome - Borsisti Day 2014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575879-7ACE-460B-9380-8BEABB6AE9AE}" type="slidenum">
              <a:rPr lang="en-US" smtClean="0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Nome Cognome - Borsisti Day 2014</a:t>
            </a:r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10417-2423-489A-A8E3-1FD49C1EF633}" type="slidenum">
              <a:rPr lang="en-US" smtClean="0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25AA45-DDC6-4F0D-9533-4C7CF4688114}" type="slidenum">
              <a:rPr lang="en-US" smtClean="0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smtClean="0"/>
              <a:t>Nome Cognome - Borsisti Day 2014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74D83C6-6854-45F5-AFB5-A2D0AAA731E3}" type="slidenum">
              <a:rPr lang="en-US" smtClean="0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235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4" r:id="rId1"/>
    <p:sldLayoutId id="2147484185" r:id="rId2"/>
    <p:sldLayoutId id="2147484186" r:id="rId3"/>
    <p:sldLayoutId id="2147484187" r:id="rId4"/>
    <p:sldLayoutId id="2147484188" r:id="rId5"/>
    <p:sldLayoutId id="2147484189" r:id="rId6"/>
    <p:sldLayoutId id="2147484190" r:id="rId7"/>
    <p:sldLayoutId id="2147484191" r:id="rId8"/>
    <p:sldLayoutId id="2147484192" r:id="rId9"/>
    <p:sldLayoutId id="2147484193" r:id="rId10"/>
    <p:sldLayoutId id="2147484194" r:id="rId11"/>
    <p:sldLayoutId id="2147483725" r:id="rId12"/>
    <p:sldLayoutId id="2147483726" r:id="rId13"/>
    <p:sldLayoutId id="2147483713" r:id="rId1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5.jpeg"/><Relationship Id="rId3" Type="http://schemas.openxmlformats.org/officeDocument/2006/relationships/image" Target="../media/image16.png"/><Relationship Id="rId7" Type="http://schemas.openxmlformats.org/officeDocument/2006/relationships/image" Target="../media/image7.png"/><Relationship Id="rId12" Type="http://schemas.openxmlformats.org/officeDocument/2006/relationships/image" Target="../media/image23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5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1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22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4294967295"/>
          </p:nvPr>
        </p:nvSpPr>
        <p:spPr>
          <a:xfrm>
            <a:off x="0" y="3602038"/>
            <a:ext cx="6858000" cy="1655762"/>
          </a:xfrm>
        </p:spPr>
        <p:txBody>
          <a:bodyPr>
            <a:normAutofit/>
          </a:bodyPr>
          <a:lstStyle/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pPr marL="0" indent="0" algn="l">
              <a:buNone/>
            </a:pPr>
            <a:r>
              <a:rPr lang="it-IT" dirty="0" smtClean="0"/>
              <a:t>	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ctrTitle" idx="4294967295"/>
          </p:nvPr>
        </p:nvSpPr>
        <p:spPr>
          <a:xfrm>
            <a:off x="647564" y="1122363"/>
            <a:ext cx="7812868" cy="23876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Monitoring system </a:t>
            </a:r>
            <a:r>
              <a:rPr lang="en-US" sz="3200" b="1" dirty="0"/>
              <a:t>for </a:t>
            </a:r>
            <a:r>
              <a:rPr lang="en-US" sz="3200" b="1" dirty="0" smtClean="0"/>
              <a:t>large and </a:t>
            </a:r>
            <a:r>
              <a:rPr lang="en-US" sz="3200" b="1" dirty="0" smtClean="0"/>
              <a:t>federated datacenters</a:t>
            </a:r>
            <a:endParaRPr lang="it-IT" sz="3200" b="1" dirty="0"/>
          </a:p>
        </p:txBody>
      </p:sp>
      <p:sp>
        <p:nvSpPr>
          <p:cNvPr id="7" name="Sottotitolo 2"/>
          <p:cNvSpPr txBox="1">
            <a:spLocks/>
          </p:cNvSpPr>
          <p:nvPr/>
        </p:nvSpPr>
        <p:spPr>
          <a:xfrm>
            <a:off x="1142095" y="3599917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Gioacchino Vino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895" y="5664328"/>
            <a:ext cx="1436533" cy="1058017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612" y="5450920"/>
            <a:ext cx="1097280" cy="1362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25" y="6017139"/>
            <a:ext cx="994650" cy="732568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69020" y="-27384"/>
            <a:ext cx="49150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i="1" dirty="0"/>
              <a:t>Monitoring system for large and distributed datacenters</a:t>
            </a:r>
            <a:endParaRPr lang="it-IT" sz="1400" i="1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628650" y="1161480"/>
            <a:ext cx="7886700" cy="5243883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it-IT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MONITORING FOR LARGE AND DISTRIBUTED CENTERS</a:t>
            </a:r>
            <a:endParaRPr lang="it-IT" sz="2700" dirty="0"/>
          </a:p>
          <a:p>
            <a:pPr>
              <a:lnSpc>
                <a:spcPct val="110000"/>
              </a:lnSpc>
            </a:pPr>
            <a:r>
              <a:rPr lang="it-IT" sz="2400" dirty="0" err="1" smtClean="0"/>
              <a:t>Anomaly</a:t>
            </a:r>
            <a:r>
              <a:rPr lang="it-IT" sz="2400" dirty="0" smtClean="0"/>
              <a:t> </a:t>
            </a:r>
            <a:r>
              <a:rPr lang="it-IT" sz="2400" dirty="0" smtClean="0"/>
              <a:t>Detector</a:t>
            </a:r>
          </a:p>
          <a:p>
            <a:pPr>
              <a:lnSpc>
                <a:spcPct val="110000"/>
              </a:lnSpc>
            </a:pPr>
            <a:endParaRPr lang="it-IT" sz="2400" dirty="0" smtClean="0"/>
          </a:p>
          <a:p>
            <a:pPr>
              <a:lnSpc>
                <a:spcPct val="110000"/>
              </a:lnSpc>
            </a:pPr>
            <a:endParaRPr lang="it-IT" sz="2400" dirty="0" smtClean="0"/>
          </a:p>
          <a:p>
            <a:pPr>
              <a:lnSpc>
                <a:spcPct val="110000"/>
              </a:lnSpc>
            </a:pPr>
            <a:endParaRPr lang="it-IT" sz="2400" dirty="0" smtClean="0"/>
          </a:p>
          <a:p>
            <a:pPr>
              <a:lnSpc>
                <a:spcPct val="110000"/>
              </a:lnSpc>
            </a:pPr>
            <a:r>
              <a:rPr lang="it-IT" sz="2400" dirty="0" smtClean="0"/>
              <a:t>Root Cause Analysis</a:t>
            </a:r>
            <a:endParaRPr lang="it-IT" sz="2000" dirty="0" smtClean="0"/>
          </a:p>
          <a:p>
            <a:pPr marL="0" indent="0">
              <a:lnSpc>
                <a:spcPct val="110000"/>
              </a:lnSpc>
              <a:buFont typeface="Arial"/>
              <a:buNone/>
            </a:pP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318" y="1861458"/>
            <a:ext cx="4723142" cy="1747562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107" y="4005064"/>
            <a:ext cx="3910265" cy="2786064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58" y="236728"/>
            <a:ext cx="620385" cy="7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96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25" y="6017139"/>
            <a:ext cx="994650" cy="732568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69020" y="-27384"/>
            <a:ext cx="49150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i="1" dirty="0"/>
              <a:t>Monitoring system for large and distributed datacenters</a:t>
            </a:r>
            <a:endParaRPr lang="it-IT" sz="1400" i="1" dirty="0"/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628650" y="1124744"/>
            <a:ext cx="7886700" cy="5064919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it-IT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MONITORING FOR LARGE AND DISTRIBUTED CENTERS</a:t>
            </a:r>
            <a:endParaRPr lang="it-IT" sz="2700" dirty="0"/>
          </a:p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sz="2400" b="1" dirty="0" err="1" smtClean="0"/>
              <a:t>Testbed</a:t>
            </a:r>
            <a:r>
              <a:rPr lang="it-IT" sz="2400" b="1" dirty="0" smtClean="0"/>
              <a:t>: Datacenter </a:t>
            </a:r>
            <a:r>
              <a:rPr lang="it-IT" sz="2400" b="1" dirty="0" err="1" smtClean="0"/>
              <a:t>ReCaS</a:t>
            </a:r>
            <a:r>
              <a:rPr lang="it-IT" sz="2400" b="1" dirty="0" smtClean="0"/>
              <a:t> in Bari</a:t>
            </a:r>
            <a:endParaRPr lang="it-IT" sz="2400" dirty="0" smtClean="0"/>
          </a:p>
          <a:p>
            <a:pPr>
              <a:lnSpc>
                <a:spcPct val="100000"/>
              </a:lnSpc>
            </a:pPr>
            <a:r>
              <a:rPr lang="it-IT" sz="2400" dirty="0" smtClean="0"/>
              <a:t>128 server with 8192 </a:t>
            </a:r>
            <a:r>
              <a:rPr lang="it-IT" sz="2400" dirty="0" err="1" smtClean="0"/>
              <a:t>cores</a:t>
            </a:r>
            <a:endParaRPr lang="it-IT" sz="2400" dirty="0" smtClean="0"/>
          </a:p>
          <a:p>
            <a:pPr>
              <a:lnSpc>
                <a:spcPct val="100000"/>
              </a:lnSpc>
            </a:pPr>
            <a:r>
              <a:rPr lang="it-IT" sz="2400" dirty="0" smtClean="0"/>
              <a:t>Disk </a:t>
            </a:r>
            <a:r>
              <a:rPr lang="it-IT" sz="2400" dirty="0" err="1" smtClean="0"/>
              <a:t>space</a:t>
            </a:r>
            <a:r>
              <a:rPr lang="it-IT" sz="2400" dirty="0" smtClean="0"/>
              <a:t>: 3.5 PB</a:t>
            </a:r>
          </a:p>
          <a:p>
            <a:pPr>
              <a:lnSpc>
                <a:spcPct val="100000"/>
              </a:lnSpc>
            </a:pPr>
            <a:r>
              <a:rPr lang="it-IT" sz="2400" dirty="0" smtClean="0"/>
              <a:t>Tape: 2.5 PB</a:t>
            </a:r>
          </a:p>
          <a:p>
            <a:pPr>
              <a:lnSpc>
                <a:spcPct val="100000"/>
              </a:lnSpc>
            </a:pPr>
            <a:r>
              <a:rPr lang="it-IT" sz="2400" dirty="0" err="1" smtClean="0"/>
              <a:t>Cloud</a:t>
            </a:r>
            <a:r>
              <a:rPr lang="it-IT" sz="2400" dirty="0" smtClean="0"/>
              <a:t> </a:t>
            </a:r>
            <a:r>
              <a:rPr lang="it-IT" sz="2400" dirty="0" err="1" smtClean="0"/>
              <a:t>platform</a:t>
            </a:r>
            <a:r>
              <a:rPr lang="it-IT" sz="2400" dirty="0" smtClean="0"/>
              <a:t>: </a:t>
            </a:r>
            <a:r>
              <a:rPr lang="it-IT" sz="2400" dirty="0" err="1" smtClean="0"/>
              <a:t>OpenStack</a:t>
            </a:r>
            <a:endParaRPr lang="it-IT" sz="2400" dirty="0" smtClean="0"/>
          </a:p>
          <a:p>
            <a:pPr>
              <a:lnSpc>
                <a:spcPct val="100000"/>
              </a:lnSpc>
            </a:pPr>
            <a:r>
              <a:rPr lang="it-IT" sz="2400" dirty="0"/>
              <a:t>Cluster HPC </a:t>
            </a:r>
            <a:r>
              <a:rPr lang="it-IT" sz="2400" dirty="0" err="1"/>
              <a:t>composed</a:t>
            </a:r>
            <a:r>
              <a:rPr lang="it-IT" sz="2400" dirty="0"/>
              <a:t> of 20 </a:t>
            </a:r>
            <a:r>
              <a:rPr lang="it-IT" sz="2400" dirty="0" err="1"/>
              <a:t>servers</a:t>
            </a:r>
            <a:r>
              <a:rPr lang="it-IT" sz="2400" dirty="0"/>
              <a:t> with 800 </a:t>
            </a:r>
            <a:r>
              <a:rPr lang="it-IT" sz="2400" dirty="0" err="1"/>
              <a:t>cores</a:t>
            </a:r>
            <a:endParaRPr lang="it-IT" sz="2400" dirty="0"/>
          </a:p>
          <a:p>
            <a:pPr>
              <a:lnSpc>
                <a:spcPct val="100000"/>
              </a:lnSpc>
            </a:pPr>
            <a:endParaRPr lang="it-IT" sz="2400" dirty="0" smtClean="0"/>
          </a:p>
          <a:p>
            <a:pPr>
              <a:lnSpc>
                <a:spcPct val="100000"/>
              </a:lnSpc>
            </a:pPr>
            <a:endParaRPr lang="it-IT" dirty="0" smtClean="0"/>
          </a:p>
          <a:p>
            <a:pPr marL="0" indent="0">
              <a:lnSpc>
                <a:spcPct val="100000"/>
              </a:lnSpc>
              <a:buFont typeface="Arial"/>
              <a:buNone/>
            </a:pPr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862" y="1685045"/>
            <a:ext cx="3525408" cy="2644055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58" y="236728"/>
            <a:ext cx="620385" cy="7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22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25" y="6017139"/>
            <a:ext cx="994650" cy="732568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69020" y="-27384"/>
            <a:ext cx="49150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i="1" dirty="0"/>
              <a:t>Monitoring system for large and distributed datacenters</a:t>
            </a:r>
            <a:endParaRPr lang="it-IT" sz="1400" i="1" dirty="0"/>
          </a:p>
        </p:txBody>
      </p:sp>
      <p:sp>
        <p:nvSpPr>
          <p:cNvPr id="11" name="Segnaposto contenuto 2"/>
          <p:cNvSpPr txBox="1">
            <a:spLocks/>
          </p:cNvSpPr>
          <p:nvPr/>
        </p:nvSpPr>
        <p:spPr>
          <a:xfrm>
            <a:off x="675577" y="1163860"/>
            <a:ext cx="7886700" cy="5088223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MONITORING FOR LARGE AND DISTRIBUTED </a:t>
            </a:r>
            <a:endParaRPr lang="it-IT" sz="2700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Font typeface="Arial"/>
              <a:buNone/>
            </a:pPr>
            <a:endParaRPr lang="it-IT" dirty="0"/>
          </a:p>
        </p:txBody>
      </p:sp>
      <p:sp>
        <p:nvSpPr>
          <p:cNvPr id="12" name="Rettangolo 11"/>
          <p:cNvSpPr/>
          <p:nvPr/>
        </p:nvSpPr>
        <p:spPr>
          <a:xfrm>
            <a:off x="287524" y="2166862"/>
            <a:ext cx="1044116" cy="3960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chemeClr val="tx1"/>
                </a:solidFill>
              </a:rPr>
              <a:t>Syslog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287524" y="2670918"/>
            <a:ext cx="1044116" cy="3600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chemeClr val="tx1"/>
                </a:solidFill>
              </a:rPr>
              <a:t>Zabbix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287524" y="3141555"/>
            <a:ext cx="1044116" cy="39345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chemeClr val="tx1"/>
                </a:solidFill>
              </a:rPr>
              <a:t>HTCondor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287524" y="3609607"/>
            <a:ext cx="1044116" cy="39345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tx1"/>
                </a:solidFill>
              </a:rPr>
              <a:t>Ceilometer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287524" y="4075074"/>
            <a:ext cx="1044116" cy="4320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tx1"/>
                </a:solidFill>
              </a:rPr>
              <a:t>OpenStack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1762299" y="2094854"/>
            <a:ext cx="933528" cy="54006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tx1"/>
                </a:solidFill>
              </a:rPr>
              <a:t>Flume</a:t>
            </a:r>
            <a:r>
              <a:rPr lang="it-IT" sz="1400" b="1" dirty="0" smtClean="0">
                <a:solidFill>
                  <a:schemeClr val="tx1"/>
                </a:solidFill>
              </a:rPr>
              <a:t> </a:t>
            </a:r>
            <a:r>
              <a:rPr lang="it-IT" sz="1400" b="1" dirty="0" err="1" smtClean="0">
                <a:solidFill>
                  <a:schemeClr val="tx1"/>
                </a:solidFill>
              </a:rPr>
              <a:t>Syslog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8" name="Rettangolo arrotondato 17"/>
          <p:cNvSpPr/>
          <p:nvPr/>
        </p:nvSpPr>
        <p:spPr>
          <a:xfrm>
            <a:off x="1762299" y="3268186"/>
            <a:ext cx="933528" cy="54006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tx1"/>
                </a:solidFill>
              </a:rPr>
              <a:t>Flume</a:t>
            </a:r>
            <a:r>
              <a:rPr lang="it-IT" sz="1400" b="1" dirty="0" smtClean="0">
                <a:solidFill>
                  <a:schemeClr val="tx1"/>
                </a:solidFill>
              </a:rPr>
              <a:t> HTTP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19" name="Connettore 2 18"/>
          <p:cNvCxnSpPr>
            <a:stCxn id="12" idx="3"/>
          </p:cNvCxnSpPr>
          <p:nvPr/>
        </p:nvCxnSpPr>
        <p:spPr>
          <a:xfrm>
            <a:off x="1331640" y="2364884"/>
            <a:ext cx="430659" cy="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>
            <a:stCxn id="13" idx="3"/>
          </p:cNvCxnSpPr>
          <p:nvPr/>
        </p:nvCxnSpPr>
        <p:spPr>
          <a:xfrm>
            <a:off x="1331640" y="2850938"/>
            <a:ext cx="360040" cy="587312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>
            <a:stCxn id="14" idx="3"/>
          </p:cNvCxnSpPr>
          <p:nvPr/>
        </p:nvCxnSpPr>
        <p:spPr>
          <a:xfrm>
            <a:off x="1331640" y="3338285"/>
            <a:ext cx="360040" cy="160725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>
            <a:stCxn id="15" idx="3"/>
          </p:cNvCxnSpPr>
          <p:nvPr/>
        </p:nvCxnSpPr>
        <p:spPr>
          <a:xfrm flipV="1">
            <a:off x="1331640" y="3609607"/>
            <a:ext cx="360040" cy="19673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>
            <a:stCxn id="16" idx="3"/>
          </p:cNvCxnSpPr>
          <p:nvPr/>
        </p:nvCxnSpPr>
        <p:spPr>
          <a:xfrm flipV="1">
            <a:off x="1331640" y="3679030"/>
            <a:ext cx="360040" cy="612068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ttangolo arrotondato 23"/>
          <p:cNvSpPr/>
          <p:nvPr/>
        </p:nvSpPr>
        <p:spPr>
          <a:xfrm>
            <a:off x="6133514" y="2004577"/>
            <a:ext cx="933528" cy="71882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tx1"/>
                </a:solidFill>
              </a:rPr>
              <a:t>Flume</a:t>
            </a:r>
            <a:endParaRPr lang="it-IT" sz="1400" b="1" dirty="0" smtClean="0">
              <a:solidFill>
                <a:schemeClr val="tx1"/>
              </a:solidFill>
            </a:endParaRPr>
          </a:p>
          <a:p>
            <a:pPr algn="ctr"/>
            <a:r>
              <a:rPr lang="it-IT" sz="1400" b="1" dirty="0" err="1" smtClean="0">
                <a:solidFill>
                  <a:schemeClr val="tx1"/>
                </a:solidFill>
              </a:rPr>
              <a:t>InfluxDB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5" name="Disco magnetico 24"/>
          <p:cNvSpPr/>
          <p:nvPr/>
        </p:nvSpPr>
        <p:spPr>
          <a:xfrm>
            <a:off x="6078220" y="5071163"/>
            <a:ext cx="1044116" cy="684076"/>
          </a:xfrm>
          <a:prstGeom prst="flowChartMagneticDisk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6" name="Rettangolo arrotondato 25"/>
          <p:cNvSpPr/>
          <p:nvPr/>
        </p:nvSpPr>
        <p:spPr>
          <a:xfrm>
            <a:off x="3239850" y="5161173"/>
            <a:ext cx="2083079" cy="50405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tx1"/>
                </a:solidFill>
              </a:rPr>
              <a:t>Spark</a:t>
            </a:r>
            <a:r>
              <a:rPr lang="it-IT" sz="1400" b="1" dirty="0" smtClean="0">
                <a:solidFill>
                  <a:schemeClr val="tx1"/>
                </a:solidFill>
              </a:rPr>
              <a:t> </a:t>
            </a:r>
            <a:r>
              <a:rPr lang="it-IT" sz="1400" b="1" dirty="0">
                <a:solidFill>
                  <a:schemeClr val="tx1"/>
                </a:solidFill>
              </a:rPr>
              <a:t>Streaming </a:t>
            </a:r>
            <a:r>
              <a:rPr lang="it-IT" sz="1400" b="1" dirty="0" smtClean="0">
                <a:solidFill>
                  <a:schemeClr val="tx1"/>
                </a:solidFill>
              </a:rPr>
              <a:t>/ </a:t>
            </a:r>
            <a:r>
              <a:rPr lang="it-IT" sz="1400" b="1" dirty="0" err="1" smtClean="0">
                <a:solidFill>
                  <a:schemeClr val="tx1"/>
                </a:solidFill>
              </a:rPr>
              <a:t>Spark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7" name="Rettangolo arrotondato 26"/>
          <p:cNvSpPr/>
          <p:nvPr/>
        </p:nvSpPr>
        <p:spPr>
          <a:xfrm>
            <a:off x="3242715" y="1846135"/>
            <a:ext cx="2083079" cy="2843005"/>
          </a:xfrm>
          <a:prstGeom prst="roundRect">
            <a:avLst/>
          </a:prstGeom>
          <a:solidFill>
            <a:srgbClr val="FF0000">
              <a:alpha val="49000"/>
            </a:srgb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tx1"/>
                </a:solidFill>
              </a:rPr>
              <a:t>Kafka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8" name="Rettangolo arrotondato 27"/>
          <p:cNvSpPr/>
          <p:nvPr/>
        </p:nvSpPr>
        <p:spPr>
          <a:xfrm>
            <a:off x="6133514" y="4149080"/>
            <a:ext cx="933528" cy="54006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tx1"/>
                </a:solidFill>
              </a:rPr>
              <a:t>Flume</a:t>
            </a:r>
            <a:r>
              <a:rPr lang="it-IT" sz="1400" b="1" dirty="0" smtClean="0">
                <a:solidFill>
                  <a:schemeClr val="tx1"/>
                </a:solidFill>
              </a:rPr>
              <a:t> HDFS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9" name="Disco magnetico 28"/>
          <p:cNvSpPr/>
          <p:nvPr/>
        </p:nvSpPr>
        <p:spPr>
          <a:xfrm>
            <a:off x="3759331" y="6093296"/>
            <a:ext cx="1044116" cy="684076"/>
          </a:xfrm>
          <a:prstGeom prst="flowChartMagneticDisk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chemeClr val="tx1"/>
                </a:solidFill>
              </a:rPr>
              <a:t>HBase</a:t>
            </a:r>
            <a:endParaRPr lang="en-US" sz="1600" b="1" dirty="0">
              <a:solidFill>
                <a:schemeClr val="tx1"/>
              </a:solidFill>
            </a:endParaRPr>
          </a:p>
        </p:txBody>
      </p:sp>
      <p:cxnSp>
        <p:nvCxnSpPr>
          <p:cNvPr id="30" name="Connettore 2 29"/>
          <p:cNvCxnSpPr>
            <a:stCxn id="24" idx="3"/>
          </p:cNvCxnSpPr>
          <p:nvPr/>
        </p:nvCxnSpPr>
        <p:spPr>
          <a:xfrm>
            <a:off x="7067042" y="2363987"/>
            <a:ext cx="421282" cy="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/>
          <p:cNvCxnSpPr>
            <a:stCxn id="50" idx="1"/>
            <a:endCxn id="48" idx="2"/>
          </p:cNvCxnSpPr>
          <p:nvPr/>
        </p:nvCxnSpPr>
        <p:spPr>
          <a:xfrm flipV="1">
            <a:off x="8130106" y="1729081"/>
            <a:ext cx="636" cy="187751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>
            <a:stCxn id="28" idx="2"/>
            <a:endCxn id="25" idx="1"/>
          </p:cNvCxnSpPr>
          <p:nvPr/>
        </p:nvCxnSpPr>
        <p:spPr>
          <a:xfrm>
            <a:off x="6600278" y="4689140"/>
            <a:ext cx="0" cy="382023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/>
          <p:cNvCxnSpPr/>
          <p:nvPr/>
        </p:nvCxnSpPr>
        <p:spPr>
          <a:xfrm>
            <a:off x="5322929" y="5265204"/>
            <a:ext cx="755291" cy="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/>
          <p:cNvCxnSpPr/>
          <p:nvPr/>
        </p:nvCxnSpPr>
        <p:spPr>
          <a:xfrm flipH="1">
            <a:off x="5322929" y="5517232"/>
            <a:ext cx="755291" cy="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17" idx="3"/>
          </p:cNvCxnSpPr>
          <p:nvPr/>
        </p:nvCxnSpPr>
        <p:spPr>
          <a:xfrm>
            <a:off x="2695827" y="2364884"/>
            <a:ext cx="544023" cy="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>
            <a:stCxn id="18" idx="3"/>
          </p:cNvCxnSpPr>
          <p:nvPr/>
        </p:nvCxnSpPr>
        <p:spPr>
          <a:xfrm>
            <a:off x="2695827" y="3538216"/>
            <a:ext cx="544023" cy="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/>
          <p:cNvCxnSpPr>
            <a:endCxn id="24" idx="1"/>
          </p:cNvCxnSpPr>
          <p:nvPr/>
        </p:nvCxnSpPr>
        <p:spPr>
          <a:xfrm>
            <a:off x="5325794" y="2363987"/>
            <a:ext cx="807720" cy="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/>
          <p:cNvCxnSpPr>
            <a:endCxn id="28" idx="1"/>
          </p:cNvCxnSpPr>
          <p:nvPr/>
        </p:nvCxnSpPr>
        <p:spPr>
          <a:xfrm>
            <a:off x="5325794" y="4419110"/>
            <a:ext cx="807720" cy="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2 38"/>
          <p:cNvCxnSpPr/>
          <p:nvPr/>
        </p:nvCxnSpPr>
        <p:spPr>
          <a:xfrm flipV="1">
            <a:off x="3815916" y="4710344"/>
            <a:ext cx="0" cy="45083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2 39"/>
          <p:cNvCxnSpPr/>
          <p:nvPr/>
        </p:nvCxnSpPr>
        <p:spPr>
          <a:xfrm>
            <a:off x="4680012" y="4708434"/>
            <a:ext cx="0" cy="452739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2 40"/>
          <p:cNvCxnSpPr/>
          <p:nvPr/>
        </p:nvCxnSpPr>
        <p:spPr>
          <a:xfrm flipV="1">
            <a:off x="3959932" y="5665229"/>
            <a:ext cx="0" cy="428067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2 41"/>
          <p:cNvCxnSpPr/>
          <p:nvPr/>
        </p:nvCxnSpPr>
        <p:spPr>
          <a:xfrm>
            <a:off x="4535996" y="5665229"/>
            <a:ext cx="0" cy="428067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Immagine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088" y="5231360"/>
            <a:ext cx="956302" cy="534804"/>
          </a:xfrm>
          <a:prstGeom prst="rect">
            <a:avLst/>
          </a:prstGeom>
        </p:spPr>
      </p:pic>
      <p:pic>
        <p:nvPicPr>
          <p:cNvPr id="46" name="Immagine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827" y="5788746"/>
            <a:ext cx="858756" cy="456785"/>
          </a:xfrm>
          <a:prstGeom prst="rect">
            <a:avLst/>
          </a:prstGeom>
        </p:spPr>
      </p:pic>
      <p:pic>
        <p:nvPicPr>
          <p:cNvPr id="48" name="Immagine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687" y="1209121"/>
            <a:ext cx="1334109" cy="519960"/>
          </a:xfrm>
          <a:prstGeom prst="rect">
            <a:avLst/>
          </a:prstGeom>
        </p:spPr>
      </p:pic>
      <p:pic>
        <p:nvPicPr>
          <p:cNvPr id="49" name="Immagine 4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863" y="6316171"/>
            <a:ext cx="1383325" cy="353189"/>
          </a:xfrm>
          <a:prstGeom prst="rect">
            <a:avLst/>
          </a:prstGeom>
        </p:spPr>
      </p:pic>
      <p:sp>
        <p:nvSpPr>
          <p:cNvPr id="50" name="Disco magnetico 49"/>
          <p:cNvSpPr/>
          <p:nvPr/>
        </p:nvSpPr>
        <p:spPr>
          <a:xfrm>
            <a:off x="7488324" y="1916832"/>
            <a:ext cx="1283563" cy="654618"/>
          </a:xfrm>
          <a:prstGeom prst="flowChartMagneticDisk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1" name="Disco magnetico 50"/>
          <p:cNvSpPr/>
          <p:nvPr/>
        </p:nvSpPr>
        <p:spPr>
          <a:xfrm>
            <a:off x="7548711" y="1980198"/>
            <a:ext cx="1283563" cy="654618"/>
          </a:xfrm>
          <a:prstGeom prst="flowChartMagneticDisk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2" name="Disco magnetico 51"/>
          <p:cNvSpPr/>
          <p:nvPr/>
        </p:nvSpPr>
        <p:spPr>
          <a:xfrm>
            <a:off x="7614907" y="2052304"/>
            <a:ext cx="1283563" cy="654618"/>
          </a:xfrm>
          <a:prstGeom prst="flowChartMagneticDisk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53" name="Immagine 5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258" y="2343690"/>
            <a:ext cx="1123304" cy="259712"/>
          </a:xfrm>
          <a:prstGeom prst="rect">
            <a:avLst/>
          </a:prstGeom>
        </p:spPr>
      </p:pic>
      <p:sp>
        <p:nvSpPr>
          <p:cNvPr id="55" name="Rettangolo arrotondato 54"/>
          <p:cNvSpPr/>
          <p:nvPr/>
        </p:nvSpPr>
        <p:spPr>
          <a:xfrm>
            <a:off x="5935169" y="3030958"/>
            <a:ext cx="1265123" cy="71882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tx1"/>
                </a:solidFill>
              </a:rPr>
              <a:t>Flume</a:t>
            </a:r>
            <a:endParaRPr lang="it-IT" sz="1400" b="1" dirty="0" smtClean="0">
              <a:solidFill>
                <a:schemeClr val="tx1"/>
              </a:solidFill>
            </a:endParaRPr>
          </a:p>
          <a:p>
            <a:pPr algn="ctr"/>
            <a:r>
              <a:rPr lang="it-IT" sz="1400" b="1" dirty="0" err="1" smtClean="0">
                <a:solidFill>
                  <a:schemeClr val="tx1"/>
                </a:solidFill>
              </a:rPr>
              <a:t>ElasticSearch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56" name="Connettore 2 55"/>
          <p:cNvCxnSpPr>
            <a:endCxn id="55" idx="1"/>
          </p:cNvCxnSpPr>
          <p:nvPr/>
        </p:nvCxnSpPr>
        <p:spPr>
          <a:xfrm flipV="1">
            <a:off x="5322929" y="3390368"/>
            <a:ext cx="612240" cy="3416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924" y="4178509"/>
            <a:ext cx="990751" cy="654647"/>
          </a:xfrm>
          <a:prstGeom prst="rect">
            <a:avLst/>
          </a:prstGeom>
        </p:spPr>
      </p:pic>
      <p:sp>
        <p:nvSpPr>
          <p:cNvPr id="58" name="Disco magnetico 57"/>
          <p:cNvSpPr/>
          <p:nvPr/>
        </p:nvSpPr>
        <p:spPr>
          <a:xfrm>
            <a:off x="7676847" y="3030958"/>
            <a:ext cx="1283563" cy="718820"/>
          </a:xfrm>
          <a:prstGeom prst="flowChartMagneticDisk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chemeClr val="tx1"/>
                </a:solidFill>
              </a:rPr>
              <a:t>ElasticSearch</a:t>
            </a:r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57" name="Immagine 5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9825" y="2880905"/>
            <a:ext cx="521948" cy="501717"/>
          </a:xfrm>
          <a:prstGeom prst="rect">
            <a:avLst/>
          </a:prstGeom>
        </p:spPr>
      </p:pic>
      <p:cxnSp>
        <p:nvCxnSpPr>
          <p:cNvPr id="61" name="Connettore 2 60"/>
          <p:cNvCxnSpPr>
            <a:endCxn id="58" idx="2"/>
          </p:cNvCxnSpPr>
          <p:nvPr/>
        </p:nvCxnSpPr>
        <p:spPr>
          <a:xfrm flipV="1">
            <a:off x="7200292" y="3390368"/>
            <a:ext cx="476555" cy="3416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ttore 2 65"/>
          <p:cNvCxnSpPr>
            <a:stCxn id="58" idx="3"/>
            <a:endCxn id="10" idx="0"/>
          </p:cNvCxnSpPr>
          <p:nvPr/>
        </p:nvCxnSpPr>
        <p:spPr>
          <a:xfrm>
            <a:off x="8318629" y="3749778"/>
            <a:ext cx="5671" cy="428731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ttangolo arrotondato 68"/>
          <p:cNvSpPr/>
          <p:nvPr/>
        </p:nvSpPr>
        <p:spPr>
          <a:xfrm>
            <a:off x="1547664" y="5116168"/>
            <a:ext cx="1026881" cy="59406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tx1"/>
                </a:solidFill>
              </a:rPr>
              <a:t>Zeppelin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70" name="Connettore 2 69"/>
          <p:cNvCxnSpPr>
            <a:stCxn id="69" idx="3"/>
            <a:endCxn id="26" idx="1"/>
          </p:cNvCxnSpPr>
          <p:nvPr/>
        </p:nvCxnSpPr>
        <p:spPr>
          <a:xfrm>
            <a:off x="2574545" y="5413201"/>
            <a:ext cx="665305" cy="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Immagine 7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147" y="4846471"/>
            <a:ext cx="842561" cy="509275"/>
          </a:xfrm>
          <a:prstGeom prst="rect">
            <a:avLst/>
          </a:prstGeom>
        </p:spPr>
      </p:pic>
      <p:pic>
        <p:nvPicPr>
          <p:cNvPr id="60" name="Immagine 5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713540"/>
            <a:ext cx="663250" cy="497438"/>
          </a:xfrm>
          <a:prstGeom prst="rect">
            <a:avLst/>
          </a:prstGeom>
        </p:spPr>
      </p:pic>
      <p:pic>
        <p:nvPicPr>
          <p:cNvPr id="62" name="Immagine 6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459" y="2504509"/>
            <a:ext cx="878565" cy="878565"/>
          </a:xfrm>
          <a:prstGeom prst="rect">
            <a:avLst/>
          </a:prstGeom>
        </p:spPr>
      </p:pic>
      <p:pic>
        <p:nvPicPr>
          <p:cNvPr id="63" name="Immagine 6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918" y="1597416"/>
            <a:ext cx="663251" cy="497438"/>
          </a:xfrm>
          <a:prstGeom prst="rect">
            <a:avLst/>
          </a:prstGeom>
        </p:spPr>
      </p:pic>
      <p:pic>
        <p:nvPicPr>
          <p:cNvPr id="64" name="Immagine 6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58" y="236728"/>
            <a:ext cx="620385" cy="7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15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25" y="6017139"/>
            <a:ext cx="994650" cy="732568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69020" y="-27384"/>
            <a:ext cx="49150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i="1" dirty="0"/>
              <a:t>Monitoring system for large and distributed datacenters</a:t>
            </a:r>
            <a:endParaRPr lang="it-IT" sz="1400" i="1" dirty="0"/>
          </a:p>
        </p:txBody>
      </p:sp>
      <p:sp>
        <p:nvSpPr>
          <p:cNvPr id="8" name="Segnaposto contenuto 2"/>
          <p:cNvSpPr txBox="1">
            <a:spLocks/>
          </p:cNvSpPr>
          <p:nvPr/>
        </p:nvSpPr>
        <p:spPr>
          <a:xfrm>
            <a:off x="628650" y="1112044"/>
            <a:ext cx="7886700" cy="5064919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it-IT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MONITORING FOR LARGE AND DISTRIBUTED CENTERS</a:t>
            </a:r>
            <a:endParaRPr lang="it-IT" sz="2700" dirty="0"/>
          </a:p>
          <a:p>
            <a:pPr marL="0" indent="0">
              <a:lnSpc>
                <a:spcPct val="100000"/>
              </a:lnSpc>
              <a:buFont typeface="Arial"/>
              <a:buNone/>
            </a:pPr>
            <a:endParaRPr lang="it-IT" sz="2400" dirty="0" smtClean="0"/>
          </a:p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it-IT" sz="2400" b="1" dirty="0" smtClean="0"/>
              <a:t>Data </a:t>
            </a:r>
            <a:r>
              <a:rPr lang="it-IT" sz="2400" b="1" dirty="0" err="1" smtClean="0"/>
              <a:t>sources</a:t>
            </a:r>
            <a:r>
              <a:rPr lang="it-IT" sz="2400" dirty="0" smtClean="0"/>
              <a:t>:</a:t>
            </a:r>
          </a:p>
          <a:p>
            <a:pPr>
              <a:lnSpc>
                <a:spcPct val="100000"/>
              </a:lnSpc>
            </a:pPr>
            <a:r>
              <a:rPr lang="it-IT" sz="2400" dirty="0" err="1" smtClean="0"/>
              <a:t>Syslog</a:t>
            </a:r>
            <a:r>
              <a:rPr lang="it-IT" sz="2400" dirty="0" smtClean="0"/>
              <a:t>:</a:t>
            </a:r>
          </a:p>
          <a:p>
            <a:pPr lvl="1">
              <a:lnSpc>
                <a:spcPct val="100000"/>
              </a:lnSpc>
            </a:pPr>
            <a:r>
              <a:rPr lang="it-IT" dirty="0" smtClean="0"/>
              <a:t>Information on </a:t>
            </a:r>
            <a:r>
              <a:rPr lang="it-IT" dirty="0" err="1" smtClean="0"/>
              <a:t>system</a:t>
            </a:r>
            <a:r>
              <a:rPr lang="it-IT" dirty="0" smtClean="0"/>
              <a:t> </a:t>
            </a:r>
            <a:r>
              <a:rPr lang="it-IT" dirty="0" err="1" smtClean="0"/>
              <a:t>processes</a:t>
            </a:r>
            <a:endParaRPr lang="it-IT" dirty="0" smtClean="0"/>
          </a:p>
          <a:p>
            <a:pPr lvl="1">
              <a:lnSpc>
                <a:spcPct val="100000"/>
              </a:lnSpc>
            </a:pPr>
            <a:r>
              <a:rPr lang="it-IT" dirty="0" smtClean="0"/>
              <a:t>5 - 6 </a:t>
            </a:r>
            <a:r>
              <a:rPr lang="it-IT" dirty="0" err="1" smtClean="0"/>
              <a:t>million</a:t>
            </a:r>
            <a:r>
              <a:rPr lang="it-IT" dirty="0" smtClean="0"/>
              <a:t> of </a:t>
            </a:r>
            <a:r>
              <a:rPr lang="it-IT" dirty="0" err="1" smtClean="0"/>
              <a:t>logs</a:t>
            </a:r>
            <a:r>
              <a:rPr lang="it-IT" dirty="0" smtClean="0"/>
              <a:t> per </a:t>
            </a:r>
            <a:r>
              <a:rPr lang="it-IT" dirty="0" err="1" smtClean="0"/>
              <a:t>day</a:t>
            </a:r>
            <a:r>
              <a:rPr lang="it-IT" dirty="0" smtClean="0"/>
              <a:t> </a:t>
            </a:r>
          </a:p>
          <a:p>
            <a:pPr lvl="1">
              <a:lnSpc>
                <a:spcPct val="100000"/>
              </a:lnSpc>
            </a:pPr>
            <a:r>
              <a:rPr lang="it-IT" dirty="0" err="1" smtClean="0"/>
              <a:t>Stored</a:t>
            </a:r>
            <a:r>
              <a:rPr lang="it-IT" dirty="0" smtClean="0"/>
              <a:t> more </a:t>
            </a:r>
            <a:r>
              <a:rPr lang="it-IT" dirty="0" err="1" smtClean="0"/>
              <a:t>than</a:t>
            </a:r>
            <a:r>
              <a:rPr lang="it-IT" dirty="0" smtClean="0"/>
              <a:t> 70 GB </a:t>
            </a:r>
            <a:r>
              <a:rPr lang="it-IT" dirty="0" err="1" smtClean="0"/>
              <a:t>starting</a:t>
            </a:r>
            <a:r>
              <a:rPr lang="it-IT" dirty="0" smtClean="0"/>
              <a:t> from 18 </a:t>
            </a:r>
            <a:r>
              <a:rPr lang="it-IT" dirty="0" err="1" smtClean="0"/>
              <a:t>November</a:t>
            </a:r>
            <a:r>
              <a:rPr lang="it-IT" dirty="0" smtClean="0"/>
              <a:t> 2016</a:t>
            </a:r>
          </a:p>
          <a:p>
            <a:pPr lvl="1">
              <a:lnSpc>
                <a:spcPct val="100000"/>
              </a:lnSpc>
            </a:pPr>
            <a:endParaRPr lang="it-IT" sz="2400" dirty="0" smtClean="0"/>
          </a:p>
          <a:p>
            <a:pPr>
              <a:lnSpc>
                <a:spcPct val="100000"/>
              </a:lnSpc>
            </a:pPr>
            <a:endParaRPr lang="it-IT" dirty="0" smtClean="0"/>
          </a:p>
          <a:p>
            <a:pPr marL="0" indent="0">
              <a:lnSpc>
                <a:spcPct val="100000"/>
              </a:lnSpc>
              <a:buFont typeface="Arial"/>
              <a:buNone/>
            </a:pP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58" y="236728"/>
            <a:ext cx="620385" cy="7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19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25" y="6017139"/>
            <a:ext cx="994650" cy="732568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69020" y="-27384"/>
            <a:ext cx="49150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i="1" dirty="0"/>
              <a:t>Monitoring system for large and distributed datacenters</a:t>
            </a:r>
            <a:endParaRPr lang="it-IT" sz="1400" i="1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628650" y="1112044"/>
            <a:ext cx="7886700" cy="5064919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it-IT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MONITORING FOR LARGE AND DISTRIBUTED CENTERS</a:t>
            </a:r>
            <a:endParaRPr lang="it-IT" sz="2700" dirty="0"/>
          </a:p>
          <a:p>
            <a:pPr marL="0" indent="0">
              <a:lnSpc>
                <a:spcPct val="100000"/>
              </a:lnSpc>
              <a:buNone/>
            </a:pPr>
            <a:endParaRPr lang="it-IT" sz="2400" b="1" dirty="0"/>
          </a:p>
          <a:p>
            <a:pPr marL="0" indent="0">
              <a:lnSpc>
                <a:spcPct val="100000"/>
              </a:lnSpc>
              <a:buNone/>
            </a:pPr>
            <a:r>
              <a:rPr lang="it-IT" sz="2400" b="1" dirty="0"/>
              <a:t>Data </a:t>
            </a:r>
            <a:r>
              <a:rPr lang="it-IT" sz="2400" b="1" dirty="0" err="1"/>
              <a:t>sources</a:t>
            </a:r>
            <a:r>
              <a:rPr lang="it-IT" sz="2400" dirty="0"/>
              <a:t>:</a:t>
            </a:r>
          </a:p>
          <a:p>
            <a:pPr>
              <a:lnSpc>
                <a:spcPct val="100000"/>
              </a:lnSpc>
            </a:pPr>
            <a:r>
              <a:rPr lang="it-IT" sz="2400" dirty="0" err="1" smtClean="0"/>
              <a:t>Syslog</a:t>
            </a:r>
            <a:endParaRPr lang="it-IT" sz="2400" dirty="0"/>
          </a:p>
          <a:p>
            <a:pPr>
              <a:lnSpc>
                <a:spcPct val="100000"/>
              </a:lnSpc>
            </a:pPr>
            <a:r>
              <a:rPr lang="it-IT" sz="2400" dirty="0" err="1" smtClean="0"/>
              <a:t>Zabbix</a:t>
            </a:r>
            <a:r>
              <a:rPr lang="it-IT" sz="2400" dirty="0" smtClean="0"/>
              <a:t>:</a:t>
            </a:r>
          </a:p>
          <a:p>
            <a:pPr lvl="1">
              <a:lnSpc>
                <a:spcPct val="100000"/>
              </a:lnSpc>
            </a:pPr>
            <a:r>
              <a:rPr lang="it-IT" dirty="0" smtClean="0"/>
              <a:t>Resource </a:t>
            </a:r>
            <a:r>
              <a:rPr lang="it-IT" dirty="0" err="1" smtClean="0"/>
              <a:t>usage</a:t>
            </a:r>
            <a:r>
              <a:rPr lang="it-IT" dirty="0" smtClean="0"/>
              <a:t> </a:t>
            </a:r>
            <a:r>
              <a:rPr lang="it-IT" dirty="0" smtClean="0"/>
              <a:t>of </a:t>
            </a:r>
            <a:r>
              <a:rPr lang="it-IT" dirty="0" err="1" smtClean="0"/>
              <a:t>nodes</a:t>
            </a:r>
            <a:r>
              <a:rPr lang="it-IT" dirty="0" smtClean="0"/>
              <a:t>, </a:t>
            </a:r>
            <a:r>
              <a:rPr lang="it-IT" dirty="0" smtClean="0"/>
              <a:t>information on </a:t>
            </a:r>
            <a:r>
              <a:rPr lang="it-IT" dirty="0" err="1" smtClean="0"/>
              <a:t>OpenStack</a:t>
            </a:r>
            <a:r>
              <a:rPr lang="it-IT" dirty="0" smtClean="0"/>
              <a:t> </a:t>
            </a:r>
            <a:r>
              <a:rPr lang="it-IT" dirty="0" err="1" smtClean="0"/>
              <a:t>components</a:t>
            </a:r>
            <a:r>
              <a:rPr lang="it-IT" dirty="0" smtClean="0"/>
              <a:t> and </a:t>
            </a:r>
            <a:r>
              <a:rPr lang="it-IT" dirty="0" err="1" smtClean="0"/>
              <a:t>services</a:t>
            </a:r>
            <a:r>
              <a:rPr lang="it-IT" dirty="0" smtClean="0"/>
              <a:t> </a:t>
            </a:r>
          </a:p>
          <a:p>
            <a:pPr lvl="1">
              <a:lnSpc>
                <a:spcPct val="100000"/>
              </a:lnSpc>
            </a:pPr>
            <a:r>
              <a:rPr lang="it-IT" dirty="0" smtClean="0"/>
              <a:t>Sensor </a:t>
            </a:r>
            <a:r>
              <a:rPr lang="it-IT" dirty="0" err="1" smtClean="0"/>
              <a:t>written</a:t>
            </a:r>
            <a:r>
              <a:rPr lang="it-IT" dirty="0" smtClean="0"/>
              <a:t> in </a:t>
            </a:r>
            <a:r>
              <a:rPr lang="it-IT" dirty="0" err="1" smtClean="0"/>
              <a:t>Python</a:t>
            </a:r>
            <a:endParaRPr lang="it-IT" dirty="0" smtClean="0"/>
          </a:p>
          <a:p>
            <a:pPr lvl="1">
              <a:lnSpc>
                <a:spcPct val="100000"/>
              </a:lnSpc>
            </a:pPr>
            <a:r>
              <a:rPr lang="it-IT" dirty="0" err="1" smtClean="0"/>
              <a:t>Sampled</a:t>
            </a:r>
            <a:r>
              <a:rPr lang="it-IT" dirty="0" smtClean="0"/>
              <a:t> 42000 </a:t>
            </a:r>
            <a:r>
              <a:rPr lang="it-IT" dirty="0" err="1" smtClean="0"/>
              <a:t>values</a:t>
            </a:r>
            <a:r>
              <a:rPr lang="it-IT" dirty="0" smtClean="0"/>
              <a:t> </a:t>
            </a:r>
            <a:r>
              <a:rPr lang="it-IT" dirty="0" err="1" smtClean="0"/>
              <a:t>every</a:t>
            </a:r>
            <a:r>
              <a:rPr lang="it-IT" dirty="0" smtClean="0"/>
              <a:t> 10 minutes </a:t>
            </a:r>
          </a:p>
          <a:p>
            <a:pPr lvl="1">
              <a:lnSpc>
                <a:spcPct val="100000"/>
              </a:lnSpc>
            </a:pPr>
            <a:r>
              <a:rPr lang="it-IT" dirty="0" err="1" smtClean="0"/>
              <a:t>Collected</a:t>
            </a:r>
            <a:r>
              <a:rPr lang="it-IT" dirty="0" smtClean="0"/>
              <a:t> 3 GB </a:t>
            </a:r>
            <a:r>
              <a:rPr lang="it-IT" dirty="0" err="1" smtClean="0"/>
              <a:t>starting</a:t>
            </a:r>
            <a:r>
              <a:rPr lang="it-IT" dirty="0" smtClean="0"/>
              <a:t> from 19 </a:t>
            </a:r>
            <a:r>
              <a:rPr lang="it-IT" dirty="0" err="1" smtClean="0"/>
              <a:t>July</a:t>
            </a:r>
            <a:r>
              <a:rPr lang="it-IT" dirty="0" smtClean="0"/>
              <a:t> 2016</a:t>
            </a:r>
          </a:p>
          <a:p>
            <a:pPr lvl="1">
              <a:lnSpc>
                <a:spcPct val="100000"/>
              </a:lnSpc>
            </a:pPr>
            <a:endParaRPr lang="it-IT" dirty="0" smtClean="0"/>
          </a:p>
          <a:p>
            <a:pPr>
              <a:lnSpc>
                <a:spcPct val="100000"/>
              </a:lnSpc>
            </a:pPr>
            <a:endParaRPr lang="it-IT" dirty="0" smtClean="0"/>
          </a:p>
          <a:p>
            <a:pPr marL="0" indent="0">
              <a:lnSpc>
                <a:spcPct val="100000"/>
              </a:lnSpc>
              <a:buFont typeface="Arial"/>
              <a:buNone/>
            </a:pPr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58" y="236728"/>
            <a:ext cx="620385" cy="7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89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25" y="6017139"/>
            <a:ext cx="994650" cy="732568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69020" y="-27384"/>
            <a:ext cx="49150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i="1" dirty="0"/>
              <a:t>Monitoring system for large and distributed datacenters</a:t>
            </a:r>
            <a:endParaRPr lang="it-IT" sz="1400" i="1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628650" y="1112044"/>
            <a:ext cx="7886700" cy="5064919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it-IT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MONITORING FOR LARGE AND DISTRIBUTED CENTERS</a:t>
            </a:r>
            <a:endParaRPr lang="it-IT" sz="2700" dirty="0"/>
          </a:p>
          <a:p>
            <a:pPr marL="0" indent="0">
              <a:lnSpc>
                <a:spcPct val="100000"/>
              </a:lnSpc>
              <a:buNone/>
            </a:pPr>
            <a:endParaRPr lang="it-IT" sz="2400" b="1" dirty="0"/>
          </a:p>
          <a:p>
            <a:pPr marL="0" indent="0">
              <a:lnSpc>
                <a:spcPct val="100000"/>
              </a:lnSpc>
              <a:buNone/>
            </a:pPr>
            <a:r>
              <a:rPr lang="it-IT" sz="2400" b="1" dirty="0"/>
              <a:t>Data </a:t>
            </a:r>
            <a:r>
              <a:rPr lang="it-IT" sz="2400" b="1" dirty="0" err="1"/>
              <a:t>sources</a:t>
            </a:r>
            <a:r>
              <a:rPr lang="it-IT" sz="2400" dirty="0"/>
              <a:t>:</a:t>
            </a:r>
          </a:p>
          <a:p>
            <a:pPr>
              <a:lnSpc>
                <a:spcPct val="100000"/>
              </a:lnSpc>
            </a:pPr>
            <a:r>
              <a:rPr lang="it-IT" sz="2400" dirty="0" err="1"/>
              <a:t>Syslog</a:t>
            </a:r>
            <a:endParaRPr lang="it-IT" sz="2400" dirty="0"/>
          </a:p>
          <a:p>
            <a:pPr>
              <a:lnSpc>
                <a:spcPct val="100000"/>
              </a:lnSpc>
            </a:pPr>
            <a:r>
              <a:rPr lang="it-IT" sz="2400" dirty="0" err="1"/>
              <a:t>Zabbix</a:t>
            </a:r>
            <a:r>
              <a:rPr lang="it-IT" sz="2400" dirty="0"/>
              <a:t> </a:t>
            </a:r>
            <a:endParaRPr lang="it-IT" sz="2400" dirty="0" smtClean="0"/>
          </a:p>
          <a:p>
            <a:pPr>
              <a:lnSpc>
                <a:spcPct val="100000"/>
              </a:lnSpc>
            </a:pPr>
            <a:r>
              <a:rPr lang="it-IT" sz="2400" dirty="0" err="1" smtClean="0"/>
              <a:t>HTCondor</a:t>
            </a:r>
            <a:r>
              <a:rPr lang="it-IT" sz="2400" dirty="0"/>
              <a:t>:</a:t>
            </a:r>
          </a:p>
          <a:p>
            <a:pPr lvl="1">
              <a:lnSpc>
                <a:spcPct val="100000"/>
              </a:lnSpc>
            </a:pPr>
            <a:r>
              <a:rPr lang="it-IT" dirty="0" err="1" smtClean="0"/>
              <a:t>Scheduler</a:t>
            </a:r>
            <a:r>
              <a:rPr lang="it-IT" dirty="0" smtClean="0"/>
              <a:t> </a:t>
            </a:r>
            <a:r>
              <a:rPr lang="it-IT" dirty="0" err="1" smtClean="0"/>
              <a:t>states</a:t>
            </a:r>
            <a:r>
              <a:rPr lang="it-IT" dirty="0" smtClean="0"/>
              <a:t>, </a:t>
            </a:r>
            <a:r>
              <a:rPr lang="it-IT" dirty="0" err="1" smtClean="0"/>
              <a:t>completed</a:t>
            </a:r>
            <a:r>
              <a:rPr lang="it-IT" dirty="0" smtClean="0"/>
              <a:t> and </a:t>
            </a:r>
            <a:r>
              <a:rPr lang="it-IT" dirty="0" err="1" smtClean="0"/>
              <a:t>running</a:t>
            </a:r>
            <a:r>
              <a:rPr lang="it-IT" dirty="0" smtClean="0"/>
              <a:t> job information</a:t>
            </a:r>
            <a:endParaRPr lang="it-IT" dirty="0"/>
          </a:p>
          <a:p>
            <a:pPr lvl="1">
              <a:lnSpc>
                <a:spcPct val="100000"/>
              </a:lnSpc>
            </a:pPr>
            <a:r>
              <a:rPr lang="it-IT" dirty="0" smtClean="0"/>
              <a:t>Sensor </a:t>
            </a:r>
            <a:r>
              <a:rPr lang="it-IT" dirty="0" err="1" smtClean="0"/>
              <a:t>written</a:t>
            </a:r>
            <a:r>
              <a:rPr lang="it-IT" dirty="0" smtClean="0"/>
              <a:t> in </a:t>
            </a:r>
            <a:r>
              <a:rPr lang="it-IT" dirty="0" err="1"/>
              <a:t>Python</a:t>
            </a:r>
            <a:endParaRPr lang="it-IT" dirty="0"/>
          </a:p>
          <a:p>
            <a:pPr lvl="1">
              <a:lnSpc>
                <a:spcPct val="100000"/>
              </a:lnSpc>
            </a:pPr>
            <a:r>
              <a:rPr lang="it-IT" dirty="0" err="1" smtClean="0"/>
              <a:t>Sampled</a:t>
            </a:r>
            <a:r>
              <a:rPr lang="it-IT" dirty="0" smtClean="0"/>
              <a:t> 750000 </a:t>
            </a:r>
            <a:r>
              <a:rPr lang="it-IT" dirty="0" err="1" smtClean="0"/>
              <a:t>values</a:t>
            </a:r>
            <a:r>
              <a:rPr lang="it-IT" dirty="0" smtClean="0"/>
              <a:t> </a:t>
            </a:r>
            <a:r>
              <a:rPr lang="it-IT" dirty="0" err="1" smtClean="0"/>
              <a:t>every</a:t>
            </a:r>
            <a:r>
              <a:rPr lang="it-IT" dirty="0" smtClean="0"/>
              <a:t> 5 minutes</a:t>
            </a:r>
            <a:endParaRPr lang="it-IT" dirty="0"/>
          </a:p>
          <a:p>
            <a:pPr lvl="1">
              <a:lnSpc>
                <a:spcPct val="100000"/>
              </a:lnSpc>
            </a:pPr>
            <a:r>
              <a:rPr lang="it-IT" dirty="0" err="1" smtClean="0"/>
              <a:t>Collected</a:t>
            </a:r>
            <a:r>
              <a:rPr lang="it-IT" dirty="0" smtClean="0"/>
              <a:t> 11 GB </a:t>
            </a:r>
            <a:r>
              <a:rPr lang="it-IT" dirty="0" err="1" smtClean="0"/>
              <a:t>starting</a:t>
            </a:r>
            <a:r>
              <a:rPr lang="it-IT" dirty="0" smtClean="0"/>
              <a:t> from </a:t>
            </a:r>
            <a:r>
              <a:rPr lang="it-IT" dirty="0"/>
              <a:t>18 </a:t>
            </a:r>
            <a:r>
              <a:rPr lang="it-IT" dirty="0" err="1" smtClean="0"/>
              <a:t>July</a:t>
            </a:r>
            <a:r>
              <a:rPr lang="it-IT" dirty="0" smtClean="0"/>
              <a:t> </a:t>
            </a:r>
            <a:r>
              <a:rPr lang="it-IT" dirty="0"/>
              <a:t>2016</a:t>
            </a:r>
          </a:p>
          <a:p>
            <a:pPr lvl="1">
              <a:lnSpc>
                <a:spcPct val="100000"/>
              </a:lnSpc>
            </a:pPr>
            <a:endParaRPr lang="it-IT" sz="2400" dirty="0"/>
          </a:p>
          <a:p>
            <a:pPr>
              <a:lnSpc>
                <a:spcPct val="100000"/>
              </a:lnSpc>
            </a:pPr>
            <a:endParaRPr lang="it-IT" sz="2400" dirty="0"/>
          </a:p>
          <a:p>
            <a:pPr marL="0" indent="0">
              <a:lnSpc>
                <a:spcPct val="100000"/>
              </a:lnSpc>
              <a:buNone/>
            </a:pPr>
            <a:endParaRPr lang="it-IT" sz="24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58" y="236728"/>
            <a:ext cx="620385" cy="7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48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25" y="6017139"/>
            <a:ext cx="994650" cy="732568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69020" y="-27384"/>
            <a:ext cx="49150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i="1" dirty="0"/>
              <a:t>Monitoring system for large and distributed datacenters</a:t>
            </a:r>
            <a:endParaRPr lang="it-IT" sz="1400" i="1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628650" y="1112044"/>
            <a:ext cx="7886700" cy="5064919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it-IT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MONITORING FOR LARGE AND DISTRIBUTED CENTERS</a:t>
            </a:r>
            <a:endParaRPr lang="it-IT" sz="2700" dirty="0"/>
          </a:p>
          <a:p>
            <a:pPr marL="0" indent="0">
              <a:lnSpc>
                <a:spcPct val="100000"/>
              </a:lnSpc>
              <a:buNone/>
            </a:pPr>
            <a:endParaRPr lang="it-IT" sz="2400" b="1" dirty="0"/>
          </a:p>
          <a:p>
            <a:pPr marL="0" indent="0">
              <a:lnSpc>
                <a:spcPct val="100000"/>
              </a:lnSpc>
              <a:buNone/>
            </a:pPr>
            <a:r>
              <a:rPr lang="it-IT" sz="2400" b="1" dirty="0"/>
              <a:t>Data </a:t>
            </a:r>
            <a:r>
              <a:rPr lang="it-IT" sz="2400" b="1" dirty="0" err="1"/>
              <a:t>sources</a:t>
            </a:r>
            <a:r>
              <a:rPr lang="it-IT" sz="2400" dirty="0"/>
              <a:t>:</a:t>
            </a:r>
          </a:p>
          <a:p>
            <a:pPr>
              <a:lnSpc>
                <a:spcPct val="100000"/>
              </a:lnSpc>
            </a:pPr>
            <a:r>
              <a:rPr lang="it-IT" sz="2400" dirty="0" err="1"/>
              <a:t>Syslog</a:t>
            </a:r>
            <a:endParaRPr lang="it-IT" sz="2400" dirty="0"/>
          </a:p>
          <a:p>
            <a:pPr>
              <a:lnSpc>
                <a:spcPct val="100000"/>
              </a:lnSpc>
            </a:pPr>
            <a:r>
              <a:rPr lang="it-IT" sz="2400" dirty="0" err="1"/>
              <a:t>Zabbix</a:t>
            </a:r>
            <a:r>
              <a:rPr lang="it-IT" sz="2400" dirty="0"/>
              <a:t> </a:t>
            </a:r>
            <a:endParaRPr lang="it-IT" sz="2400" dirty="0" smtClean="0"/>
          </a:p>
          <a:p>
            <a:pPr>
              <a:lnSpc>
                <a:spcPct val="100000"/>
              </a:lnSpc>
            </a:pPr>
            <a:r>
              <a:rPr lang="it-IT" sz="2400" dirty="0" err="1" smtClean="0"/>
              <a:t>HTCondor</a:t>
            </a:r>
            <a:endParaRPr lang="it-IT" sz="2400" dirty="0" smtClean="0"/>
          </a:p>
          <a:p>
            <a:pPr>
              <a:lnSpc>
                <a:spcPct val="100000"/>
              </a:lnSpc>
            </a:pPr>
            <a:r>
              <a:rPr lang="it-IT" sz="2400" dirty="0" err="1" smtClean="0"/>
              <a:t>Openstack</a:t>
            </a:r>
            <a:r>
              <a:rPr lang="it-IT" sz="2400" dirty="0" smtClean="0"/>
              <a:t> + </a:t>
            </a:r>
            <a:r>
              <a:rPr lang="it-IT" sz="2400" dirty="0" err="1" smtClean="0"/>
              <a:t>Ceilometer</a:t>
            </a:r>
            <a:r>
              <a:rPr lang="it-IT" sz="2400" dirty="0" smtClean="0"/>
              <a:t>:</a:t>
            </a:r>
            <a:endParaRPr lang="it-IT" sz="2400" dirty="0"/>
          </a:p>
          <a:p>
            <a:pPr lvl="1">
              <a:lnSpc>
                <a:spcPct val="100000"/>
              </a:lnSpc>
            </a:pPr>
            <a:r>
              <a:rPr lang="it-IT" dirty="0" smtClean="0"/>
              <a:t>Resource </a:t>
            </a:r>
            <a:r>
              <a:rPr lang="it-IT" dirty="0" err="1" smtClean="0"/>
              <a:t>usage</a:t>
            </a:r>
            <a:r>
              <a:rPr lang="it-IT" dirty="0" smtClean="0"/>
              <a:t> and </a:t>
            </a:r>
            <a:r>
              <a:rPr lang="it-IT" dirty="0" err="1" smtClean="0"/>
              <a:t>services</a:t>
            </a:r>
            <a:r>
              <a:rPr lang="it-IT" dirty="0" smtClean="0"/>
              <a:t> </a:t>
            </a:r>
            <a:r>
              <a:rPr lang="it-IT" dirty="0" smtClean="0"/>
              <a:t>information</a:t>
            </a:r>
            <a:endParaRPr lang="it-IT" dirty="0"/>
          </a:p>
          <a:p>
            <a:pPr lvl="1">
              <a:lnSpc>
                <a:spcPct val="100000"/>
              </a:lnSpc>
            </a:pPr>
            <a:r>
              <a:rPr lang="it-IT" dirty="0" smtClean="0"/>
              <a:t>Sensor </a:t>
            </a:r>
            <a:r>
              <a:rPr lang="it-IT" dirty="0" err="1" smtClean="0"/>
              <a:t>being</a:t>
            </a:r>
            <a:r>
              <a:rPr lang="it-IT" dirty="0" smtClean="0"/>
              <a:t> </a:t>
            </a:r>
            <a:r>
              <a:rPr lang="it-IT" dirty="0" err="1" smtClean="0"/>
              <a:t>written</a:t>
            </a:r>
            <a:r>
              <a:rPr lang="it-IT" dirty="0" smtClean="0"/>
              <a:t> </a:t>
            </a:r>
            <a:r>
              <a:rPr lang="it-IT" dirty="0" smtClean="0"/>
              <a:t>in </a:t>
            </a:r>
            <a:r>
              <a:rPr lang="it-IT" dirty="0" err="1" smtClean="0"/>
              <a:t>Python</a:t>
            </a:r>
            <a:endParaRPr lang="it-IT" dirty="0" smtClean="0"/>
          </a:p>
          <a:p>
            <a:pPr lvl="1">
              <a:lnSpc>
                <a:spcPct val="100000"/>
              </a:lnSpc>
            </a:pPr>
            <a:endParaRPr lang="it-IT" dirty="0"/>
          </a:p>
          <a:p>
            <a:pPr lvl="1">
              <a:lnSpc>
                <a:spcPct val="100000"/>
              </a:lnSpc>
            </a:pPr>
            <a:endParaRPr lang="it-IT" sz="2400" dirty="0"/>
          </a:p>
          <a:p>
            <a:pPr>
              <a:lnSpc>
                <a:spcPct val="100000"/>
              </a:lnSpc>
            </a:pPr>
            <a:endParaRPr lang="it-IT" sz="2400" dirty="0"/>
          </a:p>
          <a:p>
            <a:pPr marL="0" indent="0">
              <a:lnSpc>
                <a:spcPct val="100000"/>
              </a:lnSpc>
              <a:buNone/>
            </a:pPr>
            <a:endParaRPr lang="it-IT" sz="24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58" y="236728"/>
            <a:ext cx="620385" cy="7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48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25" y="6017139"/>
            <a:ext cx="994650" cy="732568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69020" y="-27384"/>
            <a:ext cx="49150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i="1" dirty="0"/>
              <a:t>Monitoring system for large and distributed datacenters</a:t>
            </a:r>
            <a:endParaRPr lang="it-IT" sz="1400" i="1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628650" y="1112044"/>
            <a:ext cx="7886700" cy="506491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it-IT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MONITORING FOR </a:t>
            </a:r>
            <a:r>
              <a:rPr lang="it-IT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  <a:p>
            <a:pPr marL="0" indent="0">
              <a:lnSpc>
                <a:spcPct val="110000"/>
              </a:lnSpc>
              <a:buNone/>
            </a:pPr>
            <a:endParaRPr lang="it-IT" sz="2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it-IT" sz="2400" b="1" dirty="0" err="1" smtClean="0"/>
              <a:t>Transport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layer</a:t>
            </a:r>
            <a:r>
              <a:rPr lang="it-IT" sz="2400" dirty="0" smtClean="0"/>
              <a:t>:</a:t>
            </a:r>
          </a:p>
          <a:p>
            <a:pPr marL="0" indent="0">
              <a:lnSpc>
                <a:spcPct val="100000"/>
              </a:lnSpc>
              <a:buNone/>
            </a:pPr>
            <a:endParaRPr lang="it-IT" sz="2400" dirty="0"/>
          </a:p>
          <a:p>
            <a:pPr>
              <a:lnSpc>
                <a:spcPct val="100000"/>
              </a:lnSpc>
            </a:pPr>
            <a:r>
              <a:rPr lang="it-IT" sz="2400" dirty="0" smtClean="0"/>
              <a:t>Apache </a:t>
            </a:r>
            <a:r>
              <a:rPr lang="it-IT" sz="2400" dirty="0" err="1" smtClean="0"/>
              <a:t>Flume</a:t>
            </a:r>
            <a:endParaRPr lang="it-IT" sz="2400" dirty="0" smtClean="0"/>
          </a:p>
          <a:p>
            <a:pPr lvl="1">
              <a:lnSpc>
                <a:spcPct val="100000"/>
              </a:lnSpc>
            </a:pPr>
            <a:r>
              <a:rPr lang="en-US" dirty="0" smtClean="0"/>
              <a:t>Distributed</a:t>
            </a:r>
            <a:r>
              <a:rPr lang="en-US" dirty="0"/>
              <a:t>, reliable, and available service for efficiently collecting, </a:t>
            </a:r>
            <a:r>
              <a:rPr lang="en-US" dirty="0" smtClean="0"/>
              <a:t>aggregating </a:t>
            </a:r>
            <a:r>
              <a:rPr lang="en-US" dirty="0"/>
              <a:t>and moving large amounts of log </a:t>
            </a:r>
            <a:r>
              <a:rPr lang="en-US" dirty="0" smtClean="0"/>
              <a:t>data. 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Robust, fault tolerant and provides r</a:t>
            </a:r>
            <a:r>
              <a:rPr lang="it-IT" dirty="0" err="1" smtClean="0"/>
              <a:t>eady</a:t>
            </a:r>
            <a:r>
              <a:rPr lang="it-IT" dirty="0" smtClean="0"/>
              <a:t>-to-use </a:t>
            </a:r>
            <a:r>
              <a:rPr lang="it-IT" dirty="0" err="1" smtClean="0"/>
              <a:t>interfaces</a:t>
            </a:r>
            <a:endParaRPr lang="it-IT" dirty="0"/>
          </a:p>
          <a:p>
            <a:pPr>
              <a:lnSpc>
                <a:spcPct val="100000"/>
              </a:lnSpc>
            </a:pPr>
            <a:r>
              <a:rPr lang="it-IT" sz="2400" dirty="0" smtClean="0"/>
              <a:t>Apache Kafka</a:t>
            </a:r>
          </a:p>
          <a:p>
            <a:pPr lvl="1">
              <a:lnSpc>
                <a:spcPct val="100000"/>
              </a:lnSpc>
            </a:pPr>
            <a:r>
              <a:rPr lang="it-IT" dirty="0" err="1" smtClean="0"/>
              <a:t>Distribuited</a:t>
            </a:r>
            <a:r>
              <a:rPr lang="it-IT" dirty="0" smtClean="0"/>
              <a:t> streaming </a:t>
            </a:r>
            <a:r>
              <a:rPr lang="it-IT" dirty="0" err="1" smtClean="0"/>
              <a:t>platform</a:t>
            </a:r>
            <a:r>
              <a:rPr lang="it-IT" dirty="0" smtClean="0"/>
              <a:t>, </a:t>
            </a:r>
            <a:r>
              <a:rPr lang="it-IT" dirty="0" err="1" smtClean="0"/>
              <a:t>reliable</a:t>
            </a:r>
            <a:r>
              <a:rPr lang="it-IT" dirty="0" smtClean="0"/>
              <a:t> and </a:t>
            </a:r>
            <a:r>
              <a:rPr lang="it-IT" dirty="0" err="1" smtClean="0"/>
              <a:t>allows</a:t>
            </a:r>
            <a:r>
              <a:rPr lang="it-IT" dirty="0" smtClean="0"/>
              <a:t> data </a:t>
            </a:r>
            <a:r>
              <a:rPr lang="it-IT" dirty="0" err="1" smtClean="0"/>
              <a:t>replication</a:t>
            </a:r>
            <a:r>
              <a:rPr lang="it-IT" dirty="0" smtClean="0"/>
              <a:t> on multiple </a:t>
            </a:r>
            <a:r>
              <a:rPr lang="it-IT" dirty="0" err="1" smtClean="0"/>
              <a:t>nodes</a:t>
            </a:r>
            <a:endParaRPr lang="it-IT" dirty="0"/>
          </a:p>
          <a:p>
            <a:pPr>
              <a:lnSpc>
                <a:spcPct val="100000"/>
              </a:lnSpc>
            </a:pPr>
            <a:r>
              <a:rPr lang="it-IT" sz="2400" dirty="0" smtClean="0"/>
              <a:t>Apache </a:t>
            </a:r>
            <a:r>
              <a:rPr lang="it-IT" sz="2400" dirty="0" err="1" smtClean="0"/>
              <a:t>Flume</a:t>
            </a:r>
            <a:r>
              <a:rPr lang="it-IT" sz="2400" dirty="0" smtClean="0"/>
              <a:t> + Kafka (</a:t>
            </a:r>
            <a:r>
              <a:rPr lang="it-IT" sz="2400" dirty="0" err="1" smtClean="0"/>
              <a:t>aka</a:t>
            </a:r>
            <a:r>
              <a:rPr lang="it-IT" sz="2400" dirty="0" smtClean="0"/>
              <a:t> </a:t>
            </a:r>
            <a:r>
              <a:rPr lang="it-IT" sz="2400" dirty="0" err="1" smtClean="0"/>
              <a:t>Flafka</a:t>
            </a:r>
            <a:r>
              <a:rPr lang="it-IT" sz="2400" dirty="0" smtClean="0"/>
              <a:t>)</a:t>
            </a:r>
          </a:p>
          <a:p>
            <a:pPr lvl="1">
              <a:lnSpc>
                <a:spcPct val="100000"/>
              </a:lnSpc>
            </a:pPr>
            <a:r>
              <a:rPr lang="it-IT" dirty="0" smtClean="0"/>
              <a:t>Take </a:t>
            </a:r>
            <a:r>
              <a:rPr lang="it-IT" dirty="0" err="1" smtClean="0"/>
              <a:t>advantage</a:t>
            </a:r>
            <a:r>
              <a:rPr lang="it-IT" dirty="0" smtClean="0"/>
              <a:t> of </a:t>
            </a:r>
            <a:r>
              <a:rPr lang="it-IT" dirty="0" err="1" smtClean="0"/>
              <a:t>both</a:t>
            </a:r>
            <a:endParaRPr lang="it-IT" sz="2400" dirty="0"/>
          </a:p>
        </p:txBody>
      </p:sp>
      <p:sp>
        <p:nvSpPr>
          <p:cNvPr id="7" name="Rettangolo arrotondato 6"/>
          <p:cNvSpPr/>
          <p:nvPr/>
        </p:nvSpPr>
        <p:spPr>
          <a:xfrm>
            <a:off x="4435542" y="1269277"/>
            <a:ext cx="771511" cy="44633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tx1"/>
                </a:solidFill>
              </a:rPr>
              <a:t>Flume</a:t>
            </a:r>
            <a:r>
              <a:rPr lang="it-IT" sz="1400" b="1" dirty="0" smtClean="0">
                <a:solidFill>
                  <a:schemeClr val="tx1"/>
                </a:solidFill>
              </a:rPr>
              <a:t> </a:t>
            </a:r>
            <a:r>
              <a:rPr lang="it-IT" sz="1400" b="1" dirty="0" err="1" smtClean="0">
                <a:solidFill>
                  <a:schemeClr val="tx1"/>
                </a:solidFill>
              </a:rPr>
              <a:t>Syslog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8" name="Rettangolo arrotondato 7"/>
          <p:cNvSpPr/>
          <p:nvPr/>
        </p:nvSpPr>
        <p:spPr>
          <a:xfrm>
            <a:off x="4435542" y="2442609"/>
            <a:ext cx="771511" cy="44633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tx1"/>
                </a:solidFill>
              </a:rPr>
              <a:t>Flume</a:t>
            </a:r>
            <a:r>
              <a:rPr lang="it-IT" sz="1400" b="1" dirty="0" smtClean="0">
                <a:solidFill>
                  <a:schemeClr val="tx1"/>
                </a:solidFill>
              </a:rPr>
              <a:t> HTTP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7989906" y="1034734"/>
            <a:ext cx="848662" cy="59406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 err="1" smtClean="0">
                <a:solidFill>
                  <a:schemeClr val="tx1"/>
                </a:solidFill>
              </a:rPr>
              <a:t>Flume</a:t>
            </a:r>
            <a:endParaRPr lang="it-IT" sz="1200" b="1" dirty="0" smtClean="0">
              <a:solidFill>
                <a:schemeClr val="tx1"/>
              </a:solidFill>
            </a:endParaRPr>
          </a:p>
          <a:p>
            <a:pPr algn="ctr"/>
            <a:r>
              <a:rPr lang="it-IT" sz="1200" b="1" dirty="0" err="1" smtClean="0">
                <a:solidFill>
                  <a:schemeClr val="tx1"/>
                </a:solidFill>
              </a:rPr>
              <a:t>InfluxDB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5778228" y="831391"/>
            <a:ext cx="1365119" cy="2323860"/>
          </a:xfrm>
          <a:prstGeom prst="roundRect">
            <a:avLst/>
          </a:prstGeom>
          <a:solidFill>
            <a:srgbClr val="FF0000">
              <a:alpha val="49000"/>
            </a:srgb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tx1"/>
                </a:solidFill>
              </a:rPr>
              <a:t>Kafka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1" name="Rettangolo arrotondato 10"/>
          <p:cNvSpPr/>
          <p:nvPr/>
        </p:nvSpPr>
        <p:spPr>
          <a:xfrm>
            <a:off x="7974472" y="2708920"/>
            <a:ext cx="771511" cy="44633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 err="1" smtClean="0">
                <a:solidFill>
                  <a:schemeClr val="tx1"/>
                </a:solidFill>
              </a:rPr>
              <a:t>Flume</a:t>
            </a:r>
            <a:r>
              <a:rPr lang="it-IT" sz="1200" b="1" dirty="0" smtClean="0">
                <a:solidFill>
                  <a:schemeClr val="tx1"/>
                </a:solidFill>
              </a:rPr>
              <a:t> HDFS</a:t>
            </a:r>
            <a:endParaRPr lang="en-US" sz="1200" b="1" dirty="0">
              <a:solidFill>
                <a:schemeClr val="tx1"/>
              </a:solidFill>
            </a:endParaRPr>
          </a:p>
        </p:txBody>
      </p:sp>
      <p:cxnSp>
        <p:nvCxnSpPr>
          <p:cNvPr id="12" name="Connettore 2 11"/>
          <p:cNvCxnSpPr>
            <a:stCxn id="7" idx="3"/>
          </p:cNvCxnSpPr>
          <p:nvPr/>
        </p:nvCxnSpPr>
        <p:spPr>
          <a:xfrm>
            <a:off x="5207053" y="1492443"/>
            <a:ext cx="571175" cy="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>
            <a:stCxn id="8" idx="3"/>
          </p:cNvCxnSpPr>
          <p:nvPr/>
        </p:nvCxnSpPr>
        <p:spPr>
          <a:xfrm>
            <a:off x="5207053" y="2665775"/>
            <a:ext cx="571175" cy="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>
            <a:off x="7143347" y="1326599"/>
            <a:ext cx="811445" cy="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>
            <a:off x="7146972" y="2928662"/>
            <a:ext cx="811445" cy="1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7830456" y="1831884"/>
            <a:ext cx="1134032" cy="59406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 err="1" smtClean="0">
                <a:solidFill>
                  <a:schemeClr val="tx1"/>
                </a:solidFill>
              </a:rPr>
              <a:t>Flume</a:t>
            </a:r>
            <a:endParaRPr lang="it-IT" sz="1200" b="1" dirty="0" smtClean="0">
              <a:solidFill>
                <a:schemeClr val="tx1"/>
              </a:solidFill>
            </a:endParaRPr>
          </a:p>
          <a:p>
            <a:pPr algn="ctr"/>
            <a:r>
              <a:rPr lang="it-IT" sz="1200" b="1" dirty="0" err="1" smtClean="0">
                <a:solidFill>
                  <a:schemeClr val="tx1"/>
                </a:solidFill>
              </a:rPr>
              <a:t>ElasticSearch</a:t>
            </a:r>
            <a:endParaRPr lang="en-US" sz="1200" b="1" dirty="0">
              <a:solidFill>
                <a:schemeClr val="tx1"/>
              </a:solidFill>
            </a:endParaRPr>
          </a:p>
        </p:txBody>
      </p:sp>
      <p:cxnSp>
        <p:nvCxnSpPr>
          <p:cNvPr id="17" name="Connettore 2 16"/>
          <p:cNvCxnSpPr/>
          <p:nvPr/>
        </p:nvCxnSpPr>
        <p:spPr>
          <a:xfrm flipV="1">
            <a:off x="7146972" y="2125498"/>
            <a:ext cx="660144" cy="3271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magin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910" y="1880828"/>
            <a:ext cx="663250" cy="497438"/>
          </a:xfrm>
          <a:prstGeom prst="rect">
            <a:avLst/>
          </a:prstGeom>
        </p:spPr>
      </p:pic>
      <p:pic>
        <p:nvPicPr>
          <p:cNvPr id="19" name="Immagin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238" y="1084395"/>
            <a:ext cx="600071" cy="600071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121" y="2391502"/>
            <a:ext cx="663251" cy="497438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58" y="236728"/>
            <a:ext cx="620385" cy="7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48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25" y="6017139"/>
            <a:ext cx="994650" cy="732568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69020" y="-27384"/>
            <a:ext cx="49150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i="1" dirty="0"/>
              <a:t>Monitoring system for large and distributed datacenters</a:t>
            </a:r>
            <a:endParaRPr lang="it-IT" sz="1400" i="1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628650" y="1112044"/>
            <a:ext cx="7886700" cy="5377296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it-IT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MONITORING FOR LARGE AND DISTRIBUTED CENTERS</a:t>
            </a:r>
            <a:endParaRPr lang="it-IT" sz="2900" dirty="0"/>
          </a:p>
          <a:p>
            <a:pPr marL="0" indent="0">
              <a:lnSpc>
                <a:spcPct val="100000"/>
              </a:lnSpc>
              <a:buNone/>
            </a:pPr>
            <a:endParaRPr lang="it-IT" sz="2400" b="1" dirty="0"/>
          </a:p>
          <a:p>
            <a:pPr marL="0" indent="0">
              <a:lnSpc>
                <a:spcPct val="100000"/>
              </a:lnSpc>
              <a:buNone/>
            </a:pPr>
            <a:r>
              <a:rPr lang="it-IT" sz="2400" b="1" dirty="0" smtClean="0"/>
              <a:t>Storage:</a:t>
            </a:r>
            <a:endParaRPr lang="it-IT" sz="2400" dirty="0"/>
          </a:p>
          <a:p>
            <a:pPr>
              <a:lnSpc>
                <a:spcPct val="100000"/>
              </a:lnSpc>
            </a:pPr>
            <a:r>
              <a:rPr lang="it-IT" sz="2600" dirty="0" smtClean="0"/>
              <a:t>HDFS (</a:t>
            </a:r>
            <a:r>
              <a:rPr lang="it-IT" sz="2600" dirty="0" err="1" smtClean="0"/>
              <a:t>Hadoop</a:t>
            </a:r>
            <a:r>
              <a:rPr lang="it-IT" sz="2600" dirty="0" smtClean="0"/>
              <a:t> </a:t>
            </a:r>
            <a:r>
              <a:rPr lang="it-IT" sz="2600" dirty="0" smtClean="0"/>
              <a:t>Distributed </a:t>
            </a:r>
            <a:r>
              <a:rPr lang="it-IT" sz="2600" dirty="0" smtClean="0"/>
              <a:t>File System)</a:t>
            </a:r>
          </a:p>
          <a:p>
            <a:pPr lvl="1">
              <a:lnSpc>
                <a:spcPct val="100000"/>
              </a:lnSpc>
            </a:pPr>
            <a:r>
              <a:rPr lang="it-IT" dirty="0" err="1" smtClean="0"/>
              <a:t>Used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long </a:t>
            </a:r>
            <a:r>
              <a:rPr lang="it-IT" dirty="0" err="1" smtClean="0"/>
              <a:t>term</a:t>
            </a:r>
            <a:r>
              <a:rPr lang="it-IT" dirty="0" smtClean="0"/>
              <a:t> </a:t>
            </a:r>
            <a:r>
              <a:rPr lang="it-IT" dirty="0" err="1" smtClean="0"/>
              <a:t>storage</a:t>
            </a:r>
            <a:r>
              <a:rPr lang="it-IT" dirty="0"/>
              <a:t> </a:t>
            </a:r>
            <a:r>
              <a:rPr lang="it-IT" dirty="0" smtClean="0"/>
              <a:t>of batch </a:t>
            </a:r>
            <a:r>
              <a:rPr lang="it-IT" dirty="0" err="1" smtClean="0"/>
              <a:t>jobs</a:t>
            </a:r>
            <a:endParaRPr lang="it-IT" dirty="0" smtClean="0"/>
          </a:p>
          <a:p>
            <a:pPr>
              <a:lnSpc>
                <a:spcPct val="100000"/>
              </a:lnSpc>
            </a:pPr>
            <a:endParaRPr lang="it-IT" dirty="0" smtClean="0"/>
          </a:p>
          <a:p>
            <a:pPr>
              <a:lnSpc>
                <a:spcPct val="100000"/>
              </a:lnSpc>
            </a:pPr>
            <a:r>
              <a:rPr lang="it-IT" sz="2600" dirty="0" err="1" smtClean="0"/>
              <a:t>HBase</a:t>
            </a:r>
            <a:endParaRPr lang="it-IT" sz="2600" dirty="0"/>
          </a:p>
          <a:p>
            <a:pPr lvl="1">
              <a:lnSpc>
                <a:spcPct val="100000"/>
              </a:lnSpc>
            </a:pPr>
            <a:r>
              <a:rPr lang="it-IT" dirty="0" err="1" smtClean="0"/>
              <a:t>Very</a:t>
            </a:r>
            <a:r>
              <a:rPr lang="it-IT" dirty="0" smtClean="0"/>
              <a:t> </a:t>
            </a:r>
            <a:r>
              <a:rPr lang="it-IT" dirty="0" smtClean="0"/>
              <a:t>fast </a:t>
            </a:r>
            <a:r>
              <a:rPr lang="it-IT" dirty="0" err="1" smtClean="0"/>
              <a:t>key-value</a:t>
            </a:r>
            <a:r>
              <a:rPr lang="it-IT" dirty="0" smtClean="0"/>
              <a:t> </a:t>
            </a:r>
            <a:r>
              <a:rPr lang="it-IT" dirty="0" smtClean="0"/>
              <a:t>database on top of HDFS</a:t>
            </a:r>
          </a:p>
          <a:p>
            <a:pPr lvl="1">
              <a:lnSpc>
                <a:spcPct val="100000"/>
              </a:lnSpc>
            </a:pPr>
            <a:r>
              <a:rPr lang="it-IT" dirty="0" smtClean="0"/>
              <a:t>Serve real-time </a:t>
            </a:r>
            <a:r>
              <a:rPr lang="it-IT" dirty="0" err="1" smtClean="0"/>
              <a:t>request</a:t>
            </a:r>
            <a:r>
              <a:rPr lang="it-IT" dirty="0" err="1"/>
              <a:t>s</a:t>
            </a:r>
            <a:endParaRPr lang="it-IT" dirty="0" smtClean="0"/>
          </a:p>
          <a:p>
            <a:pPr lvl="1">
              <a:lnSpc>
                <a:spcPct val="100000"/>
              </a:lnSpc>
            </a:pPr>
            <a:endParaRPr lang="it-IT" dirty="0"/>
          </a:p>
          <a:p>
            <a:pPr>
              <a:lnSpc>
                <a:spcPct val="100000"/>
              </a:lnSpc>
            </a:pPr>
            <a:r>
              <a:rPr lang="it-IT" sz="2600" dirty="0" err="1" smtClean="0"/>
              <a:t>InfluxDB</a:t>
            </a:r>
            <a:endParaRPr lang="it-IT" sz="2400" dirty="0" smtClean="0"/>
          </a:p>
          <a:p>
            <a:pPr lvl="1">
              <a:lnSpc>
                <a:spcPct val="100000"/>
              </a:lnSpc>
            </a:pPr>
            <a:r>
              <a:rPr lang="it-IT" dirty="0" smtClean="0"/>
              <a:t>With </a:t>
            </a:r>
            <a:r>
              <a:rPr lang="it-IT" dirty="0" err="1" smtClean="0"/>
              <a:t>Grafana</a:t>
            </a:r>
            <a:r>
              <a:rPr lang="it-IT" dirty="0" smtClean="0"/>
              <a:t>, </a:t>
            </a:r>
            <a:r>
              <a:rPr lang="it-IT" dirty="0" err="1" smtClean="0"/>
              <a:t>used</a:t>
            </a:r>
            <a:r>
              <a:rPr lang="it-IT" dirty="0" smtClean="0"/>
              <a:t> to </a:t>
            </a:r>
            <a:r>
              <a:rPr lang="it-IT" dirty="0" err="1" smtClean="0"/>
              <a:t>visualize</a:t>
            </a:r>
            <a:r>
              <a:rPr lang="it-IT" dirty="0" smtClean="0"/>
              <a:t> time-</a:t>
            </a:r>
            <a:r>
              <a:rPr lang="it-IT" dirty="0" err="1" smtClean="0"/>
              <a:t>series</a:t>
            </a:r>
            <a:r>
              <a:rPr lang="it-IT" dirty="0" smtClean="0"/>
              <a:t> data</a:t>
            </a:r>
          </a:p>
          <a:p>
            <a:pPr lvl="1">
              <a:lnSpc>
                <a:spcPct val="100000"/>
              </a:lnSpc>
            </a:pPr>
            <a:endParaRPr lang="it-IT" dirty="0" smtClean="0"/>
          </a:p>
          <a:p>
            <a:pPr>
              <a:lnSpc>
                <a:spcPct val="100000"/>
              </a:lnSpc>
            </a:pPr>
            <a:r>
              <a:rPr lang="it-IT" sz="2600" dirty="0" err="1" smtClean="0"/>
              <a:t>ElasticSearch</a:t>
            </a:r>
            <a:endParaRPr lang="it-IT" dirty="0" smtClean="0"/>
          </a:p>
          <a:p>
            <a:pPr lvl="1">
              <a:lnSpc>
                <a:spcPct val="100000"/>
              </a:lnSpc>
            </a:pPr>
            <a:r>
              <a:rPr lang="it-IT" dirty="0" smtClean="0"/>
              <a:t>With </a:t>
            </a:r>
            <a:r>
              <a:rPr lang="it-IT" dirty="0" err="1" smtClean="0"/>
              <a:t>Kibana</a:t>
            </a:r>
            <a:r>
              <a:rPr lang="it-IT" dirty="0" smtClean="0"/>
              <a:t>, </a:t>
            </a:r>
            <a:r>
              <a:rPr lang="it-IT" dirty="0" err="1" smtClean="0"/>
              <a:t>used</a:t>
            </a:r>
            <a:r>
              <a:rPr lang="it-IT" dirty="0" smtClean="0"/>
              <a:t> to plot information </a:t>
            </a:r>
            <a:r>
              <a:rPr lang="it-IT" dirty="0" err="1" smtClean="0"/>
              <a:t>about</a:t>
            </a:r>
            <a:r>
              <a:rPr lang="it-IT" dirty="0" smtClean="0"/>
              <a:t> log data</a:t>
            </a:r>
            <a:endParaRPr lang="it-IT" dirty="0"/>
          </a:p>
          <a:p>
            <a:pPr>
              <a:lnSpc>
                <a:spcPct val="100000"/>
              </a:lnSpc>
            </a:pPr>
            <a:endParaRPr lang="it-IT" sz="2400" dirty="0"/>
          </a:p>
          <a:p>
            <a:pPr marL="0" indent="0">
              <a:lnSpc>
                <a:spcPct val="100000"/>
              </a:lnSpc>
              <a:buNone/>
            </a:pPr>
            <a:endParaRPr lang="it-IT" sz="24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129284"/>
            <a:ext cx="1272838" cy="711823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163" y="4831112"/>
            <a:ext cx="1359197" cy="314251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043" y="3712054"/>
            <a:ext cx="1383325" cy="35318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58" y="236728"/>
            <a:ext cx="620385" cy="797339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236" y="5625244"/>
            <a:ext cx="939328" cy="91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37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25" y="6017139"/>
            <a:ext cx="994650" cy="732568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69020" y="-27384"/>
            <a:ext cx="49150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i="1" dirty="0"/>
              <a:t>Monitoring system for large and distributed datacenters</a:t>
            </a:r>
            <a:endParaRPr lang="it-IT" sz="1400" i="1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628650" y="1112044"/>
            <a:ext cx="7886700" cy="5064919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it-IT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MONITORING FOR LARGE AND DISTRIBUTED CENTERS</a:t>
            </a:r>
            <a:endParaRPr lang="it-IT" sz="2700" dirty="0"/>
          </a:p>
          <a:p>
            <a:pPr marL="0" indent="0">
              <a:lnSpc>
                <a:spcPct val="100000"/>
              </a:lnSpc>
              <a:buNone/>
            </a:pPr>
            <a:endParaRPr lang="it-IT" sz="2400" b="1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it-IT" sz="2400" b="1" dirty="0" smtClean="0"/>
              <a:t>Processing Components:</a:t>
            </a:r>
            <a:endParaRPr lang="it-IT" sz="2400" dirty="0" smtClean="0"/>
          </a:p>
          <a:p>
            <a:pPr>
              <a:lnSpc>
                <a:spcPct val="100000"/>
              </a:lnSpc>
            </a:pPr>
            <a:r>
              <a:rPr lang="it-IT" sz="2400" dirty="0" smtClean="0"/>
              <a:t>Apache </a:t>
            </a:r>
            <a:r>
              <a:rPr lang="it-IT" sz="2400" dirty="0" err="1" smtClean="0"/>
              <a:t>Spark</a:t>
            </a:r>
            <a:r>
              <a:rPr lang="it-IT" sz="2400" dirty="0" smtClean="0"/>
              <a:t>:</a:t>
            </a:r>
            <a:endParaRPr lang="it-IT" sz="2400" dirty="0"/>
          </a:p>
          <a:p>
            <a:pPr lvl="1">
              <a:lnSpc>
                <a:spcPct val="100000"/>
              </a:lnSpc>
            </a:pPr>
            <a:r>
              <a:rPr lang="it-IT" sz="2000" dirty="0" err="1" smtClean="0"/>
              <a:t>Execute</a:t>
            </a:r>
            <a:r>
              <a:rPr lang="it-IT" sz="2000" dirty="0" smtClean="0"/>
              <a:t> batch </a:t>
            </a:r>
            <a:r>
              <a:rPr lang="it-IT" sz="2000" dirty="0" err="1" smtClean="0"/>
              <a:t>jobs</a:t>
            </a:r>
            <a:r>
              <a:rPr lang="it-IT" sz="2000" dirty="0" smtClean="0"/>
              <a:t> on data </a:t>
            </a:r>
            <a:r>
              <a:rPr lang="it-IT" sz="2000" dirty="0" err="1" smtClean="0"/>
              <a:t>stored</a:t>
            </a:r>
            <a:r>
              <a:rPr lang="it-IT" sz="2000" dirty="0" smtClean="0"/>
              <a:t> in HDFS</a:t>
            </a:r>
            <a:endParaRPr lang="it-IT" sz="2000" dirty="0"/>
          </a:p>
          <a:p>
            <a:pPr>
              <a:lnSpc>
                <a:spcPct val="100000"/>
              </a:lnSpc>
            </a:pPr>
            <a:r>
              <a:rPr lang="it-IT" sz="2400" dirty="0" smtClean="0"/>
              <a:t>Apache </a:t>
            </a:r>
            <a:r>
              <a:rPr lang="it-IT" sz="2400" dirty="0" err="1" smtClean="0"/>
              <a:t>Spark</a:t>
            </a:r>
            <a:r>
              <a:rPr lang="it-IT" sz="2400" dirty="0" smtClean="0"/>
              <a:t> Streaming:</a:t>
            </a:r>
            <a:endParaRPr lang="it-IT" sz="2400" dirty="0"/>
          </a:p>
          <a:p>
            <a:pPr lvl="1">
              <a:lnSpc>
                <a:spcPct val="100000"/>
              </a:lnSpc>
            </a:pPr>
            <a:r>
              <a:rPr lang="it-IT" sz="2000" dirty="0" err="1" smtClean="0"/>
              <a:t>Execute</a:t>
            </a:r>
            <a:r>
              <a:rPr lang="it-IT" sz="2000" dirty="0" smtClean="0"/>
              <a:t> real-time </a:t>
            </a:r>
            <a:r>
              <a:rPr lang="it-IT" sz="2000" dirty="0" err="1" smtClean="0"/>
              <a:t>analysis</a:t>
            </a:r>
            <a:r>
              <a:rPr lang="it-IT" sz="2000" dirty="0"/>
              <a:t> </a:t>
            </a:r>
            <a:r>
              <a:rPr lang="it-IT" sz="2000" dirty="0" smtClean="0"/>
              <a:t>on </a:t>
            </a:r>
            <a:r>
              <a:rPr lang="it-IT" sz="2000" dirty="0" err="1" smtClean="0"/>
              <a:t>acquired</a:t>
            </a:r>
            <a:r>
              <a:rPr lang="it-IT" sz="2000" dirty="0" smtClean="0"/>
              <a:t> data </a:t>
            </a:r>
          </a:p>
          <a:p>
            <a:pPr marL="342900" lvl="1" indent="0">
              <a:lnSpc>
                <a:spcPct val="100000"/>
              </a:lnSpc>
              <a:buNone/>
            </a:pPr>
            <a:endParaRPr lang="it-IT" dirty="0"/>
          </a:p>
          <a:p>
            <a:pPr marL="0" indent="0">
              <a:lnSpc>
                <a:spcPct val="100000"/>
              </a:lnSpc>
              <a:buNone/>
            </a:pPr>
            <a:r>
              <a:rPr lang="it-IT" sz="2400" b="1" dirty="0" err="1" smtClean="0"/>
              <a:t>Support</a:t>
            </a:r>
            <a:r>
              <a:rPr lang="it-IT" sz="2400" b="1" dirty="0" smtClean="0"/>
              <a:t> Components</a:t>
            </a:r>
            <a:r>
              <a:rPr lang="it-IT" sz="2400" dirty="0" smtClean="0"/>
              <a:t>:</a:t>
            </a:r>
          </a:p>
          <a:p>
            <a:pPr>
              <a:lnSpc>
                <a:spcPct val="100000"/>
              </a:lnSpc>
            </a:pPr>
            <a:r>
              <a:rPr lang="it-IT" sz="2400" dirty="0" err="1" smtClean="0"/>
              <a:t>Spark</a:t>
            </a:r>
            <a:r>
              <a:rPr lang="it-IT" sz="2400" dirty="0" smtClean="0"/>
              <a:t> SQL, </a:t>
            </a:r>
            <a:r>
              <a:rPr lang="it-IT" sz="2400" dirty="0" err="1" smtClean="0"/>
              <a:t>Spark</a:t>
            </a:r>
            <a:r>
              <a:rPr lang="it-IT" sz="2400" dirty="0" smtClean="0"/>
              <a:t> </a:t>
            </a:r>
            <a:r>
              <a:rPr lang="it-IT" sz="2400" dirty="0" err="1" smtClean="0"/>
              <a:t>GraphX</a:t>
            </a:r>
            <a:r>
              <a:rPr lang="it-IT" sz="2400" dirty="0" smtClean="0"/>
              <a:t>, </a:t>
            </a:r>
            <a:r>
              <a:rPr lang="it-IT" sz="2400" dirty="0" err="1" smtClean="0"/>
              <a:t>Spark</a:t>
            </a:r>
            <a:r>
              <a:rPr lang="it-IT" sz="2400" dirty="0" smtClean="0"/>
              <a:t> </a:t>
            </a:r>
            <a:r>
              <a:rPr lang="it-IT" sz="2400" dirty="0" err="1" smtClean="0"/>
              <a:t>MLlib</a:t>
            </a:r>
            <a:r>
              <a:rPr lang="it-IT" sz="2400" dirty="0" smtClean="0"/>
              <a:t>, Apache Zeppelin</a:t>
            </a:r>
          </a:p>
          <a:p>
            <a:pPr marL="0" indent="0">
              <a:lnSpc>
                <a:spcPct val="100000"/>
              </a:lnSpc>
              <a:buNone/>
            </a:pPr>
            <a:endParaRPr lang="it-IT" dirty="0"/>
          </a:p>
          <a:p>
            <a:pPr marL="0" indent="0">
              <a:lnSpc>
                <a:spcPct val="100000"/>
              </a:lnSpc>
              <a:buNone/>
            </a:pPr>
            <a:endParaRPr lang="it-IT" dirty="0"/>
          </a:p>
          <a:p>
            <a:pPr marL="0" indent="0">
              <a:lnSpc>
                <a:spcPct val="100000"/>
              </a:lnSpc>
              <a:buNone/>
            </a:pPr>
            <a:endParaRPr lang="it-IT" dirty="0"/>
          </a:p>
          <a:p>
            <a:pPr lvl="1">
              <a:lnSpc>
                <a:spcPct val="100000"/>
              </a:lnSpc>
            </a:pPr>
            <a:endParaRPr lang="it-IT" sz="2400" dirty="0" smtClean="0"/>
          </a:p>
          <a:p>
            <a:pPr>
              <a:lnSpc>
                <a:spcPct val="100000"/>
              </a:lnSpc>
            </a:pPr>
            <a:endParaRPr lang="it-IT" sz="2400" dirty="0" smtClean="0"/>
          </a:p>
          <a:p>
            <a:pPr marL="0" indent="0">
              <a:lnSpc>
                <a:spcPct val="100000"/>
              </a:lnSpc>
              <a:buNone/>
            </a:pPr>
            <a:endParaRPr lang="it-IT" sz="24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58" y="236728"/>
            <a:ext cx="620385" cy="7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78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25" y="6017139"/>
            <a:ext cx="994650" cy="732568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69020" y="-27384"/>
            <a:ext cx="49150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i="1" dirty="0"/>
              <a:t>Monitoring system for </a:t>
            </a:r>
            <a:r>
              <a:rPr lang="en-US" sz="1400" i="1" dirty="0" smtClean="0"/>
              <a:t>large and </a:t>
            </a:r>
            <a:r>
              <a:rPr lang="en-US" sz="1400" i="1" dirty="0" smtClean="0"/>
              <a:t>distributed datacenters</a:t>
            </a:r>
            <a:endParaRPr lang="it-IT" sz="1400" i="1" dirty="0"/>
          </a:p>
        </p:txBody>
      </p:sp>
      <p:sp>
        <p:nvSpPr>
          <p:cNvPr id="8" name="Segnaposto contenuto 2"/>
          <p:cNvSpPr txBox="1">
            <a:spLocks/>
          </p:cNvSpPr>
          <p:nvPr/>
        </p:nvSpPr>
        <p:spPr>
          <a:xfrm>
            <a:off x="654050" y="1078136"/>
            <a:ext cx="7886700" cy="5305287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/>
              <a:buNone/>
            </a:pPr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it-IT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10000"/>
              </a:lnSpc>
            </a:pPr>
            <a:r>
              <a:rPr lang="it-IT" sz="2400" b="1" dirty="0" err="1" smtClean="0"/>
              <a:t>Initial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development</a:t>
            </a:r>
            <a:r>
              <a:rPr lang="it-IT" sz="2400" dirty="0" smtClean="0"/>
              <a:t>: Dashboard </a:t>
            </a:r>
            <a:r>
              <a:rPr lang="it-IT" sz="2400" dirty="0" smtClean="0"/>
              <a:t>for </a:t>
            </a:r>
            <a:r>
              <a:rPr lang="it-IT" sz="2400" dirty="0" smtClean="0"/>
              <a:t>ALICE </a:t>
            </a:r>
            <a:r>
              <a:rPr lang="it-IT" sz="2400" dirty="0" err="1" smtClean="0"/>
              <a:t>computing</a:t>
            </a:r>
            <a:r>
              <a:rPr lang="it-IT" sz="2400" dirty="0" smtClean="0"/>
              <a:t> </a:t>
            </a:r>
            <a:r>
              <a:rPr lang="it-IT" sz="2400" dirty="0" smtClean="0"/>
              <a:t>in </a:t>
            </a:r>
            <a:r>
              <a:rPr lang="it-IT" sz="2400" dirty="0" err="1" smtClean="0"/>
              <a:t>Italy</a:t>
            </a:r>
            <a:endParaRPr lang="it-IT" sz="2400" dirty="0" smtClean="0"/>
          </a:p>
          <a:p>
            <a:pPr>
              <a:lnSpc>
                <a:spcPct val="110000"/>
              </a:lnSpc>
            </a:pPr>
            <a:r>
              <a:rPr lang="it-IT" sz="2400" b="1" dirty="0" err="1" smtClean="0"/>
              <a:t>Evolution</a:t>
            </a:r>
            <a:r>
              <a:rPr lang="it-IT" sz="2400" dirty="0" smtClean="0"/>
              <a:t>: </a:t>
            </a:r>
            <a:r>
              <a:rPr lang="it-IT" sz="2400" dirty="0" err="1" smtClean="0"/>
              <a:t>Monitoring</a:t>
            </a:r>
            <a:r>
              <a:rPr lang="it-IT" sz="2400" dirty="0" smtClean="0"/>
              <a:t> for large and </a:t>
            </a:r>
            <a:r>
              <a:rPr lang="it-IT" sz="2400" dirty="0" err="1" smtClean="0"/>
              <a:t>distributed</a:t>
            </a:r>
            <a:r>
              <a:rPr lang="it-IT" sz="2400" dirty="0" smtClean="0"/>
              <a:t> centers</a:t>
            </a:r>
            <a:endParaRPr lang="it-IT" sz="2400" dirty="0" smtClean="0"/>
          </a:p>
          <a:p>
            <a:pPr>
              <a:lnSpc>
                <a:spcPct val="110000"/>
              </a:lnSpc>
            </a:pPr>
            <a:r>
              <a:rPr lang="it-IT" sz="2400" b="1" dirty="0" smtClean="0"/>
              <a:t>Application for O2</a:t>
            </a:r>
            <a:r>
              <a:rPr lang="it-IT" sz="2400" dirty="0" smtClean="0"/>
              <a:t>: </a:t>
            </a:r>
            <a:r>
              <a:rPr lang="it-IT" sz="2400" dirty="0" err="1" smtClean="0"/>
              <a:t>Contribution</a:t>
            </a:r>
            <a:r>
              <a:rPr lang="it-IT" sz="2400" dirty="0" smtClean="0"/>
              <a:t> to WP8 (modular </a:t>
            </a:r>
            <a:r>
              <a:rPr lang="it-IT" sz="2400" dirty="0" err="1" smtClean="0"/>
              <a:t>stack</a:t>
            </a:r>
            <a:r>
              <a:rPr lang="it-IT" sz="2400" dirty="0" smtClean="0"/>
              <a:t>)</a:t>
            </a:r>
            <a:endParaRPr lang="it-IT" sz="2400" dirty="0" smtClean="0"/>
          </a:p>
          <a:p>
            <a:pPr>
              <a:lnSpc>
                <a:spcPct val="110000"/>
              </a:lnSpc>
            </a:pPr>
            <a:r>
              <a:rPr lang="it-IT" sz="2400" dirty="0" smtClean="0"/>
              <a:t>Outlook</a:t>
            </a:r>
          </a:p>
          <a:p>
            <a:pPr>
              <a:lnSpc>
                <a:spcPct val="110000"/>
              </a:lnSpc>
            </a:pPr>
            <a:endParaRPr lang="it-IT" sz="2800" dirty="0" smtClean="0"/>
          </a:p>
          <a:p>
            <a:pPr marL="0" indent="0">
              <a:lnSpc>
                <a:spcPct val="110000"/>
              </a:lnSpc>
              <a:buFont typeface="Arial"/>
              <a:buNone/>
            </a:pP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58" y="236728"/>
            <a:ext cx="620385" cy="7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87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25" y="6017139"/>
            <a:ext cx="994650" cy="732568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69020" y="-27384"/>
            <a:ext cx="49150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i="1" dirty="0"/>
              <a:t>Monitoring system for large and distributed datacenters</a:t>
            </a:r>
            <a:endParaRPr lang="it-IT" sz="1400" i="1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628650" y="1112044"/>
            <a:ext cx="7886700" cy="506491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it-IT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O2 WP8  CONTRIBUTION - MISSION</a:t>
            </a:r>
          </a:p>
          <a:p>
            <a:pPr marL="0" indent="0">
              <a:lnSpc>
                <a:spcPct val="100000"/>
              </a:lnSpc>
              <a:buNone/>
            </a:pPr>
            <a:endParaRPr lang="it-IT" sz="2400" b="1" dirty="0" smtClean="0"/>
          </a:p>
          <a:p>
            <a:pPr>
              <a:lnSpc>
                <a:spcPct val="110000"/>
              </a:lnSpc>
            </a:pPr>
            <a:r>
              <a:rPr lang="it-IT" sz="2400" b="1" dirty="0" smtClean="0"/>
              <a:t>Data </a:t>
            </a:r>
            <a:r>
              <a:rPr lang="it-IT" sz="2400" b="1" dirty="0"/>
              <a:t>Collection </a:t>
            </a:r>
            <a:r>
              <a:rPr lang="it-IT" sz="2400" dirty="0"/>
              <a:t>of </a:t>
            </a:r>
            <a:r>
              <a:rPr lang="it-IT" sz="2400" dirty="0" err="1"/>
              <a:t>system</a:t>
            </a:r>
            <a:r>
              <a:rPr lang="it-IT" sz="2400" dirty="0"/>
              <a:t> </a:t>
            </a:r>
            <a:r>
              <a:rPr lang="it-IT" sz="2400" dirty="0" err="1"/>
              <a:t>monitoring</a:t>
            </a:r>
            <a:r>
              <a:rPr lang="it-IT" sz="2400" dirty="0"/>
              <a:t>, </a:t>
            </a:r>
            <a:r>
              <a:rPr lang="it-IT" sz="2400" dirty="0" err="1"/>
              <a:t>infracstructure</a:t>
            </a:r>
            <a:r>
              <a:rPr lang="it-IT" sz="2400" dirty="0"/>
              <a:t> </a:t>
            </a:r>
            <a:r>
              <a:rPr lang="it-IT" sz="2400" dirty="0" err="1"/>
              <a:t>monitoring</a:t>
            </a:r>
            <a:r>
              <a:rPr lang="it-IT" sz="2400" dirty="0"/>
              <a:t> and </a:t>
            </a:r>
            <a:r>
              <a:rPr lang="it-IT" sz="2400" dirty="0" err="1"/>
              <a:t>application</a:t>
            </a:r>
            <a:r>
              <a:rPr lang="it-IT" sz="2400" dirty="0"/>
              <a:t> </a:t>
            </a:r>
            <a:r>
              <a:rPr lang="it-IT" sz="2400" dirty="0" err="1"/>
              <a:t>monitoring</a:t>
            </a:r>
            <a:r>
              <a:rPr lang="it-IT" sz="2400" dirty="0"/>
              <a:t> (~600 kHz)</a:t>
            </a:r>
          </a:p>
          <a:p>
            <a:pPr>
              <a:lnSpc>
                <a:spcPct val="110000"/>
              </a:lnSpc>
            </a:pPr>
            <a:r>
              <a:rPr lang="it-IT" sz="2400" b="1" dirty="0"/>
              <a:t>Processing</a:t>
            </a:r>
            <a:r>
              <a:rPr lang="it-IT" sz="2400" dirty="0"/>
              <a:t> </a:t>
            </a:r>
            <a:r>
              <a:rPr lang="it-IT" sz="2400" dirty="0" err="1"/>
              <a:t>like</a:t>
            </a:r>
            <a:r>
              <a:rPr lang="it-IT" sz="2400" dirty="0"/>
              <a:t> Data </a:t>
            </a:r>
            <a:r>
              <a:rPr lang="it-IT" sz="2400" dirty="0" err="1"/>
              <a:t>suppression</a:t>
            </a:r>
            <a:r>
              <a:rPr lang="it-IT" sz="2400" dirty="0"/>
              <a:t>, Data </a:t>
            </a:r>
            <a:r>
              <a:rPr lang="it-IT" sz="2400" dirty="0" err="1"/>
              <a:t>enrichment</a:t>
            </a:r>
            <a:r>
              <a:rPr lang="it-IT" sz="2400" dirty="0"/>
              <a:t>, Data </a:t>
            </a:r>
            <a:r>
              <a:rPr lang="it-IT" sz="2400" dirty="0" err="1"/>
              <a:t>aggregation</a:t>
            </a:r>
            <a:r>
              <a:rPr lang="it-IT" sz="2400" dirty="0"/>
              <a:t> and Data </a:t>
            </a:r>
            <a:r>
              <a:rPr lang="it-IT" sz="2400" dirty="0" err="1"/>
              <a:t>correlation</a:t>
            </a:r>
            <a:r>
              <a:rPr lang="it-IT" sz="2400" dirty="0"/>
              <a:t>.</a:t>
            </a:r>
          </a:p>
          <a:p>
            <a:pPr>
              <a:lnSpc>
                <a:spcPct val="110000"/>
              </a:lnSpc>
            </a:pPr>
            <a:r>
              <a:rPr lang="it-IT" sz="2400" b="1" dirty="0"/>
              <a:t>Storage</a:t>
            </a:r>
          </a:p>
          <a:p>
            <a:pPr>
              <a:lnSpc>
                <a:spcPct val="110000"/>
              </a:lnSpc>
            </a:pPr>
            <a:r>
              <a:rPr lang="it-IT" sz="2400" b="1" dirty="0" err="1"/>
              <a:t>Graphical</a:t>
            </a:r>
            <a:r>
              <a:rPr lang="it-IT" sz="2400" b="1" dirty="0"/>
              <a:t> display</a:t>
            </a:r>
          </a:p>
          <a:p>
            <a:pPr>
              <a:lnSpc>
                <a:spcPct val="110000"/>
              </a:lnSpc>
            </a:pPr>
            <a:endParaRPr lang="it-IT" sz="2400" b="1" dirty="0"/>
          </a:p>
          <a:p>
            <a:pPr marL="0" indent="0">
              <a:lnSpc>
                <a:spcPct val="110000"/>
              </a:lnSpc>
              <a:buNone/>
            </a:pPr>
            <a:r>
              <a:rPr lang="en-US" sz="2400" dirty="0" smtClean="0"/>
              <a:t>Three main </a:t>
            </a:r>
            <a:r>
              <a:rPr lang="en-US" sz="2400" dirty="0"/>
              <a:t>alternative options currently under evaluation:</a:t>
            </a:r>
          </a:p>
          <a:p>
            <a:pPr>
              <a:lnSpc>
                <a:spcPct val="110000"/>
              </a:lnSpc>
            </a:pPr>
            <a:r>
              <a:rPr lang="en-US" sz="2400" dirty="0" err="1" smtClean="0"/>
              <a:t>MonALISA</a:t>
            </a:r>
            <a:r>
              <a:rPr lang="en-US" sz="2400" dirty="0" smtClean="0"/>
              <a:t>, Modular Stack, </a:t>
            </a:r>
            <a:r>
              <a:rPr lang="it-IT" sz="2400" dirty="0" err="1" smtClean="0"/>
              <a:t>Zabbix</a:t>
            </a:r>
            <a:endParaRPr lang="it-IT" sz="2400" dirty="0"/>
          </a:p>
          <a:p>
            <a:pPr marL="0" indent="0">
              <a:lnSpc>
                <a:spcPct val="100000"/>
              </a:lnSpc>
              <a:buNone/>
            </a:pPr>
            <a:endParaRPr lang="it-IT" sz="2400" dirty="0" smtClean="0"/>
          </a:p>
          <a:p>
            <a:pPr marL="0" indent="0">
              <a:lnSpc>
                <a:spcPct val="100000"/>
              </a:lnSpc>
              <a:buNone/>
            </a:pPr>
            <a:endParaRPr lang="it-IT" dirty="0"/>
          </a:p>
          <a:p>
            <a:pPr marL="0" indent="0">
              <a:lnSpc>
                <a:spcPct val="100000"/>
              </a:lnSpc>
              <a:buNone/>
            </a:pPr>
            <a:endParaRPr lang="it-IT" dirty="0"/>
          </a:p>
          <a:p>
            <a:pPr lvl="1">
              <a:lnSpc>
                <a:spcPct val="100000"/>
              </a:lnSpc>
            </a:pPr>
            <a:endParaRPr lang="it-IT" sz="2400" dirty="0" smtClean="0"/>
          </a:p>
          <a:p>
            <a:pPr>
              <a:lnSpc>
                <a:spcPct val="100000"/>
              </a:lnSpc>
            </a:pPr>
            <a:endParaRPr lang="it-IT" sz="2400" dirty="0" smtClean="0"/>
          </a:p>
          <a:p>
            <a:pPr marL="0" indent="0">
              <a:lnSpc>
                <a:spcPct val="100000"/>
              </a:lnSpc>
              <a:buNone/>
            </a:pPr>
            <a:endParaRPr lang="it-IT" sz="24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58" y="236728"/>
            <a:ext cx="620385" cy="7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2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25" y="6017139"/>
            <a:ext cx="994650" cy="732568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69020" y="-27384"/>
            <a:ext cx="49150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i="1" dirty="0"/>
              <a:t>Monitoring system for large and distributed datacenters</a:t>
            </a:r>
            <a:endParaRPr lang="it-IT" sz="1400" i="1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628650" y="1070479"/>
            <a:ext cx="7886700" cy="5064919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it-IT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O2 WP8  CONTRIBUTION – MODULAR STACK</a:t>
            </a:r>
          </a:p>
          <a:p>
            <a:pPr marL="0" indent="0">
              <a:lnSpc>
                <a:spcPct val="100000"/>
              </a:lnSpc>
              <a:buNone/>
            </a:pPr>
            <a:endParaRPr lang="it-IT" sz="2400" b="1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it-IT" sz="2400" dirty="0" err="1" smtClean="0"/>
              <a:t>Different</a:t>
            </a:r>
            <a:r>
              <a:rPr lang="it-IT" sz="2400" dirty="0" smtClean="0"/>
              <a:t> </a:t>
            </a:r>
            <a:r>
              <a:rPr lang="it-IT" sz="2400" dirty="0" err="1"/>
              <a:t>tools</a:t>
            </a:r>
            <a:r>
              <a:rPr lang="it-IT" sz="2400" dirty="0"/>
              <a:t> </a:t>
            </a:r>
            <a:r>
              <a:rPr lang="it-IT" sz="2400" dirty="0" err="1"/>
              <a:t>used</a:t>
            </a:r>
            <a:r>
              <a:rPr lang="it-IT" sz="2400" dirty="0"/>
              <a:t> to </a:t>
            </a:r>
            <a:r>
              <a:rPr lang="it-IT" sz="2400" dirty="0" err="1"/>
              <a:t>accomplish</a:t>
            </a:r>
            <a:r>
              <a:rPr lang="it-IT" sz="2400" dirty="0"/>
              <a:t> the goal:</a:t>
            </a:r>
          </a:p>
          <a:p>
            <a:pPr lvl="1">
              <a:lnSpc>
                <a:spcPct val="110000"/>
              </a:lnSpc>
            </a:pPr>
            <a:r>
              <a:rPr lang="it-IT" sz="2400" u="sng" dirty="0" err="1"/>
              <a:t>CollectD</a:t>
            </a:r>
            <a:r>
              <a:rPr lang="it-IT" sz="2400" dirty="0"/>
              <a:t>, </a:t>
            </a:r>
            <a:r>
              <a:rPr lang="it-IT" sz="2400" dirty="0" err="1"/>
              <a:t>used</a:t>
            </a:r>
            <a:r>
              <a:rPr lang="it-IT" sz="2400" dirty="0"/>
              <a:t> </a:t>
            </a:r>
            <a:r>
              <a:rPr lang="it-IT" sz="2400" dirty="0" smtClean="0"/>
              <a:t>to </a:t>
            </a:r>
            <a:r>
              <a:rPr lang="it-IT" sz="2400" dirty="0" err="1" smtClean="0"/>
              <a:t>collect</a:t>
            </a:r>
            <a:r>
              <a:rPr lang="it-IT" sz="2400" dirty="0" smtClean="0"/>
              <a:t> </a:t>
            </a:r>
            <a:r>
              <a:rPr lang="it-IT" sz="2400" dirty="0" err="1" smtClean="0"/>
              <a:t>host</a:t>
            </a:r>
            <a:r>
              <a:rPr lang="it-IT" sz="2400" dirty="0" smtClean="0"/>
              <a:t> information </a:t>
            </a:r>
            <a:endParaRPr lang="it-IT" sz="2400" dirty="0"/>
          </a:p>
          <a:p>
            <a:pPr lvl="1">
              <a:lnSpc>
                <a:spcPct val="110000"/>
              </a:lnSpc>
            </a:pPr>
            <a:r>
              <a:rPr lang="it-IT" sz="2400" u="sng" dirty="0"/>
              <a:t>Apache </a:t>
            </a:r>
            <a:r>
              <a:rPr lang="it-IT" sz="2400" u="sng" dirty="0" err="1"/>
              <a:t>Flume</a:t>
            </a:r>
            <a:r>
              <a:rPr lang="it-IT" sz="2400" dirty="0"/>
              <a:t>, </a:t>
            </a:r>
            <a:r>
              <a:rPr lang="it-IT" sz="2400" dirty="0" err="1"/>
              <a:t>used</a:t>
            </a:r>
            <a:r>
              <a:rPr lang="it-IT" sz="2400" dirty="0"/>
              <a:t> </a:t>
            </a:r>
            <a:r>
              <a:rPr lang="it-IT" sz="2400" dirty="0" err="1"/>
              <a:t>as</a:t>
            </a:r>
            <a:r>
              <a:rPr lang="it-IT" sz="2400" dirty="0"/>
              <a:t> </a:t>
            </a:r>
            <a:r>
              <a:rPr lang="it-IT" sz="2400" dirty="0" err="1"/>
              <a:t>transport</a:t>
            </a:r>
            <a:r>
              <a:rPr lang="it-IT" sz="2400" dirty="0"/>
              <a:t> </a:t>
            </a:r>
            <a:r>
              <a:rPr lang="it-IT" sz="2400" dirty="0" err="1"/>
              <a:t>layer</a:t>
            </a:r>
            <a:endParaRPr lang="it-IT" sz="2400" dirty="0"/>
          </a:p>
          <a:p>
            <a:pPr lvl="1">
              <a:lnSpc>
                <a:spcPct val="110000"/>
              </a:lnSpc>
            </a:pPr>
            <a:r>
              <a:rPr lang="it-IT" sz="2400" u="sng" dirty="0" err="1"/>
              <a:t>InfluxDB</a:t>
            </a:r>
            <a:r>
              <a:rPr lang="it-IT" sz="2400" dirty="0"/>
              <a:t>, </a:t>
            </a:r>
            <a:r>
              <a:rPr lang="it-IT" sz="2400" dirty="0" err="1"/>
              <a:t>used</a:t>
            </a:r>
            <a:r>
              <a:rPr lang="it-IT" sz="2400" dirty="0"/>
              <a:t> </a:t>
            </a:r>
            <a:r>
              <a:rPr lang="it-IT" sz="2400" dirty="0" err="1"/>
              <a:t>as</a:t>
            </a:r>
            <a:r>
              <a:rPr lang="it-IT" sz="2400" dirty="0"/>
              <a:t> </a:t>
            </a:r>
            <a:r>
              <a:rPr lang="it-IT" sz="2400" dirty="0" err="1"/>
              <a:t>TimeSeries</a:t>
            </a:r>
            <a:r>
              <a:rPr lang="it-IT" sz="2400" dirty="0"/>
              <a:t> Database</a:t>
            </a:r>
          </a:p>
          <a:p>
            <a:pPr lvl="1">
              <a:lnSpc>
                <a:spcPct val="110000"/>
              </a:lnSpc>
            </a:pPr>
            <a:r>
              <a:rPr lang="it-IT" sz="2400" u="sng" dirty="0" err="1"/>
              <a:t>Grafana</a:t>
            </a:r>
            <a:r>
              <a:rPr lang="it-IT" sz="2400" dirty="0"/>
              <a:t>, </a:t>
            </a:r>
            <a:r>
              <a:rPr lang="it-IT" sz="2400" dirty="0" err="1"/>
              <a:t>used</a:t>
            </a:r>
            <a:r>
              <a:rPr lang="it-IT" sz="2400" dirty="0"/>
              <a:t> </a:t>
            </a:r>
            <a:r>
              <a:rPr lang="it-IT" sz="2400" dirty="0" err="1"/>
              <a:t>as</a:t>
            </a:r>
            <a:r>
              <a:rPr lang="it-IT" sz="2400" dirty="0"/>
              <a:t> Dashboard for </a:t>
            </a:r>
            <a:r>
              <a:rPr lang="it-IT" sz="2400" dirty="0" err="1"/>
              <a:t>Timeseries</a:t>
            </a:r>
            <a:r>
              <a:rPr lang="it-IT" sz="2400" dirty="0"/>
              <a:t> data</a:t>
            </a:r>
          </a:p>
          <a:p>
            <a:pPr>
              <a:lnSpc>
                <a:spcPct val="110000"/>
              </a:lnSpc>
            </a:pPr>
            <a:endParaRPr lang="it-IT" sz="2400" b="1" dirty="0"/>
          </a:p>
          <a:p>
            <a:pPr marL="0" indent="0">
              <a:lnSpc>
                <a:spcPct val="100000"/>
              </a:lnSpc>
              <a:buNone/>
            </a:pPr>
            <a:endParaRPr lang="it-IT" sz="2400" dirty="0" smtClean="0"/>
          </a:p>
          <a:p>
            <a:pPr marL="0" indent="0">
              <a:lnSpc>
                <a:spcPct val="100000"/>
              </a:lnSpc>
              <a:buNone/>
            </a:pPr>
            <a:endParaRPr lang="it-IT" dirty="0"/>
          </a:p>
          <a:p>
            <a:pPr marL="0" indent="0">
              <a:lnSpc>
                <a:spcPct val="100000"/>
              </a:lnSpc>
              <a:buNone/>
            </a:pPr>
            <a:endParaRPr lang="it-IT" dirty="0"/>
          </a:p>
          <a:p>
            <a:pPr lvl="1">
              <a:lnSpc>
                <a:spcPct val="100000"/>
              </a:lnSpc>
            </a:pPr>
            <a:endParaRPr lang="it-IT" sz="2400" dirty="0" smtClean="0"/>
          </a:p>
          <a:p>
            <a:pPr>
              <a:lnSpc>
                <a:spcPct val="100000"/>
              </a:lnSpc>
            </a:pPr>
            <a:endParaRPr lang="it-IT" sz="2400" dirty="0" smtClean="0"/>
          </a:p>
          <a:p>
            <a:pPr marL="0" indent="0">
              <a:lnSpc>
                <a:spcPct val="100000"/>
              </a:lnSpc>
              <a:buNone/>
            </a:pPr>
            <a:endParaRPr lang="it-IT" sz="2400" dirty="0"/>
          </a:p>
        </p:txBody>
      </p:sp>
      <p:sp>
        <p:nvSpPr>
          <p:cNvPr id="7" name="Disco magnetico 6"/>
          <p:cNvSpPr/>
          <p:nvPr/>
        </p:nvSpPr>
        <p:spPr>
          <a:xfrm>
            <a:off x="5400092" y="5265276"/>
            <a:ext cx="1283563" cy="654618"/>
          </a:xfrm>
          <a:prstGeom prst="flowChartMagneticDisk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Disco magnetico 7"/>
          <p:cNvSpPr/>
          <p:nvPr/>
        </p:nvSpPr>
        <p:spPr>
          <a:xfrm>
            <a:off x="5489003" y="5334840"/>
            <a:ext cx="1283563" cy="654618"/>
          </a:xfrm>
          <a:prstGeom prst="flowChartMagneticDisk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69020" y="4752573"/>
            <a:ext cx="1044116" cy="39604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chemeClr val="tx1"/>
                </a:solidFill>
              </a:rPr>
              <a:t>Sensors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3813448" y="4752573"/>
            <a:ext cx="933528" cy="69624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tx1"/>
                </a:solidFill>
              </a:rPr>
              <a:t>Flume</a:t>
            </a:r>
            <a:r>
              <a:rPr lang="it-IT" sz="1400" b="1" dirty="0" smtClean="0">
                <a:solidFill>
                  <a:schemeClr val="tx1"/>
                </a:solidFill>
              </a:rPr>
              <a:t> </a:t>
            </a:r>
            <a:r>
              <a:rPr lang="it-IT" sz="1400" b="1" dirty="0" err="1" smtClean="0">
                <a:solidFill>
                  <a:schemeClr val="tx1"/>
                </a:solidFill>
              </a:rPr>
              <a:t>InfluxDB</a:t>
            </a:r>
            <a:r>
              <a:rPr lang="it-IT" sz="1400" b="1" dirty="0" smtClean="0">
                <a:solidFill>
                  <a:schemeClr val="tx1"/>
                </a:solidFill>
              </a:rPr>
              <a:t> </a:t>
            </a:r>
            <a:r>
              <a:rPr lang="it-IT" sz="1400" b="1" dirty="0" err="1" smtClean="0">
                <a:solidFill>
                  <a:schemeClr val="tx1"/>
                </a:solidFill>
              </a:rPr>
              <a:t>Sink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1" name="Disco magnetico 10"/>
          <p:cNvSpPr/>
          <p:nvPr/>
        </p:nvSpPr>
        <p:spPr>
          <a:xfrm>
            <a:off x="5555199" y="5406946"/>
            <a:ext cx="1283563" cy="654618"/>
          </a:xfrm>
          <a:prstGeom prst="flowChartMagneticDisk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2" name="Connettore 2 11"/>
          <p:cNvCxnSpPr>
            <a:stCxn id="11" idx="4"/>
          </p:cNvCxnSpPr>
          <p:nvPr/>
        </p:nvCxnSpPr>
        <p:spPr>
          <a:xfrm>
            <a:off x="6838762" y="5734255"/>
            <a:ext cx="625688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magin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550" y="5698332"/>
            <a:ext cx="1123304" cy="259712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363" y="5474275"/>
            <a:ext cx="1334109" cy="519960"/>
          </a:xfrm>
          <a:prstGeom prst="rect">
            <a:avLst/>
          </a:prstGeom>
        </p:spPr>
      </p:pic>
      <p:sp>
        <p:nvSpPr>
          <p:cNvPr id="15" name="Rettangolo arrotondato 14"/>
          <p:cNvSpPr/>
          <p:nvPr/>
        </p:nvSpPr>
        <p:spPr>
          <a:xfrm>
            <a:off x="3815916" y="6075555"/>
            <a:ext cx="933528" cy="69624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tx1"/>
                </a:solidFill>
              </a:rPr>
              <a:t>Flume</a:t>
            </a:r>
            <a:r>
              <a:rPr lang="it-IT" sz="1400" b="1" dirty="0" smtClean="0">
                <a:solidFill>
                  <a:schemeClr val="tx1"/>
                </a:solidFill>
              </a:rPr>
              <a:t> </a:t>
            </a:r>
            <a:r>
              <a:rPr lang="it-IT" sz="1400" b="1" dirty="0" err="1" smtClean="0">
                <a:solidFill>
                  <a:schemeClr val="tx1"/>
                </a:solidFill>
              </a:rPr>
              <a:t>InfluxDB</a:t>
            </a:r>
            <a:r>
              <a:rPr lang="it-IT" sz="1400" b="1" dirty="0" smtClean="0">
                <a:solidFill>
                  <a:schemeClr val="tx1"/>
                </a:solidFill>
              </a:rPr>
              <a:t> </a:t>
            </a:r>
            <a:r>
              <a:rPr lang="it-IT" sz="1400" b="1" dirty="0" err="1" smtClean="0">
                <a:solidFill>
                  <a:schemeClr val="tx1"/>
                </a:solidFill>
              </a:rPr>
              <a:t>Sink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3815916" y="5513457"/>
            <a:ext cx="9335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 smtClean="0"/>
              <a:t>.</a:t>
            </a:r>
          </a:p>
          <a:p>
            <a:pPr algn="ctr"/>
            <a:r>
              <a:rPr lang="it-IT" sz="900" b="1" dirty="0" smtClean="0"/>
              <a:t>.</a:t>
            </a:r>
          </a:p>
          <a:p>
            <a:pPr algn="ctr"/>
            <a:r>
              <a:rPr lang="it-IT" sz="900" b="1" dirty="0"/>
              <a:t>.</a:t>
            </a:r>
            <a:endParaRPr lang="en-US" sz="900" b="1" dirty="0"/>
          </a:p>
        </p:txBody>
      </p:sp>
      <p:cxnSp>
        <p:nvCxnSpPr>
          <p:cNvPr id="17" name="Connettore 2 16"/>
          <p:cNvCxnSpPr/>
          <p:nvPr/>
        </p:nvCxnSpPr>
        <p:spPr>
          <a:xfrm flipV="1">
            <a:off x="4824028" y="5916064"/>
            <a:ext cx="504056" cy="50761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>
            <a:off x="4824028" y="4950595"/>
            <a:ext cx="504056" cy="45763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ttangolo arrotondato 18"/>
          <p:cNvSpPr/>
          <p:nvPr/>
        </p:nvSpPr>
        <p:spPr>
          <a:xfrm>
            <a:off x="2051720" y="4712979"/>
            <a:ext cx="933528" cy="69624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tx1"/>
                </a:solidFill>
              </a:rPr>
              <a:t>Flume</a:t>
            </a:r>
            <a:r>
              <a:rPr lang="it-IT" sz="1400" b="1" dirty="0" smtClean="0">
                <a:solidFill>
                  <a:schemeClr val="tx1"/>
                </a:solidFill>
              </a:rPr>
              <a:t> Source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0" name="Rettangolo arrotondato 19"/>
          <p:cNvSpPr/>
          <p:nvPr/>
        </p:nvSpPr>
        <p:spPr>
          <a:xfrm>
            <a:off x="2051720" y="6076458"/>
            <a:ext cx="933528" cy="69624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tx1"/>
                </a:solidFill>
              </a:rPr>
              <a:t>Flume</a:t>
            </a:r>
            <a:r>
              <a:rPr lang="it-IT" sz="1400" b="1" dirty="0" smtClean="0">
                <a:solidFill>
                  <a:schemeClr val="tx1"/>
                </a:solidFill>
              </a:rPr>
              <a:t> Source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2051720" y="5513457"/>
            <a:ext cx="9335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 smtClean="0"/>
              <a:t>.</a:t>
            </a:r>
          </a:p>
          <a:p>
            <a:pPr algn="ctr"/>
            <a:r>
              <a:rPr lang="it-IT" sz="900" b="1" dirty="0" smtClean="0"/>
              <a:t>.</a:t>
            </a:r>
          </a:p>
          <a:p>
            <a:pPr algn="ctr"/>
            <a:r>
              <a:rPr lang="it-IT" sz="900" b="1" dirty="0"/>
              <a:t>.</a:t>
            </a:r>
            <a:endParaRPr lang="en-US" sz="900" b="1" dirty="0"/>
          </a:p>
        </p:txBody>
      </p:sp>
      <p:cxnSp>
        <p:nvCxnSpPr>
          <p:cNvPr id="22" name="Connettore 2 21"/>
          <p:cNvCxnSpPr/>
          <p:nvPr/>
        </p:nvCxnSpPr>
        <p:spPr>
          <a:xfrm>
            <a:off x="3131840" y="6423675"/>
            <a:ext cx="576064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/>
          <p:nvPr/>
        </p:nvCxnSpPr>
        <p:spPr>
          <a:xfrm flipV="1">
            <a:off x="3131840" y="5049179"/>
            <a:ext cx="576064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>
            <a:off x="3095836" y="5179415"/>
            <a:ext cx="612068" cy="110051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/>
          <p:nvPr/>
        </p:nvCxnSpPr>
        <p:spPr>
          <a:xfrm flipV="1">
            <a:off x="3131840" y="5179415"/>
            <a:ext cx="576064" cy="99045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ttangolo 25"/>
          <p:cNvSpPr/>
          <p:nvPr/>
        </p:nvSpPr>
        <p:spPr>
          <a:xfrm>
            <a:off x="251520" y="6207926"/>
            <a:ext cx="1044116" cy="39604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chemeClr val="tx1"/>
                </a:solidFill>
              </a:rPr>
              <a:t>Sensors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27" name="Connettore 2 26"/>
          <p:cNvCxnSpPr/>
          <p:nvPr/>
        </p:nvCxnSpPr>
        <p:spPr>
          <a:xfrm>
            <a:off x="1369780" y="6419962"/>
            <a:ext cx="576064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/>
          <p:nvPr/>
        </p:nvCxnSpPr>
        <p:spPr>
          <a:xfrm flipV="1">
            <a:off x="1369780" y="4947786"/>
            <a:ext cx="576064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magin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514" y="5445224"/>
            <a:ext cx="663250" cy="497438"/>
          </a:xfrm>
          <a:prstGeom prst="rect">
            <a:avLst/>
          </a:prstGeom>
        </p:spPr>
      </p:pic>
      <p:pic>
        <p:nvPicPr>
          <p:cNvPr id="30" name="Immagine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58" y="236728"/>
            <a:ext cx="620385" cy="7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55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25" y="6017139"/>
            <a:ext cx="994650" cy="732568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69020" y="-27384"/>
            <a:ext cx="49150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i="1" dirty="0"/>
              <a:t>Monitoring system for large and distributed datacenters</a:t>
            </a:r>
            <a:endParaRPr lang="it-IT" sz="1400" i="1" dirty="0"/>
          </a:p>
        </p:txBody>
      </p:sp>
      <p:sp>
        <p:nvSpPr>
          <p:cNvPr id="63" name="Segnaposto contenuto 2"/>
          <p:cNvSpPr txBox="1">
            <a:spLocks/>
          </p:cNvSpPr>
          <p:nvPr/>
        </p:nvSpPr>
        <p:spPr>
          <a:xfrm>
            <a:off x="628650" y="1185093"/>
            <a:ext cx="7507746" cy="5088223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OUTLOOK</a:t>
            </a:r>
          </a:p>
          <a:p>
            <a:pPr marL="0" indent="0">
              <a:buFont typeface="Arial"/>
              <a:buNone/>
            </a:pPr>
            <a:endParaRPr lang="it-IT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sz="2400" dirty="0" err="1" smtClean="0"/>
              <a:t>Implement</a:t>
            </a:r>
            <a:r>
              <a:rPr lang="it-IT" sz="2400" dirty="0" smtClean="0"/>
              <a:t> </a:t>
            </a:r>
            <a:r>
              <a:rPr lang="it-IT" sz="2400" dirty="0" err="1" smtClean="0"/>
              <a:t>algorithms</a:t>
            </a:r>
            <a:r>
              <a:rPr lang="it-IT" sz="2400" dirty="0" smtClean="0"/>
              <a:t> for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Anomaly</a:t>
            </a:r>
            <a:r>
              <a:rPr lang="it-IT" sz="2400" b="1" dirty="0" smtClean="0"/>
              <a:t> Detector </a:t>
            </a:r>
            <a:r>
              <a:rPr lang="it-IT" sz="2400" dirty="0" smtClean="0"/>
              <a:t>and </a:t>
            </a:r>
            <a:r>
              <a:rPr lang="it-IT" sz="2400" b="1" dirty="0" smtClean="0"/>
              <a:t>Root Cause Analysis</a:t>
            </a:r>
          </a:p>
          <a:p>
            <a:r>
              <a:rPr lang="en-US" sz="2400" dirty="0" smtClean="0"/>
              <a:t>Use </a:t>
            </a:r>
            <a:r>
              <a:rPr lang="en-US" sz="2400" b="1" dirty="0"/>
              <a:t>Apache </a:t>
            </a:r>
            <a:r>
              <a:rPr lang="en-US" sz="2400" b="1" dirty="0" err="1"/>
              <a:t>Mesos</a:t>
            </a:r>
            <a:r>
              <a:rPr lang="en-US" sz="2400" b="1" dirty="0"/>
              <a:t> </a:t>
            </a:r>
            <a:r>
              <a:rPr lang="en-US" sz="2400" dirty="0" smtClean="0"/>
              <a:t>or </a:t>
            </a:r>
            <a:r>
              <a:rPr lang="en-US" sz="2400" b="1" dirty="0" smtClean="0"/>
              <a:t>DC/OS</a:t>
            </a:r>
            <a:r>
              <a:rPr lang="en-US" sz="2400" dirty="0" smtClean="0"/>
              <a:t> as </a:t>
            </a:r>
            <a:r>
              <a:rPr lang="en-US" sz="2400" dirty="0"/>
              <a:t>resource </a:t>
            </a:r>
            <a:r>
              <a:rPr lang="en-US" sz="2400" dirty="0" smtClean="0"/>
              <a:t>manager</a:t>
            </a:r>
            <a:endParaRPr lang="it-IT" sz="2400" dirty="0" smtClean="0"/>
          </a:p>
          <a:p>
            <a:r>
              <a:rPr lang="it-IT" sz="2400" dirty="0" smtClean="0"/>
              <a:t>Design and </a:t>
            </a:r>
            <a:r>
              <a:rPr lang="it-IT" sz="2400" dirty="0" err="1" smtClean="0"/>
              <a:t>implement</a:t>
            </a:r>
            <a:r>
              <a:rPr lang="it-IT" sz="2400" dirty="0" smtClean="0"/>
              <a:t> </a:t>
            </a:r>
            <a:r>
              <a:rPr lang="it-IT" sz="2400" b="1" dirty="0" err="1" smtClean="0"/>
              <a:t>bottleneck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analysis</a:t>
            </a:r>
            <a:endParaRPr lang="it-IT" sz="2400" b="1" dirty="0" smtClean="0"/>
          </a:p>
          <a:p>
            <a:r>
              <a:rPr lang="it-IT" sz="2400" dirty="0" smtClean="0"/>
              <a:t>Test the </a:t>
            </a:r>
            <a:r>
              <a:rPr lang="it-IT" sz="2400" dirty="0" err="1" smtClean="0"/>
              <a:t>project</a:t>
            </a:r>
            <a:r>
              <a:rPr lang="it-IT" sz="2400" dirty="0" smtClean="0"/>
              <a:t> on multiple </a:t>
            </a:r>
            <a:r>
              <a:rPr lang="it-IT" sz="2400" dirty="0" err="1" smtClean="0"/>
              <a:t>datacenters</a:t>
            </a:r>
            <a:endParaRPr lang="it-IT" sz="2400" dirty="0" smtClean="0"/>
          </a:p>
          <a:p>
            <a:endParaRPr lang="it-IT" sz="2400" dirty="0"/>
          </a:p>
          <a:p>
            <a:r>
              <a:rPr lang="it-IT" sz="2400" dirty="0" err="1" smtClean="0"/>
              <a:t>Finalize</a:t>
            </a:r>
            <a:r>
              <a:rPr lang="it-IT" sz="2400" dirty="0" smtClean="0"/>
              <a:t> </a:t>
            </a:r>
            <a:r>
              <a:rPr lang="it-IT" sz="2400" dirty="0" err="1" smtClean="0"/>
              <a:t>system</a:t>
            </a:r>
            <a:r>
              <a:rPr lang="it-IT" sz="2400" dirty="0" smtClean="0"/>
              <a:t> </a:t>
            </a:r>
            <a:r>
              <a:rPr lang="it-IT" sz="2400" dirty="0" err="1" smtClean="0"/>
              <a:t>choice</a:t>
            </a:r>
            <a:r>
              <a:rPr lang="it-IT" sz="2400" dirty="0" smtClean="0"/>
              <a:t> for </a:t>
            </a:r>
            <a:r>
              <a:rPr lang="it-IT" sz="2400" b="1" dirty="0" smtClean="0"/>
              <a:t>O2 </a:t>
            </a:r>
            <a:r>
              <a:rPr lang="it-IT" sz="2400" b="1" dirty="0" err="1" smtClean="0"/>
              <a:t>monitoring</a:t>
            </a:r>
            <a:endParaRPr lang="it-IT" sz="2400" b="1" dirty="0" smtClean="0"/>
          </a:p>
          <a:p>
            <a:r>
              <a:rPr lang="it-IT" sz="2400" dirty="0" smtClean="0"/>
              <a:t>Upgrade of the </a:t>
            </a:r>
            <a:r>
              <a:rPr lang="it-IT" sz="2400" b="1" dirty="0"/>
              <a:t>Dashboard of ALICE </a:t>
            </a:r>
            <a:r>
              <a:rPr lang="it-IT" sz="2400" b="1" dirty="0" err="1"/>
              <a:t>activity</a:t>
            </a:r>
            <a:r>
              <a:rPr lang="it-IT" sz="2400" b="1" dirty="0"/>
              <a:t> in </a:t>
            </a:r>
            <a:r>
              <a:rPr lang="it-IT" sz="2400" b="1" dirty="0" err="1" smtClean="0"/>
              <a:t>Italy</a:t>
            </a:r>
            <a:r>
              <a:rPr lang="it-IT" sz="2400" b="1" dirty="0" smtClean="0"/>
              <a:t> </a:t>
            </a:r>
            <a:r>
              <a:rPr lang="it-IT" sz="2400" dirty="0" err="1" smtClean="0"/>
              <a:t>using</a:t>
            </a:r>
            <a:r>
              <a:rPr lang="it-IT" sz="2400" dirty="0" smtClean="0"/>
              <a:t> the </a:t>
            </a:r>
            <a:r>
              <a:rPr lang="it-IT" sz="2400" dirty="0" err="1" smtClean="0"/>
              <a:t>knowledge</a:t>
            </a:r>
            <a:r>
              <a:rPr lang="it-IT" sz="2400" dirty="0" smtClean="0"/>
              <a:t> </a:t>
            </a:r>
            <a:r>
              <a:rPr lang="it-IT" sz="2400" dirty="0" err="1" smtClean="0"/>
              <a:t>acquired</a:t>
            </a:r>
            <a:r>
              <a:rPr lang="it-IT" sz="2400" dirty="0" smtClean="0"/>
              <a:t> on Apache </a:t>
            </a:r>
            <a:r>
              <a:rPr lang="it-IT" sz="2400" dirty="0" err="1" smtClean="0"/>
              <a:t>components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58" y="236728"/>
            <a:ext cx="620385" cy="7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17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25" y="6017139"/>
            <a:ext cx="994650" cy="732568"/>
          </a:xfrm>
          <a:prstGeom prst="rect">
            <a:avLst/>
          </a:prstGeom>
        </p:spPr>
      </p:pic>
      <p:sp>
        <p:nvSpPr>
          <p:cNvPr id="5" name="Segnaposto contenuto 2"/>
          <p:cNvSpPr txBox="1">
            <a:spLocks/>
          </p:cNvSpPr>
          <p:nvPr/>
        </p:nvSpPr>
        <p:spPr>
          <a:xfrm>
            <a:off x="628650" y="1592796"/>
            <a:ext cx="7886700" cy="4584167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/>
              <a:buNone/>
            </a:pPr>
            <a:endParaRPr lang="it-IT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lnSpc>
                <a:spcPct val="100000"/>
              </a:lnSpc>
              <a:buFont typeface="Arial"/>
              <a:buNone/>
            </a:pPr>
            <a:r>
              <a:rPr lang="it-IT" sz="4400" b="1" dirty="0" smtClean="0"/>
              <a:t>THANKS </a:t>
            </a:r>
          </a:p>
          <a:p>
            <a:pPr marL="0" indent="0" algn="ctr">
              <a:lnSpc>
                <a:spcPct val="100000"/>
              </a:lnSpc>
              <a:buFont typeface="Arial"/>
              <a:buNone/>
            </a:pPr>
            <a:r>
              <a:rPr lang="it-IT" sz="4400" b="1" dirty="0" smtClean="0"/>
              <a:t>FOR YOUR</a:t>
            </a:r>
          </a:p>
          <a:p>
            <a:pPr marL="0" indent="0" algn="ctr">
              <a:lnSpc>
                <a:spcPct val="100000"/>
              </a:lnSpc>
              <a:buFont typeface="Arial"/>
              <a:buNone/>
            </a:pPr>
            <a:r>
              <a:rPr lang="it-IT" sz="4400" b="1" dirty="0" smtClean="0"/>
              <a:t>ATTENTION</a:t>
            </a:r>
            <a:endParaRPr lang="it-IT" sz="44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58" y="236728"/>
            <a:ext cx="620385" cy="7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15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25" y="6017139"/>
            <a:ext cx="994650" cy="732568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69020" y="-27384"/>
            <a:ext cx="49150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i="1" dirty="0" smtClean="0"/>
              <a:t>Monitoring system for large </a:t>
            </a:r>
            <a:r>
              <a:rPr lang="en-US" sz="1400" i="1" smtClean="0"/>
              <a:t>and distributed datacenters</a:t>
            </a:r>
            <a:endParaRPr lang="it-IT" sz="1400" i="1" dirty="0"/>
          </a:p>
        </p:txBody>
      </p:sp>
      <p:sp>
        <p:nvSpPr>
          <p:cNvPr id="8" name="Segnaposto contenuto 2"/>
          <p:cNvSpPr txBox="1">
            <a:spLocks/>
          </p:cNvSpPr>
          <p:nvPr/>
        </p:nvSpPr>
        <p:spPr>
          <a:xfrm>
            <a:off x="654050" y="1078136"/>
            <a:ext cx="7886700" cy="5305287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DASHBOARD FOR THE ALICE </a:t>
            </a:r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COMPUTING IN </a:t>
            </a:r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ITALY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it-IT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sz="2400" dirty="0" smtClean="0"/>
              <a:t>Motivation: </a:t>
            </a:r>
          </a:p>
          <a:p>
            <a:pPr>
              <a:lnSpc>
                <a:spcPct val="110000"/>
              </a:lnSpc>
            </a:pPr>
            <a:r>
              <a:rPr lang="en-US" sz="2400" dirty="0" smtClean="0"/>
              <a:t>Concentrate in </a:t>
            </a:r>
            <a:r>
              <a:rPr lang="en-US" sz="2400" dirty="0"/>
              <a:t>a single graphical interface </a:t>
            </a:r>
            <a:r>
              <a:rPr lang="en-US" sz="2400" dirty="0" smtClean="0"/>
              <a:t>all the </a:t>
            </a:r>
            <a:r>
              <a:rPr lang="en-US" sz="2400" dirty="0"/>
              <a:t>information concerning the ALICE activity in each site (</a:t>
            </a:r>
            <a:r>
              <a:rPr lang="en-US" sz="2400" dirty="0" err="1"/>
              <a:t>MonALISA</a:t>
            </a:r>
            <a:r>
              <a:rPr lang="en-US" sz="2400" dirty="0" smtClean="0"/>
              <a:t>, local </a:t>
            </a:r>
            <a:r>
              <a:rPr lang="en-US" sz="2400" dirty="0"/>
              <a:t>Batch system, local Monitoring system metrics</a:t>
            </a:r>
            <a:r>
              <a:rPr lang="en-US" sz="2400" dirty="0" smtClean="0"/>
              <a:t>)</a:t>
            </a:r>
          </a:p>
          <a:p>
            <a:pPr>
              <a:lnSpc>
                <a:spcPct val="110000"/>
              </a:lnSpc>
            </a:pPr>
            <a:r>
              <a:rPr lang="it-IT" sz="2400" dirty="0" smtClean="0"/>
              <a:t>Concentrate in a custom </a:t>
            </a:r>
            <a:r>
              <a:rPr lang="it-IT" sz="2400" dirty="0" err="1" smtClean="0"/>
              <a:t>graphical</a:t>
            </a:r>
            <a:r>
              <a:rPr lang="it-IT" sz="2400" dirty="0" smtClean="0"/>
              <a:t> </a:t>
            </a:r>
            <a:r>
              <a:rPr lang="it-IT" sz="2400" dirty="0" err="1" smtClean="0"/>
              <a:t>interface</a:t>
            </a:r>
            <a:r>
              <a:rPr lang="it-IT" sz="2400" dirty="0" smtClean="0"/>
              <a:t> </a:t>
            </a:r>
            <a:r>
              <a:rPr lang="it-IT" sz="2400" dirty="0" err="1" smtClean="0"/>
              <a:t>all</a:t>
            </a:r>
            <a:r>
              <a:rPr lang="it-IT" sz="2400" dirty="0" smtClean="0"/>
              <a:t> the </a:t>
            </a:r>
            <a:r>
              <a:rPr lang="it-IT" sz="2400" dirty="0" err="1" smtClean="0"/>
              <a:t>needed</a:t>
            </a:r>
            <a:r>
              <a:rPr lang="it-IT" sz="2400" dirty="0" smtClean="0"/>
              <a:t> information </a:t>
            </a:r>
            <a:r>
              <a:rPr lang="it-IT" sz="2400" dirty="0" err="1" smtClean="0"/>
              <a:t>concerning</a:t>
            </a:r>
            <a:r>
              <a:rPr lang="it-IT" sz="2400" dirty="0" smtClean="0"/>
              <a:t> the ALICE </a:t>
            </a:r>
            <a:r>
              <a:rPr lang="it-IT" sz="2400" dirty="0" err="1" smtClean="0"/>
              <a:t>activity</a:t>
            </a:r>
            <a:r>
              <a:rPr lang="it-IT" sz="2400" dirty="0" smtClean="0"/>
              <a:t> in </a:t>
            </a:r>
            <a:r>
              <a:rPr lang="it-IT" sz="2400" dirty="0" err="1" smtClean="0"/>
              <a:t>Italy</a:t>
            </a:r>
            <a:endParaRPr lang="en-US" sz="2400" dirty="0" smtClean="0"/>
          </a:p>
          <a:p>
            <a:pPr>
              <a:lnSpc>
                <a:spcPct val="110000"/>
              </a:lnSpc>
            </a:pPr>
            <a:r>
              <a:rPr lang="it-IT" sz="2400" dirty="0" err="1" smtClean="0"/>
              <a:t>Provide</a:t>
            </a:r>
            <a:r>
              <a:rPr lang="it-IT" sz="2400" dirty="0" smtClean="0"/>
              <a:t> a </a:t>
            </a:r>
            <a:r>
              <a:rPr lang="it-IT" sz="2400" dirty="0" err="1" smtClean="0"/>
              <a:t>better</a:t>
            </a:r>
            <a:r>
              <a:rPr lang="it-IT" sz="2400" dirty="0" smtClean="0"/>
              <a:t> </a:t>
            </a:r>
            <a:r>
              <a:rPr lang="it-IT" sz="2400" dirty="0" err="1" smtClean="0"/>
              <a:t>debug</a:t>
            </a:r>
            <a:r>
              <a:rPr lang="it-IT" sz="2400" dirty="0" smtClean="0"/>
              <a:t> </a:t>
            </a:r>
            <a:r>
              <a:rPr lang="it-IT" sz="2400" dirty="0" err="1" smtClean="0"/>
              <a:t>tool</a:t>
            </a:r>
            <a:r>
              <a:rPr lang="it-IT" sz="2400" dirty="0" smtClean="0"/>
              <a:t> </a:t>
            </a:r>
            <a:r>
              <a:rPr lang="it-IT" sz="2400" dirty="0" err="1" smtClean="0"/>
              <a:t>using</a:t>
            </a:r>
            <a:r>
              <a:rPr lang="it-IT" sz="2400" dirty="0" smtClean="0"/>
              <a:t> real-time </a:t>
            </a:r>
            <a:r>
              <a:rPr lang="it-IT" sz="2400" dirty="0" err="1" smtClean="0"/>
              <a:t>value</a:t>
            </a:r>
            <a:r>
              <a:rPr lang="it-IT" sz="2400" dirty="0" smtClean="0"/>
              <a:t> </a:t>
            </a:r>
            <a:r>
              <a:rPr lang="it-IT" sz="2400" dirty="0" err="1" smtClean="0"/>
              <a:t>coming</a:t>
            </a:r>
            <a:r>
              <a:rPr lang="it-IT" sz="2400" dirty="0" smtClean="0"/>
              <a:t> from </a:t>
            </a:r>
            <a:r>
              <a:rPr lang="it-IT" sz="2400" b="1" dirty="0" smtClean="0"/>
              <a:t>multiple </a:t>
            </a:r>
            <a:r>
              <a:rPr lang="it-IT" sz="2400" b="1" dirty="0" err="1" smtClean="0"/>
              <a:t>sources</a:t>
            </a:r>
            <a:endParaRPr lang="en-US" sz="2400" b="1" dirty="0" smtClean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58" y="236728"/>
            <a:ext cx="620385" cy="7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97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25" y="6017139"/>
            <a:ext cx="994650" cy="732568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69020" y="-27384"/>
            <a:ext cx="49150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i="1" dirty="0"/>
              <a:t>Monitoring system for </a:t>
            </a:r>
            <a:r>
              <a:rPr lang="en-US" sz="1400" i="1" dirty="0" smtClean="0"/>
              <a:t>large </a:t>
            </a:r>
            <a:r>
              <a:rPr lang="en-US" sz="1400" i="1" smtClean="0"/>
              <a:t>and </a:t>
            </a:r>
            <a:r>
              <a:rPr lang="en-US" sz="1400" i="1" smtClean="0"/>
              <a:t>distributed datacenters</a:t>
            </a:r>
            <a:endParaRPr lang="it-IT" sz="1400" i="1" dirty="0"/>
          </a:p>
        </p:txBody>
      </p:sp>
      <p:sp>
        <p:nvSpPr>
          <p:cNvPr id="8" name="Segnaposto contenuto 2"/>
          <p:cNvSpPr txBox="1">
            <a:spLocks/>
          </p:cNvSpPr>
          <p:nvPr/>
        </p:nvSpPr>
        <p:spPr>
          <a:xfrm>
            <a:off x="654050" y="1078136"/>
            <a:ext cx="7886700" cy="5305287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DASHBOARD FOR THE ALICE </a:t>
            </a:r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COMPUTING IN 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ITALY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it-IT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10000"/>
              </a:lnSpc>
            </a:pPr>
            <a:r>
              <a:rPr lang="it-IT" sz="2400" dirty="0" smtClean="0"/>
              <a:t>The Bari site </a:t>
            </a:r>
            <a:r>
              <a:rPr lang="it-IT" sz="2400" dirty="0" err="1" smtClean="0"/>
              <a:t>was</a:t>
            </a:r>
            <a:r>
              <a:rPr lang="it-IT" sz="2400" dirty="0" smtClean="0"/>
              <a:t> </a:t>
            </a:r>
            <a:r>
              <a:rPr lang="it-IT" sz="2400" dirty="0" err="1" smtClean="0"/>
              <a:t>used</a:t>
            </a:r>
            <a:r>
              <a:rPr lang="it-IT" sz="2400" dirty="0" smtClean="0"/>
              <a:t> </a:t>
            </a:r>
            <a:r>
              <a:rPr lang="it-IT" sz="2400" dirty="0" err="1" smtClean="0"/>
              <a:t>as</a:t>
            </a:r>
            <a:r>
              <a:rPr lang="it-IT" sz="2400" dirty="0" smtClean="0"/>
              <a:t> </a:t>
            </a:r>
            <a:r>
              <a:rPr lang="it-IT" sz="2400" dirty="0" err="1" smtClean="0"/>
              <a:t>testbed</a:t>
            </a:r>
            <a:r>
              <a:rPr lang="it-IT" sz="2400" dirty="0" smtClean="0"/>
              <a:t> and the Dashboard </a:t>
            </a:r>
            <a:r>
              <a:rPr lang="it-IT" sz="2400" dirty="0" err="1" smtClean="0"/>
              <a:t>is</a:t>
            </a:r>
            <a:r>
              <a:rPr lang="it-IT" sz="2400" dirty="0" smtClean="0"/>
              <a:t> </a:t>
            </a:r>
            <a:r>
              <a:rPr lang="it-IT" sz="2400" dirty="0" err="1" smtClean="0"/>
              <a:t>active</a:t>
            </a:r>
            <a:r>
              <a:rPr lang="it-IT" sz="2400" dirty="0" smtClean="0"/>
              <a:t> and </a:t>
            </a:r>
            <a:r>
              <a:rPr lang="it-IT" sz="2400" dirty="0" err="1" smtClean="0"/>
              <a:t>running</a:t>
            </a:r>
            <a:r>
              <a:rPr lang="it-IT" sz="2400" dirty="0" smtClean="0"/>
              <a:t> from </a:t>
            </a:r>
            <a:r>
              <a:rPr lang="it-IT" sz="2400" dirty="0" err="1" smtClean="0"/>
              <a:t>Oct</a:t>
            </a:r>
            <a:r>
              <a:rPr lang="it-IT" sz="2400" dirty="0" smtClean="0"/>
              <a:t> 2014</a:t>
            </a:r>
          </a:p>
          <a:p>
            <a:pPr>
              <a:lnSpc>
                <a:spcPct val="110000"/>
              </a:lnSpc>
            </a:pPr>
            <a:r>
              <a:rPr lang="it-IT" sz="2400" dirty="0" smtClean="0"/>
              <a:t>Cu</a:t>
            </a:r>
            <a:r>
              <a:rPr lang="en-US" sz="2400" dirty="0" err="1" smtClean="0"/>
              <a:t>rrently</a:t>
            </a:r>
            <a:r>
              <a:rPr lang="en-US" sz="2400" dirty="0" smtClean="0"/>
              <a:t> it is running </a:t>
            </a:r>
            <a:r>
              <a:rPr lang="en-US" sz="2400" dirty="0"/>
              <a:t>in </a:t>
            </a:r>
            <a:r>
              <a:rPr lang="en-US" sz="2400" dirty="0" smtClean="0"/>
              <a:t>all ALICE T2 and WLCG sites in Italy from Nov 2016</a:t>
            </a:r>
          </a:p>
          <a:p>
            <a:pPr>
              <a:lnSpc>
                <a:spcPct val="110000"/>
              </a:lnSpc>
            </a:pPr>
            <a:r>
              <a:rPr lang="en-US" sz="2400" dirty="0" smtClean="0"/>
              <a:t>Presented to </a:t>
            </a:r>
            <a:r>
              <a:rPr lang="en-US" sz="2400" dirty="0" smtClean="0"/>
              <a:t>CHEP’ 16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58" y="236728"/>
            <a:ext cx="620385" cy="7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01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25" y="6017139"/>
            <a:ext cx="994650" cy="732568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69020" y="-27384"/>
            <a:ext cx="49150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i="1" dirty="0"/>
              <a:t>Monitoring system for </a:t>
            </a:r>
            <a:r>
              <a:rPr lang="en-US" sz="1400" i="1" dirty="0" smtClean="0"/>
              <a:t>large and distributed datacenters</a:t>
            </a:r>
            <a:endParaRPr lang="it-IT" sz="1400" i="1" dirty="0"/>
          </a:p>
        </p:txBody>
      </p:sp>
      <p:sp>
        <p:nvSpPr>
          <p:cNvPr id="8" name="Segnaposto contenuto 2"/>
          <p:cNvSpPr txBox="1">
            <a:spLocks/>
          </p:cNvSpPr>
          <p:nvPr/>
        </p:nvSpPr>
        <p:spPr>
          <a:xfrm>
            <a:off x="654050" y="1078136"/>
            <a:ext cx="7886700" cy="5305287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DASHBOARD FOR THE ALICE 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COMPUTING IN 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ITALY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it-IT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it-IT" sz="2400" dirty="0" smtClean="0"/>
              <a:t>The </a:t>
            </a:r>
            <a:r>
              <a:rPr lang="it-IT" sz="2400" dirty="0" smtClean="0"/>
              <a:t>Dashboard </a:t>
            </a:r>
            <a:r>
              <a:rPr lang="it-IT" sz="2400" dirty="0" err="1" smtClean="0"/>
              <a:t>system</a:t>
            </a:r>
            <a:r>
              <a:rPr lang="it-IT" sz="2400" dirty="0" smtClean="0"/>
              <a:t> </a:t>
            </a:r>
            <a:r>
              <a:rPr lang="it-IT" sz="2400" dirty="0" err="1" smtClean="0"/>
              <a:t>consists</a:t>
            </a:r>
            <a:r>
              <a:rPr lang="it-IT" sz="2400" dirty="0" smtClean="0"/>
              <a:t> </a:t>
            </a:r>
            <a:r>
              <a:rPr lang="it-IT" sz="2400" dirty="0" smtClean="0"/>
              <a:t>of :</a:t>
            </a:r>
            <a:endParaRPr lang="it-IT" sz="2400" dirty="0" smtClean="0"/>
          </a:p>
          <a:p>
            <a:pPr>
              <a:lnSpc>
                <a:spcPct val="110000"/>
              </a:lnSpc>
            </a:pPr>
            <a:r>
              <a:rPr lang="it-IT" sz="2400" b="1" dirty="0" err="1" smtClean="0"/>
              <a:t>InfluxDB</a:t>
            </a:r>
            <a:r>
              <a:rPr lang="it-IT" sz="2400" dirty="0" smtClean="0"/>
              <a:t>, an open source time-</a:t>
            </a:r>
            <a:r>
              <a:rPr lang="it-IT" sz="2400" dirty="0" err="1" smtClean="0"/>
              <a:t>series</a:t>
            </a:r>
            <a:r>
              <a:rPr lang="it-IT" sz="2400" dirty="0" smtClean="0"/>
              <a:t> database</a:t>
            </a:r>
          </a:p>
          <a:p>
            <a:pPr>
              <a:lnSpc>
                <a:spcPct val="110000"/>
              </a:lnSpc>
            </a:pPr>
            <a:r>
              <a:rPr lang="it-IT" sz="2400" b="1" dirty="0" err="1" smtClean="0"/>
              <a:t>Grafana</a:t>
            </a:r>
            <a:r>
              <a:rPr lang="it-IT" sz="2400" dirty="0" smtClean="0"/>
              <a:t>, </a:t>
            </a:r>
            <a:r>
              <a:rPr lang="it-IT" sz="2400" dirty="0" err="1" smtClean="0"/>
              <a:t>dashboard</a:t>
            </a:r>
            <a:r>
              <a:rPr lang="it-IT" sz="2400" dirty="0" smtClean="0"/>
              <a:t> builder with </a:t>
            </a:r>
            <a:r>
              <a:rPr lang="it-IT" sz="2400" dirty="0" err="1" smtClean="0"/>
              <a:t>powerful</a:t>
            </a:r>
            <a:r>
              <a:rPr lang="it-IT" sz="2400" dirty="0" smtClean="0"/>
              <a:t> </a:t>
            </a:r>
            <a:r>
              <a:rPr lang="it-IT" sz="2400" dirty="0" err="1" smtClean="0"/>
              <a:t>visualization</a:t>
            </a:r>
            <a:r>
              <a:rPr lang="it-IT" sz="2400" dirty="0" smtClean="0"/>
              <a:t> </a:t>
            </a:r>
            <a:r>
              <a:rPr lang="it-IT" sz="2400" dirty="0" err="1" smtClean="0"/>
              <a:t>features</a:t>
            </a:r>
            <a:r>
              <a:rPr lang="it-IT" sz="2400" dirty="0" smtClean="0"/>
              <a:t> for time </a:t>
            </a:r>
            <a:r>
              <a:rPr lang="it-IT" sz="2400" dirty="0" err="1" smtClean="0"/>
              <a:t>series</a:t>
            </a:r>
            <a:r>
              <a:rPr lang="it-IT" sz="2400" dirty="0" smtClean="0"/>
              <a:t> data</a:t>
            </a:r>
          </a:p>
          <a:p>
            <a:pPr>
              <a:lnSpc>
                <a:spcPct val="110000"/>
              </a:lnSpc>
            </a:pPr>
            <a:r>
              <a:rPr lang="it-IT" sz="2400" b="1" dirty="0" err="1" smtClean="0"/>
              <a:t>Sensors</a:t>
            </a:r>
            <a:r>
              <a:rPr lang="it-IT" sz="2400" dirty="0" smtClean="0"/>
              <a:t>, </a:t>
            </a:r>
            <a:r>
              <a:rPr lang="it-IT" sz="2400" dirty="0" err="1" smtClean="0"/>
              <a:t>python</a:t>
            </a:r>
            <a:r>
              <a:rPr lang="it-IT" sz="2400" dirty="0" smtClean="0"/>
              <a:t> scripts </a:t>
            </a:r>
            <a:r>
              <a:rPr lang="it-IT" sz="2400" dirty="0" err="1" smtClean="0"/>
              <a:t>able</a:t>
            </a:r>
            <a:r>
              <a:rPr lang="it-IT" sz="2400" dirty="0" smtClean="0"/>
              <a:t> to </a:t>
            </a:r>
            <a:r>
              <a:rPr lang="it-IT" sz="2400" dirty="0" err="1" smtClean="0"/>
              <a:t>gather</a:t>
            </a:r>
            <a:r>
              <a:rPr lang="it-IT" sz="2400" dirty="0" smtClean="0"/>
              <a:t> data from </a:t>
            </a:r>
            <a:r>
              <a:rPr lang="it-IT" sz="2400" dirty="0" err="1" smtClean="0"/>
              <a:t>datasources</a:t>
            </a:r>
            <a:r>
              <a:rPr lang="it-IT" sz="2400" dirty="0" smtClean="0"/>
              <a:t> and </a:t>
            </a:r>
            <a:r>
              <a:rPr lang="it-IT" sz="2400" dirty="0" err="1" smtClean="0"/>
              <a:t>send</a:t>
            </a:r>
            <a:r>
              <a:rPr lang="it-IT" sz="2400" dirty="0" smtClean="0"/>
              <a:t> </a:t>
            </a:r>
            <a:r>
              <a:rPr lang="it-IT" sz="2400" dirty="0" err="1" smtClean="0"/>
              <a:t>them</a:t>
            </a:r>
            <a:r>
              <a:rPr lang="it-IT" sz="2400" dirty="0" smtClean="0"/>
              <a:t> to the database</a:t>
            </a:r>
            <a:endParaRPr lang="en-US" sz="2400" dirty="0"/>
          </a:p>
        </p:txBody>
      </p:sp>
      <p:sp>
        <p:nvSpPr>
          <p:cNvPr id="5" name="Rettangolo 4"/>
          <p:cNvSpPr/>
          <p:nvPr/>
        </p:nvSpPr>
        <p:spPr>
          <a:xfrm>
            <a:off x="323528" y="5155097"/>
            <a:ext cx="2255561" cy="3960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chemeClr val="tx1"/>
                </a:solidFill>
              </a:rPr>
              <a:t>MonALISA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323528" y="5659153"/>
            <a:ext cx="2255561" cy="3600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Local </a:t>
            </a:r>
            <a:r>
              <a:rPr lang="it-IT" sz="1600" b="1" dirty="0" err="1" smtClean="0">
                <a:solidFill>
                  <a:schemeClr val="tx1"/>
                </a:solidFill>
              </a:rPr>
              <a:t>monitoring</a:t>
            </a:r>
            <a:r>
              <a:rPr lang="it-IT" sz="1600" b="1" dirty="0" smtClean="0">
                <a:solidFill>
                  <a:schemeClr val="tx1"/>
                </a:solidFill>
              </a:rPr>
              <a:t> </a:t>
            </a:r>
            <a:r>
              <a:rPr lang="it-IT" sz="1600" b="1" dirty="0" err="1" smtClean="0">
                <a:solidFill>
                  <a:schemeClr val="tx1"/>
                </a:solidFill>
              </a:rPr>
              <a:t>system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323528" y="6129790"/>
            <a:ext cx="2255561" cy="39345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Local batch </a:t>
            </a:r>
            <a:r>
              <a:rPr lang="it-IT" sz="1600" b="1" dirty="0" err="1" smtClean="0">
                <a:solidFill>
                  <a:schemeClr val="tx1"/>
                </a:solidFill>
              </a:rPr>
              <a:t>system</a:t>
            </a:r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259" y="5579193"/>
            <a:ext cx="1334109" cy="519960"/>
          </a:xfrm>
          <a:prstGeom prst="rect">
            <a:avLst/>
          </a:prstGeom>
        </p:spPr>
      </p:pic>
      <p:sp>
        <p:nvSpPr>
          <p:cNvPr id="11" name="Disco magnetico 10"/>
          <p:cNvSpPr/>
          <p:nvPr/>
        </p:nvSpPr>
        <p:spPr>
          <a:xfrm>
            <a:off x="4572000" y="5511864"/>
            <a:ext cx="1283563" cy="654618"/>
          </a:xfrm>
          <a:prstGeom prst="flowChartMagneticDisk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2831117" y="5155097"/>
            <a:ext cx="1044116" cy="3960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Sensor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2831117" y="5659153"/>
            <a:ext cx="1044116" cy="3600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Sensor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2831117" y="6129790"/>
            <a:ext cx="1044116" cy="39345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Sensor</a:t>
            </a:r>
            <a:endParaRPr lang="en-US" sz="1600" b="1" dirty="0">
              <a:solidFill>
                <a:schemeClr val="tx1"/>
              </a:solidFill>
            </a:endParaRPr>
          </a:p>
        </p:txBody>
      </p:sp>
      <p:cxnSp>
        <p:nvCxnSpPr>
          <p:cNvPr id="15" name="Connettore 2 14"/>
          <p:cNvCxnSpPr>
            <a:stCxn id="5" idx="3"/>
            <a:endCxn id="12" idx="1"/>
          </p:cNvCxnSpPr>
          <p:nvPr/>
        </p:nvCxnSpPr>
        <p:spPr>
          <a:xfrm>
            <a:off x="2579089" y="5353119"/>
            <a:ext cx="252028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>
            <a:stCxn id="7" idx="3"/>
            <a:endCxn id="13" idx="1"/>
          </p:cNvCxnSpPr>
          <p:nvPr/>
        </p:nvCxnSpPr>
        <p:spPr>
          <a:xfrm>
            <a:off x="2579089" y="5839173"/>
            <a:ext cx="252028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>
            <a:stCxn id="9" idx="3"/>
            <a:endCxn id="14" idx="1"/>
          </p:cNvCxnSpPr>
          <p:nvPr/>
        </p:nvCxnSpPr>
        <p:spPr>
          <a:xfrm>
            <a:off x="2579089" y="6326520"/>
            <a:ext cx="252028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>
            <a:stCxn id="11" idx="4"/>
            <a:endCxn id="10" idx="1"/>
          </p:cNvCxnSpPr>
          <p:nvPr/>
        </p:nvCxnSpPr>
        <p:spPr>
          <a:xfrm>
            <a:off x="5855563" y="5839173"/>
            <a:ext cx="694696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>
            <a:stCxn id="12" idx="3"/>
          </p:cNvCxnSpPr>
          <p:nvPr/>
        </p:nvCxnSpPr>
        <p:spPr>
          <a:xfrm>
            <a:off x="3875233" y="5353119"/>
            <a:ext cx="684076" cy="30603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>
            <a:stCxn id="14" idx="3"/>
          </p:cNvCxnSpPr>
          <p:nvPr/>
        </p:nvCxnSpPr>
        <p:spPr>
          <a:xfrm flipV="1">
            <a:off x="3875233" y="6019193"/>
            <a:ext cx="684076" cy="30732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>
            <a:stCxn id="13" idx="3"/>
          </p:cNvCxnSpPr>
          <p:nvPr/>
        </p:nvCxnSpPr>
        <p:spPr>
          <a:xfrm>
            <a:off x="3875233" y="5839173"/>
            <a:ext cx="684076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magin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5759481"/>
            <a:ext cx="1123304" cy="259712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58" y="236728"/>
            <a:ext cx="620385" cy="7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45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25" y="6017139"/>
            <a:ext cx="994650" cy="732568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69020" y="-27384"/>
            <a:ext cx="49150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i="1" dirty="0"/>
              <a:t>Monitoring system for </a:t>
            </a:r>
            <a:r>
              <a:rPr lang="en-US" sz="1400" i="1" dirty="0" smtClean="0"/>
              <a:t>large and distributed datacenters</a:t>
            </a:r>
            <a:endParaRPr lang="it-IT" sz="1400" i="1" dirty="0"/>
          </a:p>
        </p:txBody>
      </p:sp>
      <p:sp>
        <p:nvSpPr>
          <p:cNvPr id="8" name="Segnaposto contenuto 2"/>
          <p:cNvSpPr txBox="1">
            <a:spLocks/>
          </p:cNvSpPr>
          <p:nvPr/>
        </p:nvSpPr>
        <p:spPr>
          <a:xfrm>
            <a:off x="654050" y="1078136"/>
            <a:ext cx="7886700" cy="5305287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DASHBOARD FOR THE ALICE 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COMPUTING IN 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ITALY</a:t>
            </a:r>
            <a:endParaRPr lang="it-IT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10000"/>
              </a:lnSpc>
              <a:buFont typeface="Arial"/>
              <a:buNone/>
            </a:pPr>
            <a:r>
              <a:rPr lang="it-IT" sz="2400" dirty="0" smtClean="0"/>
              <a:t>Bari Storage</a:t>
            </a:r>
            <a:r>
              <a:rPr lang="it-IT" sz="2400" dirty="0"/>
              <a:t> </a:t>
            </a:r>
            <a:r>
              <a:rPr lang="it-IT" sz="2400" dirty="0" err="1" smtClean="0"/>
              <a:t>activity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it-IT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10000"/>
              </a:lnSpc>
              <a:buNone/>
            </a:pPr>
            <a:endParaRPr lang="en-US" sz="24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" y="2168860"/>
            <a:ext cx="8312728" cy="3917038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58" y="236728"/>
            <a:ext cx="620385" cy="7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28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25" y="6017139"/>
            <a:ext cx="994650" cy="732568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69020" y="-27384"/>
            <a:ext cx="49150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i="1" dirty="0"/>
              <a:t>Monitoring system for </a:t>
            </a:r>
            <a:r>
              <a:rPr lang="en-US" sz="1400" i="1" dirty="0" smtClean="0"/>
              <a:t>large and distributed datacenters</a:t>
            </a:r>
            <a:endParaRPr lang="it-IT" sz="1400" i="1" dirty="0"/>
          </a:p>
        </p:txBody>
      </p:sp>
      <p:sp>
        <p:nvSpPr>
          <p:cNvPr id="8" name="Segnaposto contenuto 2"/>
          <p:cNvSpPr txBox="1">
            <a:spLocks/>
          </p:cNvSpPr>
          <p:nvPr/>
        </p:nvSpPr>
        <p:spPr>
          <a:xfrm>
            <a:off x="654050" y="1078136"/>
            <a:ext cx="7886700" cy="5305287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DASHBOARD FOR THE ALICE 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COMPUTING IN 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ITALY</a:t>
            </a:r>
            <a:endParaRPr lang="it-IT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10000"/>
              </a:lnSpc>
              <a:buFont typeface="Arial"/>
              <a:buNone/>
            </a:pPr>
            <a:r>
              <a:rPr lang="it-IT" sz="2400" dirty="0" smtClean="0"/>
              <a:t>Bari Batch </a:t>
            </a:r>
            <a:r>
              <a:rPr lang="it-IT" sz="2400" dirty="0" err="1" smtClean="0"/>
              <a:t>system</a:t>
            </a:r>
            <a:r>
              <a:rPr lang="it-IT" sz="2400" dirty="0"/>
              <a:t> </a:t>
            </a:r>
            <a:r>
              <a:rPr lang="it-IT" sz="2400" dirty="0" err="1" smtClean="0"/>
              <a:t>activity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it-IT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10000"/>
              </a:lnSpc>
              <a:buNone/>
            </a:pPr>
            <a:endParaRPr lang="en-US" sz="2400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68860"/>
            <a:ext cx="8312727" cy="4134511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58" y="236728"/>
            <a:ext cx="620385" cy="7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59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25" y="6017139"/>
            <a:ext cx="994650" cy="732568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69020" y="-27384"/>
            <a:ext cx="49150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i="1" dirty="0"/>
              <a:t>Monitoring system for </a:t>
            </a:r>
            <a:r>
              <a:rPr lang="en-US" sz="1400" i="1" dirty="0" smtClean="0"/>
              <a:t>large and distributed datacenters</a:t>
            </a:r>
            <a:endParaRPr lang="it-IT" sz="1400" i="1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7" y="2456892"/>
            <a:ext cx="6245475" cy="2955974"/>
          </a:xfrm>
          <a:prstGeom prst="rect">
            <a:avLst/>
          </a:prstGeom>
        </p:spPr>
      </p:pic>
      <p:sp>
        <p:nvSpPr>
          <p:cNvPr id="7" name="Segnaposto contenuto 2"/>
          <p:cNvSpPr txBox="1">
            <a:spLocks/>
          </p:cNvSpPr>
          <p:nvPr/>
        </p:nvSpPr>
        <p:spPr>
          <a:xfrm>
            <a:off x="654050" y="1078136"/>
            <a:ext cx="7886700" cy="5305287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DASHBOARD FOR THE ALICE 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COMPUTING IN 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ITALY</a:t>
            </a:r>
            <a:endParaRPr lang="it-IT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10000"/>
              </a:lnSpc>
              <a:buFont typeface="Arial"/>
              <a:buNone/>
            </a:pPr>
            <a:r>
              <a:rPr lang="it-IT" sz="2400" dirty="0" err="1" smtClean="0"/>
              <a:t>Italian</a:t>
            </a:r>
            <a:r>
              <a:rPr lang="it-IT" sz="2400" dirty="0" smtClean="0"/>
              <a:t> </a:t>
            </a:r>
            <a:r>
              <a:rPr lang="it-IT" sz="2400" dirty="0" err="1" smtClean="0"/>
              <a:t>computing</a:t>
            </a:r>
            <a:r>
              <a:rPr lang="it-IT" sz="2400" dirty="0" smtClean="0"/>
              <a:t> </a:t>
            </a:r>
            <a:r>
              <a:rPr lang="it-IT" sz="2400" dirty="0" err="1" smtClean="0"/>
              <a:t>activity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it-IT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10000"/>
              </a:lnSpc>
              <a:buNone/>
            </a:pPr>
            <a:endParaRPr lang="en-US" sz="2400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127" y="2056209"/>
            <a:ext cx="1212826" cy="472691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196" y="2968812"/>
            <a:ext cx="2767804" cy="2908460"/>
          </a:xfrm>
          <a:prstGeom prst="rect">
            <a:avLst/>
          </a:prstGeom>
        </p:spPr>
      </p:pic>
      <p:sp>
        <p:nvSpPr>
          <p:cNvPr id="10" name="Disco magnetico 9"/>
          <p:cNvSpPr/>
          <p:nvPr/>
        </p:nvSpPr>
        <p:spPr>
          <a:xfrm>
            <a:off x="8098014" y="5241624"/>
            <a:ext cx="544355" cy="277623"/>
          </a:xfrm>
          <a:prstGeom prst="flowChartMagneticDisk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7076" y="5389223"/>
            <a:ext cx="357920" cy="82752"/>
          </a:xfrm>
          <a:prstGeom prst="rect">
            <a:avLst/>
          </a:prstGeom>
        </p:spPr>
      </p:pic>
      <p:sp>
        <p:nvSpPr>
          <p:cNvPr id="12" name="Disco magnetico 11"/>
          <p:cNvSpPr/>
          <p:nvPr/>
        </p:nvSpPr>
        <p:spPr>
          <a:xfrm>
            <a:off x="6662149" y="4772026"/>
            <a:ext cx="544355" cy="277623"/>
          </a:xfrm>
          <a:prstGeom prst="flowChartMagneticDisk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211" y="4919625"/>
            <a:ext cx="357920" cy="82752"/>
          </a:xfrm>
          <a:prstGeom prst="rect">
            <a:avLst/>
          </a:prstGeom>
        </p:spPr>
      </p:pic>
      <p:sp>
        <p:nvSpPr>
          <p:cNvPr id="14" name="Disco magnetico 13"/>
          <p:cNvSpPr/>
          <p:nvPr/>
        </p:nvSpPr>
        <p:spPr>
          <a:xfrm>
            <a:off x="8316416" y="4303505"/>
            <a:ext cx="544355" cy="277623"/>
          </a:xfrm>
          <a:prstGeom prst="flowChartMagneticDisk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478" y="4451104"/>
            <a:ext cx="357920" cy="82752"/>
          </a:xfrm>
          <a:prstGeom prst="rect">
            <a:avLst/>
          </a:prstGeom>
        </p:spPr>
      </p:pic>
      <p:sp>
        <p:nvSpPr>
          <p:cNvPr id="16" name="Disco magnetico 15"/>
          <p:cNvSpPr/>
          <p:nvPr/>
        </p:nvSpPr>
        <p:spPr>
          <a:xfrm>
            <a:off x="6374117" y="3176972"/>
            <a:ext cx="544355" cy="277623"/>
          </a:xfrm>
          <a:prstGeom prst="flowChartMagneticDisk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3179" y="3324571"/>
            <a:ext cx="357920" cy="82752"/>
          </a:xfrm>
          <a:prstGeom prst="rect">
            <a:avLst/>
          </a:prstGeom>
        </p:spPr>
      </p:pic>
      <p:sp>
        <p:nvSpPr>
          <p:cNvPr id="18" name="Disco magnetico 17"/>
          <p:cNvSpPr/>
          <p:nvPr/>
        </p:nvSpPr>
        <p:spPr>
          <a:xfrm>
            <a:off x="7123989" y="3079369"/>
            <a:ext cx="544355" cy="277623"/>
          </a:xfrm>
          <a:prstGeom prst="flowChartMagneticDisk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9" name="Immagin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051" y="3226968"/>
            <a:ext cx="357920" cy="82752"/>
          </a:xfrm>
          <a:prstGeom prst="rect">
            <a:avLst/>
          </a:prstGeom>
        </p:spPr>
      </p:pic>
      <p:sp>
        <p:nvSpPr>
          <p:cNvPr id="20" name="Disco magnetico 19"/>
          <p:cNvSpPr/>
          <p:nvPr/>
        </p:nvSpPr>
        <p:spPr>
          <a:xfrm>
            <a:off x="7920372" y="2971357"/>
            <a:ext cx="544355" cy="277623"/>
          </a:xfrm>
          <a:prstGeom prst="flowChartMagneticDisk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434" y="3118956"/>
            <a:ext cx="357920" cy="82752"/>
          </a:xfrm>
          <a:prstGeom prst="rect">
            <a:avLst/>
          </a:prstGeom>
        </p:spPr>
      </p:pic>
      <p:cxnSp>
        <p:nvCxnSpPr>
          <p:cNvPr id="22" name="Connettore 2 21"/>
          <p:cNvCxnSpPr>
            <a:stCxn id="8" idx="2"/>
            <a:endCxn id="16" idx="1"/>
          </p:cNvCxnSpPr>
          <p:nvPr/>
        </p:nvCxnSpPr>
        <p:spPr>
          <a:xfrm flipH="1">
            <a:off x="6646295" y="2528900"/>
            <a:ext cx="781245" cy="64807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>
            <a:stCxn id="8" idx="2"/>
            <a:endCxn id="18" idx="1"/>
          </p:cNvCxnSpPr>
          <p:nvPr/>
        </p:nvCxnSpPr>
        <p:spPr>
          <a:xfrm flipH="1">
            <a:off x="7396167" y="2528900"/>
            <a:ext cx="31373" cy="55046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>
            <a:stCxn id="8" idx="2"/>
            <a:endCxn id="20" idx="1"/>
          </p:cNvCxnSpPr>
          <p:nvPr/>
        </p:nvCxnSpPr>
        <p:spPr>
          <a:xfrm>
            <a:off x="7427540" y="2528900"/>
            <a:ext cx="765010" cy="44245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>
            <a:stCxn id="8" idx="2"/>
            <a:endCxn id="14" idx="1"/>
          </p:cNvCxnSpPr>
          <p:nvPr/>
        </p:nvCxnSpPr>
        <p:spPr>
          <a:xfrm>
            <a:off x="7427540" y="2528900"/>
            <a:ext cx="1161054" cy="177460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>
            <a:stCxn id="8" idx="2"/>
            <a:endCxn id="12" idx="1"/>
          </p:cNvCxnSpPr>
          <p:nvPr/>
        </p:nvCxnSpPr>
        <p:spPr>
          <a:xfrm flipH="1">
            <a:off x="6934327" y="2528900"/>
            <a:ext cx="493213" cy="224312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>
            <a:stCxn id="8" idx="2"/>
            <a:endCxn id="10" idx="1"/>
          </p:cNvCxnSpPr>
          <p:nvPr/>
        </p:nvCxnSpPr>
        <p:spPr>
          <a:xfrm>
            <a:off x="7427540" y="2528900"/>
            <a:ext cx="942652" cy="271272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magine 2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58" y="236728"/>
            <a:ext cx="620385" cy="7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57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25" y="6017139"/>
            <a:ext cx="994650" cy="732568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69020" y="-27384"/>
            <a:ext cx="49150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i="1" dirty="0"/>
              <a:t>Monitoring system for large and distributed datacenters</a:t>
            </a:r>
            <a:endParaRPr lang="it-IT" sz="1400" i="1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628650" y="1124744"/>
            <a:ext cx="7886700" cy="5243883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/>
              <a:buNone/>
            </a:pPr>
            <a:r>
              <a:rPr lang="it-IT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MONITORING FOR LARGE AND DISTRIBUTED CENTERS</a:t>
            </a:r>
            <a:endParaRPr lang="it-IT" sz="3200" dirty="0" smtClean="0"/>
          </a:p>
          <a:p>
            <a:pPr marL="0" indent="0">
              <a:lnSpc>
                <a:spcPct val="110000"/>
              </a:lnSpc>
              <a:buFont typeface="Arial"/>
              <a:buNone/>
            </a:pPr>
            <a:r>
              <a:rPr lang="it-IT" sz="2800" dirty="0" err="1" smtClean="0"/>
              <a:t>Designing</a:t>
            </a:r>
            <a:r>
              <a:rPr lang="it-IT" sz="2800" dirty="0" smtClean="0"/>
              <a:t> of a </a:t>
            </a:r>
            <a:r>
              <a:rPr lang="it-IT" sz="2800" dirty="0" err="1" smtClean="0"/>
              <a:t>monitoring</a:t>
            </a:r>
            <a:r>
              <a:rPr lang="it-IT" sz="2800" dirty="0" smtClean="0"/>
              <a:t> </a:t>
            </a:r>
            <a:r>
              <a:rPr lang="it-IT" sz="2800" dirty="0" err="1" smtClean="0"/>
              <a:t>system</a:t>
            </a:r>
            <a:r>
              <a:rPr lang="it-IT" sz="2800" dirty="0" smtClean="0"/>
              <a:t> </a:t>
            </a:r>
            <a:r>
              <a:rPr lang="it-IT" sz="2800" dirty="0" err="1" smtClean="0"/>
              <a:t>able</a:t>
            </a:r>
            <a:r>
              <a:rPr lang="it-IT" sz="2800" dirty="0" smtClean="0"/>
              <a:t> to </a:t>
            </a:r>
            <a:r>
              <a:rPr lang="it-IT" sz="2800" dirty="0" err="1" smtClean="0"/>
              <a:t>support</a:t>
            </a:r>
            <a:r>
              <a:rPr lang="it-IT" sz="2800" dirty="0" smtClean="0"/>
              <a:t> the management of large and </a:t>
            </a:r>
            <a:r>
              <a:rPr lang="it-IT" sz="2800" dirty="0" err="1" smtClean="0"/>
              <a:t>distributed</a:t>
            </a:r>
            <a:r>
              <a:rPr lang="it-IT" sz="2800" dirty="0" smtClean="0"/>
              <a:t> </a:t>
            </a:r>
            <a:r>
              <a:rPr lang="it-IT" sz="2800" dirty="0" err="1" smtClean="0"/>
              <a:t>datacenters</a:t>
            </a:r>
            <a:endParaRPr lang="it-IT" sz="2800" dirty="0" smtClean="0"/>
          </a:p>
          <a:p>
            <a:pPr marL="0" indent="0">
              <a:lnSpc>
                <a:spcPct val="110000"/>
              </a:lnSpc>
              <a:buFont typeface="Arial"/>
              <a:buNone/>
            </a:pPr>
            <a:r>
              <a:rPr lang="it-IT" sz="2800" b="1" dirty="0" err="1" smtClean="0"/>
              <a:t>Key</a:t>
            </a:r>
            <a:r>
              <a:rPr lang="it-IT" sz="2800" b="1" dirty="0" smtClean="0"/>
              <a:t> </a:t>
            </a:r>
            <a:r>
              <a:rPr lang="it-IT" sz="2800" b="1" dirty="0" err="1" smtClean="0"/>
              <a:t>features</a:t>
            </a:r>
            <a:r>
              <a:rPr lang="it-IT" sz="2800" b="1" dirty="0" smtClean="0"/>
              <a:t>:</a:t>
            </a:r>
          </a:p>
          <a:p>
            <a:pPr>
              <a:lnSpc>
                <a:spcPct val="110000"/>
              </a:lnSpc>
            </a:pPr>
            <a:r>
              <a:rPr lang="it-IT" sz="2800" dirty="0" err="1" smtClean="0"/>
              <a:t>Collecting</a:t>
            </a:r>
            <a:r>
              <a:rPr lang="it-IT" sz="2800" dirty="0" smtClean="0"/>
              <a:t> </a:t>
            </a:r>
            <a:r>
              <a:rPr lang="it-IT" sz="2800" dirty="0" err="1" smtClean="0"/>
              <a:t>heterogenous</a:t>
            </a:r>
            <a:r>
              <a:rPr lang="it-IT" sz="2800" dirty="0" smtClean="0"/>
              <a:t> data from </a:t>
            </a:r>
            <a:r>
              <a:rPr lang="it-IT" sz="2800" dirty="0" err="1" smtClean="0"/>
              <a:t>different</a:t>
            </a:r>
            <a:r>
              <a:rPr lang="it-IT" sz="2800" dirty="0" smtClean="0"/>
              <a:t> data </a:t>
            </a:r>
            <a:r>
              <a:rPr lang="it-IT" sz="2800" dirty="0" err="1" smtClean="0"/>
              <a:t>sources</a:t>
            </a:r>
            <a:r>
              <a:rPr lang="it-IT" sz="2800" dirty="0" smtClean="0"/>
              <a:t>:</a:t>
            </a:r>
          </a:p>
          <a:p>
            <a:pPr lvl="1">
              <a:lnSpc>
                <a:spcPct val="110000"/>
              </a:lnSpc>
            </a:pPr>
            <a:r>
              <a:rPr lang="it-IT" sz="2500" dirty="0" smtClean="0"/>
              <a:t>Services</a:t>
            </a:r>
          </a:p>
          <a:p>
            <a:pPr lvl="1">
              <a:lnSpc>
                <a:spcPct val="110000"/>
              </a:lnSpc>
            </a:pPr>
            <a:r>
              <a:rPr lang="it-IT" sz="2500" dirty="0" err="1" smtClean="0"/>
              <a:t>Cloud</a:t>
            </a:r>
            <a:r>
              <a:rPr lang="it-IT" sz="2500" dirty="0" smtClean="0"/>
              <a:t> </a:t>
            </a:r>
            <a:r>
              <a:rPr lang="it-IT" sz="2500" dirty="0" err="1" smtClean="0"/>
              <a:t>platform</a:t>
            </a:r>
            <a:r>
              <a:rPr lang="it-IT" sz="2500" dirty="0" smtClean="0"/>
              <a:t> (</a:t>
            </a:r>
            <a:r>
              <a:rPr lang="it-IT" sz="2500" dirty="0" err="1" smtClean="0"/>
              <a:t>OpenStack</a:t>
            </a:r>
            <a:r>
              <a:rPr lang="it-IT" sz="2500" dirty="0" smtClean="0"/>
              <a:t>)</a:t>
            </a:r>
          </a:p>
          <a:p>
            <a:pPr lvl="1">
              <a:lnSpc>
                <a:spcPct val="110000"/>
              </a:lnSpc>
            </a:pPr>
            <a:r>
              <a:rPr lang="it-IT" sz="2500" dirty="0" smtClean="0"/>
              <a:t>Hardware </a:t>
            </a:r>
            <a:r>
              <a:rPr lang="it-IT" sz="2500" dirty="0" err="1" smtClean="0"/>
              <a:t>Devices</a:t>
            </a:r>
            <a:endParaRPr lang="it-IT" sz="2500" dirty="0" smtClean="0"/>
          </a:p>
          <a:p>
            <a:pPr>
              <a:lnSpc>
                <a:spcPct val="110000"/>
              </a:lnSpc>
            </a:pPr>
            <a:r>
              <a:rPr lang="it-IT" sz="2800" dirty="0" smtClean="0"/>
              <a:t>Analysis on the </a:t>
            </a:r>
            <a:r>
              <a:rPr lang="it-IT" sz="2800" dirty="0" err="1"/>
              <a:t>gathered</a:t>
            </a:r>
            <a:r>
              <a:rPr lang="it-IT" sz="2800" dirty="0"/>
              <a:t> </a:t>
            </a:r>
            <a:r>
              <a:rPr lang="it-IT" sz="2800" dirty="0" smtClean="0"/>
              <a:t>data:</a:t>
            </a:r>
          </a:p>
          <a:p>
            <a:pPr lvl="1">
              <a:lnSpc>
                <a:spcPct val="110000"/>
              </a:lnSpc>
            </a:pPr>
            <a:r>
              <a:rPr lang="it-IT" sz="2500" dirty="0" err="1" smtClean="0"/>
              <a:t>Anomaly</a:t>
            </a:r>
            <a:r>
              <a:rPr lang="it-IT" sz="2500" dirty="0" smtClean="0"/>
              <a:t> Detector</a:t>
            </a:r>
          </a:p>
          <a:p>
            <a:pPr lvl="1">
              <a:lnSpc>
                <a:spcPct val="110000"/>
              </a:lnSpc>
            </a:pPr>
            <a:r>
              <a:rPr lang="it-IT" sz="2500" dirty="0" smtClean="0"/>
              <a:t>Root Cause Analysis</a:t>
            </a:r>
          </a:p>
          <a:p>
            <a:pPr>
              <a:lnSpc>
                <a:spcPct val="110000"/>
              </a:lnSpc>
            </a:pPr>
            <a:endParaRPr lang="it-IT" dirty="0" smtClean="0"/>
          </a:p>
          <a:p>
            <a:pPr marL="0" indent="0">
              <a:lnSpc>
                <a:spcPct val="110000"/>
              </a:lnSpc>
              <a:buFont typeface="Arial"/>
              <a:buNone/>
            </a:pPr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58" y="236728"/>
            <a:ext cx="620385" cy="7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02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4056</TotalTime>
  <Words>793</Words>
  <Application>Microsoft Office PowerPoint</Application>
  <PresentationFormat>Presentazione su schermo (4:3)</PresentationFormat>
  <Paragraphs>238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4" baseType="lpstr">
      <vt:lpstr>Tema di Office</vt:lpstr>
      <vt:lpstr>Monitoring system for large and federated datacenters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Presentation Magazine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Coloured swirls template</dc:title>
  <dc:creator>Presentation Magazine</dc:creator>
  <cp:lastModifiedBy>frederick</cp:lastModifiedBy>
  <cp:revision>264</cp:revision>
  <dcterms:modified xsi:type="dcterms:W3CDTF">2017-05-04T09:33:41Z</dcterms:modified>
</cp:coreProperties>
</file>