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19" r:id="rId4"/>
  </p:sldMasterIdLst>
  <p:notesMasterIdLst>
    <p:notesMasterId r:id="rId30"/>
  </p:notesMasterIdLst>
  <p:handoutMasterIdLst>
    <p:handoutMasterId r:id="rId31"/>
  </p:handoutMasterIdLst>
  <p:sldIdLst>
    <p:sldId id="368" r:id="rId5"/>
    <p:sldId id="367" r:id="rId6"/>
    <p:sldId id="397" r:id="rId7"/>
    <p:sldId id="398" r:id="rId8"/>
    <p:sldId id="396" r:id="rId9"/>
    <p:sldId id="380" r:id="rId10"/>
    <p:sldId id="381" r:id="rId11"/>
    <p:sldId id="399" r:id="rId12"/>
    <p:sldId id="400" r:id="rId13"/>
    <p:sldId id="401" r:id="rId14"/>
    <p:sldId id="403" r:id="rId15"/>
    <p:sldId id="404" r:id="rId16"/>
    <p:sldId id="402" r:id="rId17"/>
    <p:sldId id="416" r:id="rId18"/>
    <p:sldId id="406" r:id="rId19"/>
    <p:sldId id="407" r:id="rId20"/>
    <p:sldId id="415" r:id="rId21"/>
    <p:sldId id="408" r:id="rId22"/>
    <p:sldId id="409" r:id="rId23"/>
    <p:sldId id="410" r:id="rId24"/>
    <p:sldId id="411" r:id="rId25"/>
    <p:sldId id="412" r:id="rId26"/>
    <p:sldId id="413" r:id="rId27"/>
    <p:sldId id="414" r:id="rId28"/>
    <p:sldId id="371" r:id="rId29"/>
  </p:sldIdLst>
  <p:sldSz cx="9144000" cy="6858000" type="screen4x3"/>
  <p:notesSz cx="7099300" cy="10234613"/>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160F"/>
    <a:srgbClr val="F25C04"/>
    <a:srgbClr val="1A4698"/>
    <a:srgbClr val="217B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7" d="100"/>
          <a:sy n="67" d="100"/>
        </p:scale>
        <p:origin x="1254"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66"/>
    </p:cViewPr>
  </p:sorterViewPr>
  <p:notesViewPr>
    <p:cSldViewPr snapToGrid="0" snapToObjects="1">
      <p:cViewPr varScale="1">
        <p:scale>
          <a:sx n="55" d="100"/>
          <a:sy n="55" d="100"/>
        </p:scale>
        <p:origin x="-2598"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137" cy="512222"/>
          </a:xfrm>
          <a:prstGeom prst="rect">
            <a:avLst/>
          </a:prstGeom>
        </p:spPr>
        <p:txBody>
          <a:bodyPr vert="horz" lIns="94759" tIns="47380" rIns="94759" bIns="4738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4020506" y="0"/>
            <a:ext cx="3077137" cy="512222"/>
          </a:xfrm>
          <a:prstGeom prst="rect">
            <a:avLst/>
          </a:prstGeom>
        </p:spPr>
        <p:txBody>
          <a:bodyPr vert="horz" lIns="94759" tIns="47380" rIns="94759" bIns="47380" rtlCol="0"/>
          <a:lstStyle>
            <a:lvl1pPr algn="r" fontAlgn="auto">
              <a:spcBef>
                <a:spcPts val="0"/>
              </a:spcBef>
              <a:spcAft>
                <a:spcPts val="0"/>
              </a:spcAft>
              <a:defRPr sz="1200">
                <a:latin typeface="+mn-lt"/>
              </a:defRPr>
            </a:lvl1pPr>
          </a:lstStyle>
          <a:p>
            <a:pPr>
              <a:defRPr/>
            </a:pPr>
            <a:fld id="{5AC5D8E3-9BEE-4BB1-8F7C-C707BCD6046F}" type="datetimeFigureOut">
              <a:rPr lang="en-US"/>
              <a:pPr>
                <a:defRPr/>
              </a:pPr>
              <a:t>5/3/2017</a:t>
            </a:fld>
            <a:endParaRPr lang="en-US"/>
          </a:p>
        </p:txBody>
      </p:sp>
      <p:sp>
        <p:nvSpPr>
          <p:cNvPr id="4" name="Footer Placeholder 3"/>
          <p:cNvSpPr>
            <a:spLocks noGrp="1"/>
          </p:cNvSpPr>
          <p:nvPr>
            <p:ph type="ftr" sz="quarter" idx="2"/>
          </p:nvPr>
        </p:nvSpPr>
        <p:spPr>
          <a:xfrm>
            <a:off x="0" y="9720755"/>
            <a:ext cx="3077137" cy="512222"/>
          </a:xfrm>
          <a:prstGeom prst="rect">
            <a:avLst/>
          </a:prstGeom>
        </p:spPr>
        <p:txBody>
          <a:bodyPr vert="horz" lIns="94759" tIns="47380" rIns="94759" bIns="4738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4020506" y="9720755"/>
            <a:ext cx="3077137" cy="512222"/>
          </a:xfrm>
          <a:prstGeom prst="rect">
            <a:avLst/>
          </a:prstGeom>
        </p:spPr>
        <p:txBody>
          <a:bodyPr vert="horz" lIns="94759" tIns="47380" rIns="94759" bIns="47380" rtlCol="0" anchor="b"/>
          <a:lstStyle>
            <a:lvl1pPr algn="r" fontAlgn="auto">
              <a:spcBef>
                <a:spcPts val="0"/>
              </a:spcBef>
              <a:spcAft>
                <a:spcPts val="0"/>
              </a:spcAft>
              <a:defRPr sz="1200">
                <a:latin typeface="+mn-lt"/>
              </a:defRPr>
            </a:lvl1pPr>
          </a:lstStyle>
          <a:p>
            <a:pPr>
              <a:defRPr/>
            </a:pPr>
            <a:fld id="{CA4FAA92-9B88-41E8-A208-0228F1B9A450}" type="slidenum">
              <a:rPr lang="en-US"/>
              <a:pPr>
                <a:defRPr/>
              </a:pPr>
              <a:t>‹#›</a:t>
            </a:fld>
            <a:endParaRPr lang="en-US"/>
          </a:p>
        </p:txBody>
      </p:sp>
    </p:spTree>
    <p:extLst>
      <p:ext uri="{BB962C8B-B14F-4D97-AF65-F5344CB8AC3E}">
        <p14:creationId xmlns:p14="http://schemas.microsoft.com/office/powerpoint/2010/main" val="29316931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137" cy="512222"/>
          </a:xfrm>
          <a:prstGeom prst="rect">
            <a:avLst/>
          </a:prstGeom>
        </p:spPr>
        <p:txBody>
          <a:bodyPr vert="horz" lIns="94759" tIns="47380" rIns="94759" bIns="4738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4020506" y="0"/>
            <a:ext cx="3077137" cy="512222"/>
          </a:xfrm>
          <a:prstGeom prst="rect">
            <a:avLst/>
          </a:prstGeom>
        </p:spPr>
        <p:txBody>
          <a:bodyPr vert="horz" lIns="94759" tIns="47380" rIns="94759" bIns="47380" rtlCol="0"/>
          <a:lstStyle>
            <a:lvl1pPr algn="r" fontAlgn="auto">
              <a:spcBef>
                <a:spcPts val="0"/>
              </a:spcBef>
              <a:spcAft>
                <a:spcPts val="0"/>
              </a:spcAft>
              <a:defRPr sz="1200">
                <a:latin typeface="+mn-lt"/>
              </a:defRPr>
            </a:lvl1pPr>
          </a:lstStyle>
          <a:p>
            <a:pPr>
              <a:defRPr/>
            </a:pPr>
            <a:fld id="{91B8FE38-D2F1-4ED3-8403-9E553435B9E0}" type="datetimeFigureOut">
              <a:rPr lang="en-US"/>
              <a:pPr>
                <a:defRPr/>
              </a:pPr>
              <a:t>5/3/2017</a:t>
            </a:fld>
            <a:endParaRPr lang="en-US"/>
          </a:p>
        </p:txBody>
      </p:sp>
      <p:sp>
        <p:nvSpPr>
          <p:cNvPr id="4" name="Slide Image Placeholder 3"/>
          <p:cNvSpPr>
            <a:spLocks noGrp="1" noRot="1" noChangeAspect="1"/>
          </p:cNvSpPr>
          <p:nvPr>
            <p:ph type="sldImg" idx="2"/>
          </p:nvPr>
        </p:nvSpPr>
        <p:spPr>
          <a:xfrm>
            <a:off x="990600" y="766763"/>
            <a:ext cx="5118100" cy="3838575"/>
          </a:xfrm>
          <a:prstGeom prst="rect">
            <a:avLst/>
          </a:prstGeom>
          <a:noFill/>
          <a:ln w="12700">
            <a:solidFill>
              <a:prstClr val="black"/>
            </a:solidFill>
          </a:ln>
        </p:spPr>
        <p:txBody>
          <a:bodyPr vert="horz" lIns="94759" tIns="47380" rIns="94759" bIns="47380" rtlCol="0" anchor="ctr"/>
          <a:lstStyle/>
          <a:p>
            <a:pPr lvl="0"/>
            <a:endParaRPr lang="en-US" noProof="0"/>
          </a:p>
        </p:txBody>
      </p:sp>
      <p:sp>
        <p:nvSpPr>
          <p:cNvPr id="5" name="Notes Placeholder 4"/>
          <p:cNvSpPr>
            <a:spLocks noGrp="1"/>
          </p:cNvSpPr>
          <p:nvPr>
            <p:ph type="body" sz="quarter" idx="3"/>
          </p:nvPr>
        </p:nvSpPr>
        <p:spPr>
          <a:xfrm>
            <a:off x="709599" y="4862015"/>
            <a:ext cx="5680103" cy="4605085"/>
          </a:xfrm>
          <a:prstGeom prst="rect">
            <a:avLst/>
          </a:prstGeom>
        </p:spPr>
        <p:txBody>
          <a:bodyPr vert="horz" lIns="94759" tIns="47380" rIns="94759" bIns="47380" rtlCol="0"/>
          <a:lstStyle/>
          <a:p>
            <a:pPr lvl="0"/>
            <a:r>
              <a:rPr lang="fr-CH" noProof="0"/>
              <a:t>Click to edit Master text styles</a:t>
            </a:r>
          </a:p>
          <a:p>
            <a:pPr lvl="1"/>
            <a:r>
              <a:rPr lang="fr-CH" noProof="0"/>
              <a:t>Second level</a:t>
            </a:r>
          </a:p>
          <a:p>
            <a:pPr lvl="2"/>
            <a:r>
              <a:rPr lang="fr-CH" noProof="0"/>
              <a:t>Third level</a:t>
            </a:r>
          </a:p>
          <a:p>
            <a:pPr lvl="3"/>
            <a:r>
              <a:rPr lang="fr-CH" noProof="0"/>
              <a:t>Fourth level</a:t>
            </a:r>
          </a:p>
          <a:p>
            <a:pPr lvl="4"/>
            <a:r>
              <a:rPr lang="fr-CH" noProof="0"/>
              <a:t>Fifth level</a:t>
            </a:r>
            <a:endParaRPr lang="en-US" noProof="0"/>
          </a:p>
        </p:txBody>
      </p:sp>
      <p:sp>
        <p:nvSpPr>
          <p:cNvPr id="6" name="Footer Placeholder 5"/>
          <p:cNvSpPr>
            <a:spLocks noGrp="1"/>
          </p:cNvSpPr>
          <p:nvPr>
            <p:ph type="ftr" sz="quarter" idx="4"/>
          </p:nvPr>
        </p:nvSpPr>
        <p:spPr>
          <a:xfrm>
            <a:off x="0" y="9720755"/>
            <a:ext cx="3077137" cy="512222"/>
          </a:xfrm>
          <a:prstGeom prst="rect">
            <a:avLst/>
          </a:prstGeom>
        </p:spPr>
        <p:txBody>
          <a:bodyPr vert="horz" lIns="94759" tIns="47380" rIns="94759" bIns="4738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4020506" y="9720755"/>
            <a:ext cx="3077137" cy="512222"/>
          </a:xfrm>
          <a:prstGeom prst="rect">
            <a:avLst/>
          </a:prstGeom>
        </p:spPr>
        <p:txBody>
          <a:bodyPr vert="horz" lIns="94759" tIns="47380" rIns="94759" bIns="47380" rtlCol="0" anchor="b"/>
          <a:lstStyle>
            <a:lvl1pPr algn="r" fontAlgn="auto">
              <a:spcBef>
                <a:spcPts val="0"/>
              </a:spcBef>
              <a:spcAft>
                <a:spcPts val="0"/>
              </a:spcAft>
              <a:defRPr sz="1200">
                <a:latin typeface="+mn-lt"/>
              </a:defRPr>
            </a:lvl1pPr>
          </a:lstStyle>
          <a:p>
            <a:pPr>
              <a:defRPr/>
            </a:pPr>
            <a:fld id="{CA0DC70C-F3F3-441E-8CCB-E3A53A4F8307}" type="slidenum">
              <a:rPr lang="en-US"/>
              <a:pPr>
                <a:defRPr/>
              </a:pPr>
              <a:t>‹#›</a:t>
            </a:fld>
            <a:endParaRPr lang="en-US"/>
          </a:p>
        </p:txBody>
      </p:sp>
    </p:spTree>
    <p:extLst>
      <p:ext uri="{BB962C8B-B14F-4D97-AF65-F5344CB8AC3E}">
        <p14:creationId xmlns:p14="http://schemas.microsoft.com/office/powerpoint/2010/main" val="48247720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6"/>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9"/>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0"/>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2435F858-0D70-4638-83DC-BE5A3FE87ECC}" type="datetime1">
              <a:rPr lang="en-US" smtClean="0"/>
              <a:pPr>
                <a:defRPr/>
              </a:pPr>
              <a:t>5/3/2017</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F56543CC-95AA-4E87-BB49-9CCBD359D8C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B36963C9-76C8-4FB6-9F70-2DCF11675558}" type="datetime1">
              <a:rPr lang="en-US" smtClean="0"/>
              <a:pPr>
                <a:defRPr/>
              </a:pPr>
              <a:t>5/3/2017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121C755-9484-45E7-A586-0F6EDFD22A6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6"/>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54F2C0DA-D5F2-46DB-A899-32B024924C8B}" type="datetime1">
              <a:rPr lang="en-US" smtClean="0"/>
              <a:pPr>
                <a:defRPr/>
              </a:pPr>
              <a:t>5/3/2017</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95F7EAD1-52D3-453D-B438-98F826F5C5D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693F8A6F-4630-423F-BBFB-E17D3CF55C39}" type="datetime1">
              <a:rPr lang="en-US" smtClean="0"/>
              <a:pPr>
                <a:defRPr/>
              </a:pPr>
              <a:t>5/3/2017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40CC981-37F3-48BE-9AEA-8271AEF27B4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vl1pPr>
          </a:lstStyle>
          <a:p>
            <a:pPr>
              <a:defRPr/>
            </a:pPr>
            <a:fld id="{4E79E727-349B-4256-A3B6-A62CC5A9CB03}" type="datetime1">
              <a:rPr lang="en-US" smtClean="0"/>
              <a:pPr>
                <a:defRPr/>
              </a:pPr>
              <a:t>5/3/2017</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C723D28-9C9C-494A-88BD-89734F3B5364}"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vl1pPr>
          </a:lstStyle>
          <a:p>
            <a:pPr>
              <a:defRPr/>
            </a:pPr>
            <a:fld id="{8B884F0A-7C0D-48E9-97AA-7829D646F4BE}" type="datetime1">
              <a:rPr lang="en-US" smtClean="0"/>
              <a:pPr>
                <a:defRPr/>
              </a:pPr>
              <a:t>5/3/2017</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B8E285CC-F8DD-498F-8AC9-340B7A9CB550}"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88A94C13-C621-4508-BF3A-01F033F35EB5}" type="datetime1">
              <a:rPr lang="en-US" smtClean="0"/>
              <a:pPr>
                <a:defRPr/>
              </a:pPr>
              <a:t>5/3/2017</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3F03C3FD-E8F8-4DA5-BA12-8647E984D8EF}"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fld id="{4BCAB5CD-9228-4FFA-9B1B-F93E5E10472A}" type="datetime1">
              <a:rPr lang="en-US" smtClean="0"/>
              <a:pPr>
                <a:defRPr/>
              </a:pPr>
              <a:t>5/3/2017</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DB76E8D1-E55A-4F6D-9442-A93C865F44C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2ACBFFB5-A05C-40E6-9F3F-46A5206F06AA}" type="datetime1">
              <a:rPr lang="en-US" smtClean="0"/>
              <a:pPr>
                <a:defRPr/>
              </a:pPr>
              <a:t>5/3/2017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122E9E17-AA1B-4C2C-A816-CEE266464A4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fld id="{FA9D24FA-AB53-460E-8FC3-0AC0C3116B1D}" type="datetime1">
              <a:rPr lang="en-US" smtClean="0"/>
              <a:pPr>
                <a:defRPr/>
              </a:pPr>
              <a:t>5/3/2017</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7E23F543-0C04-4D13-9A37-4394C69AFA7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7"/>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0"/>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5196E191-5995-4A0F-BB0C-F82F482F1D84}" type="datetime1">
              <a:rPr lang="en-US" smtClean="0"/>
              <a:pPr>
                <a:defRPr/>
              </a:pPr>
              <a:t>5/3/2017</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BA0663E9-070B-46AA-B234-FB8993C375C6}"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674"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8675"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defRPr>
            </a:lvl1pPr>
          </a:lstStyle>
          <a:p>
            <a:pPr>
              <a:defRPr/>
            </a:pPr>
            <a:fld id="{68F329C1-5409-475E-9676-EB77843D69DC}" type="datetime1">
              <a:rPr lang="en-US" smtClean="0"/>
              <a:pPr>
                <a:defRPr/>
              </a:pPr>
              <a:t>5/3/2017</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defRPr>
            </a:lvl1pPr>
          </a:lstStyle>
          <a:p>
            <a:pPr>
              <a:defRPr/>
            </a:pPr>
            <a:fld id="{9E4FF8C9-2A74-41CE-9210-EDA34A60B68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1" r:id="rId1"/>
    <p:sldLayoutId id="2147483757" r:id="rId2"/>
    <p:sldLayoutId id="2147483762" r:id="rId3"/>
    <p:sldLayoutId id="2147483763" r:id="rId4"/>
    <p:sldLayoutId id="2147483764" r:id="rId5"/>
    <p:sldLayoutId id="2147483758" r:id="rId6"/>
    <p:sldLayoutId id="2147483765" r:id="rId7"/>
    <p:sldLayoutId id="2147483759" r:id="rId8"/>
    <p:sldLayoutId id="2147483766" r:id="rId9"/>
    <p:sldLayoutId id="2147483760" r:id="rId10"/>
    <p:sldLayoutId id="2147483767" r:id="rId11"/>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E550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82606" y="1586524"/>
            <a:ext cx="5957668" cy="954107"/>
          </a:xfrm>
          <a:prstGeom prst="rect">
            <a:avLst/>
          </a:prstGeom>
        </p:spPr>
        <p:txBody>
          <a:bodyPr wrap="square">
            <a:spAutoFit/>
          </a:bodyPr>
          <a:lstStyle/>
          <a:p>
            <a:pPr algn="ctr"/>
            <a:r>
              <a:rPr lang="en-US" sz="2800" dirty="0">
                <a:latin typeface="Trebuchet MS" pitchFamily="34" charset="0"/>
              </a:rPr>
              <a:t>ALICE T1-T2 workshop 2017</a:t>
            </a:r>
          </a:p>
          <a:p>
            <a:pPr algn="ctr"/>
            <a:r>
              <a:rPr lang="ro-RO" sz="2800" dirty="0">
                <a:latin typeface="Trebuchet MS" pitchFamily="34" charset="0"/>
              </a:rPr>
              <a:t>Strasbourg</a:t>
            </a:r>
            <a:r>
              <a:rPr lang="en-US" sz="2800" dirty="0">
                <a:latin typeface="Trebuchet MS" pitchFamily="34" charset="0"/>
              </a:rPr>
              <a:t>, France</a:t>
            </a:r>
          </a:p>
        </p:txBody>
      </p:sp>
      <p:sp>
        <p:nvSpPr>
          <p:cNvPr id="8" name="Rectangle 7"/>
          <p:cNvSpPr/>
          <p:nvPr/>
        </p:nvSpPr>
        <p:spPr>
          <a:xfrm>
            <a:off x="448236" y="3254155"/>
            <a:ext cx="8226408" cy="2585323"/>
          </a:xfrm>
          <a:prstGeom prst="rect">
            <a:avLst/>
          </a:prstGeom>
        </p:spPr>
        <p:txBody>
          <a:bodyPr wrap="square">
            <a:spAutoFit/>
          </a:bodyPr>
          <a:lstStyle/>
          <a:p>
            <a:r>
              <a:rPr lang="en-US" sz="2400" dirty="0" err="1"/>
              <a:t>Ionel</a:t>
            </a:r>
            <a:r>
              <a:rPr lang="en-US" sz="2400" dirty="0"/>
              <a:t> STAN – ISS</a:t>
            </a:r>
          </a:p>
          <a:p>
            <a:endParaRPr lang="en-US" sz="2400" dirty="0"/>
          </a:p>
          <a:p>
            <a:r>
              <a:rPr lang="en-US" sz="2400" dirty="0"/>
              <a:t>Mihai CIUBANCAN – IFIN-HH (NIPNE)</a:t>
            </a:r>
          </a:p>
          <a:p>
            <a:endParaRPr lang="en-US" sz="2400" dirty="0"/>
          </a:p>
          <a:p>
            <a:r>
              <a:rPr lang="en-US" sz="2400" dirty="0"/>
              <a:t>Mihai CARABAS - UPB</a:t>
            </a:r>
          </a:p>
          <a:p>
            <a:endParaRPr lang="ro-RO" dirty="0"/>
          </a:p>
          <a:p>
            <a:r>
              <a:rPr lang="en-US" sz="2400" dirty="0" err="1"/>
              <a:t>Claudiu</a:t>
            </a:r>
            <a:r>
              <a:rPr lang="en-US" sz="2400" dirty="0"/>
              <a:t> </a:t>
            </a:r>
            <a:r>
              <a:rPr lang="en-US" sz="2400" dirty="0" err="1"/>
              <a:t>Schiaua</a:t>
            </a:r>
            <a:r>
              <a:rPr lang="en-US" sz="2400" dirty="0"/>
              <a:t> – IFIN-HH (NIHAM)</a:t>
            </a:r>
            <a:endParaRPr lang="ro-RO" sz="2400" dirty="0"/>
          </a:p>
        </p:txBody>
      </p:sp>
      <p:sp>
        <p:nvSpPr>
          <p:cNvPr id="11" name="Slide Number Placeholder 10"/>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a:t>
            </a:fld>
            <a:endParaRPr lang="en-US"/>
          </a:p>
        </p:txBody>
      </p:sp>
      <p:sp>
        <p:nvSpPr>
          <p:cNvPr id="7" name="Rectangle 6"/>
          <p:cNvSpPr/>
          <p:nvPr/>
        </p:nvSpPr>
        <p:spPr>
          <a:xfrm>
            <a:off x="595090" y="331066"/>
            <a:ext cx="8331200" cy="707886"/>
          </a:xfrm>
          <a:prstGeom prst="rect">
            <a:avLst/>
          </a:prstGeom>
        </p:spPr>
        <p:txBody>
          <a:bodyPr wrap="square">
            <a:spAutoFit/>
          </a:bodyPr>
          <a:lstStyle/>
          <a:p>
            <a:pPr algn="ctr"/>
            <a:r>
              <a:rPr lang="en-US" sz="4000" dirty="0">
                <a:latin typeface="Trebuchet MS" pitchFamily="34" charset="0"/>
              </a:rPr>
              <a:t>GRID OPERATIONS IN ROMANIA</a:t>
            </a:r>
          </a:p>
        </p:txBody>
      </p:sp>
    </p:spTree>
    <p:extLst>
      <p:ext uri="{BB962C8B-B14F-4D97-AF65-F5344CB8AC3E}">
        <p14:creationId xmlns:p14="http://schemas.microsoft.com/office/powerpoint/2010/main" val="474751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10</a:t>
            </a:fld>
            <a:endParaRPr lang="en-US"/>
          </a:p>
        </p:txBody>
      </p:sp>
      <p:sp>
        <p:nvSpPr>
          <p:cNvPr id="7" name="Rectangle 6"/>
          <p:cNvSpPr/>
          <p:nvPr/>
        </p:nvSpPr>
        <p:spPr>
          <a:xfrm>
            <a:off x="253218" y="509145"/>
            <a:ext cx="8721969" cy="584775"/>
          </a:xfrm>
          <a:prstGeom prst="rect">
            <a:avLst/>
          </a:prstGeom>
        </p:spPr>
        <p:txBody>
          <a:bodyPr wrap="square">
            <a:spAutoFit/>
          </a:bodyPr>
          <a:lstStyle/>
          <a:p>
            <a:pPr algn="ctr"/>
            <a:r>
              <a:rPr lang="en-US" sz="3200" dirty="0"/>
              <a:t>Sites capabilities - UPB</a:t>
            </a:r>
            <a:endParaRPr lang="ro-RO" sz="3200" dirty="0"/>
          </a:p>
        </p:txBody>
      </p:sp>
      <p:sp>
        <p:nvSpPr>
          <p:cNvPr id="4" name="Title 1"/>
          <p:cNvSpPr>
            <a:spLocks noGrp="1"/>
          </p:cNvSpPr>
          <p:nvPr>
            <p:ph type="title"/>
          </p:nvPr>
        </p:nvSpPr>
        <p:spPr>
          <a:xfrm>
            <a:off x="159660" y="1197414"/>
            <a:ext cx="4992911" cy="1143000"/>
          </a:xfrm>
        </p:spPr>
        <p:txBody>
          <a:bodyPr/>
          <a:lstStyle/>
          <a:p>
            <a:r>
              <a:rPr lang="en-US" sz="2400" dirty="0">
                <a:latin typeface="Arial" panose="020B0604020202020204" pitchFamily="34" charset="0"/>
                <a:cs typeface="Arial" panose="020B0604020202020204" pitchFamily="34" charset="0"/>
              </a:rPr>
              <a:t>HW Computing </a:t>
            </a:r>
            <a:r>
              <a:rPr lang="ro-RO" sz="2400" dirty="0">
                <a:latin typeface="Arial" panose="020B0604020202020204" pitchFamily="34" charset="0"/>
                <a:cs typeface="Arial" panose="020B0604020202020204" pitchFamily="34" charset="0"/>
              </a:rPr>
              <a:t>Infrastructure</a:t>
            </a:r>
          </a:p>
        </p:txBody>
      </p:sp>
      <p:sp>
        <p:nvSpPr>
          <p:cNvPr id="5" name="Content Placeholder 2"/>
          <p:cNvSpPr txBox="1">
            <a:spLocks/>
          </p:cNvSpPr>
          <p:nvPr/>
        </p:nvSpPr>
        <p:spPr>
          <a:xfrm>
            <a:off x="85955" y="1852827"/>
            <a:ext cx="8640763" cy="5400675"/>
          </a:xfrm>
          <a:prstGeom prst="rect">
            <a:avLst/>
          </a:prstGeom>
        </p:spPr>
        <p:txBody>
          <a:bodyPr/>
          <a:lst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E550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defTabSz="914400">
              <a:lnSpc>
                <a:spcPct val="114000"/>
              </a:lnSpc>
              <a:buNone/>
            </a:pPr>
            <a:endParaRPr lang="en-US" sz="2000" b="1" dirty="0">
              <a:solidFill>
                <a:srgbClr val="3366CC"/>
              </a:solidFill>
              <a:latin typeface="Arial" panose="020B0604020202020204" pitchFamily="34" charset="0"/>
              <a:cs typeface="Arial" panose="020B0604020202020204" pitchFamily="34" charset="0"/>
            </a:endParaRPr>
          </a:p>
          <a:p>
            <a:pPr defTabSz="914400">
              <a:lnSpc>
                <a:spcPct val="114000"/>
              </a:lnSpc>
              <a:buFont typeface="Arial" panose="020B0604020202020204" pitchFamily="34" charset="0"/>
              <a:buChar char="•"/>
            </a:pPr>
            <a:r>
              <a:rPr lang="ro-RO" sz="1800" dirty="0">
                <a:latin typeface="Arial" panose="020B0604020202020204" pitchFamily="34" charset="0"/>
                <a:cs typeface="Arial" panose="020B0604020202020204" pitchFamily="34" charset="0"/>
              </a:rPr>
              <a:t>32 dual quad</a:t>
            </a:r>
            <a:r>
              <a:rPr lang="en-US" sz="1800" dirty="0">
                <a:latin typeface="Arial" panose="020B0604020202020204" pitchFamily="34" charset="0"/>
                <a:cs typeface="Arial" panose="020B0604020202020204" pitchFamily="34" charset="0"/>
              </a:rPr>
              <a:t>-core </a:t>
            </a:r>
            <a:r>
              <a:rPr lang="ro-RO" sz="1800" dirty="0">
                <a:latin typeface="Arial" panose="020B0604020202020204" pitchFamily="34" charset="0"/>
                <a:cs typeface="Arial" panose="020B0604020202020204" pitchFamily="34" charset="0"/>
              </a:rPr>
              <a:t>Xeon</a:t>
            </a:r>
            <a:endParaRPr lang="en-US" sz="1800" dirty="0">
              <a:latin typeface="Arial" panose="020B0604020202020204" pitchFamily="34" charset="0"/>
              <a:cs typeface="Arial" panose="020B0604020202020204" pitchFamily="34" charset="0"/>
            </a:endParaRPr>
          </a:p>
          <a:p>
            <a:pPr defTabSz="914400">
              <a:lnSpc>
                <a:spcPct val="114000"/>
              </a:lnSpc>
              <a:buFont typeface="Arial" panose="020B0604020202020204" pitchFamily="34" charset="0"/>
              <a:buChar char="•"/>
            </a:pPr>
            <a:r>
              <a:rPr lang="en-US" sz="1800" dirty="0">
                <a:latin typeface="Arial" panose="020B0604020202020204" pitchFamily="34" charset="0"/>
                <a:cs typeface="Arial" panose="020B0604020202020204" pitchFamily="34" charset="0"/>
              </a:rPr>
              <a:t>20 dual hex-core Opteron </a:t>
            </a:r>
          </a:p>
          <a:p>
            <a:pPr defTabSz="914400">
              <a:lnSpc>
                <a:spcPct val="114000"/>
              </a:lnSpc>
              <a:buFont typeface="Arial" panose="020B0604020202020204" pitchFamily="34" charset="0"/>
              <a:buChar char="•"/>
            </a:pPr>
            <a:r>
              <a:rPr lang="en-US" sz="1800" dirty="0">
                <a:latin typeface="Arial" panose="020B0604020202020204" pitchFamily="34" charset="0"/>
                <a:cs typeface="Arial" panose="020B0604020202020204" pitchFamily="34" charset="0"/>
              </a:rPr>
              <a:t>28 dual quad-core Nehalem</a:t>
            </a:r>
          </a:p>
          <a:p>
            <a:pPr defTabSz="914400">
              <a:lnSpc>
                <a:spcPct val="114000"/>
              </a:lnSpc>
              <a:buFont typeface="Arial" panose="020B0604020202020204" pitchFamily="34" charset="0"/>
              <a:buChar char="•"/>
            </a:pPr>
            <a:r>
              <a:rPr lang="en-US" sz="1800" dirty="0">
                <a:latin typeface="Arial" panose="020B0604020202020204" pitchFamily="34" charset="0"/>
                <a:cs typeface="Arial" panose="020B0604020202020204" pitchFamily="34" charset="0"/>
              </a:rPr>
              <a:t>4 dual </a:t>
            </a:r>
            <a:r>
              <a:rPr lang="fr-FR" sz="1800" dirty="0" err="1">
                <a:latin typeface="Arial" panose="020B0604020202020204" pitchFamily="34" charset="0"/>
                <a:cs typeface="Arial" panose="020B0604020202020204" pitchFamily="34" charset="0"/>
              </a:rPr>
              <a:t>PowerXCell</a:t>
            </a:r>
            <a:r>
              <a:rPr lang="fr-FR" sz="1800" dirty="0">
                <a:latin typeface="Arial" panose="020B0604020202020204" pitchFamily="34" charset="0"/>
                <a:cs typeface="Arial" panose="020B0604020202020204" pitchFamily="34" charset="0"/>
              </a:rPr>
              <a:t> 8i</a:t>
            </a:r>
          </a:p>
          <a:p>
            <a:pPr defTabSz="914400">
              <a:lnSpc>
                <a:spcPct val="114000"/>
              </a:lnSpc>
              <a:buFont typeface="Arial" panose="020B0604020202020204" pitchFamily="34" charset="0"/>
              <a:buChar char="•"/>
            </a:pPr>
            <a:r>
              <a:rPr lang="en-US" sz="1800" dirty="0">
                <a:latin typeface="Arial" panose="020B0604020202020204" pitchFamily="34" charset="0"/>
                <a:cs typeface="Arial" panose="020B0604020202020204" pitchFamily="34" charset="0"/>
              </a:rPr>
              <a:t>8 dual </a:t>
            </a:r>
            <a:r>
              <a:rPr lang="en-US" sz="1800" dirty="0" err="1">
                <a:latin typeface="Arial" panose="020B0604020202020204" pitchFamily="34" charset="0"/>
                <a:cs typeface="Arial" panose="020B0604020202020204" pitchFamily="34" charset="0"/>
              </a:rPr>
              <a:t>octo</a:t>
            </a:r>
            <a:r>
              <a:rPr lang="en-US" sz="1800" dirty="0">
                <a:latin typeface="Arial" panose="020B0604020202020204" pitchFamily="34" charset="0"/>
                <a:cs typeface="Arial" panose="020B0604020202020204" pitchFamily="34" charset="0"/>
              </a:rPr>
              <a:t>-core Power7</a:t>
            </a:r>
          </a:p>
          <a:p>
            <a:pPr defTabSz="914400">
              <a:lnSpc>
                <a:spcPct val="114000"/>
              </a:lnSpc>
              <a:buFont typeface="Arial" panose="020B0604020202020204" pitchFamily="34" charset="0"/>
              <a:buChar char="•"/>
            </a:pPr>
            <a:r>
              <a:rPr lang="en-US" sz="1800" dirty="0">
                <a:latin typeface="Arial" panose="020B0604020202020204" pitchFamily="34" charset="0"/>
                <a:cs typeface="Arial" panose="020B0604020202020204" pitchFamily="34" charset="0"/>
              </a:rPr>
              <a:t>4 dual Xeon – </a:t>
            </a:r>
            <a:r>
              <a:rPr lang="ro-RO" sz="1800" dirty="0">
                <a:latin typeface="Arial" panose="020B0604020202020204" pitchFamily="34" charset="0"/>
                <a:cs typeface="Arial" panose="020B0604020202020204" pitchFamily="34" charset="0"/>
              </a:rPr>
              <a:t>2 x </a:t>
            </a:r>
            <a:r>
              <a:rPr lang="en-US" sz="1800" dirty="0">
                <a:latin typeface="Arial" panose="020B0604020202020204" pitchFamily="34" charset="0"/>
                <a:cs typeface="Arial" panose="020B0604020202020204" pitchFamily="34" charset="0"/>
              </a:rPr>
              <a:t>NVidia Tesla M2070</a:t>
            </a:r>
          </a:p>
          <a:p>
            <a:pPr defTabSz="914400">
              <a:lnSpc>
                <a:spcPct val="114000"/>
              </a:lnSpc>
              <a:buFont typeface="Arial" panose="020B0604020202020204" pitchFamily="34" charset="0"/>
              <a:buChar char="•"/>
            </a:pPr>
            <a:r>
              <a:rPr lang="ro-RO" sz="1800" dirty="0">
                <a:latin typeface="Arial" panose="020B0604020202020204" pitchFamily="34" charset="0"/>
                <a:cs typeface="Arial" panose="020B0604020202020204" pitchFamily="34" charset="0"/>
              </a:rPr>
              <a:t>60 dual octo-core Haswell</a:t>
            </a:r>
            <a:endParaRPr lang="en-US" sz="1800" dirty="0">
              <a:latin typeface="Arial" panose="020B0604020202020204" pitchFamily="34" charset="0"/>
              <a:cs typeface="Arial" panose="020B0604020202020204" pitchFamily="34" charset="0"/>
            </a:endParaRPr>
          </a:p>
          <a:p>
            <a:pPr defTabSz="914400">
              <a:lnSpc>
                <a:spcPct val="114000"/>
              </a:lnSpc>
              <a:buFont typeface="Arial" panose="020B0604020202020204" pitchFamily="34" charset="0"/>
              <a:buChar char="•"/>
            </a:pPr>
            <a:r>
              <a:rPr lang="ro-RO" sz="1800" dirty="0">
                <a:latin typeface="Arial" panose="020B0604020202020204" pitchFamily="34" charset="0"/>
                <a:cs typeface="Arial" panose="020B0604020202020204" pitchFamily="34" charset="0"/>
              </a:rPr>
              <a:t>3 dual octo-core Haswell – 2 x NVidia Tesla K40m</a:t>
            </a:r>
            <a:endParaRPr lang="en-US" sz="1800" dirty="0">
              <a:latin typeface="Arial" panose="020B0604020202020204" pitchFamily="34" charset="0"/>
              <a:cs typeface="Arial" panose="020B0604020202020204" pitchFamily="34" charset="0"/>
            </a:endParaRPr>
          </a:p>
          <a:p>
            <a:pPr marL="0" indent="0" defTabSz="914400">
              <a:lnSpc>
                <a:spcPct val="114000"/>
              </a:lnSpc>
              <a:buNone/>
            </a:pPr>
            <a:r>
              <a:rPr lang="ro-RO" sz="1800" dirty="0">
                <a:latin typeface="Arial" panose="020B0604020202020204" pitchFamily="34" charset="0"/>
                <a:cs typeface="Arial" panose="020B0604020202020204" pitchFamily="34" charset="0"/>
              </a:rPr>
              <a:t>1Gb-10Gb Ethernet / 40Gb-56Gb </a:t>
            </a:r>
            <a:r>
              <a:rPr lang="en-US" sz="1800" dirty="0" err="1">
                <a:latin typeface="Arial" panose="020B0604020202020204" pitchFamily="34" charset="0"/>
                <a:cs typeface="Arial" panose="020B0604020202020204" pitchFamily="34" charset="0"/>
              </a:rPr>
              <a:t>Infiniband</a:t>
            </a:r>
            <a:r>
              <a:rPr lang="en-US" sz="1800" dirty="0">
                <a:latin typeface="Arial" panose="020B0604020202020204" pitchFamily="34" charset="0"/>
                <a:cs typeface="Arial" panose="020B0604020202020204" pitchFamily="34" charset="0"/>
              </a:rPr>
              <a:t> Interconnect</a:t>
            </a:r>
            <a:endParaRPr lang="ro-RO" sz="2800" dirty="0">
              <a:latin typeface="Arial" panose="020B0604020202020204" pitchFamily="34" charset="0"/>
              <a:cs typeface="Arial" panose="020B0604020202020204" pitchFamily="34" charset="0"/>
            </a:endParaRPr>
          </a:p>
          <a:p>
            <a:pPr marL="0" indent="0" defTabSz="914400">
              <a:lnSpc>
                <a:spcPct val="114000"/>
              </a:lnSpc>
              <a:buNone/>
            </a:pPr>
            <a:r>
              <a:rPr lang="en-US" sz="1800" dirty="0">
                <a:latin typeface="Arial" panose="020B0604020202020204" pitchFamily="34" charset="0"/>
                <a:cs typeface="Arial" panose="020B0604020202020204" pitchFamily="34" charset="0"/>
              </a:rPr>
              <a:t>Total s</a:t>
            </a:r>
            <a:r>
              <a:rPr lang="ro-RO" sz="1800" dirty="0">
                <a:latin typeface="Arial" panose="020B0604020202020204" pitchFamily="34" charset="0"/>
                <a:cs typeface="Arial" panose="020B0604020202020204" pitchFamily="34" charset="0"/>
              </a:rPr>
              <a:t>torage of </a:t>
            </a:r>
            <a:r>
              <a:rPr lang="ro-RO" sz="1800" dirty="0">
                <a:solidFill>
                  <a:schemeClr val="tx2"/>
                </a:solidFill>
                <a:latin typeface="Arial" panose="020B0604020202020204" pitchFamily="34" charset="0"/>
                <a:cs typeface="Arial" panose="020B0604020202020204" pitchFamily="34" charset="0"/>
              </a:rPr>
              <a:t>120TB (small capacity disks SAS/Fibre Channel)</a:t>
            </a:r>
            <a:endParaRPr lang="en-US" sz="1800" dirty="0">
              <a:solidFill>
                <a:schemeClr val="tx2"/>
              </a:solidFill>
              <a:latin typeface="Arial" panose="020B0604020202020204" pitchFamily="34" charset="0"/>
              <a:cs typeface="Arial" panose="020B0604020202020204" pitchFamily="34" charset="0"/>
            </a:endParaRPr>
          </a:p>
        </p:txBody>
      </p:sp>
      <p:pic>
        <p:nvPicPr>
          <p:cNvPr id="6" name="Picture 2" descr="C:\Users\NICOLA~1\AppData\Local\Temp\Rar$DI05.690\retea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0737" y="1762801"/>
            <a:ext cx="4573263" cy="2896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885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11</a:t>
            </a:fld>
            <a:endParaRPr lang="en-US"/>
          </a:p>
        </p:txBody>
      </p:sp>
      <p:sp>
        <p:nvSpPr>
          <p:cNvPr id="4" name="Rectangle 3"/>
          <p:cNvSpPr/>
          <p:nvPr/>
        </p:nvSpPr>
        <p:spPr>
          <a:xfrm>
            <a:off x="253218" y="509145"/>
            <a:ext cx="8721969" cy="584775"/>
          </a:xfrm>
          <a:prstGeom prst="rect">
            <a:avLst/>
          </a:prstGeom>
        </p:spPr>
        <p:txBody>
          <a:bodyPr wrap="square">
            <a:spAutoFit/>
          </a:bodyPr>
          <a:lstStyle/>
          <a:p>
            <a:pPr algn="ctr"/>
            <a:r>
              <a:rPr lang="en-US" sz="3200" dirty="0"/>
              <a:t>Sites capabilities - UPB</a:t>
            </a:r>
            <a:endParaRPr lang="ro-RO" sz="3200" dirty="0"/>
          </a:p>
        </p:txBody>
      </p:sp>
      <p:sp>
        <p:nvSpPr>
          <p:cNvPr id="5" name="Title 1"/>
          <p:cNvSpPr>
            <a:spLocks noGrp="1"/>
          </p:cNvSpPr>
          <p:nvPr>
            <p:ph type="title"/>
          </p:nvPr>
        </p:nvSpPr>
        <p:spPr>
          <a:xfrm>
            <a:off x="304800" y="1139358"/>
            <a:ext cx="7010400" cy="1143000"/>
          </a:xfrm>
        </p:spPr>
        <p:txBody>
          <a:bodyPr/>
          <a:lstStyle/>
          <a:p>
            <a:r>
              <a:rPr lang="ro-RO" sz="2400" dirty="0">
                <a:latin typeface="Arial" panose="020B0604020202020204" pitchFamily="34" charset="0"/>
                <a:cs typeface="Arial" panose="020B0604020202020204" pitchFamily="34" charset="0"/>
              </a:rPr>
              <a:t>Grid Nodes as OpenStack VMs</a:t>
            </a:r>
          </a:p>
        </p:txBody>
      </p:sp>
      <p:sp>
        <p:nvSpPr>
          <p:cNvPr id="8" name="Content Placeholder 2"/>
          <p:cNvSpPr txBox="1">
            <a:spLocks/>
          </p:cNvSpPr>
          <p:nvPr/>
        </p:nvSpPr>
        <p:spPr bwMode="auto">
          <a:xfrm>
            <a:off x="280219" y="1865077"/>
            <a:ext cx="7034981" cy="3124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18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Worker Grid Nodes running on top of OpenStack</a:t>
            </a:r>
          </a:p>
          <a:p>
            <a:pPr marL="342900" marR="0" lvl="0" indent="-34290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Prepared Cloud Image with all the necesarry packages</a:t>
            </a:r>
          </a:p>
          <a:p>
            <a:pPr marL="342900" marR="0" lvl="0" indent="-34290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Able to Run Scripts after VM creation</a:t>
            </a:r>
          </a:p>
          <a:p>
            <a:pPr marL="342900" marR="0" lvl="0" indent="-34290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Provide elasticity</a:t>
            </a:r>
          </a:p>
          <a:p>
            <a:pPr marL="742950" marR="0" lvl="1" indent="-28575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easily increase or decrease the capacity of the Grid</a:t>
            </a:r>
          </a:p>
          <a:p>
            <a:pPr marL="342900" marR="0" lvl="0" indent="-34290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No performance issues</a:t>
            </a:r>
          </a:p>
          <a:p>
            <a:pPr marL="742950" marR="0" lvl="1" indent="-28575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jobs are running with no cost of performance in terms of CPU</a:t>
            </a:r>
          </a:p>
          <a:p>
            <a:pPr marL="742950" marR="0" lvl="1" indent="-28575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performant virtualized I/O operations using Virt I/O</a:t>
            </a:r>
          </a:p>
        </p:txBody>
      </p:sp>
      <p:sp>
        <p:nvSpPr>
          <p:cNvPr id="9" name="Title 1"/>
          <p:cNvSpPr txBox="1">
            <a:spLocks/>
          </p:cNvSpPr>
          <p:nvPr/>
        </p:nvSpPr>
        <p:spPr bwMode="auto">
          <a:xfrm>
            <a:off x="362856" y="4100214"/>
            <a:ext cx="3643086"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a:lstStyle>
          <a:p>
            <a:pPr defTabSz="914400"/>
            <a:r>
              <a:rPr lang="ro-RO" sz="2400" dirty="0"/>
              <a:t>RO-03-UPB in Alice</a:t>
            </a:r>
          </a:p>
        </p:txBody>
      </p:sp>
      <p:sp>
        <p:nvSpPr>
          <p:cNvPr id="11" name="Content Placeholder 2"/>
          <p:cNvSpPr txBox="1">
            <a:spLocks/>
          </p:cNvSpPr>
          <p:nvPr/>
        </p:nvSpPr>
        <p:spPr bwMode="auto">
          <a:xfrm>
            <a:off x="280219" y="4840447"/>
            <a:ext cx="8640763"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18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ea typeface="+mn-ea"/>
                <a:cs typeface="+mn-cs"/>
              </a:rPr>
              <a:t>Started from November 2016</a:t>
            </a:r>
          </a:p>
          <a:p>
            <a:pPr marL="342900" marR="0" lvl="0" indent="-34290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ea typeface="+mn-ea"/>
                <a:cs typeface="+mn-cs"/>
              </a:rPr>
              <a:t>Pilot Test with168 cores</a:t>
            </a:r>
          </a:p>
          <a:p>
            <a:pPr marL="342900" marR="0" lvl="0" indent="-34290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ea typeface="+mn-ea"/>
                <a:cs typeface="+mn-cs"/>
              </a:rPr>
              <a:t>From January 2017 increased at 448 cores on top of OpenStack</a:t>
            </a:r>
          </a:p>
          <a:p>
            <a:pPr marL="742950" marR="0" lvl="1" indent="-28575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At any time we can scale-up up very fast</a:t>
            </a:r>
          </a:p>
          <a:p>
            <a:pPr marL="742950" marR="0" lvl="1" indent="-285750" algn="l" defTabSz="914400" rtl="0" eaLnBrk="0" fontAlgn="base" latinLnBrk="0" hangingPunct="0">
              <a:lnSpc>
                <a:spcPct val="114000"/>
              </a:lnSpc>
              <a:spcBef>
                <a:spcPct val="20000"/>
              </a:spcBef>
              <a:spcAft>
                <a:spcPct val="0"/>
              </a:spcAft>
              <a:buClrTx/>
              <a:buSzTx/>
              <a:buFontTx/>
              <a:buChar char="–"/>
              <a:tabLst/>
              <a:defRPr/>
            </a:pPr>
            <a:r>
              <a:rPr kumimoji="0" lang="ro-RO" sz="1600" b="0" i="0" u="none" strike="noStrike" kern="0" cap="none" spc="0" normalizeH="0" baseline="0" noProof="0" dirty="0">
                <a:ln>
                  <a:noFill/>
                </a:ln>
                <a:solidFill>
                  <a:srgbClr val="000000"/>
                </a:solidFill>
                <a:effectLst/>
                <a:uLnTx/>
                <a:uFillTx/>
                <a:latin typeface="Arial"/>
              </a:rPr>
              <a:t>E.g.: during the summer the resources aren’t used by students and can be shared </a:t>
            </a:r>
            <a:endParaRPr kumimoji="0" lang="en-US" sz="1600" b="0" i="0" u="none" strike="noStrike" kern="0" cap="none" spc="0" normalizeH="0" baseline="0" noProof="0" dirty="0">
              <a:ln>
                <a:noFill/>
              </a:ln>
              <a:solidFill>
                <a:srgbClr val="000000"/>
              </a:solidFill>
              <a:effectLst/>
              <a:uLnTx/>
              <a:uFillTx/>
              <a:latin typeface="Arial"/>
            </a:endParaRPr>
          </a:p>
          <a:p>
            <a:pPr marL="457200" marR="0" lvl="1" indent="0" algn="l" defTabSz="914400" rtl="0" eaLnBrk="0" fontAlgn="base" latinLnBrk="0" hangingPunct="0">
              <a:lnSpc>
                <a:spcPct val="114000"/>
              </a:lnSpc>
              <a:spcBef>
                <a:spcPct val="20000"/>
              </a:spcBef>
              <a:spcAft>
                <a:spcPct val="0"/>
              </a:spcAft>
              <a:buClrTx/>
              <a:buSzTx/>
              <a:buFontTx/>
              <a:buNone/>
              <a:tabLst/>
              <a:defRPr/>
            </a:pPr>
            <a:r>
              <a:rPr kumimoji="0" lang="ro-RO" sz="1600" b="0" i="0" u="none" strike="noStrike" kern="0" cap="none" spc="0" normalizeH="0" baseline="0" noProof="0" dirty="0">
                <a:ln>
                  <a:noFill/>
                </a:ln>
                <a:solidFill>
                  <a:srgbClr val="000000"/>
                </a:solidFill>
                <a:effectLst/>
                <a:uLnTx/>
                <a:uFillTx/>
                <a:latin typeface="Arial"/>
              </a:rPr>
              <a:t>in the Grid</a:t>
            </a:r>
          </a:p>
          <a:p>
            <a:pPr marL="342900" marR="0" lvl="0" indent="-342900" algn="l" defTabSz="914400" rtl="0" eaLnBrk="0" fontAlgn="base" latinLnBrk="0" hangingPunct="0">
              <a:lnSpc>
                <a:spcPct val="114000"/>
              </a:lnSpc>
              <a:spcBef>
                <a:spcPct val="20000"/>
              </a:spcBef>
              <a:spcAft>
                <a:spcPct val="0"/>
              </a:spcAft>
              <a:buClrTx/>
              <a:buSzTx/>
              <a:buFontTx/>
              <a:buChar char="•"/>
              <a:tabLst/>
              <a:defRPr/>
            </a:pPr>
            <a:endParaRPr kumimoji="0" lang="ro-RO" sz="24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5470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12</a:t>
            </a:fld>
            <a:endParaRPr lang="en-US"/>
          </a:p>
        </p:txBody>
      </p:sp>
      <p:sp>
        <p:nvSpPr>
          <p:cNvPr id="3" name="TextBox 2"/>
          <p:cNvSpPr txBox="1"/>
          <p:nvPr/>
        </p:nvSpPr>
        <p:spPr>
          <a:xfrm>
            <a:off x="1030514" y="2467429"/>
            <a:ext cx="7300686"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a:t>Overview</a:t>
            </a:r>
          </a:p>
          <a:p>
            <a:pPr marL="285750" indent="-285750">
              <a:buFont typeface="Arial" panose="020B0604020202020204" pitchFamily="34" charset="0"/>
              <a:buChar char="•"/>
            </a:pPr>
            <a:r>
              <a:rPr lang="en-US" sz="2800" dirty="0"/>
              <a:t>Sites capabilities</a:t>
            </a:r>
          </a:p>
          <a:p>
            <a:pPr marL="285750" indent="-285750">
              <a:buFont typeface="Arial" panose="020B0604020202020204" pitchFamily="34" charset="0"/>
              <a:buChar char="•"/>
            </a:pPr>
            <a:r>
              <a:rPr lang="en-US" sz="2800" dirty="0">
                <a:solidFill>
                  <a:srgbClr val="FF0000"/>
                </a:solidFill>
              </a:rPr>
              <a:t>Sites status</a:t>
            </a:r>
          </a:p>
          <a:p>
            <a:pPr marL="285750" indent="-285750">
              <a:buFont typeface="Arial" panose="020B0604020202020204" pitchFamily="34" charset="0"/>
              <a:buChar char="•"/>
            </a:pPr>
            <a:r>
              <a:rPr lang="en-US" sz="2800" dirty="0"/>
              <a:t>Status of Networking - IPv6 readiness</a:t>
            </a:r>
          </a:p>
          <a:p>
            <a:pPr marL="285750" indent="-285750">
              <a:buFont typeface="Arial" panose="020B0604020202020204" pitchFamily="34" charset="0"/>
              <a:buChar char="•"/>
            </a:pPr>
            <a:r>
              <a:rPr lang="en-US" sz="2800" dirty="0"/>
              <a:t>EOS</a:t>
            </a:r>
          </a:p>
          <a:p>
            <a:pPr marL="285750" indent="-285750">
              <a:buFont typeface="Arial" panose="020B0604020202020204" pitchFamily="34" charset="0"/>
              <a:buChar char="•"/>
            </a:pPr>
            <a:r>
              <a:rPr lang="en-US" sz="2800" dirty="0"/>
              <a:t>Sites planning</a:t>
            </a:r>
          </a:p>
        </p:txBody>
      </p:sp>
      <p:sp>
        <p:nvSpPr>
          <p:cNvPr id="6" name="Title 1"/>
          <p:cNvSpPr>
            <a:spLocks noGrp="1"/>
          </p:cNvSpPr>
          <p:nvPr>
            <p:ph type="title"/>
          </p:nvPr>
        </p:nvSpPr>
        <p:spPr>
          <a:xfrm>
            <a:off x="895373" y="405866"/>
            <a:ext cx="7315200" cy="685800"/>
          </a:xfrm>
        </p:spPr>
        <p:txBody>
          <a:bodyPr/>
          <a:lstStyle/>
          <a:p>
            <a:pPr algn="ctr" eaLnBrk="1" hangingPunct="1"/>
            <a:r>
              <a:rPr lang="en-US" sz="3200" dirty="0">
                <a:latin typeface="Arial" panose="020B0604020202020204" pitchFamily="34" charset="0"/>
                <a:cs typeface="Arial" panose="020B0604020202020204" pitchFamily="34" charset="0"/>
              </a:rPr>
              <a:t>Table of contents</a:t>
            </a:r>
          </a:p>
        </p:txBody>
      </p:sp>
    </p:spTree>
    <p:extLst>
      <p:ext uri="{BB962C8B-B14F-4D97-AF65-F5344CB8AC3E}">
        <p14:creationId xmlns:p14="http://schemas.microsoft.com/office/powerpoint/2010/main" val="737504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13</a:t>
            </a:fld>
            <a:endParaRPr lang="en-US"/>
          </a:p>
        </p:txBody>
      </p:sp>
      <p:sp>
        <p:nvSpPr>
          <p:cNvPr id="7" name="Rectangle 6"/>
          <p:cNvSpPr/>
          <p:nvPr/>
        </p:nvSpPr>
        <p:spPr>
          <a:xfrm>
            <a:off x="253218" y="509145"/>
            <a:ext cx="8721969" cy="523220"/>
          </a:xfrm>
          <a:prstGeom prst="rect">
            <a:avLst/>
          </a:prstGeom>
        </p:spPr>
        <p:txBody>
          <a:bodyPr wrap="square">
            <a:spAutoFit/>
          </a:bodyPr>
          <a:lstStyle/>
          <a:p>
            <a:pPr algn="ctr"/>
            <a:r>
              <a:rPr lang="en-US" sz="2800" dirty="0"/>
              <a:t>Sites status – Romanian computing contribution</a:t>
            </a:r>
            <a:endParaRPr lang="ro-RO" sz="2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1945" y="1660207"/>
            <a:ext cx="5857508" cy="4334193"/>
          </a:xfrm>
          <a:prstGeom prst="rect">
            <a:avLst/>
          </a:prstGeom>
        </p:spPr>
      </p:pic>
      <p:sp>
        <p:nvSpPr>
          <p:cNvPr id="4" name="TextBox 3"/>
          <p:cNvSpPr txBox="1"/>
          <p:nvPr/>
        </p:nvSpPr>
        <p:spPr>
          <a:xfrm>
            <a:off x="253218" y="3614738"/>
            <a:ext cx="3161495" cy="923330"/>
          </a:xfrm>
          <a:prstGeom prst="rect">
            <a:avLst/>
          </a:prstGeom>
          <a:noFill/>
        </p:spPr>
        <p:txBody>
          <a:bodyPr wrap="square" rtlCol="0">
            <a:spAutoFit/>
          </a:bodyPr>
          <a:lstStyle/>
          <a:p>
            <a:r>
              <a:rPr lang="en-US" dirty="0"/>
              <a:t>- 4.56M jobs (2.46%)</a:t>
            </a:r>
          </a:p>
          <a:p>
            <a:r>
              <a:rPr lang="en-US" dirty="0"/>
              <a:t>- 22.9 M CPU hours (3.99%)</a:t>
            </a:r>
          </a:p>
          <a:p>
            <a:r>
              <a:rPr lang="en-US" dirty="0"/>
              <a:t>- 49.9 M kSI2k </a:t>
            </a:r>
            <a:r>
              <a:rPr lang="en-US" dirty="0" err="1"/>
              <a:t>hous</a:t>
            </a:r>
            <a:r>
              <a:rPr lang="en-US" dirty="0"/>
              <a:t> (2.42%)</a:t>
            </a:r>
            <a:endParaRPr lang="ro-RO" dirty="0"/>
          </a:p>
        </p:txBody>
      </p:sp>
    </p:spTree>
    <p:extLst>
      <p:ext uri="{BB962C8B-B14F-4D97-AF65-F5344CB8AC3E}">
        <p14:creationId xmlns:p14="http://schemas.microsoft.com/office/powerpoint/2010/main" val="405395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14</a:t>
            </a:fld>
            <a:endParaRPr lang="en-US"/>
          </a:p>
        </p:txBody>
      </p:sp>
      <p:sp>
        <p:nvSpPr>
          <p:cNvPr id="7" name="Rectangle 6"/>
          <p:cNvSpPr/>
          <p:nvPr/>
        </p:nvSpPr>
        <p:spPr>
          <a:xfrm>
            <a:off x="253218" y="509145"/>
            <a:ext cx="8721969" cy="584775"/>
          </a:xfrm>
          <a:prstGeom prst="rect">
            <a:avLst/>
          </a:prstGeom>
        </p:spPr>
        <p:txBody>
          <a:bodyPr wrap="square">
            <a:spAutoFit/>
          </a:bodyPr>
          <a:lstStyle/>
          <a:p>
            <a:pPr algn="ctr"/>
            <a:r>
              <a:rPr lang="en-US" sz="3200" dirty="0"/>
              <a:t>Sites status – running jobs profile</a:t>
            </a:r>
            <a:endParaRPr lang="ro-RO" sz="3200" dirty="0"/>
          </a:p>
        </p:txBody>
      </p:sp>
      <p:pic>
        <p:nvPicPr>
          <p:cNvPr id="2" name="Picture 1"/>
          <p:cNvPicPr>
            <a:picLocks noChangeAspect="1"/>
          </p:cNvPicPr>
          <p:nvPr/>
        </p:nvPicPr>
        <p:blipFill>
          <a:blip r:embed="rId2"/>
          <a:stretch>
            <a:fillRect/>
          </a:stretch>
        </p:blipFill>
        <p:spPr>
          <a:xfrm>
            <a:off x="253218" y="1516063"/>
            <a:ext cx="8586788" cy="5031322"/>
          </a:xfrm>
          <a:prstGeom prst="rect">
            <a:avLst/>
          </a:prstGeom>
        </p:spPr>
      </p:pic>
      <p:pic>
        <p:nvPicPr>
          <p:cNvPr id="4" name="Picture 3"/>
          <p:cNvPicPr>
            <a:picLocks noChangeAspect="1"/>
          </p:cNvPicPr>
          <p:nvPr/>
        </p:nvPicPr>
        <p:blipFill>
          <a:blip r:embed="rId3"/>
          <a:stretch>
            <a:fillRect/>
          </a:stretch>
        </p:blipFill>
        <p:spPr>
          <a:xfrm>
            <a:off x="1038025" y="3429000"/>
            <a:ext cx="2867425" cy="1571844"/>
          </a:xfrm>
          <a:prstGeom prst="rect">
            <a:avLst/>
          </a:prstGeom>
        </p:spPr>
      </p:pic>
    </p:spTree>
    <p:extLst>
      <p:ext uri="{BB962C8B-B14F-4D97-AF65-F5344CB8AC3E}">
        <p14:creationId xmlns:p14="http://schemas.microsoft.com/office/powerpoint/2010/main" val="720907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15</a:t>
            </a:fld>
            <a:endParaRPr lang="en-US"/>
          </a:p>
        </p:txBody>
      </p:sp>
      <p:sp>
        <p:nvSpPr>
          <p:cNvPr id="7" name="Rectangle 6"/>
          <p:cNvSpPr/>
          <p:nvPr/>
        </p:nvSpPr>
        <p:spPr>
          <a:xfrm>
            <a:off x="253218" y="509145"/>
            <a:ext cx="8721969" cy="584775"/>
          </a:xfrm>
          <a:prstGeom prst="rect">
            <a:avLst/>
          </a:prstGeom>
        </p:spPr>
        <p:txBody>
          <a:bodyPr wrap="square">
            <a:spAutoFit/>
          </a:bodyPr>
          <a:lstStyle/>
          <a:p>
            <a:pPr algn="ctr"/>
            <a:r>
              <a:rPr lang="en-US" sz="3200" dirty="0"/>
              <a:t>Sites status - Job Efficiency</a:t>
            </a:r>
            <a:endParaRPr lang="ro-RO" sz="32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5208"/>
            <a:ext cx="9144000" cy="5161013"/>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4498732"/>
            <a:ext cx="3304015" cy="1645989"/>
          </a:xfrm>
          <a:prstGeom prst="rect">
            <a:avLst/>
          </a:prstGeom>
        </p:spPr>
      </p:pic>
    </p:spTree>
    <p:extLst>
      <p:ext uri="{BB962C8B-B14F-4D97-AF65-F5344CB8AC3E}">
        <p14:creationId xmlns:p14="http://schemas.microsoft.com/office/powerpoint/2010/main" val="3060447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16</a:t>
            </a:fld>
            <a:endParaRPr lang="en-US"/>
          </a:p>
        </p:txBody>
      </p:sp>
      <p:sp>
        <p:nvSpPr>
          <p:cNvPr id="7" name="Rectangle 6"/>
          <p:cNvSpPr/>
          <p:nvPr/>
        </p:nvSpPr>
        <p:spPr>
          <a:xfrm>
            <a:off x="253218" y="509145"/>
            <a:ext cx="8721969" cy="584775"/>
          </a:xfrm>
          <a:prstGeom prst="rect">
            <a:avLst/>
          </a:prstGeom>
        </p:spPr>
        <p:txBody>
          <a:bodyPr wrap="square">
            <a:spAutoFit/>
          </a:bodyPr>
          <a:lstStyle/>
          <a:p>
            <a:pPr algn="ctr"/>
            <a:r>
              <a:rPr lang="en-US" sz="3200" dirty="0"/>
              <a:t>Sites status – SE Availability</a:t>
            </a:r>
            <a:endParaRPr lang="ro-RO" sz="32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993" y="1516063"/>
            <a:ext cx="6908417" cy="154367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249" y="3239651"/>
            <a:ext cx="7925906" cy="2991267"/>
          </a:xfrm>
          <a:prstGeom prst="rect">
            <a:avLst/>
          </a:prstGeom>
        </p:spPr>
      </p:pic>
    </p:spTree>
    <p:extLst>
      <p:ext uri="{BB962C8B-B14F-4D97-AF65-F5344CB8AC3E}">
        <p14:creationId xmlns:p14="http://schemas.microsoft.com/office/powerpoint/2010/main" val="3688114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17</a:t>
            </a:fld>
            <a:endParaRPr lang="en-US"/>
          </a:p>
        </p:txBody>
      </p:sp>
      <p:sp>
        <p:nvSpPr>
          <p:cNvPr id="7" name="Rectangle 6"/>
          <p:cNvSpPr/>
          <p:nvPr/>
        </p:nvSpPr>
        <p:spPr>
          <a:xfrm>
            <a:off x="253218" y="509145"/>
            <a:ext cx="8721969" cy="584775"/>
          </a:xfrm>
          <a:prstGeom prst="rect">
            <a:avLst/>
          </a:prstGeom>
        </p:spPr>
        <p:txBody>
          <a:bodyPr wrap="square">
            <a:spAutoFit/>
          </a:bodyPr>
          <a:lstStyle/>
          <a:p>
            <a:pPr algn="ctr"/>
            <a:r>
              <a:rPr lang="en-US" sz="3200" dirty="0"/>
              <a:t>Sites status - Aggregated network traffic </a:t>
            </a:r>
            <a:r>
              <a:rPr lang="en-US" sz="3200" dirty="0" err="1"/>
              <a:t>pe</a:t>
            </a:r>
            <a:r>
              <a:rPr lang="en-US" sz="3200" dirty="0"/>
              <a:t> SE  </a:t>
            </a:r>
            <a:endParaRPr lang="ro-RO" sz="32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6244" y="1648965"/>
            <a:ext cx="5915913" cy="3466356"/>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02" y="5364649"/>
            <a:ext cx="9144000" cy="1324815"/>
          </a:xfrm>
          <a:prstGeom prst="rect">
            <a:avLst/>
          </a:prstGeom>
        </p:spPr>
      </p:pic>
    </p:spTree>
    <p:extLst>
      <p:ext uri="{BB962C8B-B14F-4D97-AF65-F5344CB8AC3E}">
        <p14:creationId xmlns:p14="http://schemas.microsoft.com/office/powerpoint/2010/main" val="2982324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895373" y="405866"/>
            <a:ext cx="7315200" cy="685800"/>
          </a:xfrm>
        </p:spPr>
        <p:txBody>
          <a:bodyPr/>
          <a:lstStyle/>
          <a:p>
            <a:pPr algn="ctr" eaLnBrk="1" hangingPunct="1"/>
            <a:r>
              <a:rPr lang="en-US" sz="3200" dirty="0">
                <a:latin typeface="Arial" panose="020B0604020202020204" pitchFamily="34" charset="0"/>
                <a:cs typeface="Arial" panose="020B0604020202020204" pitchFamily="34" charset="0"/>
              </a:rPr>
              <a:t>Table of contents</a:t>
            </a:r>
          </a:p>
        </p:txBody>
      </p:sp>
      <p:sp>
        <p:nvSpPr>
          <p:cNvPr id="2" name="Slide Number Placeholder 1"/>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18</a:t>
            </a:fld>
            <a:endParaRPr lang="en-US"/>
          </a:p>
        </p:txBody>
      </p:sp>
      <p:sp>
        <p:nvSpPr>
          <p:cNvPr id="3" name="TextBox 2"/>
          <p:cNvSpPr txBox="1"/>
          <p:nvPr/>
        </p:nvSpPr>
        <p:spPr>
          <a:xfrm>
            <a:off x="1030514" y="2467429"/>
            <a:ext cx="7300686"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a:t>Overview</a:t>
            </a:r>
          </a:p>
          <a:p>
            <a:pPr marL="285750" indent="-285750">
              <a:buFont typeface="Arial" panose="020B0604020202020204" pitchFamily="34" charset="0"/>
              <a:buChar char="•"/>
            </a:pPr>
            <a:r>
              <a:rPr lang="en-US" sz="2800" dirty="0"/>
              <a:t>Sites capabilities</a:t>
            </a:r>
          </a:p>
          <a:p>
            <a:pPr marL="285750" indent="-285750">
              <a:buFont typeface="Arial" panose="020B0604020202020204" pitchFamily="34" charset="0"/>
              <a:buChar char="•"/>
            </a:pPr>
            <a:r>
              <a:rPr lang="en-US" sz="2800" dirty="0"/>
              <a:t>Sites status</a:t>
            </a:r>
          </a:p>
          <a:p>
            <a:pPr marL="285750" indent="-285750">
              <a:buFont typeface="Arial" panose="020B0604020202020204" pitchFamily="34" charset="0"/>
              <a:buChar char="•"/>
            </a:pPr>
            <a:r>
              <a:rPr lang="en-US" sz="2800" dirty="0">
                <a:solidFill>
                  <a:srgbClr val="FF0000"/>
                </a:solidFill>
              </a:rPr>
              <a:t>Status of Networking - IPv6 readiness</a:t>
            </a:r>
          </a:p>
          <a:p>
            <a:pPr marL="285750" indent="-285750">
              <a:buFont typeface="Arial" panose="020B0604020202020204" pitchFamily="34" charset="0"/>
              <a:buChar char="•"/>
            </a:pPr>
            <a:r>
              <a:rPr lang="en-US" sz="2800" dirty="0"/>
              <a:t>EOS</a:t>
            </a:r>
          </a:p>
          <a:p>
            <a:pPr marL="285750" indent="-285750">
              <a:buFont typeface="Arial" panose="020B0604020202020204" pitchFamily="34" charset="0"/>
              <a:buChar char="•"/>
            </a:pPr>
            <a:r>
              <a:rPr lang="en-US" sz="2800" dirty="0"/>
              <a:t>Sites planning</a:t>
            </a:r>
          </a:p>
        </p:txBody>
      </p:sp>
    </p:spTree>
    <p:extLst>
      <p:ext uri="{BB962C8B-B14F-4D97-AF65-F5344CB8AC3E}">
        <p14:creationId xmlns:p14="http://schemas.microsoft.com/office/powerpoint/2010/main" val="35444331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19</a:t>
            </a:fld>
            <a:endParaRPr lang="en-US"/>
          </a:p>
        </p:txBody>
      </p:sp>
      <p:sp>
        <p:nvSpPr>
          <p:cNvPr id="2" name="Rectangle 1"/>
          <p:cNvSpPr/>
          <p:nvPr/>
        </p:nvSpPr>
        <p:spPr>
          <a:xfrm>
            <a:off x="1228870" y="414053"/>
            <a:ext cx="7040710" cy="584775"/>
          </a:xfrm>
          <a:prstGeom prst="rect">
            <a:avLst/>
          </a:prstGeom>
        </p:spPr>
        <p:txBody>
          <a:bodyPr wrap="none">
            <a:spAutoFit/>
          </a:bodyPr>
          <a:lstStyle/>
          <a:p>
            <a:r>
              <a:rPr lang="en-US" sz="3200" dirty="0"/>
              <a:t>Status of Networking - IPv6 readiness</a:t>
            </a:r>
          </a:p>
        </p:txBody>
      </p:sp>
      <p:sp>
        <p:nvSpPr>
          <p:cNvPr id="4" name="TextBox 3"/>
          <p:cNvSpPr txBox="1"/>
          <p:nvPr/>
        </p:nvSpPr>
        <p:spPr>
          <a:xfrm>
            <a:off x="362857" y="2246093"/>
            <a:ext cx="8113486" cy="3693319"/>
          </a:xfrm>
          <a:prstGeom prst="rect">
            <a:avLst/>
          </a:prstGeom>
          <a:noFill/>
        </p:spPr>
        <p:txBody>
          <a:bodyPr wrap="square" rtlCol="0">
            <a:spAutoFit/>
          </a:bodyPr>
          <a:lstStyle/>
          <a:p>
            <a:r>
              <a:rPr lang="en-US" dirty="0"/>
              <a:t>NIHAM, NIPNE</a:t>
            </a:r>
          </a:p>
          <a:p>
            <a:r>
              <a:rPr lang="en-US" dirty="0"/>
              <a:t>	- infrastructure is IPv6 ready</a:t>
            </a:r>
          </a:p>
          <a:p>
            <a:r>
              <a:rPr lang="en-US" dirty="0"/>
              <a:t>	- servers not dual stacked yet</a:t>
            </a:r>
          </a:p>
          <a:p>
            <a:endParaRPr lang="en-US" dirty="0"/>
          </a:p>
          <a:p>
            <a:r>
              <a:rPr lang="en-US" dirty="0"/>
              <a:t>ISS</a:t>
            </a:r>
          </a:p>
          <a:p>
            <a:r>
              <a:rPr lang="en-US" dirty="0"/>
              <a:t>	- work in progress: IPv6 class already assigned, next step basic implementation in central routers (ISS + upstream </a:t>
            </a:r>
            <a:r>
              <a:rPr lang="en-US" dirty="0" err="1"/>
              <a:t>RoEduNet</a:t>
            </a:r>
            <a:r>
              <a:rPr lang="en-US" dirty="0"/>
              <a:t>)</a:t>
            </a:r>
          </a:p>
          <a:p>
            <a:endParaRPr lang="en-US" dirty="0"/>
          </a:p>
          <a:p>
            <a:endParaRPr lang="en-US" dirty="0"/>
          </a:p>
          <a:p>
            <a:r>
              <a:rPr lang="en-US" dirty="0"/>
              <a:t>UPB</a:t>
            </a:r>
          </a:p>
          <a:p>
            <a:r>
              <a:rPr lang="en-US" dirty="0"/>
              <a:t>	- infrastructure is IPv6 ready</a:t>
            </a:r>
          </a:p>
          <a:p>
            <a:pPr marL="0" lvl="1"/>
            <a:r>
              <a:rPr lang="en-US" dirty="0"/>
              <a:t>	- at any time we can switch grid services to IPv6</a:t>
            </a:r>
          </a:p>
          <a:p>
            <a:r>
              <a:rPr lang="en-US" dirty="0"/>
              <a:t>	</a:t>
            </a:r>
            <a:endParaRPr lang="ro-RO" dirty="0"/>
          </a:p>
        </p:txBody>
      </p:sp>
    </p:spTree>
    <p:extLst>
      <p:ext uri="{BB962C8B-B14F-4D97-AF65-F5344CB8AC3E}">
        <p14:creationId xmlns:p14="http://schemas.microsoft.com/office/powerpoint/2010/main" val="2779885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895373" y="405866"/>
            <a:ext cx="7315200" cy="685800"/>
          </a:xfrm>
        </p:spPr>
        <p:txBody>
          <a:bodyPr/>
          <a:lstStyle/>
          <a:p>
            <a:pPr algn="ctr" eaLnBrk="1" hangingPunct="1"/>
            <a:r>
              <a:rPr lang="en-US" sz="3200" dirty="0">
                <a:latin typeface="Arial" panose="020B0604020202020204" pitchFamily="34" charset="0"/>
                <a:cs typeface="Arial" panose="020B0604020202020204" pitchFamily="34" charset="0"/>
              </a:rPr>
              <a:t>Table of contents</a:t>
            </a:r>
          </a:p>
        </p:txBody>
      </p:sp>
      <p:sp>
        <p:nvSpPr>
          <p:cNvPr id="2" name="Slide Number Placeholder 1"/>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2</a:t>
            </a:fld>
            <a:endParaRPr lang="en-US"/>
          </a:p>
        </p:txBody>
      </p:sp>
      <p:sp>
        <p:nvSpPr>
          <p:cNvPr id="3" name="TextBox 2"/>
          <p:cNvSpPr txBox="1"/>
          <p:nvPr/>
        </p:nvSpPr>
        <p:spPr>
          <a:xfrm>
            <a:off x="1030514" y="2467429"/>
            <a:ext cx="7300686"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a:t>Overview</a:t>
            </a:r>
          </a:p>
          <a:p>
            <a:pPr marL="285750" indent="-285750">
              <a:buFont typeface="Arial" panose="020B0604020202020204" pitchFamily="34" charset="0"/>
              <a:buChar char="•"/>
            </a:pPr>
            <a:r>
              <a:rPr lang="en-US" sz="2800" dirty="0"/>
              <a:t>Sites capabilities</a:t>
            </a:r>
          </a:p>
          <a:p>
            <a:pPr marL="285750" indent="-285750">
              <a:buFont typeface="Arial" panose="020B0604020202020204" pitchFamily="34" charset="0"/>
              <a:buChar char="•"/>
            </a:pPr>
            <a:r>
              <a:rPr lang="en-US" sz="2800" dirty="0"/>
              <a:t>Sites status</a:t>
            </a:r>
          </a:p>
          <a:p>
            <a:pPr marL="285750" indent="-285750">
              <a:buFont typeface="Arial" panose="020B0604020202020204" pitchFamily="34" charset="0"/>
              <a:buChar char="•"/>
            </a:pPr>
            <a:r>
              <a:rPr lang="en-US" sz="2800" dirty="0"/>
              <a:t>Status of Networking - IPv6 readiness</a:t>
            </a:r>
          </a:p>
          <a:p>
            <a:pPr marL="285750" indent="-285750">
              <a:buFont typeface="Arial" panose="020B0604020202020204" pitchFamily="34" charset="0"/>
              <a:buChar char="•"/>
            </a:pPr>
            <a:r>
              <a:rPr lang="en-US" sz="2800" dirty="0"/>
              <a:t>EOS</a:t>
            </a:r>
          </a:p>
          <a:p>
            <a:pPr marL="285750" indent="-285750">
              <a:buFont typeface="Arial" panose="020B0604020202020204" pitchFamily="34" charset="0"/>
              <a:buChar char="•"/>
            </a:pPr>
            <a:r>
              <a:rPr lang="en-US" sz="2800" dirty="0"/>
              <a:t>Sites planning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895373" y="405866"/>
            <a:ext cx="7315200" cy="685800"/>
          </a:xfrm>
        </p:spPr>
        <p:txBody>
          <a:bodyPr/>
          <a:lstStyle/>
          <a:p>
            <a:pPr algn="ctr" eaLnBrk="1" hangingPunct="1"/>
            <a:r>
              <a:rPr lang="en-US" sz="3200" dirty="0">
                <a:latin typeface="Arial" panose="020B0604020202020204" pitchFamily="34" charset="0"/>
                <a:cs typeface="Arial" panose="020B0604020202020204" pitchFamily="34" charset="0"/>
              </a:rPr>
              <a:t>Table of contents</a:t>
            </a:r>
          </a:p>
        </p:txBody>
      </p:sp>
      <p:sp>
        <p:nvSpPr>
          <p:cNvPr id="2" name="Slide Number Placeholder 1"/>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20</a:t>
            </a:fld>
            <a:endParaRPr lang="en-US"/>
          </a:p>
        </p:txBody>
      </p:sp>
      <p:sp>
        <p:nvSpPr>
          <p:cNvPr id="3" name="TextBox 2"/>
          <p:cNvSpPr txBox="1"/>
          <p:nvPr/>
        </p:nvSpPr>
        <p:spPr>
          <a:xfrm>
            <a:off x="1030514" y="2467429"/>
            <a:ext cx="7300686"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a:t>Overview</a:t>
            </a:r>
          </a:p>
          <a:p>
            <a:pPr marL="285750" indent="-285750">
              <a:buFont typeface="Arial" panose="020B0604020202020204" pitchFamily="34" charset="0"/>
              <a:buChar char="•"/>
            </a:pPr>
            <a:r>
              <a:rPr lang="en-US" sz="2800" dirty="0"/>
              <a:t>Sites capabilities</a:t>
            </a:r>
          </a:p>
          <a:p>
            <a:pPr marL="285750" indent="-285750">
              <a:buFont typeface="Arial" panose="020B0604020202020204" pitchFamily="34" charset="0"/>
              <a:buChar char="•"/>
            </a:pPr>
            <a:r>
              <a:rPr lang="en-US" sz="2800" dirty="0"/>
              <a:t>Sites status</a:t>
            </a:r>
          </a:p>
          <a:p>
            <a:pPr marL="285750" indent="-285750">
              <a:buFont typeface="Arial" panose="020B0604020202020204" pitchFamily="34" charset="0"/>
              <a:buChar char="•"/>
            </a:pPr>
            <a:r>
              <a:rPr lang="en-US" sz="2800" dirty="0"/>
              <a:t>Status of Networking - IPv6 readiness</a:t>
            </a:r>
          </a:p>
          <a:p>
            <a:pPr marL="285750" indent="-285750">
              <a:buFont typeface="Arial" panose="020B0604020202020204" pitchFamily="34" charset="0"/>
              <a:buChar char="•"/>
            </a:pPr>
            <a:r>
              <a:rPr lang="en-US" sz="2800" dirty="0">
                <a:solidFill>
                  <a:srgbClr val="FF0000"/>
                </a:solidFill>
              </a:rPr>
              <a:t>EOS</a:t>
            </a:r>
          </a:p>
          <a:p>
            <a:pPr marL="285750" indent="-285750">
              <a:buFont typeface="Arial" panose="020B0604020202020204" pitchFamily="34" charset="0"/>
              <a:buChar char="•"/>
            </a:pPr>
            <a:r>
              <a:rPr lang="en-US" sz="2800" dirty="0"/>
              <a:t>Sites planning</a:t>
            </a:r>
          </a:p>
        </p:txBody>
      </p:sp>
    </p:spTree>
    <p:extLst>
      <p:ext uri="{BB962C8B-B14F-4D97-AF65-F5344CB8AC3E}">
        <p14:creationId xmlns:p14="http://schemas.microsoft.com/office/powerpoint/2010/main" val="3662191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21</a:t>
            </a:fld>
            <a:endParaRPr lang="en-US"/>
          </a:p>
        </p:txBody>
      </p:sp>
      <p:sp>
        <p:nvSpPr>
          <p:cNvPr id="2" name="Rectangle 1"/>
          <p:cNvSpPr/>
          <p:nvPr/>
        </p:nvSpPr>
        <p:spPr>
          <a:xfrm>
            <a:off x="3893654" y="450735"/>
            <a:ext cx="1051891" cy="584775"/>
          </a:xfrm>
          <a:prstGeom prst="rect">
            <a:avLst/>
          </a:prstGeom>
        </p:spPr>
        <p:txBody>
          <a:bodyPr wrap="none">
            <a:spAutoFit/>
          </a:bodyPr>
          <a:lstStyle/>
          <a:p>
            <a:r>
              <a:rPr lang="en-US" sz="3200" dirty="0"/>
              <a:t>EOS</a:t>
            </a:r>
          </a:p>
        </p:txBody>
      </p:sp>
      <p:sp>
        <p:nvSpPr>
          <p:cNvPr id="4" name="TextBox 3"/>
          <p:cNvSpPr txBox="1"/>
          <p:nvPr/>
        </p:nvSpPr>
        <p:spPr>
          <a:xfrm>
            <a:off x="362857" y="2002971"/>
            <a:ext cx="8113486" cy="3970318"/>
          </a:xfrm>
          <a:prstGeom prst="rect">
            <a:avLst/>
          </a:prstGeom>
          <a:noFill/>
        </p:spPr>
        <p:txBody>
          <a:bodyPr wrap="square" rtlCol="0">
            <a:spAutoFit/>
          </a:bodyPr>
          <a:lstStyle/>
          <a:p>
            <a:r>
              <a:rPr lang="en-US" dirty="0"/>
              <a:t>NIHAM</a:t>
            </a:r>
          </a:p>
          <a:p>
            <a:r>
              <a:rPr lang="en-US" dirty="0"/>
              <a:t>	- no plan to migrate to EOS</a:t>
            </a:r>
          </a:p>
          <a:p>
            <a:endParaRPr lang="en-US" dirty="0"/>
          </a:p>
          <a:p>
            <a:r>
              <a:rPr lang="en-US" dirty="0"/>
              <a:t>NIPNE</a:t>
            </a:r>
          </a:p>
          <a:p>
            <a:r>
              <a:rPr lang="en-US" dirty="0"/>
              <a:t>	- already use EOS</a:t>
            </a:r>
          </a:p>
          <a:p>
            <a:endParaRPr lang="en-US" dirty="0"/>
          </a:p>
          <a:p>
            <a:r>
              <a:rPr lang="en-US" dirty="0"/>
              <a:t>ISS</a:t>
            </a:r>
          </a:p>
          <a:p>
            <a:r>
              <a:rPr lang="en-US" dirty="0"/>
              <a:t>	- no plan to migrate to EOS</a:t>
            </a:r>
          </a:p>
          <a:p>
            <a:r>
              <a:rPr lang="en-US" dirty="0"/>
              <a:t>	- high initial effort for new storage cluster (upgrading </a:t>
            </a:r>
            <a:r>
              <a:rPr lang="en-US" dirty="0" err="1"/>
              <a:t>hdds</a:t>
            </a:r>
            <a:r>
              <a:rPr lang="en-US" dirty="0"/>
              <a:t> brings more space than purchasing a single server or at most two)</a:t>
            </a:r>
          </a:p>
          <a:p>
            <a:endParaRPr lang="en-US" dirty="0"/>
          </a:p>
          <a:p>
            <a:r>
              <a:rPr lang="en-US" dirty="0"/>
              <a:t>UPB</a:t>
            </a:r>
          </a:p>
          <a:p>
            <a:r>
              <a:rPr lang="en-US" dirty="0"/>
              <a:t>	- no storage at the moment</a:t>
            </a:r>
          </a:p>
          <a:p>
            <a:pPr marL="0" lvl="1"/>
            <a:r>
              <a:rPr lang="en-US" dirty="0"/>
              <a:t>		</a:t>
            </a:r>
            <a:endParaRPr lang="ro-RO" dirty="0"/>
          </a:p>
        </p:txBody>
      </p:sp>
    </p:spTree>
    <p:extLst>
      <p:ext uri="{BB962C8B-B14F-4D97-AF65-F5344CB8AC3E}">
        <p14:creationId xmlns:p14="http://schemas.microsoft.com/office/powerpoint/2010/main" val="30669607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895373" y="405866"/>
            <a:ext cx="7315200" cy="685800"/>
          </a:xfrm>
        </p:spPr>
        <p:txBody>
          <a:bodyPr/>
          <a:lstStyle/>
          <a:p>
            <a:pPr algn="ctr" eaLnBrk="1" hangingPunct="1"/>
            <a:r>
              <a:rPr lang="en-US" sz="3200" dirty="0">
                <a:latin typeface="Arial" panose="020B0604020202020204" pitchFamily="34" charset="0"/>
                <a:cs typeface="Arial" panose="020B0604020202020204" pitchFamily="34" charset="0"/>
              </a:rPr>
              <a:t>Table of contents</a:t>
            </a:r>
          </a:p>
        </p:txBody>
      </p:sp>
      <p:sp>
        <p:nvSpPr>
          <p:cNvPr id="2" name="Slide Number Placeholder 1"/>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22</a:t>
            </a:fld>
            <a:endParaRPr lang="en-US"/>
          </a:p>
        </p:txBody>
      </p:sp>
      <p:sp>
        <p:nvSpPr>
          <p:cNvPr id="3" name="TextBox 2"/>
          <p:cNvSpPr txBox="1"/>
          <p:nvPr/>
        </p:nvSpPr>
        <p:spPr>
          <a:xfrm>
            <a:off x="1030514" y="2467429"/>
            <a:ext cx="7300686"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a:t>Overview</a:t>
            </a:r>
          </a:p>
          <a:p>
            <a:pPr marL="285750" indent="-285750">
              <a:buFont typeface="Arial" panose="020B0604020202020204" pitchFamily="34" charset="0"/>
              <a:buChar char="•"/>
            </a:pPr>
            <a:r>
              <a:rPr lang="en-US" sz="2800" dirty="0"/>
              <a:t>Sites capabilities</a:t>
            </a:r>
          </a:p>
          <a:p>
            <a:pPr marL="285750" indent="-285750">
              <a:buFont typeface="Arial" panose="020B0604020202020204" pitchFamily="34" charset="0"/>
              <a:buChar char="•"/>
            </a:pPr>
            <a:r>
              <a:rPr lang="en-US" sz="2800" dirty="0"/>
              <a:t>Sites status</a:t>
            </a:r>
          </a:p>
          <a:p>
            <a:pPr marL="285750" indent="-285750">
              <a:buFont typeface="Arial" panose="020B0604020202020204" pitchFamily="34" charset="0"/>
              <a:buChar char="•"/>
            </a:pPr>
            <a:r>
              <a:rPr lang="en-US" sz="2800" dirty="0"/>
              <a:t>Status of Networking - IPv6 readiness</a:t>
            </a:r>
          </a:p>
          <a:p>
            <a:pPr marL="285750" indent="-285750">
              <a:buFont typeface="Arial" panose="020B0604020202020204" pitchFamily="34" charset="0"/>
              <a:buChar char="•"/>
            </a:pPr>
            <a:r>
              <a:rPr lang="en-US" sz="2800" dirty="0"/>
              <a:t>EOS</a:t>
            </a:r>
          </a:p>
          <a:p>
            <a:pPr marL="285750" indent="-285750">
              <a:buFont typeface="Arial" panose="020B0604020202020204" pitchFamily="34" charset="0"/>
              <a:buChar char="•"/>
            </a:pPr>
            <a:r>
              <a:rPr lang="en-US" sz="2800" dirty="0">
                <a:solidFill>
                  <a:srgbClr val="FF0000"/>
                </a:solidFill>
              </a:rPr>
              <a:t>Sites planning</a:t>
            </a:r>
          </a:p>
        </p:txBody>
      </p:sp>
    </p:spTree>
    <p:extLst>
      <p:ext uri="{BB962C8B-B14F-4D97-AF65-F5344CB8AC3E}">
        <p14:creationId xmlns:p14="http://schemas.microsoft.com/office/powerpoint/2010/main" val="38205171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23</a:t>
            </a:fld>
            <a:endParaRPr lang="en-US"/>
          </a:p>
        </p:txBody>
      </p:sp>
      <p:sp>
        <p:nvSpPr>
          <p:cNvPr id="2" name="Rectangle 1"/>
          <p:cNvSpPr/>
          <p:nvPr/>
        </p:nvSpPr>
        <p:spPr>
          <a:xfrm>
            <a:off x="3040055" y="450734"/>
            <a:ext cx="2759089" cy="584775"/>
          </a:xfrm>
          <a:prstGeom prst="rect">
            <a:avLst/>
          </a:prstGeom>
        </p:spPr>
        <p:txBody>
          <a:bodyPr wrap="none">
            <a:spAutoFit/>
          </a:bodyPr>
          <a:lstStyle/>
          <a:p>
            <a:r>
              <a:rPr lang="en-US" sz="3200" dirty="0"/>
              <a:t>Sites planning</a:t>
            </a:r>
          </a:p>
        </p:txBody>
      </p:sp>
      <p:sp>
        <p:nvSpPr>
          <p:cNvPr id="4" name="TextBox 3"/>
          <p:cNvSpPr txBox="1"/>
          <p:nvPr/>
        </p:nvSpPr>
        <p:spPr>
          <a:xfrm>
            <a:off x="130632" y="2017485"/>
            <a:ext cx="9013368" cy="4247317"/>
          </a:xfrm>
          <a:prstGeom prst="rect">
            <a:avLst/>
          </a:prstGeom>
          <a:noFill/>
        </p:spPr>
        <p:txBody>
          <a:bodyPr wrap="square" rtlCol="0">
            <a:spAutoFit/>
          </a:bodyPr>
          <a:lstStyle/>
          <a:p>
            <a:r>
              <a:rPr lang="en-US" b="1" dirty="0"/>
              <a:t>ISS</a:t>
            </a:r>
          </a:p>
          <a:p>
            <a:r>
              <a:rPr lang="en-US" dirty="0"/>
              <a:t>	- ~ 55000 Euro (from RO-CERN 2 projects : physics + GRID)</a:t>
            </a:r>
          </a:p>
          <a:p>
            <a:r>
              <a:rPr lang="en-US" dirty="0"/>
              <a:t>	- purchase new hard drives (+320 TB net gain) to replace the obsolete ones</a:t>
            </a:r>
          </a:p>
          <a:p>
            <a:r>
              <a:rPr lang="en-US" dirty="0"/>
              <a:t>	- purchase new worker nodes (+96 Broadwell 2.2 </a:t>
            </a:r>
            <a:r>
              <a:rPr lang="en-US" dirty="0" err="1"/>
              <a:t>Ghz</a:t>
            </a:r>
            <a:r>
              <a:rPr lang="en-US" dirty="0"/>
              <a:t> cores)</a:t>
            </a:r>
          </a:p>
          <a:p>
            <a:endParaRPr lang="en-US" dirty="0"/>
          </a:p>
          <a:p>
            <a:endParaRPr lang="en-US" dirty="0"/>
          </a:p>
          <a:p>
            <a:r>
              <a:rPr lang="en-US" b="1" dirty="0"/>
              <a:t>NIHAM</a:t>
            </a:r>
          </a:p>
          <a:p>
            <a:r>
              <a:rPr lang="en-US" dirty="0"/>
              <a:t>	- no funding info</a:t>
            </a:r>
          </a:p>
          <a:p>
            <a:r>
              <a:rPr lang="en-US" dirty="0"/>
              <a:t>	- present efforts are concentrated into replacing hardware while preserving the overall capacity. From </a:t>
            </a:r>
            <a:r>
              <a:rPr lang="en-US" dirty="0" err="1"/>
              <a:t>Claudiu</a:t>
            </a:r>
            <a:r>
              <a:rPr lang="en-US" dirty="0"/>
              <a:t> email: “</a:t>
            </a:r>
            <a:r>
              <a:rPr lang="en-US" i="1" dirty="0"/>
              <a:t>We have new workers to replace the oldest ones. By the end of this year we will also buy new storage machines, so next year we will replace the present storage hardware. Increased storage capacity is desirable, as the storage is now full, but I cannot say now if we will have it</a:t>
            </a:r>
            <a:r>
              <a:rPr lang="en-US" dirty="0"/>
              <a:t>.”</a:t>
            </a:r>
          </a:p>
          <a:p>
            <a:endParaRPr lang="en-US" dirty="0"/>
          </a:p>
          <a:p>
            <a:pPr marL="0" lvl="1"/>
            <a:r>
              <a:rPr lang="en-US" dirty="0"/>
              <a:t>		</a:t>
            </a:r>
            <a:endParaRPr lang="ro-RO" dirty="0"/>
          </a:p>
        </p:txBody>
      </p:sp>
    </p:spTree>
    <p:extLst>
      <p:ext uri="{BB962C8B-B14F-4D97-AF65-F5344CB8AC3E}">
        <p14:creationId xmlns:p14="http://schemas.microsoft.com/office/powerpoint/2010/main" val="25968591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24</a:t>
            </a:fld>
            <a:endParaRPr lang="en-US"/>
          </a:p>
        </p:txBody>
      </p:sp>
      <p:sp>
        <p:nvSpPr>
          <p:cNvPr id="2" name="Rectangle 1"/>
          <p:cNvSpPr/>
          <p:nvPr/>
        </p:nvSpPr>
        <p:spPr>
          <a:xfrm>
            <a:off x="3040055" y="450734"/>
            <a:ext cx="2759089" cy="584775"/>
          </a:xfrm>
          <a:prstGeom prst="rect">
            <a:avLst/>
          </a:prstGeom>
        </p:spPr>
        <p:txBody>
          <a:bodyPr wrap="none">
            <a:spAutoFit/>
          </a:bodyPr>
          <a:lstStyle/>
          <a:p>
            <a:r>
              <a:rPr lang="en-US" sz="3200" dirty="0"/>
              <a:t>Sites planning</a:t>
            </a:r>
          </a:p>
        </p:txBody>
      </p:sp>
      <p:sp>
        <p:nvSpPr>
          <p:cNvPr id="4" name="TextBox 3"/>
          <p:cNvSpPr txBox="1"/>
          <p:nvPr/>
        </p:nvSpPr>
        <p:spPr>
          <a:xfrm>
            <a:off x="130632" y="1930401"/>
            <a:ext cx="9013368" cy="3970318"/>
          </a:xfrm>
          <a:prstGeom prst="rect">
            <a:avLst/>
          </a:prstGeom>
          <a:noFill/>
        </p:spPr>
        <p:txBody>
          <a:bodyPr wrap="square" rtlCol="0">
            <a:spAutoFit/>
          </a:bodyPr>
          <a:lstStyle/>
          <a:p>
            <a:endParaRPr lang="en-US" dirty="0"/>
          </a:p>
          <a:p>
            <a:r>
              <a:rPr lang="en-US" b="1" dirty="0"/>
              <a:t>NIPNE</a:t>
            </a:r>
          </a:p>
          <a:p>
            <a:r>
              <a:rPr lang="en-US" dirty="0"/>
              <a:t>	- no funding info</a:t>
            </a:r>
          </a:p>
          <a:p>
            <a:r>
              <a:rPr lang="en-US" dirty="0"/>
              <a:t>	- double the storage(EOS) capacity for Alice</a:t>
            </a:r>
          </a:p>
          <a:p>
            <a:r>
              <a:rPr lang="en-US" dirty="0"/>
              <a:t>	- upgrade the network bandwidth for RO-07-NIPNE from 10Gbps to 20Gbps</a:t>
            </a:r>
          </a:p>
          <a:p>
            <a:r>
              <a:rPr lang="en-US" dirty="0"/>
              <a:t>	- keep the amount of dedicated computing resources for Alice</a:t>
            </a:r>
          </a:p>
          <a:p>
            <a:endParaRPr lang="en-US" dirty="0"/>
          </a:p>
          <a:p>
            <a:r>
              <a:rPr lang="en-US" b="1" dirty="0"/>
              <a:t>UPB</a:t>
            </a:r>
          </a:p>
          <a:p>
            <a:r>
              <a:rPr lang="en-US" dirty="0"/>
              <a:t>	- no funding dedicated for Alice</a:t>
            </a:r>
          </a:p>
          <a:p>
            <a:r>
              <a:rPr lang="en-US" dirty="0"/>
              <a:t>	- add storage capacity from internal funding (initial  72TB with potential increase to 200TB)</a:t>
            </a:r>
          </a:p>
          <a:p>
            <a:endParaRPr lang="en-US" dirty="0"/>
          </a:p>
          <a:p>
            <a:endParaRPr lang="en-US" dirty="0"/>
          </a:p>
          <a:p>
            <a:pPr marL="0" lvl="1"/>
            <a:r>
              <a:rPr lang="en-US" dirty="0"/>
              <a:t>		</a:t>
            </a:r>
            <a:endParaRPr lang="ro-RO" dirty="0"/>
          </a:p>
        </p:txBody>
      </p:sp>
    </p:spTree>
    <p:extLst>
      <p:ext uri="{BB962C8B-B14F-4D97-AF65-F5344CB8AC3E}">
        <p14:creationId xmlns:p14="http://schemas.microsoft.com/office/powerpoint/2010/main" val="4071012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36404" y="1872901"/>
            <a:ext cx="6058069" cy="646331"/>
          </a:xfrm>
          <a:prstGeom prst="rect">
            <a:avLst/>
          </a:prstGeom>
        </p:spPr>
        <p:txBody>
          <a:bodyPr wrap="none">
            <a:spAutoFit/>
          </a:bodyPr>
          <a:lstStyle/>
          <a:p>
            <a:pPr algn="ctr"/>
            <a:r>
              <a:rPr lang="en-US" sz="3600" dirty="0"/>
              <a:t>Thank you for your attention!</a:t>
            </a:r>
            <a:endParaRPr lang="ro-RO" sz="3600" dirty="0"/>
          </a:p>
        </p:txBody>
      </p:sp>
      <p:sp>
        <p:nvSpPr>
          <p:cNvPr id="4" name="Slide Number Placeholder 3"/>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25</a:t>
            </a:fld>
            <a:endParaRPr lang="en-US"/>
          </a:p>
        </p:txBody>
      </p:sp>
      <p:sp>
        <p:nvSpPr>
          <p:cNvPr id="2" name="TextBox 1"/>
          <p:cNvSpPr txBox="1"/>
          <p:nvPr/>
        </p:nvSpPr>
        <p:spPr>
          <a:xfrm>
            <a:off x="406400" y="3120571"/>
            <a:ext cx="7721600" cy="2585323"/>
          </a:xfrm>
          <a:prstGeom prst="rect">
            <a:avLst/>
          </a:prstGeom>
          <a:noFill/>
        </p:spPr>
        <p:txBody>
          <a:bodyPr wrap="square" rtlCol="0">
            <a:spAutoFit/>
          </a:bodyPr>
          <a:lstStyle/>
          <a:p>
            <a:r>
              <a:rPr lang="en-US" dirty="0"/>
              <a:t>Contacts for site admins:</a:t>
            </a:r>
          </a:p>
          <a:p>
            <a:endParaRPr lang="en-US" dirty="0"/>
          </a:p>
          <a:p>
            <a:r>
              <a:rPr lang="en-US" dirty="0"/>
              <a:t>ISS: 	ionel.stan@cern.ch, adrian.sevcenco@cern.ch</a:t>
            </a:r>
          </a:p>
          <a:p>
            <a:endParaRPr lang="en-US" dirty="0"/>
          </a:p>
          <a:p>
            <a:r>
              <a:rPr lang="en-US" dirty="0"/>
              <a:t>NIHAM:	claudiu.schiaua@cern.ch</a:t>
            </a:r>
          </a:p>
          <a:p>
            <a:endParaRPr lang="en-US" dirty="0"/>
          </a:p>
          <a:p>
            <a:r>
              <a:rPr lang="en-US" dirty="0"/>
              <a:t>NIPNE:	mihai.ciubancan@cern.ch</a:t>
            </a:r>
          </a:p>
          <a:p>
            <a:endParaRPr lang="en-US" dirty="0"/>
          </a:p>
          <a:p>
            <a:r>
              <a:rPr lang="en-US" dirty="0"/>
              <a:t>UPB:	mihai.carabas@cs.pub.ro</a:t>
            </a:r>
            <a:endParaRPr lang="ro-RO" dirty="0"/>
          </a:p>
        </p:txBody>
      </p:sp>
    </p:spTree>
    <p:extLst>
      <p:ext uri="{BB962C8B-B14F-4D97-AF65-F5344CB8AC3E}">
        <p14:creationId xmlns:p14="http://schemas.microsoft.com/office/powerpoint/2010/main" val="954603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3</a:t>
            </a:fld>
            <a:endParaRPr lang="en-US"/>
          </a:p>
        </p:txBody>
      </p:sp>
      <p:sp>
        <p:nvSpPr>
          <p:cNvPr id="4" name="Title 1"/>
          <p:cNvSpPr>
            <a:spLocks noGrp="1"/>
          </p:cNvSpPr>
          <p:nvPr>
            <p:ph type="title"/>
          </p:nvPr>
        </p:nvSpPr>
        <p:spPr>
          <a:xfrm>
            <a:off x="895373" y="405866"/>
            <a:ext cx="7315200" cy="685800"/>
          </a:xfrm>
        </p:spPr>
        <p:txBody>
          <a:bodyPr/>
          <a:lstStyle/>
          <a:p>
            <a:pPr algn="ctr" eaLnBrk="1" hangingPunct="1"/>
            <a:r>
              <a:rPr lang="en-US" sz="3200" dirty="0">
                <a:latin typeface="Arial" panose="020B0604020202020204" pitchFamily="34" charset="0"/>
                <a:cs typeface="Arial" panose="020B0604020202020204" pitchFamily="34" charset="0"/>
              </a:rPr>
              <a:t>Overview</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656" y="1942218"/>
            <a:ext cx="2935515" cy="460860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4733" y="4217965"/>
            <a:ext cx="3091039" cy="2332860"/>
          </a:xfrm>
          <a:prstGeom prst="rect">
            <a:avLst/>
          </a:prstGeom>
        </p:spPr>
      </p:pic>
      <p:cxnSp>
        <p:nvCxnSpPr>
          <p:cNvPr id="8" name="Straight Arrow Connector 7"/>
          <p:cNvCxnSpPr>
            <a:stCxn id="5" idx="3"/>
          </p:cNvCxnSpPr>
          <p:nvPr/>
        </p:nvCxnSpPr>
        <p:spPr>
          <a:xfrm>
            <a:off x="3222171" y="4246522"/>
            <a:ext cx="4325258" cy="14866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96343" y="1973949"/>
            <a:ext cx="5558971" cy="1754326"/>
          </a:xfrm>
          <a:prstGeom prst="rect">
            <a:avLst/>
          </a:prstGeom>
          <a:noFill/>
        </p:spPr>
        <p:txBody>
          <a:bodyPr wrap="square" rtlCol="0">
            <a:spAutoFit/>
          </a:bodyPr>
          <a:lstStyle/>
          <a:p>
            <a:r>
              <a:rPr lang="en-US" dirty="0"/>
              <a:t>UPB - University </a:t>
            </a:r>
            <a:r>
              <a:rPr lang="en-US" dirty="0" err="1"/>
              <a:t>Politehnica</a:t>
            </a:r>
            <a:r>
              <a:rPr lang="en-US" dirty="0"/>
              <a:t> of Bucharest (UPB)</a:t>
            </a:r>
          </a:p>
          <a:p>
            <a:endParaRPr lang="en-US" dirty="0"/>
          </a:p>
          <a:p>
            <a:r>
              <a:rPr lang="en-US" dirty="0"/>
              <a:t>NIHAM, NIPNE - </a:t>
            </a:r>
            <a:r>
              <a:rPr lang="en-US" dirty="0" err="1"/>
              <a:t>Horia</a:t>
            </a:r>
            <a:r>
              <a:rPr lang="en-US" dirty="0"/>
              <a:t> </a:t>
            </a:r>
            <a:r>
              <a:rPr lang="en-US" dirty="0" err="1"/>
              <a:t>Hulubei</a:t>
            </a:r>
            <a:r>
              <a:rPr lang="en-US" dirty="0"/>
              <a:t> National Institute for R&amp;D in Physics and Nuclear Engineering (IFIN-HH)</a:t>
            </a:r>
          </a:p>
          <a:p>
            <a:endParaRPr lang="en-US" dirty="0"/>
          </a:p>
          <a:p>
            <a:r>
              <a:rPr lang="en-US" dirty="0"/>
              <a:t>ISS, ISS_LCG – Institute Of Space Science (ISS)</a:t>
            </a:r>
            <a:endParaRPr lang="ro-RO" dirty="0"/>
          </a:p>
        </p:txBody>
      </p:sp>
    </p:spTree>
    <p:extLst>
      <p:ext uri="{BB962C8B-B14F-4D97-AF65-F5344CB8AC3E}">
        <p14:creationId xmlns:p14="http://schemas.microsoft.com/office/powerpoint/2010/main" val="275645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4</a:t>
            </a:fld>
            <a:endParaRPr lang="en-US"/>
          </a:p>
        </p:txBody>
      </p:sp>
      <p:sp>
        <p:nvSpPr>
          <p:cNvPr id="3" name="TextBox 2"/>
          <p:cNvSpPr txBox="1"/>
          <p:nvPr/>
        </p:nvSpPr>
        <p:spPr>
          <a:xfrm>
            <a:off x="1030514" y="2467429"/>
            <a:ext cx="7300686"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a:t>Overview</a:t>
            </a:r>
          </a:p>
          <a:p>
            <a:pPr marL="285750" indent="-285750">
              <a:buFont typeface="Arial" panose="020B0604020202020204" pitchFamily="34" charset="0"/>
              <a:buChar char="•"/>
            </a:pPr>
            <a:r>
              <a:rPr lang="en-US" sz="2800" dirty="0">
                <a:solidFill>
                  <a:srgbClr val="FF0000"/>
                </a:solidFill>
              </a:rPr>
              <a:t>Sites capabilities</a:t>
            </a:r>
          </a:p>
          <a:p>
            <a:pPr marL="285750" indent="-285750">
              <a:buFont typeface="Arial" panose="020B0604020202020204" pitchFamily="34" charset="0"/>
              <a:buChar char="•"/>
            </a:pPr>
            <a:r>
              <a:rPr lang="en-US" sz="2800" dirty="0"/>
              <a:t>Sites status</a:t>
            </a:r>
          </a:p>
          <a:p>
            <a:pPr marL="285750" indent="-285750">
              <a:buFont typeface="Arial" panose="020B0604020202020204" pitchFamily="34" charset="0"/>
              <a:buChar char="•"/>
            </a:pPr>
            <a:r>
              <a:rPr lang="en-US" sz="2800" dirty="0"/>
              <a:t>Status of Networking - IPv6 readiness</a:t>
            </a:r>
          </a:p>
          <a:p>
            <a:pPr marL="285750" indent="-285750">
              <a:buFont typeface="Arial" panose="020B0604020202020204" pitchFamily="34" charset="0"/>
              <a:buChar char="•"/>
            </a:pPr>
            <a:r>
              <a:rPr lang="en-US" sz="2800" dirty="0"/>
              <a:t>EOS</a:t>
            </a:r>
          </a:p>
          <a:p>
            <a:pPr marL="285750" indent="-285750">
              <a:buFont typeface="Arial" panose="020B0604020202020204" pitchFamily="34" charset="0"/>
              <a:buChar char="•"/>
            </a:pPr>
            <a:r>
              <a:rPr lang="en-US" sz="2800" dirty="0"/>
              <a:t>Sites planning</a:t>
            </a:r>
          </a:p>
        </p:txBody>
      </p:sp>
      <p:sp>
        <p:nvSpPr>
          <p:cNvPr id="6" name="Title 1"/>
          <p:cNvSpPr>
            <a:spLocks noGrp="1"/>
          </p:cNvSpPr>
          <p:nvPr>
            <p:ph type="title"/>
          </p:nvPr>
        </p:nvSpPr>
        <p:spPr>
          <a:xfrm>
            <a:off x="895373" y="405866"/>
            <a:ext cx="7315200" cy="685800"/>
          </a:xfrm>
        </p:spPr>
        <p:txBody>
          <a:bodyPr/>
          <a:lstStyle/>
          <a:p>
            <a:pPr algn="ctr" eaLnBrk="1" hangingPunct="1"/>
            <a:r>
              <a:rPr lang="en-US" sz="3200" dirty="0">
                <a:latin typeface="Arial" panose="020B0604020202020204" pitchFamily="34" charset="0"/>
                <a:cs typeface="Arial" panose="020B0604020202020204" pitchFamily="34" charset="0"/>
              </a:rPr>
              <a:t>Table of contents</a:t>
            </a:r>
          </a:p>
        </p:txBody>
      </p:sp>
    </p:spTree>
    <p:extLst>
      <p:ext uri="{BB962C8B-B14F-4D97-AF65-F5344CB8AC3E}">
        <p14:creationId xmlns:p14="http://schemas.microsoft.com/office/powerpoint/2010/main" val="3617849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5</a:t>
            </a:fld>
            <a:endParaRPr lang="en-US"/>
          </a:p>
        </p:txBody>
      </p:sp>
      <p:sp>
        <p:nvSpPr>
          <p:cNvPr id="4" name="Title 1"/>
          <p:cNvSpPr>
            <a:spLocks noGrp="1"/>
          </p:cNvSpPr>
          <p:nvPr>
            <p:ph type="title"/>
          </p:nvPr>
        </p:nvSpPr>
        <p:spPr>
          <a:xfrm>
            <a:off x="1563017" y="1407332"/>
            <a:ext cx="5969893" cy="685800"/>
          </a:xfrm>
        </p:spPr>
        <p:txBody>
          <a:bodyPr/>
          <a:lstStyle/>
          <a:p>
            <a:pPr algn="ctr" eaLnBrk="1" hangingPunct="1"/>
            <a:r>
              <a:rPr lang="en-US" sz="2400" dirty="0">
                <a:latin typeface="Times New Roman" pitchFamily="18" charset="0"/>
                <a:cs typeface="Times New Roman" pitchFamily="18" charset="0"/>
              </a:rPr>
              <a:t>New ISS Computing Infrastructure</a:t>
            </a:r>
          </a:p>
        </p:txBody>
      </p:sp>
      <p:sp>
        <p:nvSpPr>
          <p:cNvPr id="6" name="Rectangle 5"/>
          <p:cNvSpPr/>
          <p:nvPr/>
        </p:nvSpPr>
        <p:spPr>
          <a:xfrm>
            <a:off x="253218" y="509145"/>
            <a:ext cx="8721969" cy="584775"/>
          </a:xfrm>
          <a:prstGeom prst="rect">
            <a:avLst/>
          </a:prstGeom>
        </p:spPr>
        <p:txBody>
          <a:bodyPr wrap="square">
            <a:spAutoFit/>
          </a:bodyPr>
          <a:lstStyle/>
          <a:p>
            <a:pPr algn="ctr"/>
            <a:r>
              <a:rPr lang="en-US" sz="3200" dirty="0"/>
              <a:t>Sites capabilities - ISS</a:t>
            </a:r>
            <a:endParaRPr lang="ro-RO" sz="3200" dirty="0"/>
          </a:p>
        </p:txBody>
      </p:sp>
      <p:pic>
        <p:nvPicPr>
          <p:cNvPr id="8" name="Shape 240"/>
          <p:cNvPicPr preferRelativeResize="0"/>
          <p:nvPr/>
        </p:nvPicPr>
        <p:blipFill rotWithShape="1">
          <a:blip r:embed="rId2">
            <a:alphaModFix/>
          </a:blip>
          <a:srcRect/>
          <a:stretch/>
        </p:blipFill>
        <p:spPr>
          <a:xfrm>
            <a:off x="461160" y="2063519"/>
            <a:ext cx="3110039" cy="2347200"/>
          </a:xfrm>
          <a:prstGeom prst="rect">
            <a:avLst/>
          </a:prstGeom>
          <a:noFill/>
          <a:ln>
            <a:noFill/>
          </a:ln>
        </p:spPr>
      </p:pic>
      <p:sp>
        <p:nvSpPr>
          <p:cNvPr id="9" name="Shape 241"/>
          <p:cNvSpPr/>
          <p:nvPr/>
        </p:nvSpPr>
        <p:spPr>
          <a:xfrm>
            <a:off x="3470039" y="2016359"/>
            <a:ext cx="5752439" cy="1962720"/>
          </a:xfrm>
          <a:prstGeom prst="rect">
            <a:avLst/>
          </a:prstGeom>
          <a:noFill/>
          <a:ln>
            <a:noFill/>
          </a:ln>
        </p:spPr>
        <p:txBody>
          <a:bodyPr lIns="90000" tIns="91425" rIns="90000" bIns="91425" anchor="t" anchorCtr="0">
            <a:noAutofit/>
          </a:bodyPr>
          <a:lstStyle/>
          <a:p>
            <a:pPr marL="457200" marR="0" lvl="0" indent="-228600" algn="l" rtl="0">
              <a:lnSpc>
                <a:spcPct val="100000"/>
              </a:lnSpc>
              <a:spcBef>
                <a:spcPts val="0"/>
              </a:spcBef>
              <a:buClr>
                <a:srgbClr val="000000"/>
              </a:buClr>
              <a:buSzPct val="100000"/>
              <a:buFont typeface="Noto Sans Symbols"/>
              <a:buChar char="➔"/>
            </a:pPr>
            <a:r>
              <a:rPr lang="en-US" sz="1400" b="0" strike="noStrike">
                <a:solidFill>
                  <a:srgbClr val="000000"/>
                </a:solidFill>
                <a:latin typeface="Arial"/>
                <a:ea typeface="Arial"/>
                <a:cs typeface="Arial"/>
                <a:sym typeface="Arial"/>
              </a:rPr>
              <a:t>Designed for high density computing (Hot Aisle, InRow cooling)</a:t>
            </a:r>
          </a:p>
          <a:p>
            <a:pPr marL="0" marR="0" lvl="0" indent="0" algn="l" rtl="0">
              <a:lnSpc>
                <a:spcPct val="100000"/>
              </a:lnSpc>
              <a:spcBef>
                <a:spcPts val="0"/>
              </a:spcBef>
              <a:buNone/>
            </a:pPr>
            <a:endParaRPr sz="1800" b="0" strike="noStrike">
              <a:solidFill>
                <a:srgbClr val="000000"/>
              </a:solidFill>
              <a:latin typeface="Arial"/>
              <a:ea typeface="Arial"/>
              <a:cs typeface="Arial"/>
              <a:sym typeface="Arial"/>
            </a:endParaRPr>
          </a:p>
          <a:p>
            <a:pPr marL="457200" marR="0" lvl="0" indent="-228600" algn="l" rtl="0">
              <a:lnSpc>
                <a:spcPct val="100000"/>
              </a:lnSpc>
              <a:spcBef>
                <a:spcPts val="0"/>
              </a:spcBef>
              <a:buClr>
                <a:srgbClr val="000000"/>
              </a:buClr>
              <a:buSzPct val="100000"/>
              <a:buFont typeface="Noto Sans Symbols"/>
              <a:buChar char="➔"/>
            </a:pPr>
            <a:r>
              <a:rPr lang="en-US" sz="1400" b="0" strike="noStrike">
                <a:solidFill>
                  <a:srgbClr val="000000"/>
                </a:solidFill>
                <a:latin typeface="Arial"/>
                <a:ea typeface="Arial"/>
                <a:cs typeface="Arial"/>
                <a:sym typeface="Arial"/>
              </a:rPr>
              <a:t>Scalable solution for future investments</a:t>
            </a:r>
          </a:p>
          <a:p>
            <a:pPr marL="0" marR="0" lvl="0" indent="0" algn="l" rtl="0">
              <a:lnSpc>
                <a:spcPct val="100000"/>
              </a:lnSpc>
              <a:spcBef>
                <a:spcPts val="0"/>
              </a:spcBef>
              <a:buNone/>
            </a:pPr>
            <a:endParaRPr sz="1800" b="0" strike="noStrike">
              <a:solidFill>
                <a:srgbClr val="000000"/>
              </a:solidFill>
              <a:latin typeface="Arial"/>
              <a:ea typeface="Arial"/>
              <a:cs typeface="Arial"/>
              <a:sym typeface="Arial"/>
            </a:endParaRPr>
          </a:p>
          <a:p>
            <a:pPr marL="457200" marR="0" lvl="0" indent="-228600" algn="l" rtl="0">
              <a:lnSpc>
                <a:spcPct val="100000"/>
              </a:lnSpc>
              <a:spcBef>
                <a:spcPts val="0"/>
              </a:spcBef>
              <a:buClr>
                <a:srgbClr val="000000"/>
              </a:buClr>
              <a:buSzPct val="100000"/>
              <a:buFont typeface="Noto Sans Symbols"/>
              <a:buChar char="➔"/>
            </a:pPr>
            <a:r>
              <a:rPr lang="en-US" sz="1400" b="0" strike="noStrike">
                <a:solidFill>
                  <a:srgbClr val="000000"/>
                </a:solidFill>
                <a:latin typeface="Arial"/>
                <a:ea typeface="Arial"/>
                <a:cs typeface="Arial"/>
                <a:sym typeface="Arial"/>
              </a:rPr>
              <a:t>UPS Power : 48 kVA (with N+1 redundancy power units)</a:t>
            </a:r>
          </a:p>
          <a:p>
            <a:pPr marL="0" marR="0" lvl="0" indent="0" algn="l" rtl="0">
              <a:lnSpc>
                <a:spcPct val="100000"/>
              </a:lnSpc>
              <a:spcBef>
                <a:spcPts val="0"/>
              </a:spcBef>
              <a:buNone/>
            </a:pPr>
            <a:endParaRPr sz="1800" b="0" strike="noStrike">
              <a:solidFill>
                <a:srgbClr val="000000"/>
              </a:solidFill>
              <a:latin typeface="Arial"/>
              <a:ea typeface="Arial"/>
              <a:cs typeface="Arial"/>
              <a:sym typeface="Arial"/>
            </a:endParaRPr>
          </a:p>
          <a:p>
            <a:pPr marL="457200" marR="0" lvl="0" indent="-228600" algn="l" rtl="0">
              <a:lnSpc>
                <a:spcPct val="100000"/>
              </a:lnSpc>
              <a:spcBef>
                <a:spcPts val="0"/>
              </a:spcBef>
              <a:buClr>
                <a:srgbClr val="000000"/>
              </a:buClr>
              <a:buSzPct val="100000"/>
              <a:buFont typeface="Noto Sans Symbols"/>
              <a:buChar char="➔"/>
            </a:pPr>
            <a:r>
              <a:rPr lang="en-US" sz="1400" b="0" strike="noStrike">
                <a:solidFill>
                  <a:srgbClr val="000000"/>
                </a:solidFill>
                <a:latin typeface="Arial"/>
                <a:ea typeface="Arial"/>
                <a:cs typeface="Arial"/>
                <a:sym typeface="Arial"/>
              </a:rPr>
              <a:t>Cooling capacity : 80 kW installed (2N capacity redundancy)</a:t>
            </a:r>
          </a:p>
          <a:p>
            <a:pPr marL="0" marR="0" lvl="0" indent="0" algn="l" rtl="0">
              <a:lnSpc>
                <a:spcPct val="100000"/>
              </a:lnSpc>
              <a:spcBef>
                <a:spcPts val="0"/>
              </a:spcBef>
              <a:buNone/>
            </a:pPr>
            <a:endParaRPr sz="1800" b="0" strike="noStrike">
              <a:solidFill>
                <a:srgbClr val="000000"/>
              </a:solidFill>
              <a:latin typeface="Arial"/>
              <a:ea typeface="Arial"/>
              <a:cs typeface="Arial"/>
              <a:sym typeface="Arial"/>
            </a:endParaRPr>
          </a:p>
        </p:txBody>
      </p:sp>
      <p:pic>
        <p:nvPicPr>
          <p:cNvPr id="10" name="Shape 243"/>
          <p:cNvPicPr preferRelativeResize="0"/>
          <p:nvPr/>
        </p:nvPicPr>
        <p:blipFill rotWithShape="1">
          <a:blip r:embed="rId3">
            <a:alphaModFix/>
          </a:blip>
          <a:srcRect/>
          <a:stretch/>
        </p:blipFill>
        <p:spPr>
          <a:xfrm>
            <a:off x="5498781" y="4167032"/>
            <a:ext cx="3351000" cy="2296200"/>
          </a:xfrm>
          <a:prstGeom prst="rect">
            <a:avLst/>
          </a:prstGeom>
          <a:noFill/>
          <a:ln>
            <a:noFill/>
          </a:ln>
        </p:spPr>
      </p:pic>
      <p:sp>
        <p:nvSpPr>
          <p:cNvPr id="11" name="Shape 242"/>
          <p:cNvSpPr/>
          <p:nvPr/>
        </p:nvSpPr>
        <p:spPr>
          <a:xfrm>
            <a:off x="29160" y="4677293"/>
            <a:ext cx="6055199" cy="1674000"/>
          </a:xfrm>
          <a:prstGeom prst="rect">
            <a:avLst/>
          </a:prstGeom>
          <a:noFill/>
          <a:ln>
            <a:noFill/>
          </a:ln>
        </p:spPr>
        <p:txBody>
          <a:bodyPr lIns="90000" tIns="91425" rIns="90000" bIns="91425" anchor="t" anchorCtr="0">
            <a:noAutofit/>
          </a:bodyPr>
          <a:lstStyle/>
          <a:p>
            <a:pPr marL="457200" marR="0" lvl="0" indent="-228600" algn="l" rtl="0">
              <a:lnSpc>
                <a:spcPct val="100000"/>
              </a:lnSpc>
              <a:spcBef>
                <a:spcPts val="0"/>
              </a:spcBef>
              <a:buClr>
                <a:srgbClr val="000000"/>
              </a:buClr>
              <a:buSzPct val="100000"/>
              <a:buFont typeface="Noto Sans Symbols"/>
              <a:buChar char="●"/>
            </a:pPr>
            <a:r>
              <a:rPr lang="en-US" sz="1400" b="0" strike="noStrike" dirty="0">
                <a:solidFill>
                  <a:srgbClr val="000000"/>
                </a:solidFill>
                <a:latin typeface="Arial"/>
                <a:ea typeface="Arial"/>
                <a:cs typeface="Arial"/>
                <a:sym typeface="Arial"/>
              </a:rPr>
              <a:t>new computing resources purchased at the end of </a:t>
            </a:r>
            <a:r>
              <a:rPr lang="en-US" sz="1400" dirty="0">
                <a:solidFill>
                  <a:srgbClr val="000000"/>
                </a:solidFill>
                <a:latin typeface="Arial"/>
                <a:ea typeface="Arial"/>
                <a:cs typeface="Arial"/>
                <a:sym typeface="Arial"/>
              </a:rPr>
              <a:t>2016</a:t>
            </a:r>
            <a:r>
              <a:rPr lang="en-US" sz="1400" b="0" strike="noStrike" dirty="0">
                <a:solidFill>
                  <a:srgbClr val="000000"/>
                </a:solidFill>
                <a:latin typeface="Arial"/>
                <a:ea typeface="Arial"/>
                <a:cs typeface="Arial"/>
                <a:sym typeface="Arial"/>
              </a:rPr>
              <a:t> </a:t>
            </a:r>
          </a:p>
          <a:p>
            <a:pPr marL="432000" marR="0" lvl="1" indent="-216099" algn="l" rtl="0">
              <a:lnSpc>
                <a:spcPct val="100000"/>
              </a:lnSpc>
              <a:spcBef>
                <a:spcPts val="0"/>
              </a:spcBef>
              <a:buClr>
                <a:srgbClr val="000000"/>
              </a:buClr>
              <a:buSzPct val="45000"/>
              <a:buFont typeface="Noto Sans Symbols"/>
              <a:buChar char="●"/>
            </a:pPr>
            <a:r>
              <a:rPr lang="en-US" sz="1400" b="0" i="0" u="none" strike="noStrike" cap="none" dirty="0">
                <a:solidFill>
                  <a:srgbClr val="000000"/>
                </a:solidFill>
                <a:latin typeface="Arial"/>
                <a:ea typeface="Arial"/>
                <a:cs typeface="Arial"/>
                <a:sym typeface="Arial"/>
              </a:rPr>
              <a:t>192 cores (Broadwell, 14 nm, 2.2 GHz base </a:t>
            </a:r>
            <a:r>
              <a:rPr lang="en-US" sz="1400" b="0" i="0" u="none" strike="noStrike" cap="none" dirty="0" err="1">
                <a:solidFill>
                  <a:srgbClr val="000000"/>
                </a:solidFill>
                <a:latin typeface="Arial"/>
                <a:ea typeface="Arial"/>
                <a:cs typeface="Arial"/>
                <a:sym typeface="Arial"/>
              </a:rPr>
              <a:t>freq</a:t>
            </a:r>
            <a:r>
              <a:rPr lang="en-US" sz="1400" b="0" i="0" u="none" strike="noStrike" cap="none" dirty="0">
                <a:solidFill>
                  <a:srgbClr val="000000"/>
                </a:solidFill>
                <a:latin typeface="Arial"/>
                <a:ea typeface="Arial"/>
                <a:cs typeface="Arial"/>
                <a:sym typeface="Arial"/>
              </a:rPr>
              <a:t>) - 8 nodes</a:t>
            </a:r>
          </a:p>
          <a:p>
            <a:pPr marL="432000" marR="0" lvl="1" indent="-216099" algn="l" rtl="0">
              <a:lnSpc>
                <a:spcPct val="100000"/>
              </a:lnSpc>
              <a:spcBef>
                <a:spcPts val="0"/>
              </a:spcBef>
              <a:buClr>
                <a:srgbClr val="000000"/>
              </a:buClr>
              <a:buSzPct val="45000"/>
              <a:buFont typeface="Noto Sans Symbols"/>
              <a:buChar char="●"/>
            </a:pPr>
            <a:r>
              <a:rPr lang="en-US" sz="1400" b="0" i="0" u="none" strike="noStrike" cap="none" dirty="0">
                <a:solidFill>
                  <a:srgbClr val="000000"/>
                </a:solidFill>
                <a:latin typeface="Arial"/>
                <a:ea typeface="Arial"/>
                <a:cs typeface="Arial"/>
                <a:sym typeface="Arial"/>
              </a:rPr>
              <a:t>memory 5.3 GB/core - DDR4 2400 MHz ECC</a:t>
            </a:r>
          </a:p>
          <a:p>
            <a:pPr marL="432000" marR="0" lvl="1" indent="-216099" algn="l" rtl="0">
              <a:lnSpc>
                <a:spcPct val="100000"/>
              </a:lnSpc>
              <a:spcBef>
                <a:spcPts val="0"/>
              </a:spcBef>
              <a:buClr>
                <a:srgbClr val="000000"/>
              </a:buClr>
              <a:buSzPct val="45000"/>
              <a:buFont typeface="Noto Sans Symbols"/>
              <a:buChar char="●"/>
            </a:pPr>
            <a:r>
              <a:rPr lang="en-US" sz="1400" b="0" i="0" u="none" strike="noStrike" cap="none" dirty="0">
                <a:solidFill>
                  <a:srgbClr val="000000"/>
                </a:solidFill>
                <a:latin typeface="Arial"/>
                <a:ea typeface="Arial"/>
                <a:cs typeface="Arial"/>
                <a:sym typeface="Arial"/>
              </a:rPr>
              <a:t>2 x 10 Gb network/server; 4x40 QSFP uplinks</a:t>
            </a:r>
          </a:p>
          <a:p>
            <a:pPr marL="432000" marR="0" lvl="1" indent="-216099" algn="l" rtl="0">
              <a:lnSpc>
                <a:spcPct val="100000"/>
              </a:lnSpc>
              <a:spcBef>
                <a:spcPts val="0"/>
              </a:spcBef>
              <a:buClr>
                <a:srgbClr val="000000"/>
              </a:buClr>
              <a:buSzPct val="45000"/>
              <a:buFont typeface="Noto Sans Symbols"/>
              <a:buChar char="●"/>
            </a:pPr>
            <a:r>
              <a:rPr lang="en-US" sz="1400" b="0" i="0" u="none" strike="noStrike" cap="none" dirty="0">
                <a:solidFill>
                  <a:srgbClr val="000000"/>
                </a:solidFill>
                <a:latin typeface="Arial"/>
                <a:ea typeface="Arial"/>
                <a:cs typeface="Arial"/>
                <a:sym typeface="Arial"/>
              </a:rPr>
              <a:t>enclosure expandable to 28 nodes</a:t>
            </a:r>
          </a:p>
          <a:p>
            <a:pPr marL="457200" marR="0" lvl="0" indent="-228600" algn="l" rtl="0">
              <a:lnSpc>
                <a:spcPct val="100000"/>
              </a:lnSpc>
              <a:spcBef>
                <a:spcPts val="0"/>
              </a:spcBef>
              <a:buClr>
                <a:srgbClr val="000000"/>
              </a:buClr>
              <a:buSzPct val="100000"/>
              <a:buFont typeface="Noto Sans Symbols"/>
              <a:buChar char="●"/>
            </a:pPr>
            <a:r>
              <a:rPr lang="en-US" sz="1400" b="0" strike="noStrike" dirty="0">
                <a:solidFill>
                  <a:srgbClr val="000000"/>
                </a:solidFill>
                <a:latin typeface="Arial"/>
                <a:ea typeface="Arial"/>
                <a:cs typeface="Arial"/>
                <a:sym typeface="Arial"/>
              </a:rPr>
              <a:t>storage capacity upgraded from 220 to 460 TB</a:t>
            </a:r>
          </a:p>
        </p:txBody>
      </p:sp>
    </p:spTree>
    <p:extLst>
      <p:ext uri="{BB962C8B-B14F-4D97-AF65-F5344CB8AC3E}">
        <p14:creationId xmlns:p14="http://schemas.microsoft.com/office/powerpoint/2010/main" val="1115407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6</a:t>
            </a:fld>
            <a:endParaRPr lang="en-US"/>
          </a:p>
        </p:txBody>
      </p:sp>
      <p:sp>
        <p:nvSpPr>
          <p:cNvPr id="5" name="Rectangle 4"/>
          <p:cNvSpPr/>
          <p:nvPr/>
        </p:nvSpPr>
        <p:spPr>
          <a:xfrm>
            <a:off x="253218" y="509145"/>
            <a:ext cx="8721969" cy="584775"/>
          </a:xfrm>
          <a:prstGeom prst="rect">
            <a:avLst/>
          </a:prstGeom>
        </p:spPr>
        <p:txBody>
          <a:bodyPr wrap="square">
            <a:spAutoFit/>
          </a:bodyPr>
          <a:lstStyle/>
          <a:p>
            <a:pPr algn="ctr"/>
            <a:r>
              <a:rPr lang="en-US" sz="3200" dirty="0"/>
              <a:t>Sites capabilities - ISS</a:t>
            </a:r>
            <a:endParaRPr lang="ro-RO" sz="3200" dirty="0"/>
          </a:p>
        </p:txBody>
      </p:sp>
      <p:sp>
        <p:nvSpPr>
          <p:cNvPr id="6" name="TextBox 5"/>
          <p:cNvSpPr txBox="1"/>
          <p:nvPr/>
        </p:nvSpPr>
        <p:spPr>
          <a:xfrm>
            <a:off x="253218" y="2175797"/>
            <a:ext cx="8595359" cy="1569660"/>
          </a:xfrm>
          <a:prstGeom prst="rect">
            <a:avLst/>
          </a:prstGeom>
          <a:noFill/>
        </p:spPr>
        <p:txBody>
          <a:bodyPr wrap="square" rtlCol="0">
            <a:spAutoFit/>
          </a:bodyPr>
          <a:lstStyle/>
          <a:p>
            <a:pPr marL="285750" indent="-285750" algn="just">
              <a:buFont typeface="Wingdings" pitchFamily="2" charset="2"/>
              <a:buChar char="Ø"/>
            </a:pPr>
            <a:r>
              <a:rPr lang="en-US" sz="1600" dirty="0"/>
              <a:t>Our hardware is mainly comprised of </a:t>
            </a:r>
            <a:r>
              <a:rPr lang="en-US" sz="1600" dirty="0" err="1"/>
              <a:t>SuperMicro</a:t>
            </a:r>
            <a:r>
              <a:rPr lang="en-US" sz="1600" dirty="0"/>
              <a:t> machines that were chosen for the great resource density/price ratio. For computing nodes we use Twin servers, Blade servers which give us very good densities and for the storage we use servers with 24, 36 drives and JBOD cases with 45 drives in 4U of rack space. </a:t>
            </a:r>
          </a:p>
          <a:p>
            <a:pPr marL="285750" indent="-285750" algn="just">
              <a:buFont typeface="Wingdings" pitchFamily="2" charset="2"/>
              <a:buChar char="Ø"/>
            </a:pPr>
            <a:r>
              <a:rPr lang="en-US" sz="1600" dirty="0"/>
              <a:t>In present we have 550 cores and 460 TB</a:t>
            </a:r>
          </a:p>
          <a:p>
            <a:pPr marL="285750" indent="-285750" algn="just">
              <a:buFont typeface="Wingdings" pitchFamily="2" charset="2"/>
              <a:buChar char="Ø"/>
            </a:pPr>
            <a:r>
              <a:rPr lang="en-US" sz="1600" dirty="0"/>
              <a:t>Generic schematic of ISS computing facility :</a:t>
            </a:r>
            <a:endParaRPr lang="ro-RO" sz="1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7272" y="3830403"/>
            <a:ext cx="4667250" cy="300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89506" y="1604955"/>
            <a:ext cx="8721969" cy="461665"/>
          </a:xfrm>
          <a:prstGeom prst="rect">
            <a:avLst/>
          </a:prstGeom>
        </p:spPr>
        <p:txBody>
          <a:bodyPr wrap="square">
            <a:spAutoFit/>
          </a:bodyPr>
          <a:lstStyle/>
          <a:p>
            <a:pPr algn="ctr"/>
            <a:r>
              <a:rPr lang="en-US" sz="2400" dirty="0"/>
              <a:t>HARDWARE AND TOPOLOGY OF COMPUTING FACILITY</a:t>
            </a:r>
            <a:endParaRPr lang="ro-RO" sz="2400" dirty="0"/>
          </a:p>
        </p:txBody>
      </p:sp>
    </p:spTree>
    <p:extLst>
      <p:ext uri="{BB962C8B-B14F-4D97-AF65-F5344CB8AC3E}">
        <p14:creationId xmlns:p14="http://schemas.microsoft.com/office/powerpoint/2010/main" val="3442327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7</a:t>
            </a:fld>
            <a:endParaRPr lang="en-US"/>
          </a:p>
        </p:txBody>
      </p:sp>
      <p:sp>
        <p:nvSpPr>
          <p:cNvPr id="5" name="Rectangle 4"/>
          <p:cNvSpPr/>
          <p:nvPr/>
        </p:nvSpPr>
        <p:spPr>
          <a:xfrm>
            <a:off x="253218" y="1525125"/>
            <a:ext cx="8721969" cy="461665"/>
          </a:xfrm>
          <a:prstGeom prst="rect">
            <a:avLst/>
          </a:prstGeom>
        </p:spPr>
        <p:txBody>
          <a:bodyPr wrap="square">
            <a:spAutoFit/>
          </a:bodyPr>
          <a:lstStyle/>
          <a:p>
            <a:pPr algn="ctr"/>
            <a:r>
              <a:rPr lang="en-US" sz="2400" dirty="0"/>
              <a:t>HARDWARE AND TOPOLOGY OF COMPUTING FACILITY</a:t>
            </a:r>
            <a:endParaRPr lang="ro-RO" sz="2400" dirty="0"/>
          </a:p>
        </p:txBody>
      </p:sp>
      <p:sp>
        <p:nvSpPr>
          <p:cNvPr id="2" name="TextBox 1"/>
          <p:cNvSpPr txBox="1"/>
          <p:nvPr/>
        </p:nvSpPr>
        <p:spPr>
          <a:xfrm>
            <a:off x="253218" y="2032889"/>
            <a:ext cx="8721969" cy="1077218"/>
          </a:xfrm>
          <a:prstGeom prst="rect">
            <a:avLst/>
          </a:prstGeom>
          <a:noFill/>
        </p:spPr>
        <p:txBody>
          <a:bodyPr wrap="square" rtlCol="0">
            <a:spAutoFit/>
          </a:bodyPr>
          <a:lstStyle/>
          <a:p>
            <a:pPr marL="285750" indent="-285750" algn="just">
              <a:buFont typeface="Wingdings" pitchFamily="2" charset="2"/>
              <a:buChar char="Ø"/>
            </a:pPr>
            <a:r>
              <a:rPr lang="en-US" sz="1600" dirty="0"/>
              <a:t>The </a:t>
            </a:r>
            <a:r>
              <a:rPr lang="en-US" sz="1600" dirty="0" err="1"/>
              <a:t>AliEn</a:t>
            </a:r>
            <a:r>
              <a:rPr lang="en-US" sz="1600" dirty="0"/>
              <a:t> cluster has at his core a 10 </a:t>
            </a:r>
            <a:r>
              <a:rPr lang="en-US" sz="1600" dirty="0" err="1"/>
              <a:t>Gbps</a:t>
            </a:r>
            <a:r>
              <a:rPr lang="en-US" sz="1600" dirty="0"/>
              <a:t> aggregating switch which is connected to the top-of-rack switch of the computing nodes.  In the aggregating switch are connected the interfaces of the storage node, a topology which give a high bandwidth connection between worker nodes and storage with very little oversubscribing.</a:t>
            </a:r>
            <a:endParaRPr lang="ro-RO" sz="16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6624" y="3132117"/>
            <a:ext cx="4849061" cy="3499139"/>
          </a:xfrm>
          <a:prstGeom prst="rect">
            <a:avLst/>
          </a:prstGeom>
        </p:spPr>
      </p:pic>
      <p:sp>
        <p:nvSpPr>
          <p:cNvPr id="7" name="Rectangle 6"/>
          <p:cNvSpPr/>
          <p:nvPr/>
        </p:nvSpPr>
        <p:spPr>
          <a:xfrm>
            <a:off x="253218" y="509145"/>
            <a:ext cx="8721969" cy="584775"/>
          </a:xfrm>
          <a:prstGeom prst="rect">
            <a:avLst/>
          </a:prstGeom>
        </p:spPr>
        <p:txBody>
          <a:bodyPr wrap="square">
            <a:spAutoFit/>
          </a:bodyPr>
          <a:lstStyle/>
          <a:p>
            <a:pPr algn="ctr"/>
            <a:r>
              <a:rPr lang="en-US" sz="3200" dirty="0"/>
              <a:t>Sites capabilities - ISS</a:t>
            </a:r>
            <a:endParaRPr lang="ro-RO" sz="3200" dirty="0"/>
          </a:p>
        </p:txBody>
      </p:sp>
      <p:pic>
        <p:nvPicPr>
          <p:cNvPr id="8" name="Shape 243"/>
          <p:cNvPicPr preferRelativeResize="0"/>
          <p:nvPr/>
        </p:nvPicPr>
        <p:blipFill rotWithShape="1">
          <a:blip r:embed="rId3">
            <a:alphaModFix/>
          </a:blip>
          <a:srcRect/>
          <a:stretch/>
        </p:blipFill>
        <p:spPr>
          <a:xfrm>
            <a:off x="388257" y="3846780"/>
            <a:ext cx="2625290" cy="2069811"/>
          </a:xfrm>
          <a:prstGeom prst="rect">
            <a:avLst/>
          </a:prstGeom>
          <a:noFill/>
          <a:ln>
            <a:noFill/>
          </a:ln>
        </p:spPr>
      </p:pic>
      <p:cxnSp>
        <p:nvCxnSpPr>
          <p:cNvPr id="13" name="Elbow Connector 12"/>
          <p:cNvCxnSpPr>
            <a:stCxn id="8" idx="0"/>
          </p:cNvCxnSpPr>
          <p:nvPr/>
        </p:nvCxnSpPr>
        <p:spPr>
          <a:xfrm rot="5400000" flipH="1" flipV="1">
            <a:off x="2838661" y="2316641"/>
            <a:ext cx="392380" cy="2667898"/>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8214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8</a:t>
            </a:fld>
            <a:endParaRPr lang="en-US"/>
          </a:p>
        </p:txBody>
      </p:sp>
      <p:sp>
        <p:nvSpPr>
          <p:cNvPr id="7" name="Rectangle 6"/>
          <p:cNvSpPr/>
          <p:nvPr/>
        </p:nvSpPr>
        <p:spPr>
          <a:xfrm>
            <a:off x="253218" y="509145"/>
            <a:ext cx="8721969" cy="584775"/>
          </a:xfrm>
          <a:prstGeom prst="rect">
            <a:avLst/>
          </a:prstGeom>
        </p:spPr>
        <p:txBody>
          <a:bodyPr wrap="square">
            <a:spAutoFit/>
          </a:bodyPr>
          <a:lstStyle/>
          <a:p>
            <a:pPr algn="ctr"/>
            <a:r>
              <a:rPr lang="en-US" sz="3200" dirty="0"/>
              <a:t>Sites capabilities – RO-07-NIPNE</a:t>
            </a:r>
            <a:endParaRPr lang="ro-RO" sz="3200" dirty="0"/>
          </a:p>
        </p:txBody>
      </p:sp>
      <p:sp>
        <p:nvSpPr>
          <p:cNvPr id="8" name="Content Placeholder 2"/>
          <p:cNvSpPr txBox="1">
            <a:spLocks/>
          </p:cNvSpPr>
          <p:nvPr/>
        </p:nvSpPr>
        <p:spPr>
          <a:xfrm>
            <a:off x="-159652" y="3538277"/>
            <a:ext cx="7814065" cy="3370486"/>
          </a:xfrm>
          <a:prstGeom prst="rect">
            <a:avLst/>
          </a:prstGeom>
        </p:spPr>
        <p:txBody>
          <a:bodyPr/>
          <a:lst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E5503"/>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lvl="1" defTabSz="914400">
              <a:buFont typeface="Wingdings" panose="05000000000000000000" pitchFamily="2" charset="2"/>
              <a:buChar char="§"/>
            </a:pPr>
            <a:r>
              <a:rPr lang="en-US" sz="1800" dirty="0">
                <a:latin typeface="Arial" panose="020B0604020202020204" pitchFamily="34" charset="0"/>
                <a:cs typeface="Arial" panose="020B0604020202020204" pitchFamily="34" charset="0"/>
              </a:rPr>
              <a:t>Computing and storage resources dedicated </a:t>
            </a:r>
          </a:p>
          <a:p>
            <a:pPr marL="366713" lvl="1" indent="0" defTabSz="914400">
              <a:buNone/>
            </a:pPr>
            <a:r>
              <a:rPr lang="en-US" sz="1800" dirty="0">
                <a:latin typeface="Arial" panose="020B0604020202020204" pitchFamily="34" charset="0"/>
                <a:cs typeface="Arial" panose="020B0604020202020204" pitchFamily="34" charset="0"/>
              </a:rPr>
              <a:t>to 3 LHC VOs: Alice, ATLAS, </a:t>
            </a:r>
            <a:r>
              <a:rPr lang="en-US" sz="1800" dirty="0" err="1">
                <a:latin typeface="Arial" panose="020B0604020202020204" pitchFamily="34" charset="0"/>
                <a:cs typeface="Arial" panose="020B0604020202020204" pitchFamily="34" charset="0"/>
              </a:rPr>
              <a:t>LHCb</a:t>
            </a:r>
            <a:endParaRPr lang="en-US" sz="1800" dirty="0">
              <a:latin typeface="Arial" panose="020B0604020202020204" pitchFamily="34" charset="0"/>
              <a:cs typeface="Arial" panose="020B0604020202020204" pitchFamily="34" charset="0"/>
            </a:endParaRPr>
          </a:p>
          <a:p>
            <a:pPr lvl="1" defTabSz="914400">
              <a:buFont typeface="Wingdings" panose="05000000000000000000" pitchFamily="2" charset="2"/>
              <a:buChar char="§"/>
            </a:pPr>
            <a:r>
              <a:rPr lang="en-US" sz="1800" dirty="0">
                <a:latin typeface="Arial" panose="020B0604020202020204" pitchFamily="34" charset="0"/>
                <a:cs typeface="Arial" panose="020B0604020202020204" pitchFamily="34" charset="0"/>
              </a:rPr>
              <a:t>2 different resource managers: </a:t>
            </a:r>
          </a:p>
          <a:p>
            <a:pPr marL="366713" lvl="1" indent="0" defTabSz="914400">
              <a:buNone/>
            </a:pPr>
            <a:r>
              <a:rPr lang="en-US" sz="1800" dirty="0">
                <a:latin typeface="Arial" panose="020B0604020202020204" pitchFamily="34" charset="0"/>
                <a:cs typeface="Arial" panose="020B0604020202020204" pitchFamily="34" charset="0"/>
              </a:rPr>
              <a:t>PBS/</a:t>
            </a:r>
            <a:r>
              <a:rPr lang="en-US" sz="1800" dirty="0" err="1">
                <a:latin typeface="Arial" panose="020B0604020202020204" pitchFamily="34" charset="0"/>
                <a:cs typeface="Arial" panose="020B0604020202020204" pitchFamily="34" charset="0"/>
              </a:rPr>
              <a:t>Torque+Maui</a:t>
            </a:r>
            <a:r>
              <a:rPr lang="en-US" sz="1800" dirty="0">
                <a:latin typeface="Arial" panose="020B0604020202020204" pitchFamily="34" charset="0"/>
                <a:cs typeface="Arial" panose="020B0604020202020204" pitchFamily="34" charset="0"/>
              </a:rPr>
              <a:t>, SLURM</a:t>
            </a:r>
          </a:p>
          <a:p>
            <a:pPr lvl="1" defTabSz="914400">
              <a:buFont typeface="Wingdings" panose="05000000000000000000" pitchFamily="2" charset="2"/>
              <a:buChar char="§"/>
            </a:pPr>
            <a:r>
              <a:rPr lang="en-US" sz="1800" dirty="0">
                <a:latin typeface="Arial" panose="020B0604020202020204" pitchFamily="34" charset="0"/>
                <a:cs typeface="Arial" panose="020B0604020202020204" pitchFamily="34" charset="0"/>
              </a:rPr>
              <a:t>4 </a:t>
            </a:r>
            <a:r>
              <a:rPr lang="en-US" sz="1800" dirty="0" err="1">
                <a:latin typeface="Arial" panose="020B0604020202020204" pitchFamily="34" charset="0"/>
                <a:cs typeface="Arial" panose="020B0604020202020204" pitchFamily="34" charset="0"/>
              </a:rPr>
              <a:t>subclusters</a:t>
            </a:r>
            <a:r>
              <a:rPr lang="en-US" sz="1800" dirty="0">
                <a:latin typeface="Arial" panose="020B0604020202020204" pitchFamily="34" charset="0"/>
                <a:cs typeface="Arial" panose="020B0604020202020204" pitchFamily="34" charset="0"/>
              </a:rPr>
              <a:t> , 6 queues ,2 multicore queues</a:t>
            </a:r>
          </a:p>
          <a:p>
            <a:pPr lvl="1" defTabSz="914400">
              <a:buFont typeface="Wingdings" panose="05000000000000000000" pitchFamily="2" charset="2"/>
              <a:buChar char="§"/>
            </a:pPr>
            <a:r>
              <a:rPr lang="en-US" sz="1800" dirty="0">
                <a:latin typeface="Arial" panose="020B0604020202020204" pitchFamily="34" charset="0"/>
                <a:cs typeface="Arial" panose="020B0604020202020204" pitchFamily="34" charset="0"/>
              </a:rPr>
              <a:t>Storage access for </a:t>
            </a:r>
            <a:r>
              <a:rPr lang="en-US" sz="1800" dirty="0" err="1">
                <a:latin typeface="Arial" panose="020B0604020202020204" pitchFamily="34" charset="0"/>
                <a:cs typeface="Arial" panose="020B0604020202020204" pitchFamily="34" charset="0"/>
              </a:rPr>
              <a:t>romanian</a:t>
            </a:r>
            <a:r>
              <a:rPr lang="en-US" sz="1800" dirty="0">
                <a:latin typeface="Arial" panose="020B0604020202020204" pitchFamily="34" charset="0"/>
                <a:cs typeface="Arial" panose="020B0604020202020204" pitchFamily="34" charset="0"/>
              </a:rPr>
              <a:t> ATLAS diskless sites</a:t>
            </a:r>
          </a:p>
          <a:p>
            <a:pPr lvl="1" defTabSz="914400">
              <a:buFont typeface="Wingdings" panose="05000000000000000000" pitchFamily="2" charset="2"/>
              <a:buChar char="§"/>
            </a:pPr>
            <a:r>
              <a:rPr lang="en-US" sz="1800" dirty="0">
                <a:latin typeface="Arial" panose="020B0604020202020204" pitchFamily="34" charset="0"/>
                <a:cs typeface="Arial" panose="020B0604020202020204" pitchFamily="34" charset="0"/>
              </a:rPr>
              <a:t>Member in FAX(Federated ATLAS storage systems using </a:t>
            </a:r>
            <a:r>
              <a:rPr lang="en-US" sz="1800" dirty="0" err="1">
                <a:latin typeface="Arial" panose="020B0604020202020204" pitchFamily="34" charset="0"/>
                <a:cs typeface="Arial" panose="020B0604020202020204" pitchFamily="34" charset="0"/>
              </a:rPr>
              <a:t>XRootD</a:t>
            </a:r>
            <a:r>
              <a:rPr lang="en-US" sz="1800" dirty="0">
                <a:latin typeface="Arial" panose="020B0604020202020204" pitchFamily="34" charset="0"/>
                <a:cs typeface="Arial" panose="020B0604020202020204" pitchFamily="34" charset="0"/>
              </a:rPr>
              <a:t>)</a:t>
            </a:r>
          </a:p>
          <a:p>
            <a:pPr lvl="1" defTabSz="914400">
              <a:buFont typeface="Wingdings" panose="05000000000000000000" pitchFamily="2" charset="2"/>
              <a:buChar char="§"/>
            </a:pPr>
            <a:r>
              <a:rPr lang="en-US" sz="1800" dirty="0">
                <a:latin typeface="Arial" panose="020B0604020202020204" pitchFamily="34" charset="0"/>
                <a:cs typeface="Arial" panose="020B0604020202020204" pitchFamily="34" charset="0"/>
              </a:rPr>
              <a:t>Part of LHCONE network (10Gbps connectivity)</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8499" y="1640114"/>
            <a:ext cx="3816688" cy="2850078"/>
          </a:xfrm>
          <a:prstGeom prst="rect">
            <a:avLst/>
          </a:prstGeom>
        </p:spPr>
      </p:pic>
      <p:sp>
        <p:nvSpPr>
          <p:cNvPr id="10" name="TextBox 9"/>
          <p:cNvSpPr txBox="1"/>
          <p:nvPr/>
        </p:nvSpPr>
        <p:spPr>
          <a:xfrm>
            <a:off x="104808" y="1770740"/>
            <a:ext cx="4483062" cy="2031325"/>
          </a:xfrm>
          <a:prstGeom prst="rect">
            <a:avLst/>
          </a:prstGeom>
          <a:noFill/>
        </p:spPr>
        <p:txBody>
          <a:bodyPr wrap="square" rtlCol="0">
            <a:spAutoFit/>
          </a:bodyPr>
          <a:lstStyle/>
          <a:p>
            <a:r>
              <a:rPr lang="en-US" dirty="0"/>
              <a:t>Computing infrastructure</a:t>
            </a:r>
          </a:p>
          <a:p>
            <a:pPr marL="742950" lvl="1" indent="-285750">
              <a:buFont typeface="Arial" charset="0"/>
              <a:buChar char="•"/>
            </a:pPr>
            <a:r>
              <a:rPr lang="en-US" dirty="0"/>
              <a:t>APC </a:t>
            </a:r>
            <a:r>
              <a:rPr lang="en-US" dirty="0" err="1"/>
              <a:t>InRow</a:t>
            </a:r>
            <a:r>
              <a:rPr lang="en-US" dirty="0"/>
              <a:t> Chilled Water Cooling</a:t>
            </a:r>
          </a:p>
          <a:p>
            <a:pPr marL="742950" lvl="1" indent="-285750">
              <a:buFont typeface="Arial" charset="0"/>
              <a:buChar char="•"/>
            </a:pPr>
            <a:r>
              <a:rPr lang="en-US" dirty="0"/>
              <a:t>160KVA UPS</a:t>
            </a:r>
          </a:p>
          <a:p>
            <a:pPr marL="742950" lvl="1" indent="-285750">
              <a:buFont typeface="Arial" charset="0"/>
              <a:buChar char="•"/>
            </a:pPr>
            <a:r>
              <a:rPr lang="en-US" dirty="0"/>
              <a:t>More then 3100 CPU(~230 nodes)</a:t>
            </a:r>
          </a:p>
          <a:p>
            <a:pPr marL="742950" lvl="1" indent="-285750">
              <a:buFont typeface="Arial" charset="0"/>
              <a:buChar char="•"/>
            </a:pPr>
            <a:r>
              <a:rPr lang="en-US" dirty="0"/>
              <a:t>8, 16, 20, 32 cores/server</a:t>
            </a:r>
          </a:p>
          <a:p>
            <a:pPr marL="742950" lvl="1" indent="-285750">
              <a:buFont typeface="Arial" charset="0"/>
              <a:buChar char="•"/>
            </a:pPr>
            <a:endParaRPr lang="en-US" dirty="0"/>
          </a:p>
          <a:p>
            <a:pPr lvl="2"/>
            <a:endParaRPr lang="en-US" dirty="0"/>
          </a:p>
        </p:txBody>
      </p:sp>
    </p:spTree>
    <p:extLst>
      <p:ext uri="{BB962C8B-B14F-4D97-AF65-F5344CB8AC3E}">
        <p14:creationId xmlns:p14="http://schemas.microsoft.com/office/powerpoint/2010/main" val="2887292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pPr>
              <a:defRPr/>
            </a:pPr>
            <a:fld id="{DB76E8D1-E55A-4F6D-9442-A93C865F44C8}" type="slidenum">
              <a:rPr lang="en-US" smtClean="0"/>
              <a:pPr>
                <a:defRPr/>
              </a:pPr>
              <a:t>9</a:t>
            </a:fld>
            <a:endParaRPr lang="en-US"/>
          </a:p>
        </p:txBody>
      </p:sp>
      <p:sp>
        <p:nvSpPr>
          <p:cNvPr id="7" name="Rectangle 6"/>
          <p:cNvSpPr/>
          <p:nvPr/>
        </p:nvSpPr>
        <p:spPr>
          <a:xfrm>
            <a:off x="253218" y="509145"/>
            <a:ext cx="8721969" cy="584775"/>
          </a:xfrm>
          <a:prstGeom prst="rect">
            <a:avLst/>
          </a:prstGeom>
        </p:spPr>
        <p:txBody>
          <a:bodyPr wrap="square">
            <a:spAutoFit/>
          </a:bodyPr>
          <a:lstStyle/>
          <a:p>
            <a:pPr algn="ctr"/>
            <a:r>
              <a:rPr lang="en-US" sz="3200" dirty="0"/>
              <a:t>Sites capabilities – RO-07-NIPNE</a:t>
            </a:r>
            <a:endParaRPr lang="ro-RO" sz="32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6996" y="1762806"/>
            <a:ext cx="3697690" cy="3079668"/>
          </a:xfrm>
          <a:prstGeom prst="rect">
            <a:avLst/>
          </a:prstGeom>
        </p:spPr>
      </p:pic>
      <p:sp>
        <p:nvSpPr>
          <p:cNvPr id="10" name="TextBox 9"/>
          <p:cNvSpPr txBox="1"/>
          <p:nvPr/>
        </p:nvSpPr>
        <p:spPr>
          <a:xfrm>
            <a:off x="131140" y="1520640"/>
            <a:ext cx="4483062" cy="2031325"/>
          </a:xfrm>
          <a:prstGeom prst="rect">
            <a:avLst/>
          </a:prstGeom>
          <a:noFill/>
        </p:spPr>
        <p:txBody>
          <a:bodyPr wrap="square" rtlCol="0">
            <a:spAutoFit/>
          </a:bodyPr>
          <a:lstStyle/>
          <a:p>
            <a:r>
              <a:rPr lang="en-US" b="1" dirty="0"/>
              <a:t>Storage infrastructure</a:t>
            </a:r>
          </a:p>
          <a:p>
            <a:pPr marL="285750" indent="-285750">
              <a:buFont typeface="Arial" panose="020B0604020202020204" pitchFamily="34" charset="0"/>
              <a:buChar char="•"/>
            </a:pPr>
            <a:r>
              <a:rPr lang="en-US" dirty="0"/>
              <a:t>4x80KVA UPS Emerson</a:t>
            </a:r>
          </a:p>
          <a:p>
            <a:pPr marL="285750" indent="-285750">
              <a:buFont typeface="Arial" panose="020B0604020202020204" pitchFamily="34" charset="0"/>
              <a:buChar char="•"/>
            </a:pPr>
            <a:r>
              <a:rPr lang="en-US" dirty="0"/>
              <a:t>10 servers</a:t>
            </a:r>
          </a:p>
          <a:p>
            <a:pPr marL="285750" indent="-285750">
              <a:buFont typeface="Arial" panose="020B0604020202020204" pitchFamily="34" charset="0"/>
              <a:buChar char="•"/>
            </a:pPr>
            <a:r>
              <a:rPr lang="en-US" dirty="0"/>
              <a:t>~1,5PB total capacity</a:t>
            </a:r>
          </a:p>
          <a:p>
            <a:pPr marL="285750" indent="-285750">
              <a:buFont typeface="Arial" panose="020B0604020202020204" pitchFamily="34" charset="0"/>
              <a:buChar char="•"/>
            </a:pPr>
            <a:r>
              <a:rPr lang="en-US" dirty="0"/>
              <a:t>&gt;1PB used capacity</a:t>
            </a:r>
          </a:p>
          <a:p>
            <a:pPr marL="742950" lvl="1" indent="-285750">
              <a:buFont typeface="Arial" charset="0"/>
              <a:buChar char="•"/>
            </a:pPr>
            <a:endParaRPr lang="en-US" dirty="0"/>
          </a:p>
          <a:p>
            <a:pPr lvl="2"/>
            <a:endParaRPr lang="en-US" dirty="0"/>
          </a:p>
        </p:txBody>
      </p:sp>
      <p:sp>
        <p:nvSpPr>
          <p:cNvPr id="11" name="TextBox 10"/>
          <p:cNvSpPr txBox="1"/>
          <p:nvPr/>
        </p:nvSpPr>
        <p:spPr>
          <a:xfrm>
            <a:off x="131140" y="2999880"/>
            <a:ext cx="5268174" cy="923330"/>
          </a:xfrm>
          <a:prstGeom prst="rect">
            <a:avLst/>
          </a:prstGeom>
          <a:noFill/>
        </p:spPr>
        <p:txBody>
          <a:bodyPr wrap="square" rtlCol="0">
            <a:spAutoFit/>
          </a:bodyPr>
          <a:lstStyle/>
          <a:p>
            <a:r>
              <a:rPr lang="en-US" b="1" dirty="0"/>
              <a:t>Network infrastructure</a:t>
            </a:r>
            <a:r>
              <a:rPr lang="en-US" dirty="0"/>
              <a:t>:</a:t>
            </a:r>
          </a:p>
          <a:p>
            <a:pPr marL="285750" indent="-285750">
              <a:buFont typeface="Arial" panose="020B0604020202020204" pitchFamily="34" charset="0"/>
              <a:buChar char="•"/>
            </a:pPr>
            <a:r>
              <a:rPr lang="en-US" dirty="0"/>
              <a:t>120Gbps connectivity between DC1 and DC2</a:t>
            </a:r>
          </a:p>
          <a:p>
            <a:pPr marL="285750" indent="-285750">
              <a:buFont typeface="Arial" panose="020B0604020202020204" pitchFamily="34" charset="0"/>
              <a:buChar char="•"/>
            </a:pPr>
            <a:r>
              <a:rPr lang="en-US" dirty="0"/>
              <a:t>2x40Gbps, 4x10Gbps</a:t>
            </a:r>
          </a:p>
        </p:txBody>
      </p:sp>
      <p:sp>
        <p:nvSpPr>
          <p:cNvPr id="4" name="TextBox 3"/>
          <p:cNvSpPr txBox="1"/>
          <p:nvPr/>
        </p:nvSpPr>
        <p:spPr>
          <a:xfrm>
            <a:off x="137106" y="3904353"/>
            <a:ext cx="7831239" cy="2308324"/>
          </a:xfrm>
          <a:prstGeom prst="rect">
            <a:avLst/>
          </a:prstGeom>
          <a:noFill/>
        </p:spPr>
        <p:txBody>
          <a:bodyPr wrap="square" rtlCol="0">
            <a:spAutoFit/>
          </a:bodyPr>
          <a:lstStyle/>
          <a:p>
            <a:r>
              <a:rPr lang="en-US" b="1" dirty="0"/>
              <a:t>RO-07-NIPNE Software</a:t>
            </a:r>
            <a:r>
              <a:rPr lang="en-US" dirty="0"/>
              <a:t>:</a:t>
            </a:r>
          </a:p>
          <a:p>
            <a:pPr marL="285750" indent="-285750">
              <a:buFont typeface="Arial" charset="0"/>
              <a:buChar char="•"/>
            </a:pPr>
            <a:r>
              <a:rPr lang="en-US" dirty="0"/>
              <a:t>Scientific Linux 6, UMD3 middleware </a:t>
            </a:r>
          </a:p>
          <a:p>
            <a:pPr marL="285750" indent="-285750">
              <a:buFont typeface="Arial" charset="0"/>
              <a:buChar char="•"/>
            </a:pPr>
            <a:r>
              <a:rPr lang="en-US" dirty="0"/>
              <a:t>3 CREAM + 1 ARC-CE  as job management service</a:t>
            </a:r>
          </a:p>
          <a:p>
            <a:pPr marL="285750" indent="-285750">
              <a:buFont typeface="Arial" charset="0"/>
              <a:buChar char="•"/>
            </a:pPr>
            <a:r>
              <a:rPr lang="en-US" dirty="0"/>
              <a:t>12 queues (PBS/Torque + MAUI, SLURM)</a:t>
            </a:r>
          </a:p>
          <a:p>
            <a:pPr marL="285750" indent="-285750">
              <a:buFont typeface="Arial" charset="0"/>
              <a:buChar char="•"/>
            </a:pPr>
            <a:r>
              <a:rPr lang="en-US" dirty="0"/>
              <a:t>Disk Pool Manager(DPM </a:t>
            </a:r>
            <a:r>
              <a:rPr lang="mr-IN" dirty="0"/>
              <a:t>–</a:t>
            </a:r>
            <a:r>
              <a:rPr lang="en-US" dirty="0"/>
              <a:t> for ATLAS, </a:t>
            </a:r>
            <a:r>
              <a:rPr lang="en-US" dirty="0" err="1"/>
              <a:t>LHCb</a:t>
            </a:r>
            <a:r>
              <a:rPr lang="en-US" dirty="0"/>
              <a:t>) with 9 disk storage</a:t>
            </a:r>
          </a:p>
          <a:p>
            <a:pPr marL="285750" indent="-285750">
              <a:buFont typeface="Arial" charset="0"/>
              <a:buChar char="•"/>
            </a:pPr>
            <a:r>
              <a:rPr lang="en-US" dirty="0"/>
              <a:t>EOS (Alice) </a:t>
            </a:r>
            <a:r>
              <a:rPr lang="mr-IN" dirty="0"/>
              <a:t>–</a:t>
            </a:r>
            <a:r>
              <a:rPr lang="en-US" dirty="0"/>
              <a:t> 1 FST server</a:t>
            </a:r>
          </a:p>
          <a:p>
            <a:pPr marL="285750" indent="-285750">
              <a:buFont typeface="Arial" charset="0"/>
              <a:buChar char="•"/>
            </a:pPr>
            <a:r>
              <a:rPr lang="en-US" dirty="0"/>
              <a:t>Top BDII, Site BDII, VOBOX, CVMFS for all VOs</a:t>
            </a:r>
          </a:p>
          <a:p>
            <a:endParaRPr lang="ro-RO" dirty="0"/>
          </a:p>
        </p:txBody>
      </p:sp>
      <p:sp>
        <p:nvSpPr>
          <p:cNvPr id="13" name="TextBox 12"/>
          <p:cNvSpPr txBox="1"/>
          <p:nvPr/>
        </p:nvSpPr>
        <p:spPr>
          <a:xfrm>
            <a:off x="253218" y="6066971"/>
            <a:ext cx="6452382" cy="646331"/>
          </a:xfrm>
          <a:prstGeom prst="rect">
            <a:avLst/>
          </a:prstGeom>
          <a:noFill/>
        </p:spPr>
        <p:txBody>
          <a:bodyPr wrap="square" rtlCol="0">
            <a:spAutoFit/>
          </a:bodyPr>
          <a:lstStyle/>
          <a:p>
            <a:r>
              <a:rPr lang="en-US" b="1" dirty="0"/>
              <a:t>Alice VO</a:t>
            </a:r>
            <a:r>
              <a:rPr lang="en-US" dirty="0"/>
              <a:t>: VOBOX, Dedicated CREAM, 688 cores, 30 nodes; </a:t>
            </a:r>
          </a:p>
          <a:p>
            <a:r>
              <a:rPr lang="en-US" dirty="0"/>
              <a:t> </a:t>
            </a:r>
            <a:endParaRPr lang="ro-RO" dirty="0"/>
          </a:p>
        </p:txBody>
      </p:sp>
    </p:spTree>
    <p:extLst>
      <p:ext uri="{BB962C8B-B14F-4D97-AF65-F5344CB8AC3E}">
        <p14:creationId xmlns:p14="http://schemas.microsoft.com/office/powerpoint/2010/main" val="24046850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12">
      <a:dk1>
        <a:srgbClr val="010101"/>
      </a:dk1>
      <a:lt1>
        <a:sysClr val="window" lastClr="FFFFFF"/>
      </a:lt1>
      <a:dk2>
        <a:srgbClr val="000000"/>
      </a:dk2>
      <a:lt2>
        <a:srgbClr val="D9D9D9"/>
      </a:lt2>
      <a:accent1>
        <a:srgbClr val="36424C"/>
      </a:accent1>
      <a:accent2>
        <a:srgbClr val="CB160E"/>
      </a:accent2>
      <a:accent3>
        <a:srgbClr val="A5AB81"/>
      </a:accent3>
      <a:accent4>
        <a:srgbClr val="DE5503"/>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12">
    <a:dk1>
      <a:srgbClr val="010101"/>
    </a:dk1>
    <a:lt1>
      <a:sysClr val="window" lastClr="FFFFFF"/>
    </a:lt1>
    <a:dk2>
      <a:srgbClr val="000000"/>
    </a:dk2>
    <a:lt2>
      <a:srgbClr val="D9D9D9"/>
    </a:lt2>
    <a:accent1>
      <a:srgbClr val="36424C"/>
    </a:accent1>
    <a:accent2>
      <a:srgbClr val="CB160E"/>
    </a:accent2>
    <a:accent3>
      <a:srgbClr val="A5AB81"/>
    </a:accent3>
    <a:accent4>
      <a:srgbClr val="DE5503"/>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84148D0557CD0439F4D781F6F48706E" ma:contentTypeVersion="0" ma:contentTypeDescription="Create a new document." ma:contentTypeScope="" ma:versionID="de6c4609311e793f5e72b9316fc964c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8631B10-816E-4684-B922-E687280AEB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E19A999C-23C3-44A0-8B64-60C3CE32E1A0}">
  <ds:schemaRefs>
    <ds:schemaRef ds:uri="http://schemas.microsoft.com/sharepoint/v3/contenttype/forms"/>
  </ds:schemaRefs>
</ds:datastoreItem>
</file>

<file path=customXml/itemProps3.xml><?xml version="1.0" encoding="utf-8"?>
<ds:datastoreItem xmlns:ds="http://schemas.openxmlformats.org/officeDocument/2006/customXml" ds:itemID="{AA80BF76-DA44-4080-AC80-6C500400A423}">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Median.thmx</Template>
  <TotalTime>3510</TotalTime>
  <Words>907</Words>
  <Application>Microsoft Office PowerPoint</Application>
  <PresentationFormat>On-screen Show (4:3)</PresentationFormat>
  <Paragraphs>239</Paragraphs>
  <Slides>25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Mangal</vt:lpstr>
      <vt:lpstr>Noto Sans Symbols</vt:lpstr>
      <vt:lpstr>Times New Roman</vt:lpstr>
      <vt:lpstr>Trebuchet MS</vt:lpstr>
      <vt:lpstr>Tw Cen MT</vt:lpstr>
      <vt:lpstr>Wingdings</vt:lpstr>
      <vt:lpstr>Wingdings 2</vt:lpstr>
      <vt:lpstr>Median</vt:lpstr>
      <vt:lpstr>PowerPoint Presentation</vt:lpstr>
      <vt:lpstr>Table of contents</vt:lpstr>
      <vt:lpstr>Overview</vt:lpstr>
      <vt:lpstr>Table of contents</vt:lpstr>
      <vt:lpstr>New ISS Computing Infrastructure</vt:lpstr>
      <vt:lpstr>PowerPoint Presentation</vt:lpstr>
      <vt:lpstr>PowerPoint Presentation</vt:lpstr>
      <vt:lpstr>PowerPoint Presentation</vt:lpstr>
      <vt:lpstr>PowerPoint Presentation</vt:lpstr>
      <vt:lpstr>HW Computing Infrastructure</vt:lpstr>
      <vt:lpstr>Grid Nodes as OpenStack VMs</vt:lpstr>
      <vt:lpstr>Table of contents</vt:lpstr>
      <vt:lpstr>PowerPoint Presentation</vt:lpstr>
      <vt:lpstr>PowerPoint Presentation</vt:lpstr>
      <vt:lpstr>PowerPoint Presentation</vt:lpstr>
      <vt:lpstr>PowerPoint Presentation</vt:lpstr>
      <vt:lpstr>PowerPoint Presentation</vt:lpstr>
      <vt:lpstr>Table of contents</vt:lpstr>
      <vt:lpstr>PowerPoint Presentation</vt:lpstr>
      <vt:lpstr>Table of contents</vt:lpstr>
      <vt:lpstr>PowerPoint Presentation</vt:lpstr>
      <vt:lpstr>Table of contents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ISS Computing</dc:title>
  <dc:creator/>
  <cp:lastModifiedBy>ipop</cp:lastModifiedBy>
  <cp:revision>553</cp:revision>
  <cp:lastPrinted>2017-05-03T09:48:41Z</cp:lastPrinted>
  <dcterms:created xsi:type="dcterms:W3CDTF">2012-02-16T14:08:04Z</dcterms:created>
  <dcterms:modified xsi:type="dcterms:W3CDTF">2017-05-03T13:01:19Z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0x010100E84148D0557CD0439F4D781F6F48706E</vt:lpwstr>
  </property>
</Properties>
</file>