
<file path=[Content_Types].xml><?xml version="1.0" encoding="utf-8"?>
<Types xmlns="http://schemas.openxmlformats.org/package/2006/content-types">
  <Default Extension="xml" ContentType="application/xml"/>
  <Default Extension="tif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1" r:id="rId7"/>
    <p:sldId id="264" r:id="rId8"/>
    <p:sldId id="265" r:id="rId9"/>
    <p:sldId id="267" r:id="rId10"/>
    <p:sldId id="266" r:id="rId11"/>
    <p:sldId id="268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7"/>
    <p:restoredTop sz="93632"/>
  </p:normalViewPr>
  <p:slideViewPr>
    <p:cSldViewPr snapToGrid="0" snapToObjects="1">
      <p:cViewPr varScale="1">
        <p:scale>
          <a:sx n="45" d="100"/>
          <a:sy n="45" d="100"/>
        </p:scale>
        <p:origin x="20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C7A26-C589-7844-BA8F-41D5086E8EB3}" type="datetimeFigureOut">
              <a:rPr lang="en-US" smtClean="0"/>
              <a:t>5/4/17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322BC-4399-4A4F-8BBA-096E3512F4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7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tiff"/><Relationship Id="rId3" Type="http://schemas.openxmlformats.org/officeDocument/2006/relationships/image" Target="../media/image11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Relationship Id="rId3" Type="http://schemas.openxmlformats.org/officeDocument/2006/relationships/image" Target="../media/image2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tiff"/><Relationship Id="rId3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Austrian Tier2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D. </a:t>
            </a:r>
            <a:r>
              <a:rPr lang="en-US" dirty="0" err="1" smtClean="0"/>
              <a:t>Liko</a:t>
            </a:r>
            <a:r>
              <a:rPr lang="en-US" dirty="0" smtClean="0"/>
              <a:t>, Institute for High Energy Physics</a:t>
            </a:r>
          </a:p>
          <a:p>
            <a:r>
              <a:rPr lang="en-US" dirty="0" smtClean="0"/>
              <a:t>M .Weber, Stephan Meyer Institute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299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technical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Our Biologists like </a:t>
            </a:r>
            <a:r>
              <a:rPr lang="en-US" dirty="0" err="1" smtClean="0"/>
              <a:t>Debian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Linux Containers will be essential</a:t>
            </a:r>
          </a:p>
          <a:p>
            <a:pPr lvl="1"/>
            <a:r>
              <a:rPr lang="en-US" dirty="0" smtClean="0"/>
              <a:t>Singularity</a:t>
            </a:r>
          </a:p>
          <a:p>
            <a:pPr lvl="1"/>
            <a:r>
              <a:rPr lang="en-US" dirty="0" smtClean="0"/>
              <a:t>(or Docker or Shifter)</a:t>
            </a:r>
          </a:p>
          <a:p>
            <a:pPr lvl="1"/>
            <a:endParaRPr lang="en-US" dirty="0"/>
          </a:p>
          <a:p>
            <a:r>
              <a:rPr lang="en-US" dirty="0" smtClean="0"/>
              <a:t>I do not yet know</a:t>
            </a:r>
          </a:p>
          <a:p>
            <a:pPr lvl="1"/>
            <a:r>
              <a:rPr lang="en-US" dirty="0" smtClean="0"/>
              <a:t>Integration with batch system/CE</a:t>
            </a:r>
          </a:p>
          <a:p>
            <a:pPr lvl="1"/>
            <a:r>
              <a:rPr lang="en-US" dirty="0" smtClean="0"/>
              <a:t>CVMFS</a:t>
            </a:r>
          </a:p>
          <a:p>
            <a:pPr lvl="1"/>
            <a:r>
              <a:rPr lang="en-US" dirty="0" smtClean="0"/>
              <a:t>EOS</a:t>
            </a:r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9166" y="343747"/>
            <a:ext cx="2365294" cy="191603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3596" y="2701939"/>
            <a:ext cx="1305857" cy="1305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893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Provisional </a:t>
            </a:r>
            <a:r>
              <a:rPr lang="en-US" dirty="0" smtClean="0"/>
              <a:t>Timescale*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0193" y="1610915"/>
            <a:ext cx="3599235" cy="7198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942976" y="2581728"/>
            <a:ext cx="4990896" cy="7782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Disk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28650" y="5836596"/>
            <a:ext cx="966686" cy="369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78679" y="5836594"/>
            <a:ext cx="966686" cy="369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2018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801690" y="5836594"/>
            <a:ext cx="966686" cy="369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50528" y="5836594"/>
            <a:ext cx="966686" cy="369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00557" y="5807407"/>
            <a:ext cx="966686" cy="369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2021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3045365" y="3778235"/>
            <a:ext cx="4469859" cy="7782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CPU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086350" y="4807414"/>
            <a:ext cx="2428875" cy="778213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New Disk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628650" y="6400800"/>
            <a:ext cx="4821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Assuming funding can be obtained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2305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Vienna is running now Alice jobs for about a year</a:t>
            </a:r>
          </a:p>
          <a:p>
            <a:r>
              <a:rPr lang="en-US" dirty="0" smtClean="0"/>
              <a:t>Storage will be available in foreseeable future</a:t>
            </a:r>
          </a:p>
          <a:p>
            <a:endParaRPr lang="en-US" dirty="0"/>
          </a:p>
          <a:p>
            <a:r>
              <a:rPr lang="en-US" dirty="0" smtClean="0"/>
              <a:t>Plans on how to continue in two to three years are progressing</a:t>
            </a:r>
          </a:p>
          <a:p>
            <a:pPr lvl="1"/>
            <a:r>
              <a:rPr lang="en-US" dirty="0" smtClean="0"/>
              <a:t>Waiting for a confirmation from the funding agencies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54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Status of the Site</a:t>
            </a:r>
          </a:p>
          <a:p>
            <a:endParaRPr lang="en-US" dirty="0"/>
          </a:p>
          <a:p>
            <a:r>
              <a:rPr lang="en-US" dirty="0" smtClean="0"/>
              <a:t>Short time goals</a:t>
            </a:r>
          </a:p>
          <a:p>
            <a:endParaRPr lang="en-US" dirty="0"/>
          </a:p>
          <a:p>
            <a:r>
              <a:rPr lang="en-US" dirty="0" smtClean="0"/>
              <a:t>Long term 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167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Austrian Tier 2 at HEPHY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Initial Investment from EGEE times</a:t>
            </a:r>
          </a:p>
          <a:p>
            <a:pPr lvl="1"/>
            <a:r>
              <a:rPr lang="en-US" dirty="0" smtClean="0"/>
              <a:t>CMS Only</a:t>
            </a:r>
          </a:p>
          <a:p>
            <a:pPr lvl="1"/>
            <a:r>
              <a:rPr lang="en-US" dirty="0" smtClean="0"/>
              <a:t>Hosted at the Institute</a:t>
            </a:r>
          </a:p>
          <a:p>
            <a:pPr lvl="1"/>
            <a:endParaRPr lang="en-US" dirty="0"/>
          </a:p>
          <a:p>
            <a:r>
              <a:rPr lang="en-US" dirty="0" smtClean="0"/>
              <a:t>Newcomers</a:t>
            </a:r>
          </a:p>
          <a:p>
            <a:pPr lvl="1"/>
            <a:r>
              <a:rPr lang="en-US" dirty="0" smtClean="0"/>
              <a:t>Alice </a:t>
            </a:r>
            <a:r>
              <a:rPr lang="mr-IN" dirty="0" smtClean="0"/>
              <a:t>–</a:t>
            </a:r>
            <a:r>
              <a:rPr lang="en-US" dirty="0" smtClean="0"/>
              <a:t> via grant for Stephan Mayer Institute</a:t>
            </a:r>
          </a:p>
          <a:p>
            <a:pPr lvl="1"/>
            <a:r>
              <a:rPr lang="en-US" dirty="0" smtClean="0"/>
              <a:t>Belle2 </a:t>
            </a:r>
            <a:r>
              <a:rPr lang="mr-IN" dirty="0" smtClean="0"/>
              <a:t>–</a:t>
            </a:r>
            <a:r>
              <a:rPr lang="en-US" dirty="0" smtClean="0"/>
              <a:t> no real investment yet </a:t>
            </a:r>
            <a:r>
              <a:rPr lang="mr-IN" dirty="0" smtClean="0"/>
              <a:t>…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Manpower</a:t>
            </a:r>
          </a:p>
          <a:p>
            <a:pPr lvl="1"/>
            <a:r>
              <a:rPr lang="en-US" dirty="0" smtClean="0"/>
              <a:t>1 FTE &amp; 1 Technician</a:t>
            </a:r>
          </a:p>
          <a:p>
            <a:endParaRPr lang="en-US" dirty="0" smtClean="0"/>
          </a:p>
          <a:p>
            <a:r>
              <a:rPr lang="en-US" dirty="0" smtClean="0"/>
              <a:t>Big question</a:t>
            </a:r>
          </a:p>
          <a:p>
            <a:pPr lvl="1"/>
            <a:r>
              <a:rPr lang="en-US" dirty="0" smtClean="0"/>
              <a:t>Soon significant investment required to renew aging infrastructure</a:t>
            </a:r>
          </a:p>
          <a:p>
            <a:pPr lvl="1"/>
            <a:r>
              <a:rPr lang="en-US" dirty="0" smtClean="0"/>
              <a:t>How to continue in a sustainable way ?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6846" y="230190"/>
            <a:ext cx="2387154" cy="13446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1066" y="2994195"/>
            <a:ext cx="1270000" cy="127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7375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CPU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Supermicro</a:t>
            </a:r>
            <a:r>
              <a:rPr lang="en-US" dirty="0" smtClean="0"/>
              <a:t> </a:t>
            </a:r>
            <a:r>
              <a:rPr lang="en-US" dirty="0" err="1" smtClean="0"/>
              <a:t>TwinBlades</a:t>
            </a:r>
            <a:endParaRPr lang="en-US" dirty="0" smtClean="0"/>
          </a:p>
          <a:p>
            <a:pPr lvl="1"/>
            <a:r>
              <a:rPr lang="mr-IN" dirty="0" err="1" smtClean="0"/>
              <a:t>Intel</a:t>
            </a:r>
            <a:r>
              <a:rPr lang="mr-IN" dirty="0" smtClean="0"/>
              <a:t> </a:t>
            </a:r>
            <a:r>
              <a:rPr lang="mr-IN" dirty="0" err="1" smtClean="0"/>
              <a:t>Xeon</a:t>
            </a:r>
            <a:r>
              <a:rPr lang="mr-IN" dirty="0" smtClean="0"/>
              <a:t> </a:t>
            </a:r>
            <a:r>
              <a:rPr lang="mr-IN" dirty="0"/>
              <a:t>E5-2680 v2 @ </a:t>
            </a:r>
            <a:r>
              <a:rPr lang="mr-IN" dirty="0" smtClean="0"/>
              <a:t>2.80GHz</a:t>
            </a:r>
            <a:endParaRPr lang="en-US" dirty="0" smtClean="0"/>
          </a:p>
          <a:p>
            <a:pPr lvl="1"/>
            <a:r>
              <a:rPr lang="en-US" dirty="0" smtClean="0"/>
              <a:t>800 CPU cores +HT</a:t>
            </a:r>
            <a:endParaRPr lang="mr-IN" dirty="0"/>
          </a:p>
          <a:p>
            <a:endParaRPr lang="en-US" dirty="0"/>
          </a:p>
          <a:p>
            <a:r>
              <a:rPr lang="en-US" dirty="0" smtClean="0"/>
              <a:t>HPE Blade System</a:t>
            </a:r>
          </a:p>
          <a:p>
            <a:pPr lvl="1"/>
            <a:r>
              <a:rPr lang="mr-IN" dirty="0" err="1" smtClean="0"/>
              <a:t>Intel</a:t>
            </a:r>
            <a:r>
              <a:rPr lang="mr-IN" dirty="0" smtClean="0"/>
              <a:t> </a:t>
            </a:r>
            <a:r>
              <a:rPr lang="mr-IN" dirty="0" err="1" smtClean="0"/>
              <a:t>Xeon</a:t>
            </a:r>
            <a:r>
              <a:rPr lang="mr-IN" dirty="0" smtClean="0"/>
              <a:t> </a:t>
            </a:r>
            <a:r>
              <a:rPr lang="mr-IN" dirty="0"/>
              <a:t>E5-2660 v3 @ 2.60GHz</a:t>
            </a:r>
          </a:p>
          <a:p>
            <a:pPr lvl="1"/>
            <a:r>
              <a:rPr lang="en-US" dirty="0" smtClean="0"/>
              <a:t>480 CPU cores + HT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Storage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Supermicro</a:t>
            </a:r>
            <a:r>
              <a:rPr lang="en-US" dirty="0" smtClean="0"/>
              <a:t> </a:t>
            </a:r>
            <a:r>
              <a:rPr lang="en-US" dirty="0" err="1" smtClean="0"/>
              <a:t>Diskserver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house upgrade</a:t>
            </a:r>
          </a:p>
          <a:p>
            <a:pPr lvl="1"/>
            <a:r>
              <a:rPr lang="en-US" dirty="0" smtClean="0"/>
              <a:t>10 </a:t>
            </a:r>
            <a:r>
              <a:rPr lang="en-US" dirty="0" err="1" smtClean="0"/>
              <a:t>Gbit</a:t>
            </a:r>
            <a:r>
              <a:rPr lang="en-US" dirty="0" smtClean="0"/>
              <a:t> Network</a:t>
            </a:r>
          </a:p>
          <a:p>
            <a:pPr lvl="1"/>
            <a:r>
              <a:rPr lang="en-US" dirty="0" smtClean="0"/>
              <a:t>New RAID card</a:t>
            </a:r>
          </a:p>
          <a:p>
            <a:pPr lvl="1"/>
            <a:r>
              <a:rPr lang="en-US" dirty="0" smtClean="0"/>
              <a:t>4/8 TB Disks</a:t>
            </a:r>
          </a:p>
          <a:p>
            <a:endParaRPr lang="en-US" dirty="0"/>
          </a:p>
          <a:p>
            <a:r>
              <a:rPr lang="en-US" dirty="0" smtClean="0"/>
              <a:t>Not all servers converted yet</a:t>
            </a:r>
          </a:p>
          <a:p>
            <a:r>
              <a:rPr lang="en-US" dirty="0" smtClean="0"/>
              <a:t>Up </a:t>
            </a:r>
            <a:r>
              <a:rPr lang="en-US" dirty="0" smtClean="0"/>
              <a:t>to now CMS only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3033" y="255048"/>
            <a:ext cx="2623274" cy="174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208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EOS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Preparations ongoing</a:t>
            </a:r>
          </a:p>
          <a:p>
            <a:pPr lvl="1"/>
            <a:r>
              <a:rPr lang="en-US" dirty="0" smtClean="0"/>
              <a:t>Currently liberating some old disk servers</a:t>
            </a:r>
            <a:endParaRPr lang="en-US" dirty="0"/>
          </a:p>
          <a:p>
            <a:pPr lvl="1"/>
            <a:r>
              <a:rPr lang="en-US" dirty="0" smtClean="0"/>
              <a:t>In house upgrade with new components</a:t>
            </a:r>
          </a:p>
          <a:p>
            <a:endParaRPr lang="en-US" dirty="0"/>
          </a:p>
          <a:p>
            <a:r>
              <a:rPr lang="en-US" dirty="0"/>
              <a:t>We aim to start operation before the summer</a:t>
            </a:r>
          </a:p>
          <a:p>
            <a:pPr lvl="1"/>
            <a:r>
              <a:rPr lang="en-US" b="1" dirty="0"/>
              <a:t>Please </a:t>
            </a:r>
            <a:r>
              <a:rPr lang="en-US" b="1" dirty="0" smtClean="0"/>
              <a:t>bug </a:t>
            </a:r>
            <a:r>
              <a:rPr lang="en-US" b="1" dirty="0"/>
              <a:t>me</a:t>
            </a:r>
            <a:r>
              <a:rPr lang="en-US" dirty="0"/>
              <a:t> to stick to my promise</a:t>
            </a:r>
            <a:r>
              <a:rPr lang="en-US" dirty="0" smtClean="0"/>
              <a:t>!</a:t>
            </a:r>
          </a:p>
          <a:p>
            <a:pPr lvl="1"/>
            <a:endParaRPr lang="en-US" dirty="0"/>
          </a:p>
          <a:p>
            <a:r>
              <a:rPr lang="en-US" dirty="0" smtClean="0"/>
              <a:t>We should deliver about </a:t>
            </a:r>
            <a:r>
              <a:rPr lang="en-US" dirty="0" smtClean="0"/>
              <a:t>300 </a:t>
            </a:r>
            <a:r>
              <a:rPr lang="en-US" dirty="0" smtClean="0"/>
              <a:t>TB to </a:t>
            </a:r>
            <a:r>
              <a:rPr lang="en-US" dirty="0" smtClean="0"/>
              <a:t>Alice </a:t>
            </a:r>
          </a:p>
          <a:p>
            <a:pPr lvl="1"/>
            <a:r>
              <a:rPr lang="en-US" dirty="0" smtClean="0"/>
              <a:t>Later more</a:t>
            </a:r>
            <a:endParaRPr lang="en-US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201" y="365126"/>
            <a:ext cx="2933700" cy="1831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55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Ageing Infrastructure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Network components</a:t>
            </a:r>
          </a:p>
          <a:p>
            <a:r>
              <a:rPr lang="en-US" dirty="0" smtClean="0"/>
              <a:t>Cooling</a:t>
            </a:r>
          </a:p>
          <a:p>
            <a:r>
              <a:rPr lang="en-US" dirty="0" smtClean="0"/>
              <a:t>UPS</a:t>
            </a:r>
          </a:p>
          <a:p>
            <a:r>
              <a:rPr lang="en-US" dirty="0" smtClean="0"/>
              <a:t>Storage Servers</a:t>
            </a:r>
          </a:p>
          <a:p>
            <a:endParaRPr lang="en-US" dirty="0"/>
          </a:p>
          <a:p>
            <a:r>
              <a:rPr lang="en-US" dirty="0" smtClean="0"/>
              <a:t>Main issues in the last year</a:t>
            </a:r>
          </a:p>
          <a:p>
            <a:pPr lvl="1"/>
            <a:r>
              <a:rPr lang="en-US" dirty="0" smtClean="0"/>
              <a:t>UPS breakdown</a:t>
            </a:r>
          </a:p>
          <a:p>
            <a:pPr lvl="1"/>
            <a:r>
              <a:rPr lang="en-US" dirty="0" smtClean="0"/>
              <a:t>Crate with central services broken after power cut</a:t>
            </a:r>
          </a:p>
          <a:p>
            <a:pPr lvl="1"/>
            <a:r>
              <a:rPr lang="en-US" dirty="0" smtClean="0"/>
              <a:t>SSD broken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Under control, but cause unexpected delays in development of the site</a:t>
            </a:r>
          </a:p>
          <a:p>
            <a:r>
              <a:rPr lang="en-US" dirty="0" smtClean="0"/>
              <a:t>We think we can still run the site for about two years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9863" y="365126"/>
            <a:ext cx="3033409" cy="2194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360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IPv6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/>
              <a:t>For sure it will be supported in the next facility</a:t>
            </a:r>
          </a:p>
          <a:p>
            <a:pPr lvl="1"/>
            <a:r>
              <a:rPr lang="en-US" dirty="0" smtClean="0"/>
              <a:t>New storage only in 2019/2020</a:t>
            </a:r>
          </a:p>
          <a:p>
            <a:pPr lvl="1"/>
            <a:endParaRPr lang="en-US" dirty="0" smtClean="0"/>
          </a:p>
          <a:p>
            <a:r>
              <a:rPr lang="en-US" dirty="0"/>
              <a:t>We started to look in the issue</a:t>
            </a:r>
          </a:p>
          <a:p>
            <a:endParaRPr lang="en-US" dirty="0"/>
          </a:p>
          <a:p>
            <a:r>
              <a:rPr lang="en-US" dirty="0"/>
              <a:t>It should be possible in the current </a:t>
            </a:r>
            <a:r>
              <a:rPr lang="en-US" dirty="0" smtClean="0"/>
              <a:t>setup</a:t>
            </a:r>
          </a:p>
          <a:p>
            <a:endParaRPr lang="en-US" dirty="0"/>
          </a:p>
          <a:p>
            <a:r>
              <a:rPr lang="en-US" dirty="0" smtClean="0"/>
              <a:t>Similar item: Support for LHCONE</a:t>
            </a: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7712" y="248969"/>
            <a:ext cx="2207638" cy="1441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87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the 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Collaboration with Austrian Biologists</a:t>
            </a:r>
          </a:p>
          <a:p>
            <a:pPr lvl="1"/>
            <a:r>
              <a:rPr lang="en-US" dirty="0" smtClean="0"/>
              <a:t>Large computing needs</a:t>
            </a:r>
          </a:p>
          <a:p>
            <a:pPr lvl="1"/>
            <a:r>
              <a:rPr lang="en-US" dirty="0" smtClean="0"/>
              <a:t>Well positioned in the Austrian Science Environment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Joint Analysis facility</a:t>
            </a:r>
          </a:p>
          <a:p>
            <a:pPr lvl="1"/>
            <a:r>
              <a:rPr lang="en-US" dirty="0" smtClean="0"/>
              <a:t>Next Generation Computing Platform for Life Sciences</a:t>
            </a:r>
          </a:p>
          <a:p>
            <a:pPr lvl="1"/>
            <a:r>
              <a:rPr lang="en-US" dirty="0" smtClean="0"/>
              <a:t>HPC like infrastructure (e.g. low latency network)</a:t>
            </a:r>
          </a:p>
          <a:p>
            <a:pPr lvl="1"/>
            <a:r>
              <a:rPr lang="en-US" dirty="0" smtClean="0"/>
              <a:t>Separate storages</a:t>
            </a:r>
          </a:p>
          <a:p>
            <a:pPr lvl="1"/>
            <a:endParaRPr lang="en-US" dirty="0"/>
          </a:p>
          <a:p>
            <a:r>
              <a:rPr lang="en-US" dirty="0" smtClean="0"/>
              <a:t>The good and the bad </a:t>
            </a:r>
          </a:p>
          <a:p>
            <a:pPr lvl="1"/>
            <a:r>
              <a:rPr lang="en-US" dirty="0" smtClean="0"/>
              <a:t>The project was approved in principle</a:t>
            </a:r>
          </a:p>
          <a:p>
            <a:pPr lvl="1"/>
            <a:r>
              <a:rPr lang="en-US" dirty="0" smtClean="0"/>
              <a:t>Not yet clear when the money will be available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8817" y="365126"/>
            <a:ext cx="1877168" cy="1744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992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CLIP Design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Persistent services on a OpenStack Cluster</a:t>
            </a:r>
          </a:p>
          <a:p>
            <a:endParaRPr lang="en-US" dirty="0" smtClean="0"/>
          </a:p>
          <a:p>
            <a:r>
              <a:rPr lang="en-US" dirty="0" smtClean="0"/>
              <a:t>Sub clusters with different configuration</a:t>
            </a:r>
          </a:p>
          <a:p>
            <a:pPr lvl="1"/>
            <a:r>
              <a:rPr lang="en-US" dirty="0" smtClean="0"/>
              <a:t>CPU, GPU, Memory</a:t>
            </a:r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HEP on standard cluster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2250261"/>
            <a:ext cx="3886200" cy="35020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5100" y="345261"/>
            <a:ext cx="2114550" cy="126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6389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674</TotalTime>
  <Words>439</Words>
  <Application>Microsoft Macintosh PowerPoint</Application>
  <PresentationFormat>On-screen Show (4:3)</PresentationFormat>
  <Paragraphs>127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Calibri Light</vt:lpstr>
      <vt:lpstr>Mangal</vt:lpstr>
      <vt:lpstr>Arial</vt:lpstr>
      <vt:lpstr>Office Theme</vt:lpstr>
      <vt:lpstr>Austrian Tier2 </vt:lpstr>
      <vt:lpstr>Overview</vt:lpstr>
      <vt:lpstr>Austrian Tier 2 at HEPHY</vt:lpstr>
      <vt:lpstr>Resources</vt:lpstr>
      <vt:lpstr>EOS Storage</vt:lpstr>
      <vt:lpstr>Ageing Infrastructure</vt:lpstr>
      <vt:lpstr>IPv6</vt:lpstr>
      <vt:lpstr>Plans for the future</vt:lpstr>
      <vt:lpstr>CLIP Design</vt:lpstr>
      <vt:lpstr>Main technical issue</vt:lpstr>
      <vt:lpstr>Provisional Timescale*</vt:lpstr>
      <vt:lpstr>Conclusion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Austrian Tier2 </dc:title>
  <dc:creator>Microsoft Office User</dc:creator>
  <cp:lastModifiedBy>Microsoft Office User</cp:lastModifiedBy>
  <cp:revision>22</cp:revision>
  <dcterms:created xsi:type="dcterms:W3CDTF">2017-05-03T08:04:50Z</dcterms:created>
  <dcterms:modified xsi:type="dcterms:W3CDTF">2017-05-04T12:09:00Z</dcterms:modified>
</cp:coreProperties>
</file>