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365" r:id="rId3"/>
    <p:sldId id="258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5B4"/>
    <a:srgbClr val="0055A0"/>
    <a:srgbClr val="0055BE"/>
    <a:srgbClr val="0055B9"/>
    <a:srgbClr val="00559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50" d="100"/>
          <a:sy n="50" d="100"/>
        </p:scale>
        <p:origin x="3360" y="19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AEC7E12-11DA-4885-B66D-F7D11F7D1822}" type="datetimeFigureOut">
              <a:rPr lang="fr-FR" smtClean="0"/>
              <a:t>17/01/2017</a:t>
            </a:fld>
            <a:endParaRPr lang="fr-FR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r-F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123D61-F67E-4C76-8138-E62F9BC2E994}" type="slidenum">
              <a:rPr lang="fr-FR" smtClean="0"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844819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8123D61-F67E-4C76-8138-E62F9BC2E994}" type="slidenum">
              <a:rPr lang="fr-FR" smtClean="0"/>
              <a:t>2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737429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 descr="logooutline.eps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72440" y="2999945"/>
            <a:ext cx="1102596" cy="1091515"/>
          </a:xfrm>
          <a:prstGeom prst="rect">
            <a:avLst/>
          </a:prstGeom>
        </p:spPr>
      </p:pic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none"/>
        </p:style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Diapositive de titr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 descr="LOGOfin.eps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96267" y="2703284"/>
            <a:ext cx="1172455" cy="14670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684979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Diapositive de tit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591600"/>
            <a:ext cx="8420986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3" name="TextBox 2"/>
          <p:cNvSpPr txBox="1"/>
          <p:nvPr userDrawn="1"/>
        </p:nvSpPr>
        <p:spPr>
          <a:xfrm>
            <a:off x="1108780" y="6614291"/>
            <a:ext cx="13019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Davide </a:t>
            </a:r>
            <a:r>
              <a:rPr lang="fr-FR" sz="1200" dirty="0" err="1" smtClean="0">
                <a:solidFill>
                  <a:schemeClr val="bg1"/>
                </a:solidFill>
              </a:rPr>
              <a:t>Tommasini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2902432" y="6612279"/>
            <a:ext cx="3659044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en-GB" sz="1200" dirty="0" smtClean="0">
                <a:solidFill>
                  <a:schemeClr val="bg1"/>
                </a:solidFill>
              </a:rPr>
              <a:t>Cable parameters for </a:t>
            </a:r>
            <a:r>
              <a:rPr lang="en-GB" sz="1200" dirty="0" err="1" smtClean="0">
                <a:solidFill>
                  <a:schemeClr val="bg1"/>
                </a:solidFill>
              </a:rPr>
              <a:t>EuroCirCol</a:t>
            </a:r>
            <a:r>
              <a:rPr lang="en-GB" sz="1200" dirty="0" smtClean="0">
                <a:solidFill>
                  <a:schemeClr val="bg1"/>
                </a:solidFill>
              </a:rPr>
              <a:t> dipoles</a:t>
            </a:r>
          </a:p>
        </p:txBody>
      </p:sp>
      <p:sp>
        <p:nvSpPr>
          <p:cNvPr id="5" name="TextBox 4"/>
          <p:cNvSpPr txBox="1"/>
          <p:nvPr userDrawn="1"/>
        </p:nvSpPr>
        <p:spPr>
          <a:xfrm>
            <a:off x="6128455" y="6591600"/>
            <a:ext cx="22925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r"/>
            <a:r>
              <a:rPr lang="fr-FR" sz="1200" baseline="0" dirty="0" err="1" smtClean="0">
                <a:solidFill>
                  <a:schemeClr val="bg1"/>
                </a:solidFill>
              </a:rPr>
              <a:t>January</a:t>
            </a:r>
            <a:r>
              <a:rPr lang="fr-FR" sz="1200" baseline="0" dirty="0" smtClean="0">
                <a:solidFill>
                  <a:schemeClr val="bg1"/>
                </a:solidFill>
              </a:rPr>
              <a:t> 17</a:t>
            </a:r>
            <a:r>
              <a:rPr lang="fr-FR" sz="1200" baseline="30000" dirty="0" smtClean="0">
                <a:solidFill>
                  <a:schemeClr val="bg1"/>
                </a:solidFill>
              </a:rPr>
              <a:t>th</a:t>
            </a:r>
            <a:r>
              <a:rPr lang="fr-FR" sz="1200" baseline="0" dirty="0" smtClean="0">
                <a:solidFill>
                  <a:schemeClr val="bg1"/>
                </a:solidFill>
              </a:rPr>
              <a:t> ,</a:t>
            </a:r>
            <a:r>
              <a:rPr lang="fr-FR" sz="1200" dirty="0" smtClean="0">
                <a:solidFill>
                  <a:schemeClr val="bg1"/>
                </a:solidFill>
              </a:rPr>
              <a:t> 2017</a:t>
            </a:r>
            <a:endParaRPr lang="fr-FR" sz="1200" dirty="0">
              <a:solidFill>
                <a:schemeClr val="bg1"/>
              </a:solidFill>
            </a:endParaRPr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591600"/>
            <a:ext cx="617059" cy="273269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84540" y="6556394"/>
            <a:ext cx="606056" cy="2914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1126423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-têt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31800" y="2515818"/>
            <a:ext cx="8265984" cy="1826363"/>
          </a:xfrm>
        </p:spPr>
        <p:txBody>
          <a:bodyPr tIns="0" bIns="0" anchor="t"/>
          <a:lstStyle>
            <a:lvl1pPr algn="l">
              <a:buNone/>
              <a:defRPr kumimoji="0" lang="en-US" sz="4600" b="1" kern="1200" cap="none" spc="0" baseline="0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1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31800" y="1329869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5101967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1269777"/>
            <a:ext cx="4040188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1269777"/>
            <a:ext cx="4041775" cy="368665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 userDrawn="1"/>
        </p:nvSpPr>
        <p:spPr>
          <a:xfrm>
            <a:off x="0" y="6591600"/>
            <a:ext cx="9144000" cy="266400"/>
          </a:xfrm>
          <a:prstGeom prst="rect">
            <a:avLst/>
          </a:prstGeom>
          <a:solidFill>
            <a:srgbClr val="0055B4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bg1"/>
              </a:solidFill>
            </a:endParaRPr>
          </a:p>
        </p:txBody>
      </p:sp>
      <p:sp>
        <p:nvSpPr>
          <p:cNvPr id="9" name="Espace réservé du titre 8"/>
          <p:cNvSpPr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fr-CH" dirty="0" smtClean="0"/>
              <a:t>Cliquez et modifiez le titre</a:t>
            </a:r>
            <a:endParaRPr kumimoji="0" lang="en-US" dirty="0"/>
          </a:p>
        </p:txBody>
      </p:sp>
      <p:sp>
        <p:nvSpPr>
          <p:cNvPr id="30" name="Espace réservé du texte 29"/>
          <p:cNvSpPr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fr-CH" dirty="0" smtClean="0"/>
              <a:t>Cliquez pour modifier les styles du texte du masque</a:t>
            </a:r>
          </a:p>
          <a:p>
            <a:pPr lvl="1" eaLnBrk="1" latinLnBrk="0" hangingPunct="1"/>
            <a:r>
              <a:rPr kumimoji="0" lang="fr-CH" dirty="0" smtClean="0"/>
              <a:t>Deuxième niveau</a:t>
            </a:r>
          </a:p>
          <a:p>
            <a:pPr lvl="2" eaLnBrk="1" latinLnBrk="0" hangingPunct="1"/>
            <a:r>
              <a:rPr kumimoji="0" lang="fr-CH" dirty="0" smtClean="0"/>
              <a:t>Troisième niveau</a:t>
            </a:r>
          </a:p>
          <a:p>
            <a:pPr lvl="3" eaLnBrk="1" latinLnBrk="0" hangingPunct="1"/>
            <a:r>
              <a:rPr kumimoji="0" lang="fr-CH" dirty="0" smtClean="0"/>
              <a:t>Quatrième niveau</a:t>
            </a:r>
          </a:p>
          <a:p>
            <a:pPr lvl="4" eaLnBrk="1" latinLnBrk="0" hangingPunct="1"/>
            <a:r>
              <a:rPr kumimoji="0" lang="fr-CH" dirty="0" smtClean="0"/>
              <a:t>Cinquième niveau</a:t>
            </a:r>
            <a:endParaRPr kumimoji="0" lang="en-US" dirty="0"/>
          </a:p>
        </p:txBody>
      </p:sp>
      <p:sp>
        <p:nvSpPr>
          <p:cNvPr id="7" name="TextBox 6"/>
          <p:cNvSpPr txBox="1"/>
          <p:nvPr userDrawn="1"/>
        </p:nvSpPr>
        <p:spPr>
          <a:xfrm>
            <a:off x="450669" y="6614141"/>
            <a:ext cx="13019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r>
              <a:rPr lang="fr-FR" sz="1200" dirty="0" smtClean="0">
                <a:solidFill>
                  <a:schemeClr val="bg1"/>
                </a:solidFill>
              </a:rPr>
              <a:t>Davide </a:t>
            </a:r>
            <a:r>
              <a:rPr lang="fr-FR" sz="1200" dirty="0" err="1" smtClean="0">
                <a:solidFill>
                  <a:schemeClr val="bg1"/>
                </a:solidFill>
              </a:rPr>
              <a:t>Tommasini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8" name="TextBox 7"/>
          <p:cNvSpPr txBox="1"/>
          <p:nvPr userDrawn="1"/>
        </p:nvSpPr>
        <p:spPr>
          <a:xfrm>
            <a:off x="2362200" y="6656032"/>
            <a:ext cx="4038600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ctr"/>
            <a:r>
              <a:rPr lang="fr-FR" sz="1200" dirty="0" err="1" smtClean="0">
                <a:solidFill>
                  <a:schemeClr val="bg1"/>
                </a:solidFill>
              </a:rPr>
              <a:t>EuroCirCol</a:t>
            </a:r>
            <a:r>
              <a:rPr lang="fr-FR" sz="1200" dirty="0" smtClean="0">
                <a:solidFill>
                  <a:schemeClr val="bg1"/>
                </a:solidFill>
              </a:rPr>
              <a:t> </a:t>
            </a:r>
            <a:r>
              <a:rPr lang="fr-FR" sz="1200" dirty="0" err="1" smtClean="0">
                <a:solidFill>
                  <a:schemeClr val="bg1"/>
                </a:solidFill>
              </a:rPr>
              <a:t>Kickoff</a:t>
            </a:r>
            <a:r>
              <a:rPr lang="fr-FR" sz="1200" dirty="0" smtClean="0">
                <a:solidFill>
                  <a:schemeClr val="bg1"/>
                </a:solidFill>
              </a:rPr>
              <a:t> Meeting</a:t>
            </a:r>
            <a:endParaRPr lang="fr-FR" sz="1200" dirty="0">
              <a:solidFill>
                <a:schemeClr val="bg1"/>
              </a:solidFill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6400800" y="6656032"/>
            <a:ext cx="2292531" cy="221018"/>
          </a:xfrm>
          <a:prstGeom prst="rect">
            <a:avLst/>
          </a:prstGeom>
          <a:noFill/>
        </p:spPr>
        <p:txBody>
          <a:bodyPr wrap="square" lIns="18000" tIns="18000" rIns="18000" bIns="18000" rtlCol="0">
            <a:spAutoFit/>
          </a:bodyPr>
          <a:lstStyle/>
          <a:p>
            <a:pPr algn="r"/>
            <a:r>
              <a:rPr lang="fr-FR" sz="1200" dirty="0" err="1" smtClean="0">
                <a:solidFill>
                  <a:schemeClr val="bg1"/>
                </a:solidFill>
              </a:rPr>
              <a:t>June</a:t>
            </a:r>
            <a:r>
              <a:rPr lang="fr-FR" sz="1200" baseline="0" dirty="0" smtClean="0">
                <a:solidFill>
                  <a:schemeClr val="bg1"/>
                </a:solidFill>
              </a:rPr>
              <a:t> 3</a:t>
            </a:r>
            <a:r>
              <a:rPr lang="fr-FR" sz="1200" baseline="30000" dirty="0" smtClean="0">
                <a:solidFill>
                  <a:schemeClr val="bg1"/>
                </a:solidFill>
              </a:rPr>
              <a:t>rd</a:t>
            </a:r>
            <a:r>
              <a:rPr lang="fr-FR" sz="1200" baseline="0" dirty="0" smtClean="0">
                <a:solidFill>
                  <a:schemeClr val="bg1"/>
                </a:solidFill>
              </a:rPr>
              <a:t> ,</a:t>
            </a:r>
            <a:r>
              <a:rPr lang="fr-FR" sz="1200" dirty="0" smtClean="0">
                <a:solidFill>
                  <a:schemeClr val="bg1"/>
                </a:solidFill>
              </a:rPr>
              <a:t> 2015</a:t>
            </a:r>
            <a:endParaRPr lang="fr-FR" sz="1200" dirty="0">
              <a:solidFill>
                <a:schemeClr val="bg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3" r:id="rId2"/>
    <p:sldLayoutId id="214748366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  <p:sldLayoutId id="2147483674" r:id="rId13"/>
  </p:sldLayoutIdLst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93776" indent="-457200" algn="l" rtl="0" eaLnBrk="1" latinLnBrk="0" hangingPunct="1">
        <a:spcBef>
          <a:spcPct val="20000"/>
        </a:spcBef>
        <a:buClr>
          <a:schemeClr val="accent1"/>
        </a:buClr>
        <a:buSzPct val="80000"/>
        <a:buFont typeface="Arial"/>
        <a:buChar char="•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905256" indent="-457200" algn="l" rtl="0" eaLnBrk="1" latinLnBrk="0" hangingPunct="1">
        <a:spcBef>
          <a:spcPct val="20000"/>
        </a:spcBef>
        <a:buClr>
          <a:schemeClr val="accent1"/>
        </a:buClr>
        <a:buSzPct val="90000"/>
        <a:buFont typeface="Arial"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92708" indent="-342900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85316" indent="-342900" algn="l" rtl="0" eaLnBrk="1" latinLnBrk="0" hangingPunct="1">
        <a:spcBef>
          <a:spcPct val="20000"/>
        </a:spcBef>
        <a:buClr>
          <a:schemeClr val="accent3"/>
        </a:buClr>
        <a:buSzPct val="9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50492" indent="-34290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463715" y="6289266"/>
            <a:ext cx="22738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i="1" dirty="0" err="1" smtClean="0"/>
              <a:t>Davide</a:t>
            </a:r>
            <a:r>
              <a:rPr lang="en-GB" i="1" dirty="0" smtClean="0"/>
              <a:t> </a:t>
            </a:r>
            <a:r>
              <a:rPr lang="en-GB" i="1" dirty="0" err="1" smtClean="0"/>
              <a:t>Tommasini</a:t>
            </a:r>
            <a:endParaRPr lang="fr-FR" i="1" dirty="0"/>
          </a:p>
        </p:txBody>
      </p:sp>
      <p:sp>
        <p:nvSpPr>
          <p:cNvPr id="4" name="TextBox 3"/>
          <p:cNvSpPr txBox="1"/>
          <p:nvPr/>
        </p:nvSpPr>
        <p:spPr>
          <a:xfrm>
            <a:off x="257329" y="121666"/>
            <a:ext cx="423705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US-</a:t>
            </a:r>
            <a:r>
              <a:rPr lang="en-GB" dirty="0" err="1"/>
              <a:t>EuroCirCol</a:t>
            </a:r>
            <a:r>
              <a:rPr lang="en-GB" dirty="0"/>
              <a:t> coordination meeting 02</a:t>
            </a:r>
          </a:p>
          <a:p>
            <a:r>
              <a:rPr lang="en-GB" i="1" dirty="0" smtClean="0"/>
              <a:t>January 17</a:t>
            </a:r>
            <a:r>
              <a:rPr lang="en-GB" i="1" baseline="30000" dirty="0" smtClean="0"/>
              <a:t>th</a:t>
            </a:r>
            <a:r>
              <a:rPr lang="en-GB" i="1" dirty="0" smtClean="0"/>
              <a:t>, 2017</a:t>
            </a:r>
            <a:endParaRPr lang="fr-FR" i="1" dirty="0"/>
          </a:p>
        </p:txBody>
      </p:sp>
      <p:sp>
        <p:nvSpPr>
          <p:cNvPr id="5" name="TextBox 4"/>
          <p:cNvSpPr txBox="1"/>
          <p:nvPr/>
        </p:nvSpPr>
        <p:spPr>
          <a:xfrm>
            <a:off x="1990051" y="4329233"/>
            <a:ext cx="46474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/>
              <a:t>Cable parameters for </a:t>
            </a:r>
            <a:r>
              <a:rPr lang="en-GB" b="1" dirty="0" err="1"/>
              <a:t>EuroCirCol</a:t>
            </a:r>
            <a:r>
              <a:rPr lang="en-GB" b="1" dirty="0"/>
              <a:t> dipoles</a:t>
            </a:r>
            <a:endParaRPr lang="fr-FR" i="1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76" y="2986658"/>
            <a:ext cx="2016869" cy="96911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747" y="3066171"/>
            <a:ext cx="2127153" cy="88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0431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51543" y="0"/>
            <a:ext cx="80844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/>
              <a:t>Cable parameters</a:t>
            </a:r>
            <a:endParaRPr lang="en-US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228581" y="523220"/>
            <a:ext cx="8730380" cy="19466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Critical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current density @ 1.9 K, 16T (total)	2300 A/mm</a:t>
            </a:r>
            <a:r>
              <a:rPr lang="en-US" baseline="30000" dirty="0" smtClean="0">
                <a:solidFill>
                  <a:schemeClr val="accent6">
                    <a:lumMod val="50000"/>
                  </a:schemeClr>
                </a:solidFill>
              </a:rPr>
              <a:t>2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</a:p>
          <a:p>
            <a:pPr>
              <a:spcAft>
                <a:spcPts val="300"/>
              </a:spcAft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Degradation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due to cabling			3%</a:t>
            </a:r>
          </a:p>
          <a:p>
            <a:pPr>
              <a:spcAft>
                <a:spcPts val="300"/>
              </a:spcAft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Minimum Cu/</a:t>
            </a:r>
            <a:r>
              <a:rPr lang="en-US" dirty="0" err="1" smtClean="0">
                <a:solidFill>
                  <a:schemeClr val="accent6">
                    <a:lumMod val="50000"/>
                  </a:schemeClr>
                </a:solidFill>
              </a:rPr>
              <a:t>nonCu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		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0.8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also check 0.9-1.0</a:t>
            </a:r>
          </a:p>
          <a:p>
            <a:pPr>
              <a:spcAft>
                <a:spcPts val="300"/>
              </a:spcAft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Maximum strand diameter			1.2 mm	also check 1.1 mm</a:t>
            </a:r>
          </a:p>
          <a:p>
            <a:pPr>
              <a:spcAft>
                <a:spcPts val="300"/>
              </a:spcAft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Maximum (any) stress on conductor		200 MPa</a:t>
            </a:r>
          </a:p>
          <a:p>
            <a:pPr>
              <a:spcAft>
                <a:spcPts val="300"/>
              </a:spcAft>
            </a:pP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Maximum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number of strands in a cable	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40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	check up to </a:t>
            </a:r>
            <a:r>
              <a:rPr lang="en-US" dirty="0" smtClean="0">
                <a:solidFill>
                  <a:schemeClr val="accent6">
                    <a:lumMod val="50000"/>
                  </a:schemeClr>
                </a:solidFill>
              </a:rPr>
              <a:t>60</a:t>
            </a:r>
            <a:endParaRPr lang="en-US" dirty="0" smtClean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3"/>
          <a:srcRect l="66094" t="21798" r="16354" b="50691"/>
          <a:stretch/>
        </p:blipFill>
        <p:spPr>
          <a:xfrm>
            <a:off x="1122589" y="2469907"/>
            <a:ext cx="6211208" cy="304236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4"/>
          <a:srcRect l="66042" t="43774" r="16146" b="48059"/>
          <a:stretch/>
        </p:blipFill>
        <p:spPr>
          <a:xfrm>
            <a:off x="970643" y="5512270"/>
            <a:ext cx="6515100" cy="9334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5142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539551" y="1577380"/>
            <a:ext cx="80424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i="1" dirty="0" smtClean="0"/>
              <a:t>Thank you for your attention</a:t>
            </a:r>
            <a:endParaRPr lang="fr-FR" i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5176" y="2986658"/>
            <a:ext cx="2016869" cy="96911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 cstate="screen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0747" y="3066171"/>
            <a:ext cx="2127153" cy="889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2794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CERNPrésentation1">
  <a:themeElements>
    <a:clrScheme name="CERN 1">
      <a:dk1>
        <a:srgbClr val="0055A0"/>
      </a:dk1>
      <a:lt1>
        <a:sysClr val="window" lastClr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CERNPrésentation1</Template>
  <TotalTime>5406</TotalTime>
  <Words>34</Words>
  <Application>Microsoft Office PowerPoint</Application>
  <PresentationFormat>On-screen Show (4:3)</PresentationFormat>
  <Paragraphs>13</Paragraphs>
  <Slides>3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6" baseType="lpstr">
      <vt:lpstr>Arial</vt:lpstr>
      <vt:lpstr>Calibri</vt:lpstr>
      <vt:lpstr>CERNPrésentation1</vt:lpstr>
      <vt:lpstr>PowerPoint Presentation</vt:lpstr>
      <vt:lpstr>PowerPoint Presentation</vt:lpstr>
      <vt:lpstr>PowerPoint Presentation</vt:lpstr>
    </vt:vector>
  </TitlesOfParts>
  <Company>CERN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Nicolas Bourcey</dc:creator>
  <cp:lastModifiedBy>Davide Tommasini</cp:lastModifiedBy>
  <cp:revision>527</cp:revision>
  <cp:lastPrinted>2016-03-01T09:28:59Z</cp:lastPrinted>
  <dcterms:created xsi:type="dcterms:W3CDTF">2012-11-02T06:26:28Z</dcterms:created>
  <dcterms:modified xsi:type="dcterms:W3CDTF">2017-01-17T15:41:10Z</dcterms:modified>
</cp:coreProperties>
</file>