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28"/>
  </p:notesMasterIdLst>
  <p:handoutMasterIdLst>
    <p:handoutMasterId r:id="rId29"/>
  </p:handoutMasterIdLst>
  <p:sldIdLst>
    <p:sldId id="256" r:id="rId2"/>
    <p:sldId id="289" r:id="rId3"/>
    <p:sldId id="257" r:id="rId4"/>
    <p:sldId id="261" r:id="rId5"/>
    <p:sldId id="262" r:id="rId6"/>
    <p:sldId id="270" r:id="rId7"/>
    <p:sldId id="269" r:id="rId8"/>
    <p:sldId id="291" r:id="rId9"/>
    <p:sldId id="264" r:id="rId10"/>
    <p:sldId id="265" r:id="rId11"/>
    <p:sldId id="310" r:id="rId12"/>
    <p:sldId id="302" r:id="rId13"/>
    <p:sldId id="308" r:id="rId14"/>
    <p:sldId id="341" r:id="rId15"/>
    <p:sldId id="286" r:id="rId16"/>
    <p:sldId id="271" r:id="rId17"/>
    <p:sldId id="276" r:id="rId18"/>
    <p:sldId id="275" r:id="rId19"/>
    <p:sldId id="274" r:id="rId20"/>
    <p:sldId id="290" r:id="rId21"/>
    <p:sldId id="300" r:id="rId22"/>
    <p:sldId id="297" r:id="rId23"/>
    <p:sldId id="299" r:id="rId24"/>
    <p:sldId id="301" r:id="rId25"/>
    <p:sldId id="309" r:id="rId26"/>
    <p:sldId id="34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255D8C76-BC06-EA4C-AAA2-80712162E548}">
          <p14:sldIdLst>
            <p14:sldId id="256"/>
            <p14:sldId id="289"/>
            <p14:sldId id="257"/>
            <p14:sldId id="261"/>
          </p14:sldIdLst>
        </p14:section>
        <p14:section name="Signal shaping, Fast and Slow signal" id="{9CD353C0-0BCF-E142-84B6-679E84DEE0E3}">
          <p14:sldIdLst>
            <p14:sldId id="262"/>
            <p14:sldId id="270"/>
            <p14:sldId id="269"/>
            <p14:sldId id="291"/>
            <p14:sldId id="264"/>
            <p14:sldId id="265"/>
            <p14:sldId id="310"/>
            <p14:sldId id="302"/>
            <p14:sldId id="308"/>
            <p14:sldId id="341"/>
          </p14:sldIdLst>
        </p14:section>
        <p14:section name="Radioactive Response" id="{EF04BE0F-2AD6-4747-A59E-3B28E2F514DC}">
          <p14:sldIdLst>
            <p14:sldId id="286"/>
            <p14:sldId id="271"/>
            <p14:sldId id="276"/>
            <p14:sldId id="275"/>
            <p14:sldId id="274"/>
          </p14:sldIdLst>
        </p14:section>
        <p14:section name="Silvaco Simulations" id="{40459B02-1E7B-F64F-90E6-B2D38706AAE5}">
          <p14:sldIdLst>
            <p14:sldId id="290"/>
            <p14:sldId id="300"/>
            <p14:sldId id="297"/>
            <p14:sldId id="299"/>
            <p14:sldId id="301"/>
          </p14:sldIdLst>
        </p14:section>
        <p14:section name="Conclusion" id="{F1EB15BF-6D82-F34C-8057-3B7CF218DBB7}">
          <p14:sldIdLst>
            <p14:sldId id="309"/>
            <p14:sldId id="34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05"/>
    <p:restoredTop sz="94715"/>
  </p:normalViewPr>
  <p:slideViewPr>
    <p:cSldViewPr snapToGrid="0" snapToObjects="1">
      <p:cViewPr>
        <p:scale>
          <a:sx n="114" d="100"/>
          <a:sy n="114" d="100"/>
        </p:scale>
        <p:origin x="384" y="4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AB15B4-00A4-504B-840A-4983464A8143}" type="doc">
      <dgm:prSet loTypeId="urn:microsoft.com/office/officeart/2005/8/layout/process3" loCatId="" qsTypeId="urn:microsoft.com/office/officeart/2005/8/quickstyle/simple4" qsCatId="simple" csTypeId="urn:microsoft.com/office/officeart/2005/8/colors/accent1_2" csCatId="accent1" phldr="1"/>
      <dgm:spPr/>
    </dgm:pt>
    <dgm:pt modelId="{ABC44A28-2FC3-EC4B-9BC6-E6A526881E79}">
      <dgm:prSet phldrT="[Text]"/>
      <dgm:spPr/>
      <dgm:t>
        <a:bodyPr/>
        <a:lstStyle/>
        <a:p>
          <a:r>
            <a:rPr lang="en-US" dirty="0" smtClean="0"/>
            <a:t>Detector</a:t>
          </a:r>
          <a:endParaRPr lang="en-US" dirty="0"/>
        </a:p>
      </dgm:t>
    </dgm:pt>
    <dgm:pt modelId="{974BA475-4D11-444D-A219-E8F113D38CEB}" type="parTrans" cxnId="{799AB5DB-AEFF-C94C-834E-100F035FF4C8}">
      <dgm:prSet/>
      <dgm:spPr/>
      <dgm:t>
        <a:bodyPr/>
        <a:lstStyle/>
        <a:p>
          <a:endParaRPr lang="en-US"/>
        </a:p>
      </dgm:t>
    </dgm:pt>
    <dgm:pt modelId="{3AFF95E4-60A3-E64E-9FA3-3A8E1DB9FDA1}" type="sibTrans" cxnId="{799AB5DB-AEFF-C94C-834E-100F035FF4C8}">
      <dgm:prSet/>
      <dgm:spPr/>
      <dgm:t>
        <a:bodyPr/>
        <a:lstStyle/>
        <a:p>
          <a:endParaRPr lang="en-US"/>
        </a:p>
      </dgm:t>
    </dgm:pt>
    <dgm:pt modelId="{7B745E3D-8D7B-6840-A5F5-89294B2C0715}">
      <dgm:prSet phldrT="[Text]"/>
      <dgm:spPr/>
      <dgm:t>
        <a:bodyPr/>
        <a:lstStyle/>
        <a:p>
          <a:r>
            <a:rPr lang="en-US" dirty="0" err="1" smtClean="0"/>
            <a:t>Cremat</a:t>
          </a:r>
          <a:endParaRPr lang="en-US" dirty="0"/>
        </a:p>
      </dgm:t>
    </dgm:pt>
    <dgm:pt modelId="{2BD2F358-F280-0548-A3AA-5F3B3838DA9C}" type="parTrans" cxnId="{D4A5AEAE-4DDE-D546-A975-90B4F27E367C}">
      <dgm:prSet/>
      <dgm:spPr/>
      <dgm:t>
        <a:bodyPr/>
        <a:lstStyle/>
        <a:p>
          <a:endParaRPr lang="en-US"/>
        </a:p>
      </dgm:t>
    </dgm:pt>
    <dgm:pt modelId="{86D687C8-6795-DE46-AA80-34837E4DCD06}" type="sibTrans" cxnId="{D4A5AEAE-4DDE-D546-A975-90B4F27E367C}">
      <dgm:prSet/>
      <dgm:spPr/>
      <dgm:t>
        <a:bodyPr/>
        <a:lstStyle/>
        <a:p>
          <a:endParaRPr lang="en-US"/>
        </a:p>
      </dgm:t>
    </dgm:pt>
    <dgm:pt modelId="{337F7D59-B9CF-8C4B-BC5B-5EEAA6046C8F}">
      <dgm:prSet phldrT="[Text]"/>
      <dgm:spPr/>
      <dgm:t>
        <a:bodyPr/>
        <a:lstStyle/>
        <a:p>
          <a:r>
            <a:rPr lang="en-US" dirty="0" smtClean="0"/>
            <a:t>Shaper</a:t>
          </a:r>
          <a:endParaRPr lang="en-US" dirty="0"/>
        </a:p>
      </dgm:t>
    </dgm:pt>
    <dgm:pt modelId="{0C249649-6ECC-E34D-9337-579177F7C95A}" type="parTrans" cxnId="{9EA729D5-00B8-C840-A039-8E982B4842F9}">
      <dgm:prSet/>
      <dgm:spPr/>
      <dgm:t>
        <a:bodyPr/>
        <a:lstStyle/>
        <a:p>
          <a:endParaRPr lang="en-US"/>
        </a:p>
      </dgm:t>
    </dgm:pt>
    <dgm:pt modelId="{1FC663F6-80B9-CF40-ACD1-10292F86513B}" type="sibTrans" cxnId="{9EA729D5-00B8-C840-A039-8E982B4842F9}">
      <dgm:prSet/>
      <dgm:spPr/>
      <dgm:t>
        <a:bodyPr/>
        <a:lstStyle/>
        <a:p>
          <a:endParaRPr lang="en-US"/>
        </a:p>
      </dgm:t>
    </dgm:pt>
    <dgm:pt modelId="{4CA65F53-205F-1749-AEC2-E83ECC28E09C}">
      <dgm:prSet phldrT="[Text]"/>
      <dgm:spPr/>
      <dgm:t>
        <a:bodyPr/>
        <a:lstStyle/>
        <a:p>
          <a:r>
            <a:rPr lang="en-US" dirty="0" smtClean="0"/>
            <a:t>Amplifier</a:t>
          </a:r>
          <a:endParaRPr lang="en-US" dirty="0"/>
        </a:p>
      </dgm:t>
    </dgm:pt>
    <dgm:pt modelId="{4F5D1996-A34D-E34A-8C1B-0E5AB60B32BA}" type="parTrans" cxnId="{3A6FDA1E-77F0-7443-8C64-722B55024688}">
      <dgm:prSet/>
      <dgm:spPr/>
      <dgm:t>
        <a:bodyPr/>
        <a:lstStyle/>
        <a:p>
          <a:endParaRPr lang="en-US"/>
        </a:p>
      </dgm:t>
    </dgm:pt>
    <dgm:pt modelId="{ADB1960A-35BA-DD42-AC7E-327F8CF976F5}" type="sibTrans" cxnId="{3A6FDA1E-77F0-7443-8C64-722B55024688}">
      <dgm:prSet/>
      <dgm:spPr/>
      <dgm:t>
        <a:bodyPr/>
        <a:lstStyle/>
        <a:p>
          <a:endParaRPr lang="en-US"/>
        </a:p>
      </dgm:t>
    </dgm:pt>
    <dgm:pt modelId="{595C57F4-78D7-764A-9E23-32B7FA611F20}">
      <dgm:prSet phldrT="[Text]"/>
      <dgm:spPr/>
      <dgm:t>
        <a:bodyPr/>
        <a:lstStyle/>
        <a:p>
          <a:r>
            <a:rPr lang="en-US" dirty="0" smtClean="0"/>
            <a:t>Final Stage Low Pass Filter</a:t>
          </a:r>
          <a:endParaRPr lang="en-US" dirty="0"/>
        </a:p>
      </dgm:t>
    </dgm:pt>
    <dgm:pt modelId="{5A000535-457D-A640-BD00-6E4CE1ADD7A2}" type="parTrans" cxnId="{DDBCA62D-40BA-EF43-A0BE-856F14E76C63}">
      <dgm:prSet/>
      <dgm:spPr/>
      <dgm:t>
        <a:bodyPr/>
        <a:lstStyle/>
        <a:p>
          <a:endParaRPr lang="en-US"/>
        </a:p>
      </dgm:t>
    </dgm:pt>
    <dgm:pt modelId="{2429003B-5853-DD4C-B742-BBD20592B83C}" type="sibTrans" cxnId="{DDBCA62D-40BA-EF43-A0BE-856F14E76C63}">
      <dgm:prSet/>
      <dgm:spPr/>
      <dgm:t>
        <a:bodyPr/>
        <a:lstStyle/>
        <a:p>
          <a:endParaRPr lang="en-US"/>
        </a:p>
      </dgm:t>
    </dgm:pt>
    <dgm:pt modelId="{C064A9EB-ABD0-2B40-9D2A-46005DFC410F}">
      <dgm:prSet/>
      <dgm:spPr/>
      <dgm:t>
        <a:bodyPr/>
        <a:lstStyle/>
        <a:p>
          <a:r>
            <a:rPr lang="en-US" dirty="0" smtClean="0"/>
            <a:t>Induced</a:t>
          </a:r>
          <a:r>
            <a:rPr lang="en-US" baseline="0" dirty="0" smtClean="0"/>
            <a:t> charge is collected here.</a:t>
          </a:r>
          <a:endParaRPr lang="en-US" dirty="0"/>
        </a:p>
      </dgm:t>
    </dgm:pt>
    <dgm:pt modelId="{4E94A9DE-AFA6-B349-BE32-AADCE3201188}" type="parTrans" cxnId="{E4754FA8-67EE-0F45-8A39-EB0621D1F4CF}">
      <dgm:prSet/>
      <dgm:spPr/>
      <dgm:t>
        <a:bodyPr/>
        <a:lstStyle/>
        <a:p>
          <a:endParaRPr lang="en-US"/>
        </a:p>
      </dgm:t>
    </dgm:pt>
    <dgm:pt modelId="{389DDFDD-3DEB-3245-81B4-C2F206128791}" type="sibTrans" cxnId="{E4754FA8-67EE-0F45-8A39-EB0621D1F4CF}">
      <dgm:prSet/>
      <dgm:spPr/>
      <dgm:t>
        <a:bodyPr/>
        <a:lstStyle/>
        <a:p>
          <a:endParaRPr lang="en-US"/>
        </a:p>
      </dgm:t>
    </dgm:pt>
    <dgm:pt modelId="{BDC0CF2A-A96A-A846-8092-7603C7CCF3B1}">
      <dgm:prSet/>
      <dgm:spPr/>
      <dgm:t>
        <a:bodyPr/>
        <a:lstStyle/>
        <a:p>
          <a:r>
            <a:rPr lang="en-US" dirty="0" smtClean="0"/>
            <a:t>A</a:t>
          </a:r>
          <a:r>
            <a:rPr lang="en-US" baseline="0" dirty="0" smtClean="0"/>
            <a:t> charge sensitive preamplifier generates the initial voltage signal from the charge coming from detector.</a:t>
          </a:r>
          <a:endParaRPr lang="en-US" dirty="0"/>
        </a:p>
      </dgm:t>
    </dgm:pt>
    <dgm:pt modelId="{523AEA3A-6719-A042-887A-81BFF6653C2D}" type="parTrans" cxnId="{01D9802D-CFEC-0647-9209-746D26569596}">
      <dgm:prSet/>
      <dgm:spPr/>
      <dgm:t>
        <a:bodyPr/>
        <a:lstStyle/>
        <a:p>
          <a:endParaRPr lang="en-US"/>
        </a:p>
      </dgm:t>
    </dgm:pt>
    <dgm:pt modelId="{38BF8A84-F288-4F47-95C8-0EB9F6D2169E}" type="sibTrans" cxnId="{01D9802D-CFEC-0647-9209-746D26569596}">
      <dgm:prSet/>
      <dgm:spPr/>
      <dgm:t>
        <a:bodyPr/>
        <a:lstStyle/>
        <a:p>
          <a:endParaRPr lang="en-US"/>
        </a:p>
      </dgm:t>
    </dgm:pt>
    <dgm:pt modelId="{3B299EFA-AAC4-FA4A-9049-59501EB5D5F4}">
      <dgm:prSet/>
      <dgm:spPr/>
      <dgm:t>
        <a:bodyPr/>
        <a:lstStyle/>
        <a:p>
          <a:r>
            <a:rPr lang="en-US" dirty="0" smtClean="0"/>
            <a:t>Signal is shaped to reduce the noise.</a:t>
          </a:r>
          <a:endParaRPr lang="en-US" dirty="0"/>
        </a:p>
      </dgm:t>
    </dgm:pt>
    <dgm:pt modelId="{CA131C2C-375E-474E-8366-0BEFF6380BA2}" type="parTrans" cxnId="{83D1EE84-7580-AD49-ACC0-E42E750EB6AC}">
      <dgm:prSet/>
      <dgm:spPr/>
      <dgm:t>
        <a:bodyPr/>
        <a:lstStyle/>
        <a:p>
          <a:endParaRPr lang="en-US"/>
        </a:p>
      </dgm:t>
    </dgm:pt>
    <dgm:pt modelId="{1CED6D9A-557B-8B4C-9C11-CDBA8D21E868}" type="sibTrans" cxnId="{83D1EE84-7580-AD49-ACC0-E42E750EB6AC}">
      <dgm:prSet/>
      <dgm:spPr/>
      <dgm:t>
        <a:bodyPr/>
        <a:lstStyle/>
        <a:p>
          <a:endParaRPr lang="en-US"/>
        </a:p>
      </dgm:t>
    </dgm:pt>
    <dgm:pt modelId="{98F6996C-B952-FC4E-B2CA-B7AF35886C79}">
      <dgm:prSet/>
      <dgm:spPr/>
      <dgm:t>
        <a:bodyPr/>
        <a:lstStyle/>
        <a:p>
          <a:r>
            <a:rPr lang="en-US" dirty="0" smtClean="0"/>
            <a:t>Signal is amplified</a:t>
          </a:r>
          <a:endParaRPr lang="en-US" dirty="0"/>
        </a:p>
      </dgm:t>
    </dgm:pt>
    <dgm:pt modelId="{0824DEEC-A596-544A-81EB-0EE9D38313DE}" type="parTrans" cxnId="{79B836E4-1AD0-0F4A-A17F-78CC275279B6}">
      <dgm:prSet/>
      <dgm:spPr/>
      <dgm:t>
        <a:bodyPr/>
        <a:lstStyle/>
        <a:p>
          <a:endParaRPr lang="en-US"/>
        </a:p>
      </dgm:t>
    </dgm:pt>
    <dgm:pt modelId="{C93F60A8-0D17-264A-B72A-5EDB69477AE3}" type="sibTrans" cxnId="{79B836E4-1AD0-0F4A-A17F-78CC275279B6}">
      <dgm:prSet/>
      <dgm:spPr/>
      <dgm:t>
        <a:bodyPr/>
        <a:lstStyle/>
        <a:p>
          <a:endParaRPr lang="en-US"/>
        </a:p>
      </dgm:t>
    </dgm:pt>
    <dgm:pt modelId="{419494DD-2463-B243-A1E1-455ED6C6C898}">
      <dgm:prSet/>
      <dgm:spPr/>
      <dgm:t>
        <a:bodyPr/>
        <a:lstStyle/>
        <a:p>
          <a:r>
            <a:rPr lang="en-US" smtClean="0"/>
            <a:t>Optional to further</a:t>
          </a:r>
        </a:p>
        <a:p>
          <a:r>
            <a:rPr lang="en-US" baseline="0" smtClean="0"/>
            <a:t>reduce the noise or remove the slow rise part of the signal and the ringing on the fast rise.</a:t>
          </a:r>
          <a:endParaRPr lang="en-US"/>
        </a:p>
      </dgm:t>
    </dgm:pt>
    <dgm:pt modelId="{C084FC52-C300-E845-9720-91B741727C50}" type="parTrans" cxnId="{AB521367-3385-8D44-B118-9072EF33FDD7}">
      <dgm:prSet/>
      <dgm:spPr/>
      <dgm:t>
        <a:bodyPr/>
        <a:lstStyle/>
        <a:p>
          <a:endParaRPr lang="en-US"/>
        </a:p>
      </dgm:t>
    </dgm:pt>
    <dgm:pt modelId="{80C2F5C8-BD4D-D245-8D31-72042C3C5EFD}" type="sibTrans" cxnId="{AB521367-3385-8D44-B118-9072EF33FDD7}">
      <dgm:prSet/>
      <dgm:spPr/>
      <dgm:t>
        <a:bodyPr/>
        <a:lstStyle/>
        <a:p>
          <a:endParaRPr lang="en-US"/>
        </a:p>
      </dgm:t>
    </dgm:pt>
    <dgm:pt modelId="{9E50DBE1-FB9E-A547-BFF8-6BD79DB3D175}" type="pres">
      <dgm:prSet presAssocID="{79AB15B4-00A4-504B-840A-4983464A8143}" presName="linearFlow" presStyleCnt="0">
        <dgm:presLayoutVars>
          <dgm:dir/>
          <dgm:animLvl val="lvl"/>
          <dgm:resizeHandles val="exact"/>
        </dgm:presLayoutVars>
      </dgm:prSet>
      <dgm:spPr/>
    </dgm:pt>
    <dgm:pt modelId="{F0F5CF5B-9F2F-A246-A2E3-67469F37B06A}" type="pres">
      <dgm:prSet presAssocID="{ABC44A28-2FC3-EC4B-9BC6-E6A526881E79}" presName="composite" presStyleCnt="0"/>
      <dgm:spPr/>
    </dgm:pt>
    <dgm:pt modelId="{59AD8E5B-1441-2F45-BA45-83D65631E0DB}" type="pres">
      <dgm:prSet presAssocID="{ABC44A28-2FC3-EC4B-9BC6-E6A526881E79}" presName="parTx" presStyleLbl="node1" presStyleIdx="0" presStyleCnt="5">
        <dgm:presLayoutVars>
          <dgm:chMax val="0"/>
          <dgm:chPref val="0"/>
          <dgm:bulletEnabled val="1"/>
        </dgm:presLayoutVars>
      </dgm:prSet>
      <dgm:spPr/>
      <dgm:t>
        <a:bodyPr/>
        <a:lstStyle/>
        <a:p>
          <a:endParaRPr lang="en-US"/>
        </a:p>
      </dgm:t>
    </dgm:pt>
    <dgm:pt modelId="{1BD1A2AE-FE63-2F4D-9B2A-80E4B420506A}" type="pres">
      <dgm:prSet presAssocID="{ABC44A28-2FC3-EC4B-9BC6-E6A526881E79}" presName="parSh" presStyleLbl="node1" presStyleIdx="0" presStyleCnt="5"/>
      <dgm:spPr/>
      <dgm:t>
        <a:bodyPr/>
        <a:lstStyle/>
        <a:p>
          <a:endParaRPr lang="en-US"/>
        </a:p>
      </dgm:t>
    </dgm:pt>
    <dgm:pt modelId="{6500ACAB-62A4-AB4E-9B19-7043A69BC75B}" type="pres">
      <dgm:prSet presAssocID="{ABC44A28-2FC3-EC4B-9BC6-E6A526881E79}" presName="desTx" presStyleLbl="fgAcc1" presStyleIdx="0" presStyleCnt="5">
        <dgm:presLayoutVars>
          <dgm:bulletEnabled val="1"/>
        </dgm:presLayoutVars>
      </dgm:prSet>
      <dgm:spPr/>
      <dgm:t>
        <a:bodyPr/>
        <a:lstStyle/>
        <a:p>
          <a:endParaRPr lang="en-US"/>
        </a:p>
      </dgm:t>
    </dgm:pt>
    <dgm:pt modelId="{27B1BA96-D68D-9246-B765-94A66D8A2BA5}" type="pres">
      <dgm:prSet presAssocID="{3AFF95E4-60A3-E64E-9FA3-3A8E1DB9FDA1}" presName="sibTrans" presStyleLbl="sibTrans2D1" presStyleIdx="0" presStyleCnt="4"/>
      <dgm:spPr/>
      <dgm:t>
        <a:bodyPr/>
        <a:lstStyle/>
        <a:p>
          <a:endParaRPr lang="en-US"/>
        </a:p>
      </dgm:t>
    </dgm:pt>
    <dgm:pt modelId="{33C8263C-A411-B847-AC73-C737A6C0EE33}" type="pres">
      <dgm:prSet presAssocID="{3AFF95E4-60A3-E64E-9FA3-3A8E1DB9FDA1}" presName="connTx" presStyleLbl="sibTrans2D1" presStyleIdx="0" presStyleCnt="4"/>
      <dgm:spPr/>
      <dgm:t>
        <a:bodyPr/>
        <a:lstStyle/>
        <a:p>
          <a:endParaRPr lang="en-US"/>
        </a:p>
      </dgm:t>
    </dgm:pt>
    <dgm:pt modelId="{07A22DBC-6C76-C549-B64B-06C8EC148811}" type="pres">
      <dgm:prSet presAssocID="{7B745E3D-8D7B-6840-A5F5-89294B2C0715}" presName="composite" presStyleCnt="0"/>
      <dgm:spPr/>
    </dgm:pt>
    <dgm:pt modelId="{6E17368E-76F9-B946-BA56-98FAED266EC5}" type="pres">
      <dgm:prSet presAssocID="{7B745E3D-8D7B-6840-A5F5-89294B2C0715}" presName="parTx" presStyleLbl="node1" presStyleIdx="0" presStyleCnt="5">
        <dgm:presLayoutVars>
          <dgm:chMax val="0"/>
          <dgm:chPref val="0"/>
          <dgm:bulletEnabled val="1"/>
        </dgm:presLayoutVars>
      </dgm:prSet>
      <dgm:spPr/>
      <dgm:t>
        <a:bodyPr/>
        <a:lstStyle/>
        <a:p>
          <a:endParaRPr lang="en-US"/>
        </a:p>
      </dgm:t>
    </dgm:pt>
    <dgm:pt modelId="{A19AD3E9-CB78-4641-8897-94A5269ECD3D}" type="pres">
      <dgm:prSet presAssocID="{7B745E3D-8D7B-6840-A5F5-89294B2C0715}" presName="parSh" presStyleLbl="node1" presStyleIdx="1" presStyleCnt="5"/>
      <dgm:spPr/>
      <dgm:t>
        <a:bodyPr/>
        <a:lstStyle/>
        <a:p>
          <a:endParaRPr lang="en-US"/>
        </a:p>
      </dgm:t>
    </dgm:pt>
    <dgm:pt modelId="{DFEFAE2D-4ADC-6D43-90F0-C5C948C1A719}" type="pres">
      <dgm:prSet presAssocID="{7B745E3D-8D7B-6840-A5F5-89294B2C0715}" presName="desTx" presStyleLbl="fgAcc1" presStyleIdx="1" presStyleCnt="5">
        <dgm:presLayoutVars>
          <dgm:bulletEnabled val="1"/>
        </dgm:presLayoutVars>
      </dgm:prSet>
      <dgm:spPr/>
      <dgm:t>
        <a:bodyPr/>
        <a:lstStyle/>
        <a:p>
          <a:endParaRPr lang="en-US"/>
        </a:p>
      </dgm:t>
    </dgm:pt>
    <dgm:pt modelId="{527C7272-4F87-0E48-A67A-C87718BB236F}" type="pres">
      <dgm:prSet presAssocID="{86D687C8-6795-DE46-AA80-34837E4DCD06}" presName="sibTrans" presStyleLbl="sibTrans2D1" presStyleIdx="1" presStyleCnt="4"/>
      <dgm:spPr/>
      <dgm:t>
        <a:bodyPr/>
        <a:lstStyle/>
        <a:p>
          <a:endParaRPr lang="en-US"/>
        </a:p>
      </dgm:t>
    </dgm:pt>
    <dgm:pt modelId="{53C302F8-712B-364D-BCD6-11D782DBCE57}" type="pres">
      <dgm:prSet presAssocID="{86D687C8-6795-DE46-AA80-34837E4DCD06}" presName="connTx" presStyleLbl="sibTrans2D1" presStyleIdx="1" presStyleCnt="4"/>
      <dgm:spPr/>
      <dgm:t>
        <a:bodyPr/>
        <a:lstStyle/>
        <a:p>
          <a:endParaRPr lang="en-US"/>
        </a:p>
      </dgm:t>
    </dgm:pt>
    <dgm:pt modelId="{EAE8C82F-8CCF-6041-BEB9-251030BDEC06}" type="pres">
      <dgm:prSet presAssocID="{337F7D59-B9CF-8C4B-BC5B-5EEAA6046C8F}" presName="composite" presStyleCnt="0"/>
      <dgm:spPr/>
    </dgm:pt>
    <dgm:pt modelId="{4C30C23E-23A1-8446-8C0D-FBDD5EDE16D3}" type="pres">
      <dgm:prSet presAssocID="{337F7D59-B9CF-8C4B-BC5B-5EEAA6046C8F}" presName="parTx" presStyleLbl="node1" presStyleIdx="1" presStyleCnt="5">
        <dgm:presLayoutVars>
          <dgm:chMax val="0"/>
          <dgm:chPref val="0"/>
          <dgm:bulletEnabled val="1"/>
        </dgm:presLayoutVars>
      </dgm:prSet>
      <dgm:spPr/>
      <dgm:t>
        <a:bodyPr/>
        <a:lstStyle/>
        <a:p>
          <a:endParaRPr lang="en-US"/>
        </a:p>
      </dgm:t>
    </dgm:pt>
    <dgm:pt modelId="{69214F38-0EB9-5B42-85E7-8171A2E4D958}" type="pres">
      <dgm:prSet presAssocID="{337F7D59-B9CF-8C4B-BC5B-5EEAA6046C8F}" presName="parSh" presStyleLbl="node1" presStyleIdx="2" presStyleCnt="5"/>
      <dgm:spPr/>
      <dgm:t>
        <a:bodyPr/>
        <a:lstStyle/>
        <a:p>
          <a:endParaRPr lang="en-US"/>
        </a:p>
      </dgm:t>
    </dgm:pt>
    <dgm:pt modelId="{5AEBCF54-36D7-5F44-A3F0-CDE9CE3E964C}" type="pres">
      <dgm:prSet presAssocID="{337F7D59-B9CF-8C4B-BC5B-5EEAA6046C8F}" presName="desTx" presStyleLbl="fgAcc1" presStyleIdx="2" presStyleCnt="5">
        <dgm:presLayoutVars>
          <dgm:bulletEnabled val="1"/>
        </dgm:presLayoutVars>
      </dgm:prSet>
      <dgm:spPr/>
      <dgm:t>
        <a:bodyPr/>
        <a:lstStyle/>
        <a:p>
          <a:endParaRPr lang="en-US"/>
        </a:p>
      </dgm:t>
    </dgm:pt>
    <dgm:pt modelId="{19DFFEC6-5A20-9F4E-88ED-88F9C82BEBC4}" type="pres">
      <dgm:prSet presAssocID="{1FC663F6-80B9-CF40-ACD1-10292F86513B}" presName="sibTrans" presStyleLbl="sibTrans2D1" presStyleIdx="2" presStyleCnt="4"/>
      <dgm:spPr/>
      <dgm:t>
        <a:bodyPr/>
        <a:lstStyle/>
        <a:p>
          <a:endParaRPr lang="en-US"/>
        </a:p>
      </dgm:t>
    </dgm:pt>
    <dgm:pt modelId="{A654B468-561F-D041-9375-C92C24913175}" type="pres">
      <dgm:prSet presAssocID="{1FC663F6-80B9-CF40-ACD1-10292F86513B}" presName="connTx" presStyleLbl="sibTrans2D1" presStyleIdx="2" presStyleCnt="4"/>
      <dgm:spPr/>
      <dgm:t>
        <a:bodyPr/>
        <a:lstStyle/>
        <a:p>
          <a:endParaRPr lang="en-US"/>
        </a:p>
      </dgm:t>
    </dgm:pt>
    <dgm:pt modelId="{F90AE962-A5EB-114A-8C1F-E805FBFAB87C}" type="pres">
      <dgm:prSet presAssocID="{4CA65F53-205F-1749-AEC2-E83ECC28E09C}" presName="composite" presStyleCnt="0"/>
      <dgm:spPr/>
    </dgm:pt>
    <dgm:pt modelId="{B26FDD23-9014-FF45-8C3E-3C74ED8BC125}" type="pres">
      <dgm:prSet presAssocID="{4CA65F53-205F-1749-AEC2-E83ECC28E09C}" presName="parTx" presStyleLbl="node1" presStyleIdx="2" presStyleCnt="5">
        <dgm:presLayoutVars>
          <dgm:chMax val="0"/>
          <dgm:chPref val="0"/>
          <dgm:bulletEnabled val="1"/>
        </dgm:presLayoutVars>
      </dgm:prSet>
      <dgm:spPr/>
      <dgm:t>
        <a:bodyPr/>
        <a:lstStyle/>
        <a:p>
          <a:endParaRPr lang="en-US"/>
        </a:p>
      </dgm:t>
    </dgm:pt>
    <dgm:pt modelId="{3ADC44C5-DC28-CC46-B137-D6C0378D2D68}" type="pres">
      <dgm:prSet presAssocID="{4CA65F53-205F-1749-AEC2-E83ECC28E09C}" presName="parSh" presStyleLbl="node1" presStyleIdx="3" presStyleCnt="5"/>
      <dgm:spPr/>
      <dgm:t>
        <a:bodyPr/>
        <a:lstStyle/>
        <a:p>
          <a:endParaRPr lang="en-US"/>
        </a:p>
      </dgm:t>
    </dgm:pt>
    <dgm:pt modelId="{1B886894-67A6-9B4F-9AFC-0A61FD5C750F}" type="pres">
      <dgm:prSet presAssocID="{4CA65F53-205F-1749-AEC2-E83ECC28E09C}" presName="desTx" presStyleLbl="fgAcc1" presStyleIdx="3" presStyleCnt="5">
        <dgm:presLayoutVars>
          <dgm:bulletEnabled val="1"/>
        </dgm:presLayoutVars>
      </dgm:prSet>
      <dgm:spPr/>
      <dgm:t>
        <a:bodyPr/>
        <a:lstStyle/>
        <a:p>
          <a:endParaRPr lang="en-US"/>
        </a:p>
      </dgm:t>
    </dgm:pt>
    <dgm:pt modelId="{E665E847-D1CC-B440-982E-FDD8F0B77E09}" type="pres">
      <dgm:prSet presAssocID="{ADB1960A-35BA-DD42-AC7E-327F8CF976F5}" presName="sibTrans" presStyleLbl="sibTrans2D1" presStyleIdx="3" presStyleCnt="4"/>
      <dgm:spPr/>
      <dgm:t>
        <a:bodyPr/>
        <a:lstStyle/>
        <a:p>
          <a:endParaRPr lang="en-US"/>
        </a:p>
      </dgm:t>
    </dgm:pt>
    <dgm:pt modelId="{9E30C6C6-D0E9-3548-9D9F-A32438C5B498}" type="pres">
      <dgm:prSet presAssocID="{ADB1960A-35BA-DD42-AC7E-327F8CF976F5}" presName="connTx" presStyleLbl="sibTrans2D1" presStyleIdx="3" presStyleCnt="4"/>
      <dgm:spPr/>
      <dgm:t>
        <a:bodyPr/>
        <a:lstStyle/>
        <a:p>
          <a:endParaRPr lang="en-US"/>
        </a:p>
      </dgm:t>
    </dgm:pt>
    <dgm:pt modelId="{14E005B3-412C-D445-854F-A2211B35EC0A}" type="pres">
      <dgm:prSet presAssocID="{595C57F4-78D7-764A-9E23-32B7FA611F20}" presName="composite" presStyleCnt="0"/>
      <dgm:spPr/>
    </dgm:pt>
    <dgm:pt modelId="{5E689D41-5A9A-F948-AAFB-830EDE9B4582}" type="pres">
      <dgm:prSet presAssocID="{595C57F4-78D7-764A-9E23-32B7FA611F20}" presName="parTx" presStyleLbl="node1" presStyleIdx="3" presStyleCnt="5">
        <dgm:presLayoutVars>
          <dgm:chMax val="0"/>
          <dgm:chPref val="0"/>
          <dgm:bulletEnabled val="1"/>
        </dgm:presLayoutVars>
      </dgm:prSet>
      <dgm:spPr/>
      <dgm:t>
        <a:bodyPr/>
        <a:lstStyle/>
        <a:p>
          <a:endParaRPr lang="en-US"/>
        </a:p>
      </dgm:t>
    </dgm:pt>
    <dgm:pt modelId="{15B77BC5-4912-7440-BE79-104629466966}" type="pres">
      <dgm:prSet presAssocID="{595C57F4-78D7-764A-9E23-32B7FA611F20}" presName="parSh" presStyleLbl="node1" presStyleIdx="4" presStyleCnt="5"/>
      <dgm:spPr/>
      <dgm:t>
        <a:bodyPr/>
        <a:lstStyle/>
        <a:p>
          <a:endParaRPr lang="en-US"/>
        </a:p>
      </dgm:t>
    </dgm:pt>
    <dgm:pt modelId="{B5BF61EC-C3A4-BD46-8D06-8D3D99152E03}" type="pres">
      <dgm:prSet presAssocID="{595C57F4-78D7-764A-9E23-32B7FA611F20}" presName="desTx" presStyleLbl="fgAcc1" presStyleIdx="4" presStyleCnt="5">
        <dgm:presLayoutVars>
          <dgm:bulletEnabled val="1"/>
        </dgm:presLayoutVars>
      </dgm:prSet>
      <dgm:spPr/>
      <dgm:t>
        <a:bodyPr/>
        <a:lstStyle/>
        <a:p>
          <a:endParaRPr lang="en-US"/>
        </a:p>
      </dgm:t>
    </dgm:pt>
  </dgm:ptLst>
  <dgm:cxnLst>
    <dgm:cxn modelId="{AA25D761-AD4E-8B4B-8C63-20A6F12F7B4F}" type="presOf" srcId="{86D687C8-6795-DE46-AA80-34837E4DCD06}" destId="{527C7272-4F87-0E48-A67A-C87718BB236F}" srcOrd="0" destOrd="0" presId="urn:microsoft.com/office/officeart/2005/8/layout/process3"/>
    <dgm:cxn modelId="{799AB5DB-AEFF-C94C-834E-100F035FF4C8}" srcId="{79AB15B4-00A4-504B-840A-4983464A8143}" destId="{ABC44A28-2FC3-EC4B-9BC6-E6A526881E79}" srcOrd="0" destOrd="0" parTransId="{974BA475-4D11-444D-A219-E8F113D38CEB}" sibTransId="{3AFF95E4-60A3-E64E-9FA3-3A8E1DB9FDA1}"/>
    <dgm:cxn modelId="{594A82B2-5E7D-584E-BD86-286C6B9EF104}" type="presOf" srcId="{4CA65F53-205F-1749-AEC2-E83ECC28E09C}" destId="{B26FDD23-9014-FF45-8C3E-3C74ED8BC125}" srcOrd="0" destOrd="0" presId="urn:microsoft.com/office/officeart/2005/8/layout/process3"/>
    <dgm:cxn modelId="{F664B1BF-93B6-7E44-81E0-F9C59859429B}" type="presOf" srcId="{98F6996C-B952-FC4E-B2CA-B7AF35886C79}" destId="{1B886894-67A6-9B4F-9AFC-0A61FD5C750F}" srcOrd="0" destOrd="0" presId="urn:microsoft.com/office/officeart/2005/8/layout/process3"/>
    <dgm:cxn modelId="{298C7EA8-CB4C-E449-A595-21AAACE43E83}" type="presOf" srcId="{595C57F4-78D7-764A-9E23-32B7FA611F20}" destId="{5E689D41-5A9A-F948-AAFB-830EDE9B4582}" srcOrd="0" destOrd="0" presId="urn:microsoft.com/office/officeart/2005/8/layout/process3"/>
    <dgm:cxn modelId="{AB521367-3385-8D44-B118-9072EF33FDD7}" srcId="{595C57F4-78D7-764A-9E23-32B7FA611F20}" destId="{419494DD-2463-B243-A1E1-455ED6C6C898}" srcOrd="0" destOrd="0" parTransId="{C084FC52-C300-E845-9720-91B741727C50}" sibTransId="{80C2F5C8-BD4D-D245-8D31-72042C3C5EFD}"/>
    <dgm:cxn modelId="{986F4521-FE6C-F54E-A2F9-9929FEAEB233}" type="presOf" srcId="{7B745E3D-8D7B-6840-A5F5-89294B2C0715}" destId="{A19AD3E9-CB78-4641-8897-94A5269ECD3D}" srcOrd="1" destOrd="0" presId="urn:microsoft.com/office/officeart/2005/8/layout/process3"/>
    <dgm:cxn modelId="{01D9802D-CFEC-0647-9209-746D26569596}" srcId="{7B745E3D-8D7B-6840-A5F5-89294B2C0715}" destId="{BDC0CF2A-A96A-A846-8092-7603C7CCF3B1}" srcOrd="0" destOrd="0" parTransId="{523AEA3A-6719-A042-887A-81BFF6653C2D}" sibTransId="{38BF8A84-F288-4F47-95C8-0EB9F6D2169E}"/>
    <dgm:cxn modelId="{3F2C1243-91E5-D845-896F-1D01FC952F9A}" type="presOf" srcId="{419494DD-2463-B243-A1E1-455ED6C6C898}" destId="{B5BF61EC-C3A4-BD46-8D06-8D3D99152E03}" srcOrd="0" destOrd="0" presId="urn:microsoft.com/office/officeart/2005/8/layout/process3"/>
    <dgm:cxn modelId="{FA4C439A-6DA9-9B48-9D16-80FE2588F4FA}" type="presOf" srcId="{1FC663F6-80B9-CF40-ACD1-10292F86513B}" destId="{19DFFEC6-5A20-9F4E-88ED-88F9C82BEBC4}" srcOrd="0" destOrd="0" presId="urn:microsoft.com/office/officeart/2005/8/layout/process3"/>
    <dgm:cxn modelId="{1BD6F344-C6E6-F74A-9674-198B37C5C578}" type="presOf" srcId="{C064A9EB-ABD0-2B40-9D2A-46005DFC410F}" destId="{6500ACAB-62A4-AB4E-9B19-7043A69BC75B}" srcOrd="0" destOrd="0" presId="urn:microsoft.com/office/officeart/2005/8/layout/process3"/>
    <dgm:cxn modelId="{248CF7EC-826E-BC4E-86DE-922E2A48C16C}" type="presOf" srcId="{595C57F4-78D7-764A-9E23-32B7FA611F20}" destId="{15B77BC5-4912-7440-BE79-104629466966}" srcOrd="1" destOrd="0" presId="urn:microsoft.com/office/officeart/2005/8/layout/process3"/>
    <dgm:cxn modelId="{6023860E-D607-CC46-87B9-FD9407936A7C}" type="presOf" srcId="{4CA65F53-205F-1749-AEC2-E83ECC28E09C}" destId="{3ADC44C5-DC28-CC46-B137-D6C0378D2D68}" srcOrd="1" destOrd="0" presId="urn:microsoft.com/office/officeart/2005/8/layout/process3"/>
    <dgm:cxn modelId="{970D6A5A-3A5F-E540-B80A-AC05F0D10010}" type="presOf" srcId="{BDC0CF2A-A96A-A846-8092-7603C7CCF3B1}" destId="{DFEFAE2D-4ADC-6D43-90F0-C5C948C1A719}" srcOrd="0" destOrd="0" presId="urn:microsoft.com/office/officeart/2005/8/layout/process3"/>
    <dgm:cxn modelId="{B83FA06A-E31A-3442-87BE-4206F86B4C91}" type="presOf" srcId="{337F7D59-B9CF-8C4B-BC5B-5EEAA6046C8F}" destId="{4C30C23E-23A1-8446-8C0D-FBDD5EDE16D3}" srcOrd="0" destOrd="0" presId="urn:microsoft.com/office/officeart/2005/8/layout/process3"/>
    <dgm:cxn modelId="{1B00DD21-C370-5544-AE7B-DD36B21C99D1}" type="presOf" srcId="{3AFF95E4-60A3-E64E-9FA3-3A8E1DB9FDA1}" destId="{27B1BA96-D68D-9246-B765-94A66D8A2BA5}" srcOrd="0" destOrd="0" presId="urn:microsoft.com/office/officeart/2005/8/layout/process3"/>
    <dgm:cxn modelId="{F9C855D8-DFCA-214D-BF7F-A1A5A5EF12BE}" type="presOf" srcId="{ADB1960A-35BA-DD42-AC7E-327F8CF976F5}" destId="{E665E847-D1CC-B440-982E-FDD8F0B77E09}" srcOrd="0" destOrd="0" presId="urn:microsoft.com/office/officeart/2005/8/layout/process3"/>
    <dgm:cxn modelId="{1F7D8C8D-7FB2-5E4E-9D9D-B0282FC36BA8}" type="presOf" srcId="{7B745E3D-8D7B-6840-A5F5-89294B2C0715}" destId="{6E17368E-76F9-B946-BA56-98FAED266EC5}" srcOrd="0" destOrd="0" presId="urn:microsoft.com/office/officeart/2005/8/layout/process3"/>
    <dgm:cxn modelId="{5BC106A0-4D55-4140-96CE-2A94886C0383}" type="presOf" srcId="{3B299EFA-AAC4-FA4A-9049-59501EB5D5F4}" destId="{5AEBCF54-36D7-5F44-A3F0-CDE9CE3E964C}" srcOrd="0" destOrd="0" presId="urn:microsoft.com/office/officeart/2005/8/layout/process3"/>
    <dgm:cxn modelId="{A8D1DDF7-6899-CC4E-9B53-DB9ED0B1CACF}" type="presOf" srcId="{3AFF95E4-60A3-E64E-9FA3-3A8E1DB9FDA1}" destId="{33C8263C-A411-B847-AC73-C737A6C0EE33}" srcOrd="1" destOrd="0" presId="urn:microsoft.com/office/officeart/2005/8/layout/process3"/>
    <dgm:cxn modelId="{E4754FA8-67EE-0F45-8A39-EB0621D1F4CF}" srcId="{ABC44A28-2FC3-EC4B-9BC6-E6A526881E79}" destId="{C064A9EB-ABD0-2B40-9D2A-46005DFC410F}" srcOrd="0" destOrd="0" parTransId="{4E94A9DE-AFA6-B349-BE32-AADCE3201188}" sibTransId="{389DDFDD-3DEB-3245-81B4-C2F206128791}"/>
    <dgm:cxn modelId="{CB6432DE-5334-2043-AB77-3C24F350179E}" type="presOf" srcId="{ADB1960A-35BA-DD42-AC7E-327F8CF976F5}" destId="{9E30C6C6-D0E9-3548-9D9F-A32438C5B498}" srcOrd="1" destOrd="0" presId="urn:microsoft.com/office/officeart/2005/8/layout/process3"/>
    <dgm:cxn modelId="{3A6FDA1E-77F0-7443-8C64-722B55024688}" srcId="{79AB15B4-00A4-504B-840A-4983464A8143}" destId="{4CA65F53-205F-1749-AEC2-E83ECC28E09C}" srcOrd="3" destOrd="0" parTransId="{4F5D1996-A34D-E34A-8C1B-0E5AB60B32BA}" sibTransId="{ADB1960A-35BA-DD42-AC7E-327F8CF976F5}"/>
    <dgm:cxn modelId="{79B836E4-1AD0-0F4A-A17F-78CC275279B6}" srcId="{4CA65F53-205F-1749-AEC2-E83ECC28E09C}" destId="{98F6996C-B952-FC4E-B2CA-B7AF35886C79}" srcOrd="0" destOrd="0" parTransId="{0824DEEC-A596-544A-81EB-0EE9D38313DE}" sibTransId="{C93F60A8-0D17-264A-B72A-5EDB69477AE3}"/>
    <dgm:cxn modelId="{1E6CCB6E-F11B-2142-B138-1E80DECC8F51}" type="presOf" srcId="{337F7D59-B9CF-8C4B-BC5B-5EEAA6046C8F}" destId="{69214F38-0EB9-5B42-85E7-8171A2E4D958}" srcOrd="1" destOrd="0" presId="urn:microsoft.com/office/officeart/2005/8/layout/process3"/>
    <dgm:cxn modelId="{DDBCA62D-40BA-EF43-A0BE-856F14E76C63}" srcId="{79AB15B4-00A4-504B-840A-4983464A8143}" destId="{595C57F4-78D7-764A-9E23-32B7FA611F20}" srcOrd="4" destOrd="0" parTransId="{5A000535-457D-A640-BD00-6E4CE1ADD7A2}" sibTransId="{2429003B-5853-DD4C-B742-BBD20592B83C}"/>
    <dgm:cxn modelId="{E8F90459-CB0A-0C4F-8BA1-DEF04E0BC87E}" type="presOf" srcId="{79AB15B4-00A4-504B-840A-4983464A8143}" destId="{9E50DBE1-FB9E-A547-BFF8-6BD79DB3D175}" srcOrd="0" destOrd="0" presId="urn:microsoft.com/office/officeart/2005/8/layout/process3"/>
    <dgm:cxn modelId="{E18160EF-F874-4347-AA92-31E8E30CA4D0}" type="presOf" srcId="{86D687C8-6795-DE46-AA80-34837E4DCD06}" destId="{53C302F8-712B-364D-BCD6-11D782DBCE57}" srcOrd="1" destOrd="0" presId="urn:microsoft.com/office/officeart/2005/8/layout/process3"/>
    <dgm:cxn modelId="{83D1EE84-7580-AD49-ACC0-E42E750EB6AC}" srcId="{337F7D59-B9CF-8C4B-BC5B-5EEAA6046C8F}" destId="{3B299EFA-AAC4-FA4A-9049-59501EB5D5F4}" srcOrd="0" destOrd="0" parTransId="{CA131C2C-375E-474E-8366-0BEFF6380BA2}" sibTransId="{1CED6D9A-557B-8B4C-9C11-CDBA8D21E868}"/>
    <dgm:cxn modelId="{0A4D5ACF-AB8D-A547-8EC1-8DEEC1E6F584}" type="presOf" srcId="{ABC44A28-2FC3-EC4B-9BC6-E6A526881E79}" destId="{59AD8E5B-1441-2F45-BA45-83D65631E0DB}" srcOrd="0" destOrd="0" presId="urn:microsoft.com/office/officeart/2005/8/layout/process3"/>
    <dgm:cxn modelId="{BBB392DC-0C40-D94B-9E92-AAF21C958128}" type="presOf" srcId="{1FC663F6-80B9-CF40-ACD1-10292F86513B}" destId="{A654B468-561F-D041-9375-C92C24913175}" srcOrd="1" destOrd="0" presId="urn:microsoft.com/office/officeart/2005/8/layout/process3"/>
    <dgm:cxn modelId="{0D96D1ED-83F3-1247-9688-56887253108B}" type="presOf" srcId="{ABC44A28-2FC3-EC4B-9BC6-E6A526881E79}" destId="{1BD1A2AE-FE63-2F4D-9B2A-80E4B420506A}" srcOrd="1" destOrd="0" presId="urn:microsoft.com/office/officeart/2005/8/layout/process3"/>
    <dgm:cxn modelId="{9EA729D5-00B8-C840-A039-8E982B4842F9}" srcId="{79AB15B4-00A4-504B-840A-4983464A8143}" destId="{337F7D59-B9CF-8C4B-BC5B-5EEAA6046C8F}" srcOrd="2" destOrd="0" parTransId="{0C249649-6ECC-E34D-9337-579177F7C95A}" sibTransId="{1FC663F6-80B9-CF40-ACD1-10292F86513B}"/>
    <dgm:cxn modelId="{D4A5AEAE-4DDE-D546-A975-90B4F27E367C}" srcId="{79AB15B4-00A4-504B-840A-4983464A8143}" destId="{7B745E3D-8D7B-6840-A5F5-89294B2C0715}" srcOrd="1" destOrd="0" parTransId="{2BD2F358-F280-0548-A3AA-5F3B3838DA9C}" sibTransId="{86D687C8-6795-DE46-AA80-34837E4DCD06}"/>
    <dgm:cxn modelId="{96CCD320-089C-3642-9470-49A94A64FB02}" type="presParOf" srcId="{9E50DBE1-FB9E-A547-BFF8-6BD79DB3D175}" destId="{F0F5CF5B-9F2F-A246-A2E3-67469F37B06A}" srcOrd="0" destOrd="0" presId="urn:microsoft.com/office/officeart/2005/8/layout/process3"/>
    <dgm:cxn modelId="{DFF6A2F7-65F4-414D-8592-FFD2C0C489D9}" type="presParOf" srcId="{F0F5CF5B-9F2F-A246-A2E3-67469F37B06A}" destId="{59AD8E5B-1441-2F45-BA45-83D65631E0DB}" srcOrd="0" destOrd="0" presId="urn:microsoft.com/office/officeart/2005/8/layout/process3"/>
    <dgm:cxn modelId="{F9E536F2-94DD-B34B-8F07-A381BCC8F9F2}" type="presParOf" srcId="{F0F5CF5B-9F2F-A246-A2E3-67469F37B06A}" destId="{1BD1A2AE-FE63-2F4D-9B2A-80E4B420506A}" srcOrd="1" destOrd="0" presId="urn:microsoft.com/office/officeart/2005/8/layout/process3"/>
    <dgm:cxn modelId="{8282F685-0AC2-A141-ACED-F69EACEC71CD}" type="presParOf" srcId="{F0F5CF5B-9F2F-A246-A2E3-67469F37B06A}" destId="{6500ACAB-62A4-AB4E-9B19-7043A69BC75B}" srcOrd="2" destOrd="0" presId="urn:microsoft.com/office/officeart/2005/8/layout/process3"/>
    <dgm:cxn modelId="{84BF789F-732E-1D4E-BE64-AD670FD6FCBB}" type="presParOf" srcId="{9E50DBE1-FB9E-A547-BFF8-6BD79DB3D175}" destId="{27B1BA96-D68D-9246-B765-94A66D8A2BA5}" srcOrd="1" destOrd="0" presId="urn:microsoft.com/office/officeart/2005/8/layout/process3"/>
    <dgm:cxn modelId="{C7077E7C-E30C-A14A-B150-56AF60D6C88F}" type="presParOf" srcId="{27B1BA96-D68D-9246-B765-94A66D8A2BA5}" destId="{33C8263C-A411-B847-AC73-C737A6C0EE33}" srcOrd="0" destOrd="0" presId="urn:microsoft.com/office/officeart/2005/8/layout/process3"/>
    <dgm:cxn modelId="{3E16A7E5-5540-1E45-A24A-8CE6CFBC2E18}" type="presParOf" srcId="{9E50DBE1-FB9E-A547-BFF8-6BD79DB3D175}" destId="{07A22DBC-6C76-C549-B64B-06C8EC148811}" srcOrd="2" destOrd="0" presId="urn:microsoft.com/office/officeart/2005/8/layout/process3"/>
    <dgm:cxn modelId="{C4C0EEB7-BE63-8543-9A6D-6C9BFE6492C9}" type="presParOf" srcId="{07A22DBC-6C76-C549-B64B-06C8EC148811}" destId="{6E17368E-76F9-B946-BA56-98FAED266EC5}" srcOrd="0" destOrd="0" presId="urn:microsoft.com/office/officeart/2005/8/layout/process3"/>
    <dgm:cxn modelId="{1A5DFAB4-154B-D642-9B6D-0B0CEC9BFB32}" type="presParOf" srcId="{07A22DBC-6C76-C549-B64B-06C8EC148811}" destId="{A19AD3E9-CB78-4641-8897-94A5269ECD3D}" srcOrd="1" destOrd="0" presId="urn:microsoft.com/office/officeart/2005/8/layout/process3"/>
    <dgm:cxn modelId="{DB7DF768-E782-7E4E-BF5F-D0A9E6F8613F}" type="presParOf" srcId="{07A22DBC-6C76-C549-B64B-06C8EC148811}" destId="{DFEFAE2D-4ADC-6D43-90F0-C5C948C1A719}" srcOrd="2" destOrd="0" presId="urn:microsoft.com/office/officeart/2005/8/layout/process3"/>
    <dgm:cxn modelId="{2B6E88B9-76DF-CD4B-9D39-6AAF0D02184F}" type="presParOf" srcId="{9E50DBE1-FB9E-A547-BFF8-6BD79DB3D175}" destId="{527C7272-4F87-0E48-A67A-C87718BB236F}" srcOrd="3" destOrd="0" presId="urn:microsoft.com/office/officeart/2005/8/layout/process3"/>
    <dgm:cxn modelId="{BBE53789-24D7-CA4D-91FD-AD270E92EE58}" type="presParOf" srcId="{527C7272-4F87-0E48-A67A-C87718BB236F}" destId="{53C302F8-712B-364D-BCD6-11D782DBCE57}" srcOrd="0" destOrd="0" presId="urn:microsoft.com/office/officeart/2005/8/layout/process3"/>
    <dgm:cxn modelId="{D48BF598-E7A6-4143-BE8E-3CE2B0EA6DC3}" type="presParOf" srcId="{9E50DBE1-FB9E-A547-BFF8-6BD79DB3D175}" destId="{EAE8C82F-8CCF-6041-BEB9-251030BDEC06}" srcOrd="4" destOrd="0" presId="urn:microsoft.com/office/officeart/2005/8/layout/process3"/>
    <dgm:cxn modelId="{068729E5-EEF3-F64C-8CB6-D4BDFDD31B41}" type="presParOf" srcId="{EAE8C82F-8CCF-6041-BEB9-251030BDEC06}" destId="{4C30C23E-23A1-8446-8C0D-FBDD5EDE16D3}" srcOrd="0" destOrd="0" presId="urn:microsoft.com/office/officeart/2005/8/layout/process3"/>
    <dgm:cxn modelId="{DBE8BA7B-DB65-094E-82FC-6B219F27CC04}" type="presParOf" srcId="{EAE8C82F-8CCF-6041-BEB9-251030BDEC06}" destId="{69214F38-0EB9-5B42-85E7-8171A2E4D958}" srcOrd="1" destOrd="0" presId="urn:microsoft.com/office/officeart/2005/8/layout/process3"/>
    <dgm:cxn modelId="{608A76FC-E356-614A-B418-225C5598D845}" type="presParOf" srcId="{EAE8C82F-8CCF-6041-BEB9-251030BDEC06}" destId="{5AEBCF54-36D7-5F44-A3F0-CDE9CE3E964C}" srcOrd="2" destOrd="0" presId="urn:microsoft.com/office/officeart/2005/8/layout/process3"/>
    <dgm:cxn modelId="{B6A2A81E-E4F0-4E4B-9C2E-A4346554D74F}" type="presParOf" srcId="{9E50DBE1-FB9E-A547-BFF8-6BD79DB3D175}" destId="{19DFFEC6-5A20-9F4E-88ED-88F9C82BEBC4}" srcOrd="5" destOrd="0" presId="urn:microsoft.com/office/officeart/2005/8/layout/process3"/>
    <dgm:cxn modelId="{96CECF44-7383-8047-B818-2FB7C6E4DCE2}" type="presParOf" srcId="{19DFFEC6-5A20-9F4E-88ED-88F9C82BEBC4}" destId="{A654B468-561F-D041-9375-C92C24913175}" srcOrd="0" destOrd="0" presId="urn:microsoft.com/office/officeart/2005/8/layout/process3"/>
    <dgm:cxn modelId="{73F85751-3D22-A341-91C6-F924713A254F}" type="presParOf" srcId="{9E50DBE1-FB9E-A547-BFF8-6BD79DB3D175}" destId="{F90AE962-A5EB-114A-8C1F-E805FBFAB87C}" srcOrd="6" destOrd="0" presId="urn:microsoft.com/office/officeart/2005/8/layout/process3"/>
    <dgm:cxn modelId="{0B929308-F602-0B4F-BC3F-F466C976E61C}" type="presParOf" srcId="{F90AE962-A5EB-114A-8C1F-E805FBFAB87C}" destId="{B26FDD23-9014-FF45-8C3E-3C74ED8BC125}" srcOrd="0" destOrd="0" presId="urn:microsoft.com/office/officeart/2005/8/layout/process3"/>
    <dgm:cxn modelId="{92CDF3A3-9093-8643-B408-F4DABD16A2E0}" type="presParOf" srcId="{F90AE962-A5EB-114A-8C1F-E805FBFAB87C}" destId="{3ADC44C5-DC28-CC46-B137-D6C0378D2D68}" srcOrd="1" destOrd="0" presId="urn:microsoft.com/office/officeart/2005/8/layout/process3"/>
    <dgm:cxn modelId="{269CE8E4-17BC-D246-BB0B-D341BBA9A6E2}" type="presParOf" srcId="{F90AE962-A5EB-114A-8C1F-E805FBFAB87C}" destId="{1B886894-67A6-9B4F-9AFC-0A61FD5C750F}" srcOrd="2" destOrd="0" presId="urn:microsoft.com/office/officeart/2005/8/layout/process3"/>
    <dgm:cxn modelId="{DBCDC6B3-1977-BD4E-A84D-466A68A18CCB}" type="presParOf" srcId="{9E50DBE1-FB9E-A547-BFF8-6BD79DB3D175}" destId="{E665E847-D1CC-B440-982E-FDD8F0B77E09}" srcOrd="7" destOrd="0" presId="urn:microsoft.com/office/officeart/2005/8/layout/process3"/>
    <dgm:cxn modelId="{199370F6-E58B-7E40-85C7-44F415821CBB}" type="presParOf" srcId="{E665E847-D1CC-B440-982E-FDD8F0B77E09}" destId="{9E30C6C6-D0E9-3548-9D9F-A32438C5B498}" srcOrd="0" destOrd="0" presId="urn:microsoft.com/office/officeart/2005/8/layout/process3"/>
    <dgm:cxn modelId="{AA0B9F1E-BF56-F348-A2AD-C0E69976CAC7}" type="presParOf" srcId="{9E50DBE1-FB9E-A547-BFF8-6BD79DB3D175}" destId="{14E005B3-412C-D445-854F-A2211B35EC0A}" srcOrd="8" destOrd="0" presId="urn:microsoft.com/office/officeart/2005/8/layout/process3"/>
    <dgm:cxn modelId="{E7001E05-3232-EB46-B89A-CDC966B4C7F2}" type="presParOf" srcId="{14E005B3-412C-D445-854F-A2211B35EC0A}" destId="{5E689D41-5A9A-F948-AAFB-830EDE9B4582}" srcOrd="0" destOrd="0" presId="urn:microsoft.com/office/officeart/2005/8/layout/process3"/>
    <dgm:cxn modelId="{B937A177-EF26-1240-8412-E70CA1438F18}" type="presParOf" srcId="{14E005B3-412C-D445-854F-A2211B35EC0A}" destId="{15B77BC5-4912-7440-BE79-104629466966}" srcOrd="1" destOrd="0" presId="urn:microsoft.com/office/officeart/2005/8/layout/process3"/>
    <dgm:cxn modelId="{43B36791-70BA-2B41-AC90-8E8B08C17EB0}" type="presParOf" srcId="{14E005B3-412C-D445-854F-A2211B35EC0A}" destId="{B5BF61EC-C3A4-BD46-8D06-8D3D99152E0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D1A2AE-FE63-2F4D-9B2A-80E4B420506A}">
      <dsp:nvSpPr>
        <dsp:cNvPr id="0" name=""/>
        <dsp:cNvSpPr/>
      </dsp:nvSpPr>
      <dsp:spPr>
        <a:xfrm>
          <a:off x="6177" y="866728"/>
          <a:ext cx="1393800" cy="82181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n-US" sz="1400" kern="1200" dirty="0" smtClean="0"/>
            <a:t>Detector</a:t>
          </a:r>
          <a:endParaRPr lang="en-US" sz="1400" kern="1200" dirty="0"/>
        </a:p>
      </dsp:txBody>
      <dsp:txXfrm>
        <a:off x="6177" y="866728"/>
        <a:ext cx="1393800" cy="547875"/>
      </dsp:txXfrm>
    </dsp:sp>
    <dsp:sp modelId="{6500ACAB-62A4-AB4E-9B19-7043A69BC75B}">
      <dsp:nvSpPr>
        <dsp:cNvPr id="0" name=""/>
        <dsp:cNvSpPr/>
      </dsp:nvSpPr>
      <dsp:spPr>
        <a:xfrm>
          <a:off x="291654" y="1414603"/>
          <a:ext cx="1393800" cy="230698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Induced</a:t>
          </a:r>
          <a:r>
            <a:rPr lang="en-US" sz="1400" kern="1200" baseline="0" dirty="0" smtClean="0"/>
            <a:t> charge is collected here.</a:t>
          </a:r>
          <a:endParaRPr lang="en-US" sz="1400" kern="1200" dirty="0"/>
        </a:p>
      </dsp:txBody>
      <dsp:txXfrm>
        <a:off x="332477" y="1455426"/>
        <a:ext cx="1312154" cy="2225335"/>
      </dsp:txXfrm>
    </dsp:sp>
    <dsp:sp modelId="{27B1BA96-D68D-9246-B765-94A66D8A2BA5}">
      <dsp:nvSpPr>
        <dsp:cNvPr id="0" name=""/>
        <dsp:cNvSpPr/>
      </dsp:nvSpPr>
      <dsp:spPr>
        <a:xfrm>
          <a:off x="1611272" y="967157"/>
          <a:ext cx="447945" cy="347016"/>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1611272" y="1036560"/>
        <a:ext cx="343840" cy="208210"/>
      </dsp:txXfrm>
    </dsp:sp>
    <dsp:sp modelId="{A19AD3E9-CB78-4641-8897-94A5269ECD3D}">
      <dsp:nvSpPr>
        <dsp:cNvPr id="0" name=""/>
        <dsp:cNvSpPr/>
      </dsp:nvSpPr>
      <dsp:spPr>
        <a:xfrm>
          <a:off x="2245158" y="866728"/>
          <a:ext cx="1393800" cy="82181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n-US" sz="1400" kern="1200" dirty="0" err="1" smtClean="0"/>
            <a:t>Cremat</a:t>
          </a:r>
          <a:endParaRPr lang="en-US" sz="1400" kern="1200" dirty="0"/>
        </a:p>
      </dsp:txBody>
      <dsp:txXfrm>
        <a:off x="2245158" y="866728"/>
        <a:ext cx="1393800" cy="547875"/>
      </dsp:txXfrm>
    </dsp:sp>
    <dsp:sp modelId="{DFEFAE2D-4ADC-6D43-90F0-C5C948C1A719}">
      <dsp:nvSpPr>
        <dsp:cNvPr id="0" name=""/>
        <dsp:cNvSpPr/>
      </dsp:nvSpPr>
      <dsp:spPr>
        <a:xfrm>
          <a:off x="2530635" y="1414603"/>
          <a:ext cx="1393800" cy="230698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A</a:t>
          </a:r>
          <a:r>
            <a:rPr lang="en-US" sz="1400" kern="1200" baseline="0" dirty="0" smtClean="0"/>
            <a:t> charge sensitive preamplifier generates the initial voltage signal from the charge coming from detector.</a:t>
          </a:r>
          <a:endParaRPr lang="en-US" sz="1400" kern="1200" dirty="0"/>
        </a:p>
      </dsp:txBody>
      <dsp:txXfrm>
        <a:off x="2571458" y="1455426"/>
        <a:ext cx="1312154" cy="2225335"/>
      </dsp:txXfrm>
    </dsp:sp>
    <dsp:sp modelId="{527C7272-4F87-0E48-A67A-C87718BB236F}">
      <dsp:nvSpPr>
        <dsp:cNvPr id="0" name=""/>
        <dsp:cNvSpPr/>
      </dsp:nvSpPr>
      <dsp:spPr>
        <a:xfrm>
          <a:off x="3850253" y="967157"/>
          <a:ext cx="447945" cy="347016"/>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3850253" y="1036560"/>
        <a:ext cx="343840" cy="208210"/>
      </dsp:txXfrm>
    </dsp:sp>
    <dsp:sp modelId="{69214F38-0EB9-5B42-85E7-8171A2E4D958}">
      <dsp:nvSpPr>
        <dsp:cNvPr id="0" name=""/>
        <dsp:cNvSpPr/>
      </dsp:nvSpPr>
      <dsp:spPr>
        <a:xfrm>
          <a:off x="4484139" y="866728"/>
          <a:ext cx="1393800" cy="82181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n-US" sz="1400" kern="1200" dirty="0" smtClean="0"/>
            <a:t>Shaper</a:t>
          </a:r>
          <a:endParaRPr lang="en-US" sz="1400" kern="1200" dirty="0"/>
        </a:p>
      </dsp:txBody>
      <dsp:txXfrm>
        <a:off x="4484139" y="866728"/>
        <a:ext cx="1393800" cy="547875"/>
      </dsp:txXfrm>
    </dsp:sp>
    <dsp:sp modelId="{5AEBCF54-36D7-5F44-A3F0-CDE9CE3E964C}">
      <dsp:nvSpPr>
        <dsp:cNvPr id="0" name=""/>
        <dsp:cNvSpPr/>
      </dsp:nvSpPr>
      <dsp:spPr>
        <a:xfrm>
          <a:off x="4769616" y="1414603"/>
          <a:ext cx="1393800" cy="230698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Signal is shaped to reduce the noise.</a:t>
          </a:r>
          <a:endParaRPr lang="en-US" sz="1400" kern="1200" dirty="0"/>
        </a:p>
      </dsp:txBody>
      <dsp:txXfrm>
        <a:off x="4810439" y="1455426"/>
        <a:ext cx="1312154" cy="2225335"/>
      </dsp:txXfrm>
    </dsp:sp>
    <dsp:sp modelId="{19DFFEC6-5A20-9F4E-88ED-88F9C82BEBC4}">
      <dsp:nvSpPr>
        <dsp:cNvPr id="0" name=""/>
        <dsp:cNvSpPr/>
      </dsp:nvSpPr>
      <dsp:spPr>
        <a:xfrm>
          <a:off x="6089234" y="967157"/>
          <a:ext cx="447945" cy="347016"/>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6089234" y="1036560"/>
        <a:ext cx="343840" cy="208210"/>
      </dsp:txXfrm>
    </dsp:sp>
    <dsp:sp modelId="{3ADC44C5-DC28-CC46-B137-D6C0378D2D68}">
      <dsp:nvSpPr>
        <dsp:cNvPr id="0" name=""/>
        <dsp:cNvSpPr/>
      </dsp:nvSpPr>
      <dsp:spPr>
        <a:xfrm>
          <a:off x="6723120" y="866728"/>
          <a:ext cx="1393800" cy="82181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n-US" sz="1400" kern="1200" dirty="0" smtClean="0"/>
            <a:t>Amplifier</a:t>
          </a:r>
          <a:endParaRPr lang="en-US" sz="1400" kern="1200" dirty="0"/>
        </a:p>
      </dsp:txBody>
      <dsp:txXfrm>
        <a:off x="6723120" y="866728"/>
        <a:ext cx="1393800" cy="547875"/>
      </dsp:txXfrm>
    </dsp:sp>
    <dsp:sp modelId="{1B886894-67A6-9B4F-9AFC-0A61FD5C750F}">
      <dsp:nvSpPr>
        <dsp:cNvPr id="0" name=""/>
        <dsp:cNvSpPr/>
      </dsp:nvSpPr>
      <dsp:spPr>
        <a:xfrm>
          <a:off x="7008597" y="1414603"/>
          <a:ext cx="1393800" cy="230698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Signal is amplified</a:t>
          </a:r>
          <a:endParaRPr lang="en-US" sz="1400" kern="1200" dirty="0"/>
        </a:p>
      </dsp:txBody>
      <dsp:txXfrm>
        <a:off x="7049420" y="1455426"/>
        <a:ext cx="1312154" cy="2225335"/>
      </dsp:txXfrm>
    </dsp:sp>
    <dsp:sp modelId="{E665E847-D1CC-B440-982E-FDD8F0B77E09}">
      <dsp:nvSpPr>
        <dsp:cNvPr id="0" name=""/>
        <dsp:cNvSpPr/>
      </dsp:nvSpPr>
      <dsp:spPr>
        <a:xfrm>
          <a:off x="8328215" y="967157"/>
          <a:ext cx="447945" cy="347016"/>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8328215" y="1036560"/>
        <a:ext cx="343840" cy="208210"/>
      </dsp:txXfrm>
    </dsp:sp>
    <dsp:sp modelId="{15B77BC5-4912-7440-BE79-104629466966}">
      <dsp:nvSpPr>
        <dsp:cNvPr id="0" name=""/>
        <dsp:cNvSpPr/>
      </dsp:nvSpPr>
      <dsp:spPr>
        <a:xfrm>
          <a:off x="8962100" y="866728"/>
          <a:ext cx="1393800" cy="82181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53340" numCol="1" spcCol="1270" anchor="t" anchorCtr="0">
          <a:noAutofit/>
        </a:bodyPr>
        <a:lstStyle/>
        <a:p>
          <a:pPr lvl="0" algn="l" defTabSz="622300">
            <a:lnSpc>
              <a:spcPct val="90000"/>
            </a:lnSpc>
            <a:spcBef>
              <a:spcPct val="0"/>
            </a:spcBef>
            <a:spcAft>
              <a:spcPct val="35000"/>
            </a:spcAft>
          </a:pPr>
          <a:r>
            <a:rPr lang="en-US" sz="1400" kern="1200" dirty="0" smtClean="0"/>
            <a:t>Final Stage Low Pass Filter</a:t>
          </a:r>
          <a:endParaRPr lang="en-US" sz="1400" kern="1200" dirty="0"/>
        </a:p>
      </dsp:txBody>
      <dsp:txXfrm>
        <a:off x="8962100" y="866728"/>
        <a:ext cx="1393800" cy="547875"/>
      </dsp:txXfrm>
    </dsp:sp>
    <dsp:sp modelId="{B5BF61EC-C3A4-BD46-8D06-8D3D99152E03}">
      <dsp:nvSpPr>
        <dsp:cNvPr id="0" name=""/>
        <dsp:cNvSpPr/>
      </dsp:nvSpPr>
      <dsp:spPr>
        <a:xfrm>
          <a:off x="9247578" y="1414603"/>
          <a:ext cx="1393800" cy="2306981"/>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smtClean="0"/>
            <a:t>Optional to further</a:t>
          </a:r>
        </a:p>
        <a:p>
          <a:pPr marL="114300" lvl="1" indent="-114300" algn="l" defTabSz="622300">
            <a:lnSpc>
              <a:spcPct val="90000"/>
            </a:lnSpc>
            <a:spcBef>
              <a:spcPct val="0"/>
            </a:spcBef>
            <a:spcAft>
              <a:spcPct val="15000"/>
            </a:spcAft>
            <a:buChar char="•"/>
          </a:pPr>
          <a:r>
            <a:rPr lang="en-US" sz="1400" kern="1200" baseline="0" smtClean="0"/>
            <a:t>reduce the noise or remove the slow rise part of the signal and the ringing on the fast rise.</a:t>
          </a:r>
          <a:endParaRPr lang="en-US" sz="1400" kern="1200"/>
        </a:p>
      </dsp:txBody>
      <dsp:txXfrm>
        <a:off x="9288401" y="1455426"/>
        <a:ext cx="1312154" cy="2225335"/>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D5D78E-10A5-EA4D-A3D4-75593302CD51}" type="datetimeFigureOut">
              <a:rPr lang="en-US" smtClean="0"/>
              <a:t>2/5/17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126792-77B6-EA4C-96BB-39AE267F98BB}" type="slidenum">
              <a:rPr lang="en-US" smtClean="0"/>
              <a:t>‹#›</a:t>
            </a:fld>
            <a:endParaRPr lang="en-US"/>
          </a:p>
        </p:txBody>
      </p:sp>
    </p:spTree>
    <p:extLst>
      <p:ext uri="{BB962C8B-B14F-4D97-AF65-F5344CB8AC3E}">
        <p14:creationId xmlns:p14="http://schemas.microsoft.com/office/powerpoint/2010/main" val="19790491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E9863E-8360-9D42-BC38-49DD2EB86C1B}" type="datetimeFigureOut">
              <a:rPr lang="en-US" smtClean="0"/>
              <a:t>2/5/17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7CBB73-8BB2-1442-9828-60C79C6D4C2A}" type="slidenum">
              <a:rPr lang="en-US" smtClean="0"/>
              <a:t>‹#›</a:t>
            </a:fld>
            <a:endParaRPr lang="en-US"/>
          </a:p>
        </p:txBody>
      </p:sp>
    </p:spTree>
    <p:extLst>
      <p:ext uri="{BB962C8B-B14F-4D97-AF65-F5344CB8AC3E}">
        <p14:creationId xmlns:p14="http://schemas.microsoft.com/office/powerpoint/2010/main" val="7994279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7CBB73-8BB2-1442-9828-60C79C6D4C2A}" type="slidenum">
              <a:rPr lang="en-US" smtClean="0"/>
              <a:t>1</a:t>
            </a:fld>
            <a:endParaRPr lang="en-US"/>
          </a:p>
        </p:txBody>
      </p:sp>
    </p:spTree>
    <p:extLst>
      <p:ext uri="{BB962C8B-B14F-4D97-AF65-F5344CB8AC3E}">
        <p14:creationId xmlns:p14="http://schemas.microsoft.com/office/powerpoint/2010/main" val="1651599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7CBB73-8BB2-1442-9828-60C79C6D4C2A}" type="slidenum">
              <a:rPr lang="en-US" smtClean="0"/>
              <a:t>2</a:t>
            </a:fld>
            <a:endParaRPr lang="en-US"/>
          </a:p>
        </p:txBody>
      </p:sp>
    </p:spTree>
    <p:extLst>
      <p:ext uri="{BB962C8B-B14F-4D97-AF65-F5344CB8AC3E}">
        <p14:creationId xmlns:p14="http://schemas.microsoft.com/office/powerpoint/2010/main" val="268569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BED7FC1-B693-2446-9D92-D302F36D5B5F}" type="datetime1">
              <a:rPr lang="en-US" smtClean="0"/>
              <a:t>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247980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86AAA0-22D1-4C49-B8F7-C95E0D84C337}" type="datetime1">
              <a:rPr lang="en-US" smtClean="0"/>
              <a:t>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172899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04AB09-3FD3-B544-A334-5A3935ED1275}" type="datetime1">
              <a:rPr lang="en-US" smtClean="0"/>
              <a:t>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175433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C98FAC-D852-D54C-9FA8-6FA94C92B599}" type="datetime1">
              <a:rPr lang="en-US" smtClean="0"/>
              <a:t>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686677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109576-0118-0F4A-A2BD-DEEB5DF41019}" type="datetime1">
              <a:rPr lang="en-US" smtClean="0"/>
              <a:t>2/5/17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201929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FB2652-FEDD-C948-875D-3C8520A74B53}" type="datetime1">
              <a:rPr lang="en-US" smtClean="0"/>
              <a:t>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602746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B62FFC-791A-6E43-A087-07D10ECBB4FE}" type="datetime1">
              <a:rPr lang="en-US" smtClean="0"/>
              <a:t>2/5/17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1471814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D06D637-A463-6049-9980-C4C88D0E03D9}" type="datetime1">
              <a:rPr lang="en-US" smtClean="0"/>
              <a:t>2/5/17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2065756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F2EA3C-0873-6A4A-BE95-253B574321DD}" type="datetime1">
              <a:rPr lang="en-US" smtClean="0"/>
              <a:t>2/5/17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795155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F9AF13-936A-F841-9403-61B729195FCC}" type="datetime1">
              <a:rPr lang="en-US" smtClean="0"/>
              <a:t>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393820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93C584-549B-C942-B434-957B601364A5}" type="datetime1">
              <a:rPr lang="en-US" smtClean="0"/>
              <a:t>2/5/17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1974BB-ED1B-4147-A541-97E680D2382B}" type="slidenum">
              <a:rPr lang="en-US" smtClean="0"/>
              <a:t>‹#›</a:t>
            </a:fld>
            <a:endParaRPr lang="en-US"/>
          </a:p>
        </p:txBody>
      </p:sp>
    </p:spTree>
    <p:extLst>
      <p:ext uri="{BB962C8B-B14F-4D97-AF65-F5344CB8AC3E}">
        <p14:creationId xmlns:p14="http://schemas.microsoft.com/office/powerpoint/2010/main" val="3973165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48A4E-5CCB-EF40-A817-1BCB05718077}" type="datetime1">
              <a:rPr lang="en-US" smtClean="0"/>
              <a:t>2/5/17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1974BB-ED1B-4147-A541-97E680D2382B}" type="slidenum">
              <a:rPr lang="en-US" smtClean="0"/>
              <a:t>‹#›</a:t>
            </a:fld>
            <a:endParaRPr lang="en-US"/>
          </a:p>
        </p:txBody>
      </p:sp>
    </p:spTree>
    <p:extLst>
      <p:ext uri="{BB962C8B-B14F-4D97-AF65-F5344CB8AC3E}">
        <p14:creationId xmlns:p14="http://schemas.microsoft.com/office/powerpoint/2010/main" val="6318530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4" Type="http://schemas.openxmlformats.org/officeDocument/2006/relationships/image" Target="../media/image16.jpg"/><Relationship Id="rId1" Type="http://schemas.openxmlformats.org/officeDocument/2006/relationships/slideLayout" Target="../slideLayouts/slideLayout9.xml"/><Relationship Id="rId2"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6" Type="http://schemas.openxmlformats.org/officeDocument/2006/relationships/image" Target="../media/image21.jpeg"/><Relationship Id="rId7"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5.JPG"/><Relationship Id="rId5" Type="http://schemas.openxmlformats.org/officeDocument/2006/relationships/image" Target="../media/image26.JPG"/><Relationship Id="rId1" Type="http://schemas.openxmlformats.org/officeDocument/2006/relationships/slideLayout" Target="../slideLayouts/slideLayout9.xml"/><Relationship Id="rId2" Type="http://schemas.openxmlformats.org/officeDocument/2006/relationships/image" Target="../media/image23.jpg"/></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4" Type="http://schemas.openxmlformats.org/officeDocument/2006/relationships/image" Target="../media/image29.jpg"/><Relationship Id="rId5" Type="http://schemas.openxmlformats.org/officeDocument/2006/relationships/image" Target="../media/image30.jpg"/><Relationship Id="rId6" Type="http://schemas.openxmlformats.org/officeDocument/2006/relationships/image" Target="../media/image31.jpg"/><Relationship Id="rId7" Type="http://schemas.openxmlformats.org/officeDocument/2006/relationships/image" Target="../media/image32.jpg"/><Relationship Id="rId1" Type="http://schemas.openxmlformats.org/officeDocument/2006/relationships/slideLayout" Target="../slideLayouts/slideLayout7.xml"/><Relationship Id="rId2" Type="http://schemas.openxmlformats.org/officeDocument/2006/relationships/image" Target="../media/image2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tiff"/><Relationship Id="rId3" Type="http://schemas.openxmlformats.org/officeDocument/2006/relationships/image" Target="../media/image3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0.jpeg"/><Relationship Id="rId3" Type="http://schemas.openxmlformats.org/officeDocument/2006/relationships/image" Target="../media/image4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jpeg"/><Relationship Id="rId5" Type="http://schemas.openxmlformats.org/officeDocument/2006/relationships/image" Target="../media/image45.jpeg"/><Relationship Id="rId1" Type="http://schemas.openxmlformats.org/officeDocument/2006/relationships/slideLayout" Target="../slideLayouts/slideLayout1.xml"/><Relationship Id="rId2"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6" Type="http://schemas.openxmlformats.org/officeDocument/2006/relationships/image" Target="../media/image50.png"/><Relationship Id="rId7" Type="http://schemas.openxmlformats.org/officeDocument/2006/relationships/image" Target="../media/image51.png"/><Relationship Id="rId8"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7.png"/><Relationship Id="rId7" Type="http://schemas.openxmlformats.org/officeDocument/2006/relationships/image" Target="../media/image58.png"/><Relationship Id="rId8" Type="http://schemas.openxmlformats.org/officeDocument/2006/relationships/image" Target="../media/image59.png"/><Relationship Id="rId9" Type="http://schemas.openxmlformats.org/officeDocument/2006/relationships/image" Target="../media/image60.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1.png"/></Relationships>
</file>

<file path=ppt/slides/_rels/slide24.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9.xml"/><Relationship Id="rId2" Type="http://schemas.openxmlformats.org/officeDocument/2006/relationships/image" Target="../media/image6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pn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6.jp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JPG"/><Relationship Id="rId5" Type="http://schemas.openxmlformats.org/officeDocument/2006/relationships/image" Target="../media/image10.emf"/><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jpg"/><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24054"/>
            <a:ext cx="9144000" cy="2915155"/>
          </a:xfrm>
        </p:spPr>
        <p:txBody>
          <a:bodyPr>
            <a:normAutofit/>
          </a:bodyPr>
          <a:lstStyle/>
          <a:p>
            <a:r>
              <a:rPr lang="en-US" dirty="0"/>
              <a:t>Experimental Tests and Simulations of 3D Trench Detectors</a:t>
            </a:r>
          </a:p>
        </p:txBody>
      </p:sp>
      <p:sp>
        <p:nvSpPr>
          <p:cNvPr id="4" name="Slide Number Placeholder 3"/>
          <p:cNvSpPr>
            <a:spLocks noGrp="1"/>
          </p:cNvSpPr>
          <p:nvPr>
            <p:ph type="sldNum" sz="quarter" idx="12"/>
          </p:nvPr>
        </p:nvSpPr>
        <p:spPr/>
        <p:txBody>
          <a:bodyPr/>
          <a:lstStyle/>
          <a:p>
            <a:fld id="{761974BB-ED1B-4147-A541-97E680D2382B}" type="slidenum">
              <a:rPr lang="en-US" smtClean="0"/>
              <a:t>1</a:t>
            </a:fld>
            <a:endParaRPr lang="en-US"/>
          </a:p>
        </p:txBody>
      </p:sp>
      <p:sp>
        <p:nvSpPr>
          <p:cNvPr id="6" name="Rectangle 5"/>
          <p:cNvSpPr/>
          <p:nvPr/>
        </p:nvSpPr>
        <p:spPr>
          <a:xfrm>
            <a:off x="2676293" y="4587785"/>
            <a:ext cx="7248292" cy="707886"/>
          </a:xfrm>
          <a:prstGeom prst="rect">
            <a:avLst/>
          </a:prstGeom>
        </p:spPr>
        <p:txBody>
          <a:bodyPr wrap="square">
            <a:spAutoFit/>
          </a:bodyPr>
          <a:lstStyle/>
          <a:p>
            <a:pPr algn="ctr"/>
            <a:r>
              <a:rPr lang="en-US" sz="2000" i="1" dirty="0" smtClean="0">
                <a:solidFill>
                  <a:srgbClr val="C00000"/>
                </a:solidFill>
                <a:latin typeface="Calibri"/>
              </a:rPr>
              <a:t>Shahab </a:t>
            </a:r>
            <a:r>
              <a:rPr lang="en-US" sz="2000" i="1" dirty="0" smtClean="0">
                <a:solidFill>
                  <a:srgbClr val="C00000"/>
                </a:solidFill>
                <a:latin typeface="Calibri"/>
              </a:rPr>
              <a:t>Kohani, Allen Mincer and Christopher </a:t>
            </a:r>
            <a:r>
              <a:rPr lang="en-US" sz="2000" i="1" dirty="0" err="1" smtClean="0">
                <a:solidFill>
                  <a:srgbClr val="C00000"/>
                </a:solidFill>
                <a:latin typeface="Calibri"/>
              </a:rPr>
              <a:t>Musso</a:t>
            </a:r>
            <a:r>
              <a:rPr lang="en-US" sz="2000" i="1" dirty="0" smtClean="0">
                <a:solidFill>
                  <a:srgbClr val="C00000"/>
                </a:solidFill>
                <a:latin typeface="Calibri"/>
              </a:rPr>
              <a:t>, NYU </a:t>
            </a:r>
            <a:r>
              <a:rPr lang="en-US" sz="2000" i="1" dirty="0" smtClean="0">
                <a:solidFill>
                  <a:srgbClr val="C00000"/>
                </a:solidFill>
                <a:latin typeface="Calibri"/>
              </a:rPr>
              <a:t>for an NYU, </a:t>
            </a:r>
            <a:r>
              <a:rPr lang="en-US" sz="2000" i="1" dirty="0" smtClean="0">
                <a:solidFill>
                  <a:srgbClr val="C00000"/>
                </a:solidFill>
                <a:latin typeface="Calibri"/>
              </a:rPr>
              <a:t> BNL (David Lynn et. al), CNM, SUNY </a:t>
            </a:r>
            <a:r>
              <a:rPr lang="en-US" sz="2000" i="1" dirty="0" smtClean="0">
                <a:solidFill>
                  <a:srgbClr val="C00000"/>
                </a:solidFill>
                <a:latin typeface="Calibri"/>
              </a:rPr>
              <a:t>SB Collaboration</a:t>
            </a:r>
            <a:endParaRPr lang="en-US" sz="2000" i="1" dirty="0">
              <a:solidFill>
                <a:srgbClr val="C00000"/>
              </a:solidFill>
              <a:latin typeface="Calibri"/>
            </a:endParaRPr>
          </a:p>
        </p:txBody>
      </p:sp>
    </p:spTree>
    <p:extLst>
      <p:ext uri="{BB962C8B-B14F-4D97-AF65-F5344CB8AC3E}">
        <p14:creationId xmlns:p14="http://schemas.microsoft.com/office/powerpoint/2010/main" val="8991835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970157"/>
          </a:xfrm>
        </p:spPr>
        <p:txBody>
          <a:bodyPr>
            <a:normAutofit/>
          </a:bodyPr>
          <a:lstStyle/>
          <a:p>
            <a:r>
              <a:rPr lang="en-US" sz="2800" dirty="0" smtClean="0"/>
              <a:t>Bias Voltage Effects</a:t>
            </a:r>
            <a:endParaRPr lang="en-US" sz="2800" dirty="0"/>
          </a:p>
        </p:txBody>
      </p:sp>
      <p:sp>
        <p:nvSpPr>
          <p:cNvPr id="4" name="Text Placeholder 3"/>
          <p:cNvSpPr>
            <a:spLocks noGrp="1"/>
          </p:cNvSpPr>
          <p:nvPr>
            <p:ph type="body" sz="half" idx="2"/>
          </p:nvPr>
        </p:nvSpPr>
        <p:spPr>
          <a:xfrm>
            <a:off x="839788" y="1853903"/>
            <a:ext cx="3932237" cy="3906373"/>
          </a:xfrm>
        </p:spPr>
        <p:txBody>
          <a:bodyPr/>
          <a:lstStyle/>
          <a:p>
            <a:pPr marL="285750" indent="-285750">
              <a:buFont typeface="Arial" charset="0"/>
              <a:buChar char="•"/>
            </a:pPr>
            <a:r>
              <a:rPr lang="en-US" dirty="0" smtClean="0"/>
              <a:t>Response maps of a hexagonal detector with three different bias voltages</a:t>
            </a:r>
          </a:p>
          <a:p>
            <a:pPr marL="285750" indent="-285750">
              <a:buFont typeface="Arial" charset="0"/>
              <a:buChar char="•"/>
            </a:pPr>
            <a:r>
              <a:rPr lang="en-US" dirty="0" smtClean="0"/>
              <a:t>As we can see here the total response remains nearly unchanged.</a:t>
            </a:r>
          </a:p>
          <a:p>
            <a:pPr marL="285750" indent="-285750">
              <a:buFont typeface="Arial" charset="0"/>
              <a:buChar char="•"/>
            </a:pPr>
            <a:r>
              <a:rPr lang="en-US" dirty="0" smtClean="0"/>
              <a:t>The fast signal clearly grows with increasing the bias voltage. This was originally interpreted as an indication that detector is not fully depleted but simulations suggest that may not be the case.</a:t>
            </a:r>
          </a:p>
          <a:p>
            <a:pPr marL="285750" indent="-285750">
              <a:buFont typeface="Arial" charset="0"/>
              <a:buChar char="•"/>
            </a:pPr>
            <a:r>
              <a:rPr lang="en-US" dirty="0" smtClean="0"/>
              <a:t>The asymmetry along the bond wire can be observed in any bias voltage.</a:t>
            </a:r>
          </a:p>
        </p:txBody>
      </p:sp>
      <p:grpSp>
        <p:nvGrpSpPr>
          <p:cNvPr id="14" name="Group 13"/>
          <p:cNvGrpSpPr/>
          <p:nvPr/>
        </p:nvGrpSpPr>
        <p:grpSpPr>
          <a:xfrm>
            <a:off x="5439198" y="-1"/>
            <a:ext cx="5076416" cy="6679076"/>
            <a:chOff x="5439198" y="-1"/>
            <a:chExt cx="5076416" cy="6679076"/>
          </a:xfrm>
        </p:grpSpPr>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58650" y="-1"/>
              <a:ext cx="5056964" cy="225787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39198" y="2124062"/>
              <a:ext cx="5076416" cy="230297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478102" y="4427034"/>
              <a:ext cx="5037511" cy="2252041"/>
            </a:xfrm>
            <a:prstGeom prst="rect">
              <a:avLst/>
            </a:prstGeom>
          </p:spPr>
        </p:pic>
      </p:grpSp>
      <p:sp>
        <p:nvSpPr>
          <p:cNvPr id="11" name="TextBox 10"/>
          <p:cNvSpPr txBox="1"/>
          <p:nvPr/>
        </p:nvSpPr>
        <p:spPr>
          <a:xfrm>
            <a:off x="10783229" y="925551"/>
            <a:ext cx="1099981" cy="369332"/>
          </a:xfrm>
          <a:prstGeom prst="rect">
            <a:avLst/>
          </a:prstGeom>
          <a:noFill/>
        </p:spPr>
        <p:txBody>
          <a:bodyPr wrap="none" rtlCol="0">
            <a:spAutoFit/>
          </a:bodyPr>
          <a:lstStyle/>
          <a:p>
            <a:r>
              <a:rPr lang="en-US" dirty="0" err="1"/>
              <a:t>V</a:t>
            </a:r>
            <a:r>
              <a:rPr lang="en-US" baseline="-25000" dirty="0" err="1"/>
              <a:t>bias</a:t>
            </a:r>
            <a:r>
              <a:rPr lang="en-US" dirty="0"/>
              <a:t>=60V </a:t>
            </a:r>
          </a:p>
        </p:txBody>
      </p:sp>
      <p:sp>
        <p:nvSpPr>
          <p:cNvPr id="12" name="TextBox 11"/>
          <p:cNvSpPr txBox="1"/>
          <p:nvPr/>
        </p:nvSpPr>
        <p:spPr>
          <a:xfrm>
            <a:off x="10783229" y="3133492"/>
            <a:ext cx="1217000" cy="369332"/>
          </a:xfrm>
          <a:prstGeom prst="rect">
            <a:avLst/>
          </a:prstGeom>
          <a:noFill/>
        </p:spPr>
        <p:txBody>
          <a:bodyPr wrap="none" rtlCol="0">
            <a:spAutoFit/>
          </a:bodyPr>
          <a:lstStyle/>
          <a:p>
            <a:r>
              <a:rPr lang="en-US" dirty="0" err="1" smtClean="0"/>
              <a:t>V</a:t>
            </a:r>
            <a:r>
              <a:rPr lang="en-US" baseline="-25000" dirty="0" err="1" smtClean="0"/>
              <a:t>bias</a:t>
            </a:r>
            <a:r>
              <a:rPr lang="en-US" dirty="0" smtClean="0"/>
              <a:t>=100V </a:t>
            </a:r>
            <a:endParaRPr lang="en-US" dirty="0"/>
          </a:p>
        </p:txBody>
      </p:sp>
      <p:sp>
        <p:nvSpPr>
          <p:cNvPr id="13" name="TextBox 12"/>
          <p:cNvSpPr txBox="1"/>
          <p:nvPr/>
        </p:nvSpPr>
        <p:spPr>
          <a:xfrm>
            <a:off x="10783229" y="5575610"/>
            <a:ext cx="1217000" cy="369332"/>
          </a:xfrm>
          <a:prstGeom prst="rect">
            <a:avLst/>
          </a:prstGeom>
          <a:noFill/>
        </p:spPr>
        <p:txBody>
          <a:bodyPr wrap="none" rtlCol="0">
            <a:spAutoFit/>
          </a:bodyPr>
          <a:lstStyle/>
          <a:p>
            <a:r>
              <a:rPr lang="en-US" dirty="0" err="1" smtClean="0"/>
              <a:t>V</a:t>
            </a:r>
            <a:r>
              <a:rPr lang="en-US" baseline="-25000" dirty="0" err="1" smtClean="0"/>
              <a:t>bias</a:t>
            </a:r>
            <a:r>
              <a:rPr lang="en-US" dirty="0" smtClean="0"/>
              <a:t>=140V </a:t>
            </a:r>
            <a:endParaRPr lang="en-US" dirty="0"/>
          </a:p>
        </p:txBody>
      </p:sp>
      <p:sp>
        <p:nvSpPr>
          <p:cNvPr id="3" name="Slide Number Placeholder 2"/>
          <p:cNvSpPr>
            <a:spLocks noGrp="1"/>
          </p:cNvSpPr>
          <p:nvPr>
            <p:ph type="sldNum" sz="quarter" idx="12"/>
          </p:nvPr>
        </p:nvSpPr>
        <p:spPr/>
        <p:txBody>
          <a:bodyPr/>
          <a:lstStyle/>
          <a:p>
            <a:fld id="{761974BB-ED1B-4147-A541-97E680D2382B}" type="slidenum">
              <a:rPr lang="en-US" smtClean="0"/>
              <a:t>10</a:t>
            </a:fld>
            <a:endParaRPr lang="en-US"/>
          </a:p>
        </p:txBody>
      </p:sp>
      <p:sp>
        <p:nvSpPr>
          <p:cNvPr id="5" name="TextBox 4"/>
          <p:cNvSpPr txBox="1"/>
          <p:nvPr/>
        </p:nvSpPr>
        <p:spPr>
          <a:xfrm>
            <a:off x="5439198" y="6596192"/>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407827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17C73E0-A357-45EF-B47D-A0AB7F9D7264}" type="slidenum">
              <a:rPr lang="en-US" smtClean="0"/>
              <a:pPr/>
              <a:t>11</a:t>
            </a:fld>
            <a:endParaRPr lang="en-US"/>
          </a:p>
        </p:txBody>
      </p:sp>
      <p:grpSp>
        <p:nvGrpSpPr>
          <p:cNvPr id="3" name="Group 2"/>
          <p:cNvGrpSpPr/>
          <p:nvPr/>
        </p:nvGrpSpPr>
        <p:grpSpPr>
          <a:xfrm>
            <a:off x="5360814" y="378211"/>
            <a:ext cx="5360374" cy="5803540"/>
            <a:chOff x="2171565" y="188640"/>
            <a:chExt cx="5360374" cy="5803540"/>
          </a:xfrm>
        </p:grpSpPr>
        <p:pic>
          <p:nvPicPr>
            <p:cNvPr id="1026" name="Picture 2"/>
            <p:cNvPicPr>
              <a:picLocks noChangeAspect="1" noChangeArrowheads="1"/>
            </p:cNvPicPr>
            <p:nvPr/>
          </p:nvPicPr>
          <p:blipFill>
            <a:blip r:embed="rId2" cstate="print"/>
            <a:srcRect/>
            <a:stretch>
              <a:fillRect/>
            </a:stretch>
          </p:blipFill>
          <p:spPr bwMode="auto">
            <a:xfrm>
              <a:off x="2171565" y="3248980"/>
              <a:ext cx="5360373" cy="274320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2171566" y="188640"/>
              <a:ext cx="5360373" cy="2743200"/>
            </a:xfrm>
            <a:prstGeom prst="rect">
              <a:avLst/>
            </a:prstGeom>
            <a:noFill/>
            <a:ln w="9525">
              <a:noFill/>
              <a:miter lim="800000"/>
              <a:headEnd/>
              <a:tailEnd/>
            </a:ln>
            <a:effectLst/>
          </p:spPr>
        </p:pic>
      </p:grpSp>
      <p:sp>
        <p:nvSpPr>
          <p:cNvPr id="7" name="Title 1"/>
          <p:cNvSpPr txBox="1">
            <a:spLocks/>
          </p:cNvSpPr>
          <p:nvPr/>
        </p:nvSpPr>
        <p:spPr>
          <a:xfrm>
            <a:off x="839788" y="457199"/>
            <a:ext cx="3932237" cy="970157"/>
          </a:xfrm>
          <a:prstGeom prst="rect">
            <a:avLst/>
          </a:prstGeom>
        </p:spPr>
        <p:txBody>
          <a:bodyP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smtClean="0"/>
              <a:t>Laser Response to grounding the conducting back-side</a:t>
            </a:r>
            <a:endParaRPr lang="en-US" sz="2800" dirty="0"/>
          </a:p>
        </p:txBody>
      </p:sp>
      <p:sp>
        <p:nvSpPr>
          <p:cNvPr id="8" name="Text Placeholder 3"/>
          <p:cNvSpPr txBox="1">
            <a:spLocks/>
          </p:cNvSpPr>
          <p:nvPr/>
        </p:nvSpPr>
        <p:spPr>
          <a:xfrm>
            <a:off x="855750" y="1673586"/>
            <a:ext cx="3932237" cy="14478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charset="0"/>
              <a:buChar char="•"/>
            </a:pPr>
            <a:r>
              <a:rPr lang="en-US" sz="1600" dirty="0" smtClean="0"/>
              <a:t>The original detector batch (2012) had their backside glued using a conductive glue.</a:t>
            </a:r>
          </a:p>
          <a:p>
            <a:pPr marL="285750" indent="-285750">
              <a:buFont typeface="Arial" charset="0"/>
              <a:buChar char="•"/>
            </a:pPr>
            <a:r>
              <a:rPr lang="en-US" sz="1600" dirty="0" smtClean="0"/>
              <a:t>As can be seen here grounding the back side of the original detector batch kills the signal.</a:t>
            </a:r>
          </a:p>
          <a:p>
            <a:pPr marL="285750" indent="-285750">
              <a:buFont typeface="Arial" charset="0"/>
              <a:buChar char="•"/>
            </a:pPr>
            <a:endParaRPr lang="en-US" sz="1400" dirty="0"/>
          </a:p>
        </p:txBody>
      </p:sp>
      <p:grpSp>
        <p:nvGrpSpPr>
          <p:cNvPr id="4" name="Group 3"/>
          <p:cNvGrpSpPr/>
          <p:nvPr/>
        </p:nvGrpSpPr>
        <p:grpSpPr>
          <a:xfrm>
            <a:off x="839788" y="3690869"/>
            <a:ext cx="3380832" cy="2665481"/>
            <a:chOff x="756270" y="455930"/>
            <a:chExt cx="7478927" cy="5982837"/>
          </a:xfrm>
        </p:grpSpPr>
        <p:pic>
          <p:nvPicPr>
            <p:cNvPr id="9" name="Picture 2"/>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756270" y="455930"/>
              <a:ext cx="3627193" cy="2901755"/>
            </a:xfrm>
            <a:prstGeom prst="rect">
              <a:avLst/>
            </a:prstGeom>
            <a:noFill/>
            <a:ln w="9525">
              <a:noFill/>
              <a:miter lim="800000"/>
              <a:headEnd/>
              <a:tailEnd/>
            </a:ln>
            <a:effectLst/>
          </p:spPr>
        </p:pic>
        <p:pic>
          <p:nvPicPr>
            <p:cNvPr id="10" name="Picture 3"/>
            <p:cNvPicPr>
              <a:picLocks noChangeAspect="1" noChangeArrowheads="1"/>
            </p:cNvPicPr>
            <p:nvPr/>
          </p:nvPicPr>
          <p:blipFill>
            <a:blip r:embed="rId5" cstate="hqprint">
              <a:extLst>
                <a:ext uri="{28A0092B-C50C-407E-A947-70E740481C1C}">
                  <a14:useLocalDpi xmlns:a14="http://schemas.microsoft.com/office/drawing/2010/main"/>
                </a:ext>
              </a:extLst>
            </a:blip>
            <a:srcRect/>
            <a:stretch>
              <a:fillRect/>
            </a:stretch>
          </p:blipFill>
          <p:spPr bwMode="auto">
            <a:xfrm>
              <a:off x="791580" y="3537012"/>
              <a:ext cx="3627193" cy="2901755"/>
            </a:xfrm>
            <a:prstGeom prst="rect">
              <a:avLst/>
            </a:prstGeom>
            <a:noFill/>
            <a:ln w="9525">
              <a:noFill/>
              <a:miter lim="800000"/>
              <a:headEnd/>
              <a:tailEnd/>
            </a:ln>
            <a:effectLst/>
          </p:spPr>
        </p:pic>
        <p:pic>
          <p:nvPicPr>
            <p:cNvPr id="11" name="Picture 4"/>
            <p:cNvPicPr>
              <a:picLocks noChangeAspect="1" noChangeArrowheads="1"/>
            </p:cNvPicPr>
            <p:nvPr/>
          </p:nvPicPr>
          <p:blipFill>
            <a:blip r:embed="rId6" cstate="hqprint">
              <a:extLst>
                <a:ext uri="{28A0092B-C50C-407E-A947-70E740481C1C}">
                  <a14:useLocalDpi xmlns:a14="http://schemas.microsoft.com/office/drawing/2010/main"/>
                </a:ext>
              </a:extLst>
            </a:blip>
            <a:srcRect/>
            <a:stretch>
              <a:fillRect/>
            </a:stretch>
          </p:blipFill>
          <p:spPr bwMode="auto">
            <a:xfrm>
              <a:off x="4608004" y="3537012"/>
              <a:ext cx="3627193" cy="2901755"/>
            </a:xfrm>
            <a:prstGeom prst="rect">
              <a:avLst/>
            </a:prstGeom>
            <a:noFill/>
            <a:ln w="9525">
              <a:noFill/>
              <a:miter lim="800000"/>
              <a:headEnd/>
              <a:tailEnd/>
            </a:ln>
            <a:effectLst/>
          </p:spPr>
        </p:pic>
        <p:pic>
          <p:nvPicPr>
            <p:cNvPr id="12" name="Picture 5"/>
            <p:cNvPicPr>
              <a:picLocks noChangeAspect="1" noChangeArrowheads="1"/>
            </p:cNvPicPr>
            <p:nvPr/>
          </p:nvPicPr>
          <p:blipFill>
            <a:blip r:embed="rId7" cstate="hqprint">
              <a:extLst>
                <a:ext uri="{28A0092B-C50C-407E-A947-70E740481C1C}">
                  <a14:useLocalDpi xmlns:a14="http://schemas.microsoft.com/office/drawing/2010/main"/>
                </a:ext>
              </a:extLst>
            </a:blip>
            <a:srcRect/>
            <a:stretch>
              <a:fillRect/>
            </a:stretch>
          </p:blipFill>
          <p:spPr bwMode="auto">
            <a:xfrm>
              <a:off x="4608004" y="476672"/>
              <a:ext cx="3627193" cy="2901755"/>
            </a:xfrm>
            <a:prstGeom prst="rect">
              <a:avLst/>
            </a:prstGeom>
            <a:noFill/>
            <a:ln w="9525">
              <a:noFill/>
              <a:miter lim="800000"/>
              <a:headEnd/>
              <a:tailEnd/>
            </a:ln>
            <a:effectLst/>
          </p:spPr>
        </p:pic>
      </p:grpSp>
      <p:sp>
        <p:nvSpPr>
          <p:cNvPr id="13" name="TextBox 12"/>
          <p:cNvSpPr txBox="1"/>
          <p:nvPr/>
        </p:nvSpPr>
        <p:spPr>
          <a:xfrm>
            <a:off x="5360814" y="6125518"/>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1296839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Effects of Bond Wire Rotation and Additional Grounded Wire </a:t>
            </a:r>
            <a:endParaRPr lang="en-US" dirty="0"/>
          </a:p>
        </p:txBody>
      </p:sp>
      <p:sp>
        <p:nvSpPr>
          <p:cNvPr id="4" name="Text Placeholder 3"/>
          <p:cNvSpPr>
            <a:spLocks noGrp="1"/>
          </p:cNvSpPr>
          <p:nvPr>
            <p:ph type="body" sz="half" idx="2"/>
          </p:nvPr>
        </p:nvSpPr>
        <p:spPr/>
        <p:txBody>
          <a:bodyPr/>
          <a:lstStyle/>
          <a:p>
            <a:pPr marL="285750" indent="-285750">
              <a:buFont typeface="Arial" charset="0"/>
              <a:buChar char="•"/>
            </a:pPr>
            <a:r>
              <a:rPr lang="en-US" dirty="0" smtClean="0"/>
              <a:t>To investigate the possible relation between the asymmetry of the original detector response maps and the virtually grounded bond wire, we add an additional grounded wire and turned the ground wire.</a:t>
            </a:r>
          </a:p>
          <a:p>
            <a:pPr marL="285750" indent="-285750">
              <a:buFont typeface="Arial" charset="0"/>
              <a:buChar char="•"/>
            </a:pPr>
            <a:r>
              <a:rPr lang="en-US" dirty="0" smtClean="0"/>
              <a:t>As can be seen here, the only effect is coming from the shadows cast by the the metal wires blocking the laser.</a:t>
            </a:r>
          </a:p>
          <a:p>
            <a:pPr marL="285750" indent="-285750">
              <a:buFont typeface="Arial" charset="0"/>
              <a:buChar char="•"/>
            </a:pPr>
            <a:r>
              <a:rPr lang="en-US" dirty="0" smtClean="0"/>
              <a:t>As a result of this experiment, we claim that the observed asymmetry is an artifact of </a:t>
            </a:r>
            <a:r>
              <a:rPr lang="en-US" dirty="0"/>
              <a:t>manufacturing </a:t>
            </a:r>
            <a:r>
              <a:rPr lang="en-US" dirty="0" smtClean="0"/>
              <a:t>process.</a:t>
            </a:r>
            <a:endParaRPr lang="en-US" dirty="0"/>
          </a:p>
        </p:txBody>
      </p:sp>
      <p:grpSp>
        <p:nvGrpSpPr>
          <p:cNvPr id="7" name="Group 6"/>
          <p:cNvGrpSpPr/>
          <p:nvPr/>
        </p:nvGrpSpPr>
        <p:grpSpPr>
          <a:xfrm>
            <a:off x="5157450" y="256478"/>
            <a:ext cx="3766088" cy="6400800"/>
            <a:chOff x="5157450" y="256478"/>
            <a:chExt cx="3766088" cy="640080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57450" y="3456878"/>
              <a:ext cx="3766088" cy="32004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57450" y="256478"/>
              <a:ext cx="3766088" cy="3200400"/>
            </a:xfrm>
            <a:prstGeom prst="rect">
              <a:avLst/>
            </a:prstGeom>
          </p:spPr>
        </p:pic>
      </p:grpSp>
      <p:pic>
        <p:nvPicPr>
          <p:cNvPr id="8" name="Picture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374599" y="3456878"/>
            <a:ext cx="2438400" cy="18288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308963" y="1257300"/>
            <a:ext cx="2438400" cy="1828800"/>
          </a:xfrm>
          <a:prstGeom prst="rect">
            <a:avLst/>
          </a:prstGeom>
        </p:spPr>
      </p:pic>
      <p:sp>
        <p:nvSpPr>
          <p:cNvPr id="3" name="Slide Number Placeholder 2"/>
          <p:cNvSpPr>
            <a:spLocks noGrp="1"/>
          </p:cNvSpPr>
          <p:nvPr>
            <p:ph type="sldNum" sz="quarter" idx="12"/>
          </p:nvPr>
        </p:nvSpPr>
        <p:spPr/>
        <p:txBody>
          <a:bodyPr/>
          <a:lstStyle/>
          <a:p>
            <a:fld id="{761974BB-ED1B-4147-A541-97E680D2382B}" type="slidenum">
              <a:rPr lang="en-US" smtClean="0"/>
              <a:t>12</a:t>
            </a:fld>
            <a:endParaRPr lang="en-US"/>
          </a:p>
        </p:txBody>
      </p:sp>
      <p:sp>
        <p:nvSpPr>
          <p:cNvPr id="10" name="TextBox 9"/>
          <p:cNvSpPr txBox="1"/>
          <p:nvPr/>
        </p:nvSpPr>
        <p:spPr>
          <a:xfrm>
            <a:off x="5498984" y="6563659"/>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799217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5408499" y="75348"/>
            <a:ext cx="5422699" cy="6646127"/>
            <a:chOff x="6313220" y="0"/>
            <a:chExt cx="5422699" cy="685800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313220" y="0"/>
              <a:ext cx="2709046" cy="2286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22266" y="0"/>
              <a:ext cx="2713653" cy="2286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357704" y="2286000"/>
              <a:ext cx="2620078" cy="22860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069053" y="2286000"/>
              <a:ext cx="2620078" cy="22860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64125" y="4572000"/>
              <a:ext cx="2607235" cy="2286000"/>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060392" y="4572000"/>
              <a:ext cx="2637401" cy="2286000"/>
            </a:xfrm>
            <a:prstGeom prst="rect">
              <a:avLst/>
            </a:prstGeom>
          </p:spPr>
        </p:pic>
      </p:grpSp>
      <p:sp>
        <p:nvSpPr>
          <p:cNvPr id="13" name="TextBox 12"/>
          <p:cNvSpPr txBox="1"/>
          <p:nvPr/>
        </p:nvSpPr>
        <p:spPr>
          <a:xfrm>
            <a:off x="11140068" y="1103971"/>
            <a:ext cx="1047082" cy="369332"/>
          </a:xfrm>
          <a:prstGeom prst="rect">
            <a:avLst/>
          </a:prstGeom>
          <a:noFill/>
        </p:spPr>
        <p:txBody>
          <a:bodyPr wrap="none" rtlCol="0">
            <a:spAutoFit/>
          </a:bodyPr>
          <a:lstStyle/>
          <a:p>
            <a:r>
              <a:rPr lang="en-US" dirty="0" err="1" smtClean="0"/>
              <a:t>V</a:t>
            </a:r>
            <a:r>
              <a:rPr lang="en-US" baseline="-25000" dirty="0" err="1" smtClean="0"/>
              <a:t>bias</a:t>
            </a:r>
            <a:r>
              <a:rPr lang="en-US" dirty="0"/>
              <a:t>=</a:t>
            </a:r>
            <a:r>
              <a:rPr lang="en-US" dirty="0" smtClean="0"/>
              <a:t>20V</a:t>
            </a:r>
            <a:endParaRPr lang="en-US" dirty="0"/>
          </a:p>
        </p:txBody>
      </p:sp>
      <p:sp>
        <p:nvSpPr>
          <p:cNvPr id="14" name="TextBox 13"/>
          <p:cNvSpPr txBox="1"/>
          <p:nvPr/>
        </p:nvSpPr>
        <p:spPr>
          <a:xfrm>
            <a:off x="11140068" y="3479180"/>
            <a:ext cx="1047082" cy="369332"/>
          </a:xfrm>
          <a:prstGeom prst="rect">
            <a:avLst/>
          </a:prstGeom>
          <a:noFill/>
        </p:spPr>
        <p:txBody>
          <a:bodyPr wrap="none" rtlCol="0">
            <a:spAutoFit/>
          </a:bodyPr>
          <a:lstStyle/>
          <a:p>
            <a:r>
              <a:rPr lang="en-US" dirty="0" err="1" smtClean="0"/>
              <a:t>V</a:t>
            </a:r>
            <a:r>
              <a:rPr lang="en-US" baseline="-25000" dirty="0" err="1" smtClean="0"/>
              <a:t>bias</a:t>
            </a:r>
            <a:r>
              <a:rPr lang="en-US" dirty="0" smtClean="0"/>
              <a:t>=50V</a:t>
            </a:r>
            <a:endParaRPr lang="en-US" dirty="0"/>
          </a:p>
        </p:txBody>
      </p:sp>
      <p:sp>
        <p:nvSpPr>
          <p:cNvPr id="15" name="TextBox 14"/>
          <p:cNvSpPr txBox="1"/>
          <p:nvPr/>
        </p:nvSpPr>
        <p:spPr>
          <a:xfrm>
            <a:off x="11140068" y="5649951"/>
            <a:ext cx="1164101" cy="369332"/>
          </a:xfrm>
          <a:prstGeom prst="rect">
            <a:avLst/>
          </a:prstGeom>
          <a:noFill/>
        </p:spPr>
        <p:txBody>
          <a:bodyPr wrap="none" rtlCol="0">
            <a:spAutoFit/>
          </a:bodyPr>
          <a:lstStyle/>
          <a:p>
            <a:r>
              <a:rPr lang="en-US" dirty="0" err="1" smtClean="0"/>
              <a:t>V</a:t>
            </a:r>
            <a:r>
              <a:rPr lang="en-US" baseline="-25000" dirty="0" err="1" smtClean="0"/>
              <a:t>bias</a:t>
            </a:r>
            <a:r>
              <a:rPr lang="en-US" dirty="0" smtClean="0"/>
              <a:t>=100V</a:t>
            </a:r>
            <a:endParaRPr lang="en-US" dirty="0"/>
          </a:p>
        </p:txBody>
      </p:sp>
      <p:sp>
        <p:nvSpPr>
          <p:cNvPr id="16" name="TextBox 15"/>
          <p:cNvSpPr txBox="1"/>
          <p:nvPr/>
        </p:nvSpPr>
        <p:spPr>
          <a:xfrm>
            <a:off x="446049" y="423746"/>
            <a:ext cx="4653582" cy="584775"/>
          </a:xfrm>
          <a:prstGeom prst="rect">
            <a:avLst/>
          </a:prstGeom>
          <a:noFill/>
        </p:spPr>
        <p:txBody>
          <a:bodyPr wrap="none" rtlCol="0">
            <a:spAutoFit/>
          </a:bodyPr>
          <a:lstStyle/>
          <a:p>
            <a:r>
              <a:rPr lang="en-US" sz="3200" dirty="0" smtClean="0">
                <a:latin typeface="+mj-lt"/>
              </a:rPr>
              <a:t>Circular Detector Response</a:t>
            </a:r>
            <a:endParaRPr lang="en-US" sz="3200" dirty="0">
              <a:latin typeface="+mj-lt"/>
            </a:endParaRPr>
          </a:p>
        </p:txBody>
      </p:sp>
      <p:sp>
        <p:nvSpPr>
          <p:cNvPr id="17" name="TextBox 16"/>
          <p:cNvSpPr txBox="1"/>
          <p:nvPr/>
        </p:nvSpPr>
        <p:spPr>
          <a:xfrm>
            <a:off x="591016" y="1572322"/>
            <a:ext cx="4508616" cy="2585323"/>
          </a:xfrm>
          <a:prstGeom prst="rect">
            <a:avLst/>
          </a:prstGeom>
          <a:noFill/>
        </p:spPr>
        <p:txBody>
          <a:bodyPr wrap="square" rtlCol="0">
            <a:spAutoFit/>
          </a:bodyPr>
          <a:lstStyle/>
          <a:p>
            <a:pPr marL="285750" indent="-285750">
              <a:buFont typeface="Arial" charset="0"/>
              <a:buChar char="•"/>
            </a:pPr>
            <a:r>
              <a:rPr lang="en-US" dirty="0" smtClean="0"/>
              <a:t>Voltage is applied to both trench and guard ring.</a:t>
            </a:r>
          </a:p>
          <a:p>
            <a:pPr marL="285750" indent="-285750">
              <a:buFont typeface="Arial" charset="0"/>
              <a:buChar char="•"/>
            </a:pPr>
            <a:r>
              <a:rPr lang="en-US" dirty="0" smtClean="0"/>
              <a:t>At 20V total signal drops massively around the center. This is likely due to lack of depletion and a large part of charge being collected late.</a:t>
            </a:r>
          </a:p>
          <a:p>
            <a:pPr marL="285750" indent="-285750">
              <a:buFont typeface="Arial" charset="0"/>
              <a:buChar char="•"/>
            </a:pPr>
            <a:r>
              <a:rPr lang="en-US" dirty="0" smtClean="0"/>
              <a:t>Fast Rise signal being larger close to the center is likely simply due to smaller physical distance.</a:t>
            </a:r>
            <a:endParaRPr lang="en-US" dirty="0"/>
          </a:p>
        </p:txBody>
      </p:sp>
      <p:sp>
        <p:nvSpPr>
          <p:cNvPr id="2" name="Slide Number Placeholder 1"/>
          <p:cNvSpPr>
            <a:spLocks noGrp="1"/>
          </p:cNvSpPr>
          <p:nvPr>
            <p:ph type="sldNum" sz="quarter" idx="12"/>
          </p:nvPr>
        </p:nvSpPr>
        <p:spPr/>
        <p:txBody>
          <a:bodyPr/>
          <a:lstStyle/>
          <a:p>
            <a:fld id="{761974BB-ED1B-4147-A541-97E680D2382B}" type="slidenum">
              <a:rPr lang="en-US" smtClean="0"/>
              <a:t>13</a:t>
            </a:fld>
            <a:endParaRPr lang="en-US"/>
          </a:p>
        </p:txBody>
      </p:sp>
      <p:sp>
        <p:nvSpPr>
          <p:cNvPr id="18" name="TextBox 17"/>
          <p:cNvSpPr txBox="1"/>
          <p:nvPr/>
        </p:nvSpPr>
        <p:spPr>
          <a:xfrm>
            <a:off x="5523810" y="6627168"/>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3943355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7995688" y="4886684"/>
            <a:ext cx="1229824" cy="373628"/>
          </a:xfrm>
          <a:prstGeom prst="rect">
            <a:avLst/>
          </a:prstGeom>
          <a:noFill/>
        </p:spPr>
        <p:txBody>
          <a:bodyPr wrap="none" rtlCol="0">
            <a:spAutoFit/>
          </a:bodyPr>
          <a:lstStyle/>
          <a:p>
            <a:r>
              <a:rPr lang="en-US" dirty="0" err="1"/>
              <a:t>V</a:t>
            </a:r>
            <a:r>
              <a:rPr lang="en-US" baseline="-25000" dirty="0" err="1"/>
              <a:t>bias</a:t>
            </a:r>
            <a:r>
              <a:rPr lang="en-US" dirty="0"/>
              <a:t>=100V </a:t>
            </a:r>
          </a:p>
        </p:txBody>
      </p:sp>
      <p:sp>
        <p:nvSpPr>
          <p:cNvPr id="16" name="TextBox 15"/>
          <p:cNvSpPr txBox="1"/>
          <p:nvPr/>
        </p:nvSpPr>
        <p:spPr>
          <a:xfrm>
            <a:off x="130995" y="423746"/>
            <a:ext cx="5388591" cy="584775"/>
          </a:xfrm>
          <a:prstGeom prst="rect">
            <a:avLst/>
          </a:prstGeom>
          <a:noFill/>
        </p:spPr>
        <p:txBody>
          <a:bodyPr wrap="none" rtlCol="0">
            <a:spAutoFit/>
          </a:bodyPr>
          <a:lstStyle/>
          <a:p>
            <a:r>
              <a:rPr lang="en-US" sz="3200" dirty="0" smtClean="0">
                <a:latin typeface="+mj-lt"/>
              </a:rPr>
              <a:t>Multi-Cell </a:t>
            </a:r>
            <a:r>
              <a:rPr lang="en-US" sz="3200" dirty="0">
                <a:latin typeface="+mj-lt"/>
              </a:rPr>
              <a:t>Array Laser Response</a:t>
            </a:r>
          </a:p>
        </p:txBody>
      </p:sp>
      <p:sp>
        <p:nvSpPr>
          <p:cNvPr id="17" name="TextBox 16"/>
          <p:cNvSpPr txBox="1"/>
          <p:nvPr/>
        </p:nvSpPr>
        <p:spPr>
          <a:xfrm>
            <a:off x="591016" y="1572322"/>
            <a:ext cx="4508616" cy="3416320"/>
          </a:xfrm>
          <a:prstGeom prst="rect">
            <a:avLst/>
          </a:prstGeom>
          <a:noFill/>
        </p:spPr>
        <p:txBody>
          <a:bodyPr wrap="square" rtlCol="0">
            <a:spAutoFit/>
          </a:bodyPr>
          <a:lstStyle/>
          <a:p>
            <a:pPr marL="348318" indent="-348318">
              <a:buFont typeface="Arial" charset="0"/>
              <a:buChar char="•"/>
            </a:pPr>
            <a:r>
              <a:rPr lang="en-US" dirty="0"/>
              <a:t>Hexagonal pattern allows full tiling of a detection plane.</a:t>
            </a:r>
          </a:p>
          <a:p>
            <a:pPr marL="348318" indent="-348318">
              <a:buFont typeface="Arial" charset="0"/>
              <a:buChar char="•"/>
            </a:pPr>
            <a:r>
              <a:rPr lang="en-US" dirty="0"/>
              <a:t>Cell-to-cell variation and non-uniformity of response within cells is visible.</a:t>
            </a:r>
          </a:p>
          <a:p>
            <a:pPr marL="348318" indent="-348318">
              <a:buFont typeface="Arial" charset="0"/>
              <a:buChar char="•"/>
            </a:pPr>
            <a:r>
              <a:rPr lang="en-US" dirty="0"/>
              <a:t>Currently testing response from detector underside, to avoid shadowing by stray conductive material</a:t>
            </a:r>
            <a:r>
              <a:rPr lang="en-US" dirty="0" smtClean="0"/>
              <a:t>.</a:t>
            </a:r>
          </a:p>
          <a:p>
            <a:pPr marL="348318" indent="-348318">
              <a:buFont typeface="Arial" charset="0"/>
              <a:buChar char="•"/>
            </a:pPr>
            <a:r>
              <a:rPr lang="en-US" dirty="0"/>
              <a:t>Crosstalk tests such as the graph below show no observable signal larger than noise in cells neighboring an irradiated cell, which generates signals larger than a volt</a:t>
            </a:r>
            <a:r>
              <a:rPr lang="en-US" dirty="0" smtClean="0"/>
              <a:t>.</a:t>
            </a:r>
            <a:endParaRPr lang="en-US" dirty="0"/>
          </a:p>
        </p:txBody>
      </p:sp>
      <p:sp>
        <p:nvSpPr>
          <p:cNvPr id="2" name="Slide Number Placeholder 1"/>
          <p:cNvSpPr>
            <a:spLocks noGrp="1"/>
          </p:cNvSpPr>
          <p:nvPr>
            <p:ph type="sldNum" sz="quarter" idx="12"/>
          </p:nvPr>
        </p:nvSpPr>
        <p:spPr/>
        <p:txBody>
          <a:bodyPr/>
          <a:lstStyle/>
          <a:p>
            <a:fld id="{761974BB-ED1B-4147-A541-97E680D2382B}" type="slidenum">
              <a:rPr lang="en-US" smtClean="0"/>
              <a:t>14</a:t>
            </a:fld>
            <a:endParaRPr lang="en-US"/>
          </a:p>
        </p:txBody>
      </p:sp>
      <p:pic>
        <p:nvPicPr>
          <p:cNvPr id="3" name="Picture 2"/>
          <p:cNvPicPr>
            <a:picLocks noChangeAspect="1"/>
          </p:cNvPicPr>
          <p:nvPr/>
        </p:nvPicPr>
        <p:blipFill>
          <a:blip r:embed="rId2"/>
          <a:stretch>
            <a:fillRect/>
          </a:stretch>
        </p:blipFill>
        <p:spPr>
          <a:xfrm>
            <a:off x="5518736" y="289284"/>
            <a:ext cx="5702300" cy="4597400"/>
          </a:xfrm>
          <a:prstGeom prst="rect">
            <a:avLst/>
          </a:prstGeom>
        </p:spPr>
      </p:pic>
      <p:pic>
        <p:nvPicPr>
          <p:cNvPr id="4" name="Picture 3"/>
          <p:cNvPicPr>
            <a:picLocks noChangeAspect="1"/>
          </p:cNvPicPr>
          <p:nvPr/>
        </p:nvPicPr>
        <p:blipFill>
          <a:blip r:embed="rId3"/>
          <a:stretch>
            <a:fillRect/>
          </a:stretch>
        </p:blipFill>
        <p:spPr>
          <a:xfrm>
            <a:off x="591016" y="5115157"/>
            <a:ext cx="3077735" cy="1658823"/>
          </a:xfrm>
          <a:prstGeom prst="rect">
            <a:avLst/>
          </a:prstGeom>
        </p:spPr>
      </p:pic>
      <p:sp>
        <p:nvSpPr>
          <p:cNvPr id="11" name="Rectangle 10"/>
          <p:cNvSpPr/>
          <p:nvPr/>
        </p:nvSpPr>
        <p:spPr>
          <a:xfrm>
            <a:off x="2740331" y="5115157"/>
            <a:ext cx="2245121" cy="1015663"/>
          </a:xfrm>
          <a:prstGeom prst="rect">
            <a:avLst/>
          </a:prstGeom>
          <a:solidFill>
            <a:schemeClr val="bg2"/>
          </a:solidFill>
        </p:spPr>
        <p:txBody>
          <a:bodyPr wrap="square">
            <a:spAutoFit/>
          </a:bodyPr>
          <a:lstStyle/>
          <a:p>
            <a:r>
              <a:rPr lang="en-US" sz="1000" dirty="0" err="1" smtClean="0"/>
              <a:t>V</a:t>
            </a:r>
            <a:r>
              <a:rPr lang="en-US" sz="1000" baseline="-25000" dirty="0" err="1" smtClean="0"/>
              <a:t>bias</a:t>
            </a:r>
            <a:r>
              <a:rPr lang="en-US" sz="1000" dirty="0" smtClean="0"/>
              <a:t>=100V</a:t>
            </a:r>
            <a:endParaRPr lang="en-US" sz="1000" dirty="0"/>
          </a:p>
          <a:p>
            <a:r>
              <a:rPr lang="en-US" sz="1000" dirty="0">
                <a:solidFill>
                  <a:srgbClr val="0070C0"/>
                </a:solidFill>
              </a:rPr>
              <a:t>-  Total Detector Response with laser hitting the active region of a neighboring cell </a:t>
            </a:r>
          </a:p>
          <a:p>
            <a:r>
              <a:rPr lang="en-US" sz="1000" dirty="0">
                <a:solidFill>
                  <a:srgbClr val="FF0000"/>
                </a:solidFill>
              </a:rPr>
              <a:t>-  Pure noise, total signal results when laser is off</a:t>
            </a:r>
            <a:r>
              <a:rPr lang="en-US" sz="1000" dirty="0">
                <a:solidFill>
                  <a:srgbClr val="00B050"/>
                </a:solidFill>
              </a:rPr>
              <a:t> </a:t>
            </a:r>
          </a:p>
        </p:txBody>
      </p:sp>
      <p:sp>
        <p:nvSpPr>
          <p:cNvPr id="9" name="TextBox 8"/>
          <p:cNvSpPr txBox="1"/>
          <p:nvPr/>
        </p:nvSpPr>
        <p:spPr>
          <a:xfrm>
            <a:off x="6132178" y="5260312"/>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8282953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791738" y="0"/>
            <a:ext cx="9349832" cy="67982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smtClean="0"/>
              <a:t>Radioactive Response Test System</a:t>
            </a:r>
            <a:endParaRPr lang="en-US" sz="3600" dirty="0"/>
          </a:p>
        </p:txBody>
      </p:sp>
      <p:sp>
        <p:nvSpPr>
          <p:cNvPr id="5" name="TextBox 4"/>
          <p:cNvSpPr txBox="1"/>
          <p:nvPr/>
        </p:nvSpPr>
        <p:spPr>
          <a:xfrm>
            <a:off x="1958829" y="805792"/>
            <a:ext cx="2357377" cy="369332"/>
          </a:xfrm>
          <a:prstGeom prst="rect">
            <a:avLst/>
          </a:prstGeom>
          <a:noFill/>
          <a:ln>
            <a:solidFill>
              <a:schemeClr val="tx1"/>
            </a:solidFill>
          </a:ln>
        </p:spPr>
        <p:txBody>
          <a:bodyPr wrap="none" rtlCol="0">
            <a:spAutoFit/>
          </a:bodyPr>
          <a:lstStyle/>
          <a:p>
            <a:r>
              <a:rPr lang="en-US" dirty="0" smtClean="0"/>
              <a:t>Am 241, </a:t>
            </a:r>
            <a:r>
              <a:rPr lang="en-US" smtClean="0"/>
              <a:t>~10μCi, 60keV</a:t>
            </a:r>
            <a:endParaRPr lang="en-US" dirty="0"/>
          </a:p>
        </p:txBody>
      </p:sp>
      <p:sp>
        <p:nvSpPr>
          <p:cNvPr id="6" name="TextBox 5"/>
          <p:cNvSpPr txBox="1"/>
          <p:nvPr/>
        </p:nvSpPr>
        <p:spPr>
          <a:xfrm>
            <a:off x="1958828" y="1175124"/>
            <a:ext cx="2353099" cy="369332"/>
          </a:xfrm>
          <a:prstGeom prst="rect">
            <a:avLst/>
          </a:prstGeom>
          <a:noFill/>
          <a:ln>
            <a:solidFill>
              <a:schemeClr val="tx1"/>
            </a:solidFill>
          </a:ln>
        </p:spPr>
        <p:txBody>
          <a:bodyPr wrap="square" rtlCol="0">
            <a:spAutoFit/>
          </a:bodyPr>
          <a:lstStyle/>
          <a:p>
            <a:r>
              <a:rPr lang="en-US" dirty="0" smtClean="0"/>
              <a:t> Trench Detector</a:t>
            </a:r>
            <a:endParaRPr lang="en-US" dirty="0"/>
          </a:p>
        </p:txBody>
      </p:sp>
      <p:cxnSp>
        <p:nvCxnSpPr>
          <p:cNvPr id="7" name="Straight Connector 6"/>
          <p:cNvCxnSpPr>
            <a:stCxn id="7" idx="3"/>
          </p:cNvCxnSpPr>
          <p:nvPr/>
        </p:nvCxnSpPr>
        <p:spPr>
          <a:xfrm flipV="1">
            <a:off x="4311927" y="1352924"/>
            <a:ext cx="921092" cy="6866"/>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8" name="Isosceles Triangle 9"/>
          <p:cNvSpPr/>
          <p:nvPr/>
        </p:nvSpPr>
        <p:spPr>
          <a:xfrm rot="19805915">
            <a:off x="4940919" y="768724"/>
            <a:ext cx="1060704" cy="9144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953960" y="2004741"/>
            <a:ext cx="2076108" cy="369332"/>
          </a:xfrm>
          <a:prstGeom prst="rect">
            <a:avLst/>
          </a:prstGeom>
          <a:noFill/>
          <a:ln>
            <a:solidFill>
              <a:schemeClr val="tx1"/>
            </a:solidFill>
          </a:ln>
        </p:spPr>
        <p:txBody>
          <a:bodyPr wrap="square" rtlCol="0">
            <a:spAutoFit/>
          </a:bodyPr>
          <a:lstStyle/>
          <a:p>
            <a:r>
              <a:rPr lang="en-US" dirty="0" smtClean="0"/>
              <a:t> -60 to -140V</a:t>
            </a:r>
            <a:endParaRPr lang="en-US" dirty="0"/>
          </a:p>
        </p:txBody>
      </p:sp>
      <p:sp>
        <p:nvSpPr>
          <p:cNvPr id="11" name="TextBox 10"/>
          <p:cNvSpPr txBox="1"/>
          <p:nvPr/>
        </p:nvSpPr>
        <p:spPr>
          <a:xfrm>
            <a:off x="5238643" y="2178424"/>
            <a:ext cx="921092" cy="369332"/>
          </a:xfrm>
          <a:prstGeom prst="rect">
            <a:avLst/>
          </a:prstGeom>
          <a:noFill/>
          <a:ln>
            <a:solidFill>
              <a:schemeClr val="tx1"/>
            </a:solidFill>
          </a:ln>
        </p:spPr>
        <p:txBody>
          <a:bodyPr wrap="square" rtlCol="0">
            <a:spAutoFit/>
          </a:bodyPr>
          <a:lstStyle/>
          <a:p>
            <a:r>
              <a:rPr lang="en-US" dirty="0" smtClean="0"/>
              <a:t> ±6V</a:t>
            </a:r>
            <a:endParaRPr lang="en-US" dirty="0"/>
          </a:p>
        </p:txBody>
      </p:sp>
      <p:cxnSp>
        <p:nvCxnSpPr>
          <p:cNvPr id="12" name="Straight Connector 11"/>
          <p:cNvCxnSpPr>
            <a:stCxn id="14" idx="0"/>
          </p:cNvCxnSpPr>
          <p:nvPr/>
        </p:nvCxnSpPr>
        <p:spPr>
          <a:xfrm flipV="1">
            <a:off x="5699189" y="1622264"/>
            <a:ext cx="0" cy="55616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6158944" y="1359790"/>
            <a:ext cx="547275"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749836" y="1028558"/>
            <a:ext cx="1378783" cy="646331"/>
          </a:xfrm>
          <a:prstGeom prst="rect">
            <a:avLst/>
          </a:prstGeom>
          <a:noFill/>
          <a:ln>
            <a:solidFill>
              <a:schemeClr val="tx1"/>
            </a:solidFill>
          </a:ln>
        </p:spPr>
        <p:txBody>
          <a:bodyPr wrap="square" rtlCol="0">
            <a:spAutoFit/>
          </a:bodyPr>
          <a:lstStyle/>
          <a:p>
            <a:r>
              <a:rPr lang="en-US" dirty="0" smtClean="0"/>
              <a:t>High-pass   </a:t>
            </a:r>
          </a:p>
          <a:p>
            <a:r>
              <a:rPr lang="en-US" dirty="0"/>
              <a:t> </a:t>
            </a:r>
            <a:r>
              <a:rPr lang="en-US" dirty="0" smtClean="0"/>
              <a:t>    filter</a:t>
            </a:r>
            <a:endParaRPr lang="en-US" dirty="0"/>
          </a:p>
        </p:txBody>
      </p:sp>
      <p:cxnSp>
        <p:nvCxnSpPr>
          <p:cNvPr id="15" name="Straight Connector 14"/>
          <p:cNvCxnSpPr/>
          <p:nvPr/>
        </p:nvCxnSpPr>
        <p:spPr>
          <a:xfrm>
            <a:off x="8128619" y="1352924"/>
            <a:ext cx="547275"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16" name="Isosceles Triangle 23"/>
          <p:cNvSpPr/>
          <p:nvPr/>
        </p:nvSpPr>
        <p:spPr>
          <a:xfrm rot="19805915">
            <a:off x="8382619" y="768724"/>
            <a:ext cx="1060704" cy="9144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9594295" y="1359790"/>
            <a:ext cx="547275"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10141570" y="1359790"/>
            <a:ext cx="0" cy="1923534"/>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9868519" y="3283324"/>
            <a:ext cx="273051"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922119" y="2860959"/>
            <a:ext cx="921092" cy="1200329"/>
          </a:xfrm>
          <a:prstGeom prst="rect">
            <a:avLst/>
          </a:prstGeom>
          <a:noFill/>
          <a:ln>
            <a:solidFill>
              <a:schemeClr val="tx1"/>
            </a:solidFill>
          </a:ln>
        </p:spPr>
        <p:txBody>
          <a:bodyPr wrap="square" rtlCol="0">
            <a:spAutoFit/>
          </a:bodyPr>
          <a:lstStyle/>
          <a:p>
            <a:r>
              <a:rPr lang="en-US" dirty="0" smtClean="0"/>
              <a:t> </a:t>
            </a:r>
          </a:p>
          <a:p>
            <a:r>
              <a:rPr lang="en-US" dirty="0" smtClean="0"/>
              <a:t>  Fan </a:t>
            </a:r>
          </a:p>
          <a:p>
            <a:r>
              <a:rPr lang="en-US" dirty="0" smtClean="0"/>
              <a:t>In/out</a:t>
            </a:r>
          </a:p>
          <a:p>
            <a:endParaRPr lang="en-US" dirty="0"/>
          </a:p>
        </p:txBody>
      </p:sp>
      <p:cxnSp>
        <p:nvCxnSpPr>
          <p:cNvPr id="21" name="Straight Connector 20"/>
          <p:cNvCxnSpPr/>
          <p:nvPr/>
        </p:nvCxnSpPr>
        <p:spPr>
          <a:xfrm>
            <a:off x="7843211" y="3149458"/>
            <a:ext cx="818808"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8100528" y="3372224"/>
            <a:ext cx="547275"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8662019" y="3098658"/>
            <a:ext cx="1206500" cy="369332"/>
          </a:xfrm>
          <a:prstGeom prst="rect">
            <a:avLst/>
          </a:prstGeom>
          <a:noFill/>
          <a:ln>
            <a:solidFill>
              <a:schemeClr val="tx1"/>
            </a:solidFill>
          </a:ln>
        </p:spPr>
        <p:txBody>
          <a:bodyPr wrap="square" rtlCol="0">
            <a:spAutoFit/>
          </a:bodyPr>
          <a:lstStyle/>
          <a:p>
            <a:r>
              <a:rPr lang="en-US" dirty="0" smtClean="0"/>
              <a:t>  Splitter</a:t>
            </a:r>
          </a:p>
        </p:txBody>
      </p:sp>
      <p:cxnSp>
        <p:nvCxnSpPr>
          <p:cNvPr id="24" name="Straight Connector 23"/>
          <p:cNvCxnSpPr/>
          <p:nvPr/>
        </p:nvCxnSpPr>
        <p:spPr>
          <a:xfrm>
            <a:off x="6534001" y="3219824"/>
            <a:ext cx="388118"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686919" y="2896595"/>
            <a:ext cx="1847082" cy="923330"/>
          </a:xfrm>
          <a:prstGeom prst="rect">
            <a:avLst/>
          </a:prstGeom>
          <a:noFill/>
          <a:ln>
            <a:solidFill>
              <a:schemeClr val="tx1"/>
            </a:solidFill>
          </a:ln>
        </p:spPr>
        <p:txBody>
          <a:bodyPr wrap="square" rtlCol="0">
            <a:spAutoFit/>
          </a:bodyPr>
          <a:lstStyle/>
          <a:p>
            <a:r>
              <a:rPr lang="en-US" dirty="0" smtClean="0"/>
              <a:t>Discriminator</a:t>
            </a:r>
          </a:p>
          <a:p>
            <a:r>
              <a:rPr lang="en-US" dirty="0" smtClean="0"/>
              <a:t>threshold 0−255 mV</a:t>
            </a:r>
          </a:p>
        </p:txBody>
      </p:sp>
      <p:sp>
        <p:nvSpPr>
          <p:cNvPr id="26" name="TextBox 25"/>
          <p:cNvSpPr txBox="1"/>
          <p:nvPr/>
        </p:nvSpPr>
        <p:spPr>
          <a:xfrm>
            <a:off x="2556910" y="5815488"/>
            <a:ext cx="2198342" cy="923330"/>
          </a:xfrm>
          <a:prstGeom prst="rect">
            <a:avLst/>
          </a:prstGeom>
          <a:noFill/>
          <a:ln>
            <a:solidFill>
              <a:schemeClr val="tx1"/>
            </a:solidFill>
          </a:ln>
        </p:spPr>
        <p:txBody>
          <a:bodyPr wrap="square" rtlCol="0">
            <a:spAutoFit/>
          </a:bodyPr>
          <a:lstStyle/>
          <a:p>
            <a:r>
              <a:rPr lang="en-US" dirty="0" smtClean="0"/>
              <a:t>  Gate              Input</a:t>
            </a:r>
          </a:p>
          <a:p>
            <a:endParaRPr lang="en-US" dirty="0" smtClean="0"/>
          </a:p>
          <a:p>
            <a:r>
              <a:rPr lang="en-US" dirty="0" smtClean="0"/>
              <a:t>Peak-sensing ADC</a:t>
            </a:r>
            <a:endParaRPr lang="en-US" dirty="0"/>
          </a:p>
        </p:txBody>
      </p:sp>
      <p:sp>
        <p:nvSpPr>
          <p:cNvPr id="28" name="TextBox 27"/>
          <p:cNvSpPr txBox="1"/>
          <p:nvPr/>
        </p:nvSpPr>
        <p:spPr>
          <a:xfrm>
            <a:off x="1059366" y="2860959"/>
            <a:ext cx="3327977" cy="369332"/>
          </a:xfrm>
          <a:prstGeom prst="rect">
            <a:avLst/>
          </a:prstGeom>
          <a:noFill/>
          <a:ln>
            <a:solidFill>
              <a:schemeClr val="tx1"/>
            </a:solidFill>
          </a:ln>
        </p:spPr>
        <p:txBody>
          <a:bodyPr wrap="square" rtlCol="0">
            <a:spAutoFit/>
          </a:bodyPr>
          <a:lstStyle/>
          <a:p>
            <a:r>
              <a:rPr lang="en-US" dirty="0" smtClean="0"/>
              <a:t>Gate generator Start</a:t>
            </a:r>
          </a:p>
        </p:txBody>
      </p:sp>
      <p:cxnSp>
        <p:nvCxnSpPr>
          <p:cNvPr id="29" name="Straight Connector 28"/>
          <p:cNvCxnSpPr>
            <a:stCxn id="41" idx="3"/>
          </p:cNvCxnSpPr>
          <p:nvPr/>
        </p:nvCxnSpPr>
        <p:spPr>
          <a:xfrm>
            <a:off x="4387343" y="3045625"/>
            <a:ext cx="299576" cy="529799"/>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1774481" y="3219824"/>
            <a:ext cx="14960" cy="915375"/>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137518" y="3205407"/>
            <a:ext cx="0" cy="155833"/>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5123062" y="1053958"/>
            <a:ext cx="808457" cy="646331"/>
          </a:xfrm>
          <a:prstGeom prst="rect">
            <a:avLst/>
          </a:prstGeom>
          <a:noFill/>
          <a:ln>
            <a:noFill/>
          </a:ln>
        </p:spPr>
        <p:txBody>
          <a:bodyPr wrap="square" rtlCol="0">
            <a:spAutoFit/>
          </a:bodyPr>
          <a:lstStyle/>
          <a:p>
            <a:r>
              <a:rPr lang="en-US" sz="1200" dirty="0" smtClean="0"/>
              <a:t> </a:t>
            </a:r>
            <a:r>
              <a:rPr lang="en-US" sz="1200" dirty="0" err="1" smtClean="0"/>
              <a:t>Cremat</a:t>
            </a:r>
            <a:endParaRPr lang="en-US" sz="1200" dirty="0" smtClean="0"/>
          </a:p>
          <a:p>
            <a:r>
              <a:rPr lang="en-US" sz="1200" dirty="0"/>
              <a:t> </a:t>
            </a:r>
            <a:r>
              <a:rPr lang="en-US" sz="1200" dirty="0" smtClean="0"/>
              <a:t>   −&gt;</a:t>
            </a:r>
          </a:p>
          <a:p>
            <a:r>
              <a:rPr lang="en-US" sz="1200" dirty="0" smtClean="0"/>
              <a:t>    x10</a:t>
            </a:r>
            <a:endParaRPr lang="en-US" sz="1200" dirty="0"/>
          </a:p>
        </p:txBody>
      </p:sp>
      <p:cxnSp>
        <p:nvCxnSpPr>
          <p:cNvPr id="37" name="Straight Connector 36"/>
          <p:cNvCxnSpPr/>
          <p:nvPr/>
        </p:nvCxnSpPr>
        <p:spPr>
          <a:xfrm flipV="1">
            <a:off x="8128619" y="3350257"/>
            <a:ext cx="0" cy="961767"/>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8128619" y="4312024"/>
            <a:ext cx="254279"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39" name="Isosceles Triangle 64"/>
          <p:cNvSpPr/>
          <p:nvPr/>
        </p:nvSpPr>
        <p:spPr>
          <a:xfrm rot="19805915">
            <a:off x="7964618" y="3778949"/>
            <a:ext cx="1060704" cy="91440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8151212" y="4210424"/>
            <a:ext cx="808457" cy="276999"/>
          </a:xfrm>
          <a:prstGeom prst="rect">
            <a:avLst/>
          </a:prstGeom>
          <a:noFill/>
          <a:ln>
            <a:noFill/>
          </a:ln>
        </p:spPr>
        <p:txBody>
          <a:bodyPr wrap="square" rtlCol="0">
            <a:spAutoFit/>
          </a:bodyPr>
          <a:lstStyle/>
          <a:p>
            <a:r>
              <a:rPr lang="en-US" sz="1200" dirty="0" smtClean="0"/>
              <a:t> Inverter</a:t>
            </a:r>
          </a:p>
        </p:txBody>
      </p:sp>
      <p:cxnSp>
        <p:nvCxnSpPr>
          <p:cNvPr id="41" name="Straight Connector 40"/>
          <p:cNvCxnSpPr/>
          <p:nvPr/>
        </p:nvCxnSpPr>
        <p:spPr>
          <a:xfrm>
            <a:off x="9174616" y="4388224"/>
            <a:ext cx="138838"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10438525" y="4388224"/>
            <a:ext cx="0" cy="548526"/>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9534654" y="4958355"/>
            <a:ext cx="921092" cy="923330"/>
          </a:xfrm>
          <a:prstGeom prst="rect">
            <a:avLst/>
          </a:prstGeom>
          <a:noFill/>
          <a:ln>
            <a:solidFill>
              <a:schemeClr val="tx1"/>
            </a:solidFill>
          </a:ln>
        </p:spPr>
        <p:txBody>
          <a:bodyPr wrap="square" rtlCol="0">
            <a:spAutoFit/>
          </a:bodyPr>
          <a:lstStyle/>
          <a:p>
            <a:r>
              <a:rPr lang="en-US" dirty="0" smtClean="0"/>
              <a:t>Cable delay</a:t>
            </a:r>
          </a:p>
          <a:p>
            <a:r>
              <a:rPr lang="en-US" dirty="0" smtClean="0"/>
              <a:t>~300ns</a:t>
            </a:r>
          </a:p>
        </p:txBody>
      </p:sp>
      <p:cxnSp>
        <p:nvCxnSpPr>
          <p:cNvPr id="44" name="Straight Connector 43"/>
          <p:cNvCxnSpPr/>
          <p:nvPr/>
        </p:nvCxnSpPr>
        <p:spPr>
          <a:xfrm>
            <a:off x="5401710" y="5308458"/>
            <a:ext cx="4132944"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4311927" y="5308458"/>
            <a:ext cx="1089783" cy="50703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1493606" y="4135199"/>
            <a:ext cx="2551400" cy="369332"/>
          </a:xfrm>
          <a:prstGeom prst="rect">
            <a:avLst/>
          </a:prstGeom>
          <a:noFill/>
          <a:ln>
            <a:solidFill>
              <a:schemeClr val="tx1"/>
            </a:solidFill>
          </a:ln>
        </p:spPr>
        <p:txBody>
          <a:bodyPr wrap="square" rtlCol="0">
            <a:spAutoFit/>
          </a:bodyPr>
          <a:lstStyle/>
          <a:p>
            <a:r>
              <a:rPr lang="en-US" dirty="0"/>
              <a:t> </a:t>
            </a:r>
            <a:r>
              <a:rPr lang="en-US" dirty="0" smtClean="0"/>
              <a:t>  VETO </a:t>
            </a:r>
            <a:r>
              <a:rPr lang="en-US" smtClean="0"/>
              <a:t>(microseconds)        </a:t>
            </a:r>
            <a:endParaRPr lang="en-US" dirty="0" smtClean="0"/>
          </a:p>
        </p:txBody>
      </p:sp>
      <p:sp>
        <p:nvSpPr>
          <p:cNvPr id="47" name="TextBox 46"/>
          <p:cNvSpPr txBox="1"/>
          <p:nvPr/>
        </p:nvSpPr>
        <p:spPr>
          <a:xfrm>
            <a:off x="1889542" y="3372223"/>
            <a:ext cx="2623930" cy="646331"/>
          </a:xfrm>
          <a:prstGeom prst="rect">
            <a:avLst/>
          </a:prstGeom>
          <a:noFill/>
          <a:ln>
            <a:solidFill>
              <a:schemeClr val="tx1"/>
            </a:solidFill>
          </a:ln>
        </p:spPr>
        <p:txBody>
          <a:bodyPr wrap="square" rtlCol="0">
            <a:spAutoFit/>
          </a:bodyPr>
          <a:lstStyle/>
          <a:p>
            <a:r>
              <a:rPr lang="en-US" dirty="0" smtClean="0"/>
              <a:t>Gate generator Stop (&gt;500ns)</a:t>
            </a:r>
          </a:p>
        </p:txBody>
      </p:sp>
      <p:cxnSp>
        <p:nvCxnSpPr>
          <p:cNvPr id="51" name="Straight Connector 50"/>
          <p:cNvCxnSpPr/>
          <p:nvPr/>
        </p:nvCxnSpPr>
        <p:spPr>
          <a:xfrm>
            <a:off x="10235354" y="4407978"/>
            <a:ext cx="203171" cy="0"/>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791738" y="5030401"/>
            <a:ext cx="3595606" cy="369332"/>
          </a:xfrm>
          <a:prstGeom prst="rect">
            <a:avLst/>
          </a:prstGeom>
          <a:noFill/>
          <a:ln>
            <a:solidFill>
              <a:schemeClr val="tx1"/>
            </a:solidFill>
          </a:ln>
        </p:spPr>
        <p:txBody>
          <a:bodyPr wrap="square" rtlCol="0">
            <a:spAutoFit/>
          </a:bodyPr>
          <a:lstStyle/>
          <a:p>
            <a:r>
              <a:rPr lang="en-US" dirty="0" smtClean="0"/>
              <a:t>Gate = Start </a:t>
            </a:r>
            <a:r>
              <a:rPr lang="en-US" dirty="0" smtClean="0">
                <a:solidFill>
                  <a:srgbClr val="FF0000"/>
                </a:solidFill>
              </a:rPr>
              <a:t>AND ~</a:t>
            </a:r>
            <a:r>
              <a:rPr lang="en-US" dirty="0" smtClean="0"/>
              <a:t>Stop </a:t>
            </a:r>
            <a:r>
              <a:rPr lang="en-US" dirty="0" smtClean="0">
                <a:solidFill>
                  <a:srgbClr val="FF0000"/>
                </a:solidFill>
              </a:rPr>
              <a:t>OR</a:t>
            </a:r>
            <a:r>
              <a:rPr lang="en-US" dirty="0" smtClean="0"/>
              <a:t> </a:t>
            </a:r>
            <a:r>
              <a:rPr lang="en-US" dirty="0" smtClean="0">
                <a:solidFill>
                  <a:srgbClr val="FF0000"/>
                </a:solidFill>
              </a:rPr>
              <a:t>~</a:t>
            </a:r>
            <a:r>
              <a:rPr lang="en-US" dirty="0" smtClean="0"/>
              <a:t>VETO </a:t>
            </a:r>
          </a:p>
        </p:txBody>
      </p:sp>
      <p:sp>
        <p:nvSpPr>
          <p:cNvPr id="56" name="TextBox 55"/>
          <p:cNvSpPr txBox="1"/>
          <p:nvPr/>
        </p:nvSpPr>
        <p:spPr>
          <a:xfrm>
            <a:off x="9282744" y="4135199"/>
            <a:ext cx="921092" cy="646331"/>
          </a:xfrm>
          <a:prstGeom prst="rect">
            <a:avLst/>
          </a:prstGeom>
          <a:noFill/>
          <a:ln>
            <a:solidFill>
              <a:schemeClr val="tx1"/>
            </a:solidFill>
          </a:ln>
        </p:spPr>
        <p:txBody>
          <a:bodyPr wrap="square" rtlCol="0">
            <a:spAutoFit/>
          </a:bodyPr>
          <a:lstStyle/>
          <a:p>
            <a:r>
              <a:rPr lang="en-US" dirty="0" smtClean="0"/>
              <a:t>  Fan </a:t>
            </a:r>
          </a:p>
          <a:p>
            <a:r>
              <a:rPr lang="en-US" dirty="0" smtClean="0"/>
              <a:t>In/out</a:t>
            </a:r>
          </a:p>
        </p:txBody>
      </p:sp>
      <p:sp>
        <p:nvSpPr>
          <p:cNvPr id="57" name="TextBox 56"/>
          <p:cNvSpPr txBox="1"/>
          <p:nvPr/>
        </p:nvSpPr>
        <p:spPr>
          <a:xfrm>
            <a:off x="8613607" y="1117290"/>
            <a:ext cx="808457" cy="276999"/>
          </a:xfrm>
          <a:prstGeom prst="rect">
            <a:avLst/>
          </a:prstGeom>
          <a:noFill/>
          <a:ln>
            <a:noFill/>
          </a:ln>
        </p:spPr>
        <p:txBody>
          <a:bodyPr wrap="square" rtlCol="0">
            <a:spAutoFit/>
          </a:bodyPr>
          <a:lstStyle/>
          <a:p>
            <a:r>
              <a:rPr lang="en-US" sz="1200" smtClean="0"/>
              <a:t> Amplifier</a:t>
            </a:r>
            <a:endParaRPr lang="en-US" sz="1200" dirty="0" smtClean="0"/>
          </a:p>
        </p:txBody>
      </p:sp>
      <p:cxnSp>
        <p:nvCxnSpPr>
          <p:cNvPr id="60" name="Straight Connector 59"/>
          <p:cNvCxnSpPr/>
          <p:nvPr/>
        </p:nvCxnSpPr>
        <p:spPr>
          <a:xfrm>
            <a:off x="1278812" y="3237700"/>
            <a:ext cx="11624" cy="1792701"/>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4267980" y="4018554"/>
            <a:ext cx="7480" cy="1011847"/>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759521" y="4508760"/>
            <a:ext cx="7480" cy="531347"/>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H="1">
            <a:off x="2939913" y="5399733"/>
            <a:ext cx="3760" cy="492419"/>
          </a:xfrm>
          <a:prstGeom prst="line">
            <a:avLst/>
          </a:prstGeom>
          <a:ln w="57150" cmpd="sng"/>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2"/>
          </p:nvPr>
        </p:nvSpPr>
        <p:spPr/>
        <p:txBody>
          <a:bodyPr/>
          <a:lstStyle/>
          <a:p>
            <a:fld id="{761974BB-ED1B-4147-A541-97E680D2382B}" type="slidenum">
              <a:rPr lang="en-US" smtClean="0"/>
              <a:t>15</a:t>
            </a:fld>
            <a:endParaRPr lang="en-US"/>
          </a:p>
        </p:txBody>
      </p:sp>
      <p:cxnSp>
        <p:nvCxnSpPr>
          <p:cNvPr id="50" name="Straight Connector 49"/>
          <p:cNvCxnSpPr/>
          <p:nvPr/>
        </p:nvCxnSpPr>
        <p:spPr>
          <a:xfrm>
            <a:off x="2782954" y="1546707"/>
            <a:ext cx="3331" cy="484635"/>
          </a:xfrm>
          <a:prstGeom prst="line">
            <a:avLst/>
          </a:prstGeom>
          <a:ln w="57150" cmpd="sng"/>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00928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10" y="67723"/>
            <a:ext cx="3813717" cy="1047399"/>
          </a:xfrm>
        </p:spPr>
        <p:txBody>
          <a:bodyPr>
            <a:noAutofit/>
          </a:bodyPr>
          <a:lstStyle/>
          <a:p>
            <a:r>
              <a:rPr lang="en-US" sz="2800" dirty="0" smtClean="0"/>
              <a:t>Radioactive Response Measurement System</a:t>
            </a:r>
            <a:endParaRPr lang="en-US" sz="2800" dirty="0"/>
          </a:p>
        </p:txBody>
      </p:sp>
      <p:pic>
        <p:nvPicPr>
          <p:cNvPr id="4" name="Content Placeholder 3"/>
          <p:cNvPicPr>
            <a:picLocks noGrp="1" noChangeAspect="1"/>
          </p:cNvPicPr>
          <p:nvPr>
            <p:ph idx="1"/>
          </p:nvPr>
        </p:nvPicPr>
        <p:blipFill>
          <a:blip r:embed="rId2" cstate="hqprint">
            <a:extLst>
              <a:ext uri="{28A0092B-C50C-407E-A947-70E740481C1C}">
                <a14:useLocalDpi xmlns:a14="http://schemas.microsoft.com/office/drawing/2010/main"/>
              </a:ext>
            </a:extLst>
          </a:blip>
          <a:stretch>
            <a:fillRect/>
          </a:stretch>
        </p:blipFill>
        <p:spPr>
          <a:xfrm>
            <a:off x="2228144" y="1752597"/>
            <a:ext cx="7735712" cy="4351338"/>
          </a:xfrm>
        </p:spPr>
      </p:pic>
      <p:sp>
        <p:nvSpPr>
          <p:cNvPr id="7" name="TextBox 6"/>
          <p:cNvSpPr txBox="1"/>
          <p:nvPr/>
        </p:nvSpPr>
        <p:spPr>
          <a:xfrm>
            <a:off x="463463" y="3682652"/>
            <a:ext cx="1764682" cy="646331"/>
          </a:xfrm>
          <a:prstGeom prst="rect">
            <a:avLst/>
          </a:prstGeom>
          <a:noFill/>
        </p:spPr>
        <p:txBody>
          <a:bodyPr wrap="square" rtlCol="0">
            <a:spAutoFit/>
          </a:bodyPr>
          <a:lstStyle/>
          <a:p>
            <a:r>
              <a:rPr lang="en-US" dirty="0" smtClean="0"/>
              <a:t>Only Limo Inputs on Discriminator</a:t>
            </a:r>
          </a:p>
        </p:txBody>
      </p:sp>
      <p:sp>
        <p:nvSpPr>
          <p:cNvPr id="14" name="Rectangle 13"/>
          <p:cNvSpPr/>
          <p:nvPr/>
        </p:nvSpPr>
        <p:spPr>
          <a:xfrm>
            <a:off x="7330966" y="3515710"/>
            <a:ext cx="709448" cy="315311"/>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531476" y="3515710"/>
            <a:ext cx="804041" cy="315311"/>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endCxn id="7" idx="3"/>
          </p:cNvCxnSpPr>
          <p:nvPr/>
        </p:nvCxnSpPr>
        <p:spPr>
          <a:xfrm flipH="1">
            <a:off x="2228145" y="3682652"/>
            <a:ext cx="1303331" cy="323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6" idx="3"/>
            <a:endCxn id="14" idx="1"/>
          </p:cNvCxnSpPr>
          <p:nvPr/>
        </p:nvCxnSpPr>
        <p:spPr>
          <a:xfrm>
            <a:off x="4335517" y="3673366"/>
            <a:ext cx="299544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855779" y="4328983"/>
            <a:ext cx="3184635" cy="416438"/>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p:cNvCxnSpPr>
            <a:stCxn id="21" idx="3"/>
          </p:cNvCxnSpPr>
          <p:nvPr/>
        </p:nvCxnSpPr>
        <p:spPr>
          <a:xfrm>
            <a:off x="8040414" y="4537202"/>
            <a:ext cx="2617076" cy="6654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0657490" y="5056967"/>
            <a:ext cx="1402948" cy="369332"/>
          </a:xfrm>
          <a:prstGeom prst="rect">
            <a:avLst/>
          </a:prstGeom>
          <a:noFill/>
        </p:spPr>
        <p:txBody>
          <a:bodyPr wrap="none" rtlCol="0">
            <a:spAutoFit/>
          </a:bodyPr>
          <a:lstStyle/>
          <a:p>
            <a:r>
              <a:rPr lang="en-US" smtClean="0"/>
              <a:t>Ribbon Input</a:t>
            </a:r>
            <a:endParaRPr lang="en-US"/>
          </a:p>
        </p:txBody>
      </p:sp>
      <p:pic>
        <p:nvPicPr>
          <p:cNvPr id="12" name="Picture 11"/>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933496" y="91376"/>
            <a:ext cx="3185705" cy="1515750"/>
          </a:xfrm>
          <a:prstGeom prst="rect">
            <a:avLst/>
          </a:prstGeom>
        </p:spPr>
      </p:pic>
      <p:pic>
        <p:nvPicPr>
          <p:cNvPr id="13" name="Picture 12"/>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970046" y="95439"/>
            <a:ext cx="2687444" cy="1511687"/>
          </a:xfrm>
          <a:prstGeom prst="rect">
            <a:avLst/>
          </a:prstGeom>
        </p:spPr>
      </p:pic>
      <p:sp>
        <p:nvSpPr>
          <p:cNvPr id="3" name="Slide Number Placeholder 2"/>
          <p:cNvSpPr>
            <a:spLocks noGrp="1"/>
          </p:cNvSpPr>
          <p:nvPr>
            <p:ph type="sldNum" sz="quarter" idx="12"/>
          </p:nvPr>
        </p:nvSpPr>
        <p:spPr/>
        <p:txBody>
          <a:bodyPr/>
          <a:lstStyle/>
          <a:p>
            <a:fld id="{761974BB-ED1B-4147-A541-97E680D2382B}" type="slidenum">
              <a:rPr lang="en-US" smtClean="0"/>
              <a:t>16</a:t>
            </a:fld>
            <a:endParaRPr lang="en-US"/>
          </a:p>
        </p:txBody>
      </p:sp>
    </p:spTree>
    <p:extLst>
      <p:ext uri="{BB962C8B-B14F-4D97-AF65-F5344CB8AC3E}">
        <p14:creationId xmlns:p14="http://schemas.microsoft.com/office/powerpoint/2010/main" val="1660515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Single Channel </a:t>
            </a:r>
            <a:r>
              <a:rPr lang="en-US" b="1" dirty="0" smtClean="0"/>
              <a:t>Results with and without the Radioactive source</a:t>
            </a:r>
            <a:endParaRPr lang="en-US"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5183188" y="422165"/>
            <a:ext cx="6172200" cy="3506273"/>
          </a:xfrm>
        </p:spPr>
      </p:pic>
      <p:sp>
        <p:nvSpPr>
          <p:cNvPr id="4" name="Text Placeholder 3"/>
          <p:cNvSpPr>
            <a:spLocks noGrp="1"/>
          </p:cNvSpPr>
          <p:nvPr>
            <p:ph type="body" sz="half" idx="2"/>
          </p:nvPr>
        </p:nvSpPr>
        <p:spPr>
          <a:xfrm>
            <a:off x="839788" y="2531326"/>
            <a:ext cx="3932237" cy="3337661"/>
          </a:xfrm>
        </p:spPr>
        <p:txBody>
          <a:bodyPr>
            <a:normAutofit/>
          </a:bodyPr>
          <a:lstStyle/>
          <a:p>
            <a:pPr marL="285750" indent="-285750">
              <a:buFont typeface="Arial" charset="0"/>
              <a:buChar char="•"/>
            </a:pPr>
            <a:endParaRPr lang="en-US" dirty="0" smtClean="0"/>
          </a:p>
          <a:p>
            <a:r>
              <a:rPr lang="en-US" baseline="30000" dirty="0"/>
              <a:t>241</a:t>
            </a:r>
            <a:r>
              <a:rPr lang="en-US" dirty="0"/>
              <a:t>Am source generates ~60KeV gammas. Though detector response is not uniform (as seen in IR laser maps) there is clear separation of signal and noise distributions. </a:t>
            </a:r>
            <a:endParaRPr lang="en-US" dirty="0" smtClean="0"/>
          </a:p>
          <a:p>
            <a:endParaRPr lang="en-US" dirty="0"/>
          </a:p>
        </p:txBody>
      </p:sp>
      <p:sp>
        <p:nvSpPr>
          <p:cNvPr id="3" name="Slide Number Placeholder 2"/>
          <p:cNvSpPr>
            <a:spLocks noGrp="1"/>
          </p:cNvSpPr>
          <p:nvPr>
            <p:ph type="sldNum" sz="quarter" idx="12"/>
          </p:nvPr>
        </p:nvSpPr>
        <p:spPr/>
        <p:txBody>
          <a:bodyPr/>
          <a:lstStyle/>
          <a:p>
            <a:fld id="{761974BB-ED1B-4147-A541-97E680D2382B}" type="slidenum">
              <a:rPr lang="en-US" smtClean="0"/>
              <a:t>17</a:t>
            </a:fld>
            <a:endParaRPr lang="en-US"/>
          </a:p>
        </p:txBody>
      </p:sp>
      <p:sp>
        <p:nvSpPr>
          <p:cNvPr id="6" name="Text Placeholder 3"/>
          <p:cNvSpPr txBox="1">
            <a:spLocks/>
          </p:cNvSpPr>
          <p:nvPr/>
        </p:nvSpPr>
        <p:spPr>
          <a:xfrm>
            <a:off x="5619944" y="4293220"/>
            <a:ext cx="5733856" cy="2063130"/>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285750" indent="-285750">
              <a:buFont typeface="Arial" charset="0"/>
              <a:buChar char="•"/>
            </a:pPr>
            <a:endParaRPr lang="en-US" dirty="0" smtClean="0"/>
          </a:p>
          <a:p>
            <a:pPr marL="285750" indent="-285750">
              <a:buFont typeface="Arial" charset="0"/>
              <a:buChar char="•"/>
            </a:pPr>
            <a:r>
              <a:rPr lang="en-US" dirty="0" smtClean="0"/>
              <a:t>Measurements are done using the single channel board and channel 00 on both the discriminator and PADC.</a:t>
            </a:r>
          </a:p>
          <a:p>
            <a:pPr marL="285750" indent="-285750">
              <a:buFont typeface="Arial" charset="0"/>
              <a:buChar char="•"/>
            </a:pPr>
            <a:r>
              <a:rPr lang="en-US" dirty="0"/>
              <a:t>N</a:t>
            </a:r>
            <a:r>
              <a:rPr lang="en-US" dirty="0" smtClean="0"/>
              <a:t>ormalized graphs for effect with 250000 measurements in each set of data</a:t>
            </a:r>
          </a:p>
          <a:p>
            <a:pPr marL="285750" indent="-285750">
              <a:buFont typeface="Arial" charset="0"/>
              <a:buChar char="•"/>
            </a:pPr>
            <a:r>
              <a:rPr lang="en-US" dirty="0" smtClean="0"/>
              <a:t>Discriminator set to 60mV </a:t>
            </a:r>
          </a:p>
          <a:p>
            <a:pPr marL="285750" indent="-285750">
              <a:buFont typeface="Arial" charset="0"/>
              <a:buChar char="•"/>
            </a:pPr>
            <a:r>
              <a:rPr lang="en-US" dirty="0" smtClean="0"/>
              <a:t>Red Graph is with radioactive source. Green is just noise as there is no source in this measurement.</a:t>
            </a:r>
          </a:p>
          <a:p>
            <a:pPr marL="285750" indent="-285750">
              <a:buFont typeface="Arial" charset="0"/>
              <a:buChar char="•"/>
            </a:pPr>
            <a:r>
              <a:rPr lang="en-US" dirty="0" smtClean="0"/>
              <a:t>As expected second red bump is the signal value.</a:t>
            </a:r>
          </a:p>
          <a:p>
            <a:endParaRPr lang="en-US" dirty="0"/>
          </a:p>
        </p:txBody>
      </p:sp>
    </p:spTree>
    <p:extLst>
      <p:ext uri="{BB962C8B-B14F-4D97-AF65-F5344CB8AC3E}">
        <p14:creationId xmlns:p14="http://schemas.microsoft.com/office/powerpoint/2010/main" val="18992686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Single Channel Results with different Thresholds</a:t>
            </a:r>
            <a:endParaRPr lang="en-US"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772025" y="345142"/>
            <a:ext cx="7419975" cy="4215103"/>
          </a:xfrm>
        </p:spPr>
      </p:pic>
      <p:sp>
        <p:nvSpPr>
          <p:cNvPr id="4" name="Text Placeholder 3"/>
          <p:cNvSpPr>
            <a:spLocks noGrp="1"/>
          </p:cNvSpPr>
          <p:nvPr>
            <p:ph type="body" sz="half" idx="2"/>
          </p:nvPr>
        </p:nvSpPr>
        <p:spPr>
          <a:xfrm>
            <a:off x="839787" y="2369635"/>
            <a:ext cx="3932237" cy="3811588"/>
          </a:xfrm>
        </p:spPr>
        <p:txBody>
          <a:bodyPr>
            <a:normAutofit/>
          </a:bodyPr>
          <a:lstStyle/>
          <a:p>
            <a:pPr marL="285750" indent="-285750">
              <a:buFont typeface="Arial" charset="0"/>
              <a:buChar char="•"/>
            </a:pPr>
            <a:endParaRPr lang="en-US" dirty="0" smtClean="0"/>
          </a:p>
          <a:p>
            <a:pPr marL="285750" indent="-285750">
              <a:buFont typeface="Arial" charset="0"/>
              <a:buChar char="•"/>
            </a:pPr>
            <a:r>
              <a:rPr lang="en-US" dirty="0"/>
              <a:t>Raising the discriminator threshold filters out most noise triggers, while preserving the large-amplitude gamma generated trigger signal</a:t>
            </a:r>
            <a:r>
              <a:rPr lang="en-US" dirty="0" smtClean="0"/>
              <a:t>.</a:t>
            </a:r>
          </a:p>
          <a:p>
            <a:pPr marL="285750" indent="-285750">
              <a:buFont typeface="Arial" charset="0"/>
              <a:buChar char="•"/>
            </a:pPr>
            <a:r>
              <a:rPr lang="en-US" dirty="0" smtClean="0"/>
              <a:t>As expected second bump is the signal value which remains unchanged.</a:t>
            </a:r>
          </a:p>
        </p:txBody>
      </p:sp>
      <p:sp>
        <p:nvSpPr>
          <p:cNvPr id="3" name="Slide Number Placeholder 2"/>
          <p:cNvSpPr>
            <a:spLocks noGrp="1"/>
          </p:cNvSpPr>
          <p:nvPr>
            <p:ph type="sldNum" sz="quarter" idx="12"/>
          </p:nvPr>
        </p:nvSpPr>
        <p:spPr/>
        <p:txBody>
          <a:bodyPr/>
          <a:lstStyle/>
          <a:p>
            <a:fld id="{761974BB-ED1B-4147-A541-97E680D2382B}" type="slidenum">
              <a:rPr lang="en-US" smtClean="0"/>
              <a:t>18</a:t>
            </a:fld>
            <a:endParaRPr lang="en-US"/>
          </a:p>
        </p:txBody>
      </p:sp>
      <p:sp>
        <p:nvSpPr>
          <p:cNvPr id="6" name="Rectangle 5"/>
          <p:cNvSpPr/>
          <p:nvPr/>
        </p:nvSpPr>
        <p:spPr>
          <a:xfrm>
            <a:off x="5099824" y="4650002"/>
            <a:ext cx="6764377" cy="1384995"/>
          </a:xfrm>
          <a:prstGeom prst="rect">
            <a:avLst/>
          </a:prstGeom>
        </p:spPr>
        <p:txBody>
          <a:bodyPr wrap="square">
            <a:spAutoFit/>
          </a:bodyPr>
          <a:lstStyle/>
          <a:p>
            <a:pPr marL="285750" indent="-285750">
              <a:buFont typeface="Arial" charset="0"/>
              <a:buChar char="•"/>
            </a:pPr>
            <a:r>
              <a:rPr lang="en-US" sz="1200" dirty="0"/>
              <a:t>Measurements are done using the single channel board and channel 00 on both the discriminator and PADC</a:t>
            </a:r>
            <a:r>
              <a:rPr lang="en-US" sz="1200" dirty="0" smtClean="0"/>
              <a:t>.</a:t>
            </a:r>
            <a:endParaRPr lang="en-US" sz="1200" dirty="0"/>
          </a:p>
          <a:p>
            <a:pPr marL="285750" indent="-285750">
              <a:buFont typeface="Arial" charset="0"/>
              <a:buChar char="•"/>
            </a:pPr>
            <a:r>
              <a:rPr lang="en-US" sz="1200" dirty="0"/>
              <a:t>Normalized Graph with 50000 measurements in each set of data</a:t>
            </a:r>
          </a:p>
          <a:p>
            <a:pPr marL="285750" indent="-285750">
              <a:buFont typeface="Arial" charset="0"/>
              <a:buChar char="•"/>
            </a:pPr>
            <a:r>
              <a:rPr lang="en-US" sz="1200" dirty="0"/>
              <a:t>X axis is Peak ADC counts</a:t>
            </a:r>
          </a:p>
          <a:p>
            <a:pPr marL="285750" indent="-285750">
              <a:buFont typeface="Arial" charset="0"/>
              <a:buChar char="•"/>
            </a:pPr>
            <a:r>
              <a:rPr lang="en-US" sz="1200" dirty="0"/>
              <a:t>Discriminator set to 60mV for Blue, 65mV for Red and 70mV for </a:t>
            </a:r>
            <a:r>
              <a:rPr lang="en-US" sz="1200" dirty="0" smtClean="0"/>
              <a:t>Green</a:t>
            </a:r>
          </a:p>
          <a:p>
            <a:pPr marL="285750" indent="-285750">
              <a:buFont typeface="Arial" charset="0"/>
              <a:buChar char="•"/>
            </a:pPr>
            <a:r>
              <a:rPr lang="en-US" sz="1200" dirty="0"/>
              <a:t>Signal maximum is ~270 counts which corresponds to ~100mV</a:t>
            </a:r>
            <a:r>
              <a:rPr lang="en-US" sz="1200" dirty="0" smtClean="0"/>
              <a:t>.</a:t>
            </a:r>
            <a:endParaRPr lang="en-US" sz="1200" dirty="0"/>
          </a:p>
          <a:p>
            <a:pPr marL="285750" indent="-285750">
              <a:buFont typeface="Arial" charset="0"/>
              <a:buChar char="•"/>
            </a:pPr>
            <a:endParaRPr lang="en-US" sz="1200" dirty="0"/>
          </a:p>
        </p:txBody>
      </p:sp>
    </p:spTree>
    <p:extLst>
      <p:ext uri="{BB962C8B-B14F-4D97-AF65-F5344CB8AC3E}">
        <p14:creationId xmlns:p14="http://schemas.microsoft.com/office/powerpoint/2010/main" val="2016884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936866" cy="1325563"/>
          </a:xfrm>
        </p:spPr>
        <p:txBody>
          <a:bodyPr/>
          <a:lstStyle/>
          <a:p>
            <a:r>
              <a:rPr lang="en-US" dirty="0" smtClean="0"/>
              <a:t>Noise</a:t>
            </a:r>
            <a:endParaRPr lang="en-US" dirty="0"/>
          </a:p>
        </p:txBody>
      </p:sp>
      <p:sp>
        <p:nvSpPr>
          <p:cNvPr id="3" name="Text Placeholder 2"/>
          <p:cNvSpPr>
            <a:spLocks noGrp="1"/>
          </p:cNvSpPr>
          <p:nvPr>
            <p:ph type="body" idx="1"/>
          </p:nvPr>
        </p:nvSpPr>
        <p:spPr>
          <a:xfrm>
            <a:off x="1457737" y="5563155"/>
            <a:ext cx="4387360" cy="823912"/>
          </a:xfrm>
        </p:spPr>
        <p:txBody>
          <a:bodyPr>
            <a:noAutofit/>
          </a:bodyPr>
          <a:lstStyle/>
          <a:p>
            <a:r>
              <a:rPr lang="en-US" sz="2000" b="0" dirty="0" smtClean="0"/>
              <a:t>Signal from radioactive source (</a:t>
            </a:r>
            <a:r>
              <a:rPr lang="en-US" sz="2000" b="0" baseline="30000" dirty="0" smtClean="0"/>
              <a:t>241</a:t>
            </a:r>
            <a:r>
              <a:rPr lang="en-US" sz="2000" b="0" dirty="0" smtClean="0"/>
              <a:t>Am) is not symmetric. Slow rise mostly filtered out.</a:t>
            </a:r>
            <a:endParaRPr lang="en-US" sz="2000" b="0" dirty="0"/>
          </a:p>
        </p:txBody>
      </p:sp>
      <p:pic>
        <p:nvPicPr>
          <p:cNvPr id="7" name="Content Placeholder 6"/>
          <p:cNvPicPr>
            <a:picLocks noGrp="1" noChangeAspect="1"/>
          </p:cNvPicPr>
          <p:nvPr>
            <p:ph sz="half" idx="2"/>
          </p:nvPr>
        </p:nvPicPr>
        <p:blipFill>
          <a:blip r:embed="rId2" cstate="hqprint">
            <a:extLst>
              <a:ext uri="{28A0092B-C50C-407E-A947-70E740481C1C}">
                <a14:useLocalDpi xmlns:a14="http://schemas.microsoft.com/office/drawing/2010/main"/>
              </a:ext>
            </a:extLst>
          </a:blip>
          <a:stretch>
            <a:fillRect/>
          </a:stretch>
        </p:blipFill>
        <p:spPr>
          <a:xfrm>
            <a:off x="1457736" y="2907893"/>
            <a:ext cx="4387360" cy="2467890"/>
          </a:xfrm>
        </p:spPr>
      </p:pic>
      <p:sp>
        <p:nvSpPr>
          <p:cNvPr id="5" name="Text Placeholder 4"/>
          <p:cNvSpPr>
            <a:spLocks noGrp="1"/>
          </p:cNvSpPr>
          <p:nvPr>
            <p:ph type="body" sz="quarter" idx="3"/>
          </p:nvPr>
        </p:nvSpPr>
        <p:spPr>
          <a:xfrm>
            <a:off x="6966439" y="5469996"/>
            <a:ext cx="4387360" cy="917071"/>
          </a:xfrm>
        </p:spPr>
        <p:txBody>
          <a:bodyPr>
            <a:normAutofit/>
          </a:bodyPr>
          <a:lstStyle/>
          <a:p>
            <a:r>
              <a:rPr lang="en-US" sz="2000" b="0" dirty="0" smtClean="0"/>
              <a:t>Noise is almost symmetric</a:t>
            </a:r>
          </a:p>
        </p:txBody>
      </p:sp>
      <p:pic>
        <p:nvPicPr>
          <p:cNvPr id="8" name="Content Placeholder 7"/>
          <p:cNvPicPr>
            <a:picLocks noGrp="1" noChangeAspect="1"/>
          </p:cNvPicPr>
          <p:nvPr>
            <p:ph sz="quarter" idx="4"/>
          </p:nvPr>
        </p:nvPicPr>
        <p:blipFill>
          <a:blip r:embed="rId3" cstate="hqprint">
            <a:extLst>
              <a:ext uri="{28A0092B-C50C-407E-A947-70E740481C1C}">
                <a14:useLocalDpi xmlns:a14="http://schemas.microsoft.com/office/drawing/2010/main"/>
              </a:ext>
            </a:extLst>
          </a:blip>
          <a:stretch>
            <a:fillRect/>
          </a:stretch>
        </p:blipFill>
        <p:spPr>
          <a:xfrm>
            <a:off x="6968028" y="2907893"/>
            <a:ext cx="4385771" cy="2466996"/>
          </a:xfrm>
        </p:spPr>
      </p:pic>
      <p:sp>
        <p:nvSpPr>
          <p:cNvPr id="4" name="Slide Number Placeholder 3"/>
          <p:cNvSpPr>
            <a:spLocks noGrp="1"/>
          </p:cNvSpPr>
          <p:nvPr>
            <p:ph type="sldNum" sz="quarter" idx="12"/>
          </p:nvPr>
        </p:nvSpPr>
        <p:spPr/>
        <p:txBody>
          <a:bodyPr/>
          <a:lstStyle/>
          <a:p>
            <a:fld id="{761974BB-ED1B-4147-A541-97E680D2382B}" type="slidenum">
              <a:rPr lang="en-US" smtClean="0"/>
              <a:t>19</a:t>
            </a:fld>
            <a:endParaRPr lang="en-US"/>
          </a:p>
        </p:txBody>
      </p:sp>
      <p:sp>
        <p:nvSpPr>
          <p:cNvPr id="6" name="Rectangle 5"/>
          <p:cNvSpPr/>
          <p:nvPr/>
        </p:nvSpPr>
        <p:spPr>
          <a:xfrm>
            <a:off x="3651416" y="1030242"/>
            <a:ext cx="7702383" cy="1477328"/>
          </a:xfrm>
          <a:prstGeom prst="rect">
            <a:avLst/>
          </a:prstGeom>
        </p:spPr>
        <p:txBody>
          <a:bodyPr wrap="square">
            <a:spAutoFit/>
          </a:bodyPr>
          <a:lstStyle/>
          <a:p>
            <a:pPr marL="285750" indent="-285750">
              <a:buFont typeface="Arial" charset="0"/>
              <a:buChar char="•"/>
            </a:pPr>
            <a:r>
              <a:rPr lang="en-US" dirty="0"/>
              <a:t>Noise is dominated by electronics and cable pickup.</a:t>
            </a:r>
          </a:p>
          <a:p>
            <a:pPr marL="285750" indent="-285750">
              <a:buFont typeface="Arial" charset="0"/>
              <a:buChar char="•"/>
            </a:pPr>
            <a:r>
              <a:rPr lang="en-US" dirty="0" smtClean="0"/>
              <a:t>System </a:t>
            </a:r>
            <a:r>
              <a:rPr lang="en-US" dirty="0"/>
              <a:t>is extremely sensitive to the connectors and cable the carrying signal from detector to the boards. We could only get manageable noise by using Limo connectors and a Single short cable</a:t>
            </a:r>
            <a:r>
              <a:rPr lang="en-US" dirty="0" smtClean="0"/>
              <a:t>.</a:t>
            </a:r>
          </a:p>
          <a:p>
            <a:pPr marL="285750" indent="-285750">
              <a:buFont typeface="Arial" charset="0"/>
              <a:buChar char="•"/>
            </a:pPr>
            <a:endParaRPr lang="en-US" dirty="0"/>
          </a:p>
        </p:txBody>
      </p:sp>
    </p:spTree>
    <p:extLst>
      <p:ext uri="{BB962C8B-B14F-4D97-AF65-F5344CB8AC3E}">
        <p14:creationId xmlns:p14="http://schemas.microsoft.com/office/powerpoint/2010/main" val="1891162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3308466" cy="1325563"/>
          </a:xfrm>
        </p:spPr>
        <p:txBody>
          <a:bodyPr/>
          <a:lstStyle/>
          <a:p>
            <a:r>
              <a:rPr lang="en-US" sz="2800" dirty="0" smtClean="0"/>
              <a:t>Introduction</a:t>
            </a:r>
            <a:endParaRPr lang="en-US" dirty="0"/>
          </a:p>
        </p:txBody>
      </p:sp>
      <p:sp>
        <p:nvSpPr>
          <p:cNvPr id="3" name="Text Placeholder 2"/>
          <p:cNvSpPr>
            <a:spLocks noGrp="1"/>
          </p:cNvSpPr>
          <p:nvPr>
            <p:ph type="body" idx="1"/>
          </p:nvPr>
        </p:nvSpPr>
        <p:spPr/>
        <p:txBody>
          <a:bodyPr/>
          <a:lstStyle/>
          <a:p>
            <a:r>
              <a:rPr lang="en-US" dirty="0" smtClean="0"/>
              <a:t>Why silicon detectors?</a:t>
            </a:r>
            <a:endParaRPr lang="en-US" dirty="0"/>
          </a:p>
        </p:txBody>
      </p:sp>
      <p:sp>
        <p:nvSpPr>
          <p:cNvPr id="4" name="Content Placeholder 3"/>
          <p:cNvSpPr>
            <a:spLocks noGrp="1"/>
          </p:cNvSpPr>
          <p:nvPr>
            <p:ph sz="half" idx="2"/>
          </p:nvPr>
        </p:nvSpPr>
        <p:spPr>
          <a:xfrm>
            <a:off x="839788" y="2505075"/>
            <a:ext cx="4066749" cy="3684588"/>
          </a:xfrm>
        </p:spPr>
        <p:txBody>
          <a:bodyPr>
            <a:normAutofit fontScale="55000" lnSpcReduction="20000"/>
          </a:bodyPr>
          <a:lstStyle/>
          <a:p>
            <a:r>
              <a:rPr lang="en-US" sz="2600" dirty="0"/>
              <a:t>The small bandgap leads to a large number of charge carriers per unit energy loss of the ionizing particle. The average energy to create an electron-hole pair in Silicon (3.6eV) is much smaller than the ionization energy of gasses (~10-30eV).</a:t>
            </a:r>
          </a:p>
          <a:p>
            <a:r>
              <a:rPr lang="en-US" sz="2600" dirty="0" smtClean="0"/>
              <a:t>Due to high density compared to gas, it is possible to build thin detectors that produce large measurable signals. </a:t>
            </a:r>
          </a:p>
          <a:p>
            <a:r>
              <a:rPr lang="en-US" sz="2600" dirty="0" smtClean="0"/>
              <a:t>They are also rigid and self supporting, when combined with previous points, allows us to minimize any possible change of direction of the tracked particle.</a:t>
            </a:r>
          </a:p>
          <a:p>
            <a:r>
              <a:rPr lang="en-US" sz="2600" dirty="0" smtClean="0"/>
              <a:t>Despite high density, electrons and holes can move almost freely to allow for rapid collection of charge (~10ns). This is due to high mobility of electrons and holes.</a:t>
            </a:r>
          </a:p>
          <a:p>
            <a:r>
              <a:rPr lang="en-US" sz="2600" dirty="0" smtClean="0"/>
              <a:t>Cheaper and easier to manufacture compared to other semiconductors.</a:t>
            </a:r>
          </a:p>
          <a:p>
            <a:endParaRPr lang="en-US" dirty="0" smtClean="0"/>
          </a:p>
        </p:txBody>
      </p:sp>
      <p:sp>
        <p:nvSpPr>
          <p:cNvPr id="5" name="Text Placeholder 4"/>
          <p:cNvSpPr>
            <a:spLocks noGrp="1"/>
          </p:cNvSpPr>
          <p:nvPr>
            <p:ph type="body" sz="quarter" idx="3"/>
          </p:nvPr>
        </p:nvSpPr>
        <p:spPr>
          <a:xfrm>
            <a:off x="5553307" y="1681163"/>
            <a:ext cx="5183188" cy="823912"/>
          </a:xfrm>
        </p:spPr>
        <p:txBody>
          <a:bodyPr/>
          <a:lstStyle/>
          <a:p>
            <a:r>
              <a:rPr lang="en-US" dirty="0" smtClean="0"/>
              <a:t>Why 3D trench design?</a:t>
            </a:r>
            <a:endParaRPr lang="en-US" dirty="0"/>
          </a:p>
        </p:txBody>
      </p:sp>
      <p:sp>
        <p:nvSpPr>
          <p:cNvPr id="6" name="Content Placeholder 5"/>
          <p:cNvSpPr>
            <a:spLocks noGrp="1"/>
          </p:cNvSpPr>
          <p:nvPr>
            <p:ph sz="quarter" idx="4"/>
          </p:nvPr>
        </p:nvSpPr>
        <p:spPr>
          <a:xfrm>
            <a:off x="5553307" y="2505075"/>
            <a:ext cx="5802081" cy="3684588"/>
          </a:xfrm>
        </p:spPr>
        <p:txBody>
          <a:bodyPr>
            <a:normAutofit fontScale="55000" lnSpcReduction="20000"/>
          </a:bodyPr>
          <a:lstStyle/>
          <a:p>
            <a:r>
              <a:rPr lang="en-US" sz="2600" dirty="0" smtClean="0"/>
              <a:t>Long term radiation damage slows down the charge collection and limits the maximum collection distance in the bulk to ~100 microns.</a:t>
            </a:r>
          </a:p>
          <a:p>
            <a:r>
              <a:rPr lang="en-US" sz="2600" dirty="0"/>
              <a:t>In the trench design, thickness and maximum collection distance are independent. </a:t>
            </a:r>
            <a:r>
              <a:rPr lang="en-US" sz="2600" dirty="0" smtClean="0"/>
              <a:t>The </a:t>
            </a:r>
            <a:r>
              <a:rPr lang="en-US" sz="2600" dirty="0"/>
              <a:t>drift distance can be kept small while the detector can be made thick enough for rigidity and sufficient charge production.</a:t>
            </a:r>
          </a:p>
          <a:p>
            <a:r>
              <a:rPr lang="en-US" sz="2600" dirty="0"/>
              <a:t>Radiation damage slows down the charge collection. The ability to make the collection distance arbitrarily small without compromising the amount of charge deposited in the detector is useful.</a:t>
            </a:r>
          </a:p>
          <a:p>
            <a:r>
              <a:rPr lang="en-US" sz="2600" dirty="0"/>
              <a:t>Near full depletion necessary for the detector to function properly does not depend on the depth, which results in smaller minimum necessary bias voltages, in turn lowering the power requirements for the system.</a:t>
            </a:r>
          </a:p>
          <a:p>
            <a:r>
              <a:rPr lang="en-US" sz="2600" dirty="0"/>
              <a:t>Non uniform response in the active region of the detector makes these detectors unsuitable for direct energy measurement. They are still effective for tracking.</a:t>
            </a:r>
          </a:p>
          <a:p>
            <a:r>
              <a:rPr lang="en-US" dirty="0"/>
              <a:t>Initial designs only included alternating columns of highly doped n and p silicon. These designs fail due to existence of potential saddle points and lack of sufficient charge collection. Trench detectors are designed to address these shortcomings</a:t>
            </a:r>
            <a:r>
              <a:rPr lang="en-US" dirty="0" smtClean="0"/>
              <a:t>.</a:t>
            </a:r>
            <a:endParaRPr lang="en-US" dirty="0"/>
          </a:p>
        </p:txBody>
      </p:sp>
      <p:grpSp>
        <p:nvGrpSpPr>
          <p:cNvPr id="7" name="Group 6"/>
          <p:cNvGrpSpPr/>
          <p:nvPr/>
        </p:nvGrpSpPr>
        <p:grpSpPr>
          <a:xfrm>
            <a:off x="5765180" y="0"/>
            <a:ext cx="3856981" cy="1681163"/>
            <a:chOff x="228600" y="2438400"/>
            <a:chExt cx="5456949" cy="3505200"/>
          </a:xfrm>
        </p:grpSpPr>
        <p:pic>
          <p:nvPicPr>
            <p:cNvPr id="8" name="Picture 7"/>
            <p:cNvPicPr>
              <a:picLocks noChangeAspect="1" noChangeArrowheads="1"/>
            </p:cNvPicPr>
            <p:nvPr/>
          </p:nvPicPr>
          <p:blipFill>
            <a:blip r:embed="rId3" cstate="hqprint">
              <a:extLst>
                <a:ext uri="{28A0092B-C50C-407E-A947-70E740481C1C}">
                  <a14:useLocalDpi xmlns:a14="http://schemas.microsoft.com/office/drawing/2010/main"/>
                </a:ext>
              </a:extLst>
            </a:blip>
            <a:srcRect/>
            <a:stretch>
              <a:fillRect/>
            </a:stretch>
          </p:blipFill>
          <p:spPr bwMode="auto">
            <a:xfrm>
              <a:off x="228600" y="2798083"/>
              <a:ext cx="5456949" cy="3145517"/>
            </a:xfrm>
            <a:prstGeom prst="rect">
              <a:avLst/>
            </a:prstGeom>
            <a:noFill/>
            <a:ln w="9525">
              <a:noFill/>
              <a:miter lim="800000"/>
              <a:headEnd/>
              <a:tailEnd/>
            </a:ln>
            <a:effectLst/>
          </p:spPr>
        </p:pic>
        <p:sp>
          <p:nvSpPr>
            <p:cNvPr id="9" name="TextBox 8"/>
            <p:cNvSpPr txBox="1"/>
            <p:nvPr/>
          </p:nvSpPr>
          <p:spPr>
            <a:xfrm>
              <a:off x="1066800" y="2438400"/>
              <a:ext cx="2287870" cy="369332"/>
            </a:xfrm>
            <a:prstGeom prst="rect">
              <a:avLst/>
            </a:prstGeom>
            <a:noFill/>
          </p:spPr>
          <p:txBody>
            <a:bodyPr wrap="none" rtlCol="0">
              <a:spAutoFit/>
            </a:bodyPr>
            <a:lstStyle/>
            <a:p>
              <a:r>
                <a:rPr lang="en-US" sz="1800" b="1" dirty="0" smtClean="0">
                  <a:solidFill>
                    <a:srgbClr val="FF0000"/>
                  </a:solidFill>
                </a:rPr>
                <a:t>“Trench” Electrode</a:t>
              </a:r>
              <a:endParaRPr lang="en-US" sz="1800" b="1" dirty="0">
                <a:solidFill>
                  <a:srgbClr val="FF0000"/>
                </a:solidFill>
              </a:endParaRPr>
            </a:p>
          </p:txBody>
        </p:sp>
        <p:cxnSp>
          <p:nvCxnSpPr>
            <p:cNvPr id="10" name="Straight Arrow Connector 9"/>
            <p:cNvCxnSpPr/>
            <p:nvPr/>
          </p:nvCxnSpPr>
          <p:spPr>
            <a:xfrm flipH="1">
              <a:off x="1143000" y="2743200"/>
              <a:ext cx="381000" cy="381000"/>
            </a:xfrm>
            <a:prstGeom prst="straightConnector1">
              <a:avLst/>
            </a:prstGeom>
            <a:ln w="158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752600" y="4038600"/>
              <a:ext cx="838200" cy="990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sp>
        <p:nvSpPr>
          <p:cNvPr id="12" name="Slide Number Placeholder 11"/>
          <p:cNvSpPr>
            <a:spLocks noGrp="1"/>
          </p:cNvSpPr>
          <p:nvPr>
            <p:ph type="sldNum" sz="quarter" idx="12"/>
          </p:nvPr>
        </p:nvSpPr>
        <p:spPr/>
        <p:txBody>
          <a:bodyPr/>
          <a:lstStyle/>
          <a:p>
            <a:fld id="{761974BB-ED1B-4147-A541-97E680D2382B}" type="slidenum">
              <a:rPr lang="en-US" smtClean="0"/>
              <a:t>2</a:t>
            </a:fld>
            <a:endParaRPr lang="en-US"/>
          </a:p>
        </p:txBody>
      </p:sp>
    </p:spTree>
    <p:extLst>
      <p:ext uri="{BB962C8B-B14F-4D97-AF65-F5344CB8AC3E}">
        <p14:creationId xmlns:p14="http://schemas.microsoft.com/office/powerpoint/2010/main" val="7638476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2"/>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rot="16200000">
            <a:off x="5217255" y="-161614"/>
            <a:ext cx="1751389" cy="89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 name="Picture 4"/>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rot="5400000">
            <a:off x="5236309" y="1331875"/>
            <a:ext cx="1739665" cy="8958253"/>
          </a:xfrm>
          <a:prstGeom prst="rect">
            <a:avLst/>
          </a:prstGeom>
          <a:noFill/>
          <a:ln w="9525">
            <a:noFill/>
            <a:miter lim="800000"/>
            <a:headEnd/>
            <a:tailEnd/>
          </a:ln>
        </p:spPr>
      </p:pic>
      <p:sp>
        <p:nvSpPr>
          <p:cNvPr id="119" name="118 CuadroTexto"/>
          <p:cNvSpPr txBox="1"/>
          <p:nvPr/>
        </p:nvSpPr>
        <p:spPr>
          <a:xfrm>
            <a:off x="4213479" y="5877272"/>
            <a:ext cx="1243867" cy="369332"/>
          </a:xfrm>
          <a:prstGeom prst="rect">
            <a:avLst/>
          </a:prstGeom>
          <a:noFill/>
        </p:spPr>
        <p:txBody>
          <a:bodyPr wrap="none" rtlCol="0">
            <a:spAutoFit/>
          </a:bodyPr>
          <a:lstStyle/>
          <a:p>
            <a:r>
              <a:rPr lang="en-US" dirty="0"/>
              <a:t>Real device</a:t>
            </a:r>
          </a:p>
        </p:txBody>
      </p:sp>
      <p:sp>
        <p:nvSpPr>
          <p:cNvPr id="126" name="125 CuadroTexto"/>
          <p:cNvSpPr txBox="1"/>
          <p:nvPr/>
        </p:nvSpPr>
        <p:spPr>
          <a:xfrm>
            <a:off x="4205262" y="3607870"/>
            <a:ext cx="1350050" cy="369332"/>
          </a:xfrm>
          <a:prstGeom prst="rect">
            <a:avLst/>
          </a:prstGeom>
          <a:noFill/>
        </p:spPr>
        <p:txBody>
          <a:bodyPr wrap="none" rtlCol="0">
            <a:spAutoFit/>
          </a:bodyPr>
          <a:lstStyle/>
          <a:p>
            <a:r>
              <a:rPr lang="en-US" dirty="0"/>
              <a:t>Mask design</a:t>
            </a:r>
          </a:p>
        </p:txBody>
      </p:sp>
      <p:grpSp>
        <p:nvGrpSpPr>
          <p:cNvPr id="3" name="2 Grupo"/>
          <p:cNvGrpSpPr/>
          <p:nvPr/>
        </p:nvGrpSpPr>
        <p:grpSpPr>
          <a:xfrm>
            <a:off x="1584145" y="108820"/>
            <a:ext cx="9088260" cy="3261543"/>
            <a:chOff x="118022" y="108819"/>
            <a:chExt cx="8945693" cy="3261543"/>
          </a:xfrm>
        </p:grpSpPr>
        <p:sp>
          <p:nvSpPr>
            <p:cNvPr id="135" name="134 Rectángulo"/>
            <p:cNvSpPr/>
            <p:nvPr/>
          </p:nvSpPr>
          <p:spPr>
            <a:xfrm>
              <a:off x="5455423" y="1307554"/>
              <a:ext cx="3177910" cy="148478"/>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133 Rectángulo"/>
            <p:cNvSpPr/>
            <p:nvPr/>
          </p:nvSpPr>
          <p:spPr>
            <a:xfrm>
              <a:off x="3635895" y="1301005"/>
              <a:ext cx="1163149" cy="104346"/>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112 Rectángulo"/>
            <p:cNvSpPr/>
            <p:nvPr/>
          </p:nvSpPr>
          <p:spPr>
            <a:xfrm>
              <a:off x="4716016" y="1343925"/>
              <a:ext cx="1224541" cy="233219"/>
            </a:xfrm>
            <a:prstGeom prst="rect">
              <a:avLst/>
            </a:prstGeom>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117 Rectángulo"/>
            <p:cNvSpPr/>
            <p:nvPr/>
          </p:nvSpPr>
          <p:spPr>
            <a:xfrm>
              <a:off x="8584338" y="1342539"/>
              <a:ext cx="381089" cy="226985"/>
            </a:xfrm>
            <a:prstGeom prst="rect">
              <a:avLst/>
            </a:prstGeom>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135 Rectángulo"/>
            <p:cNvSpPr/>
            <p:nvPr/>
          </p:nvSpPr>
          <p:spPr>
            <a:xfrm>
              <a:off x="179512" y="1301573"/>
              <a:ext cx="2719816" cy="157325"/>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129 Rectángulo"/>
            <p:cNvSpPr/>
            <p:nvPr/>
          </p:nvSpPr>
          <p:spPr>
            <a:xfrm>
              <a:off x="2194461" y="1343926"/>
              <a:ext cx="2212385" cy="186138"/>
            </a:xfrm>
            <a:prstGeom prst="rect">
              <a:avLst/>
            </a:prstGeom>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3 Rectángulo"/>
            <p:cNvSpPr/>
            <p:nvPr/>
          </p:nvSpPr>
          <p:spPr>
            <a:xfrm>
              <a:off x="179512" y="1498154"/>
              <a:ext cx="8784976" cy="1872208"/>
            </a:xfrm>
            <a:prstGeom prst="rect">
              <a:avLst/>
            </a:prstGeom>
            <a:solidFill>
              <a:schemeClr val="accent3">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4 Rectángulo"/>
            <p:cNvSpPr/>
            <p:nvPr/>
          </p:nvSpPr>
          <p:spPr>
            <a:xfrm>
              <a:off x="204447" y="1498154"/>
              <a:ext cx="288032"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5 Rectángulo"/>
            <p:cNvSpPr/>
            <p:nvPr/>
          </p:nvSpPr>
          <p:spPr>
            <a:xfrm>
              <a:off x="899592" y="1495792"/>
              <a:ext cx="288032"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6 Rectángulo"/>
            <p:cNvSpPr/>
            <p:nvPr/>
          </p:nvSpPr>
          <p:spPr>
            <a:xfrm>
              <a:off x="1619672" y="1498154"/>
              <a:ext cx="288032" cy="45720"/>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Rectángulo"/>
            <p:cNvSpPr/>
            <p:nvPr/>
          </p:nvSpPr>
          <p:spPr>
            <a:xfrm>
              <a:off x="2276683" y="1498153"/>
              <a:ext cx="2069459"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29 Rectángulo"/>
            <p:cNvSpPr/>
            <p:nvPr/>
          </p:nvSpPr>
          <p:spPr>
            <a:xfrm>
              <a:off x="185974" y="1405351"/>
              <a:ext cx="2220367" cy="63781"/>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1 CuadroTexto"/>
            <p:cNvSpPr txBox="1"/>
            <p:nvPr/>
          </p:nvSpPr>
          <p:spPr>
            <a:xfrm>
              <a:off x="1567060" y="2866306"/>
              <a:ext cx="2682145" cy="369332"/>
            </a:xfrm>
            <a:prstGeom prst="rect">
              <a:avLst/>
            </a:prstGeom>
            <a:noFill/>
          </p:spPr>
          <p:txBody>
            <a:bodyPr wrap="none" rtlCol="0">
              <a:spAutoFit/>
            </a:bodyPr>
            <a:lstStyle/>
            <a:p>
              <a:r>
                <a:rPr lang="en-US" dirty="0"/>
                <a:t>Si bulk n-type 400µm thick</a:t>
              </a:r>
            </a:p>
          </p:txBody>
        </p:sp>
        <p:sp>
          <p:nvSpPr>
            <p:cNvPr id="12" name="11 CuadroTexto"/>
            <p:cNvSpPr txBox="1"/>
            <p:nvPr/>
          </p:nvSpPr>
          <p:spPr>
            <a:xfrm>
              <a:off x="253508" y="1910457"/>
              <a:ext cx="1260217" cy="523220"/>
            </a:xfrm>
            <a:prstGeom prst="rect">
              <a:avLst/>
            </a:prstGeom>
            <a:noFill/>
            <a:ln>
              <a:noFill/>
            </a:ln>
          </p:spPr>
          <p:txBody>
            <a:bodyPr wrap="none" rtlCol="0">
              <a:spAutoFit/>
            </a:bodyPr>
            <a:lstStyle/>
            <a:p>
              <a:r>
                <a:rPr lang="en-US" sz="1400" dirty="0">
                  <a:solidFill>
                    <a:srgbClr val="FF9900"/>
                  </a:solidFill>
                </a:rPr>
                <a:t>P-type implant</a:t>
              </a:r>
            </a:p>
            <a:p>
              <a:r>
                <a:rPr lang="en-US" sz="1400" dirty="0">
                  <a:solidFill>
                    <a:srgbClr val="FF9900"/>
                  </a:solidFill>
                </a:rPr>
                <a:t>Width= 50µm</a:t>
              </a:r>
            </a:p>
          </p:txBody>
        </p:sp>
        <p:cxnSp>
          <p:nvCxnSpPr>
            <p:cNvPr id="39" name="38 Conector recto de flecha"/>
            <p:cNvCxnSpPr>
              <a:stCxn id="12" idx="0"/>
            </p:cNvCxnSpPr>
            <p:nvPr/>
          </p:nvCxnSpPr>
          <p:spPr>
            <a:xfrm flipH="1" flipV="1">
              <a:off x="348471" y="1626385"/>
              <a:ext cx="535146" cy="28407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1" name="40 Conector recto de flecha"/>
            <p:cNvCxnSpPr/>
            <p:nvPr/>
          </p:nvCxnSpPr>
          <p:spPr>
            <a:xfrm flipH="1" flipV="1">
              <a:off x="708519" y="1550747"/>
              <a:ext cx="1277656" cy="4005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42 Conector recto de flecha"/>
            <p:cNvCxnSpPr/>
            <p:nvPr/>
          </p:nvCxnSpPr>
          <p:spPr>
            <a:xfrm flipH="1" flipV="1">
              <a:off x="1356591" y="1554377"/>
              <a:ext cx="629584" cy="4215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a:stCxn id="12" idx="0"/>
            </p:cNvCxnSpPr>
            <p:nvPr/>
          </p:nvCxnSpPr>
          <p:spPr>
            <a:xfrm flipV="1">
              <a:off x="883617" y="1626385"/>
              <a:ext cx="105286" cy="28407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a:stCxn id="12" idx="0"/>
            </p:cNvCxnSpPr>
            <p:nvPr/>
          </p:nvCxnSpPr>
          <p:spPr>
            <a:xfrm flipV="1">
              <a:off x="883617" y="1626385"/>
              <a:ext cx="780888" cy="28407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9" name="48 Conector recto de flecha"/>
            <p:cNvCxnSpPr/>
            <p:nvPr/>
          </p:nvCxnSpPr>
          <p:spPr>
            <a:xfrm flipV="1">
              <a:off x="1986175" y="1603719"/>
              <a:ext cx="0" cy="31558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52 CuadroTexto"/>
            <p:cNvSpPr txBox="1"/>
            <p:nvPr/>
          </p:nvSpPr>
          <p:spPr>
            <a:xfrm>
              <a:off x="2474586" y="1570910"/>
              <a:ext cx="1322798" cy="523220"/>
            </a:xfrm>
            <a:prstGeom prst="rect">
              <a:avLst/>
            </a:prstGeom>
            <a:noFill/>
            <a:ln>
              <a:noFill/>
            </a:ln>
          </p:spPr>
          <p:txBody>
            <a:bodyPr wrap="none" rtlCol="0">
              <a:spAutoFit/>
            </a:bodyPr>
            <a:lstStyle/>
            <a:p>
              <a:r>
                <a:rPr lang="en-US" sz="1400" dirty="0">
                  <a:solidFill>
                    <a:srgbClr val="FF9900"/>
                  </a:solidFill>
                </a:rPr>
                <a:t>P-type implant</a:t>
              </a:r>
            </a:p>
            <a:p>
              <a:r>
                <a:rPr lang="en-US" sz="1400" dirty="0">
                  <a:solidFill>
                    <a:srgbClr val="FF9900"/>
                  </a:solidFill>
                </a:rPr>
                <a:t>Width = 300µm</a:t>
              </a:r>
            </a:p>
          </p:txBody>
        </p:sp>
        <p:sp>
          <p:nvSpPr>
            <p:cNvPr id="54" name="53 CuadroTexto"/>
            <p:cNvSpPr txBox="1"/>
            <p:nvPr/>
          </p:nvSpPr>
          <p:spPr>
            <a:xfrm>
              <a:off x="1520489" y="1919305"/>
              <a:ext cx="1330749" cy="738664"/>
            </a:xfrm>
            <a:prstGeom prst="rect">
              <a:avLst/>
            </a:prstGeom>
            <a:noFill/>
          </p:spPr>
          <p:txBody>
            <a:bodyPr wrap="none" rtlCol="0">
              <a:spAutoFit/>
            </a:bodyPr>
            <a:lstStyle/>
            <a:p>
              <a:r>
                <a:rPr lang="en-US" sz="1400" dirty="0"/>
                <a:t>Distance </a:t>
              </a:r>
            </a:p>
            <a:p>
              <a:r>
                <a:rPr lang="en-US" sz="1400" dirty="0"/>
                <a:t>between</a:t>
              </a:r>
            </a:p>
            <a:p>
              <a:r>
                <a:rPr lang="en-US" sz="1400" dirty="0"/>
                <a:t>implants=49µm</a:t>
              </a:r>
            </a:p>
          </p:txBody>
        </p:sp>
        <p:sp>
          <p:nvSpPr>
            <p:cNvPr id="66" name="65 CuadroTexto"/>
            <p:cNvSpPr txBox="1"/>
            <p:nvPr/>
          </p:nvSpPr>
          <p:spPr>
            <a:xfrm>
              <a:off x="4267269" y="1681119"/>
              <a:ext cx="609462" cy="307777"/>
            </a:xfrm>
            <a:prstGeom prst="rect">
              <a:avLst/>
            </a:prstGeom>
            <a:noFill/>
          </p:spPr>
          <p:txBody>
            <a:bodyPr wrap="none" rtlCol="0">
              <a:spAutoFit/>
            </a:bodyPr>
            <a:lstStyle/>
            <a:p>
              <a:r>
                <a:rPr lang="en-US" sz="1400" dirty="0"/>
                <a:t>50µm</a:t>
              </a:r>
            </a:p>
          </p:txBody>
        </p:sp>
        <p:sp>
          <p:nvSpPr>
            <p:cNvPr id="103" name="102 CuadroTexto"/>
            <p:cNvSpPr txBox="1"/>
            <p:nvPr/>
          </p:nvSpPr>
          <p:spPr>
            <a:xfrm>
              <a:off x="4422147" y="2631698"/>
              <a:ext cx="1280351" cy="738664"/>
            </a:xfrm>
            <a:prstGeom prst="rect">
              <a:avLst/>
            </a:prstGeom>
            <a:noFill/>
          </p:spPr>
          <p:txBody>
            <a:bodyPr wrap="none" rtlCol="0">
              <a:spAutoFit/>
            </a:bodyPr>
            <a:lstStyle/>
            <a:p>
              <a:r>
                <a:rPr lang="en-US" sz="1400" dirty="0">
                  <a:solidFill>
                    <a:srgbClr val="FF9900"/>
                  </a:solidFill>
                </a:rPr>
                <a:t>P-type Trench</a:t>
              </a:r>
            </a:p>
            <a:p>
              <a:r>
                <a:rPr lang="en-US" sz="1400" dirty="0">
                  <a:solidFill>
                    <a:srgbClr val="FF9900"/>
                  </a:solidFill>
                </a:rPr>
                <a:t>Width =10 µm</a:t>
              </a:r>
            </a:p>
            <a:p>
              <a:r>
                <a:rPr lang="en-US" sz="1400" dirty="0">
                  <a:solidFill>
                    <a:srgbClr val="FF9900"/>
                  </a:solidFill>
                </a:rPr>
                <a:t>Depth= 250µm</a:t>
              </a:r>
            </a:p>
          </p:txBody>
        </p:sp>
        <p:cxnSp>
          <p:nvCxnSpPr>
            <p:cNvPr id="121" name="120 Conector recto de flecha"/>
            <p:cNvCxnSpPr>
              <a:endCxn id="118" idx="0"/>
            </p:cNvCxnSpPr>
            <p:nvPr/>
          </p:nvCxnSpPr>
          <p:spPr>
            <a:xfrm>
              <a:off x="7232693" y="431325"/>
              <a:ext cx="1542190" cy="9112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2" name="121 CuadroTexto"/>
            <p:cNvSpPr txBox="1"/>
            <p:nvPr/>
          </p:nvSpPr>
          <p:spPr>
            <a:xfrm>
              <a:off x="6261407" y="108819"/>
              <a:ext cx="1565942" cy="523220"/>
            </a:xfrm>
            <a:prstGeom prst="rect">
              <a:avLst/>
            </a:prstGeom>
            <a:noFill/>
          </p:spPr>
          <p:txBody>
            <a:bodyPr wrap="none" rtlCol="0">
              <a:spAutoFit/>
            </a:bodyPr>
            <a:lstStyle/>
            <a:p>
              <a:r>
                <a:rPr lang="en-US" sz="1400" dirty="0" err="1">
                  <a:solidFill>
                    <a:schemeClr val="tx2">
                      <a:lumMod val="60000"/>
                      <a:lumOff val="40000"/>
                    </a:schemeClr>
                  </a:solidFill>
                </a:rPr>
                <a:t>Aluminium</a:t>
              </a:r>
              <a:r>
                <a:rPr lang="en-US" sz="1400" dirty="0">
                  <a:solidFill>
                    <a:schemeClr val="tx2">
                      <a:lumMod val="60000"/>
                      <a:lumOff val="40000"/>
                    </a:schemeClr>
                  </a:solidFill>
                </a:rPr>
                <a:t> contact</a:t>
              </a:r>
            </a:p>
            <a:p>
              <a:r>
                <a:rPr lang="en-US" sz="1400" dirty="0">
                  <a:solidFill>
                    <a:schemeClr val="tx2">
                      <a:lumMod val="60000"/>
                      <a:lumOff val="40000"/>
                    </a:schemeClr>
                  </a:solidFill>
                </a:rPr>
                <a:t>R =35 µm</a:t>
              </a:r>
            </a:p>
          </p:txBody>
        </p:sp>
        <p:sp>
          <p:nvSpPr>
            <p:cNvPr id="123" name="122 CuadroTexto"/>
            <p:cNvSpPr txBox="1"/>
            <p:nvPr/>
          </p:nvSpPr>
          <p:spPr>
            <a:xfrm>
              <a:off x="4210173" y="108819"/>
              <a:ext cx="1606017" cy="523220"/>
            </a:xfrm>
            <a:prstGeom prst="rect">
              <a:avLst/>
            </a:prstGeom>
            <a:noFill/>
          </p:spPr>
          <p:txBody>
            <a:bodyPr wrap="none" rtlCol="0">
              <a:spAutoFit/>
            </a:bodyPr>
            <a:lstStyle/>
            <a:p>
              <a:r>
                <a:rPr lang="en-US" sz="1400" dirty="0" err="1">
                  <a:solidFill>
                    <a:schemeClr val="tx2">
                      <a:lumMod val="60000"/>
                      <a:lumOff val="40000"/>
                    </a:schemeClr>
                  </a:solidFill>
                </a:rPr>
                <a:t>Aluminium</a:t>
              </a:r>
              <a:r>
                <a:rPr lang="en-US" sz="1400" dirty="0">
                  <a:solidFill>
                    <a:schemeClr val="tx2">
                      <a:lumMod val="60000"/>
                      <a:lumOff val="40000"/>
                    </a:schemeClr>
                  </a:solidFill>
                </a:rPr>
                <a:t> contact </a:t>
              </a:r>
            </a:p>
            <a:p>
              <a:r>
                <a:rPr lang="en-US" sz="1400" dirty="0">
                  <a:solidFill>
                    <a:schemeClr val="tx2">
                      <a:lumMod val="60000"/>
                      <a:lumOff val="40000"/>
                    </a:schemeClr>
                  </a:solidFill>
                </a:rPr>
                <a:t>Width  =115 µm</a:t>
              </a:r>
            </a:p>
          </p:txBody>
        </p:sp>
        <p:sp>
          <p:nvSpPr>
            <p:cNvPr id="129" name="128 Rectángulo"/>
            <p:cNvSpPr/>
            <p:nvPr/>
          </p:nvSpPr>
          <p:spPr>
            <a:xfrm>
              <a:off x="4139951" y="1402163"/>
              <a:ext cx="659093" cy="63740"/>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130 CuadroTexto"/>
            <p:cNvSpPr txBox="1"/>
            <p:nvPr/>
          </p:nvSpPr>
          <p:spPr>
            <a:xfrm>
              <a:off x="2085014" y="108819"/>
              <a:ext cx="1606017" cy="523220"/>
            </a:xfrm>
            <a:prstGeom prst="rect">
              <a:avLst/>
            </a:prstGeom>
            <a:noFill/>
          </p:spPr>
          <p:txBody>
            <a:bodyPr wrap="none" rtlCol="0">
              <a:spAutoFit/>
            </a:bodyPr>
            <a:lstStyle/>
            <a:p>
              <a:r>
                <a:rPr lang="en-US" sz="1400" dirty="0" err="1">
                  <a:solidFill>
                    <a:schemeClr val="tx2">
                      <a:lumMod val="60000"/>
                      <a:lumOff val="40000"/>
                    </a:schemeClr>
                  </a:solidFill>
                </a:rPr>
                <a:t>Aluminium</a:t>
              </a:r>
              <a:r>
                <a:rPr lang="en-US" sz="1400" dirty="0">
                  <a:solidFill>
                    <a:schemeClr val="tx2">
                      <a:lumMod val="60000"/>
                      <a:lumOff val="40000"/>
                    </a:schemeClr>
                  </a:solidFill>
                </a:rPr>
                <a:t> contact </a:t>
              </a:r>
            </a:p>
            <a:p>
              <a:r>
                <a:rPr lang="en-US" sz="1400" dirty="0">
                  <a:solidFill>
                    <a:schemeClr val="tx2">
                      <a:lumMod val="60000"/>
                      <a:lumOff val="40000"/>
                    </a:schemeClr>
                  </a:solidFill>
                </a:rPr>
                <a:t>Width  =320 µm</a:t>
              </a:r>
            </a:p>
          </p:txBody>
        </p:sp>
        <p:cxnSp>
          <p:nvCxnSpPr>
            <p:cNvPr id="133" name="132 Conector recto de flecha"/>
            <p:cNvCxnSpPr>
              <a:stCxn id="131" idx="2"/>
              <a:endCxn id="130" idx="0"/>
            </p:cNvCxnSpPr>
            <p:nvPr/>
          </p:nvCxnSpPr>
          <p:spPr>
            <a:xfrm>
              <a:off x="2888023" y="632039"/>
              <a:ext cx="412631" cy="7118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0" name="139 CuadroTexto"/>
            <p:cNvSpPr txBox="1"/>
            <p:nvPr/>
          </p:nvSpPr>
          <p:spPr>
            <a:xfrm>
              <a:off x="118022" y="200650"/>
              <a:ext cx="1395703" cy="307777"/>
            </a:xfrm>
            <a:prstGeom prst="rect">
              <a:avLst/>
            </a:prstGeom>
            <a:noFill/>
          </p:spPr>
          <p:txBody>
            <a:bodyPr wrap="none" rtlCol="0">
              <a:spAutoFit/>
            </a:bodyPr>
            <a:lstStyle/>
            <a:p>
              <a:r>
                <a:rPr lang="en-US" sz="1400" dirty="0">
                  <a:solidFill>
                    <a:schemeClr val="accent2">
                      <a:lumMod val="60000"/>
                      <a:lumOff val="40000"/>
                    </a:schemeClr>
                  </a:solidFill>
                </a:rPr>
                <a:t>Passivation layer</a:t>
              </a:r>
            </a:p>
          </p:txBody>
        </p:sp>
        <p:cxnSp>
          <p:nvCxnSpPr>
            <p:cNvPr id="142" name="141 Conector recto de flecha"/>
            <p:cNvCxnSpPr/>
            <p:nvPr/>
          </p:nvCxnSpPr>
          <p:spPr>
            <a:xfrm flipH="1">
              <a:off x="348471" y="510444"/>
              <a:ext cx="267573" cy="769858"/>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44" name="143 CuadroTexto"/>
            <p:cNvSpPr txBox="1"/>
            <p:nvPr/>
          </p:nvSpPr>
          <p:spPr>
            <a:xfrm>
              <a:off x="650879" y="702899"/>
              <a:ext cx="1113382" cy="307777"/>
            </a:xfrm>
            <a:prstGeom prst="rect">
              <a:avLst/>
            </a:prstGeom>
            <a:noFill/>
          </p:spPr>
          <p:txBody>
            <a:bodyPr wrap="none" rtlCol="0">
              <a:spAutoFit/>
            </a:bodyPr>
            <a:lstStyle/>
            <a:p>
              <a:r>
                <a:rPr lang="en-US" sz="1400" dirty="0">
                  <a:solidFill>
                    <a:schemeClr val="accent4">
                      <a:lumMod val="60000"/>
                      <a:lumOff val="40000"/>
                    </a:schemeClr>
                  </a:solidFill>
                </a:rPr>
                <a:t>dioxide layer</a:t>
              </a:r>
            </a:p>
          </p:txBody>
        </p:sp>
        <p:cxnSp>
          <p:nvCxnSpPr>
            <p:cNvPr id="146" name="145 Conector recto de flecha"/>
            <p:cNvCxnSpPr>
              <a:endCxn id="30" idx="2"/>
            </p:cNvCxnSpPr>
            <p:nvPr/>
          </p:nvCxnSpPr>
          <p:spPr>
            <a:xfrm>
              <a:off x="988903" y="1016795"/>
              <a:ext cx="307255" cy="452337"/>
            </a:xfrm>
            <a:prstGeom prst="straightConnector1">
              <a:avLst/>
            </a:prstGeom>
            <a:ln>
              <a:solidFill>
                <a:schemeClr val="accent4">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9 Rectángulo"/>
            <p:cNvSpPr/>
            <p:nvPr/>
          </p:nvSpPr>
          <p:spPr>
            <a:xfrm>
              <a:off x="5769316" y="1505028"/>
              <a:ext cx="38516" cy="1073246"/>
            </a:xfrm>
            <a:prstGeom prst="rect">
              <a:avLst/>
            </a:prstGeom>
            <a:blipFill>
              <a:blip r:embed="rId4" cstate="print"/>
              <a:tile tx="0" ty="0" sx="100000" sy="100000" flip="none" algn="tl"/>
            </a:blip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12 Rectángulo"/>
            <p:cNvSpPr/>
            <p:nvPr/>
          </p:nvSpPr>
          <p:spPr>
            <a:xfrm>
              <a:off x="6112210"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14 Rectángulo"/>
            <p:cNvSpPr/>
            <p:nvPr/>
          </p:nvSpPr>
          <p:spPr>
            <a:xfrm>
              <a:off x="6490648"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16 Rectángulo"/>
            <p:cNvSpPr/>
            <p:nvPr/>
          </p:nvSpPr>
          <p:spPr>
            <a:xfrm>
              <a:off x="6869715"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18 Rectángulo"/>
            <p:cNvSpPr/>
            <p:nvPr/>
          </p:nvSpPr>
          <p:spPr>
            <a:xfrm>
              <a:off x="7251321"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20 Rectángulo"/>
            <p:cNvSpPr/>
            <p:nvPr/>
          </p:nvSpPr>
          <p:spPr>
            <a:xfrm>
              <a:off x="7630387"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22 Rectángulo"/>
            <p:cNvSpPr/>
            <p:nvPr/>
          </p:nvSpPr>
          <p:spPr>
            <a:xfrm>
              <a:off x="8008826"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24 Rectángulo"/>
            <p:cNvSpPr/>
            <p:nvPr/>
          </p:nvSpPr>
          <p:spPr>
            <a:xfrm>
              <a:off x="8372330" y="1498154"/>
              <a:ext cx="38516" cy="45719"/>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26 Rectángulo"/>
            <p:cNvSpPr/>
            <p:nvPr/>
          </p:nvSpPr>
          <p:spPr>
            <a:xfrm>
              <a:off x="8825799" y="1498154"/>
              <a:ext cx="38516" cy="1080120"/>
            </a:xfrm>
            <a:prstGeom prst="rect">
              <a:avLst/>
            </a:prstGeom>
            <a:blipFill>
              <a:blip r:embed="rId5" cstate="print"/>
              <a:tile tx="0" ty="0" sx="100000" sy="100000" flip="none" algn="tl"/>
            </a:bli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28 Rectángulo"/>
            <p:cNvSpPr/>
            <p:nvPr/>
          </p:nvSpPr>
          <p:spPr>
            <a:xfrm>
              <a:off x="5931449" y="1405351"/>
              <a:ext cx="2701883" cy="74175"/>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8 Rectángulo"/>
            <p:cNvSpPr/>
            <p:nvPr/>
          </p:nvSpPr>
          <p:spPr>
            <a:xfrm>
              <a:off x="4770883" y="1482089"/>
              <a:ext cx="1027148" cy="47974"/>
            </a:xfrm>
            <a:prstGeom prst="rect">
              <a:avLst/>
            </a:prstGeom>
            <a:solidFill>
              <a:srgbClr val="FF99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32 Rectángulo"/>
            <p:cNvSpPr/>
            <p:nvPr/>
          </p:nvSpPr>
          <p:spPr>
            <a:xfrm>
              <a:off x="5217591" y="1405351"/>
              <a:ext cx="384540" cy="59670"/>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71 CuadroTexto"/>
            <p:cNvSpPr txBox="1"/>
            <p:nvPr/>
          </p:nvSpPr>
          <p:spPr>
            <a:xfrm>
              <a:off x="5004048" y="1775708"/>
              <a:ext cx="793977" cy="523220"/>
            </a:xfrm>
            <a:prstGeom prst="rect">
              <a:avLst/>
            </a:prstGeom>
            <a:noFill/>
            <a:ln>
              <a:noFill/>
            </a:ln>
          </p:spPr>
          <p:txBody>
            <a:bodyPr wrap="none" rtlCol="0">
              <a:spAutoFit/>
            </a:bodyPr>
            <a:lstStyle/>
            <a:p>
              <a:r>
                <a:rPr lang="en-US" sz="1400" dirty="0">
                  <a:solidFill>
                    <a:srgbClr val="FF9900"/>
                  </a:solidFill>
                </a:rPr>
                <a:t>Width = </a:t>
              </a:r>
            </a:p>
            <a:p>
              <a:r>
                <a:rPr lang="en-US" sz="1400" dirty="0">
                  <a:solidFill>
                    <a:srgbClr val="FF9900"/>
                  </a:solidFill>
                </a:rPr>
                <a:t>174 µm</a:t>
              </a:r>
            </a:p>
          </p:txBody>
        </p:sp>
        <p:cxnSp>
          <p:nvCxnSpPr>
            <p:cNvPr id="74" name="73 Conector recto de flecha"/>
            <p:cNvCxnSpPr>
              <a:stCxn id="72" idx="0"/>
            </p:cNvCxnSpPr>
            <p:nvPr/>
          </p:nvCxnSpPr>
          <p:spPr>
            <a:xfrm flipH="1" flipV="1">
              <a:off x="5300625" y="1554376"/>
              <a:ext cx="100413" cy="22133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77" name="76 Conector recto de flecha"/>
            <p:cNvCxnSpPr/>
            <p:nvPr/>
          </p:nvCxnSpPr>
          <p:spPr>
            <a:xfrm flipV="1">
              <a:off x="6013119" y="1521014"/>
              <a:ext cx="0" cy="3608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77 CuadroTexto"/>
            <p:cNvSpPr txBox="1"/>
            <p:nvPr/>
          </p:nvSpPr>
          <p:spPr>
            <a:xfrm>
              <a:off x="5806514" y="1887762"/>
              <a:ext cx="599901" cy="307777"/>
            </a:xfrm>
            <a:prstGeom prst="rect">
              <a:avLst/>
            </a:prstGeom>
            <a:noFill/>
          </p:spPr>
          <p:txBody>
            <a:bodyPr wrap="none" rtlCol="0">
              <a:spAutoFit/>
            </a:bodyPr>
            <a:lstStyle/>
            <a:p>
              <a:r>
                <a:rPr lang="en-US" sz="1400" dirty="0"/>
                <a:t>36µm</a:t>
              </a:r>
            </a:p>
          </p:txBody>
        </p:sp>
        <p:cxnSp>
          <p:nvCxnSpPr>
            <p:cNvPr id="80" name="79 Conector recto de flecha"/>
            <p:cNvCxnSpPr/>
            <p:nvPr/>
          </p:nvCxnSpPr>
          <p:spPr>
            <a:xfrm flipH="1" flipV="1">
              <a:off x="6150727" y="1554378"/>
              <a:ext cx="459599" cy="934314"/>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81" name="80 CuadroTexto"/>
            <p:cNvSpPr txBox="1"/>
            <p:nvPr/>
          </p:nvSpPr>
          <p:spPr>
            <a:xfrm>
              <a:off x="5824971" y="2488692"/>
              <a:ext cx="1309874" cy="523220"/>
            </a:xfrm>
            <a:prstGeom prst="rect">
              <a:avLst/>
            </a:prstGeom>
            <a:noFill/>
          </p:spPr>
          <p:txBody>
            <a:bodyPr wrap="none" rtlCol="0">
              <a:spAutoFit/>
            </a:bodyPr>
            <a:lstStyle/>
            <a:p>
              <a:r>
                <a:rPr lang="en-US" sz="1400" dirty="0">
                  <a:solidFill>
                    <a:srgbClr val="FF9900"/>
                  </a:solidFill>
                </a:rPr>
                <a:t>P-type implants</a:t>
              </a:r>
            </a:p>
            <a:p>
              <a:r>
                <a:rPr lang="en-US" sz="1400" dirty="0">
                  <a:solidFill>
                    <a:srgbClr val="FF9900"/>
                  </a:solidFill>
                </a:rPr>
                <a:t>Width=5µm</a:t>
              </a:r>
            </a:p>
          </p:txBody>
        </p:sp>
        <p:cxnSp>
          <p:nvCxnSpPr>
            <p:cNvPr id="83" name="82 Conector recto de flecha"/>
            <p:cNvCxnSpPr/>
            <p:nvPr/>
          </p:nvCxnSpPr>
          <p:spPr>
            <a:xfrm flipH="1" flipV="1">
              <a:off x="6385522" y="1664678"/>
              <a:ext cx="560550" cy="33692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9" name="88 CuadroTexto"/>
            <p:cNvSpPr txBox="1"/>
            <p:nvPr/>
          </p:nvSpPr>
          <p:spPr>
            <a:xfrm>
              <a:off x="6529164" y="1975940"/>
              <a:ext cx="1647104" cy="523220"/>
            </a:xfrm>
            <a:prstGeom prst="rect">
              <a:avLst/>
            </a:prstGeom>
            <a:noFill/>
          </p:spPr>
          <p:txBody>
            <a:bodyPr wrap="square" rtlCol="0">
              <a:spAutoFit/>
            </a:bodyPr>
            <a:lstStyle/>
            <a:p>
              <a:r>
                <a:rPr lang="en-US" sz="1400" dirty="0"/>
                <a:t>Distance between</a:t>
              </a:r>
            </a:p>
            <a:p>
              <a:r>
                <a:rPr lang="en-US" sz="1400" dirty="0"/>
                <a:t> implants = 47µm</a:t>
              </a:r>
            </a:p>
          </p:txBody>
        </p:sp>
        <p:sp>
          <p:nvSpPr>
            <p:cNvPr id="90" name="89 CuadroTexto"/>
            <p:cNvSpPr txBox="1"/>
            <p:nvPr/>
          </p:nvSpPr>
          <p:spPr>
            <a:xfrm>
              <a:off x="8089434" y="1940241"/>
              <a:ext cx="599901" cy="307777"/>
            </a:xfrm>
            <a:prstGeom prst="rect">
              <a:avLst/>
            </a:prstGeom>
            <a:noFill/>
          </p:spPr>
          <p:txBody>
            <a:bodyPr wrap="none" rtlCol="0">
              <a:spAutoFit/>
            </a:bodyPr>
            <a:lstStyle/>
            <a:p>
              <a:r>
                <a:rPr lang="en-US" sz="1400" dirty="0"/>
                <a:t>65µm</a:t>
              </a:r>
            </a:p>
          </p:txBody>
        </p:sp>
        <p:cxnSp>
          <p:nvCxnSpPr>
            <p:cNvPr id="92" name="91 Conector recto de flecha"/>
            <p:cNvCxnSpPr/>
            <p:nvPr/>
          </p:nvCxnSpPr>
          <p:spPr>
            <a:xfrm flipV="1">
              <a:off x="8459561" y="1638108"/>
              <a:ext cx="97985" cy="3032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93 Conector recto de flecha"/>
            <p:cNvCxnSpPr/>
            <p:nvPr/>
          </p:nvCxnSpPr>
          <p:spPr>
            <a:xfrm>
              <a:off x="8648902" y="590022"/>
              <a:ext cx="215413" cy="815329"/>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5" name="94 CuadroTexto"/>
            <p:cNvSpPr txBox="1"/>
            <p:nvPr/>
          </p:nvSpPr>
          <p:spPr>
            <a:xfrm>
              <a:off x="8003393" y="154839"/>
              <a:ext cx="934091" cy="523220"/>
            </a:xfrm>
            <a:prstGeom prst="rect">
              <a:avLst/>
            </a:prstGeom>
            <a:noFill/>
          </p:spPr>
          <p:txBody>
            <a:bodyPr wrap="none" rtlCol="0">
              <a:spAutoFit/>
            </a:bodyPr>
            <a:lstStyle/>
            <a:p>
              <a:r>
                <a:rPr lang="en-US" sz="1400" dirty="0" err="1">
                  <a:solidFill>
                    <a:srgbClr val="C00000"/>
                  </a:solidFill>
                </a:rPr>
                <a:t>Polysilicon</a:t>
              </a:r>
              <a:endParaRPr lang="en-US" sz="1400" dirty="0">
                <a:solidFill>
                  <a:srgbClr val="C00000"/>
                </a:solidFill>
              </a:endParaRPr>
            </a:p>
            <a:p>
              <a:r>
                <a:rPr lang="en-US" sz="1400" dirty="0">
                  <a:solidFill>
                    <a:srgbClr val="C00000"/>
                  </a:solidFill>
                </a:rPr>
                <a:t>R=13µm</a:t>
              </a:r>
            </a:p>
          </p:txBody>
        </p:sp>
        <p:cxnSp>
          <p:nvCxnSpPr>
            <p:cNvPr id="97" name="96 Conector recto de flecha"/>
            <p:cNvCxnSpPr/>
            <p:nvPr/>
          </p:nvCxnSpPr>
          <p:spPr>
            <a:xfrm flipV="1">
              <a:off x="8346157" y="2298928"/>
              <a:ext cx="409213" cy="247188"/>
            </a:xfrm>
            <a:prstGeom prst="straightConnector1">
              <a:avLst/>
            </a:prstGeom>
            <a:ln>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99" name="98 CuadroTexto"/>
            <p:cNvSpPr txBox="1"/>
            <p:nvPr/>
          </p:nvSpPr>
          <p:spPr>
            <a:xfrm>
              <a:off x="7797958" y="2631698"/>
              <a:ext cx="1265757" cy="738664"/>
            </a:xfrm>
            <a:prstGeom prst="rect">
              <a:avLst/>
            </a:prstGeom>
            <a:noFill/>
          </p:spPr>
          <p:txBody>
            <a:bodyPr wrap="none" rtlCol="0">
              <a:spAutoFit/>
            </a:bodyPr>
            <a:lstStyle/>
            <a:p>
              <a:r>
                <a:rPr lang="en-US" sz="1400" dirty="0">
                  <a:solidFill>
                    <a:schemeClr val="accent3">
                      <a:lumMod val="50000"/>
                    </a:schemeClr>
                  </a:solidFill>
                </a:rPr>
                <a:t>N-type Column</a:t>
              </a:r>
            </a:p>
            <a:p>
              <a:r>
                <a:rPr lang="en-US" sz="1400" dirty="0">
                  <a:solidFill>
                    <a:schemeClr val="accent3">
                      <a:lumMod val="50000"/>
                    </a:schemeClr>
                  </a:solidFill>
                </a:rPr>
                <a:t>R=5µm</a:t>
              </a:r>
            </a:p>
            <a:p>
              <a:r>
                <a:rPr lang="en-US" sz="1400" dirty="0">
                  <a:solidFill>
                    <a:schemeClr val="accent3">
                      <a:lumMod val="50000"/>
                    </a:schemeClr>
                  </a:solidFill>
                </a:rPr>
                <a:t>Depth=250µm</a:t>
              </a:r>
            </a:p>
          </p:txBody>
        </p:sp>
        <p:sp>
          <p:nvSpPr>
            <p:cNvPr id="107" name="106 Forma libre"/>
            <p:cNvSpPr/>
            <p:nvPr/>
          </p:nvSpPr>
          <p:spPr>
            <a:xfrm>
              <a:off x="5702020" y="1454813"/>
              <a:ext cx="169601" cy="133821"/>
            </a:xfrm>
            <a:custGeom>
              <a:avLst/>
              <a:gdLst>
                <a:gd name="connsiteX0" fmla="*/ 0 w 332509"/>
                <a:gd name="connsiteY0" fmla="*/ 0 h 92363"/>
                <a:gd name="connsiteX1" fmla="*/ 184727 w 332509"/>
                <a:gd name="connsiteY1" fmla="*/ 9236 h 92363"/>
                <a:gd name="connsiteX2" fmla="*/ 184727 w 332509"/>
                <a:gd name="connsiteY2" fmla="*/ 92363 h 92363"/>
                <a:gd name="connsiteX3" fmla="*/ 175491 w 332509"/>
                <a:gd name="connsiteY3" fmla="*/ 9236 h 92363"/>
                <a:gd name="connsiteX4" fmla="*/ 332509 w 332509"/>
                <a:gd name="connsiteY4" fmla="*/ 9236 h 923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09" h="92363">
                  <a:moveTo>
                    <a:pt x="0" y="0"/>
                  </a:moveTo>
                  <a:lnTo>
                    <a:pt x="184727" y="9236"/>
                  </a:lnTo>
                  <a:lnTo>
                    <a:pt x="184727" y="92363"/>
                  </a:lnTo>
                  <a:lnTo>
                    <a:pt x="175491" y="9236"/>
                  </a:lnTo>
                  <a:lnTo>
                    <a:pt x="332509" y="9236"/>
                  </a:lnTo>
                </a:path>
              </a:pathLst>
            </a:custGeom>
            <a:noFill/>
            <a:ln w="571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107 CuadroTexto"/>
            <p:cNvSpPr txBox="1"/>
            <p:nvPr/>
          </p:nvSpPr>
          <p:spPr>
            <a:xfrm>
              <a:off x="5702498" y="518496"/>
              <a:ext cx="1101660" cy="523220"/>
            </a:xfrm>
            <a:prstGeom prst="rect">
              <a:avLst/>
            </a:prstGeom>
            <a:noFill/>
            <a:ln>
              <a:noFill/>
            </a:ln>
          </p:spPr>
          <p:txBody>
            <a:bodyPr wrap="none" rtlCol="0">
              <a:spAutoFit/>
            </a:bodyPr>
            <a:lstStyle/>
            <a:p>
              <a:r>
                <a:rPr lang="en-US" sz="1400" dirty="0" err="1">
                  <a:solidFill>
                    <a:schemeClr val="accent6">
                      <a:lumMod val="50000"/>
                    </a:schemeClr>
                  </a:solidFill>
                </a:rPr>
                <a:t>Polysilicon</a:t>
              </a:r>
              <a:endParaRPr lang="en-US" sz="1400" dirty="0">
                <a:solidFill>
                  <a:schemeClr val="accent6">
                    <a:lumMod val="50000"/>
                  </a:schemeClr>
                </a:solidFill>
              </a:endParaRPr>
            </a:p>
            <a:p>
              <a:r>
                <a:rPr lang="en-US" sz="1400" dirty="0">
                  <a:solidFill>
                    <a:schemeClr val="accent6">
                      <a:lumMod val="50000"/>
                    </a:schemeClr>
                  </a:solidFill>
                </a:rPr>
                <a:t>width=18µm</a:t>
              </a:r>
            </a:p>
          </p:txBody>
        </p:sp>
        <p:cxnSp>
          <p:nvCxnSpPr>
            <p:cNvPr id="110" name="109 Conector recto de flecha"/>
            <p:cNvCxnSpPr/>
            <p:nvPr/>
          </p:nvCxnSpPr>
          <p:spPr>
            <a:xfrm flipH="1">
              <a:off x="5784820" y="972524"/>
              <a:ext cx="166836" cy="455447"/>
            </a:xfrm>
            <a:prstGeom prst="straightConnector1">
              <a:avLst/>
            </a:prstGeom>
            <a:ln>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2" name="111 Conector recto de flecha"/>
            <p:cNvCxnSpPr/>
            <p:nvPr/>
          </p:nvCxnSpPr>
          <p:spPr>
            <a:xfrm flipV="1">
              <a:off x="5412224" y="2434260"/>
              <a:ext cx="289795" cy="223710"/>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117" name="116 Forma libre"/>
            <p:cNvSpPr/>
            <p:nvPr/>
          </p:nvSpPr>
          <p:spPr>
            <a:xfrm>
              <a:off x="8755370" y="1469132"/>
              <a:ext cx="171188" cy="110836"/>
            </a:xfrm>
            <a:custGeom>
              <a:avLst/>
              <a:gdLst>
                <a:gd name="connsiteX0" fmla="*/ 0 w 203200"/>
                <a:gd name="connsiteY0" fmla="*/ 0 h 110836"/>
                <a:gd name="connsiteX1" fmla="*/ 120072 w 203200"/>
                <a:gd name="connsiteY1" fmla="*/ 0 h 110836"/>
                <a:gd name="connsiteX2" fmla="*/ 120072 w 203200"/>
                <a:gd name="connsiteY2" fmla="*/ 110836 h 110836"/>
                <a:gd name="connsiteX3" fmla="*/ 110836 w 203200"/>
                <a:gd name="connsiteY3" fmla="*/ 0 h 110836"/>
                <a:gd name="connsiteX4" fmla="*/ 203200 w 203200"/>
                <a:gd name="connsiteY4" fmla="*/ 0 h 110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 h="110836">
                  <a:moveTo>
                    <a:pt x="0" y="0"/>
                  </a:moveTo>
                  <a:lnTo>
                    <a:pt x="120072" y="0"/>
                  </a:lnTo>
                  <a:lnTo>
                    <a:pt x="120072" y="110836"/>
                  </a:lnTo>
                  <a:lnTo>
                    <a:pt x="110836" y="0"/>
                  </a:lnTo>
                  <a:lnTo>
                    <a:pt x="203200" y="0"/>
                  </a:ln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124 Conector recto de flecha"/>
            <p:cNvCxnSpPr/>
            <p:nvPr/>
          </p:nvCxnSpPr>
          <p:spPr>
            <a:xfrm flipH="1">
              <a:off x="4876732" y="768594"/>
              <a:ext cx="24782" cy="5660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150 Conector recto de flecha"/>
            <p:cNvCxnSpPr/>
            <p:nvPr/>
          </p:nvCxnSpPr>
          <p:spPr>
            <a:xfrm flipH="1" flipV="1">
              <a:off x="6722146" y="1570910"/>
              <a:ext cx="322232" cy="3804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3" name="152 Conector recto de flecha"/>
            <p:cNvCxnSpPr/>
            <p:nvPr/>
          </p:nvCxnSpPr>
          <p:spPr>
            <a:xfrm flipH="1" flipV="1">
              <a:off x="7046566" y="1550747"/>
              <a:ext cx="117722" cy="3894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5" name="154 Conector recto de flecha"/>
            <p:cNvCxnSpPr/>
            <p:nvPr/>
          </p:nvCxnSpPr>
          <p:spPr>
            <a:xfrm flipV="1">
              <a:off x="7289837" y="1603720"/>
              <a:ext cx="150538" cy="31558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7" name="156 Conector recto de flecha"/>
            <p:cNvCxnSpPr/>
            <p:nvPr/>
          </p:nvCxnSpPr>
          <p:spPr>
            <a:xfrm flipV="1">
              <a:off x="7528798" y="1570910"/>
              <a:ext cx="343890" cy="3804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0" name="159 Conector recto de flecha"/>
            <p:cNvCxnSpPr/>
            <p:nvPr/>
          </p:nvCxnSpPr>
          <p:spPr>
            <a:xfrm flipV="1">
              <a:off x="7700743" y="1569525"/>
              <a:ext cx="535653" cy="4686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flipH="1">
              <a:off x="482253" y="2488692"/>
              <a:ext cx="401364" cy="881670"/>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51" name="50 Conector recto de flecha"/>
            <p:cNvCxnSpPr/>
            <p:nvPr/>
          </p:nvCxnSpPr>
          <p:spPr>
            <a:xfrm>
              <a:off x="4389493" y="1626385"/>
              <a:ext cx="38139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a:off x="4422147" y="1345064"/>
              <a:ext cx="293869"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1" name="100 CuadroTexto"/>
            <p:cNvSpPr txBox="1"/>
            <p:nvPr/>
          </p:nvSpPr>
          <p:spPr>
            <a:xfrm>
              <a:off x="4258861" y="972524"/>
              <a:ext cx="642653" cy="307777"/>
            </a:xfrm>
            <a:prstGeom prst="rect">
              <a:avLst/>
            </a:prstGeom>
            <a:noFill/>
          </p:spPr>
          <p:txBody>
            <a:bodyPr wrap="square" rtlCol="0">
              <a:spAutoFit/>
            </a:bodyPr>
            <a:lstStyle/>
            <a:p>
              <a:r>
                <a:rPr lang="en-US" sz="1400" dirty="0"/>
                <a:t>29µm</a:t>
              </a:r>
            </a:p>
          </p:txBody>
        </p:sp>
        <p:cxnSp>
          <p:nvCxnSpPr>
            <p:cNvPr id="60" name="59 Conector recto"/>
            <p:cNvCxnSpPr/>
            <p:nvPr/>
          </p:nvCxnSpPr>
          <p:spPr>
            <a:xfrm flipV="1">
              <a:off x="1907704" y="1121854"/>
              <a:ext cx="0" cy="4196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flipV="1">
              <a:off x="2185863" y="1121854"/>
              <a:ext cx="0" cy="3998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9" name="108 Conector recto de flecha"/>
            <p:cNvCxnSpPr/>
            <p:nvPr/>
          </p:nvCxnSpPr>
          <p:spPr>
            <a:xfrm>
              <a:off x="1891994" y="1195689"/>
              <a:ext cx="293869"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1" name="110 CuadroTexto"/>
            <p:cNvSpPr txBox="1"/>
            <p:nvPr/>
          </p:nvSpPr>
          <p:spPr>
            <a:xfrm>
              <a:off x="1763688" y="812588"/>
              <a:ext cx="642653" cy="307777"/>
            </a:xfrm>
            <a:prstGeom prst="rect">
              <a:avLst/>
            </a:prstGeom>
            <a:noFill/>
          </p:spPr>
          <p:txBody>
            <a:bodyPr wrap="square" rtlCol="0">
              <a:spAutoFit/>
            </a:bodyPr>
            <a:lstStyle/>
            <a:p>
              <a:r>
                <a:rPr lang="en-US" sz="1400" dirty="0"/>
                <a:t>39µm</a:t>
              </a:r>
            </a:p>
          </p:txBody>
        </p:sp>
        <p:cxnSp>
          <p:nvCxnSpPr>
            <p:cNvPr id="114" name="113 Conector recto de flecha"/>
            <p:cNvCxnSpPr/>
            <p:nvPr/>
          </p:nvCxnSpPr>
          <p:spPr>
            <a:xfrm>
              <a:off x="2921304" y="1211073"/>
              <a:ext cx="714591"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15" name="114 CuadroTexto"/>
            <p:cNvSpPr txBox="1"/>
            <p:nvPr/>
          </p:nvSpPr>
          <p:spPr>
            <a:xfrm>
              <a:off x="2927532" y="843797"/>
              <a:ext cx="869852" cy="307777"/>
            </a:xfrm>
            <a:prstGeom prst="rect">
              <a:avLst/>
            </a:prstGeom>
            <a:noFill/>
          </p:spPr>
          <p:txBody>
            <a:bodyPr wrap="square" rtlCol="0">
              <a:spAutoFit/>
            </a:bodyPr>
            <a:lstStyle/>
            <a:p>
              <a:r>
                <a:rPr lang="en-US" sz="1400" dirty="0"/>
                <a:t>120µm</a:t>
              </a:r>
            </a:p>
          </p:txBody>
        </p:sp>
        <p:cxnSp>
          <p:nvCxnSpPr>
            <p:cNvPr id="120" name="119 Conector recto de flecha"/>
            <p:cNvCxnSpPr/>
            <p:nvPr/>
          </p:nvCxnSpPr>
          <p:spPr>
            <a:xfrm>
              <a:off x="4799044" y="1236922"/>
              <a:ext cx="656379" cy="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4" name="123 CuadroTexto"/>
            <p:cNvSpPr txBox="1"/>
            <p:nvPr/>
          </p:nvSpPr>
          <p:spPr>
            <a:xfrm>
              <a:off x="4849531" y="932199"/>
              <a:ext cx="869852" cy="307777"/>
            </a:xfrm>
            <a:prstGeom prst="rect">
              <a:avLst/>
            </a:prstGeom>
            <a:noFill/>
          </p:spPr>
          <p:txBody>
            <a:bodyPr wrap="square" rtlCol="0">
              <a:spAutoFit/>
            </a:bodyPr>
            <a:lstStyle/>
            <a:p>
              <a:r>
                <a:rPr lang="en-US" sz="1400" dirty="0"/>
                <a:t>100µm</a:t>
              </a:r>
            </a:p>
          </p:txBody>
        </p:sp>
        <p:cxnSp>
          <p:nvCxnSpPr>
            <p:cNvPr id="93" name="92 Conector recto de flecha"/>
            <p:cNvCxnSpPr/>
            <p:nvPr/>
          </p:nvCxnSpPr>
          <p:spPr>
            <a:xfrm>
              <a:off x="5951656" y="1280301"/>
              <a:ext cx="2632682" cy="1"/>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136 CuadroTexto"/>
            <p:cNvSpPr txBox="1"/>
            <p:nvPr/>
          </p:nvSpPr>
          <p:spPr>
            <a:xfrm>
              <a:off x="6958371" y="908859"/>
              <a:ext cx="869852" cy="307777"/>
            </a:xfrm>
            <a:prstGeom prst="rect">
              <a:avLst/>
            </a:prstGeom>
            <a:noFill/>
          </p:spPr>
          <p:txBody>
            <a:bodyPr wrap="square" rtlCol="0">
              <a:spAutoFit/>
            </a:bodyPr>
            <a:lstStyle/>
            <a:p>
              <a:r>
                <a:rPr lang="en-US" sz="1400" dirty="0"/>
                <a:t>388µm</a:t>
              </a:r>
            </a:p>
          </p:txBody>
        </p:sp>
        <p:cxnSp>
          <p:nvCxnSpPr>
            <p:cNvPr id="128" name="127 Conector recto de flecha"/>
            <p:cNvCxnSpPr/>
            <p:nvPr/>
          </p:nvCxnSpPr>
          <p:spPr>
            <a:xfrm>
              <a:off x="883617" y="2499160"/>
              <a:ext cx="159991" cy="87120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148" name="147 Conector recto de flecha"/>
            <p:cNvCxnSpPr/>
            <p:nvPr/>
          </p:nvCxnSpPr>
          <p:spPr>
            <a:xfrm>
              <a:off x="899592" y="2499160"/>
              <a:ext cx="667468" cy="871202"/>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grpSp>
      <p:cxnSp>
        <p:nvCxnSpPr>
          <p:cNvPr id="32" name="31 Conector recto de flecha"/>
          <p:cNvCxnSpPr/>
          <p:nvPr/>
        </p:nvCxnSpPr>
        <p:spPr>
          <a:xfrm flipH="1">
            <a:off x="7825437" y="3050972"/>
            <a:ext cx="227728" cy="741564"/>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4" name="43 Conector recto de flecha"/>
          <p:cNvCxnSpPr/>
          <p:nvPr/>
        </p:nvCxnSpPr>
        <p:spPr>
          <a:xfrm>
            <a:off x="6979423" y="3370362"/>
            <a:ext cx="369548" cy="422174"/>
          </a:xfrm>
          <a:prstGeom prst="straightConnector1">
            <a:avLst/>
          </a:prstGeom>
          <a:ln>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11" name="Slide Number Placeholder 10"/>
          <p:cNvSpPr>
            <a:spLocks noGrp="1"/>
          </p:cNvSpPr>
          <p:nvPr>
            <p:ph type="sldNum" sz="quarter" idx="12"/>
          </p:nvPr>
        </p:nvSpPr>
        <p:spPr/>
        <p:txBody>
          <a:bodyPr/>
          <a:lstStyle/>
          <a:p>
            <a:fld id="{761974BB-ED1B-4147-A541-97E680D2382B}" type="slidenum">
              <a:rPr lang="en-US" smtClean="0"/>
              <a:t>20</a:t>
            </a:fld>
            <a:endParaRPr lang="en-US"/>
          </a:p>
        </p:txBody>
      </p:sp>
    </p:spTree>
    <p:extLst>
      <p:ext uri="{BB962C8B-B14F-4D97-AF65-F5344CB8AC3E}">
        <p14:creationId xmlns:p14="http://schemas.microsoft.com/office/powerpoint/2010/main" val="5604094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942" y="264764"/>
            <a:ext cx="5005037" cy="605031"/>
          </a:xfrm>
        </p:spPr>
        <p:txBody>
          <a:bodyPr>
            <a:normAutofit/>
          </a:bodyPr>
          <a:lstStyle/>
          <a:p>
            <a:r>
              <a:rPr lang="en-US" sz="3200" dirty="0" err="1" smtClean="0"/>
              <a:t>Silvaco</a:t>
            </a:r>
            <a:r>
              <a:rPr lang="en-US" sz="3200" dirty="0" smtClean="0"/>
              <a:t> 2D </a:t>
            </a:r>
            <a:r>
              <a:rPr lang="en-US" sz="3200" dirty="0" smtClean="0"/>
              <a:t>Simulations</a:t>
            </a:r>
            <a:endParaRPr lang="en-US" sz="32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a:ext>
            </a:extLst>
          </a:blip>
          <a:stretch>
            <a:fillRect/>
          </a:stretch>
        </p:blipFill>
        <p:spPr>
          <a:xfrm>
            <a:off x="9259230" y="4070350"/>
            <a:ext cx="2743200" cy="1828800"/>
          </a:xfrm>
        </p:spPr>
      </p:pic>
      <p:pic>
        <p:nvPicPr>
          <p:cNvPr id="5" name="Picture 4"/>
          <p:cNvPicPr>
            <a:picLocks/>
          </p:cNvPicPr>
          <p:nvPr/>
        </p:nvPicPr>
        <p:blipFill>
          <a:blip r:embed="rId3">
            <a:extLst>
              <a:ext uri="{28A0092B-C50C-407E-A947-70E740481C1C}">
                <a14:useLocalDpi xmlns:a14="http://schemas.microsoft.com/office/drawing/2010/main"/>
              </a:ext>
            </a:extLst>
          </a:blip>
          <a:stretch>
            <a:fillRect/>
          </a:stretch>
        </p:blipFill>
        <p:spPr>
          <a:xfrm>
            <a:off x="9259230" y="457200"/>
            <a:ext cx="2743200" cy="1828800"/>
          </a:xfrm>
          <a:prstGeom prst="rect">
            <a:avLst/>
          </a:prstGeom>
        </p:spPr>
      </p:pic>
      <p:pic>
        <p:nvPicPr>
          <p:cNvPr id="6" name="Picture 5"/>
          <p:cNvPicPr>
            <a:picLocks/>
          </p:cNvPicPr>
          <p:nvPr/>
        </p:nvPicPr>
        <p:blipFill>
          <a:blip r:embed="rId4">
            <a:extLst>
              <a:ext uri="{28A0092B-C50C-407E-A947-70E740481C1C}">
                <a14:useLocalDpi xmlns:a14="http://schemas.microsoft.com/office/drawing/2010/main"/>
              </a:ext>
            </a:extLst>
          </a:blip>
          <a:stretch>
            <a:fillRect/>
          </a:stretch>
        </p:blipFill>
        <p:spPr>
          <a:xfrm>
            <a:off x="9259230" y="2286000"/>
            <a:ext cx="2743200" cy="1828800"/>
          </a:xfrm>
          <a:prstGeom prst="rect">
            <a:avLst/>
          </a:prstGeom>
        </p:spPr>
      </p:pic>
      <p:pic>
        <p:nvPicPr>
          <p:cNvPr id="8" name="Content Placeholder 3"/>
          <p:cNvPicPr>
            <a:picLocks/>
          </p:cNvPicPr>
          <p:nvPr/>
        </p:nvPicPr>
        <p:blipFill>
          <a:blip r:embed="rId5">
            <a:extLst>
              <a:ext uri="{28A0092B-C50C-407E-A947-70E740481C1C}">
                <a14:useLocalDpi xmlns:a14="http://schemas.microsoft.com/office/drawing/2010/main"/>
              </a:ext>
            </a:extLst>
          </a:blip>
          <a:stretch>
            <a:fillRect/>
          </a:stretch>
        </p:blipFill>
        <p:spPr>
          <a:xfrm>
            <a:off x="6516030" y="4070350"/>
            <a:ext cx="2743200" cy="1828800"/>
          </a:xfrm>
          <a:prstGeom prst="rect">
            <a:avLst/>
          </a:prstGeom>
        </p:spPr>
      </p:pic>
      <p:pic>
        <p:nvPicPr>
          <p:cNvPr id="9" name="Picture 8"/>
          <p:cNvPicPr>
            <a:picLocks/>
          </p:cNvPicPr>
          <p:nvPr/>
        </p:nvPicPr>
        <p:blipFill>
          <a:blip r:embed="rId6">
            <a:extLst>
              <a:ext uri="{28A0092B-C50C-407E-A947-70E740481C1C}">
                <a14:useLocalDpi xmlns:a14="http://schemas.microsoft.com/office/drawing/2010/main"/>
              </a:ext>
            </a:extLst>
          </a:blip>
          <a:stretch>
            <a:fillRect/>
          </a:stretch>
        </p:blipFill>
        <p:spPr>
          <a:xfrm>
            <a:off x="6516030" y="457200"/>
            <a:ext cx="2743200" cy="1828800"/>
          </a:xfrm>
          <a:prstGeom prst="rect">
            <a:avLst/>
          </a:prstGeom>
        </p:spPr>
      </p:pic>
      <p:pic>
        <p:nvPicPr>
          <p:cNvPr id="10" name="Picture 9"/>
          <p:cNvPicPr>
            <a:picLocks/>
          </p:cNvPicPr>
          <p:nvPr/>
        </p:nvPicPr>
        <p:blipFill>
          <a:blip r:embed="rId7">
            <a:extLst>
              <a:ext uri="{28A0092B-C50C-407E-A947-70E740481C1C}">
                <a14:useLocalDpi xmlns:a14="http://schemas.microsoft.com/office/drawing/2010/main"/>
              </a:ext>
            </a:extLst>
          </a:blip>
          <a:stretch>
            <a:fillRect/>
          </a:stretch>
        </p:blipFill>
        <p:spPr>
          <a:xfrm>
            <a:off x="6516030" y="2286000"/>
            <a:ext cx="2743200" cy="1828800"/>
          </a:xfrm>
          <a:prstGeom prst="rect">
            <a:avLst/>
          </a:prstGeom>
        </p:spPr>
      </p:pic>
      <p:sp>
        <p:nvSpPr>
          <p:cNvPr id="11" name="TextBox 10"/>
          <p:cNvSpPr txBox="1"/>
          <p:nvPr/>
        </p:nvSpPr>
        <p:spPr>
          <a:xfrm>
            <a:off x="302942" y="892076"/>
            <a:ext cx="5986346" cy="2862322"/>
          </a:xfrm>
          <a:prstGeom prst="rect">
            <a:avLst/>
          </a:prstGeom>
          <a:noFill/>
        </p:spPr>
        <p:txBody>
          <a:bodyPr wrap="square" rtlCol="0">
            <a:spAutoFit/>
          </a:bodyPr>
          <a:lstStyle/>
          <a:p>
            <a:pPr marL="285750" indent="-285750">
              <a:buFont typeface="Arial" charset="0"/>
              <a:buChar char="•"/>
            </a:pPr>
            <a:r>
              <a:rPr lang="en-US" dirty="0" err="1" smtClean="0"/>
              <a:t>Silvaco</a:t>
            </a:r>
            <a:r>
              <a:rPr lang="en-US" dirty="0" smtClean="0"/>
              <a:t> TCAD software suite is used for simulations.</a:t>
            </a:r>
          </a:p>
          <a:p>
            <a:pPr marL="285750" indent="-285750">
              <a:buFont typeface="Arial" charset="0"/>
              <a:buChar char="•"/>
            </a:pPr>
            <a:r>
              <a:rPr lang="en-US" dirty="0" smtClean="0"/>
              <a:t>Simulations </a:t>
            </a:r>
            <a:r>
              <a:rPr lang="en-US" dirty="0" smtClean="0"/>
              <a:t>are made by using a 2D cut and cylindrical symmetry. This means that these are only approximations for the hexagonal detectors.</a:t>
            </a:r>
          </a:p>
          <a:p>
            <a:pPr marL="285750" indent="-285750">
              <a:buFont typeface="Arial" charset="0"/>
              <a:buChar char="•"/>
            </a:pPr>
            <a:r>
              <a:rPr lang="en-US" dirty="0" smtClean="0"/>
              <a:t>As </a:t>
            </a:r>
            <a:r>
              <a:rPr lang="en-US" dirty="0" smtClean="0"/>
              <a:t>can be seen in the pictures in cases of voltage being applied to both the trench and guard ring and only the trench are similar in their active region.</a:t>
            </a:r>
          </a:p>
          <a:p>
            <a:pPr marL="285750" indent="-285750">
              <a:buFont typeface="Arial" charset="0"/>
              <a:buChar char="•"/>
            </a:pPr>
            <a:r>
              <a:rPr lang="en-US" dirty="0" smtClean="0"/>
              <a:t>The bottom </a:t>
            </a:r>
            <a:r>
              <a:rPr lang="en-US" dirty="0"/>
              <a:t>graph shows the bias current as function of bias voltage of </a:t>
            </a:r>
            <a:r>
              <a:rPr lang="en-US" dirty="0" smtClean="0"/>
              <a:t>detector</a:t>
            </a:r>
            <a:r>
              <a:rPr lang="en-US" dirty="0"/>
              <a:t> </a:t>
            </a:r>
            <a:r>
              <a:rPr lang="en-US" dirty="0" smtClean="0"/>
              <a:t>in various surface arrangements. Surface effects can massively change the bias current.</a:t>
            </a:r>
          </a:p>
        </p:txBody>
      </p:sp>
      <p:sp>
        <p:nvSpPr>
          <p:cNvPr id="3" name="Slide Number Placeholder 2"/>
          <p:cNvSpPr>
            <a:spLocks noGrp="1"/>
          </p:cNvSpPr>
          <p:nvPr>
            <p:ph type="sldNum" sz="quarter" idx="12"/>
          </p:nvPr>
        </p:nvSpPr>
        <p:spPr/>
        <p:txBody>
          <a:bodyPr/>
          <a:lstStyle/>
          <a:p>
            <a:fld id="{761974BB-ED1B-4147-A541-97E680D2382B}" type="slidenum">
              <a:rPr lang="en-US" smtClean="0"/>
              <a:t>21</a:t>
            </a:fld>
            <a:endParaRPr lang="en-US"/>
          </a:p>
        </p:txBody>
      </p:sp>
      <p:pic>
        <p:nvPicPr>
          <p:cNvPr id="12" name="Content Placeholder 4"/>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22970" y="4070350"/>
            <a:ext cx="4585009" cy="2679081"/>
          </a:xfrm>
          <a:prstGeom prst="rect">
            <a:avLst/>
          </a:prstGeom>
        </p:spPr>
      </p:pic>
    </p:spTree>
    <p:extLst>
      <p:ext uri="{BB962C8B-B14F-4D97-AF65-F5344CB8AC3E}">
        <p14:creationId xmlns:p14="http://schemas.microsoft.com/office/powerpoint/2010/main" val="13034968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a:ext>
            </a:extLst>
          </a:blip>
          <a:stretch>
            <a:fillRect/>
          </a:stretch>
        </p:blipFill>
        <p:spPr>
          <a:xfrm>
            <a:off x="236405" y="936702"/>
            <a:ext cx="2926080" cy="2732049"/>
          </a:xfrm>
          <a:prstGeom prst="rect">
            <a:avLst/>
          </a:prstGeom>
        </p:spPr>
      </p:pic>
      <p:pic>
        <p:nvPicPr>
          <p:cNvPr id="3" name="Picture 2"/>
          <p:cNvPicPr>
            <a:picLocks/>
          </p:cNvPicPr>
          <p:nvPr/>
        </p:nvPicPr>
        <p:blipFill>
          <a:blip r:embed="rId3">
            <a:extLst>
              <a:ext uri="{28A0092B-C50C-407E-A947-70E740481C1C}">
                <a14:useLocalDpi xmlns:a14="http://schemas.microsoft.com/office/drawing/2010/main"/>
              </a:ext>
            </a:extLst>
          </a:blip>
          <a:stretch>
            <a:fillRect/>
          </a:stretch>
        </p:blipFill>
        <p:spPr>
          <a:xfrm>
            <a:off x="3134979" y="936701"/>
            <a:ext cx="2926080" cy="2732049"/>
          </a:xfrm>
          <a:prstGeom prst="rect">
            <a:avLst/>
          </a:prstGeom>
        </p:spPr>
      </p:pic>
      <p:pic>
        <p:nvPicPr>
          <p:cNvPr id="4" name="Picture 3"/>
          <p:cNvPicPr>
            <a:picLocks/>
          </p:cNvPicPr>
          <p:nvPr/>
        </p:nvPicPr>
        <p:blipFill>
          <a:blip r:embed="rId4">
            <a:extLst>
              <a:ext uri="{28A0092B-C50C-407E-A947-70E740481C1C}">
                <a14:useLocalDpi xmlns:a14="http://schemas.microsoft.com/office/drawing/2010/main"/>
              </a:ext>
            </a:extLst>
          </a:blip>
          <a:stretch>
            <a:fillRect/>
          </a:stretch>
        </p:blipFill>
        <p:spPr>
          <a:xfrm>
            <a:off x="6061059" y="936702"/>
            <a:ext cx="2926080" cy="2732048"/>
          </a:xfrm>
          <a:prstGeom prst="rect">
            <a:avLst/>
          </a:prstGeom>
        </p:spPr>
      </p:pic>
      <p:pic>
        <p:nvPicPr>
          <p:cNvPr id="5" name="Picture 4"/>
          <p:cNvPicPr>
            <a:picLocks/>
          </p:cNvPicPr>
          <p:nvPr/>
        </p:nvPicPr>
        <p:blipFill>
          <a:blip r:embed="rId5">
            <a:extLst>
              <a:ext uri="{28A0092B-C50C-407E-A947-70E740481C1C}">
                <a14:useLocalDpi xmlns:a14="http://schemas.microsoft.com/office/drawing/2010/main"/>
              </a:ext>
            </a:extLst>
          </a:blip>
          <a:stretch>
            <a:fillRect/>
          </a:stretch>
        </p:blipFill>
        <p:spPr>
          <a:xfrm>
            <a:off x="8987139" y="936702"/>
            <a:ext cx="2926080" cy="2732048"/>
          </a:xfrm>
          <a:prstGeom prst="rect">
            <a:avLst/>
          </a:prstGeom>
        </p:spPr>
      </p:pic>
      <p:pic>
        <p:nvPicPr>
          <p:cNvPr id="6" name="Picture 5"/>
          <p:cNvPicPr>
            <a:picLocks/>
          </p:cNvPicPr>
          <p:nvPr/>
        </p:nvPicPr>
        <p:blipFill>
          <a:blip r:embed="rId6">
            <a:extLst>
              <a:ext uri="{28A0092B-C50C-407E-A947-70E740481C1C}">
                <a14:useLocalDpi xmlns:a14="http://schemas.microsoft.com/office/drawing/2010/main"/>
              </a:ext>
            </a:extLst>
          </a:blip>
          <a:stretch>
            <a:fillRect/>
          </a:stretch>
        </p:blipFill>
        <p:spPr>
          <a:xfrm>
            <a:off x="236405" y="3668751"/>
            <a:ext cx="2926080" cy="2743200"/>
          </a:xfrm>
          <a:prstGeom prst="rect">
            <a:avLst/>
          </a:prstGeom>
        </p:spPr>
      </p:pic>
      <p:pic>
        <p:nvPicPr>
          <p:cNvPr id="7" name="Picture 6"/>
          <p:cNvPicPr>
            <a:picLocks/>
          </p:cNvPicPr>
          <p:nvPr/>
        </p:nvPicPr>
        <p:blipFill>
          <a:blip r:embed="rId7">
            <a:extLst>
              <a:ext uri="{28A0092B-C50C-407E-A947-70E740481C1C}">
                <a14:useLocalDpi xmlns:a14="http://schemas.microsoft.com/office/drawing/2010/main"/>
              </a:ext>
            </a:extLst>
          </a:blip>
          <a:stretch>
            <a:fillRect/>
          </a:stretch>
        </p:blipFill>
        <p:spPr>
          <a:xfrm>
            <a:off x="3134979" y="3668750"/>
            <a:ext cx="2926080" cy="2743201"/>
          </a:xfrm>
          <a:prstGeom prst="rect">
            <a:avLst/>
          </a:prstGeom>
        </p:spPr>
      </p:pic>
      <p:pic>
        <p:nvPicPr>
          <p:cNvPr id="8" name="Picture 7"/>
          <p:cNvPicPr>
            <a:picLocks/>
          </p:cNvPicPr>
          <p:nvPr/>
        </p:nvPicPr>
        <p:blipFill>
          <a:blip r:embed="rId8">
            <a:extLst>
              <a:ext uri="{28A0092B-C50C-407E-A947-70E740481C1C}">
                <a14:useLocalDpi xmlns:a14="http://schemas.microsoft.com/office/drawing/2010/main"/>
              </a:ext>
            </a:extLst>
          </a:blip>
          <a:stretch>
            <a:fillRect/>
          </a:stretch>
        </p:blipFill>
        <p:spPr>
          <a:xfrm>
            <a:off x="6061059" y="3668749"/>
            <a:ext cx="2926080" cy="2743202"/>
          </a:xfrm>
          <a:prstGeom prst="rect">
            <a:avLst/>
          </a:prstGeom>
        </p:spPr>
      </p:pic>
      <p:pic>
        <p:nvPicPr>
          <p:cNvPr id="9" name="Picture 8"/>
          <p:cNvPicPr>
            <a:picLocks/>
          </p:cNvPicPr>
          <p:nvPr/>
        </p:nvPicPr>
        <p:blipFill>
          <a:blip r:embed="rId9">
            <a:extLst>
              <a:ext uri="{28A0092B-C50C-407E-A947-70E740481C1C}">
                <a14:useLocalDpi xmlns:a14="http://schemas.microsoft.com/office/drawing/2010/main"/>
              </a:ext>
            </a:extLst>
          </a:blip>
          <a:stretch>
            <a:fillRect/>
          </a:stretch>
        </p:blipFill>
        <p:spPr>
          <a:xfrm>
            <a:off x="8987139" y="3668748"/>
            <a:ext cx="2926080" cy="2743203"/>
          </a:xfrm>
          <a:prstGeom prst="rect">
            <a:avLst/>
          </a:prstGeom>
        </p:spPr>
      </p:pic>
      <p:sp>
        <p:nvSpPr>
          <p:cNvPr id="10" name="TextBox 9"/>
          <p:cNvSpPr txBox="1"/>
          <p:nvPr/>
        </p:nvSpPr>
        <p:spPr>
          <a:xfrm>
            <a:off x="301085" y="156116"/>
            <a:ext cx="11612134" cy="584775"/>
          </a:xfrm>
          <a:prstGeom prst="rect">
            <a:avLst/>
          </a:prstGeom>
          <a:noFill/>
        </p:spPr>
        <p:txBody>
          <a:bodyPr wrap="square" rtlCol="0">
            <a:spAutoFit/>
          </a:bodyPr>
          <a:lstStyle/>
          <a:p>
            <a:r>
              <a:rPr lang="en-US" sz="1600" dirty="0" smtClean="0"/>
              <a:t>2D Simulation of charge density of the detector with 100V bias on both trench and guard ring after laser hitting the detector 200 microns from central column </a:t>
            </a:r>
            <a:endParaRPr lang="en-US" sz="1600" dirty="0"/>
          </a:p>
        </p:txBody>
      </p:sp>
      <p:sp>
        <p:nvSpPr>
          <p:cNvPr id="11" name="Slide Number Placeholder 10"/>
          <p:cNvSpPr>
            <a:spLocks noGrp="1"/>
          </p:cNvSpPr>
          <p:nvPr>
            <p:ph type="sldNum" sz="quarter" idx="12"/>
          </p:nvPr>
        </p:nvSpPr>
        <p:spPr/>
        <p:txBody>
          <a:bodyPr/>
          <a:lstStyle/>
          <a:p>
            <a:fld id="{761974BB-ED1B-4147-A541-97E680D2382B}" type="slidenum">
              <a:rPr lang="en-US" smtClean="0"/>
              <a:t>22</a:t>
            </a:fld>
            <a:endParaRPr lang="en-US"/>
          </a:p>
        </p:txBody>
      </p:sp>
      <p:sp>
        <p:nvSpPr>
          <p:cNvPr id="13" name="Rectangle 12"/>
          <p:cNvSpPr/>
          <p:nvPr/>
        </p:nvSpPr>
        <p:spPr>
          <a:xfrm>
            <a:off x="2107583" y="2966224"/>
            <a:ext cx="750548" cy="369332"/>
          </a:xfrm>
          <a:prstGeom prst="rect">
            <a:avLst/>
          </a:prstGeom>
          <a:solidFill>
            <a:schemeClr val="bg2">
              <a:lumMod val="50000"/>
            </a:schemeClr>
          </a:solidFill>
        </p:spPr>
        <p:txBody>
          <a:bodyPr wrap="square">
            <a:spAutoFit/>
          </a:bodyPr>
          <a:lstStyle/>
          <a:p>
            <a:pPr algn="ctr"/>
            <a:r>
              <a:rPr lang="en-US" dirty="0">
                <a:solidFill>
                  <a:schemeClr val="bg1"/>
                </a:solidFill>
              </a:rPr>
              <a:t>t=0ns</a:t>
            </a:r>
          </a:p>
        </p:txBody>
      </p:sp>
      <p:sp>
        <p:nvSpPr>
          <p:cNvPr id="14" name="Rectangle 13"/>
          <p:cNvSpPr/>
          <p:nvPr/>
        </p:nvSpPr>
        <p:spPr>
          <a:xfrm>
            <a:off x="5003181" y="2955073"/>
            <a:ext cx="750548" cy="369332"/>
          </a:xfrm>
          <a:prstGeom prst="rect">
            <a:avLst/>
          </a:prstGeom>
          <a:solidFill>
            <a:schemeClr val="bg2">
              <a:lumMod val="50000"/>
            </a:schemeClr>
          </a:solidFill>
        </p:spPr>
        <p:txBody>
          <a:bodyPr wrap="square">
            <a:spAutoFit/>
          </a:bodyPr>
          <a:lstStyle/>
          <a:p>
            <a:pPr algn="ctr"/>
            <a:r>
              <a:rPr lang="en-US" smtClean="0">
                <a:solidFill>
                  <a:schemeClr val="bg1"/>
                </a:solidFill>
              </a:rPr>
              <a:t>t=1ns</a:t>
            </a:r>
            <a:endParaRPr lang="en-US" dirty="0">
              <a:solidFill>
                <a:schemeClr val="bg1"/>
              </a:solidFill>
            </a:endParaRPr>
          </a:p>
        </p:txBody>
      </p:sp>
      <p:sp>
        <p:nvSpPr>
          <p:cNvPr id="15" name="Rectangle 14"/>
          <p:cNvSpPr/>
          <p:nvPr/>
        </p:nvSpPr>
        <p:spPr>
          <a:xfrm>
            <a:off x="7929261" y="2955073"/>
            <a:ext cx="750548" cy="369332"/>
          </a:xfrm>
          <a:prstGeom prst="rect">
            <a:avLst/>
          </a:prstGeom>
          <a:solidFill>
            <a:schemeClr val="bg2">
              <a:lumMod val="50000"/>
            </a:schemeClr>
          </a:solidFill>
        </p:spPr>
        <p:txBody>
          <a:bodyPr wrap="square">
            <a:spAutoFit/>
          </a:bodyPr>
          <a:lstStyle/>
          <a:p>
            <a:pPr algn="ctr"/>
            <a:r>
              <a:rPr lang="en-US" dirty="0" smtClean="0">
                <a:solidFill>
                  <a:schemeClr val="bg1"/>
                </a:solidFill>
              </a:rPr>
              <a:t>t=2ns</a:t>
            </a:r>
            <a:endParaRPr lang="en-US" dirty="0">
              <a:solidFill>
                <a:schemeClr val="bg1"/>
              </a:solidFill>
            </a:endParaRPr>
          </a:p>
        </p:txBody>
      </p:sp>
      <p:sp>
        <p:nvSpPr>
          <p:cNvPr id="16" name="Rectangle 15"/>
          <p:cNvSpPr/>
          <p:nvPr/>
        </p:nvSpPr>
        <p:spPr>
          <a:xfrm>
            <a:off x="10855341" y="2955073"/>
            <a:ext cx="750548" cy="369332"/>
          </a:xfrm>
          <a:prstGeom prst="rect">
            <a:avLst/>
          </a:prstGeom>
          <a:solidFill>
            <a:schemeClr val="bg2">
              <a:lumMod val="50000"/>
            </a:schemeClr>
          </a:solidFill>
        </p:spPr>
        <p:txBody>
          <a:bodyPr wrap="square">
            <a:spAutoFit/>
          </a:bodyPr>
          <a:lstStyle/>
          <a:p>
            <a:pPr algn="ctr"/>
            <a:r>
              <a:rPr lang="en-US" dirty="0" smtClean="0">
                <a:solidFill>
                  <a:schemeClr val="bg1"/>
                </a:solidFill>
              </a:rPr>
              <a:t>t=3ns</a:t>
            </a:r>
            <a:endParaRPr lang="en-US" dirty="0">
              <a:solidFill>
                <a:schemeClr val="bg1"/>
              </a:solidFill>
            </a:endParaRPr>
          </a:p>
        </p:txBody>
      </p:sp>
      <p:sp>
        <p:nvSpPr>
          <p:cNvPr id="17" name="Rectangle 16"/>
          <p:cNvSpPr/>
          <p:nvPr/>
        </p:nvSpPr>
        <p:spPr>
          <a:xfrm>
            <a:off x="2107583" y="5698273"/>
            <a:ext cx="750548" cy="369332"/>
          </a:xfrm>
          <a:prstGeom prst="rect">
            <a:avLst/>
          </a:prstGeom>
          <a:solidFill>
            <a:schemeClr val="bg2">
              <a:lumMod val="50000"/>
            </a:schemeClr>
          </a:solidFill>
        </p:spPr>
        <p:txBody>
          <a:bodyPr wrap="square">
            <a:spAutoFit/>
          </a:bodyPr>
          <a:lstStyle/>
          <a:p>
            <a:pPr algn="ctr"/>
            <a:r>
              <a:rPr lang="en-US" dirty="0" smtClean="0">
                <a:solidFill>
                  <a:schemeClr val="bg1"/>
                </a:solidFill>
              </a:rPr>
              <a:t>t=4ns</a:t>
            </a:r>
            <a:endParaRPr lang="en-US" dirty="0">
              <a:solidFill>
                <a:schemeClr val="bg1"/>
              </a:solidFill>
            </a:endParaRPr>
          </a:p>
        </p:txBody>
      </p:sp>
      <p:sp>
        <p:nvSpPr>
          <p:cNvPr id="18" name="Rectangle 17"/>
          <p:cNvSpPr/>
          <p:nvPr/>
        </p:nvSpPr>
        <p:spPr>
          <a:xfrm>
            <a:off x="5033663" y="5687121"/>
            <a:ext cx="750548" cy="369332"/>
          </a:xfrm>
          <a:prstGeom prst="rect">
            <a:avLst/>
          </a:prstGeom>
          <a:solidFill>
            <a:schemeClr val="bg2">
              <a:lumMod val="50000"/>
            </a:schemeClr>
          </a:solidFill>
        </p:spPr>
        <p:txBody>
          <a:bodyPr wrap="square">
            <a:spAutoFit/>
          </a:bodyPr>
          <a:lstStyle/>
          <a:p>
            <a:pPr algn="ctr"/>
            <a:r>
              <a:rPr lang="en-US" dirty="0" smtClean="0">
                <a:solidFill>
                  <a:schemeClr val="bg1"/>
                </a:solidFill>
              </a:rPr>
              <a:t>t=5ns</a:t>
            </a:r>
            <a:endParaRPr lang="en-US" dirty="0">
              <a:solidFill>
                <a:schemeClr val="bg1"/>
              </a:solidFill>
            </a:endParaRPr>
          </a:p>
        </p:txBody>
      </p:sp>
      <p:sp>
        <p:nvSpPr>
          <p:cNvPr id="19" name="Rectangle 18"/>
          <p:cNvSpPr/>
          <p:nvPr/>
        </p:nvSpPr>
        <p:spPr>
          <a:xfrm>
            <a:off x="7839307" y="5692188"/>
            <a:ext cx="870984" cy="369332"/>
          </a:xfrm>
          <a:prstGeom prst="rect">
            <a:avLst/>
          </a:prstGeom>
          <a:solidFill>
            <a:schemeClr val="bg2">
              <a:lumMod val="50000"/>
            </a:schemeClr>
          </a:solidFill>
        </p:spPr>
        <p:txBody>
          <a:bodyPr wrap="square">
            <a:spAutoFit/>
          </a:bodyPr>
          <a:lstStyle/>
          <a:p>
            <a:pPr algn="ctr"/>
            <a:r>
              <a:rPr lang="en-US" smtClean="0">
                <a:solidFill>
                  <a:schemeClr val="bg1"/>
                </a:solidFill>
              </a:rPr>
              <a:t>t=10ns</a:t>
            </a:r>
            <a:endParaRPr lang="en-US" dirty="0">
              <a:solidFill>
                <a:schemeClr val="bg1"/>
              </a:solidFill>
            </a:endParaRPr>
          </a:p>
        </p:txBody>
      </p:sp>
      <p:sp>
        <p:nvSpPr>
          <p:cNvPr id="20" name="Rectangle 19"/>
          <p:cNvSpPr/>
          <p:nvPr/>
        </p:nvSpPr>
        <p:spPr>
          <a:xfrm>
            <a:off x="10765387" y="5698273"/>
            <a:ext cx="840502" cy="369332"/>
          </a:xfrm>
          <a:prstGeom prst="rect">
            <a:avLst/>
          </a:prstGeom>
          <a:solidFill>
            <a:schemeClr val="bg2">
              <a:lumMod val="50000"/>
            </a:schemeClr>
          </a:solidFill>
        </p:spPr>
        <p:txBody>
          <a:bodyPr wrap="square">
            <a:spAutoFit/>
          </a:bodyPr>
          <a:lstStyle/>
          <a:p>
            <a:pPr algn="ctr"/>
            <a:r>
              <a:rPr lang="en-US" smtClean="0">
                <a:solidFill>
                  <a:schemeClr val="bg1"/>
                </a:solidFill>
              </a:rPr>
              <a:t>t=20ns</a:t>
            </a:r>
            <a:endParaRPr lang="en-US" dirty="0">
              <a:solidFill>
                <a:schemeClr val="bg1"/>
              </a:solidFill>
            </a:endParaRPr>
          </a:p>
        </p:txBody>
      </p:sp>
    </p:spTree>
    <p:extLst>
      <p:ext uri="{BB962C8B-B14F-4D97-AF65-F5344CB8AC3E}">
        <p14:creationId xmlns:p14="http://schemas.microsoft.com/office/powerpoint/2010/main" val="2017975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925551"/>
          </a:xfrm>
        </p:spPr>
        <p:txBody>
          <a:bodyPr>
            <a:normAutofit fontScale="90000"/>
          </a:bodyPr>
          <a:lstStyle/>
          <a:p>
            <a:r>
              <a:rPr lang="en-US" dirty="0" smtClean="0"/>
              <a:t>Current vs Time for after Laser </a:t>
            </a:r>
            <a:r>
              <a:rPr lang="en-US" dirty="0"/>
              <a:t>H</a:t>
            </a:r>
            <a:r>
              <a:rPr lang="en-US" dirty="0" smtClean="0"/>
              <a:t>it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4973444" y="289932"/>
            <a:ext cx="7218556" cy="5675970"/>
          </a:xfrm>
        </p:spPr>
      </p:pic>
      <p:sp>
        <p:nvSpPr>
          <p:cNvPr id="4" name="Text Placeholder 3"/>
          <p:cNvSpPr>
            <a:spLocks noGrp="1"/>
          </p:cNvSpPr>
          <p:nvPr>
            <p:ph type="body" sz="half" idx="2"/>
          </p:nvPr>
        </p:nvSpPr>
        <p:spPr/>
        <p:txBody>
          <a:bodyPr/>
          <a:lstStyle/>
          <a:p>
            <a:pPr marL="285750" indent="-285750">
              <a:buFont typeface="Arial" charset="0"/>
              <a:buChar char="•"/>
            </a:pPr>
            <a:r>
              <a:rPr lang="en-US" dirty="0" smtClean="0"/>
              <a:t>This graph shows the collector current as function of time after 100V biased detector is hit with laser at various distances from the collector column and t=5ns.</a:t>
            </a:r>
          </a:p>
          <a:p>
            <a:pPr marL="285750" indent="-285750">
              <a:buFont typeface="Arial" charset="0"/>
              <a:buChar char="•"/>
            </a:pPr>
            <a:r>
              <a:rPr lang="en-US" dirty="0" smtClean="0"/>
              <a:t>As can be seen here charge collection continues well after 15ns point. Since the rise time of the </a:t>
            </a:r>
            <a:r>
              <a:rPr lang="en-US" dirty="0" err="1" smtClean="0"/>
              <a:t>Cremat</a:t>
            </a:r>
            <a:r>
              <a:rPr lang="en-US" dirty="0" smtClean="0"/>
              <a:t> output is around 10ns, this can explain the existence of the fast and slow rise signal in the experimental results.</a:t>
            </a:r>
          </a:p>
          <a:p>
            <a:pPr marL="285750" indent="-285750">
              <a:buFont typeface="Arial" charset="0"/>
              <a:buChar char="•"/>
            </a:pPr>
            <a:r>
              <a:rPr lang="en-US" dirty="0" smtClean="0"/>
              <a:t>The </a:t>
            </a:r>
            <a:r>
              <a:rPr lang="en-US" dirty="0"/>
              <a:t>near </a:t>
            </a:r>
            <a:r>
              <a:rPr lang="en-US" dirty="0" smtClean="0"/>
              <a:t>instantaneous jump in current at the beginning is likely due to induction and explained by </a:t>
            </a:r>
            <a:r>
              <a:rPr lang="en-US" dirty="0" err="1" smtClean="0"/>
              <a:t>Ramo’s</a:t>
            </a:r>
            <a:r>
              <a:rPr lang="en-US" dirty="0" smtClean="0"/>
              <a:t> theorem.</a:t>
            </a:r>
            <a:endParaRPr lang="en-US" dirty="0"/>
          </a:p>
        </p:txBody>
      </p:sp>
      <p:sp>
        <p:nvSpPr>
          <p:cNvPr id="3" name="Slide Number Placeholder 2"/>
          <p:cNvSpPr>
            <a:spLocks noGrp="1"/>
          </p:cNvSpPr>
          <p:nvPr>
            <p:ph type="sldNum" sz="quarter" idx="12"/>
          </p:nvPr>
        </p:nvSpPr>
        <p:spPr/>
        <p:txBody>
          <a:bodyPr/>
          <a:lstStyle/>
          <a:p>
            <a:fld id="{761974BB-ED1B-4147-A541-97E680D2382B}" type="slidenum">
              <a:rPr lang="en-US" smtClean="0"/>
              <a:t>23</a:t>
            </a:fld>
            <a:endParaRPr lang="en-US"/>
          </a:p>
        </p:txBody>
      </p:sp>
    </p:spTree>
    <p:extLst>
      <p:ext uri="{BB962C8B-B14F-4D97-AF65-F5344CB8AC3E}">
        <p14:creationId xmlns:p14="http://schemas.microsoft.com/office/powerpoint/2010/main" val="10593231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512956"/>
          </a:xfrm>
        </p:spPr>
        <p:txBody>
          <a:bodyPr>
            <a:normAutofit fontScale="90000"/>
          </a:bodyPr>
          <a:lstStyle/>
          <a:p>
            <a:r>
              <a:rPr lang="en-US" dirty="0" err="1" smtClean="0"/>
              <a:t>Silvaco</a:t>
            </a:r>
            <a:r>
              <a:rPr lang="en-US" dirty="0" smtClean="0"/>
              <a:t> 3D Simulations</a:t>
            </a:r>
            <a:endParaRPr lang="en-US" dirty="0"/>
          </a:p>
        </p:txBody>
      </p:sp>
      <p:sp>
        <p:nvSpPr>
          <p:cNvPr id="4" name="Text Placeholder 3"/>
          <p:cNvSpPr>
            <a:spLocks noGrp="1"/>
          </p:cNvSpPr>
          <p:nvPr>
            <p:ph type="body" sz="half" idx="2"/>
          </p:nvPr>
        </p:nvSpPr>
        <p:spPr>
          <a:xfrm>
            <a:off x="839788" y="1109547"/>
            <a:ext cx="5929002" cy="2138818"/>
          </a:xfrm>
        </p:spPr>
        <p:txBody>
          <a:bodyPr>
            <a:normAutofit/>
          </a:bodyPr>
          <a:lstStyle/>
          <a:p>
            <a:pPr marL="285750" indent="-285750">
              <a:buFont typeface="Arial" charset="0"/>
              <a:buChar char="•"/>
            </a:pPr>
            <a:r>
              <a:rPr lang="en-US" dirty="0" smtClean="0"/>
              <a:t>In full 3D simulations, granularity </a:t>
            </a:r>
            <a:r>
              <a:rPr lang="en-US" dirty="0"/>
              <a:t>is limited by computation time needed for the large number of points and limitations of </a:t>
            </a:r>
            <a:r>
              <a:rPr lang="en-US" dirty="0" err="1"/>
              <a:t>Silvaco</a:t>
            </a:r>
            <a:r>
              <a:rPr lang="en-US" dirty="0"/>
              <a:t> software suite. Some fine structural details near the surface of the detectors are thus lost These </a:t>
            </a:r>
            <a:r>
              <a:rPr lang="en-US" dirty="0" smtClean="0"/>
              <a:t>simulations are incomplete. As can be seen the trench is not fully formed in the simulation. This is due to low density of mesh near the trench on the top and bottom in the </a:t>
            </a:r>
            <a:r>
              <a:rPr lang="en-US" dirty="0" err="1" smtClean="0"/>
              <a:t>xy</a:t>
            </a:r>
            <a:r>
              <a:rPr lang="en-US" dirty="0" smtClean="0"/>
              <a:t> plane.</a:t>
            </a:r>
            <a:endParaRPr lang="is-IS" dirty="0" smtClean="0"/>
          </a:p>
        </p:txBody>
      </p:sp>
      <p:sp>
        <p:nvSpPr>
          <p:cNvPr id="3" name="Slide Number Placeholder 2"/>
          <p:cNvSpPr>
            <a:spLocks noGrp="1"/>
          </p:cNvSpPr>
          <p:nvPr>
            <p:ph type="sldNum" sz="quarter" idx="12"/>
          </p:nvPr>
        </p:nvSpPr>
        <p:spPr/>
        <p:txBody>
          <a:bodyPr/>
          <a:lstStyle/>
          <a:p>
            <a:fld id="{761974BB-ED1B-4147-A541-97E680D2382B}" type="slidenum">
              <a:rPr lang="en-US" smtClean="0"/>
              <a:t>24</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72714" y="3446630"/>
            <a:ext cx="3273498" cy="2909720"/>
          </a:xfrm>
          <a:prstGeom prst="rect">
            <a:avLst/>
          </a:prstGeom>
        </p:spPr>
      </p:pic>
      <p:pic>
        <p:nvPicPr>
          <p:cNvPr id="8" name="Picture 7"/>
          <p:cNvPicPr>
            <a:picLocks/>
          </p:cNvPicPr>
          <p:nvPr/>
        </p:nvPicPr>
        <p:blipFill>
          <a:blip r:embed="rId3">
            <a:extLst>
              <a:ext uri="{28A0092B-C50C-407E-A947-70E740481C1C}">
                <a14:useLocalDpi xmlns:a14="http://schemas.microsoft.com/office/drawing/2010/main"/>
              </a:ext>
            </a:extLst>
          </a:blip>
          <a:stretch>
            <a:fillRect/>
          </a:stretch>
        </p:blipFill>
        <p:spPr>
          <a:xfrm>
            <a:off x="7744330" y="331831"/>
            <a:ext cx="3269490" cy="2916534"/>
          </a:xfrm>
          <a:prstGeom prst="rect">
            <a:avLst/>
          </a:prstGeom>
        </p:spPr>
      </p:pic>
      <p:sp>
        <p:nvSpPr>
          <p:cNvPr id="9" name="TextBox 8"/>
          <p:cNvSpPr txBox="1"/>
          <p:nvPr/>
        </p:nvSpPr>
        <p:spPr>
          <a:xfrm rot="16200000">
            <a:off x="1895397" y="4615224"/>
            <a:ext cx="2916532" cy="565710"/>
          </a:xfrm>
          <a:prstGeom prst="rect">
            <a:avLst/>
          </a:prstGeom>
          <a:solidFill>
            <a:schemeClr val="tx2">
              <a:lumMod val="20000"/>
              <a:lumOff val="80000"/>
            </a:schemeClr>
          </a:solidFill>
          <a:ln>
            <a:solidFill>
              <a:srgbClr val="000000"/>
            </a:solidFill>
          </a:ln>
          <a:effectLst>
            <a:outerShdw blurRad="50800" dist="38100" dir="2700000" algn="tl" rotWithShape="0">
              <a:prstClr val="black">
                <a:alpha val="40000"/>
              </a:prstClr>
            </a:outerShdw>
          </a:effectLst>
        </p:spPr>
        <p:txBody>
          <a:bodyPr>
            <a:prstTxWarp prst="textNoShape">
              <a:avLst/>
            </a:prstTxWarp>
          </a:bodyPr>
          <a:lstStyle>
            <a:defPPr>
              <a:defRPr lang="fr-FR"/>
            </a:defPPr>
            <a:lvl1pPr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1pPr>
            <a:lvl2pPr marL="1716574" indent="-760340"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2pPr>
            <a:lvl3pPr marL="3433145" indent="-152067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3pPr>
            <a:lvl4pPr marL="5149718" indent="-228101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4pPr>
            <a:lvl5pPr marL="6866290" indent="-3041355"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5pPr>
            <a:lvl6pPr marL="4781169"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6pPr>
            <a:lvl7pPr marL="5737403"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7pPr>
            <a:lvl8pPr marL="6693637"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8pPr>
            <a:lvl9pPr marL="7649870"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9pPr>
          </a:lstStyle>
          <a:p>
            <a:pPr algn="ctr"/>
            <a:r>
              <a:rPr lang="en-US" sz="1422" dirty="0"/>
              <a:t>Electric Potential distribution in XZ cut, </a:t>
            </a:r>
            <a:r>
              <a:rPr lang="en-US" sz="1422" dirty="0" err="1"/>
              <a:t>V</a:t>
            </a:r>
            <a:r>
              <a:rPr lang="en-US" sz="1422" baseline="-25000" dirty="0" err="1"/>
              <a:t>bias</a:t>
            </a:r>
            <a:r>
              <a:rPr lang="en-US" sz="1422" dirty="0"/>
              <a:t>=100V</a:t>
            </a:r>
            <a:endParaRPr lang="en-US" sz="1422" baseline="30000" dirty="0"/>
          </a:p>
        </p:txBody>
      </p:sp>
      <p:sp>
        <p:nvSpPr>
          <p:cNvPr id="10" name="TextBox 9"/>
          <p:cNvSpPr txBox="1"/>
          <p:nvPr/>
        </p:nvSpPr>
        <p:spPr>
          <a:xfrm rot="16200000">
            <a:off x="6130612" y="1465351"/>
            <a:ext cx="2916526" cy="635862"/>
          </a:xfrm>
          <a:prstGeom prst="rect">
            <a:avLst/>
          </a:prstGeom>
          <a:solidFill>
            <a:schemeClr val="tx2">
              <a:lumMod val="20000"/>
              <a:lumOff val="80000"/>
            </a:schemeClr>
          </a:solidFill>
          <a:ln>
            <a:solidFill>
              <a:srgbClr val="000000"/>
            </a:solidFill>
          </a:ln>
          <a:effectLst>
            <a:outerShdw blurRad="50800" dist="38100" dir="2700000" algn="tl" rotWithShape="0">
              <a:prstClr val="black">
                <a:alpha val="40000"/>
              </a:prstClr>
            </a:outerShdw>
          </a:effectLst>
        </p:spPr>
        <p:txBody>
          <a:bodyPr>
            <a:prstTxWarp prst="textNoShape">
              <a:avLst/>
            </a:prstTxWarp>
          </a:bodyPr>
          <a:lstStyle>
            <a:defPPr>
              <a:defRPr lang="fr-FR"/>
            </a:defPPr>
            <a:lvl1pPr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1pPr>
            <a:lvl2pPr marL="1716574" indent="-760340"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2pPr>
            <a:lvl3pPr marL="3433145" indent="-152067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3pPr>
            <a:lvl4pPr marL="5149718" indent="-228101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4pPr>
            <a:lvl5pPr marL="6866290" indent="-3041355"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5pPr>
            <a:lvl6pPr marL="4781169"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6pPr>
            <a:lvl7pPr marL="5737403"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7pPr>
            <a:lvl8pPr marL="6693637"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8pPr>
            <a:lvl9pPr marL="7649870"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9pPr>
          </a:lstStyle>
          <a:p>
            <a:pPr algn="ctr"/>
            <a:r>
              <a:rPr lang="en-US" sz="1422" dirty="0"/>
              <a:t>Electric Potential distribution in XY cut, , Z=100</a:t>
            </a:r>
            <a:r>
              <a:rPr lang="el-GR" sz="1422" dirty="0"/>
              <a:t> μ</a:t>
            </a:r>
            <a:r>
              <a:rPr lang="en-US" sz="1422" dirty="0"/>
              <a:t>m</a:t>
            </a:r>
            <a:r>
              <a:rPr lang="en-US" sz="1422" baseline="30000" dirty="0"/>
              <a:t>,</a:t>
            </a:r>
            <a:r>
              <a:rPr lang="en-US" sz="1422" dirty="0"/>
              <a:t> </a:t>
            </a:r>
            <a:r>
              <a:rPr lang="en-US" sz="1422" dirty="0" err="1"/>
              <a:t>V</a:t>
            </a:r>
            <a:r>
              <a:rPr lang="en-US" sz="1422" baseline="-25000" dirty="0" err="1"/>
              <a:t>bias</a:t>
            </a:r>
            <a:r>
              <a:rPr lang="en-US" sz="1422" dirty="0"/>
              <a:t>=100V</a:t>
            </a:r>
            <a:endParaRPr lang="en-US" sz="1422" baseline="30000" dirty="0"/>
          </a:p>
        </p:txBody>
      </p:sp>
      <p:pic>
        <p:nvPicPr>
          <p:cNvPr id="11" name="Picture 10"/>
          <p:cNvPicPr>
            <a:picLocks/>
          </p:cNvPicPr>
          <p:nvPr/>
        </p:nvPicPr>
        <p:blipFill>
          <a:blip r:embed="rId4">
            <a:extLst>
              <a:ext uri="{28A0092B-C50C-407E-A947-70E740481C1C}">
                <a14:useLocalDpi xmlns:a14="http://schemas.microsoft.com/office/drawing/2010/main"/>
              </a:ext>
            </a:extLst>
          </a:blip>
          <a:stretch>
            <a:fillRect/>
          </a:stretch>
        </p:blipFill>
        <p:spPr>
          <a:xfrm>
            <a:off x="7744330" y="3439816"/>
            <a:ext cx="3269490" cy="2916534"/>
          </a:xfrm>
          <a:prstGeom prst="rect">
            <a:avLst/>
          </a:prstGeom>
        </p:spPr>
      </p:pic>
      <p:sp>
        <p:nvSpPr>
          <p:cNvPr id="12" name="TextBox 11"/>
          <p:cNvSpPr txBox="1"/>
          <p:nvPr/>
        </p:nvSpPr>
        <p:spPr>
          <a:xfrm rot="16200000">
            <a:off x="6104720" y="4625965"/>
            <a:ext cx="2916534" cy="544232"/>
          </a:xfrm>
          <a:prstGeom prst="rect">
            <a:avLst/>
          </a:prstGeom>
          <a:solidFill>
            <a:schemeClr val="tx2">
              <a:lumMod val="20000"/>
              <a:lumOff val="80000"/>
            </a:schemeClr>
          </a:solidFill>
          <a:ln>
            <a:solidFill>
              <a:srgbClr val="000000"/>
            </a:solidFill>
          </a:ln>
          <a:effectLst>
            <a:outerShdw blurRad="50800" dist="38100" dir="2700000" algn="tl" rotWithShape="0">
              <a:prstClr val="black">
                <a:alpha val="40000"/>
              </a:prstClr>
            </a:outerShdw>
          </a:effectLst>
        </p:spPr>
        <p:txBody>
          <a:bodyPr>
            <a:prstTxWarp prst="textNoShape">
              <a:avLst/>
            </a:prstTxWarp>
          </a:bodyPr>
          <a:lstStyle>
            <a:defPPr>
              <a:defRPr lang="fr-FR"/>
            </a:defPPr>
            <a:lvl1pPr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1pPr>
            <a:lvl2pPr marL="1716574" indent="-760340"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2pPr>
            <a:lvl3pPr marL="3433145" indent="-152067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3pPr>
            <a:lvl4pPr marL="5149718" indent="-2281017"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4pPr>
            <a:lvl5pPr marL="6866290" indent="-3041355" algn="l" defTabSz="1716574" rtl="0" fontAlgn="base">
              <a:spcBef>
                <a:spcPct val="0"/>
              </a:spcBef>
              <a:spcAft>
                <a:spcPct val="0"/>
              </a:spcAft>
              <a:defRPr sz="6693" kern="1200">
                <a:solidFill>
                  <a:schemeClr val="tx1"/>
                </a:solidFill>
                <a:latin typeface="Arial" pitchFamily="1" charset="0"/>
                <a:ea typeface="ＭＳ Ｐゴシック" pitchFamily="1" charset="-128"/>
                <a:cs typeface="ＭＳ Ｐゴシック" pitchFamily="1" charset="-128"/>
              </a:defRPr>
            </a:lvl5pPr>
            <a:lvl6pPr marL="4781169"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6pPr>
            <a:lvl7pPr marL="5737403"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7pPr>
            <a:lvl8pPr marL="6693637"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8pPr>
            <a:lvl9pPr marL="7649870" algn="l" defTabSz="956234" rtl="0" eaLnBrk="1" latinLnBrk="0" hangingPunct="1">
              <a:defRPr sz="6693" kern="1200">
                <a:solidFill>
                  <a:schemeClr val="tx1"/>
                </a:solidFill>
                <a:latin typeface="Arial" pitchFamily="1" charset="0"/>
                <a:ea typeface="ＭＳ Ｐゴシック" pitchFamily="1" charset="-128"/>
                <a:cs typeface="ＭＳ Ｐゴシック" pitchFamily="1" charset="-128"/>
              </a:defRPr>
            </a:lvl9pPr>
          </a:lstStyle>
          <a:p>
            <a:pPr algn="ctr"/>
            <a:r>
              <a:rPr lang="en-US" sz="1422" dirty="0"/>
              <a:t>Electric Potential distribution in YZ cut, </a:t>
            </a:r>
            <a:r>
              <a:rPr lang="en-US" sz="1422" dirty="0" err="1"/>
              <a:t>V</a:t>
            </a:r>
            <a:r>
              <a:rPr lang="en-US" sz="1422" baseline="-25000" dirty="0" err="1"/>
              <a:t>bias</a:t>
            </a:r>
            <a:r>
              <a:rPr lang="en-US" sz="1422" dirty="0"/>
              <a:t>=100V</a:t>
            </a:r>
            <a:endParaRPr lang="en-US" sz="1422" baseline="30000" dirty="0"/>
          </a:p>
        </p:txBody>
      </p:sp>
    </p:spTree>
    <p:extLst>
      <p:ext uri="{BB962C8B-B14F-4D97-AF65-F5344CB8AC3E}">
        <p14:creationId xmlns:p14="http://schemas.microsoft.com/office/powerpoint/2010/main" val="6515566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Measurements and Conclusion</a:t>
            </a:r>
            <a:endParaRPr lang="en-US" dirty="0"/>
          </a:p>
        </p:txBody>
      </p:sp>
      <p:sp>
        <p:nvSpPr>
          <p:cNvPr id="3" name="Content Placeholder 2"/>
          <p:cNvSpPr>
            <a:spLocks noGrp="1"/>
          </p:cNvSpPr>
          <p:nvPr>
            <p:ph idx="1"/>
          </p:nvPr>
        </p:nvSpPr>
        <p:spPr>
          <a:xfrm>
            <a:off x="838200" y="1690688"/>
            <a:ext cx="10515600" cy="4351338"/>
          </a:xfrm>
        </p:spPr>
        <p:txBody>
          <a:bodyPr/>
          <a:lstStyle/>
          <a:p>
            <a:r>
              <a:rPr lang="en-US" dirty="0" smtClean="0"/>
              <a:t>Migrate the radioactive test system to a full digital oscilloscope.</a:t>
            </a:r>
          </a:p>
          <a:p>
            <a:r>
              <a:rPr lang="en-US" dirty="0" smtClean="0"/>
              <a:t>Wire bonding and laser mapping of select detectors in the HE array.</a:t>
            </a:r>
          </a:p>
          <a:p>
            <a:r>
              <a:rPr lang="en-US" dirty="0" smtClean="0"/>
              <a:t>Radiation damage effects measurement.</a:t>
            </a:r>
            <a:endParaRPr lang="en-US" dirty="0"/>
          </a:p>
          <a:p>
            <a:r>
              <a:rPr lang="en-US" dirty="0" smtClean="0"/>
              <a:t>The 3D trench detectors generally work as expected, but there are many unique manufacturing defects to be found in each batch.</a:t>
            </a:r>
          </a:p>
          <a:p>
            <a:r>
              <a:rPr lang="en-US" dirty="0"/>
              <a:t>We have to know more about the exact issues of manufacturing </a:t>
            </a:r>
            <a:r>
              <a:rPr lang="en-US" dirty="0" smtClean="0"/>
              <a:t>process between different batches. This is especially need to increase the accuracy of simulation results.</a:t>
            </a:r>
            <a:endParaRPr lang="en-US" dirty="0"/>
          </a:p>
          <a:p>
            <a:endParaRPr lang="en-US" dirty="0"/>
          </a:p>
        </p:txBody>
      </p:sp>
      <p:sp>
        <p:nvSpPr>
          <p:cNvPr id="4" name="Slide Number Placeholder 3"/>
          <p:cNvSpPr>
            <a:spLocks noGrp="1"/>
          </p:cNvSpPr>
          <p:nvPr>
            <p:ph type="sldNum" sz="quarter" idx="12"/>
          </p:nvPr>
        </p:nvSpPr>
        <p:spPr/>
        <p:txBody>
          <a:bodyPr/>
          <a:lstStyle/>
          <a:p>
            <a:fld id="{761974BB-ED1B-4147-A541-97E680D2382B}" type="slidenum">
              <a:rPr lang="en-US" smtClean="0"/>
              <a:t>25</a:t>
            </a:fld>
            <a:endParaRPr lang="en-US"/>
          </a:p>
        </p:txBody>
      </p:sp>
    </p:spTree>
    <p:extLst>
      <p:ext uri="{BB962C8B-B14F-4D97-AF65-F5344CB8AC3E}">
        <p14:creationId xmlns:p14="http://schemas.microsoft.com/office/powerpoint/2010/main" val="5552951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NYU Resources </a:t>
            </a:r>
            <a:endParaRPr lang="en-US" dirty="0"/>
          </a:p>
        </p:txBody>
      </p:sp>
      <p:sp>
        <p:nvSpPr>
          <p:cNvPr id="3" name="Text Placeholder 2"/>
          <p:cNvSpPr>
            <a:spLocks noGrp="1"/>
          </p:cNvSpPr>
          <p:nvPr>
            <p:ph type="body" idx="1"/>
          </p:nvPr>
        </p:nvSpPr>
        <p:spPr/>
        <p:txBody>
          <a:bodyPr/>
          <a:lstStyle/>
          <a:p>
            <a:r>
              <a:rPr lang="en-US" dirty="0" smtClean="0"/>
              <a:t>Experimental Setups</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Infrared </a:t>
            </a:r>
            <a:r>
              <a:rPr lang="en-US" dirty="0"/>
              <a:t>laser focused to ~7microns driven with a 1 micron precision stage</a:t>
            </a:r>
            <a:r>
              <a:rPr lang="en-US" dirty="0" smtClean="0"/>
              <a:t>.</a:t>
            </a:r>
            <a:r>
              <a:rPr lang="en-US" dirty="0"/>
              <a:t/>
            </a:r>
            <a:br>
              <a:rPr lang="en-US" dirty="0"/>
            </a:br>
            <a:endParaRPr lang="en-US" dirty="0"/>
          </a:p>
          <a:p>
            <a:r>
              <a:rPr lang="en-US" dirty="0"/>
              <a:t>Radioactive source test setup that currently allows measuring 4 channels </a:t>
            </a:r>
            <a:r>
              <a:rPr lang="en-US" dirty="0" smtClean="0"/>
              <a:t>simultaneously</a:t>
            </a:r>
            <a:r>
              <a:rPr lang="en-US" dirty="0"/>
              <a:t>. </a:t>
            </a:r>
            <a:br>
              <a:rPr lang="en-US" dirty="0"/>
            </a:br>
            <a:endParaRPr lang="en-US" dirty="0"/>
          </a:p>
          <a:p>
            <a:r>
              <a:rPr lang="en-US" dirty="0" smtClean="0"/>
              <a:t>Currently we </a:t>
            </a:r>
            <a:r>
              <a:rPr lang="en-US" dirty="0"/>
              <a:t>have </a:t>
            </a:r>
            <a:r>
              <a:rPr lang="en-US" dirty="0" smtClean="0"/>
              <a:t>one faculty </a:t>
            </a:r>
            <a:r>
              <a:rPr lang="en-US" dirty="0"/>
              <a:t>member, a full time technician and a full </a:t>
            </a:r>
            <a:r>
              <a:rPr lang="en-US" dirty="0" smtClean="0"/>
              <a:t>time</a:t>
            </a:r>
            <a:r>
              <a:rPr lang="en-US" dirty="0"/>
              <a:t> </a:t>
            </a:r>
            <a:r>
              <a:rPr lang="en-US" dirty="0" smtClean="0"/>
              <a:t>graduate </a:t>
            </a:r>
            <a:r>
              <a:rPr lang="en-US" dirty="0"/>
              <a:t>student working on this project. </a:t>
            </a:r>
          </a:p>
          <a:p>
            <a:endParaRPr lang="en-US" dirty="0"/>
          </a:p>
        </p:txBody>
      </p:sp>
      <p:sp>
        <p:nvSpPr>
          <p:cNvPr id="5" name="Text Placeholder 4"/>
          <p:cNvSpPr>
            <a:spLocks noGrp="1"/>
          </p:cNvSpPr>
          <p:nvPr>
            <p:ph type="body" sz="quarter" idx="3"/>
          </p:nvPr>
        </p:nvSpPr>
        <p:spPr/>
        <p:txBody>
          <a:bodyPr>
            <a:normAutofit/>
          </a:bodyPr>
          <a:lstStyle/>
          <a:p>
            <a:r>
              <a:rPr lang="en-US" dirty="0"/>
              <a:t>Funding </a:t>
            </a:r>
            <a:r>
              <a:rPr lang="en-US" dirty="0" smtClean="0"/>
              <a:t>challenges</a:t>
            </a:r>
            <a:endParaRPr lang="en-US" dirty="0"/>
          </a:p>
        </p:txBody>
      </p:sp>
      <p:sp>
        <p:nvSpPr>
          <p:cNvPr id="6" name="Content Placeholder 5"/>
          <p:cNvSpPr>
            <a:spLocks noGrp="1"/>
          </p:cNvSpPr>
          <p:nvPr>
            <p:ph sz="quarter" idx="4"/>
          </p:nvPr>
        </p:nvSpPr>
        <p:spPr/>
        <p:txBody>
          <a:bodyPr/>
          <a:lstStyle/>
          <a:p>
            <a:r>
              <a:rPr lang="en-US" dirty="0"/>
              <a:t>We are NSF funded, and to the extent this work is ATLAS related it falls under </a:t>
            </a:r>
            <a:r>
              <a:rPr lang="en-US" dirty="0" smtClean="0"/>
              <a:t>DOE </a:t>
            </a:r>
            <a:r>
              <a:rPr lang="en-US" dirty="0"/>
              <a:t>rather than NSF</a:t>
            </a:r>
            <a:r>
              <a:rPr lang="en-US" dirty="0" smtClean="0"/>
              <a:t>.</a:t>
            </a:r>
          </a:p>
          <a:p>
            <a:r>
              <a:rPr lang="en-US" dirty="0"/>
              <a:t>How to fund if it grows beyond ATLAS</a:t>
            </a:r>
            <a:r>
              <a:rPr lang="en-US" dirty="0" smtClean="0"/>
              <a:t>.</a:t>
            </a:r>
            <a:endParaRPr lang="en-US" dirty="0"/>
          </a:p>
          <a:p>
            <a:endParaRPr lang="en-US" dirty="0"/>
          </a:p>
        </p:txBody>
      </p:sp>
      <p:sp>
        <p:nvSpPr>
          <p:cNvPr id="7" name="Slide Number Placeholder 6"/>
          <p:cNvSpPr>
            <a:spLocks noGrp="1"/>
          </p:cNvSpPr>
          <p:nvPr>
            <p:ph type="sldNum" sz="quarter" idx="12"/>
          </p:nvPr>
        </p:nvSpPr>
        <p:spPr/>
        <p:txBody>
          <a:bodyPr/>
          <a:lstStyle/>
          <a:p>
            <a:fld id="{761974BB-ED1B-4147-A541-97E680D2382B}" type="slidenum">
              <a:rPr lang="en-US" smtClean="0"/>
              <a:t>26</a:t>
            </a:fld>
            <a:endParaRPr lang="en-US"/>
          </a:p>
        </p:txBody>
      </p:sp>
    </p:spTree>
    <p:extLst>
      <p:ext uri="{BB962C8B-B14F-4D97-AF65-F5344CB8AC3E}">
        <p14:creationId xmlns:p14="http://schemas.microsoft.com/office/powerpoint/2010/main" val="1282046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561"/>
            <a:ext cx="10515600" cy="636656"/>
          </a:xfrm>
        </p:spPr>
        <p:txBody>
          <a:bodyPr>
            <a:normAutofit fontScale="90000"/>
          </a:bodyPr>
          <a:lstStyle/>
          <a:p>
            <a:r>
              <a:rPr lang="en-US" dirty="0" smtClean="0"/>
              <a:t>Trench 3D detectors</a:t>
            </a:r>
            <a:endParaRPr lang="en-US" dirty="0"/>
          </a:p>
        </p:txBody>
      </p:sp>
      <p:grpSp>
        <p:nvGrpSpPr>
          <p:cNvPr id="4" name="Group 3"/>
          <p:cNvGrpSpPr/>
          <p:nvPr/>
        </p:nvGrpSpPr>
        <p:grpSpPr>
          <a:xfrm>
            <a:off x="6211865" y="1301514"/>
            <a:ext cx="5742845" cy="4715488"/>
            <a:chOff x="685800" y="3886200"/>
            <a:chExt cx="2895600" cy="2399958"/>
          </a:xfrm>
        </p:grpSpPr>
        <p:pic>
          <p:nvPicPr>
            <p:cNvPr id="5" name="Picture 4" descr="array.png"/>
            <p:cNvPicPr>
              <a:picLocks noChangeAspect="1"/>
            </p:cNvPicPr>
            <p:nvPr/>
          </p:nvPicPr>
          <p:blipFill>
            <a:blip r:embed="rId2" cstate="hqprint">
              <a:extLst>
                <a:ext uri="{28A0092B-C50C-407E-A947-70E740481C1C}">
                  <a14:useLocalDpi xmlns:a14="http://schemas.microsoft.com/office/drawing/2010/main"/>
                </a:ext>
              </a:extLst>
            </a:blip>
            <a:srcRect/>
            <a:stretch>
              <a:fillRect/>
            </a:stretch>
          </p:blipFill>
          <p:spPr bwMode="auto">
            <a:xfrm rot="5400000">
              <a:off x="933621" y="3638379"/>
              <a:ext cx="2399958" cy="2895600"/>
            </a:xfrm>
            <a:prstGeom prst="rect">
              <a:avLst/>
            </a:prstGeom>
            <a:noFill/>
            <a:ln w="9525">
              <a:noFill/>
              <a:miter lim="800000"/>
              <a:headEnd/>
              <a:tailEnd/>
            </a:ln>
          </p:spPr>
        </p:pic>
        <p:cxnSp>
          <p:nvCxnSpPr>
            <p:cNvPr id="6" name="Straight Connector 5"/>
            <p:cNvCxnSpPr/>
            <p:nvPr/>
          </p:nvCxnSpPr>
          <p:spPr>
            <a:xfrm>
              <a:off x="3124200" y="4876800"/>
              <a:ext cx="0" cy="2286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86000" y="4800600"/>
              <a:ext cx="777777" cy="369332"/>
            </a:xfrm>
            <a:prstGeom prst="rect">
              <a:avLst/>
            </a:prstGeom>
            <a:noFill/>
          </p:spPr>
          <p:txBody>
            <a:bodyPr wrap="none" rtlCol="0">
              <a:spAutoFit/>
            </a:bodyPr>
            <a:lstStyle/>
            <a:p>
              <a:r>
                <a:rPr lang="en-US" b="1" dirty="0" smtClean="0">
                  <a:solidFill>
                    <a:srgbClr val="FFC000"/>
                  </a:solidFill>
                </a:rPr>
                <a:t>85 um</a:t>
              </a:r>
              <a:endParaRPr lang="en-US" b="1" dirty="0">
                <a:solidFill>
                  <a:srgbClr val="FFC000"/>
                </a:solidFill>
              </a:endParaRPr>
            </a:p>
          </p:txBody>
        </p:sp>
        <p:cxnSp>
          <p:nvCxnSpPr>
            <p:cNvPr id="8" name="Straight Connector 7"/>
            <p:cNvCxnSpPr/>
            <p:nvPr/>
          </p:nvCxnSpPr>
          <p:spPr>
            <a:xfrm flipH="1">
              <a:off x="3048000" y="4876800"/>
              <a:ext cx="1524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3048000" y="5105400"/>
              <a:ext cx="1524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6453042" y="847522"/>
            <a:ext cx="4273991" cy="369332"/>
          </a:xfrm>
          <a:prstGeom prst="rect">
            <a:avLst/>
          </a:prstGeom>
          <a:noFill/>
        </p:spPr>
        <p:txBody>
          <a:bodyPr wrap="none" rtlCol="0">
            <a:spAutoFit/>
          </a:bodyPr>
          <a:lstStyle/>
          <a:p>
            <a:r>
              <a:rPr lang="en-US" dirty="0" smtClean="0"/>
              <a:t>Detector Array for High Energy Experiments</a:t>
            </a:r>
            <a:endParaRPr lang="en-US" dirty="0"/>
          </a:p>
        </p:txBody>
      </p:sp>
      <p:pic>
        <p:nvPicPr>
          <p:cNvPr id="11" name="Picture 2"/>
          <p:cNvPicPr>
            <a:picLocks noChangeAspect="1" noChangeArrowheads="1"/>
          </p:cNvPicPr>
          <p:nvPr/>
        </p:nvPicPr>
        <p:blipFill>
          <a:blip r:embed="rId3" cstate="print"/>
          <a:srcRect/>
          <a:stretch>
            <a:fillRect/>
          </a:stretch>
        </p:blipFill>
        <p:spPr bwMode="auto">
          <a:xfrm>
            <a:off x="838198" y="1216855"/>
            <a:ext cx="5353635" cy="4884806"/>
          </a:xfrm>
          <a:prstGeom prst="rect">
            <a:avLst/>
          </a:prstGeom>
          <a:noFill/>
          <a:ln w="9525">
            <a:noFill/>
            <a:miter lim="800000"/>
            <a:headEnd/>
            <a:tailEnd/>
          </a:ln>
          <a:effectLst/>
        </p:spPr>
      </p:pic>
      <p:sp>
        <p:nvSpPr>
          <p:cNvPr id="12" name="TextBox 11"/>
          <p:cNvSpPr txBox="1"/>
          <p:nvPr/>
        </p:nvSpPr>
        <p:spPr>
          <a:xfrm>
            <a:off x="785315" y="847522"/>
            <a:ext cx="5426550" cy="369332"/>
          </a:xfrm>
          <a:prstGeom prst="rect">
            <a:avLst/>
          </a:prstGeom>
          <a:noFill/>
        </p:spPr>
        <p:txBody>
          <a:bodyPr wrap="none" rtlCol="0">
            <a:spAutoFit/>
          </a:bodyPr>
          <a:lstStyle/>
          <a:p>
            <a:r>
              <a:rPr lang="en-US" dirty="0" smtClean="0"/>
              <a:t>Wafer Cross section which include a variety of detectors</a:t>
            </a:r>
            <a:endParaRPr lang="en-US" dirty="0"/>
          </a:p>
        </p:txBody>
      </p:sp>
      <p:sp>
        <p:nvSpPr>
          <p:cNvPr id="3" name="Slide Number Placeholder 2"/>
          <p:cNvSpPr>
            <a:spLocks noGrp="1"/>
          </p:cNvSpPr>
          <p:nvPr>
            <p:ph type="sldNum" sz="quarter" idx="12"/>
          </p:nvPr>
        </p:nvSpPr>
        <p:spPr/>
        <p:txBody>
          <a:bodyPr/>
          <a:lstStyle/>
          <a:p>
            <a:fld id="{761974BB-ED1B-4147-A541-97E680D2382B}" type="slidenum">
              <a:rPr lang="en-US" smtClean="0"/>
              <a:t>3</a:t>
            </a:fld>
            <a:endParaRPr lang="en-US"/>
          </a:p>
        </p:txBody>
      </p:sp>
    </p:spTree>
    <p:extLst>
      <p:ext uri="{BB962C8B-B14F-4D97-AF65-F5344CB8AC3E}">
        <p14:creationId xmlns:p14="http://schemas.microsoft.com/office/powerpoint/2010/main" val="1126380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Hexagonal Test Detectors</a:t>
            </a:r>
            <a:endParaRPr lang="en-US" dirty="0"/>
          </a:p>
        </p:txBody>
      </p:sp>
      <p:pic>
        <p:nvPicPr>
          <p:cNvPr id="5" name="Content Placeholder 4"/>
          <p:cNvPicPr>
            <a:picLocks noGrp="1" noChangeAspect="1" noChangeArrowheads="1"/>
          </p:cNvPicPr>
          <p:nvPr>
            <p:ph sz="half" idx="1"/>
          </p:nvPr>
        </p:nvPicPr>
        <p:blipFill>
          <a:blip r:embed="rId2" cstate="print"/>
          <a:stretch>
            <a:fillRect/>
          </a:stretch>
        </p:blipFill>
        <p:spPr bwMode="auto">
          <a:xfrm>
            <a:off x="1177503" y="1825625"/>
            <a:ext cx="4502993" cy="4351338"/>
          </a:xfrm>
          <a:prstGeom prst="rect">
            <a:avLst/>
          </a:prstGeom>
          <a:noFill/>
          <a:ln w="9525">
            <a:noFill/>
            <a:miter lim="800000"/>
            <a:headEnd/>
            <a:tailEnd/>
          </a:ln>
        </p:spPr>
      </p:pic>
      <p:pic>
        <p:nvPicPr>
          <p:cNvPr id="10" name="Picture 2"/>
          <p:cNvPicPr>
            <a:picLocks noGrp="1" noChangeAspect="1" noChangeArrowheads="1"/>
          </p:cNvPicPr>
          <p:nvPr>
            <p:ph sz="half" idx="2"/>
          </p:nvPr>
        </p:nvPicPr>
        <p:blipFill>
          <a:blip r:embed="rId3" cstate="print"/>
          <a:stretch>
            <a:fillRect/>
          </a:stretch>
        </p:blipFill>
        <p:spPr bwMode="auto">
          <a:xfrm>
            <a:off x="6172200" y="2058194"/>
            <a:ext cx="5181600" cy="3886200"/>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761974BB-ED1B-4147-A541-97E680D2382B}" type="slidenum">
              <a:rPr lang="en-US" smtClean="0"/>
              <a:t>4</a:t>
            </a:fld>
            <a:endParaRPr lang="en-US"/>
          </a:p>
        </p:txBody>
      </p:sp>
      <p:cxnSp>
        <p:nvCxnSpPr>
          <p:cNvPr id="6" name="Straight Arrow Connector 5"/>
          <p:cNvCxnSpPr/>
          <p:nvPr/>
        </p:nvCxnSpPr>
        <p:spPr>
          <a:xfrm flipH="1" flipV="1">
            <a:off x="2620537" y="3902927"/>
            <a:ext cx="1639229" cy="4460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244268" y="3533595"/>
            <a:ext cx="729687" cy="369332"/>
          </a:xfrm>
          <a:prstGeom prst="rect">
            <a:avLst/>
          </a:prstGeom>
          <a:noFill/>
        </p:spPr>
        <p:txBody>
          <a:bodyPr wrap="none" rtlCol="0">
            <a:spAutoFit/>
          </a:bodyPr>
          <a:lstStyle/>
          <a:p>
            <a:r>
              <a:rPr lang="en-US" b="1" dirty="0" smtClean="0">
                <a:solidFill>
                  <a:srgbClr val="FF0000"/>
                </a:solidFill>
              </a:rPr>
              <a:t>1 mm</a:t>
            </a:r>
            <a:endParaRPr lang="en-US" b="1" dirty="0">
              <a:solidFill>
                <a:srgbClr val="FF0000"/>
              </a:solidFill>
            </a:endParaRPr>
          </a:p>
        </p:txBody>
      </p:sp>
      <p:sp>
        <p:nvSpPr>
          <p:cNvPr id="9" name="Frame 8"/>
          <p:cNvSpPr/>
          <p:nvPr/>
        </p:nvSpPr>
        <p:spPr>
          <a:xfrm>
            <a:off x="9556595" y="4783873"/>
            <a:ext cx="245327" cy="116052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2" name="Straight Arrow Connector 11"/>
          <p:cNvCxnSpPr>
            <a:stCxn id="9" idx="2"/>
          </p:cNvCxnSpPr>
          <p:nvPr/>
        </p:nvCxnSpPr>
        <p:spPr>
          <a:xfrm flipH="1">
            <a:off x="8920976" y="5944394"/>
            <a:ext cx="758283" cy="3225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090090" y="6082319"/>
            <a:ext cx="1830886" cy="369332"/>
          </a:xfrm>
          <a:prstGeom prst="rect">
            <a:avLst/>
          </a:prstGeom>
          <a:noFill/>
        </p:spPr>
        <p:txBody>
          <a:bodyPr wrap="none" rtlCol="0">
            <a:spAutoFit/>
          </a:bodyPr>
          <a:lstStyle/>
          <a:p>
            <a:r>
              <a:rPr lang="en-US" dirty="0" smtClean="0"/>
              <a:t>Charge Collection</a:t>
            </a:r>
            <a:endParaRPr lang="en-US" dirty="0"/>
          </a:p>
        </p:txBody>
      </p:sp>
    </p:spTree>
    <p:extLst>
      <p:ext uri="{BB962C8B-B14F-4D97-AF65-F5344CB8AC3E}">
        <p14:creationId xmlns:p14="http://schemas.microsoft.com/office/powerpoint/2010/main" val="2035533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4546251" cy="735980"/>
          </a:xfrm>
        </p:spPr>
        <p:txBody>
          <a:bodyPr>
            <a:normAutofit fontScale="90000"/>
          </a:bodyPr>
          <a:lstStyle/>
          <a:p>
            <a:r>
              <a:rPr lang="en-US" dirty="0" smtClean="0"/>
              <a:t>Why </a:t>
            </a:r>
            <a:r>
              <a:rPr lang="en-US" smtClean="0"/>
              <a:t>Laser Response Map?</a:t>
            </a:r>
            <a:endParaRPr lang="en-US" dirty="0"/>
          </a:p>
        </p:txBody>
      </p:sp>
      <p:sp>
        <p:nvSpPr>
          <p:cNvPr id="4" name="Text Placeholder 3"/>
          <p:cNvSpPr>
            <a:spLocks noGrp="1"/>
          </p:cNvSpPr>
          <p:nvPr>
            <p:ph type="body" sz="half" idx="2"/>
          </p:nvPr>
        </p:nvSpPr>
        <p:spPr>
          <a:xfrm>
            <a:off x="839788" y="1360449"/>
            <a:ext cx="3932237" cy="4508539"/>
          </a:xfrm>
        </p:spPr>
        <p:txBody>
          <a:bodyPr/>
          <a:lstStyle/>
          <a:p>
            <a:r>
              <a:rPr lang="en-US" dirty="0" smtClean="0"/>
              <a:t>By moving the laser over the surface of the detectors we can map their response. </a:t>
            </a:r>
          </a:p>
          <a:p>
            <a:pPr marL="285750" indent="-285750">
              <a:buFont typeface="Arial" charset="0"/>
              <a:buChar char="•"/>
            </a:pPr>
            <a:r>
              <a:rPr lang="en-US" dirty="0"/>
              <a:t>L</a:t>
            </a:r>
            <a:r>
              <a:rPr lang="en-US" dirty="0" smtClean="0"/>
              <a:t>aser going through the detector creates electron-hole pairs. We collect the electrons and generate a signal. By creating a response map for the detector, we investigate the response to ionization as a result of the particles going through the detector and investigate the shape of the active region of the detector.</a:t>
            </a:r>
          </a:p>
          <a:p>
            <a:pPr marL="285750" indent="-285750">
              <a:buFont typeface="Arial" charset="0"/>
              <a:buChar char="•"/>
            </a:pPr>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14303" y="3105964"/>
            <a:ext cx="5394116" cy="2763024"/>
          </a:xfrm>
          <a:prstGeom prst="rect">
            <a:avLst/>
          </a:prstGeom>
        </p:spPr>
      </p:pic>
      <p:pic>
        <p:nvPicPr>
          <p:cNvPr id="10" name="Content Placeholder 4"/>
          <p:cNvPicPr>
            <a:picLocks noChangeAspect="1" noChangeArrowheads="1"/>
          </p:cNvPicPr>
          <p:nvPr/>
        </p:nvPicPr>
        <p:blipFill>
          <a:blip r:embed="rId3" cstate="print"/>
          <a:srcRect/>
          <a:stretch>
            <a:fillRect/>
          </a:stretch>
        </p:blipFill>
        <p:spPr bwMode="auto">
          <a:xfrm flipH="1" flipV="1">
            <a:off x="7021923" y="654744"/>
            <a:ext cx="2456613" cy="2373878"/>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761974BB-ED1B-4147-A541-97E680D2382B}" type="slidenum">
              <a:rPr lang="en-US" smtClean="0"/>
              <a:t>5</a:t>
            </a:fld>
            <a:endParaRPr lang="en-US"/>
          </a:p>
        </p:txBody>
      </p:sp>
      <p:sp>
        <p:nvSpPr>
          <p:cNvPr id="9" name="TextBox 8"/>
          <p:cNvSpPr txBox="1"/>
          <p:nvPr/>
        </p:nvSpPr>
        <p:spPr>
          <a:xfrm>
            <a:off x="6445405" y="5946330"/>
            <a:ext cx="5163014" cy="369332"/>
          </a:xfrm>
          <a:prstGeom prst="rect">
            <a:avLst/>
          </a:prstGeom>
          <a:noFill/>
        </p:spPr>
        <p:txBody>
          <a:bodyPr wrap="square" rtlCol="0">
            <a:spAutoFit/>
          </a:bodyPr>
          <a:lstStyle/>
          <a:p>
            <a:r>
              <a:rPr lang="en-US" dirty="0" smtClean="0">
                <a:solidFill>
                  <a:schemeClr val="accent4">
                    <a:lumMod val="50000"/>
                  </a:schemeClr>
                </a:solidFill>
              </a:rPr>
              <a:t>Length is marked in mm on all response maps.</a:t>
            </a:r>
            <a:endParaRPr lang="en-US" dirty="0">
              <a:solidFill>
                <a:schemeClr val="accent4">
                  <a:lumMod val="50000"/>
                </a:schemeClr>
              </a:solidFill>
            </a:endParaRPr>
          </a:p>
        </p:txBody>
      </p:sp>
    </p:spTree>
    <p:extLst>
      <p:ext uri="{BB962C8B-B14F-4D97-AF65-F5344CB8AC3E}">
        <p14:creationId xmlns:p14="http://schemas.microsoft.com/office/powerpoint/2010/main" val="894710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2299"/>
          </a:xfrm>
        </p:spPr>
        <p:txBody>
          <a:bodyPr/>
          <a:lstStyle/>
          <a:p>
            <a:r>
              <a:rPr lang="en-US" dirty="0" smtClean="0"/>
              <a:t>Measurement Electronics</a:t>
            </a:r>
            <a:endParaRPr lang="en-US" dirty="0"/>
          </a:p>
        </p:txBody>
      </p:sp>
      <p:graphicFrame>
        <p:nvGraphicFramePr>
          <p:cNvPr id="8" name="Diagram 7"/>
          <p:cNvGraphicFramePr/>
          <p:nvPr>
            <p:extLst>
              <p:ext uri="{D42A27DB-BD31-4B8C-83A1-F6EECF244321}">
                <p14:modId xmlns:p14="http://schemas.microsoft.com/office/powerpoint/2010/main" val="1038067762"/>
              </p:ext>
            </p:extLst>
          </p:nvPr>
        </p:nvGraphicFramePr>
        <p:xfrm>
          <a:off x="838200" y="1550020"/>
          <a:ext cx="10647556" cy="4588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761974BB-ED1B-4147-A541-97E680D2382B}" type="slidenum">
              <a:rPr lang="en-US" smtClean="0"/>
              <a:t>6</a:t>
            </a:fld>
            <a:endParaRPr lang="en-US"/>
          </a:p>
        </p:txBody>
      </p:sp>
    </p:spTree>
    <p:extLst>
      <p:ext uri="{BB962C8B-B14F-4D97-AF65-F5344CB8AC3E}">
        <p14:creationId xmlns:p14="http://schemas.microsoft.com/office/powerpoint/2010/main" val="13209998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3" y="321176"/>
            <a:ext cx="5759117" cy="5896743"/>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3"/>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38732" y="2986244"/>
            <a:ext cx="5433229" cy="3056191"/>
          </a:xfrm>
          <a:prstGeom prst="rect">
            <a:avLst/>
          </a:prstGeom>
        </p:spPr>
      </p:pic>
      <p:pic>
        <p:nvPicPr>
          <p:cNvPr id="5" name="Content Placeholder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38732" y="457914"/>
            <a:ext cx="2555747" cy="1916810"/>
          </a:xfrm>
          <a:prstGeom prst="rect">
            <a:avLst/>
          </a:prstGeom>
        </p:spPr>
      </p:pic>
      <p:pic>
        <p:nvPicPr>
          <p:cNvPr id="6" name="Content Placeholder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316212" y="458193"/>
            <a:ext cx="2555747" cy="1916810"/>
          </a:xfrm>
          <a:prstGeom prst="rect">
            <a:avLst/>
          </a:prstGeom>
        </p:spPr>
      </p:pic>
      <p:sp>
        <p:nvSpPr>
          <p:cNvPr id="2" name="Title 1"/>
          <p:cNvSpPr>
            <a:spLocks noGrp="1"/>
          </p:cNvSpPr>
          <p:nvPr>
            <p:ph type="title"/>
          </p:nvPr>
        </p:nvSpPr>
        <p:spPr>
          <a:xfrm>
            <a:off x="821516" y="640263"/>
            <a:ext cx="4911826" cy="1344975"/>
          </a:xfrm>
        </p:spPr>
        <p:txBody>
          <a:bodyPr>
            <a:normAutofit/>
          </a:bodyPr>
          <a:lstStyle/>
          <a:p>
            <a:r>
              <a:rPr lang="en-US" sz="4000" dirty="0"/>
              <a:t>Single Channel Board Electronics</a:t>
            </a:r>
          </a:p>
        </p:txBody>
      </p:sp>
      <p:sp>
        <p:nvSpPr>
          <p:cNvPr id="3" name="Slide Number Placeholder 2"/>
          <p:cNvSpPr>
            <a:spLocks noGrp="1"/>
          </p:cNvSpPr>
          <p:nvPr>
            <p:ph type="sldNum" sz="quarter" idx="12"/>
          </p:nvPr>
        </p:nvSpPr>
        <p:spPr>
          <a:xfrm>
            <a:off x="8610600" y="6356350"/>
            <a:ext cx="2743200" cy="365125"/>
          </a:xfrm>
        </p:spPr>
        <p:txBody>
          <a:bodyPr>
            <a:normAutofit/>
          </a:bodyPr>
          <a:lstStyle/>
          <a:p>
            <a:fld id="{761974BB-ED1B-4147-A541-97E680D2382B}" type="slidenum">
              <a:rPr lang="en-US" smtClean="0"/>
              <a:pPr/>
              <a:t>7</a:t>
            </a:fld>
            <a:endParaRPr lang="en-US"/>
          </a:p>
        </p:txBody>
      </p:sp>
      <p:pic>
        <p:nvPicPr>
          <p:cNvPr id="7" name="Picture 6"/>
          <p:cNvPicPr>
            <a:picLocks noChangeAspect="1"/>
          </p:cNvPicPr>
          <p:nvPr/>
        </p:nvPicPr>
        <p:blipFill>
          <a:blip r:embed="rId5"/>
          <a:stretch>
            <a:fillRect/>
          </a:stretch>
        </p:blipFill>
        <p:spPr>
          <a:xfrm>
            <a:off x="543872" y="2588754"/>
            <a:ext cx="5345137" cy="3275428"/>
          </a:xfrm>
          <a:prstGeom prst="rect">
            <a:avLst/>
          </a:prstGeom>
        </p:spPr>
      </p:pic>
    </p:spTree>
    <p:extLst>
      <p:ext uri="{BB962C8B-B14F-4D97-AF65-F5344CB8AC3E}">
        <p14:creationId xmlns:p14="http://schemas.microsoft.com/office/powerpoint/2010/main" val="3779229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7" name="Picture 9"/>
          <p:cNvPicPr>
            <a:picLocks noChangeAspect="1" noChangeArrowheads="1"/>
          </p:cNvPicPr>
          <p:nvPr/>
        </p:nvPicPr>
        <p:blipFill>
          <a:blip r:embed="rId2" cstate="print"/>
          <a:srcRect/>
          <a:stretch>
            <a:fillRect/>
          </a:stretch>
        </p:blipFill>
        <p:spPr bwMode="auto">
          <a:xfrm>
            <a:off x="7543800" y="3524208"/>
            <a:ext cx="4648200" cy="2637380"/>
          </a:xfrm>
          <a:prstGeom prst="rect">
            <a:avLst/>
          </a:prstGeom>
          <a:noFill/>
          <a:ln w="9525">
            <a:noFill/>
            <a:miter lim="800000"/>
            <a:headEnd/>
            <a:tailEnd/>
          </a:ln>
          <a:effectLst/>
        </p:spPr>
      </p:pic>
      <p:pic>
        <p:nvPicPr>
          <p:cNvPr id="2058" name="Picture 10"/>
          <p:cNvPicPr>
            <a:picLocks noChangeAspect="1" noChangeArrowheads="1"/>
          </p:cNvPicPr>
          <p:nvPr/>
        </p:nvPicPr>
        <p:blipFill>
          <a:blip r:embed="rId3" cstate="print"/>
          <a:srcRect/>
          <a:stretch>
            <a:fillRect/>
          </a:stretch>
        </p:blipFill>
        <p:spPr bwMode="auto">
          <a:xfrm>
            <a:off x="938738" y="3657991"/>
            <a:ext cx="4648200" cy="2637380"/>
          </a:xfrm>
          <a:prstGeom prst="rect">
            <a:avLst/>
          </a:prstGeom>
          <a:noFill/>
          <a:ln w="9525">
            <a:noFill/>
            <a:miter lim="800000"/>
            <a:headEnd/>
            <a:tailEnd/>
          </a:ln>
          <a:effectLst/>
        </p:spPr>
      </p:pic>
      <p:pic>
        <p:nvPicPr>
          <p:cNvPr id="2059" name="Picture 11"/>
          <p:cNvPicPr>
            <a:picLocks noChangeAspect="1" noChangeArrowheads="1"/>
          </p:cNvPicPr>
          <p:nvPr/>
        </p:nvPicPr>
        <p:blipFill>
          <a:blip r:embed="rId4" cstate="print"/>
          <a:srcRect/>
          <a:stretch>
            <a:fillRect/>
          </a:stretch>
        </p:blipFill>
        <p:spPr bwMode="auto">
          <a:xfrm>
            <a:off x="7543800" y="886828"/>
            <a:ext cx="4648200" cy="2637380"/>
          </a:xfrm>
          <a:prstGeom prst="rect">
            <a:avLst/>
          </a:prstGeom>
          <a:noFill/>
          <a:ln w="9525">
            <a:noFill/>
            <a:miter lim="800000"/>
            <a:headEnd/>
            <a:tailEnd/>
          </a:ln>
          <a:effectLst/>
        </p:spPr>
      </p:pic>
      <p:cxnSp>
        <p:nvCxnSpPr>
          <p:cNvPr id="13" name="Straight Connector 12"/>
          <p:cNvCxnSpPr/>
          <p:nvPr/>
        </p:nvCxnSpPr>
        <p:spPr>
          <a:xfrm>
            <a:off x="2898736" y="4704787"/>
            <a:ext cx="435260" cy="3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116366" y="4581359"/>
            <a:ext cx="0" cy="6120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204331" y="6290911"/>
            <a:ext cx="6043961" cy="276999"/>
          </a:xfrm>
          <a:prstGeom prst="rect">
            <a:avLst/>
          </a:prstGeom>
          <a:noFill/>
        </p:spPr>
        <p:txBody>
          <a:bodyPr wrap="square" rtlCol="0">
            <a:spAutoFit/>
          </a:bodyPr>
          <a:lstStyle/>
          <a:p>
            <a:r>
              <a:rPr lang="en-US" sz="1200" dirty="0"/>
              <a:t>Better </a:t>
            </a:r>
            <a:r>
              <a:rPr lang="en-US" sz="1200" dirty="0" smtClean="0"/>
              <a:t>to fit a line and </a:t>
            </a:r>
            <a:r>
              <a:rPr lang="en-US" sz="1200" dirty="0"/>
              <a:t>use intersection shown above for fast signal </a:t>
            </a:r>
            <a:r>
              <a:rPr lang="en-US" sz="1200" dirty="0" smtClean="0"/>
              <a:t>pulse.</a:t>
            </a:r>
            <a:endParaRPr lang="en-US" sz="1200" dirty="0"/>
          </a:p>
        </p:txBody>
      </p:sp>
      <p:sp>
        <p:nvSpPr>
          <p:cNvPr id="8" name="Slide Number Placeholder 7"/>
          <p:cNvSpPr>
            <a:spLocks noGrp="1"/>
          </p:cNvSpPr>
          <p:nvPr>
            <p:ph type="sldNum" sz="quarter" idx="12"/>
          </p:nvPr>
        </p:nvSpPr>
        <p:spPr/>
        <p:txBody>
          <a:bodyPr/>
          <a:lstStyle/>
          <a:p>
            <a:fld id="{A17C73E0-A357-45EF-B47D-A0AB7F9D7264}" type="slidenum">
              <a:rPr lang="en-US" smtClean="0"/>
              <a:pPr/>
              <a:t>8</a:t>
            </a:fld>
            <a:endParaRPr lang="en-US"/>
          </a:p>
        </p:txBody>
      </p:sp>
      <p:sp>
        <p:nvSpPr>
          <p:cNvPr id="2" name="TextBox 1"/>
          <p:cNvSpPr txBox="1"/>
          <p:nvPr/>
        </p:nvSpPr>
        <p:spPr>
          <a:xfrm>
            <a:off x="938738" y="880934"/>
            <a:ext cx="5898995" cy="2308324"/>
          </a:xfrm>
          <a:prstGeom prst="rect">
            <a:avLst/>
          </a:prstGeom>
          <a:noFill/>
        </p:spPr>
        <p:txBody>
          <a:bodyPr wrap="square" rtlCol="0">
            <a:spAutoFit/>
          </a:bodyPr>
          <a:lstStyle/>
          <a:p>
            <a:pPr marL="285750" indent="-285750">
              <a:buFont typeface="Arial" charset="0"/>
              <a:buChar char="•"/>
            </a:pPr>
            <a:r>
              <a:rPr lang="en-US" sz="1600" dirty="0" smtClean="0"/>
              <a:t>To measure the size of the total signal we calculate the difference between the minimum and the average of the first few thousand points.</a:t>
            </a:r>
          </a:p>
          <a:p>
            <a:pPr marL="285750" indent="-285750">
              <a:buFont typeface="Arial" charset="0"/>
              <a:buChar char="•"/>
            </a:pPr>
            <a:r>
              <a:rPr lang="en-US" sz="1600" dirty="0" smtClean="0"/>
              <a:t>Due to ringing in the signal we have to use a low pass filter to remove its effect or fit a line on the total signal close to the end of the fast rise. </a:t>
            </a:r>
          </a:p>
          <a:p>
            <a:pPr marL="285750" indent="-285750">
              <a:buFont typeface="Arial" charset="0"/>
              <a:buChar char="•"/>
            </a:pPr>
            <a:r>
              <a:rPr lang="en-US" sz="1600" dirty="0" smtClean="0"/>
              <a:t>Other than the ringing we can minimize all the other types of noise by using the oscilloscope to average multiple signals at each point.</a:t>
            </a:r>
            <a:endParaRPr lang="en-US" sz="1600" dirty="0"/>
          </a:p>
        </p:txBody>
      </p:sp>
      <p:sp>
        <p:nvSpPr>
          <p:cNvPr id="3" name="TextBox 2"/>
          <p:cNvSpPr txBox="1"/>
          <p:nvPr/>
        </p:nvSpPr>
        <p:spPr>
          <a:xfrm>
            <a:off x="789878" y="234286"/>
            <a:ext cx="10918630" cy="523220"/>
          </a:xfrm>
          <a:prstGeom prst="rect">
            <a:avLst/>
          </a:prstGeom>
          <a:noFill/>
        </p:spPr>
        <p:txBody>
          <a:bodyPr wrap="none" rtlCol="0">
            <a:spAutoFit/>
          </a:bodyPr>
          <a:lstStyle/>
          <a:p>
            <a:r>
              <a:rPr lang="en-US" sz="2800" dirty="0" smtClean="0">
                <a:latin typeface="+mj-lt"/>
              </a:rPr>
              <a:t>Components of an output </a:t>
            </a:r>
            <a:r>
              <a:rPr lang="en-US" sz="2800" dirty="0">
                <a:latin typeface="+mj-lt"/>
              </a:rPr>
              <a:t>l</a:t>
            </a:r>
            <a:r>
              <a:rPr lang="en-US" sz="2800" dirty="0" smtClean="0">
                <a:latin typeface="+mj-lt"/>
              </a:rPr>
              <a:t>aser response signal under different time scales</a:t>
            </a:r>
            <a:endParaRPr lang="en-US" sz="2800" dirty="0">
              <a:latin typeface="+mj-lt"/>
            </a:endParaRPr>
          </a:p>
        </p:txBody>
      </p:sp>
    </p:spTree>
    <p:extLst>
      <p:ext uri="{BB962C8B-B14F-4D97-AF65-F5344CB8AC3E}">
        <p14:creationId xmlns:p14="http://schemas.microsoft.com/office/powerpoint/2010/main" val="9724346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351" y="376276"/>
            <a:ext cx="10515600" cy="538124"/>
          </a:xfrm>
        </p:spPr>
        <p:txBody>
          <a:bodyPr>
            <a:noAutofit/>
          </a:bodyPr>
          <a:lstStyle/>
          <a:p>
            <a:r>
              <a:rPr lang="en-US" sz="2800" dirty="0" smtClean="0"/>
              <a:t>Laser Response Map for Hexagonal </a:t>
            </a:r>
            <a:r>
              <a:rPr lang="en-US" sz="2800" dirty="0"/>
              <a:t>D</a:t>
            </a:r>
            <a:r>
              <a:rPr lang="en-US" sz="2800" dirty="0" smtClean="0"/>
              <a:t>etectors</a:t>
            </a:r>
            <a:endParaRPr lang="en-US" sz="2800"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a:ext>
            </a:extLst>
          </a:blip>
          <a:stretch>
            <a:fillRect/>
          </a:stretch>
        </p:blipFill>
        <p:spPr>
          <a:xfrm>
            <a:off x="4346271" y="914400"/>
            <a:ext cx="7018680" cy="2932771"/>
          </a:xfrm>
        </p:spPr>
      </p:pic>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4346271" y="3847172"/>
            <a:ext cx="7007529" cy="3010828"/>
          </a:xfrm>
        </p:spPr>
      </p:pic>
      <p:sp>
        <p:nvSpPr>
          <p:cNvPr id="7" name="TextBox 6"/>
          <p:cNvSpPr txBox="1"/>
          <p:nvPr/>
        </p:nvSpPr>
        <p:spPr>
          <a:xfrm>
            <a:off x="849352" y="1271239"/>
            <a:ext cx="2507166" cy="4524315"/>
          </a:xfrm>
          <a:prstGeom prst="rect">
            <a:avLst/>
          </a:prstGeom>
          <a:noFill/>
        </p:spPr>
        <p:txBody>
          <a:bodyPr wrap="square" rtlCol="0">
            <a:spAutoFit/>
          </a:bodyPr>
          <a:lstStyle/>
          <a:p>
            <a:pPr marL="285750" indent="-285750">
              <a:buFont typeface="Arial" charset="0"/>
              <a:buChar char="•"/>
            </a:pPr>
            <a:r>
              <a:rPr lang="en-US" sz="1600" dirty="0" smtClean="0"/>
              <a:t>These maps are made by laser hitting the detector from the top.</a:t>
            </a:r>
          </a:p>
          <a:p>
            <a:pPr marL="285750" indent="-285750">
              <a:buFont typeface="Arial" charset="0"/>
              <a:buChar char="•"/>
            </a:pPr>
            <a:r>
              <a:rPr lang="en-US" sz="1600" dirty="0" smtClean="0"/>
              <a:t>Using 100V bias, there is clearly an asymmetry in the response maps of these Hexagonal Detectors.</a:t>
            </a:r>
          </a:p>
          <a:p>
            <a:pPr marL="285750" indent="-285750">
              <a:buFont typeface="Arial" charset="0"/>
              <a:buChar char="•"/>
            </a:pPr>
            <a:r>
              <a:rPr lang="en-US" sz="1600" dirty="0" smtClean="0"/>
              <a:t>Metal surfaces like the Aluminum in guard ring and over the trench and also the central wire connection block the laser and result in a zero response.</a:t>
            </a:r>
          </a:p>
          <a:p>
            <a:pPr marL="285750" indent="-285750">
              <a:buFont typeface="Arial" charset="0"/>
              <a:buChar char="•"/>
            </a:pPr>
            <a:r>
              <a:rPr lang="en-US" sz="1600" dirty="0" smtClean="0"/>
              <a:t>The fast response signal is larger closer to the center.</a:t>
            </a:r>
            <a:endParaRPr lang="en-US" sz="1600" dirty="0"/>
          </a:p>
        </p:txBody>
      </p:sp>
      <p:sp>
        <p:nvSpPr>
          <p:cNvPr id="3" name="Slide Number Placeholder 2"/>
          <p:cNvSpPr>
            <a:spLocks noGrp="1"/>
          </p:cNvSpPr>
          <p:nvPr>
            <p:ph type="sldNum" sz="quarter" idx="12"/>
          </p:nvPr>
        </p:nvSpPr>
        <p:spPr/>
        <p:txBody>
          <a:bodyPr/>
          <a:lstStyle/>
          <a:p>
            <a:fld id="{761974BB-ED1B-4147-A541-97E680D2382B}" type="slidenum">
              <a:rPr lang="en-US" smtClean="0"/>
              <a:t>9</a:t>
            </a:fld>
            <a:endParaRPr lang="en-US"/>
          </a:p>
        </p:txBody>
      </p:sp>
      <p:sp>
        <p:nvSpPr>
          <p:cNvPr id="10" name="TextBox 9"/>
          <p:cNvSpPr txBox="1"/>
          <p:nvPr/>
        </p:nvSpPr>
        <p:spPr>
          <a:xfrm>
            <a:off x="7203415" y="3248569"/>
            <a:ext cx="1293239" cy="369332"/>
          </a:xfrm>
          <a:prstGeom prst="rect">
            <a:avLst/>
          </a:prstGeom>
          <a:solidFill>
            <a:schemeClr val="bg2">
              <a:lumMod val="90000"/>
            </a:schemeClr>
          </a:solidFill>
        </p:spPr>
        <p:txBody>
          <a:bodyPr wrap="none" rtlCol="0">
            <a:spAutoFit/>
          </a:bodyPr>
          <a:lstStyle/>
          <a:p>
            <a:r>
              <a:rPr lang="en-US" smtClean="0"/>
              <a:t>Detector 01</a:t>
            </a:r>
            <a:endParaRPr lang="en-US" dirty="0"/>
          </a:p>
        </p:txBody>
      </p:sp>
      <p:sp>
        <p:nvSpPr>
          <p:cNvPr id="11" name="TextBox 10"/>
          <p:cNvSpPr txBox="1"/>
          <p:nvPr/>
        </p:nvSpPr>
        <p:spPr>
          <a:xfrm>
            <a:off x="7203415" y="6352143"/>
            <a:ext cx="1293239" cy="369332"/>
          </a:xfrm>
          <a:prstGeom prst="rect">
            <a:avLst/>
          </a:prstGeom>
          <a:solidFill>
            <a:schemeClr val="bg2">
              <a:lumMod val="90000"/>
            </a:schemeClr>
          </a:solidFill>
        </p:spPr>
        <p:txBody>
          <a:bodyPr wrap="none" rtlCol="0">
            <a:spAutoFit/>
          </a:bodyPr>
          <a:lstStyle/>
          <a:p>
            <a:r>
              <a:rPr lang="en-US" smtClean="0"/>
              <a:t>Detector 02</a:t>
            </a:r>
            <a:endParaRPr lang="en-US" dirty="0"/>
          </a:p>
        </p:txBody>
      </p:sp>
      <p:sp>
        <p:nvSpPr>
          <p:cNvPr id="12" name="TextBox 11"/>
          <p:cNvSpPr txBox="1"/>
          <p:nvPr/>
        </p:nvSpPr>
        <p:spPr>
          <a:xfrm>
            <a:off x="4398091" y="6627168"/>
            <a:ext cx="2478422" cy="230832"/>
          </a:xfrm>
          <a:prstGeom prst="rect">
            <a:avLst/>
          </a:prstGeom>
          <a:noFill/>
        </p:spPr>
        <p:txBody>
          <a:bodyPr wrap="square" rtlCol="0">
            <a:spAutoFit/>
          </a:bodyPr>
          <a:lstStyle/>
          <a:p>
            <a:r>
              <a:rPr lang="en-US" sz="900" dirty="0" smtClean="0">
                <a:solidFill>
                  <a:srgbClr val="FF0000"/>
                </a:solidFill>
              </a:rPr>
              <a:t>*Color scales are different for different graphs </a:t>
            </a:r>
            <a:endParaRPr lang="en-US" sz="900" dirty="0">
              <a:solidFill>
                <a:srgbClr val="FF0000"/>
              </a:solidFill>
            </a:endParaRPr>
          </a:p>
        </p:txBody>
      </p:sp>
    </p:spTree>
    <p:extLst>
      <p:ext uri="{BB962C8B-B14F-4D97-AF65-F5344CB8AC3E}">
        <p14:creationId xmlns:p14="http://schemas.microsoft.com/office/powerpoint/2010/main" val="313600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2204</TotalTime>
  <Words>1871</Words>
  <Application>Microsoft Macintosh PowerPoint</Application>
  <PresentationFormat>Widescreen</PresentationFormat>
  <Paragraphs>252</Paragraphs>
  <Slides>26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Calibri</vt:lpstr>
      <vt:lpstr>Calibri Light</vt:lpstr>
      <vt:lpstr>ＭＳ Ｐゴシック</vt:lpstr>
      <vt:lpstr>Arial</vt:lpstr>
      <vt:lpstr>Office Theme</vt:lpstr>
      <vt:lpstr>Experimental Tests and Simulations of 3D Trench Detectors</vt:lpstr>
      <vt:lpstr>Introduction</vt:lpstr>
      <vt:lpstr>Trench 3D detectors</vt:lpstr>
      <vt:lpstr>Hexagonal Test Detectors</vt:lpstr>
      <vt:lpstr>Why Laser Response Map?</vt:lpstr>
      <vt:lpstr>Measurement Electronics</vt:lpstr>
      <vt:lpstr>Single Channel Board Electronics</vt:lpstr>
      <vt:lpstr>PowerPoint Presentation</vt:lpstr>
      <vt:lpstr>Laser Response Map for Hexagonal Detectors</vt:lpstr>
      <vt:lpstr>Bias Voltage Effects</vt:lpstr>
      <vt:lpstr>PowerPoint Presentation</vt:lpstr>
      <vt:lpstr>Effects of Bond Wire Rotation and Additional Grounded Wire </vt:lpstr>
      <vt:lpstr>PowerPoint Presentation</vt:lpstr>
      <vt:lpstr>PowerPoint Presentation</vt:lpstr>
      <vt:lpstr>PowerPoint Presentation</vt:lpstr>
      <vt:lpstr>Radioactive Response Measurement System</vt:lpstr>
      <vt:lpstr>Single Channel Results with and without the Radioactive source</vt:lpstr>
      <vt:lpstr>Single Channel Results with different Thresholds</vt:lpstr>
      <vt:lpstr>Noise</vt:lpstr>
      <vt:lpstr>PowerPoint Presentation</vt:lpstr>
      <vt:lpstr>Silvaco 2D Simulations</vt:lpstr>
      <vt:lpstr>PowerPoint Presentation</vt:lpstr>
      <vt:lpstr>Current vs Time for after Laser Hit</vt:lpstr>
      <vt:lpstr>Silvaco 3D Simulations</vt:lpstr>
      <vt:lpstr>Future Measurements and Conclusion</vt:lpstr>
      <vt:lpstr>NYU Resources </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Trench Detectors</dc:title>
  <dc:creator>Shahab Kohani</dc:creator>
  <cp:lastModifiedBy>Shahab Kohani</cp:lastModifiedBy>
  <cp:revision>93</cp:revision>
  <cp:lastPrinted>2017-02-05T17:46:01Z</cp:lastPrinted>
  <dcterms:created xsi:type="dcterms:W3CDTF">2016-02-26T13:41:51Z</dcterms:created>
  <dcterms:modified xsi:type="dcterms:W3CDTF">2017-02-05T17:47:20Z</dcterms:modified>
</cp:coreProperties>
</file>