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gif" ContentType="image/gi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66" r:id="rId3"/>
    <p:sldId id="267" r:id="rId4"/>
    <p:sldId id="268" r:id="rId5"/>
    <p:sldId id="269" r:id="rId6"/>
    <p:sldId id="264" r:id="rId7"/>
    <p:sldId id="270" r:id="rId8"/>
    <p:sldId id="271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19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209" autoAdjust="0"/>
    <p:restoredTop sz="94660"/>
  </p:normalViewPr>
  <p:slideViewPr>
    <p:cSldViewPr snapToGrid="0">
      <p:cViewPr>
        <p:scale>
          <a:sx n="96" d="100"/>
          <a:sy n="96" d="100"/>
        </p:scale>
        <p:origin x="1376" y="7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944706-8BE2-441A-8406-4C45D46853F7}" type="datetimeFigureOut">
              <a:rPr lang="en-GB" smtClean="0"/>
              <a:t>25/01/2017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D9854-C997-4EEB-A4DC-C2710AC8D7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89453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944706-8BE2-441A-8406-4C45D46853F7}" type="datetimeFigureOut">
              <a:rPr lang="en-GB" smtClean="0"/>
              <a:t>25/01/2017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D9854-C997-4EEB-A4DC-C2710AC8D7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85699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944706-8BE2-441A-8406-4C45D46853F7}" type="datetimeFigureOut">
              <a:rPr lang="en-GB" smtClean="0"/>
              <a:t>25/01/2017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D9854-C997-4EEB-A4DC-C2710AC8D7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77926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944706-8BE2-441A-8406-4C45D46853F7}" type="datetimeFigureOut">
              <a:rPr lang="en-GB" smtClean="0"/>
              <a:t>25/01/2017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D9854-C997-4EEB-A4DC-C2710AC8D7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99755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944706-8BE2-441A-8406-4C45D46853F7}" type="datetimeFigureOut">
              <a:rPr lang="en-GB" smtClean="0"/>
              <a:t>25/01/2017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D9854-C997-4EEB-A4DC-C2710AC8D7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96555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944706-8BE2-441A-8406-4C45D46853F7}" type="datetimeFigureOut">
              <a:rPr lang="en-GB" smtClean="0"/>
              <a:t>25/01/2017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D9854-C997-4EEB-A4DC-C2710AC8D7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65076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944706-8BE2-441A-8406-4C45D46853F7}" type="datetimeFigureOut">
              <a:rPr lang="en-GB" smtClean="0"/>
              <a:t>25/01/2017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D9854-C997-4EEB-A4DC-C2710AC8D7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49076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944706-8BE2-441A-8406-4C45D46853F7}" type="datetimeFigureOut">
              <a:rPr lang="en-GB" smtClean="0"/>
              <a:t>25/01/2017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D9854-C997-4EEB-A4DC-C2710AC8D7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39734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944706-8BE2-441A-8406-4C45D46853F7}" type="datetimeFigureOut">
              <a:rPr lang="en-GB" smtClean="0"/>
              <a:t>25/01/2017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D9854-C997-4EEB-A4DC-C2710AC8D7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78347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944706-8BE2-441A-8406-4C45D46853F7}" type="datetimeFigureOut">
              <a:rPr lang="en-GB" smtClean="0"/>
              <a:t>25/01/2017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D9854-C997-4EEB-A4DC-C2710AC8D7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96856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944706-8BE2-441A-8406-4C45D46853F7}" type="datetimeFigureOut">
              <a:rPr lang="en-GB" smtClean="0"/>
              <a:t>25/01/2017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D9854-C997-4EEB-A4DC-C2710AC8D7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25941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944706-8BE2-441A-8406-4C45D46853F7}" type="datetimeFigureOut">
              <a:rPr lang="en-GB" smtClean="0"/>
              <a:t>25/01/2017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1D9854-C997-4EEB-A4DC-C2710AC8D7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44197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4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../media/image2.gi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../media/image2.gif"/><Relationship Id="rId5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4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4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Risultati immagini per future circular collider white log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21226" y="232324"/>
            <a:ext cx="1245844" cy="5517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" name="Straight Connector 6"/>
          <p:cNvCxnSpPr>
            <a:stCxn id="5" idx="3"/>
          </p:cNvCxnSpPr>
          <p:nvPr/>
        </p:nvCxnSpPr>
        <p:spPr>
          <a:xfrm>
            <a:off x="1553780" y="508190"/>
            <a:ext cx="8666990" cy="0"/>
          </a:xfrm>
          <a:prstGeom prst="line">
            <a:avLst/>
          </a:prstGeom>
          <a:ln w="19050" cap="rnd">
            <a:solidFill>
              <a:srgbClr val="003399"/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2" descr="C:\Octavio\CERN\cern_logo_white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8810" y="70189"/>
            <a:ext cx="904970" cy="876001"/>
          </a:xfrm>
          <a:prstGeom prst="rect">
            <a:avLst/>
          </a:prstGeom>
          <a:noFill/>
        </p:spPr>
      </p:pic>
      <p:cxnSp>
        <p:nvCxnSpPr>
          <p:cNvPr id="6" name="Straight Connector 6"/>
          <p:cNvCxnSpPr/>
          <p:nvPr/>
        </p:nvCxnSpPr>
        <p:spPr>
          <a:xfrm flipV="1">
            <a:off x="0" y="506331"/>
            <a:ext cx="529839" cy="1859"/>
          </a:xfrm>
          <a:prstGeom prst="line">
            <a:avLst/>
          </a:prstGeom>
          <a:ln w="19050" cap="rnd">
            <a:solidFill>
              <a:srgbClr val="003399"/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1651673" y="506331"/>
            <a:ext cx="540327" cy="0"/>
          </a:xfrm>
          <a:prstGeom prst="line">
            <a:avLst/>
          </a:prstGeom>
          <a:ln w="19050" cap="rnd">
            <a:solidFill>
              <a:srgbClr val="003399"/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0" y="-6484"/>
            <a:ext cx="121919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Trapped modes analysis update</a:t>
            </a:r>
            <a:endParaRPr lang="en-GB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371310" y="1241715"/>
                <a:ext cx="11689410" cy="339657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lnSpc>
                    <a:spcPct val="150000"/>
                  </a:lnSpc>
                  <a:buFont typeface="Wingdings" charset="2"/>
                  <a:buChar char="Ø"/>
                </a:pPr>
                <a:r>
                  <a:rPr lang="en-US" sz="2000" b="0" dirty="0" smtClean="0">
                    <a:solidFill>
                      <a:schemeClr val="tx1"/>
                    </a:solidFill>
                    <a:latin typeface="Century Gothic" panose="020B0502020202020204" pitchFamily="34" charset="0"/>
                    <a:ea typeface="Cambria Math" panose="02040503050406030204" pitchFamily="18" charset="0"/>
                    <a:cs typeface="Century Gothic" charset="0"/>
                  </a:rPr>
                  <a:t>Different bunch lengths and mesh sizes </a:t>
                </a:r>
              </a:p>
              <a:p>
                <a:pPr marL="800100" lvl="1" indent="-342900">
                  <a:lnSpc>
                    <a:spcPct val="150000"/>
                  </a:lnSpc>
                  <a:buFont typeface="Wingdings" panose="05000000000000000000" pitchFamily="2" charset="2"/>
                  <a:buChar char="q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charset="0"/>
                            <a:ea typeface="Cambria Math" panose="02040503050406030204" pitchFamily="18" charset="0"/>
                            <a:cs typeface="Century Gothic" charset="0"/>
                          </a:rPr>
                        </m:ctrlPr>
                      </m:sSubPr>
                      <m:e>
                        <m:r>
                          <a:rPr lang="en-US" sz="20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entury Gothic" charset="0"/>
                          </a:rPr>
                          <m:t>𝜎</m:t>
                        </m:r>
                      </m:e>
                      <m:sub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entury Gothic" charset="0"/>
                          </a:rPr>
                          <m:t>𝑧</m:t>
                        </m:r>
                      </m:sub>
                    </m:sSub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Century Gothic" charset="0"/>
                      </a:rPr>
                      <m:t>= </m:t>
                    </m:r>
                  </m:oMath>
                </a14:m>
                <a:r>
                  <a:rPr lang="en-US" sz="2000" dirty="0" smtClean="0">
                    <a:latin typeface="Century Gothic" charset="0"/>
                    <a:ea typeface="Century Gothic" charset="0"/>
                    <a:cs typeface="Century Gothic" charset="0"/>
                  </a:rPr>
                  <a:t>10mm,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 charset="0"/>
                            <a:ea typeface="Cambria Math" panose="02040503050406030204" pitchFamily="18" charset="0"/>
                            <a:cs typeface="Century Gothic" charset="0"/>
                          </a:rPr>
                        </m:ctrlPr>
                      </m:sSubPr>
                      <m:e>
                        <m:r>
                          <a:rPr lang="en-US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entury Gothic" charset="0"/>
                          </a:rPr>
                          <m:t>∆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entury Gothic" charset="0"/>
                          </a:rPr>
                          <m:t>𝑥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entury Gothic" charset="0"/>
                          </a:rPr>
                          <m:t>,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entury Gothic" charset="0"/>
                          </a:rPr>
                          <m:t>𝑦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entury Gothic" charset="0"/>
                          </a:rPr>
                          <m:t>,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entury Gothic" charset="0"/>
                          </a:rPr>
                          <m:t>𝑧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entury Gothic" charset="0"/>
                          </a:rPr>
                          <m:t> </m:t>
                        </m:r>
                      </m:sub>
                    </m:sSub>
                    <m:r>
                      <a:rPr lang="en-US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Century Gothic" charset="0"/>
                      </a:rPr>
                      <m:t>= </m:t>
                    </m:r>
                  </m:oMath>
                </a14:m>
                <a:r>
                  <a:rPr lang="en-US" sz="2000" dirty="0" smtClean="0">
                    <a:latin typeface="Century Gothic" charset="0"/>
                    <a:ea typeface="Century Gothic" charset="0"/>
                    <a:cs typeface="Century Gothic" charset="0"/>
                  </a:rPr>
                  <a:t>1mm</a:t>
                </a:r>
              </a:p>
              <a:p>
                <a:pPr marL="800100" lvl="1" indent="-342900">
                  <a:lnSpc>
                    <a:spcPct val="150000"/>
                  </a:lnSpc>
                  <a:buFont typeface="Wingdings" panose="05000000000000000000" pitchFamily="2" charset="2"/>
                  <a:buChar char="q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charset="0"/>
                            <a:ea typeface="Cambria Math" panose="02040503050406030204" pitchFamily="18" charset="0"/>
                            <a:cs typeface="Century Gothic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entury Gothic" charset="0"/>
                          </a:rPr>
                          <m:t>𝜎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entury Gothic" charset="0"/>
                          </a:rPr>
                          <m:t>𝑧</m:t>
                        </m:r>
                      </m:sub>
                    </m:sSub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Century Gothic" charset="0"/>
                      </a:rPr>
                      <m:t>=</m:t>
                    </m:r>
                  </m:oMath>
                </a14:m>
                <a:r>
                  <a:rPr lang="en-US" sz="2000" dirty="0" smtClean="0">
                    <a:latin typeface="Century Gothic" charset="0"/>
                    <a:ea typeface="Century Gothic" charset="0"/>
                    <a:cs typeface="Century Gothic" charset="0"/>
                  </a:rPr>
                  <a:t> 5mm</a:t>
                </a:r>
                <a:r>
                  <a:rPr lang="en-US" sz="2000" dirty="0">
                    <a:latin typeface="Century Gothic" charset="0"/>
                    <a:ea typeface="Century Gothic" charset="0"/>
                    <a:cs typeface="Century Gothic" charset="0"/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charset="0"/>
                            <a:ea typeface="Cambria Math" panose="02040503050406030204" pitchFamily="18" charset="0"/>
                            <a:cs typeface="Century Gothic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entury Gothic" charset="0"/>
                          </a:rPr>
                          <m:t>∆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entury Gothic" charset="0"/>
                          </a:rPr>
                          <m:t>𝑥</m:t>
                        </m:r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entury Gothic" charset="0"/>
                          </a:rPr>
                          <m:t>,</m:t>
                        </m:r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entury Gothic" charset="0"/>
                          </a:rPr>
                          <m:t>𝑦</m:t>
                        </m:r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entury Gothic" charset="0"/>
                          </a:rPr>
                          <m:t>,</m:t>
                        </m:r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entury Gothic" charset="0"/>
                          </a:rPr>
                          <m:t>𝑧</m:t>
                        </m:r>
                      </m:sub>
                    </m:sSub>
                    <m:r>
                      <a:rPr lang="en-US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Century Gothic" charset="0"/>
                      </a:rPr>
                      <m:t> </m:t>
                    </m:r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Century Gothic" charset="0"/>
                      </a:rPr>
                      <m:t>=</m:t>
                    </m:r>
                  </m:oMath>
                </a14:m>
                <a:r>
                  <a:rPr lang="en-US" sz="2000" dirty="0" smtClean="0">
                    <a:latin typeface="Century Gothic" charset="0"/>
                    <a:ea typeface="Century Gothic" charset="0"/>
                    <a:cs typeface="Century Gothic" charset="0"/>
                  </a:rPr>
                  <a:t> 0.5mm</a:t>
                </a:r>
              </a:p>
              <a:p>
                <a:pPr marL="342900" indent="-342900">
                  <a:lnSpc>
                    <a:spcPct val="150000"/>
                  </a:lnSpc>
                  <a:buFont typeface="Wingdings" charset="2"/>
                  <a:buChar char="Ø"/>
                </a:pPr>
                <a:r>
                  <a:rPr lang="en-US" sz="2000" dirty="0" smtClean="0">
                    <a:latin typeface="Century Gothic" charset="0"/>
                    <a:ea typeface="Century Gothic" charset="0"/>
                    <a:cs typeface="Century Gothic" charset="0"/>
                  </a:rPr>
                  <a:t>Models 1,2 different form previous structure</a:t>
                </a:r>
              </a:p>
              <a:p>
                <a:pPr marL="800100" lvl="1" indent="-342900">
                  <a:lnSpc>
                    <a:spcPct val="150000"/>
                  </a:lnSpc>
                  <a:buFont typeface="Wingdings" panose="05000000000000000000" pitchFamily="2" charset="2"/>
                  <a:buChar char="q"/>
                </a:pPr>
                <a:r>
                  <a:rPr lang="en-US" sz="2000" dirty="0" smtClean="0">
                    <a:latin typeface="Century Gothic" charset="0"/>
                    <a:ea typeface="Century Gothic" charset="0"/>
                    <a:cs typeface="Century Gothic" charset="0"/>
                  </a:rPr>
                  <a:t>We found a resonance in both models </a:t>
                </a:r>
              </a:p>
              <a:p>
                <a:pPr marL="342900" indent="-342900">
                  <a:lnSpc>
                    <a:spcPct val="150000"/>
                  </a:lnSpc>
                  <a:buFont typeface="Wingdings" charset="2"/>
                  <a:buChar char="Ø"/>
                </a:pPr>
                <a:r>
                  <a:rPr lang="en-US" sz="2000" dirty="0" smtClean="0">
                    <a:latin typeface="Century Gothic" charset="0"/>
                    <a:ea typeface="Century Gothic" charset="0"/>
                    <a:cs typeface="Century Gothic" charset="0"/>
                  </a:rPr>
                  <a:t>Some meshing problem</a:t>
                </a:r>
              </a:p>
              <a:p>
                <a:pPr marL="800100" lvl="1" indent="-342900">
                  <a:lnSpc>
                    <a:spcPct val="150000"/>
                  </a:lnSpc>
                  <a:buFont typeface="Wingdings" panose="05000000000000000000" pitchFamily="2" charset="2"/>
                  <a:buChar char="q"/>
                </a:pPr>
                <a:r>
                  <a:rPr lang="en-US" sz="2000" dirty="0" smtClean="0">
                    <a:solidFill>
                      <a:srgbClr val="FF0000"/>
                    </a:solidFill>
                    <a:latin typeface="Century Gothic" charset="0"/>
                    <a:ea typeface="Century Gothic" charset="0"/>
                    <a:cs typeface="Century Gothic" charset="0"/>
                    <a:sym typeface="Wingdings" panose="05000000000000000000" pitchFamily="2" charset="2"/>
                  </a:rPr>
                  <a:t>a CAD model would be preferred</a:t>
                </a:r>
                <a:endParaRPr lang="en-US" sz="2000" dirty="0" smtClean="0">
                  <a:solidFill>
                    <a:srgbClr val="FF0000"/>
                  </a:solidFill>
                  <a:latin typeface="Century Gothic" charset="0"/>
                  <a:ea typeface="Century Gothic" charset="0"/>
                  <a:cs typeface="Century Gothic" charset="0"/>
                </a:endParaRPr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1310" y="1241715"/>
                <a:ext cx="11689410" cy="3396571"/>
              </a:xfrm>
              <a:prstGeom prst="rect">
                <a:avLst/>
              </a:prstGeom>
              <a:blipFill rotWithShape="0">
                <a:blip r:embed="rId4"/>
                <a:stretch>
                  <a:fillRect l="-469" b="-53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2" name="Group 11"/>
          <p:cNvGrpSpPr/>
          <p:nvPr/>
        </p:nvGrpSpPr>
        <p:grpSpPr>
          <a:xfrm>
            <a:off x="0" y="6540038"/>
            <a:ext cx="12192000" cy="307777"/>
            <a:chOff x="102742" y="6478394"/>
            <a:chExt cx="11957978" cy="307777"/>
          </a:xfrm>
        </p:grpSpPr>
        <p:sp>
          <p:nvSpPr>
            <p:cNvPr id="10" name="TextBox 9"/>
            <p:cNvSpPr txBox="1"/>
            <p:nvPr/>
          </p:nvSpPr>
          <p:spPr>
            <a:xfrm>
              <a:off x="102742" y="6478394"/>
              <a:ext cx="1195797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400" dirty="0" smtClean="0">
                  <a:solidFill>
                    <a:schemeClr val="accent3">
                      <a:lumMod val="75000"/>
                    </a:schemeClr>
                  </a:solidFill>
                  <a:latin typeface="Century Gothic" panose="020B0502020202020204" pitchFamily="34" charset="0"/>
                </a:rPr>
                <a:t>E. Belli</a:t>
              </a:r>
              <a:endParaRPr lang="en-GB" sz="1400" dirty="0">
                <a:solidFill>
                  <a:schemeClr val="accent3">
                    <a:lumMod val="7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02742" y="6478394"/>
              <a:ext cx="1195797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solidFill>
                    <a:schemeClr val="accent3">
                      <a:lumMod val="75000"/>
                    </a:schemeClr>
                  </a:solidFill>
                  <a:latin typeface="Century Gothic" panose="020B0502020202020204" pitchFamily="34" charset="0"/>
                </a:rPr>
                <a:t>25/01/2017 – </a:t>
              </a:r>
              <a:r>
                <a:rPr lang="en-US" sz="1400" dirty="0" err="1" smtClean="0">
                  <a:solidFill>
                    <a:schemeClr val="accent3">
                      <a:lumMod val="75000"/>
                    </a:schemeClr>
                  </a:solidFill>
                  <a:latin typeface="Century Gothic" panose="020B0502020202020204" pitchFamily="34" charset="0"/>
                </a:rPr>
                <a:t>FCCee</a:t>
              </a:r>
              <a:r>
                <a:rPr lang="en-US" sz="1400" dirty="0" smtClean="0">
                  <a:solidFill>
                    <a:schemeClr val="accent3">
                      <a:lumMod val="75000"/>
                    </a:schemeClr>
                  </a:solidFill>
                  <a:latin typeface="Century Gothic" panose="020B0502020202020204" pitchFamily="34" charset="0"/>
                </a:rPr>
                <a:t> MDI Workshop</a:t>
              </a:r>
              <a:endParaRPr lang="en-GB" sz="1400" dirty="0">
                <a:solidFill>
                  <a:schemeClr val="accent3">
                    <a:lumMod val="75000"/>
                  </a:schemeClr>
                </a:solidFill>
                <a:latin typeface="Century Gothic" panose="020B0502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337849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201224" y="102747"/>
            <a:ext cx="11819539" cy="3821994"/>
            <a:chOff x="1762897" y="1233143"/>
            <a:chExt cx="14128277" cy="3993008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pic>
          <p:nvPicPr>
            <p:cNvPr id="4" name="Picture 3"/>
            <p:cNvPicPr>
              <a:picLocks noChangeAspect="1"/>
            </p:cNvPicPr>
            <p:nvPr/>
          </p:nvPicPr>
          <p:blipFill rotWithShape="1">
            <a:blip r:embed="rId2"/>
            <a:srcRect t="4421"/>
            <a:stretch/>
          </p:blipFill>
          <p:spPr>
            <a:xfrm>
              <a:off x="1762897" y="1233143"/>
              <a:ext cx="14128277" cy="3835646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 rotWithShape="1">
            <a:blip r:embed="rId2"/>
            <a:srcRect l="11108" t="91860" r="62788" b="-3762"/>
            <a:stretch/>
          </p:blipFill>
          <p:spPr>
            <a:xfrm>
              <a:off x="1762897" y="4748543"/>
              <a:ext cx="3688144" cy="477608"/>
            </a:xfrm>
            <a:prstGeom prst="rect">
              <a:avLst/>
            </a:prstGeom>
          </p:spPr>
        </p:pic>
      </p:grpSp>
      <p:sp>
        <p:nvSpPr>
          <p:cNvPr id="7" name="Rectangle 6"/>
          <p:cNvSpPr/>
          <p:nvPr/>
        </p:nvSpPr>
        <p:spPr>
          <a:xfrm>
            <a:off x="4819598" y="1319719"/>
            <a:ext cx="345989" cy="53546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/>
          <a:srcRect r="53519"/>
          <a:stretch/>
        </p:blipFill>
        <p:spPr>
          <a:xfrm>
            <a:off x="8611634" y="2508800"/>
            <a:ext cx="2460546" cy="3953645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78734" y="2508800"/>
            <a:ext cx="6671833" cy="3953645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sp>
        <p:nvSpPr>
          <p:cNvPr id="11" name="Rectangle 10"/>
          <p:cNvSpPr/>
          <p:nvPr/>
        </p:nvSpPr>
        <p:spPr>
          <a:xfrm>
            <a:off x="9637159" y="102747"/>
            <a:ext cx="2383603" cy="59589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Model 1</a:t>
            </a:r>
            <a:endParaRPr lang="en-GB" sz="28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</a:endParaRPr>
          </a:p>
        </p:txBody>
      </p:sp>
      <p:sp>
        <p:nvSpPr>
          <p:cNvPr id="12" name="Rounded Rectangular Callout 11"/>
          <p:cNvSpPr/>
          <p:nvPr/>
        </p:nvSpPr>
        <p:spPr>
          <a:xfrm>
            <a:off x="4400347" y="3413657"/>
            <a:ext cx="2688822" cy="720924"/>
          </a:xfrm>
          <a:prstGeom prst="wedgeRoundRectCallout">
            <a:avLst>
              <a:gd name="adj1" fmla="val -60084"/>
              <a:gd name="adj2" fmla="val -104099"/>
              <a:gd name="adj3" fmla="val 16667"/>
            </a:avLst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Pipes circular at the end (15mm radius)</a:t>
            </a:r>
            <a:endParaRPr lang="en-US" sz="1600" b="1" i="1" dirty="0" smtClean="0">
              <a:solidFill>
                <a:schemeClr val="tx1"/>
              </a:solidFill>
              <a:latin typeface="Century Gothic" charset="0"/>
              <a:ea typeface="Century Gothic" charset="0"/>
              <a:cs typeface="Century Gothic" charset="0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0" y="6540038"/>
            <a:ext cx="12192000" cy="307777"/>
            <a:chOff x="102742" y="6478394"/>
            <a:chExt cx="11957978" cy="307777"/>
          </a:xfrm>
        </p:grpSpPr>
        <p:sp>
          <p:nvSpPr>
            <p:cNvPr id="14" name="TextBox 13"/>
            <p:cNvSpPr txBox="1"/>
            <p:nvPr/>
          </p:nvSpPr>
          <p:spPr>
            <a:xfrm>
              <a:off x="102742" y="6478394"/>
              <a:ext cx="1195797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400" dirty="0" smtClean="0">
                  <a:solidFill>
                    <a:schemeClr val="accent3">
                      <a:lumMod val="75000"/>
                    </a:schemeClr>
                  </a:solidFill>
                  <a:latin typeface="Century Gothic" panose="020B0502020202020204" pitchFamily="34" charset="0"/>
                </a:rPr>
                <a:t>E. Belli</a:t>
              </a:r>
              <a:endParaRPr lang="en-GB" sz="1400" dirty="0">
                <a:solidFill>
                  <a:schemeClr val="accent3">
                    <a:lumMod val="7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102742" y="6478394"/>
              <a:ext cx="1195797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solidFill>
                    <a:schemeClr val="accent3">
                      <a:lumMod val="75000"/>
                    </a:schemeClr>
                  </a:solidFill>
                  <a:latin typeface="Century Gothic" panose="020B0502020202020204" pitchFamily="34" charset="0"/>
                </a:rPr>
                <a:t>25/01/2017 – </a:t>
              </a:r>
              <a:r>
                <a:rPr lang="en-US" sz="1400" dirty="0" err="1" smtClean="0">
                  <a:solidFill>
                    <a:schemeClr val="accent3">
                      <a:lumMod val="75000"/>
                    </a:schemeClr>
                  </a:solidFill>
                  <a:latin typeface="Century Gothic" panose="020B0502020202020204" pitchFamily="34" charset="0"/>
                </a:rPr>
                <a:t>FCCee</a:t>
              </a:r>
              <a:r>
                <a:rPr lang="en-US" sz="1400" dirty="0" smtClean="0">
                  <a:solidFill>
                    <a:schemeClr val="accent3">
                      <a:lumMod val="75000"/>
                    </a:schemeClr>
                  </a:solidFill>
                  <a:latin typeface="Century Gothic" panose="020B0502020202020204" pitchFamily="34" charset="0"/>
                </a:rPr>
                <a:t> MDI Workshop</a:t>
              </a:r>
              <a:endParaRPr lang="en-GB" sz="1400" dirty="0">
                <a:solidFill>
                  <a:schemeClr val="accent3">
                    <a:lumMod val="75000"/>
                  </a:schemeClr>
                </a:solidFill>
                <a:latin typeface="Century Gothic" panose="020B0502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15471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Risultati immagini per future circular collider white log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21226" y="232324"/>
            <a:ext cx="1245844" cy="5517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Straight Connector 6"/>
          <p:cNvCxnSpPr/>
          <p:nvPr/>
        </p:nvCxnSpPr>
        <p:spPr>
          <a:xfrm>
            <a:off x="1553780" y="508190"/>
            <a:ext cx="8666990" cy="0"/>
          </a:xfrm>
          <a:prstGeom prst="line">
            <a:avLst/>
          </a:prstGeom>
          <a:ln w="19050" cap="rnd">
            <a:solidFill>
              <a:srgbClr val="003399"/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6"/>
          <p:cNvCxnSpPr/>
          <p:nvPr/>
        </p:nvCxnSpPr>
        <p:spPr>
          <a:xfrm flipV="1">
            <a:off x="0" y="506331"/>
            <a:ext cx="529839" cy="1859"/>
          </a:xfrm>
          <a:prstGeom prst="line">
            <a:avLst/>
          </a:prstGeom>
          <a:ln w="19050" cap="rnd">
            <a:solidFill>
              <a:srgbClr val="003399"/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1651673" y="506331"/>
            <a:ext cx="540327" cy="0"/>
          </a:xfrm>
          <a:prstGeom prst="line">
            <a:avLst/>
          </a:prstGeom>
          <a:ln w="19050" cap="rnd">
            <a:solidFill>
              <a:srgbClr val="003399"/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0" y="-6484"/>
            <a:ext cx="121919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Wake potential </a:t>
            </a:r>
            <a:endParaRPr lang="en-GB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</a:endParaRPr>
          </a:p>
        </p:txBody>
      </p:sp>
      <p:pic>
        <p:nvPicPr>
          <p:cNvPr id="9" name="Picture 2" descr="C:\Octavio\CERN\cern_logo_white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8810" y="70189"/>
            <a:ext cx="904970" cy="876001"/>
          </a:xfrm>
          <a:prstGeom prst="rect">
            <a:avLst/>
          </a:prstGeom>
          <a:noFill/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/>
          <a:srcRect t="6705"/>
          <a:stretch/>
        </p:blipFill>
        <p:spPr>
          <a:xfrm>
            <a:off x="184300" y="1296870"/>
            <a:ext cx="11782302" cy="4725545"/>
          </a:xfrm>
          <a:prstGeom prst="rect">
            <a:avLst/>
          </a:prstGeom>
        </p:spPr>
      </p:pic>
      <p:grpSp>
        <p:nvGrpSpPr>
          <p:cNvPr id="17" name="Group 16"/>
          <p:cNvGrpSpPr/>
          <p:nvPr/>
        </p:nvGrpSpPr>
        <p:grpSpPr>
          <a:xfrm>
            <a:off x="10290283" y="1021531"/>
            <a:ext cx="1695236" cy="683982"/>
            <a:chOff x="7161088" y="1029552"/>
            <a:chExt cx="1695236" cy="554512"/>
          </a:xfrm>
          <a:solidFill>
            <a:schemeClr val="bg1"/>
          </a:solidFill>
        </p:grpSpPr>
        <p:sp>
          <p:nvSpPr>
            <p:cNvPr id="11" name="Rectangle 10"/>
            <p:cNvSpPr/>
            <p:nvPr/>
          </p:nvSpPr>
          <p:spPr>
            <a:xfrm>
              <a:off x="7161088" y="1029552"/>
              <a:ext cx="1695236" cy="554512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3" name="Straight Connector 12"/>
            <p:cNvCxnSpPr/>
            <p:nvPr/>
          </p:nvCxnSpPr>
          <p:spPr>
            <a:xfrm>
              <a:off x="7294652" y="1201524"/>
              <a:ext cx="441788" cy="0"/>
            </a:xfrm>
            <a:prstGeom prst="line">
              <a:avLst/>
            </a:prstGeom>
            <a:grpFill/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7294652" y="1437138"/>
              <a:ext cx="441788" cy="0"/>
            </a:xfrm>
            <a:prstGeom prst="line">
              <a:avLst/>
            </a:prstGeom>
            <a:grpFill/>
            <a:ln w="3810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/>
            <p:cNvSpPr txBox="1"/>
            <p:nvPr/>
          </p:nvSpPr>
          <p:spPr>
            <a:xfrm>
              <a:off x="7782347" y="1042778"/>
              <a:ext cx="853119" cy="27447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latin typeface="Century Gothic" panose="020B0502020202020204" pitchFamily="34" charset="0"/>
                </a:rPr>
                <a:t>10 mm</a:t>
              </a:r>
              <a:endParaRPr lang="en-GB" sz="1600" dirty="0">
                <a:latin typeface="Century Gothic" panose="020B0502020202020204" pitchFamily="34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7782346" y="1283554"/>
              <a:ext cx="739305" cy="27447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latin typeface="Century Gothic" panose="020B0502020202020204" pitchFamily="34" charset="0"/>
                </a:rPr>
                <a:t>5 mm</a:t>
              </a:r>
              <a:endParaRPr lang="en-GB" sz="1600" dirty="0">
                <a:latin typeface="Century Gothic" panose="020B0502020202020204" pitchFamily="34" charset="0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0" y="6540038"/>
            <a:ext cx="12192000" cy="307777"/>
            <a:chOff x="102742" y="6478394"/>
            <a:chExt cx="11957978" cy="307777"/>
          </a:xfrm>
        </p:grpSpPr>
        <p:sp>
          <p:nvSpPr>
            <p:cNvPr id="19" name="TextBox 18"/>
            <p:cNvSpPr txBox="1"/>
            <p:nvPr/>
          </p:nvSpPr>
          <p:spPr>
            <a:xfrm>
              <a:off x="102742" y="6478394"/>
              <a:ext cx="1195797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400" dirty="0" smtClean="0">
                  <a:solidFill>
                    <a:schemeClr val="accent3">
                      <a:lumMod val="75000"/>
                    </a:schemeClr>
                  </a:solidFill>
                  <a:latin typeface="Century Gothic" panose="020B0502020202020204" pitchFamily="34" charset="0"/>
                </a:rPr>
                <a:t>E. Belli</a:t>
              </a:r>
              <a:endParaRPr lang="en-GB" sz="1400" dirty="0">
                <a:solidFill>
                  <a:schemeClr val="accent3">
                    <a:lumMod val="7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102742" y="6478394"/>
              <a:ext cx="1195797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solidFill>
                    <a:schemeClr val="accent3">
                      <a:lumMod val="75000"/>
                    </a:schemeClr>
                  </a:solidFill>
                  <a:latin typeface="Century Gothic" panose="020B0502020202020204" pitchFamily="34" charset="0"/>
                </a:rPr>
                <a:t>25/01/2017 – </a:t>
              </a:r>
              <a:r>
                <a:rPr lang="en-US" sz="1400" dirty="0" err="1" smtClean="0">
                  <a:solidFill>
                    <a:schemeClr val="accent3">
                      <a:lumMod val="75000"/>
                    </a:schemeClr>
                  </a:solidFill>
                  <a:latin typeface="Century Gothic" panose="020B0502020202020204" pitchFamily="34" charset="0"/>
                </a:rPr>
                <a:t>FCCee</a:t>
              </a:r>
              <a:r>
                <a:rPr lang="en-US" sz="1400" dirty="0" smtClean="0">
                  <a:solidFill>
                    <a:schemeClr val="accent3">
                      <a:lumMod val="75000"/>
                    </a:schemeClr>
                  </a:solidFill>
                  <a:latin typeface="Century Gothic" panose="020B0502020202020204" pitchFamily="34" charset="0"/>
                </a:rPr>
                <a:t> MDI Workshop</a:t>
              </a:r>
              <a:endParaRPr lang="en-GB" sz="1400" dirty="0">
                <a:solidFill>
                  <a:schemeClr val="accent3">
                    <a:lumMod val="75000"/>
                  </a:schemeClr>
                </a:solidFill>
                <a:latin typeface="Century Gothic" panose="020B0502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60308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3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209" y="1284388"/>
            <a:ext cx="12068247" cy="4917214"/>
          </a:xfrm>
          <a:prstGeom prst="rect">
            <a:avLst/>
          </a:prstGeom>
        </p:spPr>
      </p:pic>
      <p:pic>
        <p:nvPicPr>
          <p:cNvPr id="4" name="Picture 3" descr="Risultati immagini per future circular collider white 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21226" y="232324"/>
            <a:ext cx="1245844" cy="5517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Straight Connector 6"/>
          <p:cNvCxnSpPr/>
          <p:nvPr/>
        </p:nvCxnSpPr>
        <p:spPr>
          <a:xfrm>
            <a:off x="1553780" y="508190"/>
            <a:ext cx="8666990" cy="0"/>
          </a:xfrm>
          <a:prstGeom prst="line">
            <a:avLst/>
          </a:prstGeom>
          <a:ln w="19050" cap="rnd">
            <a:solidFill>
              <a:srgbClr val="003399"/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6"/>
          <p:cNvCxnSpPr/>
          <p:nvPr/>
        </p:nvCxnSpPr>
        <p:spPr>
          <a:xfrm flipV="1">
            <a:off x="0" y="506331"/>
            <a:ext cx="529839" cy="1859"/>
          </a:xfrm>
          <a:prstGeom prst="line">
            <a:avLst/>
          </a:prstGeom>
          <a:ln w="19050" cap="rnd">
            <a:solidFill>
              <a:srgbClr val="003399"/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1651673" y="506331"/>
            <a:ext cx="540327" cy="0"/>
          </a:xfrm>
          <a:prstGeom prst="line">
            <a:avLst/>
          </a:prstGeom>
          <a:ln w="19050" cap="rnd">
            <a:solidFill>
              <a:srgbClr val="003399"/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0" y="-6484"/>
            <a:ext cx="121919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Impedance</a:t>
            </a:r>
            <a:endParaRPr lang="en-GB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</a:endParaRPr>
          </a:p>
        </p:txBody>
      </p:sp>
      <p:pic>
        <p:nvPicPr>
          <p:cNvPr id="9" name="Picture 2" descr="C:\Octavio\CERN\cern_logo_white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8810" y="70189"/>
            <a:ext cx="904970" cy="876001"/>
          </a:xfrm>
          <a:prstGeom prst="rect">
            <a:avLst/>
          </a:prstGeom>
          <a:noFill/>
        </p:spPr>
      </p:pic>
      <p:grpSp>
        <p:nvGrpSpPr>
          <p:cNvPr id="16" name="Group 15"/>
          <p:cNvGrpSpPr/>
          <p:nvPr/>
        </p:nvGrpSpPr>
        <p:grpSpPr>
          <a:xfrm>
            <a:off x="0" y="6540038"/>
            <a:ext cx="12192000" cy="307777"/>
            <a:chOff x="102742" y="6478394"/>
            <a:chExt cx="11957978" cy="307777"/>
          </a:xfrm>
        </p:grpSpPr>
        <p:sp>
          <p:nvSpPr>
            <p:cNvPr id="17" name="TextBox 16"/>
            <p:cNvSpPr txBox="1"/>
            <p:nvPr/>
          </p:nvSpPr>
          <p:spPr>
            <a:xfrm>
              <a:off x="102742" y="6478394"/>
              <a:ext cx="1195797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400" dirty="0" smtClean="0">
                  <a:solidFill>
                    <a:schemeClr val="accent3">
                      <a:lumMod val="75000"/>
                    </a:schemeClr>
                  </a:solidFill>
                  <a:latin typeface="Century Gothic" panose="020B0502020202020204" pitchFamily="34" charset="0"/>
                </a:rPr>
                <a:t>E. Belli</a:t>
              </a:r>
              <a:endParaRPr lang="en-GB" sz="1400" dirty="0">
                <a:solidFill>
                  <a:schemeClr val="accent3">
                    <a:lumMod val="7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102742" y="6478394"/>
              <a:ext cx="1195797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solidFill>
                    <a:schemeClr val="accent3">
                      <a:lumMod val="75000"/>
                    </a:schemeClr>
                  </a:solidFill>
                  <a:latin typeface="Century Gothic" panose="020B0502020202020204" pitchFamily="34" charset="0"/>
                </a:rPr>
                <a:t>25/01/2017 – </a:t>
              </a:r>
              <a:r>
                <a:rPr lang="en-US" sz="1400" dirty="0" err="1" smtClean="0">
                  <a:solidFill>
                    <a:schemeClr val="accent3">
                      <a:lumMod val="75000"/>
                    </a:schemeClr>
                  </a:solidFill>
                  <a:latin typeface="Century Gothic" panose="020B0502020202020204" pitchFamily="34" charset="0"/>
                </a:rPr>
                <a:t>FCCee</a:t>
              </a:r>
              <a:r>
                <a:rPr lang="en-US" sz="1400" dirty="0" smtClean="0">
                  <a:solidFill>
                    <a:schemeClr val="accent3">
                      <a:lumMod val="75000"/>
                    </a:schemeClr>
                  </a:solidFill>
                  <a:latin typeface="Century Gothic" panose="020B0502020202020204" pitchFamily="34" charset="0"/>
                </a:rPr>
                <a:t> MDI Workshop</a:t>
              </a:r>
              <a:endParaRPr lang="en-GB" sz="1400" dirty="0">
                <a:solidFill>
                  <a:schemeClr val="accent3">
                    <a:lumMod val="75000"/>
                  </a:schemeClr>
                </a:solidFill>
                <a:latin typeface="Century Gothic" panose="020B0502020202020204" pitchFamily="34" charset="0"/>
              </a:endParaRPr>
            </a:p>
          </p:txBody>
        </p:sp>
      </p:grpSp>
      <p:cxnSp>
        <p:nvCxnSpPr>
          <p:cNvPr id="19" name="Straight Connector 18"/>
          <p:cNvCxnSpPr/>
          <p:nvPr/>
        </p:nvCxnSpPr>
        <p:spPr>
          <a:xfrm>
            <a:off x="7354958" y="1443521"/>
            <a:ext cx="13687" cy="4162149"/>
          </a:xfrm>
          <a:prstGeom prst="line">
            <a:avLst/>
          </a:prstGeom>
          <a:ln w="19050">
            <a:solidFill>
              <a:srgbClr val="92D050"/>
            </a:solidFill>
            <a:prstDash val="dash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/>
        </p:nvSpPr>
        <p:spPr>
          <a:xfrm>
            <a:off x="7473877" y="1463399"/>
            <a:ext cx="1150928" cy="25552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5.78 GHz</a:t>
            </a:r>
            <a:endParaRPr lang="en-GB" sz="2800" dirty="0">
              <a:solidFill>
                <a:srgbClr val="92D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</a:endParaRPr>
          </a:p>
        </p:txBody>
      </p:sp>
      <p:grpSp>
        <p:nvGrpSpPr>
          <p:cNvPr id="33" name="Group 32"/>
          <p:cNvGrpSpPr/>
          <p:nvPr/>
        </p:nvGrpSpPr>
        <p:grpSpPr>
          <a:xfrm>
            <a:off x="10220770" y="1101530"/>
            <a:ext cx="1695236" cy="683982"/>
            <a:chOff x="7161088" y="1029552"/>
            <a:chExt cx="1695236" cy="554512"/>
          </a:xfrm>
          <a:solidFill>
            <a:schemeClr val="bg1"/>
          </a:solidFill>
        </p:grpSpPr>
        <p:sp>
          <p:nvSpPr>
            <p:cNvPr id="34" name="Rectangle 33"/>
            <p:cNvSpPr/>
            <p:nvPr/>
          </p:nvSpPr>
          <p:spPr>
            <a:xfrm>
              <a:off x="7161088" y="1029552"/>
              <a:ext cx="1695236" cy="554512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35" name="Straight Connector 34"/>
            <p:cNvCxnSpPr/>
            <p:nvPr/>
          </p:nvCxnSpPr>
          <p:spPr>
            <a:xfrm>
              <a:off x="7294652" y="1201524"/>
              <a:ext cx="441788" cy="0"/>
            </a:xfrm>
            <a:prstGeom prst="line">
              <a:avLst/>
            </a:prstGeom>
            <a:grpFill/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>
              <a:off x="7294652" y="1437138"/>
              <a:ext cx="441788" cy="0"/>
            </a:xfrm>
            <a:prstGeom prst="line">
              <a:avLst/>
            </a:prstGeom>
            <a:grpFill/>
            <a:ln w="3810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TextBox 36"/>
            <p:cNvSpPr txBox="1"/>
            <p:nvPr/>
          </p:nvSpPr>
          <p:spPr>
            <a:xfrm>
              <a:off x="7782347" y="1042778"/>
              <a:ext cx="853119" cy="27447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latin typeface="Century Gothic" panose="020B0502020202020204" pitchFamily="34" charset="0"/>
                </a:rPr>
                <a:t>10 mm</a:t>
              </a:r>
              <a:endParaRPr lang="en-GB" sz="1600" dirty="0">
                <a:latin typeface="Century Gothic" panose="020B0502020202020204" pitchFamily="34" charset="0"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7782346" y="1283554"/>
              <a:ext cx="739305" cy="27447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latin typeface="Century Gothic" panose="020B0502020202020204" pitchFamily="34" charset="0"/>
                </a:rPr>
                <a:t>5 mm</a:t>
              </a:r>
              <a:endParaRPr lang="en-GB" sz="1600" dirty="0">
                <a:latin typeface="Century Gothic" panose="020B0502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70006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4640" y="946190"/>
            <a:ext cx="10482718" cy="5577156"/>
          </a:xfrm>
          <a:prstGeom prst="rect">
            <a:avLst/>
          </a:prstGeom>
        </p:spPr>
      </p:pic>
      <p:pic>
        <p:nvPicPr>
          <p:cNvPr id="4" name="Picture 3" descr="Risultati immagini per future circular collider white 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21226" y="232324"/>
            <a:ext cx="1245844" cy="5517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Straight Connector 6"/>
          <p:cNvCxnSpPr/>
          <p:nvPr/>
        </p:nvCxnSpPr>
        <p:spPr>
          <a:xfrm>
            <a:off x="1553780" y="508190"/>
            <a:ext cx="8666990" cy="0"/>
          </a:xfrm>
          <a:prstGeom prst="line">
            <a:avLst/>
          </a:prstGeom>
          <a:ln w="19050" cap="rnd">
            <a:solidFill>
              <a:srgbClr val="003399"/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6"/>
          <p:cNvCxnSpPr/>
          <p:nvPr/>
        </p:nvCxnSpPr>
        <p:spPr>
          <a:xfrm flipV="1">
            <a:off x="0" y="506331"/>
            <a:ext cx="529839" cy="1859"/>
          </a:xfrm>
          <a:prstGeom prst="line">
            <a:avLst/>
          </a:prstGeom>
          <a:ln w="19050" cap="rnd">
            <a:solidFill>
              <a:srgbClr val="003399"/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1651673" y="506331"/>
            <a:ext cx="540327" cy="0"/>
          </a:xfrm>
          <a:prstGeom prst="line">
            <a:avLst/>
          </a:prstGeom>
          <a:ln w="19050" cap="rnd">
            <a:solidFill>
              <a:srgbClr val="003399"/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0" y="-6484"/>
            <a:ext cx="121919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Eigenmode</a:t>
            </a: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 simulations</a:t>
            </a:r>
          </a:p>
        </p:txBody>
      </p:sp>
      <p:pic>
        <p:nvPicPr>
          <p:cNvPr id="9" name="Picture 2" descr="C:\Octavio\CERN\cern_logo_white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8810" y="70189"/>
            <a:ext cx="904970" cy="876001"/>
          </a:xfrm>
          <a:prstGeom prst="rect">
            <a:avLst/>
          </a:prstGeom>
          <a:noFill/>
        </p:spPr>
      </p:pic>
      <p:grpSp>
        <p:nvGrpSpPr>
          <p:cNvPr id="13" name="Group 12"/>
          <p:cNvGrpSpPr/>
          <p:nvPr/>
        </p:nvGrpSpPr>
        <p:grpSpPr>
          <a:xfrm>
            <a:off x="0" y="6540038"/>
            <a:ext cx="12192000" cy="307777"/>
            <a:chOff x="102742" y="6478394"/>
            <a:chExt cx="11957978" cy="307777"/>
          </a:xfrm>
        </p:grpSpPr>
        <p:sp>
          <p:nvSpPr>
            <p:cNvPr id="14" name="TextBox 13"/>
            <p:cNvSpPr txBox="1"/>
            <p:nvPr/>
          </p:nvSpPr>
          <p:spPr>
            <a:xfrm>
              <a:off x="102742" y="6478394"/>
              <a:ext cx="1195797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400" dirty="0" smtClean="0">
                  <a:solidFill>
                    <a:schemeClr val="accent3">
                      <a:lumMod val="75000"/>
                    </a:schemeClr>
                  </a:solidFill>
                  <a:latin typeface="Century Gothic" panose="020B0502020202020204" pitchFamily="34" charset="0"/>
                </a:rPr>
                <a:t>E. Belli</a:t>
              </a:r>
              <a:endParaRPr lang="en-GB" sz="1400" dirty="0">
                <a:solidFill>
                  <a:schemeClr val="accent3">
                    <a:lumMod val="7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102742" y="6478394"/>
              <a:ext cx="1195797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solidFill>
                    <a:schemeClr val="accent3">
                      <a:lumMod val="75000"/>
                    </a:schemeClr>
                  </a:solidFill>
                  <a:latin typeface="Century Gothic" panose="020B0502020202020204" pitchFamily="34" charset="0"/>
                </a:rPr>
                <a:t>25/01/2017 – </a:t>
              </a:r>
              <a:r>
                <a:rPr lang="en-US" sz="1400" dirty="0" err="1" smtClean="0">
                  <a:solidFill>
                    <a:schemeClr val="accent3">
                      <a:lumMod val="75000"/>
                    </a:schemeClr>
                  </a:solidFill>
                  <a:latin typeface="Century Gothic" panose="020B0502020202020204" pitchFamily="34" charset="0"/>
                </a:rPr>
                <a:t>FCCee</a:t>
              </a:r>
              <a:r>
                <a:rPr lang="en-US" sz="1400" dirty="0" smtClean="0">
                  <a:solidFill>
                    <a:schemeClr val="accent3">
                      <a:lumMod val="75000"/>
                    </a:schemeClr>
                  </a:solidFill>
                  <a:latin typeface="Century Gothic" panose="020B0502020202020204" pitchFamily="34" charset="0"/>
                </a:rPr>
                <a:t> MDI Workshop</a:t>
              </a:r>
              <a:endParaRPr lang="en-GB" sz="1400" dirty="0">
                <a:solidFill>
                  <a:schemeClr val="accent3">
                    <a:lumMod val="75000"/>
                  </a:schemeClr>
                </a:solidFill>
                <a:latin typeface="Century Gothic" panose="020B0502020202020204" pitchFamily="34" charset="0"/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/>
              <p:cNvSpPr/>
              <p:nvPr/>
            </p:nvSpPr>
            <p:spPr>
              <a:xfrm>
                <a:off x="993914" y="1108325"/>
                <a:ext cx="5572538" cy="127195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85750" indent="-285750">
                  <a:lnSpc>
                    <a:spcPct val="120000"/>
                  </a:lnSpc>
                  <a:buFont typeface="Wingdings" panose="05000000000000000000" pitchFamily="2" charset="2"/>
                  <a:buChar char="Ø"/>
                </a:pPr>
                <a:r>
                  <a:rPr lang="en-US" b="1" dirty="0" smtClean="0">
                    <a:latin typeface="Century Gothic" panose="020B0502020202020204" pitchFamily="34" charset="0"/>
                  </a:rPr>
                  <a:t>Quality factor </a:t>
                </a:r>
                <a14:m>
                  <m:oMath xmlns:m="http://schemas.openxmlformats.org/officeDocument/2006/math">
                    <m:r>
                      <a:rPr lang="en-US" b="1" i="1">
                        <a:latin typeface="Cambria Math" panose="02040503050406030204" pitchFamily="18" charset="0"/>
                      </a:rPr>
                      <m:t>𝑸</m:t>
                    </m:r>
                    <m:r>
                      <a:rPr lang="en-US" b="1" i="1">
                        <a:latin typeface="Cambria Math" panose="02040503050406030204" pitchFamily="18" charset="0"/>
                      </a:rPr>
                      <m:t>= </m:t>
                    </m:r>
                  </m:oMath>
                </a14:m>
                <a:r>
                  <a:rPr lang="en-US" b="1" dirty="0">
                    <a:latin typeface="Century Gothic" panose="020B0502020202020204" pitchFamily="34" charset="0"/>
                  </a:rPr>
                  <a:t>8558</a:t>
                </a:r>
              </a:p>
              <a:p>
                <a:pPr marL="285750" indent="-285750">
                  <a:lnSpc>
                    <a:spcPct val="120000"/>
                  </a:lnSpc>
                  <a:buFont typeface="Wingdings" panose="05000000000000000000" pitchFamily="2" charset="2"/>
                  <a:buChar char="Ø"/>
                </a:pPr>
                <a:r>
                  <a:rPr lang="en-US" b="1" dirty="0" smtClean="0">
                    <a:latin typeface="Century Gothic" panose="020B0502020202020204" pitchFamily="34" charset="0"/>
                  </a:rPr>
                  <a:t>Shunt impedance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𝑹</m:t>
                        </m:r>
                      </m:e>
                      <m:sub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𝒔𝒉𝒖𝒏𝒕</m:t>
                        </m:r>
                      </m:sub>
                    </m:sSub>
                    <m:r>
                      <a:rPr lang="en-US" b="1" i="1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b="1" dirty="0">
                    <a:latin typeface="Century Gothic" panose="020B0502020202020204" pitchFamily="34" charset="0"/>
                  </a:rPr>
                  <a:t>  210 k</a:t>
                </a:r>
                <a:r>
                  <a:rPr lang="el-GR" b="1" dirty="0">
                    <a:latin typeface="Century Gothic" panose="020B0502020202020204" pitchFamily="34" charset="0"/>
                  </a:rPr>
                  <a:t>Ω</a:t>
                </a:r>
                <a:endParaRPr lang="en-US" b="1" dirty="0">
                  <a:latin typeface="Century Gothic" panose="020B0502020202020204" pitchFamily="34" charset="0"/>
                </a:endParaRPr>
              </a:p>
              <a:p>
                <a:pPr marL="285750" indent="-285750">
                  <a:lnSpc>
                    <a:spcPct val="120000"/>
                  </a:lnSpc>
                  <a:buFont typeface="Wingdings" panose="05000000000000000000" pitchFamily="2" charset="2"/>
                  <a:buChar char="Ø"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GB" b="1" i="1">
                            <a:latin typeface="Cambria Math" charset="0"/>
                          </a:rPr>
                        </m:ctrlPr>
                      </m:fPr>
                      <m:num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𝑹</m:t>
                        </m:r>
                      </m:num>
                      <m:den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𝑸</m:t>
                        </m:r>
                      </m:den>
                    </m:f>
                    <m:r>
                      <a:rPr lang="en-US" b="1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GB" b="1" dirty="0">
                    <a:latin typeface="Century Gothic" panose="020B0502020202020204" pitchFamily="34" charset="0"/>
                  </a:rPr>
                  <a:t> 25</a:t>
                </a:r>
                <a:endParaRPr lang="en-US" b="1" dirty="0">
                  <a:latin typeface="Century Gothic" panose="020B0502020202020204" pitchFamily="34" charset="0"/>
                </a:endParaRPr>
              </a:p>
            </p:txBody>
          </p:sp>
        </mc:Choice>
        <mc:Fallback xmlns=""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3914" y="1108325"/>
                <a:ext cx="5572538" cy="1271951"/>
              </a:xfrm>
              <a:prstGeom prst="rect">
                <a:avLst/>
              </a:prstGeom>
              <a:blipFill rotWithShape="0">
                <a:blip r:embed="rId5"/>
                <a:stretch>
                  <a:fillRect l="-656" t="-962" b="-192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16158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816" y="97566"/>
            <a:ext cx="11973391" cy="353531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l="4416" r="6490"/>
          <a:stretch/>
        </p:blipFill>
        <p:spPr>
          <a:xfrm>
            <a:off x="826193" y="2728012"/>
            <a:ext cx="8138985" cy="3632840"/>
          </a:xfrm>
          <a:prstGeom prst="rect">
            <a:avLst/>
          </a:prstGeom>
          <a:noFill/>
          <a:ln w="38100"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6" name="Rectangle 5"/>
          <p:cNvSpPr/>
          <p:nvPr/>
        </p:nvSpPr>
        <p:spPr>
          <a:xfrm>
            <a:off x="3196281" y="1145059"/>
            <a:ext cx="345989" cy="53546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/>
          <a:srcRect l="1" r="70743"/>
          <a:stretch/>
        </p:blipFill>
        <p:spPr>
          <a:xfrm>
            <a:off x="9299417" y="2728012"/>
            <a:ext cx="1633588" cy="3632840"/>
          </a:xfrm>
          <a:prstGeom prst="rect">
            <a:avLst/>
          </a:prstGeom>
          <a:ln w="38100"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9" name="Rectangle 8"/>
          <p:cNvSpPr/>
          <p:nvPr/>
        </p:nvSpPr>
        <p:spPr>
          <a:xfrm>
            <a:off x="9637159" y="133569"/>
            <a:ext cx="2383603" cy="59589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Model 2</a:t>
            </a:r>
            <a:endParaRPr lang="en-GB" sz="28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0" y="6540038"/>
            <a:ext cx="12192000" cy="307777"/>
            <a:chOff x="102742" y="6478394"/>
            <a:chExt cx="11957978" cy="307777"/>
          </a:xfrm>
        </p:grpSpPr>
        <p:sp>
          <p:nvSpPr>
            <p:cNvPr id="11" name="TextBox 10"/>
            <p:cNvSpPr txBox="1"/>
            <p:nvPr/>
          </p:nvSpPr>
          <p:spPr>
            <a:xfrm>
              <a:off x="102742" y="6478394"/>
              <a:ext cx="1195797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400" dirty="0" smtClean="0">
                  <a:solidFill>
                    <a:schemeClr val="accent3">
                      <a:lumMod val="75000"/>
                    </a:schemeClr>
                  </a:solidFill>
                  <a:latin typeface="Century Gothic" panose="020B0502020202020204" pitchFamily="34" charset="0"/>
                </a:rPr>
                <a:t>E. Belli</a:t>
              </a:r>
              <a:endParaRPr lang="en-GB" sz="1400" dirty="0">
                <a:solidFill>
                  <a:schemeClr val="accent3">
                    <a:lumMod val="7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102742" y="6478394"/>
              <a:ext cx="1195797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solidFill>
                    <a:schemeClr val="accent3">
                      <a:lumMod val="75000"/>
                    </a:schemeClr>
                  </a:solidFill>
                  <a:latin typeface="Century Gothic" panose="020B0502020202020204" pitchFamily="34" charset="0"/>
                </a:rPr>
                <a:t>25/01/2017 – </a:t>
              </a:r>
              <a:r>
                <a:rPr lang="en-US" sz="1400" dirty="0" err="1" smtClean="0">
                  <a:solidFill>
                    <a:schemeClr val="accent3">
                      <a:lumMod val="75000"/>
                    </a:schemeClr>
                  </a:solidFill>
                  <a:latin typeface="Century Gothic" panose="020B0502020202020204" pitchFamily="34" charset="0"/>
                </a:rPr>
                <a:t>FCCee</a:t>
              </a:r>
              <a:r>
                <a:rPr lang="en-US" sz="1400" dirty="0" smtClean="0">
                  <a:solidFill>
                    <a:schemeClr val="accent3">
                      <a:lumMod val="75000"/>
                    </a:schemeClr>
                  </a:solidFill>
                  <a:latin typeface="Century Gothic" panose="020B0502020202020204" pitchFamily="34" charset="0"/>
                </a:rPr>
                <a:t> MDI Workshop</a:t>
              </a:r>
              <a:endParaRPr lang="en-GB" sz="1400" dirty="0">
                <a:solidFill>
                  <a:schemeClr val="accent3">
                    <a:lumMod val="75000"/>
                  </a:schemeClr>
                </a:solidFill>
                <a:latin typeface="Century Gothic" panose="020B0502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637791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Risultati immagini per future circular collider white log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21226" y="232324"/>
            <a:ext cx="1245844" cy="5517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Straight Connector 6"/>
          <p:cNvCxnSpPr/>
          <p:nvPr/>
        </p:nvCxnSpPr>
        <p:spPr>
          <a:xfrm>
            <a:off x="1553780" y="508190"/>
            <a:ext cx="8666990" cy="0"/>
          </a:xfrm>
          <a:prstGeom prst="line">
            <a:avLst/>
          </a:prstGeom>
          <a:ln w="19050" cap="rnd">
            <a:solidFill>
              <a:srgbClr val="003399"/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6"/>
          <p:cNvCxnSpPr/>
          <p:nvPr/>
        </p:nvCxnSpPr>
        <p:spPr>
          <a:xfrm flipV="1">
            <a:off x="0" y="506331"/>
            <a:ext cx="529839" cy="1859"/>
          </a:xfrm>
          <a:prstGeom prst="line">
            <a:avLst/>
          </a:prstGeom>
          <a:ln w="19050" cap="rnd">
            <a:solidFill>
              <a:srgbClr val="003399"/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1651673" y="506331"/>
            <a:ext cx="540327" cy="0"/>
          </a:xfrm>
          <a:prstGeom prst="line">
            <a:avLst/>
          </a:prstGeom>
          <a:ln w="19050" cap="rnd">
            <a:solidFill>
              <a:srgbClr val="003399"/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0" y="-6484"/>
            <a:ext cx="121919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Wake potential </a:t>
            </a:r>
            <a:endParaRPr lang="en-GB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</a:endParaRPr>
          </a:p>
        </p:txBody>
      </p:sp>
      <p:pic>
        <p:nvPicPr>
          <p:cNvPr id="9" name="Picture 2" descr="C:\Octavio\CERN\cern_logo_white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8810" y="70189"/>
            <a:ext cx="904970" cy="876001"/>
          </a:xfrm>
          <a:prstGeom prst="rect">
            <a:avLst/>
          </a:prstGeom>
          <a:noFill/>
        </p:spPr>
      </p:pic>
      <p:grpSp>
        <p:nvGrpSpPr>
          <p:cNvPr id="10" name="Group 9"/>
          <p:cNvGrpSpPr/>
          <p:nvPr/>
        </p:nvGrpSpPr>
        <p:grpSpPr>
          <a:xfrm>
            <a:off x="0" y="6540038"/>
            <a:ext cx="12192000" cy="307777"/>
            <a:chOff x="102742" y="6478394"/>
            <a:chExt cx="11957978" cy="307777"/>
          </a:xfrm>
        </p:grpSpPr>
        <p:sp>
          <p:nvSpPr>
            <p:cNvPr id="11" name="TextBox 10"/>
            <p:cNvSpPr txBox="1"/>
            <p:nvPr/>
          </p:nvSpPr>
          <p:spPr>
            <a:xfrm>
              <a:off x="102742" y="6478394"/>
              <a:ext cx="1195797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400" dirty="0" smtClean="0">
                  <a:solidFill>
                    <a:schemeClr val="accent3">
                      <a:lumMod val="75000"/>
                    </a:schemeClr>
                  </a:solidFill>
                  <a:latin typeface="Century Gothic" panose="020B0502020202020204" pitchFamily="34" charset="0"/>
                </a:rPr>
                <a:t>E. Belli</a:t>
              </a:r>
              <a:endParaRPr lang="en-GB" sz="1400" dirty="0">
                <a:solidFill>
                  <a:schemeClr val="accent3">
                    <a:lumMod val="7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102742" y="6478394"/>
              <a:ext cx="1195797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solidFill>
                    <a:schemeClr val="accent3">
                      <a:lumMod val="75000"/>
                    </a:schemeClr>
                  </a:solidFill>
                  <a:latin typeface="Century Gothic" panose="020B0502020202020204" pitchFamily="34" charset="0"/>
                </a:rPr>
                <a:t>25/01/2017 – </a:t>
              </a:r>
              <a:r>
                <a:rPr lang="en-US" sz="1400" dirty="0" err="1" smtClean="0">
                  <a:solidFill>
                    <a:schemeClr val="accent3">
                      <a:lumMod val="75000"/>
                    </a:schemeClr>
                  </a:solidFill>
                  <a:latin typeface="Century Gothic" panose="020B0502020202020204" pitchFamily="34" charset="0"/>
                </a:rPr>
                <a:t>FCCee</a:t>
              </a:r>
              <a:r>
                <a:rPr lang="en-US" sz="1400" dirty="0" smtClean="0">
                  <a:solidFill>
                    <a:schemeClr val="accent3">
                      <a:lumMod val="75000"/>
                    </a:schemeClr>
                  </a:solidFill>
                  <a:latin typeface="Century Gothic" panose="020B0502020202020204" pitchFamily="34" charset="0"/>
                </a:rPr>
                <a:t> MDI Workshop</a:t>
              </a:r>
              <a:endParaRPr lang="en-GB" sz="1400" dirty="0">
                <a:solidFill>
                  <a:schemeClr val="accent3">
                    <a:lumMod val="75000"/>
                  </a:schemeClr>
                </a:solidFill>
                <a:latin typeface="Century Gothic" panose="020B0502020202020204" pitchFamily="34" charset="0"/>
              </a:endParaRPr>
            </a:p>
          </p:txBody>
        </p:sp>
      </p:grp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8965" y="1448122"/>
            <a:ext cx="11890595" cy="4824597"/>
          </a:xfrm>
          <a:prstGeom prst="rect">
            <a:avLst/>
          </a:prstGeom>
        </p:spPr>
      </p:pic>
      <p:grpSp>
        <p:nvGrpSpPr>
          <p:cNvPr id="13" name="Group 12"/>
          <p:cNvGrpSpPr/>
          <p:nvPr/>
        </p:nvGrpSpPr>
        <p:grpSpPr>
          <a:xfrm>
            <a:off x="10290283" y="1021531"/>
            <a:ext cx="1695236" cy="683982"/>
            <a:chOff x="7161088" y="1029552"/>
            <a:chExt cx="1695236" cy="554512"/>
          </a:xfrm>
          <a:solidFill>
            <a:schemeClr val="bg1"/>
          </a:solidFill>
        </p:grpSpPr>
        <p:sp>
          <p:nvSpPr>
            <p:cNvPr id="14" name="Rectangle 13"/>
            <p:cNvSpPr/>
            <p:nvPr/>
          </p:nvSpPr>
          <p:spPr>
            <a:xfrm>
              <a:off x="7161088" y="1029552"/>
              <a:ext cx="1695236" cy="554512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5" name="Straight Connector 14"/>
            <p:cNvCxnSpPr/>
            <p:nvPr/>
          </p:nvCxnSpPr>
          <p:spPr>
            <a:xfrm>
              <a:off x="7294652" y="1201524"/>
              <a:ext cx="441788" cy="0"/>
            </a:xfrm>
            <a:prstGeom prst="line">
              <a:avLst/>
            </a:prstGeom>
            <a:grpFill/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7294652" y="1437138"/>
              <a:ext cx="441788" cy="0"/>
            </a:xfrm>
            <a:prstGeom prst="line">
              <a:avLst/>
            </a:prstGeom>
            <a:grpFill/>
            <a:ln w="38100">
              <a:solidFill>
                <a:srgbClr val="FF006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6"/>
            <p:cNvSpPr txBox="1"/>
            <p:nvPr/>
          </p:nvSpPr>
          <p:spPr>
            <a:xfrm>
              <a:off x="7782347" y="1042778"/>
              <a:ext cx="853119" cy="27447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latin typeface="Century Gothic" panose="020B0502020202020204" pitchFamily="34" charset="0"/>
                </a:rPr>
                <a:t>10 mm</a:t>
              </a:r>
              <a:endParaRPr lang="en-GB" sz="1600" dirty="0">
                <a:latin typeface="Century Gothic" panose="020B0502020202020204" pitchFamily="34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7782346" y="1283554"/>
              <a:ext cx="739305" cy="27447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latin typeface="Century Gothic" panose="020B0502020202020204" pitchFamily="34" charset="0"/>
                </a:rPr>
                <a:t>5 mm</a:t>
              </a:r>
              <a:endParaRPr lang="en-GB" sz="1600" dirty="0">
                <a:latin typeface="Century Gothic" panose="020B0502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434804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Risultati immagini per future circular collider white log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21226" y="232324"/>
            <a:ext cx="1245844" cy="5517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Straight Connector 6"/>
          <p:cNvCxnSpPr/>
          <p:nvPr/>
        </p:nvCxnSpPr>
        <p:spPr>
          <a:xfrm>
            <a:off x="1553780" y="508190"/>
            <a:ext cx="8666990" cy="0"/>
          </a:xfrm>
          <a:prstGeom prst="line">
            <a:avLst/>
          </a:prstGeom>
          <a:ln w="19050" cap="rnd">
            <a:solidFill>
              <a:srgbClr val="003399"/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6"/>
          <p:cNvCxnSpPr/>
          <p:nvPr/>
        </p:nvCxnSpPr>
        <p:spPr>
          <a:xfrm flipV="1">
            <a:off x="0" y="506331"/>
            <a:ext cx="529839" cy="1859"/>
          </a:xfrm>
          <a:prstGeom prst="line">
            <a:avLst/>
          </a:prstGeom>
          <a:ln w="19050" cap="rnd">
            <a:solidFill>
              <a:srgbClr val="003399"/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1651673" y="506331"/>
            <a:ext cx="540327" cy="0"/>
          </a:xfrm>
          <a:prstGeom prst="line">
            <a:avLst/>
          </a:prstGeom>
          <a:ln w="19050" cap="rnd">
            <a:solidFill>
              <a:srgbClr val="003399"/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0" y="-6484"/>
            <a:ext cx="121919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Impedance</a:t>
            </a:r>
            <a:endParaRPr lang="en-GB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</a:endParaRPr>
          </a:p>
        </p:txBody>
      </p:sp>
      <p:pic>
        <p:nvPicPr>
          <p:cNvPr id="9" name="Picture 2" descr="C:\Octavio\CERN\cern_logo_white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8810" y="70189"/>
            <a:ext cx="904970" cy="876001"/>
          </a:xfrm>
          <a:prstGeom prst="rect">
            <a:avLst/>
          </a:prstGeom>
          <a:noFill/>
        </p:spPr>
      </p:pic>
      <p:grpSp>
        <p:nvGrpSpPr>
          <p:cNvPr id="10" name="Group 9"/>
          <p:cNvGrpSpPr/>
          <p:nvPr/>
        </p:nvGrpSpPr>
        <p:grpSpPr>
          <a:xfrm>
            <a:off x="0" y="6540038"/>
            <a:ext cx="12192000" cy="307777"/>
            <a:chOff x="102742" y="6478394"/>
            <a:chExt cx="11957978" cy="307777"/>
          </a:xfrm>
        </p:grpSpPr>
        <p:sp>
          <p:nvSpPr>
            <p:cNvPr id="11" name="TextBox 10"/>
            <p:cNvSpPr txBox="1"/>
            <p:nvPr/>
          </p:nvSpPr>
          <p:spPr>
            <a:xfrm>
              <a:off x="102742" y="6478394"/>
              <a:ext cx="1195797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400" dirty="0" smtClean="0">
                  <a:solidFill>
                    <a:schemeClr val="accent3">
                      <a:lumMod val="75000"/>
                    </a:schemeClr>
                  </a:solidFill>
                  <a:latin typeface="Century Gothic" panose="020B0502020202020204" pitchFamily="34" charset="0"/>
                </a:rPr>
                <a:t>E. Belli</a:t>
              </a:r>
              <a:endParaRPr lang="en-GB" sz="1400" dirty="0">
                <a:solidFill>
                  <a:schemeClr val="accent3">
                    <a:lumMod val="7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102742" y="6478394"/>
              <a:ext cx="1195797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solidFill>
                    <a:schemeClr val="accent3">
                      <a:lumMod val="75000"/>
                    </a:schemeClr>
                  </a:solidFill>
                  <a:latin typeface="Century Gothic" panose="020B0502020202020204" pitchFamily="34" charset="0"/>
                </a:rPr>
                <a:t>25/01/2017 – </a:t>
              </a:r>
              <a:r>
                <a:rPr lang="en-US" sz="1400" dirty="0" err="1" smtClean="0">
                  <a:solidFill>
                    <a:schemeClr val="accent3">
                      <a:lumMod val="75000"/>
                    </a:schemeClr>
                  </a:solidFill>
                  <a:latin typeface="Century Gothic" panose="020B0502020202020204" pitchFamily="34" charset="0"/>
                </a:rPr>
                <a:t>FCCee</a:t>
              </a:r>
              <a:r>
                <a:rPr lang="en-US" sz="1400" dirty="0" smtClean="0">
                  <a:solidFill>
                    <a:schemeClr val="accent3">
                      <a:lumMod val="75000"/>
                    </a:schemeClr>
                  </a:solidFill>
                  <a:latin typeface="Century Gothic" panose="020B0502020202020204" pitchFamily="34" charset="0"/>
                </a:rPr>
                <a:t> MDI Workshop</a:t>
              </a:r>
              <a:endParaRPr lang="en-GB" sz="1400" dirty="0">
                <a:solidFill>
                  <a:schemeClr val="accent3">
                    <a:lumMod val="75000"/>
                  </a:schemeClr>
                </a:solidFill>
                <a:latin typeface="Century Gothic" panose="020B0502020202020204" pitchFamily="34" charset="0"/>
              </a:endParaRPr>
            </a:p>
          </p:txBody>
        </p:sp>
      </p:grp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862" y="1459005"/>
            <a:ext cx="12169015" cy="4935212"/>
          </a:xfrm>
          <a:prstGeom prst="rect">
            <a:avLst/>
          </a:prstGeom>
        </p:spPr>
      </p:pic>
      <p:grpSp>
        <p:nvGrpSpPr>
          <p:cNvPr id="13" name="Group 12"/>
          <p:cNvGrpSpPr/>
          <p:nvPr/>
        </p:nvGrpSpPr>
        <p:grpSpPr>
          <a:xfrm>
            <a:off x="10294181" y="1367551"/>
            <a:ext cx="1695236" cy="683982"/>
            <a:chOff x="7161088" y="1029552"/>
            <a:chExt cx="1695236" cy="554512"/>
          </a:xfrm>
          <a:solidFill>
            <a:schemeClr val="bg1"/>
          </a:solidFill>
        </p:grpSpPr>
        <p:sp>
          <p:nvSpPr>
            <p:cNvPr id="14" name="Rectangle 13"/>
            <p:cNvSpPr/>
            <p:nvPr/>
          </p:nvSpPr>
          <p:spPr>
            <a:xfrm>
              <a:off x="7161088" y="1029552"/>
              <a:ext cx="1695236" cy="554512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5" name="Straight Connector 14"/>
            <p:cNvCxnSpPr/>
            <p:nvPr/>
          </p:nvCxnSpPr>
          <p:spPr>
            <a:xfrm>
              <a:off x="7294652" y="1201524"/>
              <a:ext cx="441788" cy="0"/>
            </a:xfrm>
            <a:prstGeom prst="line">
              <a:avLst/>
            </a:prstGeom>
            <a:grpFill/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7294652" y="1437138"/>
              <a:ext cx="441788" cy="0"/>
            </a:xfrm>
            <a:prstGeom prst="line">
              <a:avLst/>
            </a:prstGeom>
            <a:grpFill/>
            <a:ln w="38100">
              <a:solidFill>
                <a:srgbClr val="FF006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6"/>
            <p:cNvSpPr txBox="1"/>
            <p:nvPr/>
          </p:nvSpPr>
          <p:spPr>
            <a:xfrm>
              <a:off x="7782347" y="1042778"/>
              <a:ext cx="853119" cy="27447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latin typeface="Century Gothic" panose="020B0502020202020204" pitchFamily="34" charset="0"/>
                </a:rPr>
                <a:t>10 mm</a:t>
              </a:r>
              <a:endParaRPr lang="en-GB" sz="1600" dirty="0">
                <a:latin typeface="Century Gothic" panose="020B0502020202020204" pitchFamily="34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7782346" y="1283554"/>
              <a:ext cx="739305" cy="27447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latin typeface="Century Gothic" panose="020B0502020202020204" pitchFamily="34" charset="0"/>
                </a:rPr>
                <a:t>5 mm</a:t>
              </a:r>
              <a:endParaRPr lang="en-GB" sz="1600" dirty="0">
                <a:latin typeface="Century Gothic" panose="020B0502020202020204" pitchFamily="34" charset="0"/>
              </a:endParaRPr>
            </a:p>
          </p:txBody>
        </p:sp>
      </p:grpSp>
      <p:cxnSp>
        <p:nvCxnSpPr>
          <p:cNvPr id="25" name="Straight Connector 24"/>
          <p:cNvCxnSpPr/>
          <p:nvPr/>
        </p:nvCxnSpPr>
        <p:spPr>
          <a:xfrm>
            <a:off x="7060222" y="1579676"/>
            <a:ext cx="1" cy="4324458"/>
          </a:xfrm>
          <a:prstGeom prst="line">
            <a:avLst/>
          </a:prstGeom>
          <a:ln w="19050">
            <a:solidFill>
              <a:srgbClr val="92D050"/>
            </a:solidFill>
            <a:prstDash val="dash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26" name="Rectangle 25"/>
          <p:cNvSpPr/>
          <p:nvPr/>
        </p:nvSpPr>
        <p:spPr>
          <a:xfrm>
            <a:off x="7106129" y="1742298"/>
            <a:ext cx="1150928" cy="25552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5.67 GHz</a:t>
            </a:r>
            <a:endParaRPr lang="en-GB" sz="2800" dirty="0">
              <a:solidFill>
                <a:srgbClr val="92D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76452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2064</TotalTime>
  <Words>193</Words>
  <Application>Microsoft Macintosh PowerPoint</Application>
  <PresentationFormat>Widescreen</PresentationFormat>
  <Paragraphs>45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Arial</vt:lpstr>
      <vt:lpstr>Calibri</vt:lpstr>
      <vt:lpstr>Calibri Light</vt:lpstr>
      <vt:lpstr>Cambria Math</vt:lpstr>
      <vt:lpstr>Century Gothic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15.0030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Eleonora Belli</dc:creator>
  <cp:lastModifiedBy>Microsoft Office User</cp:lastModifiedBy>
  <cp:revision>58</cp:revision>
  <dcterms:created xsi:type="dcterms:W3CDTF">2017-01-18T14:37:49Z</dcterms:created>
  <dcterms:modified xsi:type="dcterms:W3CDTF">2017-01-25T06:53:57Z</dcterms:modified>
</cp:coreProperties>
</file>