
<file path=[Content_Types].xml><?xml version="1.0" encoding="utf-8"?>
<Types xmlns="http://schemas.openxmlformats.org/package/2006/content-types"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58" r:id="rId9"/>
    <p:sldId id="269" r:id="rId10"/>
    <p:sldId id="260" r:id="rId11"/>
    <p:sldId id="270" r:id="rId12"/>
    <p:sldId id="259" r:id="rId13"/>
    <p:sldId id="271" r:id="rId14"/>
    <p:sldId id="272" r:id="rId15"/>
    <p:sldId id="273" r:id="rId16"/>
    <p:sldId id="261" r:id="rId17"/>
    <p:sldId id="276" r:id="rId18"/>
    <p:sldId id="275" r:id="rId19"/>
    <p:sldId id="274" r:id="rId20"/>
    <p:sldId id="277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ACC36-84A6-42B2-9A50-E553DB44034C}" type="datetimeFigureOut">
              <a:rPr lang="en-US" smtClean="0"/>
              <a:t>1/25/17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9D007-7400-43D5-947D-96F42C13F9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746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9D007-7400-43D5-947D-96F42C13F9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4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C9C26-846C-4344-938F-31323C83D931}" type="datetime1">
              <a:rPr lang="en-US" smtClean="0"/>
              <a:t>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‹#›</a:t>
            </a:fld>
            <a:r>
              <a:rPr lang="en-US" dirty="0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467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1D0B2-239D-4B0C-BC5D-2577C7A204D9}" type="datetime1">
              <a:rPr lang="en-US" smtClean="0"/>
              <a:t>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07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02A44-2C02-4CBD-A31D-2172208F0AF2}" type="datetime1">
              <a:rPr lang="en-US" smtClean="0"/>
              <a:t>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6017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solidFill>
                  <a:srgbClr val="00B05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60945-8D8F-42B8-8026-D39606172905}" type="datetime1">
              <a:rPr lang="en-US" smtClean="0"/>
              <a:t>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‹#›</a:t>
            </a:fld>
            <a:r>
              <a:rPr lang="en-US" dirty="0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8696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C43A9-97CB-42E2-8F6A-F0D323CC39FE}" type="datetime1">
              <a:rPr lang="en-US" smtClean="0"/>
              <a:t>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083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F4175-DC46-4240-A5E7-BF3FB4B06C5F}" type="datetime1">
              <a:rPr lang="en-US" smtClean="0"/>
              <a:t>1/26/17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5419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D44EA-F878-48D5-B2AF-C0711355CF62}" type="datetime1">
              <a:rPr lang="en-US" smtClean="0"/>
              <a:t>1/26/17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70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B383EE-AE46-41AF-932F-57867D99A19D}" type="datetime1">
              <a:rPr lang="en-US" smtClean="0"/>
              <a:t>1/26/17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510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DD6B2-70AE-4F22-99C4-E879D9FE8A6C}" type="datetime1">
              <a:rPr lang="en-US" smtClean="0"/>
              <a:t>1/26/17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63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381503-F7C7-4F33-80EB-8CD0C469C952}" type="datetime1">
              <a:rPr lang="en-US" smtClean="0"/>
              <a:t>1/26/17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941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373B7-92EE-43FF-85BF-335E2A9F28B0}" type="datetime1">
              <a:rPr lang="en-US" smtClean="0"/>
              <a:t>1/26/17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12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BB55D-FF85-4DD2-B746-D8703C22CD5B}" type="datetime1">
              <a:rPr lang="en-US" smtClean="0"/>
              <a:t>1/26/17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863E29-87EB-48E6-80BB-0D67C48A6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98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0070C0"/>
                </a:solidFill>
              </a:rPr>
              <a:t>Lumi</a:t>
            </a:r>
            <a:r>
              <a:rPr lang="en-US" b="1" dirty="0" smtClean="0">
                <a:solidFill>
                  <a:srgbClr val="0070C0"/>
                </a:solidFill>
              </a:rPr>
              <a:t>-monitor update and IR geometry 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M. Sullivan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Jan 27, 2017</a:t>
            </a:r>
            <a:endParaRPr lang="en-US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232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666" y="0"/>
            <a:ext cx="7664667" cy="68580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66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about Be?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went back to RL table and decided to be more aggressive and ask for Be</a:t>
            </a:r>
          </a:p>
          <a:p>
            <a:pPr lvl="1"/>
            <a:r>
              <a:rPr lang="en-US" dirty="0" smtClean="0"/>
              <a:t>Then we can go down to 1 deg of incident angle and still be below 9% of a RL. This is for a 1 mm thick beam pipe wall</a:t>
            </a:r>
          </a:p>
          <a:p>
            <a:pPr lvl="1"/>
            <a:r>
              <a:rPr lang="en-US" dirty="0" smtClean="0"/>
              <a:t>Perhaps we can use a thinner wall?</a:t>
            </a:r>
          </a:p>
          <a:p>
            <a:r>
              <a:rPr lang="en-US" dirty="0" smtClean="0"/>
              <a:t>Using Be then gets us to this design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11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81795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8" y="0"/>
            <a:ext cx="8945624" cy="685800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2732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Shielding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question now arises about shielding the central detector from SR from the last bend magnet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LumiCal</a:t>
            </a:r>
            <a:r>
              <a:rPr lang="en-US" dirty="0" smtClean="0"/>
              <a:t> needs a window in the beam pipe where we can no longer put shielding</a:t>
            </a:r>
          </a:p>
          <a:p>
            <a:r>
              <a:rPr lang="en-US" dirty="0" smtClean="0"/>
              <a:t>For the Z running this may not be a big issue</a:t>
            </a:r>
          </a:p>
          <a:p>
            <a:pPr lvl="1"/>
            <a:r>
              <a:rPr lang="en-US" dirty="0" smtClean="0"/>
              <a:t>The photon energies are lower (</a:t>
            </a:r>
            <a:r>
              <a:rPr lang="en-US" dirty="0"/>
              <a:t>A</a:t>
            </a:r>
            <a:r>
              <a:rPr lang="en-US" dirty="0" smtClean="0"/>
              <a:t>ve scattered=1.3 keV)</a:t>
            </a:r>
          </a:p>
          <a:p>
            <a:r>
              <a:rPr lang="en-US" dirty="0" smtClean="0"/>
              <a:t>But for the Top running this becomes an issue</a:t>
            </a:r>
          </a:p>
          <a:p>
            <a:pPr lvl="1"/>
            <a:r>
              <a:rPr lang="en-US" dirty="0" smtClean="0"/>
              <a:t>Ave scattered is 390 keV</a:t>
            </a:r>
          </a:p>
          <a:p>
            <a:pPr lvl="1"/>
            <a:r>
              <a:rPr lang="en-US" dirty="0" smtClean="0"/>
              <a:t>Effectively the central part of the beam pipe increases from +/-12.5 cm to +/-50 cm</a:t>
            </a:r>
          </a:p>
          <a:p>
            <a:pPr lvl="1"/>
            <a:r>
              <a:rPr lang="en-US" dirty="0" smtClean="0"/>
              <a:t>This will increase the number of photons going into the central chamber (factor of 10? More?)</a:t>
            </a:r>
          </a:p>
          <a:p>
            <a:pPr lvl="1"/>
            <a:r>
              <a:rPr lang="en-US" dirty="0" smtClean="0"/>
              <a:t>Simulation comparison will tell us the answer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13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360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Z scattered photon energy spectrum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048338"/>
            <a:ext cx="7315201" cy="5433423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14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273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Top scattered photon energy spectrum</a:t>
            </a:r>
            <a:endParaRPr lang="en-US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1" y="1026738"/>
            <a:ext cx="7086600" cy="544073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38800" y="2877234"/>
            <a:ext cx="2374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Note change in X scale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from the Z plot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7401" y="3747105"/>
            <a:ext cx="190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The photons that cause trouble are coming from the high energy tail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15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594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8" y="0"/>
            <a:ext cx="8945624" cy="68580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446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the Top running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1.9</a:t>
            </a:r>
            <a:r>
              <a:rPr lang="en-US" dirty="0" smtClean="0">
                <a:sym typeface="Symbol"/>
              </a:rPr>
              <a:t></a:t>
            </a:r>
            <a:r>
              <a:rPr lang="en-US" dirty="0" smtClean="0"/>
              <a:t>10</a:t>
            </a:r>
            <a:r>
              <a:rPr lang="en-US" baseline="30000" dirty="0" smtClean="0"/>
              <a:t>9</a:t>
            </a:r>
            <a:r>
              <a:rPr lang="en-US" dirty="0" smtClean="0"/>
              <a:t> photons incident on the mask tip every beam bunch</a:t>
            </a:r>
          </a:p>
          <a:p>
            <a:r>
              <a:rPr lang="en-US" dirty="0" smtClean="0"/>
              <a:t>3.87% scatter through the mask tip</a:t>
            </a:r>
          </a:p>
          <a:p>
            <a:r>
              <a:rPr lang="en-US" dirty="0" smtClean="0"/>
              <a:t>About 1% can scatter through 2 cm of Ta</a:t>
            </a:r>
          </a:p>
          <a:p>
            <a:r>
              <a:rPr lang="en-US" dirty="0" smtClean="0"/>
              <a:t>This means about 700,000 photons go into the central detector region every beam crossing – too many</a:t>
            </a:r>
          </a:p>
          <a:p>
            <a:r>
              <a:rPr lang="en-US" dirty="0" smtClean="0"/>
              <a:t>We will need to add as much shielding as we can in order to cut this rate down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17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2696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/>
              <a:t>What about the Higgs?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Scattered SR photon energies will increase</a:t>
            </a:r>
          </a:p>
          <a:p>
            <a:pPr lvl="1"/>
            <a:r>
              <a:rPr lang="en-US" dirty="0" smtClean="0"/>
              <a:t>The critical energy of the last soft bend magnet</a:t>
            </a:r>
          </a:p>
          <a:p>
            <a:pPr lvl="1"/>
            <a:r>
              <a:rPr lang="en-US" dirty="0" smtClean="0"/>
              <a:t>For the Top – 		100 keV</a:t>
            </a:r>
          </a:p>
          <a:p>
            <a:pPr lvl="1"/>
            <a:r>
              <a:rPr lang="en-US" dirty="0" smtClean="0"/>
              <a:t>For the Higgs – 	40 keV</a:t>
            </a:r>
          </a:p>
          <a:p>
            <a:pPr lvl="1"/>
            <a:r>
              <a:rPr lang="en-US" dirty="0" smtClean="0"/>
              <a:t>For the Z – 		1.7 keV</a:t>
            </a:r>
          </a:p>
          <a:p>
            <a:r>
              <a:rPr lang="en-US" dirty="0" smtClean="0"/>
              <a:t>Needs to be looked at as a separate case</a:t>
            </a:r>
          </a:p>
          <a:p>
            <a:r>
              <a:rPr lang="en-US" dirty="0" smtClean="0"/>
              <a:t>More simulation runs with the GEANT4 model of the beam pipe</a:t>
            </a:r>
          </a:p>
          <a:p>
            <a:r>
              <a:rPr lang="en-US" dirty="0" smtClean="0"/>
              <a:t>Do we want/need the </a:t>
            </a:r>
            <a:r>
              <a:rPr lang="en-US" dirty="0" err="1" smtClean="0"/>
              <a:t>LumiCal</a:t>
            </a:r>
            <a:r>
              <a:rPr lang="en-US" dirty="0" smtClean="0"/>
              <a:t> for the Higgs?</a:t>
            </a:r>
          </a:p>
          <a:p>
            <a:r>
              <a:rPr lang="en-US" dirty="0" smtClean="0"/>
              <a:t>Stay tuned……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18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5892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LumiCal</a:t>
            </a:r>
            <a:r>
              <a:rPr lang="en-US" dirty="0" smtClean="0"/>
              <a:t> looks OK at the Z running</a:t>
            </a:r>
          </a:p>
          <a:p>
            <a:r>
              <a:rPr lang="en-US" dirty="0" smtClean="0"/>
              <a:t>We need a Be beam pipe for the </a:t>
            </a:r>
            <a:r>
              <a:rPr lang="en-US" dirty="0" err="1" smtClean="0"/>
              <a:t>LumiCal</a:t>
            </a:r>
            <a:r>
              <a:rPr lang="en-US" dirty="0" smtClean="0"/>
              <a:t> window in order to minimize the RL to the </a:t>
            </a:r>
            <a:r>
              <a:rPr lang="en-US" dirty="0" err="1" smtClean="0"/>
              <a:t>LumiCal</a:t>
            </a:r>
            <a:r>
              <a:rPr lang="en-US" dirty="0" smtClean="0"/>
              <a:t> and to minimize the HOM power in this region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LumiCal</a:t>
            </a:r>
            <a:r>
              <a:rPr lang="en-US" dirty="0" smtClean="0"/>
              <a:t> window will cause central detector SR backgrounds to increase at the Top running because of the high energy of the scattered photons</a:t>
            </a:r>
          </a:p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19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5128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 layout at start of workshop</a:t>
            </a:r>
          </a:p>
          <a:p>
            <a:r>
              <a:rPr lang="en-US" dirty="0" smtClean="0"/>
              <a:t>Some evolution</a:t>
            </a:r>
          </a:p>
          <a:p>
            <a:r>
              <a:rPr lang="en-US" dirty="0" smtClean="0"/>
              <a:t>Current layout </a:t>
            </a:r>
          </a:p>
          <a:p>
            <a:pPr lvl="1"/>
            <a:r>
              <a:rPr lang="en-US" dirty="0" smtClean="0"/>
              <a:t>How </a:t>
            </a:r>
            <a:r>
              <a:rPr lang="en-US" dirty="0" err="1" smtClean="0"/>
              <a:t>Lumi</a:t>
            </a:r>
            <a:r>
              <a:rPr lang="en-US" dirty="0" smtClean="0"/>
              <a:t>-monitor fits in</a:t>
            </a:r>
          </a:p>
          <a:p>
            <a:r>
              <a:rPr lang="en-US" dirty="0" smtClean="0"/>
              <a:t>Next steps</a:t>
            </a:r>
          </a:p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2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0483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great deal of progress has been made in deciding on baseline parameters and general layout of the IR</a:t>
            </a:r>
          </a:p>
          <a:p>
            <a:r>
              <a:rPr lang="en-US" dirty="0" smtClean="0"/>
              <a:t>SR at the Z does not seem to be a big concern due to the very low photon energies</a:t>
            </a:r>
          </a:p>
          <a:p>
            <a:r>
              <a:rPr lang="en-US" dirty="0" smtClean="0"/>
              <a:t>SR backgrounds at the Higgs and Top will be more of an issue. The photon energies will significantly increase.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20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8368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Detector geometry view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609600"/>
            <a:ext cx="7620000" cy="58417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250558" y="4649926"/>
            <a:ext cx="336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a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3156" y="4060122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b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03246" y="2133599"/>
            <a:ext cx="312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c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07624" y="2971800"/>
            <a:ext cx="349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d</a:t>
            </a:r>
            <a:endParaRPr lang="en-US" sz="2400" b="1" dirty="0">
              <a:solidFill>
                <a:srgbClr val="00B0F0"/>
              </a:solidFill>
            </a:endParaRPr>
          </a:p>
        </p:txBody>
      </p:sp>
      <p:cxnSp>
        <p:nvCxnSpPr>
          <p:cNvPr id="11" name="Straight Arrow Connector 10"/>
          <p:cNvCxnSpPr>
            <a:stCxn id="7" idx="3"/>
          </p:cNvCxnSpPr>
          <p:nvPr/>
        </p:nvCxnSpPr>
        <p:spPr>
          <a:xfrm flipV="1">
            <a:off x="7587510" y="4498622"/>
            <a:ext cx="217380" cy="38213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888044" y="3765070"/>
            <a:ext cx="174888" cy="40361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9" idx="3"/>
          </p:cNvCxnSpPr>
          <p:nvPr/>
        </p:nvCxnSpPr>
        <p:spPr>
          <a:xfrm>
            <a:off x="3916152" y="2364432"/>
            <a:ext cx="579648" cy="60736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10" idx="3"/>
          </p:cNvCxnSpPr>
          <p:nvPr/>
        </p:nvCxnSpPr>
        <p:spPr>
          <a:xfrm flipH="1" flipV="1">
            <a:off x="1763199" y="2780733"/>
            <a:ext cx="294201" cy="42190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3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53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610600" cy="6477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Central chamber now 30 mm diameter but…</a:t>
            </a:r>
          </a:p>
          <a:p>
            <a:pPr lvl="1"/>
            <a:r>
              <a:rPr lang="en-US" dirty="0" err="1" smtClean="0"/>
              <a:t>Lumi</a:t>
            </a:r>
            <a:r>
              <a:rPr lang="en-US" dirty="0" smtClean="0"/>
              <a:t>-monitor not shown</a:t>
            </a:r>
          </a:p>
          <a:p>
            <a:pPr lvl="1"/>
            <a:r>
              <a:rPr lang="en-US" dirty="0" smtClean="0"/>
              <a:t>Tagging angles for </a:t>
            </a:r>
            <a:r>
              <a:rPr lang="en-US" dirty="0" err="1" smtClean="0"/>
              <a:t>LumiCal</a:t>
            </a:r>
            <a:r>
              <a:rPr lang="en-US" dirty="0" smtClean="0"/>
              <a:t> incorrect</a:t>
            </a:r>
          </a:p>
          <a:p>
            <a:pPr lvl="1"/>
            <a:r>
              <a:rPr lang="en-US" dirty="0" smtClean="0"/>
              <a:t>Beam pipe not optimized for </a:t>
            </a:r>
            <a:r>
              <a:rPr lang="en-US" dirty="0" err="1" smtClean="0"/>
              <a:t>LumiCal</a:t>
            </a:r>
            <a:endParaRPr lang="en-US" dirty="0"/>
          </a:p>
          <a:p>
            <a:r>
              <a:rPr lang="en-US" dirty="0" smtClean="0"/>
              <a:t>After </a:t>
            </a:r>
            <a:r>
              <a:rPr lang="en-US" dirty="0" err="1" smtClean="0"/>
              <a:t>Mogens</a:t>
            </a:r>
            <a:r>
              <a:rPr lang="en-US" dirty="0" smtClean="0"/>
              <a:t> presented the </a:t>
            </a:r>
            <a:r>
              <a:rPr lang="en-US" dirty="0" err="1"/>
              <a:t>L</a:t>
            </a:r>
            <a:r>
              <a:rPr lang="en-US" dirty="0" err="1" smtClean="0"/>
              <a:t>umiCal</a:t>
            </a:r>
            <a:r>
              <a:rPr lang="en-US" dirty="0" smtClean="0"/>
              <a:t> and Mike </a:t>
            </a:r>
            <a:r>
              <a:rPr lang="en-US" dirty="0" err="1" smtClean="0"/>
              <a:t>Koratzinos</a:t>
            </a:r>
            <a:r>
              <a:rPr lang="en-US" dirty="0" smtClean="0"/>
              <a:t> presented the latest on the solenoid compensation</a:t>
            </a:r>
          </a:p>
          <a:p>
            <a:pPr lvl="1"/>
            <a:r>
              <a:rPr lang="en-US" dirty="0" smtClean="0"/>
              <a:t>Settled on putting the </a:t>
            </a:r>
            <a:r>
              <a:rPr lang="en-US" dirty="0" err="1" smtClean="0"/>
              <a:t>Lumi</a:t>
            </a:r>
            <a:r>
              <a:rPr lang="en-US" dirty="0" err="1"/>
              <a:t>C</a:t>
            </a:r>
            <a:r>
              <a:rPr lang="en-US" dirty="0" err="1" smtClean="0"/>
              <a:t>al</a:t>
            </a:r>
            <a:r>
              <a:rPr lang="en-US" dirty="0" smtClean="0"/>
              <a:t> at 1.0-1.2 m from the IP</a:t>
            </a:r>
          </a:p>
          <a:p>
            <a:r>
              <a:rPr lang="en-US" dirty="0" smtClean="0"/>
              <a:t>We also settled on making the beam pipe warm and 30 mm diameter inside the QC1</a:t>
            </a:r>
          </a:p>
          <a:p>
            <a:r>
              <a:rPr lang="en-US" dirty="0" smtClean="0"/>
              <a:t>The diameter of the beam pipe in QC2 (second FF magnet) is probably even larger (~40 mm)				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4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849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LumiCal</a:t>
            </a:r>
            <a:r>
              <a:rPr lang="en-US" dirty="0" smtClean="0"/>
              <a:t> at 1-1.2 m (</a:t>
            </a:r>
            <a:r>
              <a:rPr lang="en-US" dirty="0" err="1" smtClean="0"/>
              <a:t>Mogens</a:t>
            </a:r>
            <a:r>
              <a:rPr lang="en-US" dirty="0" smtClean="0"/>
              <a:t> case ‘b’)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052946"/>
            <a:ext cx="4895850" cy="533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4648200"/>
            <a:ext cx="3267075" cy="14192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943599" y="1219200"/>
            <a:ext cx="3114675" cy="15696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Services are squeezed into 100-140 mrad cone to maximize SA acceptance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57454" y="3581400"/>
            <a:ext cx="2438399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B0F0"/>
                </a:solidFill>
              </a:rPr>
              <a:t>Note minimum angle of 50 mrad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3599" y="6202281"/>
            <a:ext cx="1817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 </a:t>
            </a:r>
            <a:r>
              <a:rPr lang="en-US" dirty="0" err="1" smtClean="0"/>
              <a:t>Mogens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5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863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Mogens</a:t>
            </a:r>
            <a:r>
              <a:rPr lang="en-US" dirty="0" smtClean="0"/>
              <a:t> was asked how much radiation length of material can he stand in front of his detector and it can still function </a:t>
            </a:r>
          </a:p>
          <a:p>
            <a:pPr lvl="1"/>
            <a:r>
              <a:rPr lang="en-US" dirty="0" smtClean="0"/>
              <a:t>10% of RL</a:t>
            </a:r>
          </a:p>
          <a:p>
            <a:endParaRPr lang="en-US" dirty="0"/>
          </a:p>
          <a:p>
            <a:r>
              <a:rPr lang="en-US" dirty="0" smtClean="0"/>
              <a:t>Armed with this information went back to the drawing board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6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674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304800"/>
            <a:ext cx="8915400" cy="6553200"/>
          </a:xfrm>
        </p:spPr>
        <p:txBody>
          <a:bodyPr>
            <a:normAutofit fontScale="70000" lnSpcReduction="20000"/>
          </a:bodyPr>
          <a:lstStyle/>
          <a:p>
            <a:r>
              <a:rPr lang="en-US" sz="4600" dirty="0" smtClean="0"/>
              <a:t>And first made a table of RL vs angle of incidence</a:t>
            </a:r>
          </a:p>
          <a:p>
            <a:endParaRPr lang="en-US" sz="46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sz="4600" dirty="0" smtClean="0"/>
              <a:t>Which led to …..</a:t>
            </a:r>
            <a:endParaRPr lang="en-US" sz="4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099" y="805859"/>
            <a:ext cx="7433702" cy="536634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817418" y="2933700"/>
            <a:ext cx="914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17418" y="2337954"/>
            <a:ext cx="914400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/>
        </p:nvSpPr>
        <p:spPr>
          <a:xfrm>
            <a:off x="5867400" y="2822864"/>
            <a:ext cx="457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731328" y="2223654"/>
            <a:ext cx="457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082637" y="2081645"/>
            <a:ext cx="457200" cy="228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462" y="2960317"/>
            <a:ext cx="1497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Tried this first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7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92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88" y="0"/>
            <a:ext cx="8945624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34200" y="838200"/>
            <a:ext cx="16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An Al chamber could work with this design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070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Attempt to make minimum angle of incidence 3 deg (50 mrad)</a:t>
            </a:r>
          </a:p>
          <a:p>
            <a:pPr lvl="1"/>
            <a:r>
              <a:rPr lang="en-US" dirty="0" smtClean="0"/>
              <a:t>Then chamber could be Al</a:t>
            </a:r>
          </a:p>
          <a:p>
            <a:r>
              <a:rPr lang="en-US" dirty="0" smtClean="0"/>
              <a:t>Showed this to Sasha and it was not well received</a:t>
            </a:r>
          </a:p>
          <a:p>
            <a:pPr lvl="1"/>
            <a:r>
              <a:rPr lang="en-US" dirty="0" smtClean="0"/>
              <a:t>This makes the cavity larger and adds more HOM power to the region</a:t>
            </a:r>
          </a:p>
          <a:p>
            <a:pPr lvl="1"/>
            <a:r>
              <a:rPr lang="en-US" dirty="0" smtClean="0"/>
              <a:t>Also the beam pipe bulge is only needed at the part of phi that is close to the other beam pipe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863E29-87EB-48E6-80BB-0D67C48A68C8}" type="slidenum">
              <a:rPr lang="en-US" smtClean="0"/>
              <a:pPr/>
              <a:t>9</a:t>
            </a:fld>
            <a:r>
              <a:rPr lang="en-US" smtClean="0"/>
              <a:t>/20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8752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7999</TotalTime>
  <Words>718</Words>
  <Application>Microsoft Office PowerPoint</Application>
  <PresentationFormat>On-screen Show (4:3)</PresentationFormat>
  <Paragraphs>121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Lumi-monitor update and IR geometry </vt:lpstr>
      <vt:lpstr>Outline</vt:lpstr>
      <vt:lpstr>PowerPoint Presentation</vt:lpstr>
      <vt:lpstr>PowerPoint Presentation</vt:lpstr>
      <vt:lpstr>LumiCal at 1-1.2 m (Mogens case ‘b’)</vt:lpstr>
      <vt:lpstr>PowerPoint Presentation</vt:lpstr>
      <vt:lpstr>PowerPoint Presentation</vt:lpstr>
      <vt:lpstr>PowerPoint Presentation</vt:lpstr>
      <vt:lpstr>HOMs</vt:lpstr>
      <vt:lpstr>PowerPoint Presentation</vt:lpstr>
      <vt:lpstr>How about Be?</vt:lpstr>
      <vt:lpstr>PowerPoint Presentation</vt:lpstr>
      <vt:lpstr>Shielding</vt:lpstr>
      <vt:lpstr>Z scattered photon energy spectrum</vt:lpstr>
      <vt:lpstr>Top scattered photon energy spectrum</vt:lpstr>
      <vt:lpstr>PowerPoint Presentation</vt:lpstr>
      <vt:lpstr>For the Top running</vt:lpstr>
      <vt:lpstr>What about the Higgs?</vt:lpstr>
      <vt:lpstr>Summary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Sullivan</dc:creator>
  <cp:lastModifiedBy>Mike Sullivan</cp:lastModifiedBy>
  <cp:revision>29</cp:revision>
  <dcterms:created xsi:type="dcterms:W3CDTF">2017-01-20T09:49:51Z</dcterms:created>
  <dcterms:modified xsi:type="dcterms:W3CDTF">2017-01-27T03:44:04Z</dcterms:modified>
</cp:coreProperties>
</file>