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457" r:id="rId2"/>
    <p:sldId id="361" r:id="rId3"/>
    <p:sldId id="458" r:id="rId4"/>
    <p:sldId id="459" r:id="rId5"/>
    <p:sldId id="460" r:id="rId6"/>
    <p:sldId id="461" r:id="rId7"/>
    <p:sldId id="462" r:id="rId8"/>
    <p:sldId id="463" r:id="rId9"/>
    <p:sldId id="464" r:id="rId10"/>
    <p:sldId id="431" r:id="rId11"/>
    <p:sldId id="362" r:id="rId12"/>
    <p:sldId id="363" r:id="rId13"/>
    <p:sldId id="456" r:id="rId14"/>
    <p:sldId id="365" r:id="rId15"/>
    <p:sldId id="433" r:id="rId16"/>
    <p:sldId id="371" r:id="rId17"/>
    <p:sldId id="375" r:id="rId18"/>
    <p:sldId id="455" r:id="rId19"/>
    <p:sldId id="393" r:id="rId20"/>
    <p:sldId id="381" r:id="rId21"/>
    <p:sldId id="438" r:id="rId22"/>
    <p:sldId id="403" r:id="rId23"/>
    <p:sldId id="405" r:id="rId24"/>
    <p:sldId id="424" r:id="rId25"/>
    <p:sldId id="290" r:id="rId26"/>
    <p:sldId id="303" r:id="rId27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t2" initials="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84B4E0"/>
    <a:srgbClr val="ED7F34"/>
    <a:srgbClr val="CB9A00"/>
    <a:srgbClr val="CA9900"/>
    <a:srgbClr val="503C00"/>
    <a:srgbClr val="0000C6"/>
    <a:srgbClr val="FF0000"/>
    <a:srgbClr val="E46F10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02" autoAdjust="0"/>
    <p:restoredTop sz="94434" autoAdjust="0"/>
  </p:normalViewPr>
  <p:slideViewPr>
    <p:cSldViewPr snapToGrid="0" snapToObjects="1">
      <p:cViewPr varScale="1">
        <p:scale>
          <a:sx n="134" d="100"/>
          <a:sy n="134" d="100"/>
        </p:scale>
        <p:origin x="756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76" d="100"/>
          <a:sy n="76" d="100"/>
        </p:scale>
        <p:origin x="-2088" y="-128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5" y="7"/>
            <a:ext cx="2890665" cy="498395"/>
          </a:xfrm>
          <a:prstGeom prst="rect">
            <a:avLst/>
          </a:prstGeom>
        </p:spPr>
        <p:txBody>
          <a:bodyPr vert="horz" lIns="89311" tIns="44655" rIns="89311" bIns="4465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7"/>
            <a:ext cx="2890665" cy="498395"/>
          </a:xfrm>
          <a:prstGeom prst="rect">
            <a:avLst/>
          </a:prstGeom>
        </p:spPr>
        <p:txBody>
          <a:bodyPr vert="horz" lIns="89311" tIns="44655" rIns="89311" bIns="44655" rtlCol="0"/>
          <a:lstStyle>
            <a:lvl1pPr algn="r">
              <a:defRPr sz="1200"/>
            </a:lvl1pPr>
          </a:lstStyle>
          <a:p>
            <a:fld id="{D3F5B3BF-D9F3-4E95-B71D-1E367DE8B973}" type="datetimeFigureOut">
              <a:rPr lang="en-GB" smtClean="0"/>
              <a:t>15/03/2017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5" y="9428248"/>
            <a:ext cx="2890665" cy="498395"/>
          </a:xfrm>
          <a:prstGeom prst="rect">
            <a:avLst/>
          </a:prstGeom>
        </p:spPr>
        <p:txBody>
          <a:bodyPr vert="horz" lIns="89311" tIns="44655" rIns="89311" bIns="4465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248"/>
            <a:ext cx="2890665" cy="498395"/>
          </a:xfrm>
          <a:prstGeom prst="rect">
            <a:avLst/>
          </a:prstGeom>
        </p:spPr>
        <p:txBody>
          <a:bodyPr vert="horz" lIns="89311" tIns="44655" rIns="89311" bIns="44655" rtlCol="0" anchor="b"/>
          <a:lstStyle>
            <a:lvl1pPr algn="r">
              <a:defRPr sz="1200"/>
            </a:lvl1pPr>
          </a:lstStyle>
          <a:p>
            <a:fld id="{C41F9635-494B-4BBC-A0A9-927193F262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530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889938" cy="496332"/>
          </a:xfrm>
          <a:prstGeom prst="rect">
            <a:avLst/>
          </a:prstGeom>
        </p:spPr>
        <p:txBody>
          <a:bodyPr vert="horz" lIns="89311" tIns="44655" rIns="89311" bIns="4465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9" y="2"/>
            <a:ext cx="2889938" cy="496332"/>
          </a:xfrm>
          <a:prstGeom prst="rect">
            <a:avLst/>
          </a:prstGeom>
        </p:spPr>
        <p:txBody>
          <a:bodyPr vert="horz" lIns="89311" tIns="44655" rIns="89311" bIns="44655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0900" y="744538"/>
            <a:ext cx="4967288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311" tIns="44655" rIns="89311" bIns="4465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7"/>
            <a:ext cx="5335270" cy="4466987"/>
          </a:xfrm>
          <a:prstGeom prst="rect">
            <a:avLst/>
          </a:prstGeom>
        </p:spPr>
        <p:txBody>
          <a:bodyPr vert="horz" lIns="89311" tIns="44655" rIns="89311" bIns="4465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7"/>
            <a:ext cx="2889938" cy="496332"/>
          </a:xfrm>
          <a:prstGeom prst="rect">
            <a:avLst/>
          </a:prstGeom>
        </p:spPr>
        <p:txBody>
          <a:bodyPr vert="horz" lIns="89311" tIns="44655" rIns="89311" bIns="4465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9" y="9428587"/>
            <a:ext cx="2889938" cy="496332"/>
          </a:xfrm>
          <a:prstGeom prst="rect">
            <a:avLst/>
          </a:prstGeom>
        </p:spPr>
        <p:txBody>
          <a:bodyPr vert="horz" lIns="89311" tIns="44655" rIns="89311" bIns="44655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4188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998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926291" y="9380531"/>
            <a:ext cx="3002454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FA5D128A-3E69-5F44-A86B-D76C803C69A5}" type="slidenum">
              <a:rPr lang="en-GB" sz="1200" b="1"/>
              <a:pPr algn="r" eaLnBrk="0" hangingPunct="0"/>
              <a:t>6</a:t>
            </a:fld>
            <a:endParaRPr lang="en-GB" sz="1200" b="1" dirty="0"/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926291" y="9380531"/>
            <a:ext cx="3002454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43BC2B4-9EB5-4D47-BF2A-BE3B46079873}" type="slidenum">
              <a:rPr lang="en-GB" sz="1200"/>
              <a:pPr algn="r"/>
              <a:t>6</a:t>
            </a:fld>
            <a:endParaRPr lang="en-GB" sz="1200" dirty="0"/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39775"/>
            <a:ext cx="4941888" cy="3705225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2875" y="4690267"/>
            <a:ext cx="5542993" cy="444340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2262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926291" y="9380531"/>
            <a:ext cx="3002454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FA5D128A-3E69-5F44-A86B-D76C803C69A5}" type="slidenum">
              <a:rPr lang="en-GB" sz="1200" b="1"/>
              <a:pPr algn="r" eaLnBrk="0" hangingPunct="0"/>
              <a:t>7</a:t>
            </a:fld>
            <a:endParaRPr lang="en-GB" sz="1200" b="1" dirty="0"/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926291" y="9380531"/>
            <a:ext cx="3002454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43BC2B4-9EB5-4D47-BF2A-BE3B46079873}" type="slidenum">
              <a:rPr lang="en-GB" sz="1200"/>
              <a:pPr algn="r"/>
              <a:t>7</a:t>
            </a:fld>
            <a:endParaRPr lang="en-GB" sz="1200" dirty="0"/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39775"/>
            <a:ext cx="4941888" cy="3705225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2875" y="4690267"/>
            <a:ext cx="5542993" cy="444340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8613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from Davide.</a:t>
            </a:r>
          </a:p>
          <a:p>
            <a:r>
              <a:rPr lang="de-AT" dirty="0" smtClean="0"/>
              <a:t>Showing that conductor</a:t>
            </a:r>
            <a:r>
              <a:rPr lang="de-AT" baseline="0" dirty="0" smtClean="0"/>
              <a:t> development is launched at international level, Russia, Japan, (Korea and Europe in preparation)</a:t>
            </a:r>
            <a:endParaRPr lang="de-AT" dirty="0" smtClean="0"/>
          </a:p>
          <a:p>
            <a:r>
              <a:rPr lang="de-AT" dirty="0" smtClean="0"/>
              <a:t>Underline importance of that development as main</a:t>
            </a:r>
            <a:r>
              <a:rPr lang="de-AT" baseline="0" dirty="0" smtClean="0"/>
              <a:t> cost driver for the hadron collider machine.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19866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52019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FA5D128A-3E69-5F44-A86B-D76C803C69A5}" type="slidenum">
              <a:rPr lang="en-GB" sz="1200" b="1"/>
              <a:pPr algn="r" eaLnBrk="0" hangingPunct="0"/>
              <a:t>16</a:t>
            </a:fld>
            <a:endParaRPr lang="en-GB" sz="1200" b="1" dirty="0"/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52019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43BC2B4-9EB5-4D47-BF2A-BE3B46079873}" type="slidenum">
              <a:rPr lang="en-GB" sz="1200"/>
              <a:pPr algn="r"/>
              <a:t>16</a:t>
            </a:fld>
            <a:endParaRPr lang="en-GB" sz="1200" dirty="0"/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9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91312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52019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FA5D128A-3E69-5F44-A86B-D76C803C69A5}" type="slidenum">
              <a:rPr lang="en-GB" sz="1200" b="1"/>
              <a:pPr algn="r" eaLnBrk="0" hangingPunct="0"/>
              <a:t>17</a:t>
            </a:fld>
            <a:endParaRPr lang="en-GB" sz="1200" b="1" dirty="0"/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52019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43BC2B4-9EB5-4D47-BF2A-BE3B46079873}" type="slidenum">
              <a:rPr lang="en-GB" sz="1200"/>
              <a:pPr algn="r"/>
              <a:t>17</a:t>
            </a:fld>
            <a:endParaRPr lang="en-GB" sz="1200" dirty="0"/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9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65467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from Davide.</a:t>
            </a:r>
          </a:p>
          <a:p>
            <a:r>
              <a:rPr lang="de-AT" dirty="0" smtClean="0"/>
              <a:t>Showing that conductor</a:t>
            </a:r>
            <a:r>
              <a:rPr lang="de-AT" baseline="0" dirty="0" smtClean="0"/>
              <a:t> development is launched at international level, Russia, Japan, (Korea and Europe in preparation)</a:t>
            </a:r>
            <a:endParaRPr lang="de-AT" dirty="0" smtClean="0"/>
          </a:p>
          <a:p>
            <a:r>
              <a:rPr lang="de-AT" dirty="0" smtClean="0"/>
              <a:t>Underline importance of that development as main</a:t>
            </a:r>
            <a:r>
              <a:rPr lang="de-AT" baseline="0" dirty="0" smtClean="0"/>
              <a:t> cost driver for the hadron collider machine.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52494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6151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727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08FA-233A-814D-A47D-3715EAA33C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329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913060"/>
            <a:ext cx="9144000" cy="50799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tif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8.png"/><Relationship Id="rId7" Type="http://schemas.openxmlformats.org/officeDocument/2006/relationships/image" Target="../media/image41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5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4.tif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wolfgang-gentner-stipendien.web.cern.ch/wolfgang-gentner-stipendien/de/index.php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4" t="6909" r="-156" b="2253"/>
          <a:stretch/>
        </p:blipFill>
        <p:spPr>
          <a:xfrm>
            <a:off x="-54590" y="0"/>
            <a:ext cx="9239534" cy="59436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596733"/>
            <a:ext cx="9144000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100" b="1" dirty="0" smtClean="0"/>
          </a:p>
          <a:p>
            <a:pPr algn="ctr">
              <a:spcAft>
                <a:spcPts val="600"/>
              </a:spcAft>
            </a:pPr>
            <a:r>
              <a:rPr lang="en-US" sz="2200" b="1" dirty="0" smtClean="0"/>
              <a:t>Daniel Schörling, </a:t>
            </a:r>
            <a:r>
              <a:rPr lang="en-US" sz="2200" b="1" dirty="0" smtClean="0"/>
              <a:t>22. </a:t>
            </a:r>
            <a:r>
              <a:rPr lang="en-US" sz="2200" b="1" dirty="0" err="1" smtClean="0"/>
              <a:t>März</a:t>
            </a:r>
            <a:r>
              <a:rPr lang="en-US" sz="2200" b="1" dirty="0" smtClean="0"/>
              <a:t> </a:t>
            </a:r>
            <a:r>
              <a:rPr lang="en-US" sz="2200" b="1" dirty="0" smtClean="0"/>
              <a:t>2017</a:t>
            </a:r>
          </a:p>
          <a:p>
            <a:pPr algn="ctr">
              <a:spcAft>
                <a:spcPts val="600"/>
              </a:spcAft>
            </a:pPr>
            <a:r>
              <a:rPr lang="de-DE" sz="2200" b="1" dirty="0" smtClean="0"/>
              <a:t>Einführung CERN und FCC</a:t>
            </a:r>
            <a:endParaRPr lang="en-US" sz="2200" dirty="0"/>
          </a:p>
          <a:p>
            <a:pPr algn="ctr">
              <a:spcAft>
                <a:spcPts val="600"/>
              </a:spcAft>
            </a:pPr>
            <a:endParaRPr lang="en-US" sz="32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034" y="149740"/>
            <a:ext cx="1475841" cy="1473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805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167466"/>
            <a:ext cx="9144000" cy="1270002"/>
          </a:xfrm>
          <a:prstGeom prst="rect">
            <a:avLst/>
          </a:prstGeom>
        </p:spPr>
        <p:txBody>
          <a:bodyPr vert="horz" lIns="45720" rIns="45720" anchor="ctr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General </a:t>
            </a:r>
            <a:r>
              <a:rPr lang="de-CH" sz="4000" dirty="0" err="1" smtClean="0"/>
              <a:t>Introduction</a:t>
            </a:r>
            <a:r>
              <a:rPr lang="de-CH" sz="4000" dirty="0"/>
              <a:t> </a:t>
            </a:r>
            <a:endParaRPr lang="de-CH" sz="4000" dirty="0" smtClean="0"/>
          </a:p>
          <a:p>
            <a:pPr algn="ctr" defTabSz="542925"/>
            <a:r>
              <a:rPr lang="de-CH" sz="4000" dirty="0" err="1" smtClean="0"/>
              <a:t>to</a:t>
            </a:r>
            <a:r>
              <a:rPr lang="de-CH" sz="4000" dirty="0" smtClean="0"/>
              <a:t> </a:t>
            </a:r>
            <a:r>
              <a:rPr lang="de-CH" sz="4000" dirty="0" err="1" smtClean="0"/>
              <a:t>accelerators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95577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cxnSp>
        <p:nvCxnSpPr>
          <p:cNvPr id="4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itle 1"/>
          <p:cNvSpPr txBox="1">
            <a:spLocks/>
          </p:cNvSpPr>
          <p:nvPr/>
        </p:nvSpPr>
        <p:spPr>
          <a:xfrm>
            <a:off x="-1" y="0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err="1" smtClean="0"/>
              <a:t>Why</a:t>
            </a:r>
            <a:r>
              <a:rPr lang="de-CH" sz="4000" dirty="0" smtClean="0"/>
              <a:t> </a:t>
            </a:r>
            <a:r>
              <a:rPr lang="de-CH" sz="4000" dirty="0" err="1" smtClean="0"/>
              <a:t>accelerators</a:t>
            </a:r>
            <a:r>
              <a:rPr lang="de-CH" sz="4000" dirty="0" smtClean="0"/>
              <a:t>?</a:t>
            </a:r>
            <a:endParaRPr lang="en-US" sz="4000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81000" y="4118925"/>
            <a:ext cx="8534400" cy="9233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fr-FR" dirty="0" err="1" smtClean="0">
                <a:latin typeface="+mj-lt"/>
              </a:rPr>
              <a:t>Accelerators</a:t>
            </a:r>
            <a:r>
              <a:rPr lang="fr-FR" dirty="0" smtClean="0">
                <a:latin typeface="+mj-lt"/>
              </a:rPr>
              <a:t> are the </a:t>
            </a:r>
            <a:r>
              <a:rPr lang="fr-FR" dirty="0" err="1" smtClean="0">
                <a:latin typeface="+mj-lt"/>
              </a:rPr>
              <a:t>finest</a:t>
            </a:r>
            <a:r>
              <a:rPr lang="fr-FR" dirty="0" smtClean="0">
                <a:latin typeface="+mj-lt"/>
              </a:rPr>
              <a:t> microscopes: </a:t>
            </a:r>
            <a:r>
              <a:rPr lang="fr-FR" b="1" i="1" dirty="0" err="1" smtClean="0">
                <a:solidFill>
                  <a:schemeClr val="accent2"/>
                </a:solidFill>
                <a:latin typeface="+mj-lt"/>
              </a:rPr>
              <a:t>atto</a:t>
            </a:r>
            <a:r>
              <a:rPr lang="fr-FR" b="1" i="1" dirty="0" smtClean="0">
                <a:solidFill>
                  <a:schemeClr val="accent2"/>
                </a:solidFill>
                <a:latin typeface="+mj-lt"/>
              </a:rPr>
              <a:t>-scope or </a:t>
            </a:r>
            <a:r>
              <a:rPr lang="fr-FR" b="1" i="1" dirty="0" err="1" smtClean="0">
                <a:solidFill>
                  <a:schemeClr val="accent2"/>
                </a:solidFill>
                <a:latin typeface="+mj-lt"/>
              </a:rPr>
              <a:t>zepto</a:t>
            </a:r>
            <a:r>
              <a:rPr lang="fr-FR" b="1" i="1" dirty="0" smtClean="0">
                <a:solidFill>
                  <a:schemeClr val="accent2"/>
                </a:solidFill>
                <a:latin typeface="+mj-lt"/>
              </a:rPr>
              <a:t>-scope</a:t>
            </a:r>
          </a:p>
          <a:p>
            <a:pPr eaLnBrk="0" hangingPunct="0">
              <a:defRPr/>
            </a:pPr>
            <a:endParaRPr lang="fr-FR" dirty="0">
              <a:latin typeface="+mj-lt"/>
            </a:endParaRPr>
          </a:p>
          <a:p>
            <a:pPr algn="ctr" eaLnBrk="0" hangingPunct="0">
              <a:defRPr/>
            </a:pPr>
            <a:r>
              <a:rPr lang="fr-FR" dirty="0">
                <a:latin typeface="+mj-lt"/>
              </a:rPr>
              <a:t> </a:t>
            </a:r>
            <a:r>
              <a:rPr lang="it-IT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sym typeface="Symbol" pitchFamily="18" charset="2"/>
              </a:rPr>
              <a:t> = h/p ;  </a:t>
            </a:r>
            <a:r>
              <a:rPr lang="it-IT" dirty="0">
                <a:solidFill>
                  <a:srgbClr val="FF0000"/>
                </a:solidFill>
                <a:latin typeface="+mj-lt"/>
              </a:rPr>
              <a:t>@LHC: </a:t>
            </a:r>
            <a:r>
              <a:rPr lang="it-IT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</a:t>
            </a:r>
            <a:r>
              <a:rPr lang="it-IT" dirty="0">
                <a:latin typeface="+mj-lt"/>
              </a:rPr>
              <a:t>T = 1 </a:t>
            </a:r>
            <a:r>
              <a:rPr lang="it-IT" dirty="0" err="1">
                <a:latin typeface="+mj-lt"/>
              </a:rPr>
              <a:t>TeV</a:t>
            </a:r>
            <a:r>
              <a:rPr lang="it-IT" dirty="0">
                <a:latin typeface="+mj-lt"/>
                <a:sym typeface="Symbol" pitchFamily="18" charset="2"/>
              </a:rPr>
              <a:t>     10</a:t>
            </a:r>
            <a:r>
              <a:rPr lang="it-IT" baseline="30000" dirty="0">
                <a:latin typeface="+mj-lt"/>
                <a:sym typeface="Symbol" pitchFamily="18" charset="2"/>
              </a:rPr>
              <a:t>-18</a:t>
            </a:r>
            <a:r>
              <a:rPr lang="it-IT" dirty="0">
                <a:latin typeface="+mj-lt"/>
                <a:sym typeface="Symbol" pitchFamily="18" charset="2"/>
              </a:rPr>
              <a:t> m</a:t>
            </a:r>
            <a:endParaRPr lang="fr-FR" dirty="0">
              <a:latin typeface="+mj-lt"/>
              <a:sym typeface="Symbol" pitchFamily="18" charset="2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57200" y="2442525"/>
            <a:ext cx="457200" cy="533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609600" y="3255324"/>
            <a:ext cx="1425575" cy="338554"/>
          </a:xfrm>
          <a:prstGeom prst="rect">
            <a:avLst/>
          </a:prstGeom>
          <a:solidFill>
            <a:srgbClr val="E30B0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FR" sz="1600" dirty="0" err="1">
                <a:solidFill>
                  <a:schemeClr val="bg1"/>
                </a:solidFill>
                <a:latin typeface="+mj-lt"/>
              </a:rPr>
              <a:t>Accelerators</a:t>
            </a:r>
            <a:endParaRPr lang="fr-FR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2209800" y="3255324"/>
            <a:ext cx="1425575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FR" sz="1600" dirty="0">
                <a:latin typeface="+mj-lt"/>
              </a:rPr>
              <a:t>Microscopes</a:t>
            </a: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5867400" y="3255324"/>
            <a:ext cx="2590800" cy="338554"/>
          </a:xfrm>
          <a:prstGeom prst="rect">
            <a:avLst/>
          </a:prstGeom>
          <a:solidFill>
            <a:srgbClr val="01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FR" sz="1600">
                <a:solidFill>
                  <a:schemeClr val="bg1"/>
                </a:solidFill>
                <a:latin typeface="+mj-lt"/>
              </a:rPr>
              <a:t>Optical, radio télescopes</a:t>
            </a: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3962400" y="3255324"/>
            <a:ext cx="1425575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FR" sz="1600" dirty="0" err="1">
                <a:latin typeface="+mj-lt"/>
              </a:rPr>
              <a:t>Binoculars</a:t>
            </a:r>
            <a:endParaRPr lang="fr-FR" sz="1600" dirty="0">
              <a:latin typeface="+mj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15" y="1642313"/>
            <a:ext cx="8021169" cy="160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39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cxnSp>
        <p:nvCxnSpPr>
          <p:cNvPr id="4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err="1" smtClean="0"/>
              <a:t>How</a:t>
            </a:r>
            <a:r>
              <a:rPr lang="de-CH" sz="4000" dirty="0" smtClean="0"/>
              <a:t> </a:t>
            </a:r>
            <a:r>
              <a:rPr lang="de-CH" sz="4000" dirty="0" err="1"/>
              <a:t>to</a:t>
            </a:r>
            <a:r>
              <a:rPr lang="de-CH" sz="4000" dirty="0"/>
              <a:t> probe matter</a:t>
            </a:r>
            <a:endParaRPr lang="en-US" sz="4000" dirty="0"/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26" y="1370733"/>
            <a:ext cx="4858191" cy="3751842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017" y="1826911"/>
            <a:ext cx="3973321" cy="2983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78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/>
          <a:srcRect t="527" b="2916"/>
          <a:stretch/>
        </p:blipFill>
        <p:spPr>
          <a:xfrm>
            <a:off x="40597" y="975050"/>
            <a:ext cx="5671031" cy="45812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2" t="4808" r="4966" b="8633"/>
          <a:stretch/>
        </p:blipFill>
        <p:spPr>
          <a:xfrm>
            <a:off x="5009808" y="1844824"/>
            <a:ext cx="4135272" cy="356400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5626232" y="2227417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6159632" y="3903817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159632" y="2237653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991008" y="3329474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7753008" y="3044577"/>
            <a:ext cx="533400" cy="1062251"/>
            <a:chOff x="7599528" y="3347000"/>
            <a:chExt cx="533400" cy="1062251"/>
          </a:xfrm>
        </p:grpSpPr>
        <p:sp>
          <p:nvSpPr>
            <p:cNvPr id="13" name="Oval 12"/>
            <p:cNvSpPr/>
            <p:nvPr/>
          </p:nvSpPr>
          <p:spPr>
            <a:xfrm>
              <a:off x="7599528" y="3875851"/>
              <a:ext cx="533400" cy="533400"/>
            </a:xfrm>
            <a:prstGeom prst="ellipse">
              <a:avLst/>
            </a:prstGeom>
            <a:noFill/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7599528" y="3347000"/>
              <a:ext cx="533400" cy="533400"/>
            </a:xfrm>
            <a:prstGeom prst="ellipse">
              <a:avLst/>
            </a:prstGeom>
            <a:noFill/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15" name="Oval 14"/>
          <p:cNvSpPr/>
          <p:nvPr/>
        </p:nvSpPr>
        <p:spPr>
          <a:xfrm>
            <a:off x="8449044" y="3573428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6" name="Down Arrow 15"/>
          <p:cNvSpPr/>
          <p:nvPr/>
        </p:nvSpPr>
        <p:spPr>
          <a:xfrm rot="18733267">
            <a:off x="1077654" y="3153618"/>
            <a:ext cx="578407" cy="5179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7" name="Down Arrow 16"/>
          <p:cNvSpPr/>
          <p:nvPr/>
        </p:nvSpPr>
        <p:spPr>
          <a:xfrm rot="19833882">
            <a:off x="1944763" y="2840013"/>
            <a:ext cx="552047" cy="349280"/>
          </a:xfrm>
          <a:prstGeom prst="downArrow">
            <a:avLst>
              <a:gd name="adj1" fmla="val 30555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8" name="Down Arrow 17"/>
          <p:cNvSpPr/>
          <p:nvPr/>
        </p:nvSpPr>
        <p:spPr>
          <a:xfrm rot="18929389">
            <a:off x="2056287" y="2026202"/>
            <a:ext cx="465771" cy="484994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9" name="Down Arrow 18"/>
          <p:cNvSpPr/>
          <p:nvPr/>
        </p:nvSpPr>
        <p:spPr>
          <a:xfrm rot="19442844">
            <a:off x="4158940" y="1057836"/>
            <a:ext cx="453740" cy="4572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0" name="Down Arrow 19"/>
          <p:cNvSpPr/>
          <p:nvPr/>
        </p:nvSpPr>
        <p:spPr>
          <a:xfrm rot="19768801">
            <a:off x="2632059" y="1804274"/>
            <a:ext cx="415585" cy="30846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05864" y="1011227"/>
            <a:ext cx="2377574" cy="646331"/>
          </a:xfrm>
          <a:prstGeom prst="rect">
            <a:avLst/>
          </a:prstGeom>
          <a:noFill/>
          <a:ln w="44450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Standard Model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</a:t>
            </a: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articles and forces</a:t>
            </a: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83008" y="5532322"/>
            <a:ext cx="7632848" cy="590349"/>
          </a:xfrm>
          <a:prstGeom prst="rect">
            <a:avLst/>
          </a:prstGeom>
          <a:noFill/>
          <a:ln w="44450">
            <a:solidFill>
              <a:schemeClr val="tx2"/>
            </a:solidFill>
          </a:ln>
        </p:spPr>
        <p:txBody>
          <a:bodyPr wrap="square" tIns="18000" bIns="18000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Colliders are powerful</a:t>
            </a:r>
            <a:r>
              <a:rPr kumimoji="0" lang="en-GB" b="1" i="0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instruments </a:t>
            </a: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in High Energy physics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</a:t>
            </a: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or particle discoveries and precision measurements</a:t>
            </a: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85614" y="3740839"/>
            <a:ext cx="1915909" cy="923330"/>
          </a:xfrm>
          <a:prstGeom prst="rect">
            <a:avLst/>
          </a:prstGeom>
          <a:solidFill>
            <a:schemeClr val="bg1"/>
          </a:solidFill>
          <a:ln w="44450"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>
                <a:solidFill>
                  <a:prstClr val="black"/>
                </a:solidFill>
                <a:latin typeface="+mj-lt"/>
              </a:rPr>
              <a:t>SPEAR: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1" dirty="0" smtClean="0">
                <a:solidFill>
                  <a:prstClr val="black"/>
                </a:solidFill>
                <a:latin typeface="+mj-lt"/>
              </a:rPr>
              <a:t>c</a:t>
            </a: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harm quark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1" dirty="0" smtClean="0">
                <a:solidFill>
                  <a:prstClr val="black"/>
                </a:solidFill>
                <a:latin typeface="+mj-lt"/>
              </a:rPr>
              <a:t>tau lepton</a:t>
            </a: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11264" y="3717032"/>
            <a:ext cx="1864613" cy="923330"/>
          </a:xfrm>
          <a:prstGeom prst="rect">
            <a:avLst/>
          </a:prstGeom>
          <a:solidFill>
            <a:schemeClr val="bg1"/>
          </a:solidFill>
          <a:ln w="44450"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>
                <a:solidFill>
                  <a:prstClr val="black"/>
                </a:solidFill>
                <a:latin typeface="+mj-lt"/>
              </a:rPr>
              <a:t>PETRA: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1" dirty="0">
                <a:solidFill>
                  <a:prstClr val="black"/>
                </a:solidFill>
                <a:latin typeface="+mj-lt"/>
              </a:rPr>
              <a:t>g</a:t>
            </a:r>
            <a:r>
              <a:rPr lang="en-GB" b="1" dirty="0" smtClean="0">
                <a:solidFill>
                  <a:prstClr val="black"/>
                </a:solidFill>
                <a:latin typeface="+mj-lt"/>
              </a:rPr>
              <a:t>luon           </a:t>
            </a:r>
            <a:endParaRPr kumimoji="0" lang="en-GB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867103" y="3717032"/>
            <a:ext cx="1898468" cy="923330"/>
          </a:xfrm>
          <a:prstGeom prst="rect">
            <a:avLst/>
          </a:prstGeom>
          <a:solidFill>
            <a:schemeClr val="bg1"/>
          </a:solidFill>
          <a:ln w="44450"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err="1" smtClean="0">
                <a:solidFill>
                  <a:prstClr val="black"/>
                </a:solidFill>
                <a:latin typeface="+mj-lt"/>
              </a:rPr>
              <a:t>SppS</a:t>
            </a:r>
            <a:r>
              <a:rPr lang="en-GB" b="1" dirty="0" smtClean="0">
                <a:solidFill>
                  <a:prstClr val="black"/>
                </a:solidFill>
                <a:latin typeface="+mj-lt"/>
              </a:rPr>
              <a:t>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1" dirty="0" smtClean="0">
                <a:solidFill>
                  <a:prstClr val="black"/>
                </a:solidFill>
                <a:latin typeface="+mj-lt"/>
              </a:rPr>
              <a:t>Z-boson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1" dirty="0" smtClean="0">
                <a:solidFill>
                  <a:prstClr val="black"/>
                </a:solidFill>
                <a:latin typeface="+mj-lt"/>
              </a:rPr>
              <a:t>W-boson      </a:t>
            </a:r>
            <a:endParaRPr kumimoji="0" lang="en-GB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25719" y="3717032"/>
            <a:ext cx="1787669" cy="923330"/>
          </a:xfrm>
          <a:prstGeom prst="rect">
            <a:avLst/>
          </a:prstGeom>
          <a:solidFill>
            <a:schemeClr val="bg1"/>
          </a:solidFill>
          <a:ln w="44450"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err="1" smtClean="0">
                <a:solidFill>
                  <a:prstClr val="black"/>
                </a:solidFill>
                <a:latin typeface="+mj-lt"/>
              </a:rPr>
              <a:t>Tevatron</a:t>
            </a:r>
            <a:r>
              <a:rPr lang="en-GB" b="1" dirty="0" smtClean="0">
                <a:solidFill>
                  <a:prstClr val="black"/>
                </a:solidFill>
                <a:latin typeface="+mj-lt"/>
              </a:rPr>
              <a:t>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1" dirty="0" smtClean="0">
                <a:solidFill>
                  <a:prstClr val="black"/>
                </a:solidFill>
                <a:latin typeface="+mj-lt"/>
              </a:rPr>
              <a:t>top-quark   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b="1" dirty="0" smtClean="0">
                <a:solidFill>
                  <a:prstClr val="black"/>
                </a:solidFill>
                <a:latin typeface="+mj-lt"/>
              </a:rPr>
              <a:t>    </a:t>
            </a:r>
            <a:endParaRPr kumimoji="0" lang="en-GB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771898" y="3717032"/>
            <a:ext cx="2005677" cy="923330"/>
          </a:xfrm>
          <a:prstGeom prst="rect">
            <a:avLst/>
          </a:prstGeom>
          <a:solidFill>
            <a:schemeClr val="bg1"/>
          </a:solidFill>
          <a:ln w="44450"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>
                <a:solidFill>
                  <a:prstClr val="black"/>
                </a:solidFill>
                <a:latin typeface="+mj-lt"/>
              </a:rPr>
              <a:t>LHC: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1" dirty="0" smtClean="0">
                <a:solidFill>
                  <a:prstClr val="black"/>
                </a:solidFill>
                <a:latin typeface="+mj-lt"/>
              </a:rPr>
              <a:t>Higgs-boson 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b="1" dirty="0" smtClean="0">
                <a:solidFill>
                  <a:prstClr val="black"/>
                </a:solidFill>
                <a:latin typeface="+mj-lt"/>
              </a:rPr>
              <a:t>    </a:t>
            </a:r>
            <a:endParaRPr kumimoji="0" lang="en-GB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err="1" smtClean="0"/>
              <a:t>Discoveries</a:t>
            </a:r>
            <a:r>
              <a:rPr lang="de-CH" sz="4000" dirty="0" smtClean="0"/>
              <a:t> </a:t>
            </a:r>
            <a:r>
              <a:rPr lang="de-CH" sz="4000" dirty="0" err="1" smtClean="0"/>
              <a:t>by</a:t>
            </a:r>
            <a:r>
              <a:rPr lang="de-CH" sz="4000" dirty="0" smtClean="0"/>
              <a:t> </a:t>
            </a:r>
            <a:r>
              <a:rPr lang="de-CH" sz="4000" dirty="0" err="1" smtClean="0"/>
              <a:t>colliders</a:t>
            </a:r>
            <a:endParaRPr lang="en-US" sz="4000" dirty="0"/>
          </a:p>
        </p:txBody>
      </p:sp>
      <p:sp>
        <p:nvSpPr>
          <p:cNvPr id="30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Daniel Schoerling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15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cxnSp>
        <p:nvCxnSpPr>
          <p:cNvPr id="4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err="1" smtClean="0"/>
              <a:t>Collider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9599"/>
          <a:stretch/>
        </p:blipFill>
        <p:spPr>
          <a:xfrm>
            <a:off x="734333" y="1311061"/>
            <a:ext cx="6746216" cy="457094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4038" y="3185027"/>
            <a:ext cx="1627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Injection of particles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1572398" y="3227200"/>
            <a:ext cx="267630" cy="25198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572398" y="3631580"/>
            <a:ext cx="267630" cy="21379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781271" y="3294514"/>
            <a:ext cx="2430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C6"/>
                </a:solidFill>
              </a:rPr>
              <a:t>Focusing magnets</a:t>
            </a:r>
            <a:endParaRPr lang="en-GB" dirty="0">
              <a:solidFill>
                <a:srgbClr val="0000C6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56042" y="4944070"/>
            <a:ext cx="1926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Dipoles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778300" y="1576458"/>
            <a:ext cx="2430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503C00"/>
                </a:solidFill>
              </a:rPr>
              <a:t>Accelerating cavity</a:t>
            </a:r>
            <a:endParaRPr lang="en-GB" dirty="0">
              <a:solidFill>
                <a:srgbClr val="503C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65261" y="2289192"/>
            <a:ext cx="2430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B9A00"/>
                </a:solidFill>
              </a:rPr>
              <a:t>Vacuum chamber</a:t>
            </a:r>
            <a:endParaRPr lang="en-GB" dirty="0">
              <a:solidFill>
                <a:srgbClr val="CB9A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16200000">
            <a:off x="3840342" y="3294514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Collisions</a:t>
            </a:r>
            <a:endParaRPr lang="en-GB" dirty="0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4440790" y="2735036"/>
            <a:ext cx="0" cy="18709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437676" y="4032881"/>
            <a:ext cx="0" cy="19199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205401" y="4183623"/>
            <a:ext cx="109506" cy="6592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368183" y="4425053"/>
            <a:ext cx="28375" cy="4247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4449835" y="4425053"/>
            <a:ext cx="27112" cy="4177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4513174" y="4183623"/>
            <a:ext cx="110186" cy="67690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4231193" y="1238007"/>
            <a:ext cx="109506" cy="6592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4393975" y="1479437"/>
            <a:ext cx="28375" cy="4247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4475627" y="1479437"/>
            <a:ext cx="27112" cy="4177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4538966" y="1238007"/>
            <a:ext cx="110186" cy="67690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4226190" y="2137304"/>
            <a:ext cx="109506" cy="6592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4388972" y="2378734"/>
            <a:ext cx="28375" cy="4247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 flipV="1">
            <a:off x="4470624" y="2378734"/>
            <a:ext cx="27112" cy="4177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 flipV="1">
            <a:off x="4533963" y="2137304"/>
            <a:ext cx="110186" cy="67690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4218745" y="5116841"/>
            <a:ext cx="109506" cy="6592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4381527" y="5358271"/>
            <a:ext cx="28375" cy="4247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 flipV="1">
            <a:off x="4463179" y="5358271"/>
            <a:ext cx="27112" cy="4177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 flipV="1">
            <a:off x="4526518" y="5116841"/>
            <a:ext cx="110186" cy="67690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419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167466"/>
            <a:ext cx="9144000" cy="1270002"/>
          </a:xfrm>
          <a:prstGeom prst="rect">
            <a:avLst/>
          </a:prstGeom>
        </p:spPr>
        <p:txBody>
          <a:bodyPr vert="horz" lIns="45720" rIns="45720" anchor="ctr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The Future </a:t>
            </a:r>
            <a:r>
              <a:rPr lang="de-CH" sz="4000" dirty="0" err="1" smtClean="0"/>
              <a:t>Circular</a:t>
            </a:r>
            <a:r>
              <a:rPr lang="de-CH" sz="4000" dirty="0" smtClean="0"/>
              <a:t> </a:t>
            </a:r>
            <a:r>
              <a:rPr lang="de-CH" sz="4000" dirty="0" err="1" smtClean="0"/>
              <a:t>Colider</a:t>
            </a:r>
            <a:r>
              <a:rPr lang="de-CH" sz="4000" dirty="0" smtClean="0"/>
              <a:t> </a:t>
            </a:r>
          </a:p>
          <a:p>
            <a:pPr algn="ctr" defTabSz="542925"/>
            <a:r>
              <a:rPr lang="de-CH" sz="4000" dirty="0" smtClean="0"/>
              <a:t>(FCC) Study</a:t>
            </a:r>
          </a:p>
        </p:txBody>
      </p:sp>
    </p:spTree>
    <p:extLst>
      <p:ext uri="{BB962C8B-B14F-4D97-AF65-F5344CB8AC3E}">
        <p14:creationId xmlns:p14="http://schemas.microsoft.com/office/powerpoint/2010/main" val="304762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LHC, </a:t>
            </a:r>
            <a:r>
              <a:rPr lang="de-CH" sz="4000" dirty="0" err="1" smtClean="0"/>
              <a:t>what</a:t>
            </a:r>
            <a:r>
              <a:rPr lang="de-CH" sz="4000" dirty="0" smtClean="0"/>
              <a:t> </a:t>
            </a:r>
            <a:r>
              <a:rPr lang="de-CH" sz="4000" dirty="0" err="1" smtClean="0"/>
              <a:t>next</a:t>
            </a:r>
            <a:r>
              <a:rPr lang="de-CH" sz="4000" dirty="0" smtClean="0"/>
              <a:t>?</a:t>
            </a:r>
            <a:endParaRPr lang="en-US" sz="4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6" r="-173"/>
          <a:stretch/>
        </p:blipFill>
        <p:spPr>
          <a:xfrm>
            <a:off x="4520176" y="1064033"/>
            <a:ext cx="4490824" cy="493740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7432" y="1006985"/>
            <a:ext cx="4427984" cy="38318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en-US" sz="2200" b="1" kern="0" dirty="0" smtClean="0">
                <a:latin typeface="Arial"/>
                <a:cs typeface="Calibri" pitchFamily="34" charset="0"/>
              </a:rPr>
              <a:t>International FCC collaboration (CERN as host lab) to study: </a:t>
            </a:r>
          </a:p>
          <a:p>
            <a:pPr>
              <a:spcBef>
                <a:spcPts val="1200"/>
              </a:spcBef>
              <a:defRPr/>
            </a:pPr>
            <a:endParaRPr lang="en-US" sz="300" kern="0" dirty="0" smtClean="0">
              <a:cs typeface="Calibri" pitchFamily="34" charset="0"/>
            </a:endParaRPr>
          </a:p>
          <a:p>
            <a:pPr>
              <a:spcBef>
                <a:spcPts val="1200"/>
              </a:spcBef>
              <a:defRPr/>
            </a:pPr>
            <a:r>
              <a:rPr lang="en-US" kern="0" dirty="0" smtClean="0">
                <a:cs typeface="Calibri" pitchFamily="34" charset="0"/>
              </a:rPr>
              <a:t>80-100 </a:t>
            </a:r>
            <a:r>
              <a:rPr lang="en-US" kern="0" dirty="0">
                <a:cs typeface="Calibri" pitchFamily="34" charset="0"/>
              </a:rPr>
              <a:t>km tunnel infrastructure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i="1" kern="0" dirty="0" smtClean="0">
                <a:latin typeface="Arial"/>
                <a:cs typeface="Calibri" pitchFamily="34" charset="0"/>
              </a:rPr>
              <a:t>pp</a:t>
            </a:r>
            <a:r>
              <a:rPr lang="en-US" kern="0" dirty="0" smtClean="0">
                <a:latin typeface="Arial"/>
                <a:cs typeface="Calibri" pitchFamily="34" charset="0"/>
              </a:rPr>
              <a:t>-collider (</a:t>
            </a:r>
            <a:r>
              <a:rPr lang="en-US" i="1" kern="0" dirty="0" smtClean="0">
                <a:latin typeface="Arial"/>
                <a:cs typeface="Calibri" pitchFamily="34" charset="0"/>
              </a:rPr>
              <a:t>FCC-</a:t>
            </a:r>
            <a:r>
              <a:rPr lang="en-US" i="1" kern="0" dirty="0" err="1" smtClean="0">
                <a:latin typeface="Arial"/>
                <a:cs typeface="Calibri" pitchFamily="34" charset="0"/>
              </a:rPr>
              <a:t>hh</a:t>
            </a:r>
            <a:r>
              <a:rPr lang="en-US" kern="0" dirty="0" smtClean="0">
                <a:latin typeface="Arial"/>
                <a:cs typeface="Calibri" pitchFamily="34" charset="0"/>
              </a:rPr>
              <a:t>)</a:t>
            </a:r>
            <a:endParaRPr lang="en-US" i="1" kern="0" dirty="0" smtClean="0">
              <a:latin typeface="Arial"/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i="1" kern="0" dirty="0" err="1" smtClean="0">
                <a:latin typeface="Arial"/>
                <a:cs typeface="Calibri" pitchFamily="34" charset="0"/>
              </a:rPr>
              <a:t>e</a:t>
            </a:r>
            <a:r>
              <a:rPr lang="en-US" kern="0" baseline="30000" dirty="0" err="1" smtClean="0">
                <a:latin typeface="Arial"/>
                <a:cs typeface="Calibri" pitchFamily="34" charset="0"/>
              </a:rPr>
              <a:t>+</a:t>
            </a:r>
            <a:r>
              <a:rPr lang="en-US" i="1" kern="0" dirty="0" err="1" smtClean="0">
                <a:latin typeface="Arial"/>
                <a:cs typeface="Calibri" pitchFamily="34" charset="0"/>
              </a:rPr>
              <a:t>e</a:t>
            </a:r>
            <a:r>
              <a:rPr lang="en-US" kern="0" baseline="30000" dirty="0" smtClean="0">
                <a:latin typeface="Arial"/>
                <a:cs typeface="Calibri" pitchFamily="34" charset="0"/>
              </a:rPr>
              <a:t>-</a:t>
            </a:r>
            <a:r>
              <a:rPr lang="en-US" kern="0" dirty="0" smtClean="0">
                <a:latin typeface="Arial"/>
                <a:cs typeface="Calibri" pitchFamily="34" charset="0"/>
              </a:rPr>
              <a:t> </a:t>
            </a:r>
            <a:r>
              <a:rPr lang="en-US" kern="0" dirty="0">
                <a:latin typeface="Arial"/>
                <a:cs typeface="Calibri" pitchFamily="34" charset="0"/>
              </a:rPr>
              <a:t>collider </a:t>
            </a:r>
            <a:r>
              <a:rPr lang="en-US" kern="0" dirty="0" smtClean="0">
                <a:latin typeface="Arial"/>
                <a:cs typeface="Calibri" pitchFamily="34" charset="0"/>
              </a:rPr>
              <a:t>(</a:t>
            </a:r>
            <a:r>
              <a:rPr lang="en-US" i="1" kern="0" dirty="0" smtClean="0">
                <a:latin typeface="Arial"/>
                <a:cs typeface="Calibri" pitchFamily="34" charset="0"/>
              </a:rPr>
              <a:t>FCC-</a:t>
            </a:r>
            <a:r>
              <a:rPr lang="en-US" i="1" kern="0" dirty="0" err="1" smtClean="0">
                <a:latin typeface="Arial"/>
                <a:cs typeface="Calibri" pitchFamily="34" charset="0"/>
              </a:rPr>
              <a:t>ee</a:t>
            </a:r>
            <a:r>
              <a:rPr lang="en-US" kern="0" dirty="0" smtClean="0">
                <a:latin typeface="Arial"/>
                <a:cs typeface="Calibri" pitchFamily="34" charset="0"/>
              </a:rPr>
              <a:t>) as potential first step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i="1" kern="0" dirty="0">
                <a:cs typeface="Calibri" pitchFamily="34" charset="0"/>
              </a:rPr>
              <a:t>p-e</a:t>
            </a:r>
            <a:r>
              <a:rPr lang="en-US" kern="0" dirty="0">
                <a:cs typeface="Calibri" pitchFamily="34" charset="0"/>
              </a:rPr>
              <a:t> (</a:t>
            </a:r>
            <a:r>
              <a:rPr lang="en-US" i="1" kern="0" dirty="0">
                <a:cs typeface="Calibri" pitchFamily="34" charset="0"/>
              </a:rPr>
              <a:t>FCC-he</a:t>
            </a:r>
            <a:r>
              <a:rPr lang="en-US" kern="0" dirty="0">
                <a:cs typeface="Calibri" pitchFamily="34" charset="0"/>
              </a:rPr>
              <a:t>) </a:t>
            </a:r>
            <a:r>
              <a:rPr lang="en-US" kern="0" dirty="0" smtClean="0">
                <a:cs typeface="Calibri" pitchFamily="34" charset="0"/>
              </a:rPr>
              <a:t>option</a:t>
            </a:r>
          </a:p>
          <a:p>
            <a:pPr>
              <a:spcBef>
                <a:spcPts val="1200"/>
              </a:spcBef>
              <a:defRPr/>
            </a:pPr>
            <a:endParaRPr lang="en-US" kern="0" dirty="0" smtClean="0">
              <a:cs typeface="Calibri" pitchFamily="34" charset="0"/>
            </a:endParaRPr>
          </a:p>
          <a:p>
            <a:pPr>
              <a:spcBef>
                <a:spcPts val="1200"/>
              </a:spcBef>
              <a:defRPr/>
            </a:pPr>
            <a:r>
              <a:rPr lang="en-US" kern="0" dirty="0" smtClean="0">
                <a:cs typeface="Calibri" pitchFamily="34" charset="0"/>
              </a:rPr>
              <a:t>HE-LHC with </a:t>
            </a:r>
            <a:r>
              <a:rPr lang="en-US" i="1" kern="0" dirty="0" smtClean="0">
                <a:cs typeface="Calibri" pitchFamily="34" charset="0"/>
              </a:rPr>
              <a:t>FCC-</a:t>
            </a:r>
            <a:r>
              <a:rPr lang="en-US" i="1" kern="0" dirty="0" err="1" smtClean="0">
                <a:cs typeface="Calibri" pitchFamily="34" charset="0"/>
              </a:rPr>
              <a:t>hh</a:t>
            </a:r>
            <a:r>
              <a:rPr lang="en-US" i="1" kern="0" dirty="0" smtClean="0">
                <a:cs typeface="Calibri" pitchFamily="34" charset="0"/>
              </a:rPr>
              <a:t> </a:t>
            </a:r>
            <a:r>
              <a:rPr lang="en-US" kern="0" dirty="0" smtClean="0">
                <a:cs typeface="Calibri" pitchFamily="34" charset="0"/>
              </a:rPr>
              <a:t>technology</a:t>
            </a:r>
            <a:endParaRPr lang="en-US" kern="0" dirty="0">
              <a:cs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3626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CERN </a:t>
            </a:r>
            <a:r>
              <a:rPr lang="de-CH" sz="4000" dirty="0" err="1"/>
              <a:t>Circular</a:t>
            </a:r>
            <a:r>
              <a:rPr lang="de-CH" sz="4000" dirty="0"/>
              <a:t> </a:t>
            </a:r>
            <a:r>
              <a:rPr lang="de-CH" sz="4000" dirty="0" err="1"/>
              <a:t>Colliders</a:t>
            </a:r>
            <a:r>
              <a:rPr lang="de-CH" sz="4000" dirty="0"/>
              <a:t> &amp; FCC</a:t>
            </a:r>
          </a:p>
        </p:txBody>
      </p:sp>
      <p:sp>
        <p:nvSpPr>
          <p:cNvPr id="7" name="Rectangle 6"/>
          <p:cNvSpPr/>
          <p:nvPr/>
        </p:nvSpPr>
        <p:spPr>
          <a:xfrm>
            <a:off x="923803" y="2040959"/>
            <a:ext cx="761122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523902"/>
                </a:solidFill>
              </a:rPr>
              <a:t>Constr.</a:t>
            </a:r>
          </a:p>
        </p:txBody>
      </p:sp>
      <p:sp>
        <p:nvSpPr>
          <p:cNvPr id="8" name="Rectangle 7"/>
          <p:cNvSpPr/>
          <p:nvPr/>
        </p:nvSpPr>
        <p:spPr>
          <a:xfrm>
            <a:off x="1745568" y="2040959"/>
            <a:ext cx="1485531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58293" y="212086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+mn-lt"/>
              </a:rPr>
              <a:t>LEP</a:t>
            </a:r>
            <a:endParaRPr lang="en-GB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51755" y="2798088"/>
            <a:ext cx="1368000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523902"/>
                </a:solidFill>
              </a:rPr>
              <a:t>Construction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551897" y="2798088"/>
            <a:ext cx="1625216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318941" y="2798088"/>
            <a:ext cx="786256" cy="529137"/>
          </a:xfrm>
          <a:prstGeom prst="rect">
            <a:avLst/>
          </a:prstGeom>
          <a:solidFill>
            <a:srgbClr val="117F8E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E4F9FC"/>
                </a:solidFill>
              </a:rPr>
              <a:t>Proto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96592" y="2798088"/>
            <a:ext cx="1186586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EFF6FB"/>
                </a:solidFill>
              </a:rPr>
              <a:t>Design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09256" y="2877990"/>
            <a:ext cx="754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+mn-lt"/>
              </a:rPr>
              <a:t>LHC</a:t>
            </a:r>
            <a:endParaRPr lang="en-GB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102935" y="3555217"/>
            <a:ext cx="1383725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523902"/>
                </a:solidFill>
              </a:rPr>
              <a:t>Construction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518153" y="3555217"/>
            <a:ext cx="1303973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851920" y="3555217"/>
            <a:ext cx="1185344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EFF6FB"/>
                </a:solidFill>
              </a:rPr>
              <a:t>Design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853619" y="3635119"/>
            <a:ext cx="1063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+mn-lt"/>
              </a:rPr>
              <a:t>HL-LHC</a:t>
            </a:r>
            <a:endParaRPr lang="en-GB" b="1" dirty="0">
              <a:solidFill>
                <a:schemeClr val="tx2"/>
              </a:solidFill>
              <a:latin typeface="+mn-lt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5722542" y="4916087"/>
            <a:ext cx="3344921" cy="529137"/>
            <a:chOff x="5722542" y="5110794"/>
            <a:chExt cx="3344921" cy="529137"/>
          </a:xfrm>
        </p:grpSpPr>
        <p:sp>
          <p:nvSpPr>
            <p:cNvPr id="22" name="Rectangle 21"/>
            <p:cNvSpPr/>
            <p:nvPr/>
          </p:nvSpPr>
          <p:spPr>
            <a:xfrm>
              <a:off x="7843463" y="5110794"/>
              <a:ext cx="1224000" cy="529137"/>
            </a:xfrm>
            <a:prstGeom prst="rect">
              <a:avLst/>
            </a:prstGeom>
            <a:solidFill>
              <a:srgbClr val="B1BF10"/>
            </a:solidFill>
            <a:ln>
              <a:gradFill flip="none" rotWithShape="1">
                <a:gsLst>
                  <a:gs pos="50000">
                    <a:schemeClr val="accent3"/>
                  </a:gs>
                  <a:gs pos="100000">
                    <a:schemeClr val="accent3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rgbClr val="393D05"/>
                  </a:solidFill>
                </a:rPr>
                <a:t>Physics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502468" y="5110794"/>
              <a:ext cx="1321542" cy="529137"/>
            </a:xfrm>
            <a:prstGeom prst="rect">
              <a:avLst/>
            </a:prstGeom>
            <a:solidFill>
              <a:srgbClr val="F5AC07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523902"/>
                  </a:solidFill>
                </a:rPr>
                <a:t>Construction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722542" y="5110794"/>
              <a:ext cx="746986" cy="529137"/>
            </a:xfrm>
            <a:prstGeom prst="rect">
              <a:avLst/>
            </a:prstGeom>
            <a:solidFill>
              <a:srgbClr val="117F8E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E4F9FC"/>
                  </a:solidFill>
                </a:rPr>
                <a:t>Proto</a:t>
              </a:r>
            </a:p>
          </p:txBody>
        </p:sp>
      </p:grpSp>
      <p:cxnSp>
        <p:nvCxnSpPr>
          <p:cNvPr id="25" name="Straight Connector 24"/>
          <p:cNvCxnSpPr/>
          <p:nvPr/>
        </p:nvCxnSpPr>
        <p:spPr>
          <a:xfrm>
            <a:off x="604444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83884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1980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1264843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44283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1985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1925242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604682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1990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2585641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265081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1995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3231099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910539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2000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3891498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570938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2005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4551897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231337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2010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5197355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876795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+mn-lt"/>
              </a:rPr>
              <a:t>2015</a:t>
            </a:r>
            <a:endParaRPr lang="en-US" sz="1600" b="1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5857754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537194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2020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6518153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197593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2025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>
            <a:off x="7163611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6843051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2030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503450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+mn-lt"/>
              </a:rPr>
              <a:t>2035</a:t>
            </a:r>
            <a:endParaRPr lang="en-US" sz="16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48" name="Left-Right Arrow 47"/>
          <p:cNvSpPr/>
          <p:nvPr/>
        </p:nvSpPr>
        <p:spPr>
          <a:xfrm>
            <a:off x="5197353" y="4229084"/>
            <a:ext cx="2624773" cy="592170"/>
          </a:xfrm>
          <a:prstGeom prst="leftRightArrow">
            <a:avLst>
              <a:gd name="adj1" fmla="val 62131"/>
              <a:gd name="adj2" fmla="val 30174"/>
            </a:avLst>
          </a:prstGeom>
          <a:solidFill>
            <a:srgbClr val="FCD30E"/>
          </a:solidFill>
          <a:ln w="31750">
            <a:solidFill>
              <a:srgbClr val="6B59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rgbClr val="173D54"/>
                </a:solidFill>
                <a:effectLst>
                  <a:outerShdw blurRad="25400" dist="25400" dir="2700000" algn="tl" rotWithShape="0">
                    <a:schemeClr val="tx2">
                      <a:lumMod val="75000"/>
                      <a:alpha val="45000"/>
                    </a:schemeClr>
                  </a:outerShdw>
                </a:effectLst>
              </a:rPr>
              <a:t>20 years</a:t>
            </a:r>
          </a:p>
        </p:txBody>
      </p:sp>
      <p:sp>
        <p:nvSpPr>
          <p:cNvPr id="49" name="Rectangle 48"/>
          <p:cNvSpPr/>
          <p:nvPr/>
        </p:nvSpPr>
        <p:spPr>
          <a:xfrm>
            <a:off x="188141" y="2040959"/>
            <a:ext cx="689035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smtClean="0">
              <a:solidFill>
                <a:srgbClr val="EFF6FB"/>
              </a:solidFill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>
            <a:off x="188141" y="4221088"/>
            <a:ext cx="881916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2643671" y="4916087"/>
            <a:ext cx="6543310" cy="1038701"/>
            <a:chOff x="2643671" y="4916087"/>
            <a:chExt cx="6543310" cy="1038701"/>
          </a:xfrm>
        </p:grpSpPr>
        <p:grpSp>
          <p:nvGrpSpPr>
            <p:cNvPr id="52" name="Group 51"/>
            <p:cNvGrpSpPr/>
            <p:nvPr/>
          </p:nvGrpSpPr>
          <p:grpSpPr>
            <a:xfrm>
              <a:off x="2643671" y="4916087"/>
              <a:ext cx="3051462" cy="529137"/>
              <a:chOff x="2643671" y="5110794"/>
              <a:chExt cx="3051462" cy="529137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4673303" y="5110794"/>
                <a:ext cx="1021830" cy="529137"/>
              </a:xfrm>
              <a:prstGeom prst="rect">
                <a:avLst/>
              </a:prstGeom>
              <a:solidFill>
                <a:srgbClr val="173D54"/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rgbClr val="EFF6FB"/>
                    </a:solidFill>
                  </a:rPr>
                  <a:t>Design</a:t>
                </a: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2643671" y="5190696"/>
                <a:ext cx="24903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spc="100" dirty="0" smtClean="0">
                    <a:solidFill>
                      <a:schemeClr val="tx2"/>
                    </a:solidFill>
                    <a:latin typeface="+mn-lt"/>
                  </a:rPr>
                  <a:t>                 FCC</a:t>
                </a:r>
                <a:endParaRPr lang="en-GB" b="1" spc="100" dirty="0">
                  <a:solidFill>
                    <a:schemeClr val="tx2"/>
                  </a:solidFill>
                  <a:latin typeface="+mn-lt"/>
                </a:endParaRPr>
              </a:p>
            </p:txBody>
          </p:sp>
        </p:grpSp>
        <p:sp>
          <p:nvSpPr>
            <p:cNvPr id="53" name="Rectangle 52"/>
            <p:cNvSpPr/>
            <p:nvPr/>
          </p:nvSpPr>
          <p:spPr>
            <a:xfrm>
              <a:off x="3011383" y="5554678"/>
              <a:ext cx="61755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2000" b="1" dirty="0">
                  <a:solidFill>
                    <a:srgbClr val="FF0000"/>
                  </a:solidFill>
                  <a:sym typeface="Wingdings" panose="05000000000000000000" pitchFamily="2" charset="2"/>
                </a:rPr>
                <a:t>Now is the time to plan for the period 2035 – 2040 </a:t>
              </a:r>
              <a:endParaRPr lang="en-US" sz="2000" b="1" dirty="0" smtClean="0">
                <a:solidFill>
                  <a:srgbClr val="FF0000"/>
                </a:solidFill>
                <a:sym typeface="Wingdings" panose="05000000000000000000" pitchFamily="2" charset="2"/>
              </a:endParaRPr>
            </a:p>
          </p:txBody>
        </p:sp>
      </p:grpSp>
      <p:cxnSp>
        <p:nvCxnSpPr>
          <p:cNvPr id="56" name="Straight Connector 55"/>
          <p:cNvCxnSpPr/>
          <p:nvPr/>
        </p:nvCxnSpPr>
        <p:spPr>
          <a:xfrm>
            <a:off x="7814974" y="1484784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2057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-10228" y="945296"/>
            <a:ext cx="915422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7" marR="0" lvl="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dirty="0">
                <a:sym typeface="Symbol"/>
              </a:rPr>
              <a:t>Standard model describes known matter, i.e. 5% of the universe!</a:t>
            </a: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179387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 </a:t>
            </a:r>
          </a:p>
          <a:p>
            <a:pPr marL="179387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700" dirty="0">
              <a:solidFill>
                <a:prstClr val="black"/>
              </a:solidFill>
              <a:latin typeface="Calibri"/>
              <a:sym typeface="Symbol"/>
            </a:endParaRPr>
          </a:p>
          <a:p>
            <a:pPr marL="179387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179387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623888" lvl="2" indent="-441325">
              <a:buFont typeface="Arial" panose="020B0604020202020204" pitchFamily="34" charset="0"/>
              <a:buChar char="•"/>
              <a:defRPr/>
            </a:pPr>
            <a:r>
              <a:rPr lang="en-GB" dirty="0">
                <a:sym typeface="Symbol"/>
              </a:rPr>
              <a:t>what is dark matter?</a:t>
            </a:r>
          </a:p>
          <a:p>
            <a:pPr marL="623888" marR="0" lvl="2" indent="-4413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ym typeface="Symbol"/>
              </a:rPr>
              <a:t>what is dark energy?</a:t>
            </a:r>
          </a:p>
          <a:p>
            <a:pPr marL="623888" marR="0" lvl="2" indent="-4413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ym typeface="Symbol"/>
              </a:rPr>
              <a:t>why is there more matter than antimatter?</a:t>
            </a:r>
          </a:p>
          <a:p>
            <a:pPr marL="623888" marR="0" lvl="2" indent="-4413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ym typeface="Symbol"/>
              </a:rPr>
              <a:t>why do the masses differ by more than 13 orders of magnitude?</a:t>
            </a:r>
          </a:p>
          <a:p>
            <a:pPr marL="623888" marR="0" lvl="2" indent="-4413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ym typeface="Symbol"/>
              </a:rPr>
              <a:t>do fundamental forces unify in single field theory?</a:t>
            </a:r>
          </a:p>
          <a:p>
            <a:pPr marL="623888" marR="0" lvl="2" indent="-4413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ym typeface="Symbol"/>
              </a:rPr>
              <a:t>what about gravity? </a:t>
            </a:r>
          </a:p>
          <a:p>
            <a:pPr marL="623888" marR="0" lvl="2" indent="-4413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ym typeface="Symbol"/>
              </a:rPr>
              <a:t>Is there a “world equation – theory of everything”? …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9875" y="1484784"/>
            <a:ext cx="3459816" cy="263366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039" y="1534098"/>
            <a:ext cx="3371527" cy="2038918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435335" y="2582949"/>
            <a:ext cx="21297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Dark Energy 68.3%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58170" y="1580811"/>
            <a:ext cx="20254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Known Matter 4.9%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50743" y="1989495"/>
            <a:ext cx="2148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Dark Matter 26.8%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87877" y="3965138"/>
            <a:ext cx="3649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g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alaxy rotation curves, 1933 - Zwicky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028384" y="5795972"/>
            <a:ext cx="1018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K. Borras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itle 2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864097"/>
          </a:xfrm>
        </p:spPr>
        <p:txBody>
          <a:bodyPr/>
          <a:lstStyle/>
          <a:p>
            <a:pPr algn="ctr"/>
            <a:r>
              <a:rPr lang="en-GB" smtClean="0"/>
              <a:t>Open Questions</a:t>
            </a:r>
            <a:endParaRPr lang="en-GB" dirty="0"/>
          </a:p>
        </p:txBody>
      </p:sp>
      <p:sp>
        <p:nvSpPr>
          <p:cNvPr id="1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Daniel Schoerling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351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State-</a:t>
            </a:r>
            <a:r>
              <a:rPr lang="de-CH" sz="4000" dirty="0" err="1" smtClean="0"/>
              <a:t>of</a:t>
            </a:r>
            <a:r>
              <a:rPr lang="de-CH" sz="4000" dirty="0" smtClean="0"/>
              <a:t>-</a:t>
            </a:r>
            <a:r>
              <a:rPr lang="de-CH" sz="4000" dirty="0" err="1" smtClean="0"/>
              <a:t>the</a:t>
            </a:r>
            <a:r>
              <a:rPr lang="de-CH" sz="4000" dirty="0" smtClean="0"/>
              <a:t>-art: LHC</a:t>
            </a:r>
            <a:endParaRPr lang="en-US" sz="4000" dirty="0"/>
          </a:p>
        </p:txBody>
      </p:sp>
      <p:cxnSp>
        <p:nvCxnSpPr>
          <p:cNvPr id="30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15177" y="1209784"/>
            <a:ext cx="4876375" cy="458005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82875" y="1141635"/>
            <a:ext cx="3634328" cy="13665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n-GB" dirty="0"/>
              <a:t>Superconductor: </a:t>
            </a:r>
            <a:r>
              <a:rPr lang="en-GB" dirty="0" err="1"/>
              <a:t>Nb-Ti</a:t>
            </a:r>
            <a:endParaRPr lang="en-GB" dirty="0"/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n-GB" dirty="0"/>
              <a:t>Nominal field: 8.33 T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n-GB" dirty="0"/>
              <a:t>Operating temperature: 1.9 K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n-GB" dirty="0"/>
              <a:t>1232 dipoles</a:t>
            </a:r>
          </a:p>
        </p:txBody>
      </p:sp>
    </p:spTree>
    <p:extLst>
      <p:ext uri="{BB962C8B-B14F-4D97-AF65-F5344CB8AC3E}">
        <p14:creationId xmlns:p14="http://schemas.microsoft.com/office/powerpoint/2010/main" val="240281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97"/>
            <a:ext cx="9144793" cy="6858594"/>
          </a:xfrm>
          <a:prstGeom prst="rect">
            <a:avLst/>
          </a:prstGeom>
        </p:spPr>
      </p:pic>
      <p:cxnSp>
        <p:nvCxnSpPr>
          <p:cNvPr id="83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>
                <a:solidFill>
                  <a:schemeClr val="bg1"/>
                </a:solidFill>
              </a:rPr>
              <a:t>Outline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55593" y="1441282"/>
            <a:ext cx="7138555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Introduction to CERN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General </a:t>
            </a:r>
            <a:r>
              <a:rPr lang="en-GB" dirty="0" smtClean="0">
                <a:solidFill>
                  <a:schemeClr val="bg1"/>
                </a:solidFill>
              </a:rPr>
              <a:t>introduction to accelerators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The </a:t>
            </a:r>
            <a:r>
              <a:rPr lang="en-GB" dirty="0">
                <a:solidFill>
                  <a:schemeClr val="bg1"/>
                </a:solidFill>
              </a:rPr>
              <a:t>Future Circular </a:t>
            </a:r>
            <a:r>
              <a:rPr lang="en-GB" dirty="0" err="1">
                <a:solidFill>
                  <a:schemeClr val="bg1"/>
                </a:solidFill>
              </a:rPr>
              <a:t>Colider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(FCC) study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The dipole magnets </a:t>
            </a:r>
            <a:r>
              <a:rPr lang="en-GB" smtClean="0">
                <a:solidFill>
                  <a:schemeClr val="bg1"/>
                </a:solidFill>
              </a:rPr>
              <a:t>for </a:t>
            </a:r>
            <a:r>
              <a:rPr lang="en-GB" smtClean="0">
                <a:solidFill>
                  <a:schemeClr val="bg1"/>
                </a:solidFill>
              </a:rPr>
              <a:t>FCC</a:t>
            </a:r>
            <a:endParaRPr lang="en-GB" dirty="0" smtClean="0">
              <a:solidFill>
                <a:schemeClr val="bg1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Conclusion</a:t>
            </a:r>
            <a:endParaRPr lang="en-GB" dirty="0" smtClean="0">
              <a:solidFill>
                <a:schemeClr val="bg1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7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0" t="2046" b="8401"/>
          <a:stretch/>
        </p:blipFill>
        <p:spPr bwMode="auto">
          <a:xfrm>
            <a:off x="5448350" y="3452220"/>
            <a:ext cx="1755909" cy="1572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 descr="Screen Shot 2013-07-03 at 12.26.20 PM.png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721"/>
          <a:stretch/>
        </p:blipFill>
        <p:spPr>
          <a:xfrm>
            <a:off x="1546547" y="3379809"/>
            <a:ext cx="1719887" cy="1691174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FCC vs. LHC dipole</a:t>
            </a:r>
            <a:endParaRPr lang="en-US" sz="40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834506" y="1172357"/>
            <a:ext cx="4248209" cy="1847360"/>
          </a:xfrm>
        </p:spPr>
        <p:txBody>
          <a:bodyPr>
            <a:normAutofit/>
          </a:bodyPr>
          <a:lstStyle/>
          <a:p>
            <a:pPr marL="182563" indent="0">
              <a:buClr>
                <a:schemeClr val="tx1"/>
              </a:buClr>
              <a:buNone/>
            </a:pPr>
            <a:r>
              <a:rPr lang="en-US" sz="1800" dirty="0" smtClean="0"/>
              <a:t>Twice the magnetic field </a:t>
            </a:r>
            <a:r>
              <a:rPr lang="en-US" sz="1800" dirty="0" smtClean="0">
                <a:sym typeface="Wingdings" panose="05000000000000000000" pitchFamily="2" charset="2"/>
              </a:rPr>
              <a:t> </a:t>
            </a:r>
          </a:p>
          <a:p>
            <a:pPr marL="493713" lvl="1" indent="-311150">
              <a:buClr>
                <a:schemeClr val="tx1"/>
              </a:buClr>
            </a:pPr>
            <a:r>
              <a:rPr lang="en-US" sz="1800" dirty="0" smtClean="0">
                <a:sym typeface="Wingdings" panose="05000000000000000000" pitchFamily="2" charset="2"/>
              </a:rPr>
              <a:t>2 x more Ampere turns</a:t>
            </a:r>
          </a:p>
          <a:p>
            <a:pPr marL="493713" lvl="1" indent="-311150">
              <a:buClr>
                <a:schemeClr val="tx1"/>
              </a:buClr>
            </a:pPr>
            <a:r>
              <a:rPr lang="en-US" sz="1800" dirty="0" smtClean="0">
                <a:sym typeface="Wingdings" panose="05000000000000000000" pitchFamily="2" charset="2"/>
              </a:rPr>
              <a:t>4 x higher forces/m</a:t>
            </a:r>
          </a:p>
          <a:p>
            <a:pPr marL="493713" lvl="1" indent="-311150">
              <a:buClr>
                <a:schemeClr val="tx1"/>
              </a:buClr>
            </a:pPr>
            <a:r>
              <a:rPr lang="en-US" sz="1800" dirty="0" smtClean="0">
                <a:sym typeface="Wingdings" panose="05000000000000000000" pitchFamily="2" charset="2"/>
              </a:rPr>
              <a:t>~6 x more stored energy/m</a:t>
            </a:r>
            <a:endParaRPr lang="en-US" sz="1800" dirty="0" smtClean="0"/>
          </a:p>
          <a:p>
            <a:pPr marL="182563" indent="0">
              <a:buClr>
                <a:schemeClr val="tx1"/>
              </a:buClr>
              <a:buNone/>
            </a:pPr>
            <a:r>
              <a:rPr lang="en-US" sz="1800" dirty="0" smtClean="0"/>
              <a:t>4 x more magnets</a:t>
            </a:r>
            <a:endParaRPr lang="en-US" sz="1800" dirty="0"/>
          </a:p>
        </p:txBody>
      </p: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1269573" y="3222391"/>
            <a:ext cx="2273838" cy="2274653"/>
            <a:chOff x="35496" y="1050755"/>
            <a:chExt cx="4002996" cy="4004432"/>
          </a:xfrm>
        </p:grpSpPr>
        <p:sp>
          <p:nvSpPr>
            <p:cNvPr id="25" name="Oval 24"/>
            <p:cNvSpPr>
              <a:spLocks noChangeAspect="1"/>
            </p:cNvSpPr>
            <p:nvPr/>
          </p:nvSpPr>
          <p:spPr>
            <a:xfrm>
              <a:off x="633682" y="1412776"/>
              <a:ext cx="2806621" cy="2807628"/>
            </a:xfrm>
            <a:prstGeom prst="ellipse">
              <a:avLst/>
            </a:prstGeom>
            <a:noFill/>
            <a:ln w="57150" cmpd="sng">
              <a:solidFill>
                <a:srgbClr val="94949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35496" y="1050755"/>
              <a:ext cx="4002996" cy="4004432"/>
            </a:xfrm>
            <a:prstGeom prst="ellipse">
              <a:avLst/>
            </a:prstGeom>
            <a:noFill/>
            <a:ln w="28575" cmpd="sng">
              <a:solidFill>
                <a:schemeClr val="accent1">
                  <a:lumMod val="1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uppieren 1"/>
          <p:cNvGrpSpPr>
            <a:grpSpLocks noChangeAspect="1"/>
          </p:cNvGrpSpPr>
          <p:nvPr/>
        </p:nvGrpSpPr>
        <p:grpSpPr>
          <a:xfrm>
            <a:off x="5146717" y="3222391"/>
            <a:ext cx="2276133" cy="2276949"/>
            <a:chOff x="35496" y="1050755"/>
            <a:chExt cx="4002996" cy="4004432"/>
          </a:xfrm>
        </p:grpSpPr>
        <p:sp>
          <p:nvSpPr>
            <p:cNvPr id="29" name="Oval 28"/>
            <p:cNvSpPr>
              <a:spLocks noChangeAspect="1"/>
            </p:cNvSpPr>
            <p:nvPr/>
          </p:nvSpPr>
          <p:spPr>
            <a:xfrm>
              <a:off x="633682" y="1412776"/>
              <a:ext cx="2806621" cy="2807628"/>
            </a:xfrm>
            <a:prstGeom prst="ellipse">
              <a:avLst/>
            </a:prstGeom>
            <a:noFill/>
            <a:ln w="57150" cmpd="sng">
              <a:solidFill>
                <a:srgbClr val="94949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35496" y="1050755"/>
              <a:ext cx="4002996" cy="4004432"/>
            </a:xfrm>
            <a:prstGeom prst="ellipse">
              <a:avLst/>
            </a:prstGeom>
            <a:noFill/>
            <a:ln w="28575" cmpd="sng">
              <a:solidFill>
                <a:schemeClr val="accent1">
                  <a:lumMod val="1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cxnSp>
        <p:nvCxnSpPr>
          <p:cNvPr id="31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62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Magnet design for 16 T</a:t>
            </a:r>
            <a:endParaRPr lang="en-US" sz="4000" dirty="0"/>
          </a:p>
        </p:txBody>
      </p:sp>
      <p:cxnSp>
        <p:nvCxnSpPr>
          <p:cNvPr id="27" name="Gerade Verbindung 29"/>
          <p:cNvCxnSpPr/>
          <p:nvPr/>
        </p:nvCxnSpPr>
        <p:spPr>
          <a:xfrm>
            <a:off x="-1" y="1038589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92244" y="1111674"/>
            <a:ext cx="2391505" cy="4987375"/>
            <a:chOff x="92244" y="1111674"/>
            <a:chExt cx="2391505" cy="4987375"/>
          </a:xfrm>
        </p:grpSpPr>
        <p:grpSp>
          <p:nvGrpSpPr>
            <p:cNvPr id="39" name="Group 38"/>
            <p:cNvGrpSpPr/>
            <p:nvPr/>
          </p:nvGrpSpPr>
          <p:grpSpPr>
            <a:xfrm>
              <a:off x="192789" y="1218203"/>
              <a:ext cx="2270363" cy="4584792"/>
              <a:chOff x="-414035" y="962383"/>
              <a:chExt cx="2270363" cy="4584792"/>
            </a:xfrm>
          </p:grpSpPr>
          <p:pic>
            <p:nvPicPr>
              <p:cNvPr id="14" name="Picture 13" descr="Screen Shot 2013-07-03 at 12.26.20 PM.png"/>
              <p:cNvPicPr>
                <a:picLocks noChangeAspect="1"/>
              </p:cNvPicPr>
              <p:nvPr/>
            </p:nvPicPr>
            <p:blipFill rotWithShape="1">
              <a:blip r:embed="rId2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3721"/>
              <a:stretch/>
            </p:blipFill>
            <p:spPr>
              <a:xfrm>
                <a:off x="-414035" y="1282198"/>
                <a:ext cx="2270363" cy="2232460"/>
              </a:xfrm>
              <a:prstGeom prst="rect">
                <a:avLst/>
              </a:prstGeom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318901" y="962383"/>
                <a:ext cx="8643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</a:t>
                </a:r>
                <a:r>
                  <a:rPr lang="en-US" dirty="0" smtClean="0"/>
                  <a:t>locks</a:t>
                </a:r>
                <a:endParaRPr lang="en-US" dirty="0"/>
              </a:p>
            </p:txBody>
          </p:sp>
          <p:pic>
            <p:nvPicPr>
              <p:cNvPr id="12" name="Picture 11"/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r="1270"/>
              <a:stretch/>
            </p:blipFill>
            <p:spPr>
              <a:xfrm>
                <a:off x="-348416" y="3834473"/>
                <a:ext cx="2182302" cy="1712702"/>
              </a:xfrm>
              <a:prstGeom prst="rect">
                <a:avLst/>
              </a:prstGeom>
              <a:effectLst/>
            </p:spPr>
          </p:pic>
        </p:grpSp>
        <p:sp>
          <p:nvSpPr>
            <p:cNvPr id="25" name="Rounded Rectangle 24"/>
            <p:cNvSpPr/>
            <p:nvPr/>
          </p:nvSpPr>
          <p:spPr>
            <a:xfrm>
              <a:off x="92244" y="1111674"/>
              <a:ext cx="2391505" cy="4987375"/>
            </a:xfrm>
            <a:prstGeom prst="roundRect">
              <a:avLst>
                <a:gd name="adj" fmla="val 5918"/>
              </a:avLst>
            </a:prstGeom>
            <a:noFill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513472" y="1118545"/>
            <a:ext cx="2503698" cy="4987375"/>
            <a:chOff x="2513472" y="1118545"/>
            <a:chExt cx="2503698" cy="4987375"/>
          </a:xfrm>
        </p:grpSpPr>
        <p:grpSp>
          <p:nvGrpSpPr>
            <p:cNvPr id="7" name="Group 6"/>
            <p:cNvGrpSpPr>
              <a:grpSpLocks noChangeAspect="1"/>
            </p:cNvGrpSpPr>
            <p:nvPr/>
          </p:nvGrpSpPr>
          <p:grpSpPr>
            <a:xfrm>
              <a:off x="2548825" y="1218915"/>
              <a:ext cx="2436261" cy="2580495"/>
              <a:chOff x="3563888" y="1179688"/>
              <a:chExt cx="2099855" cy="2224172"/>
            </a:xfrm>
          </p:grpSpPr>
          <p:pic>
            <p:nvPicPr>
              <p:cNvPr id="18" name="Picture 3"/>
              <p:cNvPicPr>
                <a:picLocks noChangeAspect="1" noChangeArrowheads="1"/>
              </p:cNvPicPr>
              <p:nvPr/>
            </p:nvPicPr>
            <p:blipFill rotWithShape="1">
              <a:blip r:embed="rId4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20" t="2046" b="8401"/>
              <a:stretch/>
            </p:blipFill>
            <p:spPr bwMode="auto">
              <a:xfrm>
                <a:off x="3563888" y="1523392"/>
                <a:ext cx="2099855" cy="18804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4210215" y="1179688"/>
                <a:ext cx="682815" cy="3183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Cos-</a:t>
                </a:r>
                <a:r>
                  <a:rPr lang="en-US" dirty="0">
                    <a:latin typeface="Symbol" charset="2"/>
                    <a:cs typeface="Symbol" charset="2"/>
                  </a:rPr>
                  <a:t>q</a:t>
                </a:r>
              </a:p>
            </p:txBody>
          </p:sp>
        </p:grpSp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13472" y="3968944"/>
              <a:ext cx="2503698" cy="1874131"/>
            </a:xfrm>
            <a:prstGeom prst="rect">
              <a:avLst/>
            </a:prstGeom>
          </p:spPr>
        </p:pic>
        <p:sp>
          <p:nvSpPr>
            <p:cNvPr id="29" name="Rounded Rectangle 28"/>
            <p:cNvSpPr/>
            <p:nvPr/>
          </p:nvSpPr>
          <p:spPr>
            <a:xfrm>
              <a:off x="2551356" y="1118545"/>
              <a:ext cx="2391505" cy="4987375"/>
            </a:xfrm>
            <a:prstGeom prst="roundRect">
              <a:avLst>
                <a:gd name="adj" fmla="val 5918"/>
              </a:avLst>
            </a:prstGeom>
            <a:noFill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010468" y="1103257"/>
            <a:ext cx="4036233" cy="2836254"/>
            <a:chOff x="5010468" y="1103257"/>
            <a:chExt cx="4036233" cy="2836254"/>
          </a:xfrm>
        </p:grpSpPr>
        <p:sp>
          <p:nvSpPr>
            <p:cNvPr id="30" name="TextBox 29"/>
            <p:cNvSpPr txBox="1"/>
            <p:nvPr/>
          </p:nvSpPr>
          <p:spPr>
            <a:xfrm>
              <a:off x="6250369" y="1104224"/>
              <a:ext cx="15953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Common-Coil</a:t>
              </a:r>
              <a:endParaRPr lang="en-US" dirty="0">
                <a:latin typeface="Symbol" charset="2"/>
                <a:cs typeface="Symbol" charset="2"/>
              </a:endParaRP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5010468" y="1103257"/>
              <a:ext cx="4036233" cy="2836254"/>
            </a:xfrm>
            <a:prstGeom prst="roundRect">
              <a:avLst>
                <a:gd name="adj" fmla="val 5918"/>
              </a:avLst>
            </a:prstGeom>
            <a:noFill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0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654356" y="1473869"/>
              <a:ext cx="2780565" cy="23866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" name="Group 9"/>
          <p:cNvGrpSpPr/>
          <p:nvPr/>
        </p:nvGrpSpPr>
        <p:grpSpPr>
          <a:xfrm>
            <a:off x="5017170" y="3992979"/>
            <a:ext cx="4041551" cy="2112941"/>
            <a:chOff x="5017170" y="3992979"/>
            <a:chExt cx="4041551" cy="2112941"/>
          </a:xfrm>
        </p:grpSpPr>
        <p:pic>
          <p:nvPicPr>
            <p:cNvPr id="19" name="Picture 2" descr="D:\Magnets\High-Fields\LHC\LHC\NbTi\Multilayer_CCT_Fields_Shortsample_10_8_12\makeMPwithHeaders\2Turns3Ribs\6layerView6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296893" y="4809362"/>
              <a:ext cx="1693336" cy="1202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5321048" y="4366318"/>
              <a:ext cx="1600119" cy="369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Canted Cos-</a:t>
              </a:r>
              <a:r>
                <a:rPr lang="en-US" dirty="0" smtClean="0">
                  <a:latin typeface="Symbol" charset="2"/>
                  <a:cs typeface="Symbol" charset="2"/>
                </a:rPr>
                <a:t>q</a:t>
              </a:r>
              <a:endParaRPr lang="en-US" dirty="0">
                <a:latin typeface="Symbol" charset="2"/>
                <a:cs typeface="Symbol" charset="2"/>
              </a:endParaRPr>
            </a:p>
          </p:txBody>
        </p:sp>
        <p:pic>
          <p:nvPicPr>
            <p:cNvPr id="31" name="Рисунок 7" descr="2dipoles_in_yoke.pn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237722" y="4465940"/>
              <a:ext cx="1548868" cy="1552092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7129988" y="3997462"/>
              <a:ext cx="19287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Laminar Elliptical</a:t>
              </a:r>
              <a:endParaRPr lang="en-US" dirty="0">
                <a:latin typeface="Symbol" charset="2"/>
                <a:cs typeface="Symbol" charset="2"/>
              </a:endParaRPr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5017170" y="3992979"/>
              <a:ext cx="4036233" cy="2112941"/>
            </a:xfrm>
            <a:prstGeom prst="roundRect">
              <a:avLst>
                <a:gd name="adj" fmla="val 5918"/>
              </a:avLst>
            </a:prstGeom>
            <a:noFill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903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0303"/>
            <a:ext cx="6443045" cy="4518878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2239920" y="1128884"/>
            <a:ext cx="33528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it-IT" dirty="0" smtClean="0"/>
              <a:t>B </a:t>
            </a:r>
            <a:r>
              <a:rPr lang="it-IT" dirty="0" err="1" smtClean="0"/>
              <a:t>peak</a:t>
            </a:r>
            <a:endParaRPr lang="it-IT" dirty="0"/>
          </a:p>
          <a:p>
            <a:r>
              <a:rPr lang="it-IT" dirty="0" smtClean="0"/>
              <a:t>16.3 T (with </a:t>
            </a:r>
            <a:r>
              <a:rPr lang="it-IT" dirty="0" err="1" smtClean="0"/>
              <a:t>strand</a:t>
            </a:r>
            <a:r>
              <a:rPr lang="it-IT" dirty="0" smtClean="0"/>
              <a:t> ’’self-</a:t>
            </a:r>
            <a:r>
              <a:rPr lang="it-IT" dirty="0" err="1" smtClean="0"/>
              <a:t>field</a:t>
            </a:r>
            <a:r>
              <a:rPr lang="it-IT" dirty="0" smtClean="0"/>
              <a:t>’’)</a:t>
            </a:r>
            <a:endParaRPr lang="en-US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6193814" y="1144472"/>
            <a:ext cx="2841186" cy="14773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it-IT" dirty="0" err="1" smtClean="0"/>
              <a:t>Main</a:t>
            </a:r>
            <a:r>
              <a:rPr lang="it-IT" dirty="0" smtClean="0"/>
              <a:t> </a:t>
            </a:r>
            <a:r>
              <a:rPr lang="it-IT" dirty="0" err="1" smtClean="0"/>
              <a:t>characteristics</a:t>
            </a:r>
            <a:r>
              <a:rPr lang="it-IT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it-IT" dirty="0" smtClean="0"/>
              <a:t>2 double-</a:t>
            </a:r>
            <a:r>
              <a:rPr lang="it-IT" dirty="0" err="1" smtClean="0"/>
              <a:t>pancakes</a:t>
            </a:r>
            <a:endParaRPr lang="it-IT" dirty="0"/>
          </a:p>
          <a:p>
            <a:pPr marL="285750" indent="-285750">
              <a:buFontTx/>
              <a:buChar char="-"/>
            </a:pPr>
            <a:r>
              <a:rPr lang="it-IT" dirty="0" smtClean="0"/>
              <a:t>2 </a:t>
            </a:r>
            <a:r>
              <a:rPr lang="it-IT" dirty="0" err="1" smtClean="0"/>
              <a:t>conductor</a:t>
            </a:r>
            <a:r>
              <a:rPr lang="it-IT" dirty="0" smtClean="0"/>
              <a:t> </a:t>
            </a:r>
            <a:r>
              <a:rPr lang="it-IT" dirty="0" err="1" smtClean="0"/>
              <a:t>size</a:t>
            </a:r>
            <a:endParaRPr lang="it-IT" dirty="0" smtClean="0"/>
          </a:p>
          <a:p>
            <a:pPr marL="285750" indent="-285750">
              <a:buFontTx/>
              <a:buChar char="-"/>
            </a:pPr>
            <a:r>
              <a:rPr lang="it-IT" dirty="0" err="1" smtClean="0"/>
              <a:t>Splitting</a:t>
            </a:r>
            <a:r>
              <a:rPr lang="it-IT" dirty="0" smtClean="0"/>
              <a:t> of pole </a:t>
            </a:r>
            <a:r>
              <a:rPr lang="it-IT" dirty="0" err="1" smtClean="0"/>
              <a:t>blocks</a:t>
            </a:r>
            <a:r>
              <a:rPr lang="it-IT" dirty="0" smtClean="0"/>
              <a:t> to </a:t>
            </a:r>
            <a:r>
              <a:rPr lang="it-IT" dirty="0" err="1" smtClean="0"/>
              <a:t>decrease</a:t>
            </a:r>
            <a:r>
              <a:rPr lang="it-IT" dirty="0" smtClean="0"/>
              <a:t> </a:t>
            </a:r>
            <a:r>
              <a:rPr lang="it-IT" dirty="0" err="1" smtClean="0"/>
              <a:t>peak-field</a:t>
            </a:r>
            <a:endParaRPr lang="it-IT" dirty="0" smtClean="0"/>
          </a:p>
        </p:txBody>
      </p:sp>
      <p:sp>
        <p:nvSpPr>
          <p:cNvPr id="15" name="CasellaDiTesto 14"/>
          <p:cNvSpPr txBox="1"/>
          <p:nvPr/>
        </p:nvSpPr>
        <p:spPr>
          <a:xfrm>
            <a:off x="5544755" y="5267471"/>
            <a:ext cx="1711176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8100" dir="2700000" sx="1000" sy="1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r>
              <a:rPr lang="it-IT" dirty="0" err="1" smtClean="0"/>
              <a:t>low-field</a:t>
            </a:r>
            <a:r>
              <a:rPr lang="it-IT" dirty="0"/>
              <a:t> </a:t>
            </a:r>
            <a:r>
              <a:rPr lang="it-IT" dirty="0" err="1" smtClean="0"/>
              <a:t>cond</a:t>
            </a:r>
            <a:r>
              <a:rPr lang="it-IT" dirty="0" smtClean="0"/>
              <a:t>.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6024173" y="4680227"/>
            <a:ext cx="1202172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8100" dir="2700000" sx="1000" sy="1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r>
              <a:rPr lang="it-IT" dirty="0" smtClean="0"/>
              <a:t>high-field</a:t>
            </a:r>
          </a:p>
        </p:txBody>
      </p:sp>
      <p:grpSp>
        <p:nvGrpSpPr>
          <p:cNvPr id="16" name="Gruppo 15"/>
          <p:cNvGrpSpPr/>
          <p:nvPr/>
        </p:nvGrpSpPr>
        <p:grpSpPr>
          <a:xfrm>
            <a:off x="7145865" y="4271046"/>
            <a:ext cx="1901481" cy="1754326"/>
            <a:chOff x="7052732" y="4732867"/>
            <a:chExt cx="1901481" cy="1754326"/>
          </a:xfrm>
        </p:grpSpPr>
        <p:sp>
          <p:nvSpPr>
            <p:cNvPr id="11" name="CasellaDiTesto 10"/>
            <p:cNvSpPr txBox="1"/>
            <p:nvPr/>
          </p:nvSpPr>
          <p:spPr>
            <a:xfrm>
              <a:off x="7239000" y="4732867"/>
              <a:ext cx="1715213" cy="17543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Turn number:</a:t>
              </a:r>
            </a:p>
            <a:p>
              <a:r>
                <a:rPr lang="en-US" dirty="0" smtClean="0"/>
                <a:t>Layer 1: 14 </a:t>
              </a:r>
            </a:p>
            <a:p>
              <a:r>
                <a:rPr lang="en-US" dirty="0"/>
                <a:t>Layer </a:t>
              </a:r>
              <a:r>
                <a:rPr lang="en-US" dirty="0" smtClean="0"/>
                <a:t>2: 21</a:t>
              </a:r>
              <a:endParaRPr lang="en-US" dirty="0"/>
            </a:p>
            <a:p>
              <a:r>
                <a:rPr lang="en-US" dirty="0"/>
                <a:t>Layer </a:t>
              </a:r>
              <a:r>
                <a:rPr lang="en-US" dirty="0" smtClean="0"/>
                <a:t>3: 37 </a:t>
              </a:r>
              <a:endParaRPr lang="en-US" dirty="0"/>
            </a:p>
            <a:p>
              <a:r>
                <a:rPr lang="en-US" dirty="0"/>
                <a:t>Layer </a:t>
              </a:r>
              <a:r>
                <a:rPr lang="en-US" dirty="0" smtClean="0"/>
                <a:t>4: 43</a:t>
              </a:r>
            </a:p>
            <a:p>
              <a:r>
                <a:rPr lang="en-US" b="1" dirty="0" smtClean="0"/>
                <a:t>Tot: 230/ap.</a:t>
              </a:r>
              <a:endParaRPr lang="en-US" b="1" dirty="0"/>
            </a:p>
          </p:txBody>
        </p:sp>
        <p:sp>
          <p:nvSpPr>
            <p:cNvPr id="12" name="Parentesi graffa aperta 11"/>
            <p:cNvSpPr/>
            <p:nvPr/>
          </p:nvSpPr>
          <p:spPr>
            <a:xfrm>
              <a:off x="7052732" y="5105400"/>
              <a:ext cx="186267" cy="504630"/>
            </a:xfrm>
            <a:prstGeom prst="leftBrac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" name="Parentesi graffa aperta 13"/>
            <p:cNvSpPr/>
            <p:nvPr/>
          </p:nvSpPr>
          <p:spPr>
            <a:xfrm>
              <a:off x="7069665" y="5653795"/>
              <a:ext cx="186267" cy="504630"/>
            </a:xfrm>
            <a:prstGeom prst="leftBrac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3" name="Title 1"/>
          <p:cNvSpPr txBox="1">
            <a:spLocks/>
          </p:cNvSpPr>
          <p:nvPr/>
        </p:nvSpPr>
        <p:spPr>
          <a:xfrm>
            <a:off x="0" y="30008"/>
            <a:ext cx="9144000" cy="940443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Magnet design for 16 T (cos-</a:t>
            </a:r>
            <a:r>
              <a:rPr lang="en-US" sz="4000" dirty="0" smtClean="0">
                <a:sym typeface="Symbol" panose="05050102010706020507" pitchFamily="18" charset="2"/>
              </a:rPr>
              <a:t>)</a:t>
            </a:r>
            <a:endParaRPr lang="en-US" sz="4000" dirty="0"/>
          </a:p>
        </p:txBody>
      </p:sp>
      <p:cxnSp>
        <p:nvCxnSpPr>
          <p:cNvPr id="18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6193814" y="1015081"/>
            <a:ext cx="2792727" cy="1686504"/>
          </a:xfrm>
          <a:prstGeom prst="roundRect">
            <a:avLst>
              <a:gd name="adj" fmla="val 5918"/>
            </a:avLst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ounded Rectangle 19"/>
          <p:cNvSpPr/>
          <p:nvPr/>
        </p:nvSpPr>
        <p:spPr>
          <a:xfrm>
            <a:off x="2101755" y="1025893"/>
            <a:ext cx="3595456" cy="898441"/>
          </a:xfrm>
          <a:prstGeom prst="roundRect">
            <a:avLst>
              <a:gd name="adj" fmla="val 10475"/>
            </a:avLst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ounded Rectangle 20"/>
          <p:cNvSpPr/>
          <p:nvPr/>
        </p:nvSpPr>
        <p:spPr>
          <a:xfrm>
            <a:off x="7145865" y="4107975"/>
            <a:ext cx="1840676" cy="1961175"/>
          </a:xfrm>
          <a:prstGeom prst="roundRect">
            <a:avLst>
              <a:gd name="adj" fmla="val 5918"/>
            </a:avLst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846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Structural design</a:t>
            </a:r>
            <a:endParaRPr lang="en-US" sz="40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1835194"/>
              </p:ext>
            </p:extLst>
          </p:nvPr>
        </p:nvGraphicFramePr>
        <p:xfrm>
          <a:off x="6234322" y="936207"/>
          <a:ext cx="2775523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5282"/>
                <a:gridCol w="859473"/>
                <a:gridCol w="1060768"/>
              </a:tblGrid>
              <a:tr h="370840">
                <a:tc>
                  <a:txBody>
                    <a:bodyPr/>
                    <a:lstStyle/>
                    <a:p>
                      <a:endParaRPr lang="it-IT" dirty="0"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0" dirty="0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it-IT" b="0" baseline="-25000" dirty="0" smtClean="0">
                          <a:latin typeface="Symbol" panose="05050102010706020507" pitchFamily="18" charset="2"/>
                        </a:rPr>
                        <a:t>q </a:t>
                      </a:r>
                      <a:r>
                        <a:rPr lang="it-IT" b="0" baseline="-25000" dirty="0" smtClean="0">
                          <a:latin typeface="Calibri" panose="020F0502020204030204" pitchFamily="34" charset="0"/>
                        </a:rPr>
                        <a:t>–layer</a:t>
                      </a:r>
                      <a:br>
                        <a:rPr lang="it-IT" b="0" baseline="-25000" dirty="0" smtClean="0">
                          <a:latin typeface="Calibri" panose="020F0502020204030204" pitchFamily="34" charset="0"/>
                        </a:rPr>
                      </a:br>
                      <a:r>
                        <a:rPr lang="it-IT" sz="1800" b="0" dirty="0" smtClean="0">
                          <a:latin typeface="Calibri" panose="020F0502020204030204" pitchFamily="34" charset="0"/>
                        </a:rPr>
                        <a:t>(MPa)</a:t>
                      </a:r>
                      <a:endParaRPr lang="it-IT" b="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0" dirty="0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it-IT" b="0" baseline="-25000" dirty="0" smtClean="0">
                          <a:latin typeface="Symbol" panose="05050102010706020507" pitchFamily="18" charset="2"/>
                        </a:rPr>
                        <a:t>q </a:t>
                      </a:r>
                      <a:r>
                        <a:rPr lang="it-IT" b="0" baseline="-25000" dirty="0" smtClean="0">
                          <a:latin typeface="Calibri" panose="020F0502020204030204" pitchFamily="34" charset="0"/>
                        </a:rPr>
                        <a:t>–winding</a:t>
                      </a:r>
                      <a:br>
                        <a:rPr lang="it-IT" b="0" baseline="-25000" dirty="0" smtClean="0">
                          <a:latin typeface="Calibri" panose="020F0502020204030204" pitchFamily="34" charset="0"/>
                        </a:rPr>
                      </a:br>
                      <a:r>
                        <a:rPr lang="it-IT" sz="1800" b="0" dirty="0" smtClean="0">
                          <a:latin typeface="Calibri" panose="020F0502020204030204" pitchFamily="34" charset="0"/>
                        </a:rPr>
                        <a:t>(MPa)</a:t>
                      </a:r>
                      <a:endParaRPr lang="it-IT" b="0" dirty="0" smtClean="0"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Calibri" panose="020F0502020204030204" pitchFamily="34" charset="0"/>
                        </a:rPr>
                        <a:t>layer 1</a:t>
                      </a:r>
                      <a:endParaRPr lang="it-IT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Calibri" panose="020F0502020204030204" pitchFamily="34" charset="0"/>
                        </a:rPr>
                        <a:t>110</a:t>
                      </a:r>
                      <a:endParaRPr lang="it-IT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Calibri" panose="020F0502020204030204" pitchFamily="34" charset="0"/>
                        </a:rPr>
                        <a:t>135</a:t>
                      </a:r>
                      <a:endParaRPr lang="it-IT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Calibri" panose="020F0502020204030204" pitchFamily="34" charset="0"/>
                        </a:rPr>
                        <a:t>layer 2</a:t>
                      </a:r>
                      <a:endParaRPr lang="it-IT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Calibri" panose="020F0502020204030204" pitchFamily="34" charset="0"/>
                        </a:rPr>
                        <a:t>140</a:t>
                      </a:r>
                      <a:endParaRPr lang="it-IT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it-IT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Calibri" panose="020F0502020204030204" pitchFamily="34" charset="0"/>
                        </a:rPr>
                        <a:t>layer 3</a:t>
                      </a:r>
                      <a:endParaRPr lang="it-IT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Calibri" panose="020F0502020204030204" pitchFamily="34" charset="0"/>
                        </a:rPr>
                        <a:t>200</a:t>
                      </a:r>
                      <a:endParaRPr lang="it-IT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it-IT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Calibri" panose="020F0502020204030204" pitchFamily="34" charset="0"/>
                        </a:rPr>
                        <a:t>layer 4</a:t>
                      </a:r>
                      <a:endParaRPr lang="it-IT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Calibri" panose="020F0502020204030204" pitchFamily="34" charset="0"/>
                        </a:rPr>
                        <a:t>90</a:t>
                      </a:r>
                      <a:endParaRPr lang="it-IT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it-IT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Picture 3" descr="\\scge6.ge.infn.it\ansys\FCC\file002.ti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84" t="4801" r="15325" b="3916"/>
          <a:stretch/>
        </p:blipFill>
        <p:spPr bwMode="auto">
          <a:xfrm>
            <a:off x="6234322" y="3338104"/>
            <a:ext cx="2775332" cy="2733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941720" y="3665001"/>
            <a:ext cx="1478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Al alloy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41720" y="4849365"/>
            <a:ext cx="1478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iron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35320" y="5180479"/>
            <a:ext cx="1478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accent6"/>
                </a:solidFill>
              </a:rPr>
              <a:t>SS</a:t>
            </a:r>
            <a:endParaRPr lang="it-IT" dirty="0">
              <a:solidFill>
                <a:schemeClr val="accent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49183" y="5313657"/>
            <a:ext cx="547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000000"/>
                </a:solidFill>
              </a:rPr>
              <a:t>Ti</a:t>
            </a:r>
            <a:endParaRPr lang="it-IT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87471" y="1111842"/>
                <a:ext cx="5143307" cy="23015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Large Lorentz force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𝐴𝑙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 smtClean="0"/>
                  <a:t> (~8 </a:t>
                </a:r>
                <a:r>
                  <a:rPr lang="en-GB" dirty="0" err="1" smtClean="0"/>
                  <a:t>kN</a:t>
                </a:r>
                <a:r>
                  <a:rPr lang="en-GB" dirty="0" smtClean="0"/>
                  <a:t>/m per half coil) results in large stress values and large strain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Coil has to be kept under pre-stress to avoid cracks and movements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Maximum allowed stress to avoid irreversible degradation is 200 MPa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471" y="1111842"/>
                <a:ext cx="5143307" cy="2301527"/>
              </a:xfrm>
              <a:prstGeom prst="rect">
                <a:avLst/>
              </a:prstGeom>
              <a:blipFill rotWithShape="0">
                <a:blip r:embed="rId3"/>
                <a:stretch>
                  <a:fillRect l="-829" b="-31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t="49774"/>
          <a:stretch/>
        </p:blipFill>
        <p:spPr>
          <a:xfrm>
            <a:off x="104919" y="3835305"/>
            <a:ext cx="6024001" cy="230488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673152" y="3452884"/>
            <a:ext cx="457200" cy="3824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37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The Large Magnet Facility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cxnSp>
        <p:nvCxnSpPr>
          <p:cNvPr id="11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082" y="1028066"/>
            <a:ext cx="9163082" cy="5023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11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762"/>
            <a:ext cx="9144000" cy="94044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Conclusion</a:t>
            </a:r>
            <a:endParaRPr lang="en-US" sz="4000" dirty="0"/>
          </a:p>
        </p:txBody>
      </p:sp>
      <p:cxnSp>
        <p:nvCxnSpPr>
          <p:cNvPr id="8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7150" y="1231895"/>
            <a:ext cx="8986838" cy="24929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At </a:t>
            </a:r>
            <a:r>
              <a:rPr lang="en-GB" dirty="0" smtClean="0"/>
              <a:t>CERN more than 10000 physicists </a:t>
            </a:r>
            <a:r>
              <a:rPr lang="en-GB" dirty="0"/>
              <a:t>and engineers </a:t>
            </a:r>
            <a:r>
              <a:rPr lang="en-GB" dirty="0" smtClean="0"/>
              <a:t>from over 100 countries are </a:t>
            </a:r>
            <a:r>
              <a:rPr lang="en-GB" dirty="0"/>
              <a:t>probing the fundamental structure of the </a:t>
            </a:r>
            <a:r>
              <a:rPr lang="en-GB" dirty="0" smtClean="0"/>
              <a:t>universe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FCC is an international collaboration to explore concepts for the most powerful particle collider and develop enabling technologies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Superconducting high-field accelerator m</a:t>
            </a:r>
            <a:r>
              <a:rPr lang="en-GB" dirty="0" smtClean="0"/>
              <a:t>agnet are currentl</a:t>
            </a:r>
            <a:r>
              <a:rPr lang="en-GB" dirty="0" smtClean="0"/>
              <a:t>y </a:t>
            </a:r>
            <a:r>
              <a:rPr lang="en-GB" dirty="0" smtClean="0"/>
              <a:t>designed and constructed in an international and multi-disciplinary team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273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739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167466"/>
            <a:ext cx="9144000" cy="1270002"/>
          </a:xfrm>
          <a:prstGeom prst="rect">
            <a:avLst/>
          </a:prstGeom>
        </p:spPr>
        <p:txBody>
          <a:bodyPr vert="horz" lIns="45720" rIns="45720" anchor="ctr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err="1" smtClean="0"/>
              <a:t>Introduction</a:t>
            </a:r>
            <a:r>
              <a:rPr lang="de-CH" sz="4000" dirty="0" smtClean="0"/>
              <a:t> </a:t>
            </a:r>
          </a:p>
          <a:p>
            <a:pPr algn="ctr" defTabSz="542925"/>
            <a:r>
              <a:rPr lang="de-CH" sz="4000" dirty="0" err="1" smtClean="0"/>
              <a:t>to</a:t>
            </a:r>
            <a:r>
              <a:rPr lang="de-CH" sz="4000" dirty="0" smtClean="0"/>
              <a:t> CERN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3451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039" y="523918"/>
            <a:ext cx="1152128" cy="168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091" y="62650"/>
            <a:ext cx="461268" cy="461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logo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73" y="6339548"/>
            <a:ext cx="1030932" cy="381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8" y="44624"/>
            <a:ext cx="619540" cy="619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246350" y="6343376"/>
            <a:ext cx="7848872" cy="40674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/>
              <a:t>Daniel Schoerling		            TE-MSC-MNC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F831A-9FD2-4D11-8636-9A16989BE668}" type="slidenum">
              <a:rPr lang="en-GB" smtClean="0">
                <a:solidFill>
                  <a:schemeClr val="bg1"/>
                </a:solidFill>
              </a:rPr>
              <a:t>4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5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97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092" y="-1"/>
            <a:ext cx="6808628" cy="6136092"/>
          </a:xfrm>
          <a:prstGeom prst="rect">
            <a:avLst/>
          </a:prstGeom>
        </p:spPr>
      </p:pic>
      <p:sp>
        <p:nvSpPr>
          <p:cNvPr id="6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anchor="ctr"/>
          <a:lstStyle/>
          <a:p>
            <a:pPr algn="r"/>
            <a:r>
              <a:rPr lang="en-US" sz="900" dirty="0" smtClean="0">
                <a:solidFill>
                  <a:schemeClr val="tx1">
                    <a:tint val="75000"/>
                  </a:schemeClr>
                </a:solidFill>
              </a:rPr>
              <a:t>1</a:t>
            </a:r>
            <a:endParaRPr lang="en-US" sz="9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53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CERN </a:t>
            </a:r>
            <a:r>
              <a:rPr lang="de-CH" sz="4000" dirty="0" err="1" smtClean="0"/>
              <a:t>member</a:t>
            </a:r>
            <a:r>
              <a:rPr lang="de-CH" sz="4000" dirty="0" smtClean="0"/>
              <a:t> </a:t>
            </a:r>
            <a:r>
              <a:rPr lang="de-CH" sz="4000" dirty="0" err="1" smtClean="0"/>
              <a:t>states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076" y="878147"/>
            <a:ext cx="7809130" cy="5244047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5475685" y="4039429"/>
            <a:ext cx="73819" cy="7096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69682" y="3811969"/>
            <a:ext cx="885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CERN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00712" y="3231082"/>
            <a:ext cx="885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Freiberg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096001" y="3440310"/>
            <a:ext cx="73819" cy="7096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1336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CERN </a:t>
            </a:r>
            <a:r>
              <a:rPr lang="de-CH" sz="4000" dirty="0" err="1" smtClean="0"/>
              <a:t>facts</a:t>
            </a:r>
            <a:endParaRPr lang="en-US" sz="4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45493" y="1438190"/>
            <a:ext cx="5998507" cy="41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94907" y="1438190"/>
            <a:ext cx="3216728" cy="1865126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dirty="0">
                <a:latin typeface="+mj-lt"/>
                <a:ea typeface="+mj-ea"/>
                <a:cs typeface="+mj-cs"/>
              </a:rPr>
              <a:t> ~ 2300 staff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dirty="0">
                <a:latin typeface="+mj-lt"/>
                <a:ea typeface="+mj-ea"/>
                <a:cs typeface="+mj-cs"/>
              </a:rPr>
              <a:t> </a:t>
            </a:r>
            <a:r>
              <a:rPr lang="en-GB" dirty="0" smtClean="0">
                <a:latin typeface="+mj-lt"/>
                <a:ea typeface="+mj-ea"/>
                <a:cs typeface="+mj-cs"/>
              </a:rPr>
              <a:t>~ </a:t>
            </a:r>
            <a:r>
              <a:rPr lang="en-GB" dirty="0">
                <a:latin typeface="+mj-lt"/>
                <a:ea typeface="+mj-ea"/>
                <a:cs typeface="+mj-cs"/>
              </a:rPr>
              <a:t>1600 other paid personnel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dirty="0" smtClean="0">
                <a:latin typeface="+mj-lt"/>
                <a:ea typeface="+mj-ea"/>
                <a:cs typeface="+mj-cs"/>
              </a:rPr>
              <a:t> ~ </a:t>
            </a:r>
            <a:r>
              <a:rPr lang="en-GB" dirty="0">
                <a:latin typeface="+mj-lt"/>
                <a:ea typeface="+mj-ea"/>
                <a:cs typeface="+mj-cs"/>
              </a:rPr>
              <a:t>12000 users</a:t>
            </a:r>
          </a:p>
          <a:p>
            <a:pPr marL="171450" indent="-171450">
              <a:spcBef>
                <a:spcPct val="20000"/>
              </a:spcBef>
              <a:buSzPct val="65000"/>
              <a:defRPr/>
            </a:pPr>
            <a:r>
              <a:rPr lang="en-GB" dirty="0" smtClean="0">
                <a:latin typeface="+mj-lt"/>
                <a:ea typeface="+mj-ea"/>
                <a:cs typeface="+mj-cs"/>
              </a:rPr>
              <a:t>Budget </a:t>
            </a:r>
            <a:r>
              <a:rPr lang="en-GB" dirty="0">
                <a:latin typeface="+mj-lt"/>
                <a:ea typeface="+mj-ea"/>
                <a:cs typeface="+mj-cs"/>
              </a:rPr>
              <a:t>~1000 </a:t>
            </a:r>
            <a:r>
              <a:rPr lang="en-GB" dirty="0" smtClean="0">
                <a:latin typeface="+mj-lt"/>
                <a:ea typeface="+mj-ea"/>
                <a:cs typeface="+mj-cs"/>
              </a:rPr>
              <a:t>MCHF/year</a:t>
            </a:r>
          </a:p>
          <a:p>
            <a:pPr marL="171450" indent="-171450">
              <a:spcBef>
                <a:spcPct val="20000"/>
              </a:spcBef>
              <a:buSzPct val="65000"/>
              <a:defRPr/>
            </a:pPr>
            <a:endParaRPr lang="en-GB" dirty="0">
              <a:latin typeface="+mj-lt"/>
              <a:ea typeface="+mj-ea"/>
              <a:cs typeface="+mj-cs"/>
            </a:endParaRPr>
          </a:p>
          <a:p>
            <a:pPr marL="171450" indent="-171450">
              <a:spcBef>
                <a:spcPct val="20000"/>
              </a:spcBef>
              <a:buSzPct val="65000"/>
              <a:defRPr/>
            </a:pPr>
            <a:r>
              <a:rPr lang="en-GB" dirty="0" smtClean="0">
                <a:latin typeface="+mj-lt"/>
                <a:ea typeface="+mj-ea"/>
                <a:cs typeface="+mj-cs"/>
              </a:rPr>
              <a:t>	</a:t>
            </a:r>
            <a:endParaRPr lang="en-GB" b="1" dirty="0"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446" y="2561983"/>
            <a:ext cx="32167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SzPct val="65000"/>
              <a:defRPr/>
            </a:pPr>
            <a:endParaRPr lang="en-GB" dirty="0"/>
          </a:p>
          <a:p>
            <a:pPr>
              <a:spcBef>
                <a:spcPct val="20000"/>
              </a:spcBef>
              <a:buSzPct val="65000"/>
              <a:defRPr/>
            </a:pPr>
            <a:r>
              <a:rPr lang="en-GB" b="1" dirty="0"/>
              <a:t>~ </a:t>
            </a:r>
            <a:r>
              <a:rPr lang="en-GB" b="1" dirty="0" smtClean="0"/>
              <a:t>1600 young people trained at CERN every year</a:t>
            </a:r>
          </a:p>
          <a:p>
            <a:pPr>
              <a:spcBef>
                <a:spcPct val="20000"/>
              </a:spcBef>
              <a:buSzPct val="65000"/>
              <a:defRPr/>
            </a:pPr>
            <a:endParaRPr lang="en-GB" dirty="0"/>
          </a:p>
          <a:p>
            <a:pPr>
              <a:spcBef>
                <a:spcPct val="20000"/>
              </a:spcBef>
              <a:buSzPct val="65000"/>
              <a:defRPr/>
            </a:pPr>
            <a:endParaRPr lang="en-GB" dirty="0" smtClean="0"/>
          </a:p>
          <a:p>
            <a:pPr>
              <a:spcBef>
                <a:spcPct val="20000"/>
              </a:spcBef>
              <a:buSzPct val="65000"/>
              <a:defRPr/>
            </a:pPr>
            <a:r>
              <a:rPr lang="en-GB" dirty="0"/>
              <a:t>Dedicated </a:t>
            </a:r>
            <a:r>
              <a:rPr lang="en-GB" dirty="0">
                <a:hlinkClick r:id="rId4"/>
              </a:rPr>
              <a:t>PhD program </a:t>
            </a:r>
            <a:r>
              <a:rPr lang="en-GB" dirty="0"/>
              <a:t>for students from German universities (Wolfgang-</a:t>
            </a:r>
            <a:r>
              <a:rPr lang="en-GB" dirty="0" err="1"/>
              <a:t>Gentner</a:t>
            </a:r>
            <a:r>
              <a:rPr lang="en-GB" dirty="0"/>
              <a:t>-</a:t>
            </a:r>
            <a:r>
              <a:rPr lang="en-GB" dirty="0" err="1"/>
              <a:t>Stipendien</a:t>
            </a:r>
            <a:r>
              <a:rPr lang="en-GB" dirty="0"/>
              <a:t>)</a:t>
            </a:r>
          </a:p>
          <a:p>
            <a:pPr>
              <a:spcBef>
                <a:spcPct val="20000"/>
              </a:spcBef>
              <a:buSzPct val="65000"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0098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4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The CERN </a:t>
            </a:r>
            <a:r>
              <a:rPr lang="de-CH" sz="4000" dirty="0" err="1" smtClean="0"/>
              <a:t>accelerator</a:t>
            </a:r>
            <a:r>
              <a:rPr lang="de-CH" sz="4000" dirty="0" smtClean="0"/>
              <a:t> </a:t>
            </a:r>
            <a:r>
              <a:rPr lang="de-CH" sz="4000" dirty="0" err="1" smtClean="0"/>
              <a:t>chain</a:t>
            </a:r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603" y="1175657"/>
            <a:ext cx="5811213" cy="4939808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0" y="885371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50 000 tons of normal </a:t>
            </a:r>
            <a:r>
              <a:rPr lang="fr-CH" dirty="0" err="1" smtClean="0"/>
              <a:t>conducting</a:t>
            </a:r>
            <a:r>
              <a:rPr lang="fr-CH" dirty="0" smtClean="0"/>
              <a:t> </a:t>
            </a:r>
            <a:r>
              <a:rPr lang="fr-CH" dirty="0" err="1" smtClean="0"/>
              <a:t>magnets</a:t>
            </a:r>
            <a:r>
              <a:rPr lang="fr-CH" dirty="0" smtClean="0"/>
              <a:t> &amp; 50 000 tons of </a:t>
            </a:r>
            <a:r>
              <a:rPr lang="fr-CH" dirty="0" err="1" smtClean="0"/>
              <a:t>superconducting</a:t>
            </a:r>
            <a:r>
              <a:rPr lang="fr-CH" dirty="0" smtClean="0"/>
              <a:t> </a:t>
            </a:r>
            <a:r>
              <a:rPr lang="fr-CH" dirty="0" err="1" smtClean="0"/>
              <a:t>magnets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13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F831A-9FD2-4D11-8636-9A16989BE668}" type="slidenum">
              <a:rPr lang="en-GB" sz="900"/>
              <a:pPr/>
              <a:t>9</a:t>
            </a:fld>
            <a:endParaRPr lang="en-GB" sz="900" dirty="0"/>
          </a:p>
        </p:txBody>
      </p:sp>
      <p:sp>
        <p:nvSpPr>
          <p:cNvPr id="12" name="Rectangle 1028"/>
          <p:cNvSpPr txBox="1">
            <a:spLocks noChangeArrowheads="1"/>
          </p:cNvSpPr>
          <p:nvPr/>
        </p:nvSpPr>
        <p:spPr>
          <a:xfrm>
            <a:off x="100112" y="3248504"/>
            <a:ext cx="6172200" cy="34017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Aft>
                <a:spcPts val="1200"/>
              </a:spcAft>
              <a:defRPr/>
            </a:pPr>
            <a:r>
              <a:rPr lang="en-GB" sz="1800" dirty="0" smtClean="0"/>
              <a:t>Push back the frontiers of knowledge</a:t>
            </a:r>
          </a:p>
          <a:p>
            <a:pPr>
              <a:lnSpc>
                <a:spcPct val="90000"/>
              </a:lnSpc>
              <a:spcAft>
                <a:spcPts val="1200"/>
              </a:spcAft>
              <a:defRPr/>
            </a:pPr>
            <a:r>
              <a:rPr lang="en-GB" sz="1800" dirty="0" smtClean="0"/>
              <a:t>Develop </a:t>
            </a:r>
            <a:r>
              <a:rPr lang="en-GB" sz="1800" dirty="0"/>
              <a:t>new technologies for accelerators and </a:t>
            </a:r>
            <a:r>
              <a:rPr lang="en-GB" sz="1800" dirty="0" smtClean="0"/>
              <a:t>detectors</a:t>
            </a: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defRPr/>
            </a:pPr>
            <a:r>
              <a:rPr lang="en-GB" sz="1800" dirty="0" smtClean="0"/>
              <a:t>Train </a:t>
            </a:r>
            <a:r>
              <a:rPr lang="en-GB" sz="1800" dirty="0"/>
              <a:t>scientists and engineers of tomorrow</a:t>
            </a: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defRPr/>
            </a:pPr>
            <a:r>
              <a:rPr lang="en-GB" sz="1800" dirty="0"/>
              <a:t>Unite people from different countries and cultures</a:t>
            </a:r>
          </a:p>
        </p:txBody>
      </p:sp>
      <p:pic>
        <p:nvPicPr>
          <p:cNvPr id="13" name="Picture 1030" descr="einstein-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648462" y="919187"/>
            <a:ext cx="1023602" cy="140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14" name="Picture 1032" descr="PET_Alzheimer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48462" y="2472491"/>
            <a:ext cx="1324824" cy="993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15" name="Picture 1033" descr="Grid_globe_V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84878" y="2472491"/>
            <a:ext cx="1159677" cy="977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16" name="Picture 1034" descr="Picture 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22842" y="3596144"/>
            <a:ext cx="1217113" cy="890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17" name="Picture 1039" descr="Picture 1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322842" y="4601603"/>
            <a:ext cx="2640607" cy="142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18" name="Picture 1040" descr="Picture 3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644910" y="3592720"/>
            <a:ext cx="1318539" cy="890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19" name="Picture 1041" descr="Picture 2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377547" y="1176347"/>
            <a:ext cx="1177641" cy="1168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sp>
        <p:nvSpPr>
          <p:cNvPr id="2" name="Abgerundetes Rechteck 1"/>
          <p:cNvSpPr/>
          <p:nvPr/>
        </p:nvSpPr>
        <p:spPr>
          <a:xfrm>
            <a:off x="6184399" y="889877"/>
            <a:ext cx="2901453" cy="5238180"/>
          </a:xfrm>
          <a:prstGeom prst="roundRect">
            <a:avLst>
              <a:gd name="adj" fmla="val 5169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Gleichschenkliges Dreieck 3"/>
          <p:cNvSpPr/>
          <p:nvPr/>
        </p:nvSpPr>
        <p:spPr>
          <a:xfrm>
            <a:off x="2411760" y="1196752"/>
            <a:ext cx="1512168" cy="1152128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2268408" y="1772816"/>
            <a:ext cx="1799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CERN </a:t>
            </a:r>
          </a:p>
          <a:p>
            <a:pPr algn="ctr"/>
            <a:r>
              <a:rPr lang="de-DE" sz="1400" dirty="0" err="1" smtClean="0"/>
              <a:t>uniting</a:t>
            </a:r>
            <a:r>
              <a:rPr lang="de-DE" sz="1400" dirty="0" smtClean="0"/>
              <a:t> </a:t>
            </a:r>
            <a:r>
              <a:rPr lang="de-DE" sz="1400" dirty="0" err="1" smtClean="0"/>
              <a:t>people</a:t>
            </a:r>
            <a:endParaRPr lang="en-US" sz="1400" dirty="0"/>
          </a:p>
        </p:txBody>
      </p:sp>
      <p:sp>
        <p:nvSpPr>
          <p:cNvPr id="8" name="Textfeld 7"/>
          <p:cNvSpPr txBox="1"/>
          <p:nvPr/>
        </p:nvSpPr>
        <p:spPr>
          <a:xfrm rot="3470112">
            <a:off x="2939937" y="1586565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/>
              <a:t>Education</a:t>
            </a:r>
            <a:endParaRPr lang="en-US" sz="1400" dirty="0"/>
          </a:p>
        </p:txBody>
      </p:sp>
      <p:sp>
        <p:nvSpPr>
          <p:cNvPr id="26" name="Textfeld 25"/>
          <p:cNvSpPr txBox="1"/>
          <p:nvPr/>
        </p:nvSpPr>
        <p:spPr>
          <a:xfrm rot="18244985">
            <a:off x="1874753" y="152473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/>
              <a:t>Innovation</a:t>
            </a:r>
            <a:endParaRPr lang="en-US" sz="1400" dirty="0"/>
          </a:p>
        </p:txBody>
      </p:sp>
      <p:sp>
        <p:nvSpPr>
          <p:cNvPr id="27" name="Textfeld 26"/>
          <p:cNvSpPr txBox="1"/>
          <p:nvPr/>
        </p:nvSpPr>
        <p:spPr>
          <a:xfrm>
            <a:off x="2339752" y="2329135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/>
              <a:t>Research</a:t>
            </a:r>
            <a:endParaRPr lang="en-US" sz="1400" dirty="0"/>
          </a:p>
        </p:txBody>
      </p:sp>
      <p:sp>
        <p:nvSpPr>
          <p:cNvPr id="9" name="Gleichschenkliges Dreieck 8"/>
          <p:cNvSpPr/>
          <p:nvPr/>
        </p:nvSpPr>
        <p:spPr>
          <a:xfrm>
            <a:off x="3119074" y="1692097"/>
            <a:ext cx="86452" cy="72008"/>
          </a:xfrm>
          <a:prstGeom prst="triangl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8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err="1" smtClean="0"/>
              <a:t>CERN’s</a:t>
            </a:r>
            <a:r>
              <a:rPr lang="de-CH" sz="4000" dirty="0" smtClean="0"/>
              <a:t> </a:t>
            </a:r>
            <a:r>
              <a:rPr lang="de-CH" sz="4000" dirty="0" err="1" smtClean="0"/>
              <a:t>mission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93145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50215</TotalTime>
  <Words>761</Words>
  <Application>Microsoft Office PowerPoint</Application>
  <PresentationFormat>On-screen Show (4:3)</PresentationFormat>
  <Paragraphs>245</Paragraphs>
  <Slides>26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ＭＳ Ｐゴシック</vt:lpstr>
      <vt:lpstr>Arial</vt:lpstr>
      <vt:lpstr>Calibri</vt:lpstr>
      <vt:lpstr>Cambria Math</vt:lpstr>
      <vt:lpstr>Symbol</vt:lpstr>
      <vt:lpstr>Wingdings</vt:lpstr>
      <vt:lpstr>CERN(4-3)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Open Questions</vt:lpstr>
      <vt:lpstr>PowerPoint Presentation</vt:lpstr>
      <vt:lpstr>FCC vs. LHC dipole</vt:lpstr>
      <vt:lpstr>Magnet design for 16 T</vt:lpstr>
      <vt:lpstr>PowerPoint Presentation</vt:lpstr>
      <vt:lpstr>PowerPoint Presentation</vt:lpstr>
      <vt:lpstr>The Large Magnet Facility</vt:lpstr>
      <vt:lpstr>Conclusion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Daniel Schoerling</cp:lastModifiedBy>
  <cp:revision>994</cp:revision>
  <cp:lastPrinted>2016-04-29T06:44:30Z</cp:lastPrinted>
  <dcterms:created xsi:type="dcterms:W3CDTF">2012-11-30T11:04:26Z</dcterms:created>
  <dcterms:modified xsi:type="dcterms:W3CDTF">2017-03-15T17:50:21Z</dcterms:modified>
</cp:coreProperties>
</file>