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7E3D2">
              <a:alpha val="5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DF6DA"/>
              </a:solidFill>
              <a:prstDash val="solid"/>
              <a:miter lim="400000"/>
            </a:ln>
          </a:right>
          <a:top>
            <a:ln w="12700" cap="flat">
              <a:solidFill>
                <a:srgbClr val="FDF6DA"/>
              </a:solidFill>
              <a:prstDash val="solid"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5C69B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C9D69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BDBBB3"/>
              </a:solidFill>
              <a:prstDash val="solid"/>
              <a:miter lim="400000"/>
            </a:ln>
          </a:left>
          <a:right>
            <a:ln w="12700" cap="flat">
              <a:solidFill>
                <a:srgbClr val="BDBBB3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BDBBB3"/>
              </a:solidFill>
              <a:prstDash val="solid"/>
              <a:miter lim="400000"/>
            </a:ln>
          </a:insideV>
        </a:tcBdr>
        <a:fill>
          <a:solidFill>
            <a:srgbClr val="E7E3D2"/>
          </a:solidFill>
        </a:fill>
      </a:tcStyle>
    </a:wholeTbl>
    <a:band2H>
      <a:tcTxStyle/>
      <a:tcStyle>
        <a:tcBdr/>
        <a:fill>
          <a:solidFill>
            <a:srgbClr val="F6F2E5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solidFill>
            <a:srgbClr val="D3CDB7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8E755A"/>
              </a:solidFill>
              <a:prstDash val="solid"/>
              <a:miter lim="400000"/>
            </a:ln>
          </a:left>
          <a:right>
            <a:ln w="12700" cap="flat">
              <a:solidFill>
                <a:srgbClr val="8E755A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8E755A"/>
              </a:solidFill>
              <a:prstDash val="solid"/>
              <a:miter lim="400000"/>
            </a:ln>
          </a:insideH>
          <a:insideV>
            <a:ln w="12700" cap="flat">
              <a:solidFill>
                <a:srgbClr val="8E755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3DA"/>
          </a:solidFill>
        </a:fill>
      </a:tcStyle>
    </a:wholeTbl>
    <a:band2H>
      <a:tcTxStyle/>
      <a:tcStyle>
        <a:tcBdr/>
        <a:fill>
          <a:solidFill>
            <a:srgbClr val="F9F5E8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5D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4D61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65747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FECE2"/>
          </a:solidFill>
        </a:fill>
      </a:tcStyle>
    </a:wholeTbl>
    <a:band2H>
      <a:tcTxStyle/>
      <a:tcStyle>
        <a:tcBdr/>
        <a:fill>
          <a:solidFill>
            <a:srgbClr val="FFFBF1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A29A85"/>
              </a:solidFill>
              <a:prstDash val="solid"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4D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29A85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A29A85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50000"/>
            </a:srgbClr>
          </a:solidFill>
        </a:fill>
      </a:tcStyle>
    </a:wholeTbl>
    <a:band2H>
      <a:tcTxStyle/>
      <a:tcStyle>
        <a:tcBdr/>
        <a:fill>
          <a:solidFill>
            <a:srgbClr val="E9E7DC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5BEAA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2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8C7D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DF9ED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25400" cap="flat">
              <a:solidFill>
                <a:srgbClr val="C6BB94"/>
              </a:solidFill>
              <a:prstDash val="solid"/>
              <a:miter lim="400000"/>
            </a:ln>
          </a:left>
          <a:right>
            <a:ln w="25400" cap="flat">
              <a:solidFill>
                <a:srgbClr val="C6BB94"/>
              </a:solidFill>
              <a:prstDash val="solid"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solidFill>
                <a:srgbClr val="DBD2B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11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Otsikko ja ala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508000" y="51816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000" y="3009900"/>
            <a:ext cx="11988800" cy="2032000"/>
          </a:xfrm>
          <a:prstGeom prst="rect">
            <a:avLst/>
          </a:prstGeom>
        </p:spPr>
        <p:txBody>
          <a:bodyPr anchor="b"/>
          <a:lstStyle/>
          <a:p>
            <a:r>
              <a:t>Otsikkoteksti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000" y="5562600"/>
            <a:ext cx="11988800" cy="8255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r>
              <a:t>Leipätekstin taso yksi</a:t>
            </a:r>
          </a:p>
          <a:p>
            <a:pPr lvl="1"/>
            <a:r>
              <a:t>Leipätekstin taso kaksi</a:t>
            </a:r>
          </a:p>
          <a:p>
            <a:pPr lvl="2"/>
            <a:r>
              <a:t>Leipätekstin taso kolme</a:t>
            </a:r>
          </a:p>
          <a:p>
            <a:pPr lvl="3"/>
            <a:r>
              <a:t>Leipätekstin taso neljä</a:t>
            </a:r>
          </a:p>
          <a:p>
            <a:pPr lvl="4"/>
            <a:r>
              <a:t>Leipätekstin taso viisi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xfrm>
            <a:off x="12154001" y="8763000"/>
            <a:ext cx="342901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aina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body" sz="quarter" idx="13"/>
          </p:nvPr>
        </p:nvSpPr>
        <p:spPr>
          <a:xfrm>
            <a:off x="508000" y="5918200"/>
            <a:ext cx="11988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lnSpc>
                <a:spcPct val="140000"/>
              </a:lnSpc>
              <a:spcBef>
                <a:spcPts val="0"/>
              </a:spcBef>
              <a:buSzTx/>
              <a:buNone/>
              <a:defRPr sz="3000" i="1">
                <a:solidFill>
                  <a:srgbClr val="9D9D9D"/>
                </a:solidFill>
              </a:defRPr>
            </a:lvl1pPr>
          </a:lstStyle>
          <a:p>
            <a:r>
              <a:t>– Johnny Appleseed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4"/>
          </p:nvPr>
        </p:nvSpPr>
        <p:spPr>
          <a:xfrm>
            <a:off x="1270000" y="4298950"/>
            <a:ext cx="10464800" cy="6223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sz="3600"/>
            </a:lvl1pPr>
          </a:lstStyle>
          <a:p>
            <a:r>
              <a:t>”Kirjoita lainaus tähän.” </a:t>
            </a:r>
          </a:p>
        </p:txBody>
      </p:sp>
      <p:sp>
        <p:nvSpPr>
          <p:cNvPr id="107" name="Shape 1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Kuva – vaa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pic" idx="13"/>
          </p:nvPr>
        </p:nvSpPr>
        <p:spPr>
          <a:xfrm>
            <a:off x="622300" y="1181100"/>
            <a:ext cx="11760200" cy="56769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508000" y="7099300"/>
            <a:ext cx="11988800" cy="1117600"/>
          </a:xfrm>
          <a:prstGeom prst="rect">
            <a:avLst/>
          </a:prstGeom>
        </p:spPr>
        <p:txBody>
          <a:bodyPr anchor="b"/>
          <a:lstStyle/>
          <a:p>
            <a:r>
              <a:t>Otsikkoteksti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508000" y="8267700"/>
            <a:ext cx="119888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r>
              <a:t>Leipätekstin taso yksi</a:t>
            </a:r>
          </a:p>
          <a:p>
            <a:pPr lvl="1"/>
            <a:r>
              <a:t>Leipätekstin taso kaksi</a:t>
            </a:r>
          </a:p>
          <a:p>
            <a:pPr lvl="2"/>
            <a:r>
              <a:t>Leipätekstin taso kolme</a:t>
            </a:r>
          </a:p>
          <a:p>
            <a:pPr lvl="3"/>
            <a:r>
              <a:t>Leipätekstin taso neljä</a:t>
            </a:r>
          </a:p>
          <a:p>
            <a:pPr lvl="4"/>
            <a:r>
              <a:t>Leipätekstin taso viisi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tsikko – kes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508000" y="3860800"/>
            <a:ext cx="11988800" cy="2032000"/>
          </a:xfrm>
          <a:prstGeom prst="rect">
            <a:avLst/>
          </a:prstGeom>
        </p:spPr>
        <p:txBody>
          <a:bodyPr/>
          <a:lstStyle/>
          <a:p>
            <a:r>
              <a:t>Otsikkoteksti</a:t>
            </a:r>
          </a:p>
        </p:txBody>
      </p:sp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Kuva – py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sz="half" idx="13"/>
          </p:nvPr>
        </p:nvSpPr>
        <p:spPr>
          <a:xfrm>
            <a:off x="6805519" y="981849"/>
            <a:ext cx="5575301" cy="75311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xfrm>
            <a:off x="508000" y="2400300"/>
            <a:ext cx="5829300" cy="6070600"/>
          </a:xfrm>
          <a:prstGeom prst="rect">
            <a:avLst/>
          </a:prstGeom>
        </p:spPr>
        <p:txBody>
          <a:bodyPr anchor="t"/>
          <a:lstStyle/>
          <a:p>
            <a:r>
              <a:t>Otsikkoteksti</a:t>
            </a:r>
          </a:p>
        </p:txBody>
      </p:sp>
      <p:sp>
        <p:nvSpPr>
          <p:cNvPr id="43" name="Shape 43"/>
          <p:cNvSpPr>
            <a:spLocks noGrp="1"/>
          </p:cNvSpPr>
          <p:nvPr>
            <p:ph type="body" sz="quarter" idx="1"/>
          </p:nvPr>
        </p:nvSpPr>
        <p:spPr>
          <a:xfrm>
            <a:off x="508000" y="1168400"/>
            <a:ext cx="58293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r>
              <a:t>Leipätekstin taso yksi</a:t>
            </a:r>
          </a:p>
          <a:p>
            <a:pPr lvl="1"/>
            <a:r>
              <a:t>Leipätekstin taso kaksi</a:t>
            </a:r>
          </a:p>
          <a:p>
            <a:pPr lvl="2"/>
            <a:r>
              <a:t>Leipätekstin taso kolme</a:t>
            </a:r>
          </a:p>
          <a:p>
            <a:pPr lvl="3"/>
            <a:r>
              <a:t>Leipätekstin taso neljä</a:t>
            </a:r>
          </a:p>
          <a:p>
            <a:pPr lvl="4"/>
            <a:r>
              <a:t>Leipätekstin taso viisi</a:t>
            </a:r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tsikko – y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508000" y="25781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" name="Shape 52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3" name="Shape 53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Otsikkoteksti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tsikko ja merk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3" name="Shape 63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4" name="Shape 64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Otsikkoteksti</a:t>
            </a:r>
          </a:p>
        </p:txBody>
      </p:sp>
      <p:sp>
        <p:nvSpPr>
          <p:cNvPr id="66" name="Shape 66"/>
          <p:cNvSpPr>
            <a:spLocks noGrp="1"/>
          </p:cNvSpPr>
          <p:nvPr>
            <p:ph type="body" idx="1"/>
          </p:nvPr>
        </p:nvSpPr>
        <p:spPr>
          <a:xfrm>
            <a:off x="508000" y="3035300"/>
            <a:ext cx="11988800" cy="57277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Leipätekstin taso yksi</a:t>
            </a:r>
          </a:p>
          <a:p>
            <a:pPr lvl="1"/>
            <a:r>
              <a:t>Leipätekstin taso kaksi</a:t>
            </a:r>
          </a:p>
          <a:p>
            <a:pPr lvl="2"/>
            <a:r>
              <a:t>Leipätekstin taso kolme</a:t>
            </a:r>
          </a:p>
          <a:p>
            <a:pPr lvl="3"/>
            <a:r>
              <a:t>Leipätekstin taso neljä</a:t>
            </a:r>
          </a:p>
          <a:p>
            <a:pPr lvl="4"/>
            <a:r>
              <a:t>Leipätekstin taso viisi</a:t>
            </a:r>
          </a:p>
        </p:txBody>
      </p:sp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tsikko, merkit ja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5" name="Shape 75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6" name="Shape 76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sz="half" idx="13"/>
          </p:nvPr>
        </p:nvSpPr>
        <p:spPr>
          <a:xfrm>
            <a:off x="620619" y="2994799"/>
            <a:ext cx="5524501" cy="55245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Otsikkoteksti</a:t>
            </a:r>
          </a:p>
        </p:txBody>
      </p:sp>
      <p:sp>
        <p:nvSpPr>
          <p:cNvPr id="79" name="Shape 79"/>
          <p:cNvSpPr>
            <a:spLocks noGrp="1"/>
          </p:cNvSpPr>
          <p:nvPr>
            <p:ph type="body" sz="half" idx="1"/>
          </p:nvPr>
        </p:nvSpPr>
        <p:spPr>
          <a:xfrm>
            <a:off x="6781800" y="2971800"/>
            <a:ext cx="5727700" cy="5524500"/>
          </a:xfrm>
          <a:prstGeom prst="rect">
            <a:avLst/>
          </a:prstGeom>
        </p:spPr>
        <p:txBody>
          <a:bodyPr/>
          <a:lstStyle>
            <a:lvl1pPr marL="3683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1pPr>
            <a:lvl2pPr marL="7366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2pPr>
            <a:lvl3pPr marL="11049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3pPr>
            <a:lvl4pPr marL="14732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4pPr>
            <a:lvl5pPr marL="18415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5pPr>
          </a:lstStyle>
          <a:p>
            <a:r>
              <a:t>Leipätekstin taso yksi</a:t>
            </a:r>
          </a:p>
          <a:p>
            <a:pPr lvl="1"/>
            <a:r>
              <a:t>Leipätekstin taso kaksi</a:t>
            </a:r>
          </a:p>
          <a:p>
            <a:pPr lvl="2"/>
            <a:r>
              <a:t>Leipätekstin taso kolme</a:t>
            </a:r>
          </a:p>
          <a:p>
            <a:pPr lvl="3"/>
            <a:r>
              <a:t>Leipätekstin taso neljä</a:t>
            </a:r>
          </a:p>
          <a:p>
            <a:pPr lvl="4"/>
            <a:r>
              <a:t>Leipätekstin taso viisi</a:t>
            </a:r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uettelomerk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Leipätekstin taso yksi</a:t>
            </a:r>
          </a:p>
          <a:p>
            <a:pPr lvl="1"/>
            <a:r>
              <a:t>Leipätekstin taso kaksi</a:t>
            </a:r>
          </a:p>
          <a:p>
            <a:pPr lvl="2"/>
            <a:r>
              <a:t>Leipätekstin taso kolme</a:t>
            </a:r>
          </a:p>
          <a:p>
            <a:pPr lvl="3"/>
            <a:r>
              <a:t>Leipätekstin taso neljä</a:t>
            </a:r>
          </a:p>
          <a:p>
            <a:pPr lvl="4"/>
            <a:r>
              <a:t>Leipätekstin taso viisi</a:t>
            </a:r>
          </a:p>
        </p:txBody>
      </p:sp>
      <p:sp>
        <p:nvSpPr>
          <p:cNvPr id="88" name="Shape 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Kuva – 3 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pic" sz="quarter" idx="13"/>
          </p:nvPr>
        </p:nvSpPr>
        <p:spPr>
          <a:xfrm>
            <a:off x="6654800" y="977900"/>
            <a:ext cx="5727700" cy="3606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6" name="Shape 96"/>
          <p:cNvSpPr>
            <a:spLocks noGrp="1"/>
          </p:cNvSpPr>
          <p:nvPr>
            <p:ph type="pic" sz="quarter" idx="14"/>
          </p:nvPr>
        </p:nvSpPr>
        <p:spPr>
          <a:xfrm>
            <a:off x="6654800" y="5003800"/>
            <a:ext cx="5727700" cy="36449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pic" sz="half" idx="15"/>
          </p:nvPr>
        </p:nvSpPr>
        <p:spPr>
          <a:xfrm>
            <a:off x="620619" y="975499"/>
            <a:ext cx="5575301" cy="76708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3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508000" y="977900"/>
            <a:ext cx="11988800" cy="778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buBlip>
                <a:blip r:embed="rId15"/>
              </a:buBlip>
            </a:lvl1pPr>
            <a:lvl2pPr>
              <a:buBlip>
                <a:blip r:embed="rId15"/>
              </a:buBlip>
            </a:lvl2pPr>
            <a:lvl3pPr>
              <a:buBlip>
                <a:blip r:embed="rId15"/>
              </a:buBlip>
            </a:lvl3pPr>
            <a:lvl4pPr>
              <a:buBlip>
                <a:blip r:embed="rId15"/>
              </a:buBlip>
            </a:lvl4pPr>
            <a:lvl5pPr>
              <a:buBlip>
                <a:blip r:embed="rId15"/>
              </a:buBlip>
            </a:lvl5pPr>
          </a:lstStyle>
          <a:p>
            <a:r>
              <a:t>Leipätekstin taso yksi</a:t>
            </a:r>
          </a:p>
          <a:p>
            <a:pPr lvl="1"/>
            <a:r>
              <a:t>Leipätekstin taso kaksi</a:t>
            </a:r>
          </a:p>
          <a:p>
            <a:pPr lvl="2"/>
            <a:r>
              <a:t>Leipätekstin taso kolme</a:t>
            </a:r>
          </a:p>
          <a:p>
            <a:pPr lvl="3"/>
            <a:r>
              <a:t>Leipätekstin taso neljä</a:t>
            </a:r>
          </a:p>
          <a:p>
            <a:pPr lvl="4"/>
            <a:r>
              <a:t>Leipätekstin taso viisi</a:t>
            </a: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508000" y="596900"/>
            <a:ext cx="1198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Otsikkoteksti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12166701" y="8763000"/>
            <a:ext cx="342901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1pPr>
      <a:lvl2pPr marL="0" marR="0" indent="2286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2pPr>
      <a:lvl3pPr marL="0" marR="0" indent="4572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3pPr>
      <a:lvl4pPr marL="0" marR="0" indent="6858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4pPr>
      <a:lvl5pPr marL="0" marR="0" indent="9144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5pPr>
      <a:lvl6pPr marL="0" marR="0" indent="11430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6pPr>
      <a:lvl7pPr marL="0" marR="0" indent="13716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7pPr>
      <a:lvl8pPr marL="0" marR="0" indent="16002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8pPr>
      <a:lvl9pPr marL="0" marR="0" indent="18288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9pPr>
    </p:titleStyle>
    <p:bodyStyle>
      <a:lvl1pPr marL="4191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1pPr>
      <a:lvl2pPr marL="8382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2pPr>
      <a:lvl3pPr marL="12573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3pPr>
      <a:lvl4pPr marL="16764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4pPr>
      <a:lvl5pPr marL="20955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5pPr>
      <a:lvl6pPr marL="25146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6pPr>
      <a:lvl7pPr marL="29337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7pPr>
      <a:lvl8pPr marL="33528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8pPr>
      <a:lvl9pPr marL="37719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lvl="1" indent="208026" defTabSz="531622">
              <a:defRPr sz="12103">
                <a:latin typeface="Gill Sans UltraBold"/>
                <a:ea typeface="Gill Sans UltraBold"/>
                <a:cs typeface="Gill Sans UltraBold"/>
                <a:sym typeface="Gill Sans UltraBold"/>
              </a:defRPr>
            </a:pPr>
            <a:r>
              <a:t>CFP</a:t>
            </a:r>
          </a:p>
        </p:txBody>
      </p:sp>
      <p:sp>
        <p:nvSpPr>
          <p:cNvPr id="132" name="Shape 132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>
            <a:lvl1pPr>
              <a:defRPr sz="4000"/>
            </a:lvl1pPr>
          </a:lstStyle>
          <a:p>
            <a:r>
              <a:t>Critical Function Prototype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Placeholder 133"/>
          <p:cNvPicPr>
            <a:picLocks noGrp="1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78519" y="892949"/>
            <a:ext cx="5829301" cy="7861301"/>
          </a:xfrm>
          <a:prstGeom prst="rect">
            <a:avLst/>
          </a:prstGeom>
        </p:spPr>
      </p:pic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 fontScale="92500"/>
          </a:bodyPr>
          <a:lstStyle>
            <a:lvl1pPr defTabSz="566674">
              <a:defRPr sz="2910"/>
            </a:lvl1pPr>
          </a:lstStyle>
          <a:p>
            <a:r>
              <a:t>WHAT DO WE EXPECT FROM YOU</a:t>
            </a:r>
          </a:p>
        </p:txBody>
      </p:sp>
      <p:sp>
        <p:nvSpPr>
          <p:cNvPr id="136" name="Shape 136"/>
          <p:cNvSpPr/>
          <p:nvPr/>
        </p:nvSpPr>
        <p:spPr>
          <a:xfrm>
            <a:off x="224507" y="2309440"/>
            <a:ext cx="6142286" cy="6252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marL="383822" indent="-383822" algn="l">
              <a:spcBef>
                <a:spcPts val="4200"/>
              </a:spcBef>
              <a:buSzPct val="125000"/>
              <a:buChar char="-"/>
              <a:defRPr sz="3400"/>
            </a:pPr>
            <a:r>
              <a:rPr sz="2400" dirty="0"/>
              <a:t>Design, build, test and demonstrate a component or subsystem that is “critical” to the success of your Ö2Bot</a:t>
            </a:r>
          </a:p>
          <a:p>
            <a:pPr marL="383822" indent="-383822" algn="l">
              <a:spcBef>
                <a:spcPts val="4200"/>
              </a:spcBef>
              <a:buSzPct val="125000"/>
              <a:buChar char="-"/>
              <a:defRPr sz="3400"/>
            </a:pPr>
            <a:r>
              <a:rPr sz="2400" dirty="0"/>
              <a:t>Present your prototype, your tests and results</a:t>
            </a:r>
          </a:p>
          <a:p>
            <a:pPr marL="383822" indent="-383822" algn="l">
              <a:spcBef>
                <a:spcPts val="4200"/>
              </a:spcBef>
              <a:buSzPct val="125000"/>
              <a:buChar char="-"/>
              <a:defRPr sz="3400"/>
            </a:pPr>
            <a:r>
              <a:rPr sz="2400" dirty="0"/>
              <a:t>Explain how this new information has influenced your thinking</a:t>
            </a:r>
          </a:p>
          <a:p>
            <a:pPr marL="383822" indent="-383822" algn="l">
              <a:spcBef>
                <a:spcPts val="4200"/>
              </a:spcBef>
              <a:buSzPct val="125000"/>
              <a:buChar char="-"/>
              <a:defRPr sz="3400"/>
            </a:pPr>
            <a:r>
              <a:rPr sz="2400" dirty="0"/>
              <a:t>NO </a:t>
            </a:r>
            <a:r>
              <a:rPr sz="2400" dirty="0" err="1"/>
              <a:t>powerpoints</a:t>
            </a:r>
            <a:r>
              <a:rPr sz="2400" dirty="0"/>
              <a:t>!</a:t>
            </a:r>
          </a:p>
          <a:p>
            <a:pPr marL="406400" indent="-406400" algn="l" defTabSz="546100">
              <a:spcBef>
                <a:spcPts val="1200"/>
              </a:spcBef>
              <a:buSzPct val="125000"/>
              <a:buChar char="-"/>
              <a:defRPr>
                <a:solidFill>
                  <a:srgbClr val="FFFFFF"/>
                </a:solidFill>
                <a:effectLst>
                  <a:outerShdw blurRad="50800" dist="38100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400" dirty="0"/>
              <a:t>Handout might be good (or a laptop) - show us the pictures!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anatomy of CFP</a:t>
            </a:r>
          </a:p>
        </p:txBody>
      </p:sp>
      <p:sp>
        <p:nvSpPr>
          <p:cNvPr id="139" name="Shape 139"/>
          <p:cNvSpPr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411818" indent="-411818" defTabSz="559206">
              <a:spcBef>
                <a:spcPts val="1200"/>
              </a:spcBef>
              <a:buSzPct val="125000"/>
              <a:buChar char="-"/>
              <a:defRPr sz="3648">
                <a:solidFill>
                  <a:srgbClr val="FF6A00"/>
                </a:solidFill>
                <a:effectLst>
                  <a:outerShdw blurRad="48768" dist="36576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Critical</a:t>
            </a:r>
          </a:p>
          <a:p>
            <a:pPr marL="838538" lvl="1" indent="-411818" defTabSz="559206">
              <a:spcBef>
                <a:spcPts val="1200"/>
              </a:spcBef>
              <a:buSzPct val="125000"/>
              <a:buChar char="-"/>
              <a:defRPr sz="3648">
                <a:solidFill>
                  <a:srgbClr val="FFFFFF"/>
                </a:solidFill>
                <a:effectLst>
                  <a:outerShdw blurRad="48768" dist="36576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Something fundamental and necessary to the success of the design.</a:t>
            </a:r>
          </a:p>
          <a:p>
            <a:pPr marL="838538" lvl="1" indent="-411818" defTabSz="559206">
              <a:spcBef>
                <a:spcPts val="1200"/>
              </a:spcBef>
              <a:buSzPct val="125000"/>
              <a:buChar char="-"/>
              <a:defRPr sz="3648">
                <a:solidFill>
                  <a:srgbClr val="FFFFFF"/>
                </a:solidFill>
                <a:effectLst>
                  <a:outerShdw blurRad="48768" dist="36576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If this component were to fail, another approach would be needed.</a:t>
            </a:r>
          </a:p>
        </p:txBody>
      </p:sp>
      <p:pic>
        <p:nvPicPr>
          <p:cNvPr id="140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3399" y="3556000"/>
            <a:ext cx="6086850" cy="41399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anatomy of CFP</a:t>
            </a:r>
          </a:p>
        </p:txBody>
      </p:sp>
      <p:sp>
        <p:nvSpPr>
          <p:cNvPr id="143" name="Shape 143"/>
          <p:cNvSpPr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428977" indent="-428977" defTabSz="582506">
              <a:spcBef>
                <a:spcPts val="1200"/>
              </a:spcBef>
              <a:buSzPct val="125000"/>
              <a:buChar char="-"/>
              <a:defRPr sz="3800">
                <a:solidFill>
                  <a:srgbClr val="D95000"/>
                </a:solidFill>
                <a:effectLst>
                  <a:outerShdw blurRad="50800" dist="38100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Function</a:t>
            </a:r>
          </a:p>
          <a:p>
            <a:pPr marL="873477" lvl="1" indent="-428977" defTabSz="582506">
              <a:spcBef>
                <a:spcPts val="1200"/>
              </a:spcBef>
              <a:buSzPct val="125000"/>
              <a:buChar char="-"/>
              <a:defRPr sz="3800">
                <a:solidFill>
                  <a:srgbClr val="FFFFFF"/>
                </a:solidFill>
                <a:effectLst>
                  <a:outerShdw blurRad="50800" dist="38100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What the element, piece or subsystem must </a:t>
            </a:r>
            <a:r>
              <a:rPr b="1" i="1">
                <a:latin typeface="Helvetica Neue"/>
                <a:ea typeface="Helvetica Neue"/>
                <a:cs typeface="Helvetica Neue"/>
                <a:sym typeface="Helvetica Neue"/>
              </a:rPr>
              <a:t>do</a:t>
            </a:r>
            <a:r>
              <a:t> (not what it is</a:t>
            </a:r>
            <a:br/>
            <a:r>
              <a:t>or what it should be). </a:t>
            </a:r>
          </a:p>
          <a:p>
            <a:pPr marL="873477" lvl="1" indent="-428977" defTabSz="582506">
              <a:spcBef>
                <a:spcPts val="1200"/>
              </a:spcBef>
              <a:buSzPct val="125000"/>
              <a:buChar char="-"/>
              <a:defRPr sz="3800">
                <a:solidFill>
                  <a:srgbClr val="FFFFFF"/>
                </a:solidFill>
                <a:effectLst>
                  <a:outerShdw blurRad="50800" dist="38100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Identify the function and the parameters for success</a:t>
            </a:r>
          </a:p>
        </p:txBody>
      </p:sp>
      <p:pic>
        <p:nvPicPr>
          <p:cNvPr id="144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8350" y="3441699"/>
            <a:ext cx="5471545" cy="36410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90900" y="5340350"/>
            <a:ext cx="3479800" cy="2336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Picture Placeholder 146"/>
          <p:cNvPicPr>
            <a:picLocks noGrp="1"/>
          </p:cNvPicPr>
          <p:nvPr>
            <p:ph type="pic" idx="13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493619" y="2905899"/>
            <a:ext cx="3957390" cy="4033590"/>
          </a:xfrm>
          <a:prstGeom prst="rect">
            <a:avLst/>
          </a:prstGeom>
        </p:spPr>
      </p:pic>
      <p:sp>
        <p:nvSpPr>
          <p:cNvPr id="148" name="Shape 1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anatomy of CFP</a:t>
            </a:r>
          </a:p>
        </p:txBody>
      </p:sp>
      <p:sp>
        <p:nvSpPr>
          <p:cNvPr id="149" name="Shape 149"/>
          <p:cNvSpPr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420398" indent="-420398" defTabSz="570856">
              <a:spcBef>
                <a:spcPts val="1200"/>
              </a:spcBef>
              <a:buSzPct val="125000"/>
              <a:buChar char="-"/>
              <a:defRPr sz="3724">
                <a:solidFill>
                  <a:srgbClr val="FF6A00"/>
                </a:solidFill>
                <a:effectLst>
                  <a:outerShdw blurRad="49784" dist="37338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Prototype</a:t>
            </a:r>
          </a:p>
          <a:p>
            <a:pPr marL="856008" lvl="1" indent="-420398" defTabSz="570856">
              <a:spcBef>
                <a:spcPts val="1200"/>
              </a:spcBef>
              <a:buSzPct val="125000"/>
              <a:buChar char="-"/>
              <a:defRPr sz="3724">
                <a:solidFill>
                  <a:srgbClr val="FFFFFF"/>
                </a:solidFill>
                <a:effectLst>
                  <a:outerShdw blurRad="49784" dist="37338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Something physical that you have made (not a calculation, research or user tests).</a:t>
            </a:r>
          </a:p>
          <a:p>
            <a:pPr marL="856008" lvl="1" indent="-420398" defTabSz="570856">
              <a:spcBef>
                <a:spcPts val="1200"/>
              </a:spcBef>
              <a:buSzPct val="125000"/>
              <a:buChar char="-"/>
              <a:defRPr sz="3724">
                <a:solidFill>
                  <a:srgbClr val="FFFFFF"/>
                </a:solidFill>
                <a:effectLst>
                  <a:outerShdw blurRad="49784" dist="37338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It allows you to perform </a:t>
            </a:r>
            <a:r>
              <a:rPr b="1" i="1">
                <a:latin typeface="Helvetica Neue"/>
                <a:ea typeface="Helvetica Neue"/>
                <a:cs typeface="Helvetica Neue"/>
                <a:sym typeface="Helvetica Neue"/>
              </a:rPr>
              <a:t>real tests </a:t>
            </a:r>
            <a:r>
              <a:t>and obtain useful results. 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Deadline I  1</a:t>
            </a:r>
            <a:r>
              <a:rPr lang="fi-FI" dirty="0"/>
              <a:t>8</a:t>
            </a:r>
            <a:r>
              <a:rPr dirty="0"/>
              <a:t>:00 in the plaza</a:t>
            </a:r>
          </a:p>
        </p:txBody>
      </p:sp>
      <p:sp>
        <p:nvSpPr>
          <p:cNvPr id="152" name="Shape 152"/>
          <p:cNvSpPr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r>
              <a:t>5minutes presentation  </a:t>
            </a:r>
          </a:p>
          <a:p>
            <a:pPr>
              <a:buBlip>
                <a:blip r:embed="rId2"/>
              </a:buBlip>
            </a:pPr>
            <a:r>
              <a:t>No slides</a:t>
            </a:r>
          </a:p>
          <a:p>
            <a:pPr>
              <a:buBlip>
                <a:blip r:embed="rId2"/>
              </a:buBlip>
            </a:pPr>
            <a:r>
              <a:t>Be prepared to comment other teams work. </a:t>
            </a:r>
          </a:p>
          <a:p>
            <a:pPr>
              <a:buBlip>
                <a:blip r:embed="rId2"/>
              </a:buBlip>
            </a:pPr>
            <a:r>
              <a:t>Report your selected function,  testing parameters and TEST RESULTS (=Numeric data) and your conclusions</a:t>
            </a:r>
          </a:p>
        </p:txBody>
      </p:sp>
      <p:pic>
        <p:nvPicPr>
          <p:cNvPr id="153" name="IMG_332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8681" y="2943463"/>
            <a:ext cx="4078633" cy="27180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50047" y="5759450"/>
            <a:ext cx="2755901" cy="2946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Deadline II </a:t>
            </a:r>
          </a:p>
          <a:p>
            <a:r>
              <a:t>19:30 —&gt; At your spot. </a:t>
            </a:r>
          </a:p>
        </p:txBody>
      </p:sp>
      <p:sp>
        <p:nvSpPr>
          <p:cNvPr id="157" name="Shape 157"/>
          <p:cNvSpPr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endParaRPr/>
          </a:p>
          <a:p>
            <a:pPr>
              <a:buBlip>
                <a:blip r:embed="rId2"/>
              </a:buBlip>
            </a:pPr>
            <a:r>
              <a:t>Present your vision for the future and plan for next steps</a:t>
            </a:r>
          </a:p>
          <a:p>
            <a:pPr>
              <a:buBlip>
                <a:blip r:embed="rId2"/>
              </a:buBlip>
            </a:pPr>
            <a:r>
              <a:t>Be prepared to present different approaches for you development</a:t>
            </a:r>
          </a:p>
        </p:txBody>
      </p:sp>
      <p:pic>
        <p:nvPicPr>
          <p:cNvPr id="158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2150" y="3948936"/>
            <a:ext cx="5727700" cy="38115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w_Template3">
  <a:themeElements>
    <a:clrScheme name="New_Template3">
      <a:dk1>
        <a:srgbClr val="606060"/>
      </a:dk1>
      <a:lt1>
        <a:srgbClr val="006060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3">
  <a:themeElements>
    <a:clrScheme name="New_Template3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213</Words>
  <Application>Microsoft Office PowerPoint</Application>
  <PresentationFormat>Custom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Gill Sans</vt:lpstr>
      <vt:lpstr>Gill Sans Light</vt:lpstr>
      <vt:lpstr>Gill Sans UltraBold</vt:lpstr>
      <vt:lpstr>Helvetica</vt:lpstr>
      <vt:lpstr>Helvetica Neue</vt:lpstr>
      <vt:lpstr>Helvetica Neue Light</vt:lpstr>
      <vt:lpstr>New_Template3</vt:lpstr>
      <vt:lpstr>CFP</vt:lpstr>
      <vt:lpstr>PowerPoint Presentation</vt:lpstr>
      <vt:lpstr>The anatomy of CFP</vt:lpstr>
      <vt:lpstr>The anatomy of CFP</vt:lpstr>
      <vt:lpstr>The anatomy of CFP</vt:lpstr>
      <vt:lpstr>Deadline I  18:00 in the plaza</vt:lpstr>
      <vt:lpstr>Deadline II  19:30 —&gt; At your spot.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CFP</dc:title>
  <dc:creator>joona kurikka</dc:creator>
  <cp:lastModifiedBy>joona kurikka</cp:lastModifiedBy>
  <cp:revision>1</cp:revision>
  <dcterms:modified xsi:type="dcterms:W3CDTF">2017-01-10T08:02:58Z</dcterms:modified>
</cp:coreProperties>
</file>