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tiff" ContentType="image/tiff"/>
  <Default Extension="emf" ContentType="image/x-emf"/>
  <Default Extension="rels" ContentType="application/vnd.openxmlformats-package.relationships+xml"/>
  <Default Extension="wdp" ContentType="image/vnd.ms-photo"/>
  <Default Extension="tif" ContentType="image/tif"/>
  <Default Extension="png" ContentType="image/png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omments/comment1.xml" ContentType="application/vnd.openxmlformats-officedocument.presentationml.comments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4097" r:id="rId1"/>
  </p:sldMasterIdLst>
  <p:notesMasterIdLst>
    <p:notesMasterId r:id="rId70"/>
  </p:notesMasterIdLst>
  <p:handoutMasterIdLst>
    <p:handoutMasterId r:id="rId71"/>
  </p:handoutMasterIdLst>
  <p:sldIdLst>
    <p:sldId id="392" r:id="rId2"/>
    <p:sldId id="611" r:id="rId3"/>
    <p:sldId id="693" r:id="rId4"/>
    <p:sldId id="612" r:id="rId5"/>
    <p:sldId id="656" r:id="rId6"/>
    <p:sldId id="654" r:id="rId7"/>
    <p:sldId id="672" r:id="rId8"/>
    <p:sldId id="673" r:id="rId9"/>
    <p:sldId id="710" r:id="rId10"/>
    <p:sldId id="729" r:id="rId11"/>
    <p:sldId id="674" r:id="rId12"/>
    <p:sldId id="675" r:id="rId13"/>
    <p:sldId id="676" r:id="rId14"/>
    <p:sldId id="655" r:id="rId15"/>
    <p:sldId id="616" r:id="rId16"/>
    <p:sldId id="731" r:id="rId17"/>
    <p:sldId id="730" r:id="rId18"/>
    <p:sldId id="661" r:id="rId19"/>
    <p:sldId id="684" r:id="rId20"/>
    <p:sldId id="660" r:id="rId21"/>
    <p:sldId id="617" r:id="rId22"/>
    <p:sldId id="732" r:id="rId23"/>
    <p:sldId id="733" r:id="rId24"/>
    <p:sldId id="734" r:id="rId25"/>
    <p:sldId id="737" r:id="rId26"/>
    <p:sldId id="659" r:id="rId27"/>
    <p:sldId id="735" r:id="rId28"/>
    <p:sldId id="629" r:id="rId29"/>
    <p:sldId id="711" r:id="rId30"/>
    <p:sldId id="698" r:id="rId31"/>
    <p:sldId id="662" r:id="rId32"/>
    <p:sldId id="738" r:id="rId33"/>
    <p:sldId id="670" r:id="rId34"/>
    <p:sldId id="687" r:id="rId35"/>
    <p:sldId id="688" r:id="rId36"/>
    <p:sldId id="689" r:id="rId37"/>
    <p:sldId id="690" r:id="rId38"/>
    <p:sldId id="691" r:id="rId39"/>
    <p:sldId id="671" r:id="rId40"/>
    <p:sldId id="653" r:id="rId41"/>
    <p:sldId id="667" r:id="rId42"/>
    <p:sldId id="621" r:id="rId43"/>
    <p:sldId id="622" r:id="rId44"/>
    <p:sldId id="623" r:id="rId45"/>
    <p:sldId id="740" r:id="rId46"/>
    <p:sldId id="683" r:id="rId47"/>
    <p:sldId id="620" r:id="rId48"/>
    <p:sldId id="739" r:id="rId49"/>
    <p:sldId id="668" r:id="rId50"/>
    <p:sldId id="685" r:id="rId51"/>
    <p:sldId id="749" r:id="rId52"/>
    <p:sldId id="694" r:id="rId53"/>
    <p:sldId id="750" r:id="rId54"/>
    <p:sldId id="742" r:id="rId55"/>
    <p:sldId id="741" r:id="rId56"/>
    <p:sldId id="634" r:id="rId57"/>
    <p:sldId id="702" r:id="rId58"/>
    <p:sldId id="703" r:id="rId59"/>
    <p:sldId id="747" r:id="rId60"/>
    <p:sldId id="705" r:id="rId61"/>
    <p:sldId id="745" r:id="rId62"/>
    <p:sldId id="744" r:id="rId63"/>
    <p:sldId id="706" r:id="rId64"/>
    <p:sldId id="695" r:id="rId65"/>
    <p:sldId id="700" r:id="rId66"/>
    <p:sldId id="646" r:id="rId67"/>
    <p:sldId id="647" r:id="rId68"/>
    <p:sldId id="748" r:id="rId6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lexander Kalweit" initials="AK" lastIdx="11" clrIdx="0">
    <p:extLst/>
  </p:cmAuthor>
  <p:cmAuthor id="2" name="Alexander Kalweit" initials="AK [2]" lastIdx="1" clrIdx="1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98989"/>
    <a:srgbClr val="66CCFF"/>
    <a:srgbClr val="FFDD05"/>
    <a:srgbClr val="FF2600"/>
    <a:srgbClr val="FFCC12"/>
    <a:srgbClr val="FBFBAB"/>
    <a:srgbClr val="E4634D"/>
    <a:srgbClr val="80D650"/>
    <a:srgbClr val="B886E5"/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68D230F3-CF80-4859-8CE7-A43EE81993B5}" styleName="Light Style 1 - Acc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35010" autoAdjust="0"/>
    <p:restoredTop sz="86413" autoAdjust="0"/>
  </p:normalViewPr>
  <p:slideViewPr>
    <p:cSldViewPr snapToGrid="0" snapToObjects="1">
      <p:cViewPr varScale="1">
        <p:scale>
          <a:sx n="61" d="100"/>
          <a:sy n="61" d="100"/>
        </p:scale>
        <p:origin x="240" y="100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-1296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118" d="100"/>
          <a:sy n="118" d="100"/>
        </p:scale>
        <p:origin x="3368" y="2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63" Type="http://schemas.openxmlformats.org/officeDocument/2006/relationships/slide" Target="slides/slide62.xml"/><Relationship Id="rId64" Type="http://schemas.openxmlformats.org/officeDocument/2006/relationships/slide" Target="slides/slide63.xml"/><Relationship Id="rId65" Type="http://schemas.openxmlformats.org/officeDocument/2006/relationships/slide" Target="slides/slide64.xml"/><Relationship Id="rId66" Type="http://schemas.openxmlformats.org/officeDocument/2006/relationships/slide" Target="slides/slide65.xml"/><Relationship Id="rId67" Type="http://schemas.openxmlformats.org/officeDocument/2006/relationships/slide" Target="slides/slide66.xml"/><Relationship Id="rId68" Type="http://schemas.openxmlformats.org/officeDocument/2006/relationships/slide" Target="slides/slide67.xml"/><Relationship Id="rId69" Type="http://schemas.openxmlformats.org/officeDocument/2006/relationships/slide" Target="slides/slide68.xml"/><Relationship Id="rId50" Type="http://schemas.openxmlformats.org/officeDocument/2006/relationships/slide" Target="slides/slide49.xml"/><Relationship Id="rId51" Type="http://schemas.openxmlformats.org/officeDocument/2006/relationships/slide" Target="slides/slide50.xml"/><Relationship Id="rId52" Type="http://schemas.openxmlformats.org/officeDocument/2006/relationships/slide" Target="slides/slide51.xml"/><Relationship Id="rId53" Type="http://schemas.openxmlformats.org/officeDocument/2006/relationships/slide" Target="slides/slide52.xml"/><Relationship Id="rId54" Type="http://schemas.openxmlformats.org/officeDocument/2006/relationships/slide" Target="slides/slide53.xml"/><Relationship Id="rId55" Type="http://schemas.openxmlformats.org/officeDocument/2006/relationships/slide" Target="slides/slide54.xml"/><Relationship Id="rId56" Type="http://schemas.openxmlformats.org/officeDocument/2006/relationships/slide" Target="slides/slide55.xml"/><Relationship Id="rId57" Type="http://schemas.openxmlformats.org/officeDocument/2006/relationships/slide" Target="slides/slide56.xml"/><Relationship Id="rId58" Type="http://schemas.openxmlformats.org/officeDocument/2006/relationships/slide" Target="slides/slide57.xml"/><Relationship Id="rId59" Type="http://schemas.openxmlformats.org/officeDocument/2006/relationships/slide" Target="slides/slide58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Relationship Id="rId46" Type="http://schemas.openxmlformats.org/officeDocument/2006/relationships/slide" Target="slides/slide45.xml"/><Relationship Id="rId47" Type="http://schemas.openxmlformats.org/officeDocument/2006/relationships/slide" Target="slides/slide46.xml"/><Relationship Id="rId48" Type="http://schemas.openxmlformats.org/officeDocument/2006/relationships/slide" Target="slides/slide47.xml"/><Relationship Id="rId49" Type="http://schemas.openxmlformats.org/officeDocument/2006/relationships/slide" Target="slides/slide4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70" Type="http://schemas.openxmlformats.org/officeDocument/2006/relationships/notesMaster" Target="notesMasters/notesMaster1.xml"/><Relationship Id="rId71" Type="http://schemas.openxmlformats.org/officeDocument/2006/relationships/handoutMaster" Target="handoutMasters/handoutMaster1.xml"/><Relationship Id="rId72" Type="http://schemas.openxmlformats.org/officeDocument/2006/relationships/commentAuthors" Target="commentAuthors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73" Type="http://schemas.openxmlformats.org/officeDocument/2006/relationships/presProps" Target="presProps.xml"/><Relationship Id="rId74" Type="http://schemas.openxmlformats.org/officeDocument/2006/relationships/viewProps" Target="viewProps.xml"/><Relationship Id="rId75" Type="http://schemas.openxmlformats.org/officeDocument/2006/relationships/theme" Target="theme/theme1.xml"/><Relationship Id="rId76" Type="http://schemas.openxmlformats.org/officeDocument/2006/relationships/tableStyles" Target="tableStyles.xml"/><Relationship Id="rId60" Type="http://schemas.openxmlformats.org/officeDocument/2006/relationships/slide" Target="slides/slide59.xml"/><Relationship Id="rId61" Type="http://schemas.openxmlformats.org/officeDocument/2006/relationships/slide" Target="slides/slide60.xml"/><Relationship Id="rId62" Type="http://schemas.openxmlformats.org/officeDocument/2006/relationships/slide" Target="slides/slide61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4-05-15T01:33:28.907" idx="6">
    <p:pos x="6496" y="6240"/>
    <p:text>Plus Rafelski —&gt; nicely going back to different schools
Plus Beccatini UrQMD —&gt; Padova talk</p:text>
  </p:cm>
</p:cmLst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EF2B2C-3590-8F45-B6C4-5C070D64140B}" type="datetimeFigureOut">
              <a:rPr lang="en-US" smtClean="0"/>
              <a:t>8/16/17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E6D4B39-2202-234A-8493-9C55A11581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500441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71A5F86-6696-4349-A921-8BE4504D3FFA}" type="datetimeFigureOut">
              <a:rPr lang="en-US" smtClean="0"/>
              <a:t>8/16/17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488FE93-2C5F-1B4E-8A2B-329D8A5A31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230729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8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6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9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2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7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88FE93-2C5F-1B4E-8A2B-329D8A5A31A0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323500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88FE93-2C5F-1B4E-8A2B-329D8A5A31A0}" type="slidenum">
              <a:rPr lang="en-US" smtClean="0"/>
              <a:t>48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329554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88FE93-2C5F-1B4E-8A2B-329D8A5A31A0}" type="slidenum">
              <a:rPr lang="en-US" smtClean="0"/>
              <a:t>56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16652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88FE93-2C5F-1B4E-8A2B-329D8A5A31A0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782986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88FE93-2C5F-1B4E-8A2B-329D8A5A31A0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931180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88FE93-2C5F-1B4E-8A2B-329D8A5A31A0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56982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88FE93-2C5F-1B4E-8A2B-329D8A5A31A0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542048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88FE93-2C5F-1B4E-8A2B-329D8A5A31A0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50607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88FE93-2C5F-1B4E-8A2B-329D8A5A31A0}" type="slidenum">
              <a:rPr lang="en-US" smtClean="0"/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674191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3487834-171D-4A65-86C3-7922F535483A}" type="slidenum">
              <a:rPr lang="en-US" smtClean="0"/>
              <a:pPr>
                <a:defRPr/>
              </a:pPr>
              <a:t>42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153349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88FE93-2C5F-1B4E-8A2B-329D8A5A31A0}" type="slidenum">
              <a:rPr lang="en-US" smtClean="0"/>
              <a:t>47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40473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1680697"/>
            <a:ext cx="12192000" cy="1470025"/>
          </a:xfrm>
        </p:spPr>
        <p:txBody>
          <a:bodyPr/>
          <a:lstStyle>
            <a:lvl1pPr algn="ctr">
              <a:defRPr sz="4400">
                <a:solidFill>
                  <a:schemeClr val="accent1"/>
                </a:solidFill>
                <a:latin typeface="Helvetica"/>
                <a:cs typeface="Helvetica"/>
              </a:defRPr>
            </a:lvl1pPr>
          </a:lstStyle>
          <a:p>
            <a:r>
              <a:rPr lang="it-IT" dirty="0" smtClean="0"/>
              <a:t>Click to </a:t>
            </a:r>
            <a:r>
              <a:rPr lang="it-IT" dirty="0" err="1" smtClean="0"/>
              <a:t>edit</a:t>
            </a:r>
            <a:r>
              <a:rPr lang="it-IT" dirty="0" smtClean="0"/>
              <a:t> Master </a:t>
            </a:r>
            <a:r>
              <a:rPr lang="it-IT" dirty="0" err="1" smtClean="0"/>
              <a:t>title</a:t>
            </a:r>
            <a:r>
              <a:rPr lang="it-IT" dirty="0" smtClean="0"/>
              <a:t>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3482904"/>
            <a:ext cx="12192000" cy="111298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latin typeface="Helvetica"/>
                <a:cs typeface="Helvetica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dirty="0" smtClean="0"/>
              <a:t>Click to </a:t>
            </a:r>
            <a:r>
              <a:rPr lang="it-IT" dirty="0" err="1" smtClean="0"/>
              <a:t>edit</a:t>
            </a:r>
            <a:r>
              <a:rPr lang="it-IT" dirty="0" smtClean="0"/>
              <a:t> Master </a:t>
            </a:r>
            <a:r>
              <a:rPr lang="it-IT" dirty="0" err="1" smtClean="0"/>
              <a:t>subtitle</a:t>
            </a:r>
            <a:r>
              <a:rPr lang="it-IT" dirty="0" smtClean="0"/>
              <a:t> style</a:t>
            </a:r>
            <a:endParaRPr lang="en-US" dirty="0"/>
          </a:p>
        </p:txBody>
      </p:sp>
    </p:spTree>
    <p:extLst/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effectLst/>
        </p:spPr>
        <p:txBody>
          <a:bodyPr>
            <a:noAutofit/>
          </a:bodyPr>
          <a:lstStyle>
            <a:lvl1pPr>
              <a:defRPr sz="3600" b="1">
                <a:solidFill>
                  <a:schemeClr val="accent1"/>
                </a:solidFill>
              </a:defRPr>
            </a:lvl1pPr>
          </a:lstStyle>
          <a:p>
            <a:r>
              <a:rPr lang="it-IT" dirty="0" smtClean="0"/>
              <a:t>Click to </a:t>
            </a:r>
            <a:r>
              <a:rPr lang="it-IT" dirty="0" err="1" smtClean="0"/>
              <a:t>edit</a:t>
            </a:r>
            <a:r>
              <a:rPr lang="it-IT" dirty="0" smtClean="0"/>
              <a:t> Master </a:t>
            </a:r>
            <a:r>
              <a:rPr lang="it-IT" dirty="0" err="1" smtClean="0"/>
              <a:t>title</a:t>
            </a:r>
            <a:r>
              <a:rPr lang="it-IT" dirty="0" smtClean="0"/>
              <a:t>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907058"/>
            <a:ext cx="10972800" cy="5219107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53994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2493819"/>
            <a:ext cx="12192000" cy="1075653"/>
          </a:xfrm>
          <a:solidFill>
            <a:schemeClr val="bg1"/>
          </a:solidFill>
        </p:spPr>
        <p:txBody>
          <a:bodyPr>
            <a:normAutofit/>
          </a:bodyPr>
          <a:lstStyle>
            <a:lvl1pPr algn="ctr">
              <a:defRPr sz="3200" b="1" i="0" cap="small">
                <a:solidFill>
                  <a:schemeClr val="accent1"/>
                </a:solidFill>
                <a:latin typeface="Helvetica"/>
                <a:cs typeface="Helvetica"/>
              </a:defRPr>
            </a:lvl1pPr>
          </a:lstStyle>
          <a:p>
            <a:r>
              <a:rPr lang="it-IT" dirty="0" smtClean="0"/>
              <a:t>Click to </a:t>
            </a:r>
            <a:r>
              <a:rPr lang="it-IT" dirty="0" err="1" smtClean="0"/>
              <a:t>edit</a:t>
            </a:r>
            <a:r>
              <a:rPr lang="it-IT" dirty="0" smtClean="0"/>
              <a:t> Master </a:t>
            </a:r>
            <a:r>
              <a:rPr lang="it-IT" dirty="0" err="1" smtClean="0"/>
              <a:t>title</a:t>
            </a:r>
            <a:r>
              <a:rPr lang="it-IT" dirty="0" smtClean="0"/>
              <a:t> style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5204123" y="75898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1800" dirty="0">
              <a:latin typeface="Helvetica"/>
            </a:endParaRPr>
          </a:p>
        </p:txBody>
      </p:sp>
    </p:spTree>
    <p:extLst>
      <p:ext uri="{BB962C8B-B14F-4D97-AF65-F5344CB8AC3E}">
        <p14:creationId xmlns:p14="http://schemas.microsoft.com/office/powerpoint/2010/main" val="29859138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145062"/>
            <a:ext cx="10972800" cy="65833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it-IT" dirty="0" smtClean="0"/>
              <a:t>Click to </a:t>
            </a:r>
            <a:r>
              <a:rPr lang="it-IT" dirty="0" err="1" smtClean="0"/>
              <a:t>edit</a:t>
            </a:r>
            <a:r>
              <a:rPr lang="it-IT" dirty="0" smtClean="0"/>
              <a:t> Master </a:t>
            </a:r>
            <a:r>
              <a:rPr lang="it-IT" dirty="0" err="1" smtClean="0"/>
              <a:t>title</a:t>
            </a:r>
            <a:r>
              <a:rPr lang="it-IT" dirty="0" smtClean="0"/>
              <a:t>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920017"/>
            <a:ext cx="10972800" cy="52061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dirty="0" smtClean="0"/>
              <a:t>Click to </a:t>
            </a:r>
            <a:r>
              <a:rPr lang="it-IT" dirty="0" err="1" smtClean="0"/>
              <a:t>edit</a:t>
            </a:r>
            <a:r>
              <a:rPr lang="it-IT" dirty="0" smtClean="0"/>
              <a:t> Master text </a:t>
            </a:r>
            <a:r>
              <a:rPr lang="it-IT" dirty="0" err="1" smtClean="0"/>
              <a:t>styles</a:t>
            </a:r>
            <a:endParaRPr lang="it-IT" dirty="0" smtClean="0"/>
          </a:p>
          <a:p>
            <a:pPr lvl="1"/>
            <a:r>
              <a:rPr lang="it-IT" dirty="0" smtClean="0"/>
              <a:t>Second </a:t>
            </a:r>
            <a:r>
              <a:rPr lang="it-IT" dirty="0" err="1" smtClean="0"/>
              <a:t>level</a:t>
            </a:r>
            <a:endParaRPr lang="it-IT" dirty="0" smtClean="0"/>
          </a:p>
          <a:p>
            <a:pPr lvl="2"/>
            <a:r>
              <a:rPr lang="it-IT" dirty="0" smtClean="0"/>
              <a:t>Third </a:t>
            </a:r>
            <a:r>
              <a:rPr lang="it-IT" dirty="0" err="1" smtClean="0"/>
              <a:t>level</a:t>
            </a:r>
            <a:endParaRPr lang="it-IT" dirty="0" smtClean="0"/>
          </a:p>
          <a:p>
            <a:pPr lvl="3"/>
            <a:r>
              <a:rPr lang="it-IT" dirty="0" err="1" smtClean="0"/>
              <a:t>Fourth</a:t>
            </a:r>
            <a:r>
              <a:rPr lang="it-IT" dirty="0" smtClean="0"/>
              <a:t> </a:t>
            </a:r>
            <a:r>
              <a:rPr lang="it-IT" dirty="0" err="1" smtClean="0"/>
              <a:t>level</a:t>
            </a:r>
            <a:endParaRPr lang="it-IT" dirty="0" smtClean="0"/>
          </a:p>
          <a:p>
            <a:pPr lvl="4"/>
            <a:r>
              <a:rPr lang="it-IT" dirty="0" err="1" smtClean="0"/>
              <a:t>Fifth</a:t>
            </a:r>
            <a:r>
              <a:rPr lang="it-IT" dirty="0" smtClean="0"/>
              <a:t> </a:t>
            </a:r>
            <a:r>
              <a:rPr lang="it-IT" dirty="0" err="1" smtClean="0"/>
              <a:t>level</a:t>
            </a:r>
            <a:endParaRPr lang="en-US" dirty="0"/>
          </a:p>
        </p:txBody>
      </p:sp>
      <p:sp>
        <p:nvSpPr>
          <p:cNvPr id="7" name="Date Placeholder 3"/>
          <p:cNvSpPr txBox="1">
            <a:spLocks/>
          </p:cNvSpPr>
          <p:nvPr userDrawn="1"/>
        </p:nvSpPr>
        <p:spPr>
          <a:xfrm>
            <a:off x="10155681" y="6357289"/>
            <a:ext cx="126736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Helvetica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200" dirty="0"/>
          </a:p>
        </p:txBody>
      </p:sp>
      <p:sp>
        <p:nvSpPr>
          <p:cNvPr id="8" name="Footer Placeholder 4"/>
          <p:cNvSpPr txBox="1">
            <a:spLocks/>
          </p:cNvSpPr>
          <p:nvPr userDrawn="1"/>
        </p:nvSpPr>
        <p:spPr>
          <a:xfrm>
            <a:off x="5254388" y="6575859"/>
            <a:ext cx="6328012" cy="39540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Helvetica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>
                <a:solidFill>
                  <a:srgbClr val="898989"/>
                </a:solidFill>
              </a:rPr>
              <a:t>Alexander.Philipp.Kalweit@cern.ch</a:t>
            </a:r>
            <a:r>
              <a:rPr lang="en-US" sz="1200" dirty="0" smtClean="0"/>
              <a:t> | </a:t>
            </a:r>
            <a:r>
              <a:rPr lang="en-US" sz="1200" dirty="0" smtClean="0"/>
              <a:t>CERN-</a:t>
            </a:r>
            <a:r>
              <a:rPr lang="en-US" sz="1200" dirty="0" err="1" smtClean="0"/>
              <a:t>Fermilab</a:t>
            </a:r>
            <a:r>
              <a:rPr lang="en-US" sz="1200" dirty="0" smtClean="0"/>
              <a:t> school </a:t>
            </a:r>
            <a:r>
              <a:rPr lang="en-US" sz="1200" dirty="0" smtClean="0"/>
              <a:t>| </a:t>
            </a:r>
            <a:r>
              <a:rPr lang="it-IT" sz="1200" dirty="0" err="1" smtClean="0"/>
              <a:t>September</a:t>
            </a:r>
            <a:r>
              <a:rPr lang="it-IT" sz="1200" dirty="0" smtClean="0"/>
              <a:t> 2017 </a:t>
            </a:r>
            <a:r>
              <a:rPr lang="en-US" sz="1400" dirty="0" smtClean="0">
                <a:latin typeface="Helvetica"/>
              </a:rPr>
              <a:t>|</a:t>
            </a:r>
            <a:r>
              <a:rPr lang="en-US" sz="1100" dirty="0" smtClean="0">
                <a:latin typeface="Helvetica"/>
              </a:rPr>
              <a:t>  </a:t>
            </a:r>
            <a:fld id="{AB54C6E8-2764-8C49-A24E-66AAFC05757F}" type="slidenum">
              <a:rPr lang="en-US" sz="1200" smtClean="0">
                <a:latin typeface="Helvetica"/>
              </a:rPr>
              <a:pPr marL="0" marR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lang="en-US" sz="1200" dirty="0" smtClean="0">
              <a:latin typeface="Helvetica"/>
            </a:endParaRPr>
          </a:p>
          <a:p>
            <a:pPr marL="0" marR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dirty="0" smtClean="0"/>
          </a:p>
          <a:p>
            <a:endParaRPr lang="en-US" sz="1200" dirty="0"/>
          </a:p>
        </p:txBody>
      </p:sp>
      <p:sp>
        <p:nvSpPr>
          <p:cNvPr id="9" name="Slide Number Placeholder 5"/>
          <p:cNvSpPr txBox="1">
            <a:spLocks/>
          </p:cNvSpPr>
          <p:nvPr userDrawn="1"/>
        </p:nvSpPr>
        <p:spPr>
          <a:xfrm>
            <a:off x="11212011" y="6390858"/>
            <a:ext cx="71873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400" dirty="0">
              <a:latin typeface="Helvetica"/>
            </a:endParaRPr>
          </a:p>
        </p:txBody>
      </p:sp>
    </p:spTree>
    <p:extLst>
      <p:ext uri="{BB962C8B-B14F-4D97-AF65-F5344CB8AC3E}">
        <p14:creationId xmlns:p14="http://schemas.microsoft.com/office/powerpoint/2010/main" val="26057722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22" r:id="rId1"/>
    <p:sldLayoutId id="2147484099" r:id="rId2"/>
    <p:sldLayoutId id="2147484096" r:id="rId3"/>
  </p:sldLayoutIdLst>
  <p:timing>
    <p:tnLst>
      <p:par>
        <p:cTn id="1" dur="indefinite" restart="never" nodeType="tmRoot"/>
      </p:par>
    </p:tnLst>
  </p:timing>
  <p:hf hdr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Avenir Light"/>
          <a:ea typeface="+mj-ea"/>
          <a:cs typeface="Avenir Light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Helvetica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Helvetica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Helvetica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600" kern="1200">
          <a:solidFill>
            <a:schemeClr val="tx1"/>
          </a:solidFill>
          <a:latin typeface="Helvetica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600" kern="1200">
          <a:solidFill>
            <a:schemeClr val="tx1"/>
          </a:solidFill>
          <a:latin typeface="Helvetica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9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4" Type="http://schemas.openxmlformats.org/officeDocument/2006/relationships/image" Target="../media/image22.jp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png"/><Relationship Id="rId3" Type="http://schemas.openxmlformats.org/officeDocument/2006/relationships/hyperlink" Target="https://commons.wikimedia.org/wiki/File:Standard_Model_of_Elementary_Particles.svg" TargetMode="Externa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tiff"/><Relationship Id="rId4" Type="http://schemas.openxmlformats.org/officeDocument/2006/relationships/image" Target="../media/image25.png"/><Relationship Id="rId5" Type="http://schemas.openxmlformats.org/officeDocument/2006/relationships/image" Target="../media/image26.png"/><Relationship Id="rId6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4" Type="http://schemas.openxmlformats.org/officeDocument/2006/relationships/image" Target="../media/image30.png"/><Relationship Id="rId5" Type="http://schemas.openxmlformats.org/officeDocument/2006/relationships/image" Target="../media/image31.png"/><Relationship Id="rId6" Type="http://schemas.openxmlformats.org/officeDocument/2006/relationships/image" Target="../media/image32.png"/><Relationship Id="rId7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8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4.tiff"/><Relationship Id="rId3" Type="http://schemas.openxmlformats.org/officeDocument/2006/relationships/image" Target="../media/image35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6.png"/><Relationship Id="rId3" Type="http://schemas.openxmlformats.org/officeDocument/2006/relationships/image" Target="../media/image37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8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mailto:Alexander.Philipp.Kalweit@cern.ch" TargetMode="External"/><Relationship Id="rId3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9.png"/><Relationship Id="rId3" Type="http://schemas.openxmlformats.org/officeDocument/2006/relationships/image" Target="../media/image40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tiff"/><Relationship Id="rId4" Type="http://schemas.openxmlformats.org/officeDocument/2006/relationships/image" Target="../media/image41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4" Type="http://schemas.microsoft.com/office/2007/relationships/hdphoto" Target="../media/hdphoto1.wdp"/><Relationship Id="rId5" Type="http://schemas.openxmlformats.org/officeDocument/2006/relationships/image" Target="../media/image41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3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4.png"/><Relationship Id="rId3" Type="http://schemas.openxmlformats.org/officeDocument/2006/relationships/hyperlink" Target="https://arxiv.org/abs/nucl-ex/0610043" TargetMode="Externa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g"/><Relationship Id="rId4" Type="http://schemas.openxmlformats.org/officeDocument/2006/relationships/image" Target="../media/image47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5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8.emf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4" Type="http://schemas.openxmlformats.org/officeDocument/2006/relationships/image" Target="../media/image3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9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emf"/><Relationship Id="rId4" Type="http://schemas.openxmlformats.org/officeDocument/2006/relationships/image" Target="../media/image5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1.jp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4" Type="http://schemas.openxmlformats.org/officeDocument/2006/relationships/image" Target="../media/image6.jp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4" Type="http://schemas.openxmlformats.org/officeDocument/2006/relationships/image" Target="../media/image57.tif"/><Relationship Id="rId5" Type="http://schemas.openxmlformats.org/officeDocument/2006/relationships/image" Target="../media/image58.tif"/><Relationship Id="rId6" Type="http://schemas.openxmlformats.org/officeDocument/2006/relationships/image" Target="../media/image59.png"/><Relationship Id="rId7" Type="http://schemas.openxmlformats.org/officeDocument/2006/relationships/image" Target="../media/image60.png"/><Relationship Id="rId8" Type="http://schemas.openxmlformats.org/officeDocument/2006/relationships/image" Target="../media/image61.png"/><Relationship Id="rId9" Type="http://schemas.openxmlformats.org/officeDocument/2006/relationships/image" Target="../media/image62.png"/><Relationship Id="rId10" Type="http://schemas.openxmlformats.org/officeDocument/2006/relationships/hyperlink" Target="http://arxiv.org/abs/arXiv:1303.0737" TargetMode="External"/><Relationship Id="rId11" Type="http://schemas.openxmlformats.org/officeDocument/2006/relationships/comments" Target="../comments/comment1.xml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5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3.pn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4.gif"/><Relationship Id="rId3" Type="http://schemas.openxmlformats.org/officeDocument/2006/relationships/image" Target="../media/image65.pn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6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4" Type="http://schemas.openxmlformats.org/officeDocument/2006/relationships/image" Target="../media/image69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7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4" Type="http://schemas.openxmlformats.org/officeDocument/2006/relationships/image" Target="../media/image68.png"/><Relationship Id="rId5" Type="http://schemas.openxmlformats.org/officeDocument/2006/relationships/image" Target="../media/image69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0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4" Type="http://schemas.openxmlformats.org/officeDocument/2006/relationships/image" Target="../media/image71.png"/><Relationship Id="rId5" Type="http://schemas.openxmlformats.org/officeDocument/2006/relationships/image" Target="../media/image68.png"/><Relationship Id="rId6" Type="http://schemas.openxmlformats.org/officeDocument/2006/relationships/image" Target="../media/image69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2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4" Type="http://schemas.openxmlformats.org/officeDocument/2006/relationships/image" Target="../media/image73.png"/><Relationship Id="rId5" Type="http://schemas.openxmlformats.org/officeDocument/2006/relationships/image" Target="../media/image71.png"/><Relationship Id="rId6" Type="http://schemas.openxmlformats.org/officeDocument/2006/relationships/image" Target="../media/image68.png"/><Relationship Id="rId7" Type="http://schemas.openxmlformats.org/officeDocument/2006/relationships/image" Target="../media/image69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4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4" Type="http://schemas.openxmlformats.org/officeDocument/2006/relationships/image" Target="../media/image73.png"/><Relationship Id="rId5" Type="http://schemas.openxmlformats.org/officeDocument/2006/relationships/image" Target="../media/image71.png"/><Relationship Id="rId6" Type="http://schemas.openxmlformats.org/officeDocument/2006/relationships/image" Target="../media/image68.png"/><Relationship Id="rId7" Type="http://schemas.openxmlformats.org/officeDocument/2006/relationships/image" Target="../media/image69.png"/><Relationship Id="rId8" Type="http://schemas.openxmlformats.org/officeDocument/2006/relationships/image" Target="../media/image77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6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png"/><Relationship Id="rId4" Type="http://schemas.openxmlformats.org/officeDocument/2006/relationships/image" Target="../media/image79.em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80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82.png"/><Relationship Id="rId5" Type="http://schemas.openxmlformats.org/officeDocument/2006/relationships/image" Target="../media/image8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1.jpg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4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gif"/><Relationship Id="rId4" Type="http://schemas.openxmlformats.org/officeDocument/2006/relationships/image" Target="../media/image87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5.jp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png"/><Relationship Id="rId4" Type="http://schemas.openxmlformats.org/officeDocument/2006/relationships/image" Target="../media/image90.png"/><Relationship Id="rId5" Type="http://schemas.openxmlformats.org/officeDocument/2006/relationships/image" Target="../media/image8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8.png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91.png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91.png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2.png"/><Relationship Id="rId3" Type="http://schemas.openxmlformats.org/officeDocument/2006/relationships/image" Target="../media/image9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4.png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5.emf"/><Relationship Id="rId3" Type="http://schemas.openxmlformats.org/officeDocument/2006/relationships/image" Target="../media/image96.emf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8.png"/><Relationship Id="rId4" Type="http://schemas.openxmlformats.org/officeDocument/2006/relationships/image" Target="../media/image99.png"/><Relationship Id="rId5" Type="http://schemas.openxmlformats.org/officeDocument/2006/relationships/image" Target="../media/image100.png"/><Relationship Id="rId6" Type="http://schemas.openxmlformats.org/officeDocument/2006/relationships/image" Target="../media/image101.ti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7.png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3.gif"/><Relationship Id="rId4" Type="http://schemas.openxmlformats.org/officeDocument/2006/relationships/image" Target="../media/image10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2.gif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5.png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06.png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7.emf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9.png"/><Relationship Id="rId4" Type="http://schemas.openxmlformats.org/officeDocument/2006/relationships/hyperlink" Target="http://arxiv.org/abs/0911.4931" TargetMode="External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8.png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8.png"/><Relationship Id="rId3" Type="http://schemas.openxmlformats.org/officeDocument/2006/relationships/image" Target="../media/image110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1.png"/><Relationship Id="rId3" Type="http://schemas.openxmlformats.org/officeDocument/2006/relationships/image" Target="../media/image52.emf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1.png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2.tif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3.png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2.emf"/><Relationship Id="rId3" Type="http://schemas.openxmlformats.org/officeDocument/2006/relationships/image" Target="../media/image53.png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4.jpg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5.png"/><Relationship Id="rId3" Type="http://schemas.openxmlformats.org/officeDocument/2006/relationships/image" Target="../media/image116.emf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4" Type="http://schemas.openxmlformats.org/officeDocument/2006/relationships/image" Target="../media/image11.png"/><Relationship Id="rId5" Type="http://schemas.openxmlformats.org/officeDocument/2006/relationships/image" Target="../media/image12.png"/><Relationship Id="rId6" Type="http://schemas.openxmlformats.org/officeDocument/2006/relationships/image" Target="../media/image13.png"/><Relationship Id="rId7" Type="http://schemas.openxmlformats.org/officeDocument/2006/relationships/image" Target="../media/image14.jpg"/><Relationship Id="rId8" Type="http://schemas.openxmlformats.org/officeDocument/2006/relationships/image" Target="../media/image15.jpeg"/><Relationship Id="rId9" Type="http://schemas.openxmlformats.org/officeDocument/2006/relationships/image" Target="../media/image16.jp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31304" y="423158"/>
            <a:ext cx="9862007" cy="807859"/>
          </a:xfrm>
        </p:spPr>
        <p:txBody>
          <a:bodyPr anchor="ctr"/>
          <a:lstStyle/>
          <a:p>
            <a:pPr algn="l"/>
            <a:r>
              <a:rPr lang="en-US" sz="4800" dirty="0" smtClean="0"/>
              <a:t>The physics of heavy-ion collisions</a:t>
            </a:r>
            <a:endParaRPr lang="en-US" sz="2000" dirty="0">
              <a:solidFill>
                <a:schemeClr val="tx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31304" y="6069492"/>
            <a:ext cx="10336696" cy="424069"/>
          </a:xfrm>
        </p:spPr>
        <p:txBody>
          <a:bodyPr>
            <a:normAutofit/>
          </a:bodyPr>
          <a:lstStyle/>
          <a:p>
            <a:pPr algn="l"/>
            <a:r>
              <a:rPr lang="de-DE" sz="2000" b="1" dirty="0"/>
              <a:t>Alexander Kalweit, </a:t>
            </a:r>
            <a:r>
              <a:rPr lang="de-DE" sz="2000" i="1" dirty="0" smtClean="0"/>
              <a:t>CERN</a:t>
            </a:r>
            <a:endParaRPr lang="de-DE" sz="2000" i="1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05938" y="147638"/>
            <a:ext cx="1384300" cy="13589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/>
          <a:srcRect l="2409" r="2409"/>
          <a:stretch/>
        </p:blipFill>
        <p:spPr>
          <a:xfrm>
            <a:off x="0" y="1591552"/>
            <a:ext cx="12192000" cy="42291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2944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34471" y="145062"/>
            <a:ext cx="11940987" cy="658335"/>
          </a:xfrm>
        </p:spPr>
        <p:txBody>
          <a:bodyPr/>
          <a:lstStyle/>
          <a:p>
            <a:r>
              <a:rPr lang="en-US" dirty="0" smtClean="0"/>
              <a:t>Energy ranges covered </a:t>
            </a:r>
            <a:r>
              <a:rPr lang="en-US" smtClean="0"/>
              <a:t>by </a:t>
            </a:r>
            <a:r>
              <a:rPr lang="en-US" smtClean="0"/>
              <a:t>different non-LHC </a:t>
            </a:r>
            <a:r>
              <a:rPr lang="en-US" dirty="0" smtClean="0"/>
              <a:t>accelerators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4" name="Fußzeilenplatzhalter 6"/>
          <p:cNvSpPr>
            <a:spLocks noGrp="1"/>
          </p:cNvSpPr>
          <p:nvPr/>
        </p:nvSpPr>
        <p:spPr bwMode="auto">
          <a:xfrm>
            <a:off x="4029543" y="6080247"/>
            <a:ext cx="2895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en-US" sz="1200">
              <a:solidFill>
                <a:srgbClr val="898989"/>
              </a:solidFill>
            </a:endParaRPr>
          </a:p>
        </p:txBody>
      </p:sp>
      <p:pic>
        <p:nvPicPr>
          <p:cNvPr id="65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0243" y="803397"/>
            <a:ext cx="6819900" cy="5656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6" name="5-Point Star 65"/>
          <p:cNvSpPr/>
          <p:nvPr/>
        </p:nvSpPr>
        <p:spPr>
          <a:xfrm>
            <a:off x="4693118" y="3729160"/>
            <a:ext cx="123825" cy="163512"/>
          </a:xfrm>
          <a:prstGeom prst="star5">
            <a:avLst/>
          </a:prstGeom>
          <a:solidFill>
            <a:srgbClr val="4F6228"/>
          </a:solidFill>
          <a:ln>
            <a:solidFill>
              <a:srgbClr val="4F6228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rgbClr val="00B050"/>
              </a:solidFill>
            </a:endParaRPr>
          </a:p>
        </p:txBody>
      </p:sp>
      <p:sp>
        <p:nvSpPr>
          <p:cNvPr id="67" name="5-Point Star 66"/>
          <p:cNvSpPr/>
          <p:nvPr/>
        </p:nvSpPr>
        <p:spPr>
          <a:xfrm>
            <a:off x="4912193" y="3727572"/>
            <a:ext cx="122237" cy="163513"/>
          </a:xfrm>
          <a:prstGeom prst="star5">
            <a:avLst/>
          </a:prstGeom>
          <a:solidFill>
            <a:srgbClr val="4F6228"/>
          </a:solidFill>
          <a:ln>
            <a:solidFill>
              <a:srgbClr val="4F6228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rgbClr val="00B050"/>
              </a:solidFill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4570880" y="3470397"/>
            <a:ext cx="974725" cy="33813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600" b="1" dirty="0">
                <a:solidFill>
                  <a:schemeClr val="accent3">
                    <a:lumMod val="50000"/>
                  </a:schemeClr>
                </a:solidFill>
              </a:rPr>
              <a:t>STAR F.T.</a:t>
            </a:r>
            <a:endParaRPr lang="ru-RU" sz="16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69" name="Plus 68"/>
          <p:cNvSpPr/>
          <p:nvPr/>
        </p:nvSpPr>
        <p:spPr>
          <a:xfrm>
            <a:off x="5515443" y="4408610"/>
            <a:ext cx="122237" cy="114300"/>
          </a:xfrm>
          <a:prstGeom prst="mathPlus">
            <a:avLst/>
          </a:prstGeom>
          <a:solidFill>
            <a:srgbClr val="7030A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70" name="Isosceles Triangle 14"/>
          <p:cNvSpPr/>
          <p:nvPr/>
        </p:nvSpPr>
        <p:spPr>
          <a:xfrm>
            <a:off x="3886668" y="2881435"/>
            <a:ext cx="147637" cy="136525"/>
          </a:xfrm>
          <a:prstGeom prst="triangle">
            <a:avLst/>
          </a:prstGeom>
          <a:solidFill>
            <a:srgbClr val="000090"/>
          </a:solidFill>
          <a:ln>
            <a:solidFill>
              <a:srgbClr val="00009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71" name="Isosceles Triangle 26"/>
          <p:cNvSpPr/>
          <p:nvPr/>
        </p:nvSpPr>
        <p:spPr>
          <a:xfrm>
            <a:off x="4497855" y="2889372"/>
            <a:ext cx="146050" cy="136525"/>
          </a:xfrm>
          <a:prstGeom prst="triangle">
            <a:avLst/>
          </a:prstGeom>
          <a:solidFill>
            <a:srgbClr val="000090"/>
          </a:solidFill>
          <a:ln>
            <a:solidFill>
              <a:srgbClr val="00009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72" name="TextBox 27"/>
          <p:cNvSpPr txBox="1">
            <a:spLocks noChangeArrowheads="1"/>
          </p:cNvSpPr>
          <p:nvPr/>
        </p:nvSpPr>
        <p:spPr bwMode="auto">
          <a:xfrm>
            <a:off x="3853330" y="3078285"/>
            <a:ext cx="774700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600" b="1">
                <a:solidFill>
                  <a:srgbClr val="000090"/>
                </a:solidFill>
              </a:rPr>
              <a:t>HADES</a:t>
            </a:r>
            <a:endParaRPr lang="ru-RU" sz="1600" b="1">
              <a:solidFill>
                <a:srgbClr val="000090"/>
              </a:solidFill>
            </a:endParaRPr>
          </a:p>
        </p:txBody>
      </p:sp>
      <p:sp>
        <p:nvSpPr>
          <p:cNvPr id="73" name="Diamond 72"/>
          <p:cNvSpPr/>
          <p:nvPr/>
        </p:nvSpPr>
        <p:spPr>
          <a:xfrm>
            <a:off x="3900955" y="1335210"/>
            <a:ext cx="149225" cy="176212"/>
          </a:xfrm>
          <a:prstGeom prst="diamond">
            <a:avLst/>
          </a:prstGeom>
          <a:solidFill>
            <a:srgbClr val="000090"/>
          </a:solidFill>
          <a:ln>
            <a:solidFill>
              <a:srgbClr val="00009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74" name="Diamond 73"/>
          <p:cNvSpPr/>
          <p:nvPr/>
        </p:nvSpPr>
        <p:spPr>
          <a:xfrm>
            <a:off x="4494680" y="1332035"/>
            <a:ext cx="149225" cy="177800"/>
          </a:xfrm>
          <a:prstGeom prst="diamond">
            <a:avLst/>
          </a:prstGeom>
          <a:solidFill>
            <a:srgbClr val="000090"/>
          </a:solidFill>
          <a:ln>
            <a:solidFill>
              <a:srgbClr val="00009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75" name="Diamond 74"/>
          <p:cNvSpPr/>
          <p:nvPr/>
        </p:nvSpPr>
        <p:spPr>
          <a:xfrm>
            <a:off x="4885205" y="1332035"/>
            <a:ext cx="149225" cy="177800"/>
          </a:xfrm>
          <a:prstGeom prst="diamond">
            <a:avLst/>
          </a:prstGeom>
          <a:solidFill>
            <a:srgbClr val="000090"/>
          </a:solidFill>
          <a:ln>
            <a:solidFill>
              <a:srgbClr val="00009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76" name="Diamond 75"/>
          <p:cNvSpPr/>
          <p:nvPr/>
        </p:nvSpPr>
        <p:spPr>
          <a:xfrm>
            <a:off x="5212230" y="1332035"/>
            <a:ext cx="150813" cy="177800"/>
          </a:xfrm>
          <a:prstGeom prst="diamond">
            <a:avLst/>
          </a:prstGeom>
          <a:solidFill>
            <a:srgbClr val="000090"/>
          </a:solidFill>
          <a:ln>
            <a:solidFill>
              <a:srgbClr val="00009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77" name="TextBox 35"/>
          <p:cNvSpPr txBox="1">
            <a:spLocks noChangeArrowheads="1"/>
          </p:cNvSpPr>
          <p:nvPr/>
        </p:nvSpPr>
        <p:spPr bwMode="auto">
          <a:xfrm>
            <a:off x="4918543" y="1030410"/>
            <a:ext cx="588962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600" b="1">
                <a:solidFill>
                  <a:srgbClr val="000090"/>
                </a:solidFill>
              </a:rPr>
              <a:t>CBM</a:t>
            </a:r>
            <a:endParaRPr lang="ru-RU" sz="1600" b="1">
              <a:solidFill>
                <a:srgbClr val="000090"/>
              </a:solidFill>
            </a:endParaRPr>
          </a:p>
        </p:txBody>
      </p:sp>
      <p:sp>
        <p:nvSpPr>
          <p:cNvPr id="78" name="TextBox 21"/>
          <p:cNvSpPr txBox="1">
            <a:spLocks noChangeArrowheads="1"/>
          </p:cNvSpPr>
          <p:nvPr/>
        </p:nvSpPr>
        <p:spPr bwMode="auto">
          <a:xfrm rot="-5400000">
            <a:off x="530693" y="3098922"/>
            <a:ext cx="318135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800" b="1"/>
              <a:t>Interaction rate [Hz]</a:t>
            </a:r>
            <a:endParaRPr lang="ru-RU" sz="2800" b="1"/>
          </a:p>
        </p:txBody>
      </p:sp>
      <p:sp>
        <p:nvSpPr>
          <p:cNvPr id="79" name="TextBox 46"/>
          <p:cNvSpPr txBox="1">
            <a:spLocks noChangeArrowheads="1"/>
          </p:cNvSpPr>
          <p:nvPr/>
        </p:nvSpPr>
        <p:spPr bwMode="auto">
          <a:xfrm>
            <a:off x="3064343" y="6078660"/>
            <a:ext cx="56483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800" b="1"/>
              <a:t>Collision energy √S    [GeV]</a:t>
            </a:r>
            <a:endParaRPr lang="ru-RU" sz="2800" b="1"/>
          </a:p>
        </p:txBody>
      </p:sp>
      <p:cxnSp>
        <p:nvCxnSpPr>
          <p:cNvPr id="80" name="Straight Connector 79"/>
          <p:cNvCxnSpPr/>
          <p:nvPr/>
        </p:nvCxnSpPr>
        <p:spPr>
          <a:xfrm>
            <a:off x="6216828" y="6161210"/>
            <a:ext cx="300037" cy="0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1" name="TextBox 47"/>
          <p:cNvSpPr txBox="1">
            <a:spLocks noChangeArrowheads="1"/>
          </p:cNvSpPr>
          <p:nvPr/>
        </p:nvSpPr>
        <p:spPr bwMode="auto">
          <a:xfrm>
            <a:off x="6348880" y="6378697"/>
            <a:ext cx="4445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b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400" b="1"/>
              <a:t>NN</a:t>
            </a:r>
            <a:endParaRPr lang="ru-RU" sz="1400" b="1"/>
          </a:p>
        </p:txBody>
      </p:sp>
      <p:cxnSp>
        <p:nvCxnSpPr>
          <p:cNvPr id="82" name="Straight Connector 81"/>
          <p:cNvCxnSpPr/>
          <p:nvPr/>
        </p:nvCxnSpPr>
        <p:spPr>
          <a:xfrm flipV="1">
            <a:off x="5585293" y="4465760"/>
            <a:ext cx="1435100" cy="6350"/>
          </a:xfrm>
          <a:prstGeom prst="line">
            <a:avLst/>
          </a:prstGeom>
          <a:ln w="19050">
            <a:solidFill>
              <a:srgbClr val="7030A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3" name="Straight Connector 82"/>
          <p:cNvCxnSpPr/>
          <p:nvPr/>
        </p:nvCxnSpPr>
        <p:spPr>
          <a:xfrm>
            <a:off x="4721953" y="3803640"/>
            <a:ext cx="595892" cy="9584"/>
          </a:xfrm>
          <a:prstGeom prst="line">
            <a:avLst/>
          </a:prstGeom>
          <a:ln w="19050">
            <a:solidFill>
              <a:srgbClr val="4F6228"/>
            </a:solidFill>
          </a:ln>
          <a:scene3d>
            <a:camera prst="orthographicFront">
              <a:rot lat="0" lon="0" rev="60000"/>
            </a:camera>
            <a:lightRig rig="threePt" dir="t"/>
          </a:scene3d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4" name="Straight Connector 83"/>
          <p:cNvCxnSpPr>
            <a:stCxn id="83" idx="3"/>
            <a:endCxn id="99" idx="3"/>
          </p:cNvCxnSpPr>
          <p:nvPr/>
        </p:nvCxnSpPr>
        <p:spPr>
          <a:xfrm flipV="1">
            <a:off x="4050180" y="1420935"/>
            <a:ext cx="1312863" cy="3175"/>
          </a:xfrm>
          <a:prstGeom prst="line">
            <a:avLst/>
          </a:prstGeom>
          <a:ln w="19050">
            <a:solidFill>
              <a:srgbClr val="00009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5" name="Straight Connector 84"/>
          <p:cNvCxnSpPr/>
          <p:nvPr/>
        </p:nvCxnSpPr>
        <p:spPr>
          <a:xfrm>
            <a:off x="3970039" y="2955285"/>
            <a:ext cx="599352" cy="9989"/>
          </a:xfrm>
          <a:prstGeom prst="line">
            <a:avLst/>
          </a:prstGeom>
          <a:ln w="19050">
            <a:solidFill>
              <a:srgbClr val="000090"/>
            </a:solidFill>
          </a:ln>
          <a:scene3d>
            <a:camera prst="orthographicFront">
              <a:rot lat="0" lon="0" rev="30000"/>
            </a:camera>
            <a:lightRig rig="threePt" dir="t"/>
          </a:scene3d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6" name="Flowchart: Connector 105"/>
          <p:cNvSpPr/>
          <p:nvPr/>
        </p:nvSpPr>
        <p:spPr>
          <a:xfrm>
            <a:off x="3899368" y="2616322"/>
            <a:ext cx="114300" cy="114300"/>
          </a:xfrm>
          <a:prstGeom prst="flowChartConnector">
            <a:avLst/>
          </a:prstGeom>
          <a:noFill/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87" name="Flowchart: Connector 106"/>
          <p:cNvSpPr/>
          <p:nvPr/>
        </p:nvSpPr>
        <p:spPr>
          <a:xfrm>
            <a:off x="4640730" y="2624260"/>
            <a:ext cx="114300" cy="114300"/>
          </a:xfrm>
          <a:prstGeom prst="flowChartConnector">
            <a:avLst/>
          </a:prstGeom>
          <a:noFill/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cxnSp>
        <p:nvCxnSpPr>
          <p:cNvPr id="88" name="Straight Connector 87"/>
          <p:cNvCxnSpPr/>
          <p:nvPr/>
        </p:nvCxnSpPr>
        <p:spPr>
          <a:xfrm>
            <a:off x="4027085" y="2668404"/>
            <a:ext cx="600758" cy="21792"/>
          </a:xfrm>
          <a:prstGeom prst="line">
            <a:avLst/>
          </a:prstGeom>
          <a:ln w="22225">
            <a:solidFill>
              <a:srgbClr val="FF0000"/>
            </a:solidFill>
          </a:ln>
          <a:scene3d>
            <a:camera prst="orthographicFront">
              <a:rot lat="0" lon="0" rev="90000"/>
            </a:camera>
            <a:lightRig rig="threePt" dir="t"/>
          </a:scene3d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9" name="TextBox 114"/>
          <p:cNvSpPr txBox="1">
            <a:spLocks noChangeArrowheads="1"/>
          </p:cNvSpPr>
          <p:nvPr/>
        </p:nvSpPr>
        <p:spPr bwMode="auto">
          <a:xfrm>
            <a:off x="3746968" y="2221035"/>
            <a:ext cx="1465262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600" b="1">
                <a:solidFill>
                  <a:srgbClr val="FF0000"/>
                </a:solidFill>
              </a:rPr>
              <a:t>NICA/BM@N II</a:t>
            </a:r>
            <a:endParaRPr lang="ru-RU" sz="1600" b="1">
              <a:solidFill>
                <a:srgbClr val="FF0000"/>
              </a:solidFill>
            </a:endParaRPr>
          </a:p>
        </p:txBody>
      </p:sp>
      <p:sp>
        <p:nvSpPr>
          <p:cNvPr id="90" name="TextBox 74"/>
          <p:cNvSpPr txBox="1">
            <a:spLocks noChangeArrowheads="1"/>
          </p:cNvSpPr>
          <p:nvPr/>
        </p:nvSpPr>
        <p:spPr bwMode="auto">
          <a:xfrm>
            <a:off x="6774330" y="4119685"/>
            <a:ext cx="1320800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600" b="1">
                <a:solidFill>
                  <a:srgbClr val="7030A0"/>
                </a:solidFill>
              </a:rPr>
              <a:t>NA-61/SHINE</a:t>
            </a:r>
            <a:endParaRPr lang="ru-RU" sz="1600" b="1">
              <a:solidFill>
                <a:srgbClr val="7030A0"/>
              </a:solidFill>
            </a:endParaRPr>
          </a:p>
        </p:txBody>
      </p:sp>
      <p:sp>
        <p:nvSpPr>
          <p:cNvPr id="91" name="TextBox 90"/>
          <p:cNvSpPr txBox="1"/>
          <p:nvPr/>
        </p:nvSpPr>
        <p:spPr>
          <a:xfrm>
            <a:off x="2961155" y="1498722"/>
            <a:ext cx="3005138" cy="33813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600" b="1" dirty="0">
                <a:solidFill>
                  <a:srgbClr val="0000FF"/>
                </a:solidFill>
              </a:rPr>
              <a:t>2022 – 2025:     </a:t>
            </a:r>
            <a:r>
              <a:rPr lang="en-US" sz="1600" b="1" dirty="0">
                <a:solidFill>
                  <a:srgbClr val="000090"/>
                </a:solidFill>
              </a:rPr>
              <a:t>SIS-100  FAIR            </a:t>
            </a:r>
            <a:endParaRPr lang="ru-RU" sz="1600" b="1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92" name="Rectangle 91"/>
          <p:cNvSpPr/>
          <p:nvPr/>
        </p:nvSpPr>
        <p:spPr>
          <a:xfrm>
            <a:off x="4359743" y="1030410"/>
            <a:ext cx="2071687" cy="4633912"/>
          </a:xfrm>
          <a:prstGeom prst="rect">
            <a:avLst/>
          </a:prstGeom>
          <a:solidFill>
            <a:srgbClr val="1BD9DC">
              <a:alpha val="16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endParaRPr lang="en-US" dirty="0">
              <a:solidFill>
                <a:srgbClr val="000090"/>
              </a:solidFill>
            </a:endParaRPr>
          </a:p>
          <a:p>
            <a:pPr algn="ctr">
              <a:defRPr/>
            </a:pPr>
            <a:endParaRPr lang="en-US" dirty="0">
              <a:solidFill>
                <a:srgbClr val="000090"/>
              </a:solidFill>
            </a:endParaRPr>
          </a:p>
          <a:p>
            <a:pPr algn="ctr">
              <a:defRPr/>
            </a:pPr>
            <a:endParaRPr lang="en-US" dirty="0">
              <a:solidFill>
                <a:srgbClr val="000090"/>
              </a:solidFill>
            </a:endParaRPr>
          </a:p>
          <a:p>
            <a:pPr algn="ctr">
              <a:defRPr/>
            </a:pPr>
            <a:endParaRPr lang="en-US" dirty="0">
              <a:solidFill>
                <a:srgbClr val="000090"/>
              </a:solidFill>
            </a:endParaRPr>
          </a:p>
          <a:p>
            <a:pPr algn="ctr">
              <a:defRPr/>
            </a:pPr>
            <a:endParaRPr lang="en-US" dirty="0">
              <a:solidFill>
                <a:srgbClr val="000090"/>
              </a:solidFill>
            </a:endParaRPr>
          </a:p>
          <a:p>
            <a:pPr algn="ctr">
              <a:defRPr/>
            </a:pPr>
            <a:endParaRPr lang="en-US" dirty="0">
              <a:solidFill>
                <a:srgbClr val="000090"/>
              </a:solidFill>
            </a:endParaRPr>
          </a:p>
          <a:p>
            <a:pPr algn="ctr">
              <a:defRPr/>
            </a:pPr>
            <a:endParaRPr lang="en-US" dirty="0">
              <a:solidFill>
                <a:srgbClr val="000090"/>
              </a:solidFill>
            </a:endParaRPr>
          </a:p>
          <a:p>
            <a:pPr algn="ctr">
              <a:defRPr/>
            </a:pPr>
            <a:endParaRPr lang="en-US" dirty="0">
              <a:solidFill>
                <a:srgbClr val="000090"/>
              </a:solidFill>
            </a:endParaRPr>
          </a:p>
          <a:p>
            <a:pPr algn="ctr">
              <a:defRPr/>
            </a:pPr>
            <a:endParaRPr lang="en-US" dirty="0">
              <a:solidFill>
                <a:srgbClr val="000090"/>
              </a:solidFill>
            </a:endParaRPr>
          </a:p>
          <a:p>
            <a:pPr algn="ctr">
              <a:defRPr/>
            </a:pPr>
            <a:endParaRPr lang="en-US" dirty="0">
              <a:solidFill>
                <a:srgbClr val="000090"/>
              </a:solidFill>
            </a:endParaRPr>
          </a:p>
          <a:p>
            <a:pPr algn="ctr">
              <a:defRPr/>
            </a:pPr>
            <a:endParaRPr lang="en-US" dirty="0">
              <a:solidFill>
                <a:srgbClr val="000090"/>
              </a:solidFill>
            </a:endParaRPr>
          </a:p>
          <a:p>
            <a:pPr algn="ctr">
              <a:defRPr/>
            </a:pPr>
            <a:endParaRPr lang="en-US" dirty="0">
              <a:solidFill>
                <a:srgbClr val="000090"/>
              </a:solidFill>
            </a:endParaRPr>
          </a:p>
          <a:p>
            <a:pPr algn="ctr">
              <a:defRPr/>
            </a:pPr>
            <a:endParaRPr lang="en-US" dirty="0">
              <a:solidFill>
                <a:srgbClr val="000090"/>
              </a:solidFill>
            </a:endParaRPr>
          </a:p>
          <a:p>
            <a:pPr>
              <a:defRPr/>
            </a:pPr>
            <a:endParaRPr lang="en-US" dirty="0">
              <a:solidFill>
                <a:srgbClr val="000090"/>
              </a:solidFill>
            </a:endParaRPr>
          </a:p>
          <a:p>
            <a:pPr>
              <a:defRPr/>
            </a:pPr>
            <a:endParaRPr lang="en-US" sz="1600" dirty="0">
              <a:solidFill>
                <a:srgbClr val="000090"/>
              </a:solidFill>
            </a:endParaRPr>
          </a:p>
          <a:p>
            <a:pPr algn="ctr">
              <a:defRPr/>
            </a:pPr>
            <a:r>
              <a:rPr lang="en-US" sz="1600" dirty="0">
                <a:solidFill>
                  <a:srgbClr val="000090"/>
                </a:solidFill>
              </a:rPr>
              <a:t> </a:t>
            </a:r>
            <a:r>
              <a:rPr lang="en-US" sz="1600" i="1" dirty="0">
                <a:solidFill>
                  <a:srgbClr val="000090"/>
                </a:solidFill>
              </a:rPr>
              <a:t>energy region of max.</a:t>
            </a:r>
          </a:p>
          <a:p>
            <a:pPr algn="ctr">
              <a:defRPr/>
            </a:pPr>
            <a:r>
              <a:rPr lang="en-US" sz="1600" i="1" dirty="0">
                <a:solidFill>
                  <a:srgbClr val="000090"/>
                </a:solidFill>
              </a:rPr>
              <a:t> baryonic density </a:t>
            </a:r>
          </a:p>
        </p:txBody>
      </p:sp>
      <p:sp>
        <p:nvSpPr>
          <p:cNvPr id="93" name="Flowchart: Connector 2"/>
          <p:cNvSpPr/>
          <p:nvPr/>
        </p:nvSpPr>
        <p:spPr>
          <a:xfrm>
            <a:off x="4885205" y="4475285"/>
            <a:ext cx="114300" cy="114300"/>
          </a:xfrm>
          <a:prstGeom prst="flowChartConnector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94" name="Flowchart: Connector 6"/>
          <p:cNvSpPr/>
          <p:nvPr/>
        </p:nvSpPr>
        <p:spPr>
          <a:xfrm>
            <a:off x="5034430" y="4114922"/>
            <a:ext cx="114300" cy="114300"/>
          </a:xfrm>
          <a:prstGeom prst="flowChartConnector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95" name="Flowchart: Connector 7"/>
          <p:cNvSpPr/>
          <p:nvPr/>
        </p:nvSpPr>
        <p:spPr>
          <a:xfrm>
            <a:off x="5204293" y="3865685"/>
            <a:ext cx="114300" cy="114300"/>
          </a:xfrm>
          <a:prstGeom prst="flowChartConnector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96" name="Flowchart: Connector 8"/>
          <p:cNvSpPr/>
          <p:nvPr/>
        </p:nvSpPr>
        <p:spPr>
          <a:xfrm>
            <a:off x="5563068" y="3418010"/>
            <a:ext cx="114300" cy="114300"/>
          </a:xfrm>
          <a:prstGeom prst="flowChartConnector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97" name="Flowchart: Connector 9"/>
          <p:cNvSpPr/>
          <p:nvPr/>
        </p:nvSpPr>
        <p:spPr>
          <a:xfrm>
            <a:off x="5867868" y="3237035"/>
            <a:ext cx="114300" cy="114300"/>
          </a:xfrm>
          <a:prstGeom prst="flowChartConnector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98" name="Flowchart: Connector 10"/>
          <p:cNvSpPr/>
          <p:nvPr/>
        </p:nvSpPr>
        <p:spPr>
          <a:xfrm>
            <a:off x="6069480" y="3225922"/>
            <a:ext cx="114300" cy="114300"/>
          </a:xfrm>
          <a:prstGeom prst="flowChartConnector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99" name="Flowchart: Connector 11"/>
          <p:cNvSpPr/>
          <p:nvPr/>
        </p:nvSpPr>
        <p:spPr>
          <a:xfrm>
            <a:off x="6374280" y="3225922"/>
            <a:ext cx="114300" cy="114300"/>
          </a:xfrm>
          <a:prstGeom prst="flowChartConnector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00" name="Flowchart: Connector 13"/>
          <p:cNvSpPr/>
          <p:nvPr/>
        </p:nvSpPr>
        <p:spPr>
          <a:xfrm>
            <a:off x="6202830" y="3225922"/>
            <a:ext cx="114300" cy="114300"/>
          </a:xfrm>
          <a:prstGeom prst="flowChartConnector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01" name="TextBox 3"/>
          <p:cNvSpPr txBox="1">
            <a:spLocks noChangeArrowheads="1"/>
          </p:cNvSpPr>
          <p:nvPr/>
        </p:nvSpPr>
        <p:spPr bwMode="auto">
          <a:xfrm>
            <a:off x="5677368" y="2956047"/>
            <a:ext cx="111442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600" b="1">
                <a:solidFill>
                  <a:srgbClr val="FF0000"/>
                </a:solidFill>
              </a:rPr>
              <a:t>NICA/MPD</a:t>
            </a:r>
            <a:endParaRPr lang="ru-RU" sz="1600" b="1">
              <a:solidFill>
                <a:srgbClr val="FF0000"/>
              </a:solidFill>
            </a:endParaRPr>
          </a:p>
        </p:txBody>
      </p:sp>
      <p:sp>
        <p:nvSpPr>
          <p:cNvPr id="102" name="5-Point Star 101"/>
          <p:cNvSpPr/>
          <p:nvPr/>
        </p:nvSpPr>
        <p:spPr>
          <a:xfrm>
            <a:off x="6388568" y="4153022"/>
            <a:ext cx="122237" cy="163513"/>
          </a:xfrm>
          <a:prstGeom prst="star5">
            <a:avLst/>
          </a:prstGeom>
          <a:solidFill>
            <a:srgbClr val="00206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rgbClr val="00B050"/>
              </a:solidFill>
            </a:endParaRPr>
          </a:p>
        </p:txBody>
      </p:sp>
      <p:sp>
        <p:nvSpPr>
          <p:cNvPr id="103" name="5-Point Star 102"/>
          <p:cNvSpPr/>
          <p:nvPr/>
        </p:nvSpPr>
        <p:spPr>
          <a:xfrm>
            <a:off x="5999630" y="4541960"/>
            <a:ext cx="123825" cy="165100"/>
          </a:xfrm>
          <a:prstGeom prst="star5">
            <a:avLst/>
          </a:prstGeom>
          <a:solidFill>
            <a:srgbClr val="00206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rgbClr val="00B050"/>
              </a:solidFill>
            </a:endParaRPr>
          </a:p>
        </p:txBody>
      </p:sp>
      <p:sp>
        <p:nvSpPr>
          <p:cNvPr id="104" name="5-Point Star 103"/>
          <p:cNvSpPr/>
          <p:nvPr/>
        </p:nvSpPr>
        <p:spPr>
          <a:xfrm>
            <a:off x="5853580" y="4937247"/>
            <a:ext cx="122238" cy="163513"/>
          </a:xfrm>
          <a:prstGeom prst="star5">
            <a:avLst/>
          </a:prstGeom>
          <a:solidFill>
            <a:srgbClr val="00206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rgbClr val="00B050"/>
              </a:solidFill>
            </a:endParaRPr>
          </a:p>
        </p:txBody>
      </p:sp>
      <p:sp>
        <p:nvSpPr>
          <p:cNvPr id="105" name="5-Point Star 104"/>
          <p:cNvSpPr/>
          <p:nvPr/>
        </p:nvSpPr>
        <p:spPr>
          <a:xfrm>
            <a:off x="6802905" y="3910135"/>
            <a:ext cx="122238" cy="163512"/>
          </a:xfrm>
          <a:prstGeom prst="star5">
            <a:avLst/>
          </a:prstGeom>
          <a:solidFill>
            <a:srgbClr val="00206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rgbClr val="00B050"/>
              </a:solidFill>
            </a:endParaRPr>
          </a:p>
        </p:txBody>
      </p:sp>
      <p:sp>
        <p:nvSpPr>
          <p:cNvPr id="106" name="5-Point Star 105"/>
          <p:cNvSpPr/>
          <p:nvPr/>
        </p:nvSpPr>
        <p:spPr>
          <a:xfrm>
            <a:off x="7652218" y="3757735"/>
            <a:ext cx="123825" cy="163512"/>
          </a:xfrm>
          <a:prstGeom prst="star5">
            <a:avLst/>
          </a:prstGeom>
          <a:solidFill>
            <a:srgbClr val="00206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rgbClr val="00B050"/>
              </a:solidFill>
            </a:endParaRPr>
          </a:p>
        </p:txBody>
      </p:sp>
      <p:sp>
        <p:nvSpPr>
          <p:cNvPr id="107" name="5-Point Star 106"/>
          <p:cNvSpPr/>
          <p:nvPr/>
        </p:nvSpPr>
        <p:spPr>
          <a:xfrm>
            <a:off x="7188668" y="3767260"/>
            <a:ext cx="122237" cy="165100"/>
          </a:xfrm>
          <a:prstGeom prst="star5">
            <a:avLst/>
          </a:prstGeom>
          <a:solidFill>
            <a:srgbClr val="00206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rgbClr val="00B050"/>
              </a:solidFill>
            </a:endParaRPr>
          </a:p>
        </p:txBody>
      </p:sp>
      <p:sp>
        <p:nvSpPr>
          <p:cNvPr id="108" name="5-Point Star 107"/>
          <p:cNvSpPr/>
          <p:nvPr/>
        </p:nvSpPr>
        <p:spPr>
          <a:xfrm>
            <a:off x="8203080" y="3756147"/>
            <a:ext cx="122238" cy="163513"/>
          </a:xfrm>
          <a:prstGeom prst="star5">
            <a:avLst/>
          </a:prstGeom>
          <a:solidFill>
            <a:srgbClr val="00206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rgbClr val="00B050"/>
              </a:solidFill>
            </a:endParaRPr>
          </a:p>
        </p:txBody>
      </p:sp>
      <p:sp>
        <p:nvSpPr>
          <p:cNvPr id="109" name="TextBox 44"/>
          <p:cNvSpPr txBox="1">
            <a:spLocks noChangeArrowheads="1"/>
          </p:cNvSpPr>
          <p:nvPr/>
        </p:nvSpPr>
        <p:spPr bwMode="auto">
          <a:xfrm>
            <a:off x="7172793" y="3443410"/>
            <a:ext cx="1117600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600" b="1">
                <a:solidFill>
                  <a:srgbClr val="002060"/>
                </a:solidFill>
              </a:rPr>
              <a:t>STAR BES II</a:t>
            </a:r>
            <a:endParaRPr lang="ru-RU" sz="1600" b="1">
              <a:solidFill>
                <a:srgbClr val="002060"/>
              </a:solidFill>
            </a:endParaRPr>
          </a:p>
        </p:txBody>
      </p:sp>
      <p:cxnSp>
        <p:nvCxnSpPr>
          <p:cNvPr id="110" name="Straight Connector 109"/>
          <p:cNvCxnSpPr/>
          <p:nvPr/>
        </p:nvCxnSpPr>
        <p:spPr>
          <a:xfrm flipV="1">
            <a:off x="7225180" y="3838697"/>
            <a:ext cx="1289050" cy="6350"/>
          </a:xfrm>
          <a:prstGeom prst="line">
            <a:avLst/>
          </a:prstGeom>
          <a:ln w="19050">
            <a:solidFill>
              <a:srgbClr val="00206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1" name="Straight Connector 110"/>
          <p:cNvCxnSpPr/>
          <p:nvPr/>
        </p:nvCxnSpPr>
        <p:spPr>
          <a:xfrm flipV="1">
            <a:off x="6463180" y="4013322"/>
            <a:ext cx="352425" cy="220663"/>
          </a:xfrm>
          <a:prstGeom prst="line">
            <a:avLst/>
          </a:prstGeom>
          <a:ln w="19050">
            <a:solidFill>
              <a:srgbClr val="00206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2" name="Straight Connector 111"/>
          <p:cNvCxnSpPr>
            <a:stCxn id="115" idx="2"/>
          </p:cNvCxnSpPr>
          <p:nvPr/>
        </p:nvCxnSpPr>
        <p:spPr>
          <a:xfrm flipV="1">
            <a:off x="5877393" y="4627685"/>
            <a:ext cx="174625" cy="473075"/>
          </a:xfrm>
          <a:prstGeom prst="line">
            <a:avLst/>
          </a:prstGeom>
          <a:ln w="19050">
            <a:solidFill>
              <a:srgbClr val="00206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3" name="Straight Connector 112"/>
          <p:cNvCxnSpPr/>
          <p:nvPr/>
        </p:nvCxnSpPr>
        <p:spPr>
          <a:xfrm flipV="1">
            <a:off x="6072655" y="4240335"/>
            <a:ext cx="382588" cy="365125"/>
          </a:xfrm>
          <a:prstGeom prst="line">
            <a:avLst/>
          </a:prstGeom>
          <a:ln w="19050">
            <a:solidFill>
              <a:srgbClr val="00206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4" name="Straight Connector 113"/>
          <p:cNvCxnSpPr>
            <a:stCxn id="116" idx="4"/>
          </p:cNvCxnSpPr>
          <p:nvPr/>
        </p:nvCxnSpPr>
        <p:spPr>
          <a:xfrm flipV="1">
            <a:off x="6925143" y="3849810"/>
            <a:ext cx="296862" cy="122237"/>
          </a:xfrm>
          <a:prstGeom prst="line">
            <a:avLst/>
          </a:prstGeom>
          <a:ln w="19050">
            <a:solidFill>
              <a:srgbClr val="00206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5" name="Straight Connector 114"/>
          <p:cNvCxnSpPr/>
          <p:nvPr/>
        </p:nvCxnSpPr>
        <p:spPr>
          <a:xfrm>
            <a:off x="6159968" y="3283072"/>
            <a:ext cx="257175" cy="0"/>
          </a:xfrm>
          <a:prstGeom prst="line">
            <a:avLst/>
          </a:prstGeom>
          <a:ln w="22225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6" name="Straight Connector 115"/>
          <p:cNvCxnSpPr>
            <a:stCxn id="107" idx="6"/>
          </p:cNvCxnSpPr>
          <p:nvPr/>
        </p:nvCxnSpPr>
        <p:spPr>
          <a:xfrm>
            <a:off x="5982168" y="3294185"/>
            <a:ext cx="104775" cy="0"/>
          </a:xfrm>
          <a:prstGeom prst="line">
            <a:avLst/>
          </a:prstGeom>
          <a:ln w="22225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7" name="Straight Connector 116"/>
          <p:cNvCxnSpPr>
            <a:stCxn id="105" idx="7"/>
          </p:cNvCxnSpPr>
          <p:nvPr/>
        </p:nvCxnSpPr>
        <p:spPr>
          <a:xfrm flipV="1">
            <a:off x="5661493" y="3283072"/>
            <a:ext cx="239712" cy="150813"/>
          </a:xfrm>
          <a:prstGeom prst="line">
            <a:avLst/>
          </a:prstGeom>
          <a:ln w="22225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8" name="Straight Connector 117"/>
          <p:cNvCxnSpPr>
            <a:stCxn id="104" idx="7"/>
            <a:endCxn id="105" idx="3"/>
          </p:cNvCxnSpPr>
          <p:nvPr/>
        </p:nvCxnSpPr>
        <p:spPr>
          <a:xfrm flipV="1">
            <a:off x="5301130" y="3514847"/>
            <a:ext cx="279400" cy="366713"/>
          </a:xfrm>
          <a:prstGeom prst="line">
            <a:avLst/>
          </a:prstGeom>
          <a:ln w="22225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9" name="Straight Connector 118"/>
          <p:cNvCxnSpPr>
            <a:stCxn id="103" idx="7"/>
            <a:endCxn id="104" idx="7"/>
          </p:cNvCxnSpPr>
          <p:nvPr/>
        </p:nvCxnSpPr>
        <p:spPr>
          <a:xfrm flipV="1">
            <a:off x="5132855" y="3881560"/>
            <a:ext cx="168275" cy="250825"/>
          </a:xfrm>
          <a:prstGeom prst="line">
            <a:avLst/>
          </a:prstGeom>
          <a:ln w="22225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0" name="Straight Connector 119"/>
          <p:cNvCxnSpPr>
            <a:endCxn id="103" idx="7"/>
          </p:cNvCxnSpPr>
          <p:nvPr/>
        </p:nvCxnSpPr>
        <p:spPr>
          <a:xfrm flipV="1">
            <a:off x="4916955" y="4132385"/>
            <a:ext cx="215900" cy="423862"/>
          </a:xfrm>
          <a:prstGeom prst="line">
            <a:avLst/>
          </a:prstGeom>
          <a:ln w="22225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1" name="TextBox 120"/>
          <p:cNvSpPr txBox="1"/>
          <p:nvPr/>
        </p:nvSpPr>
        <p:spPr>
          <a:xfrm>
            <a:off x="7545239" y="5770688"/>
            <a:ext cx="32926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[V. </a:t>
            </a:r>
            <a:r>
              <a:rPr lang="en-US" b="1" dirty="0" err="1" smtClean="0"/>
              <a:t>Kekelidze</a:t>
            </a:r>
            <a:r>
              <a:rPr lang="en-US" b="1" dirty="0" smtClean="0"/>
              <a:t>, SQM2017 talk]</a:t>
            </a:r>
            <a:endParaRPr lang="en-US" b="1" dirty="0"/>
          </a:p>
        </p:txBody>
      </p:sp>
      <p:sp>
        <p:nvSpPr>
          <p:cNvPr id="62" name="Rectangle 61"/>
          <p:cNvSpPr/>
          <p:nvPr/>
        </p:nvSpPr>
        <p:spPr>
          <a:xfrm>
            <a:off x="9255268" y="2596743"/>
            <a:ext cx="2698607" cy="1754326"/>
          </a:xfrm>
          <a:prstGeom prst="rect">
            <a:avLst/>
          </a:prstGeom>
          <a:solidFill>
            <a:srgbClr val="FFC000"/>
          </a:solidFill>
        </p:spPr>
        <p:txBody>
          <a:bodyPr wrap="square">
            <a:spAutoFit/>
          </a:bodyPr>
          <a:lstStyle/>
          <a:p>
            <a:r>
              <a:rPr lang="en-US" dirty="0" smtClean="0">
                <a:sym typeface="Wingdings"/>
              </a:rPr>
              <a:t> </a:t>
            </a:r>
            <a:r>
              <a:rPr lang="en-US" dirty="0" smtClean="0"/>
              <a:t>Collider experiments allow for very high √</a:t>
            </a:r>
            <a:r>
              <a:rPr lang="en-US" i="1" dirty="0" err="1" smtClean="0"/>
              <a:t>s</a:t>
            </a:r>
            <a:r>
              <a:rPr lang="en-US" baseline="-25000" dirty="0" err="1" smtClean="0"/>
              <a:t>NN</a:t>
            </a:r>
            <a:r>
              <a:rPr lang="en-US" dirty="0"/>
              <a:t> </a:t>
            </a:r>
            <a:r>
              <a:rPr lang="en-US" dirty="0" smtClean="0"/>
              <a:t>and fixed target experiments allow for very high interaction rates at lower </a:t>
            </a:r>
            <a:r>
              <a:rPr lang="en-US" dirty="0"/>
              <a:t>√</a:t>
            </a:r>
            <a:r>
              <a:rPr lang="en-US" i="1" dirty="0" err="1"/>
              <a:t>s</a:t>
            </a:r>
            <a:r>
              <a:rPr lang="en-US" baseline="-25000" dirty="0" err="1"/>
              <a:t>NN</a:t>
            </a:r>
            <a:r>
              <a:rPr lang="en-US" dirty="0"/>
              <a:t> 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2750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03232"/>
            <a:ext cx="10972800" cy="658335"/>
          </a:xfrm>
        </p:spPr>
        <p:txBody>
          <a:bodyPr/>
          <a:lstStyle/>
          <a:p>
            <a:r>
              <a:rPr lang="en-US" dirty="0" smtClean="0"/>
              <a:t>LHC Run 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976332"/>
            <a:ext cx="5600131" cy="5219107"/>
          </a:xfrm>
        </p:spPr>
        <p:txBody>
          <a:bodyPr/>
          <a:lstStyle/>
          <a:p>
            <a:r>
              <a:rPr lang="en-US" dirty="0" smtClean="0"/>
              <a:t>LHC Run 2 data taking and analysis is now in full swing.</a:t>
            </a:r>
          </a:p>
          <a:p>
            <a:endParaRPr lang="en-US" dirty="0"/>
          </a:p>
          <a:p>
            <a:r>
              <a:rPr lang="en-US" dirty="0" smtClean="0"/>
              <a:t>Significant increase in integrated luminosity (approx. 4 times in </a:t>
            </a:r>
            <a:r>
              <a:rPr lang="en-US" dirty="0" err="1" smtClean="0"/>
              <a:t>Pb-Pb</a:t>
            </a:r>
            <a:r>
              <a:rPr lang="en-US" dirty="0" smtClean="0"/>
              <a:t>) allow more </a:t>
            </a:r>
            <a:r>
              <a:rPr lang="en-US" b="1" dirty="0" smtClean="0">
                <a:solidFill>
                  <a:srgbClr val="0070C0"/>
                </a:solidFill>
              </a:rPr>
              <a:t>precise investigation of rare probes</a:t>
            </a:r>
            <a:r>
              <a:rPr lang="en-US" dirty="0" smtClean="0"/>
              <a:t>.</a:t>
            </a:r>
          </a:p>
          <a:p>
            <a:endParaRPr lang="en-US" dirty="0"/>
          </a:p>
          <a:p>
            <a:r>
              <a:rPr lang="en-US" dirty="0" smtClean="0"/>
              <a:t>Various collision systems at different center-of-mass energies are ideally suited for </a:t>
            </a:r>
            <a:r>
              <a:rPr lang="en-US" b="1" dirty="0" smtClean="0">
                <a:solidFill>
                  <a:srgbClr val="0070C0"/>
                </a:solidFill>
              </a:rPr>
              <a:t>systematic studies of particle production</a:t>
            </a:r>
            <a:r>
              <a:rPr lang="en-US" dirty="0" smtClean="0"/>
              <a:t>.</a:t>
            </a:r>
          </a:p>
          <a:p>
            <a:pPr lvl="1"/>
            <a:endParaRPr lang="en-US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36285504"/>
              </p:ext>
            </p:extLst>
          </p:nvPr>
        </p:nvGraphicFramePr>
        <p:xfrm>
          <a:off x="6814656" y="1727227"/>
          <a:ext cx="4943664" cy="300160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71832"/>
                <a:gridCol w="2471832"/>
              </a:tblGrid>
              <a:tr h="750402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Run 1(2009-2013)</a:t>
                      </a:r>
                      <a:endParaRPr 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Run 2 (2015-now)</a:t>
                      </a:r>
                      <a:endParaRPr lang="en-US" sz="2000" dirty="0"/>
                    </a:p>
                  </a:txBody>
                  <a:tcPr anchor="ctr"/>
                </a:tc>
              </a:tr>
              <a:tr h="750402"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err="1" smtClean="0"/>
                        <a:t>Pb-Pb</a:t>
                      </a:r>
                      <a:r>
                        <a:rPr lang="en-US" sz="2000" dirty="0" smtClean="0"/>
                        <a:t> 2.76 </a:t>
                      </a:r>
                      <a:r>
                        <a:rPr lang="en-US" sz="2000" dirty="0" err="1" smtClean="0"/>
                        <a:t>TeV</a:t>
                      </a:r>
                      <a:endParaRPr 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err="1" smtClean="0"/>
                        <a:t>Pb-Pb</a:t>
                      </a:r>
                      <a:r>
                        <a:rPr lang="en-US" sz="2000" dirty="0" smtClean="0"/>
                        <a:t> 5.02</a:t>
                      </a:r>
                      <a:r>
                        <a:rPr lang="en-US" sz="2000" baseline="0" dirty="0" smtClean="0"/>
                        <a:t> </a:t>
                      </a:r>
                      <a:r>
                        <a:rPr lang="en-US" sz="2000" baseline="0" dirty="0" err="1" smtClean="0"/>
                        <a:t>TeV</a:t>
                      </a:r>
                      <a:endParaRPr lang="en-US" sz="2000" dirty="0"/>
                    </a:p>
                  </a:txBody>
                  <a:tcPr anchor="ctr"/>
                </a:tc>
              </a:tr>
              <a:tr h="750402"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p-</a:t>
                      </a:r>
                      <a:r>
                        <a:rPr lang="en-US" sz="2000" b="1" dirty="0" err="1" smtClean="0"/>
                        <a:t>Pb</a:t>
                      </a:r>
                      <a:r>
                        <a:rPr lang="en-US" sz="2000" dirty="0" smtClean="0"/>
                        <a:t> 5.02 </a:t>
                      </a:r>
                      <a:r>
                        <a:rPr lang="en-US" sz="2000" dirty="0" err="1" smtClean="0"/>
                        <a:t>TeV</a:t>
                      </a:r>
                      <a:endParaRPr 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dirty="0" smtClean="0"/>
                        <a:t>p-</a:t>
                      </a:r>
                      <a:r>
                        <a:rPr lang="en-US" sz="2000" b="1" dirty="0" err="1" smtClean="0"/>
                        <a:t>Pb</a:t>
                      </a:r>
                      <a:r>
                        <a:rPr lang="en-US" sz="2000" dirty="0" smtClean="0"/>
                        <a:t> 5.02 </a:t>
                      </a:r>
                      <a:r>
                        <a:rPr lang="en-US" sz="2000" dirty="0" err="1" smtClean="0"/>
                        <a:t>TeV</a:t>
                      </a:r>
                      <a:r>
                        <a:rPr lang="en-US" sz="2000" dirty="0" smtClean="0"/>
                        <a:t>,</a:t>
                      </a:r>
                      <a:r>
                        <a:rPr lang="en-US" sz="2000" baseline="0" dirty="0" smtClean="0"/>
                        <a:t> </a:t>
                      </a:r>
                      <a:br>
                        <a:rPr lang="en-US" sz="2000" baseline="0" dirty="0" smtClean="0"/>
                      </a:br>
                      <a:r>
                        <a:rPr lang="en-US" sz="2000" baseline="0" dirty="0" smtClean="0"/>
                        <a:t>8.16 </a:t>
                      </a:r>
                      <a:r>
                        <a:rPr lang="en-US" sz="2000" baseline="0" dirty="0" err="1" smtClean="0"/>
                        <a:t>TeV</a:t>
                      </a:r>
                      <a:endParaRPr lang="en-US" sz="2000" dirty="0" smtClean="0"/>
                    </a:p>
                  </a:txBody>
                  <a:tcPr anchor="ctr"/>
                </a:tc>
              </a:tr>
              <a:tr h="750402"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pp</a:t>
                      </a:r>
                      <a:r>
                        <a:rPr lang="en-US" sz="2000" dirty="0" smtClean="0"/>
                        <a:t> 0.9, 2.76, 7, </a:t>
                      </a:r>
                      <a:br>
                        <a:rPr lang="en-US" sz="2000" dirty="0" smtClean="0"/>
                      </a:br>
                      <a:r>
                        <a:rPr lang="en-US" sz="2000" dirty="0" smtClean="0"/>
                        <a:t>8 </a:t>
                      </a:r>
                      <a:r>
                        <a:rPr lang="en-US" sz="2000" dirty="0" err="1" smtClean="0"/>
                        <a:t>TeV</a:t>
                      </a:r>
                      <a:endParaRPr 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pp</a:t>
                      </a:r>
                      <a:r>
                        <a:rPr lang="en-US" sz="2000" dirty="0" smtClean="0"/>
                        <a:t> 5.02,</a:t>
                      </a:r>
                      <a:r>
                        <a:rPr lang="en-US" sz="2000" baseline="0" dirty="0" smtClean="0"/>
                        <a:t> 13 </a:t>
                      </a:r>
                      <a:r>
                        <a:rPr lang="en-US" sz="2000" baseline="0" dirty="0" err="1" smtClean="0"/>
                        <a:t>TeV</a:t>
                      </a:r>
                      <a:endParaRPr lang="en-US" sz="2000" dirty="0"/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29978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LHC Run 3 and 4</a:t>
            </a:r>
            <a:endParaRPr lang="en-US" dirty="0"/>
          </a:p>
        </p:txBody>
      </p:sp>
      <p:sp>
        <p:nvSpPr>
          <p:cNvPr id="4" name="Content Placeholder 3"/>
          <p:cNvSpPr txBox="1">
            <a:spLocks/>
          </p:cNvSpPr>
          <p:nvPr/>
        </p:nvSpPr>
        <p:spPr>
          <a:xfrm>
            <a:off x="609600" y="907058"/>
            <a:ext cx="10972800" cy="5219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Helvetica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Helvetica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Helvetica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600" kern="1200">
                <a:solidFill>
                  <a:schemeClr val="tx1"/>
                </a:solidFill>
                <a:latin typeface="Helvetica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600" kern="1200">
                <a:solidFill>
                  <a:schemeClr val="tx1"/>
                </a:solidFill>
                <a:latin typeface="Helvetica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r>
              <a:rPr lang="en-US" smtClean="0"/>
              <a:t>Major detector upgrades in long shutdown 2 (2019-2020) will open a new era for heavy-ion physics:</a:t>
            </a:r>
          </a:p>
          <a:p>
            <a:pPr lvl="1"/>
            <a:r>
              <a:rPr lang="en-US" smtClean="0"/>
              <a:t>New pixel Inner Tracker System (ITS) for ALICE </a:t>
            </a:r>
          </a:p>
          <a:p>
            <a:pPr lvl="1"/>
            <a:r>
              <a:rPr lang="en-US" smtClean="0"/>
              <a:t>GEM readout for ALICE TPC =&gt; continuous readout</a:t>
            </a:r>
          </a:p>
          <a:p>
            <a:pPr lvl="1"/>
            <a:r>
              <a:rPr lang="en-US" smtClean="0"/>
              <a:t>SciFi tracker for LHCb</a:t>
            </a:r>
          </a:p>
          <a:p>
            <a:pPr lvl="1"/>
            <a:r>
              <a:rPr lang="en-US" smtClean="0"/>
              <a:t>50 kHz Pb-Pb interaction rate</a:t>
            </a:r>
            <a:endParaRPr lang="en-US" dirty="0" smtClean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62413" y="3799241"/>
            <a:ext cx="3711842" cy="2719221"/>
          </a:xfrm>
          <a:prstGeom prst="rect">
            <a:avLst/>
          </a:prstGeom>
        </p:spPr>
      </p:pic>
      <p:grpSp>
        <p:nvGrpSpPr>
          <p:cNvPr id="6" name="Group 5"/>
          <p:cNvGrpSpPr/>
          <p:nvPr/>
        </p:nvGrpSpPr>
        <p:grpSpPr>
          <a:xfrm>
            <a:off x="7628883" y="1542196"/>
            <a:ext cx="4432046" cy="4299898"/>
            <a:chOff x="7451459" y="1624084"/>
            <a:chExt cx="4432046" cy="4299898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451459" y="1624084"/>
              <a:ext cx="4432046" cy="4299898"/>
            </a:xfrm>
            <a:prstGeom prst="rect">
              <a:avLst/>
            </a:prstGeom>
          </p:spPr>
        </p:pic>
        <p:sp>
          <p:nvSpPr>
            <p:cNvPr id="8" name="Rectangle 7"/>
            <p:cNvSpPr/>
            <p:nvPr/>
          </p:nvSpPr>
          <p:spPr>
            <a:xfrm>
              <a:off x="9594376" y="4735773"/>
              <a:ext cx="1132764" cy="98263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-135781" y="3671246"/>
            <a:ext cx="3698194" cy="2041245"/>
            <a:chOff x="-135781" y="3671246"/>
            <a:chExt cx="3698194" cy="2041245"/>
          </a:xfrm>
        </p:grpSpPr>
        <p:pic>
          <p:nvPicPr>
            <p:cNvPr id="10" name="Picture 9"/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910" b="5732"/>
            <a:stretch/>
          </p:blipFill>
          <p:spPr>
            <a:xfrm>
              <a:off x="131071" y="3692145"/>
              <a:ext cx="3431342" cy="2020346"/>
            </a:xfrm>
            <a:prstGeom prst="rect">
              <a:avLst/>
            </a:prstGeom>
          </p:spPr>
        </p:pic>
        <p:sp>
          <p:nvSpPr>
            <p:cNvPr id="11" name="Rectangle 10"/>
            <p:cNvSpPr/>
            <p:nvPr/>
          </p:nvSpPr>
          <p:spPr>
            <a:xfrm>
              <a:off x="-135781" y="3671246"/>
              <a:ext cx="1132764" cy="98263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675996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1224429" y="2429138"/>
            <a:ext cx="9724913" cy="1710464"/>
          </a:xfrm>
        </p:spPr>
        <p:txBody>
          <a:bodyPr>
            <a:noAutofit/>
          </a:bodyPr>
          <a:lstStyle/>
          <a:p>
            <a:r>
              <a:rPr lang="en-US" sz="4400" b="0" cap="none" dirty="0" smtClean="0"/>
              <a:t>The QCD phase transition</a:t>
            </a:r>
            <a:endParaRPr lang="en-US" sz="4400" b="0" cap="none" dirty="0"/>
          </a:p>
        </p:txBody>
      </p:sp>
    </p:spTree>
    <p:extLst>
      <p:ext uri="{BB962C8B-B14F-4D97-AF65-F5344CB8AC3E}">
        <p14:creationId xmlns:p14="http://schemas.microsoft.com/office/powerpoint/2010/main" val="630747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standard model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7021" y="728591"/>
            <a:ext cx="11178074" cy="521910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/>
              <a:t>The standard model describes the </a:t>
            </a:r>
            <a:r>
              <a:rPr lang="en-US" sz="2000" b="1" dirty="0"/>
              <a:t>fundamental</a:t>
            </a:r>
            <a:r>
              <a:rPr lang="en-US" sz="2000" dirty="0"/>
              <a:t> building blocks of matter (</a:t>
            </a:r>
            <a:r>
              <a:rPr lang="en-US" sz="2000" b="1" dirty="0">
                <a:solidFill>
                  <a:srgbClr val="B886E5"/>
                </a:solidFill>
              </a:rPr>
              <a:t>Quarks</a:t>
            </a:r>
            <a:r>
              <a:rPr lang="en-US" sz="2000" dirty="0"/>
              <a:t> and </a:t>
            </a:r>
            <a:r>
              <a:rPr lang="en-US" sz="2000" b="1" dirty="0">
                <a:solidFill>
                  <a:srgbClr val="80D650"/>
                </a:solidFill>
              </a:rPr>
              <a:t>Leptons</a:t>
            </a:r>
            <a:r>
              <a:rPr lang="en-US" sz="2000" dirty="0"/>
              <a:t>) and their </a:t>
            </a:r>
            <a:r>
              <a:rPr lang="en-US" sz="2000" b="1" dirty="0">
                <a:solidFill>
                  <a:srgbClr val="E4634D"/>
                </a:solidFill>
              </a:rPr>
              <a:t>Interactions</a:t>
            </a:r>
            <a:r>
              <a:rPr lang="en-US" sz="2000" dirty="0" smtClean="0"/>
              <a:t>:</a:t>
            </a:r>
            <a:endParaRPr lang="en-US" sz="2000" dirty="0"/>
          </a:p>
          <a:p>
            <a:pPr marL="400050">
              <a:buFont typeface="+mj-lt"/>
              <a:buAutoNum type="arabicPeriod"/>
            </a:pPr>
            <a:r>
              <a:rPr lang="en-US" sz="1800" dirty="0" err="1"/>
              <a:t>Elektromagnetic</a:t>
            </a:r>
            <a:r>
              <a:rPr lang="en-US" sz="1800" dirty="0"/>
              <a:t>: </a:t>
            </a:r>
            <a:r>
              <a:rPr lang="en-US" sz="1800" dirty="0" err="1"/>
              <a:t>γ</a:t>
            </a:r>
            <a:endParaRPr lang="en-US" sz="1800" dirty="0"/>
          </a:p>
          <a:p>
            <a:pPr marL="400050">
              <a:buFont typeface="+mj-lt"/>
              <a:buAutoNum type="arabicPeriod"/>
            </a:pPr>
            <a:r>
              <a:rPr lang="en-US" sz="1800" dirty="0"/>
              <a:t>Weak interaction: W&amp;Z</a:t>
            </a:r>
          </a:p>
          <a:p>
            <a:pPr marL="400050">
              <a:buFont typeface="+mj-lt"/>
              <a:buAutoNum type="arabicPeriod"/>
            </a:pPr>
            <a:r>
              <a:rPr lang="en-US" sz="1800" b="1" dirty="0"/>
              <a:t>Strong interaction: Gluons</a:t>
            </a:r>
          </a:p>
          <a:p>
            <a:pPr marL="400050">
              <a:buFont typeface="+mj-lt"/>
              <a:buAutoNum type="arabicPeriod"/>
            </a:pPr>
            <a:r>
              <a:rPr lang="en-US" sz="1800" dirty="0"/>
              <a:t>Gravitation: Graviton?</a:t>
            </a:r>
            <a:endParaRPr lang="en-US" sz="1800" dirty="0"/>
          </a:p>
        </p:txBody>
      </p:sp>
      <p:pic>
        <p:nvPicPr>
          <p:cNvPr id="4" name="Content Placeholder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62742" y="1256482"/>
            <a:ext cx="6247327" cy="469121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904992" y="2817320"/>
            <a:ext cx="4389875" cy="830997"/>
          </a:xfrm>
          <a:prstGeom prst="rect">
            <a:avLst/>
          </a:prstGeom>
          <a:solidFill>
            <a:srgbClr val="FFDD05"/>
          </a:solidFill>
          <a:ln w="38100"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Dramatic confirmation of the standard model in the last years at the LHC: discovery and further investigation of the Higgs-Boson.</a:t>
            </a:r>
            <a:endParaRPr lang="en-US" sz="1600" dirty="0"/>
          </a:p>
        </p:txBody>
      </p:sp>
      <p:sp>
        <p:nvSpPr>
          <p:cNvPr id="7" name="TextBox 6"/>
          <p:cNvSpPr txBox="1"/>
          <p:nvPr/>
        </p:nvSpPr>
        <p:spPr>
          <a:xfrm>
            <a:off x="904992" y="3778790"/>
            <a:ext cx="4389873" cy="830997"/>
          </a:xfrm>
          <a:prstGeom prst="rect">
            <a:avLst/>
          </a:prstGeom>
          <a:solidFill>
            <a:srgbClr val="FFDD05"/>
          </a:solidFill>
          <a:ln w="38100"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However, no signs of physics beyond the standard model were </a:t>
            </a:r>
            <a:r>
              <a:rPr lang="en-US" sz="1600" dirty="0" smtClean="0"/>
              <a:t>found so far </a:t>
            </a:r>
            <a:r>
              <a:rPr lang="en-US" sz="1600" dirty="0"/>
              <a:t>(SUSY, dark matter..).</a:t>
            </a:r>
            <a:endParaRPr lang="en-US" sz="1600" dirty="0"/>
          </a:p>
        </p:txBody>
      </p:sp>
      <p:sp>
        <p:nvSpPr>
          <p:cNvPr id="8" name="Rectangle 7"/>
          <p:cNvSpPr/>
          <p:nvPr/>
        </p:nvSpPr>
        <p:spPr>
          <a:xfrm>
            <a:off x="5703625" y="6092554"/>
            <a:ext cx="5201373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1000" dirty="0">
                <a:hlinkClick r:id="rId3"/>
              </a:rPr>
              <a:t>[https</a:t>
            </a:r>
            <a:r>
              <a:rPr lang="en-US" sz="1000" dirty="0">
                <a:hlinkClick r:id="rId3"/>
              </a:rPr>
              <a:t>://</a:t>
            </a:r>
            <a:r>
              <a:rPr lang="en-US" sz="1000" dirty="0" err="1">
                <a:hlinkClick r:id="rId3"/>
              </a:rPr>
              <a:t>commons.wikimedia.org</a:t>
            </a:r>
            <a:r>
              <a:rPr lang="en-US" sz="1000" dirty="0">
                <a:hlinkClick r:id="rId3"/>
              </a:rPr>
              <a:t>/wiki/</a:t>
            </a:r>
            <a:r>
              <a:rPr lang="en-US" sz="1000" dirty="0" err="1">
                <a:hlinkClick r:id="rId3"/>
              </a:rPr>
              <a:t>File:Standard_Model_of_Elementary_Particles.svg</a:t>
            </a:r>
            <a:r>
              <a:rPr lang="en-US" sz="1000" dirty="0">
                <a:hlinkClick r:id="rId3"/>
              </a:rPr>
              <a:t>]</a:t>
            </a:r>
            <a:endParaRPr lang="en-US" sz="1000" dirty="0"/>
          </a:p>
        </p:txBody>
      </p:sp>
      <p:sp>
        <p:nvSpPr>
          <p:cNvPr id="9" name="TextBox 8"/>
          <p:cNvSpPr txBox="1"/>
          <p:nvPr/>
        </p:nvSpPr>
        <p:spPr>
          <a:xfrm>
            <a:off x="904992" y="4740260"/>
            <a:ext cx="4389873" cy="830997"/>
          </a:xfrm>
          <a:prstGeom prst="rect">
            <a:avLst/>
          </a:prstGeom>
          <a:solidFill>
            <a:srgbClr val="FFDD05"/>
          </a:solidFill>
          <a:ln w="38100"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ym typeface="Wingdings"/>
              </a:rPr>
              <a:t> In heavy-ion physics, we investigate physics within the standard model and not beyond it.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904991" y="5689391"/>
            <a:ext cx="4389873" cy="1077218"/>
          </a:xfrm>
          <a:prstGeom prst="rect">
            <a:avLst/>
          </a:prstGeom>
          <a:solidFill>
            <a:srgbClr val="FFDD05"/>
          </a:solidFill>
          <a:ln w="38100"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ym typeface="Wingdings"/>
              </a:rPr>
              <a:t> Discovery potential in </a:t>
            </a:r>
            <a:r>
              <a:rPr lang="en-US" sz="1600" b="1" dirty="0" smtClean="0">
                <a:sym typeface="Wingdings"/>
              </a:rPr>
              <a:t>many body phenomena of the strong interaction </a:t>
            </a:r>
            <a:r>
              <a:rPr lang="en-US" sz="1600" dirty="0">
                <a:sym typeface="Wingdings"/>
              </a:rPr>
              <a:t>(as in QED and solid state </a:t>
            </a:r>
            <a:r>
              <a:rPr lang="en-US" sz="1600" dirty="0" smtClean="0">
                <a:sym typeface="Wingdings"/>
              </a:rPr>
              <a:t>physics: magnetism, electric conductivity, viscosity,..)!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5594939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9" grpId="0" animBg="1"/>
      <p:bldP spid="10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59557" y="1292711"/>
            <a:ext cx="5138330" cy="5205277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 rot="5400000">
            <a:off x="8542185" y="3615110"/>
            <a:ext cx="458330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is-IS" b="1" dirty="0" smtClean="0"/>
              <a:t>[Prog.Part.Nucl.Phys</a:t>
            </a:r>
            <a:r>
              <a:rPr lang="is-IS" b="1" dirty="0"/>
              <a:t>. </a:t>
            </a:r>
            <a:r>
              <a:rPr lang="is-IS" b="1" dirty="0" smtClean="0"/>
              <a:t>58 </a:t>
            </a:r>
            <a:r>
              <a:rPr lang="is-IS" b="1" dirty="0"/>
              <a:t>(2007) </a:t>
            </a:r>
            <a:r>
              <a:rPr lang="is-IS" b="1" dirty="0" smtClean="0"/>
              <a:t>351-386]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7070" y="145062"/>
            <a:ext cx="10972800" cy="658335"/>
          </a:xfrm>
        </p:spPr>
        <p:txBody>
          <a:bodyPr/>
          <a:lstStyle/>
          <a:p>
            <a:r>
              <a:rPr lang="en-US" dirty="0" smtClean="0"/>
              <a:t>Heavy-ions and Quantum </a:t>
            </a:r>
            <a:r>
              <a:rPr lang="en-US" dirty="0" smtClean="0"/>
              <a:t>Chromodynamics</a:t>
            </a:r>
            <a:endParaRPr lang="en-US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280236" y="803397"/>
            <a:ext cx="10929634" cy="55711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Helvetica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Helvetica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Helvetica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600" kern="1200">
                <a:solidFill>
                  <a:schemeClr val="tx1"/>
                </a:solidFill>
                <a:latin typeface="Helvetica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600" kern="1200">
                <a:solidFill>
                  <a:schemeClr val="tx1"/>
                </a:solidFill>
                <a:latin typeface="Helvetica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r>
              <a:rPr lang="en-US" sz="2000" dirty="0" smtClean="0"/>
              <a:t>Heavy-ion physics is the physics of </a:t>
            </a:r>
            <a:r>
              <a:rPr lang="en-US" sz="2000" i="1" dirty="0" smtClean="0"/>
              <a:t>high energy density </a:t>
            </a:r>
            <a:r>
              <a:rPr lang="en-US" sz="2000" i="1" dirty="0" smtClean="0"/>
              <a:t>Quantum Chromodynamics (</a:t>
            </a:r>
            <a:r>
              <a:rPr lang="en-US" sz="2000" i="1" dirty="0" smtClean="0"/>
              <a:t>QCD):</a:t>
            </a:r>
            <a:endParaRPr lang="en-US" sz="2000" dirty="0" smtClean="0"/>
          </a:p>
          <a:p>
            <a:pPr marL="0" indent="0">
              <a:buFont typeface="Arial"/>
              <a:buNone/>
            </a:pPr>
            <a:endParaRPr lang="en-US" sz="2000" dirty="0" smtClean="0"/>
          </a:p>
          <a:p>
            <a:pPr marL="0" indent="0">
              <a:buFont typeface="Arial"/>
              <a:buNone/>
            </a:pPr>
            <a:endParaRPr lang="en-US" sz="2000" dirty="0" smtClean="0"/>
          </a:p>
          <a:p>
            <a:pPr marL="0" indent="0">
              <a:buFont typeface="Arial"/>
              <a:buNone/>
            </a:pPr>
            <a:endParaRPr lang="en-US" sz="2000" dirty="0" smtClean="0"/>
          </a:p>
          <a:p>
            <a:pPr marL="0" indent="0">
              <a:buFont typeface="Arial"/>
              <a:buNone/>
            </a:pPr>
            <a:endParaRPr lang="en-US" sz="2000" dirty="0" smtClean="0"/>
          </a:p>
          <a:p>
            <a:pPr marL="0" indent="0">
              <a:buFont typeface="Arial"/>
              <a:buNone/>
            </a:pPr>
            <a:endParaRPr lang="en-US" sz="2000" dirty="0"/>
          </a:p>
        </p:txBody>
      </p:sp>
      <p:sp>
        <p:nvSpPr>
          <p:cNvPr id="14" name="TextBox 13"/>
          <p:cNvSpPr txBox="1"/>
          <p:nvPr/>
        </p:nvSpPr>
        <p:spPr>
          <a:xfrm>
            <a:off x="692006" y="6408431"/>
            <a:ext cx="4876186" cy="369332"/>
          </a:xfrm>
          <a:prstGeom prst="rect">
            <a:avLst/>
          </a:prstGeom>
          <a:solidFill>
            <a:srgbClr val="92D050"/>
          </a:solidFill>
          <a:ln w="38100"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>
                <a:sym typeface="Wingdings"/>
              </a:rPr>
              <a:t> See also QCD lecture by Bryan Webber.</a:t>
            </a:r>
            <a:endParaRPr lang="en-US" dirty="0"/>
          </a:p>
        </p:txBody>
      </p:sp>
      <p:grpSp>
        <p:nvGrpSpPr>
          <p:cNvPr id="21" name="Group 20"/>
          <p:cNvGrpSpPr/>
          <p:nvPr/>
        </p:nvGrpSpPr>
        <p:grpSpPr>
          <a:xfrm>
            <a:off x="270936" y="1165167"/>
            <a:ext cx="5775301" cy="1492144"/>
            <a:chOff x="1755648" y="1125107"/>
            <a:chExt cx="6255147" cy="1783377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55648" y="1125107"/>
              <a:ext cx="5632704" cy="970429"/>
            </a:xfrm>
            <a:prstGeom prst="rect">
              <a:avLst/>
            </a:prstGeom>
          </p:spPr>
        </p:pic>
        <p:cxnSp>
          <p:nvCxnSpPr>
            <p:cNvPr id="6" name="Straight Arrow Connector 5"/>
            <p:cNvCxnSpPr/>
            <p:nvPr/>
          </p:nvCxnSpPr>
          <p:spPr>
            <a:xfrm flipV="1">
              <a:off x="2919984" y="1774065"/>
              <a:ext cx="243840" cy="298899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TextBox 6"/>
            <p:cNvSpPr txBox="1"/>
            <p:nvPr/>
          </p:nvSpPr>
          <p:spPr>
            <a:xfrm>
              <a:off x="3797808" y="2009392"/>
              <a:ext cx="156057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Quark-mass</a:t>
              </a:r>
              <a:endParaRPr lang="en-US" dirty="0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2316480" y="2072964"/>
              <a:ext cx="133502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Quark-field</a:t>
              </a:r>
              <a:endParaRPr lang="en-US" dirty="0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6114288" y="2136004"/>
              <a:ext cx="1896507" cy="7724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Gluon </a:t>
              </a:r>
              <a:r>
                <a:rPr lang="en-US" smtClean="0"/>
                <a:t>field </a:t>
              </a:r>
              <a:br>
                <a:rPr lang="en-US" smtClean="0"/>
              </a:br>
              <a:r>
                <a:rPr lang="en-US" smtClean="0"/>
                <a:t>strength </a:t>
              </a:r>
              <a:r>
                <a:rPr lang="en-US" dirty="0" smtClean="0"/>
                <a:t>tensor</a:t>
              </a:r>
              <a:endParaRPr lang="en-US" dirty="0"/>
            </a:p>
          </p:txBody>
        </p:sp>
        <p:cxnSp>
          <p:nvCxnSpPr>
            <p:cNvPr id="10" name="Straight Arrow Connector 9"/>
            <p:cNvCxnSpPr/>
            <p:nvPr/>
          </p:nvCxnSpPr>
          <p:spPr>
            <a:xfrm flipH="1" flipV="1">
              <a:off x="6656832" y="1774064"/>
              <a:ext cx="237744" cy="345168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Arrow Connector 16"/>
            <p:cNvCxnSpPr/>
            <p:nvPr/>
          </p:nvCxnSpPr>
          <p:spPr>
            <a:xfrm flipV="1">
              <a:off x="4863263" y="1774064"/>
              <a:ext cx="132070" cy="261658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6" name="Group 15"/>
          <p:cNvGrpSpPr/>
          <p:nvPr/>
        </p:nvGrpSpPr>
        <p:grpSpPr>
          <a:xfrm>
            <a:off x="692006" y="2640509"/>
            <a:ext cx="4876186" cy="3693319"/>
            <a:chOff x="592450" y="2938614"/>
            <a:chExt cx="4876186" cy="3693319"/>
          </a:xfrm>
        </p:grpSpPr>
        <p:sp>
          <p:nvSpPr>
            <p:cNvPr id="12" name="Rectangle 11"/>
            <p:cNvSpPr/>
            <p:nvPr/>
          </p:nvSpPr>
          <p:spPr>
            <a:xfrm>
              <a:off x="592450" y="2938614"/>
              <a:ext cx="4876186" cy="3693319"/>
            </a:xfrm>
            <a:prstGeom prst="rect">
              <a:avLst/>
            </a:prstGeom>
            <a:solidFill>
              <a:schemeClr val="bg2"/>
            </a:solidFill>
          </p:spPr>
          <p:txBody>
            <a:bodyPr wrap="square">
              <a:spAutoFit/>
            </a:bodyPr>
            <a:lstStyle/>
            <a:p>
              <a:r>
                <a:rPr lang="en-US" b="1" dirty="0" smtClean="0"/>
                <a:t>Properties of QCD relevant for heavy-ions:</a:t>
              </a:r>
              <a:r>
                <a:rPr lang="en-US" dirty="0" smtClean="0"/>
                <a:t/>
              </a:r>
              <a:br>
                <a:rPr lang="en-US" dirty="0" smtClean="0"/>
              </a:br>
              <a:r>
                <a:rPr lang="en-US" dirty="0" smtClean="0"/>
                <a:t/>
              </a:r>
              <a:br>
                <a:rPr lang="en-US" dirty="0" smtClean="0"/>
              </a:br>
              <a:r>
                <a:rPr lang="en-US" b="1" dirty="0" smtClean="0"/>
                <a:t>(a.) </a:t>
              </a:r>
              <a:r>
                <a:rPr lang="en-US" b="1" i="1" dirty="0" smtClean="0"/>
                <a:t>Confinement</a:t>
              </a:r>
              <a:r>
                <a:rPr lang="en-US" dirty="0" smtClean="0"/>
                <a:t>: Quarks and gluons are bound  in color neutral mesons (     ) or baryons (</a:t>
              </a:r>
              <a:r>
                <a:rPr lang="en-US" dirty="0"/>
                <a:t> </a:t>
              </a:r>
              <a:r>
                <a:rPr lang="en-US" dirty="0" smtClean="0"/>
                <a:t>      ).</a:t>
              </a:r>
              <a:br>
                <a:rPr lang="en-US" dirty="0" smtClean="0"/>
              </a:br>
              <a:r>
                <a:rPr lang="en-US" dirty="0" smtClean="0"/>
                <a:t/>
              </a:r>
              <a:br>
                <a:rPr lang="en-US" dirty="0" smtClean="0"/>
              </a:br>
              <a:r>
                <a:rPr lang="en-US" b="1" dirty="0" smtClean="0"/>
                <a:t>(b.)</a:t>
              </a:r>
              <a:r>
                <a:rPr lang="en-US" b="1" i="1" dirty="0" smtClean="0"/>
                <a:t> Asymptotic freedom</a:t>
              </a:r>
              <a:r>
                <a:rPr lang="en-US" b="1" dirty="0" smtClean="0"/>
                <a:t>:</a:t>
              </a:r>
              <a:r>
                <a:rPr lang="en-US" dirty="0" smtClean="0"/>
                <a:t> Interaction strength decreases with increasing momentum transfer (</a:t>
              </a:r>
              <a:r>
                <a:rPr lang="en-US" i="1" dirty="0" smtClean="0">
                  <a:latin typeface="Times New Roman" charset="0"/>
                  <a:ea typeface="Times New Roman" charset="0"/>
                  <a:cs typeface="Times New Roman" charset="0"/>
                </a:rPr>
                <a:t>α</a:t>
              </a:r>
              <a:r>
                <a:rPr lang="en-US" baseline="-25000" dirty="0" smtClean="0"/>
                <a:t>S</a:t>
              </a:r>
              <a:r>
                <a:rPr lang="en-US" dirty="0" smtClean="0"/>
                <a:t>➞0 for </a:t>
              </a:r>
              <a:r>
                <a:rPr lang="en-US" i="1" dirty="0" smtClean="0"/>
                <a:t>Q</a:t>
              </a:r>
              <a:r>
                <a:rPr lang="en-US" baseline="30000" dirty="0" smtClean="0"/>
                <a:t>2</a:t>
              </a:r>
              <a:r>
                <a:rPr lang="en-US" dirty="0" smtClean="0"/>
                <a:t> ➞∞).</a:t>
              </a:r>
              <a:br>
                <a:rPr lang="en-US" dirty="0" smtClean="0"/>
              </a:br>
              <a:r>
                <a:rPr lang="en-US" dirty="0" smtClean="0"/>
                <a:t/>
              </a:r>
              <a:br>
                <a:rPr lang="en-US" dirty="0" smtClean="0"/>
              </a:br>
              <a:r>
                <a:rPr lang="en-US" b="1" dirty="0" smtClean="0"/>
                <a:t>(c.) </a:t>
              </a:r>
              <a:r>
                <a:rPr lang="en-US" b="1" i="1" dirty="0" smtClean="0"/>
                <a:t>Chiral symmetry</a:t>
              </a:r>
              <a:r>
                <a:rPr lang="en-US" b="1" dirty="0" smtClean="0"/>
                <a:t>:</a:t>
              </a:r>
              <a:r>
                <a:rPr lang="en-US" dirty="0" smtClean="0"/>
                <a:t> Interaction between left- </a:t>
              </a:r>
              <a:r>
                <a:rPr lang="en-US" dirty="0"/>
                <a:t>a</a:t>
              </a:r>
              <a:r>
                <a:rPr lang="en-US" dirty="0" smtClean="0"/>
                <a:t>nd right handed </a:t>
              </a:r>
              <a:r>
                <a:rPr lang="en-US" dirty="0"/>
                <a:t>q</a:t>
              </a:r>
              <a:r>
                <a:rPr lang="en-US" dirty="0" smtClean="0"/>
                <a:t>uarks disappears for massless quarks.</a:t>
              </a:r>
              <a:endParaRPr lang="en-US" dirty="0"/>
            </a:p>
          </p:txBody>
        </p:sp>
        <p:pic>
          <p:nvPicPr>
            <p:cNvPr id="18" name="Picture 17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945618" y="3903636"/>
              <a:ext cx="296031" cy="245283"/>
            </a:xfrm>
            <a:prstGeom prst="rect">
              <a:avLst/>
            </a:prstGeom>
          </p:spPr>
        </p:pic>
        <p:pic>
          <p:nvPicPr>
            <p:cNvPr id="15" name="Picture 14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626625" y="4213903"/>
              <a:ext cx="461706" cy="221619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1031635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(De-)confinement (1)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907058"/>
            <a:ext cx="10972800" cy="5950942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QCD vacuum:</a:t>
            </a:r>
          </a:p>
          <a:p>
            <a:pPr lvl="1"/>
            <a:r>
              <a:rPr lang="en-US" dirty="0" smtClean="0"/>
              <a:t>Gluon-gluon self-interaction (non abelian) </a:t>
            </a:r>
            <a:r>
              <a:rPr lang="en-US" dirty="0" smtClean="0">
                <a:sym typeface="Wingdings"/>
              </a:rPr>
              <a:t> in contrast to QED</a:t>
            </a:r>
            <a:endParaRPr lang="en-US" dirty="0">
              <a:sym typeface="Wingdings"/>
            </a:endParaRPr>
          </a:p>
          <a:p>
            <a:pPr lvl="1"/>
            <a:r>
              <a:rPr lang="en-US" dirty="0" smtClean="0">
                <a:sym typeface="Wingdings"/>
              </a:rPr>
              <a:t>QCD field lines are compressed in a flux tube</a:t>
            </a:r>
          </a:p>
          <a:p>
            <a:pPr lvl="1"/>
            <a:endParaRPr lang="en-US" dirty="0">
              <a:sym typeface="Wingdings"/>
            </a:endParaRPr>
          </a:p>
          <a:p>
            <a:pPr lvl="1"/>
            <a:endParaRPr lang="en-US" dirty="0" smtClean="0">
              <a:sym typeface="Wingdings"/>
            </a:endParaRPr>
          </a:p>
          <a:p>
            <a:pPr lvl="1"/>
            <a:endParaRPr lang="en-US" dirty="0">
              <a:sym typeface="Wingdings"/>
            </a:endParaRPr>
          </a:p>
          <a:p>
            <a:pPr lvl="1"/>
            <a:endParaRPr lang="en-US" dirty="0" smtClean="0">
              <a:sym typeface="Wingdings"/>
            </a:endParaRPr>
          </a:p>
          <a:p>
            <a:pPr lvl="1"/>
            <a:endParaRPr lang="en-US" dirty="0">
              <a:sym typeface="Wingdings"/>
            </a:endParaRPr>
          </a:p>
          <a:p>
            <a:r>
              <a:rPr lang="en-US" dirty="0" smtClean="0">
                <a:sym typeface="Wingdings"/>
              </a:rPr>
              <a:t>Potential grows linearly with distance</a:t>
            </a:r>
            <a:br>
              <a:rPr lang="en-US" dirty="0" smtClean="0">
                <a:sym typeface="Wingdings"/>
              </a:rPr>
            </a:br>
            <a:r>
              <a:rPr lang="en-US" dirty="0" smtClean="0">
                <a:sym typeface="Wingdings"/>
              </a:rPr>
              <a:t> </a:t>
            </a:r>
            <a:r>
              <a:rPr lang="en-US" b="1" i="1" dirty="0" smtClean="0">
                <a:solidFill>
                  <a:schemeClr val="accent1"/>
                </a:solidFill>
                <a:sym typeface="Wingdings"/>
              </a:rPr>
              <a:t>Cornell potential</a:t>
            </a:r>
            <a:r>
              <a:rPr lang="en-US" b="1" dirty="0" smtClean="0">
                <a:solidFill>
                  <a:schemeClr val="accent1"/>
                </a:solidFill>
                <a:sym typeface="Wingdings"/>
              </a:rPr>
              <a:t>:</a:t>
            </a:r>
            <a:br>
              <a:rPr lang="en-US" b="1" dirty="0" smtClean="0">
                <a:solidFill>
                  <a:schemeClr val="accent1"/>
                </a:solidFill>
                <a:sym typeface="Wingdings"/>
              </a:rPr>
            </a:br>
            <a:r>
              <a:rPr lang="en-US" b="1" dirty="0" smtClean="0">
                <a:solidFill>
                  <a:schemeClr val="accent1"/>
                </a:solidFill>
                <a:sym typeface="Wingdings"/>
              </a:rPr>
              <a:t/>
            </a:r>
            <a:br>
              <a:rPr lang="en-US" b="1" dirty="0" smtClean="0">
                <a:solidFill>
                  <a:schemeClr val="accent1"/>
                </a:solidFill>
                <a:sym typeface="Wingdings"/>
              </a:rPr>
            </a:br>
            <a:r>
              <a:rPr lang="en-US" b="1" dirty="0" smtClean="0">
                <a:solidFill>
                  <a:schemeClr val="accent1"/>
                </a:solidFill>
                <a:sym typeface="Wingdings"/>
              </a:rPr>
              <a:t/>
            </a:r>
            <a:br>
              <a:rPr lang="en-US" b="1" dirty="0" smtClean="0">
                <a:solidFill>
                  <a:schemeClr val="accent1"/>
                </a:solidFill>
                <a:sym typeface="Wingdings"/>
              </a:rPr>
            </a:br>
            <a:r>
              <a:rPr lang="en-US" dirty="0" smtClean="0">
                <a:sym typeface="Wingdings"/>
              </a:rPr>
              <a:t/>
            </a:r>
            <a:br>
              <a:rPr lang="en-US" dirty="0" smtClean="0">
                <a:sym typeface="Wingdings"/>
              </a:rPr>
            </a:br>
            <a:endParaRPr lang="en-US" dirty="0">
              <a:sym typeface="Wingdings"/>
            </a:endParaRPr>
          </a:p>
          <a:p>
            <a:r>
              <a:rPr lang="en-US" dirty="0" smtClean="0">
                <a:sym typeface="Wingdings"/>
              </a:rPr>
              <a:t>“String tension” is huge:</a:t>
            </a:r>
            <a:br>
              <a:rPr lang="en-US" dirty="0" smtClean="0">
                <a:sym typeface="Wingdings"/>
              </a:rPr>
            </a:br>
            <a:r>
              <a:rPr lang="en-US" dirty="0" smtClean="0">
                <a:sym typeface="Wingdings"/>
              </a:rPr>
              <a:t>K ~ 880 MeV/</a:t>
            </a:r>
            <a:r>
              <a:rPr lang="en-US" dirty="0" err="1" smtClean="0">
                <a:sym typeface="Wingdings"/>
              </a:rPr>
              <a:t>fm</a:t>
            </a:r>
            <a:endParaRPr lang="en-US" dirty="0" smtClean="0"/>
          </a:p>
          <a:p>
            <a:pPr lvl="1"/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4263" y="2142565"/>
            <a:ext cx="3485562" cy="154718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8944" y="2092144"/>
            <a:ext cx="2457799" cy="155157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45331" y="1891553"/>
            <a:ext cx="3795657" cy="272734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2723" y="4357936"/>
            <a:ext cx="3416300" cy="10160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80729" y="4665833"/>
            <a:ext cx="1432759" cy="1651779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30874" y="4715179"/>
            <a:ext cx="2410114" cy="1553088"/>
          </a:xfrm>
          <a:prstGeom prst="rect">
            <a:avLst/>
          </a:prstGeom>
        </p:spPr>
      </p:pic>
      <p:cxnSp>
        <p:nvCxnSpPr>
          <p:cNvPr id="12" name="Straight Arrow Connector 11"/>
          <p:cNvCxnSpPr/>
          <p:nvPr/>
        </p:nvCxnSpPr>
        <p:spPr>
          <a:xfrm flipH="1" flipV="1">
            <a:off x="5236011" y="5373936"/>
            <a:ext cx="2026023" cy="53708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V="1">
            <a:off x="7996518" y="3847810"/>
            <a:ext cx="616971" cy="87474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H="1" flipV="1">
            <a:off x="6249022" y="4995970"/>
            <a:ext cx="3794137" cy="607421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V="1">
            <a:off x="10549891" y="2697480"/>
            <a:ext cx="53020" cy="2244304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4827120" y="2663422"/>
            <a:ext cx="8532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QED</a:t>
            </a:r>
            <a:endParaRPr lang="en-US" dirty="0"/>
          </a:p>
        </p:txBody>
      </p:sp>
      <p:sp>
        <p:nvSpPr>
          <p:cNvPr id="22" name="TextBox 21"/>
          <p:cNvSpPr txBox="1"/>
          <p:nvPr/>
        </p:nvSpPr>
        <p:spPr>
          <a:xfrm>
            <a:off x="498344" y="2731491"/>
            <a:ext cx="8532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mtClean="0"/>
              <a:t>QCD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5980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(De-)confinement (2)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907059"/>
            <a:ext cx="7557247" cy="337354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Pulled apart, the energy in the string increases.</a:t>
            </a:r>
          </a:p>
          <a:p>
            <a:r>
              <a:rPr lang="en-US" dirty="0" smtClean="0"/>
              <a:t>New q-</a:t>
            </a:r>
            <a:r>
              <a:rPr lang="en-US" dirty="0" err="1" smtClean="0"/>
              <a:t>qbar</a:t>
            </a:r>
            <a:r>
              <a:rPr lang="en-US" dirty="0" smtClean="0"/>
              <a:t> is created once the energy is above the production threshold as it is energetically more favorable than increasing the distance further.</a:t>
            </a:r>
            <a:endParaRPr lang="en-US" dirty="0"/>
          </a:p>
          <a:p>
            <a:r>
              <a:rPr lang="en-US" dirty="0" smtClean="0">
                <a:solidFill>
                  <a:srgbClr val="FF0000"/>
                </a:solidFill>
              </a:rPr>
              <a:t>No free quark can be obtained </a:t>
            </a:r>
            <a:r>
              <a:rPr lang="en-US" dirty="0" smtClean="0">
                <a:solidFill>
                  <a:srgbClr val="FF0000"/>
                </a:solidFill>
                <a:sym typeface="Wingdings"/>
              </a:rPr>
              <a:t> confinement.</a:t>
            </a:r>
            <a:endParaRPr lang="en-US" dirty="0">
              <a:sym typeface="Wingdings"/>
            </a:endParaRPr>
          </a:p>
          <a:p>
            <a:r>
              <a:rPr lang="en-US" dirty="0" smtClean="0">
                <a:sym typeface="Wingdings"/>
              </a:rPr>
              <a:t>Percolation picture: at high densities / temperatures, quarks and gluons behave quasi-free and </a:t>
            </a:r>
            <a:r>
              <a:rPr lang="en-US" i="1" dirty="0" smtClean="0">
                <a:sym typeface="Wingdings"/>
              </a:rPr>
              <a:t>color conductivity</a:t>
            </a:r>
            <a:r>
              <a:rPr lang="en-US" dirty="0" smtClean="0">
                <a:sym typeface="Wingdings"/>
              </a:rPr>
              <a:t> can be achieved: </a:t>
            </a:r>
            <a:br>
              <a:rPr lang="en-US" dirty="0" smtClean="0">
                <a:sym typeface="Wingdings"/>
              </a:rPr>
            </a:br>
            <a:r>
              <a:rPr lang="en-US" dirty="0" smtClean="0">
                <a:sym typeface="Wingdings"/>
              </a:rPr>
              <a:t>Quark-Gluon-Plasma (QGP).</a:t>
            </a:r>
            <a:endParaRPr lang="en-US" dirty="0" smtClean="0"/>
          </a:p>
          <a:p>
            <a:pPr lvl="1"/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68663" y="145062"/>
            <a:ext cx="3515759" cy="619727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8898" y="4163377"/>
            <a:ext cx="3717890" cy="2725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6607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Ab-initio QCD calculations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907058"/>
            <a:ext cx="5809129" cy="5619472"/>
          </a:xfrm>
        </p:spPr>
        <p:txBody>
          <a:bodyPr>
            <a:normAutofit fontScale="92500" lnSpcReduction="20000"/>
          </a:bodyPr>
          <a:lstStyle/>
          <a:p>
            <a:r>
              <a:rPr lang="en-US" i="1" dirty="0" smtClean="0"/>
              <a:t>Ab-initio</a:t>
            </a:r>
            <a:r>
              <a:rPr lang="en-US" dirty="0" smtClean="0"/>
              <a:t>: a calculation without modeling (and model parameters), but directly derived from the basic theory and only based on fundamental parameters.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In QCD, there are two </a:t>
            </a:r>
            <a:r>
              <a:rPr lang="en-US" i="1" dirty="0" smtClean="0"/>
              <a:t>ab-initio</a:t>
            </a:r>
            <a:r>
              <a:rPr lang="en-US" dirty="0" smtClean="0"/>
              <a:t> approaches relevant for heavy-ion physics:</a:t>
            </a:r>
          </a:p>
          <a:p>
            <a:pPr lvl="1"/>
            <a:r>
              <a:rPr lang="en-US" dirty="0" smtClean="0"/>
              <a:t>Perturbation theory: </a:t>
            </a:r>
            <a:r>
              <a:rPr lang="en-US" b="1" dirty="0" err="1" smtClean="0">
                <a:solidFill>
                  <a:schemeClr val="accent1"/>
                </a:solidFill>
              </a:rPr>
              <a:t>pQCD</a:t>
            </a:r>
            <a:endParaRPr lang="en-US" b="1" dirty="0" smtClean="0">
              <a:solidFill>
                <a:schemeClr val="accent1"/>
              </a:solidFill>
            </a:endParaRPr>
          </a:p>
          <a:p>
            <a:pPr lvl="1"/>
            <a:r>
              <a:rPr lang="en-US" dirty="0" smtClean="0"/>
              <a:t>Lattice QCD: </a:t>
            </a:r>
            <a:r>
              <a:rPr lang="en-US" b="1" dirty="0" smtClean="0">
                <a:solidFill>
                  <a:schemeClr val="accent1"/>
                </a:solidFill>
              </a:rPr>
              <a:t>LQCD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Perturbation theory is only applicable for small values of </a:t>
            </a:r>
            <a:r>
              <a:rPr lang="en-US" dirty="0" smtClean="0">
                <a:latin typeface="+mj-lt"/>
              </a:rPr>
              <a:t>α</a:t>
            </a:r>
            <a:r>
              <a:rPr lang="en-US" baseline="-25000" dirty="0" smtClean="0"/>
              <a:t>S</a:t>
            </a:r>
            <a:r>
              <a:rPr lang="en-US" dirty="0" smtClean="0"/>
              <a:t>: </a:t>
            </a:r>
            <a:br>
              <a:rPr lang="en-US" dirty="0" smtClean="0"/>
            </a:br>
            <a:r>
              <a:rPr lang="en-US" dirty="0" smtClean="0">
                <a:sym typeface="Wingdings"/>
              </a:rPr>
              <a:t> </a:t>
            </a:r>
            <a:r>
              <a:rPr lang="en-US" dirty="0" smtClean="0"/>
              <a:t>only possible for large momentum transfers as in jets.</a:t>
            </a:r>
          </a:p>
          <a:p>
            <a:endParaRPr lang="en-US" dirty="0"/>
          </a:p>
          <a:p>
            <a:r>
              <a:rPr lang="en-US" b="1" dirty="0" smtClean="0">
                <a:solidFill>
                  <a:schemeClr val="accent1"/>
                </a:solidFill>
              </a:rPr>
              <a:t>(De-)confinement</a:t>
            </a:r>
            <a:r>
              <a:rPr lang="en-US" dirty="0" smtClean="0"/>
              <a:t> cannot be described by </a:t>
            </a:r>
            <a:r>
              <a:rPr lang="en-US" dirty="0" err="1" smtClean="0"/>
              <a:t>pQCD</a:t>
            </a:r>
            <a:r>
              <a:rPr lang="en-US" dirty="0" smtClean="0"/>
              <a:t>, but with LQCD!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9212" y="145062"/>
            <a:ext cx="5503376" cy="412992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56125" y="4501661"/>
            <a:ext cx="2131335" cy="18318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4152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Soft and hard probes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907058"/>
            <a:ext cx="6248400" cy="5219107"/>
          </a:xfrm>
        </p:spPr>
        <p:txBody>
          <a:bodyPr/>
          <a:lstStyle/>
          <a:p>
            <a:r>
              <a:rPr lang="en-US" dirty="0" smtClean="0"/>
              <a:t>Phenomenologically, we can distinguish:</a:t>
            </a:r>
          </a:p>
          <a:p>
            <a:pPr lvl="1"/>
            <a:r>
              <a:rPr lang="en-US" dirty="0" smtClean="0"/>
              <a:t>A </a:t>
            </a:r>
            <a:r>
              <a:rPr lang="en-US" i="1" dirty="0" smtClean="0"/>
              <a:t>thermal</a:t>
            </a:r>
            <a:r>
              <a:rPr lang="en-US" dirty="0" smtClean="0"/>
              <a:t> (</a:t>
            </a:r>
            <a:r>
              <a:rPr lang="en-US" i="1" dirty="0" smtClean="0"/>
              <a:t>soft QCD</a:t>
            </a:r>
            <a:r>
              <a:rPr lang="en-US" dirty="0" smtClean="0"/>
              <a:t>) part of the transverse momentum spectrum which </a:t>
            </a:r>
            <a:r>
              <a:rPr lang="en-US" b="1" dirty="0" smtClean="0">
                <a:solidFill>
                  <a:schemeClr val="accent1"/>
                </a:solidFill>
              </a:rPr>
              <a:t>contains most of the yield</a:t>
            </a:r>
            <a:r>
              <a:rPr lang="en-US" dirty="0" smtClean="0"/>
              <a:t> and shows roughly an exponential shape (thermal-statistical particle chemistry and flow).</a:t>
            </a:r>
          </a:p>
          <a:p>
            <a:pPr lvl="1"/>
            <a:r>
              <a:rPr lang="en-US" dirty="0" smtClean="0"/>
              <a:t>A </a:t>
            </a:r>
            <a:r>
              <a:rPr lang="en-US" i="1" dirty="0" smtClean="0"/>
              <a:t>hard part</a:t>
            </a:r>
            <a:r>
              <a:rPr lang="en-US" dirty="0" smtClean="0"/>
              <a:t> (power-law shape,</a:t>
            </a:r>
            <a:r>
              <a:rPr lang="en-US" dirty="0" smtClean="0">
                <a:solidFill>
                  <a:schemeClr val="accent1"/>
                </a:solidFill>
              </a:rPr>
              <a:t> </a:t>
            </a:r>
            <a:r>
              <a:rPr lang="en-US" b="1" dirty="0" err="1" smtClean="0">
                <a:solidFill>
                  <a:schemeClr val="accent1"/>
                </a:solidFill>
              </a:rPr>
              <a:t>pQCD</a:t>
            </a:r>
            <a:r>
              <a:rPr lang="en-US" dirty="0" smtClean="0"/>
              <a:t>) which is studied in jet physics (energy loss mechanisms etc., </a:t>
            </a:r>
            <a:r>
              <a:rPr lang="en-US" i="1" dirty="0" smtClean="0"/>
              <a:t>R</a:t>
            </a:r>
            <a:r>
              <a:rPr lang="en-US" i="1" baseline="-25000" dirty="0" smtClean="0"/>
              <a:t>AA</a:t>
            </a:r>
            <a:r>
              <a:rPr lang="en-US" dirty="0" smtClean="0"/>
              <a:t> in heavy-ion physics)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58782" t="-1895" r="-5834" b="-2222"/>
          <a:stretch/>
        </p:blipFill>
        <p:spPr>
          <a:xfrm>
            <a:off x="7250374" y="0"/>
            <a:ext cx="4696690" cy="659292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49383" y="4187173"/>
            <a:ext cx="7000992" cy="1631216"/>
          </a:xfrm>
          <a:prstGeom prst="rect">
            <a:avLst/>
          </a:prstGeom>
          <a:solidFill>
            <a:srgbClr val="FFDD05"/>
          </a:solidFill>
          <a:ln w="38100"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285750" indent="-285750">
              <a:buFont typeface="Wingdings" charset="2"/>
              <a:buChar char="à"/>
            </a:pPr>
            <a:r>
              <a:rPr lang="en-US" sz="2000" dirty="0" smtClean="0">
                <a:sym typeface="Wingdings"/>
              </a:rPr>
              <a:t>Even at LHC energies ~98% of all particles are produced at </a:t>
            </a:r>
            <a:r>
              <a:rPr lang="en-US" sz="2000" i="1" dirty="0" err="1" smtClean="0">
                <a:sym typeface="Wingdings"/>
              </a:rPr>
              <a:t>p</a:t>
            </a:r>
            <a:r>
              <a:rPr lang="en-US" sz="2000" baseline="-25000" dirty="0" err="1" smtClean="0">
                <a:sym typeface="Wingdings"/>
              </a:rPr>
              <a:t>T</a:t>
            </a:r>
            <a:r>
              <a:rPr lang="en-US" sz="2000" dirty="0" smtClean="0">
                <a:sym typeface="Wingdings"/>
              </a:rPr>
              <a:t> &lt; 2 GeV/</a:t>
            </a:r>
            <a:r>
              <a:rPr lang="en-US" sz="2000" i="1" dirty="0" smtClean="0">
                <a:sym typeface="Wingdings"/>
              </a:rPr>
              <a:t>c</a:t>
            </a:r>
            <a:r>
              <a:rPr lang="en-US" sz="2000" dirty="0" smtClean="0">
                <a:sym typeface="Wingdings"/>
              </a:rPr>
              <a:t>.</a:t>
            </a:r>
            <a:endParaRPr lang="en-US" sz="2000" dirty="0">
              <a:sym typeface="Wingdings"/>
            </a:endParaRPr>
          </a:p>
          <a:p>
            <a:pPr marL="285750" indent="-285750">
              <a:buFont typeface="Wingdings" charset="2"/>
              <a:buChar char="à"/>
            </a:pPr>
            <a:r>
              <a:rPr lang="en-US" sz="2000" dirty="0" smtClean="0">
                <a:sym typeface="Wingdings"/>
              </a:rPr>
              <a:t>~80% are </a:t>
            </a:r>
            <a:r>
              <a:rPr lang="en-US" sz="2000" dirty="0" err="1" smtClean="0">
                <a:sym typeface="Wingdings"/>
              </a:rPr>
              <a:t>pions</a:t>
            </a:r>
            <a:r>
              <a:rPr lang="en-US" sz="2000" dirty="0" smtClean="0">
                <a:sym typeface="Wingdings"/>
              </a:rPr>
              <a:t>, ~13% are kaons, ~4% are protons.</a:t>
            </a:r>
          </a:p>
          <a:p>
            <a:pPr marL="285750" indent="-285750">
              <a:buFont typeface="Wingdings" charset="2"/>
              <a:buChar char="à"/>
            </a:pPr>
            <a:r>
              <a:rPr lang="en-US" sz="2000" dirty="0" smtClean="0">
                <a:sym typeface="Wingdings"/>
              </a:rPr>
              <a:t>The </a:t>
            </a:r>
            <a:r>
              <a:rPr lang="en-US" sz="2000" b="1" i="1" dirty="0" smtClean="0">
                <a:sym typeface="Wingdings"/>
              </a:rPr>
              <a:t>bulk</a:t>
            </a:r>
            <a:r>
              <a:rPr lang="en-US" sz="2000" b="1" dirty="0" smtClean="0">
                <a:sym typeface="Wingdings"/>
              </a:rPr>
              <a:t> </a:t>
            </a:r>
            <a:r>
              <a:rPr lang="en-US" sz="2000" dirty="0" smtClean="0">
                <a:sym typeface="Wingdings"/>
              </a:rPr>
              <a:t>of the produced particles is not accessible with </a:t>
            </a:r>
            <a:r>
              <a:rPr lang="en-US" sz="2000" dirty="0" err="1" smtClean="0">
                <a:sym typeface="Wingdings"/>
              </a:rPr>
              <a:t>pQCD</a:t>
            </a:r>
            <a:r>
              <a:rPr lang="en-US" sz="2000" dirty="0" smtClean="0">
                <a:sym typeface="Wingdings"/>
              </a:rPr>
              <a:t> methods.</a:t>
            </a:r>
            <a:endParaRPr lang="en-US" sz="2000" i="1" dirty="0"/>
          </a:p>
        </p:txBody>
      </p:sp>
    </p:spTree>
    <p:extLst>
      <p:ext uri="{BB962C8B-B14F-4D97-AF65-F5344CB8AC3E}">
        <p14:creationId xmlns:p14="http://schemas.microsoft.com/office/powerpoint/2010/main" val="20836328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92346" y="713048"/>
            <a:ext cx="5614490" cy="573041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Three lectures (one hour each):</a:t>
            </a:r>
          </a:p>
          <a:p>
            <a:pPr lvl="1"/>
            <a:r>
              <a:rPr lang="en-US" dirty="0" smtClean="0"/>
              <a:t>Friday, 10:30h-11:30h (</a:t>
            </a:r>
            <a:r>
              <a:rPr lang="en-US" dirty="0" err="1" smtClean="0"/>
              <a:t>Prevessin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Saturday, 11:30h-12:30h (</a:t>
            </a:r>
            <a:r>
              <a:rPr lang="en-US" dirty="0" err="1" smtClean="0"/>
              <a:t>Meyrin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Monday, 10:30h-11:30h (</a:t>
            </a:r>
            <a:r>
              <a:rPr lang="en-US" dirty="0" err="1" smtClean="0"/>
              <a:t>Prevessin</a:t>
            </a:r>
            <a:r>
              <a:rPr lang="en-US" dirty="0" smtClean="0"/>
              <a:t>)</a:t>
            </a:r>
          </a:p>
          <a:p>
            <a:pPr lvl="1"/>
            <a:endParaRPr lang="en-US" dirty="0"/>
          </a:p>
          <a:p>
            <a:r>
              <a:rPr lang="en-US" dirty="0" smtClean="0"/>
              <a:t>Specialized discussion sessions with </a:t>
            </a:r>
            <a:r>
              <a:rPr lang="en-US" b="1" dirty="0" smtClean="0">
                <a:solidFill>
                  <a:schemeClr val="accent1"/>
                </a:solidFill>
              </a:rPr>
              <a:t>heavy-ion experts</a:t>
            </a:r>
            <a:r>
              <a:rPr lang="en-US" dirty="0" smtClean="0"/>
              <a:t> in the afternoons on Friday and Monday.</a:t>
            </a:r>
          </a:p>
          <a:p>
            <a:endParaRPr lang="en-US" dirty="0"/>
          </a:p>
          <a:p>
            <a:r>
              <a:rPr lang="en-US" dirty="0" smtClean="0"/>
              <a:t>Feel free to contact me for any questions regarding the lecture:</a:t>
            </a:r>
            <a:br>
              <a:rPr lang="en-US" dirty="0" smtClean="0"/>
            </a:br>
            <a:r>
              <a:rPr lang="en-US" sz="2000" dirty="0" smtClean="0">
                <a:solidFill>
                  <a:schemeClr val="accent1"/>
                </a:solidFill>
                <a:hlinkClick r:id="rId2"/>
              </a:rPr>
              <a:t>Alexander.Philipp.Kalweit@cern.ch</a:t>
            </a:r>
            <a:r>
              <a:rPr lang="en-US" sz="2000" dirty="0" smtClean="0">
                <a:solidFill>
                  <a:schemeClr val="accent1"/>
                </a:solidFill>
              </a:rPr>
              <a:t/>
            </a:r>
            <a:br>
              <a:rPr lang="en-US" sz="2000" dirty="0" smtClean="0">
                <a:solidFill>
                  <a:schemeClr val="accent1"/>
                </a:solidFill>
              </a:rPr>
            </a:br>
            <a:endParaRPr lang="en-US" sz="2000" dirty="0" smtClean="0">
              <a:solidFill>
                <a:schemeClr val="accent1"/>
              </a:solidFill>
            </a:endParaRPr>
          </a:p>
          <a:p>
            <a:r>
              <a:rPr lang="en-US" dirty="0"/>
              <a:t>Many slides, figures, and input taken from:</a:t>
            </a:r>
          </a:p>
          <a:p>
            <a:pPr marL="457200" lvl="1" indent="0">
              <a:buNone/>
            </a:pPr>
            <a:r>
              <a:rPr lang="en-US" dirty="0"/>
              <a:t>Jan </a:t>
            </a:r>
            <a:r>
              <a:rPr lang="en-US" dirty="0" err="1"/>
              <a:t>Fiete</a:t>
            </a:r>
            <a:r>
              <a:rPr lang="en-US" dirty="0"/>
              <a:t> </a:t>
            </a:r>
            <a:r>
              <a:rPr lang="en-US" dirty="0" smtClean="0"/>
              <a:t>Grosse-</a:t>
            </a:r>
            <a:r>
              <a:rPr lang="en-US" dirty="0" err="1" smtClean="0"/>
              <a:t>Oetringhaus</a:t>
            </a:r>
            <a:r>
              <a:rPr lang="en-US" dirty="0" smtClean="0"/>
              <a:t>, Constantin </a:t>
            </a:r>
            <a:r>
              <a:rPr lang="en-US" dirty="0" err="1" smtClean="0"/>
              <a:t>Loizides</a:t>
            </a:r>
            <a:r>
              <a:rPr lang="en-US" dirty="0" smtClean="0"/>
              <a:t>, Federico </a:t>
            </a:r>
            <a:r>
              <a:rPr lang="en-US" dirty="0" err="1" smtClean="0"/>
              <a:t>Antinori</a:t>
            </a:r>
            <a:r>
              <a:rPr lang="en-US" dirty="0" smtClean="0"/>
              <a:t>, Roman </a:t>
            </a:r>
            <a:r>
              <a:rPr lang="en-US" dirty="0" err="1"/>
              <a:t>Lietava</a:t>
            </a:r>
            <a:endParaRPr lang="en-US" dirty="0"/>
          </a:p>
          <a:p>
            <a:endParaRPr lang="en-US" dirty="0" smtClean="0">
              <a:solidFill>
                <a:schemeClr val="accent1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4" t="10940" r="6867"/>
          <a:stretch/>
        </p:blipFill>
        <p:spPr>
          <a:xfrm>
            <a:off x="6082144" y="803398"/>
            <a:ext cx="6109855" cy="43370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9840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Lattice QCD (LQCD)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1" y="907058"/>
            <a:ext cx="5472544" cy="5219107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Solve QCD </a:t>
            </a:r>
            <a:r>
              <a:rPr lang="en-US" b="1" dirty="0" smtClean="0">
                <a:solidFill>
                  <a:schemeClr val="accent1"/>
                </a:solidFill>
              </a:rPr>
              <a:t>numerically</a:t>
            </a:r>
            <a:r>
              <a:rPr lang="en-US" dirty="0" smtClean="0"/>
              <a:t> by discretizing </a:t>
            </a:r>
            <a:r>
              <a:rPr lang="en-US" dirty="0" err="1" smtClean="0"/>
              <a:t>Lagrangian</a:t>
            </a:r>
            <a:r>
              <a:rPr lang="en-US" dirty="0" smtClean="0"/>
              <a:t> on a space-time grid.</a:t>
            </a:r>
          </a:p>
          <a:p>
            <a:r>
              <a:rPr lang="en-US" dirty="0" smtClean="0"/>
              <a:t>Static theory, no dynamical calculations possible as computations are done in imaginary time (</a:t>
            </a:r>
            <a:r>
              <a:rPr lang="en-US" dirty="0" err="1">
                <a:latin typeface="Times New Roman" charset="0"/>
                <a:ea typeface="Times New Roman" charset="0"/>
                <a:cs typeface="Times New Roman" charset="0"/>
                <a:sym typeface="Wingdings"/>
              </a:rPr>
              <a:t>τ</a:t>
            </a:r>
            <a:r>
              <a:rPr lang="en-US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en-US" dirty="0" smtClean="0">
                <a:latin typeface="Times New Roman" charset="0"/>
                <a:ea typeface="Times New Roman" charset="0"/>
                <a:cs typeface="Times New Roman" charset="0"/>
                <a:sym typeface="Wingdings"/>
              </a:rPr>
              <a:t> </a:t>
            </a:r>
            <a:r>
              <a:rPr lang="en-US" dirty="0" err="1" smtClean="0">
                <a:latin typeface="Times New Roman" charset="0"/>
                <a:ea typeface="Times New Roman" charset="0"/>
                <a:cs typeface="Times New Roman" charset="0"/>
                <a:sym typeface="Wingdings"/>
              </a:rPr>
              <a:t>ιτ</a:t>
            </a:r>
            <a:r>
              <a:rPr lang="en-US" dirty="0" smtClean="0"/>
              <a:t>).</a:t>
            </a:r>
          </a:p>
          <a:p>
            <a:r>
              <a:rPr lang="en-US" dirty="0" smtClean="0"/>
              <a:t>Only directly applicable (extrapolation methods exist) to systems with no net-baryon content: </a:t>
            </a:r>
            <a:br>
              <a:rPr lang="en-US" dirty="0" smtClean="0"/>
            </a:br>
            <a:r>
              <a:rPr lang="en-US" i="1" dirty="0" smtClean="0"/>
              <a:t>number of baryons = number of anti-baryons </a:t>
            </a:r>
            <a:br>
              <a:rPr lang="en-US" i="1" dirty="0" smtClean="0"/>
            </a:br>
            <a:r>
              <a:rPr lang="en-US" dirty="0" smtClean="0"/>
              <a:t>(early universe, </a:t>
            </a:r>
            <a:r>
              <a:rPr lang="en-US" dirty="0" err="1" smtClean="0"/>
              <a:t>midrapidity</a:t>
            </a:r>
            <a:r>
              <a:rPr lang="en-US" dirty="0" smtClean="0"/>
              <a:t> LHC </a:t>
            </a:r>
            <a:br>
              <a:rPr lang="en-US" dirty="0" smtClean="0"/>
            </a:br>
            <a:r>
              <a:rPr lang="en-US" dirty="0" smtClean="0">
                <a:sym typeface="Wingdings"/>
              </a:rPr>
              <a:t></a:t>
            </a:r>
            <a:r>
              <a:rPr lang="en-US" dirty="0" smtClean="0"/>
              <a:t> </a:t>
            </a:r>
            <a:r>
              <a:rPr lang="en-US" i="1" dirty="0" err="1" smtClean="0"/>
              <a:t>μ</a:t>
            </a:r>
            <a:r>
              <a:rPr lang="en-US" baseline="-25000" dirty="0" err="1" smtClean="0"/>
              <a:t>B</a:t>
            </a:r>
            <a:r>
              <a:rPr lang="en-US" dirty="0" smtClean="0"/>
              <a:t> ≈ 0 MeV)</a:t>
            </a:r>
            <a:br>
              <a:rPr lang="en-US" dirty="0" smtClean="0"/>
            </a:br>
            <a:endParaRPr lang="en-US" i="1" dirty="0" smtClean="0"/>
          </a:p>
          <a:p>
            <a:r>
              <a:rPr lang="en-US" dirty="0" smtClean="0"/>
              <a:t>Computationally very demanding </a:t>
            </a:r>
            <a:br>
              <a:rPr lang="en-US" dirty="0" smtClean="0"/>
            </a:br>
            <a:r>
              <a:rPr lang="en-US" dirty="0" smtClean="0">
                <a:sym typeface="Wingdings"/>
              </a:rPr>
              <a:t> dedicated supercomputers.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6080" y="0"/>
            <a:ext cx="4693920" cy="343457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54371" y="3579638"/>
            <a:ext cx="4826000" cy="2832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7691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QGP as the asymptotic state of QCD</a:t>
            </a:r>
            <a:endParaRPr lang="en-US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609600" y="797693"/>
            <a:ext cx="11276450" cy="5219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Helvetica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Helvetica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Helvetica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600" kern="1200">
                <a:solidFill>
                  <a:schemeClr val="tx1"/>
                </a:solidFill>
                <a:latin typeface="Helvetica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600" kern="1200">
                <a:solidFill>
                  <a:schemeClr val="tx1"/>
                </a:solidFill>
                <a:latin typeface="Helvetica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r>
              <a:rPr lang="en-US" b="1" dirty="0" smtClean="0"/>
              <a:t>Quark-Gluon-Plasma</a:t>
            </a:r>
            <a:r>
              <a:rPr lang="en-US" dirty="0" smtClean="0"/>
              <a:t> (QGP): at extreme temperatures and densities quarks and gluons behave quasi-free and are not localized to individual hadrons anymore.</a:t>
            </a:r>
            <a:endParaRPr lang="en-US" i="1" dirty="0"/>
          </a:p>
        </p:txBody>
      </p:sp>
      <p:cxnSp>
        <p:nvCxnSpPr>
          <p:cNvPr id="5" name="Straight Arrow Connector 4"/>
          <p:cNvCxnSpPr/>
          <p:nvPr/>
        </p:nvCxnSpPr>
        <p:spPr>
          <a:xfrm flipV="1">
            <a:off x="1328034" y="2843500"/>
            <a:ext cx="9475433" cy="8307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10221563" y="2867937"/>
            <a:ext cx="1719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2060"/>
                </a:solidFill>
                <a:latin typeface="Helvetica"/>
              </a:rPr>
              <a:t>Temperature</a:t>
            </a:r>
            <a:r>
              <a:rPr lang="de-DE" dirty="0" smtClean="0">
                <a:solidFill>
                  <a:srgbClr val="002060"/>
                </a:solidFill>
                <a:latin typeface="Helvetica"/>
              </a:rPr>
              <a:t> </a:t>
            </a:r>
            <a:r>
              <a:rPr lang="de-DE" i="1" dirty="0" smtClean="0">
                <a:solidFill>
                  <a:srgbClr val="002060"/>
                </a:solidFill>
                <a:latin typeface="Helvetica"/>
              </a:rPr>
              <a:t>T</a:t>
            </a:r>
            <a:endParaRPr lang="de-DE" i="1" dirty="0">
              <a:solidFill>
                <a:srgbClr val="002060"/>
              </a:solidFill>
              <a:latin typeface="Helvetica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034305" y="3038524"/>
            <a:ext cx="14637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>
                <a:latin typeface="Helvetica"/>
              </a:rPr>
              <a:t>T</a:t>
            </a:r>
            <a:r>
              <a:rPr lang="en-US" baseline="-25000" dirty="0" smtClean="0">
                <a:latin typeface="Helvetica"/>
              </a:rPr>
              <a:t>0</a:t>
            </a:r>
            <a:r>
              <a:rPr lang="en-US" dirty="0" smtClean="0">
                <a:latin typeface="Helvetica"/>
              </a:rPr>
              <a:t> ≈ 1/40 eV</a:t>
            </a:r>
            <a:endParaRPr lang="en-US" i="1" dirty="0">
              <a:latin typeface="Helvetica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1900849" y="1800785"/>
            <a:ext cx="685800" cy="758835"/>
            <a:chOff x="964692" y="1290135"/>
            <a:chExt cx="685800" cy="758834"/>
          </a:xfrm>
        </p:grpSpPr>
        <p:sp>
          <p:nvSpPr>
            <p:cNvPr id="9" name="Rectangle 8"/>
            <p:cNvSpPr/>
            <p:nvPr/>
          </p:nvSpPr>
          <p:spPr>
            <a:xfrm>
              <a:off x="1097280" y="1637489"/>
              <a:ext cx="420624" cy="411480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Helvetica"/>
              </a:endParaRPr>
            </a:p>
          </p:txBody>
        </p:sp>
        <p:sp>
          <p:nvSpPr>
            <p:cNvPr id="10" name="Triangle 9"/>
            <p:cNvSpPr/>
            <p:nvPr/>
          </p:nvSpPr>
          <p:spPr>
            <a:xfrm>
              <a:off x="964692" y="1290135"/>
              <a:ext cx="685800" cy="339041"/>
            </a:xfrm>
            <a:prstGeom prst="triangl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Helvetica"/>
              </a:endParaRPr>
            </a:p>
          </p:txBody>
        </p:sp>
      </p:grpSp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87666" y="3446162"/>
            <a:ext cx="2912533" cy="2950481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8596595" y="1787480"/>
            <a:ext cx="182374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Helvetica"/>
              </a:rPr>
              <a:t>Asymptotic freedom: </a:t>
            </a:r>
            <a:r>
              <a:rPr lang="en-US" i="1" dirty="0" smtClean="0">
                <a:latin typeface="Helvetica"/>
              </a:rPr>
              <a:t>free quarks &amp; gluons</a:t>
            </a:r>
            <a:endParaRPr lang="en-US" i="1" dirty="0">
              <a:latin typeface="Helvetica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94809" y="1865147"/>
            <a:ext cx="141657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>
                <a:latin typeface="Helvetica"/>
              </a:rPr>
              <a:t>bound quarks &amp; gluons</a:t>
            </a:r>
            <a:endParaRPr lang="en-US" i="1" dirty="0">
              <a:latin typeface="Helvetica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950049" y="1843774"/>
            <a:ext cx="334564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latin typeface="Helvetica"/>
              </a:rPr>
              <a:t>Where is the phase transition?</a:t>
            </a:r>
          </a:p>
          <a:p>
            <a:pPr algn="ctr"/>
            <a:r>
              <a:rPr lang="en-US" dirty="0" smtClean="0">
                <a:latin typeface="Helvetica"/>
                <a:sym typeface="Wingdings"/>
              </a:rPr>
              <a:t> Lattice QCD</a:t>
            </a:r>
            <a:endParaRPr lang="en-US" baseline="-25000" dirty="0">
              <a:latin typeface="Helvetica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468005" y="2894755"/>
            <a:ext cx="230973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Helvetica"/>
              </a:rPr>
              <a:t>Critical temperature </a:t>
            </a:r>
          </a:p>
          <a:p>
            <a:pPr algn="ctr"/>
            <a:r>
              <a:rPr lang="en-US" i="1" dirty="0" smtClean="0">
                <a:latin typeface="Helvetica"/>
              </a:rPr>
              <a:t>T</a:t>
            </a:r>
            <a:r>
              <a:rPr lang="en-US" baseline="-25000" dirty="0" smtClean="0">
                <a:latin typeface="Helvetica"/>
              </a:rPr>
              <a:t>c</a:t>
            </a:r>
            <a:r>
              <a:rPr lang="en-US" dirty="0" smtClean="0">
                <a:latin typeface="Helvetica"/>
              </a:rPr>
              <a:t> ≈ 156 MeV</a:t>
            </a:r>
            <a:endParaRPr lang="en-US" i="1" dirty="0">
              <a:latin typeface="Helvetica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8621782" y="2904798"/>
            <a:ext cx="8656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>
                <a:latin typeface="Helvetica"/>
              </a:rPr>
              <a:t>T</a:t>
            </a:r>
            <a:r>
              <a:rPr lang="en-US" dirty="0" smtClean="0">
                <a:latin typeface="Helvetica"/>
              </a:rPr>
              <a:t> </a:t>
            </a:r>
            <a:r>
              <a:rPr lang="en-US" dirty="0" smtClean="0">
                <a:latin typeface="Helvetica"/>
                <a:sym typeface="Wingdings"/>
              </a:rPr>
              <a:t>→ ∞</a:t>
            </a:r>
            <a:endParaRPr lang="en-US" i="1" dirty="0">
              <a:latin typeface="Helvetica"/>
            </a:endParaRPr>
          </a:p>
        </p:txBody>
      </p:sp>
      <p:grpSp>
        <p:nvGrpSpPr>
          <p:cNvPr id="17" name="Group 16"/>
          <p:cNvGrpSpPr/>
          <p:nvPr/>
        </p:nvGrpSpPr>
        <p:grpSpPr>
          <a:xfrm>
            <a:off x="3910055" y="3530329"/>
            <a:ext cx="3754433" cy="3178425"/>
            <a:chOff x="662053" y="3523307"/>
            <a:chExt cx="3754433" cy="3178425"/>
          </a:xfrm>
        </p:grpSpPr>
        <p:pic>
          <p:nvPicPr>
            <p:cNvPr id="18" name="Picture 17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62053" y="3796046"/>
              <a:ext cx="3754433" cy="2905686"/>
            </a:xfrm>
            <a:prstGeom prst="rect">
              <a:avLst/>
            </a:prstGeom>
          </p:spPr>
        </p:pic>
        <p:sp>
          <p:nvSpPr>
            <p:cNvPr id="19" name="Rectangle 18"/>
            <p:cNvSpPr/>
            <p:nvPr/>
          </p:nvSpPr>
          <p:spPr>
            <a:xfrm>
              <a:off x="880824" y="3523307"/>
              <a:ext cx="3535662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400" b="1" dirty="0" smtClean="0">
                  <a:latin typeface="Helvetica"/>
                  <a:ea typeface="Helvetica"/>
                  <a:cs typeface="Helvetica"/>
                </a:rPr>
                <a:t>[PRD 90 094503 </a:t>
              </a:r>
              <a:r>
                <a:rPr lang="en-US" sz="1400" b="1" dirty="0">
                  <a:latin typeface="Helvetica"/>
                  <a:ea typeface="Helvetica"/>
                  <a:cs typeface="Helvetica"/>
                </a:rPr>
                <a:t>(</a:t>
              </a:r>
              <a:r>
                <a:rPr lang="en-US" sz="1400" b="1" dirty="0" smtClean="0">
                  <a:latin typeface="Helvetica"/>
                  <a:ea typeface="Helvetica"/>
                  <a:cs typeface="Helvetica"/>
                </a:rPr>
                <a:t>2014)]</a:t>
              </a:r>
              <a:endParaRPr lang="en-US" sz="1400" b="1" dirty="0">
                <a:effectLst/>
                <a:latin typeface="Helvetica"/>
                <a:ea typeface="Helvetica"/>
                <a:cs typeface="Helvetica"/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1598979" y="1935593"/>
            <a:ext cx="220201" cy="589315"/>
            <a:chOff x="2048256" y="1459655"/>
            <a:chExt cx="220201" cy="589314"/>
          </a:xfrm>
        </p:grpSpPr>
        <p:sp>
          <p:nvSpPr>
            <p:cNvPr id="21" name="Oval 20"/>
            <p:cNvSpPr/>
            <p:nvPr/>
          </p:nvSpPr>
          <p:spPr>
            <a:xfrm>
              <a:off x="2129926" y="1459655"/>
              <a:ext cx="138531" cy="169521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Helvetica"/>
              </a:endParaRPr>
            </a:p>
          </p:txBody>
        </p:sp>
        <p:cxnSp>
          <p:nvCxnSpPr>
            <p:cNvPr id="22" name="Straight Connector 21"/>
            <p:cNvCxnSpPr/>
            <p:nvPr/>
          </p:nvCxnSpPr>
          <p:spPr>
            <a:xfrm flipH="1">
              <a:off x="2199191" y="1629176"/>
              <a:ext cx="1" cy="32764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flipH="1">
              <a:off x="2129926" y="1956816"/>
              <a:ext cx="69265" cy="92153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>
              <a:off x="2199191" y="1956816"/>
              <a:ext cx="69266" cy="92153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 flipH="1" flipV="1">
              <a:off x="2048256" y="1690749"/>
              <a:ext cx="150936" cy="10224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6" name="TextBox 25"/>
          <p:cNvSpPr txBox="1"/>
          <p:nvPr/>
        </p:nvSpPr>
        <p:spPr>
          <a:xfrm>
            <a:off x="279474" y="3753440"/>
            <a:ext cx="3208791" cy="2554545"/>
          </a:xfrm>
          <a:prstGeom prst="rect">
            <a:avLst/>
          </a:prstGeom>
          <a:solidFill>
            <a:srgbClr val="92D050"/>
          </a:solidFill>
          <a:ln w="57150">
            <a:noFill/>
            <a:prstDash val="sysDash"/>
          </a:ln>
        </p:spPr>
        <p:txBody>
          <a:bodyPr wrap="square" rtlCol="0">
            <a:spAutoFit/>
          </a:bodyPr>
          <a:lstStyle/>
          <a:p>
            <a:pPr marL="285750" indent="-285750">
              <a:buFont typeface="Wingdings" charset="2"/>
              <a:buChar char="à"/>
            </a:pPr>
            <a:r>
              <a:rPr lang="en-US" sz="2000" dirty="0" smtClean="0">
                <a:sym typeface="Wingdings"/>
              </a:rPr>
              <a:t>Are such extreme temperatures reached in the experiment? </a:t>
            </a:r>
            <a:br>
              <a:rPr lang="en-US" sz="2000" dirty="0" smtClean="0">
                <a:sym typeface="Wingdings"/>
              </a:rPr>
            </a:br>
            <a:r>
              <a:rPr lang="en-US" sz="2000" i="1" dirty="0" smtClean="0">
                <a:sym typeface="Wingdings"/>
              </a:rPr>
              <a:t>Yes..</a:t>
            </a:r>
            <a:endParaRPr lang="en-US" sz="2400" dirty="0">
              <a:sym typeface="Wingdings"/>
            </a:endParaRPr>
          </a:p>
          <a:p>
            <a:pPr marL="285750" indent="-285750">
              <a:buFont typeface="Wingdings" charset="2"/>
              <a:buChar char="à"/>
            </a:pPr>
            <a:r>
              <a:rPr lang="en-US" sz="2000" dirty="0" smtClean="0">
                <a:sym typeface="Wingdings"/>
              </a:rPr>
              <a:t>Is it for all quark flavors the same? </a:t>
            </a:r>
            <a:br>
              <a:rPr lang="en-US" sz="2000" dirty="0" smtClean="0">
                <a:sym typeface="Wingdings"/>
              </a:rPr>
            </a:br>
            <a:r>
              <a:rPr lang="en-US" sz="2000" i="1" dirty="0" smtClean="0">
                <a:sym typeface="Wingdings"/>
              </a:rPr>
              <a:t>Not clear yet..</a:t>
            </a:r>
            <a:endParaRPr lang="en-US" sz="2000" i="1" dirty="0">
              <a:sym typeface="Wingdings"/>
            </a:endParaRPr>
          </a:p>
          <a:p>
            <a:pPr marL="285750" indent="-285750">
              <a:buFont typeface="Wingdings" charset="2"/>
              <a:buChar char="à"/>
            </a:pPr>
            <a:r>
              <a:rPr lang="is-IS" sz="2000" i="1" dirty="0" smtClean="0">
                <a:sym typeface="Wingdings"/>
              </a:rPr>
              <a:t>…</a:t>
            </a:r>
            <a:endParaRPr lang="en-US" sz="2000" i="1" dirty="0"/>
          </a:p>
        </p:txBody>
      </p:sp>
    </p:spTree>
    <p:extLst>
      <p:ext uri="{BB962C8B-B14F-4D97-AF65-F5344CB8AC3E}">
        <p14:creationId xmlns:p14="http://schemas.microsoft.com/office/powerpoint/2010/main" val="11058280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4" grpId="0"/>
      <p:bldP spid="15" grpId="0"/>
      <p:bldP spid="16" grpId="0"/>
      <p:bldP spid="26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Phase transition in Lattice QCD</a:t>
            </a:r>
            <a:endParaRPr lang="en-US" dirty="0"/>
          </a:p>
        </p:txBody>
      </p:sp>
      <p:pic>
        <p:nvPicPr>
          <p:cNvPr id="12" name="Content Placeholder 11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40000"/>
                    </a14:imgEffect>
                    <a14:imgEffect>
                      <a14:brightnessContrast contrast="31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24299" y="4276684"/>
            <a:ext cx="2191250" cy="2009726"/>
          </a:xfrm>
        </p:spPr>
      </p:pic>
      <p:sp>
        <p:nvSpPr>
          <p:cNvPr id="4" name="TextBox 3"/>
          <p:cNvSpPr txBox="1"/>
          <p:nvPr/>
        </p:nvSpPr>
        <p:spPr>
          <a:xfrm>
            <a:off x="3895877" y="732687"/>
            <a:ext cx="3270926" cy="830997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latin typeface="Helvetica"/>
              </a:rPr>
              <a:t>Critical temperature </a:t>
            </a:r>
          </a:p>
          <a:p>
            <a:pPr algn="ctr"/>
            <a:r>
              <a:rPr lang="en-US" sz="2400" b="1" i="1" dirty="0" smtClean="0">
                <a:latin typeface="Helvetica"/>
              </a:rPr>
              <a:t>T</a:t>
            </a:r>
            <a:r>
              <a:rPr lang="en-US" sz="2400" b="1" baseline="-25000" dirty="0" smtClean="0">
                <a:latin typeface="Helvetica"/>
              </a:rPr>
              <a:t>c</a:t>
            </a:r>
            <a:r>
              <a:rPr lang="en-US" sz="2400" b="1" dirty="0" smtClean="0">
                <a:latin typeface="Helvetica"/>
              </a:rPr>
              <a:t> ≈ </a:t>
            </a:r>
            <a:r>
              <a:rPr lang="en-US" sz="2400" b="1" dirty="0" smtClean="0">
                <a:latin typeface="Helvetica"/>
              </a:rPr>
              <a:t>156 +/- 9 </a:t>
            </a:r>
            <a:r>
              <a:rPr lang="en-US" sz="2400" b="1" dirty="0" smtClean="0">
                <a:latin typeface="Helvetica"/>
              </a:rPr>
              <a:t>MeV</a:t>
            </a:r>
            <a:endParaRPr lang="en-US" sz="2400" b="1" i="1" dirty="0">
              <a:latin typeface="Helvetica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2742041" y="1563684"/>
            <a:ext cx="5578599" cy="4722726"/>
            <a:chOff x="662053" y="3523307"/>
            <a:chExt cx="3754433" cy="3178425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62053" y="3796046"/>
              <a:ext cx="3754433" cy="2905686"/>
            </a:xfrm>
            <a:prstGeom prst="rect">
              <a:avLst/>
            </a:prstGeom>
          </p:spPr>
        </p:pic>
        <p:sp>
          <p:nvSpPr>
            <p:cNvPr id="7" name="Rectangle 6"/>
            <p:cNvSpPr/>
            <p:nvPr/>
          </p:nvSpPr>
          <p:spPr>
            <a:xfrm>
              <a:off x="880824" y="3523307"/>
              <a:ext cx="3535662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400" b="1" dirty="0" smtClean="0">
                  <a:latin typeface="Helvetica"/>
                  <a:ea typeface="Helvetica"/>
                  <a:cs typeface="Helvetica"/>
                </a:rPr>
                <a:t>[PRD 90 094503 </a:t>
              </a:r>
              <a:r>
                <a:rPr lang="en-US" sz="1400" b="1" dirty="0">
                  <a:latin typeface="Helvetica"/>
                  <a:ea typeface="Helvetica"/>
                  <a:cs typeface="Helvetica"/>
                </a:rPr>
                <a:t>(</a:t>
              </a:r>
              <a:r>
                <a:rPr lang="en-US" sz="1400" b="1" dirty="0" smtClean="0">
                  <a:latin typeface="Helvetica"/>
                  <a:ea typeface="Helvetica"/>
                  <a:cs typeface="Helvetica"/>
                </a:rPr>
                <a:t>2014)]</a:t>
              </a:r>
              <a:endParaRPr lang="en-US" sz="1400" b="1" dirty="0">
                <a:effectLst/>
                <a:latin typeface="Helvetica"/>
                <a:ea typeface="Helvetica"/>
                <a:cs typeface="Helvetica"/>
              </a:endParaRPr>
            </a:p>
          </p:txBody>
        </p:sp>
      </p:grpSp>
      <p:sp>
        <p:nvSpPr>
          <p:cNvPr id="8" name="TextBox 7"/>
          <p:cNvSpPr txBox="1"/>
          <p:nvPr/>
        </p:nvSpPr>
        <p:spPr>
          <a:xfrm>
            <a:off x="0" y="1968939"/>
            <a:ext cx="274204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accent1"/>
                </a:solidFill>
              </a:rPr>
              <a:t>Energy density </a:t>
            </a:r>
            <a:r>
              <a:rPr lang="en-US" sz="2400" b="1" i="1" dirty="0" err="1" smtClean="0">
                <a:solidFill>
                  <a:schemeClr val="accent1"/>
                </a:solidFill>
              </a:rPr>
              <a:t>ε</a:t>
            </a:r>
            <a:endParaRPr lang="en-US" sz="2400" b="1" i="1" dirty="0" smtClean="0">
              <a:solidFill>
                <a:schemeClr val="accent1"/>
              </a:solidFill>
            </a:endParaRPr>
          </a:p>
          <a:p>
            <a:r>
              <a:rPr lang="en-US" sz="2400" b="1" dirty="0" smtClean="0">
                <a:solidFill>
                  <a:srgbClr val="FF0000"/>
                </a:solidFill>
              </a:rPr>
              <a:t>Pressure </a:t>
            </a:r>
            <a:r>
              <a:rPr lang="en-US" sz="2400" b="1" i="1" dirty="0" smtClean="0">
                <a:solidFill>
                  <a:srgbClr val="FF0000"/>
                </a:solidFill>
              </a:rPr>
              <a:t>p</a:t>
            </a:r>
          </a:p>
          <a:p>
            <a:r>
              <a:rPr lang="en-US" sz="2400" b="1" dirty="0" smtClean="0">
                <a:solidFill>
                  <a:srgbClr val="00B050"/>
                </a:solidFill>
              </a:rPr>
              <a:t>Entropy density </a:t>
            </a:r>
            <a:r>
              <a:rPr lang="en-US" sz="2400" b="1" i="1" dirty="0" smtClean="0">
                <a:solidFill>
                  <a:srgbClr val="00B050"/>
                </a:solidFill>
              </a:rPr>
              <a:t>s</a:t>
            </a:r>
            <a:endParaRPr lang="en-US" sz="2400" b="1" i="1" dirty="0">
              <a:solidFill>
                <a:srgbClr val="00B05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520450" y="147522"/>
            <a:ext cx="3456641" cy="1938992"/>
          </a:xfrm>
          <a:prstGeom prst="rect">
            <a:avLst/>
          </a:prstGeom>
          <a:solidFill>
            <a:srgbClr val="92D050"/>
          </a:solidFill>
          <a:ln w="57150">
            <a:noFill/>
            <a:prstDash val="sysDash"/>
          </a:ln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ym typeface="Wingdings"/>
              </a:rPr>
              <a:t>Steep rise in thermodynamic quantities due to change in number of degrees of freedom  phase transition from </a:t>
            </a:r>
            <a:r>
              <a:rPr lang="en-US" sz="2000" b="1" dirty="0" smtClean="0">
                <a:sym typeface="Wingdings"/>
              </a:rPr>
              <a:t>hadronic to </a:t>
            </a:r>
            <a:r>
              <a:rPr lang="en-US" sz="2000" b="1" dirty="0" err="1" smtClean="0">
                <a:sym typeface="Wingdings"/>
              </a:rPr>
              <a:t>partonic</a:t>
            </a:r>
            <a:r>
              <a:rPr lang="en-US" sz="2000" b="1" dirty="0" smtClean="0">
                <a:sym typeface="Wingdings"/>
              </a:rPr>
              <a:t> </a:t>
            </a:r>
            <a:r>
              <a:rPr lang="en-US" sz="2000" dirty="0" smtClean="0">
                <a:sym typeface="Wingdings"/>
              </a:rPr>
              <a:t>degrees of freedom.</a:t>
            </a:r>
            <a:endParaRPr lang="en-US" sz="2000" i="1" dirty="0"/>
          </a:p>
        </p:txBody>
      </p:sp>
      <p:sp>
        <p:nvSpPr>
          <p:cNvPr id="11" name="TextBox 10"/>
          <p:cNvSpPr txBox="1"/>
          <p:nvPr/>
        </p:nvSpPr>
        <p:spPr>
          <a:xfrm>
            <a:off x="8520449" y="2212103"/>
            <a:ext cx="3456641" cy="1938992"/>
          </a:xfrm>
          <a:prstGeom prst="rect">
            <a:avLst/>
          </a:prstGeom>
          <a:solidFill>
            <a:srgbClr val="FFFF00"/>
          </a:solidFill>
          <a:ln w="57150">
            <a:noFill/>
            <a:prstDash val="sysDash"/>
          </a:ln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ym typeface="Wingdings"/>
              </a:rPr>
              <a:t>Smooth </a:t>
            </a:r>
            <a:r>
              <a:rPr lang="en-US" sz="2000" i="1" dirty="0" smtClean="0">
                <a:sym typeface="Wingdings"/>
              </a:rPr>
              <a:t>crossover</a:t>
            </a:r>
            <a:r>
              <a:rPr lang="en-US" sz="2000" dirty="0" smtClean="0">
                <a:sym typeface="Wingdings"/>
              </a:rPr>
              <a:t> for a system with net-baryon content equal 0. For a </a:t>
            </a:r>
            <a:r>
              <a:rPr lang="en-US" sz="2000" i="1" dirty="0" smtClean="0">
                <a:sym typeface="Wingdings"/>
              </a:rPr>
              <a:t>first order phase transition</a:t>
            </a:r>
            <a:r>
              <a:rPr lang="en-US" sz="2000" dirty="0" smtClean="0">
                <a:sym typeface="Wingdings"/>
              </a:rPr>
              <a:t>, the behavior would be not continuous.</a:t>
            </a:r>
            <a:endParaRPr lang="en-US" sz="2000" i="1" dirty="0"/>
          </a:p>
        </p:txBody>
      </p:sp>
      <p:sp>
        <p:nvSpPr>
          <p:cNvPr id="14" name="TextBox 13"/>
          <p:cNvSpPr txBox="1"/>
          <p:nvPr/>
        </p:nvSpPr>
        <p:spPr>
          <a:xfrm>
            <a:off x="0" y="3630353"/>
            <a:ext cx="2742041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For comparison:</a:t>
            </a:r>
          </a:p>
          <a:p>
            <a:r>
              <a:rPr lang="en-US" dirty="0" smtClean="0"/>
              <a:t>T=156 MeV ≙ 1.8∙10</a:t>
            </a:r>
            <a:r>
              <a:rPr lang="en-US" baseline="30000" dirty="0" smtClean="0"/>
              <a:t>12</a:t>
            </a:r>
            <a:r>
              <a:rPr lang="en-US" dirty="0" smtClean="0"/>
              <a:t> K</a:t>
            </a:r>
          </a:p>
          <a:p>
            <a:r>
              <a:rPr lang="en-US" dirty="0" smtClean="0"/>
              <a:t>Sun core: 1.5</a:t>
            </a:r>
            <a:r>
              <a:rPr lang="en-US" dirty="0"/>
              <a:t> ∙ </a:t>
            </a:r>
            <a:r>
              <a:rPr lang="en-US" dirty="0" smtClean="0"/>
              <a:t>10</a:t>
            </a:r>
            <a:r>
              <a:rPr lang="en-US" baseline="30000" dirty="0" smtClean="0"/>
              <a:t>7</a:t>
            </a:r>
            <a:r>
              <a:rPr lang="en-US" dirty="0" smtClean="0"/>
              <a:t> K</a:t>
            </a:r>
          </a:p>
          <a:p>
            <a:r>
              <a:rPr lang="en-US" dirty="0" smtClean="0"/>
              <a:t>Sun surface: 5778 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6391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Chiral symmetry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609600" y="907058"/>
            <a:ext cx="11317793" cy="5523887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QCD </a:t>
            </a:r>
            <a:r>
              <a:rPr lang="en-US" dirty="0" err="1" smtClean="0"/>
              <a:t>Lagrangian</a:t>
            </a:r>
            <a:r>
              <a:rPr lang="en-US" dirty="0" smtClean="0"/>
              <a:t> is symmetric under SU(2)</a:t>
            </a:r>
            <a:r>
              <a:rPr lang="en-US" baseline="-25000" dirty="0" smtClean="0"/>
              <a:t>L</a:t>
            </a:r>
            <a:r>
              <a:rPr lang="en-US" dirty="0" smtClean="0"/>
              <a:t> x SU(2)</a:t>
            </a:r>
            <a:r>
              <a:rPr lang="en-US" baseline="-25000" dirty="0" smtClean="0"/>
              <a:t>R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>
                <a:sym typeface="Wingdings"/>
              </a:rPr>
              <a:t> In the dynamics of QCD, the interaction between right handed (spin parallel to momentum vector) and left handed (spin anti-parallel to momentum vector) quarks vanishes </a:t>
            </a:r>
            <a:r>
              <a:rPr lang="en-US" i="1" dirty="0" smtClean="0">
                <a:sym typeface="Wingdings"/>
              </a:rPr>
              <a:t>in the case of massless quarks</a:t>
            </a:r>
            <a:r>
              <a:rPr lang="en-US" dirty="0" smtClean="0">
                <a:sym typeface="Wingdings"/>
              </a:rPr>
              <a:t>.</a:t>
            </a:r>
          </a:p>
          <a:p>
            <a:endParaRPr lang="en-US" dirty="0" smtClean="0">
              <a:sym typeface="Wingdings"/>
            </a:endParaRPr>
          </a:p>
          <a:p>
            <a:r>
              <a:rPr lang="en-US" dirty="0" smtClean="0">
                <a:sym typeface="Wingdings"/>
              </a:rPr>
              <a:t>Light quarks have a finite small bare (current) mass </a:t>
            </a:r>
            <a:br>
              <a:rPr lang="en-US" dirty="0" smtClean="0">
                <a:sym typeface="Wingdings"/>
              </a:rPr>
            </a:br>
            <a:r>
              <a:rPr lang="en-US" dirty="0" smtClean="0">
                <a:sym typeface="Wingdings"/>
              </a:rPr>
              <a:t> explicit breaking of chiral symmetry.</a:t>
            </a:r>
          </a:p>
          <a:p>
            <a:endParaRPr lang="en-US" dirty="0" smtClean="0">
              <a:sym typeface="Wingdings"/>
            </a:endParaRPr>
          </a:p>
          <a:p>
            <a:r>
              <a:rPr lang="en-US" dirty="0" smtClean="0">
                <a:sym typeface="Wingdings"/>
              </a:rPr>
              <a:t>Creation of coherent q-</a:t>
            </a:r>
            <a:r>
              <a:rPr lang="en-US" dirty="0" err="1" smtClean="0">
                <a:sym typeface="Wingdings"/>
              </a:rPr>
              <a:t>qbar</a:t>
            </a:r>
            <a:r>
              <a:rPr lang="en-US" dirty="0" smtClean="0">
                <a:sym typeface="Wingdings"/>
              </a:rPr>
              <a:t> pairs in QCD vacuum </a:t>
            </a:r>
            <a:br>
              <a:rPr lang="en-US" dirty="0" smtClean="0">
                <a:sym typeface="Wingdings"/>
              </a:rPr>
            </a:br>
            <a:r>
              <a:rPr lang="en-US" dirty="0" smtClean="0">
                <a:sym typeface="Wingdings"/>
              </a:rPr>
              <a:t>(as in cooper pairs in superconductivity).</a:t>
            </a:r>
          </a:p>
          <a:p>
            <a:pPr lvl="1"/>
            <a:r>
              <a:rPr lang="en-US" dirty="0" smtClean="0">
                <a:sym typeface="Wingdings"/>
              </a:rPr>
              <a:t>Has a non-zero chiral charge</a:t>
            </a:r>
          </a:p>
          <a:p>
            <a:pPr lvl="1"/>
            <a:r>
              <a:rPr lang="en-US" dirty="0" smtClean="0">
                <a:sym typeface="Wingdings"/>
              </a:rPr>
              <a:t>Not symmetric under SU(2)</a:t>
            </a:r>
            <a:r>
              <a:rPr lang="en-US" baseline="-25000" dirty="0" smtClean="0">
                <a:sym typeface="Wingdings"/>
              </a:rPr>
              <a:t>L</a:t>
            </a:r>
            <a:r>
              <a:rPr lang="en-US" dirty="0" smtClean="0">
                <a:sym typeface="Wingdings"/>
              </a:rPr>
              <a:t> x SU(2)</a:t>
            </a:r>
            <a:r>
              <a:rPr lang="en-US" baseline="-25000" dirty="0" smtClean="0">
                <a:sym typeface="Wingdings"/>
              </a:rPr>
              <a:t>R</a:t>
            </a:r>
            <a:r>
              <a:rPr lang="en-US" dirty="0">
                <a:sym typeface="Wingdings"/>
              </a:rPr>
              <a:t/>
            </a:r>
            <a:br>
              <a:rPr lang="en-US" dirty="0">
                <a:sym typeface="Wingdings"/>
              </a:rPr>
            </a:br>
            <a:r>
              <a:rPr lang="en-US" dirty="0" smtClean="0">
                <a:sym typeface="Wingdings"/>
              </a:rPr>
              <a:t> </a:t>
            </a:r>
            <a:r>
              <a:rPr lang="en-US" i="1" dirty="0" smtClean="0">
                <a:sym typeface="Wingdings"/>
              </a:rPr>
              <a:t>spontaneous symmetry breaking in the QCD ground state </a:t>
            </a:r>
            <a:r>
              <a:rPr lang="en-US" dirty="0" smtClean="0">
                <a:sym typeface="Wingdings"/>
              </a:rPr>
              <a:t>(pseudo-goldstone boson: </a:t>
            </a:r>
            <a:r>
              <a:rPr lang="en-US" dirty="0" err="1" smtClean="0">
                <a:sym typeface="Wingdings"/>
              </a:rPr>
              <a:t>pions</a:t>
            </a:r>
            <a:r>
              <a:rPr lang="en-US" dirty="0" smtClean="0">
                <a:sym typeface="Wingdings"/>
              </a:rPr>
              <a:t>)</a:t>
            </a:r>
          </a:p>
          <a:p>
            <a:pPr lvl="1"/>
            <a:endParaRPr lang="en-US" dirty="0" smtClean="0">
              <a:sym typeface="Wingdings"/>
            </a:endParaRPr>
          </a:p>
          <a:p>
            <a:r>
              <a:rPr lang="en-US" dirty="0" smtClean="0">
                <a:sym typeface="Wingdings"/>
              </a:rPr>
              <a:t>Quarks acquire ~350MeV additional (constituent) mass</a:t>
            </a:r>
          </a:p>
          <a:p>
            <a:pPr lvl="1"/>
            <a:r>
              <a:rPr lang="en-US" dirty="0" smtClean="0">
                <a:sym typeface="Wingdings"/>
              </a:rPr>
              <a:t>Only relevant for the </a:t>
            </a:r>
            <a:r>
              <a:rPr lang="en-US" i="1" dirty="0" smtClean="0">
                <a:sym typeface="Wingdings"/>
              </a:rPr>
              <a:t>light</a:t>
            </a:r>
            <a:r>
              <a:rPr lang="en-US" dirty="0" smtClean="0">
                <a:sym typeface="Wingdings"/>
              </a:rPr>
              <a:t> </a:t>
            </a:r>
            <a:r>
              <a:rPr lang="en-US" dirty="0" err="1" smtClean="0">
                <a:sym typeface="Wingdings"/>
              </a:rPr>
              <a:t>u,d,s</a:t>
            </a:r>
            <a:r>
              <a:rPr lang="en-US" dirty="0" smtClean="0">
                <a:sym typeface="Wingdings"/>
              </a:rPr>
              <a:t> quarks.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97018" y="2039344"/>
            <a:ext cx="3683000" cy="260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5758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Spontaneous breaking of chiral symmetry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907058"/>
            <a:ext cx="5514109" cy="5219107"/>
          </a:xfrm>
        </p:spPr>
        <p:txBody>
          <a:bodyPr/>
          <a:lstStyle/>
          <a:p>
            <a:r>
              <a:rPr lang="en-US" dirty="0" smtClean="0"/>
              <a:t>Consequences:</a:t>
            </a:r>
          </a:p>
          <a:p>
            <a:pPr lvl="1"/>
            <a:r>
              <a:rPr lang="en-US" dirty="0" smtClean="0"/>
              <a:t>Isospin symmetry: constituent quark masses </a:t>
            </a:r>
            <a:r>
              <a:rPr lang="en-US" i="1" dirty="0" smtClean="0"/>
              <a:t>m</a:t>
            </a:r>
            <a:r>
              <a:rPr lang="en-US" baseline="-25000" dirty="0" smtClean="0"/>
              <a:t>u</a:t>
            </a:r>
            <a:r>
              <a:rPr lang="en-US" dirty="0" smtClean="0"/>
              <a:t> ≈ </a:t>
            </a:r>
            <a:r>
              <a:rPr lang="en-US" i="1" dirty="0" smtClean="0"/>
              <a:t>m</a:t>
            </a:r>
            <a:r>
              <a:rPr lang="en-US" baseline="-25000" dirty="0" smtClean="0"/>
              <a:t>d</a:t>
            </a:r>
            <a:r>
              <a:rPr lang="en-US" dirty="0" smtClean="0"/>
              <a:t> </a:t>
            </a:r>
            <a:r>
              <a:rPr lang="en-US" dirty="0" smtClean="0">
                <a:sym typeface="Wingdings"/>
              </a:rPr>
              <a:t> isospin symmetry</a:t>
            </a:r>
          </a:p>
          <a:p>
            <a:pPr lvl="1"/>
            <a:r>
              <a:rPr lang="en-US" dirty="0" smtClean="0">
                <a:sym typeface="Wingdings"/>
              </a:rPr>
              <a:t>Isospin symmetry is not based on a fundamental relation, but due to the fact that the acquired masses are much larger than the bare masses</a:t>
            </a:r>
          </a:p>
          <a:p>
            <a:pPr lvl="1"/>
            <a:r>
              <a:rPr lang="en-US" i="1" dirty="0" smtClean="0">
                <a:sym typeface="Wingdings"/>
              </a:rPr>
              <a:t>m</a:t>
            </a:r>
            <a:r>
              <a:rPr lang="en-US" dirty="0" smtClean="0">
                <a:sym typeface="Wingdings"/>
              </a:rPr>
              <a:t>(nucleon) &gt;&gt; </a:t>
            </a:r>
            <a:r>
              <a:rPr lang="en-US" i="1" dirty="0" smtClean="0">
                <a:sym typeface="Wingdings"/>
              </a:rPr>
              <a:t>m</a:t>
            </a:r>
            <a:r>
              <a:rPr lang="en-US" dirty="0" smtClean="0">
                <a:sym typeface="Wingdings"/>
              </a:rPr>
              <a:t>(bare </a:t>
            </a:r>
            <a:r>
              <a:rPr lang="en-US" dirty="0" err="1" smtClean="0">
                <a:sym typeface="Wingdings"/>
              </a:rPr>
              <a:t>u+u+d</a:t>
            </a:r>
            <a:r>
              <a:rPr lang="en-US" dirty="0" smtClean="0">
                <a:sym typeface="Wingdings"/>
              </a:rPr>
              <a:t>)</a:t>
            </a:r>
            <a:br>
              <a:rPr lang="en-US" dirty="0" smtClean="0">
                <a:sym typeface="Wingdings"/>
              </a:rPr>
            </a:br>
            <a:r>
              <a:rPr lang="en-US" dirty="0" smtClean="0">
                <a:sym typeface="Wingdings"/>
              </a:rPr>
              <a:t>938 MeV &gt;&gt; ~10 MeV</a:t>
            </a:r>
          </a:p>
          <a:p>
            <a:pPr lvl="1"/>
            <a:endParaRPr lang="en-US" dirty="0">
              <a:sym typeface="Wingdings"/>
            </a:endParaRPr>
          </a:p>
          <a:p>
            <a:r>
              <a:rPr lang="en-US" dirty="0" smtClean="0">
                <a:sym typeface="Wingdings"/>
              </a:rPr>
              <a:t>In the QGP, chiral symmetry is expected to be restored!</a:t>
            </a:r>
            <a:endParaRPr lang="en-US" dirty="0"/>
          </a:p>
        </p:txBody>
      </p:sp>
      <p:grpSp>
        <p:nvGrpSpPr>
          <p:cNvPr id="5" name="Group 4"/>
          <p:cNvGrpSpPr/>
          <p:nvPr/>
        </p:nvGrpSpPr>
        <p:grpSpPr>
          <a:xfrm>
            <a:off x="5943600" y="777803"/>
            <a:ext cx="6248400" cy="5650134"/>
            <a:chOff x="4736311" y="2398259"/>
            <a:chExt cx="4425046" cy="4001361"/>
          </a:xfrm>
        </p:grpSpPr>
        <p:grpSp>
          <p:nvGrpSpPr>
            <p:cNvPr id="6" name="Group 5"/>
            <p:cNvGrpSpPr/>
            <p:nvPr/>
          </p:nvGrpSpPr>
          <p:grpSpPr>
            <a:xfrm>
              <a:off x="4736311" y="2398259"/>
              <a:ext cx="4425046" cy="4001361"/>
              <a:chOff x="4736311" y="2398259"/>
              <a:chExt cx="4425046" cy="4001361"/>
            </a:xfrm>
          </p:grpSpPr>
          <p:pic>
            <p:nvPicPr>
              <p:cNvPr id="11" name="Picture 10"/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736311" y="2424178"/>
                <a:ext cx="4425046" cy="3975442"/>
              </a:xfrm>
              <a:prstGeom prst="rect">
                <a:avLst/>
              </a:prstGeom>
            </p:spPr>
          </p:pic>
          <p:sp>
            <p:nvSpPr>
              <p:cNvPr id="12" name="Rectangle 11"/>
              <p:cNvSpPr/>
              <p:nvPr/>
            </p:nvSpPr>
            <p:spPr>
              <a:xfrm>
                <a:off x="6503254" y="2398259"/>
                <a:ext cx="2226391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1600" dirty="0">
                    <a:latin typeface="Helvetica"/>
                    <a:hlinkClick r:id="rId3"/>
                  </a:rPr>
                  <a:t>arXiv:nucl-ex/0610043</a:t>
                </a:r>
                <a:endParaRPr lang="en-US" sz="1600" dirty="0">
                  <a:latin typeface="Helvetica"/>
                </a:endParaRPr>
              </a:p>
            </p:txBody>
          </p:sp>
        </p:grpSp>
        <p:grpSp>
          <p:nvGrpSpPr>
            <p:cNvPr id="7" name="Group 6"/>
            <p:cNvGrpSpPr/>
            <p:nvPr/>
          </p:nvGrpSpPr>
          <p:grpSpPr>
            <a:xfrm>
              <a:off x="6661236" y="4230848"/>
              <a:ext cx="1499335" cy="1517904"/>
              <a:chOff x="6830568" y="4005072"/>
              <a:chExt cx="1499335" cy="1517904"/>
            </a:xfrm>
          </p:grpSpPr>
          <p:sp>
            <p:nvSpPr>
              <p:cNvPr id="8" name="Oval 7"/>
              <p:cNvSpPr/>
              <p:nvPr/>
            </p:nvSpPr>
            <p:spPr>
              <a:xfrm>
                <a:off x="6830568" y="4005072"/>
                <a:ext cx="667512" cy="1517904"/>
              </a:xfrm>
              <a:prstGeom prst="ellipse">
                <a:avLst/>
              </a:prstGeom>
              <a:noFill/>
              <a:ln w="28575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latin typeface="Helvetica"/>
                </a:endParaRPr>
              </a:p>
            </p:txBody>
          </p:sp>
          <p:cxnSp>
            <p:nvCxnSpPr>
              <p:cNvPr id="9" name="Straight Arrow Connector 8"/>
              <p:cNvCxnSpPr/>
              <p:nvPr/>
            </p:nvCxnSpPr>
            <p:spPr>
              <a:xfrm flipV="1">
                <a:off x="7498080" y="4456014"/>
                <a:ext cx="467304" cy="308010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" name="TextBox 9"/>
              <p:cNvSpPr txBox="1"/>
              <p:nvPr/>
            </p:nvSpPr>
            <p:spPr>
              <a:xfrm>
                <a:off x="7965384" y="4271348"/>
                <a:ext cx="364519" cy="261557"/>
              </a:xfrm>
              <a:prstGeom prst="rect">
                <a:avLst/>
              </a:prstGeom>
              <a:noFill/>
              <a:ln>
                <a:solidFill>
                  <a:srgbClr val="FF0000"/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>
                    <a:solidFill>
                      <a:srgbClr val="FF0000"/>
                    </a:solidFill>
                    <a:latin typeface="Helvetica"/>
                  </a:rPr>
                  <a:t>LF</a:t>
                </a:r>
                <a:endParaRPr lang="en-US" dirty="0">
                  <a:solidFill>
                    <a:srgbClr val="FF0000"/>
                  </a:solidFill>
                  <a:latin typeface="Helvetica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7460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Spontaneous and explicit symmetry breaking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>
                <a:sym typeface="Wingdings"/>
              </a:rPr>
              <a:t> Best explained in an analogy to ferromagnetism: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984" y="1676399"/>
            <a:ext cx="6712226" cy="423640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64664" y="1090630"/>
            <a:ext cx="3517736" cy="287669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0096" y="4402173"/>
            <a:ext cx="5031904" cy="112074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8737600" y="5750560"/>
            <a:ext cx="21234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mtClean="0"/>
              <a:t>Magnetic domains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613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Chiral and de-confinement transition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09127" y="763365"/>
            <a:ext cx="5568583" cy="5219107"/>
          </a:xfrm>
        </p:spPr>
        <p:txBody>
          <a:bodyPr anchor="ctr">
            <a:normAutofit/>
          </a:bodyPr>
          <a:lstStyle/>
          <a:p>
            <a:r>
              <a:rPr lang="en-US" sz="2000" b="1" dirty="0" smtClean="0"/>
              <a:t>Both </a:t>
            </a:r>
            <a:r>
              <a:rPr lang="en-US" sz="2000" b="1" dirty="0"/>
              <a:t>phase transitions take place at the same temperature </a:t>
            </a:r>
            <a:r>
              <a:rPr lang="en-US" sz="2000" dirty="0"/>
              <a:t>in Lattice QCD</a:t>
            </a:r>
            <a:r>
              <a:rPr lang="en-US" sz="2000" dirty="0"/>
              <a:t> </a:t>
            </a:r>
            <a:r>
              <a:rPr lang="en-US" sz="2000" dirty="0"/>
              <a:t>(</a:t>
            </a:r>
            <a:r>
              <a:rPr lang="en-US" sz="2000" b="1" dirty="0">
                <a:solidFill>
                  <a:schemeClr val="accent1"/>
                </a:solidFill>
              </a:rPr>
              <a:t>de-confined</a:t>
            </a:r>
            <a:r>
              <a:rPr lang="en-US" sz="2000" dirty="0">
                <a:solidFill>
                  <a:schemeClr val="accent1"/>
                </a:solidFill>
              </a:rPr>
              <a:t> ⬌ </a:t>
            </a:r>
            <a:r>
              <a:rPr lang="en-US" sz="2000" b="1" dirty="0">
                <a:solidFill>
                  <a:schemeClr val="accent1"/>
                </a:solidFill>
              </a:rPr>
              <a:t>confined</a:t>
            </a:r>
            <a:r>
              <a:rPr lang="en-US" sz="2000" dirty="0"/>
              <a:t> and </a:t>
            </a:r>
            <a:r>
              <a:rPr lang="en-US" sz="2000" b="1" dirty="0">
                <a:solidFill>
                  <a:srgbClr val="C00000"/>
                </a:solidFill>
              </a:rPr>
              <a:t>chiral symmetry restored</a:t>
            </a:r>
            <a:r>
              <a:rPr lang="en-US" sz="2000" dirty="0">
                <a:solidFill>
                  <a:srgbClr val="C00000"/>
                </a:solidFill>
              </a:rPr>
              <a:t> ⬌</a:t>
            </a:r>
            <a:r>
              <a:rPr lang="en-US" sz="2000" dirty="0">
                <a:solidFill>
                  <a:srgbClr val="C00000"/>
                </a:solidFill>
                <a:sym typeface="Wingdings"/>
              </a:rPr>
              <a:t> </a:t>
            </a:r>
            <a:r>
              <a:rPr lang="en-US" sz="2000" b="1" dirty="0">
                <a:solidFill>
                  <a:srgbClr val="C00000"/>
                </a:solidFill>
              </a:rPr>
              <a:t>chiral symmetry broken</a:t>
            </a:r>
            <a:r>
              <a:rPr lang="en-US" sz="2000" dirty="0" smtClean="0"/>
              <a:t>).</a:t>
            </a:r>
          </a:p>
          <a:p>
            <a:endParaRPr lang="en-US" sz="2000" dirty="0"/>
          </a:p>
          <a:p>
            <a:r>
              <a:rPr lang="en-US" sz="2000" dirty="0" smtClean="0"/>
              <a:t>The fact that both phase transitions occur at the same temperature is not linked from first principles QCD!</a:t>
            </a:r>
            <a:br>
              <a:rPr lang="en-US" sz="2000" dirty="0" smtClean="0"/>
            </a:b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 smtClean="0">
                <a:sym typeface="Wingdings"/>
              </a:rPr>
              <a:t> Experimental verification: di-leptons and net-charge fluctuations (see later).</a:t>
            </a:r>
            <a:endParaRPr lang="en-US" sz="2000" dirty="0"/>
          </a:p>
          <a:p>
            <a:pPr marL="0" indent="0">
              <a:buNone/>
            </a:pPr>
            <a:endParaRPr lang="en-US" sz="28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7237" y="926507"/>
            <a:ext cx="5482254" cy="5216798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8583515" y="618730"/>
            <a:ext cx="192392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400" b="1" dirty="0">
                <a:latin typeface="Helvetica"/>
                <a:ea typeface="Helvetica"/>
                <a:cs typeface="Helvetica"/>
              </a:rPr>
              <a:t>[</a:t>
            </a:r>
            <a:r>
              <a:rPr lang="en-US" sz="1400" b="1" dirty="0">
                <a:latin typeface="Helvetica"/>
                <a:ea typeface="Helvetica"/>
                <a:cs typeface="Helvetica"/>
              </a:rPr>
              <a:t>PLB 723 </a:t>
            </a:r>
            <a:r>
              <a:rPr lang="en-US" sz="1400" b="1" dirty="0">
                <a:latin typeface="Helvetica"/>
                <a:ea typeface="Helvetica"/>
                <a:cs typeface="Helvetica"/>
              </a:rPr>
              <a:t>(</a:t>
            </a:r>
            <a:r>
              <a:rPr lang="en-US" sz="1400" b="1" dirty="0">
                <a:latin typeface="Helvetica"/>
                <a:ea typeface="Helvetica"/>
                <a:cs typeface="Helvetica"/>
              </a:rPr>
              <a:t>2013) 360]</a:t>
            </a:r>
            <a:endParaRPr lang="en-US" sz="1400" b="1" dirty="0">
              <a:latin typeface="Helvetica"/>
              <a:ea typeface="Helvetica"/>
              <a:cs typeface="Helvetica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253478" y="5897083"/>
            <a:ext cx="14973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Lattice QCD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08273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 smtClean="0"/>
              <a:t>Summary:</a:t>
            </a:r>
            <a:r>
              <a:rPr lang="en-US" dirty="0" smtClean="0"/>
              <a:t> phase transitions from 0 to 10</a:t>
            </a:r>
            <a:r>
              <a:rPr lang="en-US" baseline="30000" dirty="0" smtClean="0"/>
              <a:t>13</a:t>
            </a:r>
            <a:r>
              <a:rPr lang="en-US" dirty="0" smtClean="0"/>
              <a:t> 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907057"/>
            <a:ext cx="7864954" cy="6031497"/>
          </a:xfrm>
        </p:spPr>
        <p:txBody>
          <a:bodyPr>
            <a:normAutofit/>
          </a:bodyPr>
          <a:lstStyle/>
          <a:p>
            <a:r>
              <a:rPr lang="en-US" dirty="0" smtClean="0"/>
              <a:t>Even in our everyday life we </a:t>
            </a:r>
            <a:r>
              <a:rPr lang="en-US" dirty="0" err="1" smtClean="0"/>
              <a:t>realise</a:t>
            </a:r>
            <a:r>
              <a:rPr lang="en-US" dirty="0" smtClean="0"/>
              <a:t> that matter comes in various forms:</a:t>
            </a:r>
            <a:br>
              <a:rPr lang="en-US" dirty="0" smtClean="0"/>
            </a:br>
            <a:r>
              <a:rPr lang="en-US" dirty="0" smtClean="0"/>
              <a:t>Solid </a:t>
            </a:r>
            <a:r>
              <a:rPr lang="en-US" dirty="0" smtClean="0">
                <a:sym typeface="Wingdings"/>
              </a:rPr>
              <a:t> liquid  gas  plasma (</a:t>
            </a:r>
            <a:r>
              <a:rPr lang="en-US" i="1" dirty="0" smtClean="0">
                <a:sym typeface="Wingdings"/>
              </a:rPr>
              <a:t>de-</a:t>
            </a:r>
            <a:r>
              <a:rPr lang="en-US" i="1" dirty="0" err="1" smtClean="0">
                <a:sym typeface="Wingdings"/>
              </a:rPr>
              <a:t>localisation</a:t>
            </a:r>
            <a:r>
              <a:rPr lang="en-US" dirty="0" smtClean="0">
                <a:sym typeface="Wingdings"/>
              </a:rPr>
              <a:t>)</a:t>
            </a:r>
            <a:br>
              <a:rPr lang="en-US" dirty="0" smtClean="0">
                <a:sym typeface="Wingdings"/>
              </a:rPr>
            </a:br>
            <a:r>
              <a:rPr lang="en-US" dirty="0" smtClean="0">
                <a:sym typeface="Wingdings"/>
              </a:rPr>
              <a:t>~0 K  ~ 273 K  ~ 373 K   ~2000K</a:t>
            </a:r>
            <a:br>
              <a:rPr lang="en-US" dirty="0" smtClean="0">
                <a:sym typeface="Wingdings"/>
              </a:rPr>
            </a:br>
            <a:endParaRPr lang="en-US" dirty="0" smtClean="0">
              <a:sym typeface="Wingdings"/>
            </a:endParaRPr>
          </a:p>
          <a:p>
            <a:r>
              <a:rPr lang="en-US" dirty="0" smtClean="0">
                <a:sym typeface="Wingdings"/>
              </a:rPr>
              <a:t>In our life as heavy-ion physicist, we continue further:</a:t>
            </a:r>
          </a:p>
          <a:p>
            <a:pPr lvl="1"/>
            <a:r>
              <a:rPr lang="en-US" dirty="0" smtClean="0">
                <a:sym typeface="Wingdings"/>
              </a:rPr>
              <a:t>First, around T=10 MeV (1.1∙10</a:t>
            </a:r>
            <a:r>
              <a:rPr lang="en-US" baseline="30000" dirty="0" smtClean="0">
                <a:sym typeface="Wingdings"/>
              </a:rPr>
              <a:t>11</a:t>
            </a:r>
            <a:r>
              <a:rPr lang="en-US" dirty="0" smtClean="0">
                <a:sym typeface="Wingdings"/>
              </a:rPr>
              <a:t>K), the nucleons are not bound to nuclei anymore (low energy heavy-ion experiments at a few 100 MeV beam energy).</a:t>
            </a:r>
          </a:p>
          <a:p>
            <a:pPr lvl="1"/>
            <a:endParaRPr lang="en-US" dirty="0">
              <a:sym typeface="Wingdings"/>
            </a:endParaRPr>
          </a:p>
          <a:p>
            <a:pPr lvl="1"/>
            <a:endParaRPr lang="en-US" dirty="0">
              <a:sym typeface="Wingdings"/>
            </a:endParaRPr>
          </a:p>
          <a:p>
            <a:pPr lvl="1"/>
            <a:r>
              <a:rPr lang="en-US" dirty="0" smtClean="0">
                <a:sym typeface="Wingdings"/>
              </a:rPr>
              <a:t>Then, at around T=156MeV (1.8∙10</a:t>
            </a:r>
            <a:r>
              <a:rPr lang="en-US" baseline="30000" dirty="0" smtClean="0">
                <a:sym typeface="Wingdings"/>
              </a:rPr>
              <a:t>12</a:t>
            </a:r>
            <a:r>
              <a:rPr lang="en-US" dirty="0" smtClean="0">
                <a:sym typeface="Wingdings"/>
              </a:rPr>
              <a:t>K) the (de-)confinement </a:t>
            </a:r>
            <a:br>
              <a:rPr lang="en-US" dirty="0" smtClean="0">
                <a:sym typeface="Wingdings"/>
              </a:rPr>
            </a:br>
            <a:r>
              <a:rPr lang="en-US" dirty="0" smtClean="0">
                <a:sym typeface="Wingdings"/>
              </a:rPr>
              <a:t>and chiral symmetry phase transition.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74554" y="803397"/>
            <a:ext cx="3717446" cy="444525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5971" y="3922805"/>
            <a:ext cx="3046984" cy="108296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2000" b="54144"/>
          <a:stretch/>
        </p:blipFill>
        <p:spPr>
          <a:xfrm>
            <a:off x="2027721" y="5608129"/>
            <a:ext cx="3271742" cy="1249871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6717584" y="5352316"/>
            <a:ext cx="5334000" cy="1077218"/>
          </a:xfrm>
          <a:prstGeom prst="rect">
            <a:avLst/>
          </a:prstGeom>
          <a:solidFill>
            <a:srgbClr val="92D050"/>
          </a:solidFill>
        </p:spPr>
        <p:txBody>
          <a:bodyPr wrap="square">
            <a:spAutoFit/>
          </a:bodyPr>
          <a:lstStyle/>
          <a:p>
            <a:r>
              <a:rPr lang="en-US" sz="1600" dirty="0">
                <a:latin typeface="Arial" charset="0"/>
              </a:rPr>
              <a:t>Phase transition: A phase transition is of </a:t>
            </a:r>
            <a:r>
              <a:rPr lang="en-US" sz="1600" dirty="0" smtClean="0">
                <a:latin typeface="Arial" charset="0"/>
              </a:rPr>
              <a:t>n</a:t>
            </a:r>
            <a:r>
              <a:rPr lang="en-US" sz="1600" baseline="30000" dirty="0" smtClean="0">
                <a:latin typeface="Arial" charset="0"/>
              </a:rPr>
              <a:t>th</a:t>
            </a:r>
            <a:r>
              <a:rPr lang="en-US" sz="1600" dirty="0" smtClean="0">
                <a:latin typeface="Arial" charset="0"/>
              </a:rPr>
              <a:t> order </a:t>
            </a:r>
            <a:r>
              <a:rPr lang="en-US" sz="1600" dirty="0">
                <a:latin typeface="Arial" charset="0"/>
              </a:rPr>
              <a:t>if discontinuities in variations transverse to the coexistence curve occur for the first time in the n</a:t>
            </a:r>
            <a:r>
              <a:rPr lang="en-US" sz="1600" baseline="30000" dirty="0">
                <a:latin typeface="Arial" charset="0"/>
              </a:rPr>
              <a:t>th</a:t>
            </a:r>
            <a:r>
              <a:rPr lang="en-US" sz="1600" dirty="0">
                <a:latin typeface="Arial" charset="0"/>
              </a:rPr>
              <a:t> derivatives of the chemical potential (</a:t>
            </a:r>
            <a:r>
              <a:rPr lang="en-US" sz="1600" dirty="0" err="1" smtClean="0">
                <a:latin typeface="Arial" charset="0"/>
              </a:rPr>
              <a:t>Ehrenfest</a:t>
            </a:r>
            <a:r>
              <a:rPr lang="en-US" sz="1600" dirty="0" smtClean="0">
                <a:latin typeface="Arial" charset="0"/>
              </a:rPr>
              <a:t> </a:t>
            </a:r>
            <a:r>
              <a:rPr lang="en-US" sz="1600" dirty="0" err="1" smtClean="0">
                <a:latin typeface="Arial" charset="0"/>
              </a:rPr>
              <a:t>defintion</a:t>
            </a:r>
            <a:r>
              <a:rPr lang="en-US" sz="1600" dirty="0" smtClean="0">
                <a:latin typeface="Arial" charset="0"/>
              </a:rPr>
              <a:t>).</a:t>
            </a:r>
            <a:endParaRPr lang="en-US" sz="1600" dirty="0">
              <a:effectLst/>
              <a:latin typeface="Arial" charset="0"/>
            </a:endParaRPr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9725891" y="2909455"/>
            <a:ext cx="858982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83387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phase diagram of </a:t>
            </a:r>
            <a:r>
              <a:rPr lang="en-US" dirty="0" smtClean="0"/>
              <a:t>QCD (1)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609600" y="719690"/>
            <a:ext cx="7660865" cy="1429320"/>
          </a:xfrm>
        </p:spPr>
        <p:txBody>
          <a:bodyPr>
            <a:normAutofit fontScale="85000" lnSpcReduction="10000"/>
          </a:bodyPr>
          <a:lstStyle/>
          <a:p>
            <a:r>
              <a:rPr lang="en-US" sz="2000" dirty="0"/>
              <a:t>The thermodynamics of QCD can be summarized in the following (schematic) phase diagram.</a:t>
            </a:r>
          </a:p>
          <a:p>
            <a:r>
              <a:rPr lang="en-US" sz="2000" dirty="0"/>
              <a:t>Control parameters: temperature </a:t>
            </a:r>
            <a:r>
              <a:rPr lang="en-US" sz="2000" i="1" dirty="0"/>
              <a:t>T </a:t>
            </a:r>
            <a:r>
              <a:rPr lang="en-US" sz="2000" dirty="0"/>
              <a:t>and </a:t>
            </a:r>
            <a:r>
              <a:rPr lang="en-US" sz="2000" dirty="0" err="1"/>
              <a:t>baryo</a:t>
            </a:r>
            <a:r>
              <a:rPr lang="en-US" sz="2000" dirty="0"/>
              <a:t>-chemical potential µ</a:t>
            </a:r>
            <a:r>
              <a:rPr lang="en-US" sz="2000" baseline="-25000" dirty="0"/>
              <a:t>B</a:t>
            </a:r>
            <a:r>
              <a:rPr lang="en-US" sz="2000" dirty="0" smtClean="0"/>
              <a:t>.</a:t>
            </a:r>
          </a:p>
          <a:p>
            <a:r>
              <a:rPr lang="en-US" sz="2000" dirty="0"/>
              <a:t>At LHC-energies (√</a:t>
            </a:r>
            <a:r>
              <a:rPr lang="en-US" sz="2000" i="1" dirty="0"/>
              <a:t>s </a:t>
            </a:r>
            <a:r>
              <a:rPr lang="en-US" sz="2000" dirty="0"/>
              <a:t>= 5.02 </a:t>
            </a:r>
            <a:r>
              <a:rPr lang="en-US" sz="2000" dirty="0" err="1"/>
              <a:t>TeV</a:t>
            </a:r>
            <a:r>
              <a:rPr lang="en-US" sz="2000" dirty="0"/>
              <a:t>): µ</a:t>
            </a:r>
            <a:r>
              <a:rPr lang="en-US" sz="2000" baseline="-25000" dirty="0"/>
              <a:t>B </a:t>
            </a:r>
            <a:r>
              <a:rPr lang="en-US" sz="2000" dirty="0"/>
              <a:t>≈ 0 MeV &lt;&lt; </a:t>
            </a:r>
            <a:r>
              <a:rPr lang="en-US" sz="2000" i="1" dirty="0" err="1"/>
              <a:t>T</a:t>
            </a:r>
            <a:r>
              <a:rPr lang="en-US" sz="2000" baseline="-25000" dirty="0" err="1"/>
              <a:t>ch</a:t>
            </a:r>
            <a:endParaRPr lang="en-US" sz="2000" dirty="0"/>
          </a:p>
          <a:p>
            <a:r>
              <a:rPr lang="en-US" sz="2000" dirty="0"/>
              <a:t>At SIS18: (√</a:t>
            </a:r>
            <a:r>
              <a:rPr lang="en-US" sz="2000" i="1" dirty="0"/>
              <a:t>s </a:t>
            </a:r>
            <a:r>
              <a:rPr lang="en-US" sz="2000" dirty="0"/>
              <a:t>= 2.4 GeV): µ</a:t>
            </a:r>
            <a:r>
              <a:rPr lang="en-US" sz="2000" baseline="-25000" dirty="0"/>
              <a:t>B </a:t>
            </a:r>
            <a:r>
              <a:rPr lang="en-US" sz="2000" dirty="0"/>
              <a:t>≈ 883 MeV &gt;&gt; </a:t>
            </a:r>
            <a:r>
              <a:rPr lang="en-US" sz="2000" i="1" dirty="0" err="1"/>
              <a:t>T</a:t>
            </a:r>
            <a:r>
              <a:rPr lang="en-US" sz="2000" baseline="-25000" dirty="0" err="1"/>
              <a:t>ch</a:t>
            </a:r>
            <a:endParaRPr lang="en-US" sz="2000" dirty="0"/>
          </a:p>
          <a:p>
            <a:endParaRPr lang="en-US" sz="2000" dirty="0"/>
          </a:p>
          <a:p>
            <a:endParaRPr lang="en-US" sz="2000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457200" y="763364"/>
            <a:ext cx="8229600" cy="5219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Helvetica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Helvetica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Helvetica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600" kern="1200">
                <a:solidFill>
                  <a:schemeClr val="tx1"/>
                </a:solidFill>
                <a:latin typeface="Helvetica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600" kern="1200">
                <a:solidFill>
                  <a:schemeClr val="tx1"/>
                </a:solidFill>
                <a:latin typeface="Helvetica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800" dirty="0" smtClean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23256" y="2394428"/>
            <a:ext cx="4055169" cy="3318692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457200" y="6279632"/>
            <a:ext cx="358277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400" b="1" dirty="0" smtClean="0">
                <a:latin typeface="Helvetica"/>
                <a:ea typeface="Helvetica"/>
                <a:cs typeface="Helvetica"/>
              </a:rPr>
              <a:t>[Ann. Rev. </a:t>
            </a:r>
            <a:r>
              <a:rPr lang="en-US" sz="1400" b="1" dirty="0" err="1" smtClean="0">
                <a:latin typeface="Helvetica"/>
                <a:ea typeface="Helvetica"/>
                <a:cs typeface="Helvetica"/>
              </a:rPr>
              <a:t>Nucl</a:t>
            </a:r>
            <a:r>
              <a:rPr lang="en-US" sz="1400" b="1" dirty="0" smtClean="0">
                <a:latin typeface="Helvetica"/>
                <a:ea typeface="Helvetica"/>
                <a:cs typeface="Helvetica"/>
              </a:rPr>
              <a:t>. Part. Sci. 62 (2012) 265]</a:t>
            </a:r>
            <a:endParaRPr lang="en-US" sz="1400" b="1" dirty="0">
              <a:latin typeface="Helvetica"/>
              <a:ea typeface="Helvetica"/>
              <a:cs typeface="Helvetica"/>
            </a:endParaRPr>
          </a:p>
        </p:txBody>
      </p:sp>
      <p:grpSp>
        <p:nvGrpSpPr>
          <p:cNvPr id="20" name="Group 19"/>
          <p:cNvGrpSpPr/>
          <p:nvPr/>
        </p:nvGrpSpPr>
        <p:grpSpPr>
          <a:xfrm>
            <a:off x="51795" y="2247406"/>
            <a:ext cx="4251403" cy="4059297"/>
            <a:chOff x="160979" y="2383886"/>
            <a:chExt cx="4251403" cy="4059297"/>
          </a:xfrm>
        </p:grpSpPr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60979" y="2383886"/>
              <a:ext cx="4251403" cy="4059297"/>
            </a:xfrm>
            <a:prstGeom prst="rect">
              <a:avLst/>
            </a:prstGeom>
          </p:spPr>
        </p:pic>
        <p:grpSp>
          <p:nvGrpSpPr>
            <p:cNvPr id="11" name="Group 10"/>
            <p:cNvGrpSpPr/>
            <p:nvPr/>
          </p:nvGrpSpPr>
          <p:grpSpPr>
            <a:xfrm>
              <a:off x="1329557" y="3209610"/>
              <a:ext cx="2623608" cy="646331"/>
              <a:chOff x="5546361" y="2595879"/>
              <a:chExt cx="2623608" cy="646331"/>
            </a:xfrm>
          </p:grpSpPr>
          <p:cxnSp>
            <p:nvCxnSpPr>
              <p:cNvPr id="12" name="Straight Arrow Connector 11"/>
              <p:cNvCxnSpPr/>
              <p:nvPr/>
            </p:nvCxnSpPr>
            <p:spPr>
              <a:xfrm flipH="1" flipV="1">
                <a:off x="5546361" y="2798586"/>
                <a:ext cx="1409075" cy="80325"/>
              </a:xfrm>
              <a:prstGeom prst="straightConnector1">
                <a:avLst/>
              </a:prstGeom>
              <a:ln w="38100"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" name="TextBox 12"/>
              <p:cNvSpPr txBox="1"/>
              <p:nvPr/>
            </p:nvSpPr>
            <p:spPr>
              <a:xfrm>
                <a:off x="6917961" y="2595879"/>
                <a:ext cx="1252008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critical</a:t>
                </a:r>
                <a:br>
                  <a:rPr lang="en-US" dirty="0" smtClean="0"/>
                </a:br>
                <a:r>
                  <a:rPr lang="en-US" dirty="0" smtClean="0"/>
                  <a:t>point</a:t>
                </a:r>
                <a:endParaRPr lang="en-US" dirty="0"/>
              </a:p>
            </p:txBody>
          </p:sp>
        </p:grpSp>
        <p:grpSp>
          <p:nvGrpSpPr>
            <p:cNvPr id="14" name="Group 13"/>
            <p:cNvGrpSpPr/>
            <p:nvPr/>
          </p:nvGrpSpPr>
          <p:grpSpPr>
            <a:xfrm>
              <a:off x="803768" y="2648789"/>
              <a:ext cx="2874200" cy="930746"/>
              <a:chOff x="-1980823" y="3808309"/>
              <a:chExt cx="2874200" cy="930746"/>
            </a:xfrm>
          </p:grpSpPr>
          <p:cxnSp>
            <p:nvCxnSpPr>
              <p:cNvPr id="15" name="Straight Arrow Connector 14"/>
              <p:cNvCxnSpPr/>
              <p:nvPr/>
            </p:nvCxnSpPr>
            <p:spPr>
              <a:xfrm>
                <a:off x="-1980823" y="4034517"/>
                <a:ext cx="0" cy="704538"/>
              </a:xfrm>
              <a:prstGeom prst="straightConnector1">
                <a:avLst/>
              </a:prstGeom>
              <a:ln>
                <a:solidFill>
                  <a:srgbClr val="00B050"/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6" name="TextBox 15"/>
              <p:cNvSpPr txBox="1"/>
              <p:nvPr/>
            </p:nvSpPr>
            <p:spPr>
              <a:xfrm>
                <a:off x="-1980823" y="3808309"/>
                <a:ext cx="2874200" cy="36933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>
                    <a:solidFill>
                      <a:srgbClr val="00B050"/>
                    </a:solidFill>
                  </a:rPr>
                  <a:t>Early universe</a:t>
                </a:r>
                <a:endParaRPr lang="en-US" dirty="0">
                  <a:solidFill>
                    <a:srgbClr val="00B050"/>
                  </a:solidFill>
                </a:endParaRPr>
              </a:p>
            </p:txBody>
          </p:sp>
        </p:grpSp>
        <p:grpSp>
          <p:nvGrpSpPr>
            <p:cNvPr id="17" name="Group 16"/>
            <p:cNvGrpSpPr/>
            <p:nvPr/>
          </p:nvGrpSpPr>
          <p:grpSpPr>
            <a:xfrm>
              <a:off x="833748" y="2937524"/>
              <a:ext cx="652072" cy="870785"/>
              <a:chOff x="5171937" y="2337110"/>
              <a:chExt cx="652072" cy="870785"/>
            </a:xfrm>
          </p:grpSpPr>
          <p:cxnSp>
            <p:nvCxnSpPr>
              <p:cNvPr id="18" name="Straight Arrow Connector 17"/>
              <p:cNvCxnSpPr/>
              <p:nvPr/>
            </p:nvCxnSpPr>
            <p:spPr>
              <a:xfrm>
                <a:off x="5231567" y="2503357"/>
                <a:ext cx="0" cy="704538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9" name="TextBox 18"/>
              <p:cNvSpPr txBox="1"/>
              <p:nvPr/>
            </p:nvSpPr>
            <p:spPr>
              <a:xfrm>
                <a:off x="5171937" y="2337110"/>
                <a:ext cx="652072" cy="36933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>
                    <a:solidFill>
                      <a:srgbClr val="FF0000"/>
                    </a:solidFill>
                  </a:rPr>
                  <a:t>LHC</a:t>
                </a:r>
                <a:endParaRPr lang="en-US" dirty="0">
                  <a:solidFill>
                    <a:srgbClr val="FF0000"/>
                  </a:solidFill>
                </a:endParaRPr>
              </a:p>
            </p:txBody>
          </p:sp>
        </p:grpSp>
      </p:grpSp>
      <p:pic>
        <p:nvPicPr>
          <p:cNvPr id="21" name="Picture 2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00033" y="2247406"/>
            <a:ext cx="3897034" cy="4387389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4332766" y="5850322"/>
            <a:ext cx="4572000" cy="26161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US" sz="1050" dirty="0" smtClean="0"/>
              <a:t>[http</a:t>
            </a:r>
            <a:r>
              <a:rPr lang="en-US" sz="1050" dirty="0"/>
              <a:t>://</a:t>
            </a:r>
            <a:r>
              <a:rPr lang="en-US" sz="1050" dirty="0" err="1" smtClean="0"/>
              <a:t>serc.carleton.edu</a:t>
            </a:r>
            <a:r>
              <a:rPr lang="en-US" sz="1050" dirty="0" smtClean="0"/>
              <a:t>/</a:t>
            </a:r>
            <a:r>
              <a:rPr lang="en-US" sz="1050" dirty="0" err="1" smtClean="0"/>
              <a:t>research_education</a:t>
            </a:r>
            <a:r>
              <a:rPr lang="en-US" sz="1050" dirty="0" smtClean="0"/>
              <a:t>/equilibria/</a:t>
            </a:r>
            <a:r>
              <a:rPr lang="en-US" sz="1050" dirty="0" err="1" smtClean="0"/>
              <a:t>phaserule.html</a:t>
            </a:r>
            <a:r>
              <a:rPr lang="en-US" sz="1050" dirty="0" smtClean="0"/>
              <a:t>]</a:t>
            </a:r>
            <a:endParaRPr lang="en-US" sz="1050" dirty="0"/>
          </a:p>
        </p:txBody>
      </p:sp>
      <p:sp>
        <p:nvSpPr>
          <p:cNvPr id="22" name="TextBox 21"/>
          <p:cNvSpPr txBox="1"/>
          <p:nvPr/>
        </p:nvSpPr>
        <p:spPr>
          <a:xfrm>
            <a:off x="8690211" y="307039"/>
            <a:ext cx="3191518" cy="1631216"/>
          </a:xfrm>
          <a:prstGeom prst="rect">
            <a:avLst/>
          </a:prstGeom>
          <a:solidFill>
            <a:schemeClr val="bg2"/>
          </a:solidFill>
          <a:ln w="57150">
            <a:noFill/>
            <a:prstDash val="sysDash"/>
          </a:ln>
        </p:spPr>
        <p:txBody>
          <a:bodyPr wrap="square" rtlCol="0">
            <a:spAutoFit/>
          </a:bodyPr>
          <a:lstStyle/>
          <a:p>
            <a:r>
              <a:rPr lang="en-US" sz="2000" dirty="0">
                <a:sym typeface="Wingdings"/>
              </a:rPr>
              <a:t> </a:t>
            </a:r>
            <a:r>
              <a:rPr lang="en-US" sz="2000" dirty="0" smtClean="0"/>
              <a:t>Different regions of the phase diagram are probed with different √</a:t>
            </a:r>
            <a:r>
              <a:rPr lang="en-US" sz="2000" i="1" dirty="0" err="1" smtClean="0"/>
              <a:t>s</a:t>
            </a:r>
            <a:r>
              <a:rPr lang="en-US" sz="2000" baseline="-25000" dirty="0" err="1" smtClean="0"/>
              <a:t>NN</a:t>
            </a:r>
            <a:r>
              <a:rPr lang="en-US" sz="2000" dirty="0" smtClean="0"/>
              <a:t>. </a:t>
            </a:r>
            <a:br>
              <a:rPr lang="en-US" sz="2000" dirty="0" smtClean="0"/>
            </a:br>
            <a:r>
              <a:rPr lang="en-US" sz="2000" dirty="0" smtClean="0"/>
              <a:t>=&gt; beam energy scan (BES) at RHIC.</a:t>
            </a:r>
            <a:endParaRPr lang="en-US" sz="2000" i="1" dirty="0"/>
          </a:p>
        </p:txBody>
      </p:sp>
    </p:spTree>
    <p:extLst>
      <p:ext uri="{BB962C8B-B14F-4D97-AF65-F5344CB8AC3E}">
        <p14:creationId xmlns:p14="http://schemas.microsoft.com/office/powerpoint/2010/main" val="737900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phase diagram of </a:t>
            </a:r>
            <a:r>
              <a:rPr lang="en-US" dirty="0" smtClean="0"/>
              <a:t>QCD (2)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609600" y="907058"/>
            <a:ext cx="3688065" cy="4205269"/>
          </a:xfrm>
        </p:spPr>
        <p:txBody>
          <a:bodyPr anchor="ctr"/>
          <a:lstStyle/>
          <a:p>
            <a:pPr marL="0" indent="0">
              <a:buNone/>
            </a:pPr>
            <a:r>
              <a:rPr lang="en-US" dirty="0" smtClean="0">
                <a:sym typeface="Wingdings"/>
              </a:rPr>
              <a:t> </a:t>
            </a:r>
            <a:r>
              <a:rPr lang="en-US" dirty="0" smtClean="0"/>
              <a:t>Alternative representation which is not used in practice, but to emphasize more the similarity to the phase diagram of water.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97665" y="803397"/>
            <a:ext cx="7666196" cy="54264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7848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45062"/>
            <a:ext cx="8142021" cy="658335"/>
          </a:xfrm>
        </p:spPr>
        <p:txBody>
          <a:bodyPr/>
          <a:lstStyle/>
          <a:p>
            <a:r>
              <a:rPr lang="en-US" dirty="0" smtClean="0"/>
              <a:t>Outline and discussion leaders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907058"/>
            <a:ext cx="10972800" cy="5535306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Introduction</a:t>
            </a:r>
          </a:p>
          <a:p>
            <a:r>
              <a:rPr lang="en-US" dirty="0" smtClean="0"/>
              <a:t>The QCD phase transition</a:t>
            </a:r>
          </a:p>
          <a:p>
            <a:r>
              <a:rPr lang="en-US" dirty="0" smtClean="0"/>
              <a:t>QGP thermodynamics and soft probes (</a:t>
            </a:r>
            <a:r>
              <a:rPr lang="en-US" dirty="0" smtClean="0">
                <a:solidFill>
                  <a:schemeClr val="accent1"/>
                </a:solidFill>
              </a:rPr>
              <a:t>Francesca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Particle chemistry</a:t>
            </a:r>
          </a:p>
          <a:p>
            <a:pPr lvl="1"/>
            <a:r>
              <a:rPr lang="en-US" dirty="0"/>
              <a:t>QCD critical point and onset of </a:t>
            </a:r>
            <a:r>
              <a:rPr lang="en-US" dirty="0" smtClean="0"/>
              <a:t>de-confinement</a:t>
            </a:r>
          </a:p>
          <a:p>
            <a:pPr lvl="1"/>
            <a:r>
              <a:rPr lang="en-US" dirty="0" smtClean="0"/>
              <a:t>(anti-)(hyper-)nuclei</a:t>
            </a:r>
          </a:p>
          <a:p>
            <a:pPr lvl="1"/>
            <a:r>
              <a:rPr lang="en-US" dirty="0" smtClean="0"/>
              <a:t>Radial </a:t>
            </a:r>
            <a:r>
              <a:rPr lang="en-US" dirty="0"/>
              <a:t>and elliptic </a:t>
            </a:r>
            <a:r>
              <a:rPr lang="en-US" dirty="0" smtClean="0"/>
              <a:t>flow</a:t>
            </a:r>
          </a:p>
          <a:p>
            <a:pPr lvl="1"/>
            <a:r>
              <a:rPr lang="en-US" dirty="0" smtClean="0"/>
              <a:t>Small systems</a:t>
            </a:r>
          </a:p>
          <a:p>
            <a:r>
              <a:rPr lang="en-US" dirty="0" smtClean="0"/>
              <a:t>Hard scatterings (</a:t>
            </a:r>
            <a:r>
              <a:rPr lang="en-US" dirty="0" smtClean="0">
                <a:solidFill>
                  <a:schemeClr val="accent1"/>
                </a:solidFill>
              </a:rPr>
              <a:t>Leticia, Marta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Nuclear modification factor</a:t>
            </a:r>
          </a:p>
          <a:p>
            <a:pPr lvl="1"/>
            <a:r>
              <a:rPr lang="en-US" dirty="0" smtClean="0"/>
              <a:t>Jets</a:t>
            </a:r>
          </a:p>
          <a:p>
            <a:r>
              <a:rPr lang="en-US" dirty="0" smtClean="0"/>
              <a:t>Heavy flavor in heavy-ions</a:t>
            </a:r>
          </a:p>
          <a:p>
            <a:pPr lvl="1"/>
            <a:r>
              <a:rPr lang="en-US" dirty="0" smtClean="0"/>
              <a:t>Open charm and beauty</a:t>
            </a:r>
          </a:p>
          <a:p>
            <a:pPr lvl="1"/>
            <a:r>
              <a:rPr lang="en-US" dirty="0" err="1" smtClean="0"/>
              <a:t>Quarkonia</a:t>
            </a:r>
            <a:endParaRPr lang="en-US" dirty="0" smtClean="0"/>
          </a:p>
          <a:p>
            <a:r>
              <a:rPr lang="en-US" dirty="0" smtClean="0"/>
              <a:t>Di-leptons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23071" y="3291026"/>
            <a:ext cx="1438510" cy="191321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92210" y="3291026"/>
            <a:ext cx="1439624" cy="192591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20887" y="3277817"/>
            <a:ext cx="1443284" cy="191956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7220887" y="5226390"/>
            <a:ext cx="131732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mtClean="0"/>
              <a:t>Francesca</a:t>
            </a:r>
            <a:br>
              <a:rPr lang="en-US" smtClean="0"/>
            </a:br>
            <a:r>
              <a:rPr lang="en-US" smtClean="0"/>
              <a:t>Bellini</a:t>
            </a:r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8923071" y="5307905"/>
            <a:ext cx="131732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Leticia</a:t>
            </a:r>
            <a:br>
              <a:rPr lang="en-US" dirty="0" smtClean="0"/>
            </a:br>
            <a:r>
              <a:rPr lang="en-US" dirty="0" err="1" smtClean="0"/>
              <a:t>Cunqueiro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10592210" y="5320605"/>
            <a:ext cx="131732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Marta</a:t>
            </a:r>
            <a:br>
              <a:rPr lang="en-US" dirty="0" smtClean="0"/>
            </a:br>
            <a:r>
              <a:rPr lang="en-US" dirty="0" err="1" smtClean="0"/>
              <a:t>Verweij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8628057" y="596624"/>
            <a:ext cx="2954343" cy="2031325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>
                <a:sym typeface="Wingdings"/>
              </a:rPr>
              <a:t> </a:t>
            </a:r>
            <a:r>
              <a:rPr lang="en-US" dirty="0" smtClean="0"/>
              <a:t>Heavy-ion physics is a huge field with many observables and experiments: </a:t>
            </a:r>
            <a:r>
              <a:rPr lang="en-US" dirty="0" smtClean="0">
                <a:sym typeface="Wingdings"/>
              </a:rPr>
              <a:t>impossible to cover all topics! I will present a personally biased selection of </a:t>
            </a:r>
            <a:r>
              <a:rPr lang="en-US" dirty="0" smtClean="0">
                <a:sym typeface="Wingdings"/>
              </a:rPr>
              <a:t>topics.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9668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613" y="3422371"/>
            <a:ext cx="3170336" cy="2146582"/>
          </a:xfrm>
          <a:prstGeom prst="rect">
            <a:avLst/>
          </a:prstGeom>
        </p:spPr>
      </p:pic>
      <p:pic>
        <p:nvPicPr>
          <p:cNvPr id="309" name="pasted-image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3165297" y="2486692"/>
            <a:ext cx="4249724" cy="3988776"/>
          </a:xfrm>
          <a:prstGeom prst="rect">
            <a:avLst/>
          </a:prstGeom>
          <a:ln w="12700">
            <a:miter lim="400000"/>
          </a:ln>
        </p:spPr>
      </p:pic>
      <p:sp>
        <p:nvSpPr>
          <p:cNvPr id="313" name="Shape 313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dirty="0"/>
              <a:t>The baryochemical potential </a:t>
            </a:r>
            <a:r>
              <a:rPr i="1" dirty="0"/>
              <a:t>µ</a:t>
            </a:r>
            <a:r>
              <a:rPr sz="2672" baseline="-5999" dirty="0"/>
              <a:t>B</a:t>
            </a:r>
          </a:p>
        </p:txBody>
      </p:sp>
      <p:sp>
        <p:nvSpPr>
          <p:cNvPr id="314" name="Shape 314"/>
          <p:cNvSpPr>
            <a:spLocks noGrp="1"/>
          </p:cNvSpPr>
          <p:nvPr>
            <p:ph idx="1"/>
          </p:nvPr>
        </p:nvSpPr>
        <p:spPr>
          <a:xfrm>
            <a:off x="609599" y="907058"/>
            <a:ext cx="8168641" cy="2125746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dirty="0"/>
              <a:t>In contrast to the </a:t>
            </a:r>
            <a:r>
              <a:rPr lang="fr-CH" dirty="0" smtClean="0"/>
              <a:t>(</a:t>
            </a:r>
            <a:r>
              <a:rPr dirty="0" smtClean="0"/>
              <a:t>chemical freeze-out</a:t>
            </a:r>
            <a:r>
              <a:rPr lang="fr-CH" dirty="0" smtClean="0"/>
              <a:t>)</a:t>
            </a:r>
            <a:r>
              <a:rPr dirty="0" smtClean="0"/>
              <a:t> </a:t>
            </a:r>
            <a:r>
              <a:rPr dirty="0"/>
              <a:t>temperature </a:t>
            </a:r>
            <a:r>
              <a:rPr i="1" dirty="0"/>
              <a:t>T</a:t>
            </a:r>
            <a:r>
              <a:rPr dirty="0"/>
              <a:t>, the baryochemical potential is a less intuitive quantity…</a:t>
            </a:r>
          </a:p>
          <a:p>
            <a:r>
              <a:rPr dirty="0"/>
              <a:t>It quantifies the net-baryon content of the system (baryon number transport to midrapidity</a:t>
            </a:r>
            <a:r>
              <a:rPr dirty="0" smtClean="0"/>
              <a:t>)</a:t>
            </a:r>
            <a:r>
              <a:rPr lang="fr-CH" dirty="0" smtClean="0"/>
              <a:t>.</a:t>
            </a:r>
            <a:endParaRPr dirty="0"/>
          </a:p>
        </p:txBody>
      </p:sp>
      <p:grpSp>
        <p:nvGrpSpPr>
          <p:cNvPr id="3" name="Group 2"/>
          <p:cNvGrpSpPr/>
          <p:nvPr/>
        </p:nvGrpSpPr>
        <p:grpSpPr>
          <a:xfrm>
            <a:off x="9046615" y="916335"/>
            <a:ext cx="2809246" cy="1728824"/>
            <a:chOff x="6206719" y="910480"/>
            <a:chExt cx="2809246" cy="1728824"/>
          </a:xfrm>
        </p:grpSpPr>
        <p:pic>
          <p:nvPicPr>
            <p:cNvPr id="319" name="pasted-image.tif"/>
            <p:cNvPicPr>
              <a:picLocks noChangeAspect="1"/>
            </p:cNvPicPr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6275960" y="1716077"/>
              <a:ext cx="2740005" cy="196454"/>
            </a:xfrm>
            <a:prstGeom prst="rect">
              <a:avLst/>
            </a:prstGeom>
            <a:ln w="12700">
              <a:miter lim="400000"/>
            </a:ln>
          </p:spPr>
        </p:pic>
        <p:pic>
          <p:nvPicPr>
            <p:cNvPr id="320" name="pasted-image.tif"/>
            <p:cNvPicPr>
              <a:picLocks noChangeAspect="1"/>
            </p:cNvPicPr>
            <p:nvPr/>
          </p:nvPicPr>
          <p:blipFill>
            <a:blip r:embed="rId5">
              <a:extLst/>
            </a:blip>
            <a:stretch>
              <a:fillRect/>
            </a:stretch>
          </p:blipFill>
          <p:spPr>
            <a:xfrm>
              <a:off x="6386026" y="2139241"/>
              <a:ext cx="2312790" cy="500063"/>
            </a:xfrm>
            <a:prstGeom prst="rect">
              <a:avLst/>
            </a:prstGeom>
            <a:ln w="12700">
              <a:miter lim="400000"/>
            </a:ln>
          </p:spPr>
        </p:pic>
        <p:sp>
          <p:nvSpPr>
            <p:cNvPr id="321" name="Shape 321"/>
            <p:cNvSpPr/>
            <p:nvPr/>
          </p:nvSpPr>
          <p:spPr>
            <a:xfrm>
              <a:off x="6206719" y="910480"/>
              <a:ext cx="2470228" cy="626133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5719" tIns="35719" rIns="35719" bIns="35719" anchor="ctr">
              <a:spAutoFit/>
            </a:bodyPr>
            <a:lstStyle/>
            <a:p>
              <a:pPr algn="ctr"/>
              <a:r>
                <a:rPr dirty="0">
                  <a:solidFill>
                    <a:srgbClr val="0070C0"/>
                  </a:solidFill>
                  <a:latin typeface="Helvetica" charset="0"/>
                  <a:ea typeface="Helvetica" charset="0"/>
                  <a:cs typeface="Helvetica" charset="0"/>
                </a:rPr>
                <a:t>fundamental </a:t>
              </a:r>
              <a:r>
                <a:rPr lang="fr-CH" dirty="0">
                  <a:solidFill>
                    <a:srgbClr val="0070C0"/>
                  </a:solidFill>
                  <a:latin typeface="Helvetica" charset="0"/>
                  <a:ea typeface="Helvetica" charset="0"/>
                  <a:cs typeface="Helvetica" charset="0"/>
                </a:rPr>
                <a:t/>
              </a:r>
              <a:br>
                <a:rPr lang="fr-CH" dirty="0">
                  <a:solidFill>
                    <a:srgbClr val="0070C0"/>
                  </a:solidFill>
                  <a:latin typeface="Helvetica" charset="0"/>
                  <a:ea typeface="Helvetica" charset="0"/>
                  <a:cs typeface="Helvetica" charset="0"/>
                </a:rPr>
              </a:br>
              <a:r>
                <a:rPr dirty="0">
                  <a:solidFill>
                    <a:srgbClr val="0070C0"/>
                  </a:solidFill>
                  <a:latin typeface="Helvetica" charset="0"/>
                  <a:ea typeface="Helvetica" charset="0"/>
                  <a:cs typeface="Helvetica" charset="0"/>
                </a:rPr>
                <a:t>thermodynamic </a:t>
              </a:r>
              <a:r>
                <a:rPr dirty="0">
                  <a:solidFill>
                    <a:srgbClr val="0070C0"/>
                  </a:solidFill>
                  <a:latin typeface="Helvetica" charset="0"/>
                  <a:ea typeface="Helvetica" charset="0"/>
                  <a:cs typeface="Helvetica" charset="0"/>
                </a:rPr>
                <a:t>relation</a:t>
              </a:r>
            </a:p>
          </p:txBody>
        </p:sp>
      </p:grpSp>
      <p:sp>
        <p:nvSpPr>
          <p:cNvPr id="322" name="Shape 322"/>
          <p:cNvSpPr/>
          <p:nvPr/>
        </p:nvSpPr>
        <p:spPr>
          <a:xfrm>
            <a:off x="4305190" y="6336615"/>
            <a:ext cx="777457" cy="27770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5719" tIns="35719" rIns="35719" bIns="35719" anchor="ctr">
            <a:spAutoFit/>
          </a:bodyPr>
          <a:lstStyle>
            <a:lvl1pPr>
              <a:defRPr sz="1900"/>
            </a:lvl1pPr>
          </a:lstStyle>
          <a:p>
            <a:r>
              <a:rPr sz="1336" dirty="0"/>
              <a:t>(I. Kraus)</a:t>
            </a:r>
          </a:p>
        </p:txBody>
      </p:sp>
      <p:sp>
        <p:nvSpPr>
          <p:cNvPr id="326" name="Shape 326"/>
          <p:cNvSpPr/>
          <p:nvPr/>
        </p:nvSpPr>
        <p:spPr>
          <a:xfrm>
            <a:off x="7702923" y="3951339"/>
            <a:ext cx="4317016" cy="34913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5719" tIns="35719" rIns="35719" bIns="35719" anchor="ctr">
            <a:spAutoFit/>
          </a:bodyPr>
          <a:lstStyle/>
          <a:p>
            <a:r>
              <a:rPr dirty="0">
                <a:solidFill>
                  <a:srgbClr val="0070C0"/>
                </a:solidFill>
              </a:rPr>
              <a:t>However, (anti-)nuclei are more sensitive:</a:t>
            </a:r>
          </a:p>
        </p:txBody>
      </p:sp>
      <p:pic>
        <p:nvPicPr>
          <p:cNvPr id="327" name="pasted-image.png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8064119" y="4457670"/>
            <a:ext cx="1797313" cy="744682"/>
          </a:xfrm>
          <a:prstGeom prst="rect">
            <a:avLst/>
          </a:prstGeom>
          <a:ln w="12700">
            <a:miter lim="400000"/>
          </a:ln>
        </p:spPr>
      </p:pic>
      <p:pic>
        <p:nvPicPr>
          <p:cNvPr id="328" name="pasted-image.png"/>
          <p:cNvPicPr>
            <a:picLocks noChangeAspect="1"/>
          </p:cNvPicPr>
          <p:nvPr/>
        </p:nvPicPr>
        <p:blipFill>
          <a:blip r:embed="rId7">
            <a:extLst/>
          </a:blip>
          <a:stretch>
            <a:fillRect/>
          </a:stretch>
        </p:blipFill>
        <p:spPr>
          <a:xfrm>
            <a:off x="9861431" y="4406576"/>
            <a:ext cx="1741468" cy="837361"/>
          </a:xfrm>
          <a:prstGeom prst="rect">
            <a:avLst/>
          </a:prstGeom>
          <a:ln w="12700">
            <a:miter lim="400000"/>
          </a:ln>
        </p:spPr>
      </p:pic>
      <p:pic>
        <p:nvPicPr>
          <p:cNvPr id="329" name="pasted-image.png"/>
          <p:cNvPicPr>
            <a:picLocks noChangeAspect="1"/>
          </p:cNvPicPr>
          <p:nvPr/>
        </p:nvPicPr>
        <p:blipFill>
          <a:blip r:embed="rId8">
            <a:extLst/>
          </a:blip>
          <a:stretch>
            <a:fillRect/>
          </a:stretch>
        </p:blipFill>
        <p:spPr>
          <a:xfrm>
            <a:off x="9046615" y="5248103"/>
            <a:ext cx="1770524" cy="766435"/>
          </a:xfrm>
          <a:prstGeom prst="rect">
            <a:avLst/>
          </a:prstGeom>
          <a:ln w="12700">
            <a:miter lim="400000"/>
          </a:ln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82537" y="3099726"/>
            <a:ext cx="3083056" cy="322645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765474" y="5568953"/>
            <a:ext cx="186461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r-HR">
                <a:hlinkClick r:id="rId10" tooltip="http://arxiv.org/abs/arXiv:1303.0737"/>
              </a:rPr>
              <a:t>arXiv:1303.0737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3354761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QGP and the early universe (1)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907058"/>
            <a:ext cx="4615543" cy="5219107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Big bang in the early universe and little bang in the laboratory.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The Universe went through a QGP phase about 10ps after its creation and froze out into hadrons after about 10µs which later formed nuclei.</a:t>
            </a:r>
          </a:p>
          <a:p>
            <a:endParaRPr lang="en-US" dirty="0"/>
          </a:p>
          <a:p>
            <a:r>
              <a:rPr lang="en-US" dirty="0" smtClean="0"/>
              <a:t>In addition, there are similarities between the big bang (universe QGP) and the little bang (heavy-ions) concerning the </a:t>
            </a:r>
            <a:r>
              <a:rPr lang="en-US" b="1" dirty="0" smtClean="0">
                <a:solidFill>
                  <a:schemeClr val="accent1"/>
                </a:solidFill>
              </a:rPr>
              <a:t>decoupling</a:t>
            </a:r>
            <a:r>
              <a:rPr lang="en-US" dirty="0" smtClean="0"/>
              <a:t>.</a:t>
            </a:r>
          </a:p>
        </p:txBody>
      </p:sp>
      <p:pic>
        <p:nvPicPr>
          <p:cNvPr id="4" name="Picture 1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01835" y="803397"/>
            <a:ext cx="6510424" cy="55069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84890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QGP and the early universe </a:t>
            </a:r>
            <a:r>
              <a:rPr lang="en-US" dirty="0" smtClean="0"/>
              <a:t>(2)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907058"/>
            <a:ext cx="6331527" cy="5950942"/>
          </a:xfrm>
        </p:spPr>
        <p:txBody>
          <a:bodyPr>
            <a:normAutofit/>
          </a:bodyPr>
          <a:lstStyle/>
          <a:p>
            <a:r>
              <a:rPr lang="en-US" dirty="0" smtClean="0"/>
              <a:t>Decoupling: different type of particles fall out of thermal equilibrium with each other and </a:t>
            </a:r>
            <a:r>
              <a:rPr lang="en-US" i="1" dirty="0" smtClean="0"/>
              <a:t>freeze out </a:t>
            </a:r>
            <a:r>
              <a:rPr lang="en-US" dirty="0" smtClean="0"/>
              <a:t>when the mean free path for interaction is comparable to the size of the expanding system.</a:t>
            </a:r>
          </a:p>
          <a:p>
            <a:endParaRPr lang="en-US" i="1" dirty="0"/>
          </a:p>
          <a:p>
            <a:r>
              <a:rPr lang="en-US" dirty="0" smtClean="0"/>
              <a:t>Examples of this analogy:</a:t>
            </a:r>
          </a:p>
          <a:p>
            <a:pPr lvl="1"/>
            <a:r>
              <a:rPr lang="en-US" dirty="0" smtClean="0"/>
              <a:t>Early Universe: neutrinos decouple early as their interaction is weak.</a:t>
            </a:r>
          </a:p>
          <a:p>
            <a:pPr lvl="1"/>
            <a:r>
              <a:rPr lang="en-US" dirty="0" smtClean="0"/>
              <a:t>Heavy-ions: </a:t>
            </a:r>
          </a:p>
          <a:p>
            <a:pPr lvl="2"/>
            <a:r>
              <a:rPr lang="en-US" dirty="0" smtClean="0"/>
              <a:t>chemical freeze-out (inelastic interactions changing particle type) happens before kinetic freeze-out (elastic interactions changing only momenta)</a:t>
            </a:r>
          </a:p>
          <a:p>
            <a:pPr lvl="2"/>
            <a:r>
              <a:rPr lang="en-US" dirty="0" smtClean="0"/>
              <a:t>Kinetic freeze-out of strange particles might happen before the kinetic freeze-out of non-strange particles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1127" y="145062"/>
            <a:ext cx="5076035" cy="382154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21744" y="4202622"/>
            <a:ext cx="4114800" cy="20574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9855852" y="5853913"/>
            <a:ext cx="216130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mtClean="0"/>
              <a:t>Decoupled photons (WMAP)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920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Can we reach such temperatures in the experiment?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>
                <a:sym typeface="Wingdings"/>
              </a:rPr>
              <a:t> We would need initial temperatures of more than 200 MeV.</a:t>
            </a:r>
            <a:br>
              <a:rPr lang="en-US" dirty="0" smtClean="0">
                <a:sym typeface="Wingdings"/>
              </a:rPr>
            </a:br>
            <a:r>
              <a:rPr lang="en-US" dirty="0" smtClean="0">
                <a:sym typeface="Wingdings"/>
              </a:rPr>
              <a:t> </a:t>
            </a:r>
            <a:r>
              <a:rPr lang="en-US" dirty="0" smtClean="0"/>
              <a:t>Let’s look first at a schematic evolution of a heavy-ion collision: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54153" y="1644236"/>
            <a:ext cx="6325954" cy="3741156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4777354" y="5385392"/>
            <a:ext cx="209009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[</a:t>
            </a:r>
            <a:r>
              <a:rPr lang="en-US" dirty="0" smtClean="0"/>
              <a:t>arXiv:1207.702]</a:t>
            </a:r>
            <a:endParaRPr lang="en-US" dirty="0"/>
          </a:p>
        </p:txBody>
      </p:sp>
      <p:grpSp>
        <p:nvGrpSpPr>
          <p:cNvPr id="15" name="Group 14"/>
          <p:cNvGrpSpPr/>
          <p:nvPr/>
        </p:nvGrpSpPr>
        <p:grpSpPr>
          <a:xfrm>
            <a:off x="9190654" y="2095010"/>
            <a:ext cx="2682075" cy="3290382"/>
            <a:chOff x="9509925" y="1805229"/>
            <a:chExt cx="2682075" cy="3290382"/>
          </a:xfrm>
        </p:grpSpPr>
        <p:sp>
          <p:nvSpPr>
            <p:cNvPr id="12" name="Rounded Rectangular Callout 11"/>
            <p:cNvSpPr/>
            <p:nvPr/>
          </p:nvSpPr>
          <p:spPr>
            <a:xfrm>
              <a:off x="9509925" y="1805229"/>
              <a:ext cx="2682075" cy="1424822"/>
            </a:xfrm>
            <a:prstGeom prst="wedgeRoundRectCallou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4" name="Group 13"/>
            <p:cNvGrpSpPr/>
            <p:nvPr/>
          </p:nvGrpSpPr>
          <p:grpSpPr>
            <a:xfrm>
              <a:off x="9509925" y="1934017"/>
              <a:ext cx="2637831" cy="3161594"/>
              <a:chOff x="9509925" y="1978442"/>
              <a:chExt cx="2637831" cy="3161594"/>
            </a:xfrm>
          </p:grpSpPr>
          <p:grpSp>
            <p:nvGrpSpPr>
              <p:cNvPr id="6" name="Group 5"/>
              <p:cNvGrpSpPr/>
              <p:nvPr/>
            </p:nvGrpSpPr>
            <p:grpSpPr>
              <a:xfrm>
                <a:off x="9509925" y="3400265"/>
                <a:ext cx="728584" cy="1739771"/>
                <a:chOff x="2048256" y="1459655"/>
                <a:chExt cx="220201" cy="589314"/>
              </a:xfrm>
            </p:grpSpPr>
            <p:sp>
              <p:nvSpPr>
                <p:cNvPr id="7" name="Oval 6"/>
                <p:cNvSpPr/>
                <p:nvPr/>
              </p:nvSpPr>
              <p:spPr>
                <a:xfrm>
                  <a:off x="2129926" y="1459655"/>
                  <a:ext cx="138531" cy="169521"/>
                </a:xfrm>
                <a:prstGeom prst="ellipse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>
                    <a:latin typeface="Helvetica"/>
                  </a:endParaRPr>
                </a:p>
              </p:txBody>
            </p:sp>
            <p:cxnSp>
              <p:nvCxnSpPr>
                <p:cNvPr id="8" name="Straight Connector 7"/>
                <p:cNvCxnSpPr/>
                <p:nvPr/>
              </p:nvCxnSpPr>
              <p:spPr>
                <a:xfrm flipH="1">
                  <a:off x="2199191" y="1629176"/>
                  <a:ext cx="1" cy="327640"/>
                </a:xfrm>
                <a:prstGeom prst="line">
                  <a:avLst/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" name="Straight Connector 8"/>
                <p:cNvCxnSpPr/>
                <p:nvPr/>
              </p:nvCxnSpPr>
              <p:spPr>
                <a:xfrm flipH="1">
                  <a:off x="2129926" y="1956816"/>
                  <a:ext cx="69265" cy="92153"/>
                </a:xfrm>
                <a:prstGeom prst="line">
                  <a:avLst/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" name="Straight Connector 9"/>
                <p:cNvCxnSpPr/>
                <p:nvPr/>
              </p:nvCxnSpPr>
              <p:spPr>
                <a:xfrm>
                  <a:off x="2199191" y="1956816"/>
                  <a:ext cx="69266" cy="92153"/>
                </a:xfrm>
                <a:prstGeom prst="line">
                  <a:avLst/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" name="Straight Connector 10"/>
                <p:cNvCxnSpPr/>
                <p:nvPr/>
              </p:nvCxnSpPr>
              <p:spPr>
                <a:xfrm flipH="1" flipV="1">
                  <a:off x="2048256" y="1690749"/>
                  <a:ext cx="150936" cy="102248"/>
                </a:xfrm>
                <a:prstGeom prst="line">
                  <a:avLst/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3" name="TextBox 12"/>
              <p:cNvSpPr txBox="1"/>
              <p:nvPr/>
            </p:nvSpPr>
            <p:spPr>
              <a:xfrm>
                <a:off x="9509925" y="1978442"/>
                <a:ext cx="2637831" cy="12003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 smtClean="0">
                    <a:solidFill>
                      <a:schemeClr val="bg1"/>
                    </a:solidFill>
                  </a:rPr>
                  <a:t>What is the temperature reached in a heavy-ion collision? Let’s measure it..</a:t>
                </a:r>
                <a:endParaRPr lang="en-US" dirty="0">
                  <a:solidFill>
                    <a:schemeClr val="bg1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858609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3675" y="1178781"/>
            <a:ext cx="6400800" cy="4976975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 bwMode="auto">
          <a:xfrm>
            <a:off x="9125835" y="4780863"/>
            <a:ext cx="1463550" cy="1221272"/>
          </a:xfrm>
          <a:prstGeom prst="rect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GB" sz="2800" i="1">
              <a:latin typeface="Times New Roman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101880" y="932675"/>
            <a:ext cx="7949835" cy="614480"/>
          </a:xfrm>
        </p:spPr>
        <p:txBody>
          <a:bodyPr/>
          <a:lstStyle/>
          <a:p>
            <a:pPr marL="0" indent="0" algn="ctr">
              <a:buNone/>
            </a:pPr>
            <a:r>
              <a:rPr lang="en-GB" dirty="0" smtClean="0"/>
              <a:t>Colliding nuclei</a:t>
            </a: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Heavy ion collision</a:t>
            </a:r>
            <a:endParaRPr lang="en-GB" dirty="0"/>
          </a:p>
        </p:txBody>
      </p:sp>
      <p:pic>
        <p:nvPicPr>
          <p:cNvPr id="11" name="Picture 27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1515"/>
          <a:stretch>
            <a:fillRect/>
          </a:stretch>
        </p:blipFill>
        <p:spPr bwMode="auto">
          <a:xfrm>
            <a:off x="9121323" y="5297285"/>
            <a:ext cx="315912" cy="704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2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141"/>
          <a:stretch>
            <a:fillRect/>
          </a:stretch>
        </p:blipFill>
        <p:spPr bwMode="auto">
          <a:xfrm>
            <a:off x="9475641" y="4780863"/>
            <a:ext cx="479425" cy="760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01707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30840" y="1178780"/>
            <a:ext cx="6400800" cy="4976975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 bwMode="auto">
          <a:xfrm>
            <a:off x="9125835" y="4287643"/>
            <a:ext cx="1463550" cy="1714493"/>
          </a:xfrm>
          <a:prstGeom prst="rect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GB" sz="2800" i="1">
              <a:latin typeface="Times New Roman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986666" y="894271"/>
            <a:ext cx="8257075" cy="790035"/>
          </a:xfrm>
        </p:spPr>
        <p:txBody>
          <a:bodyPr/>
          <a:lstStyle/>
          <a:p>
            <a:pPr marL="0" indent="0" algn="ctr">
              <a:buNone/>
            </a:pPr>
            <a:r>
              <a:rPr lang="en-GB" dirty="0" smtClean="0"/>
              <a:t>Production of colour medium and equilibration</a:t>
            </a: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Heavy ion </a:t>
            </a:r>
            <a:r>
              <a:rPr lang="en-GB" dirty="0"/>
              <a:t>c</a:t>
            </a:r>
            <a:r>
              <a:rPr lang="en-GB" dirty="0" smtClean="0"/>
              <a:t>ollision</a:t>
            </a:r>
            <a:endParaRPr lang="en-GB" dirty="0"/>
          </a:p>
        </p:txBody>
      </p:sp>
      <p:pic>
        <p:nvPicPr>
          <p:cNvPr id="6" name="Picture 4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815" r="54047" b="18518"/>
          <a:stretch>
            <a:fillRect/>
          </a:stretch>
        </p:blipFill>
        <p:spPr bwMode="auto">
          <a:xfrm>
            <a:off x="9091590" y="4287643"/>
            <a:ext cx="438150" cy="71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27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1515"/>
          <a:stretch>
            <a:fillRect/>
          </a:stretch>
        </p:blipFill>
        <p:spPr bwMode="auto">
          <a:xfrm>
            <a:off x="9121323" y="5297285"/>
            <a:ext cx="315912" cy="704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2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141"/>
          <a:stretch>
            <a:fillRect/>
          </a:stretch>
        </p:blipFill>
        <p:spPr bwMode="auto">
          <a:xfrm>
            <a:off x="9475641" y="4780863"/>
            <a:ext cx="479425" cy="760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7964101" y="4596198"/>
            <a:ext cx="1180131" cy="276999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GB" sz="1200" dirty="0" err="1"/>
              <a:t>PreEquilibrium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1184398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3675" y="1163106"/>
            <a:ext cx="6400800" cy="4976975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 bwMode="auto">
          <a:xfrm>
            <a:off x="9125835" y="3145502"/>
            <a:ext cx="1463550" cy="2856633"/>
          </a:xfrm>
          <a:prstGeom prst="rect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GB" sz="2800" i="1">
              <a:latin typeface="Times New Roman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984375" y="855865"/>
            <a:ext cx="8223250" cy="828440"/>
          </a:xfrm>
        </p:spPr>
        <p:txBody>
          <a:bodyPr/>
          <a:lstStyle/>
          <a:p>
            <a:pPr marL="0" indent="0" algn="ctr">
              <a:buNone/>
            </a:pPr>
            <a:r>
              <a:rPr lang="en-GB" dirty="0" smtClean="0"/>
              <a:t>QGP and expansion</a:t>
            </a: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Heavy ion </a:t>
            </a:r>
            <a:r>
              <a:rPr lang="en-GB" dirty="0"/>
              <a:t>c</a:t>
            </a:r>
            <a:r>
              <a:rPr lang="en-GB" dirty="0" smtClean="0"/>
              <a:t>ollision</a:t>
            </a:r>
            <a:endParaRPr lang="en-GB" dirty="0"/>
          </a:p>
        </p:txBody>
      </p:sp>
      <p:pic>
        <p:nvPicPr>
          <p:cNvPr id="5" name="Picture 3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827"/>
          <a:stretch>
            <a:fillRect/>
          </a:stretch>
        </p:blipFill>
        <p:spPr bwMode="auto">
          <a:xfrm>
            <a:off x="9091590" y="3145503"/>
            <a:ext cx="774700" cy="1166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4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815" r="54047" b="18518"/>
          <a:stretch>
            <a:fillRect/>
          </a:stretch>
        </p:blipFill>
        <p:spPr bwMode="auto">
          <a:xfrm>
            <a:off x="9091590" y="4287643"/>
            <a:ext cx="438150" cy="71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27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1515"/>
          <a:stretch>
            <a:fillRect/>
          </a:stretch>
        </p:blipFill>
        <p:spPr bwMode="auto">
          <a:xfrm>
            <a:off x="9121323" y="5297285"/>
            <a:ext cx="315912" cy="704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2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141"/>
          <a:stretch>
            <a:fillRect/>
          </a:stretch>
        </p:blipFill>
        <p:spPr bwMode="auto">
          <a:xfrm>
            <a:off x="9475641" y="4780863"/>
            <a:ext cx="479425" cy="760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TextBox 19"/>
          <p:cNvSpPr txBox="1"/>
          <p:nvPr/>
        </p:nvSpPr>
        <p:spPr>
          <a:xfrm>
            <a:off x="7931656" y="3730824"/>
            <a:ext cx="1265539" cy="276999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GB" sz="1200" dirty="0"/>
              <a:t>QGP expansion</a:t>
            </a:r>
            <a:endParaRPr lang="en-GB" sz="1200" dirty="0"/>
          </a:p>
        </p:txBody>
      </p:sp>
      <p:sp>
        <p:nvSpPr>
          <p:cNvPr id="21" name="TextBox 20"/>
          <p:cNvSpPr txBox="1"/>
          <p:nvPr/>
        </p:nvSpPr>
        <p:spPr>
          <a:xfrm>
            <a:off x="7964101" y="4596198"/>
            <a:ext cx="1180131" cy="276999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GB" sz="1200" dirty="0" err="1"/>
              <a:t>PreEquilibrium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1154539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3675" y="1178781"/>
            <a:ext cx="6400800" cy="4976975"/>
          </a:xfrm>
          <a:prstGeom prst="rect">
            <a:avLst/>
          </a:prstGeom>
        </p:spPr>
      </p:pic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984375" y="819925"/>
            <a:ext cx="8605010" cy="727230"/>
          </a:xfrm>
        </p:spPr>
        <p:txBody>
          <a:bodyPr/>
          <a:lstStyle/>
          <a:p>
            <a:pPr marL="0" indent="0" algn="ctr">
              <a:buNone/>
            </a:pPr>
            <a:r>
              <a:rPr lang="en-GB" dirty="0" smtClean="0"/>
              <a:t>Hadronisation and Chemical freeze-out </a:t>
            </a:r>
          </a:p>
        </p:txBody>
      </p:sp>
      <p:sp>
        <p:nvSpPr>
          <p:cNvPr id="14" name="Rectangle 13"/>
          <p:cNvSpPr/>
          <p:nvPr/>
        </p:nvSpPr>
        <p:spPr bwMode="auto">
          <a:xfrm>
            <a:off x="9125835" y="1662370"/>
            <a:ext cx="1463550" cy="4339765"/>
          </a:xfrm>
          <a:prstGeom prst="rect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GB" sz="2800" i="1">
              <a:latin typeface="Times New Roman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Heavy ion </a:t>
            </a:r>
            <a:r>
              <a:rPr lang="en-GB" dirty="0"/>
              <a:t>c</a:t>
            </a:r>
            <a:r>
              <a:rPr lang="en-GB" dirty="0" smtClean="0"/>
              <a:t>ollision</a:t>
            </a:r>
            <a:endParaRPr lang="en-GB" dirty="0"/>
          </a:p>
        </p:txBody>
      </p:sp>
      <p:pic>
        <p:nvPicPr>
          <p:cNvPr id="5" name="Picture 41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124" r="20035"/>
          <a:stretch/>
        </p:blipFill>
        <p:spPr bwMode="auto">
          <a:xfrm>
            <a:off x="9087430" y="1807615"/>
            <a:ext cx="1079500" cy="1352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3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827"/>
          <a:stretch>
            <a:fillRect/>
          </a:stretch>
        </p:blipFill>
        <p:spPr bwMode="auto">
          <a:xfrm>
            <a:off x="9091590" y="3145503"/>
            <a:ext cx="774700" cy="1166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4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815" r="54047" b="18518"/>
          <a:stretch>
            <a:fillRect/>
          </a:stretch>
        </p:blipFill>
        <p:spPr bwMode="auto">
          <a:xfrm>
            <a:off x="9091590" y="4287643"/>
            <a:ext cx="438150" cy="71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27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1515"/>
          <a:stretch>
            <a:fillRect/>
          </a:stretch>
        </p:blipFill>
        <p:spPr bwMode="auto">
          <a:xfrm>
            <a:off x="9121323" y="5297285"/>
            <a:ext cx="315912" cy="704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24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141"/>
          <a:stretch>
            <a:fillRect/>
          </a:stretch>
        </p:blipFill>
        <p:spPr bwMode="auto">
          <a:xfrm>
            <a:off x="9475641" y="4780863"/>
            <a:ext cx="479425" cy="760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TextBox 16"/>
          <p:cNvSpPr txBox="1"/>
          <p:nvPr/>
        </p:nvSpPr>
        <p:spPr>
          <a:xfrm>
            <a:off x="7572006" y="3048001"/>
            <a:ext cx="1556836" cy="461665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GB" sz="1200" dirty="0"/>
              <a:t>Chemical freeze-out</a:t>
            </a:r>
          </a:p>
          <a:p>
            <a:pPr algn="ctr"/>
            <a:r>
              <a:rPr lang="en-GB" sz="1200" dirty="0"/>
              <a:t>Hadronisation</a:t>
            </a:r>
            <a:endParaRPr lang="en-GB" sz="1200" dirty="0"/>
          </a:p>
        </p:txBody>
      </p:sp>
      <p:sp>
        <p:nvSpPr>
          <p:cNvPr id="18" name="TextBox 17"/>
          <p:cNvSpPr txBox="1"/>
          <p:nvPr/>
        </p:nvSpPr>
        <p:spPr>
          <a:xfrm>
            <a:off x="7931656" y="3730824"/>
            <a:ext cx="1265539" cy="276999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GB" sz="1200" dirty="0"/>
              <a:t>QGP expansion</a:t>
            </a:r>
            <a:endParaRPr lang="en-GB" sz="1200" dirty="0"/>
          </a:p>
        </p:txBody>
      </p:sp>
      <p:sp>
        <p:nvSpPr>
          <p:cNvPr id="19" name="TextBox 18"/>
          <p:cNvSpPr txBox="1"/>
          <p:nvPr/>
        </p:nvSpPr>
        <p:spPr>
          <a:xfrm>
            <a:off x="7964101" y="4596198"/>
            <a:ext cx="1180131" cy="276999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GB" sz="1200" dirty="0" err="1"/>
              <a:t>PreEquilibrium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1827634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3675" y="1178781"/>
            <a:ext cx="6400800" cy="4976975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 bwMode="auto">
          <a:xfrm>
            <a:off x="9125835" y="1692400"/>
            <a:ext cx="1463550" cy="4309735"/>
          </a:xfrm>
          <a:prstGeom prst="rect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GB" sz="2800" i="1">
              <a:latin typeface="Times New Roman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981200" y="855866"/>
            <a:ext cx="8223250" cy="691290"/>
          </a:xfrm>
        </p:spPr>
        <p:txBody>
          <a:bodyPr/>
          <a:lstStyle/>
          <a:p>
            <a:pPr marL="0" indent="0" algn="ctr">
              <a:buNone/>
            </a:pPr>
            <a:r>
              <a:rPr lang="en-GB" dirty="0" smtClean="0"/>
              <a:t>Kinetic freeze-out</a:t>
            </a: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Heavy ion </a:t>
            </a:r>
            <a:r>
              <a:rPr lang="en-GB" dirty="0"/>
              <a:t>c</a:t>
            </a:r>
            <a:r>
              <a:rPr lang="en-GB" dirty="0" smtClean="0"/>
              <a:t>ollision</a:t>
            </a:r>
            <a:endParaRPr lang="en-GB" dirty="0"/>
          </a:p>
        </p:txBody>
      </p:sp>
      <p:pic>
        <p:nvPicPr>
          <p:cNvPr id="11" name="Picture 41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124" r="20035"/>
          <a:stretch/>
        </p:blipFill>
        <p:spPr bwMode="auto">
          <a:xfrm>
            <a:off x="9087430" y="1807615"/>
            <a:ext cx="1079500" cy="1352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3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827"/>
          <a:stretch>
            <a:fillRect/>
          </a:stretch>
        </p:blipFill>
        <p:spPr bwMode="auto">
          <a:xfrm>
            <a:off x="9091590" y="3145503"/>
            <a:ext cx="774700" cy="1166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4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815" r="54047" b="18518"/>
          <a:stretch>
            <a:fillRect/>
          </a:stretch>
        </p:blipFill>
        <p:spPr bwMode="auto">
          <a:xfrm>
            <a:off x="9091590" y="4287643"/>
            <a:ext cx="438150" cy="71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27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1515"/>
          <a:stretch>
            <a:fillRect/>
          </a:stretch>
        </p:blipFill>
        <p:spPr bwMode="auto">
          <a:xfrm>
            <a:off x="9121323" y="5297285"/>
            <a:ext cx="315912" cy="704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24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141"/>
          <a:stretch>
            <a:fillRect/>
          </a:stretch>
        </p:blipFill>
        <p:spPr bwMode="auto">
          <a:xfrm>
            <a:off x="9475641" y="4780863"/>
            <a:ext cx="479425" cy="760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TextBox 16"/>
          <p:cNvSpPr txBox="1"/>
          <p:nvPr/>
        </p:nvSpPr>
        <p:spPr>
          <a:xfrm>
            <a:off x="7964101" y="4596198"/>
            <a:ext cx="1180131" cy="276999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GB" sz="1200" dirty="0" err="1"/>
              <a:t>PreEquilibrium</a:t>
            </a:r>
            <a:endParaRPr lang="en-GB" sz="1200" dirty="0"/>
          </a:p>
        </p:txBody>
      </p:sp>
      <p:sp>
        <p:nvSpPr>
          <p:cNvPr id="18" name="TextBox 17"/>
          <p:cNvSpPr txBox="1"/>
          <p:nvPr/>
        </p:nvSpPr>
        <p:spPr>
          <a:xfrm>
            <a:off x="7931656" y="3730824"/>
            <a:ext cx="1265539" cy="276999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GB" sz="1200" dirty="0"/>
              <a:t>QGP expansion</a:t>
            </a:r>
            <a:endParaRPr lang="en-GB" sz="1200" dirty="0"/>
          </a:p>
        </p:txBody>
      </p:sp>
      <p:sp>
        <p:nvSpPr>
          <p:cNvPr id="19" name="TextBox 18"/>
          <p:cNvSpPr txBox="1"/>
          <p:nvPr/>
        </p:nvSpPr>
        <p:spPr>
          <a:xfrm>
            <a:off x="7572006" y="3048001"/>
            <a:ext cx="1556836" cy="461665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GB" sz="1200" dirty="0"/>
              <a:t>Chemical freeze-out</a:t>
            </a:r>
          </a:p>
          <a:p>
            <a:pPr algn="ctr"/>
            <a:r>
              <a:rPr lang="en-GB" sz="1200" dirty="0"/>
              <a:t>Hadronisation</a:t>
            </a:r>
            <a:endParaRPr lang="en-GB" sz="1200" dirty="0"/>
          </a:p>
        </p:txBody>
      </p:sp>
      <p:sp>
        <p:nvSpPr>
          <p:cNvPr id="20" name="TextBox 19"/>
          <p:cNvSpPr txBox="1"/>
          <p:nvPr/>
        </p:nvSpPr>
        <p:spPr>
          <a:xfrm>
            <a:off x="7737173" y="2237602"/>
            <a:ext cx="1378904" cy="276999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GB" sz="1200" dirty="0"/>
              <a:t>Kinetic freeze-out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9865" y="1105764"/>
            <a:ext cx="2762669" cy="5123008"/>
          </a:xfrm>
          <a:prstGeom prst="rect">
            <a:avLst/>
          </a:prstGeom>
        </p:spPr>
      </p:pic>
      <p:cxnSp>
        <p:nvCxnSpPr>
          <p:cNvPr id="8" name="Straight Arrow Connector 7"/>
          <p:cNvCxnSpPr/>
          <p:nvPr/>
        </p:nvCxnSpPr>
        <p:spPr>
          <a:xfrm flipH="1" flipV="1">
            <a:off x="10750328" y="1692400"/>
            <a:ext cx="34636" cy="3311206"/>
          </a:xfrm>
          <a:prstGeom prst="straightConnector1">
            <a:avLst/>
          </a:prstGeom>
          <a:ln w="127000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10767646" y="2237602"/>
            <a:ext cx="1407036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T </a:t>
            </a:r>
            <a:r>
              <a:rPr lang="en-US" sz="1600" dirty="0" smtClean="0"/>
              <a:t>~ 90 </a:t>
            </a:r>
            <a:r>
              <a:rPr lang="en-US" sz="1600" dirty="0"/>
              <a:t>MeV</a:t>
            </a:r>
          </a:p>
          <a:p>
            <a:pPr algn="ctr"/>
            <a:endParaRPr lang="en-US" dirty="0" smtClean="0"/>
          </a:p>
          <a:p>
            <a:pPr algn="ctr"/>
            <a:endParaRPr lang="en-US" dirty="0" smtClean="0"/>
          </a:p>
          <a:p>
            <a:pPr algn="ctr"/>
            <a:r>
              <a:rPr lang="en-US" dirty="0" smtClean="0"/>
              <a:t>System cools down by (isentropic)</a:t>
            </a:r>
          </a:p>
          <a:p>
            <a:pPr algn="ctr"/>
            <a:r>
              <a:rPr lang="en-US" dirty="0"/>
              <a:t>e</a:t>
            </a:r>
            <a:r>
              <a:rPr lang="en-US" dirty="0" smtClean="0"/>
              <a:t>xpansion</a:t>
            </a:r>
          </a:p>
          <a:p>
            <a:pPr algn="ctr"/>
            <a:endParaRPr lang="en-US" dirty="0"/>
          </a:p>
          <a:p>
            <a:pPr algn="ctr"/>
            <a:endParaRPr lang="en-US" dirty="0" smtClean="0"/>
          </a:p>
          <a:p>
            <a:pPr algn="ctr"/>
            <a:r>
              <a:rPr lang="en-US" sz="1600" dirty="0" smtClean="0"/>
              <a:t>T &gt; 300 MeV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589547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Direct photons – black body radiation from the QGP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672241"/>
            <a:ext cx="10972800" cy="521910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 smtClean="0"/>
              <a:t>The challenging measurement of direct </a:t>
            </a:r>
            <a:r>
              <a:rPr lang="en-US" sz="2000" dirty="0"/>
              <a:t>(subtract decay such as π</a:t>
            </a:r>
            <a:r>
              <a:rPr lang="en-US" sz="2000" baseline="30000" dirty="0"/>
              <a:t>0</a:t>
            </a:r>
            <a:r>
              <a:rPr lang="en-US" sz="2000" dirty="0">
                <a:sym typeface="Wingdings"/>
              </a:rPr>
              <a:t>→</a:t>
            </a:r>
            <a:r>
              <a:rPr lang="en-US" sz="2000" dirty="0"/>
              <a:t>γγ)</a:t>
            </a:r>
            <a:r>
              <a:rPr lang="en-US" sz="2000" dirty="0" smtClean="0"/>
              <a:t> photons gives access to the initial temperature of the system created in heavy-ion collisions. However, model comparisons are needed as direct photons are also emitted at later stages of the collision.</a:t>
            </a:r>
            <a:endParaRPr lang="en-US" sz="2000" dirty="0"/>
          </a:p>
        </p:txBody>
      </p:sp>
      <p:pic>
        <p:nvPicPr>
          <p:cNvPr id="6" name="2015-Sep-25-DirGammaSpectrumPlusPHENIX0020_ReducedX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4528240" y="1761620"/>
            <a:ext cx="3852540" cy="4416375"/>
          </a:xfrm>
          <a:prstGeom prst="rect">
            <a:avLst/>
          </a:prstGeom>
          <a:ln w="12700">
            <a:miter lim="400000"/>
          </a:ln>
        </p:spPr>
      </p:pic>
      <p:sp>
        <p:nvSpPr>
          <p:cNvPr id="8" name="Shape 433"/>
          <p:cNvSpPr/>
          <p:nvPr/>
        </p:nvSpPr>
        <p:spPr>
          <a:xfrm>
            <a:off x="5221002" y="6177995"/>
            <a:ext cx="2892810" cy="22966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5719" tIns="35719" rIns="35719" bIns="35719" anchor="ctr"/>
          <a:lstStyle>
            <a:lvl1pPr>
              <a:defRPr b="1"/>
            </a:lvl1pPr>
          </a:lstStyle>
          <a:p>
            <a:r>
              <a:rPr sz="1266" dirty="0" smtClean="0"/>
              <a:t>[</a:t>
            </a:r>
            <a:r>
              <a:rPr lang="is-IS" sz="1400" dirty="0"/>
              <a:t>Phys. Lett. B 754 (2016) 235-248</a:t>
            </a:r>
            <a:r>
              <a:rPr sz="1266" dirty="0" smtClean="0"/>
              <a:t>]</a:t>
            </a:r>
            <a:endParaRPr sz="1266" dirty="0"/>
          </a:p>
        </p:txBody>
      </p:sp>
      <p:sp>
        <p:nvSpPr>
          <p:cNvPr id="10" name="TextBox 9"/>
          <p:cNvSpPr txBox="1"/>
          <p:nvPr/>
        </p:nvSpPr>
        <p:spPr>
          <a:xfrm>
            <a:off x="8618552" y="2842954"/>
            <a:ext cx="3276421" cy="2339102"/>
          </a:xfrm>
          <a:prstGeom prst="rect">
            <a:avLst/>
          </a:prstGeom>
          <a:solidFill>
            <a:schemeClr val="bg2"/>
          </a:solidFill>
          <a:ln w="57150">
            <a:noFill/>
            <a:prstDash val="sysDash"/>
          </a:ln>
        </p:spPr>
        <p:txBody>
          <a:bodyPr wrap="square" rtlCol="0">
            <a:spAutoFit/>
          </a:bodyPr>
          <a:lstStyle/>
          <a:p>
            <a:r>
              <a:rPr lang="de-DE" sz="2000" b="1" i="1" dirty="0" err="1"/>
              <a:t>T</a:t>
            </a:r>
            <a:r>
              <a:rPr lang="de-DE" sz="2000" b="1" baseline="-5999" dirty="0" err="1"/>
              <a:t>eff</a:t>
            </a:r>
            <a:r>
              <a:rPr lang="de-DE" sz="2000" b="1" dirty="0"/>
              <a:t> = 304 ± 11 ± 40 </a:t>
            </a:r>
            <a:r>
              <a:rPr lang="de-DE" sz="2000" b="1" dirty="0" err="1"/>
              <a:t>MeV</a:t>
            </a:r>
            <a:endParaRPr lang="de-DE" sz="2000" b="1" dirty="0"/>
          </a:p>
          <a:p>
            <a:r>
              <a:rPr lang="en-US" dirty="0" smtClean="0">
                <a:sym typeface="Wingdings"/>
              </a:rPr>
              <a:t/>
            </a:r>
            <a:br>
              <a:rPr lang="en-US" dirty="0" smtClean="0">
                <a:sym typeface="Wingdings"/>
              </a:rPr>
            </a:br>
            <a:r>
              <a:rPr lang="en-US" dirty="0" smtClean="0">
                <a:sym typeface="Wingdings"/>
              </a:rPr>
              <a:t> Effective temperature of approx. 300 MeV is observed as a result of a high initial temperature and the blue-shift due to the radial expansion of the system.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313" y="1743143"/>
            <a:ext cx="4421486" cy="50687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3208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1224429" y="2429138"/>
            <a:ext cx="9724913" cy="1710464"/>
          </a:xfrm>
        </p:spPr>
        <p:txBody>
          <a:bodyPr>
            <a:noAutofit/>
          </a:bodyPr>
          <a:lstStyle/>
          <a:p>
            <a:r>
              <a:rPr lang="en-US" sz="4400" b="0" cap="none" dirty="0" smtClean="0"/>
              <a:t>Introduction</a:t>
            </a:r>
            <a:endParaRPr lang="en-US" sz="4400" b="0" cap="none" dirty="0"/>
          </a:p>
        </p:txBody>
      </p:sp>
    </p:spTree>
    <p:extLst>
      <p:ext uri="{BB962C8B-B14F-4D97-AF65-F5344CB8AC3E}">
        <p14:creationId xmlns:p14="http://schemas.microsoft.com/office/powerpoint/2010/main" val="931353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1224429" y="2429138"/>
            <a:ext cx="9724913" cy="1710464"/>
          </a:xfrm>
        </p:spPr>
        <p:txBody>
          <a:bodyPr>
            <a:noAutofit/>
          </a:bodyPr>
          <a:lstStyle/>
          <a:p>
            <a:r>
              <a:rPr lang="en-US" sz="4400" b="0" cap="none" dirty="0" smtClean="0"/>
              <a:t>QGP thermodynamics and soft probes</a:t>
            </a:r>
            <a:endParaRPr lang="en-US" sz="4400" b="0" cap="none" dirty="0"/>
          </a:p>
        </p:txBody>
      </p:sp>
    </p:spTree>
    <p:extLst>
      <p:ext uri="{BB962C8B-B14F-4D97-AF65-F5344CB8AC3E}">
        <p14:creationId xmlns:p14="http://schemas.microsoft.com/office/powerpoint/2010/main" val="725323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Thermodynamics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609600" y="907058"/>
            <a:ext cx="7980218" cy="5219107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It is important to distinguish between:</a:t>
            </a:r>
          </a:p>
          <a:p>
            <a:pPr lvl="1"/>
            <a:r>
              <a:rPr lang="en-US" dirty="0" smtClean="0"/>
              <a:t>a system of </a:t>
            </a:r>
            <a:r>
              <a:rPr lang="en-US" i="1" dirty="0" smtClean="0"/>
              <a:t>individual particles</a:t>
            </a:r>
            <a:endParaRPr lang="en-US" dirty="0" smtClean="0"/>
          </a:p>
          <a:p>
            <a:pPr lvl="1"/>
            <a:r>
              <a:rPr lang="en-US" dirty="0" smtClean="0"/>
              <a:t>a </a:t>
            </a:r>
            <a:r>
              <a:rPr lang="en-US" b="1" i="1" dirty="0" smtClean="0">
                <a:solidFill>
                  <a:schemeClr val="accent1"/>
                </a:solidFill>
              </a:rPr>
              <a:t>medium</a:t>
            </a:r>
            <a:r>
              <a:rPr lang="en-US" b="1" dirty="0" smtClean="0"/>
              <a:t> </a:t>
            </a:r>
            <a:r>
              <a:rPr lang="en-US" dirty="0" smtClean="0"/>
              <a:t>in which individual degrees of freedom do not matter anymore and thermodynamic (hydrodynamic) concepts (many body theories) can be applied.</a:t>
            </a:r>
          </a:p>
          <a:p>
            <a:pPr lvl="1"/>
            <a:endParaRPr lang="en-US" b="1" dirty="0"/>
          </a:p>
          <a:p>
            <a:r>
              <a:rPr lang="en-US" dirty="0" smtClean="0"/>
              <a:t>Thermodynamic (hydrodynamic) are typically used for systems with 10</a:t>
            </a:r>
            <a:r>
              <a:rPr lang="en-US" baseline="30000" dirty="0" smtClean="0"/>
              <a:t>5</a:t>
            </a:r>
            <a:r>
              <a:rPr lang="en-US" dirty="0" smtClean="0"/>
              <a:t>-10</a:t>
            </a:r>
            <a:r>
              <a:rPr lang="en-US" baseline="30000" dirty="0" smtClean="0"/>
              <a:t>23 </a:t>
            </a:r>
            <a:r>
              <a:rPr lang="en-US" dirty="0" smtClean="0"/>
              <a:t>particles in </a:t>
            </a:r>
            <a:r>
              <a:rPr lang="en-US" i="1" dirty="0" smtClean="0"/>
              <a:t>local thermodynamic equilibrium</a:t>
            </a:r>
            <a:r>
              <a:rPr lang="en-US" dirty="0" smtClean="0"/>
              <a:t>.</a:t>
            </a:r>
          </a:p>
          <a:p>
            <a:pPr lvl="1"/>
            <a:r>
              <a:rPr lang="en-US" i="1" dirty="0" smtClean="0"/>
              <a:t>Average (minimum bias) </a:t>
            </a:r>
            <a:r>
              <a:rPr lang="en-US" dirty="0" smtClean="0"/>
              <a:t>pp collision at the LHC: </a:t>
            </a:r>
            <a:r>
              <a:rPr lang="en-US" dirty="0" err="1" smtClean="0"/>
              <a:t>d</a:t>
            </a:r>
            <a:r>
              <a:rPr lang="en-US" i="1" dirty="0" err="1" smtClean="0"/>
              <a:t>N</a:t>
            </a:r>
            <a:r>
              <a:rPr lang="en-US" baseline="-25000" dirty="0" err="1" smtClean="0"/>
              <a:t>ch</a:t>
            </a:r>
            <a:r>
              <a:rPr lang="en-US" dirty="0" smtClean="0"/>
              <a:t>/</a:t>
            </a:r>
            <a:r>
              <a:rPr lang="en-US" dirty="0" err="1" smtClean="0"/>
              <a:t>d</a:t>
            </a:r>
            <a:r>
              <a:rPr lang="en-US" i="1" dirty="0" err="1" smtClean="0"/>
              <a:t>η</a:t>
            </a:r>
            <a:r>
              <a:rPr lang="en-US" dirty="0" smtClean="0"/>
              <a:t> ≈ 6</a:t>
            </a:r>
          </a:p>
          <a:p>
            <a:pPr lvl="1"/>
            <a:endParaRPr lang="en-US" dirty="0"/>
          </a:p>
          <a:p>
            <a:r>
              <a:rPr lang="en-US" dirty="0" smtClean="0"/>
              <a:t>Lifetime of the system must be long enough so that equilibrium can be established by several (simulations indicate 5-6) interactions between its constituents.</a:t>
            </a:r>
            <a:endParaRPr lang="en-US" dirty="0"/>
          </a:p>
        </p:txBody>
      </p:sp>
      <p:grpSp>
        <p:nvGrpSpPr>
          <p:cNvPr id="16" name="Group 15"/>
          <p:cNvGrpSpPr/>
          <p:nvPr/>
        </p:nvGrpSpPr>
        <p:grpSpPr>
          <a:xfrm>
            <a:off x="9218363" y="1156156"/>
            <a:ext cx="2682075" cy="4132255"/>
            <a:chOff x="9190654" y="1253137"/>
            <a:chExt cx="2682075" cy="4132255"/>
          </a:xfrm>
        </p:grpSpPr>
        <p:sp>
          <p:nvSpPr>
            <p:cNvPr id="7" name="Rounded Rectangular Callout 6"/>
            <p:cNvSpPr/>
            <p:nvPr/>
          </p:nvSpPr>
          <p:spPr>
            <a:xfrm>
              <a:off x="9190654" y="1253137"/>
              <a:ext cx="2682075" cy="2106668"/>
            </a:xfrm>
            <a:prstGeom prst="wedgeRoundRectCallou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8" name="Group 7"/>
            <p:cNvGrpSpPr/>
            <p:nvPr/>
          </p:nvGrpSpPr>
          <p:grpSpPr>
            <a:xfrm>
              <a:off x="9190654" y="1491184"/>
              <a:ext cx="2637831" cy="3894208"/>
              <a:chOff x="9509925" y="1245828"/>
              <a:chExt cx="2637831" cy="3894208"/>
            </a:xfrm>
          </p:grpSpPr>
          <p:grpSp>
            <p:nvGrpSpPr>
              <p:cNvPr id="9" name="Group 8"/>
              <p:cNvGrpSpPr/>
              <p:nvPr/>
            </p:nvGrpSpPr>
            <p:grpSpPr>
              <a:xfrm>
                <a:off x="9509925" y="3400265"/>
                <a:ext cx="728584" cy="1739771"/>
                <a:chOff x="2048256" y="1459655"/>
                <a:chExt cx="220201" cy="589314"/>
              </a:xfrm>
            </p:grpSpPr>
            <p:sp>
              <p:nvSpPr>
                <p:cNvPr id="11" name="Oval 10"/>
                <p:cNvSpPr/>
                <p:nvPr/>
              </p:nvSpPr>
              <p:spPr>
                <a:xfrm>
                  <a:off x="2129926" y="1459655"/>
                  <a:ext cx="138531" cy="169521"/>
                </a:xfrm>
                <a:prstGeom prst="ellipse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>
                    <a:latin typeface="Helvetica"/>
                  </a:endParaRPr>
                </a:p>
              </p:txBody>
            </p:sp>
            <p:cxnSp>
              <p:nvCxnSpPr>
                <p:cNvPr id="12" name="Straight Connector 11"/>
                <p:cNvCxnSpPr/>
                <p:nvPr/>
              </p:nvCxnSpPr>
              <p:spPr>
                <a:xfrm flipH="1">
                  <a:off x="2199191" y="1629176"/>
                  <a:ext cx="1" cy="327640"/>
                </a:xfrm>
                <a:prstGeom prst="line">
                  <a:avLst/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" name="Straight Connector 12"/>
                <p:cNvCxnSpPr/>
                <p:nvPr/>
              </p:nvCxnSpPr>
              <p:spPr>
                <a:xfrm flipH="1">
                  <a:off x="2129926" y="1956816"/>
                  <a:ext cx="69265" cy="92153"/>
                </a:xfrm>
                <a:prstGeom prst="line">
                  <a:avLst/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" name="Straight Connector 13"/>
                <p:cNvCxnSpPr/>
                <p:nvPr/>
              </p:nvCxnSpPr>
              <p:spPr>
                <a:xfrm>
                  <a:off x="2199191" y="1956816"/>
                  <a:ext cx="69266" cy="92153"/>
                </a:xfrm>
                <a:prstGeom prst="line">
                  <a:avLst/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" name="Straight Connector 14"/>
                <p:cNvCxnSpPr/>
                <p:nvPr/>
              </p:nvCxnSpPr>
              <p:spPr>
                <a:xfrm flipH="1" flipV="1">
                  <a:off x="2048256" y="1690749"/>
                  <a:ext cx="150936" cy="102248"/>
                </a:xfrm>
                <a:prstGeom prst="line">
                  <a:avLst/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0" name="TextBox 9"/>
              <p:cNvSpPr txBox="1"/>
              <p:nvPr/>
            </p:nvSpPr>
            <p:spPr>
              <a:xfrm>
                <a:off x="9509925" y="1245828"/>
                <a:ext cx="2637831" cy="175432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 smtClean="0">
                    <a:solidFill>
                      <a:schemeClr val="bg1"/>
                    </a:solidFill>
                  </a:rPr>
                  <a:t>With only 6 particles, it sounds hopeless.. But how many particles are created in a massive heavy-ion collision? Let’s measure it..</a:t>
                </a:r>
                <a:endParaRPr lang="en-US" dirty="0">
                  <a:solidFill>
                    <a:schemeClr val="bg1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412217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Geometry of heavy </a:t>
            </a:r>
            <a:r>
              <a:rPr lang="en-US" dirty="0"/>
              <a:t>i</a:t>
            </a:r>
            <a:r>
              <a:rPr lang="en-US" dirty="0" smtClean="0"/>
              <a:t>on </a:t>
            </a:r>
            <a:r>
              <a:rPr lang="en-US" dirty="0"/>
              <a:t>c</a:t>
            </a:r>
            <a:r>
              <a:rPr lang="en-US" dirty="0" smtClean="0"/>
              <a:t>ollisions</a:t>
            </a:r>
          </a:p>
        </p:txBody>
      </p:sp>
      <p:sp>
        <p:nvSpPr>
          <p:cNvPr id="153" name="TextBox 152"/>
          <p:cNvSpPr txBox="1"/>
          <p:nvPr/>
        </p:nvSpPr>
        <p:spPr>
          <a:xfrm>
            <a:off x="6939589" y="4983058"/>
            <a:ext cx="4989175" cy="1323439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Helvetica" charset="0"/>
                <a:ea typeface="Helvetica" charset="0"/>
                <a:cs typeface="Helvetica" charset="0"/>
                <a:sym typeface="Wingdings"/>
              </a:rPr>
              <a:t> </a:t>
            </a:r>
            <a:r>
              <a:rPr lang="en-US" sz="2000" dirty="0" smtClean="0">
                <a:latin typeface="Helvetica" charset="0"/>
                <a:ea typeface="Helvetica" charset="0"/>
                <a:cs typeface="Helvetica" charset="0"/>
              </a:rPr>
              <a:t>We </a:t>
            </a:r>
            <a:r>
              <a:rPr lang="en-US" sz="2000" dirty="0">
                <a:latin typeface="Helvetica" charset="0"/>
                <a:ea typeface="Helvetica" charset="0"/>
                <a:cs typeface="Helvetica" charset="0"/>
              </a:rPr>
              <a:t>can </a:t>
            </a:r>
            <a:r>
              <a:rPr lang="en-US" sz="2000" dirty="0" smtClean="0">
                <a:latin typeface="Helvetica" charset="0"/>
                <a:ea typeface="Helvetica" charset="0"/>
                <a:cs typeface="Helvetica" charset="0"/>
              </a:rPr>
              <a:t>determine (a </a:t>
            </a:r>
            <a:r>
              <a:rPr lang="en-US" sz="2000" dirty="0">
                <a:latin typeface="Helvetica" charset="0"/>
                <a:ea typeface="Helvetica" charset="0"/>
                <a:cs typeface="Helvetica" charset="0"/>
              </a:rPr>
              <a:t>posteriori</a:t>
            </a:r>
            <a:r>
              <a:rPr lang="en-US" sz="2000" dirty="0" smtClean="0">
                <a:latin typeface="Helvetica" charset="0"/>
                <a:ea typeface="Helvetica" charset="0"/>
                <a:cs typeface="Helvetica" charset="0"/>
              </a:rPr>
              <a:t>) </a:t>
            </a:r>
            <a:r>
              <a:rPr lang="en-US" sz="2000" dirty="0">
                <a:latin typeface="Helvetica" charset="0"/>
                <a:ea typeface="Helvetica" charset="0"/>
                <a:cs typeface="Helvetica" charset="0"/>
              </a:rPr>
              <a:t>the geometry of heavy </a:t>
            </a:r>
            <a:r>
              <a:rPr lang="en-US" sz="2000" dirty="0" smtClean="0">
                <a:latin typeface="Helvetica" charset="0"/>
                <a:ea typeface="Helvetica" charset="0"/>
                <a:cs typeface="Helvetica" charset="0"/>
              </a:rPr>
              <a:t>ion collisions</a:t>
            </a:r>
            <a:r>
              <a:rPr lang="en-US" sz="2000" dirty="0" smtClean="0">
                <a:latin typeface="Helvetica" charset="0"/>
                <a:ea typeface="Helvetica" charset="0"/>
                <a:cs typeface="Helvetica" charset="0"/>
              </a:rPr>
              <a:t>. More details on the </a:t>
            </a:r>
            <a:r>
              <a:rPr lang="en-US" sz="2000" b="1" i="1" dirty="0" err="1" smtClean="0">
                <a:latin typeface="Helvetica" charset="0"/>
                <a:ea typeface="Helvetica" charset="0"/>
                <a:cs typeface="Helvetica" charset="0"/>
              </a:rPr>
              <a:t>Glauber</a:t>
            </a:r>
            <a:r>
              <a:rPr lang="en-US" sz="2000" b="1" i="1" dirty="0" smtClean="0">
                <a:latin typeface="Helvetica" charset="0"/>
                <a:ea typeface="Helvetica" charset="0"/>
                <a:cs typeface="Helvetica" charset="0"/>
              </a:rPr>
              <a:t> model </a:t>
            </a:r>
            <a:r>
              <a:rPr lang="en-US" sz="2000" dirty="0" smtClean="0">
                <a:latin typeface="Helvetica" charset="0"/>
                <a:ea typeface="Helvetica" charset="0"/>
                <a:cs typeface="Helvetica" charset="0"/>
              </a:rPr>
              <a:t>when discuss hard probes..</a:t>
            </a:r>
            <a:endParaRPr lang="en-US" sz="2000" dirty="0">
              <a:latin typeface="Helvetica" charset="0"/>
              <a:ea typeface="Helvetica" charset="0"/>
              <a:cs typeface="Helvetica" charset="0"/>
            </a:endParaRPr>
          </a:p>
        </p:txBody>
      </p:sp>
      <p:sp>
        <p:nvSpPr>
          <p:cNvPr id="13428" name="Rectangle 126"/>
          <p:cNvSpPr>
            <a:spLocks noChangeArrowheads="1"/>
          </p:cNvSpPr>
          <p:nvPr/>
        </p:nvSpPr>
        <p:spPr bwMode="auto">
          <a:xfrm>
            <a:off x="6803405" y="803397"/>
            <a:ext cx="5388595" cy="40318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400" b="1" dirty="0">
                <a:solidFill>
                  <a:srgbClr val="0070C0"/>
                </a:solidFill>
                <a:latin typeface="Helvetica" charset="0"/>
                <a:ea typeface="Helvetica" charset="0"/>
                <a:cs typeface="Helvetica" charset="0"/>
              </a:rPr>
              <a:t>Centrality Variables:</a:t>
            </a:r>
            <a:br>
              <a:rPr lang="en-US" sz="2400" b="1" dirty="0">
                <a:solidFill>
                  <a:srgbClr val="0070C0"/>
                </a:solidFill>
                <a:latin typeface="Helvetica" charset="0"/>
                <a:ea typeface="Helvetica" charset="0"/>
                <a:cs typeface="Helvetica" charset="0"/>
              </a:rPr>
            </a:br>
            <a:endParaRPr lang="en-US" sz="2400" b="1" dirty="0">
              <a:latin typeface="Helvetica" charset="0"/>
              <a:ea typeface="Helvetica" charset="0"/>
              <a:cs typeface="Helvetica" charset="0"/>
            </a:endParaRPr>
          </a:p>
          <a:p>
            <a:pPr>
              <a:buFont typeface="Arial" charset="0"/>
              <a:buChar char="•"/>
            </a:pPr>
            <a:r>
              <a:rPr lang="en-US" sz="2400" b="1" i="1" dirty="0" err="1" smtClean="0">
                <a:latin typeface="Helvetica" charset="0"/>
                <a:ea typeface="Helvetica" charset="0"/>
                <a:cs typeface="Helvetica" charset="0"/>
              </a:rPr>
              <a:t>N</a:t>
            </a:r>
            <a:r>
              <a:rPr lang="en-US" sz="2400" b="1" baseline="-25000" dirty="0" err="1" smtClean="0">
                <a:latin typeface="Helvetica" charset="0"/>
                <a:ea typeface="Helvetica" charset="0"/>
                <a:cs typeface="Helvetica" charset="0"/>
              </a:rPr>
              <a:t>coll</a:t>
            </a:r>
            <a:r>
              <a:rPr lang="en-US" sz="2400" dirty="0" smtClean="0">
                <a:latin typeface="Helvetica" charset="0"/>
                <a:ea typeface="Helvetica" charset="0"/>
                <a:cs typeface="Helvetica" charset="0"/>
              </a:rPr>
              <a:t>: Number </a:t>
            </a:r>
            <a:r>
              <a:rPr lang="en-US" sz="2400" dirty="0">
                <a:latin typeface="Helvetica" charset="0"/>
                <a:ea typeface="Helvetica" charset="0"/>
                <a:cs typeface="Helvetica" charset="0"/>
              </a:rPr>
              <a:t>of </a:t>
            </a:r>
            <a:r>
              <a:rPr lang="en-US" sz="2400" dirty="0" smtClean="0">
                <a:latin typeface="Helvetica" charset="0"/>
                <a:ea typeface="Helvetica" charset="0"/>
                <a:cs typeface="Helvetica" charset="0"/>
              </a:rPr>
              <a:t/>
            </a:r>
            <a:br>
              <a:rPr lang="en-US" sz="2400" dirty="0" smtClean="0">
                <a:latin typeface="Helvetica" charset="0"/>
                <a:ea typeface="Helvetica" charset="0"/>
                <a:cs typeface="Helvetica" charset="0"/>
              </a:rPr>
            </a:br>
            <a:r>
              <a:rPr lang="en-US" sz="2400" dirty="0" smtClean="0">
                <a:latin typeface="Helvetica" charset="0"/>
                <a:ea typeface="Helvetica" charset="0"/>
                <a:cs typeface="Helvetica" charset="0"/>
              </a:rPr>
              <a:t>nucleon-nucleon collisions </a:t>
            </a:r>
          </a:p>
          <a:p>
            <a:pPr>
              <a:buFont typeface="Arial" charset="0"/>
              <a:buChar char="•"/>
            </a:pPr>
            <a:r>
              <a:rPr lang="en-US" sz="2400" b="1" i="1" dirty="0" err="1" smtClean="0">
                <a:latin typeface="Helvetica" charset="0"/>
                <a:ea typeface="Helvetica" charset="0"/>
                <a:cs typeface="Helvetica" charset="0"/>
              </a:rPr>
              <a:t>N</a:t>
            </a:r>
            <a:r>
              <a:rPr lang="en-US" sz="2400" b="1" baseline="-25000" dirty="0" err="1" smtClean="0">
                <a:latin typeface="Helvetica" charset="0"/>
                <a:ea typeface="Helvetica" charset="0"/>
                <a:cs typeface="Helvetica" charset="0"/>
              </a:rPr>
              <a:t>part</a:t>
            </a:r>
            <a:r>
              <a:rPr lang="en-US" sz="2400" dirty="0" smtClean="0">
                <a:latin typeface="Helvetica" charset="0"/>
                <a:ea typeface="Helvetica" charset="0"/>
                <a:cs typeface="Helvetica" charset="0"/>
              </a:rPr>
              <a:t>: Number </a:t>
            </a:r>
            <a:r>
              <a:rPr lang="en-US" sz="2400" dirty="0">
                <a:latin typeface="Helvetica" charset="0"/>
                <a:ea typeface="Helvetica" charset="0"/>
                <a:cs typeface="Helvetica" charset="0"/>
              </a:rPr>
              <a:t>of </a:t>
            </a:r>
            <a:r>
              <a:rPr lang="en-US" sz="2400" dirty="0" smtClean="0">
                <a:latin typeface="Helvetica" charset="0"/>
                <a:ea typeface="Helvetica" charset="0"/>
                <a:cs typeface="Helvetica" charset="0"/>
              </a:rPr>
              <a:t/>
            </a:r>
            <a:br>
              <a:rPr lang="en-US" sz="2400" dirty="0" smtClean="0">
                <a:latin typeface="Helvetica" charset="0"/>
                <a:ea typeface="Helvetica" charset="0"/>
                <a:cs typeface="Helvetica" charset="0"/>
              </a:rPr>
            </a:br>
            <a:r>
              <a:rPr lang="en-US" sz="2400" dirty="0" smtClean="0">
                <a:latin typeface="Helvetica" charset="0"/>
                <a:ea typeface="Helvetica" charset="0"/>
                <a:cs typeface="Helvetica" charset="0"/>
              </a:rPr>
              <a:t>participating nucleons</a:t>
            </a:r>
            <a:br>
              <a:rPr lang="en-US" sz="2400" dirty="0" smtClean="0">
                <a:latin typeface="Helvetica" charset="0"/>
                <a:ea typeface="Helvetica" charset="0"/>
                <a:cs typeface="Helvetica" charset="0"/>
              </a:rPr>
            </a:br>
            <a:endParaRPr lang="en-US" sz="2400" baseline="-25000" dirty="0">
              <a:latin typeface="Helvetica" charset="0"/>
              <a:ea typeface="Helvetica" charset="0"/>
              <a:cs typeface="Helvetica" charset="0"/>
            </a:endParaRPr>
          </a:p>
          <a:p>
            <a:pPr>
              <a:buFont typeface="Arial" charset="0"/>
              <a:buChar char="•"/>
            </a:pPr>
            <a:r>
              <a:rPr lang="en-US" sz="2400" dirty="0">
                <a:latin typeface="Helvetica" charset="0"/>
                <a:ea typeface="Helvetica" charset="0"/>
                <a:cs typeface="Helvetica" charset="0"/>
              </a:rPr>
              <a:t> Percentile of </a:t>
            </a:r>
            <a:r>
              <a:rPr lang="en-US" sz="2400" dirty="0" smtClean="0">
                <a:latin typeface="Helvetica" charset="0"/>
                <a:ea typeface="Helvetica" charset="0"/>
                <a:cs typeface="Helvetica" charset="0"/>
              </a:rPr>
              <a:t>hadronic </a:t>
            </a:r>
            <a:br>
              <a:rPr lang="en-US" sz="2400" dirty="0" smtClean="0">
                <a:latin typeface="Helvetica" charset="0"/>
                <a:ea typeface="Helvetica" charset="0"/>
                <a:cs typeface="Helvetica" charset="0"/>
              </a:rPr>
            </a:br>
            <a:r>
              <a:rPr lang="en-US" sz="2400" dirty="0" smtClean="0">
                <a:latin typeface="Helvetica" charset="0"/>
                <a:ea typeface="Helvetica" charset="0"/>
                <a:cs typeface="Helvetica" charset="0"/>
              </a:rPr>
              <a:t>cross-section:</a:t>
            </a:r>
            <a:r>
              <a:rPr lang="en-US" sz="2400" dirty="0" smtClean="0">
                <a:solidFill>
                  <a:srgbClr val="006600"/>
                </a:solidFill>
                <a:latin typeface="Helvetica" charset="0"/>
                <a:ea typeface="Helvetica" charset="0"/>
                <a:cs typeface="Helvetica" charset="0"/>
              </a:rPr>
              <a:t/>
            </a:r>
            <a:br>
              <a:rPr lang="en-US" sz="2400" dirty="0" smtClean="0">
                <a:solidFill>
                  <a:srgbClr val="006600"/>
                </a:solidFill>
                <a:latin typeface="Helvetica" charset="0"/>
                <a:ea typeface="Helvetica" charset="0"/>
                <a:cs typeface="Helvetica" charset="0"/>
              </a:rPr>
            </a:br>
            <a:r>
              <a:rPr lang="en-US" sz="2400" dirty="0" smtClean="0">
                <a:solidFill>
                  <a:srgbClr val="FF0000"/>
                </a:solidFill>
                <a:latin typeface="Helvetica" charset="0"/>
                <a:ea typeface="Helvetica" charset="0"/>
                <a:cs typeface="Helvetica" charset="0"/>
              </a:rPr>
              <a:t>0-5% =&gt; central (“many particles”)</a:t>
            </a:r>
            <a:br>
              <a:rPr lang="en-US" sz="2400" dirty="0" smtClean="0">
                <a:solidFill>
                  <a:srgbClr val="FF0000"/>
                </a:solidFill>
                <a:latin typeface="Helvetica" charset="0"/>
                <a:ea typeface="Helvetica" charset="0"/>
                <a:cs typeface="Helvetica" charset="0"/>
              </a:rPr>
            </a:br>
            <a:r>
              <a:rPr lang="en-US" sz="2400" dirty="0" smtClean="0">
                <a:solidFill>
                  <a:srgbClr val="FF0000"/>
                </a:solidFill>
                <a:latin typeface="Helvetica" charset="0"/>
                <a:ea typeface="Helvetica" charset="0"/>
                <a:cs typeface="Helvetica" charset="0"/>
              </a:rPr>
              <a:t>80-90% =&gt; peripheral (“few particles”)</a:t>
            </a:r>
            <a:endParaRPr lang="en-US" sz="2400" dirty="0">
              <a:solidFill>
                <a:srgbClr val="FF0000"/>
              </a:solidFill>
              <a:latin typeface="Helvetica" charset="0"/>
              <a:ea typeface="Helvetica" charset="0"/>
              <a:cs typeface="Helvetica" charset="0"/>
            </a:endParaRPr>
          </a:p>
        </p:txBody>
      </p:sp>
      <p:sp>
        <p:nvSpPr>
          <p:cNvPr id="204" name="TextBox 203"/>
          <p:cNvSpPr txBox="1"/>
          <p:nvPr/>
        </p:nvSpPr>
        <p:spPr>
          <a:xfrm>
            <a:off x="2372874" y="2895600"/>
            <a:ext cx="118814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dirty="0">
                <a:latin typeface="Helvetica" charset="0"/>
                <a:ea typeface="Helvetica" charset="0"/>
                <a:cs typeface="Helvetica" charset="0"/>
              </a:rPr>
              <a:t>Peripheral</a:t>
            </a:r>
          </a:p>
        </p:txBody>
      </p:sp>
      <p:grpSp>
        <p:nvGrpSpPr>
          <p:cNvPr id="17" name="Group 16"/>
          <p:cNvGrpSpPr/>
          <p:nvPr/>
        </p:nvGrpSpPr>
        <p:grpSpPr>
          <a:xfrm>
            <a:off x="634551" y="5714513"/>
            <a:ext cx="4881316" cy="989452"/>
            <a:chOff x="954600" y="1663148"/>
            <a:chExt cx="4881316" cy="989452"/>
          </a:xfrm>
        </p:grpSpPr>
        <p:grpSp>
          <p:nvGrpSpPr>
            <p:cNvPr id="5" name="Group 4"/>
            <p:cNvGrpSpPr>
              <a:grpSpLocks noChangeAspect="1"/>
            </p:cNvGrpSpPr>
            <p:nvPr/>
          </p:nvGrpSpPr>
          <p:grpSpPr>
            <a:xfrm>
              <a:off x="954600" y="1663148"/>
              <a:ext cx="1560000" cy="900000"/>
              <a:chOff x="762000" y="1762780"/>
              <a:chExt cx="1981200" cy="1143000"/>
            </a:xfrm>
          </p:grpSpPr>
          <p:sp>
            <p:nvSpPr>
              <p:cNvPr id="202" name="Oval 201"/>
              <p:cNvSpPr/>
              <p:nvPr/>
            </p:nvSpPr>
            <p:spPr bwMode="auto">
              <a:xfrm>
                <a:off x="762000" y="1762780"/>
                <a:ext cx="1203599" cy="1143000"/>
              </a:xfrm>
              <a:prstGeom prst="ellipse">
                <a:avLst/>
              </a:prstGeom>
              <a:solidFill>
                <a:srgbClr val="00B0F0">
                  <a:alpha val="50000"/>
                </a:srgbClr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GB" sz="2400" i="1">
                  <a:latin typeface="Helvetica" charset="0"/>
                  <a:ea typeface="Helvetica" charset="0"/>
                  <a:cs typeface="Helvetica" charset="0"/>
                </a:endParaRPr>
              </a:p>
            </p:txBody>
          </p:sp>
          <p:sp>
            <p:nvSpPr>
              <p:cNvPr id="203" name="Oval 202"/>
              <p:cNvSpPr/>
              <p:nvPr/>
            </p:nvSpPr>
            <p:spPr bwMode="auto">
              <a:xfrm>
                <a:off x="1539601" y="1762780"/>
                <a:ext cx="1203599" cy="1143000"/>
              </a:xfrm>
              <a:prstGeom prst="ellipse">
                <a:avLst/>
              </a:prstGeom>
              <a:solidFill>
                <a:srgbClr val="00B0F0">
                  <a:alpha val="50000"/>
                </a:srgbClr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GB" sz="2400" i="1">
                  <a:latin typeface="Helvetica" charset="0"/>
                  <a:ea typeface="Helvetica" charset="0"/>
                  <a:cs typeface="Helvetica" charset="0"/>
                </a:endParaRPr>
              </a:p>
            </p:txBody>
          </p:sp>
          <p:sp>
            <p:nvSpPr>
              <p:cNvPr id="156" name="Oval 155"/>
              <p:cNvSpPr/>
              <p:nvPr/>
            </p:nvSpPr>
            <p:spPr bwMode="auto">
              <a:xfrm>
                <a:off x="1600200" y="2448580"/>
                <a:ext cx="152400" cy="142220"/>
              </a:xfrm>
              <a:prstGeom prst="ellipse">
                <a:avLst/>
              </a:prstGeom>
              <a:solidFill>
                <a:srgbClr val="FF000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GB" sz="2400" i="1">
                  <a:latin typeface="Helvetica" charset="0"/>
                  <a:ea typeface="Helvetica" charset="0"/>
                  <a:cs typeface="Helvetica" charset="0"/>
                </a:endParaRPr>
              </a:p>
            </p:txBody>
          </p:sp>
          <p:sp>
            <p:nvSpPr>
              <p:cNvPr id="157" name="Oval 156"/>
              <p:cNvSpPr/>
              <p:nvPr/>
            </p:nvSpPr>
            <p:spPr bwMode="auto">
              <a:xfrm>
                <a:off x="1676400" y="1991380"/>
                <a:ext cx="152400" cy="142220"/>
              </a:xfrm>
              <a:prstGeom prst="ellipse">
                <a:avLst/>
              </a:prstGeom>
              <a:solidFill>
                <a:srgbClr val="FF000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GB" sz="2400" i="1">
                  <a:latin typeface="Helvetica" charset="0"/>
                  <a:ea typeface="Helvetica" charset="0"/>
                  <a:cs typeface="Helvetica" charset="0"/>
                </a:endParaRPr>
              </a:p>
            </p:txBody>
          </p:sp>
          <p:sp>
            <p:nvSpPr>
              <p:cNvPr id="158" name="Oval 157"/>
              <p:cNvSpPr/>
              <p:nvPr/>
            </p:nvSpPr>
            <p:spPr bwMode="auto">
              <a:xfrm>
                <a:off x="1600200" y="2219980"/>
                <a:ext cx="152400" cy="142220"/>
              </a:xfrm>
              <a:prstGeom prst="ellipse">
                <a:avLst/>
              </a:prstGeom>
              <a:solidFill>
                <a:srgbClr val="66990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GB" sz="2400" i="1">
                  <a:latin typeface="Helvetica" charset="0"/>
                  <a:ea typeface="Helvetica" charset="0"/>
                  <a:cs typeface="Helvetica" charset="0"/>
                </a:endParaRPr>
              </a:p>
            </p:txBody>
          </p:sp>
          <p:sp>
            <p:nvSpPr>
              <p:cNvPr id="161" name="Oval 160"/>
              <p:cNvSpPr/>
              <p:nvPr/>
            </p:nvSpPr>
            <p:spPr bwMode="auto">
              <a:xfrm>
                <a:off x="1752600" y="2286000"/>
                <a:ext cx="152400" cy="142220"/>
              </a:xfrm>
              <a:prstGeom prst="ellipse">
                <a:avLst/>
              </a:prstGeom>
              <a:solidFill>
                <a:schemeClr val="accent6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GB" sz="2400" i="1">
                  <a:latin typeface="Helvetica" charset="0"/>
                  <a:ea typeface="Helvetica" charset="0"/>
                  <a:cs typeface="Helvetica" charset="0"/>
                </a:endParaRPr>
              </a:p>
            </p:txBody>
          </p:sp>
          <p:sp>
            <p:nvSpPr>
              <p:cNvPr id="163" name="Oval 162"/>
              <p:cNvSpPr/>
              <p:nvPr/>
            </p:nvSpPr>
            <p:spPr bwMode="auto">
              <a:xfrm>
                <a:off x="1752600" y="2514600"/>
                <a:ext cx="152400" cy="142220"/>
              </a:xfrm>
              <a:prstGeom prst="ellipse">
                <a:avLst/>
              </a:prstGeom>
              <a:solidFill>
                <a:schemeClr val="accent6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GB" sz="2400" i="1">
                  <a:latin typeface="Helvetica" charset="0"/>
                  <a:ea typeface="Helvetica" charset="0"/>
                  <a:cs typeface="Helvetica" charset="0"/>
                </a:endParaRPr>
              </a:p>
            </p:txBody>
          </p:sp>
        </p:grpSp>
        <p:grpSp>
          <p:nvGrpSpPr>
            <p:cNvPr id="6" name="Group 5"/>
            <p:cNvGrpSpPr>
              <a:grpSpLocks noChangeAspect="1"/>
            </p:cNvGrpSpPr>
            <p:nvPr/>
          </p:nvGrpSpPr>
          <p:grpSpPr>
            <a:xfrm>
              <a:off x="4648200" y="1752600"/>
              <a:ext cx="1187716" cy="900000"/>
              <a:chOff x="6111601" y="1752600"/>
              <a:chExt cx="1508399" cy="1143000"/>
            </a:xfrm>
          </p:grpSpPr>
          <p:sp>
            <p:nvSpPr>
              <p:cNvPr id="2" name="Oval 1"/>
              <p:cNvSpPr/>
              <p:nvPr/>
            </p:nvSpPr>
            <p:spPr bwMode="auto">
              <a:xfrm>
                <a:off x="6111601" y="1752600"/>
                <a:ext cx="1203599" cy="1143000"/>
              </a:xfrm>
              <a:prstGeom prst="ellipse">
                <a:avLst/>
              </a:prstGeom>
              <a:solidFill>
                <a:srgbClr val="00B0F0">
                  <a:alpha val="50000"/>
                </a:srgbClr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GB" sz="2400" i="1">
                  <a:latin typeface="Helvetica" charset="0"/>
                  <a:ea typeface="Helvetica" charset="0"/>
                  <a:cs typeface="Helvetica" charset="0"/>
                </a:endParaRPr>
              </a:p>
            </p:txBody>
          </p:sp>
          <p:sp>
            <p:nvSpPr>
              <p:cNvPr id="201" name="Oval 200"/>
              <p:cNvSpPr/>
              <p:nvPr/>
            </p:nvSpPr>
            <p:spPr bwMode="auto">
              <a:xfrm>
                <a:off x="6416401" y="1752600"/>
                <a:ext cx="1203599" cy="1143000"/>
              </a:xfrm>
              <a:prstGeom prst="ellipse">
                <a:avLst/>
              </a:prstGeom>
              <a:solidFill>
                <a:srgbClr val="00B0F0">
                  <a:alpha val="50000"/>
                </a:srgbClr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GB" sz="2400" i="1">
                  <a:latin typeface="Helvetica" charset="0"/>
                  <a:ea typeface="Helvetica" charset="0"/>
                  <a:cs typeface="Helvetica" charset="0"/>
                </a:endParaRPr>
              </a:p>
            </p:txBody>
          </p:sp>
          <p:sp>
            <p:nvSpPr>
              <p:cNvPr id="4" name="Oval 3"/>
              <p:cNvSpPr/>
              <p:nvPr/>
            </p:nvSpPr>
            <p:spPr bwMode="auto">
              <a:xfrm>
                <a:off x="6781800" y="2448580"/>
                <a:ext cx="152400" cy="142220"/>
              </a:xfrm>
              <a:prstGeom prst="ellipse">
                <a:avLst/>
              </a:prstGeom>
              <a:solidFill>
                <a:srgbClr val="FF000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GB" sz="2400" i="1">
                  <a:latin typeface="Helvetica" charset="0"/>
                  <a:ea typeface="Helvetica" charset="0"/>
                  <a:cs typeface="Helvetica" charset="0"/>
                </a:endParaRPr>
              </a:p>
            </p:txBody>
          </p:sp>
          <p:sp>
            <p:nvSpPr>
              <p:cNvPr id="154" name="Oval 153"/>
              <p:cNvSpPr/>
              <p:nvPr/>
            </p:nvSpPr>
            <p:spPr bwMode="auto">
              <a:xfrm>
                <a:off x="6858000" y="2219980"/>
                <a:ext cx="152400" cy="142220"/>
              </a:xfrm>
              <a:prstGeom prst="ellipse">
                <a:avLst/>
              </a:prstGeom>
              <a:solidFill>
                <a:srgbClr val="66990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GB" sz="2400" i="1">
                  <a:latin typeface="Helvetica" charset="0"/>
                  <a:ea typeface="Helvetica" charset="0"/>
                  <a:cs typeface="Helvetica" charset="0"/>
                </a:endParaRPr>
              </a:p>
            </p:txBody>
          </p:sp>
          <p:sp>
            <p:nvSpPr>
              <p:cNvPr id="155" name="Oval 154"/>
              <p:cNvSpPr/>
              <p:nvPr/>
            </p:nvSpPr>
            <p:spPr bwMode="auto">
              <a:xfrm>
                <a:off x="6629400" y="2286000"/>
                <a:ext cx="152400" cy="142220"/>
              </a:xfrm>
              <a:prstGeom prst="ellipse">
                <a:avLst/>
              </a:prstGeom>
              <a:solidFill>
                <a:schemeClr val="accent6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GB" sz="2400" i="1">
                  <a:latin typeface="Helvetica" charset="0"/>
                  <a:ea typeface="Helvetica" charset="0"/>
                  <a:cs typeface="Helvetica" charset="0"/>
                </a:endParaRPr>
              </a:p>
            </p:txBody>
          </p:sp>
          <p:sp>
            <p:nvSpPr>
              <p:cNvPr id="166" name="Oval 165"/>
              <p:cNvSpPr/>
              <p:nvPr/>
            </p:nvSpPr>
            <p:spPr bwMode="auto">
              <a:xfrm>
                <a:off x="6858000" y="1828800"/>
                <a:ext cx="152400" cy="142220"/>
              </a:xfrm>
              <a:prstGeom prst="ellipse">
                <a:avLst/>
              </a:prstGeom>
              <a:solidFill>
                <a:srgbClr val="FF000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GB" sz="2400" i="1">
                  <a:latin typeface="Helvetica" charset="0"/>
                  <a:ea typeface="Helvetica" charset="0"/>
                  <a:cs typeface="Helvetica" charset="0"/>
                </a:endParaRPr>
              </a:p>
            </p:txBody>
          </p:sp>
          <p:sp>
            <p:nvSpPr>
              <p:cNvPr id="167" name="Oval 166"/>
              <p:cNvSpPr/>
              <p:nvPr/>
            </p:nvSpPr>
            <p:spPr bwMode="auto">
              <a:xfrm>
                <a:off x="7086600" y="2219980"/>
                <a:ext cx="152400" cy="142220"/>
              </a:xfrm>
              <a:prstGeom prst="ellipse">
                <a:avLst/>
              </a:prstGeom>
              <a:solidFill>
                <a:srgbClr val="66990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GB" sz="2400" i="1">
                  <a:latin typeface="Helvetica" charset="0"/>
                  <a:ea typeface="Helvetica" charset="0"/>
                  <a:cs typeface="Helvetica" charset="0"/>
                </a:endParaRPr>
              </a:p>
            </p:txBody>
          </p:sp>
          <p:sp>
            <p:nvSpPr>
              <p:cNvPr id="168" name="Oval 167"/>
              <p:cNvSpPr/>
              <p:nvPr/>
            </p:nvSpPr>
            <p:spPr bwMode="auto">
              <a:xfrm>
                <a:off x="6858000" y="2600980"/>
                <a:ext cx="152400" cy="142220"/>
              </a:xfrm>
              <a:prstGeom prst="ellipse">
                <a:avLst/>
              </a:prstGeom>
              <a:solidFill>
                <a:schemeClr val="accent6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GB" sz="2400" i="1">
                  <a:latin typeface="Helvetica" charset="0"/>
                  <a:ea typeface="Helvetica" charset="0"/>
                  <a:cs typeface="Helvetica" charset="0"/>
                </a:endParaRPr>
              </a:p>
            </p:txBody>
          </p:sp>
          <p:sp>
            <p:nvSpPr>
              <p:cNvPr id="169" name="Oval 168"/>
              <p:cNvSpPr/>
              <p:nvPr/>
            </p:nvSpPr>
            <p:spPr bwMode="auto">
              <a:xfrm>
                <a:off x="6629400" y="2600980"/>
                <a:ext cx="152400" cy="142220"/>
              </a:xfrm>
              <a:prstGeom prst="ellipse">
                <a:avLst/>
              </a:prstGeom>
              <a:solidFill>
                <a:srgbClr val="66990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GB" sz="2400" i="1">
                  <a:latin typeface="Helvetica" charset="0"/>
                  <a:ea typeface="Helvetica" charset="0"/>
                  <a:cs typeface="Helvetica" charset="0"/>
                </a:endParaRPr>
              </a:p>
            </p:txBody>
          </p:sp>
          <p:sp>
            <p:nvSpPr>
              <p:cNvPr id="170" name="Oval 169"/>
              <p:cNvSpPr/>
              <p:nvPr/>
            </p:nvSpPr>
            <p:spPr bwMode="auto">
              <a:xfrm>
                <a:off x="7010400" y="1981200"/>
                <a:ext cx="152400" cy="142220"/>
              </a:xfrm>
              <a:prstGeom prst="ellipse">
                <a:avLst/>
              </a:prstGeom>
              <a:solidFill>
                <a:srgbClr val="66990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GB" sz="2400" i="1">
                  <a:latin typeface="Helvetica" charset="0"/>
                  <a:ea typeface="Helvetica" charset="0"/>
                  <a:cs typeface="Helvetica" charset="0"/>
                </a:endParaRPr>
              </a:p>
            </p:txBody>
          </p:sp>
          <p:sp>
            <p:nvSpPr>
              <p:cNvPr id="171" name="Oval 170"/>
              <p:cNvSpPr/>
              <p:nvPr/>
            </p:nvSpPr>
            <p:spPr bwMode="auto">
              <a:xfrm>
                <a:off x="7010400" y="2438400"/>
                <a:ext cx="152400" cy="142220"/>
              </a:xfrm>
              <a:prstGeom prst="ellipse">
                <a:avLst/>
              </a:prstGeom>
              <a:solidFill>
                <a:srgbClr val="FF000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GB" sz="2400" i="1">
                  <a:latin typeface="Helvetica" charset="0"/>
                  <a:ea typeface="Helvetica" charset="0"/>
                  <a:cs typeface="Helvetica" charset="0"/>
                </a:endParaRPr>
              </a:p>
            </p:txBody>
          </p:sp>
          <p:sp>
            <p:nvSpPr>
              <p:cNvPr id="172" name="Oval 171"/>
              <p:cNvSpPr/>
              <p:nvPr/>
            </p:nvSpPr>
            <p:spPr bwMode="auto">
              <a:xfrm>
                <a:off x="6629400" y="1915180"/>
                <a:ext cx="152400" cy="142220"/>
              </a:xfrm>
              <a:prstGeom prst="ellipse">
                <a:avLst/>
              </a:prstGeom>
              <a:solidFill>
                <a:srgbClr val="FF000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GB" sz="2400" i="1">
                  <a:latin typeface="Helvetica" charset="0"/>
                  <a:ea typeface="Helvetica" charset="0"/>
                  <a:cs typeface="Helvetica" charset="0"/>
                </a:endParaRPr>
              </a:p>
            </p:txBody>
          </p:sp>
          <p:sp>
            <p:nvSpPr>
              <p:cNvPr id="173" name="Oval 172"/>
              <p:cNvSpPr/>
              <p:nvPr/>
            </p:nvSpPr>
            <p:spPr bwMode="auto">
              <a:xfrm>
                <a:off x="6858000" y="2057400"/>
                <a:ext cx="152400" cy="142220"/>
              </a:xfrm>
              <a:prstGeom prst="ellipse">
                <a:avLst/>
              </a:prstGeom>
              <a:solidFill>
                <a:schemeClr val="accent6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GB" sz="2400" i="1">
                  <a:latin typeface="Helvetica" charset="0"/>
                  <a:ea typeface="Helvetica" charset="0"/>
                  <a:cs typeface="Helvetica" charset="0"/>
                </a:endParaRPr>
              </a:p>
            </p:txBody>
          </p:sp>
          <p:sp>
            <p:nvSpPr>
              <p:cNvPr id="174" name="Oval 173"/>
              <p:cNvSpPr/>
              <p:nvPr/>
            </p:nvSpPr>
            <p:spPr bwMode="auto">
              <a:xfrm>
                <a:off x="6553200" y="2133600"/>
                <a:ext cx="152400" cy="142220"/>
              </a:xfrm>
              <a:prstGeom prst="ellipse">
                <a:avLst/>
              </a:prstGeom>
              <a:solidFill>
                <a:schemeClr val="accent6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GB" sz="2400" i="1">
                  <a:latin typeface="Helvetica" charset="0"/>
                  <a:ea typeface="Helvetica" charset="0"/>
                  <a:cs typeface="Helvetica" charset="0"/>
                </a:endParaRPr>
              </a:p>
            </p:txBody>
          </p:sp>
          <p:sp>
            <p:nvSpPr>
              <p:cNvPr id="175" name="Oval 174"/>
              <p:cNvSpPr/>
              <p:nvPr/>
            </p:nvSpPr>
            <p:spPr bwMode="auto">
              <a:xfrm>
                <a:off x="6477000" y="2286000"/>
                <a:ext cx="152400" cy="142220"/>
              </a:xfrm>
              <a:prstGeom prst="ellipse">
                <a:avLst/>
              </a:prstGeom>
              <a:solidFill>
                <a:schemeClr val="accent6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GB" sz="2400" i="1">
                  <a:latin typeface="Helvetica" charset="0"/>
                  <a:ea typeface="Helvetica" charset="0"/>
                  <a:cs typeface="Helvetica" charset="0"/>
                </a:endParaRPr>
              </a:p>
            </p:txBody>
          </p:sp>
          <p:sp>
            <p:nvSpPr>
              <p:cNvPr id="176" name="Oval 175"/>
              <p:cNvSpPr/>
              <p:nvPr/>
            </p:nvSpPr>
            <p:spPr bwMode="auto">
              <a:xfrm>
                <a:off x="6553200" y="2448580"/>
                <a:ext cx="152400" cy="142220"/>
              </a:xfrm>
              <a:prstGeom prst="ellipse">
                <a:avLst/>
              </a:prstGeom>
              <a:solidFill>
                <a:srgbClr val="66990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GB" sz="2400" i="1">
                  <a:latin typeface="Helvetica" charset="0"/>
                  <a:ea typeface="Helvetica" charset="0"/>
                  <a:cs typeface="Helvetica" charset="0"/>
                </a:endParaRPr>
              </a:p>
            </p:txBody>
          </p:sp>
          <p:sp>
            <p:nvSpPr>
              <p:cNvPr id="177" name="Oval 176"/>
              <p:cNvSpPr/>
              <p:nvPr/>
            </p:nvSpPr>
            <p:spPr bwMode="auto">
              <a:xfrm>
                <a:off x="6705600" y="2133600"/>
                <a:ext cx="152400" cy="142220"/>
              </a:xfrm>
              <a:prstGeom prst="ellipse">
                <a:avLst/>
              </a:prstGeom>
              <a:solidFill>
                <a:srgbClr val="66990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GB" sz="2400" i="1">
                  <a:latin typeface="Helvetica" charset="0"/>
                  <a:ea typeface="Helvetica" charset="0"/>
                  <a:cs typeface="Helvetica" charset="0"/>
                </a:endParaRPr>
              </a:p>
            </p:txBody>
          </p:sp>
        </p:grpSp>
        <p:sp>
          <p:nvSpPr>
            <p:cNvPr id="7" name="TextBox 6"/>
            <p:cNvSpPr txBox="1"/>
            <p:nvPr/>
          </p:nvSpPr>
          <p:spPr>
            <a:xfrm>
              <a:off x="2919703" y="1853625"/>
              <a:ext cx="1261884" cy="52322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400" dirty="0">
                  <a:latin typeface="Helvetica" charset="0"/>
                  <a:ea typeface="Helvetica" charset="0"/>
                  <a:cs typeface="Helvetica" charset="0"/>
                </a:rPr>
                <a:t>Participants</a:t>
              </a:r>
            </a:p>
            <a:p>
              <a:pPr algn="ctr"/>
              <a:r>
                <a:rPr lang="en-GB" sz="1400" dirty="0">
                  <a:latin typeface="Helvetica" charset="0"/>
                  <a:ea typeface="Helvetica" charset="0"/>
                  <a:cs typeface="Helvetica" charset="0"/>
                </a:rPr>
                <a:t>NN Collisions</a:t>
              </a:r>
            </a:p>
          </p:txBody>
        </p:sp>
        <p:cxnSp>
          <p:nvCxnSpPr>
            <p:cNvPr id="11" name="Straight Arrow Connector 10"/>
            <p:cNvCxnSpPr>
              <a:stCxn id="7" idx="1"/>
            </p:cNvCxnSpPr>
            <p:nvPr/>
          </p:nvCxnSpPr>
          <p:spPr bwMode="auto">
            <a:xfrm flipH="1">
              <a:off x="1902317" y="2115235"/>
              <a:ext cx="1017386" cy="30778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13" name="Straight Arrow Connector 12"/>
            <p:cNvCxnSpPr>
              <a:stCxn id="7" idx="3"/>
              <a:endCxn id="174" idx="3"/>
            </p:cNvCxnSpPr>
            <p:nvPr/>
          </p:nvCxnSpPr>
          <p:spPr bwMode="auto">
            <a:xfrm>
              <a:off x="4181587" y="2115235"/>
              <a:ext cx="831903" cy="32949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</p:grpSp>
      <p:grpSp>
        <p:nvGrpSpPr>
          <p:cNvPr id="10" name="Group 9"/>
          <p:cNvGrpSpPr/>
          <p:nvPr/>
        </p:nvGrpSpPr>
        <p:grpSpPr>
          <a:xfrm>
            <a:off x="24542" y="971701"/>
            <a:ext cx="6747331" cy="4627310"/>
            <a:chOff x="56074" y="1255485"/>
            <a:chExt cx="6747331" cy="4627310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6074" y="1255485"/>
              <a:ext cx="6747331" cy="4275678"/>
            </a:xfrm>
            <a:prstGeom prst="rect">
              <a:avLst/>
            </a:prstGeom>
          </p:spPr>
        </p:pic>
        <p:sp>
          <p:nvSpPr>
            <p:cNvPr id="9" name="TextBox 8"/>
            <p:cNvSpPr txBox="1"/>
            <p:nvPr/>
          </p:nvSpPr>
          <p:spPr>
            <a:xfrm>
              <a:off x="3989522" y="5513463"/>
              <a:ext cx="233269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>
                  <a:latin typeface="Helvetica" charset="0"/>
                  <a:ea typeface="Helvetica" charset="0"/>
                  <a:cs typeface="Helvetica" charset="0"/>
                </a:rPr>
                <a:t>~ # charged particles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599294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many particles are created in such a collision?</a:t>
            </a: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82596" y="803397"/>
            <a:ext cx="5296502" cy="303790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8103" y="882506"/>
            <a:ext cx="5193102" cy="426466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1394" y="3841303"/>
            <a:ext cx="4964981" cy="281877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31457" y="2769538"/>
            <a:ext cx="5326263" cy="345188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564073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d</a:t>
            </a:r>
            <a:r>
              <a:rPr lang="en-US" i="1" dirty="0" err="1" smtClean="0"/>
              <a:t>N</a:t>
            </a:r>
            <a:r>
              <a:rPr lang="en-US" baseline="-25000" dirty="0" err="1" smtClean="0"/>
              <a:t>ch</a:t>
            </a:r>
            <a:r>
              <a:rPr lang="en-US" dirty="0" smtClean="0"/>
              <a:t>/</a:t>
            </a:r>
            <a:r>
              <a:rPr lang="en-US" dirty="0" err="1" smtClean="0"/>
              <a:t>d</a:t>
            </a:r>
            <a:r>
              <a:rPr lang="en-US" b="0" i="1" dirty="0" err="1" smtClean="0"/>
              <a:t>η</a:t>
            </a:r>
            <a:r>
              <a:rPr lang="en-US" dirty="0" smtClean="0"/>
              <a:t> in 5.02 </a:t>
            </a:r>
            <a:r>
              <a:rPr lang="en-US" dirty="0" err="1" smtClean="0"/>
              <a:t>TeV</a:t>
            </a:r>
            <a:r>
              <a:rPr lang="en-US" dirty="0" smtClean="0"/>
              <a:t> </a:t>
            </a:r>
            <a:r>
              <a:rPr lang="en-US" dirty="0" err="1" smtClean="0"/>
              <a:t>Pb-Pb</a:t>
            </a:r>
            <a:r>
              <a:rPr lang="en-US" dirty="0" smtClean="0"/>
              <a:t> collisions at the LHC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03777"/>
            <a:ext cx="9312370" cy="4830792"/>
          </a:xfrm>
        </p:spPr>
      </p:pic>
      <p:sp>
        <p:nvSpPr>
          <p:cNvPr id="5" name="TextBox 4"/>
          <p:cNvSpPr txBox="1"/>
          <p:nvPr/>
        </p:nvSpPr>
        <p:spPr>
          <a:xfrm>
            <a:off x="9447718" y="2025388"/>
            <a:ext cx="2549236" cy="1477328"/>
          </a:xfrm>
          <a:prstGeom prst="rect">
            <a:avLst/>
          </a:prstGeom>
          <a:solidFill>
            <a:schemeClr val="bg2"/>
          </a:solidFill>
          <a:ln w="57150">
            <a:noFill/>
            <a:prstDash val="sysDash"/>
          </a:ln>
        </p:spPr>
        <p:txBody>
          <a:bodyPr wrap="square" rtlCol="0">
            <a:spAutoFit/>
          </a:bodyPr>
          <a:lstStyle/>
          <a:p>
            <a:r>
              <a:rPr lang="en-US" dirty="0">
                <a:sym typeface="Wingdings"/>
              </a:rPr>
              <a:t> </a:t>
            </a:r>
            <a:r>
              <a:rPr lang="en-US" dirty="0" smtClean="0">
                <a:sym typeface="Wingdings"/>
              </a:rPr>
              <a:t>Even at LHC energies, </a:t>
            </a:r>
            <a:r>
              <a:rPr lang="en-US" dirty="0" smtClean="0"/>
              <a:t>95% of all particles are produced with </a:t>
            </a:r>
            <a:r>
              <a:rPr lang="en-US" i="1" dirty="0" err="1" smtClean="0"/>
              <a:t>p</a:t>
            </a:r>
            <a:r>
              <a:rPr lang="en-US" baseline="-25000" dirty="0" err="1" smtClean="0"/>
              <a:t>T</a:t>
            </a:r>
            <a:r>
              <a:rPr lang="en-US" dirty="0" smtClean="0"/>
              <a:t> &lt; 2 GeV/</a:t>
            </a:r>
            <a:r>
              <a:rPr lang="en-US" i="1" dirty="0" smtClean="0"/>
              <a:t>c</a:t>
            </a:r>
            <a:r>
              <a:rPr lang="en-US" dirty="0" smtClean="0"/>
              <a:t> in pp and </a:t>
            </a:r>
            <a:r>
              <a:rPr lang="en-US" dirty="0" err="1" smtClean="0"/>
              <a:t>Pb-Pb</a:t>
            </a:r>
            <a:r>
              <a:rPr lang="en-US" dirty="0" smtClean="0"/>
              <a:t> collisions.</a:t>
            </a:r>
            <a:endParaRPr lang="en-US" i="1" dirty="0"/>
          </a:p>
        </p:txBody>
      </p:sp>
      <p:sp>
        <p:nvSpPr>
          <p:cNvPr id="6" name="TextBox 5"/>
          <p:cNvSpPr txBox="1"/>
          <p:nvPr/>
        </p:nvSpPr>
        <p:spPr>
          <a:xfrm>
            <a:off x="9447718" y="3709132"/>
            <a:ext cx="2549236" cy="2308324"/>
          </a:xfrm>
          <a:prstGeom prst="rect">
            <a:avLst/>
          </a:prstGeom>
          <a:solidFill>
            <a:srgbClr val="FFC000"/>
          </a:solidFill>
          <a:ln w="57150">
            <a:noFill/>
            <a:prstDash val="sysDash"/>
          </a:ln>
        </p:spPr>
        <p:txBody>
          <a:bodyPr wrap="square" rtlCol="0">
            <a:spAutoFit/>
          </a:bodyPr>
          <a:lstStyle/>
          <a:p>
            <a:r>
              <a:rPr lang="en-US" dirty="0">
                <a:sym typeface="Wingdings"/>
              </a:rPr>
              <a:t> </a:t>
            </a:r>
            <a:r>
              <a:rPr lang="en-US" dirty="0" smtClean="0"/>
              <a:t>Bulk particle production and the study of collective phenomena are associated with </a:t>
            </a:r>
            <a:r>
              <a:rPr lang="en-US" b="1" dirty="0" smtClean="0"/>
              <a:t>“</a:t>
            </a:r>
            <a:r>
              <a:rPr lang="en-US" b="1" i="1" dirty="0" smtClean="0"/>
              <a:t>soft”</a:t>
            </a:r>
            <a:r>
              <a:rPr lang="en-US" dirty="0" smtClean="0"/>
              <a:t> </a:t>
            </a:r>
            <a:r>
              <a:rPr lang="en-US" b="1" i="1" dirty="0" smtClean="0"/>
              <a:t>physics</a:t>
            </a:r>
            <a:r>
              <a:rPr lang="en-US" i="1" dirty="0" smtClean="0"/>
              <a:t> </a:t>
            </a:r>
            <a:r>
              <a:rPr lang="en-US" dirty="0" smtClean="0"/>
              <a:t>in the non-perturbative regime of QCD.</a:t>
            </a:r>
            <a:endParaRPr lang="en-US" i="1" dirty="0"/>
          </a:p>
        </p:txBody>
      </p:sp>
      <p:sp>
        <p:nvSpPr>
          <p:cNvPr id="7" name="TextBox 6"/>
          <p:cNvSpPr txBox="1"/>
          <p:nvPr/>
        </p:nvSpPr>
        <p:spPr>
          <a:xfrm>
            <a:off x="9447718" y="1172641"/>
            <a:ext cx="2549236" cy="646331"/>
          </a:xfrm>
          <a:prstGeom prst="rect">
            <a:avLst/>
          </a:prstGeom>
          <a:solidFill>
            <a:schemeClr val="bg2"/>
          </a:solidFill>
          <a:ln w="57150">
            <a:noFill/>
            <a:prstDash val="sysDash"/>
          </a:ln>
        </p:spPr>
        <p:txBody>
          <a:bodyPr wrap="square" rtlCol="0">
            <a:spAutoFit/>
          </a:bodyPr>
          <a:lstStyle/>
          <a:p>
            <a:r>
              <a:rPr lang="en-US" dirty="0" err="1" smtClean="0"/>
              <a:t>d</a:t>
            </a:r>
            <a:r>
              <a:rPr lang="en-US" i="1" dirty="0" err="1" smtClean="0"/>
              <a:t>N</a:t>
            </a:r>
            <a:r>
              <a:rPr lang="en-US" baseline="-25000" dirty="0" err="1" smtClean="0"/>
              <a:t>ch</a:t>
            </a:r>
            <a:r>
              <a:rPr lang="en-US" dirty="0" smtClean="0"/>
              <a:t>/</a:t>
            </a:r>
            <a:r>
              <a:rPr lang="en-US" dirty="0" err="1" smtClean="0"/>
              <a:t>dη</a:t>
            </a:r>
            <a:r>
              <a:rPr lang="en-US" dirty="0" smtClean="0"/>
              <a:t> ≈  1943 ± 54 at </a:t>
            </a:r>
            <a:r>
              <a:rPr lang="en-US" dirty="0" err="1" smtClean="0"/>
              <a:t>midrapidity</a:t>
            </a:r>
            <a:r>
              <a:rPr lang="en-US" dirty="0" smtClean="0"/>
              <a:t>.</a:t>
            </a:r>
            <a:endParaRPr lang="en-US" dirty="0"/>
          </a:p>
        </p:txBody>
      </p:sp>
      <p:grpSp>
        <p:nvGrpSpPr>
          <p:cNvPr id="38" name="Group 37"/>
          <p:cNvGrpSpPr/>
          <p:nvPr/>
        </p:nvGrpSpPr>
        <p:grpSpPr>
          <a:xfrm>
            <a:off x="5209928" y="1325208"/>
            <a:ext cx="572950" cy="3664025"/>
            <a:chOff x="5209928" y="1325208"/>
            <a:chExt cx="572950" cy="3664025"/>
          </a:xfrm>
        </p:grpSpPr>
        <p:grpSp>
          <p:nvGrpSpPr>
            <p:cNvPr id="9" name="Group 8"/>
            <p:cNvGrpSpPr>
              <a:grpSpLocks noChangeAspect="1"/>
            </p:cNvGrpSpPr>
            <p:nvPr/>
          </p:nvGrpSpPr>
          <p:grpSpPr>
            <a:xfrm>
              <a:off x="5209928" y="4658685"/>
              <a:ext cx="572950" cy="330548"/>
              <a:chOff x="762000" y="1762780"/>
              <a:chExt cx="1981200" cy="1143000"/>
            </a:xfrm>
          </p:grpSpPr>
          <p:sp>
            <p:nvSpPr>
              <p:cNvPr id="31" name="Oval 30"/>
              <p:cNvSpPr/>
              <p:nvPr/>
            </p:nvSpPr>
            <p:spPr bwMode="auto">
              <a:xfrm>
                <a:off x="762000" y="1762780"/>
                <a:ext cx="1203599" cy="1143000"/>
              </a:xfrm>
              <a:prstGeom prst="ellipse">
                <a:avLst/>
              </a:prstGeom>
              <a:solidFill>
                <a:srgbClr val="00B0F0">
                  <a:alpha val="50000"/>
                </a:srgbClr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GB" sz="2400" i="1">
                  <a:latin typeface="Helvetica" charset="0"/>
                  <a:ea typeface="Helvetica" charset="0"/>
                  <a:cs typeface="Helvetica" charset="0"/>
                </a:endParaRPr>
              </a:p>
            </p:txBody>
          </p:sp>
          <p:sp>
            <p:nvSpPr>
              <p:cNvPr id="32" name="Oval 31"/>
              <p:cNvSpPr/>
              <p:nvPr/>
            </p:nvSpPr>
            <p:spPr bwMode="auto">
              <a:xfrm>
                <a:off x="1539601" y="1762780"/>
                <a:ext cx="1203599" cy="1143000"/>
              </a:xfrm>
              <a:prstGeom prst="ellipse">
                <a:avLst/>
              </a:prstGeom>
              <a:solidFill>
                <a:srgbClr val="00B0F0">
                  <a:alpha val="50000"/>
                </a:srgbClr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GB" sz="2400" i="1">
                  <a:latin typeface="Helvetica" charset="0"/>
                  <a:ea typeface="Helvetica" charset="0"/>
                  <a:cs typeface="Helvetica" charset="0"/>
                </a:endParaRPr>
              </a:p>
            </p:txBody>
          </p:sp>
          <p:sp>
            <p:nvSpPr>
              <p:cNvPr id="33" name="Oval 32"/>
              <p:cNvSpPr/>
              <p:nvPr/>
            </p:nvSpPr>
            <p:spPr bwMode="auto">
              <a:xfrm>
                <a:off x="1600200" y="2448580"/>
                <a:ext cx="152400" cy="142220"/>
              </a:xfrm>
              <a:prstGeom prst="ellipse">
                <a:avLst/>
              </a:prstGeom>
              <a:solidFill>
                <a:srgbClr val="FF000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GB" sz="2400" i="1">
                  <a:latin typeface="Helvetica" charset="0"/>
                  <a:ea typeface="Helvetica" charset="0"/>
                  <a:cs typeface="Helvetica" charset="0"/>
                </a:endParaRPr>
              </a:p>
            </p:txBody>
          </p:sp>
          <p:sp>
            <p:nvSpPr>
              <p:cNvPr id="34" name="Oval 33"/>
              <p:cNvSpPr/>
              <p:nvPr/>
            </p:nvSpPr>
            <p:spPr bwMode="auto">
              <a:xfrm>
                <a:off x="1676400" y="1991380"/>
                <a:ext cx="152400" cy="142220"/>
              </a:xfrm>
              <a:prstGeom prst="ellipse">
                <a:avLst/>
              </a:prstGeom>
              <a:solidFill>
                <a:srgbClr val="FF000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GB" sz="2400" i="1">
                  <a:latin typeface="Helvetica" charset="0"/>
                  <a:ea typeface="Helvetica" charset="0"/>
                  <a:cs typeface="Helvetica" charset="0"/>
                </a:endParaRPr>
              </a:p>
            </p:txBody>
          </p:sp>
          <p:sp>
            <p:nvSpPr>
              <p:cNvPr id="35" name="Oval 34"/>
              <p:cNvSpPr/>
              <p:nvPr/>
            </p:nvSpPr>
            <p:spPr bwMode="auto">
              <a:xfrm>
                <a:off x="1600200" y="2219980"/>
                <a:ext cx="152400" cy="142220"/>
              </a:xfrm>
              <a:prstGeom prst="ellipse">
                <a:avLst/>
              </a:prstGeom>
              <a:solidFill>
                <a:srgbClr val="66990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GB" sz="2400" i="1">
                  <a:latin typeface="Helvetica" charset="0"/>
                  <a:ea typeface="Helvetica" charset="0"/>
                  <a:cs typeface="Helvetica" charset="0"/>
                </a:endParaRPr>
              </a:p>
            </p:txBody>
          </p:sp>
          <p:sp>
            <p:nvSpPr>
              <p:cNvPr id="36" name="Oval 35"/>
              <p:cNvSpPr/>
              <p:nvPr/>
            </p:nvSpPr>
            <p:spPr bwMode="auto">
              <a:xfrm>
                <a:off x="1752600" y="2286000"/>
                <a:ext cx="152400" cy="142220"/>
              </a:xfrm>
              <a:prstGeom prst="ellipse">
                <a:avLst/>
              </a:prstGeom>
              <a:solidFill>
                <a:schemeClr val="accent6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GB" sz="2400" i="1">
                  <a:latin typeface="Helvetica" charset="0"/>
                  <a:ea typeface="Helvetica" charset="0"/>
                  <a:cs typeface="Helvetica" charset="0"/>
                </a:endParaRPr>
              </a:p>
            </p:txBody>
          </p:sp>
          <p:sp>
            <p:nvSpPr>
              <p:cNvPr id="37" name="Oval 36"/>
              <p:cNvSpPr/>
              <p:nvPr/>
            </p:nvSpPr>
            <p:spPr bwMode="auto">
              <a:xfrm>
                <a:off x="1752600" y="2514600"/>
                <a:ext cx="152400" cy="142220"/>
              </a:xfrm>
              <a:prstGeom prst="ellipse">
                <a:avLst/>
              </a:prstGeom>
              <a:solidFill>
                <a:schemeClr val="accent6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GB" sz="2400" i="1">
                  <a:latin typeface="Helvetica" charset="0"/>
                  <a:ea typeface="Helvetica" charset="0"/>
                  <a:cs typeface="Helvetica" charset="0"/>
                </a:endParaRPr>
              </a:p>
            </p:txBody>
          </p:sp>
        </p:grpSp>
        <p:grpSp>
          <p:nvGrpSpPr>
            <p:cNvPr id="10" name="Group 9"/>
            <p:cNvGrpSpPr>
              <a:grpSpLocks noChangeAspect="1"/>
            </p:cNvGrpSpPr>
            <p:nvPr/>
          </p:nvGrpSpPr>
          <p:grpSpPr>
            <a:xfrm>
              <a:off x="5265243" y="1325208"/>
              <a:ext cx="462317" cy="350324"/>
              <a:chOff x="6111601" y="1752600"/>
              <a:chExt cx="1508399" cy="1143000"/>
            </a:xfrm>
          </p:grpSpPr>
          <p:sp>
            <p:nvSpPr>
              <p:cNvPr id="14" name="Oval 13"/>
              <p:cNvSpPr/>
              <p:nvPr/>
            </p:nvSpPr>
            <p:spPr bwMode="auto">
              <a:xfrm>
                <a:off x="6111601" y="1752600"/>
                <a:ext cx="1203599" cy="1143000"/>
              </a:xfrm>
              <a:prstGeom prst="ellipse">
                <a:avLst/>
              </a:prstGeom>
              <a:solidFill>
                <a:srgbClr val="00B0F0">
                  <a:alpha val="50000"/>
                </a:srgbClr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GB" sz="2400" i="1">
                  <a:latin typeface="Helvetica" charset="0"/>
                  <a:ea typeface="Helvetica" charset="0"/>
                  <a:cs typeface="Helvetica" charset="0"/>
                </a:endParaRPr>
              </a:p>
            </p:txBody>
          </p:sp>
          <p:sp>
            <p:nvSpPr>
              <p:cNvPr id="15" name="Oval 14"/>
              <p:cNvSpPr/>
              <p:nvPr/>
            </p:nvSpPr>
            <p:spPr bwMode="auto">
              <a:xfrm>
                <a:off x="6416401" y="1752600"/>
                <a:ext cx="1203599" cy="1143000"/>
              </a:xfrm>
              <a:prstGeom prst="ellipse">
                <a:avLst/>
              </a:prstGeom>
              <a:solidFill>
                <a:srgbClr val="00B0F0">
                  <a:alpha val="50000"/>
                </a:srgbClr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GB" sz="2400" i="1">
                  <a:latin typeface="Helvetica" charset="0"/>
                  <a:ea typeface="Helvetica" charset="0"/>
                  <a:cs typeface="Helvetica" charset="0"/>
                </a:endParaRPr>
              </a:p>
            </p:txBody>
          </p:sp>
          <p:sp>
            <p:nvSpPr>
              <p:cNvPr id="16" name="Oval 15"/>
              <p:cNvSpPr/>
              <p:nvPr/>
            </p:nvSpPr>
            <p:spPr bwMode="auto">
              <a:xfrm>
                <a:off x="6781800" y="2448580"/>
                <a:ext cx="152400" cy="142220"/>
              </a:xfrm>
              <a:prstGeom prst="ellipse">
                <a:avLst/>
              </a:prstGeom>
              <a:solidFill>
                <a:srgbClr val="FF000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GB" sz="2400" i="1">
                  <a:latin typeface="Helvetica" charset="0"/>
                  <a:ea typeface="Helvetica" charset="0"/>
                  <a:cs typeface="Helvetica" charset="0"/>
                </a:endParaRPr>
              </a:p>
            </p:txBody>
          </p:sp>
          <p:sp>
            <p:nvSpPr>
              <p:cNvPr id="17" name="Oval 16"/>
              <p:cNvSpPr/>
              <p:nvPr/>
            </p:nvSpPr>
            <p:spPr bwMode="auto">
              <a:xfrm>
                <a:off x="6858000" y="2219980"/>
                <a:ext cx="152400" cy="142220"/>
              </a:xfrm>
              <a:prstGeom prst="ellipse">
                <a:avLst/>
              </a:prstGeom>
              <a:solidFill>
                <a:srgbClr val="66990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GB" sz="2400" i="1">
                  <a:latin typeface="Helvetica" charset="0"/>
                  <a:ea typeface="Helvetica" charset="0"/>
                  <a:cs typeface="Helvetica" charset="0"/>
                </a:endParaRPr>
              </a:p>
            </p:txBody>
          </p:sp>
          <p:sp>
            <p:nvSpPr>
              <p:cNvPr id="18" name="Oval 17"/>
              <p:cNvSpPr/>
              <p:nvPr/>
            </p:nvSpPr>
            <p:spPr bwMode="auto">
              <a:xfrm>
                <a:off x="6629400" y="2286000"/>
                <a:ext cx="152400" cy="142220"/>
              </a:xfrm>
              <a:prstGeom prst="ellipse">
                <a:avLst/>
              </a:prstGeom>
              <a:solidFill>
                <a:schemeClr val="accent6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GB" sz="2400" i="1">
                  <a:latin typeface="Helvetica" charset="0"/>
                  <a:ea typeface="Helvetica" charset="0"/>
                  <a:cs typeface="Helvetica" charset="0"/>
                </a:endParaRPr>
              </a:p>
            </p:txBody>
          </p:sp>
          <p:sp>
            <p:nvSpPr>
              <p:cNvPr id="19" name="Oval 18"/>
              <p:cNvSpPr/>
              <p:nvPr/>
            </p:nvSpPr>
            <p:spPr bwMode="auto">
              <a:xfrm>
                <a:off x="6858000" y="1828800"/>
                <a:ext cx="152400" cy="142220"/>
              </a:xfrm>
              <a:prstGeom prst="ellipse">
                <a:avLst/>
              </a:prstGeom>
              <a:solidFill>
                <a:srgbClr val="FF000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GB" sz="2400" i="1">
                  <a:latin typeface="Helvetica" charset="0"/>
                  <a:ea typeface="Helvetica" charset="0"/>
                  <a:cs typeface="Helvetica" charset="0"/>
                </a:endParaRPr>
              </a:p>
            </p:txBody>
          </p:sp>
          <p:sp>
            <p:nvSpPr>
              <p:cNvPr id="20" name="Oval 19"/>
              <p:cNvSpPr/>
              <p:nvPr/>
            </p:nvSpPr>
            <p:spPr bwMode="auto">
              <a:xfrm>
                <a:off x="7086600" y="2219980"/>
                <a:ext cx="152400" cy="142220"/>
              </a:xfrm>
              <a:prstGeom prst="ellipse">
                <a:avLst/>
              </a:prstGeom>
              <a:solidFill>
                <a:srgbClr val="66990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GB" sz="2400" i="1">
                  <a:latin typeface="Helvetica" charset="0"/>
                  <a:ea typeface="Helvetica" charset="0"/>
                  <a:cs typeface="Helvetica" charset="0"/>
                </a:endParaRPr>
              </a:p>
            </p:txBody>
          </p:sp>
          <p:sp>
            <p:nvSpPr>
              <p:cNvPr id="21" name="Oval 20"/>
              <p:cNvSpPr/>
              <p:nvPr/>
            </p:nvSpPr>
            <p:spPr bwMode="auto">
              <a:xfrm>
                <a:off x="6858000" y="2600980"/>
                <a:ext cx="152400" cy="142220"/>
              </a:xfrm>
              <a:prstGeom prst="ellipse">
                <a:avLst/>
              </a:prstGeom>
              <a:solidFill>
                <a:schemeClr val="accent6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GB" sz="2400" i="1">
                  <a:latin typeface="Helvetica" charset="0"/>
                  <a:ea typeface="Helvetica" charset="0"/>
                  <a:cs typeface="Helvetica" charset="0"/>
                </a:endParaRPr>
              </a:p>
            </p:txBody>
          </p:sp>
          <p:sp>
            <p:nvSpPr>
              <p:cNvPr id="22" name="Oval 21"/>
              <p:cNvSpPr/>
              <p:nvPr/>
            </p:nvSpPr>
            <p:spPr bwMode="auto">
              <a:xfrm>
                <a:off x="6629400" y="2600980"/>
                <a:ext cx="152400" cy="142220"/>
              </a:xfrm>
              <a:prstGeom prst="ellipse">
                <a:avLst/>
              </a:prstGeom>
              <a:solidFill>
                <a:srgbClr val="66990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GB" sz="2400" i="1">
                  <a:latin typeface="Helvetica" charset="0"/>
                  <a:ea typeface="Helvetica" charset="0"/>
                  <a:cs typeface="Helvetica" charset="0"/>
                </a:endParaRPr>
              </a:p>
            </p:txBody>
          </p:sp>
          <p:sp>
            <p:nvSpPr>
              <p:cNvPr id="23" name="Oval 22"/>
              <p:cNvSpPr/>
              <p:nvPr/>
            </p:nvSpPr>
            <p:spPr bwMode="auto">
              <a:xfrm>
                <a:off x="7010400" y="1981200"/>
                <a:ext cx="152400" cy="142220"/>
              </a:xfrm>
              <a:prstGeom prst="ellipse">
                <a:avLst/>
              </a:prstGeom>
              <a:solidFill>
                <a:srgbClr val="66990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GB" sz="2400" i="1">
                  <a:latin typeface="Helvetica" charset="0"/>
                  <a:ea typeface="Helvetica" charset="0"/>
                  <a:cs typeface="Helvetica" charset="0"/>
                </a:endParaRPr>
              </a:p>
            </p:txBody>
          </p:sp>
          <p:sp>
            <p:nvSpPr>
              <p:cNvPr id="24" name="Oval 23"/>
              <p:cNvSpPr/>
              <p:nvPr/>
            </p:nvSpPr>
            <p:spPr bwMode="auto">
              <a:xfrm>
                <a:off x="7010400" y="2438400"/>
                <a:ext cx="152400" cy="142220"/>
              </a:xfrm>
              <a:prstGeom prst="ellipse">
                <a:avLst/>
              </a:prstGeom>
              <a:solidFill>
                <a:srgbClr val="FF000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GB" sz="2400" i="1">
                  <a:latin typeface="Helvetica" charset="0"/>
                  <a:ea typeface="Helvetica" charset="0"/>
                  <a:cs typeface="Helvetica" charset="0"/>
                </a:endParaRPr>
              </a:p>
            </p:txBody>
          </p:sp>
          <p:sp>
            <p:nvSpPr>
              <p:cNvPr id="25" name="Oval 24"/>
              <p:cNvSpPr/>
              <p:nvPr/>
            </p:nvSpPr>
            <p:spPr bwMode="auto">
              <a:xfrm>
                <a:off x="6629400" y="1915180"/>
                <a:ext cx="152400" cy="142220"/>
              </a:xfrm>
              <a:prstGeom prst="ellipse">
                <a:avLst/>
              </a:prstGeom>
              <a:solidFill>
                <a:srgbClr val="FF000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GB" sz="2400" i="1">
                  <a:latin typeface="Helvetica" charset="0"/>
                  <a:ea typeface="Helvetica" charset="0"/>
                  <a:cs typeface="Helvetica" charset="0"/>
                </a:endParaRPr>
              </a:p>
            </p:txBody>
          </p:sp>
          <p:sp>
            <p:nvSpPr>
              <p:cNvPr id="26" name="Oval 25"/>
              <p:cNvSpPr/>
              <p:nvPr/>
            </p:nvSpPr>
            <p:spPr bwMode="auto">
              <a:xfrm>
                <a:off x="6858000" y="2057400"/>
                <a:ext cx="152400" cy="142220"/>
              </a:xfrm>
              <a:prstGeom prst="ellipse">
                <a:avLst/>
              </a:prstGeom>
              <a:solidFill>
                <a:schemeClr val="accent6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GB" sz="2400" i="1">
                  <a:latin typeface="Helvetica" charset="0"/>
                  <a:ea typeface="Helvetica" charset="0"/>
                  <a:cs typeface="Helvetica" charset="0"/>
                </a:endParaRPr>
              </a:p>
            </p:txBody>
          </p:sp>
          <p:sp>
            <p:nvSpPr>
              <p:cNvPr id="27" name="Oval 26"/>
              <p:cNvSpPr/>
              <p:nvPr/>
            </p:nvSpPr>
            <p:spPr bwMode="auto">
              <a:xfrm>
                <a:off x="6553200" y="2133600"/>
                <a:ext cx="152400" cy="142220"/>
              </a:xfrm>
              <a:prstGeom prst="ellipse">
                <a:avLst/>
              </a:prstGeom>
              <a:solidFill>
                <a:schemeClr val="accent6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GB" sz="2400" i="1">
                  <a:latin typeface="Helvetica" charset="0"/>
                  <a:ea typeface="Helvetica" charset="0"/>
                  <a:cs typeface="Helvetica" charset="0"/>
                </a:endParaRPr>
              </a:p>
            </p:txBody>
          </p:sp>
          <p:sp>
            <p:nvSpPr>
              <p:cNvPr id="28" name="Oval 27"/>
              <p:cNvSpPr/>
              <p:nvPr/>
            </p:nvSpPr>
            <p:spPr bwMode="auto">
              <a:xfrm>
                <a:off x="6477000" y="2286000"/>
                <a:ext cx="152400" cy="142220"/>
              </a:xfrm>
              <a:prstGeom prst="ellipse">
                <a:avLst/>
              </a:prstGeom>
              <a:solidFill>
                <a:schemeClr val="accent6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GB" sz="2400" i="1">
                  <a:latin typeface="Helvetica" charset="0"/>
                  <a:ea typeface="Helvetica" charset="0"/>
                  <a:cs typeface="Helvetica" charset="0"/>
                </a:endParaRPr>
              </a:p>
            </p:txBody>
          </p:sp>
          <p:sp>
            <p:nvSpPr>
              <p:cNvPr id="29" name="Oval 28"/>
              <p:cNvSpPr/>
              <p:nvPr/>
            </p:nvSpPr>
            <p:spPr bwMode="auto">
              <a:xfrm>
                <a:off x="6553200" y="2448580"/>
                <a:ext cx="152400" cy="142220"/>
              </a:xfrm>
              <a:prstGeom prst="ellipse">
                <a:avLst/>
              </a:prstGeom>
              <a:solidFill>
                <a:srgbClr val="66990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GB" sz="2400" i="1">
                  <a:latin typeface="Helvetica" charset="0"/>
                  <a:ea typeface="Helvetica" charset="0"/>
                  <a:cs typeface="Helvetica" charset="0"/>
                </a:endParaRPr>
              </a:p>
            </p:txBody>
          </p:sp>
          <p:sp>
            <p:nvSpPr>
              <p:cNvPr id="30" name="Oval 29"/>
              <p:cNvSpPr/>
              <p:nvPr/>
            </p:nvSpPr>
            <p:spPr bwMode="auto">
              <a:xfrm>
                <a:off x="6705600" y="2133600"/>
                <a:ext cx="152400" cy="142220"/>
              </a:xfrm>
              <a:prstGeom prst="ellipse">
                <a:avLst/>
              </a:prstGeom>
              <a:solidFill>
                <a:srgbClr val="66990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GB" sz="2400" i="1">
                  <a:latin typeface="Helvetica" charset="0"/>
                  <a:ea typeface="Helvetica" charset="0"/>
                  <a:cs typeface="Helvetica" charset="0"/>
                </a:endParaRPr>
              </a:p>
            </p:txBody>
          </p:sp>
        </p:grpSp>
      </p:grpSp>
      <p:sp>
        <p:nvSpPr>
          <p:cNvPr id="42" name="Rectangle 41"/>
          <p:cNvSpPr/>
          <p:nvPr/>
        </p:nvSpPr>
        <p:spPr>
          <a:xfrm>
            <a:off x="2450990" y="5665237"/>
            <a:ext cx="245131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b="1" smtClean="0">
                <a:latin typeface="Lucida Grande" charset="0"/>
              </a:rPr>
              <a:t>[arXiv:1612.08966]</a:t>
            </a:r>
            <a:endParaRPr lang="nb-NO" b="1" i="0" dirty="0">
              <a:effectLst/>
              <a:latin typeface="Lucida Grande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64472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5062"/>
            <a:ext cx="11360727" cy="658335"/>
          </a:xfrm>
        </p:spPr>
        <p:txBody>
          <a:bodyPr/>
          <a:lstStyle/>
          <a:p>
            <a:r>
              <a:rPr lang="en-US" i="1" dirty="0" smtClean="0"/>
              <a:t>Instrumentation for heavy-ion experiments</a:t>
            </a:r>
            <a:r>
              <a:rPr lang="en-US" dirty="0" smtClean="0"/>
              <a:t>: granularity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599" y="907058"/>
            <a:ext cx="6082145" cy="5219107"/>
          </a:xfrm>
        </p:spPr>
        <p:txBody>
          <a:bodyPr/>
          <a:lstStyle/>
          <a:p>
            <a:r>
              <a:rPr lang="en-US" dirty="0" smtClean="0"/>
              <a:t>In order to cope with the high density of particles, heavy-ion detectors have to be very granular (e.g. large TPC with small read-out pads).</a:t>
            </a:r>
          </a:p>
          <a:p>
            <a:r>
              <a:rPr lang="en-US" dirty="0" smtClean="0"/>
              <a:t>Track seeding typically in outer detectors (where track density is lower) and then </a:t>
            </a:r>
            <a:r>
              <a:rPr lang="en-US" dirty="0" err="1" smtClean="0"/>
              <a:t>Kalman</a:t>
            </a:r>
            <a:r>
              <a:rPr lang="en-US" dirty="0" smtClean="0"/>
              <a:t> filter propagation to the primary vertex.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73934" y="1433116"/>
            <a:ext cx="4996391" cy="416699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1811" y="4124890"/>
            <a:ext cx="3228300" cy="225517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51206" y="3937051"/>
            <a:ext cx="3281633" cy="23782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165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 smtClean="0"/>
              <a:t>Short reminder:</a:t>
            </a:r>
            <a:r>
              <a:rPr lang="en-US" dirty="0" smtClean="0"/>
              <a:t> (Pseudo-)rapidity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154" y="2183502"/>
            <a:ext cx="6570177" cy="4264459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6385" y="664678"/>
            <a:ext cx="4276013" cy="131244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129005" y="6447961"/>
            <a:ext cx="20900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From: K. </a:t>
            </a:r>
            <a:r>
              <a:rPr lang="en-US" dirty="0" err="1" smtClean="0"/>
              <a:t>Reygers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7306384" y="2183502"/>
            <a:ext cx="4276013" cy="923330"/>
          </a:xfrm>
          <a:prstGeom prst="rect">
            <a:avLst/>
          </a:prstGeom>
          <a:solidFill>
            <a:srgbClr val="FFC000"/>
          </a:solidFill>
          <a:ln w="57150">
            <a:noFill/>
            <a:prstDash val="sysDash"/>
          </a:ln>
        </p:spPr>
        <p:txBody>
          <a:bodyPr wrap="square" rtlCol="0">
            <a:spAutoFit/>
          </a:bodyPr>
          <a:lstStyle/>
          <a:p>
            <a:r>
              <a:rPr lang="en-US" dirty="0">
                <a:sym typeface="Wingdings"/>
              </a:rPr>
              <a:t> </a:t>
            </a:r>
            <a:r>
              <a:rPr lang="en-US" dirty="0" smtClean="0"/>
              <a:t>Always keep in mind: Rapidity and pseudo-rapidity are not the same, especially at low transverse momenta!</a:t>
            </a:r>
            <a:endParaRPr lang="en-US" i="1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7796" y="3453127"/>
            <a:ext cx="3947366" cy="2793102"/>
          </a:xfrm>
          <a:prstGeom prst="rect">
            <a:avLst/>
          </a:prstGeom>
        </p:spPr>
      </p:pic>
      <p:pic>
        <p:nvPicPr>
          <p:cNvPr id="9" name="Content Placeholder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152" y="803397"/>
            <a:ext cx="2876091" cy="14919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8284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Total number of charged hadrons in </a:t>
            </a:r>
            <a:r>
              <a:rPr lang="en-US" dirty="0" err="1"/>
              <a:t>Pb-Pb</a:t>
            </a:r>
            <a:r>
              <a:rPr lang="en-US" dirty="0"/>
              <a:t> collisions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88087" y="803398"/>
            <a:ext cx="8271641" cy="4226292"/>
          </a:xfrm>
        </p:spPr>
      </p:pic>
      <p:sp>
        <p:nvSpPr>
          <p:cNvPr id="6" name="TextBox 5"/>
          <p:cNvSpPr txBox="1"/>
          <p:nvPr/>
        </p:nvSpPr>
        <p:spPr>
          <a:xfrm>
            <a:off x="110361" y="740333"/>
            <a:ext cx="3677726" cy="1754326"/>
          </a:xfrm>
          <a:prstGeom prst="rect">
            <a:avLst/>
          </a:prstGeom>
          <a:solidFill>
            <a:srgbClr val="FFC000"/>
          </a:solidFill>
          <a:ln w="57150">
            <a:noFill/>
            <a:prstDash val="sysDash"/>
          </a:ln>
        </p:spPr>
        <p:txBody>
          <a:bodyPr wrap="square" rtlCol="0">
            <a:spAutoFit/>
          </a:bodyPr>
          <a:lstStyle/>
          <a:p>
            <a:r>
              <a:rPr lang="en-US" dirty="0">
                <a:sym typeface="Wingdings"/>
              </a:rPr>
              <a:t> </a:t>
            </a:r>
            <a:r>
              <a:rPr lang="en-US" dirty="0" smtClean="0"/>
              <a:t>Collisions </a:t>
            </a:r>
            <a:r>
              <a:rPr lang="en-US" dirty="0"/>
              <a:t>of </a:t>
            </a:r>
            <a:r>
              <a:rPr lang="en-US" dirty="0" smtClean="0"/>
              <a:t>heavy-ions </a:t>
            </a:r>
            <a:r>
              <a:rPr lang="en-US" dirty="0"/>
              <a:t>at </a:t>
            </a:r>
            <a:r>
              <a:rPr lang="en-US" dirty="0" smtClean="0"/>
              <a:t>high energy accelerators </a:t>
            </a:r>
            <a:r>
              <a:rPr lang="en-US" dirty="0"/>
              <a:t>allow the creation of </a:t>
            </a:r>
            <a:r>
              <a:rPr lang="en-US" dirty="0" smtClean="0"/>
              <a:t>several tens of thousands </a:t>
            </a:r>
            <a:r>
              <a:rPr lang="en-US" dirty="0"/>
              <a:t>of hadrons (1 &lt;&lt; </a:t>
            </a:r>
            <a:r>
              <a:rPr lang="en-US" i="1" dirty="0"/>
              <a:t>N</a:t>
            </a:r>
            <a:r>
              <a:rPr lang="en-US" dirty="0"/>
              <a:t> &lt;&lt; 1mol) </a:t>
            </a:r>
            <a:r>
              <a:rPr lang="en-US" b="1" dirty="0" smtClean="0">
                <a:solidFill>
                  <a:schemeClr val="accent1"/>
                </a:solidFill>
              </a:rPr>
              <a:t>in </a:t>
            </a:r>
            <a:r>
              <a:rPr lang="en-US" b="1" dirty="0">
                <a:solidFill>
                  <a:schemeClr val="accent1"/>
                </a:solidFill>
              </a:rPr>
              <a:t>local </a:t>
            </a:r>
            <a:r>
              <a:rPr lang="en-US" b="1" dirty="0" smtClean="0">
                <a:solidFill>
                  <a:schemeClr val="accent1"/>
                </a:solidFill>
              </a:rPr>
              <a:t>thermodynamic equilibrium </a:t>
            </a:r>
            <a:r>
              <a:rPr lang="en-US" dirty="0"/>
              <a:t>in the laboratory.</a:t>
            </a:r>
            <a:endParaRPr lang="en-US" i="1" dirty="0"/>
          </a:p>
        </p:txBody>
      </p:sp>
      <p:sp>
        <p:nvSpPr>
          <p:cNvPr id="7" name="Rectangle 6"/>
          <p:cNvSpPr/>
          <p:nvPr/>
        </p:nvSpPr>
        <p:spPr>
          <a:xfrm>
            <a:off x="6459587" y="4904242"/>
            <a:ext cx="245131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b="1" smtClean="0">
                <a:latin typeface="Lucida Grande" charset="0"/>
              </a:rPr>
              <a:t>[arXiv:1612.08966]</a:t>
            </a:r>
            <a:endParaRPr lang="nb-NO" b="1" i="0" dirty="0">
              <a:effectLst/>
              <a:latin typeface="Lucida Grande" charset="0"/>
            </a:endParaRPr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>
          <a:xfrm>
            <a:off x="4692293" y="3681223"/>
            <a:ext cx="572950" cy="330548"/>
            <a:chOff x="762000" y="1762780"/>
            <a:chExt cx="1981200" cy="1143000"/>
          </a:xfrm>
        </p:grpSpPr>
        <p:sp>
          <p:nvSpPr>
            <p:cNvPr id="28" name="Oval 27"/>
            <p:cNvSpPr/>
            <p:nvPr/>
          </p:nvSpPr>
          <p:spPr bwMode="auto">
            <a:xfrm>
              <a:off x="762000" y="1762780"/>
              <a:ext cx="1203599" cy="1143000"/>
            </a:xfrm>
            <a:prstGeom prst="ellipse">
              <a:avLst/>
            </a:prstGeom>
            <a:solidFill>
              <a:srgbClr val="00B0F0">
                <a:alpha val="50000"/>
              </a:srgb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GB" sz="2400" i="1">
                <a:latin typeface="Helvetica" charset="0"/>
                <a:ea typeface="Helvetica" charset="0"/>
                <a:cs typeface="Helvetica" charset="0"/>
              </a:endParaRPr>
            </a:p>
          </p:txBody>
        </p:sp>
        <p:sp>
          <p:nvSpPr>
            <p:cNvPr id="29" name="Oval 28"/>
            <p:cNvSpPr/>
            <p:nvPr/>
          </p:nvSpPr>
          <p:spPr bwMode="auto">
            <a:xfrm>
              <a:off x="1539601" y="1762780"/>
              <a:ext cx="1203599" cy="1143000"/>
            </a:xfrm>
            <a:prstGeom prst="ellipse">
              <a:avLst/>
            </a:prstGeom>
            <a:solidFill>
              <a:srgbClr val="00B0F0">
                <a:alpha val="50000"/>
              </a:srgb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GB" sz="2400" i="1">
                <a:latin typeface="Helvetica" charset="0"/>
                <a:ea typeface="Helvetica" charset="0"/>
                <a:cs typeface="Helvetica" charset="0"/>
              </a:endParaRPr>
            </a:p>
          </p:txBody>
        </p:sp>
        <p:sp>
          <p:nvSpPr>
            <p:cNvPr id="30" name="Oval 29"/>
            <p:cNvSpPr/>
            <p:nvPr/>
          </p:nvSpPr>
          <p:spPr bwMode="auto">
            <a:xfrm>
              <a:off x="1600200" y="2448580"/>
              <a:ext cx="152400" cy="142220"/>
            </a:xfrm>
            <a:prstGeom prst="ellipse">
              <a:avLst/>
            </a:prstGeom>
            <a:solidFill>
              <a:srgbClr val="FF0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GB" sz="2400" i="1">
                <a:latin typeface="Helvetica" charset="0"/>
                <a:ea typeface="Helvetica" charset="0"/>
                <a:cs typeface="Helvetica" charset="0"/>
              </a:endParaRPr>
            </a:p>
          </p:txBody>
        </p:sp>
        <p:sp>
          <p:nvSpPr>
            <p:cNvPr id="31" name="Oval 30"/>
            <p:cNvSpPr/>
            <p:nvPr/>
          </p:nvSpPr>
          <p:spPr bwMode="auto">
            <a:xfrm>
              <a:off x="1676400" y="1991380"/>
              <a:ext cx="152400" cy="142220"/>
            </a:xfrm>
            <a:prstGeom prst="ellipse">
              <a:avLst/>
            </a:prstGeom>
            <a:solidFill>
              <a:srgbClr val="FF0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GB" sz="2400" i="1">
                <a:latin typeface="Helvetica" charset="0"/>
                <a:ea typeface="Helvetica" charset="0"/>
                <a:cs typeface="Helvetica" charset="0"/>
              </a:endParaRPr>
            </a:p>
          </p:txBody>
        </p:sp>
        <p:sp>
          <p:nvSpPr>
            <p:cNvPr id="32" name="Oval 31"/>
            <p:cNvSpPr/>
            <p:nvPr/>
          </p:nvSpPr>
          <p:spPr bwMode="auto">
            <a:xfrm>
              <a:off x="1600200" y="2219980"/>
              <a:ext cx="152400" cy="142220"/>
            </a:xfrm>
            <a:prstGeom prst="ellipse">
              <a:avLst/>
            </a:prstGeom>
            <a:solidFill>
              <a:srgbClr val="6699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GB" sz="2400" i="1">
                <a:latin typeface="Helvetica" charset="0"/>
                <a:ea typeface="Helvetica" charset="0"/>
                <a:cs typeface="Helvetica" charset="0"/>
              </a:endParaRPr>
            </a:p>
          </p:txBody>
        </p:sp>
        <p:sp>
          <p:nvSpPr>
            <p:cNvPr id="33" name="Oval 32"/>
            <p:cNvSpPr/>
            <p:nvPr/>
          </p:nvSpPr>
          <p:spPr bwMode="auto">
            <a:xfrm>
              <a:off x="1752600" y="2286000"/>
              <a:ext cx="152400" cy="142220"/>
            </a:xfrm>
            <a:prstGeom prst="ellipse">
              <a:avLst/>
            </a:prstGeom>
            <a:solidFill>
              <a:schemeClr val="accent6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GB" sz="2400" i="1">
                <a:latin typeface="Helvetica" charset="0"/>
                <a:ea typeface="Helvetica" charset="0"/>
                <a:cs typeface="Helvetica" charset="0"/>
              </a:endParaRPr>
            </a:p>
          </p:txBody>
        </p:sp>
        <p:sp>
          <p:nvSpPr>
            <p:cNvPr id="34" name="Oval 33"/>
            <p:cNvSpPr/>
            <p:nvPr/>
          </p:nvSpPr>
          <p:spPr bwMode="auto">
            <a:xfrm>
              <a:off x="1752600" y="2514600"/>
              <a:ext cx="152400" cy="142220"/>
            </a:xfrm>
            <a:prstGeom prst="ellipse">
              <a:avLst/>
            </a:prstGeom>
            <a:solidFill>
              <a:schemeClr val="accent6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GB" sz="2400" i="1">
                <a:latin typeface="Helvetica" charset="0"/>
                <a:ea typeface="Helvetica" charset="0"/>
                <a:cs typeface="Helvetica" charset="0"/>
              </a:endParaRPr>
            </a:p>
          </p:txBody>
        </p:sp>
      </p:grpSp>
      <p:grpSp>
        <p:nvGrpSpPr>
          <p:cNvPr id="10" name="Group 9"/>
          <p:cNvGrpSpPr>
            <a:grpSpLocks noChangeAspect="1"/>
          </p:cNvGrpSpPr>
          <p:nvPr/>
        </p:nvGrpSpPr>
        <p:grpSpPr>
          <a:xfrm>
            <a:off x="10720112" y="1188130"/>
            <a:ext cx="462317" cy="350324"/>
            <a:chOff x="6111601" y="1752600"/>
            <a:chExt cx="1508399" cy="1143000"/>
          </a:xfrm>
        </p:grpSpPr>
        <p:sp>
          <p:nvSpPr>
            <p:cNvPr id="11" name="Oval 10"/>
            <p:cNvSpPr/>
            <p:nvPr/>
          </p:nvSpPr>
          <p:spPr bwMode="auto">
            <a:xfrm>
              <a:off x="6111601" y="1752600"/>
              <a:ext cx="1203599" cy="1143000"/>
            </a:xfrm>
            <a:prstGeom prst="ellipse">
              <a:avLst/>
            </a:prstGeom>
            <a:solidFill>
              <a:srgbClr val="00B0F0">
                <a:alpha val="50000"/>
              </a:srgb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GB" sz="2400" i="1">
                <a:latin typeface="Helvetica" charset="0"/>
                <a:ea typeface="Helvetica" charset="0"/>
                <a:cs typeface="Helvetica" charset="0"/>
              </a:endParaRPr>
            </a:p>
          </p:txBody>
        </p:sp>
        <p:sp>
          <p:nvSpPr>
            <p:cNvPr id="12" name="Oval 11"/>
            <p:cNvSpPr/>
            <p:nvPr/>
          </p:nvSpPr>
          <p:spPr bwMode="auto">
            <a:xfrm>
              <a:off x="6416401" y="1752600"/>
              <a:ext cx="1203599" cy="1143000"/>
            </a:xfrm>
            <a:prstGeom prst="ellipse">
              <a:avLst/>
            </a:prstGeom>
            <a:solidFill>
              <a:srgbClr val="00B0F0">
                <a:alpha val="50000"/>
              </a:srgb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GB" sz="2400" i="1">
                <a:latin typeface="Helvetica" charset="0"/>
                <a:ea typeface="Helvetica" charset="0"/>
                <a:cs typeface="Helvetica" charset="0"/>
              </a:endParaRPr>
            </a:p>
          </p:txBody>
        </p:sp>
        <p:sp>
          <p:nvSpPr>
            <p:cNvPr id="13" name="Oval 12"/>
            <p:cNvSpPr/>
            <p:nvPr/>
          </p:nvSpPr>
          <p:spPr bwMode="auto">
            <a:xfrm>
              <a:off x="6781800" y="2448580"/>
              <a:ext cx="152400" cy="142220"/>
            </a:xfrm>
            <a:prstGeom prst="ellipse">
              <a:avLst/>
            </a:prstGeom>
            <a:solidFill>
              <a:srgbClr val="FF0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GB" sz="2400" i="1">
                <a:latin typeface="Helvetica" charset="0"/>
                <a:ea typeface="Helvetica" charset="0"/>
                <a:cs typeface="Helvetica" charset="0"/>
              </a:endParaRPr>
            </a:p>
          </p:txBody>
        </p:sp>
        <p:sp>
          <p:nvSpPr>
            <p:cNvPr id="14" name="Oval 13"/>
            <p:cNvSpPr/>
            <p:nvPr/>
          </p:nvSpPr>
          <p:spPr bwMode="auto">
            <a:xfrm>
              <a:off x="6858000" y="2219980"/>
              <a:ext cx="152400" cy="142220"/>
            </a:xfrm>
            <a:prstGeom prst="ellipse">
              <a:avLst/>
            </a:prstGeom>
            <a:solidFill>
              <a:srgbClr val="6699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GB" sz="2400" i="1">
                <a:latin typeface="Helvetica" charset="0"/>
                <a:ea typeface="Helvetica" charset="0"/>
                <a:cs typeface="Helvetica" charset="0"/>
              </a:endParaRPr>
            </a:p>
          </p:txBody>
        </p:sp>
        <p:sp>
          <p:nvSpPr>
            <p:cNvPr id="15" name="Oval 14"/>
            <p:cNvSpPr/>
            <p:nvPr/>
          </p:nvSpPr>
          <p:spPr bwMode="auto">
            <a:xfrm>
              <a:off x="6629400" y="2286000"/>
              <a:ext cx="152400" cy="142220"/>
            </a:xfrm>
            <a:prstGeom prst="ellipse">
              <a:avLst/>
            </a:prstGeom>
            <a:solidFill>
              <a:schemeClr val="accent6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GB" sz="2400" i="1">
                <a:latin typeface="Helvetica" charset="0"/>
                <a:ea typeface="Helvetica" charset="0"/>
                <a:cs typeface="Helvetica" charset="0"/>
              </a:endParaRPr>
            </a:p>
          </p:txBody>
        </p:sp>
        <p:sp>
          <p:nvSpPr>
            <p:cNvPr id="16" name="Oval 15"/>
            <p:cNvSpPr/>
            <p:nvPr/>
          </p:nvSpPr>
          <p:spPr bwMode="auto">
            <a:xfrm>
              <a:off x="6858000" y="1828800"/>
              <a:ext cx="152400" cy="142220"/>
            </a:xfrm>
            <a:prstGeom prst="ellipse">
              <a:avLst/>
            </a:prstGeom>
            <a:solidFill>
              <a:srgbClr val="FF0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GB" sz="2400" i="1">
                <a:latin typeface="Helvetica" charset="0"/>
                <a:ea typeface="Helvetica" charset="0"/>
                <a:cs typeface="Helvetica" charset="0"/>
              </a:endParaRPr>
            </a:p>
          </p:txBody>
        </p:sp>
        <p:sp>
          <p:nvSpPr>
            <p:cNvPr id="17" name="Oval 16"/>
            <p:cNvSpPr/>
            <p:nvPr/>
          </p:nvSpPr>
          <p:spPr bwMode="auto">
            <a:xfrm>
              <a:off x="7086600" y="2219980"/>
              <a:ext cx="152400" cy="142220"/>
            </a:xfrm>
            <a:prstGeom prst="ellipse">
              <a:avLst/>
            </a:prstGeom>
            <a:solidFill>
              <a:srgbClr val="6699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GB" sz="2400" i="1">
                <a:latin typeface="Helvetica" charset="0"/>
                <a:ea typeface="Helvetica" charset="0"/>
                <a:cs typeface="Helvetica" charset="0"/>
              </a:endParaRPr>
            </a:p>
          </p:txBody>
        </p:sp>
        <p:sp>
          <p:nvSpPr>
            <p:cNvPr id="18" name="Oval 17"/>
            <p:cNvSpPr/>
            <p:nvPr/>
          </p:nvSpPr>
          <p:spPr bwMode="auto">
            <a:xfrm>
              <a:off x="6858000" y="2600980"/>
              <a:ext cx="152400" cy="142220"/>
            </a:xfrm>
            <a:prstGeom prst="ellipse">
              <a:avLst/>
            </a:prstGeom>
            <a:solidFill>
              <a:schemeClr val="accent6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GB" sz="2400" i="1">
                <a:latin typeface="Helvetica" charset="0"/>
                <a:ea typeface="Helvetica" charset="0"/>
                <a:cs typeface="Helvetica" charset="0"/>
              </a:endParaRPr>
            </a:p>
          </p:txBody>
        </p:sp>
        <p:sp>
          <p:nvSpPr>
            <p:cNvPr id="19" name="Oval 18"/>
            <p:cNvSpPr/>
            <p:nvPr/>
          </p:nvSpPr>
          <p:spPr bwMode="auto">
            <a:xfrm>
              <a:off x="6629400" y="2600980"/>
              <a:ext cx="152400" cy="142220"/>
            </a:xfrm>
            <a:prstGeom prst="ellipse">
              <a:avLst/>
            </a:prstGeom>
            <a:solidFill>
              <a:srgbClr val="6699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GB" sz="2400" i="1">
                <a:latin typeface="Helvetica" charset="0"/>
                <a:ea typeface="Helvetica" charset="0"/>
                <a:cs typeface="Helvetica" charset="0"/>
              </a:endParaRPr>
            </a:p>
          </p:txBody>
        </p:sp>
        <p:sp>
          <p:nvSpPr>
            <p:cNvPr id="20" name="Oval 19"/>
            <p:cNvSpPr/>
            <p:nvPr/>
          </p:nvSpPr>
          <p:spPr bwMode="auto">
            <a:xfrm>
              <a:off x="7010400" y="1981200"/>
              <a:ext cx="152400" cy="142220"/>
            </a:xfrm>
            <a:prstGeom prst="ellipse">
              <a:avLst/>
            </a:prstGeom>
            <a:solidFill>
              <a:srgbClr val="6699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GB" sz="2400" i="1">
                <a:latin typeface="Helvetica" charset="0"/>
                <a:ea typeface="Helvetica" charset="0"/>
                <a:cs typeface="Helvetica" charset="0"/>
              </a:endParaRPr>
            </a:p>
          </p:txBody>
        </p:sp>
        <p:sp>
          <p:nvSpPr>
            <p:cNvPr id="21" name="Oval 20"/>
            <p:cNvSpPr/>
            <p:nvPr/>
          </p:nvSpPr>
          <p:spPr bwMode="auto">
            <a:xfrm>
              <a:off x="7010400" y="2438400"/>
              <a:ext cx="152400" cy="142220"/>
            </a:xfrm>
            <a:prstGeom prst="ellipse">
              <a:avLst/>
            </a:prstGeom>
            <a:solidFill>
              <a:srgbClr val="FF0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GB" sz="2400" i="1">
                <a:latin typeface="Helvetica" charset="0"/>
                <a:ea typeface="Helvetica" charset="0"/>
                <a:cs typeface="Helvetica" charset="0"/>
              </a:endParaRPr>
            </a:p>
          </p:txBody>
        </p:sp>
        <p:sp>
          <p:nvSpPr>
            <p:cNvPr id="22" name="Oval 21"/>
            <p:cNvSpPr/>
            <p:nvPr/>
          </p:nvSpPr>
          <p:spPr bwMode="auto">
            <a:xfrm>
              <a:off x="6629400" y="1915180"/>
              <a:ext cx="152400" cy="142220"/>
            </a:xfrm>
            <a:prstGeom prst="ellipse">
              <a:avLst/>
            </a:prstGeom>
            <a:solidFill>
              <a:srgbClr val="FF0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GB" sz="2400" i="1">
                <a:latin typeface="Helvetica" charset="0"/>
                <a:ea typeface="Helvetica" charset="0"/>
                <a:cs typeface="Helvetica" charset="0"/>
              </a:endParaRPr>
            </a:p>
          </p:txBody>
        </p:sp>
        <p:sp>
          <p:nvSpPr>
            <p:cNvPr id="23" name="Oval 22"/>
            <p:cNvSpPr/>
            <p:nvPr/>
          </p:nvSpPr>
          <p:spPr bwMode="auto">
            <a:xfrm>
              <a:off x="6858000" y="2057400"/>
              <a:ext cx="152400" cy="142220"/>
            </a:xfrm>
            <a:prstGeom prst="ellipse">
              <a:avLst/>
            </a:prstGeom>
            <a:solidFill>
              <a:schemeClr val="accent6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GB" sz="2400" i="1">
                <a:latin typeface="Helvetica" charset="0"/>
                <a:ea typeface="Helvetica" charset="0"/>
                <a:cs typeface="Helvetica" charset="0"/>
              </a:endParaRPr>
            </a:p>
          </p:txBody>
        </p:sp>
        <p:sp>
          <p:nvSpPr>
            <p:cNvPr id="24" name="Oval 23"/>
            <p:cNvSpPr/>
            <p:nvPr/>
          </p:nvSpPr>
          <p:spPr bwMode="auto">
            <a:xfrm>
              <a:off x="6553200" y="2133600"/>
              <a:ext cx="152400" cy="142220"/>
            </a:xfrm>
            <a:prstGeom prst="ellipse">
              <a:avLst/>
            </a:prstGeom>
            <a:solidFill>
              <a:schemeClr val="accent6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GB" sz="2400" i="1">
                <a:latin typeface="Helvetica" charset="0"/>
                <a:ea typeface="Helvetica" charset="0"/>
                <a:cs typeface="Helvetica" charset="0"/>
              </a:endParaRPr>
            </a:p>
          </p:txBody>
        </p:sp>
        <p:sp>
          <p:nvSpPr>
            <p:cNvPr id="25" name="Oval 24"/>
            <p:cNvSpPr/>
            <p:nvPr/>
          </p:nvSpPr>
          <p:spPr bwMode="auto">
            <a:xfrm>
              <a:off x="6477000" y="2286000"/>
              <a:ext cx="152400" cy="142220"/>
            </a:xfrm>
            <a:prstGeom prst="ellipse">
              <a:avLst/>
            </a:prstGeom>
            <a:solidFill>
              <a:schemeClr val="accent6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GB" sz="2400" i="1">
                <a:latin typeface="Helvetica" charset="0"/>
                <a:ea typeface="Helvetica" charset="0"/>
                <a:cs typeface="Helvetica" charset="0"/>
              </a:endParaRPr>
            </a:p>
          </p:txBody>
        </p:sp>
        <p:sp>
          <p:nvSpPr>
            <p:cNvPr id="26" name="Oval 25"/>
            <p:cNvSpPr/>
            <p:nvPr/>
          </p:nvSpPr>
          <p:spPr bwMode="auto">
            <a:xfrm>
              <a:off x="6553200" y="2448580"/>
              <a:ext cx="152400" cy="142220"/>
            </a:xfrm>
            <a:prstGeom prst="ellipse">
              <a:avLst/>
            </a:prstGeom>
            <a:solidFill>
              <a:srgbClr val="6699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GB" sz="2400" i="1">
                <a:latin typeface="Helvetica" charset="0"/>
                <a:ea typeface="Helvetica" charset="0"/>
                <a:cs typeface="Helvetica" charset="0"/>
              </a:endParaRPr>
            </a:p>
          </p:txBody>
        </p:sp>
        <p:sp>
          <p:nvSpPr>
            <p:cNvPr id="27" name="Oval 26"/>
            <p:cNvSpPr/>
            <p:nvPr/>
          </p:nvSpPr>
          <p:spPr bwMode="auto">
            <a:xfrm>
              <a:off x="6705600" y="2133600"/>
              <a:ext cx="152400" cy="142220"/>
            </a:xfrm>
            <a:prstGeom prst="ellipse">
              <a:avLst/>
            </a:prstGeom>
            <a:solidFill>
              <a:srgbClr val="6699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GB" sz="2400" i="1">
                <a:latin typeface="Helvetica" charset="0"/>
                <a:ea typeface="Helvetica" charset="0"/>
                <a:cs typeface="Helvetica" charset="0"/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598913" y="2585194"/>
            <a:ext cx="2682075" cy="4132255"/>
            <a:chOff x="9190654" y="1253137"/>
            <a:chExt cx="2682075" cy="4132255"/>
          </a:xfrm>
        </p:grpSpPr>
        <p:sp>
          <p:nvSpPr>
            <p:cNvPr id="39" name="Rounded Rectangular Callout 38"/>
            <p:cNvSpPr/>
            <p:nvPr/>
          </p:nvSpPr>
          <p:spPr>
            <a:xfrm>
              <a:off x="9190654" y="1253137"/>
              <a:ext cx="2682075" cy="2106668"/>
            </a:xfrm>
            <a:prstGeom prst="wedgeRoundRectCallou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40" name="Group 39"/>
            <p:cNvGrpSpPr/>
            <p:nvPr/>
          </p:nvGrpSpPr>
          <p:grpSpPr>
            <a:xfrm>
              <a:off x="9190654" y="1491184"/>
              <a:ext cx="2637831" cy="3894208"/>
              <a:chOff x="9509925" y="1245828"/>
              <a:chExt cx="2637831" cy="3894208"/>
            </a:xfrm>
          </p:grpSpPr>
          <p:grpSp>
            <p:nvGrpSpPr>
              <p:cNvPr id="41" name="Group 40"/>
              <p:cNvGrpSpPr/>
              <p:nvPr/>
            </p:nvGrpSpPr>
            <p:grpSpPr>
              <a:xfrm>
                <a:off x="9509925" y="3400265"/>
                <a:ext cx="728584" cy="1739771"/>
                <a:chOff x="2048256" y="1459655"/>
                <a:chExt cx="220201" cy="589314"/>
              </a:xfrm>
            </p:grpSpPr>
            <p:sp>
              <p:nvSpPr>
                <p:cNvPr id="43" name="Oval 42"/>
                <p:cNvSpPr/>
                <p:nvPr/>
              </p:nvSpPr>
              <p:spPr>
                <a:xfrm>
                  <a:off x="2129926" y="1459655"/>
                  <a:ext cx="138531" cy="169521"/>
                </a:xfrm>
                <a:prstGeom prst="ellipse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>
                    <a:latin typeface="Helvetica"/>
                  </a:endParaRPr>
                </a:p>
              </p:txBody>
            </p:sp>
            <p:cxnSp>
              <p:nvCxnSpPr>
                <p:cNvPr id="44" name="Straight Connector 43"/>
                <p:cNvCxnSpPr/>
                <p:nvPr/>
              </p:nvCxnSpPr>
              <p:spPr>
                <a:xfrm flipH="1">
                  <a:off x="2199191" y="1629176"/>
                  <a:ext cx="1" cy="327640"/>
                </a:xfrm>
                <a:prstGeom prst="line">
                  <a:avLst/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5" name="Straight Connector 44"/>
                <p:cNvCxnSpPr/>
                <p:nvPr/>
              </p:nvCxnSpPr>
              <p:spPr>
                <a:xfrm flipH="1">
                  <a:off x="2129926" y="1956816"/>
                  <a:ext cx="69265" cy="92153"/>
                </a:xfrm>
                <a:prstGeom prst="line">
                  <a:avLst/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6" name="Straight Connector 45"/>
                <p:cNvCxnSpPr/>
                <p:nvPr/>
              </p:nvCxnSpPr>
              <p:spPr>
                <a:xfrm>
                  <a:off x="2199191" y="1956816"/>
                  <a:ext cx="69266" cy="92153"/>
                </a:xfrm>
                <a:prstGeom prst="line">
                  <a:avLst/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7" name="Straight Connector 46"/>
                <p:cNvCxnSpPr/>
                <p:nvPr/>
              </p:nvCxnSpPr>
              <p:spPr>
                <a:xfrm flipH="1" flipV="1">
                  <a:off x="2048256" y="1690749"/>
                  <a:ext cx="150936" cy="102248"/>
                </a:xfrm>
                <a:prstGeom prst="line">
                  <a:avLst/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42" name="TextBox 41"/>
              <p:cNvSpPr txBox="1"/>
              <p:nvPr/>
            </p:nvSpPr>
            <p:spPr>
              <a:xfrm>
                <a:off x="9509925" y="1245828"/>
                <a:ext cx="2637831" cy="14773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 smtClean="0">
                    <a:solidFill>
                      <a:schemeClr val="bg1"/>
                    </a:solidFill>
                  </a:rPr>
                  <a:t>So, we have enough particles, but are they in local thermodynamic equilibrium? How can we test that?</a:t>
                </a:r>
                <a:endParaRPr lang="en-US" dirty="0">
                  <a:solidFill>
                    <a:schemeClr val="bg1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036178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Total number of charged hadrons in </a:t>
            </a:r>
            <a:r>
              <a:rPr lang="en-US" dirty="0" err="1"/>
              <a:t>Pb-Pb</a:t>
            </a:r>
            <a:r>
              <a:rPr lang="en-US" dirty="0"/>
              <a:t> collisions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88087" y="803398"/>
            <a:ext cx="8271641" cy="4226292"/>
          </a:xfrm>
        </p:spPr>
      </p:pic>
      <p:sp>
        <p:nvSpPr>
          <p:cNvPr id="6" name="TextBox 5"/>
          <p:cNvSpPr txBox="1"/>
          <p:nvPr/>
        </p:nvSpPr>
        <p:spPr>
          <a:xfrm>
            <a:off x="110361" y="740333"/>
            <a:ext cx="3677726" cy="1754326"/>
          </a:xfrm>
          <a:prstGeom prst="rect">
            <a:avLst/>
          </a:prstGeom>
          <a:solidFill>
            <a:srgbClr val="FFC000"/>
          </a:solidFill>
          <a:ln w="57150">
            <a:noFill/>
            <a:prstDash val="sysDash"/>
          </a:ln>
        </p:spPr>
        <p:txBody>
          <a:bodyPr wrap="square" rtlCol="0">
            <a:spAutoFit/>
          </a:bodyPr>
          <a:lstStyle/>
          <a:p>
            <a:r>
              <a:rPr lang="en-US" dirty="0">
                <a:sym typeface="Wingdings"/>
              </a:rPr>
              <a:t> </a:t>
            </a:r>
            <a:r>
              <a:rPr lang="en-US" dirty="0" smtClean="0"/>
              <a:t>Collisions </a:t>
            </a:r>
            <a:r>
              <a:rPr lang="en-US" dirty="0"/>
              <a:t>of </a:t>
            </a:r>
            <a:r>
              <a:rPr lang="en-US" dirty="0" smtClean="0"/>
              <a:t>heavy-ions </a:t>
            </a:r>
            <a:r>
              <a:rPr lang="en-US" dirty="0"/>
              <a:t>at </a:t>
            </a:r>
            <a:r>
              <a:rPr lang="en-US" dirty="0" smtClean="0"/>
              <a:t>high energy accelerators </a:t>
            </a:r>
            <a:r>
              <a:rPr lang="en-US" dirty="0"/>
              <a:t>allow the creation of </a:t>
            </a:r>
            <a:r>
              <a:rPr lang="en-US" dirty="0" smtClean="0"/>
              <a:t>several tens of thousands </a:t>
            </a:r>
            <a:r>
              <a:rPr lang="en-US" dirty="0"/>
              <a:t>of hadrons (1 &lt;&lt; </a:t>
            </a:r>
            <a:r>
              <a:rPr lang="en-US" i="1" dirty="0"/>
              <a:t>N</a:t>
            </a:r>
            <a:r>
              <a:rPr lang="en-US" dirty="0"/>
              <a:t> &lt;&lt; 1mol) </a:t>
            </a:r>
            <a:r>
              <a:rPr lang="en-US" b="1" dirty="0" smtClean="0">
                <a:solidFill>
                  <a:schemeClr val="accent1"/>
                </a:solidFill>
              </a:rPr>
              <a:t>in </a:t>
            </a:r>
            <a:r>
              <a:rPr lang="en-US" b="1" dirty="0">
                <a:solidFill>
                  <a:schemeClr val="accent1"/>
                </a:solidFill>
              </a:rPr>
              <a:t>local </a:t>
            </a:r>
            <a:r>
              <a:rPr lang="en-US" b="1" dirty="0" smtClean="0">
                <a:solidFill>
                  <a:schemeClr val="accent1"/>
                </a:solidFill>
              </a:rPr>
              <a:t>thermodynamic equilibrium </a:t>
            </a:r>
            <a:r>
              <a:rPr lang="en-US" dirty="0"/>
              <a:t>in the laboratory.</a:t>
            </a:r>
            <a:endParaRPr lang="en-US" i="1" dirty="0"/>
          </a:p>
        </p:txBody>
      </p:sp>
      <p:sp>
        <p:nvSpPr>
          <p:cNvPr id="7" name="Rectangle 6"/>
          <p:cNvSpPr/>
          <p:nvPr/>
        </p:nvSpPr>
        <p:spPr>
          <a:xfrm>
            <a:off x="6459587" y="4904242"/>
            <a:ext cx="245131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b="1" smtClean="0">
                <a:latin typeface="Lucida Grande" charset="0"/>
              </a:rPr>
              <a:t>[arXiv:1612.08966]</a:t>
            </a:r>
            <a:endParaRPr lang="nb-NO" b="1" i="0" dirty="0">
              <a:effectLst/>
              <a:latin typeface="Lucida Grande" charset="0"/>
            </a:endParaRPr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>
          <a:xfrm>
            <a:off x="4692293" y="3681223"/>
            <a:ext cx="572950" cy="330548"/>
            <a:chOff x="762000" y="1762780"/>
            <a:chExt cx="1981200" cy="1143000"/>
          </a:xfrm>
        </p:grpSpPr>
        <p:sp>
          <p:nvSpPr>
            <p:cNvPr id="28" name="Oval 27"/>
            <p:cNvSpPr/>
            <p:nvPr/>
          </p:nvSpPr>
          <p:spPr bwMode="auto">
            <a:xfrm>
              <a:off x="762000" y="1762780"/>
              <a:ext cx="1203599" cy="1143000"/>
            </a:xfrm>
            <a:prstGeom prst="ellipse">
              <a:avLst/>
            </a:prstGeom>
            <a:solidFill>
              <a:srgbClr val="00B0F0">
                <a:alpha val="50000"/>
              </a:srgb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GB" sz="2400" i="1">
                <a:latin typeface="Helvetica" charset="0"/>
                <a:ea typeface="Helvetica" charset="0"/>
                <a:cs typeface="Helvetica" charset="0"/>
              </a:endParaRPr>
            </a:p>
          </p:txBody>
        </p:sp>
        <p:sp>
          <p:nvSpPr>
            <p:cNvPr id="29" name="Oval 28"/>
            <p:cNvSpPr/>
            <p:nvPr/>
          </p:nvSpPr>
          <p:spPr bwMode="auto">
            <a:xfrm>
              <a:off x="1539601" y="1762780"/>
              <a:ext cx="1203599" cy="1143000"/>
            </a:xfrm>
            <a:prstGeom prst="ellipse">
              <a:avLst/>
            </a:prstGeom>
            <a:solidFill>
              <a:srgbClr val="00B0F0">
                <a:alpha val="50000"/>
              </a:srgb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GB" sz="2400" i="1">
                <a:latin typeface="Helvetica" charset="0"/>
                <a:ea typeface="Helvetica" charset="0"/>
                <a:cs typeface="Helvetica" charset="0"/>
              </a:endParaRPr>
            </a:p>
          </p:txBody>
        </p:sp>
        <p:sp>
          <p:nvSpPr>
            <p:cNvPr id="30" name="Oval 29"/>
            <p:cNvSpPr/>
            <p:nvPr/>
          </p:nvSpPr>
          <p:spPr bwMode="auto">
            <a:xfrm>
              <a:off x="1600200" y="2448580"/>
              <a:ext cx="152400" cy="142220"/>
            </a:xfrm>
            <a:prstGeom prst="ellipse">
              <a:avLst/>
            </a:prstGeom>
            <a:solidFill>
              <a:srgbClr val="FF0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GB" sz="2400" i="1">
                <a:latin typeface="Helvetica" charset="0"/>
                <a:ea typeface="Helvetica" charset="0"/>
                <a:cs typeface="Helvetica" charset="0"/>
              </a:endParaRPr>
            </a:p>
          </p:txBody>
        </p:sp>
        <p:sp>
          <p:nvSpPr>
            <p:cNvPr id="31" name="Oval 30"/>
            <p:cNvSpPr/>
            <p:nvPr/>
          </p:nvSpPr>
          <p:spPr bwMode="auto">
            <a:xfrm>
              <a:off x="1676400" y="1991380"/>
              <a:ext cx="152400" cy="142220"/>
            </a:xfrm>
            <a:prstGeom prst="ellipse">
              <a:avLst/>
            </a:prstGeom>
            <a:solidFill>
              <a:srgbClr val="FF0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GB" sz="2400" i="1">
                <a:latin typeface="Helvetica" charset="0"/>
                <a:ea typeface="Helvetica" charset="0"/>
                <a:cs typeface="Helvetica" charset="0"/>
              </a:endParaRPr>
            </a:p>
          </p:txBody>
        </p:sp>
        <p:sp>
          <p:nvSpPr>
            <p:cNvPr id="32" name="Oval 31"/>
            <p:cNvSpPr/>
            <p:nvPr/>
          </p:nvSpPr>
          <p:spPr bwMode="auto">
            <a:xfrm>
              <a:off x="1600200" y="2219980"/>
              <a:ext cx="152400" cy="142220"/>
            </a:xfrm>
            <a:prstGeom prst="ellipse">
              <a:avLst/>
            </a:prstGeom>
            <a:solidFill>
              <a:srgbClr val="6699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GB" sz="2400" i="1">
                <a:latin typeface="Helvetica" charset="0"/>
                <a:ea typeface="Helvetica" charset="0"/>
                <a:cs typeface="Helvetica" charset="0"/>
              </a:endParaRPr>
            </a:p>
          </p:txBody>
        </p:sp>
        <p:sp>
          <p:nvSpPr>
            <p:cNvPr id="33" name="Oval 32"/>
            <p:cNvSpPr/>
            <p:nvPr/>
          </p:nvSpPr>
          <p:spPr bwMode="auto">
            <a:xfrm>
              <a:off x="1752600" y="2286000"/>
              <a:ext cx="152400" cy="142220"/>
            </a:xfrm>
            <a:prstGeom prst="ellipse">
              <a:avLst/>
            </a:prstGeom>
            <a:solidFill>
              <a:schemeClr val="accent6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GB" sz="2400" i="1">
                <a:latin typeface="Helvetica" charset="0"/>
                <a:ea typeface="Helvetica" charset="0"/>
                <a:cs typeface="Helvetica" charset="0"/>
              </a:endParaRPr>
            </a:p>
          </p:txBody>
        </p:sp>
        <p:sp>
          <p:nvSpPr>
            <p:cNvPr id="34" name="Oval 33"/>
            <p:cNvSpPr/>
            <p:nvPr/>
          </p:nvSpPr>
          <p:spPr bwMode="auto">
            <a:xfrm>
              <a:off x="1752600" y="2514600"/>
              <a:ext cx="152400" cy="142220"/>
            </a:xfrm>
            <a:prstGeom prst="ellipse">
              <a:avLst/>
            </a:prstGeom>
            <a:solidFill>
              <a:schemeClr val="accent6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GB" sz="2400" i="1">
                <a:latin typeface="Helvetica" charset="0"/>
                <a:ea typeface="Helvetica" charset="0"/>
                <a:cs typeface="Helvetica" charset="0"/>
              </a:endParaRPr>
            </a:p>
          </p:txBody>
        </p:sp>
      </p:grpSp>
      <p:grpSp>
        <p:nvGrpSpPr>
          <p:cNvPr id="10" name="Group 9"/>
          <p:cNvGrpSpPr>
            <a:grpSpLocks noChangeAspect="1"/>
          </p:cNvGrpSpPr>
          <p:nvPr/>
        </p:nvGrpSpPr>
        <p:grpSpPr>
          <a:xfrm>
            <a:off x="10720112" y="1188130"/>
            <a:ext cx="462317" cy="350324"/>
            <a:chOff x="6111601" y="1752600"/>
            <a:chExt cx="1508399" cy="1143000"/>
          </a:xfrm>
        </p:grpSpPr>
        <p:sp>
          <p:nvSpPr>
            <p:cNvPr id="11" name="Oval 10"/>
            <p:cNvSpPr/>
            <p:nvPr/>
          </p:nvSpPr>
          <p:spPr bwMode="auto">
            <a:xfrm>
              <a:off x="6111601" y="1752600"/>
              <a:ext cx="1203599" cy="1143000"/>
            </a:xfrm>
            <a:prstGeom prst="ellipse">
              <a:avLst/>
            </a:prstGeom>
            <a:solidFill>
              <a:srgbClr val="00B0F0">
                <a:alpha val="50000"/>
              </a:srgb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GB" sz="2400" i="1">
                <a:latin typeface="Helvetica" charset="0"/>
                <a:ea typeface="Helvetica" charset="0"/>
                <a:cs typeface="Helvetica" charset="0"/>
              </a:endParaRPr>
            </a:p>
          </p:txBody>
        </p:sp>
        <p:sp>
          <p:nvSpPr>
            <p:cNvPr id="12" name="Oval 11"/>
            <p:cNvSpPr/>
            <p:nvPr/>
          </p:nvSpPr>
          <p:spPr bwMode="auto">
            <a:xfrm>
              <a:off x="6416401" y="1752600"/>
              <a:ext cx="1203599" cy="1143000"/>
            </a:xfrm>
            <a:prstGeom prst="ellipse">
              <a:avLst/>
            </a:prstGeom>
            <a:solidFill>
              <a:srgbClr val="00B0F0">
                <a:alpha val="50000"/>
              </a:srgb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GB" sz="2400" i="1">
                <a:latin typeface="Helvetica" charset="0"/>
                <a:ea typeface="Helvetica" charset="0"/>
                <a:cs typeface="Helvetica" charset="0"/>
              </a:endParaRPr>
            </a:p>
          </p:txBody>
        </p:sp>
        <p:sp>
          <p:nvSpPr>
            <p:cNvPr id="13" name="Oval 12"/>
            <p:cNvSpPr/>
            <p:nvPr/>
          </p:nvSpPr>
          <p:spPr bwMode="auto">
            <a:xfrm>
              <a:off x="6781800" y="2448580"/>
              <a:ext cx="152400" cy="142220"/>
            </a:xfrm>
            <a:prstGeom prst="ellipse">
              <a:avLst/>
            </a:prstGeom>
            <a:solidFill>
              <a:srgbClr val="FF0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GB" sz="2400" i="1">
                <a:latin typeface="Helvetica" charset="0"/>
                <a:ea typeface="Helvetica" charset="0"/>
                <a:cs typeface="Helvetica" charset="0"/>
              </a:endParaRPr>
            </a:p>
          </p:txBody>
        </p:sp>
        <p:sp>
          <p:nvSpPr>
            <p:cNvPr id="14" name="Oval 13"/>
            <p:cNvSpPr/>
            <p:nvPr/>
          </p:nvSpPr>
          <p:spPr bwMode="auto">
            <a:xfrm>
              <a:off x="6858000" y="2219980"/>
              <a:ext cx="152400" cy="142220"/>
            </a:xfrm>
            <a:prstGeom prst="ellipse">
              <a:avLst/>
            </a:prstGeom>
            <a:solidFill>
              <a:srgbClr val="6699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GB" sz="2400" i="1">
                <a:latin typeface="Helvetica" charset="0"/>
                <a:ea typeface="Helvetica" charset="0"/>
                <a:cs typeface="Helvetica" charset="0"/>
              </a:endParaRPr>
            </a:p>
          </p:txBody>
        </p:sp>
        <p:sp>
          <p:nvSpPr>
            <p:cNvPr id="15" name="Oval 14"/>
            <p:cNvSpPr/>
            <p:nvPr/>
          </p:nvSpPr>
          <p:spPr bwMode="auto">
            <a:xfrm>
              <a:off x="6629400" y="2286000"/>
              <a:ext cx="152400" cy="142220"/>
            </a:xfrm>
            <a:prstGeom prst="ellipse">
              <a:avLst/>
            </a:prstGeom>
            <a:solidFill>
              <a:schemeClr val="accent6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GB" sz="2400" i="1">
                <a:latin typeface="Helvetica" charset="0"/>
                <a:ea typeface="Helvetica" charset="0"/>
                <a:cs typeface="Helvetica" charset="0"/>
              </a:endParaRPr>
            </a:p>
          </p:txBody>
        </p:sp>
        <p:sp>
          <p:nvSpPr>
            <p:cNvPr id="16" name="Oval 15"/>
            <p:cNvSpPr/>
            <p:nvPr/>
          </p:nvSpPr>
          <p:spPr bwMode="auto">
            <a:xfrm>
              <a:off x="6858000" y="1828800"/>
              <a:ext cx="152400" cy="142220"/>
            </a:xfrm>
            <a:prstGeom prst="ellipse">
              <a:avLst/>
            </a:prstGeom>
            <a:solidFill>
              <a:srgbClr val="FF0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GB" sz="2400" i="1">
                <a:latin typeface="Helvetica" charset="0"/>
                <a:ea typeface="Helvetica" charset="0"/>
                <a:cs typeface="Helvetica" charset="0"/>
              </a:endParaRPr>
            </a:p>
          </p:txBody>
        </p:sp>
        <p:sp>
          <p:nvSpPr>
            <p:cNvPr id="17" name="Oval 16"/>
            <p:cNvSpPr/>
            <p:nvPr/>
          </p:nvSpPr>
          <p:spPr bwMode="auto">
            <a:xfrm>
              <a:off x="7086600" y="2219980"/>
              <a:ext cx="152400" cy="142220"/>
            </a:xfrm>
            <a:prstGeom prst="ellipse">
              <a:avLst/>
            </a:prstGeom>
            <a:solidFill>
              <a:srgbClr val="6699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GB" sz="2400" i="1">
                <a:latin typeface="Helvetica" charset="0"/>
                <a:ea typeface="Helvetica" charset="0"/>
                <a:cs typeface="Helvetica" charset="0"/>
              </a:endParaRPr>
            </a:p>
          </p:txBody>
        </p:sp>
        <p:sp>
          <p:nvSpPr>
            <p:cNvPr id="18" name="Oval 17"/>
            <p:cNvSpPr/>
            <p:nvPr/>
          </p:nvSpPr>
          <p:spPr bwMode="auto">
            <a:xfrm>
              <a:off x="6858000" y="2600980"/>
              <a:ext cx="152400" cy="142220"/>
            </a:xfrm>
            <a:prstGeom prst="ellipse">
              <a:avLst/>
            </a:prstGeom>
            <a:solidFill>
              <a:schemeClr val="accent6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GB" sz="2400" i="1">
                <a:latin typeface="Helvetica" charset="0"/>
                <a:ea typeface="Helvetica" charset="0"/>
                <a:cs typeface="Helvetica" charset="0"/>
              </a:endParaRPr>
            </a:p>
          </p:txBody>
        </p:sp>
        <p:sp>
          <p:nvSpPr>
            <p:cNvPr id="19" name="Oval 18"/>
            <p:cNvSpPr/>
            <p:nvPr/>
          </p:nvSpPr>
          <p:spPr bwMode="auto">
            <a:xfrm>
              <a:off x="6629400" y="2600980"/>
              <a:ext cx="152400" cy="142220"/>
            </a:xfrm>
            <a:prstGeom prst="ellipse">
              <a:avLst/>
            </a:prstGeom>
            <a:solidFill>
              <a:srgbClr val="6699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GB" sz="2400" i="1">
                <a:latin typeface="Helvetica" charset="0"/>
                <a:ea typeface="Helvetica" charset="0"/>
                <a:cs typeface="Helvetica" charset="0"/>
              </a:endParaRPr>
            </a:p>
          </p:txBody>
        </p:sp>
        <p:sp>
          <p:nvSpPr>
            <p:cNvPr id="20" name="Oval 19"/>
            <p:cNvSpPr/>
            <p:nvPr/>
          </p:nvSpPr>
          <p:spPr bwMode="auto">
            <a:xfrm>
              <a:off x="7010400" y="1981200"/>
              <a:ext cx="152400" cy="142220"/>
            </a:xfrm>
            <a:prstGeom prst="ellipse">
              <a:avLst/>
            </a:prstGeom>
            <a:solidFill>
              <a:srgbClr val="6699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GB" sz="2400" i="1">
                <a:latin typeface="Helvetica" charset="0"/>
                <a:ea typeface="Helvetica" charset="0"/>
                <a:cs typeface="Helvetica" charset="0"/>
              </a:endParaRPr>
            </a:p>
          </p:txBody>
        </p:sp>
        <p:sp>
          <p:nvSpPr>
            <p:cNvPr id="21" name="Oval 20"/>
            <p:cNvSpPr/>
            <p:nvPr/>
          </p:nvSpPr>
          <p:spPr bwMode="auto">
            <a:xfrm>
              <a:off x="7010400" y="2438400"/>
              <a:ext cx="152400" cy="142220"/>
            </a:xfrm>
            <a:prstGeom prst="ellipse">
              <a:avLst/>
            </a:prstGeom>
            <a:solidFill>
              <a:srgbClr val="FF0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GB" sz="2400" i="1">
                <a:latin typeface="Helvetica" charset="0"/>
                <a:ea typeface="Helvetica" charset="0"/>
                <a:cs typeface="Helvetica" charset="0"/>
              </a:endParaRPr>
            </a:p>
          </p:txBody>
        </p:sp>
        <p:sp>
          <p:nvSpPr>
            <p:cNvPr id="22" name="Oval 21"/>
            <p:cNvSpPr/>
            <p:nvPr/>
          </p:nvSpPr>
          <p:spPr bwMode="auto">
            <a:xfrm>
              <a:off x="6629400" y="1915180"/>
              <a:ext cx="152400" cy="142220"/>
            </a:xfrm>
            <a:prstGeom prst="ellipse">
              <a:avLst/>
            </a:prstGeom>
            <a:solidFill>
              <a:srgbClr val="FF0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GB" sz="2400" i="1">
                <a:latin typeface="Helvetica" charset="0"/>
                <a:ea typeface="Helvetica" charset="0"/>
                <a:cs typeface="Helvetica" charset="0"/>
              </a:endParaRPr>
            </a:p>
          </p:txBody>
        </p:sp>
        <p:sp>
          <p:nvSpPr>
            <p:cNvPr id="23" name="Oval 22"/>
            <p:cNvSpPr/>
            <p:nvPr/>
          </p:nvSpPr>
          <p:spPr bwMode="auto">
            <a:xfrm>
              <a:off x="6858000" y="2057400"/>
              <a:ext cx="152400" cy="142220"/>
            </a:xfrm>
            <a:prstGeom prst="ellipse">
              <a:avLst/>
            </a:prstGeom>
            <a:solidFill>
              <a:schemeClr val="accent6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GB" sz="2400" i="1">
                <a:latin typeface="Helvetica" charset="0"/>
                <a:ea typeface="Helvetica" charset="0"/>
                <a:cs typeface="Helvetica" charset="0"/>
              </a:endParaRPr>
            </a:p>
          </p:txBody>
        </p:sp>
        <p:sp>
          <p:nvSpPr>
            <p:cNvPr id="24" name="Oval 23"/>
            <p:cNvSpPr/>
            <p:nvPr/>
          </p:nvSpPr>
          <p:spPr bwMode="auto">
            <a:xfrm>
              <a:off x="6553200" y="2133600"/>
              <a:ext cx="152400" cy="142220"/>
            </a:xfrm>
            <a:prstGeom prst="ellipse">
              <a:avLst/>
            </a:prstGeom>
            <a:solidFill>
              <a:schemeClr val="accent6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GB" sz="2400" i="1">
                <a:latin typeface="Helvetica" charset="0"/>
                <a:ea typeface="Helvetica" charset="0"/>
                <a:cs typeface="Helvetica" charset="0"/>
              </a:endParaRPr>
            </a:p>
          </p:txBody>
        </p:sp>
        <p:sp>
          <p:nvSpPr>
            <p:cNvPr id="25" name="Oval 24"/>
            <p:cNvSpPr/>
            <p:nvPr/>
          </p:nvSpPr>
          <p:spPr bwMode="auto">
            <a:xfrm>
              <a:off x="6477000" y="2286000"/>
              <a:ext cx="152400" cy="142220"/>
            </a:xfrm>
            <a:prstGeom prst="ellipse">
              <a:avLst/>
            </a:prstGeom>
            <a:solidFill>
              <a:schemeClr val="accent6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GB" sz="2400" i="1">
                <a:latin typeface="Helvetica" charset="0"/>
                <a:ea typeface="Helvetica" charset="0"/>
                <a:cs typeface="Helvetica" charset="0"/>
              </a:endParaRPr>
            </a:p>
          </p:txBody>
        </p:sp>
        <p:sp>
          <p:nvSpPr>
            <p:cNvPr id="26" name="Oval 25"/>
            <p:cNvSpPr/>
            <p:nvPr/>
          </p:nvSpPr>
          <p:spPr bwMode="auto">
            <a:xfrm>
              <a:off x="6553200" y="2448580"/>
              <a:ext cx="152400" cy="142220"/>
            </a:xfrm>
            <a:prstGeom prst="ellipse">
              <a:avLst/>
            </a:prstGeom>
            <a:solidFill>
              <a:srgbClr val="6699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GB" sz="2400" i="1">
                <a:latin typeface="Helvetica" charset="0"/>
                <a:ea typeface="Helvetica" charset="0"/>
                <a:cs typeface="Helvetica" charset="0"/>
              </a:endParaRPr>
            </a:p>
          </p:txBody>
        </p:sp>
        <p:sp>
          <p:nvSpPr>
            <p:cNvPr id="27" name="Oval 26"/>
            <p:cNvSpPr/>
            <p:nvPr/>
          </p:nvSpPr>
          <p:spPr bwMode="auto">
            <a:xfrm>
              <a:off x="6705600" y="2133600"/>
              <a:ext cx="152400" cy="142220"/>
            </a:xfrm>
            <a:prstGeom prst="ellipse">
              <a:avLst/>
            </a:prstGeom>
            <a:solidFill>
              <a:srgbClr val="6699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GB" sz="2400" i="1">
                <a:latin typeface="Helvetica" charset="0"/>
                <a:ea typeface="Helvetica" charset="0"/>
                <a:cs typeface="Helvetica" charset="0"/>
              </a:endParaRPr>
            </a:p>
          </p:txBody>
        </p:sp>
      </p:grpSp>
      <p:sp>
        <p:nvSpPr>
          <p:cNvPr id="35" name="Shape 195"/>
          <p:cNvSpPr/>
          <p:nvPr/>
        </p:nvSpPr>
        <p:spPr>
          <a:xfrm>
            <a:off x="113269" y="2741768"/>
            <a:ext cx="3613220" cy="1611018"/>
          </a:xfrm>
          <a:prstGeom prst="rect">
            <a:avLst/>
          </a:prstGeom>
          <a:solidFill>
            <a:schemeClr val="bg2"/>
          </a:solidFill>
          <a:ln w="50800">
            <a:noFill/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square" lIns="35719" tIns="35719" rIns="35719" bIns="35719" anchor="ctr">
            <a:spAutoFit/>
          </a:bodyPr>
          <a:lstStyle/>
          <a:p>
            <a:pPr>
              <a:defRPr sz="2000"/>
            </a:pPr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Success of </a:t>
            </a:r>
            <a:r>
              <a:rPr lang="en-US" b="1" dirty="0" smtClean="0">
                <a:latin typeface="Arial" charset="0"/>
                <a:ea typeface="Arial" charset="0"/>
                <a:cs typeface="Arial" charset="0"/>
              </a:rPr>
              <a:t>hydro models</a:t>
            </a:r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 describing </a:t>
            </a:r>
            <a:r>
              <a:rPr lang="en-US" b="1" dirty="0" smtClean="0">
                <a:latin typeface="Arial" charset="0"/>
                <a:ea typeface="Arial" charset="0"/>
                <a:cs typeface="Arial" charset="0"/>
              </a:rPr>
              <a:t>spectral shapes and azimuthal anisotropies</a:t>
            </a:r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 supports idea of matter in local thermal equilibrium (</a:t>
            </a:r>
            <a:r>
              <a:rPr lang="en-US" i="1" dirty="0" smtClean="0">
                <a:latin typeface="Arial" charset="0"/>
                <a:ea typeface="Arial" charset="0"/>
                <a:cs typeface="Arial" charset="0"/>
              </a:rPr>
              <a:t>kinetic</a:t>
            </a:r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). </a:t>
            </a:r>
            <a:endParaRPr lang="en-US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36" name="Shape 196"/>
          <p:cNvSpPr/>
          <p:nvPr/>
        </p:nvSpPr>
        <p:spPr>
          <a:xfrm>
            <a:off x="110361" y="4599895"/>
            <a:ext cx="3616128" cy="1918795"/>
          </a:xfrm>
          <a:prstGeom prst="rect">
            <a:avLst/>
          </a:prstGeom>
          <a:solidFill>
            <a:schemeClr val="bg2"/>
          </a:solidFill>
          <a:ln w="50800">
            <a:noFill/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square" lIns="35719" tIns="35719" rIns="35719" bIns="35719" anchor="ctr">
            <a:spAutoFit/>
          </a:bodyPr>
          <a:lstStyle/>
          <a:p>
            <a:pPr>
              <a:defRPr sz="2000"/>
            </a:pPr>
            <a:r>
              <a:rPr dirty="0"/>
              <a:t>Success of </a:t>
            </a:r>
            <a:r>
              <a:rPr b="1" dirty="0"/>
              <a:t>thermal models</a:t>
            </a:r>
            <a:r>
              <a:rPr dirty="0"/>
              <a:t> describing </a:t>
            </a:r>
            <a:r>
              <a:rPr b="1" dirty="0" smtClean="0"/>
              <a:t>yields</a:t>
            </a:r>
            <a:r>
              <a:rPr lang="fr-CH" b="1" dirty="0" smtClean="0"/>
              <a:t> of hadrons </a:t>
            </a:r>
            <a:r>
              <a:rPr lang="en-US" b="1" dirty="0" smtClean="0"/>
              <a:t>composed</a:t>
            </a:r>
            <a:r>
              <a:rPr lang="fr-CH" b="1" dirty="0" smtClean="0"/>
              <a:t> </a:t>
            </a:r>
            <a:r>
              <a:rPr lang="fr-CH" b="1" dirty="0" smtClean="0"/>
              <a:t>of up, down, and </a:t>
            </a:r>
            <a:r>
              <a:rPr lang="fr-CH" b="1" dirty="0" err="1" smtClean="0">
                <a:solidFill>
                  <a:srgbClr val="FF0000"/>
                </a:solidFill>
              </a:rPr>
              <a:t>strange</a:t>
            </a:r>
            <a:r>
              <a:rPr lang="fr-CH" b="1" dirty="0" smtClean="0">
                <a:solidFill>
                  <a:srgbClr val="FF0000"/>
                </a:solidFill>
              </a:rPr>
              <a:t> </a:t>
            </a:r>
            <a:r>
              <a:rPr lang="fr-CH" b="1" dirty="0" smtClean="0"/>
              <a:t>quarks</a:t>
            </a:r>
            <a:r>
              <a:rPr dirty="0" smtClean="0"/>
              <a:t> supports </a:t>
            </a:r>
            <a:r>
              <a:rPr dirty="0"/>
              <a:t>idea of matter in local thermal </a:t>
            </a:r>
            <a:r>
              <a:rPr dirty="0" smtClean="0"/>
              <a:t>equilibrium</a:t>
            </a:r>
            <a:r>
              <a:rPr lang="fr-CH" dirty="0" smtClean="0"/>
              <a:t> (</a:t>
            </a:r>
            <a:r>
              <a:rPr lang="fr-CH" i="1" dirty="0" err="1" smtClean="0"/>
              <a:t>chemical</a:t>
            </a:r>
            <a:r>
              <a:rPr lang="fr-CH" dirty="0" smtClean="0"/>
              <a:t>)</a:t>
            </a:r>
            <a:r>
              <a:rPr dirty="0" smtClean="0"/>
              <a:t>.</a:t>
            </a:r>
            <a:endParaRPr dirty="0"/>
          </a:p>
        </p:txBody>
      </p:sp>
      <p:sp>
        <p:nvSpPr>
          <p:cNvPr id="37" name="Shape 197"/>
          <p:cNvSpPr/>
          <p:nvPr/>
        </p:nvSpPr>
        <p:spPr>
          <a:xfrm>
            <a:off x="4050845" y="5355919"/>
            <a:ext cx="8008883" cy="995465"/>
          </a:xfrm>
          <a:prstGeom prst="rect">
            <a:avLst/>
          </a:prstGeom>
          <a:solidFill>
            <a:srgbClr val="92D050"/>
          </a:solidFill>
          <a:ln w="50800">
            <a:noFill/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square" lIns="35719" tIns="35719" rIns="35719" bIns="35719" anchor="ctr">
            <a:spAutoFit/>
          </a:bodyPr>
          <a:lstStyle/>
          <a:p>
            <a:pPr>
              <a:defRPr sz="2000"/>
            </a:pPr>
            <a:r>
              <a:rPr lang="en-US" dirty="0" smtClean="0">
                <a:latin typeface="+mj-lt"/>
              </a:rPr>
              <a:t>Equilibrium models such as hydro typically need 5-6 interactions to work. Where does this picture break down? Does it work in pp and </a:t>
            </a:r>
            <a:r>
              <a:rPr lang="en-US" dirty="0" err="1" smtClean="0">
                <a:latin typeface="+mj-lt"/>
              </a:rPr>
              <a:t>pPb</a:t>
            </a:r>
            <a:r>
              <a:rPr lang="en-US" dirty="0" smtClean="0">
                <a:latin typeface="+mj-lt"/>
              </a:rPr>
              <a:t>? </a:t>
            </a:r>
            <a:r>
              <a:rPr lang="en-US" dirty="0" smtClean="0">
                <a:latin typeface="+mj-lt"/>
                <a:sym typeface="Wingdings"/>
              </a:rPr>
              <a:t></a:t>
            </a:r>
            <a:r>
              <a:rPr lang="en-US" dirty="0" smtClean="0">
                <a:latin typeface="+mj-lt"/>
              </a:rPr>
              <a:t> </a:t>
            </a:r>
            <a:r>
              <a:rPr lang="en-US" b="1" dirty="0" smtClean="0">
                <a:latin typeface="+mj-lt"/>
              </a:rPr>
              <a:t>What is the smallest possible QGP droplet?</a:t>
            </a:r>
            <a:r>
              <a:rPr lang="en-US" dirty="0" smtClean="0">
                <a:latin typeface="+mj-lt"/>
              </a:rPr>
              <a:t> </a:t>
            </a:r>
            <a:endParaRPr lang="en-US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0987865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 advAuto="0"/>
      <p:bldP spid="36" grpId="0" animBg="1" advAuto="0"/>
      <p:bldP spid="37" grpId="0" animBg="1" advAuto="0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short introduction to statistical thermodynamics (1)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907058"/>
            <a:ext cx="6580909" cy="5219107"/>
          </a:xfrm>
        </p:spPr>
        <p:txBody>
          <a:bodyPr/>
          <a:lstStyle/>
          <a:p>
            <a:r>
              <a:rPr lang="en-US" dirty="0" smtClean="0"/>
              <a:t>The </a:t>
            </a:r>
            <a:r>
              <a:rPr lang="en-US" b="1" dirty="0" smtClean="0">
                <a:solidFill>
                  <a:schemeClr val="accent1"/>
                </a:solidFill>
              </a:rPr>
              <a:t>maximum entropy principle </a:t>
            </a:r>
            <a:r>
              <a:rPr lang="en-US" dirty="0" smtClean="0"/>
              <a:t>leads to the thermal most likely distribution of particle species.</a:t>
            </a:r>
          </a:p>
          <a:p>
            <a:endParaRPr lang="en-US" dirty="0"/>
          </a:p>
          <a:p>
            <a:r>
              <a:rPr lang="en-US" dirty="0" smtClean="0"/>
              <a:t>Entropy</a:t>
            </a:r>
            <a:r>
              <a:rPr lang="en-US" dirty="0"/>
              <a:t>: the number of possible micro-states </a:t>
            </a:r>
            <a:r>
              <a:rPr lang="en-US" dirty="0" err="1"/>
              <a:t>Ω</a:t>
            </a:r>
            <a:r>
              <a:rPr lang="en-US" dirty="0"/>
              <a:t> being compatible with a macro-state for a given set of macroscopic variables (</a:t>
            </a:r>
            <a:r>
              <a:rPr lang="en-US" i="1" dirty="0"/>
              <a:t>E</a:t>
            </a:r>
            <a:r>
              <a:rPr lang="en-US" dirty="0"/>
              <a:t>, </a:t>
            </a:r>
            <a:r>
              <a:rPr lang="en-US" i="1" dirty="0"/>
              <a:t>V</a:t>
            </a:r>
            <a:r>
              <a:rPr lang="en-US" dirty="0"/>
              <a:t>, </a:t>
            </a:r>
            <a:r>
              <a:rPr lang="en-US" i="1" dirty="0"/>
              <a:t>N</a:t>
            </a:r>
            <a:r>
              <a:rPr lang="en-US" dirty="0" smtClean="0"/>
              <a:t>):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  <a:p>
            <a:r>
              <a:rPr lang="en-US" dirty="0"/>
              <a:t>Compatibility to a given macroscopic state can be </a:t>
            </a:r>
            <a:r>
              <a:rPr lang="en-US" dirty="0" smtClean="0"/>
              <a:t>realized </a:t>
            </a:r>
            <a:r>
              <a:rPr lang="en-US" i="1" dirty="0"/>
              <a:t>exactly</a:t>
            </a:r>
            <a:r>
              <a:rPr lang="en-US" dirty="0"/>
              <a:t> or </a:t>
            </a:r>
            <a:r>
              <a:rPr lang="en-US" i="1" dirty="0"/>
              <a:t>only in the statistical mean</a:t>
            </a:r>
            <a:r>
              <a:rPr lang="en-US" dirty="0" smtClean="0"/>
              <a:t>.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24223" y="907058"/>
            <a:ext cx="3658177" cy="517190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09221" y="3864840"/>
            <a:ext cx="3473205" cy="8041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535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</a:t>
            </a:r>
            <a:r>
              <a:rPr lang="en-US" dirty="0" smtClean="0"/>
              <a:t>p / p-</a:t>
            </a:r>
            <a:r>
              <a:rPr lang="en-US" dirty="0" err="1" smtClean="0"/>
              <a:t>Pb</a:t>
            </a:r>
            <a:r>
              <a:rPr lang="en-US" dirty="0"/>
              <a:t> /</a:t>
            </a:r>
            <a:r>
              <a:rPr lang="en-US" dirty="0" smtClean="0"/>
              <a:t> </a:t>
            </a:r>
            <a:r>
              <a:rPr lang="en-US" dirty="0" err="1" smtClean="0"/>
              <a:t>Pb-Pb</a:t>
            </a:r>
            <a:r>
              <a:rPr lang="en-US" dirty="0" smtClean="0"/>
              <a:t> collisions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LHC can not only collide protons on protons, but also heavier ions.</a:t>
            </a:r>
          </a:p>
          <a:p>
            <a:r>
              <a:rPr lang="en-US" dirty="0" smtClean="0"/>
              <a:t>Approximately one month of running time is dedicated to heavy-ions each year.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b="51724"/>
          <a:stretch/>
        </p:blipFill>
        <p:spPr>
          <a:xfrm>
            <a:off x="0" y="2233414"/>
            <a:ext cx="4466167" cy="331075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TextBox 5"/>
          <p:cNvSpPr txBox="1"/>
          <p:nvPr/>
        </p:nvSpPr>
        <p:spPr>
          <a:xfrm>
            <a:off x="5338526" y="2142381"/>
            <a:ext cx="105028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p-</a:t>
            </a:r>
            <a:r>
              <a:rPr lang="en-US" sz="3200" dirty="0" err="1" smtClean="0"/>
              <a:t>Pb</a:t>
            </a:r>
            <a:endParaRPr lang="en-US" sz="32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82753" y="2810661"/>
            <a:ext cx="3826494" cy="2837173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85695" y="2529742"/>
            <a:ext cx="4138985" cy="339900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9" name="TextBox 8"/>
          <p:cNvSpPr txBox="1"/>
          <p:nvPr/>
        </p:nvSpPr>
        <p:spPr>
          <a:xfrm>
            <a:off x="7985695" y="1834649"/>
            <a:ext cx="132440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err="1" smtClean="0"/>
              <a:t>Pb-Pb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701640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 short introduction to statistical thermodynamics </a:t>
            </a:r>
            <a:r>
              <a:rPr lang="en-US" dirty="0" smtClean="0"/>
              <a:t>(2)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907058"/>
            <a:ext cx="7453745" cy="5219107"/>
          </a:xfrm>
        </p:spPr>
        <p:txBody>
          <a:bodyPr>
            <a:normAutofit lnSpcReduction="10000"/>
          </a:bodyPr>
          <a:lstStyle/>
          <a:p>
            <a:r>
              <a:rPr lang="en-US" dirty="0"/>
              <a:t>We therefore distinguish three different </a:t>
            </a:r>
            <a:r>
              <a:rPr lang="en-US" i="1" dirty="0"/>
              <a:t>statistical ensembles</a:t>
            </a:r>
            <a:r>
              <a:rPr lang="en-US" dirty="0"/>
              <a:t>:</a:t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en-US" dirty="0"/>
              <a:t>(</a:t>
            </a:r>
            <a:r>
              <a:rPr lang="en-US" dirty="0" err="1"/>
              <a:t>i</a:t>
            </a:r>
            <a:r>
              <a:rPr lang="en-US" dirty="0"/>
              <a:t>) micro-canonical: </a:t>
            </a:r>
            <a:r>
              <a:rPr lang="en-US" i="1" dirty="0"/>
              <a:t>E</a:t>
            </a:r>
            <a:r>
              <a:rPr lang="en-US" dirty="0"/>
              <a:t>, </a:t>
            </a:r>
            <a:r>
              <a:rPr lang="en-US" i="1" dirty="0"/>
              <a:t>V</a:t>
            </a:r>
            <a:r>
              <a:rPr lang="en-US" dirty="0"/>
              <a:t>, </a:t>
            </a:r>
            <a:r>
              <a:rPr lang="en-US" i="1" dirty="0"/>
              <a:t>N</a:t>
            </a:r>
            <a:r>
              <a:rPr lang="en-US" dirty="0"/>
              <a:t> fix</a:t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en-US" dirty="0"/>
              <a:t>(ii) canonical: </a:t>
            </a:r>
            <a:r>
              <a:rPr lang="en-US" i="1" dirty="0"/>
              <a:t>T</a:t>
            </a:r>
            <a:r>
              <a:rPr lang="en-US" dirty="0"/>
              <a:t>, </a:t>
            </a:r>
            <a:r>
              <a:rPr lang="en-US" i="1" dirty="0"/>
              <a:t>V</a:t>
            </a:r>
            <a:r>
              <a:rPr lang="en-US" dirty="0"/>
              <a:t>, </a:t>
            </a:r>
            <a:r>
              <a:rPr lang="en-US" i="1" dirty="0"/>
              <a:t>N</a:t>
            </a:r>
            <a:r>
              <a:rPr lang="en-US" dirty="0"/>
              <a:t> fix</a:t>
            </a:r>
            <a:br>
              <a:rPr lang="en-US" dirty="0"/>
            </a:br>
            <a:r>
              <a:rPr lang="en-US" dirty="0"/>
              <a:t>➔ given volume element is coupled to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a </a:t>
            </a:r>
            <a:r>
              <a:rPr lang="en-US" dirty="0"/>
              <a:t>heat bath</a:t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en-US" dirty="0"/>
              <a:t>(iii) grand-canonical: </a:t>
            </a:r>
            <a:r>
              <a:rPr lang="en-US" i="1" dirty="0"/>
              <a:t>T</a:t>
            </a:r>
            <a:r>
              <a:rPr lang="en-US" dirty="0"/>
              <a:t>, </a:t>
            </a:r>
            <a:r>
              <a:rPr lang="en-US" i="1" dirty="0"/>
              <a:t>V</a:t>
            </a:r>
            <a:r>
              <a:rPr lang="en-US" dirty="0"/>
              <a:t>, </a:t>
            </a:r>
            <a:r>
              <a:rPr lang="en-US" i="1" dirty="0"/>
              <a:t>µ</a:t>
            </a:r>
            <a:r>
              <a:rPr lang="en-US" dirty="0"/>
              <a:t> fix</a:t>
            </a:r>
            <a:br>
              <a:rPr lang="en-US" dirty="0"/>
            </a:br>
            <a:r>
              <a:rPr lang="en-US" dirty="0"/>
              <a:t>➔ given volume element can also exchange particles with its surrounding (heat bath</a:t>
            </a:r>
            <a:br>
              <a:rPr lang="en-US" dirty="0"/>
            </a:br>
            <a:r>
              <a:rPr lang="en-US" dirty="0"/>
              <a:t>and particle reservoir)</a:t>
            </a:r>
          </a:p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35718" y="1287465"/>
            <a:ext cx="4559300" cy="4838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5868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hape 138"/>
          <p:cNvSpPr txBox="1">
            <a:spLocks/>
          </p:cNvSpPr>
          <p:nvPr/>
        </p:nvSpPr>
        <p:spPr>
          <a:xfrm>
            <a:off x="609600" y="837783"/>
            <a:ext cx="10972800" cy="5219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Helvetica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Helvetica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Helvetica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600" kern="1200">
                <a:solidFill>
                  <a:schemeClr val="tx1"/>
                </a:solidFill>
                <a:latin typeface="Helvetica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600" kern="1200">
                <a:solidFill>
                  <a:schemeClr val="tx1"/>
                </a:solidFill>
                <a:latin typeface="Helvetica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52205" indent="-152205">
              <a:defRPr sz="2500"/>
            </a:pPr>
            <a:r>
              <a:rPr lang="en-US" sz="2500" dirty="0" smtClean="0"/>
              <a:t>A small example: barometric formula (density of the atmosphere at a fixed temperature as a function of the altitude </a:t>
            </a:r>
            <a:r>
              <a:rPr lang="en-US" sz="2500" i="1" dirty="0" smtClean="0"/>
              <a:t>h</a:t>
            </a:r>
            <a:r>
              <a:rPr lang="en-US" sz="2500" dirty="0" smtClean="0"/>
              <a:t>).</a:t>
            </a:r>
          </a:p>
          <a:p>
            <a:pPr marL="152205" indent="-152205">
              <a:defRPr sz="2500"/>
            </a:pPr>
            <a:endParaRPr lang="en-US" sz="2500" dirty="0" smtClean="0"/>
          </a:p>
          <a:p>
            <a:pPr marL="152205" indent="-152205">
              <a:defRPr sz="2500"/>
            </a:pPr>
            <a:r>
              <a:rPr lang="en-US" sz="2500" dirty="0" smtClean="0"/>
              <a:t>Probability to find a particle on a given energy level </a:t>
            </a:r>
            <a:r>
              <a:rPr lang="en-US" sz="2500" i="1" dirty="0" smtClean="0"/>
              <a:t>j</a:t>
            </a:r>
            <a:r>
              <a:rPr lang="en-US" sz="2500" dirty="0" smtClean="0"/>
              <a:t>:</a:t>
            </a:r>
          </a:p>
          <a:p>
            <a:pPr marL="152205" indent="-152205">
              <a:defRPr sz="2500"/>
            </a:pPr>
            <a:endParaRPr lang="en-US" sz="2500" dirty="0" smtClean="0"/>
          </a:p>
          <a:p>
            <a:pPr marL="152205" indent="-152205">
              <a:defRPr sz="2500"/>
            </a:pPr>
            <a:endParaRPr lang="en-US" sz="2500" dirty="0" smtClean="0"/>
          </a:p>
          <a:p>
            <a:pPr marL="152205" indent="-152205">
              <a:defRPr sz="2500"/>
            </a:pPr>
            <a:endParaRPr lang="en-US" sz="2500" dirty="0" smtClean="0"/>
          </a:p>
          <a:p>
            <a:pPr marL="152205" indent="-152205">
              <a:defRPr sz="2500"/>
            </a:pPr>
            <a:endParaRPr lang="en-US" sz="2500" dirty="0" smtClean="0"/>
          </a:p>
          <a:p>
            <a:pPr marL="152205" indent="-152205">
              <a:defRPr sz="2500"/>
            </a:pPr>
            <a:r>
              <a:rPr lang="en-US" sz="2500" dirty="0" smtClean="0"/>
              <a:t>Energy on a given level is simply the potential energy: </a:t>
            </a:r>
            <a:r>
              <a:rPr lang="en-US" sz="2500" i="1" dirty="0" err="1" smtClean="0"/>
              <a:t>E</a:t>
            </a:r>
            <a:r>
              <a:rPr lang="en-US" sz="2500" baseline="-5999" dirty="0" err="1" smtClean="0"/>
              <a:t>pot</a:t>
            </a:r>
            <a:r>
              <a:rPr lang="en-US" sz="2500" dirty="0" smtClean="0"/>
              <a:t> = </a:t>
            </a:r>
            <a:r>
              <a:rPr lang="en-US" sz="2500" i="1" dirty="0" err="1" smtClean="0"/>
              <a:t>mgh</a:t>
            </a:r>
            <a:r>
              <a:rPr lang="en-US" sz="2500" dirty="0" smtClean="0"/>
              <a:t>. This implies for the density n (pressure p):</a:t>
            </a:r>
            <a:endParaRPr lang="en-US" sz="2500" i="1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 short introduction to statistical thermodynamics </a:t>
            </a:r>
            <a:r>
              <a:rPr lang="en-US" dirty="0" smtClean="0"/>
              <a:t>(3)</a:t>
            </a:r>
            <a:endParaRPr lang="en-US" dirty="0"/>
          </a:p>
        </p:txBody>
      </p:sp>
      <p:pic>
        <p:nvPicPr>
          <p:cNvPr id="11" name="Content Placeholder 10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3955" y="2760251"/>
            <a:ext cx="4521534" cy="1512719"/>
          </a:xfrm>
        </p:spPr>
      </p:pic>
      <p:sp>
        <p:nvSpPr>
          <p:cNvPr id="6" name="Shape 146"/>
          <p:cNvSpPr/>
          <p:nvPr/>
        </p:nvSpPr>
        <p:spPr>
          <a:xfrm flipH="1">
            <a:off x="5956583" y="4031673"/>
            <a:ext cx="1379242" cy="7236"/>
          </a:xfrm>
          <a:prstGeom prst="line">
            <a:avLst/>
          </a:prstGeom>
          <a:ln w="38100">
            <a:solidFill>
              <a:schemeClr val="accent1"/>
            </a:solidFill>
            <a:miter lim="400000"/>
            <a:tailEnd type="triangle"/>
          </a:ln>
        </p:spPr>
        <p:txBody>
          <a:bodyPr lIns="0" tIns="0" rIns="0" bIns="0"/>
          <a:lstStyle/>
          <a:p>
            <a:pPr algn="ctr" defTabSz="580409">
              <a:defRPr sz="56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FillTx/>
              </a:defRPr>
            </a:pPr>
            <a:endParaRPr sz="3937"/>
          </a:p>
        </p:txBody>
      </p:sp>
      <p:sp>
        <p:nvSpPr>
          <p:cNvPr id="7" name="Shape 147"/>
          <p:cNvSpPr/>
          <p:nvPr/>
        </p:nvSpPr>
        <p:spPr>
          <a:xfrm>
            <a:off x="7361253" y="3681210"/>
            <a:ext cx="4403450" cy="68768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5719" tIns="35719" rIns="35719" bIns="35719" anchor="ctr">
            <a:spAutoFit/>
          </a:bodyPr>
          <a:lstStyle/>
          <a:p>
            <a:r>
              <a:rPr sz="2000">
                <a:solidFill>
                  <a:schemeClr val="accent1"/>
                </a:solidFill>
              </a:rPr>
              <a:t>Partition function </a:t>
            </a:r>
            <a:r>
              <a:rPr sz="2000" i="1">
                <a:solidFill>
                  <a:schemeClr val="accent1"/>
                </a:solidFill>
              </a:rPr>
              <a:t>Z</a:t>
            </a:r>
            <a:r>
              <a:rPr sz="2000">
                <a:solidFill>
                  <a:schemeClr val="accent1"/>
                </a:solidFill>
              </a:rPr>
              <a:t> </a:t>
            </a:r>
            <a:br>
              <a:rPr sz="2000">
                <a:solidFill>
                  <a:schemeClr val="accent1"/>
                </a:solidFill>
              </a:rPr>
            </a:br>
            <a:r>
              <a:rPr sz="2000">
                <a:solidFill>
                  <a:schemeClr val="accent1"/>
                </a:solidFill>
              </a:rPr>
              <a:t>(</a:t>
            </a:r>
            <a:r>
              <a:rPr sz="2000" i="1">
                <a:solidFill>
                  <a:schemeClr val="accent1"/>
                </a:solidFill>
              </a:rPr>
              <a:t>Zustandssumme = “sum over states”</a:t>
            </a:r>
            <a:r>
              <a:rPr sz="2000">
                <a:solidFill>
                  <a:schemeClr val="accent1"/>
                </a:solidFill>
              </a:rPr>
              <a:t>)</a:t>
            </a:r>
          </a:p>
        </p:txBody>
      </p:sp>
      <p:sp>
        <p:nvSpPr>
          <p:cNvPr id="8" name="Shape 148"/>
          <p:cNvSpPr/>
          <p:nvPr/>
        </p:nvSpPr>
        <p:spPr>
          <a:xfrm flipH="1">
            <a:off x="6975489" y="2967373"/>
            <a:ext cx="578547" cy="159973"/>
          </a:xfrm>
          <a:prstGeom prst="line">
            <a:avLst/>
          </a:prstGeom>
          <a:ln w="38100">
            <a:solidFill>
              <a:srgbClr val="FF0000"/>
            </a:solidFill>
            <a:miter lim="400000"/>
            <a:tailEnd type="triangle"/>
          </a:ln>
        </p:spPr>
        <p:txBody>
          <a:bodyPr lIns="0" tIns="0" rIns="0" bIns="0"/>
          <a:lstStyle/>
          <a:p>
            <a:pPr algn="ctr" defTabSz="580409">
              <a:defRPr sz="56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FillTx/>
              </a:defRPr>
            </a:pPr>
            <a:endParaRPr sz="3937">
              <a:solidFill>
                <a:srgbClr val="FFC000"/>
              </a:solidFill>
            </a:endParaRPr>
          </a:p>
        </p:txBody>
      </p:sp>
      <p:sp>
        <p:nvSpPr>
          <p:cNvPr id="9" name="Shape 149"/>
          <p:cNvSpPr/>
          <p:nvPr/>
        </p:nvSpPr>
        <p:spPr>
          <a:xfrm>
            <a:off x="7708002" y="2663912"/>
            <a:ext cx="3146695" cy="56457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5719" tIns="35719" rIns="35719" bIns="35719" anchor="ctr">
            <a:spAutoFit/>
          </a:bodyPr>
          <a:lstStyle/>
          <a:p>
            <a:r>
              <a:rPr sz="3200" dirty="0">
                <a:solidFill>
                  <a:srgbClr val="FF0000"/>
                </a:solidFill>
              </a:rPr>
              <a:t>Boltzmann factor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5442" y="5391302"/>
            <a:ext cx="10406958" cy="9095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1127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1224429" y="2429138"/>
            <a:ext cx="9724913" cy="1710464"/>
          </a:xfrm>
        </p:spPr>
        <p:txBody>
          <a:bodyPr>
            <a:noAutofit/>
          </a:bodyPr>
          <a:lstStyle/>
          <a:p>
            <a:r>
              <a:rPr lang="en-US" sz="4400" b="0" cap="none" dirty="0"/>
              <a:t>QGP thermodynamics and soft probes</a:t>
            </a:r>
            <a:br>
              <a:rPr lang="en-US" sz="4400" b="0" cap="none" dirty="0"/>
            </a:br>
            <a:r>
              <a:rPr lang="en-US" sz="4400" b="0" cap="none" dirty="0" smtClean="0">
                <a:solidFill>
                  <a:srgbClr val="FFC000"/>
                </a:solidFill>
              </a:rPr>
              <a:t>Particle chemistry</a:t>
            </a:r>
            <a:endParaRPr lang="en-US" sz="4400" b="0" cap="none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1108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Statistical-thermal model for heavy-ion collisions</a:t>
            </a:r>
            <a:endParaRPr lang="en-US" dirty="0"/>
          </a:p>
        </p:txBody>
      </p:sp>
      <p:sp>
        <p:nvSpPr>
          <p:cNvPr id="5" name="Shape 164"/>
          <p:cNvSpPr>
            <a:spLocks noGrp="1"/>
          </p:cNvSpPr>
          <p:nvPr>
            <p:ph idx="1"/>
          </p:nvPr>
        </p:nvSpPr>
        <p:spPr>
          <a:xfrm>
            <a:off x="609600" y="768511"/>
            <a:ext cx="10972800" cy="5219107"/>
          </a:xfrm>
          <a:prstGeom prst="rect">
            <a:avLst/>
          </a:prstGeom>
        </p:spPr>
        <p:txBody>
          <a:bodyPr>
            <a:noAutofit/>
          </a:bodyPr>
          <a:lstStyle/>
          <a:p>
            <a:pPr marL="152205" indent="-152205">
              <a:defRPr sz="2500"/>
            </a:pPr>
            <a:r>
              <a:rPr dirty="0"/>
              <a:t>Starting point: grand-canonical partition function for an </a:t>
            </a:r>
            <a:r>
              <a:rPr i="1" dirty="0">
                <a:solidFill>
                  <a:schemeClr val="accent1"/>
                </a:solidFill>
              </a:rPr>
              <a:t>relativistic ideal quantum gas of hadrons</a:t>
            </a:r>
            <a:r>
              <a:rPr dirty="0"/>
              <a:t> of particle type i (i = pion, proton,… → full PDG!):</a:t>
            </a:r>
          </a:p>
          <a:p>
            <a:pPr marL="152205" indent="-152205">
              <a:defRPr sz="2500"/>
            </a:pPr>
            <a:endParaRPr dirty="0"/>
          </a:p>
          <a:p>
            <a:pPr marL="152205" indent="-152205">
              <a:defRPr sz="2500"/>
            </a:pPr>
            <a:endParaRPr dirty="0"/>
          </a:p>
          <a:p>
            <a:pPr marL="152205" indent="-152205">
              <a:defRPr sz="2500"/>
            </a:pPr>
            <a:endParaRPr dirty="0"/>
          </a:p>
          <a:p>
            <a:pPr marL="152205" indent="-152205">
              <a:defRPr sz="2500"/>
            </a:pPr>
            <a:endParaRPr dirty="0"/>
          </a:p>
          <a:p>
            <a:pPr marL="152205" indent="-152205">
              <a:defRPr sz="2500"/>
            </a:pPr>
            <a:endParaRPr lang="fr-CH" dirty="0" smtClean="0"/>
          </a:p>
          <a:p>
            <a:pPr marL="152205" indent="-152205">
              <a:defRPr sz="2500"/>
            </a:pPr>
            <a:r>
              <a:rPr dirty="0" smtClean="0"/>
              <a:t>Once </a:t>
            </a:r>
            <a:r>
              <a:rPr dirty="0"/>
              <a:t>the partition function is known, we can calculate all other thermodynamic quantities:</a:t>
            </a:r>
          </a:p>
        </p:txBody>
      </p:sp>
      <p:grpSp>
        <p:nvGrpSpPr>
          <p:cNvPr id="6" name="Group 159"/>
          <p:cNvGrpSpPr/>
          <p:nvPr/>
        </p:nvGrpSpPr>
        <p:grpSpPr>
          <a:xfrm>
            <a:off x="1551173" y="2222906"/>
            <a:ext cx="5251799" cy="668750"/>
            <a:chOff x="0" y="0"/>
            <a:chExt cx="7469224" cy="951109"/>
          </a:xfrm>
        </p:grpSpPr>
        <p:pic>
          <p:nvPicPr>
            <p:cNvPr id="7" name="pasted-image.pdf"/>
            <p:cNvPicPr>
              <a:picLocks noChangeAspect="1"/>
            </p:cNvPicPr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230224" y="0"/>
              <a:ext cx="7239001" cy="95111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8" name="Shape 158"/>
            <p:cNvSpPr/>
            <p:nvPr/>
          </p:nvSpPr>
          <p:spPr>
            <a:xfrm>
              <a:off x="0" y="489509"/>
              <a:ext cx="337468" cy="385813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35719" tIns="35719" rIns="35719" bIns="35719" numCol="1" anchor="ctr">
              <a:noAutofit/>
            </a:bodyPr>
            <a:lstStyle/>
            <a:p>
              <a:pPr algn="ctr" defTabSz="580409">
                <a:defRPr sz="56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uFillTx/>
                </a:defRPr>
              </a:pPr>
              <a:endParaRPr sz="3937"/>
            </a:p>
          </p:txBody>
        </p:sp>
      </p:grpSp>
      <p:grpSp>
        <p:nvGrpSpPr>
          <p:cNvPr id="9" name="Group 171"/>
          <p:cNvGrpSpPr/>
          <p:nvPr/>
        </p:nvGrpSpPr>
        <p:grpSpPr>
          <a:xfrm>
            <a:off x="1893482" y="2706380"/>
            <a:ext cx="1296046" cy="708676"/>
            <a:chOff x="0" y="-1"/>
            <a:chExt cx="1843265" cy="1007893"/>
          </a:xfrm>
        </p:grpSpPr>
        <p:sp>
          <p:nvSpPr>
            <p:cNvPr id="10" name="Shape 169"/>
            <p:cNvSpPr/>
            <p:nvPr/>
          </p:nvSpPr>
          <p:spPr>
            <a:xfrm>
              <a:off x="0" y="258742"/>
              <a:ext cx="1843265" cy="74915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5719" tIns="35719" rIns="35719" bIns="35719" numCol="1" anchor="ctr">
              <a:spAutoFit/>
            </a:bodyPr>
            <a:lstStyle/>
            <a:p>
              <a:pPr algn="ctr">
                <a:defRPr sz="2100" i="1">
                  <a:latin typeface="Times New Roman"/>
                  <a:ea typeface="Times New Roman"/>
                  <a:cs typeface="Times New Roman"/>
                  <a:sym typeface="Times New Roman"/>
                </a:defRPr>
              </a:pPr>
              <a:r>
                <a:rPr sz="1477"/>
                <a:t>spin</a:t>
              </a:r>
              <a:br>
                <a:rPr sz="1477"/>
              </a:br>
              <a:r>
                <a:rPr sz="1477"/>
                <a:t>degeneracy</a:t>
              </a:r>
            </a:p>
          </p:txBody>
        </p:sp>
        <p:sp>
          <p:nvSpPr>
            <p:cNvPr id="11" name="Shape 170"/>
            <p:cNvSpPr/>
            <p:nvPr/>
          </p:nvSpPr>
          <p:spPr>
            <a:xfrm flipV="1">
              <a:off x="1352649" y="-1"/>
              <a:ext cx="353963" cy="515394"/>
            </a:xfrm>
            <a:prstGeom prst="line">
              <a:avLst/>
            </a:prstGeom>
            <a:noFill/>
            <a:ln w="38100" cap="flat">
              <a:solidFill>
                <a:srgbClr val="000000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algn="ctr" defTabSz="580409">
                <a:defRPr sz="56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uFillTx/>
                </a:defRPr>
              </a:pPr>
              <a:endParaRPr sz="3937"/>
            </a:p>
          </p:txBody>
        </p:sp>
      </p:grpSp>
      <p:grpSp>
        <p:nvGrpSpPr>
          <p:cNvPr id="12" name="Group 174"/>
          <p:cNvGrpSpPr/>
          <p:nvPr/>
        </p:nvGrpSpPr>
        <p:grpSpPr>
          <a:xfrm>
            <a:off x="4782307" y="1839922"/>
            <a:ext cx="885416" cy="483972"/>
            <a:chOff x="0" y="0"/>
            <a:chExt cx="1259258" cy="688314"/>
          </a:xfrm>
        </p:grpSpPr>
        <p:pic>
          <p:nvPicPr>
            <p:cNvPr id="13" name="pasted-image.pdf"/>
            <p:cNvPicPr>
              <a:picLocks noChangeAspect="1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0" y="0"/>
              <a:ext cx="711200" cy="50800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14" name="Shape 173"/>
            <p:cNvSpPr/>
            <p:nvPr/>
          </p:nvSpPr>
          <p:spPr>
            <a:xfrm>
              <a:off x="825499" y="254556"/>
              <a:ext cx="433760" cy="433759"/>
            </a:xfrm>
            <a:prstGeom prst="line">
              <a:avLst/>
            </a:prstGeom>
            <a:noFill/>
            <a:ln w="38100" cap="flat">
              <a:solidFill>
                <a:srgbClr val="000000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algn="ctr" defTabSz="580409">
                <a:defRPr sz="56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uFillTx/>
                </a:defRPr>
              </a:pPr>
              <a:endParaRPr sz="3937"/>
            </a:p>
          </p:txBody>
        </p:sp>
      </p:grpSp>
      <p:grpSp>
        <p:nvGrpSpPr>
          <p:cNvPr id="15" name="Group 178"/>
          <p:cNvGrpSpPr/>
          <p:nvPr/>
        </p:nvGrpSpPr>
        <p:grpSpPr>
          <a:xfrm>
            <a:off x="5069145" y="2539916"/>
            <a:ext cx="2748168" cy="1215919"/>
            <a:chOff x="0" y="0"/>
            <a:chExt cx="3908503" cy="1729306"/>
          </a:xfrm>
        </p:grpSpPr>
        <p:pic>
          <p:nvPicPr>
            <p:cNvPr id="16" name="pasted-image.pdf"/>
            <p:cNvPicPr>
              <a:picLocks noChangeAspect="1"/>
            </p:cNvPicPr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144501" y="536942"/>
              <a:ext cx="3619501" cy="510022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17" name="Shape 176"/>
            <p:cNvSpPr/>
            <p:nvPr/>
          </p:nvSpPr>
          <p:spPr>
            <a:xfrm>
              <a:off x="0" y="980155"/>
              <a:ext cx="3908503" cy="74915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5719" tIns="35719" rIns="35719" bIns="35719" numCol="1" anchor="ctr">
              <a:spAutoFit/>
            </a:bodyPr>
            <a:lstStyle>
              <a:lvl1pPr algn="ctr">
                <a:defRPr sz="2100" i="1">
                  <a:latin typeface="Times New Roman"/>
                  <a:ea typeface="Times New Roman"/>
                  <a:cs typeface="Times New Roman"/>
                  <a:sym typeface="Times New Roman"/>
                </a:defRPr>
              </a:lvl1pPr>
            </a:lstStyle>
            <a:p>
              <a:r>
                <a:rPr sz="1477" dirty="0"/>
                <a:t>chemical potential representing each conserved quantity</a:t>
              </a:r>
            </a:p>
          </p:txBody>
        </p:sp>
        <p:sp>
          <p:nvSpPr>
            <p:cNvPr id="18" name="Shape 177"/>
            <p:cNvSpPr/>
            <p:nvPr/>
          </p:nvSpPr>
          <p:spPr>
            <a:xfrm flipV="1">
              <a:off x="2006562" y="0"/>
              <a:ext cx="1" cy="635000"/>
            </a:xfrm>
            <a:prstGeom prst="line">
              <a:avLst/>
            </a:prstGeom>
            <a:noFill/>
            <a:ln w="38100" cap="flat">
              <a:solidFill>
                <a:srgbClr val="000000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algn="ctr" defTabSz="580409">
                <a:defRPr sz="56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uFillTx/>
                </a:defRPr>
              </a:pPr>
              <a:endParaRPr sz="3937"/>
            </a:p>
          </p:txBody>
        </p:sp>
      </p:grpSp>
      <p:grpSp>
        <p:nvGrpSpPr>
          <p:cNvPr id="19" name="Group 183"/>
          <p:cNvGrpSpPr/>
          <p:nvPr/>
        </p:nvGrpSpPr>
        <p:grpSpPr>
          <a:xfrm>
            <a:off x="6018447" y="1579925"/>
            <a:ext cx="2421738" cy="792666"/>
            <a:chOff x="0" y="-14829"/>
            <a:chExt cx="3444247" cy="1127345"/>
          </a:xfrm>
        </p:grpSpPr>
        <p:grpSp>
          <p:nvGrpSpPr>
            <p:cNvPr id="20" name="Group 181"/>
            <p:cNvGrpSpPr/>
            <p:nvPr/>
          </p:nvGrpSpPr>
          <p:grpSpPr>
            <a:xfrm>
              <a:off x="0" y="227945"/>
              <a:ext cx="1843265" cy="884571"/>
              <a:chOff x="0" y="0"/>
              <a:chExt cx="1843264" cy="884570"/>
            </a:xfrm>
          </p:grpSpPr>
          <p:pic>
            <p:nvPicPr>
              <p:cNvPr id="22" name="pasted-image.pdf"/>
              <p:cNvPicPr>
                <a:picLocks noChangeAspect="1"/>
              </p:cNvPicPr>
              <p:nvPr/>
            </p:nvPicPr>
            <p:blipFill>
              <a:blip r:embed="rId5">
                <a:extLst/>
              </a:blip>
              <a:stretch>
                <a:fillRect/>
              </a:stretch>
            </p:blipFill>
            <p:spPr>
              <a:xfrm>
                <a:off x="0" y="0"/>
                <a:ext cx="1843265" cy="635000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sp>
            <p:nvSpPr>
              <p:cNvPr id="23" name="Shape 180"/>
              <p:cNvSpPr/>
              <p:nvPr/>
            </p:nvSpPr>
            <p:spPr>
              <a:xfrm flipH="1">
                <a:off x="171561" y="450812"/>
                <a:ext cx="433759" cy="433759"/>
              </a:xfrm>
              <a:prstGeom prst="line">
                <a:avLst/>
              </a:prstGeom>
              <a:noFill/>
              <a:ln w="38100" cap="flat">
                <a:solidFill>
                  <a:srgbClr val="000000"/>
                </a:solidFill>
                <a:prstDash val="solid"/>
                <a:miter lim="400000"/>
                <a:tailEnd type="triangle" w="med" len="med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algn="ctr" defTabSz="580409">
                  <a:defRPr sz="56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uFillTx/>
                  </a:defRPr>
                </a:pPr>
                <a:endParaRPr sz="3937"/>
              </a:p>
            </p:txBody>
          </p:sp>
        </p:grpSp>
        <p:sp>
          <p:nvSpPr>
            <p:cNvPr id="21" name="Shape 182"/>
            <p:cNvSpPr/>
            <p:nvPr/>
          </p:nvSpPr>
          <p:spPr>
            <a:xfrm>
              <a:off x="1600982" y="-14829"/>
              <a:ext cx="1843265" cy="107243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5719" tIns="35719" rIns="35719" bIns="35719" numCol="1" anchor="ctr">
              <a:spAutoFit/>
            </a:bodyPr>
            <a:lstStyle/>
            <a:p>
              <a:pPr algn="ctr">
                <a:defRPr sz="2100" i="1">
                  <a:latin typeface="Times New Roman"/>
                  <a:ea typeface="Times New Roman"/>
                  <a:cs typeface="Times New Roman"/>
                  <a:sym typeface="Times New Roman"/>
                </a:defRPr>
              </a:pPr>
              <a:r>
                <a:rPr sz="1477"/>
                <a:t>dispersion relation</a:t>
              </a:r>
              <a:br>
                <a:rPr sz="1477"/>
              </a:br>
              <a:r>
                <a:rPr sz="1477"/>
                <a:t>(relativistic)</a:t>
              </a:r>
            </a:p>
          </p:txBody>
        </p:sp>
      </p:grpSp>
      <p:sp>
        <p:nvSpPr>
          <p:cNvPr id="24" name="Shape 185"/>
          <p:cNvSpPr/>
          <p:nvPr/>
        </p:nvSpPr>
        <p:spPr>
          <a:xfrm>
            <a:off x="402224" y="1773909"/>
            <a:ext cx="2901882" cy="52674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5719" tIns="35719" rIns="35719" bIns="35719" anchor="ctr">
            <a:spAutoFit/>
          </a:bodyPr>
          <a:lstStyle>
            <a:lvl1pPr algn="ctr">
              <a:defRPr sz="2100" i="1"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r>
              <a:rPr sz="1477"/>
              <a:t>(-) for bosons, (+) for fermions (quantum gas)</a:t>
            </a:r>
          </a:p>
        </p:txBody>
      </p:sp>
      <p:grpSp>
        <p:nvGrpSpPr>
          <p:cNvPr id="25" name="Group 24"/>
          <p:cNvGrpSpPr/>
          <p:nvPr/>
        </p:nvGrpSpPr>
        <p:grpSpPr>
          <a:xfrm>
            <a:off x="4945293" y="4311166"/>
            <a:ext cx="5159159" cy="1041576"/>
            <a:chOff x="2226469" y="4207544"/>
            <a:chExt cx="5159159" cy="1041576"/>
          </a:xfrm>
        </p:grpSpPr>
        <p:pic>
          <p:nvPicPr>
            <p:cNvPr id="26" name="pasted-image.tif"/>
            <p:cNvPicPr>
              <a:picLocks noChangeAspect="1"/>
            </p:cNvPicPr>
            <p:nvPr/>
          </p:nvPicPr>
          <p:blipFill>
            <a:blip r:embed="rId6">
              <a:extLst/>
            </a:blip>
            <a:stretch>
              <a:fillRect/>
            </a:stretch>
          </p:blipFill>
          <p:spPr>
            <a:xfrm>
              <a:off x="2234977" y="4207544"/>
              <a:ext cx="5150651" cy="1041576"/>
            </a:xfrm>
            <a:prstGeom prst="rect">
              <a:avLst/>
            </a:prstGeom>
            <a:ln w="12700">
              <a:miter lim="400000"/>
            </a:ln>
          </p:spPr>
        </p:pic>
        <p:sp>
          <p:nvSpPr>
            <p:cNvPr id="27" name="Shape 188"/>
            <p:cNvSpPr/>
            <p:nvPr/>
          </p:nvSpPr>
          <p:spPr>
            <a:xfrm>
              <a:off x="2226469" y="4315570"/>
              <a:ext cx="1845191" cy="892969"/>
            </a:xfrm>
            <a:prstGeom prst="rect">
              <a:avLst/>
            </a:prstGeom>
            <a:ln w="25400">
              <a:solidFill>
                <a:schemeClr val="accent5"/>
              </a:solidFill>
              <a:miter lim="400000"/>
            </a:ln>
          </p:spPr>
          <p:txBody>
            <a:bodyPr lIns="35719" tIns="35719" rIns="35719" bIns="35719" anchor="ctr"/>
            <a:lstStyle/>
            <a:p>
              <a:pPr algn="ctr" defTabSz="580409">
                <a:defRPr sz="56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uFillTx/>
                </a:defRPr>
              </a:pPr>
              <a:endParaRPr sz="3937"/>
            </a:p>
          </p:txBody>
        </p:sp>
      </p:grpSp>
      <p:sp>
        <p:nvSpPr>
          <p:cNvPr id="28" name="Shape 168"/>
          <p:cNvSpPr/>
          <p:nvPr/>
        </p:nvSpPr>
        <p:spPr>
          <a:xfrm>
            <a:off x="8547302" y="1878970"/>
            <a:ext cx="3506450" cy="1918795"/>
          </a:xfrm>
          <a:prstGeom prst="rect">
            <a:avLst/>
          </a:prstGeom>
          <a:solidFill>
            <a:schemeClr val="bg2"/>
          </a:solidFill>
          <a:ln w="50800">
            <a:noFill/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square" lIns="35719" tIns="35719" rIns="35719" bIns="35719" anchor="ctr">
            <a:spAutoFit/>
          </a:bodyPr>
          <a:lstStyle/>
          <a:p>
            <a:pPr>
              <a:defRPr sz="2000"/>
            </a:pPr>
            <a:r>
              <a:rPr dirty="0"/>
              <a:t>Only two free parameters are needed: </a:t>
            </a:r>
            <a:r>
              <a:rPr b="1" dirty="0"/>
              <a:t>(</a:t>
            </a:r>
            <a:r>
              <a:rPr b="1" i="1" dirty="0"/>
              <a:t>T</a:t>
            </a:r>
            <a:r>
              <a:rPr b="1" dirty="0"/>
              <a:t>,</a:t>
            </a:r>
            <a:r>
              <a:rPr b="1" i="1" dirty="0"/>
              <a:t>µ</a:t>
            </a:r>
            <a:r>
              <a:rPr b="1" baseline="-5999" dirty="0"/>
              <a:t>B</a:t>
            </a:r>
            <a:r>
              <a:rPr b="1" dirty="0"/>
              <a:t>)</a:t>
            </a:r>
            <a:r>
              <a:rPr dirty="0"/>
              <a:t>.</a:t>
            </a:r>
            <a:r>
              <a:rPr lang="fr-CH" b="1" baseline="-5999" dirty="0"/>
              <a:t> </a:t>
            </a:r>
            <a:r>
              <a:rPr dirty="0"/>
              <a:t>Volume </a:t>
            </a:r>
            <a:r>
              <a:rPr dirty="0"/>
              <a:t>cancels </a:t>
            </a:r>
            <a:r>
              <a:rPr dirty="0"/>
              <a:t>if</a:t>
            </a:r>
            <a:r>
              <a:rPr lang="fr-CH" dirty="0"/>
              <a:t> </a:t>
            </a:r>
            <a:r>
              <a:rPr dirty="0"/>
              <a:t>particle </a:t>
            </a:r>
            <a:r>
              <a:rPr dirty="0"/>
              <a:t>ratios </a:t>
            </a:r>
            <a:r>
              <a:rPr lang="fr-CH" dirty="0"/>
              <a:t/>
            </a:r>
            <a:br>
              <a:rPr lang="fr-CH" dirty="0"/>
            </a:br>
            <a:r>
              <a:rPr i="1" dirty="0"/>
              <a:t>n</a:t>
            </a:r>
            <a:r>
              <a:rPr sz="1600" baseline="-5999" dirty="0"/>
              <a:t>i </a:t>
            </a:r>
            <a:r>
              <a:rPr dirty="0"/>
              <a:t>/</a:t>
            </a:r>
            <a:r>
              <a:rPr i="1" dirty="0"/>
              <a:t>n</a:t>
            </a:r>
            <a:r>
              <a:rPr baseline="-5999" dirty="0"/>
              <a:t>j</a:t>
            </a:r>
            <a:r>
              <a:rPr dirty="0"/>
              <a:t> are calculated. If yields are fitted, it acts as the third free parameter.</a:t>
            </a:r>
          </a:p>
        </p:txBody>
      </p:sp>
      <p:sp>
        <p:nvSpPr>
          <p:cNvPr id="29" name="Shape 187"/>
          <p:cNvSpPr/>
          <p:nvPr/>
        </p:nvSpPr>
        <p:spPr>
          <a:xfrm>
            <a:off x="609600" y="5420187"/>
            <a:ext cx="11448252" cy="995465"/>
          </a:xfrm>
          <a:prstGeom prst="rect">
            <a:avLst/>
          </a:prstGeom>
          <a:solidFill>
            <a:srgbClr val="FFC000"/>
          </a:solidFill>
          <a:ln w="50800">
            <a:noFill/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square" lIns="35719" tIns="35719" rIns="35719" bIns="35719" anchor="ctr">
            <a:spAutoFit/>
          </a:bodyPr>
          <a:lstStyle>
            <a:lvl1pPr algn="ctr">
              <a:defRPr sz="2000"/>
            </a:lvl1pPr>
          </a:lstStyle>
          <a:p>
            <a:pPr algn="l"/>
            <a:r>
              <a:rPr dirty="0"/>
              <a:t>Partition function shown here is only valid in the resonance gas limit (HRG), i.e. relevant interactions are mediated via resonances, and thus the non-interacting hadron resonance gas can be used as a good approximation for an interacting hadron gas.</a:t>
            </a:r>
          </a:p>
        </p:txBody>
      </p:sp>
    </p:spTree>
    <p:extLst>
      <p:ext uri="{BB962C8B-B14F-4D97-AF65-F5344CB8AC3E}">
        <p14:creationId xmlns:p14="http://schemas.microsoft.com/office/powerpoint/2010/main" val="7092351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2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6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 advAuto="0"/>
      <p:bldP spid="12" grpId="0" animBg="1" advAuto="0"/>
      <p:bldP spid="15" grpId="0" animBg="1" advAuto="0"/>
      <p:bldP spid="19" grpId="0" animBg="1" advAuto="0"/>
      <p:bldP spid="24" grpId="0" animBg="1" advAuto="0"/>
      <p:bldP spid="28" grpId="0" animBg="1" advAuto="0"/>
      <p:bldP spid="29" grpId="0" animBg="1" advAuto="0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 err="1" smtClean="0"/>
              <a:t>p</a:t>
            </a:r>
            <a:r>
              <a:rPr lang="en-US" baseline="-25000" dirty="0" err="1" smtClean="0"/>
              <a:t>T</a:t>
            </a:r>
            <a:r>
              <a:rPr lang="en-US" dirty="0" smtClean="0"/>
              <a:t>-spectra of identified particles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7703125" y="685381"/>
            <a:ext cx="4332346" cy="5219107"/>
          </a:xfrm>
        </p:spPr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US" dirty="0" smtClean="0"/>
              <a:t>Identify particle in the detector (pion, kaon, proton, Lambda, Xi, Omega, anti-deuteron</a:t>
            </a:r>
            <a:r>
              <a:rPr lang="is-IS" dirty="0" smtClean="0"/>
              <a:t>…)</a:t>
            </a:r>
          </a:p>
          <a:p>
            <a:pPr marL="457200" indent="-457200">
              <a:buFont typeface="+mj-lt"/>
              <a:buAutoNum type="arabicPeriod"/>
            </a:pPr>
            <a:r>
              <a:rPr lang="is-IS" dirty="0" smtClean="0"/>
              <a:t>Fill </a:t>
            </a:r>
            <a:r>
              <a:rPr lang="is-IS" i="1" dirty="0" smtClean="0"/>
              <a:t>p</a:t>
            </a:r>
            <a:r>
              <a:rPr lang="is-IS" baseline="-25000" dirty="0" smtClean="0"/>
              <a:t>T</a:t>
            </a:r>
            <a:r>
              <a:rPr lang="is-IS" dirty="0" smtClean="0"/>
              <a:t>-spectrum</a:t>
            </a:r>
          </a:p>
          <a:p>
            <a:pPr marL="457200" indent="-457200">
              <a:buFont typeface="+mj-lt"/>
              <a:buAutoNum type="arabicPeriod"/>
            </a:pPr>
            <a:r>
              <a:rPr lang="is-IS" dirty="0" smtClean="0"/>
              <a:t>Interpolate unmeasured region at low </a:t>
            </a:r>
            <a:r>
              <a:rPr lang="is-IS" i="1" dirty="0"/>
              <a:t>p</a:t>
            </a:r>
            <a:r>
              <a:rPr lang="is-IS" baseline="-25000" dirty="0"/>
              <a:t>T</a:t>
            </a:r>
            <a:r>
              <a:rPr lang="is-IS" dirty="0" smtClean="0"/>
              <a:t> (at high </a:t>
            </a:r>
            <a:r>
              <a:rPr lang="is-IS" i="1" dirty="0"/>
              <a:t>p</a:t>
            </a:r>
            <a:r>
              <a:rPr lang="is-IS" baseline="-25000" dirty="0"/>
              <a:t>T</a:t>
            </a:r>
            <a:r>
              <a:rPr lang="is-IS" dirty="0" smtClean="0"/>
              <a:t> negligible)</a:t>
            </a:r>
          </a:p>
          <a:p>
            <a:pPr marL="457200" indent="-457200">
              <a:buFont typeface="+mj-lt"/>
              <a:buAutoNum type="arabicPeriod"/>
            </a:pPr>
            <a:r>
              <a:rPr lang="is-IS" dirty="0" smtClean="0"/>
              <a:t>Integrate: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927" y="907059"/>
            <a:ext cx="3725839" cy="483758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1678" y="907058"/>
            <a:ext cx="3741447" cy="4857846"/>
          </a:xfrm>
          <a:prstGeom prst="rect">
            <a:avLst/>
          </a:prstGeom>
        </p:spPr>
      </p:pic>
      <p:grpSp>
        <p:nvGrpSpPr>
          <p:cNvPr id="7" name="Group 6"/>
          <p:cNvGrpSpPr>
            <a:grpSpLocks noChangeAspect="1"/>
          </p:cNvGrpSpPr>
          <p:nvPr/>
        </p:nvGrpSpPr>
        <p:grpSpPr>
          <a:xfrm>
            <a:off x="1081023" y="1036338"/>
            <a:ext cx="475086" cy="360000"/>
            <a:chOff x="6111601" y="1752600"/>
            <a:chExt cx="1508399" cy="1143000"/>
          </a:xfrm>
        </p:grpSpPr>
        <p:sp>
          <p:nvSpPr>
            <p:cNvPr id="8" name="Oval 7"/>
            <p:cNvSpPr/>
            <p:nvPr/>
          </p:nvSpPr>
          <p:spPr bwMode="auto">
            <a:xfrm>
              <a:off x="6111601" y="1752600"/>
              <a:ext cx="1203599" cy="1143000"/>
            </a:xfrm>
            <a:prstGeom prst="ellipse">
              <a:avLst/>
            </a:prstGeom>
            <a:solidFill>
              <a:srgbClr val="00B0F0">
                <a:alpha val="50000"/>
              </a:srgb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800" b="0" i="1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/>
              </a:endParaRPr>
            </a:p>
          </p:txBody>
        </p:sp>
        <p:sp>
          <p:nvSpPr>
            <p:cNvPr id="9" name="Oval 8"/>
            <p:cNvSpPr/>
            <p:nvPr/>
          </p:nvSpPr>
          <p:spPr bwMode="auto">
            <a:xfrm>
              <a:off x="6416401" y="1752600"/>
              <a:ext cx="1203599" cy="1143000"/>
            </a:xfrm>
            <a:prstGeom prst="ellipse">
              <a:avLst/>
            </a:prstGeom>
            <a:solidFill>
              <a:srgbClr val="00B0F0">
                <a:alpha val="50000"/>
              </a:srgb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800" b="0" i="1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/>
              </a:endParaRPr>
            </a:p>
          </p:txBody>
        </p:sp>
        <p:sp>
          <p:nvSpPr>
            <p:cNvPr id="10" name="Oval 9"/>
            <p:cNvSpPr/>
            <p:nvPr/>
          </p:nvSpPr>
          <p:spPr bwMode="auto">
            <a:xfrm>
              <a:off x="6781800" y="2448580"/>
              <a:ext cx="152400" cy="142220"/>
            </a:xfrm>
            <a:prstGeom prst="ellipse">
              <a:avLst/>
            </a:prstGeom>
            <a:solidFill>
              <a:srgbClr val="FF0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800" b="0" i="1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/>
              </a:endParaRPr>
            </a:p>
          </p:txBody>
        </p:sp>
        <p:sp>
          <p:nvSpPr>
            <p:cNvPr id="11" name="Oval 10"/>
            <p:cNvSpPr/>
            <p:nvPr/>
          </p:nvSpPr>
          <p:spPr bwMode="auto">
            <a:xfrm>
              <a:off x="6858000" y="2219980"/>
              <a:ext cx="152400" cy="142220"/>
            </a:xfrm>
            <a:prstGeom prst="ellipse">
              <a:avLst/>
            </a:prstGeom>
            <a:solidFill>
              <a:srgbClr val="6699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800" b="0" i="1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/>
              </a:endParaRPr>
            </a:p>
          </p:txBody>
        </p:sp>
        <p:sp>
          <p:nvSpPr>
            <p:cNvPr id="12" name="Oval 11"/>
            <p:cNvSpPr/>
            <p:nvPr/>
          </p:nvSpPr>
          <p:spPr bwMode="auto">
            <a:xfrm>
              <a:off x="6629400" y="2286000"/>
              <a:ext cx="152400" cy="142220"/>
            </a:xfrm>
            <a:prstGeom prst="ellipse">
              <a:avLst/>
            </a:prstGeom>
            <a:solidFill>
              <a:schemeClr val="accent6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800" b="0" i="1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/>
              </a:endParaRPr>
            </a:p>
          </p:txBody>
        </p:sp>
        <p:sp>
          <p:nvSpPr>
            <p:cNvPr id="13" name="Oval 12"/>
            <p:cNvSpPr/>
            <p:nvPr/>
          </p:nvSpPr>
          <p:spPr bwMode="auto">
            <a:xfrm>
              <a:off x="6858000" y="1828800"/>
              <a:ext cx="152400" cy="142220"/>
            </a:xfrm>
            <a:prstGeom prst="ellipse">
              <a:avLst/>
            </a:prstGeom>
            <a:solidFill>
              <a:srgbClr val="FF0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800" b="0" i="1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/>
              </a:endParaRPr>
            </a:p>
          </p:txBody>
        </p:sp>
        <p:sp>
          <p:nvSpPr>
            <p:cNvPr id="14" name="Oval 13"/>
            <p:cNvSpPr/>
            <p:nvPr/>
          </p:nvSpPr>
          <p:spPr bwMode="auto">
            <a:xfrm>
              <a:off x="7086600" y="2219980"/>
              <a:ext cx="152400" cy="142220"/>
            </a:xfrm>
            <a:prstGeom prst="ellipse">
              <a:avLst/>
            </a:prstGeom>
            <a:solidFill>
              <a:srgbClr val="6699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800" b="0" i="1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/>
              </a:endParaRPr>
            </a:p>
          </p:txBody>
        </p:sp>
        <p:sp>
          <p:nvSpPr>
            <p:cNvPr id="15" name="Oval 14"/>
            <p:cNvSpPr/>
            <p:nvPr/>
          </p:nvSpPr>
          <p:spPr bwMode="auto">
            <a:xfrm>
              <a:off x="6858000" y="2600980"/>
              <a:ext cx="152400" cy="142220"/>
            </a:xfrm>
            <a:prstGeom prst="ellipse">
              <a:avLst/>
            </a:prstGeom>
            <a:solidFill>
              <a:schemeClr val="accent6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800" b="0" i="1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/>
              </a:endParaRPr>
            </a:p>
          </p:txBody>
        </p:sp>
        <p:sp>
          <p:nvSpPr>
            <p:cNvPr id="16" name="Oval 15"/>
            <p:cNvSpPr/>
            <p:nvPr/>
          </p:nvSpPr>
          <p:spPr bwMode="auto">
            <a:xfrm>
              <a:off x="6629400" y="2600980"/>
              <a:ext cx="152400" cy="142220"/>
            </a:xfrm>
            <a:prstGeom prst="ellipse">
              <a:avLst/>
            </a:prstGeom>
            <a:solidFill>
              <a:srgbClr val="6699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800" b="0" i="1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/>
              </a:endParaRPr>
            </a:p>
          </p:txBody>
        </p:sp>
        <p:sp>
          <p:nvSpPr>
            <p:cNvPr id="17" name="Oval 16"/>
            <p:cNvSpPr/>
            <p:nvPr/>
          </p:nvSpPr>
          <p:spPr bwMode="auto">
            <a:xfrm>
              <a:off x="7010400" y="1981200"/>
              <a:ext cx="152400" cy="142220"/>
            </a:xfrm>
            <a:prstGeom prst="ellipse">
              <a:avLst/>
            </a:prstGeom>
            <a:solidFill>
              <a:srgbClr val="6699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800" b="0" i="1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/>
              </a:endParaRPr>
            </a:p>
          </p:txBody>
        </p:sp>
        <p:sp>
          <p:nvSpPr>
            <p:cNvPr id="18" name="Oval 17"/>
            <p:cNvSpPr/>
            <p:nvPr/>
          </p:nvSpPr>
          <p:spPr bwMode="auto">
            <a:xfrm>
              <a:off x="7010400" y="2438400"/>
              <a:ext cx="152400" cy="142220"/>
            </a:xfrm>
            <a:prstGeom prst="ellipse">
              <a:avLst/>
            </a:prstGeom>
            <a:solidFill>
              <a:srgbClr val="FF0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800" b="0" i="1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/>
              </a:endParaRPr>
            </a:p>
          </p:txBody>
        </p:sp>
        <p:sp>
          <p:nvSpPr>
            <p:cNvPr id="19" name="Oval 18"/>
            <p:cNvSpPr/>
            <p:nvPr/>
          </p:nvSpPr>
          <p:spPr bwMode="auto">
            <a:xfrm>
              <a:off x="6629400" y="1915180"/>
              <a:ext cx="152400" cy="142220"/>
            </a:xfrm>
            <a:prstGeom prst="ellipse">
              <a:avLst/>
            </a:prstGeom>
            <a:solidFill>
              <a:srgbClr val="FF0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800" b="0" i="1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/>
              </a:endParaRPr>
            </a:p>
          </p:txBody>
        </p:sp>
        <p:sp>
          <p:nvSpPr>
            <p:cNvPr id="20" name="Oval 19"/>
            <p:cNvSpPr/>
            <p:nvPr/>
          </p:nvSpPr>
          <p:spPr bwMode="auto">
            <a:xfrm>
              <a:off x="6858000" y="2057400"/>
              <a:ext cx="152400" cy="142220"/>
            </a:xfrm>
            <a:prstGeom prst="ellipse">
              <a:avLst/>
            </a:prstGeom>
            <a:solidFill>
              <a:schemeClr val="accent6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800" b="0" i="1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/>
              </a:endParaRPr>
            </a:p>
          </p:txBody>
        </p:sp>
        <p:sp>
          <p:nvSpPr>
            <p:cNvPr id="21" name="Oval 20"/>
            <p:cNvSpPr/>
            <p:nvPr/>
          </p:nvSpPr>
          <p:spPr bwMode="auto">
            <a:xfrm>
              <a:off x="6553200" y="2133600"/>
              <a:ext cx="152400" cy="142220"/>
            </a:xfrm>
            <a:prstGeom prst="ellipse">
              <a:avLst/>
            </a:prstGeom>
            <a:solidFill>
              <a:schemeClr val="accent6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800" b="0" i="1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/>
              </a:endParaRPr>
            </a:p>
          </p:txBody>
        </p:sp>
        <p:sp>
          <p:nvSpPr>
            <p:cNvPr id="22" name="Oval 21"/>
            <p:cNvSpPr/>
            <p:nvPr/>
          </p:nvSpPr>
          <p:spPr bwMode="auto">
            <a:xfrm>
              <a:off x="6477000" y="2286000"/>
              <a:ext cx="152400" cy="142220"/>
            </a:xfrm>
            <a:prstGeom prst="ellipse">
              <a:avLst/>
            </a:prstGeom>
            <a:solidFill>
              <a:schemeClr val="accent6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800" b="0" i="1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/>
              </a:endParaRPr>
            </a:p>
          </p:txBody>
        </p:sp>
        <p:sp>
          <p:nvSpPr>
            <p:cNvPr id="23" name="Oval 22"/>
            <p:cNvSpPr/>
            <p:nvPr/>
          </p:nvSpPr>
          <p:spPr bwMode="auto">
            <a:xfrm>
              <a:off x="6553200" y="2448580"/>
              <a:ext cx="152400" cy="142220"/>
            </a:xfrm>
            <a:prstGeom prst="ellipse">
              <a:avLst/>
            </a:prstGeom>
            <a:solidFill>
              <a:srgbClr val="6699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800" b="0" i="1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/>
              </a:endParaRPr>
            </a:p>
          </p:txBody>
        </p:sp>
        <p:sp>
          <p:nvSpPr>
            <p:cNvPr id="24" name="Oval 23"/>
            <p:cNvSpPr/>
            <p:nvPr/>
          </p:nvSpPr>
          <p:spPr bwMode="auto">
            <a:xfrm>
              <a:off x="6705600" y="2133600"/>
              <a:ext cx="152400" cy="142220"/>
            </a:xfrm>
            <a:prstGeom prst="ellipse">
              <a:avLst/>
            </a:prstGeom>
            <a:solidFill>
              <a:srgbClr val="6699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800" b="0" i="1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/>
              </a:endParaRPr>
            </a:p>
          </p:txBody>
        </p:sp>
      </p:grpSp>
      <p:grpSp>
        <p:nvGrpSpPr>
          <p:cNvPr id="25" name="Group 24"/>
          <p:cNvGrpSpPr>
            <a:grpSpLocks noChangeAspect="1"/>
          </p:cNvGrpSpPr>
          <p:nvPr/>
        </p:nvGrpSpPr>
        <p:grpSpPr>
          <a:xfrm>
            <a:off x="1073728" y="4240737"/>
            <a:ext cx="621792" cy="358726"/>
            <a:chOff x="762000" y="1762780"/>
            <a:chExt cx="1981200" cy="1143000"/>
          </a:xfrm>
        </p:grpSpPr>
        <p:sp>
          <p:nvSpPr>
            <p:cNvPr id="26" name="Oval 25"/>
            <p:cNvSpPr/>
            <p:nvPr/>
          </p:nvSpPr>
          <p:spPr bwMode="auto">
            <a:xfrm>
              <a:off x="762000" y="1762780"/>
              <a:ext cx="1203599" cy="1143000"/>
            </a:xfrm>
            <a:prstGeom prst="ellipse">
              <a:avLst/>
            </a:prstGeom>
            <a:solidFill>
              <a:srgbClr val="00B0F0">
                <a:alpha val="50000"/>
              </a:srgb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800" b="0" i="1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/>
              </a:endParaRPr>
            </a:p>
          </p:txBody>
        </p:sp>
        <p:sp>
          <p:nvSpPr>
            <p:cNvPr id="27" name="Oval 26"/>
            <p:cNvSpPr/>
            <p:nvPr/>
          </p:nvSpPr>
          <p:spPr bwMode="auto">
            <a:xfrm>
              <a:off x="1539601" y="1762780"/>
              <a:ext cx="1203599" cy="1143000"/>
            </a:xfrm>
            <a:prstGeom prst="ellipse">
              <a:avLst/>
            </a:prstGeom>
            <a:solidFill>
              <a:srgbClr val="00B0F0">
                <a:alpha val="50000"/>
              </a:srgb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800" b="0" i="1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/>
              </a:endParaRPr>
            </a:p>
          </p:txBody>
        </p:sp>
        <p:sp>
          <p:nvSpPr>
            <p:cNvPr id="28" name="Oval 27"/>
            <p:cNvSpPr/>
            <p:nvPr/>
          </p:nvSpPr>
          <p:spPr bwMode="auto">
            <a:xfrm>
              <a:off x="1600200" y="2448580"/>
              <a:ext cx="152400" cy="142220"/>
            </a:xfrm>
            <a:prstGeom prst="ellipse">
              <a:avLst/>
            </a:prstGeom>
            <a:solidFill>
              <a:srgbClr val="FF0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800" b="0" i="1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/>
              </a:endParaRPr>
            </a:p>
          </p:txBody>
        </p:sp>
        <p:sp>
          <p:nvSpPr>
            <p:cNvPr id="29" name="Oval 28"/>
            <p:cNvSpPr/>
            <p:nvPr/>
          </p:nvSpPr>
          <p:spPr bwMode="auto">
            <a:xfrm>
              <a:off x="1676400" y="1991380"/>
              <a:ext cx="152400" cy="142220"/>
            </a:xfrm>
            <a:prstGeom prst="ellipse">
              <a:avLst/>
            </a:prstGeom>
            <a:solidFill>
              <a:srgbClr val="FF0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800" b="0" i="1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/>
              </a:endParaRPr>
            </a:p>
          </p:txBody>
        </p:sp>
        <p:sp>
          <p:nvSpPr>
            <p:cNvPr id="30" name="Oval 29"/>
            <p:cNvSpPr/>
            <p:nvPr/>
          </p:nvSpPr>
          <p:spPr bwMode="auto">
            <a:xfrm>
              <a:off x="1600200" y="2219980"/>
              <a:ext cx="152400" cy="142220"/>
            </a:xfrm>
            <a:prstGeom prst="ellipse">
              <a:avLst/>
            </a:prstGeom>
            <a:solidFill>
              <a:srgbClr val="6699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800" b="0" i="1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/>
              </a:endParaRPr>
            </a:p>
          </p:txBody>
        </p:sp>
        <p:sp>
          <p:nvSpPr>
            <p:cNvPr id="31" name="Oval 30"/>
            <p:cNvSpPr/>
            <p:nvPr/>
          </p:nvSpPr>
          <p:spPr bwMode="auto">
            <a:xfrm>
              <a:off x="1752600" y="2286000"/>
              <a:ext cx="152400" cy="142220"/>
            </a:xfrm>
            <a:prstGeom prst="ellipse">
              <a:avLst/>
            </a:prstGeom>
            <a:solidFill>
              <a:schemeClr val="accent6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800" b="0" i="1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/>
              </a:endParaRPr>
            </a:p>
          </p:txBody>
        </p:sp>
        <p:sp>
          <p:nvSpPr>
            <p:cNvPr id="32" name="Oval 31"/>
            <p:cNvSpPr/>
            <p:nvPr/>
          </p:nvSpPr>
          <p:spPr bwMode="auto">
            <a:xfrm>
              <a:off x="1752600" y="2514600"/>
              <a:ext cx="152400" cy="142220"/>
            </a:xfrm>
            <a:prstGeom prst="ellipse">
              <a:avLst/>
            </a:prstGeom>
            <a:solidFill>
              <a:schemeClr val="accent6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800" b="0" i="1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/>
              </a:endParaRPr>
            </a:p>
          </p:txBody>
        </p:sp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33" name="Rectangle 32"/>
              <p:cNvSpPr/>
              <p:nvPr/>
            </p:nvSpPr>
            <p:spPr>
              <a:xfrm>
                <a:off x="7855213" y="4599463"/>
                <a:ext cx="4082964" cy="106400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GB" sz="2400" b="1" i="1">
                              <a:solidFill>
                                <a:srgbClr val="0070C0"/>
                              </a:solidFill>
                              <a:latin typeface="Cambria Math" charset="0"/>
                            </a:rPr>
                          </m:ctrlPr>
                        </m:fPr>
                        <m:num>
                          <m:r>
                            <a:rPr lang="en-GB" sz="2400" b="1" i="1">
                              <a:solidFill>
                                <a:srgbClr val="0070C0"/>
                              </a:solidFill>
                              <a:latin typeface="Cambria Math"/>
                            </a:rPr>
                            <m:t>𝒅𝑵</m:t>
                          </m:r>
                        </m:num>
                        <m:den>
                          <m:r>
                            <a:rPr lang="en-GB" sz="2400" b="1" i="1">
                              <a:solidFill>
                                <a:srgbClr val="0070C0"/>
                              </a:solidFill>
                              <a:latin typeface="Cambria Math"/>
                            </a:rPr>
                            <m:t>𝒅𝒚</m:t>
                          </m:r>
                        </m:den>
                      </m:f>
                      <m:r>
                        <a:rPr lang="en-GB" sz="2400" b="1" i="1">
                          <a:solidFill>
                            <a:srgbClr val="0070C0"/>
                          </a:solidFill>
                          <a:latin typeface="Cambria Math"/>
                        </a:rPr>
                        <m:t>=</m:t>
                      </m:r>
                      <m:nary>
                        <m:naryPr>
                          <m:limLoc m:val="undOvr"/>
                          <m:subHide m:val="on"/>
                          <m:supHide m:val="on"/>
                          <m:ctrlPr>
                            <a:rPr lang="en-GB" sz="2400" b="1" i="1">
                              <a:solidFill>
                                <a:srgbClr val="0070C0"/>
                              </a:solidFill>
                              <a:latin typeface="Cambria Math" charset="0"/>
                            </a:rPr>
                          </m:ctrlPr>
                        </m:naryPr>
                        <m:sub/>
                        <m:sup/>
                        <m:e>
                          <m:f>
                            <m:fPr>
                              <m:ctrlPr>
                                <a:rPr lang="sk-SK" sz="2400" b="1" i="1">
                                  <a:solidFill>
                                    <a:srgbClr val="0070C0"/>
                                  </a:solidFill>
                                  <a:latin typeface="Cambria Math" charset="0"/>
                                </a:rPr>
                              </m:ctrlPr>
                            </m:fPr>
                            <m:num>
                              <m:sSup>
                                <m:sSupPr>
                                  <m:ctrlPr>
                                    <a:rPr lang="sk-SK" sz="2400" b="1" i="1">
                                      <a:solidFill>
                                        <a:srgbClr val="0070C0"/>
                                      </a:solidFill>
                                      <a:latin typeface="Cambria Math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GB" sz="2400" b="1">
                                      <a:solidFill>
                                        <a:srgbClr val="0070C0"/>
                                      </a:solidFill>
                                      <a:latin typeface="Cambria Math"/>
                                    </a:rPr>
                                    <m:t>𝒅</m:t>
                                  </m:r>
                                </m:e>
                                <m:sup>
                                  <m:r>
                                    <a:rPr lang="en-GB" sz="2400" b="1">
                                      <a:solidFill>
                                        <a:srgbClr val="0070C0"/>
                                      </a:solidFill>
                                      <a:latin typeface="Cambria Math"/>
                                    </a:rPr>
                                    <m:t>𝟑</m:t>
                                  </m:r>
                                </m:sup>
                              </m:sSup>
                              <m:r>
                                <a:rPr lang="en-GB" sz="2400" b="1">
                                  <a:solidFill>
                                    <a:srgbClr val="0070C0"/>
                                  </a:solidFill>
                                  <a:latin typeface="Cambria Math"/>
                                </a:rPr>
                                <m:t>𝑵</m:t>
                              </m:r>
                            </m:num>
                            <m:den>
                              <m:r>
                                <a:rPr lang="en-GB" sz="2400" b="1">
                                  <a:solidFill>
                                    <a:srgbClr val="0070C0"/>
                                  </a:solidFill>
                                  <a:latin typeface="Cambria Math"/>
                                </a:rPr>
                                <m:t>𝒅</m:t>
                              </m:r>
                              <m:sSub>
                                <m:sSubPr>
                                  <m:ctrlPr>
                                    <a:rPr lang="en-GB" sz="2400" b="1" i="1">
                                      <a:solidFill>
                                        <a:srgbClr val="0070C0"/>
                                      </a:solidFill>
                                      <a:latin typeface="Cambria Math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2400" b="1">
                                      <a:solidFill>
                                        <a:srgbClr val="0070C0"/>
                                      </a:solidFill>
                                      <a:latin typeface="Cambria Math"/>
                                    </a:rPr>
                                    <m:t>𝒑</m:t>
                                  </m:r>
                                </m:e>
                                <m:sub>
                                  <m:r>
                                    <a:rPr lang="en-GB" sz="2400" b="1">
                                      <a:solidFill>
                                        <a:srgbClr val="0070C0"/>
                                      </a:solidFill>
                                      <a:latin typeface="Cambria Math"/>
                                    </a:rPr>
                                    <m:t>𝐓</m:t>
                                  </m:r>
                                </m:sub>
                              </m:sSub>
                              <m:r>
                                <a:rPr lang="en-GB" sz="2400" b="1">
                                  <a:solidFill>
                                    <a:srgbClr val="0070C0"/>
                                  </a:solidFill>
                                  <a:latin typeface="Cambria Math"/>
                                </a:rPr>
                                <m:t>𝒅𝒚𝒅</m:t>
                              </m:r>
                              <m:r>
                                <a:rPr lang="en-GB" sz="2400" b="1">
                                  <a:solidFill>
                                    <a:srgbClr val="0070C0"/>
                                  </a:solidFill>
                                  <a:latin typeface="Cambria Math"/>
                                  <a:ea typeface="Cambria Math"/>
                                </a:rPr>
                                <m:t>𝝋</m:t>
                              </m:r>
                            </m:den>
                          </m:f>
                          <m:r>
                            <m:rPr>
                              <m:nor/>
                            </m:rPr>
                            <a:rPr lang="sk-SK" sz="2400" b="1" dirty="0">
                              <a:solidFill>
                                <a:srgbClr val="0070C0"/>
                              </a:solidFill>
                              <a:latin typeface="Calibri" panose="020F0502020204030204" pitchFamily="34" charset="0"/>
                            </a:rPr>
                            <m:t> </m:t>
                          </m:r>
                          <m:r>
                            <m:rPr>
                              <m:nor/>
                            </m:rPr>
                            <a:rPr lang="sk-SK" sz="2400" dirty="0">
                              <a:latin typeface="Calibri" panose="020F0502020204030204" pitchFamily="34" charset="0"/>
                            </a:rPr>
                            <m:t> </m:t>
                          </m:r>
                        </m:e>
                      </m:nary>
                      <m:r>
                        <a:rPr lang="en-GB" sz="2400" b="1" i="1">
                          <a:solidFill>
                            <a:srgbClr val="0070C0"/>
                          </a:solidFill>
                          <a:latin typeface="Cambria Math"/>
                        </a:rPr>
                        <m:t>𝒅</m:t>
                      </m:r>
                      <m:r>
                        <a:rPr lang="en-GB" sz="2400" b="1" i="1">
                          <a:solidFill>
                            <a:srgbClr val="0070C0"/>
                          </a:solidFill>
                          <a:latin typeface="Cambria Math"/>
                          <a:ea typeface="Cambria Math"/>
                        </a:rPr>
                        <m:t>𝝋</m:t>
                      </m:r>
                      <m:sSub>
                        <m:sSubPr>
                          <m:ctrlPr>
                            <a:rPr lang="en-GB" sz="2400" b="1" i="1">
                              <a:solidFill>
                                <a:srgbClr val="0070C0"/>
                              </a:solidFill>
                              <a:latin typeface="Cambria Math" charset="0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n-GB" sz="2400" b="1" i="1">
                              <a:solidFill>
                                <a:srgbClr val="0070C0"/>
                              </a:solidFill>
                              <a:latin typeface="Cambria Math"/>
                              <a:ea typeface="Cambria Math"/>
                            </a:rPr>
                            <m:t>𝒅𝒑</m:t>
                          </m:r>
                        </m:e>
                        <m:sub>
                          <m:r>
                            <a:rPr lang="en-GB" sz="2400" b="1">
                              <a:solidFill>
                                <a:srgbClr val="0070C0"/>
                              </a:solidFill>
                              <a:latin typeface="Cambria Math"/>
                              <a:ea typeface="Cambria Math"/>
                            </a:rPr>
                            <m:t>𝐓</m:t>
                          </m:r>
                        </m:sub>
                      </m:sSub>
                    </m:oMath>
                  </m:oMathPara>
                </a14:m>
                <a:endParaRPr lang="en-US" sz="2400" dirty="0"/>
              </a:p>
            </p:txBody>
          </p:sp>
        </mc:Choice>
        <mc:Fallback>
          <p:sp>
            <p:nvSpPr>
              <p:cNvPr id="33" name="Rectangle 3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55213" y="4599463"/>
                <a:ext cx="4082964" cy="1064009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064805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5062"/>
            <a:ext cx="11360727" cy="658335"/>
          </a:xfrm>
        </p:spPr>
        <p:txBody>
          <a:bodyPr/>
          <a:lstStyle/>
          <a:p>
            <a:r>
              <a:rPr lang="en-US" i="1" dirty="0" smtClean="0"/>
              <a:t>Instrumentation for heavy-ion experiments</a:t>
            </a:r>
            <a:r>
              <a:rPr lang="en-US" dirty="0" smtClean="0"/>
              <a:t>: PID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59"/>
          <a:stretch/>
        </p:blipFill>
        <p:spPr>
          <a:xfrm>
            <a:off x="609599" y="803397"/>
            <a:ext cx="10321637" cy="5541986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534398" y="3574390"/>
            <a:ext cx="3435928" cy="1870364"/>
          </a:xfrm>
          <a:solidFill>
            <a:srgbClr val="92D050"/>
          </a:solidFill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en-US" dirty="0" smtClean="0">
                <a:sym typeface="Wingdings"/>
              </a:rPr>
              <a:t> </a:t>
            </a:r>
            <a:r>
              <a:rPr lang="en-US" dirty="0" smtClean="0"/>
              <a:t>In order to measure as many different particle species directly, heavy-ion experiments typically have a lot of particle identification (PID) detectors.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0837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Picture 3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0802" y="664031"/>
            <a:ext cx="6122060" cy="55729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Chemical equilibrium at the LHC (1)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6903323" y="5856414"/>
            <a:ext cx="40045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/>
              <a:t>[A. </a:t>
            </a:r>
            <a:r>
              <a:rPr lang="en-US" sz="1600" b="1" dirty="0" err="1" smtClean="0"/>
              <a:t>Andronic</a:t>
            </a:r>
            <a:r>
              <a:rPr lang="en-US" sz="1600" b="1" dirty="0" smtClean="0"/>
              <a:t> </a:t>
            </a:r>
            <a:r>
              <a:rPr lang="en-US" sz="1600" b="1" i="1" dirty="0" smtClean="0"/>
              <a:t>et al.</a:t>
            </a:r>
            <a:r>
              <a:rPr lang="en-US" sz="1600" b="1" dirty="0" smtClean="0"/>
              <a:t>, </a:t>
            </a:r>
            <a:r>
              <a:rPr lang="nb-NO" sz="1600" b="1" dirty="0"/>
              <a:t>arXiv:1407.5003</a:t>
            </a:r>
            <a:r>
              <a:rPr lang="en-US" sz="1600" b="1" dirty="0" smtClean="0"/>
              <a:t>]</a:t>
            </a:r>
            <a:endParaRPr lang="en-US" sz="1600" b="1" dirty="0"/>
          </a:p>
        </p:txBody>
      </p:sp>
      <p:grpSp>
        <p:nvGrpSpPr>
          <p:cNvPr id="10" name="Group 9"/>
          <p:cNvGrpSpPr>
            <a:grpSpLocks noChangeAspect="1"/>
          </p:cNvGrpSpPr>
          <p:nvPr/>
        </p:nvGrpSpPr>
        <p:grpSpPr>
          <a:xfrm>
            <a:off x="9289157" y="1632627"/>
            <a:ext cx="475086" cy="360000"/>
            <a:chOff x="6111601" y="1752600"/>
            <a:chExt cx="1508399" cy="1143000"/>
          </a:xfrm>
        </p:grpSpPr>
        <p:sp>
          <p:nvSpPr>
            <p:cNvPr id="11" name="Oval 10"/>
            <p:cNvSpPr/>
            <p:nvPr/>
          </p:nvSpPr>
          <p:spPr bwMode="auto">
            <a:xfrm>
              <a:off x="6111601" y="1752600"/>
              <a:ext cx="1203599" cy="1143000"/>
            </a:xfrm>
            <a:prstGeom prst="ellipse">
              <a:avLst/>
            </a:prstGeom>
            <a:solidFill>
              <a:srgbClr val="00B0F0">
                <a:alpha val="50000"/>
              </a:srgb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800" b="0" i="1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/>
              </a:endParaRPr>
            </a:p>
          </p:txBody>
        </p:sp>
        <p:sp>
          <p:nvSpPr>
            <p:cNvPr id="12" name="Oval 11"/>
            <p:cNvSpPr/>
            <p:nvPr/>
          </p:nvSpPr>
          <p:spPr bwMode="auto">
            <a:xfrm>
              <a:off x="6416401" y="1752600"/>
              <a:ext cx="1203599" cy="1143000"/>
            </a:xfrm>
            <a:prstGeom prst="ellipse">
              <a:avLst/>
            </a:prstGeom>
            <a:solidFill>
              <a:srgbClr val="00B0F0">
                <a:alpha val="50000"/>
              </a:srgb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800" b="0" i="1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/>
              </a:endParaRPr>
            </a:p>
          </p:txBody>
        </p:sp>
        <p:sp>
          <p:nvSpPr>
            <p:cNvPr id="13" name="Oval 12"/>
            <p:cNvSpPr/>
            <p:nvPr/>
          </p:nvSpPr>
          <p:spPr bwMode="auto">
            <a:xfrm>
              <a:off x="6781800" y="2448580"/>
              <a:ext cx="152400" cy="142220"/>
            </a:xfrm>
            <a:prstGeom prst="ellipse">
              <a:avLst/>
            </a:prstGeom>
            <a:solidFill>
              <a:srgbClr val="FF0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800" b="0" i="1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/>
              </a:endParaRPr>
            </a:p>
          </p:txBody>
        </p:sp>
        <p:sp>
          <p:nvSpPr>
            <p:cNvPr id="14" name="Oval 13"/>
            <p:cNvSpPr/>
            <p:nvPr/>
          </p:nvSpPr>
          <p:spPr bwMode="auto">
            <a:xfrm>
              <a:off x="6858000" y="2219980"/>
              <a:ext cx="152400" cy="142220"/>
            </a:xfrm>
            <a:prstGeom prst="ellipse">
              <a:avLst/>
            </a:prstGeom>
            <a:solidFill>
              <a:srgbClr val="6699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800" b="0" i="1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/>
              </a:endParaRPr>
            </a:p>
          </p:txBody>
        </p:sp>
        <p:sp>
          <p:nvSpPr>
            <p:cNvPr id="15" name="Oval 14"/>
            <p:cNvSpPr/>
            <p:nvPr/>
          </p:nvSpPr>
          <p:spPr bwMode="auto">
            <a:xfrm>
              <a:off x="6629400" y="2286000"/>
              <a:ext cx="152400" cy="142220"/>
            </a:xfrm>
            <a:prstGeom prst="ellipse">
              <a:avLst/>
            </a:prstGeom>
            <a:solidFill>
              <a:schemeClr val="accent6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800" b="0" i="1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/>
              </a:endParaRPr>
            </a:p>
          </p:txBody>
        </p:sp>
        <p:sp>
          <p:nvSpPr>
            <p:cNvPr id="16" name="Oval 15"/>
            <p:cNvSpPr/>
            <p:nvPr/>
          </p:nvSpPr>
          <p:spPr bwMode="auto">
            <a:xfrm>
              <a:off x="6858000" y="1828800"/>
              <a:ext cx="152400" cy="142220"/>
            </a:xfrm>
            <a:prstGeom prst="ellipse">
              <a:avLst/>
            </a:prstGeom>
            <a:solidFill>
              <a:srgbClr val="FF0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800" b="0" i="1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/>
              </a:endParaRPr>
            </a:p>
          </p:txBody>
        </p:sp>
        <p:sp>
          <p:nvSpPr>
            <p:cNvPr id="17" name="Oval 16"/>
            <p:cNvSpPr/>
            <p:nvPr/>
          </p:nvSpPr>
          <p:spPr bwMode="auto">
            <a:xfrm>
              <a:off x="7086600" y="2219980"/>
              <a:ext cx="152400" cy="142220"/>
            </a:xfrm>
            <a:prstGeom prst="ellipse">
              <a:avLst/>
            </a:prstGeom>
            <a:solidFill>
              <a:srgbClr val="6699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800" b="0" i="1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/>
              </a:endParaRPr>
            </a:p>
          </p:txBody>
        </p:sp>
        <p:sp>
          <p:nvSpPr>
            <p:cNvPr id="18" name="Oval 17"/>
            <p:cNvSpPr/>
            <p:nvPr/>
          </p:nvSpPr>
          <p:spPr bwMode="auto">
            <a:xfrm>
              <a:off x="6858000" y="2600980"/>
              <a:ext cx="152400" cy="142220"/>
            </a:xfrm>
            <a:prstGeom prst="ellipse">
              <a:avLst/>
            </a:prstGeom>
            <a:solidFill>
              <a:schemeClr val="accent6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800" b="0" i="1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/>
              </a:endParaRPr>
            </a:p>
          </p:txBody>
        </p:sp>
        <p:sp>
          <p:nvSpPr>
            <p:cNvPr id="19" name="Oval 18"/>
            <p:cNvSpPr/>
            <p:nvPr/>
          </p:nvSpPr>
          <p:spPr bwMode="auto">
            <a:xfrm>
              <a:off x="6629400" y="2600980"/>
              <a:ext cx="152400" cy="142220"/>
            </a:xfrm>
            <a:prstGeom prst="ellipse">
              <a:avLst/>
            </a:prstGeom>
            <a:solidFill>
              <a:srgbClr val="6699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800" b="0" i="1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/>
              </a:endParaRPr>
            </a:p>
          </p:txBody>
        </p:sp>
        <p:sp>
          <p:nvSpPr>
            <p:cNvPr id="20" name="Oval 19"/>
            <p:cNvSpPr/>
            <p:nvPr/>
          </p:nvSpPr>
          <p:spPr bwMode="auto">
            <a:xfrm>
              <a:off x="7010400" y="1981200"/>
              <a:ext cx="152400" cy="142220"/>
            </a:xfrm>
            <a:prstGeom prst="ellipse">
              <a:avLst/>
            </a:prstGeom>
            <a:solidFill>
              <a:srgbClr val="6699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800" b="0" i="1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/>
              </a:endParaRPr>
            </a:p>
          </p:txBody>
        </p:sp>
        <p:sp>
          <p:nvSpPr>
            <p:cNvPr id="21" name="Oval 20"/>
            <p:cNvSpPr/>
            <p:nvPr/>
          </p:nvSpPr>
          <p:spPr bwMode="auto">
            <a:xfrm>
              <a:off x="7010400" y="2438400"/>
              <a:ext cx="152400" cy="142220"/>
            </a:xfrm>
            <a:prstGeom prst="ellipse">
              <a:avLst/>
            </a:prstGeom>
            <a:solidFill>
              <a:srgbClr val="FF0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800" b="0" i="1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/>
              </a:endParaRPr>
            </a:p>
          </p:txBody>
        </p:sp>
        <p:sp>
          <p:nvSpPr>
            <p:cNvPr id="22" name="Oval 21"/>
            <p:cNvSpPr/>
            <p:nvPr/>
          </p:nvSpPr>
          <p:spPr bwMode="auto">
            <a:xfrm>
              <a:off x="6629400" y="1915180"/>
              <a:ext cx="152400" cy="142220"/>
            </a:xfrm>
            <a:prstGeom prst="ellipse">
              <a:avLst/>
            </a:prstGeom>
            <a:solidFill>
              <a:srgbClr val="FF0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800" b="0" i="1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/>
              </a:endParaRPr>
            </a:p>
          </p:txBody>
        </p:sp>
        <p:sp>
          <p:nvSpPr>
            <p:cNvPr id="23" name="Oval 22"/>
            <p:cNvSpPr/>
            <p:nvPr/>
          </p:nvSpPr>
          <p:spPr bwMode="auto">
            <a:xfrm>
              <a:off x="6858000" y="2057400"/>
              <a:ext cx="152400" cy="142220"/>
            </a:xfrm>
            <a:prstGeom prst="ellipse">
              <a:avLst/>
            </a:prstGeom>
            <a:solidFill>
              <a:schemeClr val="accent6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800" b="0" i="1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/>
              </a:endParaRPr>
            </a:p>
          </p:txBody>
        </p:sp>
        <p:sp>
          <p:nvSpPr>
            <p:cNvPr id="24" name="Oval 23"/>
            <p:cNvSpPr/>
            <p:nvPr/>
          </p:nvSpPr>
          <p:spPr bwMode="auto">
            <a:xfrm>
              <a:off x="6553200" y="2133600"/>
              <a:ext cx="152400" cy="142220"/>
            </a:xfrm>
            <a:prstGeom prst="ellipse">
              <a:avLst/>
            </a:prstGeom>
            <a:solidFill>
              <a:schemeClr val="accent6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800" b="0" i="1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/>
              </a:endParaRPr>
            </a:p>
          </p:txBody>
        </p:sp>
        <p:sp>
          <p:nvSpPr>
            <p:cNvPr id="25" name="Oval 24"/>
            <p:cNvSpPr/>
            <p:nvPr/>
          </p:nvSpPr>
          <p:spPr bwMode="auto">
            <a:xfrm>
              <a:off x="6477000" y="2286000"/>
              <a:ext cx="152400" cy="142220"/>
            </a:xfrm>
            <a:prstGeom prst="ellipse">
              <a:avLst/>
            </a:prstGeom>
            <a:solidFill>
              <a:schemeClr val="accent6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800" b="0" i="1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/>
              </a:endParaRPr>
            </a:p>
          </p:txBody>
        </p:sp>
        <p:sp>
          <p:nvSpPr>
            <p:cNvPr id="26" name="Oval 25"/>
            <p:cNvSpPr/>
            <p:nvPr/>
          </p:nvSpPr>
          <p:spPr bwMode="auto">
            <a:xfrm>
              <a:off x="6553200" y="2448580"/>
              <a:ext cx="152400" cy="142220"/>
            </a:xfrm>
            <a:prstGeom prst="ellipse">
              <a:avLst/>
            </a:prstGeom>
            <a:solidFill>
              <a:srgbClr val="6699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800" b="0" i="1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/>
              </a:endParaRPr>
            </a:p>
          </p:txBody>
        </p:sp>
        <p:sp>
          <p:nvSpPr>
            <p:cNvPr id="27" name="Oval 26"/>
            <p:cNvSpPr/>
            <p:nvPr/>
          </p:nvSpPr>
          <p:spPr bwMode="auto">
            <a:xfrm>
              <a:off x="6705600" y="2133600"/>
              <a:ext cx="152400" cy="142220"/>
            </a:xfrm>
            <a:prstGeom prst="ellipse">
              <a:avLst/>
            </a:prstGeom>
            <a:solidFill>
              <a:srgbClr val="6699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800" b="0" i="1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/>
              </a:endParaRPr>
            </a:p>
          </p:txBody>
        </p:sp>
      </p:grpSp>
      <p:sp>
        <p:nvSpPr>
          <p:cNvPr id="28" name="Rectangle 27"/>
          <p:cNvSpPr/>
          <p:nvPr/>
        </p:nvSpPr>
        <p:spPr>
          <a:xfrm>
            <a:off x="408896" y="1013920"/>
            <a:ext cx="5148092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dirty="0"/>
              <a:t>P</a:t>
            </a:r>
            <a:r>
              <a:rPr lang="en-GB" sz="2000" dirty="0" smtClean="0"/>
              <a:t>roduction yields of light flavour hadrons from a chemically equilibrated fireball can be calculated by statistical-thermal models  </a:t>
            </a:r>
            <a:br>
              <a:rPr lang="en-GB" sz="2000" dirty="0" smtClean="0"/>
            </a:br>
            <a:r>
              <a:rPr lang="en-GB" sz="2000" dirty="0" smtClean="0"/>
              <a:t>(roughly </a:t>
            </a:r>
            <a:r>
              <a:rPr lang="en-GB" sz="2000" dirty="0" err="1">
                <a:solidFill>
                  <a:srgbClr val="FF0000"/>
                </a:solidFill>
              </a:rPr>
              <a:t>d</a:t>
            </a:r>
            <a:r>
              <a:rPr lang="en-GB" sz="2000" i="1" dirty="0" err="1">
                <a:solidFill>
                  <a:srgbClr val="FF0000"/>
                </a:solidFill>
              </a:rPr>
              <a:t>N</a:t>
            </a:r>
            <a:r>
              <a:rPr lang="en-GB" sz="2000" dirty="0">
                <a:solidFill>
                  <a:srgbClr val="FF0000"/>
                </a:solidFill>
              </a:rPr>
              <a:t>/</a:t>
            </a:r>
            <a:r>
              <a:rPr lang="en-GB" sz="2000" dirty="0" err="1">
                <a:solidFill>
                  <a:srgbClr val="FF0000"/>
                </a:solidFill>
              </a:rPr>
              <a:t>d</a:t>
            </a:r>
            <a:r>
              <a:rPr lang="en-GB" sz="2000" i="1" dirty="0" err="1">
                <a:solidFill>
                  <a:srgbClr val="FF0000"/>
                </a:solidFill>
              </a:rPr>
              <a:t>y</a:t>
            </a:r>
            <a:r>
              <a:rPr lang="en-GB" sz="2000" dirty="0">
                <a:solidFill>
                  <a:srgbClr val="FF0000"/>
                </a:solidFill>
              </a:rPr>
              <a:t> ~ </a:t>
            </a:r>
            <a:r>
              <a:rPr lang="en-GB" sz="2000" dirty="0" err="1" smtClean="0">
                <a:solidFill>
                  <a:srgbClr val="FF0000"/>
                </a:solidFill>
              </a:rPr>
              <a:t>exp</a:t>
            </a:r>
            <a:r>
              <a:rPr lang="en-GB" sz="2000" dirty="0" smtClean="0">
                <a:solidFill>
                  <a:srgbClr val="FF0000"/>
                </a:solidFill>
              </a:rPr>
              <a:t>{-</a:t>
            </a:r>
            <a:r>
              <a:rPr lang="en-GB" sz="2000" i="1" dirty="0" smtClean="0">
                <a:solidFill>
                  <a:srgbClr val="FF0000"/>
                </a:solidFill>
              </a:rPr>
              <a:t>m</a:t>
            </a:r>
            <a:r>
              <a:rPr lang="en-GB" sz="2000" dirty="0" smtClean="0">
                <a:solidFill>
                  <a:srgbClr val="FF0000"/>
                </a:solidFill>
              </a:rPr>
              <a:t>/</a:t>
            </a:r>
            <a:r>
              <a:rPr lang="en-GB" sz="2000" i="1" dirty="0" err="1" smtClean="0">
                <a:solidFill>
                  <a:srgbClr val="FF0000"/>
                </a:solidFill>
              </a:rPr>
              <a:t>T</a:t>
            </a:r>
            <a:r>
              <a:rPr lang="en-GB" sz="2000" baseline="-25000" dirty="0" err="1" smtClean="0">
                <a:solidFill>
                  <a:srgbClr val="FF0000"/>
                </a:solidFill>
              </a:rPr>
              <a:t>ch</a:t>
            </a:r>
            <a:r>
              <a:rPr lang="en-GB" sz="2000" dirty="0" smtClean="0">
                <a:solidFill>
                  <a:srgbClr val="FF0000"/>
                </a:solidFill>
              </a:rPr>
              <a:t>}</a:t>
            </a:r>
            <a:r>
              <a:rPr lang="en-GB" sz="2000" dirty="0" smtClean="0"/>
              <a:t>,</a:t>
            </a:r>
            <a:r>
              <a:rPr lang="en-GB" sz="2000" dirty="0" smtClean="0">
                <a:solidFill>
                  <a:srgbClr val="FF0000"/>
                </a:solidFill>
              </a:rPr>
              <a:t> </a:t>
            </a:r>
            <a:r>
              <a:rPr lang="en-GB" sz="2000" dirty="0" smtClean="0"/>
              <a:t>in detail derived from partition function)</a:t>
            </a:r>
            <a:endParaRPr lang="en-GB" sz="2000" dirty="0"/>
          </a:p>
        </p:txBody>
      </p:sp>
      <p:sp>
        <p:nvSpPr>
          <p:cNvPr id="33" name="TextBox 32"/>
          <p:cNvSpPr txBox="1"/>
          <p:nvPr/>
        </p:nvSpPr>
        <p:spPr>
          <a:xfrm>
            <a:off x="609600" y="2659343"/>
            <a:ext cx="5365134" cy="1323439"/>
          </a:xfrm>
          <a:prstGeom prst="rect">
            <a:avLst/>
          </a:prstGeom>
          <a:solidFill>
            <a:schemeClr val="bg2"/>
          </a:solidFill>
          <a:ln w="57150">
            <a:noFill/>
            <a:prstDash val="sysDash"/>
          </a:ln>
        </p:spPr>
        <p:txBody>
          <a:bodyPr wrap="square" rtlCol="0">
            <a:spAutoFit/>
          </a:bodyPr>
          <a:lstStyle/>
          <a:p>
            <a:r>
              <a:rPr lang="en-US" sz="2000" dirty="0">
                <a:sym typeface="Wingdings"/>
              </a:rPr>
              <a:t> </a:t>
            </a:r>
            <a:r>
              <a:rPr lang="en-US" sz="2000" dirty="0" smtClean="0">
                <a:sym typeface="Wingdings"/>
              </a:rPr>
              <a:t>In </a:t>
            </a:r>
            <a:r>
              <a:rPr lang="en-US" sz="2000" dirty="0" err="1" smtClean="0">
                <a:sym typeface="Wingdings"/>
              </a:rPr>
              <a:t>Pb-Pb</a:t>
            </a:r>
            <a:r>
              <a:rPr lang="en-US" sz="2000" dirty="0" smtClean="0">
                <a:sym typeface="Wingdings"/>
              </a:rPr>
              <a:t> collisions, </a:t>
            </a:r>
            <a:r>
              <a:rPr lang="en-US" sz="2000" dirty="0">
                <a:sym typeface="Wingdings"/>
              </a:rPr>
              <a:t>p</a:t>
            </a:r>
            <a:r>
              <a:rPr lang="en-US" sz="2000" dirty="0" smtClean="0"/>
              <a:t>article </a:t>
            </a:r>
            <a:r>
              <a:rPr lang="en-US" sz="2000" dirty="0"/>
              <a:t>yields of light flavor hadrons are described over 7</a:t>
            </a:r>
            <a:r>
              <a:rPr lang="en-US" sz="2000" dirty="0" smtClean="0"/>
              <a:t> </a:t>
            </a:r>
            <a:r>
              <a:rPr lang="en-US" sz="2000" dirty="0"/>
              <a:t>orders of magnitude </a:t>
            </a:r>
            <a:r>
              <a:rPr lang="en-US" sz="2000" dirty="0" smtClean="0"/>
              <a:t>with </a:t>
            </a:r>
            <a:r>
              <a:rPr lang="en-US" sz="2000" dirty="0"/>
              <a:t>a </a:t>
            </a:r>
            <a:r>
              <a:rPr lang="en-US" sz="2000" b="1" dirty="0">
                <a:solidFill>
                  <a:srgbClr val="FF0000"/>
                </a:solidFill>
              </a:rPr>
              <a:t>common</a:t>
            </a:r>
            <a:r>
              <a:rPr lang="en-US" sz="2000" dirty="0">
                <a:solidFill>
                  <a:srgbClr val="FF0000"/>
                </a:solidFill>
              </a:rPr>
              <a:t> </a:t>
            </a:r>
            <a:r>
              <a:rPr lang="en-US" sz="2000" dirty="0"/>
              <a:t>chemical freeze-out temperature of </a:t>
            </a:r>
            <a:r>
              <a:rPr lang="en-US" sz="2000" b="1" i="1" dirty="0" err="1">
                <a:solidFill>
                  <a:srgbClr val="FF0000"/>
                </a:solidFill>
              </a:rPr>
              <a:t>T</a:t>
            </a:r>
            <a:r>
              <a:rPr lang="en-US" sz="2000" b="1" baseline="-25000" dirty="0" err="1">
                <a:solidFill>
                  <a:srgbClr val="FF0000"/>
                </a:solidFill>
              </a:rPr>
              <a:t>ch</a:t>
            </a:r>
            <a:r>
              <a:rPr lang="en-US" sz="2000" b="1" dirty="0">
                <a:solidFill>
                  <a:srgbClr val="FF0000"/>
                </a:solidFill>
              </a:rPr>
              <a:t> ≈ 156 </a:t>
            </a:r>
            <a:r>
              <a:rPr lang="en-US" sz="2000" b="1" dirty="0" smtClean="0">
                <a:solidFill>
                  <a:srgbClr val="FF0000"/>
                </a:solidFill>
              </a:rPr>
              <a:t>MeV</a:t>
            </a:r>
            <a:r>
              <a:rPr lang="en-US" sz="2000" dirty="0" smtClean="0"/>
              <a:t>.</a:t>
            </a:r>
            <a:endParaRPr lang="en-US" sz="2000" dirty="0"/>
          </a:p>
        </p:txBody>
      </p:sp>
      <p:sp>
        <p:nvSpPr>
          <p:cNvPr id="34" name="TextBox 33"/>
          <p:cNvSpPr txBox="1"/>
          <p:nvPr/>
        </p:nvSpPr>
        <p:spPr>
          <a:xfrm>
            <a:off x="609600" y="4094242"/>
            <a:ext cx="5365134" cy="1323439"/>
          </a:xfrm>
          <a:prstGeom prst="rect">
            <a:avLst/>
          </a:prstGeom>
          <a:solidFill>
            <a:schemeClr val="bg2"/>
          </a:solidFill>
          <a:ln w="57150">
            <a:noFill/>
            <a:prstDash val="sysDash"/>
          </a:ln>
        </p:spPr>
        <p:txBody>
          <a:bodyPr wrap="square" rtlCol="0">
            <a:spAutoFit/>
          </a:bodyPr>
          <a:lstStyle/>
          <a:p>
            <a:r>
              <a:rPr lang="en-US" sz="2000" dirty="0">
                <a:sym typeface="Wingdings"/>
              </a:rPr>
              <a:t> </a:t>
            </a:r>
            <a:r>
              <a:rPr lang="en-US" sz="2000" dirty="0" smtClean="0">
                <a:sym typeface="Wingdings"/>
              </a:rPr>
              <a:t>This includes </a:t>
            </a:r>
            <a:r>
              <a:rPr lang="en-US" sz="2000" b="1" dirty="0" smtClean="0">
                <a:sym typeface="Wingdings"/>
              </a:rPr>
              <a:t>strange hadrons </a:t>
            </a:r>
            <a:r>
              <a:rPr lang="en-US" sz="2000" dirty="0" smtClean="0">
                <a:sym typeface="Wingdings"/>
              </a:rPr>
              <a:t>which are rarer than </a:t>
            </a:r>
            <a:r>
              <a:rPr lang="en-US" sz="2000" dirty="0" err="1" smtClean="0">
                <a:sym typeface="Wingdings"/>
              </a:rPr>
              <a:t>u,d</a:t>
            </a:r>
            <a:r>
              <a:rPr lang="en-US" sz="2000" dirty="0" smtClean="0">
                <a:sym typeface="Wingdings"/>
              </a:rPr>
              <a:t> quarks. Approx</a:t>
            </a:r>
            <a:r>
              <a:rPr lang="en-US" sz="2000" dirty="0">
                <a:sym typeface="Wingdings"/>
              </a:rPr>
              <a:t>. every fourth to fifth quark (every tenth) is a strange quark in </a:t>
            </a:r>
            <a:r>
              <a:rPr lang="en-US" sz="2000" dirty="0" err="1">
                <a:sym typeface="Wingdings"/>
              </a:rPr>
              <a:t>Pb-Pb</a:t>
            </a:r>
            <a:r>
              <a:rPr lang="en-US" sz="2000" dirty="0">
                <a:sym typeface="Wingdings"/>
              </a:rPr>
              <a:t> collisions (in pp collisions).</a:t>
            </a:r>
            <a:endParaRPr lang="en-US" sz="2000" dirty="0"/>
          </a:p>
        </p:txBody>
      </p:sp>
      <p:sp>
        <p:nvSpPr>
          <p:cNvPr id="37" name="TextBox 36"/>
          <p:cNvSpPr txBox="1"/>
          <p:nvPr/>
        </p:nvSpPr>
        <p:spPr>
          <a:xfrm>
            <a:off x="609600" y="5529141"/>
            <a:ext cx="5365134" cy="707886"/>
          </a:xfrm>
          <a:prstGeom prst="rect">
            <a:avLst/>
          </a:prstGeom>
          <a:solidFill>
            <a:srgbClr val="FFC000"/>
          </a:solidFill>
          <a:ln w="57150">
            <a:noFill/>
            <a:prstDash val="sysDash"/>
          </a:ln>
        </p:spPr>
        <p:txBody>
          <a:bodyPr wrap="square" rtlCol="0">
            <a:spAutoFit/>
          </a:bodyPr>
          <a:lstStyle/>
          <a:p>
            <a:r>
              <a:rPr lang="en-US" sz="2000" dirty="0">
                <a:sym typeface="Wingdings"/>
              </a:rPr>
              <a:t> </a:t>
            </a:r>
            <a:r>
              <a:rPr lang="en-US" sz="2000" dirty="0" smtClean="0"/>
              <a:t>Light (anti-)nuclei are also well described despite their low binding energy (</a:t>
            </a:r>
            <a:r>
              <a:rPr lang="en-US" sz="2000" i="1" dirty="0" err="1" smtClean="0"/>
              <a:t>E</a:t>
            </a:r>
            <a:r>
              <a:rPr lang="en-US" sz="2000" baseline="-25000" dirty="0" err="1" smtClean="0"/>
              <a:t>b</a:t>
            </a:r>
            <a:r>
              <a:rPr lang="en-US" sz="2000" dirty="0" smtClean="0"/>
              <a:t> &lt;&lt; </a:t>
            </a:r>
            <a:r>
              <a:rPr lang="en-US" sz="2000" i="1" dirty="0" err="1" smtClean="0"/>
              <a:t>T</a:t>
            </a:r>
            <a:r>
              <a:rPr lang="en-US" sz="2000" baseline="-25000" dirty="0" err="1" smtClean="0"/>
              <a:t>ch</a:t>
            </a:r>
            <a:r>
              <a:rPr lang="en-US" sz="2000" dirty="0" smtClean="0"/>
              <a:t>).</a:t>
            </a:r>
            <a:endParaRPr lang="en-US" sz="2000" i="1" dirty="0"/>
          </a:p>
        </p:txBody>
      </p:sp>
    </p:spTree>
    <p:extLst>
      <p:ext uri="{BB962C8B-B14F-4D97-AF65-F5344CB8AC3E}">
        <p14:creationId xmlns:p14="http://schemas.microsoft.com/office/powerpoint/2010/main" val="1629558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Chemical equilibrium at the LHC </a:t>
            </a:r>
            <a:r>
              <a:rPr lang="en-US" dirty="0" smtClean="0"/>
              <a:t>(2)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03397"/>
            <a:ext cx="7998378" cy="5642595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8201891" y="145062"/>
            <a:ext cx="3893127" cy="2031325"/>
          </a:xfrm>
          <a:prstGeom prst="rect">
            <a:avLst/>
          </a:prstGeom>
          <a:solidFill>
            <a:schemeClr val="bg2"/>
          </a:solidFill>
        </p:spPr>
        <p:txBody>
          <a:bodyPr wrap="square">
            <a:spAutoFit/>
          </a:bodyPr>
          <a:lstStyle/>
          <a:p>
            <a:r>
              <a:rPr lang="en-US" dirty="0"/>
              <a:t>Particle yields of light flavor hadrons are described over 7 orders of magnitude within 20% (except K*0) with a common chemical freeze-out temperature of </a:t>
            </a:r>
            <a:r>
              <a:rPr lang="en-US" dirty="0" err="1"/>
              <a:t>Tch</a:t>
            </a:r>
            <a:r>
              <a:rPr lang="en-US" dirty="0"/>
              <a:t> ≈ 156 MeV (prediction from RHIC extrapolation was </a:t>
            </a:r>
            <a:r>
              <a:rPr lang="en-US" dirty="0" smtClean="0"/>
              <a:t>≈ </a:t>
            </a:r>
            <a:r>
              <a:rPr lang="en-US" dirty="0"/>
              <a:t>164 MeV).</a:t>
            </a:r>
          </a:p>
        </p:txBody>
      </p:sp>
      <p:sp>
        <p:nvSpPr>
          <p:cNvPr id="9" name="Rectangle 8"/>
          <p:cNvSpPr/>
          <p:nvPr/>
        </p:nvSpPr>
        <p:spPr>
          <a:xfrm>
            <a:off x="8201889" y="4611029"/>
            <a:ext cx="3893127" cy="1508105"/>
          </a:xfrm>
          <a:prstGeom prst="rect">
            <a:avLst/>
          </a:prstGeom>
          <a:solidFill>
            <a:schemeClr val="bg2"/>
          </a:solidFill>
        </p:spPr>
        <p:txBody>
          <a:bodyPr wrap="square">
            <a:spAutoFit/>
          </a:bodyPr>
          <a:lstStyle/>
          <a:p>
            <a:r>
              <a:rPr lang="en-US" dirty="0" smtClean="0"/>
              <a:t>Three </a:t>
            </a:r>
            <a:r>
              <a:rPr lang="en-US" dirty="0"/>
              <a:t>different versions of thermal model implementations give similar results.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1200" dirty="0" smtClean="0"/>
              <a:t>[</a:t>
            </a:r>
            <a:r>
              <a:rPr lang="en-US" sz="1200" dirty="0"/>
              <a:t>Wheaton et </a:t>
            </a:r>
            <a:r>
              <a:rPr lang="en-US" sz="1200" dirty="0" smtClean="0"/>
              <a:t>al, </a:t>
            </a:r>
            <a:r>
              <a:rPr lang="en-US" sz="1200" dirty="0" err="1" smtClean="0"/>
              <a:t>Comput.Phys.Commun</a:t>
            </a:r>
            <a:r>
              <a:rPr lang="en-US" sz="1200" dirty="0"/>
              <a:t>, </a:t>
            </a:r>
            <a:r>
              <a:rPr lang="en-US" sz="1200" dirty="0" smtClean="0"/>
              <a:t>18084</a:t>
            </a:r>
            <a:r>
              <a:rPr lang="en-US" sz="1200" dirty="0"/>
              <a:t>] </a:t>
            </a:r>
            <a:r>
              <a:rPr lang="en-US" sz="1200" dirty="0" smtClean="0"/>
              <a:t/>
            </a:r>
            <a:br>
              <a:rPr lang="en-US" sz="1200" dirty="0" smtClean="0"/>
            </a:br>
            <a:r>
              <a:rPr lang="en-US" sz="1200" dirty="0" smtClean="0"/>
              <a:t>[</a:t>
            </a:r>
            <a:r>
              <a:rPr lang="en-US" sz="1200" dirty="0" err="1"/>
              <a:t>Petran</a:t>
            </a:r>
            <a:r>
              <a:rPr lang="en-US" sz="1200" dirty="0"/>
              <a:t> et al, arXiv:1310.5108] </a:t>
            </a:r>
            <a:r>
              <a:rPr lang="en-US" sz="1200" dirty="0" smtClean="0"/>
              <a:t/>
            </a:r>
            <a:br>
              <a:rPr lang="en-US" sz="1200" dirty="0" smtClean="0"/>
            </a:br>
            <a:r>
              <a:rPr lang="en-US" sz="1200" dirty="0" smtClean="0"/>
              <a:t>[</a:t>
            </a:r>
            <a:r>
              <a:rPr lang="en-US" sz="1200" dirty="0" err="1"/>
              <a:t>Andronic</a:t>
            </a:r>
            <a:r>
              <a:rPr lang="en-US" sz="1200" dirty="0"/>
              <a:t> et al, PLB 673 142]</a:t>
            </a:r>
          </a:p>
        </p:txBody>
      </p:sp>
      <p:sp>
        <p:nvSpPr>
          <p:cNvPr id="10" name="Rectangle 9"/>
          <p:cNvSpPr/>
          <p:nvPr/>
        </p:nvSpPr>
        <p:spPr>
          <a:xfrm>
            <a:off x="8201890" y="2280048"/>
            <a:ext cx="3893127" cy="923330"/>
          </a:xfrm>
          <a:prstGeom prst="rect">
            <a:avLst/>
          </a:prstGeom>
          <a:solidFill>
            <a:srgbClr val="FFC000"/>
          </a:solidFill>
        </p:spPr>
        <p:txBody>
          <a:bodyPr wrap="square">
            <a:spAutoFit/>
          </a:bodyPr>
          <a:lstStyle/>
          <a:p>
            <a:r>
              <a:rPr lang="en-US" dirty="0"/>
              <a:t>Hadrons are produced in apparent chemical equilibrium in </a:t>
            </a:r>
            <a:r>
              <a:rPr lang="en-US" dirty="0" err="1"/>
              <a:t>Pb-Pb</a:t>
            </a:r>
            <a:r>
              <a:rPr lang="en-US" dirty="0"/>
              <a:t> collisions at LHC energies. </a:t>
            </a:r>
          </a:p>
        </p:txBody>
      </p:sp>
      <p:sp>
        <p:nvSpPr>
          <p:cNvPr id="11" name="Rectangle 10"/>
          <p:cNvSpPr/>
          <p:nvPr/>
        </p:nvSpPr>
        <p:spPr>
          <a:xfrm>
            <a:off x="8201889" y="3307039"/>
            <a:ext cx="3893127" cy="1200329"/>
          </a:xfrm>
          <a:prstGeom prst="rect">
            <a:avLst/>
          </a:prstGeom>
          <a:solidFill>
            <a:schemeClr val="bg2"/>
          </a:solidFill>
        </p:spPr>
        <p:txBody>
          <a:bodyPr wrap="square">
            <a:spAutoFit/>
          </a:bodyPr>
          <a:lstStyle/>
          <a:p>
            <a:r>
              <a:rPr lang="en-US" dirty="0"/>
              <a:t>Largest deviations observed for protons (incomplete hadron spectrum, baryon annihilation in hadronic phase,..?) and for K*0. </a:t>
            </a:r>
          </a:p>
        </p:txBody>
      </p:sp>
    </p:spTree>
    <p:extLst>
      <p:ext uri="{BB962C8B-B14F-4D97-AF65-F5344CB8AC3E}">
        <p14:creationId xmlns:p14="http://schemas.microsoft.com/office/powerpoint/2010/main" val="2093213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/>
              <a:t>Chemical equilibrium vs collision energy </a:t>
            </a:r>
            <a:endParaRPr lang="en-US" sz="4000" dirty="0"/>
          </a:p>
        </p:txBody>
      </p:sp>
      <p:sp>
        <p:nvSpPr>
          <p:cNvPr id="4" name="Shape 389"/>
          <p:cNvSpPr txBox="1">
            <a:spLocks/>
          </p:cNvSpPr>
          <p:nvPr/>
        </p:nvSpPr>
        <p:spPr>
          <a:xfrm>
            <a:off x="609600" y="1021203"/>
            <a:ext cx="5396290" cy="5375687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Helvetica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Helvetica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Helvetica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600" kern="1200">
                <a:solidFill>
                  <a:schemeClr val="tx1"/>
                </a:solidFill>
                <a:latin typeface="Helvetica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600" kern="1200">
                <a:solidFill>
                  <a:schemeClr val="tx1"/>
                </a:solidFill>
                <a:latin typeface="Helvetica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16477" indent="-216477">
              <a:defRPr sz="2500"/>
            </a:pPr>
            <a:r>
              <a:rPr lang="en-US" sz="2500" dirty="0"/>
              <a:t>Hadron yields from </a:t>
            </a:r>
            <a:r>
              <a:rPr lang="en-US" sz="2500" dirty="0" smtClean="0"/>
              <a:t>SIS up </a:t>
            </a:r>
            <a:r>
              <a:rPr lang="en-US" sz="2500" dirty="0"/>
              <a:t>to RHIC and LHC can be described in a </a:t>
            </a:r>
            <a:r>
              <a:rPr lang="en-US" sz="2500" dirty="0" err="1"/>
              <a:t>hadro</a:t>
            </a:r>
            <a:r>
              <a:rPr lang="en-US" sz="2500" dirty="0"/>
              <a:t>-chemical model applying thermal fits.</a:t>
            </a:r>
          </a:p>
          <a:p>
            <a:pPr marL="216477" indent="-216477">
              <a:defRPr sz="2500"/>
            </a:pPr>
            <a:endParaRPr lang="en-US" sz="2500" dirty="0"/>
          </a:p>
          <a:p>
            <a:pPr marL="216477" indent="-216477">
              <a:defRPr sz="2500"/>
            </a:pPr>
            <a:r>
              <a:rPr lang="en-US" sz="2500" dirty="0"/>
              <a:t>Effective parameterization of (</a:t>
            </a:r>
            <a:r>
              <a:rPr lang="en-US" sz="2500" i="1" dirty="0"/>
              <a:t>T</a:t>
            </a:r>
            <a:r>
              <a:rPr lang="en-US" sz="2500" dirty="0"/>
              <a:t>, </a:t>
            </a:r>
            <a:r>
              <a:rPr lang="en-US" sz="2500" i="1" dirty="0"/>
              <a:t>µ</a:t>
            </a:r>
            <a:r>
              <a:rPr lang="en-US" sz="2500" baseline="-5999" dirty="0"/>
              <a:t>B</a:t>
            </a:r>
            <a:r>
              <a:rPr lang="en-US" sz="2500" dirty="0"/>
              <a:t>) as a function of collision energy:</a:t>
            </a:r>
          </a:p>
          <a:p>
            <a:pPr marL="216477" indent="-216477">
              <a:defRPr sz="2500"/>
            </a:pPr>
            <a:endParaRPr lang="en-US" sz="2500" dirty="0"/>
          </a:p>
          <a:p>
            <a:pPr marL="216477" indent="-216477">
              <a:defRPr sz="2500"/>
            </a:pPr>
            <a:endParaRPr lang="en-US" sz="2500" dirty="0"/>
          </a:p>
          <a:p>
            <a:pPr marL="216477" indent="-216477">
              <a:defRPr sz="2500"/>
            </a:pPr>
            <a:endParaRPr lang="en-US" sz="2500" dirty="0"/>
          </a:p>
          <a:p>
            <a:pPr marL="216477" indent="-216477">
              <a:defRPr sz="2500"/>
            </a:pPr>
            <a:endParaRPr lang="en-US" sz="2500" dirty="0"/>
          </a:p>
          <a:p>
            <a:pPr marL="216477" indent="-216477">
              <a:defRPr sz="2500"/>
            </a:pPr>
            <a:r>
              <a:rPr lang="en-US" sz="2500" dirty="0"/>
              <a:t>Particle ratios can be calculated (or predicted) at any collision energy….</a:t>
            </a:r>
            <a:endParaRPr lang="en-US" sz="2500" dirty="0"/>
          </a:p>
        </p:txBody>
      </p:sp>
      <p:pic>
        <p:nvPicPr>
          <p:cNvPr id="5" name="droppedImage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71433" y="3322658"/>
            <a:ext cx="5928145" cy="1643327"/>
          </a:xfrm>
          <a:prstGeom prst="rect">
            <a:avLst/>
          </a:prstGeom>
          <a:ln w="12700"/>
        </p:spPr>
      </p:pic>
      <p:pic>
        <p:nvPicPr>
          <p:cNvPr id="6" name="pasted-image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6856399" y="910208"/>
            <a:ext cx="3929795" cy="5486682"/>
          </a:xfrm>
          <a:prstGeom prst="rect">
            <a:avLst/>
          </a:prstGeom>
          <a:ln w="12700">
            <a:miter lim="400000"/>
          </a:ln>
        </p:spPr>
      </p:pic>
      <p:sp>
        <p:nvSpPr>
          <p:cNvPr id="7" name="Shape 394"/>
          <p:cNvSpPr/>
          <p:nvPr/>
        </p:nvSpPr>
        <p:spPr>
          <a:xfrm>
            <a:off x="720436" y="6035125"/>
            <a:ext cx="4747798" cy="718145"/>
          </a:xfrm>
          <a:prstGeom prst="rect">
            <a:avLst/>
          </a:prstGeom>
          <a:solidFill>
            <a:srgbClr val="92D050"/>
          </a:solidFill>
          <a:ln w="50800">
            <a:noFill/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square" lIns="50800" tIns="50800" rIns="50800" bIns="50800" anchor="ctr">
            <a:spAutoFit/>
          </a:bodyPr>
          <a:lstStyle/>
          <a:p>
            <a:pPr>
              <a:defRPr sz="2000"/>
            </a:pPr>
            <a:r>
              <a:rPr lang="fr-CH" sz="2000" dirty="0" smtClean="0">
                <a:sym typeface="Wingdings"/>
              </a:rPr>
              <a:t> </a:t>
            </a:r>
            <a:r>
              <a:rPr sz="2000" dirty="0" smtClean="0"/>
              <a:t>One </a:t>
            </a:r>
            <a:r>
              <a:rPr sz="2000" dirty="0"/>
              <a:t>observes a </a:t>
            </a:r>
            <a:r>
              <a:rPr sz="2000" i="1" dirty="0"/>
              <a:t>limiting temperature of hadron production </a:t>
            </a:r>
            <a:r>
              <a:rPr sz="2000" dirty="0"/>
              <a:t>around T≈160MeV.</a:t>
            </a:r>
          </a:p>
        </p:txBody>
      </p:sp>
      <p:sp>
        <p:nvSpPr>
          <p:cNvPr id="8" name="Shape 395"/>
          <p:cNvSpPr/>
          <p:nvPr/>
        </p:nvSpPr>
        <p:spPr>
          <a:xfrm>
            <a:off x="7039382" y="652648"/>
            <a:ext cx="3563827" cy="31803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algn="ctr">
              <a:defRPr sz="1700">
                <a:solidFill>
                  <a:srgbClr val="000000"/>
                </a:solidFill>
              </a:defRPr>
            </a:pPr>
            <a:r>
              <a:rPr lang="fr-CH" sz="1400" dirty="0"/>
              <a:t>[</a:t>
            </a:r>
            <a:r>
              <a:rPr sz="1400" dirty="0"/>
              <a:t>A</a:t>
            </a:r>
            <a:r>
              <a:rPr sz="1400" dirty="0"/>
              <a:t>. Andronic et al., </a:t>
            </a:r>
            <a:r>
              <a:rPr lang="fr-CH" sz="1400" dirty="0">
                <a:hlinkClick r:id="rId4"/>
              </a:rPr>
              <a:t>NPA 834 (2010) 237]</a:t>
            </a:r>
            <a:endParaRPr sz="1400" dirty="0">
              <a:hlinkClick r:id="rId4"/>
            </a:endParaRPr>
          </a:p>
        </p:txBody>
      </p:sp>
    </p:spTree>
    <p:extLst>
      <p:ext uri="{BB962C8B-B14F-4D97-AF65-F5344CB8AC3E}">
        <p14:creationId xmlns:p14="http://schemas.microsoft.com/office/powerpoint/2010/main" val="568004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/>
              <a:t>Chemical equilibrium vs collision energy </a:t>
            </a:r>
            <a:endParaRPr lang="en-US" sz="4000" dirty="0"/>
          </a:p>
        </p:txBody>
      </p:sp>
      <p:sp>
        <p:nvSpPr>
          <p:cNvPr id="4" name="Shape 389"/>
          <p:cNvSpPr txBox="1">
            <a:spLocks/>
          </p:cNvSpPr>
          <p:nvPr/>
        </p:nvSpPr>
        <p:spPr>
          <a:xfrm>
            <a:off x="609600" y="1021203"/>
            <a:ext cx="5396290" cy="5375687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Helvetica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Helvetica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Helvetica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600" kern="1200">
                <a:solidFill>
                  <a:schemeClr val="tx1"/>
                </a:solidFill>
                <a:latin typeface="Helvetica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600" kern="1200">
                <a:solidFill>
                  <a:schemeClr val="tx1"/>
                </a:solidFill>
                <a:latin typeface="Helvetica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16477" indent="-216477">
              <a:defRPr sz="2500"/>
            </a:pPr>
            <a:r>
              <a:rPr lang="en-US" sz="2500" dirty="0"/>
              <a:t>Hadron yields from </a:t>
            </a:r>
            <a:r>
              <a:rPr lang="en-US" sz="2500" dirty="0" smtClean="0"/>
              <a:t>SIS up </a:t>
            </a:r>
            <a:r>
              <a:rPr lang="en-US" sz="2500" dirty="0"/>
              <a:t>to RHIC and LHC can be described in a </a:t>
            </a:r>
            <a:r>
              <a:rPr lang="en-US" sz="2500" dirty="0" err="1"/>
              <a:t>hadro</a:t>
            </a:r>
            <a:r>
              <a:rPr lang="en-US" sz="2500" dirty="0"/>
              <a:t>-chemical model applying thermal fits.</a:t>
            </a:r>
          </a:p>
          <a:p>
            <a:pPr marL="216477" indent="-216477">
              <a:defRPr sz="2500"/>
            </a:pPr>
            <a:endParaRPr lang="en-US" sz="2500" dirty="0"/>
          </a:p>
          <a:p>
            <a:pPr marL="216477" indent="-216477">
              <a:defRPr sz="2500"/>
            </a:pPr>
            <a:r>
              <a:rPr lang="en-US" sz="2500" dirty="0"/>
              <a:t>Effective parameterization of (</a:t>
            </a:r>
            <a:r>
              <a:rPr lang="en-US" sz="2500" i="1" dirty="0"/>
              <a:t>T</a:t>
            </a:r>
            <a:r>
              <a:rPr lang="en-US" sz="2500" dirty="0"/>
              <a:t>, </a:t>
            </a:r>
            <a:r>
              <a:rPr lang="en-US" sz="2500" i="1" dirty="0"/>
              <a:t>µ</a:t>
            </a:r>
            <a:r>
              <a:rPr lang="en-US" sz="2500" baseline="-5999" dirty="0"/>
              <a:t>B</a:t>
            </a:r>
            <a:r>
              <a:rPr lang="en-US" sz="2500" dirty="0"/>
              <a:t>) as a function of collision energy:</a:t>
            </a:r>
          </a:p>
          <a:p>
            <a:pPr marL="216477" indent="-216477">
              <a:defRPr sz="2500"/>
            </a:pPr>
            <a:endParaRPr lang="en-US" sz="2500" dirty="0"/>
          </a:p>
          <a:p>
            <a:pPr marL="216477" indent="-216477">
              <a:defRPr sz="2500"/>
            </a:pPr>
            <a:endParaRPr lang="en-US" sz="2500" dirty="0"/>
          </a:p>
          <a:p>
            <a:pPr marL="216477" indent="-216477">
              <a:defRPr sz="2500"/>
            </a:pPr>
            <a:endParaRPr lang="en-US" sz="2500" dirty="0"/>
          </a:p>
          <a:p>
            <a:pPr marL="216477" indent="-216477">
              <a:defRPr sz="2500"/>
            </a:pPr>
            <a:endParaRPr lang="en-US" sz="2500" dirty="0"/>
          </a:p>
          <a:p>
            <a:pPr marL="216477" indent="-216477">
              <a:defRPr sz="2500"/>
            </a:pPr>
            <a:r>
              <a:rPr lang="en-US" sz="2500" dirty="0"/>
              <a:t>Particle ratios can be calculated (or predicted) at any collision energy….</a:t>
            </a:r>
            <a:endParaRPr lang="en-US" sz="2500" dirty="0"/>
          </a:p>
        </p:txBody>
      </p:sp>
      <p:pic>
        <p:nvPicPr>
          <p:cNvPr id="5" name="droppedImage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56782" y="3364222"/>
            <a:ext cx="5928145" cy="1643327"/>
          </a:xfrm>
          <a:prstGeom prst="rect">
            <a:avLst/>
          </a:prstGeom>
          <a:ln w="12700"/>
        </p:spPr>
      </p:pic>
      <p:sp>
        <p:nvSpPr>
          <p:cNvPr id="7" name="Shape 394"/>
          <p:cNvSpPr/>
          <p:nvPr/>
        </p:nvSpPr>
        <p:spPr>
          <a:xfrm>
            <a:off x="720436" y="6035125"/>
            <a:ext cx="4747798" cy="718145"/>
          </a:xfrm>
          <a:prstGeom prst="rect">
            <a:avLst/>
          </a:prstGeom>
          <a:solidFill>
            <a:srgbClr val="92D050"/>
          </a:solidFill>
          <a:ln w="50800">
            <a:noFill/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square" lIns="50800" tIns="50800" rIns="50800" bIns="50800" anchor="ctr">
            <a:spAutoFit/>
          </a:bodyPr>
          <a:lstStyle/>
          <a:p>
            <a:pPr>
              <a:defRPr sz="2000"/>
            </a:pPr>
            <a:r>
              <a:rPr lang="fr-CH" sz="2000" dirty="0" smtClean="0">
                <a:sym typeface="Wingdings"/>
              </a:rPr>
              <a:t> </a:t>
            </a:r>
            <a:r>
              <a:rPr sz="2000" dirty="0" smtClean="0"/>
              <a:t>One </a:t>
            </a:r>
            <a:r>
              <a:rPr sz="2000" dirty="0"/>
              <a:t>observes a </a:t>
            </a:r>
            <a:r>
              <a:rPr sz="2000" i="1" dirty="0"/>
              <a:t>limiting temperature of hadron production </a:t>
            </a:r>
            <a:r>
              <a:rPr sz="2000" dirty="0"/>
              <a:t>around T≈160MeV.</a:t>
            </a:r>
          </a:p>
        </p:txBody>
      </p:sp>
      <p:pic>
        <p:nvPicPr>
          <p:cNvPr id="9" name="droppedImage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6184927" y="803397"/>
            <a:ext cx="6007073" cy="5372994"/>
          </a:xfrm>
          <a:prstGeom prst="rect">
            <a:avLst/>
          </a:prstGeom>
          <a:ln w="12700"/>
        </p:spPr>
      </p:pic>
    </p:spTree>
    <p:extLst>
      <p:ext uri="{BB962C8B-B14F-4D97-AF65-F5344CB8AC3E}">
        <p14:creationId xmlns:p14="http://schemas.microsoft.com/office/powerpoint/2010/main" val="919599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4" t="10940" r="6867"/>
          <a:stretch/>
        </p:blipFill>
        <p:spPr>
          <a:xfrm>
            <a:off x="5919080" y="1832097"/>
            <a:ext cx="6114210" cy="4340103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95300" y="145062"/>
            <a:ext cx="11087100" cy="658335"/>
          </a:xfrm>
        </p:spPr>
        <p:txBody>
          <a:bodyPr/>
          <a:lstStyle/>
          <a:p>
            <a:r>
              <a:rPr lang="en-US" dirty="0" smtClean="0"/>
              <a:t>Heavy-ions at the LHC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95300" y="803396"/>
            <a:ext cx="6328410" cy="6054603"/>
          </a:xfrm>
        </p:spPr>
        <p:txBody>
          <a:bodyPr>
            <a:noAutofit/>
          </a:bodyPr>
          <a:lstStyle/>
          <a:p>
            <a:r>
              <a:rPr lang="en-US" dirty="0" smtClean="0"/>
              <a:t>Energy per nucleon in a </a:t>
            </a:r>
            <a:r>
              <a:rPr lang="en-US" baseline="30000" dirty="0" smtClean="0"/>
              <a:t>208</a:t>
            </a:r>
            <a:r>
              <a:rPr lang="en-US" baseline="-25000" dirty="0" smtClean="0"/>
              <a:t>82</a:t>
            </a:r>
            <a:r>
              <a:rPr lang="en-US" dirty="0" smtClean="0"/>
              <a:t>Pb-Pb collision at the LHC (Run 1):</a:t>
            </a:r>
          </a:p>
          <a:p>
            <a:pPr lvl="1"/>
            <a:r>
              <a:rPr lang="en-US" dirty="0"/>
              <a:t>p</a:t>
            </a:r>
            <a:r>
              <a:rPr lang="en-US" dirty="0" smtClean="0"/>
              <a:t>p collision energy √s = 7 </a:t>
            </a:r>
            <a:r>
              <a:rPr lang="en-US" dirty="0" err="1" smtClean="0"/>
              <a:t>TeV</a:t>
            </a:r>
            <a:endParaRPr lang="en-US" dirty="0" smtClean="0"/>
          </a:p>
          <a:p>
            <a:pPr lvl="1"/>
            <a:r>
              <a:rPr lang="en-US" dirty="0" smtClean="0"/>
              <a:t>beam energy in pp </a:t>
            </a:r>
            <a:r>
              <a:rPr lang="en-US" i="1" dirty="0" err="1" smtClean="0"/>
              <a:t>E</a:t>
            </a:r>
            <a:r>
              <a:rPr lang="en-US" baseline="-25000" dirty="0" err="1" smtClean="0"/>
              <a:t>beam</a:t>
            </a:r>
            <a:r>
              <a:rPr lang="en-US" dirty="0" smtClean="0"/>
              <a:t> = 3.5 </a:t>
            </a:r>
            <a:r>
              <a:rPr lang="en-US" dirty="0" err="1" smtClean="0"/>
              <a:t>TeV</a:t>
            </a:r>
            <a:endParaRPr lang="en-US" dirty="0" smtClean="0"/>
          </a:p>
          <a:p>
            <a:pPr lvl="1"/>
            <a:r>
              <a:rPr lang="en-US" dirty="0" smtClean="0"/>
              <a:t>Beam energy per nucleon in a </a:t>
            </a:r>
            <a:r>
              <a:rPr lang="en-US" dirty="0" err="1" smtClean="0"/>
              <a:t>Pb-Pb</a:t>
            </a:r>
            <a:r>
              <a:rPr lang="en-US" dirty="0" smtClean="0"/>
              <a:t> nucleus: </a:t>
            </a:r>
            <a:br>
              <a:rPr lang="en-US" dirty="0" smtClean="0"/>
            </a:br>
            <a:r>
              <a:rPr lang="en-US" i="1" dirty="0" err="1" smtClean="0"/>
              <a:t>E</a:t>
            </a:r>
            <a:r>
              <a:rPr lang="en-US" i="1" baseline="-25000" dirty="0" err="1" smtClean="0"/>
              <a:t>beam,PbPb</a:t>
            </a:r>
            <a:r>
              <a:rPr lang="en-US" i="1" dirty="0" smtClean="0"/>
              <a:t> = </a:t>
            </a:r>
            <a:r>
              <a:rPr lang="en-US" dirty="0" smtClean="0"/>
              <a:t>82/208* 3.5 = 1.38 </a:t>
            </a:r>
            <a:r>
              <a:rPr lang="en-US" dirty="0" err="1" smtClean="0"/>
              <a:t>TeV</a:t>
            </a:r>
            <a:endParaRPr lang="en-US" dirty="0" smtClean="0"/>
          </a:p>
          <a:p>
            <a:pPr lvl="1"/>
            <a:r>
              <a:rPr lang="en-US" dirty="0" smtClean="0"/>
              <a:t>Collision energy per nucleon in </a:t>
            </a:r>
            <a:br>
              <a:rPr lang="en-US" dirty="0" smtClean="0"/>
            </a:br>
            <a:r>
              <a:rPr lang="en-US" dirty="0" err="1" smtClean="0"/>
              <a:t>Pb-Pb</a:t>
            </a:r>
            <a:r>
              <a:rPr lang="en-US" dirty="0" smtClean="0"/>
              <a:t>: √</a:t>
            </a:r>
            <a:r>
              <a:rPr lang="en-US" dirty="0" err="1" smtClean="0"/>
              <a:t>s</a:t>
            </a:r>
            <a:r>
              <a:rPr lang="en-US" baseline="-25000" dirty="0" err="1" smtClean="0">
                <a:solidFill>
                  <a:schemeClr val="accent1"/>
                </a:solidFill>
              </a:rPr>
              <a:t>NN</a:t>
            </a:r>
            <a:r>
              <a:rPr lang="en-US" baseline="-25000" dirty="0"/>
              <a:t> </a:t>
            </a:r>
            <a:r>
              <a:rPr lang="en-US" dirty="0" smtClean="0"/>
              <a:t>= 2.76 </a:t>
            </a:r>
            <a:r>
              <a:rPr lang="en-US" dirty="0" err="1" smtClean="0"/>
              <a:t>TeV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  <a:p>
            <a:pPr lvl="1"/>
            <a:r>
              <a:rPr lang="en-US" dirty="0" smtClean="0"/>
              <a:t>Total collision energy in </a:t>
            </a:r>
            <a:r>
              <a:rPr lang="en-US" dirty="0" err="1" smtClean="0"/>
              <a:t>Pb-Pb</a:t>
            </a:r>
            <a:r>
              <a:rPr lang="en-US" dirty="0" smtClean="0"/>
              <a:t>:</a:t>
            </a:r>
            <a:br>
              <a:rPr lang="en-US" dirty="0" smtClean="0"/>
            </a:br>
            <a:r>
              <a:rPr lang="en-US" sz="2800" dirty="0"/>
              <a:t> </a:t>
            </a:r>
            <a:r>
              <a:rPr lang="en-US" sz="2800" b="1" dirty="0">
                <a:solidFill>
                  <a:schemeClr val="accent1"/>
                </a:solidFill>
              </a:rPr>
              <a:t>√</a:t>
            </a:r>
            <a:r>
              <a:rPr lang="en-US" sz="2800" b="1" dirty="0" smtClean="0">
                <a:solidFill>
                  <a:schemeClr val="accent1"/>
                </a:solidFill>
              </a:rPr>
              <a:t>s</a:t>
            </a:r>
            <a:r>
              <a:rPr lang="en-US" sz="2800" b="1" baseline="-25000" dirty="0" smtClean="0">
                <a:solidFill>
                  <a:schemeClr val="accent1"/>
                </a:solidFill>
              </a:rPr>
              <a:t> </a:t>
            </a:r>
            <a:r>
              <a:rPr lang="en-US" sz="2800" b="1" dirty="0" smtClean="0">
                <a:solidFill>
                  <a:schemeClr val="accent1"/>
                </a:solidFill>
              </a:rPr>
              <a:t>= 574 </a:t>
            </a:r>
            <a:r>
              <a:rPr lang="en-US" sz="2800" b="1" dirty="0" err="1" smtClean="0">
                <a:solidFill>
                  <a:schemeClr val="accent1"/>
                </a:solidFill>
              </a:rPr>
              <a:t>TeV</a:t>
            </a:r>
            <a:endParaRPr lang="en-US" b="1" dirty="0" smtClean="0">
              <a:solidFill>
                <a:schemeClr val="accent1"/>
              </a:solidFill>
            </a:endParaRPr>
          </a:p>
          <a:p>
            <a:pPr lvl="1"/>
            <a:r>
              <a:rPr lang="en-US" dirty="0" smtClean="0"/>
              <a:t>Run 2: </a:t>
            </a:r>
            <a:r>
              <a:rPr lang="en-US" dirty="0"/>
              <a:t>√</a:t>
            </a:r>
            <a:r>
              <a:rPr lang="en-US" dirty="0" err="1"/>
              <a:t>s</a:t>
            </a:r>
            <a:r>
              <a:rPr lang="en-US" baseline="-25000" dirty="0" err="1"/>
              <a:t>NN</a:t>
            </a:r>
            <a:r>
              <a:rPr lang="en-US" baseline="-25000" dirty="0"/>
              <a:t> </a:t>
            </a:r>
            <a:r>
              <a:rPr lang="en-US" dirty="0"/>
              <a:t>= </a:t>
            </a:r>
            <a:r>
              <a:rPr lang="en-US" dirty="0" smtClean="0"/>
              <a:t>5.02 </a:t>
            </a:r>
            <a:r>
              <a:rPr lang="en-US" dirty="0" err="1" smtClean="0"/>
              <a:t>TeV</a:t>
            </a:r>
            <a:r>
              <a:rPr lang="en-US" dirty="0" smtClean="0"/>
              <a:t> and thus</a:t>
            </a:r>
            <a:br>
              <a:rPr lang="en-US" dirty="0" smtClean="0"/>
            </a:br>
            <a:r>
              <a:rPr lang="en-US" b="1" dirty="0">
                <a:solidFill>
                  <a:schemeClr val="accent1"/>
                </a:solidFill>
              </a:rPr>
              <a:t> </a:t>
            </a:r>
            <a:r>
              <a:rPr lang="en-US" sz="2800" b="1" dirty="0">
                <a:solidFill>
                  <a:schemeClr val="accent1"/>
                </a:solidFill>
              </a:rPr>
              <a:t>√s</a:t>
            </a:r>
            <a:r>
              <a:rPr lang="en-US" sz="2800" b="1" baseline="-25000" dirty="0">
                <a:solidFill>
                  <a:schemeClr val="accent1"/>
                </a:solidFill>
              </a:rPr>
              <a:t> </a:t>
            </a:r>
            <a:r>
              <a:rPr lang="en-US" sz="2800" b="1" dirty="0">
                <a:solidFill>
                  <a:schemeClr val="accent1"/>
                </a:solidFill>
              </a:rPr>
              <a:t>= </a:t>
            </a:r>
            <a:r>
              <a:rPr lang="en-US" sz="2800" b="1" dirty="0" smtClean="0">
                <a:solidFill>
                  <a:schemeClr val="accent1"/>
                </a:solidFill>
              </a:rPr>
              <a:t>1.04 </a:t>
            </a:r>
            <a:r>
              <a:rPr lang="en-US" sz="2800" b="1" dirty="0" err="1" smtClean="0">
                <a:solidFill>
                  <a:schemeClr val="accent1"/>
                </a:solidFill>
              </a:rPr>
              <a:t>PeV</a:t>
            </a:r>
            <a:endParaRPr lang="en-US" sz="2800" dirty="0" smtClean="0"/>
          </a:p>
          <a:p>
            <a:pPr lvl="1"/>
            <a:endParaRPr lang="en-US" dirty="0" smtClean="0"/>
          </a:p>
        </p:txBody>
      </p:sp>
      <p:sp>
        <p:nvSpPr>
          <p:cNvPr id="9" name="Rectangle 8"/>
          <p:cNvSpPr/>
          <p:nvPr/>
        </p:nvSpPr>
        <p:spPr>
          <a:xfrm>
            <a:off x="8012557" y="593192"/>
            <a:ext cx="2380995" cy="923330"/>
          </a:xfrm>
          <a:prstGeom prst="rect">
            <a:avLst/>
          </a:prstGeom>
          <a:solidFill>
            <a:schemeClr val="bg2"/>
          </a:solidFill>
        </p:spPr>
        <p:txBody>
          <a:bodyPr wrap="square">
            <a:spAutoFit/>
          </a:bodyPr>
          <a:lstStyle/>
          <a:p>
            <a:r>
              <a:rPr lang="en-US" smtClean="0">
                <a:sym typeface="Wingdings"/>
              </a:rPr>
              <a:t></a:t>
            </a:r>
            <a:r>
              <a:rPr lang="en-US" smtClean="0"/>
              <a:t>What </a:t>
            </a:r>
            <a:r>
              <a:rPr lang="en-US"/>
              <a:t>can we learn from these massive interactions?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8144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9" name="Shape 429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dirty="0"/>
              <a:t>Chemical freeze-out line</a:t>
            </a:r>
          </a:p>
        </p:txBody>
      </p:sp>
      <p:sp>
        <p:nvSpPr>
          <p:cNvPr id="430" name="Shape 430"/>
          <p:cNvSpPr>
            <a:spLocks noGrp="1"/>
          </p:cNvSpPr>
          <p:nvPr>
            <p:ph idx="1"/>
          </p:nvPr>
        </p:nvSpPr>
        <p:spPr>
          <a:xfrm>
            <a:off x="609600" y="1257300"/>
            <a:ext cx="5410948" cy="4868864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r>
              <a:rPr dirty="0"/>
              <a:t>By colliding nuclei with different center of mass energies, different regions of the phase diagram are explored.</a:t>
            </a:r>
          </a:p>
          <a:p>
            <a:endParaRPr dirty="0"/>
          </a:p>
          <a:p>
            <a:r>
              <a:rPr dirty="0"/>
              <a:t>Thermal model fits to the experimental data define the chemical freeze-out line in the QCD phase diagram</a:t>
            </a:r>
            <a:r>
              <a:rPr dirty="0" smtClean="0"/>
              <a:t>.</a:t>
            </a:r>
            <a:endParaRPr lang="fr-CH" dirty="0" smtClean="0"/>
          </a:p>
          <a:p>
            <a:endParaRPr lang="fr-CH" dirty="0"/>
          </a:p>
          <a:p>
            <a:r>
              <a:rPr lang="en-US" dirty="0" smtClean="0"/>
              <a:t>The previously schematic phase diagram becomes one which is actually measured.</a:t>
            </a:r>
            <a:endParaRPr lang="en-US" dirty="0"/>
          </a:p>
        </p:txBody>
      </p:sp>
      <p:grpSp>
        <p:nvGrpSpPr>
          <p:cNvPr id="435" name="Group 435"/>
          <p:cNvGrpSpPr/>
          <p:nvPr/>
        </p:nvGrpSpPr>
        <p:grpSpPr>
          <a:xfrm>
            <a:off x="6456497" y="795964"/>
            <a:ext cx="5015067" cy="5521179"/>
            <a:chOff x="0" y="0"/>
            <a:chExt cx="5740742" cy="6320090"/>
          </a:xfrm>
        </p:grpSpPr>
        <p:sp>
          <p:nvSpPr>
            <p:cNvPr id="433" name="Shape 433"/>
            <p:cNvSpPr/>
            <p:nvPr/>
          </p:nvSpPr>
          <p:spPr>
            <a:xfrm>
              <a:off x="1699661" y="5971276"/>
              <a:ext cx="4021613" cy="34881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5719" tIns="35719" rIns="35719" bIns="35719" numCol="1" anchor="ctr">
              <a:spAutoFit/>
            </a:bodyPr>
            <a:lstStyle>
              <a:lvl1pPr marL="457200" indent="-457200" defTabSz="457200">
                <a:spcBef>
                  <a:spcPts val="1200"/>
                </a:spcBef>
                <a:buClrTx/>
                <a:tabLst>
                  <a:tab pos="139700" algn="l"/>
                  <a:tab pos="457200" algn="l"/>
                </a:tabLst>
                <a:defRPr sz="1600">
                  <a:solidFill>
                    <a:srgbClr val="000000"/>
                  </a:solidFill>
                  <a:uFillTx/>
                  <a:latin typeface="Times"/>
                  <a:ea typeface="Times"/>
                  <a:cs typeface="Times"/>
                  <a:sym typeface="Times"/>
                </a:defRPr>
              </a:lvl1pPr>
            </a:lstStyle>
            <a:p>
              <a:r>
                <a:rPr sz="1125"/>
                <a:t>Y.B. Ivanov et al.,  Phys. Rev. C 73 (2006) 30. </a:t>
              </a:r>
              <a:endParaRPr sz="844"/>
            </a:p>
          </p:txBody>
        </p:sp>
        <p:pic>
          <p:nvPicPr>
            <p:cNvPr id="434" name="pasted-image.png"/>
            <p:cNvPicPr>
              <a:picLocks noChangeAspect="1"/>
            </p:cNvPicPr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0" y="0"/>
              <a:ext cx="5740742" cy="5773298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grpSp>
        <p:nvGrpSpPr>
          <p:cNvPr id="13" name="Group 12"/>
          <p:cNvGrpSpPr/>
          <p:nvPr/>
        </p:nvGrpSpPr>
        <p:grpSpPr>
          <a:xfrm>
            <a:off x="5898301" y="474229"/>
            <a:ext cx="5902074" cy="5635380"/>
            <a:chOff x="160979" y="2383886"/>
            <a:chExt cx="4251403" cy="4059297"/>
          </a:xfrm>
        </p:grpSpPr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60979" y="2383886"/>
              <a:ext cx="4251403" cy="4059297"/>
            </a:xfrm>
            <a:prstGeom prst="rect">
              <a:avLst/>
            </a:prstGeom>
          </p:spPr>
        </p:pic>
        <p:grpSp>
          <p:nvGrpSpPr>
            <p:cNvPr id="15" name="Group 14"/>
            <p:cNvGrpSpPr/>
            <p:nvPr/>
          </p:nvGrpSpPr>
          <p:grpSpPr>
            <a:xfrm>
              <a:off x="1329557" y="3209610"/>
              <a:ext cx="2623608" cy="646331"/>
              <a:chOff x="5546361" y="2595879"/>
              <a:chExt cx="2623608" cy="646331"/>
            </a:xfrm>
          </p:grpSpPr>
          <p:cxnSp>
            <p:nvCxnSpPr>
              <p:cNvPr id="22" name="Straight Arrow Connector 21"/>
              <p:cNvCxnSpPr/>
              <p:nvPr/>
            </p:nvCxnSpPr>
            <p:spPr>
              <a:xfrm flipH="1" flipV="1">
                <a:off x="5546361" y="2798586"/>
                <a:ext cx="1409075" cy="80325"/>
              </a:xfrm>
              <a:prstGeom prst="straightConnector1">
                <a:avLst/>
              </a:prstGeom>
              <a:ln w="38100"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3" name="TextBox 22"/>
              <p:cNvSpPr txBox="1"/>
              <p:nvPr/>
            </p:nvSpPr>
            <p:spPr>
              <a:xfrm>
                <a:off x="6917961" y="2595879"/>
                <a:ext cx="1252008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critical</a:t>
                </a:r>
                <a:br>
                  <a:rPr lang="en-US" dirty="0" smtClean="0"/>
                </a:br>
                <a:r>
                  <a:rPr lang="en-US" dirty="0" smtClean="0"/>
                  <a:t>point</a:t>
                </a:r>
                <a:endParaRPr lang="en-US" dirty="0"/>
              </a:p>
            </p:txBody>
          </p:sp>
        </p:grpSp>
        <p:grpSp>
          <p:nvGrpSpPr>
            <p:cNvPr id="16" name="Group 15"/>
            <p:cNvGrpSpPr/>
            <p:nvPr/>
          </p:nvGrpSpPr>
          <p:grpSpPr>
            <a:xfrm>
              <a:off x="803768" y="2648789"/>
              <a:ext cx="2874200" cy="930746"/>
              <a:chOff x="-1980823" y="3808309"/>
              <a:chExt cx="2874200" cy="930746"/>
            </a:xfrm>
          </p:grpSpPr>
          <p:cxnSp>
            <p:nvCxnSpPr>
              <p:cNvPr id="20" name="Straight Arrow Connector 19"/>
              <p:cNvCxnSpPr/>
              <p:nvPr/>
            </p:nvCxnSpPr>
            <p:spPr>
              <a:xfrm>
                <a:off x="-1980823" y="4034517"/>
                <a:ext cx="0" cy="704538"/>
              </a:xfrm>
              <a:prstGeom prst="straightConnector1">
                <a:avLst/>
              </a:prstGeom>
              <a:ln>
                <a:solidFill>
                  <a:srgbClr val="00B050"/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1" name="TextBox 20"/>
              <p:cNvSpPr txBox="1"/>
              <p:nvPr/>
            </p:nvSpPr>
            <p:spPr>
              <a:xfrm>
                <a:off x="-1980823" y="3808309"/>
                <a:ext cx="2874200" cy="36933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>
                    <a:solidFill>
                      <a:srgbClr val="00B050"/>
                    </a:solidFill>
                  </a:rPr>
                  <a:t>Early universe</a:t>
                </a:r>
                <a:endParaRPr lang="en-US" dirty="0">
                  <a:solidFill>
                    <a:srgbClr val="00B050"/>
                  </a:solidFill>
                </a:endParaRPr>
              </a:p>
            </p:txBody>
          </p:sp>
        </p:grpSp>
        <p:grpSp>
          <p:nvGrpSpPr>
            <p:cNvPr id="17" name="Group 16"/>
            <p:cNvGrpSpPr/>
            <p:nvPr/>
          </p:nvGrpSpPr>
          <p:grpSpPr>
            <a:xfrm>
              <a:off x="833748" y="2937524"/>
              <a:ext cx="652072" cy="870785"/>
              <a:chOff x="5171937" y="2337110"/>
              <a:chExt cx="652072" cy="870785"/>
            </a:xfrm>
          </p:grpSpPr>
          <p:cxnSp>
            <p:nvCxnSpPr>
              <p:cNvPr id="18" name="Straight Arrow Connector 17"/>
              <p:cNvCxnSpPr/>
              <p:nvPr/>
            </p:nvCxnSpPr>
            <p:spPr>
              <a:xfrm>
                <a:off x="5231567" y="2503357"/>
                <a:ext cx="0" cy="704538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9" name="TextBox 18"/>
              <p:cNvSpPr txBox="1"/>
              <p:nvPr/>
            </p:nvSpPr>
            <p:spPr>
              <a:xfrm>
                <a:off x="5171937" y="2337110"/>
                <a:ext cx="652072" cy="36933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>
                    <a:solidFill>
                      <a:srgbClr val="FF0000"/>
                    </a:solidFill>
                  </a:rPr>
                  <a:t>LHC</a:t>
                </a:r>
                <a:endParaRPr lang="en-US" dirty="0">
                  <a:solidFill>
                    <a:srgbClr val="FF0000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138026024"/>
      </p:ext>
    </p:extLst>
  </p:cSld>
  <p:clrMapOvr>
    <a:masterClrMapping/>
  </p:clrMapOvr>
  <p:transition spd="slow"/>
  <p:timing>
    <p:tnLst>
      <p:par>
        <p:cTn id="1" dur="indefinite" restart="never" fill="hold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9" name="Shape 429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dirty="0"/>
              <a:t>Chemical freeze-out line</a:t>
            </a:r>
          </a:p>
        </p:txBody>
      </p:sp>
      <p:sp>
        <p:nvSpPr>
          <p:cNvPr id="430" name="Shape 430"/>
          <p:cNvSpPr>
            <a:spLocks noGrp="1"/>
          </p:cNvSpPr>
          <p:nvPr>
            <p:ph idx="1"/>
          </p:nvPr>
        </p:nvSpPr>
        <p:spPr>
          <a:xfrm>
            <a:off x="609600" y="1257300"/>
            <a:ext cx="5410948" cy="4868864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r>
              <a:rPr dirty="0"/>
              <a:t>By colliding nuclei with different center of mass energies, different regions of the phase diagram are explored.</a:t>
            </a:r>
          </a:p>
          <a:p>
            <a:endParaRPr dirty="0"/>
          </a:p>
          <a:p>
            <a:r>
              <a:rPr dirty="0"/>
              <a:t>Thermal model fits to the experimental data define the chemical freeze-out line in the QCD phase diagram</a:t>
            </a:r>
            <a:r>
              <a:rPr dirty="0" smtClean="0"/>
              <a:t>.</a:t>
            </a:r>
            <a:endParaRPr lang="fr-CH" dirty="0" smtClean="0"/>
          </a:p>
          <a:p>
            <a:endParaRPr lang="fr-CH" dirty="0"/>
          </a:p>
          <a:p>
            <a:r>
              <a:rPr lang="en-US" dirty="0" smtClean="0"/>
              <a:t>The previously schematic phase diagram becomes one which is actually measured.</a:t>
            </a:r>
            <a:endParaRPr lang="en-US" dirty="0"/>
          </a:p>
        </p:txBody>
      </p:sp>
      <p:grpSp>
        <p:nvGrpSpPr>
          <p:cNvPr id="435" name="Group 435"/>
          <p:cNvGrpSpPr/>
          <p:nvPr/>
        </p:nvGrpSpPr>
        <p:grpSpPr>
          <a:xfrm>
            <a:off x="6456497" y="795964"/>
            <a:ext cx="5015067" cy="5521179"/>
            <a:chOff x="0" y="0"/>
            <a:chExt cx="5740742" cy="6320090"/>
          </a:xfrm>
        </p:grpSpPr>
        <p:sp>
          <p:nvSpPr>
            <p:cNvPr id="433" name="Shape 433"/>
            <p:cNvSpPr/>
            <p:nvPr/>
          </p:nvSpPr>
          <p:spPr>
            <a:xfrm>
              <a:off x="1699661" y="5971276"/>
              <a:ext cx="4021613" cy="34881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5719" tIns="35719" rIns="35719" bIns="35719" numCol="1" anchor="ctr">
              <a:spAutoFit/>
            </a:bodyPr>
            <a:lstStyle>
              <a:lvl1pPr marL="457200" indent="-457200" defTabSz="457200">
                <a:spcBef>
                  <a:spcPts val="1200"/>
                </a:spcBef>
                <a:buClrTx/>
                <a:tabLst>
                  <a:tab pos="139700" algn="l"/>
                  <a:tab pos="457200" algn="l"/>
                </a:tabLst>
                <a:defRPr sz="1600">
                  <a:solidFill>
                    <a:srgbClr val="000000"/>
                  </a:solidFill>
                  <a:uFillTx/>
                  <a:latin typeface="Times"/>
                  <a:ea typeface="Times"/>
                  <a:cs typeface="Times"/>
                  <a:sym typeface="Times"/>
                </a:defRPr>
              </a:lvl1pPr>
            </a:lstStyle>
            <a:p>
              <a:r>
                <a:rPr sz="1125"/>
                <a:t>Y.B. Ivanov et al.,  Phys. Rev. C 73 (2006) 30. </a:t>
              </a:r>
              <a:endParaRPr sz="844"/>
            </a:p>
          </p:txBody>
        </p:sp>
        <p:pic>
          <p:nvPicPr>
            <p:cNvPr id="434" name="pasted-image.png"/>
            <p:cNvPicPr>
              <a:picLocks noChangeAspect="1"/>
            </p:cNvPicPr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0" y="0"/>
              <a:ext cx="5740742" cy="5773298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</p:spTree>
    <p:extLst>
      <p:ext uri="{BB962C8B-B14F-4D97-AF65-F5344CB8AC3E}">
        <p14:creationId xmlns:p14="http://schemas.microsoft.com/office/powerpoint/2010/main" val="320338737"/>
      </p:ext>
    </p:extLst>
  </p:cSld>
  <p:clrMapOvr>
    <a:masterClrMapping/>
  </p:clrMapOvr>
  <p:transition spd="slow"/>
  <p:timing>
    <p:tnLst>
      <p:par>
        <p:cTn id="1" dur="indefinite" restart="never" fill="hold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9" name="Shape 429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dirty="0"/>
              <a:t>Chemical freeze-out line</a:t>
            </a:r>
          </a:p>
        </p:txBody>
      </p:sp>
      <p:sp>
        <p:nvSpPr>
          <p:cNvPr id="430" name="Shape 430"/>
          <p:cNvSpPr>
            <a:spLocks noGrp="1"/>
          </p:cNvSpPr>
          <p:nvPr>
            <p:ph idx="1"/>
          </p:nvPr>
        </p:nvSpPr>
        <p:spPr>
          <a:xfrm>
            <a:off x="609600" y="1257300"/>
            <a:ext cx="5410948" cy="4868864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r>
              <a:rPr dirty="0"/>
              <a:t>By colliding nuclei with different center of mass energies, different regions of the phase diagram are explored.</a:t>
            </a:r>
          </a:p>
          <a:p>
            <a:endParaRPr dirty="0"/>
          </a:p>
          <a:p>
            <a:r>
              <a:rPr dirty="0"/>
              <a:t>Thermal model fits to the experimental data define the chemical freeze-out line in the QCD phase diagram</a:t>
            </a:r>
            <a:r>
              <a:rPr dirty="0" smtClean="0"/>
              <a:t>.</a:t>
            </a:r>
            <a:endParaRPr lang="fr-CH" dirty="0" smtClean="0"/>
          </a:p>
          <a:p>
            <a:endParaRPr lang="fr-CH" dirty="0"/>
          </a:p>
          <a:p>
            <a:r>
              <a:rPr lang="en-US" dirty="0" smtClean="0"/>
              <a:t>The previously schematic phase diagram becomes one which is actually measured.</a:t>
            </a:r>
            <a:endParaRPr lang="en-US" dirty="0"/>
          </a:p>
        </p:txBody>
      </p:sp>
      <p:grpSp>
        <p:nvGrpSpPr>
          <p:cNvPr id="438" name="Group 438"/>
          <p:cNvGrpSpPr/>
          <p:nvPr/>
        </p:nvGrpSpPr>
        <p:grpSpPr>
          <a:xfrm>
            <a:off x="6020548" y="474229"/>
            <a:ext cx="5988076" cy="5799178"/>
            <a:chOff x="0" y="0"/>
            <a:chExt cx="6501761" cy="6296658"/>
          </a:xfrm>
        </p:grpSpPr>
        <p:pic>
          <p:nvPicPr>
            <p:cNvPr id="436" name="pasted-image.tif"/>
            <p:cNvPicPr>
              <a:picLocks noChangeAspect="1"/>
            </p:cNvPicPr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0" y="0"/>
              <a:ext cx="6501761" cy="6296658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437" name="Shape 437"/>
            <p:cNvSpPr/>
            <p:nvPr/>
          </p:nvSpPr>
          <p:spPr>
            <a:xfrm>
              <a:off x="795218" y="5876589"/>
              <a:ext cx="3374144" cy="27175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5719" tIns="35719" rIns="35719" bIns="35719" numCol="1" anchor="ctr">
              <a:spAutoFit/>
            </a:bodyPr>
            <a:lstStyle>
              <a:lvl1pPr>
                <a:defRPr sz="1100"/>
              </a:lvl1pPr>
            </a:lstStyle>
            <a:p>
              <a:r>
                <a:rPr sz="773"/>
                <a:t>P. Braun-Munzinger and J. Stachel, arXiv:1101.3167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60295419"/>
      </p:ext>
    </p:extLst>
  </p:cSld>
  <p:clrMapOvr>
    <a:masterClrMapping/>
  </p:clrMapOvr>
  <p:transition spd="slow"/>
  <p:timing>
    <p:tnLst>
      <p:par>
        <p:cTn id="1" dur="indefinite" restart="never" fill="hold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3" name="Shape 443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dirty="0"/>
              <a:t>Chemical freeze-out </a:t>
            </a:r>
            <a:r>
              <a:rPr lang="fr-CH" dirty="0" smtClean="0"/>
              <a:t>as a proof of </a:t>
            </a:r>
            <a:r>
              <a:rPr dirty="0" smtClean="0"/>
              <a:t>QGP</a:t>
            </a:r>
            <a:r>
              <a:rPr lang="fr-CH" dirty="0" smtClean="0"/>
              <a:t> existence?</a:t>
            </a:r>
            <a:endParaRPr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47" name="Shape 447"/>
          <p:cNvSpPr/>
          <p:nvPr/>
        </p:nvSpPr>
        <p:spPr>
          <a:xfrm>
            <a:off x="6096000" y="836870"/>
            <a:ext cx="5935021" cy="995465"/>
          </a:xfrm>
          <a:prstGeom prst="rect">
            <a:avLst/>
          </a:prstGeom>
          <a:solidFill>
            <a:schemeClr val="bg2"/>
          </a:solidFill>
          <a:ln w="50800">
            <a:noFill/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square" lIns="35719" tIns="35719" rIns="35719" bIns="35719" anchor="ctr">
            <a:spAutoFit/>
          </a:bodyPr>
          <a:lstStyle/>
          <a:p>
            <a:pPr>
              <a:defRPr sz="2000"/>
            </a:pPr>
            <a:r>
              <a:rPr dirty="0"/>
              <a:t>A priori, a thermal model description is not related to the QGP itself. It describes a </a:t>
            </a:r>
            <a:r>
              <a:rPr i="1" dirty="0"/>
              <a:t>hadron </a:t>
            </a:r>
            <a:r>
              <a:rPr i="1" dirty="0" smtClean="0"/>
              <a:t>gas</a:t>
            </a:r>
            <a:r>
              <a:rPr lang="fr-CH" i="1" dirty="0" smtClean="0"/>
              <a:t> and not a parton </a:t>
            </a:r>
            <a:r>
              <a:rPr lang="fr-CH" i="1" dirty="0" err="1" smtClean="0"/>
              <a:t>gas</a:t>
            </a:r>
            <a:r>
              <a:rPr dirty="0" smtClean="0"/>
              <a:t>.</a:t>
            </a:r>
            <a:endParaRPr dirty="0"/>
          </a:p>
        </p:txBody>
      </p:sp>
      <p:sp>
        <p:nvSpPr>
          <p:cNvPr id="448" name="Shape 448"/>
          <p:cNvSpPr/>
          <p:nvPr/>
        </p:nvSpPr>
        <p:spPr>
          <a:xfrm>
            <a:off x="6095998" y="3094967"/>
            <a:ext cx="5935021" cy="903132"/>
          </a:xfrm>
          <a:prstGeom prst="rect">
            <a:avLst/>
          </a:prstGeom>
          <a:solidFill>
            <a:schemeClr val="bg2"/>
          </a:solidFill>
          <a:ln w="50800">
            <a:noFill/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square" lIns="35719" tIns="35719" rIns="35719" bIns="35719" anchor="ctr">
            <a:spAutoFit/>
          </a:bodyPr>
          <a:lstStyle>
            <a:lvl1pPr algn="ctr">
              <a:defRPr sz="2000"/>
            </a:lvl1pPr>
          </a:lstStyle>
          <a:p>
            <a:pPr algn="l"/>
            <a:r>
              <a:rPr sz="1800" dirty="0"/>
              <a:t>However, </a:t>
            </a:r>
            <a:r>
              <a:rPr lang="fr-CH" sz="1800" dirty="0" smtClean="0"/>
              <a:t>a </a:t>
            </a:r>
            <a:r>
              <a:rPr lang="fr-CH" sz="1800" dirty="0" err="1" smtClean="0"/>
              <a:t>detailed</a:t>
            </a:r>
            <a:r>
              <a:rPr lang="fr-CH" sz="1800" dirty="0" smtClean="0"/>
              <a:t> </a:t>
            </a:r>
            <a:r>
              <a:rPr lang="fr-CH" sz="1800" dirty="0" err="1" smtClean="0"/>
              <a:t>study</a:t>
            </a:r>
            <a:r>
              <a:rPr lang="fr-CH" sz="1800" dirty="0" smtClean="0"/>
              <a:t> of </a:t>
            </a:r>
            <a:r>
              <a:rPr sz="1800" dirty="0" smtClean="0"/>
              <a:t>collision </a:t>
            </a:r>
            <a:r>
              <a:rPr sz="1800" dirty="0"/>
              <a:t>rates and timescales of fireball expansion imply that equilibrium cannot be reached in the hadronic phase…</a:t>
            </a:r>
          </a:p>
        </p:txBody>
      </p:sp>
      <p:sp>
        <p:nvSpPr>
          <p:cNvPr id="449" name="Shape 449"/>
          <p:cNvSpPr/>
          <p:nvPr/>
        </p:nvSpPr>
        <p:spPr>
          <a:xfrm>
            <a:off x="6095999" y="1954846"/>
            <a:ext cx="5935021" cy="995465"/>
          </a:xfrm>
          <a:prstGeom prst="rect">
            <a:avLst/>
          </a:prstGeom>
          <a:solidFill>
            <a:srgbClr val="FFC000"/>
          </a:solidFill>
          <a:ln w="50800">
            <a:noFill/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square" lIns="35719" tIns="35719" rIns="35719" bIns="35719" anchor="ctr">
            <a:spAutoFit/>
          </a:bodyPr>
          <a:lstStyle/>
          <a:p>
            <a:pPr>
              <a:defRPr sz="2000"/>
            </a:pPr>
            <a:r>
              <a:rPr dirty="0"/>
              <a:t>However, the </a:t>
            </a:r>
            <a:r>
              <a:rPr i="1" dirty="0"/>
              <a:t>chemical freeze-out line</a:t>
            </a:r>
            <a:r>
              <a:rPr dirty="0"/>
              <a:t> determined by thermal fits coincides with the phase boundary calculated by lattice QCD above top SPS energies! </a:t>
            </a:r>
          </a:p>
        </p:txBody>
      </p:sp>
      <p:grpSp>
        <p:nvGrpSpPr>
          <p:cNvPr id="452" name="Group 452"/>
          <p:cNvGrpSpPr/>
          <p:nvPr/>
        </p:nvGrpSpPr>
        <p:grpSpPr>
          <a:xfrm>
            <a:off x="405081" y="907058"/>
            <a:ext cx="5242294" cy="5136096"/>
            <a:chOff x="0" y="0"/>
            <a:chExt cx="5996479" cy="5875003"/>
          </a:xfrm>
        </p:grpSpPr>
        <p:pic>
          <p:nvPicPr>
            <p:cNvPr id="450" name="pasted-image.png"/>
            <p:cNvPicPr>
              <a:picLocks noChangeAspect="1"/>
            </p:cNvPicPr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0" y="0"/>
              <a:ext cx="5996479" cy="5875003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451" name="Shape 451"/>
            <p:cNvSpPr/>
            <p:nvPr/>
          </p:nvSpPr>
          <p:spPr>
            <a:xfrm>
              <a:off x="651885" y="5237459"/>
              <a:ext cx="3374143" cy="27175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5719" tIns="35719" rIns="35719" bIns="35719" numCol="1" anchor="ctr">
              <a:spAutoFit/>
            </a:bodyPr>
            <a:lstStyle>
              <a:lvl1pPr>
                <a:defRPr sz="1100"/>
              </a:lvl1pPr>
            </a:lstStyle>
            <a:p>
              <a:r>
                <a:rPr sz="773"/>
                <a:t>P. Braun-Munzinger and J. Stachel, arXiv:1101.3167</a:t>
              </a:r>
            </a:p>
          </p:txBody>
        </p:sp>
      </p:grpSp>
      <p:sp>
        <p:nvSpPr>
          <p:cNvPr id="453" name="Shape 453"/>
          <p:cNvSpPr/>
          <p:nvPr/>
        </p:nvSpPr>
        <p:spPr>
          <a:xfrm>
            <a:off x="6095997" y="4165356"/>
            <a:ext cx="5935021" cy="995465"/>
          </a:xfrm>
          <a:prstGeom prst="rect">
            <a:avLst/>
          </a:prstGeom>
          <a:solidFill>
            <a:schemeClr val="bg2"/>
          </a:solidFill>
          <a:ln w="50800">
            <a:noFill/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square" lIns="35719" tIns="35719" rIns="35719" bIns="35719" anchor="ctr">
            <a:spAutoFit/>
          </a:bodyPr>
          <a:lstStyle/>
          <a:p>
            <a:pPr>
              <a:defRPr sz="2000"/>
            </a:pPr>
            <a:r>
              <a:rPr dirty="0"/>
              <a:t>Do multi-particle collisions near TC equilibrate the system? A rapid change in density near the </a:t>
            </a:r>
            <a:r>
              <a:rPr b="1" dirty="0"/>
              <a:t>phase transition</a:t>
            </a:r>
            <a:r>
              <a:rPr dirty="0"/>
              <a:t> can explain this [1].</a:t>
            </a:r>
          </a:p>
        </p:txBody>
      </p:sp>
      <p:sp>
        <p:nvSpPr>
          <p:cNvPr id="454" name="Shape 454"/>
          <p:cNvSpPr/>
          <p:nvPr/>
        </p:nvSpPr>
        <p:spPr>
          <a:xfrm>
            <a:off x="6095996" y="5343572"/>
            <a:ext cx="5935021" cy="626133"/>
          </a:xfrm>
          <a:prstGeom prst="rect">
            <a:avLst/>
          </a:prstGeom>
          <a:solidFill>
            <a:schemeClr val="bg2"/>
          </a:solidFill>
          <a:ln w="50800">
            <a:noFill/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square" lIns="35719" tIns="35719" rIns="35719" bIns="35719" anchor="ctr">
            <a:spAutoFit/>
          </a:bodyPr>
          <a:lstStyle>
            <a:lvl1pPr algn="ctr">
              <a:defRPr sz="2000"/>
            </a:lvl1pPr>
          </a:lstStyle>
          <a:p>
            <a:pPr algn="l"/>
            <a:r>
              <a:rPr sz="1800"/>
              <a:t>Alternatively, the system is ‘born into equilibrium’ by the filling of phase space during hadronization [2].</a:t>
            </a:r>
          </a:p>
        </p:txBody>
      </p:sp>
      <p:sp>
        <p:nvSpPr>
          <p:cNvPr id="455" name="Shape 455"/>
          <p:cNvSpPr/>
          <p:nvPr/>
        </p:nvSpPr>
        <p:spPr>
          <a:xfrm>
            <a:off x="160979" y="5978956"/>
            <a:ext cx="4035593" cy="79143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5719" tIns="35719" rIns="35719" bIns="35719" anchor="ctr">
            <a:spAutoFit/>
          </a:bodyPr>
          <a:lstStyle/>
          <a:p>
            <a:pPr defTabSz="321457">
              <a:spcBef>
                <a:spcPts val="844"/>
              </a:spcBef>
              <a:defRPr sz="1900">
                <a:solidFill>
                  <a:srgbClr val="000000"/>
                </a:solidFill>
                <a:uFillTx/>
              </a:defRPr>
            </a:pPr>
            <a:r>
              <a:rPr sz="1336" dirty="0"/>
              <a:t>[1] Braun-Munzinger, P., Stachel, J. &amp; Wetterich, C., </a:t>
            </a:r>
            <a:br>
              <a:rPr sz="1336" dirty="0"/>
            </a:br>
            <a:r>
              <a:rPr sz="1336" dirty="0"/>
              <a:t>Phys. Lett. B. 596, 61–69 (2004).</a:t>
            </a:r>
          </a:p>
          <a:p>
            <a:pPr defTabSz="321457">
              <a:spcBef>
                <a:spcPts val="844"/>
              </a:spcBef>
              <a:defRPr sz="1900">
                <a:solidFill>
                  <a:srgbClr val="000000"/>
                </a:solidFill>
                <a:uFillTx/>
              </a:defRPr>
            </a:pPr>
            <a:r>
              <a:rPr sz="1336" dirty="0"/>
              <a:t>[2] Stock, R. Phys. Lett. B 456, 277–282 (1999).</a:t>
            </a:r>
          </a:p>
        </p:txBody>
      </p:sp>
    </p:spTree>
    <p:extLst>
      <p:ext uri="{BB962C8B-B14F-4D97-AF65-F5344CB8AC3E}">
        <p14:creationId xmlns:p14="http://schemas.microsoft.com/office/powerpoint/2010/main" val="1314025186"/>
      </p:ext>
    </p:extLst>
  </p:cSld>
  <p:clrMapOvr>
    <a:masterClrMapping/>
  </p:clrMapOvr>
  <p:transition spd="slow"/>
  <p:timing>
    <p:tnLst>
      <p:par>
        <p:cTn id="1" dur="indefinite" restart="never" fill="hold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1224429" y="2429138"/>
            <a:ext cx="9724913" cy="1710464"/>
          </a:xfrm>
        </p:spPr>
        <p:txBody>
          <a:bodyPr>
            <a:noAutofit/>
          </a:bodyPr>
          <a:lstStyle/>
          <a:p>
            <a:r>
              <a:rPr lang="en-US" sz="4400" b="0" cap="none" dirty="0"/>
              <a:t>QGP thermodynamics and soft probes</a:t>
            </a:r>
            <a:br>
              <a:rPr lang="en-US" sz="4400" b="0" cap="none" dirty="0"/>
            </a:br>
            <a:r>
              <a:rPr lang="en-US" sz="4400" b="0" cap="none" dirty="0" smtClean="0">
                <a:solidFill>
                  <a:srgbClr val="FFC000"/>
                </a:solidFill>
              </a:rPr>
              <a:t>Search </a:t>
            </a:r>
            <a:r>
              <a:rPr lang="en-US" sz="4400" b="0" cap="none" dirty="0">
                <a:solidFill>
                  <a:srgbClr val="FFC000"/>
                </a:solidFill>
              </a:rPr>
              <a:t>for QCD critical point and onset of de-confinement</a:t>
            </a:r>
            <a:endParaRPr lang="en-US" sz="4400" b="0" cap="none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2487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QCD critical point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By a variation of beam energies, one might hit the critical point in the QCD phase diagram =&gt; </a:t>
            </a:r>
            <a:r>
              <a:rPr lang="en-US" b="1" i="1" dirty="0" smtClean="0">
                <a:solidFill>
                  <a:schemeClr val="accent1"/>
                </a:solidFill>
              </a:rPr>
              <a:t>critical chiral dynamics</a:t>
            </a:r>
            <a:r>
              <a:rPr lang="en-US" dirty="0" smtClean="0"/>
              <a:t>.</a:t>
            </a:r>
            <a:endParaRPr lang="en-US" b="1" dirty="0">
              <a:solidFill>
                <a:schemeClr val="accent1"/>
              </a:solidFill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609600" y="1831341"/>
            <a:ext cx="4849091" cy="4629978"/>
            <a:chOff x="160979" y="2383886"/>
            <a:chExt cx="4251403" cy="4059297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60979" y="2383886"/>
              <a:ext cx="4251403" cy="4059297"/>
            </a:xfrm>
            <a:prstGeom prst="rect">
              <a:avLst/>
            </a:prstGeom>
          </p:spPr>
        </p:pic>
        <p:grpSp>
          <p:nvGrpSpPr>
            <p:cNvPr id="7" name="Group 6"/>
            <p:cNvGrpSpPr/>
            <p:nvPr/>
          </p:nvGrpSpPr>
          <p:grpSpPr>
            <a:xfrm>
              <a:off x="1329557" y="3209610"/>
              <a:ext cx="2623608" cy="646331"/>
              <a:chOff x="5546361" y="2595879"/>
              <a:chExt cx="2623608" cy="646331"/>
            </a:xfrm>
          </p:grpSpPr>
          <p:cxnSp>
            <p:nvCxnSpPr>
              <p:cNvPr id="14" name="Straight Arrow Connector 13"/>
              <p:cNvCxnSpPr/>
              <p:nvPr/>
            </p:nvCxnSpPr>
            <p:spPr>
              <a:xfrm flipH="1" flipV="1">
                <a:off x="5546361" y="2798586"/>
                <a:ext cx="1409075" cy="80325"/>
              </a:xfrm>
              <a:prstGeom prst="straightConnector1">
                <a:avLst/>
              </a:prstGeom>
              <a:ln w="38100"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5" name="TextBox 14"/>
              <p:cNvSpPr txBox="1"/>
              <p:nvPr/>
            </p:nvSpPr>
            <p:spPr>
              <a:xfrm>
                <a:off x="6917961" y="2595879"/>
                <a:ext cx="1252008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critical</a:t>
                </a:r>
                <a:br>
                  <a:rPr lang="en-US" dirty="0" smtClean="0"/>
                </a:br>
                <a:r>
                  <a:rPr lang="en-US" dirty="0" smtClean="0"/>
                  <a:t>point</a:t>
                </a:r>
                <a:endParaRPr lang="en-US" dirty="0"/>
              </a:p>
            </p:txBody>
          </p:sp>
        </p:grpSp>
        <p:grpSp>
          <p:nvGrpSpPr>
            <p:cNvPr id="8" name="Group 7"/>
            <p:cNvGrpSpPr/>
            <p:nvPr/>
          </p:nvGrpSpPr>
          <p:grpSpPr>
            <a:xfrm>
              <a:off x="803768" y="2648789"/>
              <a:ext cx="2874200" cy="930746"/>
              <a:chOff x="-1980823" y="3808309"/>
              <a:chExt cx="2874200" cy="930746"/>
            </a:xfrm>
          </p:grpSpPr>
          <p:cxnSp>
            <p:nvCxnSpPr>
              <p:cNvPr id="12" name="Straight Arrow Connector 11"/>
              <p:cNvCxnSpPr/>
              <p:nvPr/>
            </p:nvCxnSpPr>
            <p:spPr>
              <a:xfrm>
                <a:off x="-1980823" y="4034517"/>
                <a:ext cx="0" cy="704538"/>
              </a:xfrm>
              <a:prstGeom prst="straightConnector1">
                <a:avLst/>
              </a:prstGeom>
              <a:ln>
                <a:solidFill>
                  <a:srgbClr val="00B050"/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" name="TextBox 12"/>
              <p:cNvSpPr txBox="1"/>
              <p:nvPr/>
            </p:nvSpPr>
            <p:spPr>
              <a:xfrm>
                <a:off x="-1980823" y="3808309"/>
                <a:ext cx="2874200" cy="36933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>
                    <a:solidFill>
                      <a:srgbClr val="00B050"/>
                    </a:solidFill>
                  </a:rPr>
                  <a:t>Early universe</a:t>
                </a:r>
                <a:endParaRPr lang="en-US" dirty="0">
                  <a:solidFill>
                    <a:srgbClr val="00B050"/>
                  </a:solidFill>
                </a:endParaRPr>
              </a:p>
            </p:txBody>
          </p:sp>
        </p:grpSp>
        <p:grpSp>
          <p:nvGrpSpPr>
            <p:cNvPr id="9" name="Group 8"/>
            <p:cNvGrpSpPr/>
            <p:nvPr/>
          </p:nvGrpSpPr>
          <p:grpSpPr>
            <a:xfrm>
              <a:off x="833748" y="2937524"/>
              <a:ext cx="652072" cy="870785"/>
              <a:chOff x="5171937" y="2337110"/>
              <a:chExt cx="652072" cy="870785"/>
            </a:xfrm>
          </p:grpSpPr>
          <p:cxnSp>
            <p:nvCxnSpPr>
              <p:cNvPr id="10" name="Straight Arrow Connector 9"/>
              <p:cNvCxnSpPr/>
              <p:nvPr/>
            </p:nvCxnSpPr>
            <p:spPr>
              <a:xfrm>
                <a:off x="5231567" y="2503357"/>
                <a:ext cx="0" cy="704538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" name="TextBox 10"/>
              <p:cNvSpPr txBox="1"/>
              <p:nvPr/>
            </p:nvSpPr>
            <p:spPr>
              <a:xfrm>
                <a:off x="5171937" y="2337110"/>
                <a:ext cx="652072" cy="36933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>
                    <a:solidFill>
                      <a:srgbClr val="FF0000"/>
                    </a:solidFill>
                  </a:rPr>
                  <a:t>LHC</a:t>
                </a:r>
                <a:endParaRPr lang="en-US" dirty="0">
                  <a:solidFill>
                    <a:srgbClr val="FF0000"/>
                  </a:solidFill>
                </a:endParaRPr>
              </a:p>
            </p:txBody>
          </p:sp>
        </p:grpSp>
      </p:grpSp>
      <p:pic>
        <p:nvPicPr>
          <p:cNvPr id="16" name="Picture 1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32717" y="1845663"/>
            <a:ext cx="4099789" cy="4615656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9559636" y="2344113"/>
            <a:ext cx="2520263" cy="2246769"/>
          </a:xfrm>
          <a:prstGeom prst="rect">
            <a:avLst/>
          </a:prstGeom>
          <a:solidFill>
            <a:schemeClr val="bg2"/>
          </a:solidFill>
          <a:ln w="57150">
            <a:noFill/>
            <a:prstDash val="sysDash"/>
          </a:ln>
        </p:spPr>
        <p:txBody>
          <a:bodyPr wrap="square" rtlCol="0">
            <a:spAutoFit/>
          </a:bodyPr>
          <a:lstStyle/>
          <a:p>
            <a:r>
              <a:rPr lang="en-US" sz="2000" dirty="0">
                <a:sym typeface="Wingdings"/>
              </a:rPr>
              <a:t> </a:t>
            </a:r>
            <a:r>
              <a:rPr lang="en-US" sz="2000" dirty="0" smtClean="0"/>
              <a:t>Different regions of the phase diagram are probed with different √</a:t>
            </a:r>
            <a:r>
              <a:rPr lang="en-US" sz="2000" i="1" dirty="0" err="1" smtClean="0"/>
              <a:t>s</a:t>
            </a:r>
            <a:r>
              <a:rPr lang="en-US" sz="2000" baseline="-25000" dirty="0" err="1" smtClean="0"/>
              <a:t>NN</a:t>
            </a:r>
            <a:r>
              <a:rPr lang="en-US" sz="2000" dirty="0" smtClean="0"/>
              <a:t>. </a:t>
            </a: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 smtClean="0"/>
              <a:t>=&gt; </a:t>
            </a:r>
            <a:r>
              <a:rPr lang="en-US" sz="2000" dirty="0" smtClean="0"/>
              <a:t>Beam </a:t>
            </a:r>
            <a:r>
              <a:rPr lang="en-US" sz="2000" dirty="0" smtClean="0"/>
              <a:t>energy scan (BES) at RHIC.</a:t>
            </a:r>
            <a:endParaRPr lang="en-US" sz="2000" i="1" dirty="0"/>
          </a:p>
        </p:txBody>
      </p:sp>
    </p:spTree>
    <p:extLst>
      <p:ext uri="{BB962C8B-B14F-4D97-AF65-F5344CB8AC3E}">
        <p14:creationId xmlns:p14="http://schemas.microsoft.com/office/powerpoint/2010/main" val="1566140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Critical fluctuations – in ordinary matter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1" y="811523"/>
            <a:ext cx="3956972" cy="4784060"/>
          </a:xfrm>
        </p:spPr>
        <p:txBody>
          <a:bodyPr anchor="ctr"/>
          <a:lstStyle/>
          <a:p>
            <a:r>
              <a:rPr lang="en-US" dirty="0"/>
              <a:t>Phase transitions are often connected to critical phenomena</a:t>
            </a:r>
            <a:r>
              <a:rPr lang="en-US" dirty="0" smtClean="0"/>
              <a:t>.</a:t>
            </a:r>
          </a:p>
          <a:p>
            <a:endParaRPr lang="en-US" dirty="0"/>
          </a:p>
          <a:p>
            <a:r>
              <a:rPr lang="en-US" dirty="0"/>
              <a:t>Example: Opalescence of </a:t>
            </a:r>
            <a:r>
              <a:rPr lang="en-US" dirty="0" err="1"/>
              <a:t>Ethene</a:t>
            </a:r>
            <a:r>
              <a:rPr lang="en-US" dirty="0"/>
              <a:t> at the critical </a:t>
            </a:r>
            <a:r>
              <a:rPr lang="en-US" dirty="0" smtClean="0"/>
              <a:t>point (divergence of correlation lengths).</a:t>
            </a:r>
            <a:endParaRPr lang="en-US" dirty="0"/>
          </a:p>
          <a:p>
            <a:endParaRPr lang="en-US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3186752" y="695126"/>
            <a:ext cx="8229600" cy="5219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Helvetica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Helvetica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Helvetica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600" kern="1200">
                <a:solidFill>
                  <a:schemeClr val="tx1"/>
                </a:solidFill>
                <a:latin typeface="Helvetica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600" kern="1200">
                <a:solidFill>
                  <a:schemeClr val="tx1"/>
                </a:solidFill>
                <a:latin typeface="Helvetica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8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11599" y="966780"/>
            <a:ext cx="7232550" cy="4382152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4732620" y="5477694"/>
            <a:ext cx="451117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400" b="1" dirty="0" smtClean="0">
                <a:latin typeface="Helvetica"/>
                <a:ea typeface="Helvetica"/>
                <a:cs typeface="Helvetica"/>
              </a:rPr>
              <a:t>[S. </a:t>
            </a:r>
            <a:r>
              <a:rPr lang="en-US" sz="1400" b="1" dirty="0" err="1" smtClean="0">
                <a:latin typeface="Helvetica"/>
                <a:ea typeface="Helvetica"/>
                <a:cs typeface="Helvetica"/>
              </a:rPr>
              <a:t>Horstmann</a:t>
            </a:r>
            <a:r>
              <a:rPr lang="en-US" sz="1400" b="1" dirty="0" smtClean="0">
                <a:latin typeface="Helvetica"/>
                <a:ea typeface="Helvetica"/>
                <a:cs typeface="Helvetica"/>
              </a:rPr>
              <a:t>, Ph.D. Thesis University Oldenburg]</a:t>
            </a:r>
            <a:endParaRPr lang="en-US" sz="1400" b="1" dirty="0">
              <a:latin typeface="Helvetica"/>
              <a:ea typeface="Helvetica"/>
              <a:cs typeface="Helvetica"/>
            </a:endParaRPr>
          </a:p>
        </p:txBody>
      </p:sp>
    </p:spTree>
    <p:extLst>
      <p:ext uri="{BB962C8B-B14F-4D97-AF65-F5344CB8AC3E}">
        <p14:creationId xmlns:p14="http://schemas.microsoft.com/office/powerpoint/2010/main" val="352590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6400802" y="2279175"/>
            <a:ext cx="5633111" cy="4339989"/>
            <a:chOff x="6575946" y="2292823"/>
            <a:chExt cx="5457967" cy="4143505"/>
          </a:xfrm>
        </p:grpSpPr>
        <p:grpSp>
          <p:nvGrpSpPr>
            <p:cNvPr id="14" name="Group 13"/>
            <p:cNvGrpSpPr/>
            <p:nvPr/>
          </p:nvGrpSpPr>
          <p:grpSpPr>
            <a:xfrm>
              <a:off x="6585045" y="2292823"/>
              <a:ext cx="5448868" cy="4048181"/>
              <a:chOff x="6585045" y="2292823"/>
              <a:chExt cx="5448868" cy="4048181"/>
            </a:xfrm>
          </p:grpSpPr>
          <p:grpSp>
            <p:nvGrpSpPr>
              <p:cNvPr id="12" name="Group 11"/>
              <p:cNvGrpSpPr/>
              <p:nvPr/>
            </p:nvGrpSpPr>
            <p:grpSpPr>
              <a:xfrm>
                <a:off x="6673755" y="2292823"/>
                <a:ext cx="5360158" cy="4048181"/>
                <a:chOff x="6673755" y="2292823"/>
                <a:chExt cx="5360158" cy="4048181"/>
              </a:xfrm>
            </p:grpSpPr>
            <p:pic>
              <p:nvPicPr>
                <p:cNvPr id="10" name="Picture 9"/>
                <p:cNvPicPr>
                  <a:picLocks noChangeAspect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673755" y="2708613"/>
                  <a:ext cx="5360158" cy="3632391"/>
                </a:xfrm>
                <a:prstGeom prst="rect">
                  <a:avLst/>
                </a:prstGeom>
              </p:spPr>
            </p:pic>
            <p:sp>
              <p:nvSpPr>
                <p:cNvPr id="11" name="Rectangle 10"/>
                <p:cNvSpPr/>
                <p:nvPr/>
              </p:nvSpPr>
              <p:spPr>
                <a:xfrm>
                  <a:off x="8816455" y="2292823"/>
                  <a:ext cx="2599898" cy="493907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3" name="Rectangle 12"/>
              <p:cNvSpPr/>
              <p:nvPr/>
            </p:nvSpPr>
            <p:spPr>
              <a:xfrm>
                <a:off x="6585045" y="2759434"/>
                <a:ext cx="716507" cy="313899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5" name="Rectangle 14"/>
            <p:cNvSpPr/>
            <p:nvPr/>
          </p:nvSpPr>
          <p:spPr>
            <a:xfrm>
              <a:off x="6575946" y="5565291"/>
              <a:ext cx="725606" cy="87103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2558486"/>
            <a:ext cx="6550925" cy="390513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Critical fluctuations – in quark matter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701950"/>
            <a:ext cx="10972800" cy="5219107"/>
          </a:xfrm>
        </p:spPr>
        <p:txBody>
          <a:bodyPr/>
          <a:lstStyle/>
          <a:p>
            <a:r>
              <a:rPr lang="en-US" dirty="0" smtClean="0"/>
              <a:t>In the QCD case, </a:t>
            </a:r>
            <a:r>
              <a:rPr lang="en-US" b="1" dirty="0" smtClean="0">
                <a:solidFill>
                  <a:schemeClr val="accent1"/>
                </a:solidFill>
              </a:rPr>
              <a:t>event-by-event fluctuations</a:t>
            </a:r>
            <a:r>
              <a:rPr lang="en-US" dirty="0" smtClean="0"/>
              <a:t> in the conserved charges of QCD (Baryon number </a:t>
            </a:r>
            <a:r>
              <a:rPr lang="en-US" i="1" dirty="0" smtClean="0"/>
              <a:t>B</a:t>
            </a:r>
            <a:r>
              <a:rPr lang="en-US" dirty="0" smtClean="0"/>
              <a:t>, Strangeness </a:t>
            </a:r>
            <a:r>
              <a:rPr lang="en-US" i="1" dirty="0" smtClean="0"/>
              <a:t>S</a:t>
            </a:r>
            <a:r>
              <a:rPr lang="en-US" dirty="0" smtClean="0"/>
              <a:t>, electric charge </a:t>
            </a:r>
            <a:r>
              <a:rPr lang="en-US" i="1" dirty="0" smtClean="0"/>
              <a:t>Q</a:t>
            </a:r>
            <a:r>
              <a:rPr lang="en-US" dirty="0" smtClean="0"/>
              <a:t>).</a:t>
            </a:r>
            <a:endParaRPr lang="en-US" dirty="0"/>
          </a:p>
          <a:p>
            <a:r>
              <a:rPr lang="en-US" dirty="0" smtClean="0"/>
              <a:t>Key observable: baryon number fluctuations quantified as the higher moments </a:t>
            </a:r>
            <a:r>
              <a:rPr lang="en-US" i="1" dirty="0" err="1" smtClean="0">
                <a:latin typeface="Helvetica" charset="0"/>
                <a:ea typeface="Helvetica" charset="0"/>
                <a:cs typeface="Helvetica" charset="0"/>
              </a:rPr>
              <a:t>χ</a:t>
            </a:r>
            <a:r>
              <a:rPr lang="en-US" baseline="-25000" dirty="0" err="1" smtClean="0"/>
              <a:t>B</a:t>
            </a:r>
            <a:r>
              <a:rPr lang="en-US" dirty="0" smtClean="0"/>
              <a:t> of the net-proton (</a:t>
            </a:r>
            <a:r>
              <a:rPr lang="en-US" i="1" dirty="0" smtClean="0"/>
              <a:t>N</a:t>
            </a:r>
            <a:r>
              <a:rPr lang="en-US" baseline="-25000" dirty="0" smtClean="0"/>
              <a:t>p</a:t>
            </a:r>
            <a:r>
              <a:rPr lang="en-US" dirty="0" smtClean="0"/>
              <a:t>-</a:t>
            </a:r>
            <a:r>
              <a:rPr lang="en-US" i="1" dirty="0" err="1" smtClean="0"/>
              <a:t>N</a:t>
            </a:r>
            <a:r>
              <a:rPr lang="en-US" baseline="-25000" dirty="0" err="1" smtClean="0"/>
              <a:t>anti</a:t>
            </a:r>
            <a:r>
              <a:rPr lang="en-US" baseline="-25000" dirty="0" smtClean="0"/>
              <a:t>-p</a:t>
            </a:r>
            <a:r>
              <a:rPr lang="en-US" dirty="0" smtClean="0"/>
              <a:t>) </a:t>
            </a:r>
            <a:br>
              <a:rPr lang="en-US" dirty="0" smtClean="0"/>
            </a:br>
            <a:r>
              <a:rPr lang="en-US" dirty="0" smtClean="0"/>
              <a:t>distribution =&gt; fixed at chemical freeze-out</a:t>
            </a:r>
            <a:endParaRPr lang="en-US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3186752" y="695126"/>
            <a:ext cx="8229600" cy="5219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Helvetica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Helvetica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Helvetica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600" kern="1200">
                <a:solidFill>
                  <a:schemeClr val="tx1"/>
                </a:solidFill>
                <a:latin typeface="Helvetica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600" kern="1200">
                <a:solidFill>
                  <a:schemeClr val="tx1"/>
                </a:solidFill>
                <a:latin typeface="Helvetica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800" dirty="0"/>
          </a:p>
        </p:txBody>
      </p:sp>
      <p:sp>
        <p:nvSpPr>
          <p:cNvPr id="8" name="Rectangle 7"/>
          <p:cNvSpPr/>
          <p:nvPr/>
        </p:nvSpPr>
        <p:spPr>
          <a:xfrm>
            <a:off x="2402813" y="6458209"/>
            <a:ext cx="220932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s-IS" sz="1400" b="1" dirty="0" smtClean="0">
                <a:latin typeface="Helvetica" charset="0"/>
              </a:rPr>
              <a:t>[PRL 112 (2014) 032302]</a:t>
            </a:r>
            <a:endParaRPr lang="is-IS" sz="1400" b="1" dirty="0">
              <a:effectLst/>
              <a:latin typeface="Helvetica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160525" y="2091056"/>
            <a:ext cx="4858603" cy="646331"/>
          </a:xfrm>
          <a:prstGeom prst="rect">
            <a:avLst/>
          </a:prstGeom>
          <a:solidFill>
            <a:srgbClr val="FFC000"/>
          </a:solidFill>
          <a:ln w="57150">
            <a:noFill/>
            <a:prstDash val="sysDash"/>
          </a:ln>
        </p:spPr>
        <p:txBody>
          <a:bodyPr wrap="square" rtlCol="0">
            <a:spAutoFit/>
          </a:bodyPr>
          <a:lstStyle/>
          <a:p>
            <a:r>
              <a:rPr lang="en-US" dirty="0">
                <a:sym typeface="Wingdings"/>
              </a:rPr>
              <a:t> </a:t>
            </a:r>
            <a:r>
              <a:rPr lang="en-US" dirty="0" smtClean="0">
                <a:sym typeface="Wingdings"/>
              </a:rPr>
              <a:t>Hint for deviation from Poisson baseline in kurtosis around √</a:t>
            </a:r>
            <a:r>
              <a:rPr lang="en-US" dirty="0" err="1" smtClean="0">
                <a:sym typeface="Wingdings"/>
              </a:rPr>
              <a:t>s</a:t>
            </a:r>
            <a:r>
              <a:rPr lang="en-US" baseline="-25000" dirty="0" err="1" smtClean="0">
                <a:sym typeface="Wingdings"/>
              </a:rPr>
              <a:t>NN</a:t>
            </a:r>
            <a:r>
              <a:rPr lang="en-US" dirty="0" smtClean="0">
                <a:sym typeface="Wingdings"/>
              </a:rPr>
              <a:t> ≈ 20 GeV?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903577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End of Lecture 1..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2522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Heavy-ion experiments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281575" y="5120598"/>
            <a:ext cx="5587712" cy="923330"/>
          </a:xfrm>
          <a:prstGeom prst="rect">
            <a:avLst/>
          </a:prstGeom>
          <a:solidFill>
            <a:srgbClr val="FFC000"/>
          </a:solidFill>
        </p:spPr>
        <p:txBody>
          <a:bodyPr wrap="square">
            <a:spAutoFit/>
          </a:bodyPr>
          <a:lstStyle/>
          <a:p>
            <a:r>
              <a:rPr lang="en-US" dirty="0" smtClean="0">
                <a:sym typeface="Wingdings"/>
              </a:rPr>
              <a:t> </a:t>
            </a:r>
            <a:r>
              <a:rPr lang="en-US" dirty="0" smtClean="0"/>
              <a:t>By </a:t>
            </a:r>
            <a:r>
              <a:rPr lang="en-US" dirty="0"/>
              <a:t>now </a:t>
            </a:r>
            <a:r>
              <a:rPr lang="en-US" b="1" dirty="0" smtClean="0"/>
              <a:t>all major </a:t>
            </a:r>
            <a:r>
              <a:rPr lang="en-US" b="1" dirty="0"/>
              <a:t>LHC experiments have a heavy-ion </a:t>
            </a:r>
            <a:r>
              <a:rPr lang="en-US" b="1" dirty="0" smtClean="0"/>
              <a:t>program</a:t>
            </a:r>
            <a:r>
              <a:rPr lang="en-US" dirty="0" smtClean="0"/>
              <a:t>: </a:t>
            </a:r>
            <a:r>
              <a:rPr lang="en-US" dirty="0" err="1"/>
              <a:t>LHCb</a:t>
            </a:r>
            <a:r>
              <a:rPr lang="en-US" dirty="0"/>
              <a:t> took </a:t>
            </a:r>
            <a:r>
              <a:rPr lang="en-US" dirty="0" err="1"/>
              <a:t>Pb-Pb</a:t>
            </a:r>
            <a:r>
              <a:rPr lang="en-US" dirty="0"/>
              <a:t> data for the first time in November 2015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6509125" y="401516"/>
            <a:ext cx="521394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Low energy frontier: </a:t>
            </a:r>
            <a:r>
              <a:rPr lang="en-US" sz="2000" dirty="0" smtClean="0"/>
              <a:t>RHIC (BES), SPS</a:t>
            </a:r>
            <a:br>
              <a:rPr lang="en-US" sz="2000" dirty="0" smtClean="0"/>
            </a:br>
            <a:r>
              <a:rPr lang="en-US" sz="2000" dirty="0" smtClean="0">
                <a:sym typeface="Wingdings"/>
              </a:rPr>
              <a:t> </a:t>
            </a:r>
            <a:r>
              <a:rPr lang="en-US" sz="2000" dirty="0" smtClean="0"/>
              <a:t>future facilities: FAIR (GSI), NICA</a:t>
            </a:r>
            <a:endParaRPr lang="en-US" sz="2000" dirty="0"/>
          </a:p>
          <a:p>
            <a:endParaRPr lang="en-US" sz="1600" dirty="0"/>
          </a:p>
        </p:txBody>
      </p:sp>
      <p:grpSp>
        <p:nvGrpSpPr>
          <p:cNvPr id="21" name="Group 20"/>
          <p:cNvGrpSpPr/>
          <p:nvPr/>
        </p:nvGrpSpPr>
        <p:grpSpPr>
          <a:xfrm>
            <a:off x="256497" y="766064"/>
            <a:ext cx="5587712" cy="4050586"/>
            <a:chOff x="260403" y="907058"/>
            <a:chExt cx="5476778" cy="4087921"/>
          </a:xfrm>
        </p:grpSpPr>
        <p:grpSp>
          <p:nvGrpSpPr>
            <p:cNvPr id="18" name="Group 17"/>
            <p:cNvGrpSpPr/>
            <p:nvPr/>
          </p:nvGrpSpPr>
          <p:grpSpPr>
            <a:xfrm>
              <a:off x="260403" y="907058"/>
              <a:ext cx="5476778" cy="4087921"/>
              <a:chOff x="266152" y="1647930"/>
              <a:chExt cx="5597190" cy="3989195"/>
            </a:xfrm>
          </p:grpSpPr>
          <p:pic>
            <p:nvPicPr>
              <p:cNvPr id="5" name="Picture 4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266152" y="1647930"/>
                <a:ext cx="5597190" cy="3989195"/>
              </a:xfrm>
              <a:prstGeom prst="rect">
                <a:avLst/>
              </a:prstGeom>
            </p:spPr>
          </p:pic>
          <p:sp>
            <p:nvSpPr>
              <p:cNvPr id="9" name="TextBox 8"/>
              <p:cNvSpPr txBox="1"/>
              <p:nvPr/>
            </p:nvSpPr>
            <p:spPr>
              <a:xfrm>
                <a:off x="2657789" y="3271248"/>
                <a:ext cx="86415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b="1" dirty="0" smtClean="0">
                    <a:solidFill>
                      <a:srgbClr val="FFFF00"/>
                    </a:solidFill>
                  </a:rPr>
                  <a:t>NA-61</a:t>
                </a:r>
                <a:endParaRPr lang="en-US" b="1" dirty="0">
                  <a:solidFill>
                    <a:srgbClr val="FFFF00"/>
                  </a:solidFill>
                </a:endParaRPr>
              </a:p>
            </p:txBody>
          </p:sp>
          <p:sp>
            <p:nvSpPr>
              <p:cNvPr id="10" name="Oval 9"/>
              <p:cNvSpPr/>
              <p:nvPr/>
            </p:nvSpPr>
            <p:spPr>
              <a:xfrm>
                <a:off x="2914022" y="3575250"/>
                <a:ext cx="351692" cy="299772"/>
              </a:xfrm>
              <a:prstGeom prst="ellipse">
                <a:avLst/>
              </a:prstGeom>
              <a:noFill/>
              <a:ln w="19050">
                <a:solidFill>
                  <a:srgbClr val="FFFF00"/>
                </a:solidFill>
                <a:prstDash val="sysDot"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rgbClr val="FFFF00"/>
                  </a:solidFill>
                </a:endParaRPr>
              </a:p>
            </p:txBody>
          </p:sp>
          <p:sp>
            <p:nvSpPr>
              <p:cNvPr id="11" name="TextBox 10"/>
              <p:cNvSpPr txBox="1"/>
              <p:nvPr/>
            </p:nvSpPr>
            <p:spPr>
              <a:xfrm>
                <a:off x="1858943" y="2382020"/>
                <a:ext cx="86415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b="1" dirty="0" smtClean="0">
                    <a:solidFill>
                      <a:srgbClr val="FFFF00"/>
                    </a:solidFill>
                  </a:rPr>
                  <a:t>CMS</a:t>
                </a:r>
                <a:endParaRPr lang="en-US" b="1" dirty="0">
                  <a:solidFill>
                    <a:srgbClr val="FFFF00"/>
                  </a:solidFill>
                </a:endParaRPr>
              </a:p>
            </p:txBody>
          </p:sp>
          <p:sp>
            <p:nvSpPr>
              <p:cNvPr id="13" name="TextBox 12"/>
              <p:cNvSpPr txBox="1"/>
              <p:nvPr/>
            </p:nvSpPr>
            <p:spPr>
              <a:xfrm>
                <a:off x="3064747" y="4021240"/>
                <a:ext cx="103498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b="1" dirty="0" smtClean="0">
                    <a:solidFill>
                      <a:srgbClr val="FFFF00"/>
                    </a:solidFill>
                  </a:rPr>
                  <a:t>ATLAS</a:t>
                </a:r>
                <a:endParaRPr lang="en-US" b="1" dirty="0">
                  <a:solidFill>
                    <a:srgbClr val="FFFF00"/>
                  </a:solidFill>
                </a:endParaRPr>
              </a:p>
            </p:txBody>
          </p:sp>
          <p:sp>
            <p:nvSpPr>
              <p:cNvPr id="15" name="TextBox 14"/>
              <p:cNvSpPr txBox="1"/>
              <p:nvPr/>
            </p:nvSpPr>
            <p:spPr>
              <a:xfrm>
                <a:off x="4290423" y="3585374"/>
                <a:ext cx="103498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b="1" dirty="0" err="1" smtClean="0">
                    <a:solidFill>
                      <a:srgbClr val="FFFF00"/>
                    </a:solidFill>
                  </a:rPr>
                  <a:t>LHCb</a:t>
                </a:r>
                <a:endParaRPr lang="en-US" b="1" dirty="0">
                  <a:solidFill>
                    <a:srgbClr val="FFFF00"/>
                  </a:solidFill>
                </a:endParaRPr>
              </a:p>
            </p:txBody>
          </p:sp>
        </p:grpSp>
        <p:sp>
          <p:nvSpPr>
            <p:cNvPr id="20" name="Rectangle 19"/>
            <p:cNvSpPr/>
            <p:nvPr/>
          </p:nvSpPr>
          <p:spPr>
            <a:xfrm>
              <a:off x="1102940" y="1002610"/>
              <a:ext cx="3945311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400" b="1" dirty="0">
                  <a:solidFill>
                    <a:schemeClr val="bg1"/>
                  </a:solidFill>
                </a:rPr>
                <a:t>High energy frontier: LHC</a:t>
              </a:r>
            </a:p>
          </p:txBody>
        </p:sp>
      </p:grpSp>
      <p:grpSp>
        <p:nvGrpSpPr>
          <p:cNvPr id="27" name="Group 26"/>
          <p:cNvGrpSpPr/>
          <p:nvPr/>
        </p:nvGrpSpPr>
        <p:grpSpPr>
          <a:xfrm>
            <a:off x="6106610" y="4485648"/>
            <a:ext cx="3250648" cy="1897004"/>
            <a:chOff x="8941352" y="1518321"/>
            <a:chExt cx="3250648" cy="1897004"/>
          </a:xfrm>
        </p:grpSpPr>
        <p:pic>
          <p:nvPicPr>
            <p:cNvPr id="25" name="Picture 24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941352" y="1518321"/>
              <a:ext cx="3250648" cy="1878293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10848109" y="2892105"/>
              <a:ext cx="1085865" cy="52322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r>
                <a:rPr lang="en-US" sz="2800" dirty="0" smtClean="0"/>
                <a:t>RHIC</a:t>
              </a:r>
              <a:endParaRPr lang="en-US" sz="2800" dirty="0"/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6291798" y="1201182"/>
            <a:ext cx="2824851" cy="3175123"/>
            <a:chOff x="5939530" y="1611965"/>
            <a:chExt cx="2824851" cy="3175123"/>
          </a:xfrm>
        </p:grpSpPr>
        <p:grpSp>
          <p:nvGrpSpPr>
            <p:cNvPr id="24" name="Group 23"/>
            <p:cNvGrpSpPr/>
            <p:nvPr/>
          </p:nvGrpSpPr>
          <p:grpSpPr>
            <a:xfrm>
              <a:off x="5939530" y="1611965"/>
              <a:ext cx="2824851" cy="1588203"/>
              <a:chOff x="5978407" y="2429555"/>
              <a:chExt cx="3683019" cy="2070687"/>
            </a:xfrm>
          </p:grpSpPr>
          <p:pic>
            <p:nvPicPr>
              <p:cNvPr id="22" name="Picture 21" descr="NICA_scheme_v_2.1.png"/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978407" y="2429555"/>
                <a:ext cx="3683019" cy="2070687"/>
              </a:xfrm>
              <a:prstGeom prst="rect">
                <a:avLst/>
              </a:prstGeom>
            </p:spPr>
          </p:pic>
          <p:pic>
            <p:nvPicPr>
              <p:cNvPr id="23" name="Picture 6" descr="NICA-Logo_4c"/>
              <p:cNvPicPr>
                <a:picLocks noChangeAspect="1" noChangeArrowheads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072782" y="3762054"/>
                <a:ext cx="1498600" cy="738188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pic>
          <p:nvPicPr>
            <p:cNvPr id="28" name="Picture 27" descr="a20170527_164633.jpg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939530" y="3198109"/>
              <a:ext cx="2824851" cy="1588979"/>
            </a:xfrm>
            <a:prstGeom prst="rect">
              <a:avLst/>
            </a:prstGeom>
          </p:spPr>
        </p:pic>
      </p:grpSp>
      <p:grpSp>
        <p:nvGrpSpPr>
          <p:cNvPr id="33" name="Group 32"/>
          <p:cNvGrpSpPr/>
          <p:nvPr/>
        </p:nvGrpSpPr>
        <p:grpSpPr>
          <a:xfrm>
            <a:off x="9485695" y="1385631"/>
            <a:ext cx="2697044" cy="3853896"/>
            <a:chOff x="9485695" y="1191664"/>
            <a:chExt cx="2697044" cy="3853896"/>
          </a:xfrm>
        </p:grpSpPr>
        <p:pic>
          <p:nvPicPr>
            <p:cNvPr id="30" name="Picture 2" descr="https://www.gsi.de/fileadmin/_processed_/0/e/csm_FAIR-Baufeld_6a7e43b988.jpg"/>
            <p:cNvPicPr>
              <a:picLocks noChangeAspect="1" noChangeArrowheads="1"/>
            </p:cNvPicPr>
            <p:nvPr/>
          </p:nvPicPr>
          <p:blipFill rotWithShape="1"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798" r="4663"/>
            <a:stretch/>
          </p:blipFill>
          <p:spPr bwMode="auto">
            <a:xfrm>
              <a:off x="9485695" y="3214887"/>
              <a:ext cx="2632364" cy="183067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1" name="Picture 30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514607" y="1191664"/>
              <a:ext cx="2668132" cy="1908741"/>
            </a:xfrm>
            <a:prstGeom prst="rect">
              <a:avLst/>
            </a:prstGeom>
          </p:spPr>
        </p:pic>
        <p:sp>
          <p:nvSpPr>
            <p:cNvPr id="32" name="Rectangle 31"/>
            <p:cNvSpPr/>
            <p:nvPr/>
          </p:nvSpPr>
          <p:spPr>
            <a:xfrm>
              <a:off x="9485695" y="2763595"/>
              <a:ext cx="982448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800" dirty="0" smtClean="0"/>
                <a:t>FAIR</a:t>
              </a:r>
              <a:endParaRPr lang="en-US" sz="2800" dirty="0"/>
            </a:p>
          </p:txBody>
        </p:sp>
      </p:grpSp>
    </p:spTree>
    <p:extLst>
      <p:ext uri="{BB962C8B-B14F-4D97-AF65-F5344CB8AC3E}">
        <p14:creationId xmlns:p14="http://schemas.microsoft.com/office/powerpoint/2010/main" val="1499732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Increasing the beam energy over the last decades</a:t>
            </a:r>
            <a:r>
              <a:rPr lang="is-IS" dirty="0" smtClean="0"/>
              <a:t>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..from early fixed target experiments at GSI/</a:t>
            </a:r>
            <a:r>
              <a:rPr lang="en-US" dirty="0" err="1" smtClean="0"/>
              <a:t>Bevalac</a:t>
            </a:r>
            <a:r>
              <a:rPr lang="en-US" dirty="0" smtClean="0"/>
              <a:t> and SPS to collider experiments at RHIC and LHC.</a:t>
            </a:r>
            <a:endParaRPr lang="en-US" dirty="0"/>
          </a:p>
        </p:txBody>
      </p:sp>
      <p:grpSp>
        <p:nvGrpSpPr>
          <p:cNvPr id="4" name="Group 171"/>
          <p:cNvGrpSpPr>
            <a:grpSpLocks/>
          </p:cNvGrpSpPr>
          <p:nvPr/>
        </p:nvGrpSpPr>
        <p:grpSpPr bwMode="auto">
          <a:xfrm>
            <a:off x="1091981" y="1368323"/>
            <a:ext cx="9849288" cy="4896341"/>
            <a:chOff x="476" y="663"/>
            <a:chExt cx="4853" cy="2275"/>
          </a:xfrm>
        </p:grpSpPr>
        <p:pic>
          <p:nvPicPr>
            <p:cNvPr id="5" name="Picture 5" descr="Evolution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8FCFB"/>
                </a:clrFrom>
                <a:clrTo>
                  <a:srgbClr val="F8FCFB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6" y="663"/>
              <a:ext cx="4853" cy="22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" name="Text Box 6"/>
            <p:cNvSpPr txBox="1">
              <a:spLocks noChangeArrowheads="1"/>
            </p:cNvSpPr>
            <p:nvPr/>
          </p:nvSpPr>
          <p:spPr bwMode="auto">
            <a:xfrm>
              <a:off x="782" y="2436"/>
              <a:ext cx="1191" cy="40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l"/>
              <a:r>
                <a:rPr lang="en-US" altLang="x-none" b="1" dirty="0">
                  <a:solidFill>
                    <a:srgbClr val="5564A5"/>
                  </a:solidFill>
                  <a:latin typeface="Verdana" charset="0"/>
                </a:rPr>
                <a:t>        </a:t>
              </a:r>
              <a:r>
                <a:rPr lang="en-US" altLang="x-none" sz="1600" b="1" dirty="0">
                  <a:solidFill>
                    <a:srgbClr val="5564A5"/>
                  </a:solidFill>
                  <a:latin typeface="Verdana" charset="0"/>
                </a:rPr>
                <a:t/>
              </a:r>
              <a:br>
                <a:rPr lang="en-US" altLang="x-none" sz="1600" b="1" dirty="0">
                  <a:solidFill>
                    <a:srgbClr val="5564A5"/>
                  </a:solidFill>
                  <a:latin typeface="Verdana" charset="0"/>
                </a:rPr>
              </a:br>
              <a:r>
                <a:rPr lang="en-US" altLang="x-none" sz="1600" b="1" dirty="0">
                  <a:solidFill>
                    <a:srgbClr val="5564A5"/>
                  </a:solidFill>
                  <a:latin typeface="Verdana" charset="0"/>
                </a:rPr>
                <a:t> </a:t>
              </a:r>
              <a:r>
                <a:rPr lang="en-US" altLang="x-none" sz="1600" dirty="0">
                  <a:solidFill>
                    <a:srgbClr val="5564A5"/>
                  </a:solidFill>
                  <a:latin typeface="Verdana" charset="0"/>
                </a:rPr>
                <a:t>SIS</a:t>
              </a:r>
              <a:r>
                <a:rPr lang="en-US" altLang="x-none" dirty="0">
                  <a:solidFill>
                    <a:srgbClr val="5564A5"/>
                  </a:solidFill>
                  <a:latin typeface="Verdana" charset="0"/>
                </a:rPr>
                <a:t>          </a:t>
              </a:r>
            </a:p>
          </p:txBody>
        </p:sp>
        <p:sp>
          <p:nvSpPr>
            <p:cNvPr id="7" name="Text Box 8"/>
            <p:cNvSpPr txBox="1">
              <a:spLocks noChangeArrowheads="1"/>
            </p:cNvSpPr>
            <p:nvPr/>
          </p:nvSpPr>
          <p:spPr bwMode="auto">
            <a:xfrm>
              <a:off x="4015" y="2436"/>
              <a:ext cx="960" cy="40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x-none" b="1">
                  <a:solidFill>
                    <a:srgbClr val="5564A5"/>
                  </a:solidFill>
                  <a:latin typeface="Verdana" charset="0"/>
                </a:rPr>
                <a:t>      </a:t>
              </a:r>
            </a:p>
            <a:p>
              <a:pPr algn="ctr"/>
              <a:r>
                <a:rPr lang="en-US" altLang="x-none" sz="1600">
                  <a:solidFill>
                    <a:srgbClr val="5564A5"/>
                  </a:solidFill>
                  <a:latin typeface="Verdana" charset="0"/>
                </a:rPr>
                <a:t>RHIC/LHC</a:t>
              </a:r>
              <a:r>
                <a:rPr lang="en-US" altLang="x-none">
                  <a:solidFill>
                    <a:srgbClr val="5564A5"/>
                  </a:solidFill>
                  <a:latin typeface="Verdana" charset="0"/>
                </a:rPr>
                <a:t>   </a:t>
              </a:r>
              <a:r>
                <a:rPr lang="en-US" altLang="x-none" b="1">
                  <a:solidFill>
                    <a:srgbClr val="5564A5"/>
                  </a:solidFill>
                  <a:latin typeface="Verdana" charset="0"/>
                </a:rPr>
                <a:t> </a:t>
              </a:r>
            </a:p>
          </p:txBody>
        </p:sp>
        <p:sp>
          <p:nvSpPr>
            <p:cNvPr id="8" name="Rectangle 11"/>
            <p:cNvSpPr>
              <a:spLocks noChangeArrowheads="1"/>
            </p:cNvSpPr>
            <p:nvPr/>
          </p:nvSpPr>
          <p:spPr bwMode="auto">
            <a:xfrm>
              <a:off x="2553" y="2609"/>
              <a:ext cx="465" cy="23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x-none" sz="1600" dirty="0">
                  <a:latin typeface="Verdana" charset="0"/>
                </a:rPr>
                <a:t> </a:t>
              </a:r>
              <a:r>
                <a:rPr lang="en-US" altLang="x-none" sz="1600" dirty="0">
                  <a:solidFill>
                    <a:srgbClr val="5564A5"/>
                  </a:solidFill>
                  <a:latin typeface="Verdana" charset="0"/>
                </a:rPr>
                <a:t>SPS</a:t>
              </a:r>
              <a:r>
                <a:rPr lang="en-US" altLang="x-none" dirty="0">
                  <a:latin typeface="Verdana" charset="0"/>
                </a:rPr>
                <a:t> </a:t>
              </a:r>
              <a:endParaRPr lang="de-DE" altLang="x-none" dirty="0">
                <a:latin typeface="Verdana" charset="0"/>
              </a:endParaRPr>
            </a:p>
          </p:txBody>
        </p:sp>
      </p:grpSp>
      <p:sp>
        <p:nvSpPr>
          <p:cNvPr id="9" name="TextBox 8"/>
          <p:cNvSpPr txBox="1"/>
          <p:nvPr/>
        </p:nvSpPr>
        <p:spPr>
          <a:xfrm>
            <a:off x="367034" y="5941499"/>
            <a:ext cx="32636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GSI Darmstadt,</a:t>
            </a:r>
            <a:r>
              <a:rPr lang="en-US" smtClean="0"/>
              <a:t>√s</a:t>
            </a:r>
            <a:r>
              <a:rPr lang="en-US" baseline="-25000" smtClean="0"/>
              <a:t>NN</a:t>
            </a:r>
            <a:r>
              <a:rPr lang="en-US" smtClean="0"/>
              <a:t>~2.4 GeV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4251740" y="5983656"/>
            <a:ext cx="32636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CERN,√s</a:t>
            </a:r>
            <a:r>
              <a:rPr lang="en-US" baseline="-25000" dirty="0" smtClean="0"/>
              <a:t>NN</a:t>
            </a:r>
            <a:r>
              <a:rPr lang="en-US" dirty="0" smtClean="0"/>
              <a:t>~6-20 GeV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7218087" y="5850215"/>
            <a:ext cx="47787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Brookhaven </a:t>
            </a:r>
            <a:r>
              <a:rPr lang="en-US" dirty="0" smtClean="0">
                <a:sym typeface="Wingdings"/>
              </a:rPr>
              <a:t> RHIC </a:t>
            </a:r>
            <a:r>
              <a:rPr lang="en-US" dirty="0"/>
              <a:t>√</a:t>
            </a:r>
            <a:r>
              <a:rPr lang="en-US" dirty="0" smtClean="0"/>
              <a:t>s</a:t>
            </a:r>
            <a:r>
              <a:rPr lang="en-US" baseline="-25000" dirty="0" smtClean="0"/>
              <a:t>NN</a:t>
            </a:r>
            <a:r>
              <a:rPr lang="en-US" dirty="0" smtClean="0"/>
              <a:t>~8-200 GeV (BES)</a:t>
            </a:r>
            <a:br>
              <a:rPr lang="en-US" dirty="0" smtClean="0"/>
            </a:br>
            <a:r>
              <a:rPr lang="en-US" dirty="0" smtClean="0"/>
              <a:t>CERN </a:t>
            </a:r>
            <a:r>
              <a:rPr lang="en-US" dirty="0" smtClean="0">
                <a:sym typeface="Wingdings"/>
              </a:rPr>
              <a:t> LHC </a:t>
            </a:r>
            <a:r>
              <a:rPr lang="en-US" dirty="0"/>
              <a:t>√</a:t>
            </a:r>
            <a:r>
              <a:rPr lang="en-US" dirty="0" err="1" smtClean="0"/>
              <a:t>s</a:t>
            </a:r>
            <a:r>
              <a:rPr lang="en-US" baseline="-25000" dirty="0" err="1" smtClean="0"/>
              <a:t>NN</a:t>
            </a:r>
            <a:r>
              <a:rPr lang="en-US" baseline="-25000" dirty="0" smtClean="0"/>
              <a:t> </a:t>
            </a:r>
            <a:r>
              <a:rPr lang="en-US" dirty="0" smtClean="0"/>
              <a:t>= </a:t>
            </a:r>
            <a:r>
              <a:rPr lang="en-US" dirty="0" smtClean="0">
                <a:sym typeface="Wingdings"/>
              </a:rPr>
              <a:t>5.02 </a:t>
            </a:r>
            <a:r>
              <a:rPr lang="en-US" dirty="0" err="1" smtClean="0">
                <a:sym typeface="Wingdings"/>
              </a:rPr>
              <a:t>TeV</a:t>
            </a:r>
            <a:r>
              <a:rPr lang="en-US" dirty="0" smtClean="0">
                <a:sym typeface="Wingdings"/>
              </a:rPr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1022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47"/>
          <a:stretch/>
        </p:blipFill>
        <p:spPr>
          <a:xfrm>
            <a:off x="1932428" y="0"/>
            <a:ext cx="8534332" cy="6329082"/>
          </a:xfrm>
          <a:prstGeom prst="rect">
            <a:avLst/>
          </a:prstGeom>
        </p:spPr>
      </p:pic>
      <p:cxnSp>
        <p:nvCxnSpPr>
          <p:cNvPr id="5" name="Straight Arrow Connector 4"/>
          <p:cNvCxnSpPr/>
          <p:nvPr/>
        </p:nvCxnSpPr>
        <p:spPr>
          <a:xfrm flipV="1">
            <a:off x="5730377" y="654424"/>
            <a:ext cx="3960470" cy="4156117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/>
          <p:cNvCxnSpPr/>
          <p:nvPr/>
        </p:nvCxnSpPr>
        <p:spPr>
          <a:xfrm>
            <a:off x="9834803" y="842683"/>
            <a:ext cx="1431638" cy="3967858"/>
          </a:xfrm>
          <a:prstGeom prst="straightConnector1">
            <a:avLst/>
          </a:prstGeom>
          <a:ln w="127000">
            <a:prstDash val="sysDot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>
            <a:off x="9868701" y="663390"/>
            <a:ext cx="1397740" cy="17928"/>
          </a:xfrm>
          <a:prstGeom prst="straightConnector1">
            <a:avLst/>
          </a:prstGeom>
          <a:ln w="152400">
            <a:solidFill>
              <a:srgbClr val="FF0000"/>
            </a:solidFill>
            <a:prstDash val="sysDot"/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884268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pwglf2016">
  <a:themeElements>
    <a:clrScheme name="Custom 2">
      <a:dk1>
        <a:srgbClr val="000000"/>
      </a:dk1>
      <a:lt1>
        <a:srgbClr val="FFFFFF"/>
      </a:lt1>
      <a:dk2>
        <a:srgbClr val="242852"/>
      </a:dk2>
      <a:lt2>
        <a:srgbClr val="ACCBF9"/>
      </a:lt2>
      <a:accent1>
        <a:srgbClr val="4A66AC"/>
      </a:accent1>
      <a:accent2>
        <a:srgbClr val="629DD1"/>
      </a:accent2>
      <a:accent3>
        <a:srgbClr val="297FD5"/>
      </a:accent3>
      <a:accent4>
        <a:srgbClr val="7F8FA9"/>
      </a:accent4>
      <a:accent5>
        <a:srgbClr val="5AA2AE"/>
      </a:accent5>
      <a:accent6>
        <a:srgbClr val="9D90A0"/>
      </a:accent6>
      <a:hlink>
        <a:srgbClr val="000000"/>
      </a:hlink>
      <a:folHlink>
        <a:srgbClr val="3EBBF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63292</TotalTime>
  <Words>3706</Words>
  <Application>Microsoft Macintosh PowerPoint</Application>
  <PresentationFormat>Widescreen</PresentationFormat>
  <Paragraphs>495</Paragraphs>
  <Slides>68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68</vt:i4>
      </vt:variant>
    </vt:vector>
  </HeadingPairs>
  <TitlesOfParts>
    <vt:vector size="80" baseType="lpstr">
      <vt:lpstr>Avenir Light</vt:lpstr>
      <vt:lpstr>Calibri</vt:lpstr>
      <vt:lpstr>Cambria Math</vt:lpstr>
      <vt:lpstr>Helvetica</vt:lpstr>
      <vt:lpstr>Lucida Grande</vt:lpstr>
      <vt:lpstr>ＭＳ Ｐゴシック</vt:lpstr>
      <vt:lpstr>Times</vt:lpstr>
      <vt:lpstr>Times New Roman</vt:lpstr>
      <vt:lpstr>Verdana</vt:lpstr>
      <vt:lpstr>Wingdings</vt:lpstr>
      <vt:lpstr>Arial</vt:lpstr>
      <vt:lpstr>pwglf2016</vt:lpstr>
      <vt:lpstr>The physics of heavy-ion collisions</vt:lpstr>
      <vt:lpstr>Overview</vt:lpstr>
      <vt:lpstr>Outline and discussion leaders</vt:lpstr>
      <vt:lpstr>Introduction</vt:lpstr>
      <vt:lpstr>pp / p-Pb / Pb-Pb collisions</vt:lpstr>
      <vt:lpstr>Heavy-ions at the LHC</vt:lpstr>
      <vt:lpstr>Heavy-ion experiments</vt:lpstr>
      <vt:lpstr>Increasing the beam energy over the last decades…</vt:lpstr>
      <vt:lpstr>PowerPoint Presentation</vt:lpstr>
      <vt:lpstr>Energy ranges covered by different non-LHC accelerators</vt:lpstr>
      <vt:lpstr>LHC Run 2</vt:lpstr>
      <vt:lpstr>LHC Run 3 and 4</vt:lpstr>
      <vt:lpstr>The QCD phase transition</vt:lpstr>
      <vt:lpstr>The standard model</vt:lpstr>
      <vt:lpstr>Heavy-ions and Quantum Chromodynamics</vt:lpstr>
      <vt:lpstr>(De-)confinement (1)</vt:lpstr>
      <vt:lpstr>(De-)confinement (2)</vt:lpstr>
      <vt:lpstr>Ab-initio QCD calculations</vt:lpstr>
      <vt:lpstr>Soft and hard probes</vt:lpstr>
      <vt:lpstr>Lattice QCD (LQCD)</vt:lpstr>
      <vt:lpstr>QGP as the asymptotic state of QCD</vt:lpstr>
      <vt:lpstr>Phase transition in Lattice QCD</vt:lpstr>
      <vt:lpstr>Chiral symmetry</vt:lpstr>
      <vt:lpstr>Spontaneous breaking of chiral symmetry</vt:lpstr>
      <vt:lpstr>Spontaneous and explicit symmetry breaking</vt:lpstr>
      <vt:lpstr>Chiral and de-confinement transition</vt:lpstr>
      <vt:lpstr>Summary: phase transitions from 0 to 1013 K</vt:lpstr>
      <vt:lpstr>The phase diagram of QCD (1)</vt:lpstr>
      <vt:lpstr>The phase diagram of QCD (2)</vt:lpstr>
      <vt:lpstr>The baryochemical potential µB</vt:lpstr>
      <vt:lpstr>QGP and the early universe (1)</vt:lpstr>
      <vt:lpstr>QGP and the early universe (2)</vt:lpstr>
      <vt:lpstr>Can we reach such temperatures in the experiment?</vt:lpstr>
      <vt:lpstr>Heavy ion collision</vt:lpstr>
      <vt:lpstr>Heavy ion collision</vt:lpstr>
      <vt:lpstr>Heavy ion collision</vt:lpstr>
      <vt:lpstr>Heavy ion collision</vt:lpstr>
      <vt:lpstr>Heavy ion collision</vt:lpstr>
      <vt:lpstr>Direct photons – black body radiation from the QGP</vt:lpstr>
      <vt:lpstr>QGP thermodynamics and soft probes</vt:lpstr>
      <vt:lpstr>Thermodynamics</vt:lpstr>
      <vt:lpstr>Geometry of heavy ion collisions</vt:lpstr>
      <vt:lpstr>How many particles are created in such a collision?</vt:lpstr>
      <vt:lpstr>dNch/dη in 5.02 TeV Pb-Pb collisions at the LHC</vt:lpstr>
      <vt:lpstr>Instrumentation for heavy-ion experiments: granularity</vt:lpstr>
      <vt:lpstr>Short reminder: (Pseudo-)rapidity</vt:lpstr>
      <vt:lpstr>Total number of charged hadrons in Pb-Pb collisions</vt:lpstr>
      <vt:lpstr>Total number of charged hadrons in Pb-Pb collisions</vt:lpstr>
      <vt:lpstr>A short introduction to statistical thermodynamics (1)</vt:lpstr>
      <vt:lpstr>A short introduction to statistical thermodynamics (2)</vt:lpstr>
      <vt:lpstr>A short introduction to statistical thermodynamics (3)</vt:lpstr>
      <vt:lpstr>QGP thermodynamics and soft probes Particle chemistry</vt:lpstr>
      <vt:lpstr>Statistical-thermal model for heavy-ion collisions</vt:lpstr>
      <vt:lpstr>pT-spectra of identified particles</vt:lpstr>
      <vt:lpstr>Instrumentation for heavy-ion experiments: PID</vt:lpstr>
      <vt:lpstr>Chemical equilibrium at the LHC (1)</vt:lpstr>
      <vt:lpstr>Chemical equilibrium at the LHC (2)</vt:lpstr>
      <vt:lpstr>Chemical equilibrium vs collision energy </vt:lpstr>
      <vt:lpstr>Chemical equilibrium vs collision energy </vt:lpstr>
      <vt:lpstr>Chemical freeze-out line</vt:lpstr>
      <vt:lpstr>Chemical freeze-out line</vt:lpstr>
      <vt:lpstr>Chemical freeze-out line</vt:lpstr>
      <vt:lpstr>Chemical freeze-out as a proof of QGP existence?</vt:lpstr>
      <vt:lpstr>QGP thermodynamics and soft probes Search for QCD critical point and onset of de-confinement</vt:lpstr>
      <vt:lpstr>The QCD critical point</vt:lpstr>
      <vt:lpstr>Critical fluctuations – in ordinary matter</vt:lpstr>
      <vt:lpstr>Critical fluctuations – in quark matter</vt:lpstr>
      <vt:lpstr>End of Lecture 1..</vt:lpstr>
    </vt:vector>
  </TitlesOfParts>
  <Manager/>
  <Company>CERN</Company>
  <LinksUpToDate>false</LinksUpToDate>
  <SharedDoc>false</SharedDoc>
  <HyperlinkBase/>
  <HyperlinksChanged>false</HyperlinksChanged>
  <AppVersion>15.0032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Alexander Kalweit</dc:creator>
  <cp:keywords/>
  <dc:description/>
  <cp:lastModifiedBy>Alexander Kalweit</cp:lastModifiedBy>
  <cp:revision>3037</cp:revision>
  <cp:lastPrinted>2017-08-31T22:21:54Z</cp:lastPrinted>
  <dcterms:created xsi:type="dcterms:W3CDTF">2016-07-11T08:56:58Z</dcterms:created>
  <dcterms:modified xsi:type="dcterms:W3CDTF">2017-08-31T22:39:02Z</dcterms:modified>
  <cp:category/>
</cp:coreProperties>
</file>