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6" d="100"/>
          <a:sy n="126" d="100"/>
        </p:scale>
        <p:origin x="-123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BEA450E-AFB0-4A11-BB65-F7896FD5493D}" type="datetimeFigureOut">
              <a:rPr lang="en-GB" smtClean="0"/>
              <a:t>12/01/2017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2345210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EA450E-AFB0-4A11-BB65-F7896FD5493D}" type="datetimeFigureOut">
              <a:rPr lang="en-GB" smtClean="0"/>
              <a:t>12/01/2017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4255953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EA450E-AFB0-4A11-BB65-F7896FD5493D}" type="datetimeFigureOut">
              <a:rPr lang="en-GB" smtClean="0"/>
              <a:t>12/01/2017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4179389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EA450E-AFB0-4A11-BB65-F7896FD5493D}" type="datetimeFigureOut">
              <a:rPr lang="en-GB" smtClean="0"/>
              <a:t>12/01/2017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2390907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EA450E-AFB0-4A11-BB65-F7896FD5493D}" type="datetimeFigureOut">
              <a:rPr lang="en-GB" smtClean="0"/>
              <a:t>12/01/2017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189301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BEA450E-AFB0-4A11-BB65-F7896FD5493D}" type="datetimeFigureOut">
              <a:rPr lang="en-GB" smtClean="0"/>
              <a:t>12/01/2017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3524581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BEA450E-AFB0-4A11-BB65-F7896FD5493D}" type="datetimeFigureOut">
              <a:rPr lang="en-GB" smtClean="0"/>
              <a:t>12/01/2017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2686743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BEA450E-AFB0-4A11-BB65-F7896FD5493D}" type="datetimeFigureOut">
              <a:rPr lang="en-GB" smtClean="0"/>
              <a:t>12/01/2017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90128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EA450E-AFB0-4A11-BB65-F7896FD5493D}" type="datetimeFigureOut">
              <a:rPr lang="en-GB" smtClean="0"/>
              <a:t>12/01/2017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2907170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A450E-AFB0-4A11-BB65-F7896FD5493D}" type="datetimeFigureOut">
              <a:rPr lang="en-GB" smtClean="0"/>
              <a:t>12/01/2017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1973499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EA450E-AFB0-4A11-BB65-F7896FD5493D}" type="datetimeFigureOut">
              <a:rPr lang="en-GB" smtClean="0"/>
              <a:t>12/01/2017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F075659-ABC7-41B5-BFA0-CA72DA66C81B}" type="slidenum">
              <a:rPr lang="en-GB" smtClean="0"/>
              <a:t>‹#›</a:t>
            </a:fld>
            <a:endParaRPr lang="en-GB"/>
          </a:p>
        </p:txBody>
      </p:sp>
    </p:spTree>
    <p:extLst>
      <p:ext uri="{BB962C8B-B14F-4D97-AF65-F5344CB8AC3E}">
        <p14:creationId xmlns:p14="http://schemas.microsoft.com/office/powerpoint/2010/main" val="2139587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EA450E-AFB0-4A11-BB65-F7896FD5493D}" type="datetimeFigureOut">
              <a:rPr lang="en-GB" smtClean="0"/>
              <a:t>12/01/2017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075659-ABC7-41B5-BFA0-CA72DA66C81B}" type="slidenum">
              <a:rPr lang="en-GB" smtClean="0"/>
              <a:t>‹#›</a:t>
            </a:fld>
            <a:endParaRPr lang="en-GB"/>
          </a:p>
        </p:txBody>
      </p:sp>
    </p:spTree>
    <p:extLst>
      <p:ext uri="{BB962C8B-B14F-4D97-AF65-F5344CB8AC3E}">
        <p14:creationId xmlns:p14="http://schemas.microsoft.com/office/powerpoint/2010/main" val="115461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0"/>
            <a:ext cx="7772400" cy="1080120"/>
          </a:xfrm>
        </p:spPr>
        <p:txBody>
          <a:bodyPr>
            <a:normAutofit/>
          </a:bodyPr>
          <a:lstStyle/>
          <a:p>
            <a:pPr algn="l"/>
            <a:r>
              <a:rPr lang="en-GB" sz="1800" dirty="0" smtClean="0"/>
              <a:t>John Matheson 12/01/17</a:t>
            </a:r>
            <a:endParaRPr lang="en-GB" sz="1800" dirty="0"/>
          </a:p>
        </p:txBody>
      </p:sp>
      <p:sp>
        <p:nvSpPr>
          <p:cNvPr id="4" name="Title 1"/>
          <p:cNvSpPr txBox="1">
            <a:spLocks/>
          </p:cNvSpPr>
          <p:nvPr/>
        </p:nvSpPr>
        <p:spPr>
          <a:xfrm>
            <a:off x="635198" y="692696"/>
            <a:ext cx="7772400" cy="79208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000" dirty="0" smtClean="0"/>
              <a:t>Materials qualification meeting</a:t>
            </a:r>
            <a:endParaRPr lang="en-GB" sz="2000" dirty="0"/>
          </a:p>
        </p:txBody>
      </p:sp>
      <p:sp>
        <p:nvSpPr>
          <p:cNvPr id="6" name="TextBox 5"/>
          <p:cNvSpPr txBox="1"/>
          <p:nvPr/>
        </p:nvSpPr>
        <p:spPr>
          <a:xfrm>
            <a:off x="2195736" y="1412776"/>
            <a:ext cx="5010282" cy="1754326"/>
          </a:xfrm>
          <a:prstGeom prst="rect">
            <a:avLst/>
          </a:prstGeom>
          <a:noFill/>
        </p:spPr>
        <p:txBody>
          <a:bodyPr wrap="none" rtlCol="0">
            <a:spAutoFit/>
          </a:bodyPr>
          <a:lstStyle/>
          <a:p>
            <a:r>
              <a:rPr lang="en-GB" dirty="0" smtClean="0">
                <a:solidFill>
                  <a:srgbClr val="0070C0"/>
                </a:solidFill>
              </a:rPr>
              <a:t>Questions I need to answer:</a:t>
            </a:r>
          </a:p>
          <a:p>
            <a:pPr marL="285750" indent="-285750">
              <a:buFont typeface="Arial" panose="020B0604020202020204" pitchFamily="34" charset="0"/>
              <a:buChar char="•"/>
            </a:pPr>
            <a:r>
              <a:rPr lang="en-GB" dirty="0" smtClean="0">
                <a:solidFill>
                  <a:srgbClr val="0070C0"/>
                </a:solidFill>
              </a:rPr>
              <a:t>What glues are we interested in ?</a:t>
            </a:r>
          </a:p>
          <a:p>
            <a:pPr marL="285750" indent="-285750">
              <a:buFont typeface="Arial" panose="020B0604020202020204" pitchFamily="34" charset="0"/>
              <a:buChar char="•"/>
            </a:pPr>
            <a:r>
              <a:rPr lang="en-GB" dirty="0" smtClean="0">
                <a:solidFill>
                  <a:srgbClr val="0070C0"/>
                </a:solidFill>
              </a:rPr>
              <a:t>What equipment and manpower do we have ?</a:t>
            </a:r>
          </a:p>
          <a:p>
            <a:pPr marL="285750" indent="-285750">
              <a:buFont typeface="Arial" panose="020B0604020202020204" pitchFamily="34" charset="0"/>
              <a:buChar char="•"/>
            </a:pPr>
            <a:r>
              <a:rPr lang="en-GB" dirty="0" smtClean="0">
                <a:solidFill>
                  <a:srgbClr val="0070C0"/>
                </a:solidFill>
              </a:rPr>
              <a:t>What testing activities will we do ?</a:t>
            </a:r>
          </a:p>
          <a:p>
            <a:pPr marL="285750" indent="-285750">
              <a:buFont typeface="Arial" panose="020B0604020202020204" pitchFamily="34" charset="0"/>
              <a:buChar char="•"/>
            </a:pPr>
            <a:endParaRPr lang="en-GB" dirty="0" smtClean="0">
              <a:solidFill>
                <a:srgbClr val="0070C0"/>
              </a:solidFill>
            </a:endParaRPr>
          </a:p>
          <a:p>
            <a:r>
              <a:rPr lang="en-GB" dirty="0" smtClean="0">
                <a:solidFill>
                  <a:srgbClr val="0070C0"/>
                </a:solidFill>
              </a:rPr>
              <a:t>….. Right now I have more questions than answers !</a:t>
            </a:r>
            <a:endParaRPr lang="en-GB" dirty="0">
              <a:solidFill>
                <a:srgbClr val="0070C0"/>
              </a:solidFill>
            </a:endParaRPr>
          </a:p>
        </p:txBody>
      </p:sp>
      <p:sp>
        <p:nvSpPr>
          <p:cNvPr id="7" name="TextBox 6"/>
          <p:cNvSpPr txBox="1"/>
          <p:nvPr/>
        </p:nvSpPr>
        <p:spPr>
          <a:xfrm>
            <a:off x="827382" y="3501008"/>
            <a:ext cx="7580216" cy="2308324"/>
          </a:xfrm>
          <a:prstGeom prst="rect">
            <a:avLst/>
          </a:prstGeom>
          <a:noFill/>
        </p:spPr>
        <p:txBody>
          <a:bodyPr wrap="square" rtlCol="0">
            <a:spAutoFit/>
          </a:bodyPr>
          <a:lstStyle/>
          <a:p>
            <a:r>
              <a:rPr lang="en-GB" dirty="0" smtClean="0"/>
              <a:t>I started looking at this in the context of work at RAL</a:t>
            </a:r>
          </a:p>
          <a:p>
            <a:endParaRPr lang="en-GB" dirty="0" smtClean="0"/>
          </a:p>
          <a:p>
            <a:r>
              <a:rPr lang="en-GB" dirty="0" smtClean="0"/>
              <a:t>As RAL is working on module to half-ring mounting for pixels and module to stave mounting for strips, my main concern is SE4445</a:t>
            </a:r>
          </a:p>
          <a:p>
            <a:pPr marL="285750" indent="-285750">
              <a:buFont typeface="Arial" panose="020B0604020202020204" pitchFamily="34" charset="0"/>
              <a:buChar char="•"/>
            </a:pPr>
            <a:r>
              <a:rPr lang="en-GB" dirty="0" smtClean="0"/>
              <a:t>This was chosen to be soft enough to allow rework</a:t>
            </a:r>
          </a:p>
          <a:p>
            <a:pPr marL="285750" indent="-285750">
              <a:buFont typeface="Arial" panose="020B0604020202020204" pitchFamily="34" charset="0"/>
              <a:buChar char="•"/>
            </a:pPr>
            <a:r>
              <a:rPr lang="en-GB" dirty="0" smtClean="0"/>
              <a:t>Its flexibility also must reduce the stresses due to mismatched CTE</a:t>
            </a:r>
          </a:p>
          <a:p>
            <a:pPr marL="285750" indent="-285750">
              <a:buFont typeface="Arial" panose="020B0604020202020204" pitchFamily="34" charset="0"/>
              <a:buChar char="•"/>
            </a:pPr>
            <a:r>
              <a:rPr lang="en-GB" dirty="0" smtClean="0"/>
              <a:t>Would be good to know how much it hardens under irradiation</a:t>
            </a:r>
          </a:p>
          <a:p>
            <a:pPr marL="285750" indent="-285750">
              <a:buFont typeface="Arial" panose="020B0604020202020204" pitchFamily="34" charset="0"/>
              <a:buChar char="•"/>
            </a:pPr>
            <a:r>
              <a:rPr lang="en-GB" dirty="0" smtClean="0"/>
              <a:t>What is the effect of repeated thermal cycling ?</a:t>
            </a:r>
            <a:endParaRPr lang="en-GB" dirty="0"/>
          </a:p>
        </p:txBody>
      </p:sp>
    </p:spTree>
    <p:extLst>
      <p:ext uri="{BB962C8B-B14F-4D97-AF65-F5344CB8AC3E}">
        <p14:creationId xmlns:p14="http://schemas.microsoft.com/office/powerpoint/2010/main" val="3787640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836711"/>
            <a:ext cx="7560840" cy="5355312"/>
          </a:xfrm>
          <a:prstGeom prst="rect">
            <a:avLst/>
          </a:prstGeom>
          <a:noFill/>
        </p:spPr>
        <p:txBody>
          <a:bodyPr wrap="square" rtlCol="0">
            <a:spAutoFit/>
          </a:bodyPr>
          <a:lstStyle/>
          <a:p>
            <a:r>
              <a:rPr lang="en-GB" dirty="0" smtClean="0"/>
              <a:t>Techniques at RAL include:</a:t>
            </a:r>
          </a:p>
          <a:p>
            <a:pPr marL="285750" indent="-285750">
              <a:buFont typeface="Arial" panose="020B0604020202020204" pitchFamily="34" charset="0"/>
              <a:buChar char="•"/>
            </a:pPr>
            <a:r>
              <a:rPr lang="en-GB" dirty="0" err="1" smtClean="0"/>
              <a:t>Instron</a:t>
            </a:r>
            <a:r>
              <a:rPr lang="en-GB" dirty="0" smtClean="0"/>
              <a:t> mechanical pull/shear testing</a:t>
            </a:r>
          </a:p>
          <a:p>
            <a:pPr marL="285750" indent="-285750">
              <a:buFont typeface="Arial" panose="020B0604020202020204" pitchFamily="34" charset="0"/>
              <a:buChar char="•"/>
            </a:pPr>
            <a:r>
              <a:rPr lang="en-GB" dirty="0" smtClean="0"/>
              <a:t>Dynamic mechanical analysis  - this gets us Young’s modulus as a function of temperature and so we can watch changes in flexibility with irradiation</a:t>
            </a:r>
          </a:p>
          <a:p>
            <a:pPr marL="285750" indent="-285750">
              <a:buFont typeface="Arial" panose="020B0604020202020204" pitchFamily="34" charset="0"/>
              <a:buChar char="•"/>
            </a:pPr>
            <a:r>
              <a:rPr lang="en-GB" dirty="0" smtClean="0"/>
              <a:t>Also DSC, FTIR, UV-Vis spectroscopy…..</a:t>
            </a:r>
          </a:p>
          <a:p>
            <a:pPr marL="285750" indent="-285750">
              <a:buFont typeface="Arial" panose="020B0604020202020204" pitchFamily="34" charset="0"/>
              <a:buChar char="•"/>
            </a:pPr>
            <a:endParaRPr lang="en-GB" dirty="0"/>
          </a:p>
          <a:p>
            <a:r>
              <a:rPr lang="en-GB" dirty="0" smtClean="0"/>
              <a:t>Manpower is available within the Advanced Materials Group, but both this and a flat rate for access to the machines must be paid</a:t>
            </a:r>
          </a:p>
          <a:p>
            <a:endParaRPr lang="en-GB" dirty="0"/>
          </a:p>
          <a:p>
            <a:r>
              <a:rPr lang="en-GB" dirty="0" smtClean="0"/>
              <a:t>If we do mechanical testing </a:t>
            </a:r>
            <a:r>
              <a:rPr lang="en-GB" b="1" dirty="0" smtClean="0"/>
              <a:t>and</a:t>
            </a:r>
            <a:r>
              <a:rPr lang="en-GB" dirty="0" smtClean="0"/>
              <a:t> DMA we estimate being able to measure circa 4 samples per day or 20 per week. I guess a week costs £2.5K all-in but this needs to be discussed internally. DMA takes much longer than simple mechanical measurements (pull, shear).</a:t>
            </a:r>
          </a:p>
          <a:p>
            <a:endParaRPr lang="en-GB" dirty="0" smtClean="0"/>
          </a:p>
          <a:p>
            <a:r>
              <a:rPr lang="en-GB" dirty="0" smtClean="0">
                <a:solidFill>
                  <a:srgbClr val="0070C0"/>
                </a:solidFill>
              </a:rPr>
              <a:t>We need to find some money !</a:t>
            </a:r>
          </a:p>
          <a:p>
            <a:endParaRPr lang="en-GB" dirty="0"/>
          </a:p>
          <a:p>
            <a:r>
              <a:rPr lang="en-GB" dirty="0" smtClean="0"/>
              <a:t>At this point it starts to get more useful to talk about the UK, not just RAL….</a:t>
            </a:r>
          </a:p>
          <a:p>
            <a:endParaRPr lang="en-GB" dirty="0"/>
          </a:p>
          <a:p>
            <a:endParaRPr lang="en-GB" dirty="0"/>
          </a:p>
        </p:txBody>
      </p:sp>
    </p:spTree>
    <p:extLst>
      <p:ext uri="{BB962C8B-B14F-4D97-AF65-F5344CB8AC3E}">
        <p14:creationId xmlns:p14="http://schemas.microsoft.com/office/powerpoint/2010/main" val="1673243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052736"/>
            <a:ext cx="7776864" cy="4524315"/>
          </a:xfrm>
          <a:prstGeom prst="rect">
            <a:avLst/>
          </a:prstGeom>
          <a:noFill/>
        </p:spPr>
        <p:txBody>
          <a:bodyPr wrap="square" rtlCol="0">
            <a:spAutoFit/>
          </a:bodyPr>
          <a:lstStyle/>
          <a:p>
            <a:r>
              <a:rPr lang="en-GB" sz="1600" dirty="0" smtClean="0">
                <a:solidFill>
                  <a:srgbClr val="0070C0"/>
                </a:solidFill>
              </a:rPr>
              <a:t>In the UK there are several work packages within the ITK Upgrade for which glue irradiation is important.</a:t>
            </a:r>
          </a:p>
          <a:p>
            <a:pPr marL="285750" indent="-285750">
              <a:buFont typeface="Arial" panose="020B0604020202020204" pitchFamily="34" charset="0"/>
              <a:buChar char="•"/>
            </a:pPr>
            <a:endParaRPr lang="en-GB" sz="1600" dirty="0">
              <a:solidFill>
                <a:srgbClr val="0070C0"/>
              </a:solidFill>
            </a:endParaRPr>
          </a:p>
          <a:p>
            <a:pPr marL="285750" indent="-285750">
              <a:buFont typeface="Arial" panose="020B0604020202020204" pitchFamily="34" charset="0"/>
              <a:buChar char="•"/>
            </a:pPr>
            <a:r>
              <a:rPr lang="en-GB" sz="1600" dirty="0" smtClean="0">
                <a:solidFill>
                  <a:srgbClr val="0070C0"/>
                </a:solidFill>
              </a:rPr>
              <a:t>There is broad consensus that the UK should be involved, not just RAL</a:t>
            </a:r>
          </a:p>
          <a:p>
            <a:pPr marL="285750" indent="-285750">
              <a:buFont typeface="Arial" panose="020B0604020202020204" pitchFamily="34" charset="0"/>
              <a:buChar char="•"/>
            </a:pPr>
            <a:endParaRPr lang="en-GB" sz="1600" dirty="0">
              <a:solidFill>
                <a:srgbClr val="0070C0"/>
              </a:solidFill>
            </a:endParaRPr>
          </a:p>
          <a:p>
            <a:pPr marL="285750" indent="-285750">
              <a:buFont typeface="Arial" panose="020B0604020202020204" pitchFamily="34" charset="0"/>
              <a:buChar char="•"/>
            </a:pPr>
            <a:r>
              <a:rPr lang="en-GB" sz="1600" dirty="0" smtClean="0">
                <a:solidFill>
                  <a:srgbClr val="0070C0"/>
                </a:solidFill>
              </a:rPr>
              <a:t>First approach to Liverpool University elicits the reply that Tim Jones has 5kN and 30kN materials testers (pull, shear, etc.) and are willing to perform measurements for us.</a:t>
            </a:r>
          </a:p>
          <a:p>
            <a:pPr marL="285750" indent="-285750">
              <a:buFont typeface="Arial" panose="020B0604020202020204" pitchFamily="34" charset="0"/>
              <a:buChar char="•"/>
            </a:pPr>
            <a:endParaRPr lang="en-GB" sz="1600" dirty="0">
              <a:solidFill>
                <a:srgbClr val="0070C0"/>
              </a:solidFill>
            </a:endParaRPr>
          </a:p>
          <a:p>
            <a:pPr marL="285750" indent="-285750">
              <a:buFont typeface="Arial" panose="020B0604020202020204" pitchFamily="34" charset="0"/>
              <a:buChar char="•"/>
            </a:pPr>
            <a:r>
              <a:rPr lang="en-GB" sz="1600" dirty="0" smtClean="0">
                <a:solidFill>
                  <a:srgbClr val="0070C0"/>
                </a:solidFill>
              </a:rPr>
              <a:t>UK ITK Upgrade may be able to save money (e.g.) by asking the Universities to do the mechanical tests and just doing the DMA at RAL where necessary</a:t>
            </a:r>
          </a:p>
          <a:p>
            <a:pPr marL="285750" indent="-285750">
              <a:buFont typeface="Arial" panose="020B0604020202020204" pitchFamily="34" charset="0"/>
              <a:buChar char="•"/>
            </a:pPr>
            <a:endParaRPr lang="en-GB" sz="1600" dirty="0">
              <a:solidFill>
                <a:srgbClr val="0070C0"/>
              </a:solidFill>
            </a:endParaRPr>
          </a:p>
          <a:p>
            <a:pPr marL="285750" indent="-285750">
              <a:buFont typeface="Arial" panose="020B0604020202020204" pitchFamily="34" charset="0"/>
              <a:buChar char="•"/>
            </a:pPr>
            <a:r>
              <a:rPr lang="en-GB" sz="1600" dirty="0" smtClean="0">
                <a:solidFill>
                  <a:srgbClr val="0070C0"/>
                </a:solidFill>
              </a:rPr>
              <a:t>At the present time we want to discuss the available resources. The relevant meeting occurs every Monday and we will try to get an answer as soon as possible. The idea is that by asking for contributions from several work packages we hope to build up a useful total resource, which we can then offer.</a:t>
            </a:r>
          </a:p>
          <a:p>
            <a:pPr marL="285750" indent="-285750">
              <a:buFont typeface="Arial" panose="020B0604020202020204" pitchFamily="34" charset="0"/>
              <a:buChar char="•"/>
            </a:pPr>
            <a:endParaRPr lang="en-GB" sz="1600" dirty="0">
              <a:solidFill>
                <a:srgbClr val="0070C0"/>
              </a:solidFill>
            </a:endParaRPr>
          </a:p>
          <a:p>
            <a:pPr marL="285750" indent="-285750">
              <a:buFont typeface="Arial" panose="020B0604020202020204" pitchFamily="34" charset="0"/>
              <a:buChar char="•"/>
            </a:pPr>
            <a:r>
              <a:rPr lang="en-GB" sz="1600" dirty="0" smtClean="0">
                <a:solidFill>
                  <a:srgbClr val="0070C0"/>
                </a:solidFill>
              </a:rPr>
              <a:t>Also I should make up a list of glues used in all WPs, there will be many more than SE4445 alone !</a:t>
            </a:r>
            <a:endParaRPr lang="en-GB" sz="1600" dirty="0">
              <a:solidFill>
                <a:srgbClr val="0070C0"/>
              </a:solidFill>
            </a:endParaRPr>
          </a:p>
        </p:txBody>
      </p:sp>
    </p:spTree>
    <p:extLst>
      <p:ext uri="{BB962C8B-B14F-4D97-AF65-F5344CB8AC3E}">
        <p14:creationId xmlns:p14="http://schemas.microsoft.com/office/powerpoint/2010/main" val="1391110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1052736"/>
            <a:ext cx="7776864" cy="4031873"/>
          </a:xfrm>
          <a:prstGeom prst="rect">
            <a:avLst/>
          </a:prstGeom>
          <a:noFill/>
        </p:spPr>
        <p:txBody>
          <a:bodyPr wrap="square" rtlCol="0">
            <a:spAutoFit/>
          </a:bodyPr>
          <a:lstStyle/>
          <a:p>
            <a:r>
              <a:rPr lang="en-GB" sz="1600" dirty="0" smtClean="0"/>
              <a:t>The $64M Question: What would be useful for the UK to contribute overall ?</a:t>
            </a:r>
          </a:p>
          <a:p>
            <a:endParaRPr lang="en-GB" sz="1600" dirty="0" smtClean="0">
              <a:solidFill>
                <a:srgbClr val="0070C0"/>
              </a:solidFill>
            </a:endParaRPr>
          </a:p>
          <a:p>
            <a:endParaRPr lang="en-GB" sz="1600" dirty="0">
              <a:solidFill>
                <a:srgbClr val="0070C0"/>
              </a:solidFill>
            </a:endParaRPr>
          </a:p>
          <a:p>
            <a:r>
              <a:rPr lang="en-GB" sz="1600" dirty="0" smtClean="0">
                <a:solidFill>
                  <a:srgbClr val="0070C0"/>
                </a:solidFill>
              </a:rPr>
              <a:t>How many samples there will be in total ? What measurement(s) will be done on each ?</a:t>
            </a:r>
          </a:p>
          <a:p>
            <a:endParaRPr lang="en-GB" sz="1600" dirty="0">
              <a:solidFill>
                <a:srgbClr val="0070C0"/>
              </a:solidFill>
            </a:endParaRPr>
          </a:p>
          <a:p>
            <a:r>
              <a:rPr lang="en-GB" sz="1600" dirty="0" smtClean="0">
                <a:solidFill>
                  <a:srgbClr val="0070C0"/>
                </a:solidFill>
              </a:rPr>
              <a:t>How many samples per institution need to be measured ?</a:t>
            </a:r>
          </a:p>
          <a:p>
            <a:endParaRPr lang="en-GB" sz="1600" dirty="0">
              <a:solidFill>
                <a:srgbClr val="0070C0"/>
              </a:solidFill>
            </a:endParaRPr>
          </a:p>
          <a:p>
            <a:r>
              <a:rPr lang="en-GB" sz="1600" dirty="0" smtClean="0">
                <a:solidFill>
                  <a:srgbClr val="0070C0"/>
                </a:solidFill>
              </a:rPr>
              <a:t>What is the amount needed to pay for the irradiations ? (and is paying this optional ??).</a:t>
            </a:r>
            <a:endParaRPr lang="en-GB" sz="1600" dirty="0">
              <a:solidFill>
                <a:srgbClr val="0070C0"/>
              </a:solidFill>
            </a:endParaRPr>
          </a:p>
          <a:p>
            <a:endParaRPr lang="en-GB" sz="1600" dirty="0" smtClean="0">
              <a:solidFill>
                <a:srgbClr val="0070C0"/>
              </a:solidFill>
            </a:endParaRPr>
          </a:p>
          <a:p>
            <a:endParaRPr lang="en-GB" sz="1600" dirty="0" smtClean="0">
              <a:solidFill>
                <a:srgbClr val="0070C0"/>
              </a:solidFill>
            </a:endParaRPr>
          </a:p>
          <a:p>
            <a:r>
              <a:rPr lang="en-GB" sz="1600" dirty="0" smtClean="0">
                <a:solidFill>
                  <a:srgbClr val="0070C0"/>
                </a:solidFill>
              </a:rPr>
              <a:t>A few measurements on SE4445 might just be enough for me personally, but the UK as a whole may be able to contribute significantly to the program.  </a:t>
            </a:r>
          </a:p>
          <a:p>
            <a:endParaRPr lang="en-GB" sz="1600" dirty="0" smtClean="0">
              <a:solidFill>
                <a:srgbClr val="0070C0"/>
              </a:solidFill>
            </a:endParaRPr>
          </a:p>
          <a:p>
            <a:endParaRPr lang="en-GB" sz="1600" dirty="0">
              <a:solidFill>
                <a:srgbClr val="0070C0"/>
              </a:solidFill>
            </a:endParaRPr>
          </a:p>
          <a:p>
            <a:r>
              <a:rPr lang="en-GB" sz="1600" dirty="0" smtClean="0"/>
              <a:t>Once I have understood what fraction of the work the UK would do ideally, I will use this as a starting point for discussions about resources. </a:t>
            </a:r>
            <a:endParaRPr lang="en-GB" sz="1600" dirty="0"/>
          </a:p>
        </p:txBody>
      </p:sp>
    </p:spTree>
    <p:extLst>
      <p:ext uri="{BB962C8B-B14F-4D97-AF65-F5344CB8AC3E}">
        <p14:creationId xmlns:p14="http://schemas.microsoft.com/office/powerpoint/2010/main" val="9677073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561</Words>
  <Application>Microsoft Office PowerPoint</Application>
  <PresentationFormat>On-screen Show (4:3)</PresentationFormat>
  <Paragraphs>52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John Matheson 12/01/17</vt:lpstr>
      <vt:lpstr>PowerPoint Presentation</vt:lpstr>
      <vt:lpstr>PowerPoint Presentation</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Matheson 12/01/17</dc:title>
  <dc:creator>Matheson, John (STFC,RAL,PPD)</dc:creator>
  <cp:lastModifiedBy>Matheson, John (STFC,RAL,PPD)</cp:lastModifiedBy>
  <cp:revision>21</cp:revision>
  <dcterms:created xsi:type="dcterms:W3CDTF">2017-01-12T11:13:27Z</dcterms:created>
  <dcterms:modified xsi:type="dcterms:W3CDTF">2017-01-12T13:57:52Z</dcterms:modified>
</cp:coreProperties>
</file>