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23"/>
  </p:notesMasterIdLst>
  <p:handoutMasterIdLst>
    <p:handoutMasterId r:id="rId24"/>
  </p:handoutMasterIdLst>
  <p:sldIdLst>
    <p:sldId id="259" r:id="rId2"/>
    <p:sldId id="260" r:id="rId3"/>
    <p:sldId id="278" r:id="rId4"/>
    <p:sldId id="286" r:id="rId5"/>
    <p:sldId id="290" r:id="rId6"/>
    <p:sldId id="297" r:id="rId7"/>
    <p:sldId id="306" r:id="rId8"/>
    <p:sldId id="305" r:id="rId9"/>
    <p:sldId id="288" r:id="rId10"/>
    <p:sldId id="271" r:id="rId11"/>
    <p:sldId id="293" r:id="rId12"/>
    <p:sldId id="291" r:id="rId13"/>
    <p:sldId id="299" r:id="rId14"/>
    <p:sldId id="298" r:id="rId15"/>
    <p:sldId id="300" r:id="rId16"/>
    <p:sldId id="301" r:id="rId17"/>
    <p:sldId id="302" r:id="rId18"/>
    <p:sldId id="303" r:id="rId19"/>
    <p:sldId id="294" r:id="rId20"/>
    <p:sldId id="304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2EB"/>
    <a:srgbClr val="0055A0"/>
    <a:srgbClr val="6E0A49"/>
    <a:srgbClr val="3F062A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9" autoAdjust="0"/>
    <p:restoredTop sz="89883" autoAdjust="0"/>
  </p:normalViewPr>
  <p:slideViewPr>
    <p:cSldViewPr snapToGrid="0" snapToObjects="1">
      <p:cViewPr varScale="1">
        <p:scale>
          <a:sx n="120" d="100"/>
          <a:sy n="120" d="100"/>
        </p:scale>
        <p:origin x="108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2" d="100"/>
          <a:sy n="102" d="100"/>
        </p:scale>
        <p:origin x="3258" y="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9841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1655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3811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645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5709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0509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7832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6974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2631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576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240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0779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15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50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311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108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75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371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251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537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8808652" y="6613216"/>
            <a:ext cx="335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4813DBA0-DC58-4279-B451-BCFCB04C8BAF}" type="slidenum">
              <a:rPr lang="en-GB" sz="1000" smtClean="0"/>
              <a:pPr algn="r"/>
              <a:t>‹#›</a:t>
            </a:fld>
            <a:endParaRPr lang="en-GB" sz="1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492875"/>
            <a:ext cx="3086100" cy="365125"/>
          </a:xfrm>
        </p:spPr>
        <p:txBody>
          <a:bodyPr/>
          <a:lstStyle/>
          <a:p>
            <a:r>
              <a:rPr lang="en-GB" smtClean="0"/>
              <a:t>LIU-PSB meeting 17 January 2017, L. Sermeus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51" y="274638"/>
            <a:ext cx="619098" cy="74765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32121" y="274638"/>
            <a:ext cx="8229600" cy="10015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51816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smtClean="0"/>
              <a:t>LIU-PSB meeting 17 January 2017, L. Sermeus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-2215" y="649287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LIU-PSB meeting 17 January 2017, L. Sermeus</a:t>
            </a:r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8808652" y="6613216"/>
            <a:ext cx="335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4813DBA0-DC58-4279-B451-BCFCB04C8BAF}" type="slidenum">
              <a:rPr lang="en-GB" sz="1000" smtClean="0"/>
              <a:pPr algn="r"/>
              <a:t>‹#›</a:t>
            </a:fld>
            <a:endParaRPr lang="en-GB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10" y="1103503"/>
            <a:ext cx="9149656" cy="43552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BT.KFA10 test 1 in B867: kick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262919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Normalised kick of 1 magnet. </a:t>
            </a:r>
            <a:r>
              <a:rPr lang="en-GB" dirty="0" smtClean="0">
                <a:solidFill>
                  <a:srgbClr val="00B050"/>
                </a:solidFill>
              </a:rPr>
              <a:t>Measured with strip-line probe – </a:t>
            </a:r>
            <a:r>
              <a:rPr lang="en-GB" dirty="0" smtClean="0">
                <a:solidFill>
                  <a:srgbClr val="FF0000"/>
                </a:solidFill>
              </a:rPr>
              <a:t>Simulated with PSPICE (~1000 components). </a:t>
            </a:r>
            <a:r>
              <a:rPr lang="en-GB" dirty="0" smtClean="0">
                <a:solidFill>
                  <a:prstClr val="black"/>
                </a:solidFill>
              </a:rPr>
              <a:t>Discrepancy in the rise due (I think) to magnet conductor skin effect not modelled in PSPICE due to convergence problems.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032" y="5829627"/>
            <a:ext cx="1715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Rise (2-96.2)%</a:t>
            </a:r>
            <a:endParaRPr lang="en-GB" dirty="0">
              <a:solidFill>
                <a:prstClr val="black"/>
              </a:solidFill>
            </a:endParaRP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348448" y="5829627"/>
            <a:ext cx="1133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Measured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 ~95ns</a:t>
            </a:r>
            <a:r>
              <a:rPr lang="en-GB" dirty="0">
                <a:solidFill>
                  <a:prstClr val="black"/>
                </a:solidFill>
              </a:rPr>
              <a:t>	</a:t>
            </a:r>
            <a:endParaRPr lang="en-GB" dirty="0"/>
          </a:p>
          <a:p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>
                <a:solidFill>
                  <a:prstClr val="black"/>
                </a:solidFill>
              </a:rPr>
              <a:t>		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64177" y="5829627"/>
            <a:ext cx="1659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Calculated  </a:t>
            </a:r>
          </a:p>
          <a:p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~95ns</a:t>
            </a:r>
            <a:r>
              <a:rPr lang="en-GB" dirty="0">
                <a:solidFill>
                  <a:srgbClr val="FF0000"/>
                </a:solidFill>
              </a:rPr>
              <a:t>	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	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LIU-PSB meeting 17 January 2017, L. Sermeus</a:t>
            </a:r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608997" y="1614115"/>
            <a:ext cx="13070" cy="69176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91478" y="2305879"/>
            <a:ext cx="171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First peak 96.2%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1622067" y="1614115"/>
            <a:ext cx="182880" cy="7379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2528516" y="1342121"/>
            <a:ext cx="1372641" cy="9637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450907" y="2352045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100%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1073426" y="4190360"/>
            <a:ext cx="1858731" cy="6842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920452" y="3918980"/>
            <a:ext cx="4774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Pre-pulse ripple due to 2-gap </a:t>
            </a:r>
            <a:r>
              <a:rPr lang="en-GB" dirty="0" err="1" smtClean="0"/>
              <a:t>thyratron</a:t>
            </a:r>
            <a:r>
              <a:rPr lang="en-GB" dirty="0" smtClean="0"/>
              <a:t> switching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823291" y="724586"/>
            <a:ext cx="6043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Kick measurement </a:t>
            </a:r>
            <a:r>
              <a:rPr lang="en-GB" dirty="0"/>
              <a:t>with </a:t>
            </a:r>
            <a:r>
              <a:rPr lang="en-GB" dirty="0" smtClean="0"/>
              <a:t>a matched strip-line (large bandwidth)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594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7" t="21570" r="19280" b="20759"/>
          <a:stretch/>
        </p:blipFill>
        <p:spPr>
          <a:xfrm>
            <a:off x="318055" y="945465"/>
            <a:ext cx="8460000" cy="388800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8311" y="4825801"/>
            <a:ext cx="5595150" cy="172607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One generator supplying only one magnet</a:t>
            </a:r>
            <a:r>
              <a:rPr lang="en-GB" dirty="0"/>
              <a:t> </a:t>
            </a:r>
            <a:r>
              <a:rPr lang="en-GB" dirty="0" smtClean="0"/>
              <a:t>connected the same way as KFA10.</a:t>
            </a:r>
          </a:p>
          <a:p>
            <a:r>
              <a:rPr lang="en-GB" dirty="0" smtClean="0"/>
              <a:t>Two cables connected for 12.5</a:t>
            </a:r>
            <a:r>
              <a:rPr lang="el-GR" dirty="0" smtClean="0"/>
              <a:t>Ω</a:t>
            </a:r>
            <a:r>
              <a:rPr lang="en-GB" dirty="0" smtClean="0"/>
              <a:t> impedance.</a:t>
            </a:r>
          </a:p>
          <a:p>
            <a:r>
              <a:rPr lang="en-GB" dirty="0" smtClean="0"/>
              <a:t>Magnets equipped with CMD5005 ferrite type.</a:t>
            </a:r>
          </a:p>
          <a:p>
            <a:r>
              <a:rPr lang="en-GB" dirty="0" smtClean="0"/>
              <a:t>Filters disconnected. Saturating inductor at magnet input.</a:t>
            </a:r>
          </a:p>
          <a:p>
            <a:r>
              <a:rPr lang="en-GB" dirty="0"/>
              <a:t>PFL voltage: 56kV (required for 2GeV beam)</a:t>
            </a:r>
          </a:p>
          <a:p>
            <a:r>
              <a:rPr lang="en-GB" dirty="0"/>
              <a:t>Magnet current: ~4500A (=</a:t>
            </a:r>
            <a:r>
              <a:rPr lang="en-GB" dirty="0" err="1"/>
              <a:t>thyratron</a:t>
            </a:r>
            <a:r>
              <a:rPr lang="en-GB" dirty="0"/>
              <a:t> current)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66692" y="274638"/>
            <a:ext cx="8277307" cy="1001560"/>
          </a:xfrm>
        </p:spPr>
        <p:txBody>
          <a:bodyPr/>
          <a:lstStyle/>
          <a:p>
            <a:r>
              <a:rPr lang="en-US" dirty="0"/>
              <a:t>BT.KFA10 </a:t>
            </a:r>
            <a:r>
              <a:rPr lang="en-US" dirty="0" smtClean="0"/>
              <a:t>test 2 </a:t>
            </a:r>
            <a:r>
              <a:rPr lang="en-US" dirty="0"/>
              <a:t>in B867: kick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LIU-PSB meeting 17 January 2017, L. Sermeus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461" y="4840875"/>
            <a:ext cx="2633472" cy="197510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637969" y="2451696"/>
            <a:ext cx="2154803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442427" y="2735903"/>
            <a:ext cx="2154803" cy="15021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303520" y="2495368"/>
            <a:ext cx="3513720" cy="14584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005345" y="4162591"/>
            <a:ext cx="1456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Disconnected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8741" y="760799"/>
            <a:ext cx="8044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First layout with added saturating inductor (July 2016) 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5919746" y="1548850"/>
            <a:ext cx="914400" cy="914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451861" y="1800465"/>
            <a:ext cx="1217038" cy="9968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25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41" y="1033749"/>
            <a:ext cx="8677703" cy="41663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/>
              <a:t>BT.KFA10 </a:t>
            </a:r>
            <a:r>
              <a:rPr lang="en-US" dirty="0" smtClean="0"/>
              <a:t>test 2 </a:t>
            </a:r>
            <a:r>
              <a:rPr lang="en-US" dirty="0"/>
              <a:t>in B867: kick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610" y="5279397"/>
            <a:ext cx="90803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Normalised kick of 1 magnet. </a:t>
            </a:r>
            <a:r>
              <a:rPr lang="en-GB" dirty="0" smtClean="0">
                <a:solidFill>
                  <a:srgbClr val="00B050"/>
                </a:solidFill>
              </a:rPr>
              <a:t>Measured with strip-line probe – </a:t>
            </a:r>
            <a:r>
              <a:rPr lang="en-GB" dirty="0" smtClean="0">
                <a:solidFill>
                  <a:srgbClr val="FF0000"/>
                </a:solidFill>
              </a:rPr>
              <a:t>Simulated with PSPICE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Discrepancy in the rise due (I think) to magnet conductor skin effect not modelled in PSPICE + saturating inductor behaviour.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6869" y="5855652"/>
            <a:ext cx="3721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Rise (2-96.6)%                        (2-95.6)%	</a:t>
            </a:r>
            <a:endParaRPr lang="en-GB" dirty="0">
              <a:solidFill>
                <a:prstClr val="black"/>
              </a:solidFill>
            </a:endParaRP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739535" y="5855652"/>
            <a:ext cx="1133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Measured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 ~91ns</a:t>
            </a:r>
            <a:r>
              <a:rPr lang="en-GB" dirty="0">
                <a:solidFill>
                  <a:prstClr val="black"/>
                </a:solidFill>
              </a:rPr>
              <a:t>	</a:t>
            </a:r>
            <a:endParaRPr lang="en-GB" dirty="0"/>
          </a:p>
          <a:p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>
                <a:solidFill>
                  <a:prstClr val="black"/>
                </a:solidFill>
              </a:rPr>
              <a:t>		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64177" y="5829627"/>
            <a:ext cx="1659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Calculated  </a:t>
            </a:r>
          </a:p>
          <a:p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97.6ns</a:t>
            </a:r>
            <a:r>
              <a:rPr lang="en-GB" dirty="0">
                <a:solidFill>
                  <a:srgbClr val="FF0000"/>
                </a:solidFill>
              </a:rPr>
              <a:t>	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	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LIU-PSB meeting 17 January 2017, L. Sermeus</a:t>
            </a:r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500703" y="1543784"/>
            <a:ext cx="150610" cy="99040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9299" y="2597765"/>
            <a:ext cx="171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First peak 96.6%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1733097" y="1543784"/>
            <a:ext cx="1136146" cy="5954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90902" y="2114113"/>
            <a:ext cx="171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First peak 95.6%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3014398" y="1280407"/>
            <a:ext cx="1183891" cy="11277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038702" y="2369901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100%</a:t>
            </a:r>
          </a:p>
        </p:txBody>
      </p:sp>
      <p:cxnSp>
        <p:nvCxnSpPr>
          <p:cNvPr id="20" name="Straight Arrow Connector 19"/>
          <p:cNvCxnSpPr>
            <a:stCxn id="22" idx="1"/>
          </p:cNvCxnSpPr>
          <p:nvPr/>
        </p:nvCxnSpPr>
        <p:spPr>
          <a:xfrm flipH="1">
            <a:off x="850791" y="3973384"/>
            <a:ext cx="2198692" cy="7666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049483" y="3788718"/>
            <a:ext cx="2603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Pre-pulse ripple cancelled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1651314" y="1543784"/>
            <a:ext cx="439588" cy="143339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33097" y="2903417"/>
            <a:ext cx="1316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Undershoot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     92.3%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07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2" t="14048" r="18704" b="27989"/>
          <a:stretch/>
        </p:blipFill>
        <p:spPr>
          <a:xfrm>
            <a:off x="458004" y="977095"/>
            <a:ext cx="8359236" cy="3907526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8311" y="4825801"/>
            <a:ext cx="5595150" cy="1765829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One generator supplying only one magnet connected the same way as KFA10.</a:t>
            </a:r>
          </a:p>
          <a:p>
            <a:r>
              <a:rPr lang="en-GB" dirty="0" smtClean="0"/>
              <a:t>Two cables connected for 12.5</a:t>
            </a:r>
            <a:r>
              <a:rPr lang="el-GR" dirty="0" smtClean="0"/>
              <a:t>Ω</a:t>
            </a:r>
            <a:r>
              <a:rPr lang="en-GB" dirty="0" smtClean="0"/>
              <a:t> impedance.</a:t>
            </a:r>
          </a:p>
          <a:p>
            <a:r>
              <a:rPr lang="en-GB" dirty="0" smtClean="0"/>
              <a:t>Magnets equipped with CMD5005 ferrite type.</a:t>
            </a:r>
          </a:p>
          <a:p>
            <a:r>
              <a:rPr lang="en-GB" dirty="0" smtClean="0"/>
              <a:t>Filters added. Saturating inductor at magnet input.</a:t>
            </a:r>
          </a:p>
          <a:p>
            <a:r>
              <a:rPr lang="en-GB" dirty="0"/>
              <a:t>PFL voltage: 56kV (required for 2GeV beam)</a:t>
            </a:r>
          </a:p>
          <a:p>
            <a:r>
              <a:rPr lang="en-GB" dirty="0"/>
              <a:t>Magnet current: ~4500A (=</a:t>
            </a:r>
            <a:r>
              <a:rPr lang="en-GB" dirty="0" err="1"/>
              <a:t>thyratron</a:t>
            </a:r>
            <a:r>
              <a:rPr lang="en-GB" dirty="0"/>
              <a:t> current)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66692" y="274638"/>
            <a:ext cx="8277307" cy="1001560"/>
          </a:xfrm>
        </p:spPr>
        <p:txBody>
          <a:bodyPr/>
          <a:lstStyle/>
          <a:p>
            <a:r>
              <a:rPr lang="en-US" dirty="0"/>
              <a:t>BT.KFA10 </a:t>
            </a:r>
            <a:r>
              <a:rPr lang="en-US" dirty="0" smtClean="0"/>
              <a:t>test 4 </a:t>
            </a:r>
            <a:r>
              <a:rPr lang="en-US" dirty="0"/>
              <a:t>in B867: kick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LIU-PSB meeting 17 January 2017, L. Sermeus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461" y="4840875"/>
            <a:ext cx="2633472" cy="197510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510394" y="2503078"/>
            <a:ext cx="2154803" cy="7762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984890" y="2735903"/>
            <a:ext cx="1612340" cy="15021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303520" y="2495368"/>
            <a:ext cx="3513720" cy="14584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005345" y="4162591"/>
            <a:ext cx="1456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Disconnected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8741" y="760799"/>
            <a:ext cx="827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First layout with added saturating inductor, magnet filters and MS cathode filter 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5919746" y="1548850"/>
            <a:ext cx="914400" cy="914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451861" y="1800465"/>
            <a:ext cx="1217038" cy="99688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3522427" y="2503078"/>
            <a:ext cx="462463" cy="173496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87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83" y="1048317"/>
            <a:ext cx="9175044" cy="4360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/>
              <a:t>BT.KFA10 </a:t>
            </a:r>
            <a:r>
              <a:rPr lang="en-US" dirty="0" smtClean="0"/>
              <a:t>test 4 </a:t>
            </a:r>
            <a:r>
              <a:rPr lang="en-US" dirty="0"/>
              <a:t>in B867: kick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610" y="5279397"/>
            <a:ext cx="9080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Normalised kick of 1 magnet. </a:t>
            </a:r>
            <a:r>
              <a:rPr lang="en-GB" dirty="0" smtClean="0">
                <a:solidFill>
                  <a:srgbClr val="00B050"/>
                </a:solidFill>
              </a:rPr>
              <a:t>Measured with strip-line probe – </a:t>
            </a:r>
            <a:r>
              <a:rPr lang="en-GB" dirty="0" smtClean="0">
                <a:solidFill>
                  <a:srgbClr val="FF0000"/>
                </a:solidFill>
              </a:rPr>
              <a:t>Simulated with PSPICE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This is the best rise time we could achieve with a reasonable overshoot.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6869" y="5855652"/>
            <a:ext cx="3721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Rise (2-98)%                          	</a:t>
            </a:r>
            <a:endParaRPr lang="en-GB" dirty="0">
              <a:solidFill>
                <a:prstClr val="black"/>
              </a:solidFill>
            </a:endParaRP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739535" y="5855652"/>
            <a:ext cx="1133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Measured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 ~89ns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64177" y="5829627"/>
            <a:ext cx="1659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Calculated  </a:t>
            </a:r>
          </a:p>
          <a:p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90ns</a:t>
            </a:r>
            <a:r>
              <a:rPr lang="en-GB" dirty="0">
                <a:solidFill>
                  <a:srgbClr val="FF0000"/>
                </a:solidFill>
              </a:rPr>
              <a:t>	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	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LIU-PSB meeting 17 January 2017, L. Sermeus</a:t>
            </a:r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339412" y="1465289"/>
            <a:ext cx="311901" cy="106889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9299" y="2454819"/>
            <a:ext cx="1832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First peak 102.3%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1288188" y="1426201"/>
            <a:ext cx="1581056" cy="7130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90902" y="2114113"/>
            <a:ext cx="1832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First peak 102.5%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2393495" y="1488547"/>
            <a:ext cx="1804796" cy="9195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038702" y="2369901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100%</a:t>
            </a:r>
          </a:p>
        </p:txBody>
      </p:sp>
      <p:cxnSp>
        <p:nvCxnSpPr>
          <p:cNvPr id="20" name="Straight Arrow Connector 19"/>
          <p:cNvCxnSpPr>
            <a:stCxn id="22" idx="1"/>
          </p:cNvCxnSpPr>
          <p:nvPr/>
        </p:nvCxnSpPr>
        <p:spPr>
          <a:xfrm flipH="1">
            <a:off x="771277" y="4651734"/>
            <a:ext cx="2000956" cy="3257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772233" y="4467068"/>
            <a:ext cx="2603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Pre-pulse ripple cancelled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1495362" y="1488548"/>
            <a:ext cx="723052" cy="141486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33097" y="2903417"/>
            <a:ext cx="1316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Undershoot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     99.2%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65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8" t="15429" r="19483" b="29566"/>
          <a:stretch/>
        </p:blipFill>
        <p:spPr>
          <a:xfrm>
            <a:off x="515342" y="1094790"/>
            <a:ext cx="8136000" cy="370800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8311" y="4825801"/>
            <a:ext cx="5595150" cy="177378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One generator supplying two magnets connected the same way as KFA10.</a:t>
            </a:r>
          </a:p>
          <a:p>
            <a:r>
              <a:rPr lang="en-GB" dirty="0" smtClean="0"/>
              <a:t>Four cables connected for </a:t>
            </a:r>
            <a:r>
              <a:rPr lang="en-GB" dirty="0" smtClean="0">
                <a:solidFill>
                  <a:srgbClr val="FF0000"/>
                </a:solidFill>
              </a:rPr>
              <a:t>6.25</a:t>
            </a:r>
            <a:r>
              <a:rPr lang="el-GR" dirty="0" smtClean="0">
                <a:solidFill>
                  <a:srgbClr val="FF0000"/>
                </a:solidFill>
              </a:rPr>
              <a:t>Ω</a:t>
            </a:r>
            <a:r>
              <a:rPr lang="en-GB" dirty="0" smtClean="0"/>
              <a:t> impedance.</a:t>
            </a:r>
          </a:p>
          <a:p>
            <a:r>
              <a:rPr lang="en-GB" dirty="0" smtClean="0"/>
              <a:t>Magnets equipped with CMD5005 ferrite type.</a:t>
            </a:r>
          </a:p>
          <a:p>
            <a:r>
              <a:rPr lang="en-GB" dirty="0" smtClean="0"/>
              <a:t>Filters added. Saturating inductor at magnet input.</a:t>
            </a:r>
          </a:p>
          <a:p>
            <a:r>
              <a:rPr lang="en-GB" dirty="0"/>
              <a:t>PFL voltage: 56kV (required for 2GeV beam)</a:t>
            </a:r>
          </a:p>
          <a:p>
            <a:r>
              <a:rPr lang="en-GB" dirty="0"/>
              <a:t>Magnet current: ~4500A </a:t>
            </a:r>
            <a:r>
              <a:rPr lang="en-GB" dirty="0" smtClean="0"/>
              <a:t>(</a:t>
            </a:r>
            <a:r>
              <a:rPr lang="en-GB" dirty="0" err="1" smtClean="0">
                <a:solidFill>
                  <a:srgbClr val="FF0000"/>
                </a:solidFill>
              </a:rPr>
              <a:t>thyratron</a:t>
            </a:r>
            <a:r>
              <a:rPr lang="en-GB" dirty="0" smtClean="0">
                <a:solidFill>
                  <a:srgbClr val="FF0000"/>
                </a:solidFill>
              </a:rPr>
              <a:t> current: 9000A</a:t>
            </a:r>
            <a:r>
              <a:rPr lang="en-GB" dirty="0" smtClean="0"/>
              <a:t>)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66692" y="274638"/>
            <a:ext cx="8277307" cy="1001560"/>
          </a:xfrm>
        </p:spPr>
        <p:txBody>
          <a:bodyPr/>
          <a:lstStyle/>
          <a:p>
            <a:r>
              <a:rPr lang="en-US" dirty="0"/>
              <a:t>BT.KFA10 </a:t>
            </a:r>
            <a:r>
              <a:rPr lang="en-US" dirty="0" smtClean="0"/>
              <a:t>test 8 </a:t>
            </a:r>
            <a:r>
              <a:rPr lang="en-US" dirty="0"/>
              <a:t>in B867: kick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LIU-PSB meeting 17 January 2017, L. Sermeus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461" y="4840875"/>
            <a:ext cx="2633472" cy="197510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510394" y="2503078"/>
            <a:ext cx="2154803" cy="77626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984890" y="2735903"/>
            <a:ext cx="1612340" cy="15021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303520" y="2495368"/>
            <a:ext cx="3513720" cy="145846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005345" y="4162591"/>
            <a:ext cx="1456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Disconnected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8741" y="760799"/>
            <a:ext cx="827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Two magnets connected with saturating inductor and filters, MS cathode filter.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5919746" y="1548850"/>
            <a:ext cx="914400" cy="914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451861" y="1800465"/>
            <a:ext cx="1217038" cy="99688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3522427" y="2503078"/>
            <a:ext cx="462463" cy="173496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38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044" y="1048317"/>
            <a:ext cx="9175044" cy="4385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/>
              <a:t>BT.KFA10 </a:t>
            </a:r>
            <a:r>
              <a:rPr lang="en-US" dirty="0" smtClean="0"/>
              <a:t>test 8 </a:t>
            </a:r>
            <a:r>
              <a:rPr lang="en-US" dirty="0"/>
              <a:t>in B867: </a:t>
            </a:r>
            <a:r>
              <a:rPr lang="en-US" dirty="0" smtClean="0"/>
              <a:t>kick of upstream magnet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610" y="5352375"/>
            <a:ext cx="90803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Normalised kick of upstream magnet. </a:t>
            </a:r>
            <a:r>
              <a:rPr lang="en-GB" dirty="0" smtClean="0">
                <a:solidFill>
                  <a:srgbClr val="00B050"/>
                </a:solidFill>
              </a:rPr>
              <a:t>Measured with strip-line probe – </a:t>
            </a:r>
            <a:r>
              <a:rPr lang="en-GB" dirty="0" smtClean="0">
                <a:solidFill>
                  <a:srgbClr val="FF0000"/>
                </a:solidFill>
              </a:rPr>
              <a:t>Simulated with PSPICE</a:t>
            </a:r>
          </a:p>
          <a:p>
            <a:r>
              <a:rPr lang="en-GB" dirty="0" smtClean="0"/>
              <a:t>The low system impedance increases the influence of the parasitic inductances, mainly the switch inductance.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46869" y="5855652"/>
            <a:ext cx="3721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Rise (2-98)%                          	</a:t>
            </a:r>
            <a:endParaRPr lang="en-GB" dirty="0">
              <a:solidFill>
                <a:prstClr val="black"/>
              </a:solidFill>
            </a:endParaRP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739535" y="5855652"/>
            <a:ext cx="1133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Measured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 ~107ns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64177" y="5829627"/>
            <a:ext cx="1659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Calculated  </a:t>
            </a:r>
          </a:p>
          <a:p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117ns</a:t>
            </a:r>
            <a:r>
              <a:rPr lang="en-GB" dirty="0">
                <a:solidFill>
                  <a:srgbClr val="FF0000"/>
                </a:solidFill>
              </a:rPr>
              <a:t>	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	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LIU-PSB meeting 17 January 2017, L. Sermeus</a:t>
            </a:r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339412" y="1465289"/>
            <a:ext cx="311901" cy="106889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9299" y="2454819"/>
            <a:ext cx="171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First peak 98.4%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1582310" y="1465289"/>
            <a:ext cx="1286934" cy="6739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90902" y="2114113"/>
            <a:ext cx="1657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First peak 100%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2393495" y="1367624"/>
            <a:ext cx="1804796" cy="10405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038702" y="2369901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100%</a:t>
            </a:r>
          </a:p>
        </p:txBody>
      </p:sp>
      <p:cxnSp>
        <p:nvCxnSpPr>
          <p:cNvPr id="20" name="Straight Arrow Connector 19"/>
          <p:cNvCxnSpPr>
            <a:stCxn id="22" idx="1"/>
          </p:cNvCxnSpPr>
          <p:nvPr/>
        </p:nvCxnSpPr>
        <p:spPr>
          <a:xfrm flipH="1">
            <a:off x="771277" y="4651734"/>
            <a:ext cx="2000956" cy="2701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772233" y="4467068"/>
            <a:ext cx="2603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Pre-pulse ripple cancelled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1495362" y="1488547"/>
            <a:ext cx="595540" cy="148863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33097" y="2903417"/>
            <a:ext cx="1316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Undershoot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     97.8%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3345161" y="1784108"/>
            <a:ext cx="1379032" cy="44875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95574" y="2111361"/>
            <a:ext cx="3928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Hole 91.5% due to </a:t>
            </a:r>
            <a:r>
              <a:rPr lang="en-GB" dirty="0" err="1" smtClean="0">
                <a:solidFill>
                  <a:srgbClr val="00B050"/>
                </a:solidFill>
              </a:rPr>
              <a:t>thyratron</a:t>
            </a:r>
            <a:r>
              <a:rPr lang="en-GB" dirty="0" smtClean="0">
                <a:solidFill>
                  <a:srgbClr val="00B050"/>
                </a:solidFill>
              </a:rPr>
              <a:t> inductance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77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24" t="14597" r="17709" b="30376"/>
          <a:stretch/>
        </p:blipFill>
        <p:spPr>
          <a:xfrm>
            <a:off x="428306" y="1078119"/>
            <a:ext cx="8112105" cy="3709598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8311" y="4825801"/>
            <a:ext cx="5595150" cy="1773781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One generator supplying two magnets connected the same way as KFA10.</a:t>
            </a:r>
            <a:endParaRPr lang="en-GB" dirty="0" smtClean="0"/>
          </a:p>
          <a:p>
            <a:r>
              <a:rPr lang="en-GB" dirty="0"/>
              <a:t>Four cables connected for 6.25</a:t>
            </a:r>
            <a:r>
              <a:rPr lang="el-GR" dirty="0"/>
              <a:t>Ω</a:t>
            </a:r>
            <a:r>
              <a:rPr lang="en-GB" dirty="0"/>
              <a:t> impedance</a:t>
            </a:r>
            <a:r>
              <a:rPr lang="en-GB" dirty="0" smtClean="0"/>
              <a:t>.</a:t>
            </a:r>
          </a:p>
          <a:p>
            <a:r>
              <a:rPr lang="en-GB" dirty="0" smtClean="0"/>
              <a:t>Magnets equipped with CMD5005 ferrite type.</a:t>
            </a:r>
          </a:p>
          <a:p>
            <a:r>
              <a:rPr lang="en-GB" dirty="0" smtClean="0"/>
              <a:t>Filters added. Saturating inductor at magnet input.</a:t>
            </a:r>
          </a:p>
          <a:p>
            <a:r>
              <a:rPr lang="en-GB" dirty="0"/>
              <a:t>PFL voltage: 56kV (required for 2GeV beam)</a:t>
            </a:r>
          </a:p>
          <a:p>
            <a:r>
              <a:rPr lang="en-GB" dirty="0"/>
              <a:t>Magnet current: ~4500A (</a:t>
            </a:r>
            <a:r>
              <a:rPr lang="en-GB" dirty="0" err="1"/>
              <a:t>thyratron</a:t>
            </a:r>
            <a:r>
              <a:rPr lang="en-GB" dirty="0"/>
              <a:t> current: 9000A)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66692" y="274638"/>
            <a:ext cx="8277307" cy="1001560"/>
          </a:xfrm>
        </p:spPr>
        <p:txBody>
          <a:bodyPr/>
          <a:lstStyle/>
          <a:p>
            <a:r>
              <a:rPr lang="en-US" dirty="0"/>
              <a:t>BT.KFA10 </a:t>
            </a:r>
            <a:r>
              <a:rPr lang="en-US" dirty="0" smtClean="0"/>
              <a:t>test 7 </a:t>
            </a:r>
            <a:r>
              <a:rPr lang="en-US" dirty="0"/>
              <a:t>in B867: kick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LIU-PSB meeting 17 January 2017, L. Sermeus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461" y="4840875"/>
            <a:ext cx="2633472" cy="197510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480399" y="2463250"/>
            <a:ext cx="2154803" cy="77626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373027" y="2735903"/>
            <a:ext cx="930494" cy="15021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303520" y="2495368"/>
            <a:ext cx="3513720" cy="145846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005345" y="4162591"/>
            <a:ext cx="1456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Disconnected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520" y="760799"/>
            <a:ext cx="8405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Two magnets connected with saturating inductor and filters, MS </a:t>
            </a:r>
            <a:r>
              <a:rPr lang="en-GB" dirty="0" err="1" smtClean="0"/>
              <a:t>cathode&amp;anode</a:t>
            </a:r>
            <a:r>
              <a:rPr lang="en-GB" dirty="0" smtClean="0"/>
              <a:t> filters.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5919746" y="1548850"/>
            <a:ext cx="914400" cy="914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451861" y="1800465"/>
            <a:ext cx="1217038" cy="99688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3411110" y="2503078"/>
            <a:ext cx="898497" cy="173496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044" y="1046439"/>
            <a:ext cx="9175044" cy="4360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/>
              <a:t>BT.KFA10 </a:t>
            </a:r>
            <a:r>
              <a:rPr lang="en-US" dirty="0" smtClean="0"/>
              <a:t>test 7 </a:t>
            </a:r>
            <a:r>
              <a:rPr lang="en-US" dirty="0"/>
              <a:t>in B867: </a:t>
            </a:r>
            <a:r>
              <a:rPr lang="en-US" dirty="0" smtClean="0"/>
              <a:t>kick of upstream magnet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610" y="5352375"/>
            <a:ext cx="908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Normalised kick of upstream magnet. </a:t>
            </a:r>
            <a:r>
              <a:rPr lang="en-GB" dirty="0" smtClean="0">
                <a:solidFill>
                  <a:srgbClr val="00B050"/>
                </a:solidFill>
              </a:rPr>
              <a:t>Measured with strip-line probe – </a:t>
            </a:r>
            <a:r>
              <a:rPr lang="en-GB" dirty="0" smtClean="0">
                <a:solidFill>
                  <a:srgbClr val="FF0000"/>
                </a:solidFill>
              </a:rPr>
              <a:t>Simulated with PSPICE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46869" y="5855652"/>
            <a:ext cx="3721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prstClr val="black"/>
                </a:solidFill>
              </a:rPr>
              <a:t>Rise (2-98)%                          	</a:t>
            </a:r>
            <a:endParaRPr lang="en-GB" dirty="0">
              <a:solidFill>
                <a:prstClr val="black"/>
              </a:solidFill>
            </a:endParaRP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739535" y="5855652"/>
            <a:ext cx="1133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Measured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 ~111ns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64177" y="5829627"/>
            <a:ext cx="1659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Calculated  </a:t>
            </a:r>
          </a:p>
          <a:p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112ns</a:t>
            </a:r>
            <a:r>
              <a:rPr lang="en-GB" dirty="0">
                <a:solidFill>
                  <a:srgbClr val="FF0000"/>
                </a:solidFill>
              </a:rPr>
              <a:t>	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	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LIU-PSB meeting 17 January 2017, L. Sermeus</a:t>
            </a:r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444394" y="1337829"/>
            <a:ext cx="206920" cy="119635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04345" y="2486254"/>
            <a:ext cx="171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First peak 98.4%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1555258" y="1292322"/>
            <a:ext cx="1313986" cy="8469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90902" y="2114113"/>
            <a:ext cx="1657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First peak 100%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2393495" y="1367624"/>
            <a:ext cx="1804796" cy="10405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038702" y="2369901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100%</a:t>
            </a:r>
          </a:p>
        </p:txBody>
      </p:sp>
      <p:cxnSp>
        <p:nvCxnSpPr>
          <p:cNvPr id="20" name="Straight Arrow Connector 19"/>
          <p:cNvCxnSpPr>
            <a:stCxn id="22" idx="1"/>
          </p:cNvCxnSpPr>
          <p:nvPr/>
        </p:nvCxnSpPr>
        <p:spPr>
          <a:xfrm flipH="1">
            <a:off x="771277" y="4651734"/>
            <a:ext cx="2000956" cy="2701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772233" y="4467068"/>
            <a:ext cx="2603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Pre-pulse ripple cancelled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3611425" y="1483792"/>
            <a:ext cx="1112768" cy="74907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95574" y="2111361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Hole 94%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68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09873" y="1129085"/>
            <a:ext cx="8520659" cy="5637475"/>
          </a:xfrm>
        </p:spPr>
        <p:txBody>
          <a:bodyPr>
            <a:normAutofit/>
          </a:bodyPr>
          <a:lstStyle/>
          <a:p>
            <a:r>
              <a:rPr lang="en-GB" sz="1900" dirty="0" smtClean="0"/>
              <a:t>Present status:</a:t>
            </a:r>
          </a:p>
          <a:p>
            <a:r>
              <a:rPr lang="en-GB" sz="1900" dirty="0" smtClean="0"/>
              <a:t>Optimisation of kick rise time and flat-top not finished but </a:t>
            </a:r>
            <a:r>
              <a:rPr lang="en-GB" sz="1900" dirty="0" smtClean="0">
                <a:solidFill>
                  <a:srgbClr val="FF0000"/>
                </a:solidFill>
              </a:rPr>
              <a:t>it appears that the 105ns figure will not be met. </a:t>
            </a:r>
            <a:r>
              <a:rPr lang="en-GB" sz="1900" dirty="0" smtClean="0"/>
              <a:t>120ns seems to be more realistic to limit the ripple to ±2%. This value will confirm the BT.KFA10 measurements in the PSB.</a:t>
            </a:r>
          </a:p>
          <a:p>
            <a:endParaRPr lang="en-GB" sz="1900" dirty="0" smtClean="0"/>
          </a:p>
          <a:p>
            <a:r>
              <a:rPr lang="en-GB" sz="1900" dirty="0" smtClean="0"/>
              <a:t>Next step: add two filters to the main switch output.</a:t>
            </a:r>
          </a:p>
          <a:p>
            <a:endParaRPr lang="en-GB" sz="1900" dirty="0"/>
          </a:p>
          <a:p>
            <a:r>
              <a:rPr lang="en-GB" sz="1900" dirty="0" smtClean="0"/>
              <a:t>Possible solution: add a second main switch to the generator in order to half the switch current and double the impedance of each branch.</a:t>
            </a:r>
          </a:p>
          <a:p>
            <a:r>
              <a:rPr lang="en-GB" sz="1900" dirty="0" smtClean="0"/>
              <a:t>The estimated cost is about 160kCHF per generator.</a:t>
            </a:r>
          </a:p>
          <a:p>
            <a:endParaRPr lang="en-GB" sz="1900" dirty="0"/>
          </a:p>
          <a:p>
            <a:r>
              <a:rPr lang="en-GB" sz="1900" dirty="0" smtClean="0"/>
              <a:t>Another option: add a saturating inductor at the main switch output to help the </a:t>
            </a:r>
            <a:r>
              <a:rPr lang="en-GB" sz="1900" dirty="0" err="1" smtClean="0"/>
              <a:t>thyratron</a:t>
            </a:r>
            <a:r>
              <a:rPr lang="en-GB" sz="1900" dirty="0" smtClean="0"/>
              <a:t> switching. To be tested without guarantee. A gain of 5 to 10ns is expected but the ripple might increase.</a:t>
            </a:r>
          </a:p>
          <a:p>
            <a:r>
              <a:rPr lang="en-GB" sz="1900" dirty="0" smtClean="0"/>
              <a:t>Estimated cost: ~15kCHF per generator.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66692" y="274638"/>
            <a:ext cx="8277307" cy="1001560"/>
          </a:xfrm>
        </p:spPr>
        <p:txBody>
          <a:bodyPr/>
          <a:lstStyle/>
          <a:p>
            <a:r>
              <a:rPr lang="en-US" dirty="0" smtClean="0"/>
              <a:t>BT.KFA10 </a:t>
            </a:r>
            <a:r>
              <a:rPr lang="en-US" dirty="0"/>
              <a:t>test in B867: </a:t>
            </a:r>
            <a:r>
              <a:rPr lang="en-US" dirty="0" smtClean="0"/>
              <a:t>work to be continued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LIU-PSB meeting 17 January 2017, L. Sermeus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139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PSB Recombination kickers rise time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(Update January 2017)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L. Sermeus TE/ABT/FPS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LIU-PSB meeting 17 January 2017, L. Sermeus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09873" y="4846910"/>
            <a:ext cx="8520659" cy="1558456"/>
          </a:xfrm>
        </p:spPr>
        <p:txBody>
          <a:bodyPr>
            <a:normAutofit/>
          </a:bodyPr>
          <a:lstStyle/>
          <a:p>
            <a:r>
              <a:rPr lang="en-GB" dirty="0" smtClean="0"/>
              <a:t>Dual main switch configuration. This is also valid for BT2.KFA20.</a:t>
            </a:r>
          </a:p>
          <a:p>
            <a:endParaRPr lang="en-GB" dirty="0"/>
          </a:p>
          <a:p>
            <a:r>
              <a:rPr lang="en-GB" dirty="0" smtClean="0"/>
              <a:t>Total additional cost would be ~480kCHF for the BT.KFAs.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66692" y="274638"/>
            <a:ext cx="8277307" cy="1001560"/>
          </a:xfrm>
        </p:spPr>
        <p:txBody>
          <a:bodyPr/>
          <a:lstStyle/>
          <a:p>
            <a:r>
              <a:rPr lang="en-US" dirty="0" smtClean="0"/>
              <a:t>BT.KFA10 </a:t>
            </a:r>
            <a:r>
              <a:rPr lang="en-US" dirty="0"/>
              <a:t>test in B867: </a:t>
            </a:r>
            <a:r>
              <a:rPr lang="en-US" dirty="0" smtClean="0"/>
              <a:t>work to be continued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LIU-PSB meeting 17 January 2017, L. Sermeus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0" t="21187" r="28731" b="25252"/>
          <a:stretch/>
        </p:blipFill>
        <p:spPr>
          <a:xfrm>
            <a:off x="422039" y="1053887"/>
            <a:ext cx="8243591" cy="376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5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255059"/>
            <a:ext cx="9144000" cy="4745691"/>
          </a:xfrm>
        </p:spPr>
        <p:txBody>
          <a:bodyPr>
            <a:normAutofit/>
          </a:bodyPr>
          <a:lstStyle/>
          <a:p>
            <a:r>
              <a:rPr lang="en-GB" dirty="0" smtClean="0"/>
              <a:t>The updated plans for PSB-LIU kickers are:</a:t>
            </a:r>
          </a:p>
          <a:p>
            <a:endParaRPr lang="en-GB" dirty="0"/>
          </a:p>
          <a:p>
            <a:pPr marL="182563" indent="-182563">
              <a:buFontTx/>
              <a:buChar char="-"/>
            </a:pPr>
            <a:r>
              <a:rPr lang="en-GB" dirty="0" smtClean="0"/>
              <a:t>Measurements in the lab to be continued.</a:t>
            </a:r>
          </a:p>
          <a:p>
            <a:pPr marL="182563" indent="-182563">
              <a:buFontTx/>
              <a:buChar char="-"/>
            </a:pPr>
            <a:r>
              <a:rPr lang="en-GB" dirty="0" smtClean="0"/>
              <a:t>Quick decision to be taken to allow or not ~480kCHF to produce 3 new main switches.</a:t>
            </a:r>
          </a:p>
          <a:p>
            <a:pPr marL="182563" indent="-182563"/>
            <a:r>
              <a:rPr lang="en-GB" dirty="0" smtClean="0"/>
              <a:t>- </a:t>
            </a:r>
            <a:r>
              <a:rPr lang="en-GB" dirty="0"/>
              <a:t>P</a:t>
            </a:r>
            <a:r>
              <a:rPr lang="en-GB" dirty="0" smtClean="0"/>
              <a:t>roduction of a spare BT.KFA10 with CMD5005 ferrite blocks. Expected to be ready end 2017. Installation in the ring </a:t>
            </a:r>
            <a:r>
              <a:rPr lang="en-GB" dirty="0"/>
              <a:t>during </a:t>
            </a:r>
            <a:r>
              <a:rPr lang="en-GB" dirty="0" smtClean="0"/>
              <a:t>LS2.</a:t>
            </a:r>
          </a:p>
          <a:p>
            <a:pPr marL="87313" indent="-87313"/>
            <a:endParaRPr lang="en-GB" dirty="0"/>
          </a:p>
          <a:p>
            <a:pPr marL="182563" indent="-182563"/>
            <a:r>
              <a:rPr lang="en-GB" dirty="0" smtClean="0"/>
              <a:t>- Re-cabling of BT2.KFA20 in BT.KFA10 configuration to reduce the risk of magnet breakdown. This was not in the LIU PSB kickers initial plan (only an option).</a:t>
            </a:r>
          </a:p>
          <a:p>
            <a:pPr marL="87313" indent="-87313"/>
            <a:endParaRPr lang="en-GB" dirty="0"/>
          </a:p>
          <a:p>
            <a:r>
              <a:rPr lang="en-GB" dirty="0" smtClean="0"/>
              <a:t>(- Production of a spare BE.KFA14L1. Expected to be ready end 2017)</a:t>
            </a:r>
          </a:p>
          <a:p>
            <a:pPr marL="342900" indent="-342900">
              <a:buFontTx/>
              <a:buChar char="-"/>
            </a:pPr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45672" y="274638"/>
            <a:ext cx="6941127" cy="1001560"/>
          </a:xfrm>
        </p:spPr>
        <p:txBody>
          <a:bodyPr/>
          <a:lstStyle/>
          <a:p>
            <a:r>
              <a:rPr lang="en-US" dirty="0" smtClean="0"/>
              <a:t>PSB-LIU kicker roadmap update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LIU-PSB meeting 17 January 2017, L. Sermeus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62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14922" y="274638"/>
            <a:ext cx="7371878" cy="100156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LIU-PSB meeting 17 January 2017, L. Sermeus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Installed BT.KFAs systems and measured kick (quick </a:t>
            </a:r>
            <a:r>
              <a:rPr lang="en-GB" dirty="0"/>
              <a:t>reminder</a:t>
            </a:r>
            <a:r>
              <a:rPr lang="en-GB" dirty="0" smtClean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Tests performed in the laboratory up to now.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PSB LIU kickers roadmap (update).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86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2" t="18394" r="25198" b="24215"/>
          <a:stretch/>
        </p:blipFill>
        <p:spPr>
          <a:xfrm>
            <a:off x="279305" y="979188"/>
            <a:ext cx="5904000" cy="280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14922" y="274638"/>
            <a:ext cx="7371878" cy="1001560"/>
          </a:xfrm>
        </p:spPr>
        <p:txBody>
          <a:bodyPr/>
          <a:lstStyle/>
          <a:p>
            <a:r>
              <a:rPr lang="en-US" dirty="0" smtClean="0"/>
              <a:t>BT.KFA10 as installed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LIU-PSB meeting 17 January 2017, L. Sermeus</a:t>
            </a:r>
            <a:endParaRPr lang="en-GB" dirty="0"/>
          </a:p>
        </p:txBody>
      </p:sp>
      <p:pic>
        <p:nvPicPr>
          <p:cNvPr id="9" name="Picture 3" descr="I:\KPS_COMMUNICATIONS\KPS_PHOTOS\PHOTOS_KPS_MACHINES\PSB (B)\BT_KFA10\BT_KFA10-P0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798" y="143607"/>
            <a:ext cx="2617946" cy="326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-5790" y="3910087"/>
            <a:ext cx="553603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 vacuum tank installed </a:t>
            </a:r>
            <a:r>
              <a:rPr lang="en-GB" dirty="0" smtClean="0"/>
              <a:t>in ~1970.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4 </a:t>
            </a:r>
            <a:r>
              <a:rPr lang="en-GB" dirty="0"/>
              <a:t>magnets </a:t>
            </a:r>
            <a:r>
              <a:rPr lang="en-GB" dirty="0" smtClean="0"/>
              <a:t>(2 </a:t>
            </a:r>
            <a:r>
              <a:rPr lang="en-GB" dirty="0"/>
              <a:t>per </a:t>
            </a:r>
            <a:r>
              <a:rPr lang="en-GB" dirty="0" smtClean="0"/>
              <a:t>transfer line, 2 types) </a:t>
            </a:r>
            <a:r>
              <a:rPr lang="en-GB" dirty="0"/>
              <a:t>designed for 800 MeV beam </a:t>
            </a:r>
            <a:r>
              <a:rPr lang="en-GB" dirty="0" smtClean="0"/>
              <a:t>deflection.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Glued ferrite C cores of 4L1 type (not optimum for fast kickers and vacuum performance).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spare.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 pulse generator per line supplying 2 magnets in parallel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PFL voltage for 1.4GeV: </a:t>
            </a:r>
            <a:r>
              <a:rPr lang="en-GB" smtClean="0"/>
              <a:t>~43kV (at 2GeV: ~56kV)</a:t>
            </a:r>
            <a:endParaRPr lang="en-GB" dirty="0"/>
          </a:p>
        </p:txBody>
      </p:sp>
      <p:pic>
        <p:nvPicPr>
          <p:cNvPr id="10" name="Picture 4" descr="I:\KPS_COMMUNICATIONS\KPS_PHOTOS\PHOTOS_KPS_MACHINES\PSB (B)\BT_KFA10\BT_KFA10-P04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527" y="3475831"/>
            <a:ext cx="3264217" cy="261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9305" y="3344045"/>
            <a:ext cx="2482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Layout for 1 transfer 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871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092"/>
            <a:ext cx="8229600" cy="1001560"/>
          </a:xfrm>
        </p:spPr>
        <p:txBody>
          <a:bodyPr>
            <a:normAutofit/>
          </a:bodyPr>
          <a:lstStyle/>
          <a:p>
            <a:r>
              <a:rPr lang="en-US" dirty="0" smtClean="0"/>
              <a:t>BT1.KFA10 kick (measured waveform at 50 kV)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LIU-PSB meeting 17 January 2017, L. Sermeus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430801"/>
              </p:ext>
            </p:extLst>
          </p:nvPr>
        </p:nvGraphicFramePr>
        <p:xfrm>
          <a:off x="3055951" y="5834578"/>
          <a:ext cx="4262230" cy="942975"/>
        </p:xfrm>
        <a:graphic>
          <a:graphicData uri="http://schemas.openxmlformats.org/drawingml/2006/table">
            <a:tbl>
              <a:tblPr/>
              <a:tblGrid>
                <a:gridCol w="710372"/>
                <a:gridCol w="710372"/>
                <a:gridCol w="710372"/>
                <a:gridCol w="1420742"/>
                <a:gridCol w="710372"/>
              </a:tblGrid>
              <a:tr h="260571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Kick rise time: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(5-95)%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100ns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571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(2-98)%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125ns 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571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00475" y="626669"/>
            <a:ext cx="8044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Kick measurement in the PSB with a </a:t>
            </a:r>
            <a:r>
              <a:rPr lang="en-GB" dirty="0"/>
              <a:t>small inductive loop hidden </a:t>
            </a:r>
            <a:r>
              <a:rPr lang="en-GB" dirty="0" smtClean="0"/>
              <a:t>in magnet ground conductor (unknown frequency </a:t>
            </a:r>
            <a:r>
              <a:rPr lang="en-GB" dirty="0"/>
              <a:t>response , probably not very good)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37532" y="6123543"/>
            <a:ext cx="1112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LIU:105ns</a:t>
            </a:r>
          </a:p>
          <a:p>
            <a:r>
              <a:rPr lang="en-GB" dirty="0">
                <a:solidFill>
                  <a:srgbClr val="FF0000"/>
                </a:solidFill>
              </a:rPr>
              <a:t>f</a:t>
            </a:r>
            <a:r>
              <a:rPr lang="en-GB" dirty="0" smtClean="0">
                <a:solidFill>
                  <a:srgbClr val="FF0000"/>
                </a:solidFill>
              </a:rPr>
              <a:t>or LHC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68" y="1314082"/>
            <a:ext cx="8870633" cy="44416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3168" y="6140890"/>
            <a:ext cx="448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Scope: </a:t>
            </a:r>
            <a:r>
              <a:rPr lang="en-GB" dirty="0" smtClean="0"/>
              <a:t>100MHz </a:t>
            </a:r>
            <a:r>
              <a:rPr lang="en-GB" dirty="0"/>
              <a:t>BW, 13 bits vertical resolution</a:t>
            </a:r>
          </a:p>
        </p:txBody>
      </p:sp>
    </p:spTree>
    <p:extLst>
      <p:ext uri="{BB962C8B-B14F-4D97-AF65-F5344CB8AC3E}">
        <p14:creationId xmlns:p14="http://schemas.microsoft.com/office/powerpoint/2010/main" val="74109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092"/>
            <a:ext cx="8229600" cy="1001560"/>
          </a:xfrm>
        </p:spPr>
        <p:txBody>
          <a:bodyPr>
            <a:normAutofit/>
          </a:bodyPr>
          <a:lstStyle/>
          <a:p>
            <a:r>
              <a:rPr lang="en-US" dirty="0" smtClean="0"/>
              <a:t>BT4.KFA10 kick (measured waveform at 50 kV)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LIU-PSB meeting 17 January 2017, L. Sermeus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498905"/>
              </p:ext>
            </p:extLst>
          </p:nvPr>
        </p:nvGraphicFramePr>
        <p:xfrm>
          <a:off x="3055951" y="5834578"/>
          <a:ext cx="4262230" cy="942975"/>
        </p:xfrm>
        <a:graphic>
          <a:graphicData uri="http://schemas.openxmlformats.org/drawingml/2006/table">
            <a:tbl>
              <a:tblPr/>
              <a:tblGrid>
                <a:gridCol w="710372"/>
                <a:gridCol w="710372"/>
                <a:gridCol w="710372"/>
                <a:gridCol w="1420742"/>
                <a:gridCol w="710372"/>
              </a:tblGrid>
              <a:tr h="260571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Kick rise time: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(5-95)%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103ns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571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(2-98)%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122ns 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571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38150" y="6187559"/>
            <a:ext cx="448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Scope: </a:t>
            </a:r>
            <a:r>
              <a:rPr lang="en-GB" dirty="0" smtClean="0"/>
              <a:t>100MHz </a:t>
            </a:r>
            <a:r>
              <a:rPr lang="en-GB" dirty="0"/>
              <a:t>BW, 13 bits vertical resolution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00475" y="626669"/>
            <a:ext cx="8044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Kick measurement in the PSB with a </a:t>
            </a:r>
            <a:r>
              <a:rPr lang="en-GB" dirty="0"/>
              <a:t>small inductive loop hidden </a:t>
            </a:r>
            <a:r>
              <a:rPr lang="en-GB" dirty="0" smtClean="0"/>
              <a:t>in magnet ground conductor (unknown frequency </a:t>
            </a:r>
            <a:r>
              <a:rPr lang="en-GB" dirty="0"/>
              <a:t>response , probably not very good)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37532" y="6123543"/>
            <a:ext cx="1112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LIU:105ns</a:t>
            </a:r>
          </a:p>
          <a:p>
            <a:r>
              <a:rPr lang="en-GB" dirty="0">
                <a:solidFill>
                  <a:srgbClr val="FF0000"/>
                </a:solidFill>
              </a:rPr>
              <a:t>f</a:t>
            </a:r>
            <a:r>
              <a:rPr lang="en-GB" dirty="0" smtClean="0">
                <a:solidFill>
                  <a:srgbClr val="FF0000"/>
                </a:solidFill>
              </a:rPr>
              <a:t>or LHC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75" y="1280550"/>
            <a:ext cx="8983599" cy="444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25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LIU-PSB meeting 17 January 2017, L. Sermeus</a:t>
            </a:r>
            <a:endParaRPr lang="en-GB" dirty="0"/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8312" y="4859116"/>
            <a:ext cx="8763034" cy="1633760"/>
          </a:xfrm>
        </p:spPr>
        <p:txBody>
          <a:bodyPr/>
          <a:lstStyle/>
          <a:p>
            <a:r>
              <a:rPr lang="en-GB" dirty="0" smtClean="0"/>
              <a:t>One generator supplying two magnets in parallel.</a:t>
            </a:r>
          </a:p>
          <a:p>
            <a:r>
              <a:rPr lang="en-GB" dirty="0" smtClean="0"/>
              <a:t>Magnets equipped with CMD5005 ferrite blocks.</a:t>
            </a:r>
          </a:p>
          <a:p>
            <a:r>
              <a:rPr lang="en-GB" dirty="0" smtClean="0"/>
              <a:t>Magnets are charged with the PFLs</a:t>
            </a:r>
            <a:r>
              <a:rPr lang="en-GB" dirty="0"/>
              <a:t> </a:t>
            </a:r>
            <a:r>
              <a:rPr lang="en-GB" dirty="0" smtClean="0"/>
              <a:t>up to 36.5 kV </a:t>
            </a:r>
            <a:r>
              <a:rPr lang="en-GB" dirty="0" smtClean="0">
                <a:solidFill>
                  <a:srgbClr val="FF0000"/>
                </a:solidFill>
              </a:rPr>
              <a:t>(breakdown limit is 37 kV)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LIU 2GeV requires 36.5kV.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1314922" y="274638"/>
            <a:ext cx="7371878" cy="1001560"/>
          </a:xfrm>
        </p:spPr>
        <p:txBody>
          <a:bodyPr/>
          <a:lstStyle/>
          <a:p>
            <a:r>
              <a:rPr lang="en-US" dirty="0" smtClean="0"/>
              <a:t>BT2.KFA20 present system layout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9" t="29770" r="23255" b="18727"/>
          <a:stretch/>
        </p:blipFill>
        <p:spPr>
          <a:xfrm>
            <a:off x="1829" y="953080"/>
            <a:ext cx="9036000" cy="3906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1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933" y="1008111"/>
            <a:ext cx="7914322" cy="5053965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LIU-PSB meeting 17 January 2017, L. Sermeus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0" y="123564"/>
            <a:ext cx="8229600" cy="1001560"/>
          </a:xfrm>
        </p:spPr>
        <p:txBody>
          <a:bodyPr>
            <a:normAutofit/>
          </a:bodyPr>
          <a:lstStyle/>
          <a:p>
            <a:r>
              <a:rPr lang="en-US" dirty="0" smtClean="0"/>
              <a:t>BT2.KFA20 kick (measured waveform at 27 kV)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2854519" y="4620845"/>
          <a:ext cx="6035040" cy="1000125"/>
        </p:xfrm>
        <a:graphic>
          <a:graphicData uri="http://schemas.openxmlformats.org/drawingml/2006/table">
            <a:tbl>
              <a:tblPr/>
              <a:tblGrid>
                <a:gridCol w="1005841"/>
                <a:gridCol w="1005841"/>
                <a:gridCol w="244322"/>
                <a:gridCol w="1551595"/>
                <a:gridCol w="2227441"/>
              </a:tblGrid>
              <a:tr h="33337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Kick rise time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:   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(5-95)%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78ns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(2-98)%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~94ns (LIU 105ns for LHC)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(1-99)%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270ns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823291" y="684946"/>
            <a:ext cx="81179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Kick measurement in the PSB </a:t>
            </a:r>
            <a:r>
              <a:rPr lang="en-GB" dirty="0"/>
              <a:t>with </a:t>
            </a:r>
            <a:r>
              <a:rPr lang="en-GB" dirty="0" smtClean="0"/>
              <a:t>a matched strip-line (Scope</a:t>
            </a:r>
            <a:r>
              <a:rPr lang="en-GB" dirty="0"/>
              <a:t>: </a:t>
            </a:r>
            <a:r>
              <a:rPr lang="en-GB" dirty="0" smtClean="0"/>
              <a:t>100MHz </a:t>
            </a:r>
            <a:r>
              <a:rPr lang="en-GB" dirty="0"/>
              <a:t>BW, 13 </a:t>
            </a:r>
            <a:r>
              <a:rPr lang="en-GB" dirty="0" smtClean="0"/>
              <a:t>bits)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2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" y="4825801"/>
            <a:ext cx="5486400" cy="172717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One generator supplying only one magnet</a:t>
            </a:r>
            <a:r>
              <a:rPr lang="en-GB" dirty="0"/>
              <a:t> </a:t>
            </a:r>
            <a:r>
              <a:rPr lang="en-GB" dirty="0" smtClean="0"/>
              <a:t>connected the same way as KFA10.</a:t>
            </a:r>
          </a:p>
          <a:p>
            <a:r>
              <a:rPr lang="en-GB" dirty="0" smtClean="0"/>
              <a:t>Two cables connected for 12.5</a:t>
            </a:r>
            <a:r>
              <a:rPr lang="el-GR" dirty="0" smtClean="0"/>
              <a:t>Ω</a:t>
            </a:r>
            <a:r>
              <a:rPr lang="en-GB" dirty="0" smtClean="0"/>
              <a:t> impedance.</a:t>
            </a:r>
          </a:p>
          <a:p>
            <a:r>
              <a:rPr lang="en-GB" dirty="0" smtClean="0"/>
              <a:t>Magnets equipped with CMD5005 ferrite type.</a:t>
            </a:r>
          </a:p>
          <a:p>
            <a:r>
              <a:rPr lang="en-GB" dirty="0" smtClean="0"/>
              <a:t>Filters disconnected.</a:t>
            </a:r>
          </a:p>
          <a:p>
            <a:r>
              <a:rPr lang="en-GB" dirty="0" smtClean="0"/>
              <a:t>PFL voltage: 56kV (required for 2GeV beam)</a:t>
            </a:r>
          </a:p>
          <a:p>
            <a:r>
              <a:rPr lang="en-GB" dirty="0" smtClean="0"/>
              <a:t>Magnet current: ~4500A (=</a:t>
            </a:r>
            <a:r>
              <a:rPr lang="en-GB" dirty="0" err="1" smtClean="0"/>
              <a:t>thyratron</a:t>
            </a:r>
            <a:r>
              <a:rPr lang="en-GB" dirty="0" smtClean="0"/>
              <a:t> current)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66692" y="51750"/>
            <a:ext cx="8277307" cy="10015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BT2.KFA20 spare tank in B867 SAL5 test cage.</a:t>
            </a:r>
            <a:br>
              <a:rPr lang="en-US" sz="2400" dirty="0" smtClean="0"/>
            </a:br>
            <a:r>
              <a:rPr lang="en-US" sz="2400" dirty="0" smtClean="0"/>
              <a:t>BT.KFA10 test 1 system layout</a:t>
            </a:r>
            <a:endParaRPr lang="en-GB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LIU-PSB meeting 17 January 2017, L. Sermeus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743" y="4840875"/>
            <a:ext cx="2633472" cy="19751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1" t="17653" r="24013" b="24223"/>
          <a:stretch/>
        </p:blipFill>
        <p:spPr>
          <a:xfrm>
            <a:off x="397557" y="1045988"/>
            <a:ext cx="8364024" cy="3863958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637969" y="2590953"/>
            <a:ext cx="2154803" cy="7378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451861" y="1892882"/>
            <a:ext cx="1217038" cy="9044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303520" y="2590953"/>
            <a:ext cx="3513720" cy="13628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005345" y="4162591"/>
            <a:ext cx="1456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Disconnected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8741" y="760799"/>
            <a:ext cx="8044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First simple layout tested to check PSPICE model </a:t>
            </a:r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3428151" y="2773160"/>
            <a:ext cx="2154803" cy="14883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28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4336</TotalTime>
  <Words>1529</Words>
  <Application>Microsoft Office PowerPoint</Application>
  <PresentationFormat>On-screen Show (4:3)</PresentationFormat>
  <Paragraphs>237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Lucida Grande</vt:lpstr>
      <vt:lpstr>Wingdings</vt:lpstr>
      <vt:lpstr>LIU_PowerPoint_Template</vt:lpstr>
      <vt:lpstr>PowerPoint Presentation</vt:lpstr>
      <vt:lpstr>PSB Recombination kickers rise time (Update January 2017)</vt:lpstr>
      <vt:lpstr>Contents</vt:lpstr>
      <vt:lpstr>BT.KFA10 as installed</vt:lpstr>
      <vt:lpstr>BT1.KFA10 kick (measured waveform at 50 kV)</vt:lpstr>
      <vt:lpstr>BT4.KFA10 kick (measured waveform at 50 kV)</vt:lpstr>
      <vt:lpstr>BT2.KFA20 present system layout</vt:lpstr>
      <vt:lpstr>BT2.KFA20 kick (measured waveform at 27 kV)</vt:lpstr>
      <vt:lpstr>BT2.KFA20 spare tank in B867 SAL5 test cage. BT.KFA10 test 1 system layout</vt:lpstr>
      <vt:lpstr>BT.KFA10 test 1 in B867: kick</vt:lpstr>
      <vt:lpstr>BT.KFA10 test 2 in B867: kick</vt:lpstr>
      <vt:lpstr>BT.KFA10 test 2 in B867: kick</vt:lpstr>
      <vt:lpstr>BT.KFA10 test 4 in B867: kick</vt:lpstr>
      <vt:lpstr>BT.KFA10 test 4 in B867: kick</vt:lpstr>
      <vt:lpstr>BT.KFA10 test 8 in B867: kick</vt:lpstr>
      <vt:lpstr>BT.KFA10 test 8 in B867: kick of upstream magnet</vt:lpstr>
      <vt:lpstr>BT.KFA10 test 7 in B867: kick</vt:lpstr>
      <vt:lpstr>BT.KFA10 test 7 in B867: kick of upstream magnet</vt:lpstr>
      <vt:lpstr>BT.KFA10 test in B867: work to be continued</vt:lpstr>
      <vt:lpstr>BT.KFA10 test in B867: work to be continued</vt:lpstr>
      <vt:lpstr>PSB-LIU kicker roadmap update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Luc Sermeus</cp:lastModifiedBy>
  <cp:revision>184</cp:revision>
  <dcterms:created xsi:type="dcterms:W3CDTF">2011-05-16T09:28:26Z</dcterms:created>
  <dcterms:modified xsi:type="dcterms:W3CDTF">2017-01-17T14:49:44Z</dcterms:modified>
</cp:coreProperties>
</file>