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5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680" r:id="rId2"/>
    <p:sldMasterId id="2147483664" r:id="rId3"/>
    <p:sldMasterId id="2147483712" r:id="rId4"/>
  </p:sldMasterIdLst>
  <p:notesMasterIdLst>
    <p:notesMasterId r:id="rId28"/>
  </p:notesMasterIdLst>
  <p:sldIdLst>
    <p:sldId id="257" r:id="rId5"/>
    <p:sldId id="258" r:id="rId6"/>
    <p:sldId id="288" r:id="rId7"/>
    <p:sldId id="259" r:id="rId8"/>
    <p:sldId id="300" r:id="rId9"/>
    <p:sldId id="289" r:id="rId10"/>
    <p:sldId id="295" r:id="rId11"/>
    <p:sldId id="294" r:id="rId12"/>
    <p:sldId id="297" r:id="rId13"/>
    <p:sldId id="286" r:id="rId14"/>
    <p:sldId id="279" r:id="rId15"/>
    <p:sldId id="301" r:id="rId16"/>
    <p:sldId id="298" r:id="rId17"/>
    <p:sldId id="299" r:id="rId18"/>
    <p:sldId id="290" r:id="rId19"/>
    <p:sldId id="291" r:id="rId20"/>
    <p:sldId id="264" r:id="rId21"/>
    <p:sldId id="292" r:id="rId22"/>
    <p:sldId id="293" r:id="rId23"/>
    <p:sldId id="273" r:id="rId24"/>
    <p:sldId id="272" r:id="rId25"/>
    <p:sldId id="274" r:id="rId26"/>
    <p:sldId id="271"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619" autoAdjust="0"/>
    <p:restoredTop sz="99714" autoAdjust="0"/>
  </p:normalViewPr>
  <p:slideViewPr>
    <p:cSldViewPr>
      <p:cViewPr varScale="1">
        <p:scale>
          <a:sx n="82" d="100"/>
          <a:sy n="82" d="100"/>
        </p:scale>
        <p:origin x="-96" y="-9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FC5F2A-0D02-4F83-8EDF-59ACF43F6C4C}" type="datetimeFigureOut">
              <a:rPr lang="en-US" smtClean="0"/>
              <a:pPr/>
              <a:t>9/15/2009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4D1B0C-787D-4693-87D5-CA6B8F18157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p:nvPr>
        </p:nvSpPr>
        <p:spPr>
          <a:ln/>
        </p:spPr>
        <p:txBody>
          <a:bodyPr/>
          <a:lstStyle/>
          <a:p>
            <a:fld id="{7CCC12C5-450C-4D93-89E0-4C262A9B6112}" type="slidenum">
              <a:rPr lang="en-US"/>
              <a:pPr/>
              <a:t>15</a:t>
            </a:fld>
            <a:endParaRPr lang="en-US"/>
          </a:p>
        </p:txBody>
      </p:sp>
      <p:sp>
        <p:nvSpPr>
          <p:cNvPr id="32769" name="Rectangle 1"/>
          <p:cNvSpPr txBox="1">
            <a:spLocks noGrp="1" noRot="1" noChangeAspect="1" noChangeArrowheads="1"/>
          </p:cNvSpPr>
          <p:nvPr>
            <p:ph type="sldImg"/>
          </p:nvPr>
        </p:nvSpPr>
        <p:spPr bwMode="auto">
          <a:xfrm>
            <a:off x="1193800" y="706438"/>
            <a:ext cx="4521200" cy="3390900"/>
          </a:xfrm>
          <a:prstGeom prst="rect">
            <a:avLst/>
          </a:prstGeom>
          <a:solidFill>
            <a:srgbClr val="FFFFFF"/>
          </a:solidFill>
          <a:ln>
            <a:solidFill>
              <a:srgbClr val="000000"/>
            </a:solidFill>
            <a:miter lim="800000"/>
            <a:headEnd/>
            <a:tailEnd/>
          </a:ln>
        </p:spPr>
      </p:sp>
      <p:sp>
        <p:nvSpPr>
          <p:cNvPr id="32770" name="Rectangle 2"/>
          <p:cNvSpPr txBox="1">
            <a:spLocks noGrp="1" noChangeArrowheads="1"/>
          </p:cNvSpPr>
          <p:nvPr>
            <p:ph type="body" idx="1"/>
          </p:nvPr>
        </p:nvSpPr>
        <p:spPr bwMode="auto">
          <a:xfrm>
            <a:off x="928907" y="4379701"/>
            <a:ext cx="5038846" cy="4092329"/>
          </a:xfrm>
          <a:prstGeom prst="rect">
            <a:avLst/>
          </a:prstGeom>
          <a:noFill/>
          <a:ln>
            <a:round/>
            <a:headEnd/>
            <a:tailEnd/>
          </a:ln>
        </p:spPr>
        <p:txBody>
          <a:bodyPr wrap="none" anchor="ct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7"/>
          <p:cNvSpPr>
            <a:spLocks noGrp="1" noChangeArrowheads="1"/>
          </p:cNvSpPr>
          <p:nvPr>
            <p:ph type="sldNum"/>
          </p:nvPr>
        </p:nvSpPr>
        <p:spPr>
          <a:ln/>
        </p:spPr>
        <p:txBody>
          <a:bodyPr/>
          <a:lstStyle/>
          <a:p>
            <a:fld id="{A615F104-AB72-475F-91F4-F5A654D64E77}" type="slidenum">
              <a:rPr lang="en-US"/>
              <a:pPr/>
              <a:t>16</a:t>
            </a:fld>
            <a:endParaRPr lang="en-US"/>
          </a:p>
        </p:txBody>
      </p:sp>
      <p:sp>
        <p:nvSpPr>
          <p:cNvPr id="33793" name="Rectangle 1"/>
          <p:cNvSpPr txBox="1">
            <a:spLocks noGrp="1" noRot="1" noChangeAspect="1" noChangeArrowheads="1"/>
          </p:cNvSpPr>
          <p:nvPr>
            <p:ph type="sldImg"/>
          </p:nvPr>
        </p:nvSpPr>
        <p:spPr bwMode="auto">
          <a:xfrm>
            <a:off x="1193800" y="706438"/>
            <a:ext cx="4521200" cy="3390900"/>
          </a:xfrm>
          <a:prstGeom prst="rect">
            <a:avLst/>
          </a:prstGeom>
          <a:solidFill>
            <a:srgbClr val="FFFFFF"/>
          </a:solidFill>
          <a:ln>
            <a:solidFill>
              <a:srgbClr val="000000"/>
            </a:solidFill>
            <a:miter lim="800000"/>
            <a:headEnd/>
            <a:tailEnd/>
          </a:ln>
        </p:spPr>
      </p:sp>
      <p:sp>
        <p:nvSpPr>
          <p:cNvPr id="33794" name="Rectangle 2"/>
          <p:cNvSpPr txBox="1">
            <a:spLocks noGrp="1" noChangeArrowheads="1"/>
          </p:cNvSpPr>
          <p:nvPr>
            <p:ph type="body" idx="1"/>
          </p:nvPr>
        </p:nvSpPr>
        <p:spPr bwMode="auto">
          <a:xfrm>
            <a:off x="928907" y="4379701"/>
            <a:ext cx="5038846" cy="4092329"/>
          </a:xfrm>
          <a:prstGeom prst="rect">
            <a:avLst/>
          </a:prstGeom>
          <a:noFill/>
          <a:ln>
            <a:round/>
            <a:headEnd/>
            <a:tailEnd/>
          </a:ln>
        </p:spPr>
        <p:txBody>
          <a:bodyPr wrap="none" anchor="ct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DD0623F-3081-41C4-AC8B-EF3C71316949}"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p:txBody>
          <a:bodyPr/>
          <a:lstStyle/>
          <a:p>
            <a:fld id="{F8D8BA5D-5B6A-4142-A8B1-42568422B8C7}" type="slidenum">
              <a:rPr lang="fr-FR"/>
              <a:pPr/>
              <a:t>19</a:t>
            </a:fld>
            <a:endParaRPr lang="fr-FR"/>
          </a:p>
        </p:txBody>
      </p:sp>
      <p:sp>
        <p:nvSpPr>
          <p:cNvPr id="778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7828" name="Rectangle 3"/>
          <p:cNvSpPr>
            <a:spLocks noGrp="1" noChangeArrowheads="1"/>
          </p:cNvSpPr>
          <p:nvPr>
            <p:ph type="body" idx="1"/>
          </p:nvPr>
        </p:nvSpPr>
        <p:spPr bwMode="auto">
          <a:noFill/>
        </p:spPr>
        <p:txBody>
          <a:bodyPr/>
          <a:lstStyle/>
          <a:p>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4D1B0C-787D-4693-87D5-CA6B8F18157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endParaRPr lang="en-US" smtClean="0"/>
          </a:p>
        </p:txBody>
      </p:sp>
      <p:sp>
        <p:nvSpPr>
          <p:cNvPr id="19460" name="Slide Number Placeholder 3"/>
          <p:cNvSpPr>
            <a:spLocks noGrp="1"/>
          </p:cNvSpPr>
          <p:nvPr>
            <p:ph type="sldNum" sz="quarter"/>
          </p:nvPr>
        </p:nvSpPr>
        <p:spPr>
          <a:noFill/>
        </p:spPr>
        <p:txBody>
          <a:bodyPr/>
          <a:lstStyle/>
          <a:p>
            <a:fld id="{799C3146-4D8A-4773-BFC2-921F2000C790}" type="slidenum">
              <a:rPr lang="en-GB"/>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5"/>
          <p:cNvSpPr>
            <a:spLocks noGrp="1" noChangeArrowheads="1"/>
          </p:cNvSpPr>
          <p:nvPr>
            <p:ph type="sldNum" sz="quarter"/>
          </p:nvPr>
        </p:nvSpPr>
        <p:spPr>
          <a:noFill/>
        </p:spPr>
        <p:txBody>
          <a:bodyPr/>
          <a:lstStyle/>
          <a:p>
            <a:fld id="{FF0FD081-FB74-4A91-8569-CCC16B0613E1}" type="slidenum">
              <a:rPr lang="en-GB"/>
              <a:pPr/>
              <a:t>7</a:t>
            </a:fld>
            <a:endParaRPr lang="en-GB"/>
          </a:p>
        </p:txBody>
      </p:sp>
      <p:sp>
        <p:nvSpPr>
          <p:cNvPr id="20483" name="Rectangle 1"/>
          <p:cNvSpPr txBox="1">
            <a:spLocks noGrp="1" noRot="1" noChangeAspect="1" noChangeArrowheads="1" noTextEdit="1"/>
          </p:cNvSpPr>
          <p:nvPr>
            <p:ph type="sldImg"/>
          </p:nvPr>
        </p:nvSpPr>
        <p:spPr>
          <a:xfrm>
            <a:off x="1146175" y="692150"/>
            <a:ext cx="4562475" cy="3422650"/>
          </a:xfrm>
          <a:solidFill>
            <a:srgbClr val="FFFFFF"/>
          </a:solidFill>
          <a:ln/>
        </p:spPr>
      </p:sp>
      <p:sp>
        <p:nvSpPr>
          <p:cNvPr id="20484" name="Rectangle 2"/>
          <p:cNvSpPr txBox="1">
            <a:spLocks noGrp="1" noChangeArrowheads="1"/>
          </p:cNvSpPr>
          <p:nvPr>
            <p:ph type="body" idx="1"/>
          </p:nvPr>
        </p:nvSpPr>
        <p:spPr>
          <a:xfrm>
            <a:off x="913463" y="4338018"/>
            <a:ext cx="5026389" cy="4120598"/>
          </a:xfrm>
          <a:noFill/>
          <a:ln/>
        </p:spPr>
        <p:txBody>
          <a:bodyPr wrap="none" lIns="92217" tIns="46109" rIns="92217" bIns="46109" anchor="ct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idx="10"/>
          </p:nvPr>
        </p:nvSpPr>
        <p:spPr/>
        <p:txBody>
          <a:bodyPr/>
          <a:lstStyle/>
          <a:p>
            <a:pPr>
              <a:defRPr/>
            </a:pPr>
            <a:fld id="{CF3E52C8-47B4-44B6-8B90-9BF6F131753F}" type="slidenum">
              <a:rPr lang="en-GB" smtClean="0"/>
              <a:pPr>
                <a:defRPr/>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4D1B0C-787D-4693-87D5-CA6B8F18157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CLIC workshop  14-17 October 2008</a:t>
            </a:r>
            <a:endParaRPr lang="en-US"/>
          </a:p>
        </p:txBody>
      </p:sp>
      <p:sp>
        <p:nvSpPr>
          <p:cNvPr id="6" name="Footer Placeholder 5"/>
          <p:cNvSpPr>
            <a:spLocks noGrp="1"/>
          </p:cNvSpPr>
          <p:nvPr>
            <p:ph type="ftr" sz="quarter" idx="11"/>
          </p:nvPr>
        </p:nvSpPr>
        <p:spPr/>
        <p:txBody>
          <a:bodyPr/>
          <a:lstStyle/>
          <a:p>
            <a:r>
              <a:rPr lang="en-US" smtClean="0"/>
              <a:t>Module instrumentation</a:t>
            </a:r>
            <a:endParaRPr lang="en-US"/>
          </a:p>
        </p:txBody>
      </p:sp>
      <p:sp>
        <p:nvSpPr>
          <p:cNvPr id="7" name="Slide Number Placeholder 6"/>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CLIC workshop  14-17 October 2008</a:t>
            </a:r>
            <a:endParaRPr lang="en-US"/>
          </a:p>
        </p:txBody>
      </p:sp>
      <p:sp>
        <p:nvSpPr>
          <p:cNvPr id="8" name="Footer Placeholder 7"/>
          <p:cNvSpPr>
            <a:spLocks noGrp="1"/>
          </p:cNvSpPr>
          <p:nvPr>
            <p:ph type="ftr" sz="quarter" idx="11"/>
          </p:nvPr>
        </p:nvSpPr>
        <p:spPr/>
        <p:txBody>
          <a:bodyPr/>
          <a:lstStyle/>
          <a:p>
            <a:r>
              <a:rPr lang="en-US" smtClean="0"/>
              <a:t>Module instrumentation</a:t>
            </a:r>
            <a:endParaRPr lang="en-US"/>
          </a:p>
        </p:txBody>
      </p:sp>
      <p:sp>
        <p:nvSpPr>
          <p:cNvPr id="9" name="Slide Number Placeholder 8"/>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CLIC workshop  14-17 October 2008</a:t>
            </a:r>
            <a:endParaRPr lang="en-US"/>
          </a:p>
        </p:txBody>
      </p:sp>
      <p:sp>
        <p:nvSpPr>
          <p:cNvPr id="3" name="Footer Placeholder 2"/>
          <p:cNvSpPr>
            <a:spLocks noGrp="1"/>
          </p:cNvSpPr>
          <p:nvPr>
            <p:ph type="ftr" sz="quarter" idx="11"/>
          </p:nvPr>
        </p:nvSpPr>
        <p:spPr/>
        <p:txBody>
          <a:bodyPr/>
          <a:lstStyle/>
          <a:p>
            <a:r>
              <a:rPr lang="en-US" smtClean="0"/>
              <a:t>Module instrumentation</a:t>
            </a:r>
            <a:endParaRPr lang="en-US"/>
          </a:p>
        </p:txBody>
      </p:sp>
      <p:sp>
        <p:nvSpPr>
          <p:cNvPr id="4" name="Slide Number Placeholder 3"/>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CLIC workshop  14-17 October 2008</a:t>
            </a:r>
            <a:endParaRPr lang="en-US"/>
          </a:p>
        </p:txBody>
      </p:sp>
      <p:sp>
        <p:nvSpPr>
          <p:cNvPr id="6" name="Footer Placeholder 5"/>
          <p:cNvSpPr>
            <a:spLocks noGrp="1"/>
          </p:cNvSpPr>
          <p:nvPr>
            <p:ph type="ftr" sz="quarter" idx="11"/>
          </p:nvPr>
        </p:nvSpPr>
        <p:spPr/>
        <p:txBody>
          <a:bodyPr/>
          <a:lstStyle/>
          <a:p>
            <a:r>
              <a:rPr lang="en-US" smtClean="0"/>
              <a:t>Module instrumentation</a:t>
            </a:r>
            <a:endParaRPr lang="en-US"/>
          </a:p>
        </p:txBody>
      </p:sp>
      <p:sp>
        <p:nvSpPr>
          <p:cNvPr id="7" name="Slide Number Placeholder 6"/>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CLIC workshop  14-17 October 2008</a:t>
            </a:r>
            <a:endParaRPr lang="en-US"/>
          </a:p>
        </p:txBody>
      </p:sp>
      <p:sp>
        <p:nvSpPr>
          <p:cNvPr id="8" name="Footer Placeholder 7"/>
          <p:cNvSpPr>
            <a:spLocks noGrp="1"/>
          </p:cNvSpPr>
          <p:nvPr>
            <p:ph type="ftr" sz="quarter" idx="11"/>
          </p:nvPr>
        </p:nvSpPr>
        <p:spPr/>
        <p:txBody>
          <a:bodyPr/>
          <a:lstStyle/>
          <a:p>
            <a:r>
              <a:rPr lang="en-US" smtClean="0"/>
              <a:t>Module instrumentation</a:t>
            </a:r>
            <a:endParaRPr lang="en-US"/>
          </a:p>
        </p:txBody>
      </p:sp>
      <p:sp>
        <p:nvSpPr>
          <p:cNvPr id="9" name="Slide Number Placeholder 8"/>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CLIC workshop  14-17 October 2008</a:t>
            </a:r>
            <a:endParaRPr lang="en-US"/>
          </a:p>
        </p:txBody>
      </p:sp>
      <p:sp>
        <p:nvSpPr>
          <p:cNvPr id="3" name="Footer Placeholder 2"/>
          <p:cNvSpPr>
            <a:spLocks noGrp="1"/>
          </p:cNvSpPr>
          <p:nvPr>
            <p:ph type="ftr" sz="quarter" idx="11"/>
          </p:nvPr>
        </p:nvSpPr>
        <p:spPr/>
        <p:txBody>
          <a:bodyPr/>
          <a:lstStyle/>
          <a:p>
            <a:r>
              <a:rPr lang="en-US" smtClean="0"/>
              <a:t>Module instrumentation</a:t>
            </a:r>
            <a:endParaRPr lang="en-US"/>
          </a:p>
        </p:txBody>
      </p:sp>
      <p:sp>
        <p:nvSpPr>
          <p:cNvPr id="4" name="Slide Number Placeholder 3"/>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CLIC workshop  14-17 October 2008</a:t>
            </a:r>
            <a:endParaRPr lang="en-US"/>
          </a:p>
        </p:txBody>
      </p:sp>
      <p:sp>
        <p:nvSpPr>
          <p:cNvPr id="6" name="Footer Placeholder 5"/>
          <p:cNvSpPr>
            <a:spLocks noGrp="1"/>
          </p:cNvSpPr>
          <p:nvPr>
            <p:ph type="ftr" sz="quarter" idx="11"/>
          </p:nvPr>
        </p:nvSpPr>
        <p:spPr/>
        <p:txBody>
          <a:bodyPr/>
          <a:lstStyle/>
          <a:p>
            <a:r>
              <a:rPr lang="en-US" smtClean="0"/>
              <a:t>Module instrumentation</a:t>
            </a:r>
            <a:endParaRPr lang="en-US"/>
          </a:p>
        </p:txBody>
      </p:sp>
      <p:sp>
        <p:nvSpPr>
          <p:cNvPr id="7" name="Slide Number Placeholder 6"/>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CLIC workshop  14-17 October 2008</a:t>
            </a:r>
            <a:endParaRPr lang="en-US"/>
          </a:p>
        </p:txBody>
      </p:sp>
      <p:sp>
        <p:nvSpPr>
          <p:cNvPr id="8" name="Footer Placeholder 7"/>
          <p:cNvSpPr>
            <a:spLocks noGrp="1"/>
          </p:cNvSpPr>
          <p:nvPr>
            <p:ph type="ftr" sz="quarter" idx="11"/>
          </p:nvPr>
        </p:nvSpPr>
        <p:spPr/>
        <p:txBody>
          <a:bodyPr/>
          <a:lstStyle/>
          <a:p>
            <a:r>
              <a:rPr lang="en-US" smtClean="0"/>
              <a:t>Module instrumentation</a:t>
            </a:r>
            <a:endParaRPr lang="en-US"/>
          </a:p>
        </p:txBody>
      </p:sp>
      <p:sp>
        <p:nvSpPr>
          <p:cNvPr id="9" name="Slide Number Placeholder 8"/>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CLIC workshop  14-17 October 2008</a:t>
            </a:r>
            <a:endParaRPr lang="en-US"/>
          </a:p>
        </p:txBody>
      </p:sp>
      <p:sp>
        <p:nvSpPr>
          <p:cNvPr id="3" name="Footer Placeholder 2"/>
          <p:cNvSpPr>
            <a:spLocks noGrp="1"/>
          </p:cNvSpPr>
          <p:nvPr>
            <p:ph type="ftr" sz="quarter" idx="11"/>
          </p:nvPr>
        </p:nvSpPr>
        <p:spPr/>
        <p:txBody>
          <a:bodyPr/>
          <a:lstStyle/>
          <a:p>
            <a:r>
              <a:rPr lang="en-US" smtClean="0"/>
              <a:t>Module instrumentation</a:t>
            </a:r>
            <a:endParaRPr lang="en-US"/>
          </a:p>
        </p:txBody>
      </p:sp>
      <p:sp>
        <p:nvSpPr>
          <p:cNvPr id="4" name="Slide Number Placeholder 3"/>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CLIC workshop  14-17 October 2008</a:t>
            </a:r>
            <a:endParaRPr lang="en-US"/>
          </a:p>
        </p:txBody>
      </p:sp>
      <p:sp>
        <p:nvSpPr>
          <p:cNvPr id="6" name="Footer Placeholder 5"/>
          <p:cNvSpPr>
            <a:spLocks noGrp="1"/>
          </p:cNvSpPr>
          <p:nvPr>
            <p:ph type="ftr" sz="quarter" idx="11"/>
          </p:nvPr>
        </p:nvSpPr>
        <p:spPr/>
        <p:txBody>
          <a:bodyPr/>
          <a:lstStyle/>
          <a:p>
            <a:r>
              <a:rPr lang="en-US" smtClean="0"/>
              <a:t>Module instrumentation</a:t>
            </a:r>
            <a:endParaRPr lang="en-US"/>
          </a:p>
        </p:txBody>
      </p:sp>
      <p:sp>
        <p:nvSpPr>
          <p:cNvPr id="7" name="Slide Number Placeholder 6"/>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CLIC workshop  14-17 October 2008</a:t>
            </a:r>
            <a:endParaRPr lang="en-US"/>
          </a:p>
        </p:txBody>
      </p:sp>
      <p:sp>
        <p:nvSpPr>
          <p:cNvPr id="6" name="Footer Placeholder 5"/>
          <p:cNvSpPr>
            <a:spLocks noGrp="1"/>
          </p:cNvSpPr>
          <p:nvPr>
            <p:ph type="ftr" sz="quarter" idx="11"/>
          </p:nvPr>
        </p:nvSpPr>
        <p:spPr/>
        <p:txBody>
          <a:bodyPr/>
          <a:lstStyle/>
          <a:p>
            <a:r>
              <a:rPr lang="en-US" smtClean="0"/>
              <a:t>Module instrumentation</a:t>
            </a:r>
            <a:endParaRPr lang="en-US"/>
          </a:p>
        </p:txBody>
      </p:sp>
      <p:sp>
        <p:nvSpPr>
          <p:cNvPr id="7" name="Slide Number Placeholder 6"/>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2DA2C04-A43F-43C8-819D-9F49EC1D6443}"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r>
              <a:rPr lang="en-US" smtClean="0">
                <a:solidFill>
                  <a:schemeClr val="tx1"/>
                </a:solidFill>
              </a:rPr>
              <a:t>CLIC workshop  14-17 October 2008</a:t>
            </a:r>
            <a:endParaRPr lang="en-US" dirty="0"/>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r>
              <a:rPr lang="en-US" smtClean="0"/>
              <a:t>Module instrumentation</a:t>
            </a:r>
            <a:endParaRPr lang="en-US"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C8D40666-5562-416A-9431-1BDCB900825D}" type="slidenum">
              <a:rPr lang="en-US" smtClean="0"/>
              <a:pPr/>
              <a:t>‹#›</a:t>
            </a:fld>
            <a:endParaRPr lang="en-US"/>
          </a:p>
        </p:txBody>
      </p:sp>
    </p:spTree>
  </p:cSld>
  <p:clrMapOvr>
    <a:masterClrMapping/>
  </p:clrMapOvr>
  <p:hf hdr="0"/>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CLIC workshop  14-17 October 2008</a:t>
            </a:r>
            <a:endParaRPr lang="en-US"/>
          </a:p>
        </p:txBody>
      </p:sp>
      <p:sp>
        <p:nvSpPr>
          <p:cNvPr id="5" name="Footer Placeholder 4"/>
          <p:cNvSpPr>
            <a:spLocks noGrp="1"/>
          </p:cNvSpPr>
          <p:nvPr>
            <p:ph type="ftr" sz="quarter" idx="11"/>
          </p:nvPr>
        </p:nvSpPr>
        <p:spPr/>
        <p:txBody>
          <a:bodyPr/>
          <a:lstStyle>
            <a:extLst/>
          </a:lstStyle>
          <a:p>
            <a:r>
              <a:rPr lang="en-US" smtClean="0"/>
              <a:t>Module instrumentation</a:t>
            </a:r>
            <a:endParaRPr lang="en-US"/>
          </a:p>
        </p:txBody>
      </p:sp>
      <p:sp>
        <p:nvSpPr>
          <p:cNvPr id="6" name="Slide Number Placeholder 5"/>
          <p:cNvSpPr>
            <a:spLocks noGrp="1"/>
          </p:cNvSpPr>
          <p:nvPr>
            <p:ph type="sldNum" sz="quarter" idx="12"/>
          </p:nvPr>
        </p:nvSpPr>
        <p:spPr/>
        <p:txBody>
          <a:bodyPr/>
          <a:lstStyle>
            <a:extLst/>
          </a:lstStyle>
          <a:p>
            <a:fld id="{C8D40666-5562-416A-9431-1BDCB900825D}" type="slidenum">
              <a:rPr lang="en-US" smtClean="0"/>
              <a:pPr/>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r>
              <a:rPr lang="en-US" smtClean="0"/>
              <a:t>CLIC workshop  14-17 October 2008</a:t>
            </a:r>
            <a:endParaRPr lang="en-US"/>
          </a:p>
        </p:txBody>
      </p:sp>
      <p:sp>
        <p:nvSpPr>
          <p:cNvPr id="5" name="Footer Placeholder 4"/>
          <p:cNvSpPr>
            <a:spLocks noGrp="1"/>
          </p:cNvSpPr>
          <p:nvPr>
            <p:ph type="ftr" sz="quarter" idx="11"/>
          </p:nvPr>
        </p:nvSpPr>
        <p:spPr/>
        <p:txBody>
          <a:bodyPr/>
          <a:lstStyle>
            <a:extLst/>
          </a:lstStyle>
          <a:p>
            <a:r>
              <a:rPr lang="en-US" smtClean="0"/>
              <a:t>Module instrumentation</a:t>
            </a:r>
            <a:endParaRPr lang="en-US"/>
          </a:p>
        </p:txBody>
      </p:sp>
      <p:sp>
        <p:nvSpPr>
          <p:cNvPr id="6" name="Slide Number Placeholder 5"/>
          <p:cNvSpPr>
            <a:spLocks noGrp="1"/>
          </p:cNvSpPr>
          <p:nvPr>
            <p:ph type="sldNum" sz="quarter" idx="12"/>
          </p:nvPr>
        </p:nvSpPr>
        <p:spPr/>
        <p:txBody>
          <a:bodyPr/>
          <a:lstStyle>
            <a:extLst/>
          </a:lstStyle>
          <a:p>
            <a:fld id="{C8D40666-5562-416A-9431-1BDCB900825D}" type="slidenum">
              <a:rPr lang="en-US" smtClean="0"/>
              <a:pPr/>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r>
              <a:rPr lang="en-US" smtClean="0"/>
              <a:t>CLIC workshop  14-17 October 2008</a:t>
            </a:r>
            <a:endParaRPr lang="en-US"/>
          </a:p>
        </p:txBody>
      </p:sp>
      <p:sp>
        <p:nvSpPr>
          <p:cNvPr id="6" name="Footer Placeholder 5"/>
          <p:cNvSpPr>
            <a:spLocks noGrp="1"/>
          </p:cNvSpPr>
          <p:nvPr>
            <p:ph type="ftr" sz="quarter" idx="11"/>
          </p:nvPr>
        </p:nvSpPr>
        <p:spPr/>
        <p:txBody>
          <a:bodyPr/>
          <a:lstStyle>
            <a:extLst/>
          </a:lstStyle>
          <a:p>
            <a:r>
              <a:rPr lang="en-US" smtClean="0"/>
              <a:t>Module instrumentation</a:t>
            </a:r>
            <a:endParaRPr lang="en-US"/>
          </a:p>
        </p:txBody>
      </p:sp>
      <p:sp>
        <p:nvSpPr>
          <p:cNvPr id="7" name="Slide Number Placeholder 6"/>
          <p:cNvSpPr>
            <a:spLocks noGrp="1"/>
          </p:cNvSpPr>
          <p:nvPr>
            <p:ph type="sldNum" sz="quarter" idx="12"/>
          </p:nvPr>
        </p:nvSpPr>
        <p:spPr/>
        <p:txBody>
          <a:bodyPr/>
          <a:lstStyle>
            <a:extLst/>
          </a:lstStyle>
          <a:p>
            <a:fld id="{C8D40666-5562-416A-9431-1BDCB900825D}" type="slidenum">
              <a:rPr lang="en-US" smtClean="0"/>
              <a:pPr/>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r>
              <a:rPr lang="en-US" smtClean="0"/>
              <a:t>CLIC workshop  14-17 October 2008</a:t>
            </a:r>
            <a:endParaRPr lang="en-US"/>
          </a:p>
        </p:txBody>
      </p:sp>
      <p:sp>
        <p:nvSpPr>
          <p:cNvPr id="8" name="Footer Placeholder 7"/>
          <p:cNvSpPr>
            <a:spLocks noGrp="1"/>
          </p:cNvSpPr>
          <p:nvPr>
            <p:ph type="ftr" sz="quarter" idx="11"/>
          </p:nvPr>
        </p:nvSpPr>
        <p:spPr/>
        <p:txBody>
          <a:bodyPr/>
          <a:lstStyle>
            <a:extLst/>
          </a:lstStyle>
          <a:p>
            <a:r>
              <a:rPr lang="en-US" smtClean="0"/>
              <a:t>Module instrumentation</a:t>
            </a:r>
            <a:endParaRPr lang="en-US"/>
          </a:p>
        </p:txBody>
      </p:sp>
      <p:sp>
        <p:nvSpPr>
          <p:cNvPr id="9" name="Slide Number Placeholder 8"/>
          <p:cNvSpPr>
            <a:spLocks noGrp="1"/>
          </p:cNvSpPr>
          <p:nvPr>
            <p:ph type="sldNum" sz="quarter" idx="12"/>
          </p:nvPr>
        </p:nvSpPr>
        <p:spPr/>
        <p:txBody>
          <a:bodyPr/>
          <a:lstStyle>
            <a:extLst/>
          </a:lstStyle>
          <a:p>
            <a:fld id="{C8D40666-5562-416A-9431-1BDCB90082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r>
              <a:rPr lang="en-US" smtClean="0">
                <a:solidFill>
                  <a:schemeClr val="tx1"/>
                </a:solidFill>
              </a:rPr>
              <a:t>CLIC workshop  14-17 October 2008</a:t>
            </a:r>
            <a:endParaRPr lang="en-US" dirty="0"/>
          </a:p>
        </p:txBody>
      </p:sp>
      <p:sp>
        <p:nvSpPr>
          <p:cNvPr id="4" name="Footer Placeholder 3"/>
          <p:cNvSpPr>
            <a:spLocks noGrp="1"/>
          </p:cNvSpPr>
          <p:nvPr>
            <p:ph type="ftr" sz="quarter" idx="11"/>
          </p:nvPr>
        </p:nvSpPr>
        <p:spPr/>
        <p:txBody>
          <a:bodyPr/>
          <a:lstStyle>
            <a:extLst/>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extLst/>
          </a:lstStyle>
          <a:p>
            <a:fld id="{C8D40666-5562-416A-9431-1BDCB900825D}" type="slidenum">
              <a:rPr lang="en-US" smtClean="0"/>
              <a:pPr/>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hf hdr="0"/>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r>
              <a:rPr lang="en-US" smtClean="0"/>
              <a:t>CLIC workshop  14-17 October 2008</a:t>
            </a:r>
            <a:endParaRPr lang="en-US"/>
          </a:p>
        </p:txBody>
      </p:sp>
      <p:sp>
        <p:nvSpPr>
          <p:cNvPr id="3" name="Footer Placeholder 2"/>
          <p:cNvSpPr>
            <a:spLocks noGrp="1"/>
          </p:cNvSpPr>
          <p:nvPr>
            <p:ph type="ftr" sz="quarter" idx="11"/>
          </p:nvPr>
        </p:nvSpPr>
        <p:spPr/>
        <p:txBody>
          <a:bodyPr/>
          <a:lstStyle>
            <a:extLst/>
          </a:lstStyle>
          <a:p>
            <a:r>
              <a:rPr lang="en-US" smtClean="0"/>
              <a:t>Module instrumentation</a:t>
            </a:r>
            <a:endParaRPr lang="en-US"/>
          </a:p>
        </p:txBody>
      </p:sp>
      <p:sp>
        <p:nvSpPr>
          <p:cNvPr id="4" name="Slide Number Placeholder 3"/>
          <p:cNvSpPr>
            <a:spLocks noGrp="1"/>
          </p:cNvSpPr>
          <p:nvPr>
            <p:ph type="sldNum" sz="quarter" idx="12"/>
          </p:nvPr>
        </p:nvSpPr>
        <p:spPr/>
        <p:txBody>
          <a:bodyPr/>
          <a:lstStyle>
            <a:extLst/>
          </a:lstStyle>
          <a:p>
            <a:fld id="{C8D40666-5562-416A-9431-1BDCB900825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CLIC workshop  14-17 October 2008</a:t>
            </a:r>
            <a:endParaRPr lang="en-US"/>
          </a:p>
        </p:txBody>
      </p:sp>
      <p:sp>
        <p:nvSpPr>
          <p:cNvPr id="5" name="Footer Placeholder 4"/>
          <p:cNvSpPr>
            <a:spLocks noGrp="1"/>
          </p:cNvSpPr>
          <p:nvPr>
            <p:ph type="ftr" sz="quarter" idx="11"/>
          </p:nvPr>
        </p:nvSpPr>
        <p:spPr/>
        <p:txBody>
          <a:bodyPr/>
          <a:lstStyle/>
          <a:p>
            <a:r>
              <a:rPr lang="en-US" smtClean="0"/>
              <a:t>Module instrumentation</a:t>
            </a:r>
            <a:endParaRPr lang="en-US"/>
          </a:p>
        </p:txBody>
      </p:sp>
      <p:sp>
        <p:nvSpPr>
          <p:cNvPr id="6" name="Slide Number Placeholder 5"/>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r>
              <a:rPr lang="en-US" smtClean="0">
                <a:solidFill>
                  <a:schemeClr val="tx1"/>
                </a:solidFill>
              </a:rPr>
              <a:t>CLIC workshop  14-17 October 2008</a:t>
            </a:r>
            <a:endParaRPr lang="en-US" dirty="0"/>
          </a:p>
        </p:txBody>
      </p:sp>
      <p:sp>
        <p:nvSpPr>
          <p:cNvPr id="6" name="Footer Placeholder 5"/>
          <p:cNvSpPr>
            <a:spLocks noGrp="1"/>
          </p:cNvSpPr>
          <p:nvPr>
            <p:ph type="ftr" sz="quarter" idx="11"/>
          </p:nvPr>
        </p:nvSpPr>
        <p:spPr/>
        <p:txBody>
          <a:bodyPr/>
          <a:lstStyle>
            <a:extLst/>
          </a:lstStyle>
          <a:p>
            <a:r>
              <a:rPr lang="en-US" smtClean="0"/>
              <a:t>Module instrumentation</a:t>
            </a:r>
            <a:endParaRPr lang="en-US" dirty="0"/>
          </a:p>
        </p:txBody>
      </p:sp>
      <p:sp>
        <p:nvSpPr>
          <p:cNvPr id="7" name="Slide Number Placeholder 6"/>
          <p:cNvSpPr>
            <a:spLocks noGrp="1"/>
          </p:cNvSpPr>
          <p:nvPr>
            <p:ph type="sldNum" sz="quarter" idx="12"/>
          </p:nvPr>
        </p:nvSpPr>
        <p:spPr/>
        <p:txBody>
          <a:bodyPr/>
          <a:lstStyle>
            <a:extLst/>
          </a:lstStyle>
          <a:p>
            <a:fld id="{C8D40666-5562-416A-9431-1BDCB900825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hf hdr="0"/>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r>
              <a:rPr lang="en-US" smtClean="0">
                <a:solidFill>
                  <a:schemeClr val="tx1"/>
                </a:solidFill>
              </a:rPr>
              <a:t>CLIC workshop  14-17 October 2008</a:t>
            </a:r>
            <a:endParaRPr lang="en-US" dirty="0"/>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r>
              <a:rPr lang="en-US" smtClean="0"/>
              <a:t>Module instrumentation</a:t>
            </a:r>
            <a:endParaRPr lang="en-US" dirty="0"/>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C8D40666-5562-416A-9431-1BDCB900825D}" type="slidenum">
              <a:rPr lang="en-US" smtClean="0"/>
              <a:pPr/>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hf hdr="0"/>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CLIC workshop  14-17 October 2008</a:t>
            </a:r>
            <a:endParaRPr lang="en-US"/>
          </a:p>
        </p:txBody>
      </p:sp>
      <p:sp>
        <p:nvSpPr>
          <p:cNvPr id="5" name="Footer Placeholder 4"/>
          <p:cNvSpPr>
            <a:spLocks noGrp="1"/>
          </p:cNvSpPr>
          <p:nvPr>
            <p:ph type="ftr" sz="quarter" idx="11"/>
          </p:nvPr>
        </p:nvSpPr>
        <p:spPr/>
        <p:txBody>
          <a:bodyPr/>
          <a:lstStyle>
            <a:extLst/>
          </a:lstStyle>
          <a:p>
            <a:r>
              <a:rPr lang="en-US" smtClean="0"/>
              <a:t>Module instrumentation</a:t>
            </a:r>
            <a:endParaRPr lang="en-US"/>
          </a:p>
        </p:txBody>
      </p:sp>
      <p:sp>
        <p:nvSpPr>
          <p:cNvPr id="6" name="Slide Number Placeholder 5"/>
          <p:cNvSpPr>
            <a:spLocks noGrp="1"/>
          </p:cNvSpPr>
          <p:nvPr>
            <p:ph type="sldNum" sz="quarter" idx="12"/>
          </p:nvPr>
        </p:nvSpPr>
        <p:spPr/>
        <p:txBody>
          <a:bodyPr/>
          <a:lstStyle>
            <a:extLst/>
          </a:lstStyle>
          <a:p>
            <a:fld id="{C8D40666-5562-416A-9431-1BDCB900825D}"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r>
              <a:rPr lang="en-US" smtClean="0"/>
              <a:t>CLIC workshop  14-17 October 2008</a:t>
            </a:r>
            <a:endParaRPr lang="en-US"/>
          </a:p>
        </p:txBody>
      </p:sp>
      <p:sp>
        <p:nvSpPr>
          <p:cNvPr id="5" name="Footer Placeholder 4"/>
          <p:cNvSpPr>
            <a:spLocks noGrp="1"/>
          </p:cNvSpPr>
          <p:nvPr>
            <p:ph type="ftr" sz="quarter" idx="11"/>
          </p:nvPr>
        </p:nvSpPr>
        <p:spPr/>
        <p:txBody>
          <a:bodyPr/>
          <a:lstStyle>
            <a:extLst/>
          </a:lstStyle>
          <a:p>
            <a:r>
              <a:rPr lang="en-US" smtClean="0"/>
              <a:t>Module instrumentation</a:t>
            </a:r>
            <a:endParaRPr lang="en-US"/>
          </a:p>
        </p:txBody>
      </p:sp>
      <p:sp>
        <p:nvSpPr>
          <p:cNvPr id="6" name="Slide Number Placeholder 5"/>
          <p:cNvSpPr>
            <a:spLocks noGrp="1"/>
          </p:cNvSpPr>
          <p:nvPr>
            <p:ph type="sldNum" sz="quarter" idx="12"/>
          </p:nvPr>
        </p:nvSpPr>
        <p:spPr/>
        <p:txBody>
          <a:bodyPr/>
          <a:lstStyle>
            <a:extLst/>
          </a:lstStyle>
          <a:p>
            <a:fld id="{C8D40666-5562-416A-9431-1BDCB900825D}"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lgn="ct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0" y="6400800"/>
            <a:ext cx="2895600" cy="365125"/>
          </a:xfrm>
        </p:spPr>
        <p:txBody>
          <a:bodyPr/>
          <a:lstStyle>
            <a:lvl1pPr>
              <a:defRPr b="1">
                <a:solidFill>
                  <a:schemeClr val="tx1"/>
                </a:solidFill>
              </a:defRPr>
            </a:lvl1pPr>
          </a:lstStyle>
          <a:p>
            <a:r>
              <a:rPr lang="en-US" dirty="0" smtClean="0"/>
              <a:t>CLIC workshop  14-17 October 2008</a:t>
            </a:r>
            <a:endParaRPr lang="en-US" dirty="0"/>
          </a:p>
        </p:txBody>
      </p:sp>
      <p:sp>
        <p:nvSpPr>
          <p:cNvPr id="5" name="Footer Placeholder 4"/>
          <p:cNvSpPr>
            <a:spLocks noGrp="1"/>
          </p:cNvSpPr>
          <p:nvPr>
            <p:ph type="ftr" sz="quarter" idx="11"/>
          </p:nvPr>
        </p:nvSpPr>
        <p:spPr>
          <a:xfrm>
            <a:off x="3886200" y="6400800"/>
            <a:ext cx="2350681" cy="365125"/>
          </a:xfrm>
        </p:spPr>
        <p:txBody>
          <a:bodyPr/>
          <a:lstStyle>
            <a:lvl1pPr>
              <a:defRPr b="1">
                <a:solidFill>
                  <a:schemeClr val="tx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a:xfrm>
            <a:off x="7772400" y="6407944"/>
            <a:ext cx="1240632" cy="365125"/>
          </a:xfrm>
        </p:spPr>
        <p:txBody>
          <a:bodyPr/>
          <a:lstStyle>
            <a:lvl1pPr>
              <a:defRPr b="1">
                <a:solidFill>
                  <a:schemeClr val="tx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7620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solidFill>
                  <a:schemeClr val="tx1"/>
                </a:solidFill>
              </a:defRPr>
            </a:lvl1pPr>
          </a:lstStyle>
          <a:p>
            <a:r>
              <a:rPr lang="en-US" smtClean="0"/>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tx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tx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7620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4008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62000" y="76200"/>
            <a:ext cx="7772400" cy="609599"/>
          </a:xfrm>
        </p:spPr>
        <p:txBody>
          <a:bodyPr>
            <a:normAutofit/>
          </a:bodyPr>
          <a:lstStyle>
            <a:lvl1pPr>
              <a:defRPr sz="2800" b="1">
                <a:solidFill>
                  <a:schemeClr val="accent1"/>
                </a:solidFill>
                <a:latin typeface="Comic Sans MS" pitchFamily="66" charset="0"/>
              </a:defRPr>
            </a:lvl1pPr>
          </a:lstStyle>
          <a:p>
            <a:r>
              <a:rPr lang="en-US" dirty="0" smtClean="0"/>
              <a:t>Click to edit Master title style</a:t>
            </a:r>
            <a:endParaRPr lang="en-US" dirty="0"/>
          </a:p>
        </p:txBody>
      </p:sp>
      <p:sp>
        <p:nvSpPr>
          <p:cNvPr id="4" name="Date Placeholder 3"/>
          <p:cNvSpPr>
            <a:spLocks noGrp="1"/>
          </p:cNvSpPr>
          <p:nvPr>
            <p:ph type="dt" sz="half" idx="10"/>
          </p:nvPr>
        </p:nvSpPr>
        <p:spPr>
          <a:xfrm>
            <a:off x="228600" y="6356350"/>
            <a:ext cx="2895600" cy="365125"/>
          </a:xfrm>
        </p:spPr>
        <p:txBody>
          <a:bodyPr/>
          <a:lstStyle>
            <a:lvl1pPr>
              <a:defRPr b="1"/>
            </a:lvl1pPr>
          </a:lstStyle>
          <a:p>
            <a:r>
              <a:rPr lang="en-US" smtClean="0">
                <a:solidFill>
                  <a:schemeClr val="accent1"/>
                </a:solidFill>
              </a:rPr>
              <a:t>CLIC workshop  14-17 October 2008</a:t>
            </a:r>
            <a:endParaRPr lang="en-US" dirty="0"/>
          </a:p>
        </p:txBody>
      </p:sp>
      <p:sp>
        <p:nvSpPr>
          <p:cNvPr id="5" name="Footer Placeholder 4"/>
          <p:cNvSpPr>
            <a:spLocks noGrp="1"/>
          </p:cNvSpPr>
          <p:nvPr>
            <p:ph type="ftr" sz="quarter" idx="11"/>
          </p:nvPr>
        </p:nvSpPr>
        <p:spPr/>
        <p:txBody>
          <a:bodyPr/>
          <a:lstStyle>
            <a:lvl1pPr>
              <a:defRPr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12"/>
          </p:nvPr>
        </p:nvSpPr>
        <p:spPr/>
        <p:txBody>
          <a:bodyPr/>
          <a:lstStyle>
            <a:lvl1pPr>
              <a:defRPr b="1">
                <a:solidFill>
                  <a:schemeClr val="accent1"/>
                </a:solidFill>
              </a:defRPr>
            </a:lvl1pPr>
          </a:lstStyle>
          <a:p>
            <a:r>
              <a:rPr lang="en-US" dirty="0" smtClean="0"/>
              <a:t>Lars Søby   </a:t>
            </a:r>
            <a:fld id="{9533C6C7-E235-4D2D-B2DC-5F5213A0FD85}" type="slidenum">
              <a:rPr lang="en-US" smtClean="0"/>
              <a:pPr/>
              <a:t>‹#›</a:t>
            </a:fld>
            <a:endParaRPr lang="en-US" dirty="0"/>
          </a:p>
        </p:txBody>
      </p:sp>
      <p:cxnSp>
        <p:nvCxnSpPr>
          <p:cNvPr id="8" name="Straight Connector 7"/>
          <p:cNvCxnSpPr/>
          <p:nvPr userDrawn="1"/>
        </p:nvCxnSpPr>
        <p:spPr>
          <a:xfrm>
            <a:off x="304800" y="914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304800" y="6248400"/>
            <a:ext cx="8382000" cy="1588"/>
          </a:xfrm>
          <a:prstGeom prst="line">
            <a:avLst/>
          </a:prstGeom>
          <a:ln w="19050">
            <a:gradFill flip="none" rotWithShape="1">
              <a:gsLst>
                <a:gs pos="0">
                  <a:srgbClr val="FF3399"/>
                </a:gs>
                <a:gs pos="25000">
                  <a:srgbClr val="FF6633"/>
                </a:gs>
                <a:gs pos="50000">
                  <a:srgbClr val="FFFF00"/>
                </a:gs>
                <a:gs pos="75000">
                  <a:srgbClr val="01A78F"/>
                </a:gs>
                <a:gs pos="100000">
                  <a:srgbClr val="3366FF"/>
                </a:gs>
              </a:gsLst>
              <a:lin ang="0" scaled="1"/>
              <a:tileRect/>
            </a:gradFill>
          </a:ln>
        </p:spPr>
        <p:style>
          <a:lnRef idx="1">
            <a:schemeClr val="accent1"/>
          </a:lnRef>
          <a:fillRef idx="0">
            <a:schemeClr val="accent1"/>
          </a:fillRef>
          <a:effectRef idx="0">
            <a:schemeClr val="accent1"/>
          </a:effectRef>
          <a:fontRef idx="minor">
            <a:schemeClr val="tx1"/>
          </a:fontRef>
        </p:style>
      </p:cxnSp>
      <p:sp>
        <p:nvSpPr>
          <p:cNvPr id="16" name="Content Placeholder 15"/>
          <p:cNvSpPr>
            <a:spLocks noGrp="1"/>
          </p:cNvSpPr>
          <p:nvPr>
            <p:ph sz="quarter" idx="13"/>
          </p:nvPr>
        </p:nvSpPr>
        <p:spPr>
          <a:xfrm>
            <a:off x="228600" y="838200"/>
            <a:ext cx="8610600" cy="228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pic>
        <p:nvPicPr>
          <p:cNvPr id="18" name="Picture 2" descr="http://clic-study.web.cern.ch/CLIC-Study/New_CLIC_Logo.jpg"/>
          <p:cNvPicPr>
            <a:picLocks noChangeAspect="1" noChangeArrowheads="1"/>
          </p:cNvPicPr>
          <p:nvPr userDrawn="1"/>
        </p:nvPicPr>
        <p:blipFill>
          <a:blip r:embed="rId2"/>
          <a:srcRect/>
          <a:stretch>
            <a:fillRect/>
          </a:stretch>
        </p:blipFill>
        <p:spPr bwMode="auto">
          <a:xfrm>
            <a:off x="8117500" y="0"/>
            <a:ext cx="1026500" cy="593725"/>
          </a:xfrm>
          <a:prstGeom prst="rect">
            <a:avLst/>
          </a:prstGeom>
          <a:noFill/>
        </p:spPr>
      </p:pic>
      <p:pic>
        <p:nvPicPr>
          <p:cNvPr id="19" name="Picture 8" descr="CERN logo"/>
          <p:cNvPicPr>
            <a:picLocks noChangeAspect="1" noChangeArrowheads="1"/>
          </p:cNvPicPr>
          <p:nvPr userDrawn="1"/>
        </p:nvPicPr>
        <p:blipFill>
          <a:blip r:embed="rId3"/>
          <a:srcRect/>
          <a:stretch>
            <a:fillRect/>
          </a:stretch>
        </p:blipFill>
        <p:spPr bwMode="auto">
          <a:xfrm>
            <a:off x="0" y="0"/>
            <a:ext cx="661987" cy="661988"/>
          </a:xfrm>
          <a:prstGeom prst="rect">
            <a:avLst/>
          </a:prstGeom>
          <a:noFill/>
          <a:ln w="9525">
            <a:noFill/>
            <a:miter lim="800000"/>
            <a:headEnd/>
            <a:tailEnd/>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F977F9D-55E5-4719-82B5-31617E3CBA9F}" type="slidenum">
              <a:rPr lang="en-US"/>
              <a:pPr>
                <a:defRPr/>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0" y="6356350"/>
            <a:ext cx="3352800" cy="365125"/>
          </a:xfrm>
        </p:spPr>
        <p:txBody>
          <a:bodyPr/>
          <a:lstStyle>
            <a:lvl1pPr>
              <a:defRPr b="1"/>
            </a:lvl1pPr>
          </a:lstStyle>
          <a:p>
            <a:r>
              <a:rPr lang="en-US" smtClean="0"/>
              <a:t>CLIC instrumentation work shop 2-3 June 2009</a:t>
            </a:r>
            <a:endParaRPr lang="en-US" dirty="0"/>
          </a:p>
        </p:txBody>
      </p:sp>
      <p:sp>
        <p:nvSpPr>
          <p:cNvPr id="4" name="Footer Placeholder 3"/>
          <p:cNvSpPr>
            <a:spLocks noGrp="1"/>
          </p:cNvSpPr>
          <p:nvPr>
            <p:ph type="ftr" sz="quarter" idx="11"/>
          </p:nvPr>
        </p:nvSpPr>
        <p:spPr>
          <a:xfrm>
            <a:off x="3810000" y="6356350"/>
            <a:ext cx="1828800" cy="365125"/>
          </a:xfrm>
        </p:spPr>
        <p:txBody>
          <a:bodyPr/>
          <a:lstStyle>
            <a:lvl1pPr>
              <a:defRPr b="1"/>
            </a:lvl1pPr>
          </a:lstStyle>
          <a:p>
            <a:r>
              <a:rPr lang="en-US" smtClean="0"/>
              <a:t>BPM overview                                 Lars Soby</a:t>
            </a:r>
            <a:endParaRPr lang="en-US" dirty="0"/>
          </a:p>
        </p:txBody>
      </p:sp>
      <p:sp>
        <p:nvSpPr>
          <p:cNvPr id="5" name="Slide Number Placeholder 4"/>
          <p:cNvSpPr>
            <a:spLocks noGrp="1"/>
          </p:cNvSpPr>
          <p:nvPr>
            <p:ph type="sldNum" sz="quarter" idx="12"/>
          </p:nvPr>
        </p:nvSpPr>
        <p:spPr/>
        <p:txBody>
          <a:bodyPr/>
          <a:lstStyle/>
          <a:p>
            <a:fld id="{E61D8C24-D119-442E-8EE1-8761D2A9779E}" type="slidenum">
              <a:rPr lang="en-US" smtClean="0"/>
              <a:pPr/>
              <a:t>‹#›</a:t>
            </a:fld>
            <a:endParaRPr lang="en-US"/>
          </a:p>
        </p:txBody>
      </p:sp>
      <p:pic>
        <p:nvPicPr>
          <p:cNvPr id="6" name="Picture 5" descr="CLIC Logo"/>
          <p:cNvPicPr>
            <a:picLocks noChangeAspect="1" noChangeArrowheads="1"/>
          </p:cNvPicPr>
          <p:nvPr userDrawn="1"/>
        </p:nvPicPr>
        <p:blipFill>
          <a:blip r:embed="rId2"/>
          <a:srcRect/>
          <a:stretch>
            <a:fillRect/>
          </a:stretch>
        </p:blipFill>
        <p:spPr bwMode="auto">
          <a:xfrm>
            <a:off x="0" y="25400"/>
            <a:ext cx="1692275" cy="493713"/>
          </a:xfrm>
          <a:prstGeom prst="rect">
            <a:avLst/>
          </a:prstGeom>
          <a:noFill/>
          <a:ln w="9525">
            <a:noFill/>
            <a:miter lim="800000"/>
            <a:headEnd/>
            <a:tailEnd/>
          </a:ln>
        </p:spPr>
      </p:pic>
      <p:pic>
        <p:nvPicPr>
          <p:cNvPr id="7" name="Picture 11" descr="CERN logo"/>
          <p:cNvPicPr>
            <a:picLocks noChangeAspect="1" noChangeArrowheads="1"/>
          </p:cNvPicPr>
          <p:nvPr userDrawn="1"/>
        </p:nvPicPr>
        <p:blipFill>
          <a:blip r:embed="rId3"/>
          <a:srcRect/>
          <a:stretch>
            <a:fillRect/>
          </a:stretch>
        </p:blipFill>
        <p:spPr bwMode="auto">
          <a:xfrm>
            <a:off x="8675688" y="44450"/>
            <a:ext cx="433387" cy="433388"/>
          </a:xfrm>
          <a:prstGeom prst="rect">
            <a:avLst/>
          </a:prstGeom>
          <a:noFill/>
          <a:ln w="9525">
            <a:noFill/>
            <a:miter lim="800000"/>
            <a:headEnd/>
            <a:tailEnd/>
          </a:ln>
        </p:spPr>
      </p:pic>
      <p:sp>
        <p:nvSpPr>
          <p:cNvPr id="8" name="Rectangle 6"/>
          <p:cNvSpPr>
            <a:spLocks noChangeArrowheads="1"/>
          </p:cNvSpPr>
          <p:nvPr userDrawn="1"/>
        </p:nvSpPr>
        <p:spPr bwMode="auto">
          <a:xfrm flipV="1">
            <a:off x="0" y="609600"/>
            <a:ext cx="9144000" cy="45719"/>
          </a:xfrm>
          <a:prstGeom prst="rect">
            <a:avLst/>
          </a:prstGeom>
          <a:gradFill rotWithShape="0">
            <a:gsLst>
              <a:gs pos="0">
                <a:srgbClr val="0099FF"/>
              </a:gs>
              <a:gs pos="100000">
                <a:srgbClr val="004776"/>
              </a:gs>
            </a:gsLst>
            <a:path path="shape">
              <a:fillToRect l="50000" t="50000" r="50000" b="50000"/>
            </a:path>
          </a:gradFill>
          <a:ln w="9525">
            <a:solidFill>
              <a:srgbClr val="000000"/>
            </a:solidFill>
            <a:miter lim="800000"/>
            <a:headEnd/>
            <a:tailEnd/>
          </a:ln>
        </p:spPr>
        <p:txBody>
          <a:bodyPr wrap="none" anchor="ctr"/>
          <a:lstStyle/>
          <a:p>
            <a:endParaRPr lang="fr-FR"/>
          </a:p>
        </p:txBody>
      </p:sp>
      <p:sp>
        <p:nvSpPr>
          <p:cNvPr id="9" name="Rectangle 6"/>
          <p:cNvSpPr>
            <a:spLocks noChangeArrowheads="1"/>
          </p:cNvSpPr>
          <p:nvPr userDrawn="1"/>
        </p:nvSpPr>
        <p:spPr bwMode="auto">
          <a:xfrm flipV="1">
            <a:off x="0" y="6248399"/>
            <a:ext cx="9144000" cy="45719"/>
          </a:xfrm>
          <a:prstGeom prst="rect">
            <a:avLst/>
          </a:prstGeom>
          <a:gradFill rotWithShape="0">
            <a:gsLst>
              <a:gs pos="0">
                <a:srgbClr val="0099FF"/>
              </a:gs>
              <a:gs pos="100000">
                <a:srgbClr val="004776"/>
              </a:gs>
            </a:gsLst>
            <a:path path="shape">
              <a:fillToRect l="50000" t="50000" r="50000" b="50000"/>
            </a:path>
          </a:gradFill>
          <a:ln w="9525">
            <a:solidFill>
              <a:srgbClr val="000000"/>
            </a:solidFill>
            <a:miter lim="800000"/>
            <a:headEnd/>
            <a:tailEnd/>
          </a:ln>
        </p:spPr>
        <p:txBody>
          <a:bodyPr wrap="none" anchor="ctr"/>
          <a:lstStyle/>
          <a:p>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CLIC workshop  14-17 October 2008</a:t>
            </a:r>
            <a:endParaRPr lang="en-US"/>
          </a:p>
        </p:txBody>
      </p:sp>
      <p:sp>
        <p:nvSpPr>
          <p:cNvPr id="4" name="Footer Placeholder 3"/>
          <p:cNvSpPr>
            <a:spLocks noGrp="1"/>
          </p:cNvSpPr>
          <p:nvPr>
            <p:ph type="ftr" sz="quarter" idx="11"/>
          </p:nvPr>
        </p:nvSpPr>
        <p:spPr/>
        <p:txBody>
          <a:bodyPr/>
          <a:lstStyle/>
          <a:p>
            <a:r>
              <a:rPr lang="en-US" smtClean="0"/>
              <a:t>Module instrumentation</a:t>
            </a:r>
            <a:endParaRPr lang="en-US"/>
          </a:p>
        </p:txBody>
      </p:sp>
      <p:sp>
        <p:nvSpPr>
          <p:cNvPr id="5" name="Slide Number Placeholder 4"/>
          <p:cNvSpPr>
            <a:spLocks noGrp="1"/>
          </p:cNvSpPr>
          <p:nvPr>
            <p:ph type="sldNum" sz="quarter" idx="12"/>
          </p:nvPr>
        </p:nvSpPr>
        <p:spPr/>
        <p:txBody>
          <a:bodyPr/>
          <a:lstStyle/>
          <a:p>
            <a:fld id="{C8D40666-5562-416A-9431-1BDCB900825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6" Type="http://schemas.openxmlformats.org/officeDocument/2006/relationships/theme" Target="../theme/theme2.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18" Type="http://schemas.openxmlformats.org/officeDocument/2006/relationships/slideLayout" Target="../slideLayouts/slideLayout60.xml"/><Relationship Id="rId3" Type="http://schemas.openxmlformats.org/officeDocument/2006/relationships/slideLayout" Target="../slideLayouts/slideLayout45.xml"/><Relationship Id="rId21" Type="http://schemas.openxmlformats.org/officeDocument/2006/relationships/slideLayout" Target="../slideLayouts/slideLayout63.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0" Type="http://schemas.openxmlformats.org/officeDocument/2006/relationships/slideLayout" Target="../slideLayouts/slideLayout62.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image" Target="../media/image3.jpeg"/><Relationship Id="rId10" Type="http://schemas.openxmlformats.org/officeDocument/2006/relationships/slideLayout" Target="../slideLayouts/slideLayout52.xml"/><Relationship Id="rId19" Type="http://schemas.openxmlformats.org/officeDocument/2006/relationships/slideLayout" Target="../slideLayouts/slideLayout61.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CLIC workshop  14-17 October 2008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b="1">
                <a:solidFill>
                  <a:schemeClr val="accent1"/>
                </a:solidFill>
              </a:defRPr>
            </a:lvl1pPr>
          </a:lstStyle>
          <a:p>
            <a:r>
              <a:rPr lang="en-US" dirty="0" smtClean="0"/>
              <a:t>Module instrumentation</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40666-5562-416A-9431-1BDCB90082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CLIC workshop  14-17 October 2008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Module instrumentation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D40666-5562-416A-9431-1BDCB90082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CLIC workshop  14-17 October 2008</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Module instrumentation</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DA2C04-A43F-43C8-819D-9F49EC1D644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2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r>
              <a:rPr lang="en-US" smtClean="0">
                <a:solidFill>
                  <a:schemeClr val="tx1"/>
                </a:solidFill>
              </a:rPr>
              <a:t>CLIC workshop  14-17 October 2008</a:t>
            </a:r>
            <a:endParaRPr lang="en-US" dirty="0"/>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r>
              <a:rPr lang="en-US" smtClean="0"/>
              <a:t>Module instrumentation</a:t>
            </a:r>
            <a:endParaRPr lang="en-US" dirty="0"/>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C8D40666-5562-416A-9431-1BDCB900825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 id="2147483725" r:id="rId13"/>
    <p:sldLayoutId id="2147483677" r:id="rId14"/>
    <p:sldLayoutId id="2147483679" r:id="rId15"/>
    <p:sldLayoutId id="2147483663" r:id="rId16"/>
    <p:sldLayoutId id="2147483660" r:id="rId17"/>
    <p:sldLayoutId id="2147483661" r:id="rId18"/>
    <p:sldLayoutId id="2147483662" r:id="rId19"/>
    <p:sldLayoutId id="2147483726" r:id="rId20"/>
    <p:sldLayoutId id="2147483727" r:id="rId21"/>
  </p:sldLayoutIdLst>
  <p:hf hdr="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9.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49.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4.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7"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49.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9.jpeg"/><Relationship Id="rId7" Type="http://schemas.openxmlformats.org/officeDocument/2006/relationships/image" Target="../media/image18.png"/><Relationship Id="rId2" Type="http://schemas.openxmlformats.org/officeDocument/2006/relationships/notesSlide" Target="../notesSlides/notesSlide19.xml"/><Relationship Id="rId1" Type="http://schemas.openxmlformats.org/officeDocument/2006/relationships/slideLayout" Target="../slideLayouts/slideLayout43.xml"/><Relationship Id="rId6" Type="http://schemas.openxmlformats.org/officeDocument/2006/relationships/image" Target="../media/image17.png"/><Relationship Id="rId5" Type="http://schemas.openxmlformats.org/officeDocument/2006/relationships/image" Target="../media/image16.jpe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4.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54.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5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4.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63.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9.xml"/><Relationship Id="rId1" Type="http://schemas.openxmlformats.org/officeDocument/2006/relationships/vmlDrawing" Target="../drawings/vmlDrawing1.vml"/><Relationship Id="rId6" Type="http://schemas.openxmlformats.org/officeDocument/2006/relationships/image" Target="../media/image12.png"/><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smtClean="0"/>
              <a:t>CLIC module instrumentation</a:t>
            </a:r>
            <a:endParaRPr lang="en-US" dirty="0"/>
          </a:p>
        </p:txBody>
      </p:sp>
      <p:sp>
        <p:nvSpPr>
          <p:cNvPr id="9" name="Date Placeholder 8"/>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1</a:t>
            </a:fld>
            <a:endParaRPr lang="en-US" dirty="0"/>
          </a:p>
        </p:txBody>
      </p:sp>
      <p:sp>
        <p:nvSpPr>
          <p:cNvPr id="8" name="TextBox 7"/>
          <p:cNvSpPr txBox="1"/>
          <p:nvPr/>
        </p:nvSpPr>
        <p:spPr>
          <a:xfrm>
            <a:off x="914400" y="1600200"/>
            <a:ext cx="4559261" cy="3416320"/>
          </a:xfrm>
          <a:prstGeom prst="rect">
            <a:avLst/>
          </a:prstGeom>
          <a:noFill/>
        </p:spPr>
        <p:txBody>
          <a:bodyPr wrap="none" rtlCol="0">
            <a:spAutoFit/>
          </a:bodyPr>
          <a:lstStyle/>
          <a:p>
            <a:pPr>
              <a:buFont typeface="Wingdings" pitchFamily="2" charset="2"/>
              <a:buChar char="q"/>
            </a:pPr>
            <a:r>
              <a:rPr lang="en-US" dirty="0" smtClean="0">
                <a:solidFill>
                  <a:schemeClr val="accent1"/>
                </a:solidFill>
              </a:rPr>
              <a:t> </a:t>
            </a:r>
            <a:r>
              <a:rPr lang="en-US" dirty="0" smtClean="0"/>
              <a:t> </a:t>
            </a:r>
            <a:r>
              <a:rPr lang="en-US" b="1" u="sng" dirty="0" smtClean="0">
                <a:solidFill>
                  <a:srgbClr val="00B050"/>
                </a:solidFill>
              </a:rPr>
              <a:t>Module beam instrumentation</a:t>
            </a:r>
          </a:p>
          <a:p>
            <a:pPr marL="1257300" lvl="2" indent="-342900">
              <a:buFont typeface="+mj-lt"/>
              <a:buAutoNum type="arabicPeriod"/>
            </a:pPr>
            <a:r>
              <a:rPr lang="en-US" b="1" dirty="0" smtClean="0">
                <a:solidFill>
                  <a:schemeClr val="accent1"/>
                </a:solidFill>
              </a:rPr>
              <a:t>BPM’s</a:t>
            </a:r>
          </a:p>
          <a:p>
            <a:pPr marL="1257300" lvl="2" indent="-342900">
              <a:buFont typeface="+mj-lt"/>
              <a:buAutoNum type="arabicPeriod"/>
            </a:pPr>
            <a:r>
              <a:rPr lang="en-US" b="1" dirty="0" smtClean="0">
                <a:solidFill>
                  <a:schemeClr val="accent1"/>
                </a:solidFill>
              </a:rPr>
              <a:t>Wakefield monitors</a:t>
            </a:r>
          </a:p>
          <a:p>
            <a:pPr marL="1257300" lvl="2" indent="-342900">
              <a:buFont typeface="+mj-lt"/>
              <a:buAutoNum type="arabicPeriod"/>
            </a:pPr>
            <a:r>
              <a:rPr lang="en-US" b="1" dirty="0" smtClean="0">
                <a:solidFill>
                  <a:schemeClr val="accent1"/>
                </a:solidFill>
              </a:rPr>
              <a:t>BLMs</a:t>
            </a:r>
          </a:p>
          <a:p>
            <a:pPr marL="1257300" lvl="2" indent="-342900">
              <a:buFont typeface="+mj-lt"/>
              <a:buAutoNum type="arabicPeriod"/>
            </a:pPr>
            <a:r>
              <a:rPr lang="en-US" b="1" dirty="0" smtClean="0">
                <a:solidFill>
                  <a:schemeClr val="accent1"/>
                </a:solidFill>
              </a:rPr>
              <a:t>Acquisition system</a:t>
            </a:r>
            <a:br>
              <a:rPr lang="en-US" b="1" dirty="0" smtClean="0">
                <a:solidFill>
                  <a:schemeClr val="accent1"/>
                </a:solidFill>
              </a:rPr>
            </a:br>
            <a:endParaRPr lang="en-US" b="1" dirty="0" smtClean="0">
              <a:solidFill>
                <a:schemeClr val="accent1"/>
              </a:solidFill>
            </a:endParaRPr>
          </a:p>
          <a:p>
            <a:pPr marL="342900" indent="-342900">
              <a:buFont typeface="Wingdings" pitchFamily="2" charset="2"/>
              <a:buChar char="q"/>
            </a:pPr>
            <a:r>
              <a:rPr lang="en-US" b="1" u="sng" dirty="0" smtClean="0">
                <a:solidFill>
                  <a:srgbClr val="00B050"/>
                </a:solidFill>
              </a:rPr>
              <a:t>Sector beam instrumentation</a:t>
            </a:r>
          </a:p>
          <a:p>
            <a:pPr marL="1257300" lvl="2" indent="-342900">
              <a:buFont typeface="+mj-lt"/>
              <a:buAutoNum type="arabicPeriod"/>
            </a:pPr>
            <a:r>
              <a:rPr lang="en-US" b="1" dirty="0" smtClean="0">
                <a:solidFill>
                  <a:schemeClr val="accent1"/>
                </a:solidFill>
              </a:rPr>
              <a:t>Transverse profile monitors</a:t>
            </a:r>
          </a:p>
          <a:p>
            <a:pPr marL="1257300" lvl="2" indent="-342900">
              <a:buFont typeface="+mj-lt"/>
              <a:buAutoNum type="arabicPeriod"/>
            </a:pPr>
            <a:r>
              <a:rPr lang="en-US" b="1" dirty="0" smtClean="0">
                <a:solidFill>
                  <a:schemeClr val="accent1"/>
                </a:solidFill>
              </a:rPr>
              <a:t>Current measurement</a:t>
            </a:r>
          </a:p>
          <a:p>
            <a:pPr marL="1257300" lvl="2" indent="-342900">
              <a:buFont typeface="+mj-lt"/>
              <a:buAutoNum type="arabicPeriod"/>
            </a:pPr>
            <a:r>
              <a:rPr lang="en-US" b="1" dirty="0" smtClean="0">
                <a:solidFill>
                  <a:schemeClr val="accent1"/>
                </a:solidFill>
              </a:rPr>
              <a:t>Bunch form / length</a:t>
            </a:r>
          </a:p>
          <a:p>
            <a:pPr marL="1257300" lvl="2" indent="-342900">
              <a:buFont typeface="+mj-lt"/>
              <a:buAutoNum type="arabicPeriod"/>
            </a:pPr>
            <a:r>
              <a:rPr lang="en-US" b="1" dirty="0" smtClean="0">
                <a:solidFill>
                  <a:schemeClr val="accent1"/>
                </a:solidFill>
              </a:rPr>
              <a:t>Beam phase</a:t>
            </a:r>
          </a:p>
          <a:p>
            <a:pPr marL="1257300" lvl="2" indent="-342900"/>
            <a:endParaRPr lang="en-US" b="1" dirty="0">
              <a:solidFill>
                <a:schemeClr val="accent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3600" y="762000"/>
            <a:ext cx="4953000" cy="609599"/>
          </a:xfrm>
        </p:spPr>
        <p:txBody>
          <a:bodyPr>
            <a:normAutofit/>
          </a:bodyPr>
          <a:lstStyle/>
          <a:p>
            <a:r>
              <a:rPr lang="en-US" sz="2000" dirty="0" smtClean="0">
                <a:solidFill>
                  <a:schemeClr val="accent2"/>
                </a:solidFill>
              </a:rPr>
              <a:t>FNAL Low-Q cavity BPM</a:t>
            </a:r>
            <a:endParaRPr lang="en-US" sz="2000" dirty="0">
              <a:solidFill>
                <a:schemeClr val="accent2"/>
              </a:solidFill>
            </a:endParaRPr>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10</a:t>
            </a:fld>
            <a:endParaRPr lang="en-US" dirty="0"/>
          </a:p>
        </p:txBody>
      </p:sp>
      <p:sp>
        <p:nvSpPr>
          <p:cNvPr id="7"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6" name="TextBox 5"/>
          <p:cNvSpPr txBox="1"/>
          <p:nvPr/>
        </p:nvSpPr>
        <p:spPr>
          <a:xfrm>
            <a:off x="838200" y="1295400"/>
            <a:ext cx="7705956" cy="2308324"/>
          </a:xfrm>
          <a:prstGeom prst="rect">
            <a:avLst/>
          </a:prstGeom>
          <a:noFill/>
        </p:spPr>
        <p:txBody>
          <a:bodyPr wrap="none" rtlCol="0">
            <a:spAutoFit/>
          </a:bodyPr>
          <a:lstStyle/>
          <a:p>
            <a:pPr>
              <a:buFont typeface="Arial" pitchFamily="34" charset="0"/>
              <a:buChar char="•"/>
            </a:pPr>
            <a:r>
              <a:rPr lang="en-US" b="1" dirty="0" smtClean="0">
                <a:solidFill>
                  <a:schemeClr val="accent1"/>
                </a:solidFill>
              </a:rPr>
              <a:t>Developed by A </a:t>
            </a:r>
            <a:r>
              <a:rPr lang="en-US" b="1" dirty="0" err="1" smtClean="0">
                <a:solidFill>
                  <a:schemeClr val="accent1"/>
                </a:solidFill>
              </a:rPr>
              <a:t>Lunin</a:t>
            </a:r>
            <a:endParaRPr lang="en-US" b="1" dirty="0" smtClean="0">
              <a:solidFill>
                <a:schemeClr val="accent1"/>
              </a:solidFill>
            </a:endParaRPr>
          </a:p>
          <a:p>
            <a:pPr>
              <a:buFont typeface="Arial" pitchFamily="34" charset="0"/>
              <a:buChar char="•"/>
            </a:pPr>
            <a:r>
              <a:rPr lang="en-US" b="1" dirty="0" smtClean="0">
                <a:solidFill>
                  <a:srgbClr val="00B050"/>
                </a:solidFill>
              </a:rPr>
              <a:t>Wake field calculations coming within a few weeks</a:t>
            </a:r>
          </a:p>
          <a:p>
            <a:pPr>
              <a:buFont typeface="Arial" pitchFamily="34" charset="0"/>
              <a:buChar char="•"/>
            </a:pPr>
            <a:r>
              <a:rPr lang="en-US" b="1" dirty="0" smtClean="0">
                <a:solidFill>
                  <a:schemeClr val="accent1"/>
                </a:solidFill>
              </a:rPr>
              <a:t>M. Wendt and  A. </a:t>
            </a:r>
            <a:r>
              <a:rPr lang="en-US" b="1" dirty="0" err="1" smtClean="0">
                <a:solidFill>
                  <a:schemeClr val="accent1"/>
                </a:solidFill>
              </a:rPr>
              <a:t>Lunin</a:t>
            </a:r>
            <a:r>
              <a:rPr lang="en-US" b="1" dirty="0" smtClean="0">
                <a:solidFill>
                  <a:schemeClr val="accent1"/>
                </a:solidFill>
              </a:rPr>
              <a:t> will come to CERN beginning of November</a:t>
            </a:r>
          </a:p>
          <a:p>
            <a:pPr>
              <a:buFont typeface="Arial" pitchFamily="34" charset="0"/>
              <a:buChar char="•"/>
            </a:pPr>
            <a:r>
              <a:rPr lang="en-US" b="1" dirty="0" smtClean="0">
                <a:solidFill>
                  <a:srgbClr val="00B050"/>
                </a:solidFill>
              </a:rPr>
              <a:t>FNAL will also develop acquisition system</a:t>
            </a:r>
          </a:p>
          <a:p>
            <a:pPr>
              <a:buFont typeface="Arial" pitchFamily="34" charset="0"/>
              <a:buChar char="•"/>
            </a:pPr>
            <a:r>
              <a:rPr lang="en-US" b="1" dirty="0" smtClean="0">
                <a:solidFill>
                  <a:schemeClr val="accent1"/>
                </a:solidFill>
              </a:rPr>
              <a:t>Beam tests to be discussed in November</a:t>
            </a:r>
          </a:p>
          <a:p>
            <a:pPr>
              <a:buFont typeface="Arial" pitchFamily="34" charset="0"/>
              <a:buChar char="•"/>
            </a:pPr>
            <a:r>
              <a:rPr lang="en-US" b="1" dirty="0" smtClean="0">
                <a:solidFill>
                  <a:srgbClr val="00B050"/>
                </a:solidFill>
              </a:rPr>
              <a:t>Fabrication drawing costs and production to be covered by CERN.</a:t>
            </a:r>
            <a:endParaRPr lang="en-US" b="1" dirty="0" smtClean="0">
              <a:solidFill>
                <a:schemeClr val="accent1"/>
              </a:solidFill>
            </a:endParaRPr>
          </a:p>
          <a:p>
            <a:pPr>
              <a:buFont typeface="Arial" pitchFamily="34" charset="0"/>
              <a:buChar char="•"/>
            </a:pPr>
            <a:r>
              <a:rPr lang="en-US" b="1" dirty="0" smtClean="0">
                <a:solidFill>
                  <a:schemeClr val="accent1"/>
                </a:solidFill>
              </a:rPr>
              <a:t>Four proto types to be build</a:t>
            </a:r>
          </a:p>
          <a:p>
            <a:endParaRPr lang="en-US" dirty="0"/>
          </a:p>
        </p:txBody>
      </p:sp>
      <p:sp>
        <p:nvSpPr>
          <p:cNvPr id="8" name="Title 1"/>
          <p:cNvSpPr txBox="1">
            <a:spLocks/>
          </p:cNvSpPr>
          <p:nvPr/>
        </p:nvSpPr>
        <p:spPr>
          <a:xfrm>
            <a:off x="762000" y="76200"/>
            <a:ext cx="7772400" cy="609599"/>
          </a:xfrm>
          <a:prstGeom prst="rect">
            <a:avLst/>
          </a:prstGeom>
        </p:spPr>
        <p:txBody>
          <a:bodyPr vert="horz"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rPr>
              <a:t>Main beam BPM</a:t>
            </a:r>
            <a:endParaRPr kumimoji="0" lang="en-US" sz="2800" b="1" i="0" u="none" strike="noStrike" kern="1200" cap="none" spc="0" normalizeH="0" baseline="0" noProof="0" dirty="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sp>
        <p:nvSpPr>
          <p:cNvPr id="9" name="Title 1"/>
          <p:cNvSpPr txBox="1">
            <a:spLocks/>
          </p:cNvSpPr>
          <p:nvPr/>
        </p:nvSpPr>
        <p:spPr>
          <a:xfrm>
            <a:off x="2133600" y="3276600"/>
            <a:ext cx="4953000" cy="609599"/>
          </a:xfrm>
          <a:prstGeom prst="rect">
            <a:avLst/>
          </a:prstGeom>
        </p:spPr>
        <p:txBody>
          <a:bodyPr vert="horz"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cap="none" spc="0" normalizeH="0" baseline="0" noProof="0" dirty="0" smtClean="0">
                <a:ln>
                  <a:noFill/>
                </a:ln>
                <a:solidFill>
                  <a:schemeClr val="accent2"/>
                </a:solidFill>
                <a:effectLst>
                  <a:outerShdw blurRad="31750" dist="25400" dir="5400000" algn="tl" rotWithShape="0">
                    <a:srgbClr val="000000">
                      <a:alpha val="25000"/>
                    </a:srgbClr>
                  </a:outerShdw>
                </a:effectLst>
                <a:uLnTx/>
                <a:uFillTx/>
                <a:latin typeface="Comic Sans MS" pitchFamily="66" charset="0"/>
                <a:ea typeface="+mj-ea"/>
                <a:cs typeface="+mj-cs"/>
              </a:rPr>
              <a:t>Choke BPM</a:t>
            </a:r>
            <a:endParaRPr kumimoji="0" lang="en-US" sz="2000" b="1" i="0" u="none" strike="noStrike" kern="1200" cap="none" spc="0" normalizeH="0" baseline="0" noProof="0" dirty="0">
              <a:ln>
                <a:noFill/>
              </a:ln>
              <a:solidFill>
                <a:schemeClr val="accent2"/>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sp>
        <p:nvSpPr>
          <p:cNvPr id="10" name="TextBox 9"/>
          <p:cNvSpPr txBox="1"/>
          <p:nvPr/>
        </p:nvSpPr>
        <p:spPr>
          <a:xfrm>
            <a:off x="914400" y="3810000"/>
            <a:ext cx="6175088" cy="923330"/>
          </a:xfrm>
          <a:prstGeom prst="rect">
            <a:avLst/>
          </a:prstGeom>
          <a:noFill/>
        </p:spPr>
        <p:txBody>
          <a:bodyPr wrap="none" rtlCol="0">
            <a:spAutoFit/>
          </a:bodyPr>
          <a:lstStyle/>
          <a:p>
            <a:pPr>
              <a:buFont typeface="Arial" pitchFamily="34" charset="0"/>
              <a:buChar char="•"/>
            </a:pPr>
            <a:r>
              <a:rPr lang="en-US" b="1" dirty="0" smtClean="0">
                <a:solidFill>
                  <a:schemeClr val="accent1"/>
                </a:solidFill>
              </a:rPr>
              <a:t>Developed by Raquel and Igor</a:t>
            </a:r>
          </a:p>
          <a:p>
            <a:pPr>
              <a:buFont typeface="Arial" pitchFamily="34" charset="0"/>
              <a:buChar char="•"/>
            </a:pPr>
            <a:r>
              <a:rPr lang="en-US" b="1" dirty="0" smtClean="0">
                <a:solidFill>
                  <a:srgbClr val="00B050"/>
                </a:solidFill>
              </a:rPr>
              <a:t>Possible collaboration with RHUL to build proto type</a:t>
            </a:r>
            <a:endParaRPr lang="en-US" b="1" dirty="0" smtClean="0">
              <a:solidFill>
                <a:schemeClr val="accent1"/>
              </a:solidFill>
            </a:endParaRP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Main beam BPM</a:t>
            </a:r>
            <a:endParaRPr lang="en-US" dirty="0"/>
          </a:p>
        </p:txBody>
      </p:sp>
      <p:sp>
        <p:nvSpPr>
          <p:cNvPr id="3"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4" name="Footer Placeholder 3"/>
          <p:cNvSpPr>
            <a:spLocks noGrp="1"/>
          </p:cNvSpPr>
          <p:nvPr>
            <p:ph type="ftr" sz="quarter" idx="11"/>
          </p:nvPr>
        </p:nvSpPr>
        <p:spPr/>
        <p:txBody>
          <a:bodyPr/>
          <a:lstStyle/>
          <a:p>
            <a:r>
              <a:rPr lang="en-US" dirty="0"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11</a:t>
            </a:fld>
            <a:endParaRPr lang="en-US" dirty="0"/>
          </a:p>
        </p:txBody>
      </p:sp>
      <p:sp>
        <p:nvSpPr>
          <p:cNvPr id="6" name="Rectangle 5"/>
          <p:cNvSpPr/>
          <p:nvPr/>
        </p:nvSpPr>
        <p:spPr>
          <a:xfrm>
            <a:off x="0" y="838200"/>
            <a:ext cx="9144000" cy="1169551"/>
          </a:xfrm>
          <a:prstGeom prst="rect">
            <a:avLst/>
          </a:prstGeom>
        </p:spPr>
        <p:txBody>
          <a:bodyPr wrap="square">
            <a:spAutoFit/>
          </a:bodyPr>
          <a:lstStyle/>
          <a:p>
            <a:r>
              <a:rPr lang="en-US" sz="1400" dirty="0" smtClean="0"/>
              <a:t>The main beam BPMs are mounted before the quadrupoles and on the same vibration damped support as the quadrupoles. They are fixed to the </a:t>
            </a:r>
            <a:r>
              <a:rPr lang="en-US" sz="1400" dirty="0" err="1" smtClean="0"/>
              <a:t>quadrupole</a:t>
            </a:r>
            <a:r>
              <a:rPr lang="en-US" sz="1400" dirty="0" smtClean="0"/>
              <a:t> and cannot be aligned separately, and must be connected to the Wire Position System. The BPM should include a connection to the </a:t>
            </a:r>
            <a:r>
              <a:rPr lang="en-US" sz="1400" dirty="0" err="1" smtClean="0"/>
              <a:t>quadrupole</a:t>
            </a:r>
            <a:r>
              <a:rPr lang="en-US" sz="1400" dirty="0" smtClean="0"/>
              <a:t> chamber (different length according to module type), and a bellow at the other end, for inter module connection.</a:t>
            </a:r>
          </a:p>
        </p:txBody>
      </p:sp>
      <p:sp>
        <p:nvSpPr>
          <p:cNvPr id="7" name="Rectangle 6"/>
          <p:cNvSpPr/>
          <p:nvPr/>
        </p:nvSpPr>
        <p:spPr>
          <a:xfrm>
            <a:off x="2362200" y="2438400"/>
            <a:ext cx="17526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Quad</a:t>
            </a:r>
            <a:endParaRPr lang="en-US" dirty="0"/>
          </a:p>
        </p:txBody>
      </p:sp>
      <p:sp>
        <p:nvSpPr>
          <p:cNvPr id="8" name="Rectangle 7"/>
          <p:cNvSpPr/>
          <p:nvPr/>
        </p:nvSpPr>
        <p:spPr>
          <a:xfrm>
            <a:off x="4114800" y="2667000"/>
            <a:ext cx="609600" cy="5334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BPM</a:t>
            </a:r>
            <a:endParaRPr lang="en-US" sz="1400" dirty="0"/>
          </a:p>
        </p:txBody>
      </p:sp>
      <p:sp>
        <p:nvSpPr>
          <p:cNvPr id="10" name="Rectangle 9"/>
          <p:cNvSpPr/>
          <p:nvPr/>
        </p:nvSpPr>
        <p:spPr>
          <a:xfrm>
            <a:off x="3200400" y="2209800"/>
            <a:ext cx="152400" cy="228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4343400" y="2209800"/>
            <a:ext cx="152400" cy="457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p:cNvCxnSpPr/>
          <p:nvPr/>
        </p:nvCxnSpPr>
        <p:spPr>
          <a:xfrm>
            <a:off x="2438400" y="2286000"/>
            <a:ext cx="3200400" cy="0"/>
          </a:xfrm>
          <a:prstGeom prst="line">
            <a:avLst/>
          </a:prstGeom>
        </p:spPr>
        <p:style>
          <a:lnRef idx="1">
            <a:schemeClr val="dk1"/>
          </a:lnRef>
          <a:fillRef idx="0">
            <a:schemeClr val="dk1"/>
          </a:fillRef>
          <a:effectRef idx="0">
            <a:schemeClr val="dk1"/>
          </a:effectRef>
          <a:fontRef idx="minor">
            <a:schemeClr val="tx1"/>
          </a:fontRef>
        </p:style>
      </p:cxnSp>
      <p:sp>
        <p:nvSpPr>
          <p:cNvPr id="22" name="TextBox 21"/>
          <p:cNvSpPr txBox="1"/>
          <p:nvPr/>
        </p:nvSpPr>
        <p:spPr>
          <a:xfrm>
            <a:off x="5181600" y="2057400"/>
            <a:ext cx="534121" cy="307777"/>
          </a:xfrm>
          <a:prstGeom prst="rect">
            <a:avLst/>
          </a:prstGeom>
          <a:noFill/>
        </p:spPr>
        <p:txBody>
          <a:bodyPr wrap="none" rtlCol="0">
            <a:spAutoFit/>
          </a:bodyPr>
          <a:lstStyle/>
          <a:p>
            <a:r>
              <a:rPr lang="en-US" sz="1400" dirty="0" smtClean="0"/>
              <a:t>WPS</a:t>
            </a:r>
            <a:endParaRPr lang="en-US" sz="1400" dirty="0"/>
          </a:p>
        </p:txBody>
      </p:sp>
      <p:sp>
        <p:nvSpPr>
          <p:cNvPr id="34" name="Rectangle 33"/>
          <p:cNvSpPr/>
          <p:nvPr/>
        </p:nvSpPr>
        <p:spPr>
          <a:xfrm>
            <a:off x="4724400" y="2819400"/>
            <a:ext cx="152400" cy="2286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5" name="Rectangle 34"/>
          <p:cNvSpPr/>
          <p:nvPr/>
        </p:nvSpPr>
        <p:spPr>
          <a:xfrm>
            <a:off x="2362200" y="3505200"/>
            <a:ext cx="17526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smtClean="0">
                <a:solidFill>
                  <a:schemeClr val="tx1"/>
                </a:solidFill>
              </a:rPr>
              <a:t>Stabilization</a:t>
            </a:r>
          </a:p>
          <a:p>
            <a:pPr algn="ctr"/>
            <a:r>
              <a:rPr lang="en-US" sz="1200" dirty="0" smtClean="0">
                <a:solidFill>
                  <a:schemeClr val="tx1"/>
                </a:solidFill>
              </a:rPr>
              <a:t>Displacement</a:t>
            </a:r>
            <a:endParaRPr lang="en-US" sz="1200" dirty="0">
              <a:solidFill>
                <a:schemeClr val="tx1"/>
              </a:solidFill>
            </a:endParaRPr>
          </a:p>
        </p:txBody>
      </p:sp>
      <p:sp>
        <p:nvSpPr>
          <p:cNvPr id="36" name="TextBox 35"/>
          <p:cNvSpPr txBox="1"/>
          <p:nvPr/>
        </p:nvSpPr>
        <p:spPr>
          <a:xfrm>
            <a:off x="4800600" y="3124200"/>
            <a:ext cx="737702" cy="307777"/>
          </a:xfrm>
          <a:prstGeom prst="rect">
            <a:avLst/>
          </a:prstGeom>
          <a:noFill/>
        </p:spPr>
        <p:txBody>
          <a:bodyPr wrap="none" rtlCol="0">
            <a:spAutoFit/>
          </a:bodyPr>
          <a:lstStyle/>
          <a:p>
            <a:r>
              <a:rPr lang="en-US" sz="1400" dirty="0" smtClean="0"/>
              <a:t>Bellow</a:t>
            </a:r>
            <a:endParaRPr lang="en-US" sz="1400" dirty="0"/>
          </a:p>
        </p:txBody>
      </p:sp>
      <p:cxnSp>
        <p:nvCxnSpPr>
          <p:cNvPr id="38" name="Straight Arrow Connector 37"/>
          <p:cNvCxnSpPr/>
          <p:nvPr/>
        </p:nvCxnSpPr>
        <p:spPr>
          <a:xfrm rot="10800000">
            <a:off x="5029200" y="2895600"/>
            <a:ext cx="533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39" name="TextBox 38"/>
          <p:cNvSpPr txBox="1"/>
          <p:nvPr/>
        </p:nvSpPr>
        <p:spPr>
          <a:xfrm>
            <a:off x="5105400" y="2590800"/>
            <a:ext cx="654346" cy="307777"/>
          </a:xfrm>
          <a:prstGeom prst="rect">
            <a:avLst/>
          </a:prstGeom>
          <a:noFill/>
        </p:spPr>
        <p:txBody>
          <a:bodyPr wrap="none" rtlCol="0">
            <a:spAutoFit/>
          </a:bodyPr>
          <a:lstStyle/>
          <a:p>
            <a:r>
              <a:rPr lang="en-US" sz="1400" dirty="0" smtClean="0"/>
              <a:t>Beam</a:t>
            </a:r>
            <a:endParaRPr lang="en-US" sz="1400" dirty="0"/>
          </a:p>
        </p:txBody>
      </p:sp>
      <p:sp>
        <p:nvSpPr>
          <p:cNvPr id="40" name="Rectangle 39"/>
          <p:cNvSpPr/>
          <p:nvPr/>
        </p:nvSpPr>
        <p:spPr>
          <a:xfrm>
            <a:off x="2362200" y="4876800"/>
            <a:ext cx="17526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Quad</a:t>
            </a:r>
            <a:endParaRPr lang="en-US" dirty="0"/>
          </a:p>
        </p:txBody>
      </p:sp>
      <p:sp>
        <p:nvSpPr>
          <p:cNvPr id="41" name="Rectangle 40"/>
          <p:cNvSpPr/>
          <p:nvPr/>
        </p:nvSpPr>
        <p:spPr>
          <a:xfrm>
            <a:off x="4343400" y="5105400"/>
            <a:ext cx="609600" cy="5334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BPM</a:t>
            </a:r>
            <a:endParaRPr lang="en-US" sz="1400" dirty="0"/>
          </a:p>
        </p:txBody>
      </p:sp>
      <p:sp>
        <p:nvSpPr>
          <p:cNvPr id="42" name="Rectangle 41"/>
          <p:cNvSpPr/>
          <p:nvPr/>
        </p:nvSpPr>
        <p:spPr>
          <a:xfrm>
            <a:off x="3200400" y="4648200"/>
            <a:ext cx="152400" cy="228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4572000" y="4648200"/>
            <a:ext cx="152400" cy="457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4" name="Straight Connector 43"/>
          <p:cNvCxnSpPr/>
          <p:nvPr/>
        </p:nvCxnSpPr>
        <p:spPr>
          <a:xfrm>
            <a:off x="2438400" y="4267200"/>
            <a:ext cx="3200400" cy="0"/>
          </a:xfrm>
          <a:prstGeom prst="line">
            <a:avLst/>
          </a:prstGeom>
        </p:spPr>
        <p:style>
          <a:lnRef idx="1">
            <a:schemeClr val="dk1"/>
          </a:lnRef>
          <a:fillRef idx="0">
            <a:schemeClr val="dk1"/>
          </a:fillRef>
          <a:effectRef idx="0">
            <a:schemeClr val="dk1"/>
          </a:effectRef>
          <a:fontRef idx="minor">
            <a:schemeClr val="tx1"/>
          </a:fontRef>
        </p:style>
      </p:cxnSp>
      <p:sp>
        <p:nvSpPr>
          <p:cNvPr id="45" name="TextBox 44"/>
          <p:cNvSpPr txBox="1"/>
          <p:nvPr/>
        </p:nvSpPr>
        <p:spPr>
          <a:xfrm>
            <a:off x="5029200" y="4038600"/>
            <a:ext cx="534121" cy="307777"/>
          </a:xfrm>
          <a:prstGeom prst="rect">
            <a:avLst/>
          </a:prstGeom>
          <a:noFill/>
        </p:spPr>
        <p:txBody>
          <a:bodyPr wrap="none" rtlCol="0">
            <a:spAutoFit/>
          </a:bodyPr>
          <a:lstStyle/>
          <a:p>
            <a:r>
              <a:rPr lang="en-US" sz="1400" dirty="0" smtClean="0"/>
              <a:t>WPS</a:t>
            </a:r>
            <a:endParaRPr lang="en-US" sz="1400" dirty="0"/>
          </a:p>
        </p:txBody>
      </p:sp>
      <p:sp>
        <p:nvSpPr>
          <p:cNvPr id="46" name="Rectangle 45"/>
          <p:cNvSpPr/>
          <p:nvPr/>
        </p:nvSpPr>
        <p:spPr>
          <a:xfrm>
            <a:off x="4953000" y="5257800"/>
            <a:ext cx="152400" cy="2286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48" name="TextBox 47"/>
          <p:cNvSpPr txBox="1"/>
          <p:nvPr/>
        </p:nvSpPr>
        <p:spPr>
          <a:xfrm>
            <a:off x="5029200" y="5486400"/>
            <a:ext cx="737702" cy="307777"/>
          </a:xfrm>
          <a:prstGeom prst="rect">
            <a:avLst/>
          </a:prstGeom>
          <a:noFill/>
        </p:spPr>
        <p:txBody>
          <a:bodyPr wrap="none" rtlCol="0">
            <a:spAutoFit/>
          </a:bodyPr>
          <a:lstStyle/>
          <a:p>
            <a:r>
              <a:rPr lang="en-US" sz="1400" dirty="0" smtClean="0"/>
              <a:t>Bellow</a:t>
            </a:r>
            <a:endParaRPr lang="en-US" sz="1400" dirty="0"/>
          </a:p>
        </p:txBody>
      </p:sp>
      <p:cxnSp>
        <p:nvCxnSpPr>
          <p:cNvPr id="49" name="Straight Arrow Connector 48"/>
          <p:cNvCxnSpPr/>
          <p:nvPr/>
        </p:nvCxnSpPr>
        <p:spPr>
          <a:xfrm rot="10800000">
            <a:off x="5257800" y="5334000"/>
            <a:ext cx="533400" cy="15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0" name="TextBox 49"/>
          <p:cNvSpPr txBox="1"/>
          <p:nvPr/>
        </p:nvSpPr>
        <p:spPr>
          <a:xfrm>
            <a:off x="5334000" y="5029200"/>
            <a:ext cx="654346" cy="307777"/>
          </a:xfrm>
          <a:prstGeom prst="rect">
            <a:avLst/>
          </a:prstGeom>
          <a:noFill/>
        </p:spPr>
        <p:txBody>
          <a:bodyPr wrap="none" rtlCol="0">
            <a:spAutoFit/>
          </a:bodyPr>
          <a:lstStyle/>
          <a:p>
            <a:r>
              <a:rPr lang="en-US" sz="1400" dirty="0" smtClean="0"/>
              <a:t>Beam</a:t>
            </a:r>
            <a:endParaRPr lang="en-US" sz="1400" dirty="0"/>
          </a:p>
        </p:txBody>
      </p:sp>
      <p:sp>
        <p:nvSpPr>
          <p:cNvPr id="51" name="TextBox 50"/>
          <p:cNvSpPr txBox="1"/>
          <p:nvPr/>
        </p:nvSpPr>
        <p:spPr>
          <a:xfrm>
            <a:off x="0" y="2819400"/>
            <a:ext cx="2182008" cy="369332"/>
          </a:xfrm>
          <a:prstGeom prst="rect">
            <a:avLst/>
          </a:prstGeom>
          <a:noFill/>
        </p:spPr>
        <p:txBody>
          <a:bodyPr wrap="none" rtlCol="0">
            <a:spAutoFit/>
          </a:bodyPr>
          <a:lstStyle/>
          <a:p>
            <a:r>
              <a:rPr lang="en-US" b="1" dirty="0" smtClean="0">
                <a:solidFill>
                  <a:schemeClr val="accent4"/>
                </a:solidFill>
              </a:rPr>
              <a:t>Base line scenario</a:t>
            </a:r>
            <a:endParaRPr lang="en-US" b="1" dirty="0">
              <a:solidFill>
                <a:schemeClr val="accent4"/>
              </a:solidFill>
            </a:endParaRPr>
          </a:p>
        </p:txBody>
      </p:sp>
      <p:sp>
        <p:nvSpPr>
          <p:cNvPr id="52" name="Rectangle 51"/>
          <p:cNvSpPr/>
          <p:nvPr/>
        </p:nvSpPr>
        <p:spPr>
          <a:xfrm>
            <a:off x="2362200" y="5943600"/>
            <a:ext cx="17526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smtClean="0">
                <a:solidFill>
                  <a:schemeClr val="tx1"/>
                </a:solidFill>
              </a:rPr>
              <a:t>Stabilization</a:t>
            </a:r>
          </a:p>
          <a:p>
            <a:pPr algn="ctr"/>
            <a:r>
              <a:rPr lang="en-US" sz="1200" dirty="0" smtClean="0">
                <a:solidFill>
                  <a:schemeClr val="tx1"/>
                </a:solidFill>
              </a:rPr>
              <a:t>Displacement</a:t>
            </a:r>
            <a:endParaRPr lang="en-US" sz="1200" dirty="0">
              <a:solidFill>
                <a:schemeClr val="tx1"/>
              </a:solidFill>
            </a:endParaRPr>
          </a:p>
        </p:txBody>
      </p:sp>
      <p:sp>
        <p:nvSpPr>
          <p:cNvPr id="53" name="Rectangle 52"/>
          <p:cNvSpPr/>
          <p:nvPr/>
        </p:nvSpPr>
        <p:spPr>
          <a:xfrm>
            <a:off x="4267200" y="5715000"/>
            <a:ext cx="838200" cy="6096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200" dirty="0" smtClean="0">
                <a:solidFill>
                  <a:schemeClr val="tx1"/>
                </a:solidFill>
              </a:rPr>
              <a:t>Stab.</a:t>
            </a:r>
          </a:p>
          <a:p>
            <a:pPr algn="ctr"/>
            <a:r>
              <a:rPr lang="en-US" sz="1200" b="1" dirty="0" err="1" smtClean="0">
                <a:solidFill>
                  <a:schemeClr val="accent4"/>
                </a:solidFill>
              </a:rPr>
              <a:t>Displ</a:t>
            </a:r>
            <a:r>
              <a:rPr lang="en-US" sz="1200" b="1" dirty="0" smtClean="0">
                <a:solidFill>
                  <a:schemeClr val="accent4"/>
                </a:solidFill>
              </a:rPr>
              <a:t>.??</a:t>
            </a:r>
            <a:endParaRPr lang="en-US" sz="1200" b="1" dirty="0">
              <a:solidFill>
                <a:schemeClr val="accent4"/>
              </a:solidFill>
            </a:endParaRPr>
          </a:p>
        </p:txBody>
      </p:sp>
      <p:sp>
        <p:nvSpPr>
          <p:cNvPr id="54" name="TextBox 53"/>
          <p:cNvSpPr txBox="1"/>
          <p:nvPr/>
        </p:nvSpPr>
        <p:spPr>
          <a:xfrm>
            <a:off x="0" y="5181600"/>
            <a:ext cx="2404826" cy="369332"/>
          </a:xfrm>
          <a:prstGeom prst="rect">
            <a:avLst/>
          </a:prstGeom>
          <a:noFill/>
        </p:spPr>
        <p:txBody>
          <a:bodyPr wrap="none" rtlCol="0">
            <a:spAutoFit/>
          </a:bodyPr>
          <a:lstStyle/>
          <a:p>
            <a:r>
              <a:rPr lang="en-US" b="1" dirty="0" smtClean="0">
                <a:solidFill>
                  <a:schemeClr val="accent2"/>
                </a:solidFill>
              </a:rPr>
              <a:t>Alternative scenario</a:t>
            </a:r>
            <a:endParaRPr lang="en-US" b="1" dirty="0">
              <a:solidFill>
                <a:schemeClr val="accent2"/>
              </a:solidFill>
            </a:endParaRPr>
          </a:p>
        </p:txBody>
      </p:sp>
      <p:sp>
        <p:nvSpPr>
          <p:cNvPr id="55" name="TextBox 54"/>
          <p:cNvSpPr txBox="1"/>
          <p:nvPr/>
        </p:nvSpPr>
        <p:spPr>
          <a:xfrm>
            <a:off x="5638800" y="1981200"/>
            <a:ext cx="3657600" cy="2585323"/>
          </a:xfrm>
          <a:prstGeom prst="rect">
            <a:avLst/>
          </a:prstGeom>
          <a:noFill/>
        </p:spPr>
        <p:txBody>
          <a:bodyPr wrap="square" rtlCol="0">
            <a:spAutoFit/>
          </a:bodyPr>
          <a:lstStyle/>
          <a:p>
            <a:pPr>
              <a:buFont typeface="Arial" pitchFamily="34" charset="0"/>
              <a:buChar char="•"/>
            </a:pPr>
            <a:r>
              <a:rPr lang="en-US" dirty="0" smtClean="0"/>
              <a:t> </a:t>
            </a:r>
            <a:r>
              <a:rPr lang="en-US" b="1" dirty="0" smtClean="0">
                <a:solidFill>
                  <a:schemeClr val="accent4"/>
                </a:solidFill>
              </a:rPr>
              <a:t>Is WPS necessary on BPM?</a:t>
            </a:r>
          </a:p>
          <a:p>
            <a:pPr>
              <a:buFont typeface="Arial" pitchFamily="34" charset="0"/>
              <a:buChar char="•"/>
            </a:pPr>
            <a:r>
              <a:rPr lang="en-US" b="1" dirty="0" smtClean="0">
                <a:solidFill>
                  <a:schemeClr val="accent4"/>
                </a:solidFill>
              </a:rPr>
              <a:t> </a:t>
            </a:r>
            <a:r>
              <a:rPr lang="en-US" b="1" dirty="0" smtClean="0">
                <a:solidFill>
                  <a:srgbClr val="00B050"/>
                </a:solidFill>
              </a:rPr>
              <a:t>Rigid connection. Study vibration resonances, </a:t>
            </a:r>
            <a:r>
              <a:rPr lang="en-US" b="1" dirty="0" smtClean="0">
                <a:solidFill>
                  <a:schemeClr val="accent3"/>
                </a:solidFill>
              </a:rPr>
              <a:t>&lt; 50nm</a:t>
            </a:r>
            <a:r>
              <a:rPr lang="en-US" b="1" dirty="0" smtClean="0">
                <a:solidFill>
                  <a:schemeClr val="accent4"/>
                </a:solidFill>
              </a:rPr>
              <a:t>.</a:t>
            </a:r>
          </a:p>
          <a:p>
            <a:pPr>
              <a:buFont typeface="Arial" pitchFamily="34" charset="0"/>
              <a:buChar char="•"/>
            </a:pPr>
            <a:r>
              <a:rPr lang="en-US" b="1" dirty="0" smtClean="0">
                <a:solidFill>
                  <a:schemeClr val="accent4"/>
                </a:solidFill>
              </a:rPr>
              <a:t> Beam in BPM center. Offset varying (50Hz) and must be read back and corrected for. </a:t>
            </a:r>
            <a:r>
              <a:rPr lang="en-US" b="1" dirty="0" smtClean="0">
                <a:solidFill>
                  <a:srgbClr val="00B050"/>
                </a:solidFill>
              </a:rPr>
              <a:t>Study vibration resonances, bellow.</a:t>
            </a:r>
          </a:p>
          <a:p>
            <a:pPr>
              <a:buFont typeface="Arial" pitchFamily="34" charset="0"/>
              <a:buChar char="•"/>
            </a:pPr>
            <a:endParaRPr lang="en-US" b="1" dirty="0">
              <a:solidFill>
                <a:schemeClr val="accent4"/>
              </a:solidFill>
            </a:endParaRPr>
          </a:p>
        </p:txBody>
      </p:sp>
      <p:sp>
        <p:nvSpPr>
          <p:cNvPr id="56" name="TextBox 55"/>
          <p:cNvSpPr txBox="1"/>
          <p:nvPr/>
        </p:nvSpPr>
        <p:spPr>
          <a:xfrm>
            <a:off x="5867400" y="4800600"/>
            <a:ext cx="3429000" cy="1200329"/>
          </a:xfrm>
          <a:prstGeom prst="rect">
            <a:avLst/>
          </a:prstGeom>
          <a:noFill/>
        </p:spPr>
        <p:txBody>
          <a:bodyPr wrap="square" rtlCol="0">
            <a:spAutoFit/>
          </a:bodyPr>
          <a:lstStyle/>
          <a:p>
            <a:pPr>
              <a:buFont typeface="Arial" pitchFamily="34" charset="0"/>
              <a:buChar char="•"/>
            </a:pPr>
            <a:r>
              <a:rPr lang="en-US" b="1" dirty="0" smtClean="0">
                <a:solidFill>
                  <a:srgbClr val="00B050"/>
                </a:solidFill>
              </a:rPr>
              <a:t>Beam in BPM center?. If NO, real beam position and NO BPM displacement.</a:t>
            </a:r>
          </a:p>
          <a:p>
            <a:pPr>
              <a:buFont typeface="Arial" pitchFamily="34" charset="0"/>
              <a:buChar char="•"/>
            </a:pPr>
            <a:r>
              <a:rPr lang="en-US" b="1" dirty="0" smtClean="0">
                <a:solidFill>
                  <a:schemeClr val="accent4"/>
                </a:solidFill>
              </a:rPr>
              <a:t> Space on girder?</a:t>
            </a:r>
            <a:endParaRPr lang="en-US" b="1" dirty="0">
              <a:solidFill>
                <a:schemeClr val="accent4"/>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Drive beam BPM</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12</a:t>
            </a:fld>
            <a:endParaRPr lang="en-US" dirty="0"/>
          </a:p>
        </p:txBody>
      </p:sp>
      <p:sp>
        <p:nvSpPr>
          <p:cNvPr id="6" name="Rectangle 5"/>
          <p:cNvSpPr/>
          <p:nvPr/>
        </p:nvSpPr>
        <p:spPr>
          <a:xfrm>
            <a:off x="3505200" y="3276600"/>
            <a:ext cx="17526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Quad</a:t>
            </a:r>
            <a:endParaRPr lang="en-US" dirty="0"/>
          </a:p>
        </p:txBody>
      </p:sp>
      <p:sp>
        <p:nvSpPr>
          <p:cNvPr id="7" name="Rectangle 6"/>
          <p:cNvSpPr/>
          <p:nvPr/>
        </p:nvSpPr>
        <p:spPr>
          <a:xfrm>
            <a:off x="5486400" y="3505200"/>
            <a:ext cx="609600" cy="5334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BPM</a:t>
            </a:r>
            <a:endParaRPr lang="en-US" sz="1400" dirty="0"/>
          </a:p>
        </p:txBody>
      </p:sp>
      <p:sp>
        <p:nvSpPr>
          <p:cNvPr id="8" name="Rectangle 7"/>
          <p:cNvSpPr/>
          <p:nvPr/>
        </p:nvSpPr>
        <p:spPr>
          <a:xfrm>
            <a:off x="4343400" y="3048000"/>
            <a:ext cx="152400" cy="2286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715000" y="3048000"/>
            <a:ext cx="152400" cy="4572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p:nvCxnSpPr>
        <p:spPr>
          <a:xfrm>
            <a:off x="3505200" y="3124200"/>
            <a:ext cx="3200400" cy="0"/>
          </a:xfrm>
          <a:prstGeom prst="line">
            <a:avLst/>
          </a:prstGeom>
        </p:spPr>
        <p:style>
          <a:lnRef idx="1">
            <a:schemeClr val="dk1"/>
          </a:lnRef>
          <a:fillRef idx="0">
            <a:schemeClr val="dk1"/>
          </a:fillRef>
          <a:effectRef idx="0">
            <a:schemeClr val="dk1"/>
          </a:effectRef>
          <a:fontRef idx="minor">
            <a:schemeClr val="tx1"/>
          </a:fontRef>
        </p:style>
      </p:cxnSp>
      <p:sp>
        <p:nvSpPr>
          <p:cNvPr id="11" name="TextBox 10"/>
          <p:cNvSpPr txBox="1"/>
          <p:nvPr/>
        </p:nvSpPr>
        <p:spPr>
          <a:xfrm>
            <a:off x="5943600" y="2819400"/>
            <a:ext cx="534121" cy="307777"/>
          </a:xfrm>
          <a:prstGeom prst="rect">
            <a:avLst/>
          </a:prstGeom>
          <a:noFill/>
        </p:spPr>
        <p:txBody>
          <a:bodyPr wrap="none" rtlCol="0">
            <a:spAutoFit/>
          </a:bodyPr>
          <a:lstStyle/>
          <a:p>
            <a:r>
              <a:rPr lang="en-US" sz="1400" dirty="0" smtClean="0"/>
              <a:t>WPS</a:t>
            </a:r>
            <a:endParaRPr lang="en-US" sz="1400" dirty="0"/>
          </a:p>
        </p:txBody>
      </p:sp>
      <p:sp>
        <p:nvSpPr>
          <p:cNvPr id="12" name="Rectangle 11"/>
          <p:cNvSpPr/>
          <p:nvPr/>
        </p:nvSpPr>
        <p:spPr>
          <a:xfrm>
            <a:off x="6096000" y="3657600"/>
            <a:ext cx="152400" cy="228600"/>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3" name="TextBox 12"/>
          <p:cNvSpPr txBox="1"/>
          <p:nvPr/>
        </p:nvSpPr>
        <p:spPr>
          <a:xfrm>
            <a:off x="1295400" y="3505200"/>
            <a:ext cx="2182008" cy="369332"/>
          </a:xfrm>
          <a:prstGeom prst="rect">
            <a:avLst/>
          </a:prstGeom>
          <a:noFill/>
        </p:spPr>
        <p:txBody>
          <a:bodyPr wrap="none" rtlCol="0">
            <a:spAutoFit/>
          </a:bodyPr>
          <a:lstStyle/>
          <a:p>
            <a:r>
              <a:rPr lang="en-US" b="1" dirty="0" smtClean="0">
                <a:solidFill>
                  <a:schemeClr val="accent4"/>
                </a:solidFill>
              </a:rPr>
              <a:t>Base line scenario</a:t>
            </a:r>
            <a:endParaRPr lang="en-US" b="1" dirty="0">
              <a:solidFill>
                <a:schemeClr val="accent4"/>
              </a:solidFill>
            </a:endParaRPr>
          </a:p>
        </p:txBody>
      </p:sp>
      <p:sp>
        <p:nvSpPr>
          <p:cNvPr id="14" name="Rectangle 13"/>
          <p:cNvSpPr/>
          <p:nvPr/>
        </p:nvSpPr>
        <p:spPr>
          <a:xfrm>
            <a:off x="457200" y="1066800"/>
            <a:ext cx="8382000" cy="1477328"/>
          </a:xfrm>
          <a:prstGeom prst="rect">
            <a:avLst/>
          </a:prstGeom>
        </p:spPr>
        <p:txBody>
          <a:bodyPr wrap="square">
            <a:spAutoFit/>
          </a:bodyPr>
          <a:lstStyle/>
          <a:p>
            <a:r>
              <a:rPr lang="en-US" dirty="0" smtClean="0"/>
              <a:t>The drive beam </a:t>
            </a:r>
            <a:r>
              <a:rPr lang="en-US" dirty="0" err="1" smtClean="0"/>
              <a:t>quadrupole</a:t>
            </a:r>
            <a:r>
              <a:rPr lang="en-US" dirty="0" smtClean="0"/>
              <a:t> and BPM are mounted on the drive beam girders. BPMs cannot be moved independently of the PETS, the quadrupoles will either be on movers, or equipped with dipole corrector coils. The BPMs are mounted before quadrupoles. The acceptable level of wake field needs to be determined.</a:t>
            </a:r>
            <a:endParaRPr lang="en-US" dirty="0"/>
          </a:p>
        </p:txBody>
      </p:sp>
      <p:sp>
        <p:nvSpPr>
          <p:cNvPr id="15" name="TextBox 14"/>
          <p:cNvSpPr txBox="1"/>
          <p:nvPr/>
        </p:nvSpPr>
        <p:spPr>
          <a:xfrm>
            <a:off x="1752600" y="5181600"/>
            <a:ext cx="5545108" cy="369332"/>
          </a:xfrm>
          <a:prstGeom prst="rect">
            <a:avLst/>
          </a:prstGeom>
          <a:noFill/>
        </p:spPr>
        <p:txBody>
          <a:bodyPr wrap="none" rtlCol="0">
            <a:spAutoFit/>
          </a:bodyPr>
          <a:lstStyle/>
          <a:p>
            <a:r>
              <a:rPr lang="en-US" dirty="0" smtClean="0">
                <a:solidFill>
                  <a:schemeClr val="accent4"/>
                </a:solidFill>
              </a:rPr>
              <a:t>Drive beam BPM studies will start January 2010!</a:t>
            </a:r>
            <a:endParaRPr lang="en-US" dirty="0">
              <a:solidFill>
                <a:schemeClr val="accent4"/>
              </a:solidFill>
            </a:endParaRPr>
          </a:p>
        </p:txBody>
      </p:sp>
      <p:sp>
        <p:nvSpPr>
          <p:cNvPr id="16"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1"/>
          <p:cNvSpPr>
            <a:spLocks noGrp="1"/>
          </p:cNvSpPr>
          <p:nvPr>
            <p:ph type="sldNum" sz="quarter" idx="10"/>
          </p:nvPr>
        </p:nvSpPr>
        <p:spPr/>
        <p:txBody>
          <a:bodyPr/>
          <a:lstStyle/>
          <a:p>
            <a:pPr>
              <a:defRPr/>
            </a:pPr>
            <a:fld id="{CB990955-149A-4A57-9F47-229176CA44EC}" type="slidenum">
              <a:rPr lang="fr-FR"/>
              <a:pPr>
                <a:defRPr/>
              </a:pPr>
              <a:t>13</a:t>
            </a:fld>
            <a:endParaRPr lang="fr-FR"/>
          </a:p>
        </p:txBody>
      </p:sp>
      <p:sp>
        <p:nvSpPr>
          <p:cNvPr id="3075" name="Text Box 2"/>
          <p:cNvSpPr txBox="1">
            <a:spLocks noChangeArrowheads="1"/>
          </p:cNvSpPr>
          <p:nvPr/>
        </p:nvSpPr>
        <p:spPr bwMode="auto">
          <a:xfrm>
            <a:off x="900113" y="44450"/>
            <a:ext cx="6408737" cy="457200"/>
          </a:xfrm>
          <a:prstGeom prst="rect">
            <a:avLst/>
          </a:prstGeom>
          <a:noFill/>
          <a:ln w="9525">
            <a:noFill/>
            <a:miter lim="800000"/>
            <a:headEnd/>
            <a:tailEnd/>
          </a:ln>
        </p:spPr>
        <p:txBody>
          <a:bodyPr>
            <a:spAutoFit/>
          </a:bodyPr>
          <a:lstStyle/>
          <a:p>
            <a:pPr algn="r"/>
            <a:r>
              <a:rPr lang="en-US" sz="2400"/>
              <a:t>Wakefield Monitors (1/2) </a:t>
            </a:r>
            <a:endParaRPr lang="fr-FR" sz="2400"/>
          </a:p>
        </p:txBody>
      </p:sp>
      <p:sp>
        <p:nvSpPr>
          <p:cNvPr id="3076" name="Rectangle 7"/>
          <p:cNvSpPr>
            <a:spLocks noChangeArrowheads="1"/>
          </p:cNvSpPr>
          <p:nvPr/>
        </p:nvSpPr>
        <p:spPr bwMode="auto">
          <a:xfrm>
            <a:off x="781050" y="800100"/>
            <a:ext cx="8362950" cy="2308225"/>
          </a:xfrm>
          <a:prstGeom prst="rect">
            <a:avLst/>
          </a:prstGeom>
          <a:noFill/>
          <a:ln w="9525">
            <a:noFill/>
            <a:miter lim="800000"/>
            <a:headEnd/>
            <a:tailEnd/>
          </a:ln>
        </p:spPr>
        <p:txBody>
          <a:bodyPr>
            <a:spAutoFit/>
          </a:bodyPr>
          <a:lstStyle/>
          <a:p>
            <a:r>
              <a:rPr lang="en-US"/>
              <a:t>One WFM per accelerating structure needed (up to 8 per girder), the mean of the WFM’s on one girder computed</a:t>
            </a:r>
            <a:endParaRPr lang="fr-FR"/>
          </a:p>
          <a:p>
            <a:endParaRPr lang="en-US"/>
          </a:p>
          <a:p>
            <a:r>
              <a:rPr lang="en-US"/>
              <a:t>Main specifications:</a:t>
            </a:r>
          </a:p>
          <a:p>
            <a:r>
              <a:rPr lang="en-US"/>
              <a:t>	- Accuracy : 5µm</a:t>
            </a:r>
          </a:p>
          <a:p>
            <a:r>
              <a:rPr lang="en-US"/>
              <a:t>	- Resolution: 5 µm</a:t>
            </a:r>
          </a:p>
          <a:p>
            <a:r>
              <a:rPr lang="en-US"/>
              <a:t>	- Single bunch to long train operation</a:t>
            </a:r>
          </a:p>
          <a:p>
            <a:r>
              <a:rPr lang="en-US"/>
              <a:t>	- No available length         WFM integrated in the structure</a:t>
            </a:r>
          </a:p>
        </p:txBody>
      </p:sp>
      <p:sp>
        <p:nvSpPr>
          <p:cNvPr id="7" name="Flèche droite 6"/>
          <p:cNvSpPr/>
          <p:nvPr/>
        </p:nvSpPr>
        <p:spPr>
          <a:xfrm>
            <a:off x="4024313" y="2808288"/>
            <a:ext cx="328612" cy="1825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8" name="Flèche vers le bas 7"/>
          <p:cNvSpPr/>
          <p:nvPr/>
        </p:nvSpPr>
        <p:spPr>
          <a:xfrm>
            <a:off x="5886450" y="3108325"/>
            <a:ext cx="255588" cy="36512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079" name="Rectangle 8"/>
          <p:cNvSpPr>
            <a:spLocks noChangeArrowheads="1"/>
          </p:cNvSpPr>
          <p:nvPr/>
        </p:nvSpPr>
        <p:spPr bwMode="auto">
          <a:xfrm>
            <a:off x="3841750" y="3473450"/>
            <a:ext cx="4333875" cy="830263"/>
          </a:xfrm>
          <a:prstGeom prst="rect">
            <a:avLst/>
          </a:prstGeom>
          <a:noFill/>
          <a:ln w="9525">
            <a:noFill/>
            <a:miter lim="800000"/>
            <a:headEnd/>
            <a:tailEnd/>
          </a:ln>
        </p:spPr>
        <p:txBody>
          <a:bodyPr>
            <a:spAutoFit/>
          </a:bodyPr>
          <a:lstStyle/>
          <a:p>
            <a:pPr algn="ctr"/>
            <a:r>
              <a:rPr lang="en-US" sz="1600">
                <a:solidFill>
                  <a:srgbClr val="7030A0"/>
                </a:solidFill>
              </a:rPr>
              <a:t>The four damping waveguides of the middle cell are used to measure the beam position inside the accelerating structures</a:t>
            </a:r>
            <a:endParaRPr lang="fr-FR" sz="1600">
              <a:solidFill>
                <a:srgbClr val="7030A0"/>
              </a:solidFill>
            </a:endParaRPr>
          </a:p>
        </p:txBody>
      </p:sp>
      <p:sp>
        <p:nvSpPr>
          <p:cNvPr id="3080" name="Text Box 44"/>
          <p:cNvSpPr txBox="1">
            <a:spLocks noChangeArrowheads="1"/>
          </p:cNvSpPr>
          <p:nvPr/>
        </p:nvSpPr>
        <p:spPr bwMode="auto">
          <a:xfrm>
            <a:off x="261938" y="4260850"/>
            <a:ext cx="8424862" cy="1577975"/>
          </a:xfrm>
          <a:prstGeom prst="rect">
            <a:avLst/>
          </a:prstGeom>
          <a:noFill/>
          <a:ln w="9525">
            <a:noFill/>
            <a:miter lim="800000"/>
            <a:headEnd/>
            <a:tailEnd/>
          </a:ln>
        </p:spPr>
        <p:txBody>
          <a:bodyPr>
            <a:spAutoFit/>
          </a:bodyPr>
          <a:lstStyle/>
          <a:p>
            <a:pPr>
              <a:lnSpc>
                <a:spcPct val="125000"/>
              </a:lnSpc>
            </a:pPr>
            <a:r>
              <a:rPr lang="en-US" sz="2400">
                <a:solidFill>
                  <a:srgbClr val="0000FF"/>
                </a:solidFill>
                <a:latin typeface="Arial" charset="0"/>
              </a:rPr>
              <a:t>R&amp;D phase     development plan:</a:t>
            </a:r>
          </a:p>
          <a:p>
            <a:pPr>
              <a:lnSpc>
                <a:spcPct val="125000"/>
              </a:lnSpc>
              <a:buSzPct val="120000"/>
            </a:pPr>
            <a:r>
              <a:rPr lang="en-US">
                <a:latin typeface="Arial" charset="0"/>
              </a:rPr>
              <a:t>1) </a:t>
            </a:r>
            <a:r>
              <a:rPr lang="en-US">
                <a:latin typeface="Arial" charset="0"/>
                <a:cs typeface="Arial" charset="0"/>
                <a:sym typeface="Symbol" pitchFamily="18" charset="2"/>
              </a:rPr>
              <a:t> Detailed design of WFM and procurement of a prototype for integration in a CERN accelerating structure and test on the Two Beam Test Stand with CALIFES probe beam (2009 – 2010)</a:t>
            </a:r>
          </a:p>
        </p:txBody>
      </p:sp>
      <p:sp>
        <p:nvSpPr>
          <p:cNvPr id="3081" name="Text Box 48"/>
          <p:cNvSpPr txBox="1">
            <a:spLocks noChangeArrowheads="1"/>
          </p:cNvSpPr>
          <p:nvPr/>
        </p:nvSpPr>
        <p:spPr bwMode="auto">
          <a:xfrm>
            <a:off x="250825" y="5838825"/>
            <a:ext cx="8893175" cy="434975"/>
          </a:xfrm>
          <a:prstGeom prst="rect">
            <a:avLst/>
          </a:prstGeom>
          <a:noFill/>
          <a:ln w="9525">
            <a:noFill/>
            <a:miter lim="800000"/>
            <a:headEnd/>
            <a:tailEnd/>
          </a:ln>
        </p:spPr>
        <p:txBody>
          <a:bodyPr>
            <a:spAutoFit/>
          </a:bodyPr>
          <a:lstStyle/>
          <a:p>
            <a:pPr>
              <a:lnSpc>
                <a:spcPct val="125000"/>
              </a:lnSpc>
            </a:pPr>
            <a:r>
              <a:rPr lang="en-US"/>
              <a:t>2) </a:t>
            </a:r>
            <a:r>
              <a:rPr lang="en-US">
                <a:latin typeface="Arial" charset="0"/>
                <a:cs typeface="Arial" charset="0"/>
                <a:sym typeface="Symbol" pitchFamily="18" charset="2"/>
              </a:rPr>
              <a:t>Design and procurement of complete accelerating structures including WFM (2010)</a:t>
            </a:r>
          </a:p>
        </p:txBody>
      </p:sp>
      <p:sp>
        <p:nvSpPr>
          <p:cNvPr id="13" name="Flèche droite 12"/>
          <p:cNvSpPr/>
          <p:nvPr/>
        </p:nvSpPr>
        <p:spPr>
          <a:xfrm>
            <a:off x="1979613" y="4487863"/>
            <a:ext cx="292100" cy="1825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11" name="TextBox 10"/>
          <p:cNvSpPr txBox="1"/>
          <p:nvPr/>
        </p:nvSpPr>
        <p:spPr>
          <a:xfrm>
            <a:off x="685800" y="3505200"/>
            <a:ext cx="2414444" cy="369332"/>
          </a:xfrm>
          <a:prstGeom prst="rect">
            <a:avLst/>
          </a:prstGeom>
          <a:noFill/>
        </p:spPr>
        <p:txBody>
          <a:bodyPr wrap="none" rtlCol="0">
            <a:spAutoFit/>
          </a:bodyPr>
          <a:lstStyle/>
          <a:p>
            <a:r>
              <a:rPr lang="en-US" b="1" dirty="0" smtClean="0">
                <a:solidFill>
                  <a:srgbClr val="FF0000"/>
                </a:solidFill>
              </a:rPr>
              <a:t>Courtesy F. </a:t>
            </a:r>
            <a:r>
              <a:rPr lang="en-US" b="1" dirty="0" err="1" smtClean="0">
                <a:solidFill>
                  <a:srgbClr val="FF0000"/>
                </a:solidFill>
              </a:rPr>
              <a:t>Peauger</a:t>
            </a:r>
            <a:endParaRPr lang="en-US" b="1" dirty="0">
              <a:solidFill>
                <a:srgbClr val="FF0000"/>
              </a:solidFill>
            </a:endParaRPr>
          </a:p>
        </p:txBody>
      </p:sp>
      <p:sp>
        <p:nvSpPr>
          <p:cNvPr id="12"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3"/>
          <p:cNvPicPr>
            <a:picLocks noChangeAspect="1" noChangeArrowheads="1"/>
          </p:cNvPicPr>
          <p:nvPr/>
        </p:nvPicPr>
        <p:blipFill>
          <a:blip r:embed="rId3"/>
          <a:srcRect/>
          <a:stretch>
            <a:fillRect/>
          </a:stretch>
        </p:blipFill>
        <p:spPr bwMode="auto">
          <a:xfrm>
            <a:off x="409575" y="1865313"/>
            <a:ext cx="2811463" cy="2066925"/>
          </a:xfrm>
          <a:prstGeom prst="rect">
            <a:avLst/>
          </a:prstGeom>
          <a:noFill/>
          <a:ln w="9525">
            <a:noFill/>
            <a:miter lim="800000"/>
            <a:headEnd/>
            <a:tailEnd/>
          </a:ln>
        </p:spPr>
      </p:pic>
      <p:sp>
        <p:nvSpPr>
          <p:cNvPr id="2" name="Espace réservé du numéro de diapositive 1"/>
          <p:cNvSpPr>
            <a:spLocks noGrp="1"/>
          </p:cNvSpPr>
          <p:nvPr>
            <p:ph type="sldNum" sz="quarter" idx="10"/>
          </p:nvPr>
        </p:nvSpPr>
        <p:spPr/>
        <p:txBody>
          <a:bodyPr/>
          <a:lstStyle/>
          <a:p>
            <a:pPr>
              <a:defRPr/>
            </a:pPr>
            <a:fld id="{79BC8CDB-9F0C-461B-B57A-6C506F1A4DC9}" type="slidenum">
              <a:rPr lang="fr-FR"/>
              <a:pPr>
                <a:defRPr/>
              </a:pPr>
              <a:t>14</a:t>
            </a:fld>
            <a:endParaRPr lang="fr-FR"/>
          </a:p>
        </p:txBody>
      </p:sp>
      <p:sp>
        <p:nvSpPr>
          <p:cNvPr id="4100" name="Text Box 2"/>
          <p:cNvSpPr txBox="1">
            <a:spLocks noChangeArrowheads="1"/>
          </p:cNvSpPr>
          <p:nvPr/>
        </p:nvSpPr>
        <p:spPr bwMode="auto">
          <a:xfrm>
            <a:off x="900113" y="44450"/>
            <a:ext cx="6408737" cy="457200"/>
          </a:xfrm>
          <a:prstGeom prst="rect">
            <a:avLst/>
          </a:prstGeom>
          <a:noFill/>
          <a:ln w="9525">
            <a:noFill/>
            <a:miter lim="800000"/>
            <a:headEnd/>
            <a:tailEnd/>
          </a:ln>
        </p:spPr>
        <p:txBody>
          <a:bodyPr>
            <a:spAutoFit/>
          </a:bodyPr>
          <a:lstStyle/>
          <a:p>
            <a:pPr algn="r"/>
            <a:r>
              <a:rPr lang="en-US" sz="2400"/>
              <a:t>Wakefield Monitors (2/2) </a:t>
            </a:r>
            <a:endParaRPr lang="fr-FR" sz="2400"/>
          </a:p>
        </p:txBody>
      </p:sp>
      <p:sp>
        <p:nvSpPr>
          <p:cNvPr id="4101" name="Rectangle 7"/>
          <p:cNvSpPr>
            <a:spLocks noChangeArrowheads="1"/>
          </p:cNvSpPr>
          <p:nvPr/>
        </p:nvSpPr>
        <p:spPr bwMode="auto">
          <a:xfrm>
            <a:off x="754063" y="763588"/>
            <a:ext cx="8601075" cy="1477962"/>
          </a:xfrm>
          <a:prstGeom prst="rect">
            <a:avLst/>
          </a:prstGeom>
          <a:noFill/>
          <a:ln w="9525">
            <a:noFill/>
            <a:miter lim="800000"/>
            <a:headEnd/>
            <a:tailEnd/>
          </a:ln>
        </p:spPr>
        <p:txBody>
          <a:bodyPr>
            <a:spAutoFit/>
          </a:bodyPr>
          <a:lstStyle/>
          <a:p>
            <a:r>
              <a:rPr lang="fr-FR"/>
              <a:t>Design:</a:t>
            </a:r>
          </a:p>
          <a:p>
            <a:pPr>
              <a:buFont typeface="Arial" charset="0"/>
              <a:buChar char="•"/>
            </a:pPr>
            <a:r>
              <a:rPr lang="fr-FR"/>
              <a:t> Mode: Baseline = TM11 at ~18 GHz, alternative = TE11 at 23 GHz</a:t>
            </a:r>
          </a:p>
          <a:p>
            <a:pPr>
              <a:buFont typeface="Arial" charset="0"/>
              <a:buChar char="•"/>
            </a:pPr>
            <a:r>
              <a:rPr lang="fr-FR"/>
              <a:t> Transition: several design under study, must attenuate fundamental  to ~160 dB</a:t>
            </a:r>
          </a:p>
          <a:p>
            <a:endParaRPr lang="fr-FR"/>
          </a:p>
          <a:p>
            <a:r>
              <a:rPr lang="fr-FR"/>
              <a:t> </a:t>
            </a:r>
            <a:endParaRPr lang="en-US"/>
          </a:p>
        </p:txBody>
      </p:sp>
      <p:pic>
        <p:nvPicPr>
          <p:cNvPr id="4102" name="Picture 2"/>
          <p:cNvPicPr>
            <a:picLocks noChangeAspect="1" noChangeArrowheads="1"/>
          </p:cNvPicPr>
          <p:nvPr/>
        </p:nvPicPr>
        <p:blipFill>
          <a:blip r:embed="rId4"/>
          <a:srcRect/>
          <a:stretch>
            <a:fillRect/>
          </a:stretch>
        </p:blipFill>
        <p:spPr bwMode="auto">
          <a:xfrm>
            <a:off x="5803900" y="1892300"/>
            <a:ext cx="2857500" cy="2039938"/>
          </a:xfrm>
          <a:prstGeom prst="rect">
            <a:avLst/>
          </a:prstGeom>
          <a:noFill/>
          <a:ln w="9525">
            <a:noFill/>
            <a:miter lim="800000"/>
            <a:headEnd/>
            <a:tailEnd/>
          </a:ln>
        </p:spPr>
      </p:pic>
      <p:sp>
        <p:nvSpPr>
          <p:cNvPr id="4103" name="ZoneTexte 5"/>
          <p:cNvSpPr txBox="1">
            <a:spLocks noChangeArrowheads="1"/>
          </p:cNvSpPr>
          <p:nvPr/>
        </p:nvSpPr>
        <p:spPr bwMode="auto">
          <a:xfrm>
            <a:off x="6511925" y="1911350"/>
            <a:ext cx="1570038" cy="276225"/>
          </a:xfrm>
          <a:prstGeom prst="rect">
            <a:avLst/>
          </a:prstGeom>
          <a:noFill/>
          <a:ln w="9525">
            <a:noFill/>
            <a:miter lim="800000"/>
            <a:headEnd/>
            <a:tailEnd/>
          </a:ln>
        </p:spPr>
        <p:txBody>
          <a:bodyPr>
            <a:spAutoFit/>
          </a:bodyPr>
          <a:lstStyle/>
          <a:p>
            <a:r>
              <a:rPr lang="fr-FR" sz="1200"/>
              <a:t>RESONATING WFM</a:t>
            </a:r>
          </a:p>
        </p:txBody>
      </p:sp>
      <p:sp>
        <p:nvSpPr>
          <p:cNvPr id="4104" name="ZoneTexte 6"/>
          <p:cNvSpPr txBox="1">
            <a:spLocks noChangeArrowheads="1"/>
          </p:cNvSpPr>
          <p:nvPr/>
        </p:nvSpPr>
        <p:spPr bwMode="auto">
          <a:xfrm>
            <a:off x="263525" y="2151063"/>
            <a:ext cx="1570038" cy="461962"/>
          </a:xfrm>
          <a:prstGeom prst="rect">
            <a:avLst/>
          </a:prstGeom>
          <a:noFill/>
          <a:ln w="9525">
            <a:noFill/>
            <a:miter lim="800000"/>
            <a:headEnd/>
            <a:tailEnd/>
          </a:ln>
        </p:spPr>
        <p:txBody>
          <a:bodyPr>
            <a:spAutoFit/>
          </a:bodyPr>
          <a:lstStyle/>
          <a:p>
            <a:r>
              <a:rPr lang="fr-FR" sz="1200"/>
              <a:t>LONG DAMPING WAVEGUIDE </a:t>
            </a:r>
          </a:p>
        </p:txBody>
      </p:sp>
      <p:sp>
        <p:nvSpPr>
          <p:cNvPr id="4105" name="ZoneTexte 8"/>
          <p:cNvSpPr txBox="1">
            <a:spLocks noChangeArrowheads="1"/>
          </p:cNvSpPr>
          <p:nvPr/>
        </p:nvSpPr>
        <p:spPr bwMode="auto">
          <a:xfrm>
            <a:off x="1833563" y="3562350"/>
            <a:ext cx="3316287" cy="1169988"/>
          </a:xfrm>
          <a:prstGeom prst="rect">
            <a:avLst/>
          </a:prstGeom>
          <a:noFill/>
          <a:ln w="9525">
            <a:noFill/>
            <a:miter lim="800000"/>
            <a:headEnd/>
            <a:tailEnd/>
          </a:ln>
        </p:spPr>
        <p:txBody>
          <a:bodyPr>
            <a:spAutoFit/>
          </a:bodyPr>
          <a:lstStyle/>
          <a:p>
            <a:r>
              <a:rPr lang="fr-FR" sz="1400"/>
              <a:t>- no additionnal machining of the disks</a:t>
            </a:r>
          </a:p>
          <a:p>
            <a:pPr>
              <a:buFontTx/>
              <a:buChar char="-"/>
            </a:pPr>
            <a:r>
              <a:rPr lang="fr-FR" sz="1400"/>
              <a:t> wideband</a:t>
            </a:r>
          </a:p>
          <a:p>
            <a:pPr>
              <a:buFontTx/>
              <a:buChar char="-"/>
            </a:pPr>
            <a:r>
              <a:rPr lang="fr-FR" sz="1400"/>
              <a:t> may be difficult to integrate in the module </a:t>
            </a:r>
          </a:p>
          <a:p>
            <a:endParaRPr lang="fr-FR" sz="1400"/>
          </a:p>
        </p:txBody>
      </p:sp>
      <p:sp>
        <p:nvSpPr>
          <p:cNvPr id="4106" name="ZoneTexte 8"/>
          <p:cNvSpPr txBox="1">
            <a:spLocks noChangeArrowheads="1"/>
          </p:cNvSpPr>
          <p:nvPr/>
        </p:nvSpPr>
        <p:spPr bwMode="auto">
          <a:xfrm>
            <a:off x="6099175" y="3171825"/>
            <a:ext cx="1868488" cy="1169988"/>
          </a:xfrm>
          <a:prstGeom prst="rect">
            <a:avLst/>
          </a:prstGeom>
          <a:noFill/>
          <a:ln w="9525">
            <a:noFill/>
            <a:miter lim="800000"/>
            <a:headEnd/>
            <a:tailEnd/>
          </a:ln>
        </p:spPr>
        <p:txBody>
          <a:bodyPr>
            <a:spAutoFit/>
          </a:bodyPr>
          <a:lstStyle/>
          <a:p>
            <a:pPr>
              <a:buFontTx/>
              <a:buChar char="-"/>
            </a:pPr>
            <a:r>
              <a:rPr lang="fr-FR" sz="1400"/>
              <a:t> compact</a:t>
            </a:r>
          </a:p>
          <a:p>
            <a:pPr>
              <a:buFontTx/>
              <a:buChar char="-"/>
            </a:pPr>
            <a:r>
              <a:rPr lang="fr-FR" sz="1400"/>
              <a:t> tuneable</a:t>
            </a:r>
          </a:p>
          <a:p>
            <a:pPr>
              <a:buFontTx/>
              <a:buChar char="-"/>
            </a:pPr>
            <a:r>
              <a:rPr lang="fr-FR" sz="1400"/>
              <a:t> parasitic modes reflected to the cell</a:t>
            </a:r>
          </a:p>
          <a:p>
            <a:endParaRPr lang="fr-FR" sz="1400"/>
          </a:p>
        </p:txBody>
      </p:sp>
      <p:sp>
        <p:nvSpPr>
          <p:cNvPr id="4107" name="Rectangle 7"/>
          <p:cNvSpPr>
            <a:spLocks noChangeArrowheads="1"/>
          </p:cNvSpPr>
          <p:nvPr/>
        </p:nvSpPr>
        <p:spPr bwMode="auto">
          <a:xfrm>
            <a:off x="263525" y="5164138"/>
            <a:ext cx="8880475" cy="1477962"/>
          </a:xfrm>
          <a:prstGeom prst="rect">
            <a:avLst/>
          </a:prstGeom>
          <a:noFill/>
          <a:ln w="9525">
            <a:noFill/>
            <a:miter lim="800000"/>
            <a:headEnd/>
            <a:tailEnd/>
          </a:ln>
        </p:spPr>
        <p:txBody>
          <a:bodyPr>
            <a:spAutoFit/>
          </a:bodyPr>
          <a:lstStyle/>
          <a:p>
            <a:pPr>
              <a:buFont typeface="Arial" charset="0"/>
              <a:buChar char="•"/>
            </a:pPr>
            <a:r>
              <a:rPr lang="fr-FR"/>
              <a:t> Opposite port recombination by external 180° hybrid coupler (only if TM11 used)</a:t>
            </a:r>
          </a:p>
          <a:p>
            <a:pPr>
              <a:buFont typeface="Arial" charset="0"/>
              <a:buChar char="•"/>
            </a:pPr>
            <a:endParaRPr lang="fr-FR"/>
          </a:p>
          <a:p>
            <a:pPr>
              <a:buFont typeface="Arial" charset="0"/>
              <a:buChar char="•"/>
            </a:pPr>
            <a:r>
              <a:rPr lang="fr-FR"/>
              <a:t> Electronic not studied -&gt; </a:t>
            </a:r>
            <a:r>
              <a:rPr lang="fr-FR">
                <a:solidFill>
                  <a:srgbClr val="00B050"/>
                </a:solidFill>
              </a:rPr>
              <a:t>needs maybe additional ressources</a:t>
            </a:r>
          </a:p>
          <a:p>
            <a:endParaRPr lang="fr-FR"/>
          </a:p>
          <a:p>
            <a:r>
              <a:rPr lang="fr-FR"/>
              <a:t> </a:t>
            </a:r>
            <a:endParaRPr lang="en-US"/>
          </a:p>
        </p:txBody>
      </p:sp>
      <p:sp>
        <p:nvSpPr>
          <p:cNvPr id="4108" name="Rectangle 11"/>
          <p:cNvSpPr>
            <a:spLocks noChangeArrowheads="1"/>
          </p:cNvSpPr>
          <p:nvPr/>
        </p:nvSpPr>
        <p:spPr bwMode="auto">
          <a:xfrm>
            <a:off x="1249363" y="4525963"/>
            <a:ext cx="6718300" cy="369887"/>
          </a:xfrm>
          <a:prstGeom prst="rect">
            <a:avLst/>
          </a:prstGeom>
          <a:noFill/>
          <a:ln w="9525">
            <a:noFill/>
            <a:miter lim="800000"/>
            <a:headEnd/>
            <a:tailEnd/>
          </a:ln>
        </p:spPr>
        <p:txBody>
          <a:bodyPr>
            <a:spAutoFit/>
          </a:bodyPr>
          <a:lstStyle/>
          <a:p>
            <a:r>
              <a:rPr lang="fr-FR">
                <a:solidFill>
                  <a:srgbClr val="00B050"/>
                </a:solidFill>
              </a:rPr>
              <a:t>!! needs support and additional time to converge to a solution</a:t>
            </a:r>
            <a:endParaRPr lang="fr-FR"/>
          </a:p>
        </p:txBody>
      </p:sp>
      <p:sp>
        <p:nvSpPr>
          <p:cNvPr id="13" name="TextBox 12"/>
          <p:cNvSpPr txBox="1"/>
          <p:nvPr/>
        </p:nvSpPr>
        <p:spPr>
          <a:xfrm>
            <a:off x="3886200" y="6324600"/>
            <a:ext cx="2414444" cy="369332"/>
          </a:xfrm>
          <a:prstGeom prst="rect">
            <a:avLst/>
          </a:prstGeom>
          <a:noFill/>
        </p:spPr>
        <p:txBody>
          <a:bodyPr wrap="none" rtlCol="0">
            <a:spAutoFit/>
          </a:bodyPr>
          <a:lstStyle/>
          <a:p>
            <a:r>
              <a:rPr lang="en-US" b="1" dirty="0" smtClean="0">
                <a:solidFill>
                  <a:srgbClr val="FF0000"/>
                </a:solidFill>
              </a:rPr>
              <a:t>Courtesy F. </a:t>
            </a:r>
            <a:r>
              <a:rPr lang="en-US" b="1" dirty="0" err="1" smtClean="0">
                <a:solidFill>
                  <a:srgbClr val="FF0000"/>
                </a:solidFill>
              </a:rPr>
              <a:t>Peauger</a:t>
            </a:r>
            <a:endParaRPr lang="en-US" b="1" dirty="0">
              <a:solidFill>
                <a:srgbClr val="FF0000"/>
              </a:solidFill>
            </a:endParaRPr>
          </a:p>
        </p:txBody>
      </p:sp>
      <p:sp>
        <p:nvSpPr>
          <p:cNvPr id="14"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p:cNvGrpSpPr>
          <p:nvPr/>
        </p:nvGrpSpPr>
        <p:grpSpPr bwMode="auto">
          <a:xfrm>
            <a:off x="195263" y="928688"/>
            <a:ext cx="8772525" cy="5351462"/>
            <a:chOff x="123" y="585"/>
            <a:chExt cx="5526" cy="3371"/>
          </a:xfrm>
        </p:grpSpPr>
        <p:sp>
          <p:nvSpPr>
            <p:cNvPr id="17410" name="Rectangle 2"/>
            <p:cNvSpPr>
              <a:spLocks noChangeArrowheads="1"/>
            </p:cNvSpPr>
            <p:nvPr/>
          </p:nvSpPr>
          <p:spPr bwMode="auto">
            <a:xfrm>
              <a:off x="123" y="585"/>
              <a:ext cx="316" cy="345"/>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1</a:t>
              </a:r>
            </a:p>
          </p:txBody>
        </p:sp>
        <p:sp>
          <p:nvSpPr>
            <p:cNvPr id="17411" name="Rectangle 3"/>
            <p:cNvSpPr>
              <a:spLocks noChangeArrowheads="1"/>
            </p:cNvSpPr>
            <p:nvPr/>
          </p:nvSpPr>
          <p:spPr bwMode="auto">
            <a:xfrm>
              <a:off x="439" y="585"/>
              <a:ext cx="2788" cy="345"/>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Loss locations in standard operation</a:t>
              </a:r>
            </a:p>
          </p:txBody>
        </p:sp>
        <p:sp>
          <p:nvSpPr>
            <p:cNvPr id="17412" name="Rectangle 4"/>
            <p:cNvSpPr>
              <a:spLocks noChangeArrowheads="1"/>
            </p:cNvSpPr>
            <p:nvPr/>
          </p:nvSpPr>
          <p:spPr bwMode="auto">
            <a:xfrm>
              <a:off x="3227" y="585"/>
              <a:ext cx="1868" cy="345"/>
            </a:xfrm>
            <a:prstGeom prst="rect">
              <a:avLst/>
            </a:prstGeom>
            <a:noFill/>
            <a:ln w="9525">
              <a:noFill/>
              <a:round/>
              <a:headEnd/>
              <a:tailEnd/>
            </a:ln>
            <a:effectLst/>
          </p:spPr>
          <p:txBody>
            <a:bodyPr lIns="90000" tIns="46800" rIns="90000" bIns="46800"/>
            <a:lstStyle/>
            <a:p>
              <a:pPr marL="0" lvl="1"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MPWG; Jean Bernard </a:t>
              </a:r>
              <a:r>
                <a:rPr lang="en-US" sz="1500" dirty="0" err="1">
                  <a:ea typeface="DejaVu Sans" charset="0"/>
                  <a:cs typeface="DejaVu Sans" charset="0"/>
                </a:rPr>
                <a:t>Jeanneret</a:t>
              </a:r>
              <a:r>
                <a:rPr lang="en-US" sz="1500" dirty="0">
                  <a:ea typeface="DejaVu Sans" charset="0"/>
                  <a:cs typeface="DejaVu Sans" charset="0"/>
                </a:rPr>
                <a:t> ? +  Barbara </a:t>
              </a:r>
              <a:r>
                <a:rPr lang="en-US" sz="1500" dirty="0" err="1">
                  <a:ea typeface="DejaVu Sans" charset="0"/>
                  <a:cs typeface="DejaVu Sans" charset="0"/>
                </a:rPr>
                <a:t>Holzer</a:t>
              </a:r>
              <a:r>
                <a:rPr lang="en-US" sz="1500" dirty="0">
                  <a:ea typeface="DejaVu Sans" charset="0"/>
                  <a:cs typeface="DejaVu Sans" charset="0"/>
                </a:rPr>
                <a:t> ?</a:t>
              </a:r>
            </a:p>
          </p:txBody>
        </p:sp>
        <p:sp>
          <p:nvSpPr>
            <p:cNvPr id="17413" name="Rectangle 5"/>
            <p:cNvSpPr>
              <a:spLocks noChangeArrowheads="1"/>
            </p:cNvSpPr>
            <p:nvPr/>
          </p:nvSpPr>
          <p:spPr bwMode="auto">
            <a:xfrm>
              <a:off x="5095" y="585"/>
              <a:ext cx="555" cy="345"/>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Nov ’09</a:t>
              </a:r>
            </a:p>
          </p:txBody>
        </p:sp>
        <p:sp>
          <p:nvSpPr>
            <p:cNvPr id="17414" name="Rectangle 6"/>
            <p:cNvSpPr>
              <a:spLocks noChangeArrowheads="1"/>
            </p:cNvSpPr>
            <p:nvPr/>
          </p:nvSpPr>
          <p:spPr bwMode="auto">
            <a:xfrm>
              <a:off x="123" y="930"/>
              <a:ext cx="316" cy="346"/>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2a</a:t>
              </a:r>
            </a:p>
          </p:txBody>
        </p:sp>
        <p:sp>
          <p:nvSpPr>
            <p:cNvPr id="17415" name="Rectangle 7"/>
            <p:cNvSpPr>
              <a:spLocks noChangeArrowheads="1"/>
            </p:cNvSpPr>
            <p:nvPr/>
          </p:nvSpPr>
          <p:spPr bwMode="auto">
            <a:xfrm>
              <a:off x="439" y="930"/>
              <a:ext cx="2788" cy="346"/>
            </a:xfrm>
            <a:prstGeom prst="rect">
              <a:avLst/>
            </a:prstGeom>
            <a:noFill/>
            <a:ln w="9525">
              <a:noFill/>
              <a:round/>
              <a:headEnd/>
              <a:tailEnd/>
            </a:ln>
            <a:effectLst/>
          </p:spPr>
          <p:txBody>
            <a:bodyPr lIns="90000" tIns="46800" rIns="90000" bIns="46800"/>
            <a:lstStyle/>
            <a:p>
              <a:pPr marL="0" lvl="1"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List ‘all’ failure scenarios and identify most critical ones</a:t>
              </a:r>
            </a:p>
          </p:txBody>
        </p:sp>
        <p:sp>
          <p:nvSpPr>
            <p:cNvPr id="17416" name="Rectangle 8"/>
            <p:cNvSpPr>
              <a:spLocks noChangeArrowheads="1"/>
            </p:cNvSpPr>
            <p:nvPr/>
          </p:nvSpPr>
          <p:spPr bwMode="auto">
            <a:xfrm>
              <a:off x="3227" y="930"/>
              <a:ext cx="1868" cy="346"/>
            </a:xfrm>
            <a:prstGeom prst="rect">
              <a:avLst/>
            </a:prstGeom>
            <a:noFill/>
            <a:ln w="9525">
              <a:noFill/>
              <a:round/>
              <a:headEnd/>
              <a:tailEnd/>
            </a:ln>
            <a:effectLst/>
          </p:spPr>
          <p:txBody>
            <a:bodyPr lIns="90000" tIns="46800" rIns="90000" bIns="46800"/>
            <a:lstStyle/>
            <a:p>
              <a:pPr marL="0" lvl="1"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MPWG; Jean Bernard </a:t>
              </a:r>
              <a:r>
                <a:rPr lang="en-US" sz="1500" dirty="0" err="1">
                  <a:ea typeface="DejaVu Sans" charset="0"/>
                  <a:cs typeface="DejaVu Sans" charset="0"/>
                </a:rPr>
                <a:t>Jeanneret</a:t>
              </a:r>
              <a:r>
                <a:rPr lang="en-US" sz="1500" dirty="0">
                  <a:ea typeface="DejaVu Sans" charset="0"/>
                  <a:cs typeface="DejaVu Sans" charset="0"/>
                </a:rPr>
                <a:t> + Michel </a:t>
              </a:r>
              <a:r>
                <a:rPr lang="en-US" sz="1500" dirty="0" err="1">
                  <a:ea typeface="DejaVu Sans" charset="0"/>
                  <a:cs typeface="DejaVu Sans" charset="0"/>
                </a:rPr>
                <a:t>Jonker</a:t>
              </a:r>
              <a:endParaRPr lang="en-US" sz="1500" dirty="0">
                <a:ea typeface="DejaVu Sans" charset="0"/>
                <a:cs typeface="DejaVu Sans" charset="0"/>
              </a:endParaRPr>
            </a:p>
          </p:txBody>
        </p:sp>
        <p:sp>
          <p:nvSpPr>
            <p:cNvPr id="17417" name="Rectangle 9"/>
            <p:cNvSpPr>
              <a:spLocks noChangeArrowheads="1"/>
            </p:cNvSpPr>
            <p:nvPr/>
          </p:nvSpPr>
          <p:spPr bwMode="auto">
            <a:xfrm>
              <a:off x="5095" y="930"/>
              <a:ext cx="555" cy="346"/>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Nov ‘09</a:t>
              </a:r>
            </a:p>
          </p:txBody>
        </p:sp>
        <p:sp>
          <p:nvSpPr>
            <p:cNvPr id="17418" name="Rectangle 10"/>
            <p:cNvSpPr>
              <a:spLocks noChangeArrowheads="1"/>
            </p:cNvSpPr>
            <p:nvPr/>
          </p:nvSpPr>
          <p:spPr bwMode="auto">
            <a:xfrm>
              <a:off x="123" y="1276"/>
              <a:ext cx="316"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2b</a:t>
              </a:r>
            </a:p>
          </p:txBody>
        </p:sp>
        <p:sp>
          <p:nvSpPr>
            <p:cNvPr id="17419" name="Rectangle 11"/>
            <p:cNvSpPr>
              <a:spLocks noChangeArrowheads="1"/>
            </p:cNvSpPr>
            <p:nvPr/>
          </p:nvSpPr>
          <p:spPr bwMode="auto">
            <a:xfrm>
              <a:off x="439" y="1276"/>
              <a:ext cx="2788"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Simulation of the 2-3 most critical ones</a:t>
              </a:r>
            </a:p>
          </p:txBody>
        </p:sp>
        <p:sp>
          <p:nvSpPr>
            <p:cNvPr id="17420" name="Rectangle 12"/>
            <p:cNvSpPr>
              <a:spLocks noChangeArrowheads="1"/>
            </p:cNvSpPr>
            <p:nvPr/>
          </p:nvSpPr>
          <p:spPr bwMode="auto">
            <a:xfrm>
              <a:off x="3227" y="1276"/>
              <a:ext cx="1868" cy="233"/>
            </a:xfrm>
            <a:prstGeom prst="rect">
              <a:avLst/>
            </a:prstGeom>
            <a:noFill/>
            <a:ln w="9525">
              <a:noFill/>
              <a:round/>
              <a:headEnd/>
              <a:tailEnd/>
            </a:ln>
            <a:effectLst/>
          </p:spPr>
          <p:txBody>
            <a:bodyPr lIns="90000" tIns="46800" rIns="90000" bIns="46800"/>
            <a:lstStyle/>
            <a:p>
              <a:pPr marL="0" lvl="1"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MPWG; Daniel Schulte (team)‏</a:t>
              </a:r>
            </a:p>
          </p:txBody>
        </p:sp>
        <p:sp>
          <p:nvSpPr>
            <p:cNvPr id="17421" name="Rectangle 13"/>
            <p:cNvSpPr>
              <a:spLocks noChangeArrowheads="1"/>
            </p:cNvSpPr>
            <p:nvPr/>
          </p:nvSpPr>
          <p:spPr bwMode="auto">
            <a:xfrm>
              <a:off x="5095" y="1276"/>
              <a:ext cx="555"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Q2 ‘10</a:t>
              </a:r>
            </a:p>
          </p:txBody>
        </p:sp>
        <p:sp>
          <p:nvSpPr>
            <p:cNvPr id="17422" name="Rectangle 14"/>
            <p:cNvSpPr>
              <a:spLocks noChangeArrowheads="1"/>
            </p:cNvSpPr>
            <p:nvPr/>
          </p:nvSpPr>
          <p:spPr bwMode="auto">
            <a:xfrm>
              <a:off x="123" y="1509"/>
              <a:ext cx="316" cy="490"/>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3a</a:t>
              </a:r>
            </a:p>
          </p:txBody>
        </p:sp>
        <p:sp>
          <p:nvSpPr>
            <p:cNvPr id="17423" name="Rectangle 15"/>
            <p:cNvSpPr>
              <a:spLocks noChangeArrowheads="1"/>
            </p:cNvSpPr>
            <p:nvPr/>
          </p:nvSpPr>
          <p:spPr bwMode="auto">
            <a:xfrm>
              <a:off x="439" y="1509"/>
              <a:ext cx="2788" cy="490"/>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Limiting equipment for loss (standard and failure)‏</a:t>
              </a:r>
            </a:p>
          </p:txBody>
        </p:sp>
        <p:sp>
          <p:nvSpPr>
            <p:cNvPr id="17424" name="Rectangle 16"/>
            <p:cNvSpPr>
              <a:spLocks noChangeArrowheads="1"/>
            </p:cNvSpPr>
            <p:nvPr/>
          </p:nvSpPr>
          <p:spPr bwMode="auto">
            <a:xfrm>
              <a:off x="3227" y="1509"/>
              <a:ext cx="1868" cy="490"/>
            </a:xfrm>
            <a:prstGeom prst="rect">
              <a:avLst/>
            </a:prstGeom>
            <a:noFill/>
            <a:ln w="9525">
              <a:noFill/>
              <a:round/>
              <a:headEnd/>
              <a:tailEnd/>
            </a:ln>
            <a:effectLst/>
          </p:spPr>
          <p:txBody>
            <a:bodyPr lIns="90000" tIns="46800" rIns="90000" bIns="46800"/>
            <a:lstStyle/>
            <a:p>
              <a:pPr marL="0" lvl="1"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MPWG (determine limiting condition); Daniel Schulte (team), equipments experts</a:t>
              </a:r>
            </a:p>
          </p:txBody>
        </p:sp>
        <p:sp>
          <p:nvSpPr>
            <p:cNvPr id="17425" name="Rectangle 17"/>
            <p:cNvSpPr>
              <a:spLocks noChangeArrowheads="1"/>
            </p:cNvSpPr>
            <p:nvPr/>
          </p:nvSpPr>
          <p:spPr bwMode="auto">
            <a:xfrm>
              <a:off x="5095" y="1509"/>
              <a:ext cx="555" cy="490"/>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Q4 ‘09</a:t>
              </a:r>
            </a:p>
          </p:txBody>
        </p:sp>
        <p:sp>
          <p:nvSpPr>
            <p:cNvPr id="17426" name="Rectangle 18"/>
            <p:cNvSpPr>
              <a:spLocks noChangeArrowheads="1"/>
            </p:cNvSpPr>
            <p:nvPr/>
          </p:nvSpPr>
          <p:spPr bwMode="auto">
            <a:xfrm>
              <a:off x="123" y="1999"/>
              <a:ext cx="316" cy="346"/>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3b</a:t>
              </a:r>
            </a:p>
          </p:txBody>
        </p:sp>
        <p:sp>
          <p:nvSpPr>
            <p:cNvPr id="17427" name="Rectangle 19"/>
            <p:cNvSpPr>
              <a:spLocks noChangeArrowheads="1"/>
            </p:cNvSpPr>
            <p:nvPr/>
          </p:nvSpPr>
          <p:spPr bwMode="auto">
            <a:xfrm>
              <a:off x="439" y="1999"/>
              <a:ext cx="2788" cy="346"/>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Limits for steady state beam loss (radiation)‏</a:t>
              </a:r>
            </a:p>
          </p:txBody>
        </p:sp>
        <p:sp>
          <p:nvSpPr>
            <p:cNvPr id="17428" name="Rectangle 20"/>
            <p:cNvSpPr>
              <a:spLocks noChangeArrowheads="1"/>
            </p:cNvSpPr>
            <p:nvPr/>
          </p:nvSpPr>
          <p:spPr bwMode="auto">
            <a:xfrm>
              <a:off x="3227" y="1999"/>
              <a:ext cx="1868" cy="346"/>
            </a:xfrm>
            <a:prstGeom prst="rect">
              <a:avLst/>
            </a:prstGeom>
            <a:noFill/>
            <a:ln w="9525">
              <a:noFill/>
              <a:round/>
              <a:headEnd/>
              <a:tailEnd/>
            </a:ln>
            <a:effectLst/>
          </p:spPr>
          <p:txBody>
            <a:bodyPr lIns="90000" tIns="46800" rIns="90000" bIns="46800"/>
            <a:lstStyle/>
            <a:p>
              <a:pPr marL="0" lvl="1"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MPWG; Thomas Otto</a:t>
              </a:r>
            </a:p>
            <a:p>
              <a:pPr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500" dirty="0">
                <a:ea typeface="DejaVu Sans" charset="0"/>
                <a:cs typeface="DejaVu Sans" charset="0"/>
              </a:endParaRPr>
            </a:p>
          </p:txBody>
        </p:sp>
        <p:sp>
          <p:nvSpPr>
            <p:cNvPr id="17429" name="Rectangle 21"/>
            <p:cNvSpPr>
              <a:spLocks noChangeArrowheads="1"/>
            </p:cNvSpPr>
            <p:nvPr/>
          </p:nvSpPr>
          <p:spPr bwMode="auto">
            <a:xfrm>
              <a:off x="5095" y="1999"/>
              <a:ext cx="555" cy="346"/>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Q2 ‘10</a:t>
              </a:r>
            </a:p>
          </p:txBody>
        </p:sp>
        <p:sp>
          <p:nvSpPr>
            <p:cNvPr id="17430" name="Rectangle 22"/>
            <p:cNvSpPr>
              <a:spLocks noChangeArrowheads="1"/>
            </p:cNvSpPr>
            <p:nvPr/>
          </p:nvSpPr>
          <p:spPr bwMode="auto">
            <a:xfrm>
              <a:off x="123" y="2345"/>
              <a:ext cx="316" cy="345"/>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3c</a:t>
              </a:r>
            </a:p>
          </p:txBody>
        </p:sp>
        <p:sp>
          <p:nvSpPr>
            <p:cNvPr id="17431" name="Rectangle 23"/>
            <p:cNvSpPr>
              <a:spLocks noChangeArrowheads="1"/>
            </p:cNvSpPr>
            <p:nvPr/>
          </p:nvSpPr>
          <p:spPr bwMode="auto">
            <a:xfrm>
              <a:off x="439" y="2345"/>
              <a:ext cx="2788" cy="345"/>
            </a:xfrm>
            <a:prstGeom prst="rect">
              <a:avLst/>
            </a:prstGeom>
            <a:noFill/>
            <a:ln w="9525">
              <a:noFill/>
              <a:round/>
              <a:headEnd/>
              <a:tailEnd/>
            </a:ln>
            <a:effectLst/>
          </p:spPr>
          <p:txBody>
            <a:bodyPr lIns="90000" tIns="46800" rIns="90000" bIns="46800"/>
            <a:lstStyle/>
            <a:p>
              <a:pPr marL="0" lvl="1"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Simplified (geometry) model simulations (particle showers) of the 2-3 most critical failure scenarios</a:t>
              </a:r>
            </a:p>
          </p:txBody>
        </p:sp>
        <p:sp>
          <p:nvSpPr>
            <p:cNvPr id="17432" name="Rectangle 24"/>
            <p:cNvSpPr>
              <a:spLocks noChangeArrowheads="1"/>
            </p:cNvSpPr>
            <p:nvPr/>
          </p:nvSpPr>
          <p:spPr bwMode="auto">
            <a:xfrm>
              <a:off x="3227" y="2345"/>
              <a:ext cx="1868" cy="345"/>
            </a:xfrm>
            <a:prstGeom prst="rect">
              <a:avLst/>
            </a:prstGeom>
            <a:noFill/>
            <a:ln w="9525">
              <a:noFill/>
              <a:round/>
              <a:headEnd/>
              <a:tailEnd/>
            </a:ln>
            <a:effectLst/>
          </p:spPr>
          <p:txBody>
            <a:bodyPr lIns="90000" tIns="46800" rIns="90000" bIns="46800"/>
            <a:lstStyle/>
            <a:p>
              <a:pPr marL="0" lvl="1" eaLnBrk="1" hangingPunct="1">
                <a:spcBef>
                  <a:spcPct val="0"/>
                </a:spcBef>
                <a:buClr>
                  <a:srgbClr val="2D2DB9"/>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BLM; </a:t>
              </a:r>
              <a:r>
                <a:rPr lang="en-US" sz="1500" dirty="0" err="1">
                  <a:ea typeface="DejaVu Sans" charset="0"/>
                  <a:cs typeface="DejaVu Sans" charset="0"/>
                </a:rPr>
                <a:t>Mariusz</a:t>
              </a:r>
              <a:r>
                <a:rPr lang="en-US" sz="1500" dirty="0">
                  <a:ea typeface="DejaVu Sans" charset="0"/>
                  <a:cs typeface="DejaVu Sans" charset="0"/>
                </a:rPr>
                <a:t> </a:t>
              </a:r>
              <a:r>
                <a:rPr lang="en-US" sz="1500" dirty="0" err="1">
                  <a:ea typeface="DejaVu Sans" charset="0"/>
                  <a:cs typeface="DejaVu Sans" charset="0"/>
                </a:rPr>
                <a:t>Sapinski</a:t>
              </a:r>
              <a:endParaRPr lang="en-US" sz="1500" dirty="0">
                <a:ea typeface="DejaVu Sans" charset="0"/>
                <a:cs typeface="DejaVu Sans" charset="0"/>
              </a:endParaRPr>
            </a:p>
            <a:p>
              <a:pPr eaLnBrk="1" hangingPunct="1">
                <a:spcBef>
                  <a:spcPct val="0"/>
                </a:spcBef>
                <a:buClr>
                  <a:srgbClr val="2D2DB9"/>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(SCR: Sophie Mallows </a:t>
              </a:r>
              <a:r>
                <a:rPr lang="en-US" sz="1500" dirty="0" smtClean="0">
                  <a:ea typeface="DejaVu Sans" charset="0"/>
                  <a:cs typeface="DejaVu Sans" charset="0"/>
                </a:rPr>
                <a:t>-FLUKA</a:t>
              </a:r>
              <a:r>
                <a:rPr lang="en-US" sz="1500" dirty="0">
                  <a:ea typeface="DejaVu Sans" charset="0"/>
                  <a:cs typeface="DejaVu Sans" charset="0"/>
                </a:rPr>
                <a:t>)‏</a:t>
              </a:r>
            </a:p>
          </p:txBody>
        </p:sp>
        <p:sp>
          <p:nvSpPr>
            <p:cNvPr id="17433" name="Rectangle 25"/>
            <p:cNvSpPr>
              <a:spLocks noChangeArrowheads="1"/>
            </p:cNvSpPr>
            <p:nvPr/>
          </p:nvSpPr>
          <p:spPr bwMode="auto">
            <a:xfrm>
              <a:off x="5095" y="2345"/>
              <a:ext cx="555" cy="345"/>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Q3 ‘10</a:t>
              </a:r>
            </a:p>
          </p:txBody>
        </p:sp>
        <p:sp>
          <p:nvSpPr>
            <p:cNvPr id="17434" name="Rectangle 26"/>
            <p:cNvSpPr>
              <a:spLocks noChangeArrowheads="1"/>
            </p:cNvSpPr>
            <p:nvPr/>
          </p:nvSpPr>
          <p:spPr bwMode="auto">
            <a:xfrm>
              <a:off x="123" y="2690"/>
              <a:ext cx="316" cy="778"/>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4a</a:t>
              </a:r>
            </a:p>
          </p:txBody>
        </p:sp>
        <p:sp>
          <p:nvSpPr>
            <p:cNvPr id="17435" name="Rectangle 27"/>
            <p:cNvSpPr>
              <a:spLocks noChangeArrowheads="1"/>
            </p:cNvSpPr>
            <p:nvPr/>
          </p:nvSpPr>
          <p:spPr bwMode="auto">
            <a:xfrm>
              <a:off x="439" y="2690"/>
              <a:ext cx="2788" cy="778"/>
            </a:xfrm>
            <a:prstGeom prst="rect">
              <a:avLst/>
            </a:prstGeom>
            <a:noFill/>
            <a:ln w="9525">
              <a:noFill/>
              <a:round/>
              <a:headEnd/>
              <a:tailEnd/>
            </a:ln>
            <a:effectLst/>
          </p:spPr>
          <p:txBody>
            <a:bodyPr lIns="90000" tIns="46800" rIns="90000" bIns="46800"/>
            <a:lstStyle/>
            <a:p>
              <a:pPr marL="0" lvl="1"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Choice of measurable (BLM, BPM, etc); establish required SIL (damage protection and availability) levels, estimate SIL levels of various protection systems, determine redundant systems when needed.</a:t>
              </a:r>
            </a:p>
          </p:txBody>
        </p:sp>
        <p:sp>
          <p:nvSpPr>
            <p:cNvPr id="17436" name="Rectangle 28"/>
            <p:cNvSpPr>
              <a:spLocks noChangeArrowheads="1"/>
            </p:cNvSpPr>
            <p:nvPr/>
          </p:nvSpPr>
          <p:spPr bwMode="auto">
            <a:xfrm>
              <a:off x="3227" y="2690"/>
              <a:ext cx="1868" cy="778"/>
            </a:xfrm>
            <a:prstGeom prst="rect">
              <a:avLst/>
            </a:prstGeom>
            <a:noFill/>
            <a:ln w="9525">
              <a:noFill/>
              <a:round/>
              <a:headEnd/>
              <a:tailEnd/>
            </a:ln>
            <a:effectLst/>
          </p:spPr>
          <p:txBody>
            <a:bodyPr lIns="90000" tIns="46800" rIns="90000" bIns="46800"/>
            <a:lstStyle/>
            <a:p>
              <a:pPr marL="0" lvl="1" eaLnBrk="1" hangingPunct="1">
                <a:spcBef>
                  <a:spcPct val="0"/>
                </a:spcBef>
                <a:buClr>
                  <a:srgbClr val="7030A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MPWG; ??</a:t>
              </a:r>
            </a:p>
            <a:p>
              <a:pPr marL="0" lvl="1" eaLnBrk="1" hangingPunct="1">
                <a:spcBef>
                  <a:spcPct val="0"/>
                </a:spcBef>
                <a:buClr>
                  <a:srgbClr val="2D2DB9"/>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for BLM: </a:t>
              </a:r>
              <a:r>
                <a:rPr lang="en-US" sz="1500" dirty="0" err="1">
                  <a:ea typeface="DejaVu Sans" charset="0"/>
                  <a:cs typeface="DejaVu Sans" charset="0"/>
                </a:rPr>
                <a:t>Mariusz</a:t>
              </a:r>
              <a:r>
                <a:rPr lang="en-US" sz="1500" dirty="0">
                  <a:ea typeface="DejaVu Sans" charset="0"/>
                  <a:cs typeface="DejaVu Sans" charset="0"/>
                </a:rPr>
                <a:t> </a:t>
              </a:r>
              <a:r>
                <a:rPr lang="en-US" sz="1500" dirty="0" err="1">
                  <a:ea typeface="DejaVu Sans" charset="0"/>
                  <a:cs typeface="DejaVu Sans" charset="0"/>
                </a:rPr>
                <a:t>Sapinski</a:t>
              </a:r>
              <a:endParaRPr lang="en-US" sz="1500" dirty="0">
                <a:ea typeface="DejaVu Sans" charset="0"/>
                <a:cs typeface="DejaVu Sans" charset="0"/>
              </a:endParaRPr>
            </a:p>
            <a:p>
              <a:pPr eaLnBrk="1" hangingPunct="1">
                <a:spcBef>
                  <a:spcPct val="0"/>
                </a:spcBef>
                <a:buClr>
                  <a:srgbClr val="2D2DB9"/>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500" dirty="0">
                <a:ea typeface="DejaVu Sans" charset="0"/>
                <a:cs typeface="DejaVu Sans" charset="0"/>
              </a:endParaRPr>
            </a:p>
          </p:txBody>
        </p:sp>
        <p:sp>
          <p:nvSpPr>
            <p:cNvPr id="17437" name="Rectangle 29"/>
            <p:cNvSpPr>
              <a:spLocks noChangeArrowheads="1"/>
            </p:cNvSpPr>
            <p:nvPr/>
          </p:nvSpPr>
          <p:spPr bwMode="auto">
            <a:xfrm>
              <a:off x="5095" y="2690"/>
              <a:ext cx="555" cy="778"/>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Q1 ‘10</a:t>
              </a:r>
            </a:p>
          </p:txBody>
        </p:sp>
        <p:sp>
          <p:nvSpPr>
            <p:cNvPr id="17438" name="Rectangle 30"/>
            <p:cNvSpPr>
              <a:spLocks noChangeArrowheads="1"/>
            </p:cNvSpPr>
            <p:nvPr/>
          </p:nvSpPr>
          <p:spPr bwMode="auto">
            <a:xfrm>
              <a:off x="123" y="3468"/>
              <a:ext cx="316" cy="489"/>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4b, 4c</a:t>
              </a:r>
            </a:p>
          </p:txBody>
        </p:sp>
        <p:sp>
          <p:nvSpPr>
            <p:cNvPr id="17439" name="Rectangle 31"/>
            <p:cNvSpPr>
              <a:spLocks noChangeArrowheads="1"/>
            </p:cNvSpPr>
            <p:nvPr/>
          </p:nvSpPr>
          <p:spPr bwMode="auto">
            <a:xfrm>
              <a:off x="439" y="3468"/>
              <a:ext cx="2788" cy="489"/>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solidFill>
                    <a:srgbClr val="000000"/>
                  </a:solidFill>
                  <a:ea typeface="DejaVu Sans" charset="0"/>
                  <a:cs typeface="DejaVu Sans" charset="0"/>
                </a:rPr>
                <a:t>Choice of BLM system; simulations for the most critical loss scenarios and estimation of monitor response (accuracy ~ factor 10)‏</a:t>
              </a:r>
            </a:p>
          </p:txBody>
        </p:sp>
        <p:sp>
          <p:nvSpPr>
            <p:cNvPr id="17440" name="Rectangle 32"/>
            <p:cNvSpPr>
              <a:spLocks noChangeArrowheads="1"/>
            </p:cNvSpPr>
            <p:nvPr/>
          </p:nvSpPr>
          <p:spPr bwMode="auto">
            <a:xfrm>
              <a:off x="3227" y="3468"/>
              <a:ext cx="1868" cy="489"/>
            </a:xfrm>
            <a:prstGeom prst="rect">
              <a:avLst/>
            </a:prstGeom>
            <a:noFill/>
            <a:ln w="9525">
              <a:noFill/>
              <a:round/>
              <a:headEnd/>
              <a:tailEnd/>
            </a:ln>
            <a:effectLst/>
          </p:spPr>
          <p:txBody>
            <a:bodyPr lIns="90000" tIns="46800" rIns="90000" bIns="46800"/>
            <a:lstStyle/>
            <a:p>
              <a:pPr marL="0" lvl="1" eaLnBrk="1" hangingPunct="1">
                <a:spcBef>
                  <a:spcPct val="0"/>
                </a:spcBef>
                <a:buClr>
                  <a:srgbClr val="2D2DB9"/>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dirty="0">
                  <a:ea typeface="DejaVu Sans" charset="0"/>
                  <a:cs typeface="DejaVu Sans" charset="0"/>
                </a:rPr>
                <a:t>BLM; </a:t>
              </a:r>
              <a:r>
                <a:rPr lang="en-US" sz="1500" dirty="0" err="1">
                  <a:ea typeface="DejaVu Sans" charset="0"/>
                  <a:cs typeface="DejaVu Sans" charset="0"/>
                </a:rPr>
                <a:t>Mariusz</a:t>
              </a:r>
              <a:r>
                <a:rPr lang="en-US" sz="1500" dirty="0">
                  <a:ea typeface="DejaVu Sans" charset="0"/>
                  <a:cs typeface="DejaVu Sans" charset="0"/>
                </a:rPr>
                <a:t> </a:t>
              </a:r>
              <a:r>
                <a:rPr lang="en-US" sz="1500" dirty="0" err="1">
                  <a:ea typeface="DejaVu Sans" charset="0"/>
                  <a:cs typeface="DejaVu Sans" charset="0"/>
                </a:rPr>
                <a:t>Sapinski</a:t>
              </a:r>
              <a:endParaRPr lang="en-US" sz="1500" dirty="0">
                <a:ea typeface="DejaVu Sans" charset="0"/>
                <a:cs typeface="DejaVu Sans" charset="0"/>
              </a:endParaRPr>
            </a:p>
            <a:p>
              <a:pPr eaLnBrk="1" hangingPunct="1">
                <a:spcBef>
                  <a:spcPct val="0"/>
                </a:spcBef>
                <a:buClr>
                  <a:srgbClr val="2D2DB9"/>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500" dirty="0">
                <a:ea typeface="DejaVu Sans" charset="0"/>
                <a:cs typeface="DejaVu Sans" charset="0"/>
              </a:endParaRPr>
            </a:p>
          </p:txBody>
        </p:sp>
        <p:sp>
          <p:nvSpPr>
            <p:cNvPr id="17441" name="Rectangle 33"/>
            <p:cNvSpPr>
              <a:spLocks noChangeArrowheads="1"/>
            </p:cNvSpPr>
            <p:nvPr/>
          </p:nvSpPr>
          <p:spPr bwMode="auto">
            <a:xfrm>
              <a:off x="5095" y="3468"/>
              <a:ext cx="555" cy="489"/>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500">
                  <a:solidFill>
                    <a:srgbClr val="000000"/>
                  </a:solidFill>
                  <a:ea typeface="DejaVu Sans" charset="0"/>
                  <a:cs typeface="DejaVu Sans" charset="0"/>
                </a:rPr>
                <a:t>Q3 ‘10</a:t>
              </a:r>
            </a:p>
          </p:txBody>
        </p:sp>
        <p:sp>
          <p:nvSpPr>
            <p:cNvPr id="17442" name="Line 34"/>
            <p:cNvSpPr>
              <a:spLocks noChangeShapeType="1"/>
            </p:cNvSpPr>
            <p:nvPr/>
          </p:nvSpPr>
          <p:spPr bwMode="auto">
            <a:xfrm>
              <a:off x="439" y="585"/>
              <a:ext cx="1" cy="3372"/>
            </a:xfrm>
            <a:prstGeom prst="line">
              <a:avLst/>
            </a:prstGeom>
            <a:noFill/>
            <a:ln w="12600">
              <a:solidFill>
                <a:srgbClr val="000000"/>
              </a:solidFill>
              <a:miter lim="800000"/>
              <a:headEnd/>
              <a:tailEnd/>
            </a:ln>
            <a:effectLst/>
          </p:spPr>
          <p:txBody>
            <a:bodyPr/>
            <a:lstStyle/>
            <a:p>
              <a:endParaRPr lang="en-US"/>
            </a:p>
          </p:txBody>
        </p:sp>
        <p:sp>
          <p:nvSpPr>
            <p:cNvPr id="17443" name="Line 35"/>
            <p:cNvSpPr>
              <a:spLocks noChangeShapeType="1"/>
            </p:cNvSpPr>
            <p:nvPr/>
          </p:nvSpPr>
          <p:spPr bwMode="auto">
            <a:xfrm>
              <a:off x="3227" y="585"/>
              <a:ext cx="1" cy="3372"/>
            </a:xfrm>
            <a:prstGeom prst="line">
              <a:avLst/>
            </a:prstGeom>
            <a:noFill/>
            <a:ln w="12600">
              <a:solidFill>
                <a:srgbClr val="000000"/>
              </a:solidFill>
              <a:miter lim="800000"/>
              <a:headEnd/>
              <a:tailEnd/>
            </a:ln>
            <a:effectLst/>
          </p:spPr>
          <p:txBody>
            <a:bodyPr/>
            <a:lstStyle/>
            <a:p>
              <a:endParaRPr lang="en-US"/>
            </a:p>
          </p:txBody>
        </p:sp>
        <p:sp>
          <p:nvSpPr>
            <p:cNvPr id="17444" name="Line 36"/>
            <p:cNvSpPr>
              <a:spLocks noChangeShapeType="1"/>
            </p:cNvSpPr>
            <p:nvPr/>
          </p:nvSpPr>
          <p:spPr bwMode="auto">
            <a:xfrm>
              <a:off x="5095" y="585"/>
              <a:ext cx="1" cy="3372"/>
            </a:xfrm>
            <a:prstGeom prst="line">
              <a:avLst/>
            </a:prstGeom>
            <a:noFill/>
            <a:ln w="12600">
              <a:solidFill>
                <a:srgbClr val="000000"/>
              </a:solidFill>
              <a:miter lim="800000"/>
              <a:headEnd/>
              <a:tailEnd/>
            </a:ln>
            <a:effectLst/>
          </p:spPr>
          <p:txBody>
            <a:bodyPr/>
            <a:lstStyle/>
            <a:p>
              <a:endParaRPr lang="en-US"/>
            </a:p>
          </p:txBody>
        </p:sp>
        <p:sp>
          <p:nvSpPr>
            <p:cNvPr id="17445" name="Line 37"/>
            <p:cNvSpPr>
              <a:spLocks noChangeShapeType="1"/>
            </p:cNvSpPr>
            <p:nvPr/>
          </p:nvSpPr>
          <p:spPr bwMode="auto">
            <a:xfrm>
              <a:off x="123" y="930"/>
              <a:ext cx="5527" cy="1"/>
            </a:xfrm>
            <a:prstGeom prst="line">
              <a:avLst/>
            </a:prstGeom>
            <a:noFill/>
            <a:ln w="12600">
              <a:solidFill>
                <a:srgbClr val="000000"/>
              </a:solidFill>
              <a:miter lim="800000"/>
              <a:headEnd/>
              <a:tailEnd/>
            </a:ln>
            <a:effectLst/>
          </p:spPr>
          <p:txBody>
            <a:bodyPr/>
            <a:lstStyle/>
            <a:p>
              <a:endParaRPr lang="en-US"/>
            </a:p>
          </p:txBody>
        </p:sp>
        <p:sp>
          <p:nvSpPr>
            <p:cNvPr id="17446" name="Line 38"/>
            <p:cNvSpPr>
              <a:spLocks noChangeShapeType="1"/>
            </p:cNvSpPr>
            <p:nvPr/>
          </p:nvSpPr>
          <p:spPr bwMode="auto">
            <a:xfrm>
              <a:off x="123" y="1276"/>
              <a:ext cx="5527" cy="1"/>
            </a:xfrm>
            <a:prstGeom prst="line">
              <a:avLst/>
            </a:prstGeom>
            <a:noFill/>
            <a:ln w="12600">
              <a:solidFill>
                <a:srgbClr val="000000"/>
              </a:solidFill>
              <a:miter lim="800000"/>
              <a:headEnd/>
              <a:tailEnd/>
            </a:ln>
            <a:effectLst/>
          </p:spPr>
          <p:txBody>
            <a:bodyPr/>
            <a:lstStyle/>
            <a:p>
              <a:endParaRPr lang="en-US"/>
            </a:p>
          </p:txBody>
        </p:sp>
        <p:sp>
          <p:nvSpPr>
            <p:cNvPr id="17447" name="Line 39"/>
            <p:cNvSpPr>
              <a:spLocks noChangeShapeType="1"/>
            </p:cNvSpPr>
            <p:nvPr/>
          </p:nvSpPr>
          <p:spPr bwMode="auto">
            <a:xfrm>
              <a:off x="123" y="1509"/>
              <a:ext cx="5527" cy="1"/>
            </a:xfrm>
            <a:prstGeom prst="line">
              <a:avLst/>
            </a:prstGeom>
            <a:noFill/>
            <a:ln w="12600">
              <a:solidFill>
                <a:srgbClr val="000000"/>
              </a:solidFill>
              <a:miter lim="800000"/>
              <a:headEnd/>
              <a:tailEnd/>
            </a:ln>
            <a:effectLst/>
          </p:spPr>
          <p:txBody>
            <a:bodyPr/>
            <a:lstStyle/>
            <a:p>
              <a:endParaRPr lang="en-US"/>
            </a:p>
          </p:txBody>
        </p:sp>
        <p:sp>
          <p:nvSpPr>
            <p:cNvPr id="17448" name="Line 40"/>
            <p:cNvSpPr>
              <a:spLocks noChangeShapeType="1"/>
            </p:cNvSpPr>
            <p:nvPr/>
          </p:nvSpPr>
          <p:spPr bwMode="auto">
            <a:xfrm>
              <a:off x="123" y="1999"/>
              <a:ext cx="5527" cy="1"/>
            </a:xfrm>
            <a:prstGeom prst="line">
              <a:avLst/>
            </a:prstGeom>
            <a:noFill/>
            <a:ln w="12600">
              <a:solidFill>
                <a:srgbClr val="000000"/>
              </a:solidFill>
              <a:miter lim="800000"/>
              <a:headEnd/>
              <a:tailEnd/>
            </a:ln>
            <a:effectLst/>
          </p:spPr>
          <p:txBody>
            <a:bodyPr/>
            <a:lstStyle/>
            <a:p>
              <a:endParaRPr lang="en-US"/>
            </a:p>
          </p:txBody>
        </p:sp>
        <p:sp>
          <p:nvSpPr>
            <p:cNvPr id="17449" name="Line 41"/>
            <p:cNvSpPr>
              <a:spLocks noChangeShapeType="1"/>
            </p:cNvSpPr>
            <p:nvPr/>
          </p:nvSpPr>
          <p:spPr bwMode="auto">
            <a:xfrm>
              <a:off x="123" y="2345"/>
              <a:ext cx="5527" cy="1"/>
            </a:xfrm>
            <a:prstGeom prst="line">
              <a:avLst/>
            </a:prstGeom>
            <a:noFill/>
            <a:ln w="12600">
              <a:solidFill>
                <a:srgbClr val="000000"/>
              </a:solidFill>
              <a:miter lim="800000"/>
              <a:headEnd/>
              <a:tailEnd/>
            </a:ln>
            <a:effectLst/>
          </p:spPr>
          <p:txBody>
            <a:bodyPr/>
            <a:lstStyle/>
            <a:p>
              <a:endParaRPr lang="en-US"/>
            </a:p>
          </p:txBody>
        </p:sp>
        <p:sp>
          <p:nvSpPr>
            <p:cNvPr id="17450" name="Line 42"/>
            <p:cNvSpPr>
              <a:spLocks noChangeShapeType="1"/>
            </p:cNvSpPr>
            <p:nvPr/>
          </p:nvSpPr>
          <p:spPr bwMode="auto">
            <a:xfrm>
              <a:off x="123" y="2690"/>
              <a:ext cx="5527" cy="1"/>
            </a:xfrm>
            <a:prstGeom prst="line">
              <a:avLst/>
            </a:prstGeom>
            <a:noFill/>
            <a:ln w="12600">
              <a:solidFill>
                <a:srgbClr val="000000"/>
              </a:solidFill>
              <a:miter lim="800000"/>
              <a:headEnd/>
              <a:tailEnd/>
            </a:ln>
            <a:effectLst/>
          </p:spPr>
          <p:txBody>
            <a:bodyPr/>
            <a:lstStyle/>
            <a:p>
              <a:endParaRPr lang="en-US"/>
            </a:p>
          </p:txBody>
        </p:sp>
        <p:sp>
          <p:nvSpPr>
            <p:cNvPr id="17451" name="Line 43"/>
            <p:cNvSpPr>
              <a:spLocks noChangeShapeType="1"/>
            </p:cNvSpPr>
            <p:nvPr/>
          </p:nvSpPr>
          <p:spPr bwMode="auto">
            <a:xfrm>
              <a:off x="123" y="3468"/>
              <a:ext cx="5527" cy="1"/>
            </a:xfrm>
            <a:prstGeom prst="line">
              <a:avLst/>
            </a:prstGeom>
            <a:noFill/>
            <a:ln w="12600">
              <a:solidFill>
                <a:srgbClr val="000000"/>
              </a:solidFill>
              <a:miter lim="800000"/>
              <a:headEnd/>
              <a:tailEnd/>
            </a:ln>
            <a:effectLst/>
          </p:spPr>
          <p:txBody>
            <a:bodyPr/>
            <a:lstStyle/>
            <a:p>
              <a:endParaRPr lang="en-US"/>
            </a:p>
          </p:txBody>
        </p:sp>
        <p:sp>
          <p:nvSpPr>
            <p:cNvPr id="17452" name="Line 44"/>
            <p:cNvSpPr>
              <a:spLocks noChangeShapeType="1"/>
            </p:cNvSpPr>
            <p:nvPr/>
          </p:nvSpPr>
          <p:spPr bwMode="auto">
            <a:xfrm>
              <a:off x="123" y="585"/>
              <a:ext cx="1" cy="3372"/>
            </a:xfrm>
            <a:prstGeom prst="line">
              <a:avLst/>
            </a:prstGeom>
            <a:noFill/>
            <a:ln w="12600">
              <a:solidFill>
                <a:srgbClr val="000000"/>
              </a:solidFill>
              <a:miter lim="800000"/>
              <a:headEnd/>
              <a:tailEnd/>
            </a:ln>
            <a:effectLst/>
          </p:spPr>
          <p:txBody>
            <a:bodyPr/>
            <a:lstStyle/>
            <a:p>
              <a:endParaRPr lang="en-US"/>
            </a:p>
          </p:txBody>
        </p:sp>
        <p:sp>
          <p:nvSpPr>
            <p:cNvPr id="17453" name="Line 45"/>
            <p:cNvSpPr>
              <a:spLocks noChangeShapeType="1"/>
            </p:cNvSpPr>
            <p:nvPr/>
          </p:nvSpPr>
          <p:spPr bwMode="auto">
            <a:xfrm>
              <a:off x="5650" y="585"/>
              <a:ext cx="1" cy="3372"/>
            </a:xfrm>
            <a:prstGeom prst="line">
              <a:avLst/>
            </a:prstGeom>
            <a:noFill/>
            <a:ln w="12600">
              <a:solidFill>
                <a:srgbClr val="000000"/>
              </a:solidFill>
              <a:miter lim="800000"/>
              <a:headEnd/>
              <a:tailEnd/>
            </a:ln>
            <a:effectLst/>
          </p:spPr>
          <p:txBody>
            <a:bodyPr/>
            <a:lstStyle/>
            <a:p>
              <a:endParaRPr lang="en-US"/>
            </a:p>
          </p:txBody>
        </p:sp>
        <p:sp>
          <p:nvSpPr>
            <p:cNvPr id="17454" name="Line 46"/>
            <p:cNvSpPr>
              <a:spLocks noChangeShapeType="1"/>
            </p:cNvSpPr>
            <p:nvPr/>
          </p:nvSpPr>
          <p:spPr bwMode="auto">
            <a:xfrm>
              <a:off x="123" y="585"/>
              <a:ext cx="5527" cy="1"/>
            </a:xfrm>
            <a:prstGeom prst="line">
              <a:avLst/>
            </a:prstGeom>
            <a:noFill/>
            <a:ln w="12600">
              <a:solidFill>
                <a:srgbClr val="000000"/>
              </a:solidFill>
              <a:miter lim="800000"/>
              <a:headEnd/>
              <a:tailEnd/>
            </a:ln>
            <a:effectLst/>
          </p:spPr>
          <p:txBody>
            <a:bodyPr/>
            <a:lstStyle/>
            <a:p>
              <a:endParaRPr lang="en-US"/>
            </a:p>
          </p:txBody>
        </p:sp>
        <p:sp>
          <p:nvSpPr>
            <p:cNvPr id="17455" name="Line 47"/>
            <p:cNvSpPr>
              <a:spLocks noChangeShapeType="1"/>
            </p:cNvSpPr>
            <p:nvPr/>
          </p:nvSpPr>
          <p:spPr bwMode="auto">
            <a:xfrm>
              <a:off x="123" y="3957"/>
              <a:ext cx="5527" cy="1"/>
            </a:xfrm>
            <a:prstGeom prst="line">
              <a:avLst/>
            </a:prstGeom>
            <a:noFill/>
            <a:ln w="12600">
              <a:solidFill>
                <a:srgbClr val="000000"/>
              </a:solidFill>
              <a:miter lim="800000"/>
              <a:headEnd/>
              <a:tailEnd/>
            </a:ln>
            <a:effectLst/>
          </p:spPr>
          <p:txBody>
            <a:bodyPr/>
            <a:lstStyle/>
            <a:p>
              <a:endParaRPr lang="en-US"/>
            </a:p>
          </p:txBody>
        </p:sp>
      </p:grpSp>
      <p:sp>
        <p:nvSpPr>
          <p:cNvPr id="52" name="Title 51"/>
          <p:cNvSpPr>
            <a:spLocks noGrp="1"/>
          </p:cNvSpPr>
          <p:nvPr>
            <p:ph type="ctrTitle"/>
          </p:nvPr>
        </p:nvSpPr>
        <p:spPr/>
        <p:txBody>
          <a:bodyPr/>
          <a:lstStyle/>
          <a:p>
            <a:r>
              <a:rPr lang="en-US" dirty="0" smtClean="0"/>
              <a:t>BLM schedule</a:t>
            </a:r>
            <a:endParaRPr lang="en-US" dirty="0"/>
          </a:p>
        </p:txBody>
      </p:sp>
      <p:sp>
        <p:nvSpPr>
          <p:cNvPr id="53" name="TextBox 52"/>
          <p:cNvSpPr txBox="1"/>
          <p:nvPr/>
        </p:nvSpPr>
        <p:spPr>
          <a:xfrm>
            <a:off x="4267200" y="6324600"/>
            <a:ext cx="2263761" cy="369332"/>
          </a:xfrm>
          <a:prstGeom prst="rect">
            <a:avLst/>
          </a:prstGeom>
          <a:noFill/>
        </p:spPr>
        <p:txBody>
          <a:bodyPr wrap="none" rtlCol="0">
            <a:spAutoFit/>
          </a:bodyPr>
          <a:lstStyle/>
          <a:p>
            <a:r>
              <a:rPr lang="en-US" b="1" dirty="0" smtClean="0">
                <a:solidFill>
                  <a:schemeClr val="accent4"/>
                </a:solidFill>
              </a:rPr>
              <a:t>Courtesy B. Holzer</a:t>
            </a:r>
            <a:endParaRPr lang="en-US" b="1" dirty="0">
              <a:solidFill>
                <a:schemeClr val="accent4"/>
              </a:solidFill>
            </a:endParaRPr>
          </a:p>
        </p:txBody>
      </p:sp>
      <p:sp>
        <p:nvSpPr>
          <p:cNvPr id="54"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74" name="Text Box 42"/>
          <p:cNvSpPr txBox="1">
            <a:spLocks noChangeArrowheads="1"/>
          </p:cNvSpPr>
          <p:nvPr/>
        </p:nvSpPr>
        <p:spPr bwMode="auto">
          <a:xfrm>
            <a:off x="463550" y="220663"/>
            <a:ext cx="8218488" cy="622300"/>
          </a:xfrm>
          <a:prstGeom prst="rect">
            <a:avLst/>
          </a:prstGeom>
          <a:noFill/>
          <a:ln w="9525">
            <a:noFill/>
            <a:round/>
            <a:headEnd/>
            <a:tailEnd/>
          </a:ln>
          <a:effectLst/>
        </p:spPr>
        <p:txBody>
          <a:bodyPr anchor="ctr"/>
          <a:lstStyle/>
          <a:p>
            <a:pPr>
              <a:spcBef>
                <a:spcPct val="0"/>
              </a:spcBef>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2400" b="1" dirty="0">
                <a:solidFill>
                  <a:srgbClr val="003399"/>
                </a:solidFill>
                <a:ea typeface="DejaVu Sans" charset="0"/>
                <a:cs typeface="DejaVu Sans" charset="0"/>
              </a:rPr>
              <a:t>Additional CLIC BLM tasks</a:t>
            </a:r>
          </a:p>
        </p:txBody>
      </p:sp>
      <p:grpSp>
        <p:nvGrpSpPr>
          <p:cNvPr id="44" name="Group 1"/>
          <p:cNvGrpSpPr>
            <a:grpSpLocks/>
          </p:cNvGrpSpPr>
          <p:nvPr/>
        </p:nvGrpSpPr>
        <p:grpSpPr bwMode="auto">
          <a:xfrm>
            <a:off x="403225" y="971550"/>
            <a:ext cx="8394700" cy="4989513"/>
            <a:chOff x="254" y="612"/>
            <a:chExt cx="5288" cy="3143"/>
          </a:xfrm>
        </p:grpSpPr>
        <p:sp>
          <p:nvSpPr>
            <p:cNvPr id="45" name="Rectangle 2"/>
            <p:cNvSpPr>
              <a:spLocks noChangeArrowheads="1"/>
            </p:cNvSpPr>
            <p:nvPr/>
          </p:nvSpPr>
          <p:spPr bwMode="auto">
            <a:xfrm>
              <a:off x="288" y="624"/>
              <a:ext cx="4641"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a:solidFill>
                    <a:srgbClr val="000000"/>
                  </a:solidFill>
                  <a:ea typeface="DejaVu Sans" charset="0"/>
                  <a:cs typeface="DejaVu Sans" charset="0"/>
                </a:rPr>
                <a:t>BLM system specs for fiber studies (</a:t>
              </a:r>
              <a:r>
                <a:rPr lang="en-US" sz="1800" b="1" dirty="0">
                  <a:solidFill>
                    <a:schemeClr val="accent4"/>
                  </a:solidFill>
                  <a:ea typeface="DejaVu Sans" charset="0"/>
                  <a:cs typeface="DejaVu Sans" charset="0"/>
                </a:rPr>
                <a:t>Liverpool collaborators)</a:t>
              </a:r>
              <a:r>
                <a:rPr lang="en-US" sz="1800" dirty="0">
                  <a:solidFill>
                    <a:srgbClr val="000000"/>
                  </a:solidFill>
                  <a:ea typeface="DejaVu Sans" charset="0"/>
                  <a:cs typeface="DejaVu Sans" charset="0"/>
                </a:rPr>
                <a:t>‏</a:t>
              </a:r>
            </a:p>
          </p:txBody>
        </p:sp>
        <p:sp>
          <p:nvSpPr>
            <p:cNvPr id="46" name="Rectangle 3"/>
            <p:cNvSpPr>
              <a:spLocks noChangeArrowheads="1"/>
            </p:cNvSpPr>
            <p:nvPr/>
          </p:nvSpPr>
          <p:spPr bwMode="auto">
            <a:xfrm>
              <a:off x="4895" y="612"/>
              <a:ext cx="646"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rgbClr val="000000"/>
                  </a:solidFill>
                  <a:ea typeface="DejaVu Sans" charset="0"/>
                  <a:cs typeface="DejaVu Sans" charset="0"/>
                </a:rPr>
                <a:t>Nov‘09</a:t>
              </a:r>
              <a:endParaRPr lang="en-US" sz="1800" dirty="0">
                <a:solidFill>
                  <a:srgbClr val="000000"/>
                </a:solidFill>
                <a:ea typeface="DejaVu Sans" charset="0"/>
                <a:cs typeface="DejaVu Sans" charset="0"/>
              </a:endParaRPr>
            </a:p>
          </p:txBody>
        </p:sp>
        <p:sp>
          <p:nvSpPr>
            <p:cNvPr id="47" name="Rectangle 4"/>
            <p:cNvSpPr>
              <a:spLocks noChangeArrowheads="1"/>
            </p:cNvSpPr>
            <p:nvPr/>
          </p:nvSpPr>
          <p:spPr bwMode="auto">
            <a:xfrm>
              <a:off x="254" y="846"/>
              <a:ext cx="4641" cy="40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Investigate existing solutions for the CLIC components; document cost and number of monitors; identify costly and tech. difficult parts</a:t>
              </a:r>
            </a:p>
          </p:txBody>
        </p:sp>
        <p:sp>
          <p:nvSpPr>
            <p:cNvPr id="48" name="Rectangle 5"/>
            <p:cNvSpPr>
              <a:spLocks noChangeArrowheads="1"/>
            </p:cNvSpPr>
            <p:nvPr/>
          </p:nvSpPr>
          <p:spPr bwMode="auto">
            <a:xfrm>
              <a:off x="4895" y="846"/>
              <a:ext cx="646" cy="40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Jan ‘10</a:t>
              </a:r>
            </a:p>
          </p:txBody>
        </p:sp>
        <p:sp>
          <p:nvSpPr>
            <p:cNvPr id="49" name="Rectangle 6"/>
            <p:cNvSpPr>
              <a:spLocks noChangeArrowheads="1"/>
            </p:cNvSpPr>
            <p:nvPr/>
          </p:nvSpPr>
          <p:spPr bwMode="auto">
            <a:xfrm>
              <a:off x="254" y="1249"/>
              <a:ext cx="4641" cy="40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Investigate and document the radiation sources in tunnel (other than beam loss)‏</a:t>
              </a:r>
            </a:p>
          </p:txBody>
        </p:sp>
        <p:sp>
          <p:nvSpPr>
            <p:cNvPr id="50" name="Rectangle 7"/>
            <p:cNvSpPr>
              <a:spLocks noChangeArrowheads="1"/>
            </p:cNvSpPr>
            <p:nvPr/>
          </p:nvSpPr>
          <p:spPr bwMode="auto">
            <a:xfrm>
              <a:off x="4895" y="1249"/>
              <a:ext cx="646" cy="40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rgbClr val="000000"/>
                  </a:solidFill>
                  <a:ea typeface="DejaVu Sans" charset="0"/>
                  <a:cs typeface="DejaVu Sans" charset="0"/>
                </a:rPr>
                <a:t>Nov‘09</a:t>
              </a:r>
              <a:endParaRPr lang="en-US" sz="1800" dirty="0">
                <a:solidFill>
                  <a:srgbClr val="000000"/>
                </a:solidFill>
                <a:ea typeface="DejaVu Sans" charset="0"/>
                <a:cs typeface="DejaVu Sans" charset="0"/>
              </a:endParaRPr>
            </a:p>
          </p:txBody>
        </p:sp>
        <p:sp>
          <p:nvSpPr>
            <p:cNvPr id="51" name="Rectangle 8"/>
            <p:cNvSpPr>
              <a:spLocks noChangeArrowheads="1"/>
            </p:cNvSpPr>
            <p:nvPr/>
          </p:nvSpPr>
          <p:spPr bwMode="auto">
            <a:xfrm>
              <a:off x="254" y="1652"/>
              <a:ext cx="4641"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Investigate and document loss locations in standard operation (item 1)‏</a:t>
              </a:r>
            </a:p>
          </p:txBody>
        </p:sp>
        <p:sp>
          <p:nvSpPr>
            <p:cNvPr id="52" name="Rectangle 9"/>
            <p:cNvSpPr>
              <a:spLocks noChangeArrowheads="1"/>
            </p:cNvSpPr>
            <p:nvPr/>
          </p:nvSpPr>
          <p:spPr bwMode="auto">
            <a:xfrm>
              <a:off x="4895" y="1652"/>
              <a:ext cx="646"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rgbClr val="000000"/>
                  </a:solidFill>
                  <a:ea typeface="DejaVu Sans" charset="0"/>
                  <a:cs typeface="DejaVu Sans" charset="0"/>
                </a:rPr>
                <a:t>Nov09</a:t>
              </a:r>
              <a:endParaRPr lang="en-US" sz="1800" dirty="0">
                <a:solidFill>
                  <a:srgbClr val="000000"/>
                </a:solidFill>
                <a:ea typeface="DejaVu Sans" charset="0"/>
                <a:cs typeface="DejaVu Sans" charset="0"/>
              </a:endParaRPr>
            </a:p>
          </p:txBody>
        </p:sp>
        <p:sp>
          <p:nvSpPr>
            <p:cNvPr id="53" name="Rectangle 10"/>
            <p:cNvSpPr>
              <a:spLocks noChangeArrowheads="1"/>
            </p:cNvSpPr>
            <p:nvPr/>
          </p:nvSpPr>
          <p:spPr bwMode="auto">
            <a:xfrm>
              <a:off x="254" y="1886"/>
              <a:ext cx="4641"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Prepare list of questions for failure scenarios (item 2)‏</a:t>
              </a:r>
            </a:p>
          </p:txBody>
        </p:sp>
        <p:sp>
          <p:nvSpPr>
            <p:cNvPr id="54" name="Rectangle 11"/>
            <p:cNvSpPr>
              <a:spLocks noChangeArrowheads="1"/>
            </p:cNvSpPr>
            <p:nvPr/>
          </p:nvSpPr>
          <p:spPr bwMode="auto">
            <a:xfrm>
              <a:off x="4895" y="1886"/>
              <a:ext cx="646"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Oct ‘09</a:t>
              </a:r>
            </a:p>
          </p:txBody>
        </p:sp>
        <p:sp>
          <p:nvSpPr>
            <p:cNvPr id="55" name="Rectangle 12"/>
            <p:cNvSpPr>
              <a:spLocks noChangeArrowheads="1"/>
            </p:cNvSpPr>
            <p:nvPr/>
          </p:nvSpPr>
          <p:spPr bwMode="auto">
            <a:xfrm>
              <a:off x="254" y="2119"/>
              <a:ext cx="4641"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Investigate and document limiting equipment for loss (item 3a)‏</a:t>
              </a:r>
            </a:p>
          </p:txBody>
        </p:sp>
        <p:sp>
          <p:nvSpPr>
            <p:cNvPr id="56" name="Rectangle 13"/>
            <p:cNvSpPr>
              <a:spLocks noChangeArrowheads="1"/>
            </p:cNvSpPr>
            <p:nvPr/>
          </p:nvSpPr>
          <p:spPr bwMode="auto">
            <a:xfrm>
              <a:off x="4895" y="2119"/>
              <a:ext cx="646"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dirty="0" smtClean="0">
                  <a:solidFill>
                    <a:srgbClr val="000000"/>
                  </a:solidFill>
                  <a:ea typeface="DejaVu Sans" charset="0"/>
                  <a:cs typeface="DejaVu Sans" charset="0"/>
                </a:rPr>
                <a:t>Nov‘09</a:t>
              </a:r>
              <a:endParaRPr lang="en-US" sz="1800" dirty="0">
                <a:solidFill>
                  <a:srgbClr val="000000"/>
                </a:solidFill>
                <a:ea typeface="DejaVu Sans" charset="0"/>
                <a:cs typeface="DejaVu Sans" charset="0"/>
              </a:endParaRPr>
            </a:p>
          </p:txBody>
        </p:sp>
        <p:sp>
          <p:nvSpPr>
            <p:cNvPr id="57" name="Rectangle 14"/>
            <p:cNvSpPr>
              <a:spLocks noChangeArrowheads="1"/>
            </p:cNvSpPr>
            <p:nvPr/>
          </p:nvSpPr>
          <p:spPr bwMode="auto">
            <a:xfrm>
              <a:off x="254" y="2353"/>
              <a:ext cx="4641"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Collection of requirements for BLM system from BD group</a:t>
              </a:r>
            </a:p>
          </p:txBody>
        </p:sp>
        <p:sp>
          <p:nvSpPr>
            <p:cNvPr id="58" name="Rectangle 15"/>
            <p:cNvSpPr>
              <a:spLocks noChangeArrowheads="1"/>
            </p:cNvSpPr>
            <p:nvPr/>
          </p:nvSpPr>
          <p:spPr bwMode="auto">
            <a:xfrm>
              <a:off x="4895" y="2353"/>
              <a:ext cx="646"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Q1 ‘10</a:t>
              </a:r>
            </a:p>
          </p:txBody>
        </p:sp>
        <p:sp>
          <p:nvSpPr>
            <p:cNvPr id="59" name="Rectangle 16"/>
            <p:cNvSpPr>
              <a:spLocks noChangeArrowheads="1"/>
            </p:cNvSpPr>
            <p:nvPr/>
          </p:nvSpPr>
          <p:spPr bwMode="auto">
            <a:xfrm>
              <a:off x="254" y="2586"/>
              <a:ext cx="4641" cy="234"/>
            </a:xfrm>
            <a:prstGeom prst="rect">
              <a:avLst/>
            </a:prstGeom>
            <a:noFill/>
            <a:ln w="9525">
              <a:noFill/>
              <a:round/>
              <a:headEnd/>
              <a:tailEnd/>
            </a:ln>
            <a:effectLst/>
          </p:spPr>
          <p:txBody>
            <a:bodyPr wrap="none" anchor="ctr"/>
            <a:lstStyle/>
            <a:p>
              <a:endParaRPr lang="en-US"/>
            </a:p>
          </p:txBody>
        </p:sp>
        <p:sp>
          <p:nvSpPr>
            <p:cNvPr id="60" name="Rectangle 17"/>
            <p:cNvSpPr>
              <a:spLocks noChangeArrowheads="1"/>
            </p:cNvSpPr>
            <p:nvPr/>
          </p:nvSpPr>
          <p:spPr bwMode="auto">
            <a:xfrm>
              <a:off x="4895" y="2586"/>
              <a:ext cx="646" cy="234"/>
            </a:xfrm>
            <a:prstGeom prst="rect">
              <a:avLst/>
            </a:prstGeom>
            <a:noFill/>
            <a:ln w="9525">
              <a:noFill/>
              <a:round/>
              <a:headEnd/>
              <a:tailEnd/>
            </a:ln>
            <a:effectLst/>
          </p:spPr>
          <p:txBody>
            <a:bodyPr wrap="none" anchor="ctr"/>
            <a:lstStyle/>
            <a:p>
              <a:endParaRPr lang="en-US"/>
            </a:p>
          </p:txBody>
        </p:sp>
        <p:sp>
          <p:nvSpPr>
            <p:cNvPr id="61" name="Rectangle 18"/>
            <p:cNvSpPr>
              <a:spLocks noChangeArrowheads="1"/>
            </p:cNvSpPr>
            <p:nvPr/>
          </p:nvSpPr>
          <p:spPr bwMode="auto">
            <a:xfrm>
              <a:off x="254" y="2820"/>
              <a:ext cx="4641" cy="234"/>
            </a:xfrm>
            <a:prstGeom prst="rect">
              <a:avLst/>
            </a:prstGeom>
            <a:noFill/>
            <a:ln w="9525">
              <a:noFill/>
              <a:round/>
              <a:headEnd/>
              <a:tailEnd/>
            </a:ln>
            <a:effectLst/>
          </p:spPr>
          <p:txBody>
            <a:bodyPr wrap="none" anchor="ctr"/>
            <a:lstStyle/>
            <a:p>
              <a:endParaRPr lang="en-US"/>
            </a:p>
          </p:txBody>
        </p:sp>
        <p:sp>
          <p:nvSpPr>
            <p:cNvPr id="62" name="Rectangle 19"/>
            <p:cNvSpPr>
              <a:spLocks noChangeArrowheads="1"/>
            </p:cNvSpPr>
            <p:nvPr/>
          </p:nvSpPr>
          <p:spPr bwMode="auto">
            <a:xfrm>
              <a:off x="4895" y="2820"/>
              <a:ext cx="646" cy="234"/>
            </a:xfrm>
            <a:prstGeom prst="rect">
              <a:avLst/>
            </a:prstGeom>
            <a:noFill/>
            <a:ln w="9525">
              <a:noFill/>
              <a:round/>
              <a:headEnd/>
              <a:tailEnd/>
            </a:ln>
            <a:effectLst/>
          </p:spPr>
          <p:txBody>
            <a:bodyPr wrap="none" anchor="ctr"/>
            <a:lstStyle/>
            <a:p>
              <a:endParaRPr lang="en-US"/>
            </a:p>
          </p:txBody>
        </p:sp>
        <p:sp>
          <p:nvSpPr>
            <p:cNvPr id="63" name="Rectangle 20"/>
            <p:cNvSpPr>
              <a:spLocks noChangeArrowheads="1"/>
            </p:cNvSpPr>
            <p:nvPr/>
          </p:nvSpPr>
          <p:spPr bwMode="auto">
            <a:xfrm>
              <a:off x="254" y="3054"/>
              <a:ext cx="4641" cy="233"/>
            </a:xfrm>
            <a:prstGeom prst="rect">
              <a:avLst/>
            </a:prstGeom>
            <a:noFill/>
            <a:ln w="9525">
              <a:noFill/>
              <a:round/>
              <a:headEnd/>
              <a:tailEnd/>
            </a:ln>
            <a:effectLst/>
          </p:spPr>
          <p:txBody>
            <a:bodyPr wrap="none" anchor="ctr"/>
            <a:lstStyle/>
            <a:p>
              <a:endParaRPr lang="en-US"/>
            </a:p>
          </p:txBody>
        </p:sp>
        <p:sp>
          <p:nvSpPr>
            <p:cNvPr id="64" name="Rectangle 21"/>
            <p:cNvSpPr>
              <a:spLocks noChangeArrowheads="1"/>
            </p:cNvSpPr>
            <p:nvPr/>
          </p:nvSpPr>
          <p:spPr bwMode="auto">
            <a:xfrm>
              <a:off x="4895" y="3054"/>
              <a:ext cx="646" cy="233"/>
            </a:xfrm>
            <a:prstGeom prst="rect">
              <a:avLst/>
            </a:prstGeom>
            <a:noFill/>
            <a:ln w="9525">
              <a:noFill/>
              <a:round/>
              <a:headEnd/>
              <a:tailEnd/>
            </a:ln>
            <a:effectLst/>
          </p:spPr>
          <p:txBody>
            <a:bodyPr wrap="none" anchor="ctr"/>
            <a:lstStyle/>
            <a:p>
              <a:endParaRPr lang="en-US"/>
            </a:p>
          </p:txBody>
        </p:sp>
        <p:sp>
          <p:nvSpPr>
            <p:cNvPr id="65" name="Rectangle 22"/>
            <p:cNvSpPr>
              <a:spLocks noChangeArrowheads="1"/>
            </p:cNvSpPr>
            <p:nvPr/>
          </p:nvSpPr>
          <p:spPr bwMode="auto">
            <a:xfrm>
              <a:off x="254" y="3287"/>
              <a:ext cx="4641"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Functional specs</a:t>
              </a:r>
            </a:p>
          </p:txBody>
        </p:sp>
        <p:sp>
          <p:nvSpPr>
            <p:cNvPr id="66" name="Rectangle 23"/>
            <p:cNvSpPr>
              <a:spLocks noChangeArrowheads="1"/>
            </p:cNvSpPr>
            <p:nvPr/>
          </p:nvSpPr>
          <p:spPr bwMode="auto">
            <a:xfrm>
              <a:off x="4895" y="3287"/>
              <a:ext cx="646" cy="234"/>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Q4 ‘10</a:t>
              </a:r>
            </a:p>
          </p:txBody>
        </p:sp>
        <p:sp>
          <p:nvSpPr>
            <p:cNvPr id="67" name="Rectangle 24"/>
            <p:cNvSpPr>
              <a:spLocks noChangeArrowheads="1"/>
            </p:cNvSpPr>
            <p:nvPr/>
          </p:nvSpPr>
          <p:spPr bwMode="auto">
            <a:xfrm>
              <a:off x="254" y="3521"/>
              <a:ext cx="4641"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Cost estimate</a:t>
              </a:r>
            </a:p>
          </p:txBody>
        </p:sp>
        <p:sp>
          <p:nvSpPr>
            <p:cNvPr id="68" name="Rectangle 25"/>
            <p:cNvSpPr>
              <a:spLocks noChangeArrowheads="1"/>
            </p:cNvSpPr>
            <p:nvPr/>
          </p:nvSpPr>
          <p:spPr bwMode="auto">
            <a:xfrm>
              <a:off x="4895" y="3521"/>
              <a:ext cx="646" cy="233"/>
            </a:xfrm>
            <a:prstGeom prst="rect">
              <a:avLst/>
            </a:prstGeom>
            <a:noFill/>
            <a:ln w="9525">
              <a:noFill/>
              <a:round/>
              <a:headEnd/>
              <a:tailEnd/>
            </a:ln>
            <a:effectLst/>
          </p:spPr>
          <p:txBody>
            <a:bodyPr lIns="90000" tIns="46800" rIns="90000" bIns="46800"/>
            <a:lstStyle/>
            <a:p>
              <a:pPr eaLnBrk="1" hangingPunct="1">
                <a:spcBef>
                  <a:spcPct val="0"/>
                </a:spcBef>
                <a:buClr>
                  <a:srgbClr val="000000"/>
                </a:buClr>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ea typeface="DejaVu Sans" charset="0"/>
                  <a:cs typeface="DejaVu Sans" charset="0"/>
                </a:rPr>
                <a:t>Q4 ‘10</a:t>
              </a:r>
            </a:p>
          </p:txBody>
        </p:sp>
        <p:sp>
          <p:nvSpPr>
            <p:cNvPr id="69" name="Line 26"/>
            <p:cNvSpPr>
              <a:spLocks noChangeShapeType="1"/>
            </p:cNvSpPr>
            <p:nvPr/>
          </p:nvSpPr>
          <p:spPr bwMode="auto">
            <a:xfrm>
              <a:off x="4895" y="612"/>
              <a:ext cx="1" cy="3142"/>
            </a:xfrm>
            <a:prstGeom prst="line">
              <a:avLst/>
            </a:prstGeom>
            <a:noFill/>
            <a:ln w="12600">
              <a:solidFill>
                <a:srgbClr val="000000"/>
              </a:solidFill>
              <a:miter lim="800000"/>
              <a:headEnd/>
              <a:tailEnd/>
            </a:ln>
            <a:effectLst/>
          </p:spPr>
          <p:txBody>
            <a:bodyPr/>
            <a:lstStyle/>
            <a:p>
              <a:endParaRPr lang="en-US"/>
            </a:p>
          </p:txBody>
        </p:sp>
        <p:sp>
          <p:nvSpPr>
            <p:cNvPr id="70" name="Line 27"/>
            <p:cNvSpPr>
              <a:spLocks noChangeShapeType="1"/>
            </p:cNvSpPr>
            <p:nvPr/>
          </p:nvSpPr>
          <p:spPr bwMode="auto">
            <a:xfrm>
              <a:off x="254" y="846"/>
              <a:ext cx="5287" cy="1"/>
            </a:xfrm>
            <a:prstGeom prst="line">
              <a:avLst/>
            </a:prstGeom>
            <a:noFill/>
            <a:ln w="12600">
              <a:solidFill>
                <a:srgbClr val="000000"/>
              </a:solidFill>
              <a:miter lim="800000"/>
              <a:headEnd/>
              <a:tailEnd/>
            </a:ln>
            <a:effectLst/>
          </p:spPr>
          <p:txBody>
            <a:bodyPr/>
            <a:lstStyle/>
            <a:p>
              <a:endParaRPr lang="en-US"/>
            </a:p>
          </p:txBody>
        </p:sp>
        <p:sp>
          <p:nvSpPr>
            <p:cNvPr id="71" name="Line 28"/>
            <p:cNvSpPr>
              <a:spLocks noChangeShapeType="1"/>
            </p:cNvSpPr>
            <p:nvPr/>
          </p:nvSpPr>
          <p:spPr bwMode="auto">
            <a:xfrm>
              <a:off x="254" y="1249"/>
              <a:ext cx="5287" cy="1"/>
            </a:xfrm>
            <a:prstGeom prst="line">
              <a:avLst/>
            </a:prstGeom>
            <a:noFill/>
            <a:ln w="12600">
              <a:solidFill>
                <a:srgbClr val="000000"/>
              </a:solidFill>
              <a:miter lim="800000"/>
              <a:headEnd/>
              <a:tailEnd/>
            </a:ln>
            <a:effectLst/>
          </p:spPr>
          <p:txBody>
            <a:bodyPr/>
            <a:lstStyle/>
            <a:p>
              <a:endParaRPr lang="en-US"/>
            </a:p>
          </p:txBody>
        </p:sp>
        <p:sp>
          <p:nvSpPr>
            <p:cNvPr id="72" name="Line 29"/>
            <p:cNvSpPr>
              <a:spLocks noChangeShapeType="1"/>
            </p:cNvSpPr>
            <p:nvPr/>
          </p:nvSpPr>
          <p:spPr bwMode="auto">
            <a:xfrm>
              <a:off x="254" y="1652"/>
              <a:ext cx="5287" cy="1"/>
            </a:xfrm>
            <a:prstGeom prst="line">
              <a:avLst/>
            </a:prstGeom>
            <a:noFill/>
            <a:ln w="12600">
              <a:solidFill>
                <a:srgbClr val="000000"/>
              </a:solidFill>
              <a:miter lim="800000"/>
              <a:headEnd/>
              <a:tailEnd/>
            </a:ln>
            <a:effectLst/>
          </p:spPr>
          <p:txBody>
            <a:bodyPr/>
            <a:lstStyle/>
            <a:p>
              <a:endParaRPr lang="en-US"/>
            </a:p>
          </p:txBody>
        </p:sp>
        <p:sp>
          <p:nvSpPr>
            <p:cNvPr id="73" name="Line 30"/>
            <p:cNvSpPr>
              <a:spLocks noChangeShapeType="1"/>
            </p:cNvSpPr>
            <p:nvPr/>
          </p:nvSpPr>
          <p:spPr bwMode="auto">
            <a:xfrm>
              <a:off x="254" y="1886"/>
              <a:ext cx="5287" cy="1"/>
            </a:xfrm>
            <a:prstGeom prst="line">
              <a:avLst/>
            </a:prstGeom>
            <a:noFill/>
            <a:ln w="12600">
              <a:solidFill>
                <a:srgbClr val="000000"/>
              </a:solidFill>
              <a:miter lim="800000"/>
              <a:headEnd/>
              <a:tailEnd/>
            </a:ln>
            <a:effectLst/>
          </p:spPr>
          <p:txBody>
            <a:bodyPr/>
            <a:lstStyle/>
            <a:p>
              <a:endParaRPr lang="en-US"/>
            </a:p>
          </p:txBody>
        </p:sp>
        <p:sp>
          <p:nvSpPr>
            <p:cNvPr id="74" name="Line 31"/>
            <p:cNvSpPr>
              <a:spLocks noChangeShapeType="1"/>
            </p:cNvSpPr>
            <p:nvPr/>
          </p:nvSpPr>
          <p:spPr bwMode="auto">
            <a:xfrm>
              <a:off x="254" y="2119"/>
              <a:ext cx="5287" cy="1"/>
            </a:xfrm>
            <a:prstGeom prst="line">
              <a:avLst/>
            </a:prstGeom>
            <a:noFill/>
            <a:ln w="12600">
              <a:solidFill>
                <a:srgbClr val="000000"/>
              </a:solidFill>
              <a:miter lim="800000"/>
              <a:headEnd/>
              <a:tailEnd/>
            </a:ln>
            <a:effectLst/>
          </p:spPr>
          <p:txBody>
            <a:bodyPr/>
            <a:lstStyle/>
            <a:p>
              <a:endParaRPr lang="en-US"/>
            </a:p>
          </p:txBody>
        </p:sp>
        <p:sp>
          <p:nvSpPr>
            <p:cNvPr id="75" name="Line 32"/>
            <p:cNvSpPr>
              <a:spLocks noChangeShapeType="1"/>
            </p:cNvSpPr>
            <p:nvPr/>
          </p:nvSpPr>
          <p:spPr bwMode="auto">
            <a:xfrm>
              <a:off x="254" y="2353"/>
              <a:ext cx="5287" cy="1"/>
            </a:xfrm>
            <a:prstGeom prst="line">
              <a:avLst/>
            </a:prstGeom>
            <a:noFill/>
            <a:ln w="12600">
              <a:solidFill>
                <a:srgbClr val="000000"/>
              </a:solidFill>
              <a:miter lim="800000"/>
              <a:headEnd/>
              <a:tailEnd/>
            </a:ln>
            <a:effectLst/>
          </p:spPr>
          <p:txBody>
            <a:bodyPr/>
            <a:lstStyle/>
            <a:p>
              <a:endParaRPr lang="en-US"/>
            </a:p>
          </p:txBody>
        </p:sp>
        <p:sp>
          <p:nvSpPr>
            <p:cNvPr id="76" name="Line 33"/>
            <p:cNvSpPr>
              <a:spLocks noChangeShapeType="1"/>
            </p:cNvSpPr>
            <p:nvPr/>
          </p:nvSpPr>
          <p:spPr bwMode="auto">
            <a:xfrm>
              <a:off x="254" y="2586"/>
              <a:ext cx="5287" cy="1"/>
            </a:xfrm>
            <a:prstGeom prst="line">
              <a:avLst/>
            </a:prstGeom>
            <a:noFill/>
            <a:ln w="12600">
              <a:solidFill>
                <a:srgbClr val="000000"/>
              </a:solidFill>
              <a:miter lim="800000"/>
              <a:headEnd/>
              <a:tailEnd/>
            </a:ln>
            <a:effectLst/>
          </p:spPr>
          <p:txBody>
            <a:bodyPr/>
            <a:lstStyle/>
            <a:p>
              <a:endParaRPr lang="en-US"/>
            </a:p>
          </p:txBody>
        </p:sp>
        <p:sp>
          <p:nvSpPr>
            <p:cNvPr id="77" name="Line 34"/>
            <p:cNvSpPr>
              <a:spLocks noChangeShapeType="1"/>
            </p:cNvSpPr>
            <p:nvPr/>
          </p:nvSpPr>
          <p:spPr bwMode="auto">
            <a:xfrm>
              <a:off x="254" y="2820"/>
              <a:ext cx="5287" cy="1"/>
            </a:xfrm>
            <a:prstGeom prst="line">
              <a:avLst/>
            </a:prstGeom>
            <a:noFill/>
            <a:ln w="12600">
              <a:solidFill>
                <a:srgbClr val="000000"/>
              </a:solidFill>
              <a:miter lim="800000"/>
              <a:headEnd/>
              <a:tailEnd/>
            </a:ln>
            <a:effectLst/>
          </p:spPr>
          <p:txBody>
            <a:bodyPr/>
            <a:lstStyle/>
            <a:p>
              <a:endParaRPr lang="en-US"/>
            </a:p>
          </p:txBody>
        </p:sp>
        <p:sp>
          <p:nvSpPr>
            <p:cNvPr id="78" name="Line 35"/>
            <p:cNvSpPr>
              <a:spLocks noChangeShapeType="1"/>
            </p:cNvSpPr>
            <p:nvPr/>
          </p:nvSpPr>
          <p:spPr bwMode="auto">
            <a:xfrm>
              <a:off x="254" y="3054"/>
              <a:ext cx="5287" cy="1"/>
            </a:xfrm>
            <a:prstGeom prst="line">
              <a:avLst/>
            </a:prstGeom>
            <a:noFill/>
            <a:ln w="12600">
              <a:solidFill>
                <a:srgbClr val="000000"/>
              </a:solidFill>
              <a:miter lim="800000"/>
              <a:headEnd/>
              <a:tailEnd/>
            </a:ln>
            <a:effectLst/>
          </p:spPr>
          <p:txBody>
            <a:bodyPr/>
            <a:lstStyle/>
            <a:p>
              <a:endParaRPr lang="en-US"/>
            </a:p>
          </p:txBody>
        </p:sp>
        <p:sp>
          <p:nvSpPr>
            <p:cNvPr id="79" name="Line 36"/>
            <p:cNvSpPr>
              <a:spLocks noChangeShapeType="1"/>
            </p:cNvSpPr>
            <p:nvPr/>
          </p:nvSpPr>
          <p:spPr bwMode="auto">
            <a:xfrm>
              <a:off x="254" y="3287"/>
              <a:ext cx="5287" cy="1"/>
            </a:xfrm>
            <a:prstGeom prst="line">
              <a:avLst/>
            </a:prstGeom>
            <a:noFill/>
            <a:ln w="12600">
              <a:solidFill>
                <a:srgbClr val="000000"/>
              </a:solidFill>
              <a:miter lim="800000"/>
              <a:headEnd/>
              <a:tailEnd/>
            </a:ln>
            <a:effectLst/>
          </p:spPr>
          <p:txBody>
            <a:bodyPr/>
            <a:lstStyle/>
            <a:p>
              <a:endParaRPr lang="en-US"/>
            </a:p>
          </p:txBody>
        </p:sp>
        <p:sp>
          <p:nvSpPr>
            <p:cNvPr id="80" name="Line 37"/>
            <p:cNvSpPr>
              <a:spLocks noChangeShapeType="1"/>
            </p:cNvSpPr>
            <p:nvPr/>
          </p:nvSpPr>
          <p:spPr bwMode="auto">
            <a:xfrm>
              <a:off x="254" y="3521"/>
              <a:ext cx="5287" cy="1"/>
            </a:xfrm>
            <a:prstGeom prst="line">
              <a:avLst/>
            </a:prstGeom>
            <a:noFill/>
            <a:ln w="12600">
              <a:solidFill>
                <a:srgbClr val="000000"/>
              </a:solidFill>
              <a:miter lim="800000"/>
              <a:headEnd/>
              <a:tailEnd/>
            </a:ln>
            <a:effectLst/>
          </p:spPr>
          <p:txBody>
            <a:bodyPr/>
            <a:lstStyle/>
            <a:p>
              <a:endParaRPr lang="en-US"/>
            </a:p>
          </p:txBody>
        </p:sp>
        <p:sp>
          <p:nvSpPr>
            <p:cNvPr id="81" name="Line 38"/>
            <p:cNvSpPr>
              <a:spLocks noChangeShapeType="1"/>
            </p:cNvSpPr>
            <p:nvPr/>
          </p:nvSpPr>
          <p:spPr bwMode="auto">
            <a:xfrm>
              <a:off x="254" y="612"/>
              <a:ext cx="1" cy="3142"/>
            </a:xfrm>
            <a:prstGeom prst="line">
              <a:avLst/>
            </a:prstGeom>
            <a:noFill/>
            <a:ln w="12600">
              <a:solidFill>
                <a:srgbClr val="000000"/>
              </a:solidFill>
              <a:miter lim="800000"/>
              <a:headEnd/>
              <a:tailEnd/>
            </a:ln>
            <a:effectLst/>
          </p:spPr>
          <p:txBody>
            <a:bodyPr/>
            <a:lstStyle/>
            <a:p>
              <a:endParaRPr lang="en-US"/>
            </a:p>
          </p:txBody>
        </p:sp>
        <p:sp>
          <p:nvSpPr>
            <p:cNvPr id="82" name="Line 39"/>
            <p:cNvSpPr>
              <a:spLocks noChangeShapeType="1"/>
            </p:cNvSpPr>
            <p:nvPr/>
          </p:nvSpPr>
          <p:spPr bwMode="auto">
            <a:xfrm>
              <a:off x="5541" y="612"/>
              <a:ext cx="1" cy="3142"/>
            </a:xfrm>
            <a:prstGeom prst="line">
              <a:avLst/>
            </a:prstGeom>
            <a:noFill/>
            <a:ln w="12600">
              <a:solidFill>
                <a:srgbClr val="000000"/>
              </a:solidFill>
              <a:miter lim="800000"/>
              <a:headEnd/>
              <a:tailEnd/>
            </a:ln>
            <a:effectLst/>
          </p:spPr>
          <p:txBody>
            <a:bodyPr/>
            <a:lstStyle/>
            <a:p>
              <a:endParaRPr lang="en-US"/>
            </a:p>
          </p:txBody>
        </p:sp>
        <p:sp>
          <p:nvSpPr>
            <p:cNvPr id="83" name="Line 40"/>
            <p:cNvSpPr>
              <a:spLocks noChangeShapeType="1"/>
            </p:cNvSpPr>
            <p:nvPr/>
          </p:nvSpPr>
          <p:spPr bwMode="auto">
            <a:xfrm>
              <a:off x="254" y="612"/>
              <a:ext cx="5287" cy="1"/>
            </a:xfrm>
            <a:prstGeom prst="line">
              <a:avLst/>
            </a:prstGeom>
            <a:noFill/>
            <a:ln w="12600">
              <a:solidFill>
                <a:srgbClr val="000000"/>
              </a:solidFill>
              <a:miter lim="800000"/>
              <a:headEnd/>
              <a:tailEnd/>
            </a:ln>
            <a:effectLst/>
          </p:spPr>
          <p:txBody>
            <a:bodyPr/>
            <a:lstStyle/>
            <a:p>
              <a:endParaRPr lang="en-US"/>
            </a:p>
          </p:txBody>
        </p:sp>
        <p:sp>
          <p:nvSpPr>
            <p:cNvPr id="84" name="Line 41"/>
            <p:cNvSpPr>
              <a:spLocks noChangeShapeType="1"/>
            </p:cNvSpPr>
            <p:nvPr/>
          </p:nvSpPr>
          <p:spPr bwMode="auto">
            <a:xfrm>
              <a:off x="254" y="3754"/>
              <a:ext cx="5287" cy="1"/>
            </a:xfrm>
            <a:prstGeom prst="line">
              <a:avLst/>
            </a:prstGeom>
            <a:noFill/>
            <a:ln w="12600">
              <a:solidFill>
                <a:srgbClr val="000000"/>
              </a:solidFill>
              <a:miter lim="800000"/>
              <a:headEnd/>
              <a:tailEnd/>
            </a:ln>
            <a:effectLst/>
          </p:spPr>
          <p:txBody>
            <a:bodyPr/>
            <a:lstStyle/>
            <a:p>
              <a:endParaRPr lang="en-US"/>
            </a:p>
          </p:txBody>
        </p:sp>
      </p:grpSp>
      <p:sp>
        <p:nvSpPr>
          <p:cNvPr id="85" name="TextBox 84"/>
          <p:cNvSpPr txBox="1"/>
          <p:nvPr/>
        </p:nvSpPr>
        <p:spPr>
          <a:xfrm>
            <a:off x="4038600" y="6248400"/>
            <a:ext cx="2263761" cy="369332"/>
          </a:xfrm>
          <a:prstGeom prst="rect">
            <a:avLst/>
          </a:prstGeom>
          <a:noFill/>
        </p:spPr>
        <p:txBody>
          <a:bodyPr wrap="none" rtlCol="0">
            <a:spAutoFit/>
          </a:bodyPr>
          <a:lstStyle/>
          <a:p>
            <a:r>
              <a:rPr lang="en-US" b="1" dirty="0" smtClean="0">
                <a:solidFill>
                  <a:schemeClr val="accent4"/>
                </a:solidFill>
              </a:rPr>
              <a:t>Courtesy B. Holzer</a:t>
            </a:r>
            <a:endParaRPr lang="en-US" b="1" dirty="0">
              <a:solidFill>
                <a:schemeClr val="accent4"/>
              </a:solidFill>
            </a:endParaRPr>
          </a:p>
        </p:txBody>
      </p:sp>
      <p:sp>
        <p:nvSpPr>
          <p:cNvPr id="127"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acquisition systems</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17</a:t>
            </a:fld>
            <a:endParaRPr lang="en-US" dirty="0"/>
          </a:p>
        </p:txBody>
      </p:sp>
      <p:sp>
        <p:nvSpPr>
          <p:cNvPr id="6" name="Oval 4"/>
          <p:cNvSpPr>
            <a:spLocks noChangeArrowheads="1"/>
          </p:cNvSpPr>
          <p:nvPr/>
        </p:nvSpPr>
        <p:spPr bwMode="auto">
          <a:xfrm>
            <a:off x="2514600" y="1752600"/>
            <a:ext cx="152400" cy="457200"/>
          </a:xfrm>
          <a:prstGeom prst="ellipse">
            <a:avLst/>
          </a:prstGeom>
          <a:solidFill>
            <a:srgbClr val="FFFF00"/>
          </a:solidFill>
          <a:ln w="9525" algn="ctr">
            <a:solidFill>
              <a:schemeClr val="tx1"/>
            </a:solidFill>
            <a:round/>
            <a:headEnd/>
            <a:tailEnd/>
          </a:ln>
          <a:effectLst/>
        </p:spPr>
        <p:txBody>
          <a:bodyPr wrap="none" anchor="ctr"/>
          <a:lstStyle/>
          <a:p>
            <a:endParaRPr lang="en-US"/>
          </a:p>
        </p:txBody>
      </p:sp>
      <p:sp>
        <p:nvSpPr>
          <p:cNvPr id="7" name="Line 5"/>
          <p:cNvSpPr>
            <a:spLocks noChangeShapeType="1"/>
          </p:cNvSpPr>
          <p:nvPr/>
        </p:nvSpPr>
        <p:spPr bwMode="auto">
          <a:xfrm>
            <a:off x="1143000" y="1981200"/>
            <a:ext cx="6248400" cy="0"/>
          </a:xfrm>
          <a:prstGeom prst="line">
            <a:avLst/>
          </a:prstGeom>
          <a:noFill/>
          <a:ln w="19050">
            <a:solidFill>
              <a:schemeClr val="accent2"/>
            </a:solidFill>
            <a:round/>
            <a:headEnd/>
            <a:tailEnd type="triangle" w="med" len="med"/>
          </a:ln>
          <a:effectLst/>
        </p:spPr>
        <p:txBody>
          <a:bodyPr wrap="none" anchor="ctr"/>
          <a:lstStyle/>
          <a:p>
            <a:endParaRPr lang="en-US"/>
          </a:p>
        </p:txBody>
      </p:sp>
      <p:sp>
        <p:nvSpPr>
          <p:cNvPr id="8" name="Oval 6"/>
          <p:cNvSpPr>
            <a:spLocks noChangeArrowheads="1"/>
          </p:cNvSpPr>
          <p:nvPr/>
        </p:nvSpPr>
        <p:spPr bwMode="auto">
          <a:xfrm>
            <a:off x="4267200" y="1219200"/>
            <a:ext cx="152400" cy="457200"/>
          </a:xfrm>
          <a:prstGeom prst="ellipse">
            <a:avLst/>
          </a:prstGeom>
          <a:solidFill>
            <a:srgbClr val="FFFF00"/>
          </a:solidFill>
          <a:ln w="9525" algn="ctr">
            <a:solidFill>
              <a:schemeClr val="tx1"/>
            </a:solidFill>
            <a:round/>
            <a:headEnd/>
            <a:tailEnd/>
          </a:ln>
          <a:effectLst/>
        </p:spPr>
        <p:txBody>
          <a:bodyPr wrap="none" anchor="ctr"/>
          <a:lstStyle/>
          <a:p>
            <a:endParaRPr lang="en-US"/>
          </a:p>
        </p:txBody>
      </p:sp>
      <p:sp>
        <p:nvSpPr>
          <p:cNvPr id="10" name="Rectangle 8"/>
          <p:cNvSpPr>
            <a:spLocks noChangeArrowheads="1"/>
          </p:cNvSpPr>
          <p:nvPr/>
        </p:nvSpPr>
        <p:spPr bwMode="auto">
          <a:xfrm>
            <a:off x="609600" y="3810000"/>
            <a:ext cx="3657600" cy="228600"/>
          </a:xfrm>
          <a:prstGeom prst="rect">
            <a:avLst/>
          </a:prstGeom>
          <a:gradFill flip="none" rotWithShape="1">
            <a:gsLst>
              <a:gs pos="0">
                <a:schemeClr val="bg1">
                  <a:tint val="40000"/>
                  <a:satMod val="350000"/>
                </a:schemeClr>
              </a:gs>
              <a:gs pos="40000">
                <a:schemeClr val="bg1">
                  <a:tint val="45000"/>
                  <a:shade val="99000"/>
                  <a:satMod val="350000"/>
                </a:schemeClr>
              </a:gs>
              <a:gs pos="100000">
                <a:schemeClr val="bg1">
                  <a:shade val="20000"/>
                  <a:satMod val="255000"/>
                </a:schemeClr>
              </a:gs>
            </a:gsLst>
            <a:path path="shape">
              <a:fillToRect l="50000" t="50000" r="50000" b="50000"/>
            </a:path>
            <a:tileRect/>
          </a:gradFill>
          <a:ln w="9525" algn="ctr">
            <a:solidFill>
              <a:schemeClr val="tx1"/>
            </a:solidFill>
            <a:miter lim="800000"/>
            <a:headEnd/>
            <a:tailEnd/>
          </a:ln>
          <a:effectLst/>
        </p:spPr>
        <p:txBody>
          <a:bodyPr wrap="none" anchor="ctr"/>
          <a:lstStyle/>
          <a:p>
            <a:endParaRPr lang="en-US"/>
          </a:p>
        </p:txBody>
      </p:sp>
      <p:sp>
        <p:nvSpPr>
          <p:cNvPr id="11" name="Rectangle 9"/>
          <p:cNvSpPr>
            <a:spLocks noChangeArrowheads="1"/>
          </p:cNvSpPr>
          <p:nvPr/>
        </p:nvSpPr>
        <p:spPr bwMode="auto">
          <a:xfrm>
            <a:off x="4648200" y="3810000"/>
            <a:ext cx="3886200" cy="228600"/>
          </a:xfrm>
          <a:prstGeom prst="rect">
            <a:avLst/>
          </a:prstGeom>
          <a:gradFill>
            <a:gsLst>
              <a:gs pos="0">
                <a:schemeClr val="bg1">
                  <a:tint val="40000"/>
                  <a:satMod val="350000"/>
                </a:schemeClr>
              </a:gs>
              <a:gs pos="40000">
                <a:schemeClr val="bg1">
                  <a:tint val="45000"/>
                  <a:shade val="99000"/>
                  <a:satMod val="350000"/>
                </a:schemeClr>
              </a:gs>
              <a:gs pos="100000">
                <a:schemeClr val="bg1">
                  <a:shade val="20000"/>
                  <a:satMod val="255000"/>
                </a:schemeClr>
              </a:gs>
            </a:gsLst>
            <a:path path="shape">
              <a:fillToRect l="50000" t="50000" r="50000" b="50000"/>
            </a:path>
          </a:gradFill>
          <a:ln w="9525" algn="ctr">
            <a:solidFill>
              <a:schemeClr val="tx1"/>
            </a:solidFill>
            <a:miter lim="800000"/>
            <a:headEnd/>
            <a:tailEnd/>
          </a:ln>
          <a:effectLst/>
        </p:spPr>
        <p:txBody>
          <a:bodyPr wrap="none" anchor="ctr"/>
          <a:lstStyle/>
          <a:p>
            <a:endParaRPr lang="en-US"/>
          </a:p>
        </p:txBody>
      </p:sp>
      <p:sp>
        <p:nvSpPr>
          <p:cNvPr id="12" name="Text Box 10"/>
          <p:cNvSpPr txBox="1">
            <a:spLocks noChangeArrowheads="1"/>
          </p:cNvSpPr>
          <p:nvPr/>
        </p:nvSpPr>
        <p:spPr bwMode="auto">
          <a:xfrm>
            <a:off x="304800" y="2743200"/>
            <a:ext cx="1046163" cy="457200"/>
          </a:xfrm>
          <a:prstGeom prst="rect">
            <a:avLst/>
          </a:prstGeom>
          <a:noFill/>
          <a:ln w="9525" algn="ctr">
            <a:noFill/>
            <a:miter lim="800000"/>
            <a:headEnd/>
            <a:tailEnd/>
          </a:ln>
          <a:effectLst/>
        </p:spPr>
        <p:txBody>
          <a:bodyPr wrap="none">
            <a:spAutoFit/>
          </a:bodyPr>
          <a:lstStyle/>
          <a:p>
            <a:r>
              <a:rPr lang="en-US"/>
              <a:t>Tunnel</a:t>
            </a:r>
          </a:p>
        </p:txBody>
      </p:sp>
      <p:sp>
        <p:nvSpPr>
          <p:cNvPr id="13" name="Text Box 11"/>
          <p:cNvSpPr txBox="1">
            <a:spLocks noChangeArrowheads="1"/>
          </p:cNvSpPr>
          <p:nvPr/>
        </p:nvSpPr>
        <p:spPr bwMode="auto">
          <a:xfrm>
            <a:off x="742950" y="4343400"/>
            <a:ext cx="1133475" cy="701675"/>
          </a:xfrm>
          <a:prstGeom prst="rect">
            <a:avLst/>
          </a:prstGeom>
          <a:noFill/>
          <a:ln w="9525" algn="ctr">
            <a:noFill/>
            <a:miter lim="800000"/>
            <a:headEnd/>
            <a:tailEnd/>
          </a:ln>
          <a:effectLst/>
        </p:spPr>
        <p:txBody>
          <a:bodyPr wrap="none">
            <a:spAutoFit/>
          </a:bodyPr>
          <a:lstStyle/>
          <a:p>
            <a:r>
              <a:rPr lang="en-US" dirty="0"/>
              <a:t>UTR </a:t>
            </a:r>
          </a:p>
          <a:p>
            <a:r>
              <a:rPr lang="en-US" sz="1600" b="1" dirty="0"/>
              <a:t>400m max.</a:t>
            </a:r>
          </a:p>
        </p:txBody>
      </p:sp>
      <p:sp>
        <p:nvSpPr>
          <p:cNvPr id="14" name="Text Box 12"/>
          <p:cNvSpPr txBox="1">
            <a:spLocks noChangeArrowheads="1"/>
          </p:cNvSpPr>
          <p:nvPr/>
        </p:nvSpPr>
        <p:spPr bwMode="auto">
          <a:xfrm>
            <a:off x="2590800" y="1981200"/>
            <a:ext cx="533400" cy="276999"/>
          </a:xfrm>
          <a:prstGeom prst="rect">
            <a:avLst/>
          </a:prstGeom>
          <a:noFill/>
          <a:ln w="9525" algn="ctr">
            <a:noFill/>
            <a:miter lim="800000"/>
            <a:headEnd/>
            <a:tailEnd/>
          </a:ln>
          <a:effectLst/>
        </p:spPr>
        <p:txBody>
          <a:bodyPr wrap="square">
            <a:spAutoFit/>
          </a:bodyPr>
          <a:lstStyle/>
          <a:p>
            <a:pPr>
              <a:spcBef>
                <a:spcPct val="50000"/>
              </a:spcBef>
            </a:pPr>
            <a:r>
              <a:rPr lang="en-US" sz="1200" b="1" dirty="0" smtClean="0"/>
              <a:t>BPM</a:t>
            </a:r>
            <a:endParaRPr lang="en-US" sz="1200" b="1" dirty="0"/>
          </a:p>
        </p:txBody>
      </p:sp>
      <p:sp>
        <p:nvSpPr>
          <p:cNvPr id="15" name="Text Box 13"/>
          <p:cNvSpPr txBox="1">
            <a:spLocks noChangeArrowheads="1"/>
          </p:cNvSpPr>
          <p:nvPr/>
        </p:nvSpPr>
        <p:spPr bwMode="auto">
          <a:xfrm>
            <a:off x="3810000" y="1143000"/>
            <a:ext cx="609600" cy="276999"/>
          </a:xfrm>
          <a:prstGeom prst="rect">
            <a:avLst/>
          </a:prstGeom>
          <a:noFill/>
          <a:ln w="9525" algn="ctr">
            <a:noFill/>
            <a:miter lim="800000"/>
            <a:headEnd/>
            <a:tailEnd/>
          </a:ln>
          <a:effectLst/>
        </p:spPr>
        <p:txBody>
          <a:bodyPr wrap="square">
            <a:spAutoFit/>
          </a:bodyPr>
          <a:lstStyle/>
          <a:p>
            <a:pPr>
              <a:spcBef>
                <a:spcPct val="50000"/>
              </a:spcBef>
            </a:pPr>
            <a:r>
              <a:rPr lang="en-US" sz="1200" b="1" dirty="0" smtClean="0"/>
              <a:t>BPM</a:t>
            </a:r>
            <a:endParaRPr lang="en-US" sz="1200" b="1" dirty="0"/>
          </a:p>
        </p:txBody>
      </p:sp>
      <p:sp>
        <p:nvSpPr>
          <p:cNvPr id="16" name="Text Box 15"/>
          <p:cNvSpPr txBox="1">
            <a:spLocks noChangeArrowheads="1"/>
          </p:cNvSpPr>
          <p:nvPr/>
        </p:nvSpPr>
        <p:spPr bwMode="auto">
          <a:xfrm>
            <a:off x="2057400" y="3505200"/>
            <a:ext cx="990600" cy="274638"/>
          </a:xfrm>
          <a:prstGeom prst="rect">
            <a:avLst/>
          </a:prstGeom>
          <a:solidFill>
            <a:srgbClr val="00CCFF"/>
          </a:solidFill>
          <a:ln w="9525" algn="ctr">
            <a:noFill/>
            <a:miter lim="800000"/>
            <a:headEnd/>
            <a:tailEnd/>
          </a:ln>
          <a:effectLst/>
        </p:spPr>
        <p:txBody>
          <a:bodyPr>
            <a:spAutoFit/>
          </a:bodyPr>
          <a:lstStyle/>
          <a:p>
            <a:r>
              <a:rPr lang="en-US" sz="1200"/>
              <a:t>Digital FE</a:t>
            </a:r>
          </a:p>
        </p:txBody>
      </p:sp>
      <p:sp>
        <p:nvSpPr>
          <p:cNvPr id="17" name="Text Box 16"/>
          <p:cNvSpPr txBox="1">
            <a:spLocks noChangeArrowheads="1"/>
          </p:cNvSpPr>
          <p:nvPr/>
        </p:nvSpPr>
        <p:spPr bwMode="auto">
          <a:xfrm>
            <a:off x="2057400" y="3124200"/>
            <a:ext cx="990600" cy="274638"/>
          </a:xfrm>
          <a:prstGeom prst="rect">
            <a:avLst/>
          </a:prstGeom>
          <a:solidFill>
            <a:schemeClr val="accent1"/>
          </a:solidFill>
          <a:ln w="9525" algn="ctr">
            <a:noFill/>
            <a:miter lim="800000"/>
            <a:headEnd/>
            <a:tailEnd/>
          </a:ln>
          <a:effectLst/>
        </p:spPr>
        <p:txBody>
          <a:bodyPr wrap="none">
            <a:spAutoFit/>
          </a:bodyPr>
          <a:lstStyle/>
          <a:p>
            <a:r>
              <a:rPr lang="en-US" sz="1200"/>
              <a:t>Analogue FE</a:t>
            </a:r>
          </a:p>
        </p:txBody>
      </p:sp>
      <p:sp>
        <p:nvSpPr>
          <p:cNvPr id="18" name="Text Box 18"/>
          <p:cNvSpPr txBox="1">
            <a:spLocks noChangeArrowheads="1"/>
          </p:cNvSpPr>
          <p:nvPr/>
        </p:nvSpPr>
        <p:spPr bwMode="auto">
          <a:xfrm>
            <a:off x="5791200" y="990600"/>
            <a:ext cx="531813" cy="274638"/>
          </a:xfrm>
          <a:prstGeom prst="rect">
            <a:avLst/>
          </a:prstGeom>
          <a:noFill/>
          <a:ln w="9525" algn="ctr">
            <a:noFill/>
            <a:miter lim="800000"/>
            <a:headEnd/>
            <a:tailEnd/>
          </a:ln>
          <a:effectLst/>
        </p:spPr>
        <p:txBody>
          <a:bodyPr wrap="none">
            <a:spAutoFit/>
          </a:bodyPr>
          <a:lstStyle/>
          <a:p>
            <a:r>
              <a:rPr lang="en-US" sz="1200" b="1" dirty="0"/>
              <a:t>BLM</a:t>
            </a:r>
          </a:p>
        </p:txBody>
      </p:sp>
      <p:sp>
        <p:nvSpPr>
          <p:cNvPr id="19" name="Text Box 19"/>
          <p:cNvSpPr txBox="1">
            <a:spLocks noChangeArrowheads="1"/>
          </p:cNvSpPr>
          <p:nvPr/>
        </p:nvSpPr>
        <p:spPr bwMode="auto">
          <a:xfrm>
            <a:off x="2286000" y="2362200"/>
            <a:ext cx="612775" cy="274638"/>
          </a:xfrm>
          <a:prstGeom prst="rect">
            <a:avLst/>
          </a:prstGeom>
          <a:solidFill>
            <a:srgbClr val="FF99CC"/>
          </a:solidFill>
          <a:ln w="9525" algn="ctr">
            <a:noFill/>
            <a:miter lim="800000"/>
            <a:headEnd/>
            <a:tailEnd/>
          </a:ln>
          <a:effectLst/>
        </p:spPr>
        <p:txBody>
          <a:bodyPr wrap="none">
            <a:spAutoFit/>
          </a:bodyPr>
          <a:lstStyle/>
          <a:p>
            <a:r>
              <a:rPr lang="en-US" sz="1200"/>
              <a:t>Hybrid</a:t>
            </a:r>
          </a:p>
        </p:txBody>
      </p:sp>
      <p:sp>
        <p:nvSpPr>
          <p:cNvPr id="20" name="Text Box 20"/>
          <p:cNvSpPr txBox="1">
            <a:spLocks noChangeArrowheads="1"/>
          </p:cNvSpPr>
          <p:nvPr/>
        </p:nvSpPr>
        <p:spPr bwMode="auto">
          <a:xfrm>
            <a:off x="4038600" y="2362200"/>
            <a:ext cx="612775" cy="274638"/>
          </a:xfrm>
          <a:prstGeom prst="rect">
            <a:avLst/>
          </a:prstGeom>
          <a:solidFill>
            <a:srgbClr val="FF99CC"/>
          </a:solidFill>
          <a:ln w="9525" algn="ctr">
            <a:noFill/>
            <a:miter lim="800000"/>
            <a:headEnd/>
            <a:tailEnd/>
          </a:ln>
          <a:effectLst/>
        </p:spPr>
        <p:txBody>
          <a:bodyPr wrap="none">
            <a:spAutoFit/>
          </a:bodyPr>
          <a:lstStyle/>
          <a:p>
            <a:r>
              <a:rPr lang="en-US" sz="1200"/>
              <a:t>Hybrid</a:t>
            </a:r>
          </a:p>
        </p:txBody>
      </p:sp>
      <p:sp>
        <p:nvSpPr>
          <p:cNvPr id="21" name="Text Box 21"/>
          <p:cNvSpPr txBox="1">
            <a:spLocks noChangeArrowheads="1"/>
          </p:cNvSpPr>
          <p:nvPr/>
        </p:nvSpPr>
        <p:spPr bwMode="auto">
          <a:xfrm>
            <a:off x="609600" y="2362200"/>
            <a:ext cx="1225550" cy="274638"/>
          </a:xfrm>
          <a:prstGeom prst="rect">
            <a:avLst/>
          </a:prstGeom>
          <a:noFill/>
          <a:ln w="9525" algn="ctr">
            <a:noFill/>
            <a:miter lim="800000"/>
            <a:headEnd/>
            <a:tailEnd/>
          </a:ln>
          <a:effectLst/>
        </p:spPr>
        <p:txBody>
          <a:bodyPr wrap="none">
            <a:spAutoFit/>
          </a:bodyPr>
          <a:lstStyle/>
          <a:p>
            <a:r>
              <a:rPr lang="en-US" sz="1200" b="1">
                <a:solidFill>
                  <a:srgbClr val="CC0000"/>
                </a:solidFill>
              </a:rPr>
              <a:t>Very close &lt; 1m</a:t>
            </a:r>
          </a:p>
        </p:txBody>
      </p:sp>
      <p:sp>
        <p:nvSpPr>
          <p:cNvPr id="22" name="Oval 22"/>
          <p:cNvSpPr>
            <a:spLocks noChangeArrowheads="1"/>
          </p:cNvSpPr>
          <p:nvPr/>
        </p:nvSpPr>
        <p:spPr bwMode="auto">
          <a:xfrm>
            <a:off x="5334000" y="1752600"/>
            <a:ext cx="152400" cy="457200"/>
          </a:xfrm>
          <a:prstGeom prst="ellipse">
            <a:avLst/>
          </a:prstGeom>
          <a:solidFill>
            <a:srgbClr val="FFFF00"/>
          </a:solidFill>
          <a:ln w="9525" algn="ctr">
            <a:solidFill>
              <a:schemeClr val="tx1"/>
            </a:solidFill>
            <a:round/>
            <a:headEnd/>
            <a:tailEnd/>
          </a:ln>
          <a:effectLst/>
        </p:spPr>
        <p:txBody>
          <a:bodyPr wrap="none" anchor="ctr"/>
          <a:lstStyle/>
          <a:p>
            <a:endParaRPr lang="en-US"/>
          </a:p>
        </p:txBody>
      </p:sp>
      <p:sp>
        <p:nvSpPr>
          <p:cNvPr id="23" name="Text Box 23"/>
          <p:cNvSpPr txBox="1">
            <a:spLocks noChangeArrowheads="1"/>
          </p:cNvSpPr>
          <p:nvPr/>
        </p:nvSpPr>
        <p:spPr bwMode="auto">
          <a:xfrm>
            <a:off x="5105400" y="2362200"/>
            <a:ext cx="612775" cy="274638"/>
          </a:xfrm>
          <a:prstGeom prst="rect">
            <a:avLst/>
          </a:prstGeom>
          <a:solidFill>
            <a:srgbClr val="FF99CC"/>
          </a:solidFill>
          <a:ln w="9525" algn="ctr">
            <a:noFill/>
            <a:miter lim="800000"/>
            <a:headEnd/>
            <a:tailEnd/>
          </a:ln>
          <a:effectLst/>
        </p:spPr>
        <p:txBody>
          <a:bodyPr wrap="none">
            <a:spAutoFit/>
          </a:bodyPr>
          <a:lstStyle/>
          <a:p>
            <a:r>
              <a:rPr lang="en-US" sz="1200" dirty="0"/>
              <a:t>Hybrid</a:t>
            </a:r>
          </a:p>
        </p:txBody>
      </p:sp>
      <p:sp>
        <p:nvSpPr>
          <p:cNvPr id="24" name="Oval 24"/>
          <p:cNvSpPr>
            <a:spLocks noChangeArrowheads="1"/>
          </p:cNvSpPr>
          <p:nvPr/>
        </p:nvSpPr>
        <p:spPr bwMode="auto">
          <a:xfrm>
            <a:off x="6858000" y="1219200"/>
            <a:ext cx="152400" cy="457200"/>
          </a:xfrm>
          <a:prstGeom prst="ellipse">
            <a:avLst/>
          </a:prstGeom>
          <a:solidFill>
            <a:srgbClr val="CC0000"/>
          </a:solidFill>
          <a:ln w="9525" algn="ctr">
            <a:solidFill>
              <a:schemeClr val="tx1"/>
            </a:solidFill>
            <a:round/>
            <a:headEnd/>
            <a:tailEnd/>
          </a:ln>
          <a:effectLst/>
        </p:spPr>
        <p:txBody>
          <a:bodyPr wrap="none" anchor="ctr"/>
          <a:lstStyle/>
          <a:p>
            <a:endParaRPr lang="en-US"/>
          </a:p>
        </p:txBody>
      </p:sp>
      <p:sp>
        <p:nvSpPr>
          <p:cNvPr id="25" name="Text Box 25"/>
          <p:cNvSpPr txBox="1">
            <a:spLocks noChangeArrowheads="1"/>
          </p:cNvSpPr>
          <p:nvPr/>
        </p:nvSpPr>
        <p:spPr bwMode="auto">
          <a:xfrm>
            <a:off x="6477000" y="990600"/>
            <a:ext cx="1066800" cy="274638"/>
          </a:xfrm>
          <a:prstGeom prst="rect">
            <a:avLst/>
          </a:prstGeom>
          <a:noFill/>
          <a:ln w="9525" algn="ctr">
            <a:noFill/>
            <a:miter lim="800000"/>
            <a:headEnd/>
            <a:tailEnd/>
          </a:ln>
          <a:effectLst/>
        </p:spPr>
        <p:txBody>
          <a:bodyPr>
            <a:spAutoFit/>
          </a:bodyPr>
          <a:lstStyle/>
          <a:p>
            <a:pPr>
              <a:spcBef>
                <a:spcPct val="50000"/>
              </a:spcBef>
            </a:pPr>
            <a:r>
              <a:rPr lang="en-US" sz="1200" b="1" dirty="0"/>
              <a:t>WFM* </a:t>
            </a:r>
            <a:r>
              <a:rPr lang="en-US" sz="1200" b="1" dirty="0" smtClean="0"/>
              <a:t>8</a:t>
            </a:r>
            <a:endParaRPr lang="en-US" sz="1200" b="1" dirty="0"/>
          </a:p>
        </p:txBody>
      </p:sp>
      <p:sp>
        <p:nvSpPr>
          <p:cNvPr id="26" name="Text Box 26"/>
          <p:cNvSpPr txBox="1">
            <a:spLocks noChangeArrowheads="1"/>
          </p:cNvSpPr>
          <p:nvPr/>
        </p:nvSpPr>
        <p:spPr bwMode="auto">
          <a:xfrm>
            <a:off x="6577013" y="2362200"/>
            <a:ext cx="722312" cy="274638"/>
          </a:xfrm>
          <a:prstGeom prst="rect">
            <a:avLst/>
          </a:prstGeom>
          <a:solidFill>
            <a:srgbClr val="FF99CC"/>
          </a:solidFill>
          <a:ln w="9525" algn="ctr">
            <a:noFill/>
            <a:miter lim="800000"/>
            <a:headEnd/>
            <a:tailEnd/>
          </a:ln>
          <a:effectLst/>
        </p:spPr>
        <p:txBody>
          <a:bodyPr wrap="none">
            <a:spAutoFit/>
          </a:bodyPr>
          <a:lstStyle/>
          <a:p>
            <a:r>
              <a:rPr lang="en-US" sz="1200"/>
              <a:t>Hybrid’s</a:t>
            </a:r>
          </a:p>
        </p:txBody>
      </p:sp>
      <p:sp>
        <p:nvSpPr>
          <p:cNvPr id="27" name="Line 27"/>
          <p:cNvSpPr>
            <a:spLocks noChangeShapeType="1"/>
          </p:cNvSpPr>
          <p:nvPr/>
        </p:nvSpPr>
        <p:spPr bwMode="auto">
          <a:xfrm>
            <a:off x="2590800" y="2209800"/>
            <a:ext cx="0" cy="1524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29" name="Line 32"/>
          <p:cNvSpPr>
            <a:spLocks noChangeShapeType="1"/>
          </p:cNvSpPr>
          <p:nvPr/>
        </p:nvSpPr>
        <p:spPr bwMode="auto">
          <a:xfrm>
            <a:off x="5410200" y="2209800"/>
            <a:ext cx="0" cy="1524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31" name="Text Box 34"/>
          <p:cNvSpPr txBox="1">
            <a:spLocks noChangeArrowheads="1"/>
          </p:cNvSpPr>
          <p:nvPr/>
        </p:nvSpPr>
        <p:spPr bwMode="auto">
          <a:xfrm>
            <a:off x="914400" y="5257800"/>
            <a:ext cx="3938588" cy="274638"/>
          </a:xfrm>
          <a:prstGeom prst="rect">
            <a:avLst/>
          </a:prstGeom>
          <a:noFill/>
          <a:ln w="9525" algn="ctr">
            <a:noFill/>
            <a:miter lim="800000"/>
            <a:headEnd/>
            <a:tailEnd/>
          </a:ln>
          <a:effectLst/>
        </p:spPr>
        <p:txBody>
          <a:bodyPr wrap="none">
            <a:spAutoFit/>
          </a:bodyPr>
          <a:lstStyle/>
          <a:p>
            <a:r>
              <a:rPr lang="en-US" sz="1200" b="1"/>
              <a:t>= Down converters, Signal conditioning, Calibration units</a:t>
            </a:r>
          </a:p>
        </p:txBody>
      </p:sp>
      <p:sp>
        <p:nvSpPr>
          <p:cNvPr id="32" name="Text Box 35"/>
          <p:cNvSpPr txBox="1">
            <a:spLocks noChangeArrowheads="1"/>
          </p:cNvSpPr>
          <p:nvPr/>
        </p:nvSpPr>
        <p:spPr bwMode="auto">
          <a:xfrm>
            <a:off x="0" y="5257800"/>
            <a:ext cx="990600" cy="274638"/>
          </a:xfrm>
          <a:prstGeom prst="rect">
            <a:avLst/>
          </a:prstGeom>
          <a:solidFill>
            <a:schemeClr val="accent1"/>
          </a:solidFill>
          <a:ln w="9525" algn="ctr">
            <a:noFill/>
            <a:miter lim="800000"/>
            <a:headEnd/>
            <a:tailEnd/>
          </a:ln>
          <a:effectLst/>
        </p:spPr>
        <p:txBody>
          <a:bodyPr wrap="none">
            <a:spAutoFit/>
          </a:bodyPr>
          <a:lstStyle/>
          <a:p>
            <a:r>
              <a:rPr lang="en-US" sz="1200" dirty="0"/>
              <a:t>Analogue FE</a:t>
            </a:r>
          </a:p>
        </p:txBody>
      </p:sp>
      <p:sp>
        <p:nvSpPr>
          <p:cNvPr id="33" name="Text Box 37"/>
          <p:cNvSpPr txBox="1">
            <a:spLocks noChangeArrowheads="1"/>
          </p:cNvSpPr>
          <p:nvPr/>
        </p:nvSpPr>
        <p:spPr bwMode="auto">
          <a:xfrm>
            <a:off x="0" y="3200400"/>
            <a:ext cx="1947863" cy="457200"/>
          </a:xfrm>
          <a:prstGeom prst="rect">
            <a:avLst/>
          </a:prstGeom>
          <a:noFill/>
          <a:ln w="9525" algn="ctr">
            <a:noFill/>
            <a:miter lim="800000"/>
            <a:headEnd/>
            <a:tailEnd/>
          </a:ln>
          <a:effectLst/>
        </p:spPr>
        <p:txBody>
          <a:bodyPr wrap="none">
            <a:spAutoFit/>
          </a:bodyPr>
          <a:lstStyle/>
          <a:p>
            <a:r>
              <a:rPr lang="en-US" sz="1200" b="1" dirty="0">
                <a:solidFill>
                  <a:srgbClr val="CC0000"/>
                </a:solidFill>
              </a:rPr>
              <a:t>Below girder, shielded </a:t>
            </a:r>
          </a:p>
          <a:p>
            <a:r>
              <a:rPr lang="en-US" sz="1200" b="1" dirty="0">
                <a:solidFill>
                  <a:srgbClr val="CC0000"/>
                </a:solidFill>
              </a:rPr>
              <a:t>radiation hard electronics, </a:t>
            </a:r>
          </a:p>
        </p:txBody>
      </p:sp>
      <p:sp>
        <p:nvSpPr>
          <p:cNvPr id="34" name="Line 38"/>
          <p:cNvSpPr>
            <a:spLocks noChangeShapeType="1"/>
          </p:cNvSpPr>
          <p:nvPr/>
        </p:nvSpPr>
        <p:spPr bwMode="auto">
          <a:xfrm>
            <a:off x="2590800" y="2667000"/>
            <a:ext cx="0" cy="4572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35" name="Line 39"/>
          <p:cNvSpPr>
            <a:spLocks noChangeShapeType="1"/>
          </p:cNvSpPr>
          <p:nvPr/>
        </p:nvSpPr>
        <p:spPr bwMode="auto">
          <a:xfrm>
            <a:off x="2590800" y="3352800"/>
            <a:ext cx="0" cy="1524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36" name="Text Box 40"/>
          <p:cNvSpPr txBox="1">
            <a:spLocks noChangeArrowheads="1"/>
          </p:cNvSpPr>
          <p:nvPr/>
        </p:nvSpPr>
        <p:spPr bwMode="auto">
          <a:xfrm>
            <a:off x="2286000" y="4114800"/>
            <a:ext cx="990600" cy="274638"/>
          </a:xfrm>
          <a:prstGeom prst="rect">
            <a:avLst/>
          </a:prstGeom>
          <a:solidFill>
            <a:srgbClr val="00CCFF"/>
          </a:solidFill>
          <a:ln w="9525" algn="ctr">
            <a:noFill/>
            <a:miter lim="800000"/>
            <a:headEnd/>
            <a:tailEnd/>
          </a:ln>
          <a:effectLst/>
        </p:spPr>
        <p:txBody>
          <a:bodyPr>
            <a:spAutoFit/>
          </a:bodyPr>
          <a:lstStyle/>
          <a:p>
            <a:r>
              <a:rPr lang="en-US" sz="1200"/>
              <a:t>Power</a:t>
            </a:r>
          </a:p>
        </p:txBody>
      </p:sp>
      <p:sp>
        <p:nvSpPr>
          <p:cNvPr id="37" name="Text Box 41"/>
          <p:cNvSpPr txBox="1">
            <a:spLocks noChangeArrowheads="1"/>
          </p:cNvSpPr>
          <p:nvPr/>
        </p:nvSpPr>
        <p:spPr bwMode="auto">
          <a:xfrm>
            <a:off x="4876800" y="4114800"/>
            <a:ext cx="1143000" cy="274638"/>
          </a:xfrm>
          <a:prstGeom prst="rect">
            <a:avLst/>
          </a:prstGeom>
          <a:solidFill>
            <a:srgbClr val="CC0000"/>
          </a:solidFill>
          <a:ln w="9525" algn="ctr">
            <a:noFill/>
            <a:miter lim="800000"/>
            <a:headEnd/>
            <a:tailEnd/>
          </a:ln>
          <a:effectLst/>
        </p:spPr>
        <p:txBody>
          <a:bodyPr>
            <a:spAutoFit/>
          </a:bodyPr>
          <a:lstStyle/>
          <a:p>
            <a:r>
              <a:rPr lang="en-US" sz="1200"/>
              <a:t>High Voltage</a:t>
            </a:r>
          </a:p>
        </p:txBody>
      </p:sp>
      <p:sp>
        <p:nvSpPr>
          <p:cNvPr id="38" name="Line 42"/>
          <p:cNvSpPr>
            <a:spLocks noChangeShapeType="1"/>
          </p:cNvSpPr>
          <p:nvPr/>
        </p:nvSpPr>
        <p:spPr bwMode="auto">
          <a:xfrm>
            <a:off x="3276600" y="4267200"/>
            <a:ext cx="1066800" cy="0"/>
          </a:xfrm>
          <a:prstGeom prst="line">
            <a:avLst/>
          </a:prstGeom>
          <a:noFill/>
          <a:ln w="9525">
            <a:solidFill>
              <a:schemeClr val="tx1"/>
            </a:solidFill>
            <a:round/>
            <a:headEnd/>
            <a:tailEnd/>
          </a:ln>
          <a:effectLst/>
        </p:spPr>
        <p:txBody>
          <a:bodyPr wrap="none" anchor="ctr"/>
          <a:lstStyle/>
          <a:p>
            <a:endParaRPr lang="en-US"/>
          </a:p>
        </p:txBody>
      </p:sp>
      <p:sp>
        <p:nvSpPr>
          <p:cNvPr id="39" name="Line 44"/>
          <p:cNvSpPr>
            <a:spLocks noChangeShapeType="1"/>
          </p:cNvSpPr>
          <p:nvPr/>
        </p:nvSpPr>
        <p:spPr bwMode="auto">
          <a:xfrm flipV="1">
            <a:off x="4343400" y="3733800"/>
            <a:ext cx="0" cy="533400"/>
          </a:xfrm>
          <a:prstGeom prst="line">
            <a:avLst/>
          </a:prstGeom>
          <a:noFill/>
          <a:ln w="9525">
            <a:solidFill>
              <a:schemeClr val="tx1"/>
            </a:solidFill>
            <a:round/>
            <a:headEnd/>
            <a:tailEnd/>
          </a:ln>
          <a:effectLst/>
        </p:spPr>
        <p:txBody>
          <a:bodyPr wrap="none" anchor="ctr"/>
          <a:lstStyle/>
          <a:p>
            <a:endParaRPr lang="en-US"/>
          </a:p>
        </p:txBody>
      </p:sp>
      <p:sp>
        <p:nvSpPr>
          <p:cNvPr id="40" name="Text Box 46"/>
          <p:cNvSpPr txBox="1">
            <a:spLocks noChangeArrowheads="1"/>
          </p:cNvSpPr>
          <p:nvPr/>
        </p:nvSpPr>
        <p:spPr bwMode="auto">
          <a:xfrm>
            <a:off x="2286000" y="4495800"/>
            <a:ext cx="990600" cy="457200"/>
          </a:xfrm>
          <a:prstGeom prst="rect">
            <a:avLst/>
          </a:prstGeom>
          <a:solidFill>
            <a:srgbClr val="00CCFF"/>
          </a:solidFill>
          <a:ln w="9525" algn="ctr">
            <a:noFill/>
            <a:miter lim="800000"/>
            <a:headEnd/>
            <a:tailEnd/>
          </a:ln>
          <a:effectLst/>
        </p:spPr>
        <p:txBody>
          <a:bodyPr>
            <a:spAutoFit/>
          </a:bodyPr>
          <a:lstStyle/>
          <a:p>
            <a:r>
              <a:rPr lang="en-US" sz="1200"/>
              <a:t>Data treatment</a:t>
            </a:r>
          </a:p>
        </p:txBody>
      </p:sp>
      <p:sp>
        <p:nvSpPr>
          <p:cNvPr id="41" name="Line 47"/>
          <p:cNvSpPr>
            <a:spLocks noChangeShapeType="1"/>
          </p:cNvSpPr>
          <p:nvPr/>
        </p:nvSpPr>
        <p:spPr bwMode="auto">
          <a:xfrm>
            <a:off x="3048000" y="3581400"/>
            <a:ext cx="1371600" cy="0"/>
          </a:xfrm>
          <a:prstGeom prst="line">
            <a:avLst/>
          </a:prstGeom>
          <a:noFill/>
          <a:ln w="9525">
            <a:solidFill>
              <a:schemeClr val="tx1"/>
            </a:solidFill>
            <a:round/>
            <a:headEnd/>
            <a:tailEnd/>
          </a:ln>
          <a:effectLst/>
        </p:spPr>
        <p:txBody>
          <a:bodyPr wrap="none" anchor="ctr"/>
          <a:lstStyle/>
          <a:p>
            <a:endParaRPr lang="en-US"/>
          </a:p>
        </p:txBody>
      </p:sp>
      <p:sp>
        <p:nvSpPr>
          <p:cNvPr id="42" name="Line 48"/>
          <p:cNvSpPr>
            <a:spLocks noChangeShapeType="1"/>
          </p:cNvSpPr>
          <p:nvPr/>
        </p:nvSpPr>
        <p:spPr bwMode="auto">
          <a:xfrm>
            <a:off x="4419600" y="3581400"/>
            <a:ext cx="0" cy="1143000"/>
          </a:xfrm>
          <a:prstGeom prst="line">
            <a:avLst/>
          </a:prstGeom>
          <a:noFill/>
          <a:ln w="9525">
            <a:solidFill>
              <a:schemeClr val="tx1"/>
            </a:solidFill>
            <a:round/>
            <a:headEnd/>
            <a:tailEnd/>
          </a:ln>
          <a:effectLst/>
        </p:spPr>
        <p:txBody>
          <a:bodyPr wrap="none" anchor="ctr"/>
          <a:lstStyle/>
          <a:p>
            <a:endParaRPr lang="en-US"/>
          </a:p>
        </p:txBody>
      </p:sp>
      <p:sp>
        <p:nvSpPr>
          <p:cNvPr id="43" name="Line 51"/>
          <p:cNvSpPr>
            <a:spLocks noChangeShapeType="1"/>
          </p:cNvSpPr>
          <p:nvPr/>
        </p:nvSpPr>
        <p:spPr bwMode="auto">
          <a:xfrm flipH="1">
            <a:off x="3276600" y="4724400"/>
            <a:ext cx="11430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44" name="Line 52"/>
          <p:cNvSpPr>
            <a:spLocks noChangeShapeType="1"/>
          </p:cNvSpPr>
          <p:nvPr/>
        </p:nvSpPr>
        <p:spPr bwMode="auto">
          <a:xfrm flipH="1">
            <a:off x="3048000" y="3733800"/>
            <a:ext cx="1295400" cy="0"/>
          </a:xfrm>
          <a:prstGeom prst="line">
            <a:avLst/>
          </a:prstGeom>
          <a:noFill/>
          <a:ln w="9525">
            <a:solidFill>
              <a:schemeClr val="tx1"/>
            </a:solidFill>
            <a:round/>
            <a:headEnd/>
            <a:tailEnd type="triangle" w="med" len="med"/>
          </a:ln>
          <a:effectLst/>
        </p:spPr>
        <p:txBody>
          <a:bodyPr wrap="none" anchor="ctr"/>
          <a:lstStyle/>
          <a:p>
            <a:endParaRPr lang="en-US"/>
          </a:p>
        </p:txBody>
      </p:sp>
      <p:sp>
        <p:nvSpPr>
          <p:cNvPr id="45" name="Text Box 53"/>
          <p:cNvSpPr txBox="1">
            <a:spLocks noChangeArrowheads="1"/>
          </p:cNvSpPr>
          <p:nvPr/>
        </p:nvSpPr>
        <p:spPr bwMode="auto">
          <a:xfrm>
            <a:off x="3171825" y="3429000"/>
            <a:ext cx="714375" cy="214313"/>
          </a:xfrm>
          <a:prstGeom prst="rect">
            <a:avLst/>
          </a:prstGeom>
          <a:noFill/>
          <a:ln w="9525" algn="ctr">
            <a:noFill/>
            <a:miter lim="800000"/>
            <a:headEnd/>
            <a:tailEnd/>
          </a:ln>
          <a:effectLst/>
        </p:spPr>
        <p:txBody>
          <a:bodyPr wrap="square">
            <a:spAutoFit/>
          </a:bodyPr>
          <a:lstStyle/>
          <a:p>
            <a:r>
              <a:rPr lang="en-US" sz="800" dirty="0"/>
              <a:t>Data link</a:t>
            </a:r>
          </a:p>
        </p:txBody>
      </p:sp>
      <p:sp>
        <p:nvSpPr>
          <p:cNvPr id="46" name="Text Box 55"/>
          <p:cNvSpPr txBox="1">
            <a:spLocks noChangeArrowheads="1"/>
          </p:cNvSpPr>
          <p:nvPr/>
        </p:nvSpPr>
        <p:spPr bwMode="auto">
          <a:xfrm>
            <a:off x="3324225" y="3581400"/>
            <a:ext cx="790575" cy="214313"/>
          </a:xfrm>
          <a:prstGeom prst="rect">
            <a:avLst/>
          </a:prstGeom>
          <a:noFill/>
          <a:ln w="9525" algn="ctr">
            <a:noFill/>
            <a:miter lim="800000"/>
            <a:headEnd/>
            <a:tailEnd/>
          </a:ln>
          <a:effectLst/>
        </p:spPr>
        <p:txBody>
          <a:bodyPr>
            <a:spAutoFit/>
          </a:bodyPr>
          <a:lstStyle/>
          <a:p>
            <a:r>
              <a:rPr lang="en-US" sz="800"/>
              <a:t>220V or DC</a:t>
            </a:r>
          </a:p>
        </p:txBody>
      </p:sp>
      <p:sp>
        <p:nvSpPr>
          <p:cNvPr id="47" name="Text Box 56"/>
          <p:cNvSpPr txBox="1">
            <a:spLocks noChangeArrowheads="1"/>
          </p:cNvSpPr>
          <p:nvPr/>
        </p:nvSpPr>
        <p:spPr bwMode="auto">
          <a:xfrm>
            <a:off x="0" y="5638800"/>
            <a:ext cx="990600" cy="274638"/>
          </a:xfrm>
          <a:prstGeom prst="rect">
            <a:avLst/>
          </a:prstGeom>
          <a:solidFill>
            <a:srgbClr val="00CCFF"/>
          </a:solidFill>
          <a:ln w="9525" algn="ctr">
            <a:noFill/>
            <a:miter lim="800000"/>
            <a:headEnd/>
            <a:tailEnd/>
          </a:ln>
          <a:effectLst/>
        </p:spPr>
        <p:txBody>
          <a:bodyPr>
            <a:spAutoFit/>
          </a:bodyPr>
          <a:lstStyle/>
          <a:p>
            <a:r>
              <a:rPr lang="en-US" sz="1200" dirty="0"/>
              <a:t>Digital FE</a:t>
            </a:r>
          </a:p>
        </p:txBody>
      </p:sp>
      <p:sp>
        <p:nvSpPr>
          <p:cNvPr id="48" name="Text Box 58"/>
          <p:cNvSpPr txBox="1">
            <a:spLocks noChangeArrowheads="1"/>
          </p:cNvSpPr>
          <p:nvPr/>
        </p:nvSpPr>
        <p:spPr bwMode="auto">
          <a:xfrm>
            <a:off x="914400" y="5638800"/>
            <a:ext cx="1724025" cy="274638"/>
          </a:xfrm>
          <a:prstGeom prst="rect">
            <a:avLst/>
          </a:prstGeom>
          <a:noFill/>
          <a:ln w="9525" algn="ctr">
            <a:noFill/>
            <a:miter lim="800000"/>
            <a:headEnd/>
            <a:tailEnd/>
          </a:ln>
          <a:effectLst/>
        </p:spPr>
        <p:txBody>
          <a:bodyPr wrap="none">
            <a:spAutoFit/>
          </a:bodyPr>
          <a:lstStyle/>
          <a:p>
            <a:r>
              <a:rPr lang="en-US" sz="1200" b="1"/>
              <a:t>= Digitizers and control</a:t>
            </a:r>
          </a:p>
        </p:txBody>
      </p:sp>
      <p:sp>
        <p:nvSpPr>
          <p:cNvPr id="49" name="Line 59"/>
          <p:cNvSpPr>
            <a:spLocks noChangeShapeType="1"/>
          </p:cNvSpPr>
          <p:nvPr/>
        </p:nvSpPr>
        <p:spPr bwMode="auto">
          <a:xfrm flipH="1">
            <a:off x="4572000" y="4267200"/>
            <a:ext cx="304800" cy="0"/>
          </a:xfrm>
          <a:prstGeom prst="line">
            <a:avLst/>
          </a:prstGeom>
          <a:noFill/>
          <a:ln w="9525">
            <a:solidFill>
              <a:schemeClr val="tx1"/>
            </a:solidFill>
            <a:round/>
            <a:headEnd/>
            <a:tailEnd/>
          </a:ln>
          <a:effectLst/>
        </p:spPr>
        <p:txBody>
          <a:bodyPr wrap="none" anchor="ctr"/>
          <a:lstStyle/>
          <a:p>
            <a:endParaRPr lang="en-US"/>
          </a:p>
        </p:txBody>
      </p:sp>
      <p:sp>
        <p:nvSpPr>
          <p:cNvPr id="50" name="Line 60"/>
          <p:cNvSpPr>
            <a:spLocks noChangeShapeType="1"/>
          </p:cNvSpPr>
          <p:nvPr/>
        </p:nvSpPr>
        <p:spPr bwMode="auto">
          <a:xfrm flipV="1">
            <a:off x="4572000" y="3581400"/>
            <a:ext cx="0" cy="685800"/>
          </a:xfrm>
          <a:prstGeom prst="line">
            <a:avLst/>
          </a:prstGeom>
          <a:noFill/>
          <a:ln w="9525">
            <a:solidFill>
              <a:schemeClr val="tx1"/>
            </a:solidFill>
            <a:round/>
            <a:headEnd/>
            <a:tailEnd/>
          </a:ln>
          <a:effectLst/>
        </p:spPr>
        <p:txBody>
          <a:bodyPr wrap="none" anchor="ctr"/>
          <a:lstStyle/>
          <a:p>
            <a:endParaRPr lang="en-US"/>
          </a:p>
        </p:txBody>
      </p:sp>
      <p:sp>
        <p:nvSpPr>
          <p:cNvPr id="51" name="Line 61"/>
          <p:cNvSpPr>
            <a:spLocks noChangeShapeType="1"/>
          </p:cNvSpPr>
          <p:nvPr/>
        </p:nvSpPr>
        <p:spPr bwMode="auto">
          <a:xfrm>
            <a:off x="4572000" y="3581400"/>
            <a:ext cx="1524000" cy="0"/>
          </a:xfrm>
          <a:prstGeom prst="line">
            <a:avLst/>
          </a:prstGeom>
          <a:noFill/>
          <a:ln w="9525">
            <a:solidFill>
              <a:schemeClr val="tx1"/>
            </a:solidFill>
            <a:round/>
            <a:headEnd/>
            <a:tailEnd/>
          </a:ln>
          <a:effectLst/>
        </p:spPr>
        <p:txBody>
          <a:bodyPr wrap="none" anchor="ctr"/>
          <a:lstStyle/>
          <a:p>
            <a:endParaRPr lang="en-US"/>
          </a:p>
        </p:txBody>
      </p:sp>
      <p:sp>
        <p:nvSpPr>
          <p:cNvPr id="53" name="Text Box 63"/>
          <p:cNvSpPr txBox="1">
            <a:spLocks noChangeArrowheads="1"/>
          </p:cNvSpPr>
          <p:nvPr/>
        </p:nvSpPr>
        <p:spPr bwMode="auto">
          <a:xfrm>
            <a:off x="6400800" y="3505200"/>
            <a:ext cx="990600" cy="274638"/>
          </a:xfrm>
          <a:prstGeom prst="rect">
            <a:avLst/>
          </a:prstGeom>
          <a:solidFill>
            <a:srgbClr val="00CCFF"/>
          </a:solidFill>
          <a:ln w="9525" algn="ctr">
            <a:noFill/>
            <a:miter lim="800000"/>
            <a:headEnd/>
            <a:tailEnd/>
          </a:ln>
          <a:effectLst/>
        </p:spPr>
        <p:txBody>
          <a:bodyPr>
            <a:spAutoFit/>
          </a:bodyPr>
          <a:lstStyle/>
          <a:p>
            <a:r>
              <a:rPr lang="en-US" sz="1200"/>
              <a:t>Digital FE</a:t>
            </a:r>
          </a:p>
        </p:txBody>
      </p:sp>
      <p:sp>
        <p:nvSpPr>
          <p:cNvPr id="54" name="Text Box 64"/>
          <p:cNvSpPr txBox="1">
            <a:spLocks noChangeArrowheads="1"/>
          </p:cNvSpPr>
          <p:nvPr/>
        </p:nvSpPr>
        <p:spPr bwMode="auto">
          <a:xfrm>
            <a:off x="6400800" y="3124200"/>
            <a:ext cx="990600" cy="274638"/>
          </a:xfrm>
          <a:prstGeom prst="rect">
            <a:avLst/>
          </a:prstGeom>
          <a:solidFill>
            <a:schemeClr val="accent1"/>
          </a:solidFill>
          <a:ln w="9525" algn="ctr">
            <a:noFill/>
            <a:miter lim="800000"/>
            <a:headEnd/>
            <a:tailEnd/>
          </a:ln>
          <a:effectLst/>
        </p:spPr>
        <p:txBody>
          <a:bodyPr wrap="none">
            <a:spAutoFit/>
          </a:bodyPr>
          <a:lstStyle/>
          <a:p>
            <a:r>
              <a:rPr lang="en-US" sz="1200"/>
              <a:t>Analogue FE</a:t>
            </a:r>
          </a:p>
        </p:txBody>
      </p:sp>
      <p:sp>
        <p:nvSpPr>
          <p:cNvPr id="55" name="Line 65"/>
          <p:cNvSpPr>
            <a:spLocks noChangeShapeType="1"/>
          </p:cNvSpPr>
          <p:nvPr/>
        </p:nvSpPr>
        <p:spPr bwMode="auto">
          <a:xfrm>
            <a:off x="6934200" y="2667000"/>
            <a:ext cx="0" cy="4572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56" name="Line 66"/>
          <p:cNvSpPr>
            <a:spLocks noChangeShapeType="1"/>
          </p:cNvSpPr>
          <p:nvPr/>
        </p:nvSpPr>
        <p:spPr bwMode="auto">
          <a:xfrm>
            <a:off x="6934200" y="3352800"/>
            <a:ext cx="0" cy="1524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57" name="Text Box 67"/>
          <p:cNvSpPr txBox="1">
            <a:spLocks noChangeArrowheads="1"/>
          </p:cNvSpPr>
          <p:nvPr/>
        </p:nvSpPr>
        <p:spPr bwMode="auto">
          <a:xfrm>
            <a:off x="4953000" y="3429000"/>
            <a:ext cx="557213" cy="214313"/>
          </a:xfrm>
          <a:prstGeom prst="rect">
            <a:avLst/>
          </a:prstGeom>
          <a:noFill/>
          <a:ln w="9525" algn="ctr">
            <a:noFill/>
            <a:miter lim="800000"/>
            <a:headEnd/>
            <a:tailEnd/>
          </a:ln>
          <a:effectLst/>
        </p:spPr>
        <p:txBody>
          <a:bodyPr>
            <a:spAutoFit/>
          </a:bodyPr>
          <a:lstStyle/>
          <a:p>
            <a:r>
              <a:rPr lang="en-US" sz="800"/>
              <a:t>HV</a:t>
            </a:r>
          </a:p>
        </p:txBody>
      </p:sp>
      <p:sp>
        <p:nvSpPr>
          <p:cNvPr id="58" name="Text Box 68"/>
          <p:cNvSpPr txBox="1">
            <a:spLocks noChangeArrowheads="1"/>
          </p:cNvSpPr>
          <p:nvPr/>
        </p:nvSpPr>
        <p:spPr bwMode="auto">
          <a:xfrm>
            <a:off x="3810000" y="3124200"/>
            <a:ext cx="990600" cy="274638"/>
          </a:xfrm>
          <a:prstGeom prst="rect">
            <a:avLst/>
          </a:prstGeom>
          <a:solidFill>
            <a:schemeClr val="accent1"/>
          </a:solidFill>
          <a:ln w="9525" algn="ctr">
            <a:noFill/>
            <a:miter lim="800000"/>
            <a:headEnd/>
            <a:tailEnd/>
          </a:ln>
          <a:effectLst/>
        </p:spPr>
        <p:txBody>
          <a:bodyPr wrap="none">
            <a:spAutoFit/>
          </a:bodyPr>
          <a:lstStyle/>
          <a:p>
            <a:r>
              <a:rPr lang="en-US" sz="1200"/>
              <a:t>Analogue FE</a:t>
            </a:r>
          </a:p>
        </p:txBody>
      </p:sp>
      <p:sp>
        <p:nvSpPr>
          <p:cNvPr id="59" name="Line 69"/>
          <p:cNvSpPr>
            <a:spLocks noChangeShapeType="1"/>
          </p:cNvSpPr>
          <p:nvPr/>
        </p:nvSpPr>
        <p:spPr bwMode="auto">
          <a:xfrm>
            <a:off x="4343400" y="2667000"/>
            <a:ext cx="0" cy="4572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60" name="Text Box 70"/>
          <p:cNvSpPr txBox="1">
            <a:spLocks noChangeArrowheads="1"/>
          </p:cNvSpPr>
          <p:nvPr/>
        </p:nvSpPr>
        <p:spPr bwMode="auto">
          <a:xfrm>
            <a:off x="4876800" y="3124200"/>
            <a:ext cx="990600" cy="274638"/>
          </a:xfrm>
          <a:prstGeom prst="rect">
            <a:avLst/>
          </a:prstGeom>
          <a:solidFill>
            <a:schemeClr val="accent1"/>
          </a:solidFill>
          <a:ln w="9525" algn="ctr">
            <a:noFill/>
            <a:miter lim="800000"/>
            <a:headEnd/>
            <a:tailEnd/>
          </a:ln>
          <a:effectLst/>
        </p:spPr>
        <p:txBody>
          <a:bodyPr wrap="none">
            <a:spAutoFit/>
          </a:bodyPr>
          <a:lstStyle/>
          <a:p>
            <a:r>
              <a:rPr lang="en-US" sz="1200" dirty="0"/>
              <a:t>Analogue FE</a:t>
            </a:r>
          </a:p>
        </p:txBody>
      </p:sp>
      <p:sp>
        <p:nvSpPr>
          <p:cNvPr id="61" name="Line 71"/>
          <p:cNvSpPr>
            <a:spLocks noChangeShapeType="1"/>
          </p:cNvSpPr>
          <p:nvPr/>
        </p:nvSpPr>
        <p:spPr bwMode="auto">
          <a:xfrm>
            <a:off x="5410200" y="2667000"/>
            <a:ext cx="0" cy="457200"/>
          </a:xfrm>
          <a:prstGeom prst="line">
            <a:avLst/>
          </a:prstGeom>
          <a:noFill/>
          <a:ln w="9525">
            <a:solidFill>
              <a:srgbClr val="CC0000"/>
            </a:solidFill>
            <a:round/>
            <a:headEnd/>
            <a:tailEnd type="triangle" w="med" len="med"/>
          </a:ln>
          <a:effectLst/>
        </p:spPr>
        <p:txBody>
          <a:bodyPr wrap="none" anchor="ctr"/>
          <a:lstStyle/>
          <a:p>
            <a:endParaRPr lang="en-US"/>
          </a:p>
        </p:txBody>
      </p:sp>
      <p:sp>
        <p:nvSpPr>
          <p:cNvPr id="62" name="Text Box 72"/>
          <p:cNvSpPr txBox="1">
            <a:spLocks noChangeArrowheads="1"/>
          </p:cNvSpPr>
          <p:nvPr/>
        </p:nvSpPr>
        <p:spPr bwMode="auto">
          <a:xfrm>
            <a:off x="4876800" y="1981200"/>
            <a:ext cx="609600" cy="276999"/>
          </a:xfrm>
          <a:prstGeom prst="rect">
            <a:avLst/>
          </a:prstGeom>
          <a:noFill/>
          <a:ln w="9525" algn="ctr">
            <a:noFill/>
            <a:miter lim="800000"/>
            <a:headEnd/>
            <a:tailEnd/>
          </a:ln>
          <a:effectLst/>
        </p:spPr>
        <p:txBody>
          <a:bodyPr wrap="square">
            <a:spAutoFit/>
          </a:bodyPr>
          <a:lstStyle/>
          <a:p>
            <a:pPr>
              <a:spcBef>
                <a:spcPct val="50000"/>
              </a:spcBef>
            </a:pPr>
            <a:r>
              <a:rPr lang="en-US" sz="1200" b="1" dirty="0" smtClean="0"/>
              <a:t>BPM</a:t>
            </a:r>
            <a:endParaRPr lang="en-US" sz="1200" b="1" dirty="0"/>
          </a:p>
        </p:txBody>
      </p:sp>
      <p:sp>
        <p:nvSpPr>
          <p:cNvPr id="64" name="Text Box 74"/>
          <p:cNvSpPr txBox="1">
            <a:spLocks noChangeArrowheads="1"/>
          </p:cNvSpPr>
          <p:nvPr/>
        </p:nvSpPr>
        <p:spPr bwMode="auto">
          <a:xfrm>
            <a:off x="7650163" y="3224213"/>
            <a:ext cx="915987" cy="336550"/>
          </a:xfrm>
          <a:prstGeom prst="rect">
            <a:avLst/>
          </a:prstGeom>
          <a:noFill/>
          <a:ln w="9525" algn="ctr">
            <a:noFill/>
            <a:miter lim="800000"/>
            <a:headEnd/>
            <a:tailEnd/>
          </a:ln>
          <a:effectLst/>
        </p:spPr>
        <p:txBody>
          <a:bodyPr wrap="none">
            <a:spAutoFit/>
          </a:bodyPr>
          <a:lstStyle/>
          <a:p>
            <a:r>
              <a:rPr lang="en-US" sz="1600" b="1">
                <a:solidFill>
                  <a:srgbClr val="CC0000"/>
                </a:solidFill>
              </a:rPr>
              <a:t>&lt; 35G/Y</a:t>
            </a:r>
          </a:p>
        </p:txBody>
      </p:sp>
      <p:sp>
        <p:nvSpPr>
          <p:cNvPr id="65" name="Text Box 75"/>
          <p:cNvSpPr txBox="1">
            <a:spLocks noChangeArrowheads="1"/>
          </p:cNvSpPr>
          <p:nvPr/>
        </p:nvSpPr>
        <p:spPr bwMode="auto">
          <a:xfrm>
            <a:off x="7315200" y="2286000"/>
            <a:ext cx="1714500" cy="304800"/>
          </a:xfrm>
          <a:prstGeom prst="rect">
            <a:avLst/>
          </a:prstGeom>
          <a:noFill/>
          <a:ln w="9525" algn="ctr">
            <a:noFill/>
            <a:miter lim="800000"/>
            <a:headEnd/>
            <a:tailEnd/>
          </a:ln>
          <a:effectLst/>
        </p:spPr>
        <p:txBody>
          <a:bodyPr wrap="none">
            <a:spAutoFit/>
          </a:bodyPr>
          <a:lstStyle/>
          <a:p>
            <a:r>
              <a:rPr lang="en-US" sz="1400" b="1" dirty="0">
                <a:solidFill>
                  <a:srgbClr val="CC0000"/>
                </a:solidFill>
              </a:rPr>
              <a:t>Very radiation hard</a:t>
            </a:r>
          </a:p>
        </p:txBody>
      </p:sp>
      <p:sp>
        <p:nvSpPr>
          <p:cNvPr id="68" name="Text Box 79"/>
          <p:cNvSpPr txBox="1">
            <a:spLocks noChangeArrowheads="1"/>
          </p:cNvSpPr>
          <p:nvPr/>
        </p:nvSpPr>
        <p:spPr bwMode="auto">
          <a:xfrm>
            <a:off x="4876800" y="4495800"/>
            <a:ext cx="1143000" cy="274638"/>
          </a:xfrm>
          <a:prstGeom prst="rect">
            <a:avLst/>
          </a:prstGeom>
          <a:solidFill>
            <a:srgbClr val="FF9900"/>
          </a:solidFill>
          <a:ln w="9525" algn="ctr">
            <a:noFill/>
            <a:miter lim="800000"/>
            <a:headEnd/>
            <a:tailEnd/>
          </a:ln>
          <a:effectLst/>
        </p:spPr>
        <p:txBody>
          <a:bodyPr>
            <a:spAutoFit/>
          </a:bodyPr>
          <a:lstStyle/>
          <a:p>
            <a:r>
              <a:rPr lang="en-US" sz="1200"/>
              <a:t>RF reference</a:t>
            </a:r>
          </a:p>
        </p:txBody>
      </p:sp>
      <p:sp>
        <p:nvSpPr>
          <p:cNvPr id="69" name="Line 80"/>
          <p:cNvSpPr>
            <a:spLocks noChangeShapeType="1"/>
          </p:cNvSpPr>
          <p:nvPr/>
        </p:nvSpPr>
        <p:spPr bwMode="auto">
          <a:xfrm flipH="1">
            <a:off x="4495800" y="4648200"/>
            <a:ext cx="381000" cy="0"/>
          </a:xfrm>
          <a:prstGeom prst="line">
            <a:avLst/>
          </a:prstGeom>
          <a:noFill/>
          <a:ln w="9525">
            <a:solidFill>
              <a:schemeClr val="tx1"/>
            </a:solidFill>
            <a:round/>
            <a:headEnd/>
            <a:tailEnd/>
          </a:ln>
          <a:effectLst/>
        </p:spPr>
        <p:txBody>
          <a:bodyPr wrap="none" anchor="ctr"/>
          <a:lstStyle/>
          <a:p>
            <a:endParaRPr lang="en-US"/>
          </a:p>
        </p:txBody>
      </p:sp>
      <p:sp>
        <p:nvSpPr>
          <p:cNvPr id="70" name="Line 81"/>
          <p:cNvSpPr>
            <a:spLocks noChangeShapeType="1"/>
          </p:cNvSpPr>
          <p:nvPr/>
        </p:nvSpPr>
        <p:spPr bwMode="auto">
          <a:xfrm flipV="1">
            <a:off x="4495800" y="3352800"/>
            <a:ext cx="0" cy="1295400"/>
          </a:xfrm>
          <a:prstGeom prst="line">
            <a:avLst/>
          </a:prstGeom>
          <a:noFill/>
          <a:ln w="9525">
            <a:solidFill>
              <a:schemeClr val="tx1"/>
            </a:solidFill>
            <a:round/>
            <a:headEnd/>
            <a:tailEnd type="triangle" w="med" len="med"/>
          </a:ln>
          <a:effectLst/>
        </p:spPr>
        <p:txBody>
          <a:bodyPr wrap="none" anchor="ctr"/>
          <a:lstStyle/>
          <a:p>
            <a:endParaRPr lang="en-US"/>
          </a:p>
        </p:txBody>
      </p:sp>
      <p:sp>
        <p:nvSpPr>
          <p:cNvPr id="74" name="Line 5"/>
          <p:cNvSpPr>
            <a:spLocks noChangeShapeType="1"/>
          </p:cNvSpPr>
          <p:nvPr/>
        </p:nvSpPr>
        <p:spPr bwMode="auto">
          <a:xfrm>
            <a:off x="1143000" y="1447800"/>
            <a:ext cx="6248400" cy="0"/>
          </a:xfrm>
          <a:prstGeom prst="line">
            <a:avLst/>
          </a:prstGeom>
          <a:noFill/>
          <a:ln w="19050">
            <a:solidFill>
              <a:schemeClr val="accent1"/>
            </a:solidFill>
            <a:round/>
            <a:headEnd/>
            <a:tailEnd type="triangle" w="med" len="med"/>
          </a:ln>
          <a:effectLst/>
        </p:spPr>
        <p:txBody>
          <a:bodyPr wrap="none" anchor="ctr"/>
          <a:lstStyle/>
          <a:p>
            <a:endParaRPr lang="en-US"/>
          </a:p>
        </p:txBody>
      </p:sp>
      <p:sp>
        <p:nvSpPr>
          <p:cNvPr id="75" name="TextBox 74"/>
          <p:cNvSpPr txBox="1"/>
          <p:nvPr/>
        </p:nvSpPr>
        <p:spPr>
          <a:xfrm>
            <a:off x="0" y="1295400"/>
            <a:ext cx="1128835" cy="307777"/>
          </a:xfrm>
          <a:prstGeom prst="rect">
            <a:avLst/>
          </a:prstGeom>
          <a:noFill/>
        </p:spPr>
        <p:txBody>
          <a:bodyPr wrap="none" rtlCol="0">
            <a:spAutoFit/>
          </a:bodyPr>
          <a:lstStyle/>
          <a:p>
            <a:r>
              <a:rPr lang="en-US" sz="1400" b="1" dirty="0" smtClean="0">
                <a:solidFill>
                  <a:schemeClr val="accent1"/>
                </a:solidFill>
              </a:rPr>
              <a:t>Main Beam</a:t>
            </a:r>
            <a:endParaRPr lang="en-US" sz="1400" b="1" dirty="0">
              <a:solidFill>
                <a:schemeClr val="accent1"/>
              </a:solidFill>
            </a:endParaRPr>
          </a:p>
        </p:txBody>
      </p:sp>
      <p:sp>
        <p:nvSpPr>
          <p:cNvPr id="76" name="TextBox 75"/>
          <p:cNvSpPr txBox="1"/>
          <p:nvPr/>
        </p:nvSpPr>
        <p:spPr>
          <a:xfrm>
            <a:off x="0" y="1828800"/>
            <a:ext cx="1162498" cy="307777"/>
          </a:xfrm>
          <a:prstGeom prst="rect">
            <a:avLst/>
          </a:prstGeom>
          <a:noFill/>
        </p:spPr>
        <p:txBody>
          <a:bodyPr wrap="none" rtlCol="0">
            <a:spAutoFit/>
          </a:bodyPr>
          <a:lstStyle/>
          <a:p>
            <a:r>
              <a:rPr lang="en-US" sz="1400" b="1" dirty="0" smtClean="0">
                <a:solidFill>
                  <a:schemeClr val="accent2"/>
                </a:solidFill>
              </a:rPr>
              <a:t>Drive Beam</a:t>
            </a:r>
            <a:endParaRPr lang="en-US" sz="1400" b="1" dirty="0">
              <a:solidFill>
                <a:schemeClr val="accent2"/>
              </a:solidFill>
            </a:endParaRPr>
          </a:p>
        </p:txBody>
      </p:sp>
      <p:sp>
        <p:nvSpPr>
          <p:cNvPr id="77" name="Rectangle 76"/>
          <p:cNvSpPr/>
          <p:nvPr/>
        </p:nvSpPr>
        <p:spPr>
          <a:xfrm>
            <a:off x="5943600" y="1219200"/>
            <a:ext cx="304800" cy="152400"/>
          </a:xfrm>
          <a:prstGeom prst="rect">
            <a:avLst/>
          </a:prstGeom>
          <a:solidFill>
            <a:schemeClr val="accent3"/>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Text Box 18"/>
          <p:cNvSpPr txBox="1">
            <a:spLocks noChangeArrowheads="1"/>
          </p:cNvSpPr>
          <p:nvPr/>
        </p:nvSpPr>
        <p:spPr bwMode="auto">
          <a:xfrm>
            <a:off x="6172200" y="1981200"/>
            <a:ext cx="531813" cy="274638"/>
          </a:xfrm>
          <a:prstGeom prst="rect">
            <a:avLst/>
          </a:prstGeom>
          <a:noFill/>
          <a:ln w="9525" algn="ctr">
            <a:noFill/>
            <a:miter lim="800000"/>
            <a:headEnd/>
            <a:tailEnd/>
          </a:ln>
          <a:effectLst/>
        </p:spPr>
        <p:txBody>
          <a:bodyPr wrap="none">
            <a:spAutoFit/>
          </a:bodyPr>
          <a:lstStyle/>
          <a:p>
            <a:r>
              <a:rPr lang="en-US" sz="1200" b="1" dirty="0"/>
              <a:t>BLM</a:t>
            </a:r>
          </a:p>
        </p:txBody>
      </p:sp>
      <p:sp>
        <p:nvSpPr>
          <p:cNvPr id="80" name="Rectangle 79"/>
          <p:cNvSpPr/>
          <p:nvPr/>
        </p:nvSpPr>
        <p:spPr>
          <a:xfrm>
            <a:off x="5943600" y="2057400"/>
            <a:ext cx="304800" cy="152400"/>
          </a:xfrm>
          <a:prstGeom prst="rect">
            <a:avLst/>
          </a:prstGeom>
          <a:solidFill>
            <a:schemeClr val="accent3"/>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3" name="Straight Arrow Connector 82"/>
          <p:cNvCxnSpPr>
            <a:stCxn id="24" idx="4"/>
          </p:cNvCxnSpPr>
          <p:nvPr/>
        </p:nvCxnSpPr>
        <p:spPr>
          <a:xfrm rot="5400000">
            <a:off x="6591300" y="2019300"/>
            <a:ext cx="6858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rot="5400000">
            <a:off x="4001294" y="2018506"/>
            <a:ext cx="685800" cy="1588"/>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a:endCxn id="80" idx="2"/>
          </p:cNvCxnSpPr>
          <p:nvPr/>
        </p:nvCxnSpPr>
        <p:spPr>
          <a:xfrm rot="5400000" flipH="1" flipV="1">
            <a:off x="5410200" y="2895600"/>
            <a:ext cx="1371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rot="5400000">
            <a:off x="5449094" y="2932906"/>
            <a:ext cx="1447800" cy="1588"/>
          </a:xfrm>
          <a:prstGeom prst="straightConnector1">
            <a:avLst/>
          </a:prstGeom>
          <a:ln>
            <a:solidFill>
              <a:srgbClr val="C00000"/>
            </a:solidFill>
            <a:tailEnd type="non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a:endCxn id="53" idx="1"/>
          </p:cNvCxnSpPr>
          <p:nvPr/>
        </p:nvCxnSpPr>
        <p:spPr>
          <a:xfrm flipV="1">
            <a:off x="6172200" y="3642519"/>
            <a:ext cx="228600" cy="1508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93"/>
          <p:cNvSpPr/>
          <p:nvPr/>
        </p:nvSpPr>
        <p:spPr>
          <a:xfrm>
            <a:off x="5358989" y="5257800"/>
            <a:ext cx="3711272" cy="784830"/>
          </a:xfrm>
          <a:prstGeom prst="rect">
            <a:avLst/>
          </a:prstGeom>
        </p:spPr>
        <p:txBody>
          <a:bodyPr wrap="none">
            <a:spAutoFit/>
          </a:bodyPr>
          <a:lstStyle/>
          <a:p>
            <a:pPr>
              <a:spcBef>
                <a:spcPct val="50000"/>
              </a:spcBef>
            </a:pPr>
            <a:r>
              <a:rPr lang="en-US" b="1" dirty="0" smtClean="0">
                <a:solidFill>
                  <a:schemeClr val="accent2"/>
                </a:solidFill>
              </a:rPr>
              <a:t>OBS: Only 4 cables per module </a:t>
            </a:r>
          </a:p>
          <a:p>
            <a:pPr>
              <a:spcBef>
                <a:spcPct val="50000"/>
              </a:spcBef>
            </a:pPr>
            <a:r>
              <a:rPr lang="en-US" b="1" dirty="0" smtClean="0">
                <a:solidFill>
                  <a:schemeClr val="accent2"/>
                </a:solidFill>
              </a:rPr>
              <a:t>But could be further reduced!</a:t>
            </a:r>
            <a:endParaRPr lang="en-US" b="1" dirty="0">
              <a:solidFill>
                <a:schemeClr val="accent2"/>
              </a:solidFill>
            </a:endParaRPr>
          </a:p>
        </p:txBody>
      </p:sp>
      <p:sp>
        <p:nvSpPr>
          <p:cNvPr id="78"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3"/>
          <p:cNvSpPr txBox="1">
            <a:spLocks noChangeArrowheads="1"/>
          </p:cNvSpPr>
          <p:nvPr/>
        </p:nvSpPr>
        <p:spPr bwMode="auto">
          <a:xfrm>
            <a:off x="139700" y="906463"/>
            <a:ext cx="6305550" cy="5553075"/>
          </a:xfrm>
          <a:prstGeom prst="rect">
            <a:avLst/>
          </a:prstGeom>
          <a:noFill/>
          <a:ln w="9525">
            <a:noFill/>
            <a:miter lim="800000"/>
            <a:headEnd/>
            <a:tailEnd/>
          </a:ln>
        </p:spPr>
        <p:txBody>
          <a:bodyPr/>
          <a:lstStyle/>
          <a:p>
            <a:pPr marL="342900" indent="-342900">
              <a:spcBef>
                <a:spcPct val="20000"/>
              </a:spcBef>
              <a:buClr>
                <a:srgbClr val="FFCC00"/>
              </a:buClr>
              <a:buSzPct val="80000"/>
              <a:buFont typeface="Arial" pitchFamily="34" charset="0"/>
              <a:buChar char="●"/>
            </a:pPr>
            <a:r>
              <a:rPr lang="en-GB" sz="2800">
                <a:solidFill>
                  <a:srgbClr val="000000"/>
                </a:solidFill>
                <a:latin typeface="Calibri" pitchFamily="34" charset="0"/>
              </a:rPr>
              <a:t>Electronic Standardisation</a:t>
            </a:r>
          </a:p>
          <a:p>
            <a:pPr marL="742950" lvl="1" indent="-285750">
              <a:spcBef>
                <a:spcPct val="20000"/>
              </a:spcBef>
              <a:buClr>
                <a:srgbClr val="33CCFF"/>
              </a:buClr>
              <a:buSzPct val="80000"/>
              <a:buFont typeface="Arial" pitchFamily="34" charset="0"/>
              <a:buChar char="●"/>
            </a:pPr>
            <a:r>
              <a:rPr lang="en-US">
                <a:solidFill>
                  <a:srgbClr val="000000"/>
                </a:solidFill>
                <a:latin typeface="Calibri" pitchFamily="34" charset="0"/>
              </a:rPr>
              <a:t>Single type of digital electronics acquisition card used for the majority of LHC instruments</a:t>
            </a:r>
          </a:p>
          <a:p>
            <a:pPr marL="1143000" lvl="2" indent="-228600">
              <a:spcBef>
                <a:spcPct val="20000"/>
              </a:spcBef>
              <a:buClr>
                <a:srgbClr val="FF99FF"/>
              </a:buClr>
              <a:buSzPct val="80000"/>
              <a:buFont typeface="Arial" pitchFamily="34" charset="0"/>
              <a:buChar char="●"/>
            </a:pPr>
            <a:r>
              <a:rPr lang="en-US" sz="2000">
                <a:solidFill>
                  <a:srgbClr val="000000"/>
                </a:solidFill>
                <a:latin typeface="Calibri" pitchFamily="34" charset="0"/>
              </a:rPr>
              <a:t>Disadvantages</a:t>
            </a:r>
          </a:p>
          <a:p>
            <a:pPr marL="1600200" lvl="3" indent="-228600">
              <a:spcBef>
                <a:spcPct val="20000"/>
              </a:spcBef>
              <a:buClr>
                <a:schemeClr val="tx1"/>
              </a:buClr>
              <a:buSzPct val="80000"/>
              <a:buFont typeface="Arial" pitchFamily="34" charset="0"/>
              <a:buChar char="●"/>
            </a:pPr>
            <a:r>
              <a:rPr lang="en-US" sz="1800">
                <a:solidFill>
                  <a:srgbClr val="000000"/>
                </a:solidFill>
                <a:latin typeface="Calibri" pitchFamily="34" charset="0"/>
              </a:rPr>
              <a:t>Needs from many users have to be assimilated</a:t>
            </a:r>
          </a:p>
          <a:p>
            <a:pPr marL="1600200" lvl="3" indent="-228600">
              <a:spcBef>
                <a:spcPct val="20000"/>
              </a:spcBef>
              <a:buClr>
                <a:schemeClr val="tx1"/>
              </a:buClr>
              <a:buSzPct val="80000"/>
              <a:buFont typeface="Arial" pitchFamily="34" charset="0"/>
              <a:buChar char="●"/>
            </a:pPr>
            <a:r>
              <a:rPr lang="en-US" sz="1800">
                <a:solidFill>
                  <a:srgbClr val="000000"/>
                </a:solidFill>
                <a:latin typeface="Calibri" pitchFamily="34" charset="0"/>
              </a:rPr>
              <a:t>Design more complicated</a:t>
            </a:r>
          </a:p>
          <a:p>
            <a:pPr marL="1600200" lvl="3" indent="-228600">
              <a:spcBef>
                <a:spcPct val="20000"/>
              </a:spcBef>
              <a:buClr>
                <a:schemeClr val="tx1"/>
              </a:buClr>
              <a:buSzPct val="80000"/>
              <a:buFont typeface="Arial" pitchFamily="34" charset="0"/>
              <a:buChar char="●"/>
            </a:pPr>
            <a:r>
              <a:rPr lang="en-US" sz="1800">
                <a:solidFill>
                  <a:srgbClr val="000000"/>
                </a:solidFill>
                <a:latin typeface="Calibri" pitchFamily="34" charset="0"/>
              </a:rPr>
              <a:t>Small changes affect many systems</a:t>
            </a:r>
          </a:p>
          <a:p>
            <a:pPr marL="1143000" lvl="2" indent="-228600">
              <a:spcBef>
                <a:spcPct val="20000"/>
              </a:spcBef>
              <a:buClr>
                <a:srgbClr val="FF99FF"/>
              </a:buClr>
              <a:buSzPct val="80000"/>
              <a:buFont typeface="Arial" pitchFamily="34" charset="0"/>
              <a:buChar char="●"/>
            </a:pPr>
            <a:r>
              <a:rPr lang="en-US" sz="2000">
                <a:solidFill>
                  <a:srgbClr val="000000"/>
                </a:solidFill>
                <a:latin typeface="Calibri" pitchFamily="34" charset="0"/>
              </a:rPr>
              <a:t>Advantages</a:t>
            </a:r>
          </a:p>
          <a:p>
            <a:pPr marL="1600200" lvl="3" indent="-228600">
              <a:spcBef>
                <a:spcPct val="20000"/>
              </a:spcBef>
              <a:buClr>
                <a:schemeClr val="tx1"/>
              </a:buClr>
              <a:buSzPct val="80000"/>
              <a:buFont typeface="Arial" pitchFamily="34" charset="0"/>
              <a:buChar char="●"/>
            </a:pPr>
            <a:r>
              <a:rPr lang="en-US" sz="1800">
                <a:solidFill>
                  <a:srgbClr val="000000"/>
                </a:solidFill>
                <a:latin typeface="Calibri" pitchFamily="34" charset="0"/>
              </a:rPr>
              <a:t>More efficient &amp; cheaper production runs</a:t>
            </a:r>
          </a:p>
          <a:p>
            <a:pPr marL="1600200" lvl="3" indent="-228600">
              <a:spcBef>
                <a:spcPct val="20000"/>
              </a:spcBef>
              <a:buClr>
                <a:schemeClr val="tx1"/>
              </a:buClr>
              <a:buSzPct val="80000"/>
              <a:buFont typeface="Arial" pitchFamily="34" charset="0"/>
              <a:buChar char="●"/>
            </a:pPr>
            <a:r>
              <a:rPr lang="en-US" sz="1800">
                <a:solidFill>
                  <a:srgbClr val="000000"/>
                </a:solidFill>
                <a:latin typeface="Calibri" pitchFamily="34" charset="0"/>
              </a:rPr>
              <a:t>Faults easier to find as many users test a single product</a:t>
            </a:r>
          </a:p>
          <a:p>
            <a:pPr marL="1600200" lvl="3" indent="-228600">
              <a:spcBef>
                <a:spcPct val="20000"/>
              </a:spcBef>
              <a:buClr>
                <a:schemeClr val="tx1"/>
              </a:buClr>
              <a:buSzPct val="80000"/>
              <a:buFont typeface="Arial" pitchFamily="34" charset="0"/>
              <a:buChar char="●"/>
            </a:pPr>
            <a:r>
              <a:rPr lang="en-US" sz="1800">
                <a:solidFill>
                  <a:srgbClr val="000000"/>
                </a:solidFill>
                <a:latin typeface="Calibri" pitchFamily="34" charset="0"/>
              </a:rPr>
              <a:t>Software development much faster</a:t>
            </a:r>
          </a:p>
        </p:txBody>
      </p:sp>
      <p:pic>
        <p:nvPicPr>
          <p:cNvPr id="75779" name="Picture 6" descr="EDA-00998-V3_front34_DEM"/>
          <p:cNvPicPr>
            <a:picLocks noChangeAspect="1" noChangeArrowheads="1"/>
          </p:cNvPicPr>
          <p:nvPr/>
        </p:nvPicPr>
        <p:blipFill>
          <a:blip r:embed="rId3"/>
          <a:srcRect/>
          <a:stretch>
            <a:fillRect/>
          </a:stretch>
        </p:blipFill>
        <p:spPr bwMode="auto">
          <a:xfrm>
            <a:off x="6538913" y="762000"/>
            <a:ext cx="2146300" cy="5465763"/>
          </a:xfrm>
          <a:prstGeom prst="rect">
            <a:avLst/>
          </a:prstGeom>
          <a:noFill/>
          <a:ln w="9525">
            <a:noFill/>
            <a:miter lim="800000"/>
            <a:headEnd/>
            <a:tailEnd/>
          </a:ln>
        </p:spPr>
      </p:pic>
      <p:sp>
        <p:nvSpPr>
          <p:cNvPr id="75780" name="Rectangle 13"/>
          <p:cNvSpPr>
            <a:spLocks noChangeArrowheads="1"/>
          </p:cNvSpPr>
          <p:nvPr/>
        </p:nvSpPr>
        <p:spPr bwMode="auto">
          <a:xfrm>
            <a:off x="1857375" y="549275"/>
            <a:ext cx="7286625" cy="93663"/>
          </a:xfrm>
          <a:prstGeom prst="rect">
            <a:avLst/>
          </a:prstGeom>
          <a:gradFill rotWithShape="0">
            <a:gsLst>
              <a:gs pos="0">
                <a:srgbClr val="0099FF"/>
              </a:gs>
              <a:gs pos="100000">
                <a:srgbClr val="004776"/>
              </a:gs>
            </a:gsLst>
            <a:path path="shape">
              <a:fillToRect l="50000" t="50000" r="50000" b="50000"/>
            </a:path>
          </a:gradFill>
          <a:ln w="9525">
            <a:solidFill>
              <a:srgbClr val="000000"/>
            </a:solidFill>
            <a:miter lim="800000"/>
            <a:headEnd/>
            <a:tailEnd/>
          </a:ln>
        </p:spPr>
        <p:txBody>
          <a:bodyPr wrap="none" anchor="ctr"/>
          <a:lstStyle/>
          <a:p>
            <a:endParaRPr lang="fr-FR" sz="1800"/>
          </a:p>
        </p:txBody>
      </p:sp>
      <p:pic>
        <p:nvPicPr>
          <p:cNvPr id="75781" name="Picture 8" descr="CERN logo"/>
          <p:cNvPicPr>
            <a:picLocks noChangeAspect="1" noChangeArrowheads="1"/>
          </p:cNvPicPr>
          <p:nvPr/>
        </p:nvPicPr>
        <p:blipFill>
          <a:blip r:embed="rId4"/>
          <a:srcRect/>
          <a:stretch>
            <a:fillRect/>
          </a:stretch>
        </p:blipFill>
        <p:spPr bwMode="auto">
          <a:xfrm>
            <a:off x="8710613" y="66675"/>
            <a:ext cx="433387" cy="433388"/>
          </a:xfrm>
          <a:prstGeom prst="rect">
            <a:avLst/>
          </a:prstGeom>
          <a:noFill/>
          <a:ln w="9525">
            <a:noFill/>
            <a:miter lim="800000"/>
            <a:headEnd/>
            <a:tailEnd/>
          </a:ln>
        </p:spPr>
      </p:pic>
      <p:grpSp>
        <p:nvGrpSpPr>
          <p:cNvPr id="2" name="Group 29"/>
          <p:cNvGrpSpPr>
            <a:grpSpLocks/>
          </p:cNvGrpSpPr>
          <p:nvPr/>
        </p:nvGrpSpPr>
        <p:grpSpPr bwMode="auto">
          <a:xfrm>
            <a:off x="-76200" y="0"/>
            <a:ext cx="1922463" cy="782638"/>
            <a:chOff x="-46" y="0"/>
            <a:chExt cx="1211" cy="493"/>
          </a:xfrm>
        </p:grpSpPr>
        <p:pic>
          <p:nvPicPr>
            <p:cNvPr id="75787" name="Picture 30" descr="0609001_04-A4-at-144-dpi"/>
            <p:cNvPicPr>
              <a:picLocks noChangeAspect="1" noChangeArrowheads="1"/>
            </p:cNvPicPr>
            <p:nvPr/>
          </p:nvPicPr>
          <p:blipFill>
            <a:blip r:embed="rId5"/>
            <a:srcRect/>
            <a:stretch>
              <a:fillRect/>
            </a:stretch>
          </p:blipFill>
          <p:spPr bwMode="auto">
            <a:xfrm>
              <a:off x="0" y="0"/>
              <a:ext cx="1165" cy="414"/>
            </a:xfrm>
            <a:prstGeom prst="rect">
              <a:avLst/>
            </a:prstGeom>
            <a:noFill/>
            <a:ln w="9525">
              <a:noFill/>
              <a:miter lim="800000"/>
              <a:headEnd/>
              <a:tailEnd/>
            </a:ln>
          </p:spPr>
        </p:pic>
        <p:sp>
          <p:nvSpPr>
            <p:cNvPr id="75788" name="Rectangle 31"/>
            <p:cNvSpPr>
              <a:spLocks noChangeArrowheads="1"/>
            </p:cNvSpPr>
            <p:nvPr/>
          </p:nvSpPr>
          <p:spPr bwMode="auto">
            <a:xfrm>
              <a:off x="0" y="246"/>
              <a:ext cx="1165" cy="168"/>
            </a:xfrm>
            <a:prstGeom prst="rect">
              <a:avLst/>
            </a:prstGeom>
            <a:gradFill rotWithShape="1">
              <a:gsLst>
                <a:gs pos="0">
                  <a:srgbClr val="000032">
                    <a:alpha val="32999"/>
                  </a:srgbClr>
                </a:gs>
                <a:gs pos="100000">
                  <a:srgbClr val="000017"/>
                </a:gs>
              </a:gsLst>
              <a:lin ang="5400000" scaled="1"/>
            </a:gradFill>
            <a:ln w="9525">
              <a:noFill/>
              <a:miter lim="800000"/>
              <a:headEnd/>
              <a:tailEnd/>
            </a:ln>
          </p:spPr>
          <p:txBody>
            <a:bodyPr wrap="none" anchor="ctr"/>
            <a:lstStyle/>
            <a:p>
              <a:endParaRPr lang="fr-FR" sz="1800"/>
            </a:p>
          </p:txBody>
        </p:sp>
        <p:sp>
          <p:nvSpPr>
            <p:cNvPr id="75789" name="Rectangle 32"/>
            <p:cNvSpPr>
              <a:spLocks noChangeArrowheads="1"/>
            </p:cNvSpPr>
            <p:nvPr/>
          </p:nvSpPr>
          <p:spPr bwMode="auto">
            <a:xfrm>
              <a:off x="0" y="372"/>
              <a:ext cx="1165" cy="42"/>
            </a:xfrm>
            <a:prstGeom prst="rect">
              <a:avLst/>
            </a:prstGeom>
            <a:solidFill>
              <a:srgbClr val="000000"/>
            </a:solidFill>
            <a:ln w="9525">
              <a:noFill/>
              <a:miter lim="800000"/>
              <a:headEnd/>
              <a:tailEnd/>
            </a:ln>
          </p:spPr>
          <p:txBody>
            <a:bodyPr wrap="none" anchor="ctr"/>
            <a:lstStyle/>
            <a:p>
              <a:endParaRPr lang="fr-FR" sz="1800"/>
            </a:p>
          </p:txBody>
        </p:sp>
        <p:sp>
          <p:nvSpPr>
            <p:cNvPr id="10" name="Rectangle 33"/>
            <p:cNvSpPr>
              <a:spLocks noChangeArrowheads="1"/>
            </p:cNvSpPr>
            <p:nvPr/>
          </p:nvSpPr>
          <p:spPr bwMode="auto">
            <a:xfrm>
              <a:off x="-46" y="230"/>
              <a:ext cx="645" cy="202"/>
            </a:xfrm>
            <a:prstGeom prst="rect">
              <a:avLst/>
            </a:prstGeom>
            <a:noFill/>
            <a:ln w="9525">
              <a:noFill/>
              <a:miter lim="800000"/>
              <a:headEnd/>
              <a:tailEnd/>
            </a:ln>
            <a:effectLst>
              <a:outerShdw dist="12700" dir="5400000" algn="ctr" rotWithShape="0">
                <a:srgbClr val="800000">
                  <a:alpha val="50000"/>
                </a:srgbClr>
              </a:outerShdw>
            </a:effectLst>
          </p:spPr>
          <p:txBody>
            <a:bodyPr/>
            <a:lstStyle/>
            <a:p>
              <a:r>
                <a:rPr lang="en-US" sz="1800" i="1">
                  <a:solidFill>
                    <a:srgbClr val="FF6400"/>
                  </a:solidFill>
                  <a:latin typeface="Californian FB" pitchFamily="18" charset="0"/>
                </a:rPr>
                <a:t>CLIC</a:t>
              </a:r>
            </a:p>
          </p:txBody>
        </p:sp>
        <p:grpSp>
          <p:nvGrpSpPr>
            <p:cNvPr id="3" name="Group 34"/>
            <p:cNvGrpSpPr>
              <a:grpSpLocks/>
            </p:cNvGrpSpPr>
            <p:nvPr/>
          </p:nvGrpSpPr>
          <p:grpSpPr bwMode="auto">
            <a:xfrm>
              <a:off x="664" y="190"/>
              <a:ext cx="483" cy="303"/>
              <a:chOff x="3073" y="2629"/>
              <a:chExt cx="2698" cy="1691"/>
            </a:xfrm>
          </p:grpSpPr>
          <p:pic>
            <p:nvPicPr>
              <p:cNvPr id="75792" name="Picture 35" descr="Image9b"/>
              <p:cNvPicPr>
                <a:picLocks noChangeAspect="1" noChangeArrowheads="1"/>
              </p:cNvPicPr>
              <p:nvPr/>
            </p:nvPicPr>
            <p:blipFill>
              <a:blip r:embed="rId6"/>
              <a:srcRect/>
              <a:stretch>
                <a:fillRect/>
              </a:stretch>
            </p:blipFill>
            <p:spPr bwMode="auto">
              <a:xfrm>
                <a:off x="4225" y="2759"/>
                <a:ext cx="1546" cy="1561"/>
              </a:xfrm>
              <a:prstGeom prst="rect">
                <a:avLst/>
              </a:prstGeom>
              <a:noFill/>
              <a:ln w="9525">
                <a:noFill/>
                <a:miter lim="800000"/>
                <a:headEnd/>
                <a:tailEnd/>
              </a:ln>
            </p:spPr>
          </p:pic>
          <p:pic>
            <p:nvPicPr>
              <p:cNvPr id="75793" name="Picture 36" descr="Image6"/>
              <p:cNvPicPr>
                <a:picLocks noChangeAspect="1" noChangeArrowheads="1"/>
              </p:cNvPicPr>
              <p:nvPr/>
            </p:nvPicPr>
            <p:blipFill>
              <a:blip r:embed="rId7"/>
              <a:srcRect/>
              <a:stretch>
                <a:fillRect/>
              </a:stretch>
            </p:blipFill>
            <p:spPr bwMode="auto">
              <a:xfrm>
                <a:off x="3073" y="2629"/>
                <a:ext cx="2087" cy="1224"/>
              </a:xfrm>
              <a:prstGeom prst="rect">
                <a:avLst/>
              </a:prstGeom>
              <a:noFill/>
              <a:ln w="9525">
                <a:noFill/>
                <a:miter lim="800000"/>
                <a:headEnd/>
                <a:tailEnd/>
              </a:ln>
            </p:spPr>
          </p:pic>
        </p:grpSp>
      </p:grpSp>
      <p:sp>
        <p:nvSpPr>
          <p:cNvPr id="75783" name="Text Box 13"/>
          <p:cNvSpPr txBox="1">
            <a:spLocks noChangeArrowheads="1"/>
          </p:cNvSpPr>
          <p:nvPr/>
        </p:nvSpPr>
        <p:spPr bwMode="auto">
          <a:xfrm>
            <a:off x="1295400" y="0"/>
            <a:ext cx="6696075" cy="523875"/>
          </a:xfrm>
          <a:prstGeom prst="rect">
            <a:avLst/>
          </a:prstGeom>
          <a:noFill/>
          <a:ln w="9525">
            <a:noFill/>
            <a:miter lim="800000"/>
            <a:headEnd/>
            <a:tailEnd/>
          </a:ln>
        </p:spPr>
        <p:txBody>
          <a:bodyPr>
            <a:spAutoFit/>
          </a:bodyPr>
          <a:lstStyle/>
          <a:p>
            <a:pPr algn="ctr"/>
            <a:r>
              <a:rPr lang="en-US" sz="2800">
                <a:solidFill>
                  <a:srgbClr val="FF0000"/>
                </a:solidFill>
                <a:latin typeface="Calibri" pitchFamily="34" charset="0"/>
              </a:rPr>
              <a:t>Numbers of devices</a:t>
            </a:r>
          </a:p>
        </p:txBody>
      </p:sp>
      <p:cxnSp>
        <p:nvCxnSpPr>
          <p:cNvPr id="15" name="Connecteur droit 14"/>
          <p:cNvCxnSpPr>
            <a:cxnSpLocks noChangeShapeType="1"/>
          </p:cNvCxnSpPr>
          <p:nvPr/>
        </p:nvCxnSpPr>
        <p:spPr bwMode="auto">
          <a:xfrm>
            <a:off x="0" y="6324600"/>
            <a:ext cx="9144000" cy="1588"/>
          </a:xfrm>
          <a:prstGeom prst="line">
            <a:avLst/>
          </a:prstGeom>
          <a:noFill/>
          <a:ln w="25400">
            <a:solidFill>
              <a:schemeClr val="accent1"/>
            </a:solidFill>
            <a:round/>
            <a:headEnd/>
            <a:tailEnd/>
          </a:ln>
          <a:effectLst>
            <a:outerShdw dist="20000" dir="5400000" rotWithShape="0">
              <a:srgbClr val="808080">
                <a:alpha val="37999"/>
              </a:srgbClr>
            </a:outerShdw>
          </a:effectLst>
        </p:spPr>
      </p:cxnSp>
      <p:sp>
        <p:nvSpPr>
          <p:cNvPr id="75785" name="ZoneTexte 15"/>
          <p:cNvSpPr txBox="1">
            <a:spLocks noChangeArrowheads="1"/>
          </p:cNvSpPr>
          <p:nvPr/>
        </p:nvSpPr>
        <p:spPr bwMode="auto">
          <a:xfrm>
            <a:off x="4953000" y="6488112"/>
            <a:ext cx="995363" cy="369888"/>
          </a:xfrm>
          <a:prstGeom prst="rect">
            <a:avLst/>
          </a:prstGeom>
          <a:noFill/>
          <a:ln w="9525">
            <a:noFill/>
            <a:miter lim="800000"/>
            <a:headEnd/>
            <a:tailEnd/>
          </a:ln>
        </p:spPr>
        <p:txBody>
          <a:bodyPr wrap="none">
            <a:spAutoFit/>
          </a:bodyPr>
          <a:lstStyle/>
          <a:p>
            <a:r>
              <a:rPr lang="fr-FR" sz="1800" dirty="0">
                <a:latin typeface="Calibri" pitchFamily="34" charset="0"/>
              </a:rPr>
              <a:t> R. Jones</a:t>
            </a:r>
          </a:p>
        </p:txBody>
      </p:sp>
      <p:sp>
        <p:nvSpPr>
          <p:cNvPr id="18" name="Date Placeholder 2"/>
          <p:cNvSpPr>
            <a:spLocks noGrp="1"/>
          </p:cNvSpPr>
          <p:nvPr>
            <p:ph type="dt" sz="half" idx="10"/>
          </p:nvPr>
        </p:nvSpPr>
        <p:spPr>
          <a:xfrm>
            <a:off x="0" y="6492875"/>
            <a:ext cx="2895600" cy="365125"/>
          </a:xfrm>
        </p:spPr>
        <p:txBody>
          <a:bodyPr/>
          <a:lstStyle/>
          <a:p>
            <a:r>
              <a:rPr lang="en-US" b="1" dirty="0" smtClean="0"/>
              <a:t>CLIC workshop  15-16 September 2009</a:t>
            </a:r>
            <a:endParaRPr lang="en-US" b="1"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ctrTitle"/>
          </p:nvPr>
        </p:nvSpPr>
        <p:spPr>
          <a:xfrm>
            <a:off x="1828800" y="-571500"/>
            <a:ext cx="6477000" cy="1143000"/>
          </a:xfrm>
        </p:spPr>
        <p:txBody>
          <a:bodyPr/>
          <a:lstStyle/>
          <a:p>
            <a:pPr eaLnBrk="1" hangingPunct="1"/>
            <a:r>
              <a:rPr lang="en-US" sz="2800" dirty="0" smtClean="0">
                <a:solidFill>
                  <a:srgbClr val="FF0000"/>
                </a:solidFill>
              </a:rPr>
              <a:t>LAPP BPM Read-out electronics</a:t>
            </a:r>
          </a:p>
        </p:txBody>
      </p:sp>
      <p:sp>
        <p:nvSpPr>
          <p:cNvPr id="76803" name="Rectangle 10"/>
          <p:cNvSpPr>
            <a:spLocks noChangeArrowheads="1"/>
          </p:cNvSpPr>
          <p:nvPr/>
        </p:nvSpPr>
        <p:spPr bwMode="auto">
          <a:xfrm>
            <a:off x="-76200" y="6400800"/>
            <a:ext cx="8305800" cy="457200"/>
          </a:xfrm>
          <a:prstGeom prst="rect">
            <a:avLst/>
          </a:prstGeom>
          <a:noFill/>
          <a:ln w="9525">
            <a:noFill/>
            <a:miter lim="800000"/>
            <a:headEnd/>
            <a:tailEnd/>
          </a:ln>
        </p:spPr>
        <p:txBody>
          <a:bodyPr/>
          <a:lstStyle/>
          <a:p>
            <a:pPr algn="ctr">
              <a:spcBef>
                <a:spcPct val="20000"/>
              </a:spcBef>
            </a:pPr>
            <a:r>
              <a:rPr lang="fr-FR" sz="1800">
                <a:latin typeface="Calibri" pitchFamily="34" charset="0"/>
              </a:rPr>
              <a:t>S. Vilalte, J. Jacquemier, Y. Karyotakis, J. Nappa, P. Poulier, J. Tassan</a:t>
            </a:r>
          </a:p>
          <a:p>
            <a:pPr algn="ctr">
              <a:spcBef>
                <a:spcPct val="20000"/>
              </a:spcBef>
            </a:pPr>
            <a:endParaRPr lang="fr-FR" sz="1800">
              <a:latin typeface="Calibri" pitchFamily="34" charset="0"/>
            </a:endParaRPr>
          </a:p>
          <a:p>
            <a:pPr algn="ctr">
              <a:spcBef>
                <a:spcPct val="20000"/>
              </a:spcBef>
            </a:pPr>
            <a:endParaRPr lang="fr-FR" sz="1800">
              <a:latin typeface="Calibri" pitchFamily="34" charset="0"/>
            </a:endParaRPr>
          </a:p>
          <a:p>
            <a:pPr algn="ctr">
              <a:spcBef>
                <a:spcPct val="20000"/>
              </a:spcBef>
            </a:pPr>
            <a:endParaRPr lang="fr-FR" sz="1800">
              <a:latin typeface="Calibri" pitchFamily="34" charset="0"/>
            </a:endParaRPr>
          </a:p>
          <a:p>
            <a:pPr algn="ctr">
              <a:spcBef>
                <a:spcPct val="20000"/>
              </a:spcBef>
            </a:pPr>
            <a:endParaRPr lang="fr-FR" sz="1800">
              <a:latin typeface="Calibri" pitchFamily="34" charset="0"/>
            </a:endParaRPr>
          </a:p>
        </p:txBody>
      </p:sp>
      <p:pic>
        <p:nvPicPr>
          <p:cNvPr id="76804" name="Picture 11" descr="Logo LAPP"/>
          <p:cNvPicPr>
            <a:picLocks noChangeAspect="1" noChangeArrowheads="1"/>
          </p:cNvPicPr>
          <p:nvPr/>
        </p:nvPicPr>
        <p:blipFill>
          <a:blip r:embed="rId3" cstate="print"/>
          <a:srcRect/>
          <a:stretch>
            <a:fillRect/>
          </a:stretch>
        </p:blipFill>
        <p:spPr bwMode="auto">
          <a:xfrm>
            <a:off x="0" y="6394450"/>
            <a:ext cx="762000" cy="463550"/>
          </a:xfrm>
          <a:prstGeom prst="rect">
            <a:avLst/>
          </a:prstGeom>
          <a:noFill/>
          <a:ln w="9525">
            <a:noFill/>
            <a:miter lim="800000"/>
            <a:headEnd/>
            <a:tailEnd/>
          </a:ln>
        </p:spPr>
      </p:pic>
      <p:sp>
        <p:nvSpPr>
          <p:cNvPr id="76805" name="Rectangle 13"/>
          <p:cNvSpPr>
            <a:spLocks noChangeArrowheads="1"/>
          </p:cNvSpPr>
          <p:nvPr/>
        </p:nvSpPr>
        <p:spPr bwMode="auto">
          <a:xfrm>
            <a:off x="1676400" y="533400"/>
            <a:ext cx="7286625" cy="93663"/>
          </a:xfrm>
          <a:prstGeom prst="rect">
            <a:avLst/>
          </a:prstGeom>
          <a:gradFill rotWithShape="0">
            <a:gsLst>
              <a:gs pos="0">
                <a:srgbClr val="0099FF"/>
              </a:gs>
              <a:gs pos="100000">
                <a:srgbClr val="004776"/>
              </a:gs>
            </a:gsLst>
            <a:path path="shape">
              <a:fillToRect l="50000" t="50000" r="50000" b="50000"/>
            </a:path>
          </a:gradFill>
          <a:ln w="9525">
            <a:solidFill>
              <a:srgbClr val="000000"/>
            </a:solidFill>
            <a:miter lim="800000"/>
            <a:headEnd/>
            <a:tailEnd/>
          </a:ln>
        </p:spPr>
        <p:txBody>
          <a:bodyPr wrap="none" anchor="ctr"/>
          <a:lstStyle/>
          <a:p>
            <a:endParaRPr lang="fr-FR" sz="1800"/>
          </a:p>
        </p:txBody>
      </p:sp>
      <p:pic>
        <p:nvPicPr>
          <p:cNvPr id="76806" name="Picture 8" descr="CERN logo"/>
          <p:cNvPicPr>
            <a:picLocks noChangeAspect="1" noChangeArrowheads="1"/>
          </p:cNvPicPr>
          <p:nvPr/>
        </p:nvPicPr>
        <p:blipFill>
          <a:blip r:embed="rId4"/>
          <a:srcRect/>
          <a:stretch>
            <a:fillRect/>
          </a:stretch>
        </p:blipFill>
        <p:spPr bwMode="auto">
          <a:xfrm>
            <a:off x="8710613" y="66675"/>
            <a:ext cx="433387" cy="433388"/>
          </a:xfrm>
          <a:prstGeom prst="rect">
            <a:avLst/>
          </a:prstGeom>
          <a:noFill/>
          <a:ln w="9525">
            <a:noFill/>
            <a:miter lim="800000"/>
            <a:headEnd/>
            <a:tailEnd/>
          </a:ln>
        </p:spPr>
      </p:pic>
      <p:grpSp>
        <p:nvGrpSpPr>
          <p:cNvPr id="2" name="Group 29"/>
          <p:cNvGrpSpPr>
            <a:grpSpLocks/>
          </p:cNvGrpSpPr>
          <p:nvPr/>
        </p:nvGrpSpPr>
        <p:grpSpPr bwMode="auto">
          <a:xfrm>
            <a:off x="-76200" y="0"/>
            <a:ext cx="1922463" cy="782638"/>
            <a:chOff x="-46" y="0"/>
            <a:chExt cx="1211" cy="493"/>
          </a:xfrm>
        </p:grpSpPr>
        <p:pic>
          <p:nvPicPr>
            <p:cNvPr id="76813" name="Picture 30" descr="0609001_04-A4-at-144-dpi"/>
            <p:cNvPicPr>
              <a:picLocks noChangeAspect="1" noChangeArrowheads="1"/>
            </p:cNvPicPr>
            <p:nvPr/>
          </p:nvPicPr>
          <p:blipFill>
            <a:blip r:embed="rId5"/>
            <a:srcRect/>
            <a:stretch>
              <a:fillRect/>
            </a:stretch>
          </p:blipFill>
          <p:spPr bwMode="auto">
            <a:xfrm>
              <a:off x="0" y="0"/>
              <a:ext cx="1165" cy="414"/>
            </a:xfrm>
            <a:prstGeom prst="rect">
              <a:avLst/>
            </a:prstGeom>
            <a:noFill/>
            <a:ln w="9525">
              <a:noFill/>
              <a:miter lim="800000"/>
              <a:headEnd/>
              <a:tailEnd/>
            </a:ln>
          </p:spPr>
        </p:pic>
        <p:sp>
          <p:nvSpPr>
            <p:cNvPr id="76814" name="Rectangle 31"/>
            <p:cNvSpPr>
              <a:spLocks noChangeArrowheads="1"/>
            </p:cNvSpPr>
            <p:nvPr/>
          </p:nvSpPr>
          <p:spPr bwMode="auto">
            <a:xfrm>
              <a:off x="0" y="246"/>
              <a:ext cx="1165" cy="168"/>
            </a:xfrm>
            <a:prstGeom prst="rect">
              <a:avLst/>
            </a:prstGeom>
            <a:gradFill rotWithShape="1">
              <a:gsLst>
                <a:gs pos="0">
                  <a:srgbClr val="000032">
                    <a:alpha val="32999"/>
                  </a:srgbClr>
                </a:gs>
                <a:gs pos="100000">
                  <a:srgbClr val="000017"/>
                </a:gs>
              </a:gsLst>
              <a:lin ang="5400000" scaled="1"/>
            </a:gradFill>
            <a:ln w="9525">
              <a:noFill/>
              <a:miter lim="800000"/>
              <a:headEnd/>
              <a:tailEnd/>
            </a:ln>
          </p:spPr>
          <p:txBody>
            <a:bodyPr wrap="none" anchor="ctr"/>
            <a:lstStyle/>
            <a:p>
              <a:endParaRPr lang="fr-FR" sz="1800"/>
            </a:p>
          </p:txBody>
        </p:sp>
        <p:sp>
          <p:nvSpPr>
            <p:cNvPr id="76815" name="Rectangle 32"/>
            <p:cNvSpPr>
              <a:spLocks noChangeArrowheads="1"/>
            </p:cNvSpPr>
            <p:nvPr/>
          </p:nvSpPr>
          <p:spPr bwMode="auto">
            <a:xfrm>
              <a:off x="0" y="372"/>
              <a:ext cx="1165" cy="42"/>
            </a:xfrm>
            <a:prstGeom prst="rect">
              <a:avLst/>
            </a:prstGeom>
            <a:solidFill>
              <a:srgbClr val="000000"/>
            </a:solidFill>
            <a:ln w="9525">
              <a:noFill/>
              <a:miter lim="800000"/>
              <a:headEnd/>
              <a:tailEnd/>
            </a:ln>
          </p:spPr>
          <p:txBody>
            <a:bodyPr wrap="none" anchor="ctr"/>
            <a:lstStyle/>
            <a:p>
              <a:endParaRPr lang="fr-FR" sz="1800"/>
            </a:p>
          </p:txBody>
        </p:sp>
        <p:sp>
          <p:nvSpPr>
            <p:cNvPr id="15" name="Rectangle 33"/>
            <p:cNvSpPr>
              <a:spLocks noChangeArrowheads="1"/>
            </p:cNvSpPr>
            <p:nvPr/>
          </p:nvSpPr>
          <p:spPr bwMode="auto">
            <a:xfrm>
              <a:off x="-46" y="230"/>
              <a:ext cx="645" cy="202"/>
            </a:xfrm>
            <a:prstGeom prst="rect">
              <a:avLst/>
            </a:prstGeom>
            <a:noFill/>
            <a:ln w="9525">
              <a:noFill/>
              <a:miter lim="800000"/>
              <a:headEnd/>
              <a:tailEnd/>
            </a:ln>
            <a:effectLst>
              <a:outerShdw dist="12700" dir="5400000" algn="ctr" rotWithShape="0">
                <a:srgbClr val="800000">
                  <a:alpha val="50000"/>
                </a:srgbClr>
              </a:outerShdw>
            </a:effectLst>
          </p:spPr>
          <p:txBody>
            <a:bodyPr/>
            <a:lstStyle/>
            <a:p>
              <a:r>
                <a:rPr lang="en-US" sz="1800" i="1">
                  <a:solidFill>
                    <a:srgbClr val="FF6400"/>
                  </a:solidFill>
                  <a:latin typeface="Californian FB" pitchFamily="18" charset="0"/>
                </a:rPr>
                <a:t>CLIC</a:t>
              </a:r>
            </a:p>
          </p:txBody>
        </p:sp>
        <p:grpSp>
          <p:nvGrpSpPr>
            <p:cNvPr id="3" name="Group 34"/>
            <p:cNvGrpSpPr>
              <a:grpSpLocks/>
            </p:cNvGrpSpPr>
            <p:nvPr/>
          </p:nvGrpSpPr>
          <p:grpSpPr bwMode="auto">
            <a:xfrm>
              <a:off x="664" y="190"/>
              <a:ext cx="483" cy="303"/>
              <a:chOff x="3073" y="2629"/>
              <a:chExt cx="2698" cy="1691"/>
            </a:xfrm>
          </p:grpSpPr>
          <p:pic>
            <p:nvPicPr>
              <p:cNvPr id="76818" name="Picture 35" descr="Image9b"/>
              <p:cNvPicPr>
                <a:picLocks noChangeAspect="1" noChangeArrowheads="1"/>
              </p:cNvPicPr>
              <p:nvPr/>
            </p:nvPicPr>
            <p:blipFill>
              <a:blip r:embed="rId6"/>
              <a:srcRect/>
              <a:stretch>
                <a:fillRect/>
              </a:stretch>
            </p:blipFill>
            <p:spPr bwMode="auto">
              <a:xfrm>
                <a:off x="4225" y="2759"/>
                <a:ext cx="1546" cy="1561"/>
              </a:xfrm>
              <a:prstGeom prst="rect">
                <a:avLst/>
              </a:prstGeom>
              <a:noFill/>
              <a:ln w="9525">
                <a:noFill/>
                <a:miter lim="800000"/>
                <a:headEnd/>
                <a:tailEnd/>
              </a:ln>
            </p:spPr>
          </p:pic>
          <p:pic>
            <p:nvPicPr>
              <p:cNvPr id="76819" name="Picture 36" descr="Image6"/>
              <p:cNvPicPr>
                <a:picLocks noChangeAspect="1" noChangeArrowheads="1"/>
              </p:cNvPicPr>
              <p:nvPr/>
            </p:nvPicPr>
            <p:blipFill>
              <a:blip r:embed="rId7"/>
              <a:srcRect/>
              <a:stretch>
                <a:fillRect/>
              </a:stretch>
            </p:blipFill>
            <p:spPr bwMode="auto">
              <a:xfrm>
                <a:off x="3073" y="2629"/>
                <a:ext cx="2087" cy="1224"/>
              </a:xfrm>
              <a:prstGeom prst="rect">
                <a:avLst/>
              </a:prstGeom>
              <a:noFill/>
              <a:ln w="9525">
                <a:noFill/>
                <a:miter lim="800000"/>
                <a:headEnd/>
                <a:tailEnd/>
              </a:ln>
            </p:spPr>
          </p:pic>
        </p:grpSp>
      </p:grpSp>
      <p:pic>
        <p:nvPicPr>
          <p:cNvPr id="76808" name="Picture 99" descr="uranus2"/>
          <p:cNvPicPr>
            <a:picLocks noChangeAspect="1" noChangeArrowheads="1"/>
          </p:cNvPicPr>
          <p:nvPr/>
        </p:nvPicPr>
        <p:blipFill>
          <a:blip r:embed="rId8" cstate="print"/>
          <a:srcRect/>
          <a:stretch>
            <a:fillRect/>
          </a:stretch>
        </p:blipFill>
        <p:spPr bwMode="auto">
          <a:xfrm>
            <a:off x="304800" y="990600"/>
            <a:ext cx="3092450" cy="2057400"/>
          </a:xfrm>
          <a:prstGeom prst="rect">
            <a:avLst/>
          </a:prstGeom>
          <a:noFill/>
          <a:ln w="9525">
            <a:solidFill>
              <a:schemeClr val="accent2"/>
            </a:solidFill>
            <a:miter lim="800000"/>
            <a:headEnd/>
            <a:tailEnd/>
          </a:ln>
        </p:spPr>
      </p:pic>
      <p:cxnSp>
        <p:nvCxnSpPr>
          <p:cNvPr id="21" name="Connecteur droit 20"/>
          <p:cNvCxnSpPr>
            <a:cxnSpLocks noChangeShapeType="1"/>
          </p:cNvCxnSpPr>
          <p:nvPr/>
        </p:nvCxnSpPr>
        <p:spPr bwMode="auto">
          <a:xfrm>
            <a:off x="0" y="6324600"/>
            <a:ext cx="9144000" cy="1588"/>
          </a:xfrm>
          <a:prstGeom prst="line">
            <a:avLst/>
          </a:prstGeom>
          <a:noFill/>
          <a:ln w="25400">
            <a:solidFill>
              <a:schemeClr val="accent1"/>
            </a:solidFill>
            <a:round/>
            <a:headEnd/>
            <a:tailEnd/>
          </a:ln>
          <a:effectLst>
            <a:outerShdw dist="20000" dir="5400000" rotWithShape="0">
              <a:srgbClr val="808080">
                <a:alpha val="37999"/>
              </a:srgbClr>
            </a:outerShdw>
          </a:effectLst>
        </p:spPr>
      </p:cxnSp>
      <p:sp>
        <p:nvSpPr>
          <p:cNvPr id="76810" name="Rectangle 5"/>
          <p:cNvSpPr>
            <a:spLocks noChangeArrowheads="1"/>
          </p:cNvSpPr>
          <p:nvPr/>
        </p:nvSpPr>
        <p:spPr bwMode="auto">
          <a:xfrm>
            <a:off x="0" y="3276600"/>
            <a:ext cx="9144000" cy="3733800"/>
          </a:xfrm>
          <a:prstGeom prst="rect">
            <a:avLst/>
          </a:prstGeom>
          <a:noFill/>
          <a:ln w="19050">
            <a:noFill/>
            <a:miter lim="800000"/>
            <a:headEnd/>
            <a:tailEnd/>
          </a:ln>
        </p:spPr>
        <p:txBody>
          <a:bodyPr/>
          <a:lstStyle/>
          <a:p>
            <a:pPr marL="342900" indent="-342900" algn="ctr">
              <a:spcBef>
                <a:spcPct val="20000"/>
              </a:spcBef>
            </a:pPr>
            <a:r>
              <a:rPr lang="en-US" sz="1600" b="1" i="1" u="sng">
                <a:solidFill>
                  <a:srgbClr val="FF0000"/>
                </a:solidFill>
                <a:latin typeface="Calibri" pitchFamily="34" charset="0"/>
              </a:rPr>
              <a:t>Rare acces from surface, high number of channels, rad-hard, low-cost, low consumption, Standartisation</a:t>
            </a:r>
            <a:r>
              <a:rPr lang="en-US" sz="1600" b="1" i="1">
                <a:solidFill>
                  <a:srgbClr val="FF0000"/>
                </a:solidFill>
                <a:latin typeface="Calibri" pitchFamily="34" charset="0"/>
              </a:rPr>
              <a:t>… </a:t>
            </a:r>
            <a:endParaRPr lang="en-US" sz="1600" i="1">
              <a:solidFill>
                <a:schemeClr val="accent2"/>
              </a:solidFill>
              <a:latin typeface="Calibri" pitchFamily="34" charset="0"/>
            </a:endParaRPr>
          </a:p>
          <a:p>
            <a:pPr marL="342900" indent="-342900">
              <a:spcBef>
                <a:spcPct val="20000"/>
              </a:spcBef>
            </a:pPr>
            <a:r>
              <a:rPr lang="en-US" sz="1600" i="1">
                <a:solidFill>
                  <a:schemeClr val="accent2"/>
                </a:solidFill>
                <a:latin typeface="Calibri" pitchFamily="34" charset="0"/>
              </a:rPr>
              <a:t>	</a:t>
            </a:r>
            <a:r>
              <a:rPr lang="en-US" sz="1600" i="1" u="sng">
                <a:solidFill>
                  <a:schemeClr val="accent2"/>
                </a:solidFill>
                <a:latin typeface="Calibri" pitchFamily="34" charset="0"/>
              </a:rPr>
              <a:t>Most important points to develop:</a:t>
            </a:r>
            <a:r>
              <a:rPr lang="en-US" sz="1600" i="1">
                <a:solidFill>
                  <a:schemeClr val="accent2"/>
                </a:solidFill>
                <a:latin typeface="Calibri" pitchFamily="34" charset="0"/>
              </a:rPr>
              <a:t> </a:t>
            </a:r>
            <a:r>
              <a:rPr lang="en-US" sz="1600" b="1" i="1">
                <a:solidFill>
                  <a:schemeClr val="accent2"/>
                </a:solidFill>
                <a:latin typeface="Calibri" pitchFamily="34" charset="0"/>
              </a:rPr>
              <a:t>elimination of cables </a:t>
            </a:r>
          </a:p>
          <a:p>
            <a:pPr marL="742950" lvl="1" indent="-285750">
              <a:spcBef>
                <a:spcPct val="20000"/>
              </a:spcBef>
              <a:buFontTx/>
              <a:buChar char="–"/>
            </a:pPr>
            <a:r>
              <a:rPr lang="en-US" sz="1600" b="1" i="1" u="sng">
                <a:solidFill>
                  <a:schemeClr val="hlink"/>
                </a:solidFill>
                <a:latin typeface="Calibri" pitchFamily="34" charset="0"/>
              </a:rPr>
              <a:t>Power supplies:</a:t>
            </a:r>
            <a:r>
              <a:rPr lang="en-US" sz="1600" i="1">
                <a:solidFill>
                  <a:schemeClr val="accent2"/>
                </a:solidFill>
                <a:latin typeface="Calibri" pitchFamily="34" charset="0"/>
              </a:rPr>
              <a:t> autonomous (220V sector, DC-DC converters…).</a:t>
            </a:r>
          </a:p>
          <a:p>
            <a:pPr marL="742950" lvl="1" indent="-285750">
              <a:spcBef>
                <a:spcPct val="20000"/>
              </a:spcBef>
              <a:buFontTx/>
              <a:buChar char="–"/>
            </a:pPr>
            <a:r>
              <a:rPr lang="en-US" sz="1600" b="1" i="1" u="sng">
                <a:solidFill>
                  <a:schemeClr val="hlink"/>
                </a:solidFill>
                <a:latin typeface="Calibri" pitchFamily="34" charset="0"/>
              </a:rPr>
              <a:t>Local calibration</a:t>
            </a:r>
            <a:endParaRPr lang="en-US" sz="1600" i="1">
              <a:solidFill>
                <a:schemeClr val="hlink"/>
              </a:solidFill>
              <a:latin typeface="Calibri" pitchFamily="34" charset="0"/>
            </a:endParaRPr>
          </a:p>
          <a:p>
            <a:pPr marL="742950" lvl="1" indent="-285750">
              <a:spcBef>
                <a:spcPct val="20000"/>
              </a:spcBef>
              <a:buFontTx/>
              <a:buChar char="–"/>
            </a:pPr>
            <a:r>
              <a:rPr lang="en-US" sz="1600" b="1" i="1" u="sng">
                <a:solidFill>
                  <a:schemeClr val="hlink"/>
                </a:solidFill>
                <a:latin typeface="Calibri" pitchFamily="34" charset="0"/>
              </a:rPr>
              <a:t>Network :</a:t>
            </a:r>
            <a:r>
              <a:rPr lang="en-US" sz="1600" i="1">
                <a:solidFill>
                  <a:schemeClr val="accent2"/>
                </a:solidFill>
                <a:latin typeface="Calibri" pitchFamily="34" charset="0"/>
              </a:rPr>
              <a:t> flexible data collection, repetition crates… </a:t>
            </a:r>
          </a:p>
          <a:p>
            <a:pPr marL="742950" lvl="1" indent="-285750">
              <a:spcBef>
                <a:spcPct val="20000"/>
              </a:spcBef>
              <a:buFontTx/>
              <a:buChar char="–"/>
            </a:pPr>
            <a:r>
              <a:rPr lang="en-US" sz="1600" b="1" i="1" u="sng">
                <a:solidFill>
                  <a:schemeClr val="hlink"/>
                </a:solidFill>
                <a:latin typeface="Calibri" pitchFamily="34" charset="0"/>
              </a:rPr>
              <a:t>Acquisition architecture:</a:t>
            </a:r>
            <a:r>
              <a:rPr lang="en-US" sz="1600" i="1">
                <a:solidFill>
                  <a:schemeClr val="accent2"/>
                </a:solidFill>
                <a:latin typeface="Calibri" pitchFamily="34" charset="0"/>
              </a:rPr>
              <a:t> faster ADC, direct bpm read-out, continuous sampling…</a:t>
            </a:r>
          </a:p>
          <a:p>
            <a:pPr marL="742950" lvl="1" indent="-285750">
              <a:spcBef>
                <a:spcPct val="20000"/>
              </a:spcBef>
              <a:buFontTx/>
              <a:buChar char="–"/>
            </a:pPr>
            <a:r>
              <a:rPr lang="en-US" sz="1600" b="1" i="1" u="sng">
                <a:solidFill>
                  <a:schemeClr val="hlink"/>
                </a:solidFill>
                <a:latin typeface="Calibri" pitchFamily="34" charset="0"/>
              </a:rPr>
              <a:t>FPGA processing:</a:t>
            </a:r>
            <a:r>
              <a:rPr lang="en-US" sz="1600" b="1" i="1">
                <a:solidFill>
                  <a:schemeClr val="hlink"/>
                </a:solidFill>
                <a:latin typeface="Calibri" pitchFamily="34" charset="0"/>
              </a:rPr>
              <a:t> </a:t>
            </a:r>
            <a:r>
              <a:rPr lang="en-US" sz="1600" i="1">
                <a:solidFill>
                  <a:schemeClr val="accent2"/>
                </a:solidFill>
                <a:latin typeface="Calibri" pitchFamily="34" charset="0"/>
              </a:rPr>
              <a:t>raw data, processed data…</a:t>
            </a:r>
          </a:p>
          <a:p>
            <a:pPr marL="742950" lvl="1" indent="-285750">
              <a:spcBef>
                <a:spcPct val="20000"/>
              </a:spcBef>
              <a:buFontTx/>
              <a:buChar char="–"/>
            </a:pPr>
            <a:r>
              <a:rPr lang="en-US" sz="1600" b="1" i="1" u="sng">
                <a:solidFill>
                  <a:schemeClr val="hlink"/>
                </a:solidFill>
                <a:latin typeface="Calibri" pitchFamily="34" charset="0"/>
              </a:rPr>
              <a:t>Radiation hardness ?</a:t>
            </a:r>
          </a:p>
          <a:p>
            <a:pPr marL="742950" lvl="1" indent="-285750">
              <a:spcBef>
                <a:spcPct val="20000"/>
              </a:spcBef>
              <a:buFontTx/>
              <a:buChar char="–"/>
            </a:pPr>
            <a:r>
              <a:rPr lang="en-US" sz="1600" b="1" i="1" u="sng">
                <a:solidFill>
                  <a:schemeClr val="hlink"/>
                </a:solidFill>
                <a:latin typeface="Calibri" pitchFamily="34" charset="0"/>
              </a:rPr>
              <a:t> Timing/clock and connection via synchronous ethernet (White Rabbit)</a:t>
            </a:r>
            <a:endParaRPr lang="en-US" sz="1600" i="1">
              <a:solidFill>
                <a:schemeClr val="accent2"/>
              </a:solidFill>
              <a:latin typeface="Calibri" pitchFamily="34" charset="0"/>
            </a:endParaRPr>
          </a:p>
          <a:p>
            <a:pPr marL="742950" lvl="1" indent="-285750">
              <a:spcBef>
                <a:spcPct val="20000"/>
              </a:spcBef>
            </a:pPr>
            <a:endParaRPr lang="en-US" sz="1600" b="1" i="1">
              <a:solidFill>
                <a:srgbClr val="FF3300"/>
              </a:solidFill>
              <a:latin typeface="Calibri" pitchFamily="34" charset="0"/>
              <a:cs typeface="Arial" pitchFamily="34" charset="0"/>
            </a:endParaRPr>
          </a:p>
        </p:txBody>
      </p:sp>
      <p:sp>
        <p:nvSpPr>
          <p:cNvPr id="23" name="Rectangle 22"/>
          <p:cNvSpPr/>
          <p:nvPr/>
        </p:nvSpPr>
        <p:spPr>
          <a:xfrm>
            <a:off x="3810000" y="1230313"/>
            <a:ext cx="4191000" cy="708025"/>
          </a:xfrm>
          <a:prstGeom prst="rect">
            <a:avLst/>
          </a:prstGeom>
        </p:spPr>
        <p:txBody>
          <a:bodyPr>
            <a:spAutoFit/>
          </a:bodyPr>
          <a:lstStyle/>
          <a:p>
            <a:pPr marL="342900" indent="-342900" algn="ctr">
              <a:spcBef>
                <a:spcPct val="20000"/>
              </a:spcBef>
            </a:pPr>
            <a:r>
              <a:rPr lang="en-US" sz="2000" i="1">
                <a:solidFill>
                  <a:srgbClr val="000000"/>
                </a:solidFill>
                <a:latin typeface="Calibri" pitchFamily="34" charset="0"/>
              </a:rPr>
              <a:t>	From CTF3 </a:t>
            </a:r>
            <a:r>
              <a:rPr lang="fr-FR" sz="2000" i="1">
                <a:solidFill>
                  <a:srgbClr val="000000"/>
                </a:solidFill>
                <a:latin typeface="Calibri" pitchFamily="34" charset="0"/>
              </a:rPr>
              <a:t>–</a:t>
            </a:r>
            <a:r>
              <a:rPr lang="en-US" sz="2000" i="1">
                <a:solidFill>
                  <a:srgbClr val="000000"/>
                </a:solidFill>
                <a:latin typeface="Calibri" pitchFamily="34" charset="0"/>
              </a:rPr>
              <a:t> to the development of a larger infrastructure as for CLIC</a:t>
            </a:r>
          </a:p>
        </p:txBody>
      </p:sp>
      <p:sp>
        <p:nvSpPr>
          <p:cNvPr id="24" name="AutoShape 267"/>
          <p:cNvSpPr>
            <a:spLocks noChangeArrowheads="1"/>
          </p:cNvSpPr>
          <p:nvPr/>
        </p:nvSpPr>
        <p:spPr bwMode="auto">
          <a:xfrm>
            <a:off x="1123950" y="3352800"/>
            <a:ext cx="6896100" cy="1597025"/>
          </a:xfrm>
          <a:prstGeom prst="roundRect">
            <a:avLst>
              <a:gd name="adj" fmla="val 16667"/>
            </a:avLst>
          </a:prstGeom>
          <a:solidFill>
            <a:srgbClr val="FFFFCC"/>
          </a:solidFill>
          <a:ln w="38100">
            <a:solidFill>
              <a:srgbClr val="4F81BD"/>
            </a:solidFill>
            <a:round/>
            <a:headEnd/>
            <a:tailEnd/>
          </a:ln>
          <a:effectLst>
            <a:outerShdw dist="107763" dir="18900000" algn="ctr" rotWithShape="0">
              <a:schemeClr val="bg2">
                <a:alpha val="50000"/>
              </a:schemeClr>
            </a:outerShdw>
          </a:effectLst>
        </p:spPr>
        <p:txBody>
          <a:bodyPr wrap="none" anchor="ctr"/>
          <a:lstStyle/>
          <a:p>
            <a:pPr>
              <a:buFont typeface="Arial" pitchFamily="34" charset="0"/>
              <a:buChar char="•"/>
            </a:pPr>
            <a:r>
              <a:rPr lang="fr-FR" sz="2000" dirty="0">
                <a:latin typeface="Calibri" pitchFamily="34" charset="0"/>
              </a:rPr>
              <a:t> Prototype in 2010 to </a:t>
            </a:r>
            <a:r>
              <a:rPr lang="fr-FR" sz="2000" dirty="0" err="1">
                <a:latin typeface="Calibri" pitchFamily="34" charset="0"/>
              </a:rPr>
              <a:t>be</a:t>
            </a:r>
            <a:r>
              <a:rPr lang="fr-FR" sz="2000" dirty="0">
                <a:latin typeface="Calibri" pitchFamily="34" charset="0"/>
              </a:rPr>
              <a:t> </a:t>
            </a:r>
            <a:r>
              <a:rPr lang="fr-FR" sz="2000" dirty="0" err="1">
                <a:latin typeface="Calibri" pitchFamily="34" charset="0"/>
              </a:rPr>
              <a:t>tested</a:t>
            </a:r>
            <a:r>
              <a:rPr lang="fr-FR" sz="2000" dirty="0">
                <a:latin typeface="Calibri" pitchFamily="34" charset="0"/>
              </a:rPr>
              <a:t> </a:t>
            </a:r>
            <a:r>
              <a:rPr lang="fr-FR" sz="2000" dirty="0" smtClean="0">
                <a:latin typeface="Calibri" pitchFamily="34" charset="0"/>
              </a:rPr>
              <a:t>in </a:t>
            </a:r>
            <a:r>
              <a:rPr lang="fr-FR" sz="2000" dirty="0">
                <a:latin typeface="Calibri" pitchFamily="34" charset="0"/>
              </a:rPr>
              <a:t>CTF3 for radiation </a:t>
            </a:r>
            <a:r>
              <a:rPr lang="fr-FR" sz="2000" dirty="0" err="1">
                <a:latin typeface="Calibri" pitchFamily="34" charset="0"/>
              </a:rPr>
              <a:t>hardness</a:t>
            </a:r>
            <a:endParaRPr lang="fr-FR" sz="2000" dirty="0">
              <a:latin typeface="Calibri" pitchFamily="34" charset="0"/>
            </a:endParaRPr>
          </a:p>
          <a:p>
            <a:pPr>
              <a:buFont typeface="Arial" pitchFamily="34" charset="0"/>
              <a:buChar char="•"/>
            </a:pPr>
            <a:endParaRPr lang="fr-FR" sz="2000" dirty="0">
              <a:latin typeface="Calibri" pitchFamily="34" charset="0"/>
            </a:endParaRPr>
          </a:p>
          <a:p>
            <a:pPr>
              <a:buFont typeface="Arial" pitchFamily="34" charset="0"/>
              <a:buChar char="•"/>
            </a:pPr>
            <a:r>
              <a:rPr lang="fr-FR" sz="2000" dirty="0">
                <a:latin typeface="Calibri" pitchFamily="34" charset="0"/>
              </a:rPr>
              <a:t> </a:t>
            </a:r>
            <a:r>
              <a:rPr lang="fr-FR" sz="2000" dirty="0" smtClean="0">
                <a:latin typeface="Calibri" pitchFamily="34" charset="0"/>
              </a:rPr>
              <a:t> </a:t>
            </a:r>
            <a:r>
              <a:rPr lang="fr-FR" sz="2000" dirty="0" err="1" smtClean="0">
                <a:latin typeface="Calibri" pitchFamily="34" charset="0"/>
              </a:rPr>
              <a:t>Specifications</a:t>
            </a:r>
            <a:r>
              <a:rPr lang="fr-FR" sz="2000" dirty="0" smtClean="0">
                <a:latin typeface="Calibri" pitchFamily="34" charset="0"/>
              </a:rPr>
              <a:t> to </a:t>
            </a:r>
            <a:r>
              <a:rPr lang="fr-FR" sz="2000" dirty="0" err="1" smtClean="0">
                <a:latin typeface="Calibri" pitchFamily="34" charset="0"/>
              </a:rPr>
              <a:t>be</a:t>
            </a:r>
            <a:r>
              <a:rPr lang="fr-FR" sz="2000" dirty="0" smtClean="0">
                <a:latin typeface="Calibri" pitchFamily="34" charset="0"/>
              </a:rPr>
              <a:t> </a:t>
            </a:r>
            <a:r>
              <a:rPr lang="fr-FR" sz="2000" dirty="0" err="1" smtClean="0">
                <a:latin typeface="Calibri" pitchFamily="34" charset="0"/>
              </a:rPr>
              <a:t>written</a:t>
            </a:r>
            <a:r>
              <a:rPr lang="fr-FR" sz="2000" dirty="0" smtClean="0">
                <a:latin typeface="Calibri" pitchFamily="34" charset="0"/>
              </a:rPr>
              <a:t> by CERN</a:t>
            </a:r>
            <a:endParaRPr lang="fr-FR" sz="2000" dirty="0">
              <a:latin typeface="Calibri" pitchFamily="34" charset="0"/>
            </a:endParaRPr>
          </a:p>
          <a:p>
            <a:r>
              <a:rPr lang="fr-FR" sz="2000" dirty="0">
                <a:latin typeface="Calibri" pitchFamily="34" charset="0"/>
              </a:rPr>
              <a:t> (</a:t>
            </a:r>
            <a:r>
              <a:rPr lang="fr-FR" sz="2000" dirty="0" err="1">
                <a:latin typeface="Calibri" pitchFamily="34" charset="0"/>
              </a:rPr>
              <a:t>channel</a:t>
            </a:r>
            <a:r>
              <a:rPr lang="fr-FR" sz="2000" dirty="0">
                <a:latin typeface="Calibri" pitchFamily="34" charset="0"/>
              </a:rPr>
              <a:t> per </a:t>
            </a:r>
            <a:r>
              <a:rPr lang="fr-FR" sz="2000" dirty="0" err="1">
                <a:latin typeface="Calibri" pitchFamily="34" charset="0"/>
              </a:rPr>
              <a:t>girder</a:t>
            </a:r>
            <a:r>
              <a:rPr lang="fr-FR" sz="2000" dirty="0">
                <a:latin typeface="Calibri" pitchFamily="34" charset="0"/>
              </a:rPr>
              <a:t>, </a:t>
            </a:r>
            <a:r>
              <a:rPr lang="fr-FR" sz="2000" dirty="0" err="1">
                <a:latin typeface="Calibri" pitchFamily="34" charset="0"/>
              </a:rPr>
              <a:t>ADC’s</a:t>
            </a:r>
            <a:r>
              <a:rPr lang="fr-FR" sz="2000" dirty="0">
                <a:latin typeface="Calibri" pitchFamily="34" charset="0"/>
              </a:rPr>
              <a:t> </a:t>
            </a:r>
            <a:r>
              <a:rPr lang="fr-FR" sz="2000" dirty="0" err="1">
                <a:latin typeface="Calibri" pitchFamily="34" charset="0"/>
              </a:rPr>
              <a:t>Bandwidth</a:t>
            </a:r>
            <a:r>
              <a:rPr lang="fr-FR" sz="2000" dirty="0">
                <a:latin typeface="Calibri" pitchFamily="34" charset="0"/>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bg/>
                                          </p:spTgt>
                                        </p:tgtEl>
                                        <p:attrNameLst>
                                          <p:attrName>style.visibility</p:attrName>
                                        </p:attrNameLst>
                                      </p:cBhvr>
                                      <p:to>
                                        <p:strVal val="visible"/>
                                      </p:to>
                                    </p:set>
                                    <p:anim calcmode="lin" valueType="num">
                                      <p:cBhvr additive="base">
                                        <p:cTn id="7" dur="500" fill="hold"/>
                                        <p:tgtEl>
                                          <p:spTgt spid="24">
                                            <p:bg/>
                                          </p:spTgt>
                                        </p:tgtEl>
                                        <p:attrNameLst>
                                          <p:attrName>ppt_x</p:attrName>
                                        </p:attrNameLst>
                                      </p:cBhvr>
                                      <p:tavLst>
                                        <p:tav tm="0">
                                          <p:val>
                                            <p:strVal val="#ppt_x"/>
                                          </p:val>
                                        </p:tav>
                                        <p:tav tm="100000">
                                          <p:val>
                                            <p:strVal val="#ppt_x"/>
                                          </p:val>
                                        </p:tav>
                                      </p:tavLst>
                                    </p:anim>
                                    <p:anim calcmode="lin" valueType="num">
                                      <p:cBhvr additive="base">
                                        <p:cTn id="8" dur="500" fill="hold"/>
                                        <p:tgtEl>
                                          <p:spTgt spid="24">
                                            <p:bg/>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4">
                                            <p:txEl>
                                              <p:pRg st="0" end="0"/>
                                            </p:txEl>
                                          </p:spTgt>
                                        </p:tgtEl>
                                        <p:attrNameLst>
                                          <p:attrName>style.visibility</p:attrName>
                                        </p:attrNameLst>
                                      </p:cBhvr>
                                      <p:to>
                                        <p:strVal val="visible"/>
                                      </p:to>
                                    </p:set>
                                    <p:anim calcmode="lin" valueType="num">
                                      <p:cBhvr additive="base">
                                        <p:cTn id="1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4">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4">
                                            <p:txEl>
                                              <p:pRg st="2" end="2"/>
                                            </p:txEl>
                                          </p:spTgt>
                                        </p:tgtEl>
                                        <p:attrNameLst>
                                          <p:attrName>style.visibility</p:attrName>
                                        </p:attrNameLst>
                                      </p:cBhvr>
                                      <p:to>
                                        <p:strVal val="visible"/>
                                      </p:to>
                                    </p:set>
                                    <p:anim calcmode="lin" valueType="num">
                                      <p:cBhvr additive="base">
                                        <p:cTn id="15" dur="500" fill="hold"/>
                                        <p:tgtEl>
                                          <p:spTgt spid="2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2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4">
                                            <p:txEl>
                                              <p:pRg st="3" end="3"/>
                                            </p:txEl>
                                          </p:spTgt>
                                        </p:tgtEl>
                                        <p:attrNameLst>
                                          <p:attrName>style.visibility</p:attrName>
                                        </p:attrNameLst>
                                      </p:cBhvr>
                                      <p:to>
                                        <p:strVal val="visible"/>
                                      </p:to>
                                    </p:set>
                                    <p:anim calcmode="lin" valueType="num">
                                      <p:cBhvr additive="base">
                                        <p:cTn id="19" dur="500" fill="hold"/>
                                        <p:tgtEl>
                                          <p:spTgt spid="2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uild="allAtOnce"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cern.ch\dfs\Users\s\samosh\Public\F O R\Lars\BPM+WFM_Module_Type1.jpg"/>
          <p:cNvPicPr>
            <a:picLocks noChangeAspect="1" noChangeArrowheads="1"/>
          </p:cNvPicPr>
          <p:nvPr/>
        </p:nvPicPr>
        <p:blipFill>
          <a:blip r:embed="rId3" cstate="print"/>
          <a:srcRect/>
          <a:stretch>
            <a:fillRect/>
          </a:stretch>
        </p:blipFill>
        <p:spPr bwMode="auto">
          <a:xfrm>
            <a:off x="457200" y="838200"/>
            <a:ext cx="8229600" cy="5683003"/>
          </a:xfrm>
          <a:prstGeom prst="rect">
            <a:avLst/>
          </a:prstGeom>
          <a:noFill/>
        </p:spPr>
      </p:pic>
      <p:sp>
        <p:nvSpPr>
          <p:cNvPr id="12" name="Title 11"/>
          <p:cNvSpPr>
            <a:spLocks noGrp="1"/>
          </p:cNvSpPr>
          <p:nvPr>
            <p:ph type="ctrTitle"/>
          </p:nvPr>
        </p:nvSpPr>
        <p:spPr/>
        <p:txBody>
          <a:bodyPr/>
          <a:lstStyle/>
          <a:p>
            <a:r>
              <a:rPr lang="en-US" dirty="0" smtClean="0"/>
              <a:t>CLIC module, Type 1</a:t>
            </a:r>
            <a:endParaRPr lang="en-US" dirty="0"/>
          </a:p>
        </p:txBody>
      </p:sp>
      <p:sp>
        <p:nvSpPr>
          <p:cNvPr id="3"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2</a:t>
            </a:fld>
            <a:endParaRPr lang="en-US" dirty="0"/>
          </a:p>
        </p:txBody>
      </p:sp>
      <p:sp>
        <p:nvSpPr>
          <p:cNvPr id="14" name="Line 6"/>
          <p:cNvSpPr>
            <a:spLocks noChangeShapeType="1"/>
          </p:cNvSpPr>
          <p:nvPr/>
        </p:nvSpPr>
        <p:spPr bwMode="auto">
          <a:xfrm flipH="1">
            <a:off x="8001000" y="1295400"/>
            <a:ext cx="152400" cy="1143000"/>
          </a:xfrm>
          <a:prstGeom prst="line">
            <a:avLst/>
          </a:prstGeom>
          <a:noFill/>
          <a:ln w="19050">
            <a:solidFill>
              <a:srgbClr val="CC0000"/>
            </a:solidFill>
            <a:round/>
            <a:headEnd/>
            <a:tailEnd type="triangle" w="med" len="med"/>
          </a:ln>
          <a:effectLst/>
        </p:spPr>
        <p:txBody>
          <a:bodyPr wrap="none" anchor="ctr"/>
          <a:lstStyle/>
          <a:p>
            <a:endParaRPr lang="en-US"/>
          </a:p>
        </p:txBody>
      </p:sp>
      <p:sp>
        <p:nvSpPr>
          <p:cNvPr id="15" name="Line 7"/>
          <p:cNvSpPr>
            <a:spLocks noChangeShapeType="1"/>
          </p:cNvSpPr>
          <p:nvPr/>
        </p:nvSpPr>
        <p:spPr bwMode="auto">
          <a:xfrm>
            <a:off x="914400" y="1143000"/>
            <a:ext cx="838200" cy="381000"/>
          </a:xfrm>
          <a:prstGeom prst="line">
            <a:avLst/>
          </a:prstGeom>
          <a:noFill/>
          <a:ln w="19050">
            <a:solidFill>
              <a:srgbClr val="CC0000"/>
            </a:solidFill>
            <a:round/>
            <a:headEnd/>
            <a:tailEnd type="triangle" w="med" len="med"/>
          </a:ln>
          <a:effectLst/>
        </p:spPr>
        <p:txBody>
          <a:bodyPr wrap="none" anchor="ctr"/>
          <a:lstStyle/>
          <a:p>
            <a:endParaRPr lang="en-US"/>
          </a:p>
        </p:txBody>
      </p:sp>
      <p:sp>
        <p:nvSpPr>
          <p:cNvPr id="16" name="Line 8"/>
          <p:cNvSpPr>
            <a:spLocks noChangeShapeType="1"/>
          </p:cNvSpPr>
          <p:nvPr/>
        </p:nvSpPr>
        <p:spPr bwMode="auto">
          <a:xfrm flipV="1">
            <a:off x="914400" y="3124200"/>
            <a:ext cx="1066800" cy="304800"/>
          </a:xfrm>
          <a:prstGeom prst="line">
            <a:avLst/>
          </a:prstGeom>
          <a:noFill/>
          <a:ln w="19050">
            <a:solidFill>
              <a:srgbClr val="CC0000"/>
            </a:solidFill>
            <a:round/>
            <a:headEnd/>
            <a:tailEnd type="triangle" w="med" len="med"/>
          </a:ln>
          <a:effectLst/>
        </p:spPr>
        <p:txBody>
          <a:bodyPr wrap="none" anchor="ctr"/>
          <a:lstStyle/>
          <a:p>
            <a:endParaRPr lang="en-US"/>
          </a:p>
        </p:txBody>
      </p:sp>
      <p:sp>
        <p:nvSpPr>
          <p:cNvPr id="18" name="Text Box 12"/>
          <p:cNvSpPr txBox="1">
            <a:spLocks noChangeArrowheads="1"/>
          </p:cNvSpPr>
          <p:nvPr/>
        </p:nvSpPr>
        <p:spPr bwMode="auto">
          <a:xfrm rot="430002">
            <a:off x="6494289" y="1851620"/>
            <a:ext cx="1371600" cy="336550"/>
          </a:xfrm>
          <a:prstGeom prst="rect">
            <a:avLst/>
          </a:prstGeom>
          <a:noFill/>
          <a:ln w="9525" algn="ctr">
            <a:noFill/>
            <a:miter lim="800000"/>
            <a:headEnd/>
            <a:tailEnd/>
          </a:ln>
          <a:effectLst/>
        </p:spPr>
        <p:txBody>
          <a:bodyPr>
            <a:spAutoFit/>
          </a:bodyPr>
          <a:lstStyle/>
          <a:p>
            <a:pPr>
              <a:spcBef>
                <a:spcPct val="50000"/>
              </a:spcBef>
            </a:pPr>
            <a:r>
              <a:rPr lang="en-US" sz="1600" b="1" dirty="0"/>
              <a:t>Main Beam</a:t>
            </a:r>
          </a:p>
        </p:txBody>
      </p:sp>
      <p:sp>
        <p:nvSpPr>
          <p:cNvPr id="19" name="Text Box 13"/>
          <p:cNvSpPr txBox="1">
            <a:spLocks noChangeArrowheads="1"/>
          </p:cNvSpPr>
          <p:nvPr/>
        </p:nvSpPr>
        <p:spPr bwMode="auto">
          <a:xfrm rot="417815">
            <a:off x="5955519" y="3487280"/>
            <a:ext cx="1371600" cy="336550"/>
          </a:xfrm>
          <a:prstGeom prst="rect">
            <a:avLst/>
          </a:prstGeom>
          <a:noFill/>
          <a:ln w="9525" algn="ctr">
            <a:noFill/>
            <a:miter lim="800000"/>
            <a:headEnd/>
            <a:tailEnd/>
          </a:ln>
          <a:effectLst/>
        </p:spPr>
        <p:txBody>
          <a:bodyPr>
            <a:spAutoFit/>
          </a:bodyPr>
          <a:lstStyle/>
          <a:p>
            <a:pPr>
              <a:spcBef>
                <a:spcPct val="50000"/>
              </a:spcBef>
            </a:pPr>
            <a:r>
              <a:rPr lang="en-US" sz="1600" b="1" dirty="0"/>
              <a:t>Drive Beam</a:t>
            </a:r>
          </a:p>
        </p:txBody>
      </p:sp>
      <p:sp>
        <p:nvSpPr>
          <p:cNvPr id="20" name="Text Box 14"/>
          <p:cNvSpPr txBox="1">
            <a:spLocks noChangeArrowheads="1"/>
          </p:cNvSpPr>
          <p:nvPr/>
        </p:nvSpPr>
        <p:spPr bwMode="auto">
          <a:xfrm>
            <a:off x="7848600" y="5867400"/>
            <a:ext cx="1083951" cy="369332"/>
          </a:xfrm>
          <a:prstGeom prst="rect">
            <a:avLst/>
          </a:prstGeom>
          <a:noFill/>
          <a:ln w="9525" algn="ctr">
            <a:noFill/>
            <a:miter lim="800000"/>
            <a:headEnd/>
            <a:tailEnd/>
          </a:ln>
          <a:effectLst/>
        </p:spPr>
        <p:txBody>
          <a:bodyPr wrap="none">
            <a:spAutoFit/>
          </a:bodyPr>
          <a:lstStyle/>
          <a:p>
            <a:r>
              <a:rPr lang="en-US" sz="1800" b="1" dirty="0" smtClean="0">
                <a:solidFill>
                  <a:srgbClr val="CC0000"/>
                </a:solidFill>
              </a:rPr>
              <a:t>DB-BPM</a:t>
            </a:r>
            <a:endParaRPr lang="en-US" sz="1800" b="1" dirty="0">
              <a:solidFill>
                <a:srgbClr val="CC0000"/>
              </a:solidFill>
            </a:endParaRPr>
          </a:p>
        </p:txBody>
      </p:sp>
      <p:sp>
        <p:nvSpPr>
          <p:cNvPr id="21" name="Text Box 15"/>
          <p:cNvSpPr txBox="1">
            <a:spLocks noChangeArrowheads="1"/>
          </p:cNvSpPr>
          <p:nvPr/>
        </p:nvSpPr>
        <p:spPr bwMode="auto">
          <a:xfrm>
            <a:off x="7391400" y="990600"/>
            <a:ext cx="1109599" cy="369332"/>
          </a:xfrm>
          <a:prstGeom prst="rect">
            <a:avLst/>
          </a:prstGeom>
          <a:noFill/>
          <a:ln w="9525" algn="ctr">
            <a:noFill/>
            <a:miter lim="800000"/>
            <a:headEnd/>
            <a:tailEnd/>
          </a:ln>
          <a:effectLst/>
        </p:spPr>
        <p:txBody>
          <a:bodyPr wrap="none">
            <a:spAutoFit/>
          </a:bodyPr>
          <a:lstStyle/>
          <a:p>
            <a:r>
              <a:rPr lang="en-US" sz="1800" b="1" dirty="0" smtClean="0">
                <a:solidFill>
                  <a:srgbClr val="CC0000"/>
                </a:solidFill>
              </a:rPr>
              <a:t>MB-BPM</a:t>
            </a:r>
            <a:endParaRPr lang="en-US" sz="1800" b="1" dirty="0">
              <a:solidFill>
                <a:srgbClr val="CC0000"/>
              </a:solidFill>
            </a:endParaRPr>
          </a:p>
        </p:txBody>
      </p:sp>
      <p:sp>
        <p:nvSpPr>
          <p:cNvPr id="23" name="Text Box 19"/>
          <p:cNvSpPr txBox="1">
            <a:spLocks noChangeArrowheads="1"/>
          </p:cNvSpPr>
          <p:nvPr/>
        </p:nvSpPr>
        <p:spPr bwMode="auto">
          <a:xfrm>
            <a:off x="9296400" y="1905000"/>
            <a:ext cx="803275" cy="366713"/>
          </a:xfrm>
          <a:prstGeom prst="rect">
            <a:avLst/>
          </a:prstGeom>
          <a:noFill/>
          <a:ln w="9525" algn="ctr">
            <a:noFill/>
            <a:miter lim="800000"/>
            <a:headEnd/>
            <a:tailEnd/>
          </a:ln>
          <a:effectLst/>
        </p:spPr>
        <p:txBody>
          <a:bodyPr wrap="none">
            <a:spAutoFit/>
          </a:bodyPr>
          <a:lstStyle/>
          <a:p>
            <a:r>
              <a:rPr lang="en-US" sz="1800" dirty="0"/>
              <a:t>Beams</a:t>
            </a:r>
          </a:p>
        </p:txBody>
      </p:sp>
      <p:sp>
        <p:nvSpPr>
          <p:cNvPr id="24" name="Line 20"/>
          <p:cNvSpPr>
            <a:spLocks noChangeShapeType="1"/>
          </p:cNvSpPr>
          <p:nvPr/>
        </p:nvSpPr>
        <p:spPr bwMode="auto">
          <a:xfrm flipH="1" flipV="1">
            <a:off x="5257800" y="3429000"/>
            <a:ext cx="2895600" cy="2514600"/>
          </a:xfrm>
          <a:prstGeom prst="line">
            <a:avLst/>
          </a:prstGeom>
          <a:noFill/>
          <a:ln w="19050">
            <a:solidFill>
              <a:srgbClr val="CC0000"/>
            </a:solidFill>
            <a:round/>
            <a:headEnd/>
            <a:tailEnd type="triangle" w="med" len="med"/>
          </a:ln>
          <a:effectLst/>
        </p:spPr>
        <p:txBody>
          <a:bodyPr wrap="none" anchor="ctr"/>
          <a:lstStyle/>
          <a:p>
            <a:endParaRPr lang="en-US"/>
          </a:p>
        </p:txBody>
      </p:sp>
      <p:sp>
        <p:nvSpPr>
          <p:cNvPr id="25" name="Text Box 21"/>
          <p:cNvSpPr txBox="1">
            <a:spLocks noChangeArrowheads="1"/>
          </p:cNvSpPr>
          <p:nvPr/>
        </p:nvSpPr>
        <p:spPr bwMode="auto">
          <a:xfrm>
            <a:off x="0" y="838200"/>
            <a:ext cx="2265363" cy="366713"/>
          </a:xfrm>
          <a:prstGeom prst="rect">
            <a:avLst/>
          </a:prstGeom>
          <a:noFill/>
          <a:ln w="9525" algn="ctr">
            <a:noFill/>
            <a:miter lim="800000"/>
            <a:headEnd/>
            <a:tailEnd/>
          </a:ln>
          <a:effectLst/>
        </p:spPr>
        <p:txBody>
          <a:bodyPr wrap="none">
            <a:spAutoFit/>
          </a:bodyPr>
          <a:lstStyle/>
          <a:p>
            <a:r>
              <a:rPr lang="en-US" sz="1800" b="1" dirty="0">
                <a:solidFill>
                  <a:srgbClr val="CC0000"/>
                </a:solidFill>
              </a:rPr>
              <a:t>Wake Field Monitors</a:t>
            </a:r>
          </a:p>
        </p:txBody>
      </p:sp>
      <p:sp>
        <p:nvSpPr>
          <p:cNvPr id="36" name="Text Box 14"/>
          <p:cNvSpPr txBox="1">
            <a:spLocks noChangeArrowheads="1"/>
          </p:cNvSpPr>
          <p:nvPr/>
        </p:nvSpPr>
        <p:spPr bwMode="auto">
          <a:xfrm>
            <a:off x="0" y="3200400"/>
            <a:ext cx="1083951" cy="369332"/>
          </a:xfrm>
          <a:prstGeom prst="rect">
            <a:avLst/>
          </a:prstGeom>
          <a:noFill/>
          <a:ln w="9525" algn="ctr">
            <a:noFill/>
            <a:miter lim="800000"/>
            <a:headEnd/>
            <a:tailEnd/>
          </a:ln>
          <a:effectLst/>
        </p:spPr>
        <p:txBody>
          <a:bodyPr wrap="none">
            <a:spAutoFit/>
          </a:bodyPr>
          <a:lstStyle/>
          <a:p>
            <a:r>
              <a:rPr lang="en-US" b="1" dirty="0" smtClean="0">
                <a:solidFill>
                  <a:srgbClr val="CC0000"/>
                </a:solidFill>
              </a:rPr>
              <a:t>DB</a:t>
            </a:r>
            <a:r>
              <a:rPr lang="en-US" sz="1800" b="1" dirty="0" smtClean="0">
                <a:solidFill>
                  <a:srgbClr val="CC0000"/>
                </a:solidFill>
              </a:rPr>
              <a:t>-BPM</a:t>
            </a:r>
            <a:endParaRPr lang="en-US" sz="1800" b="1" dirty="0">
              <a:solidFill>
                <a:srgbClr val="CC0000"/>
              </a:solidFill>
            </a:endParaRPr>
          </a:p>
        </p:txBody>
      </p:sp>
      <p:sp>
        <p:nvSpPr>
          <p:cNvPr id="39" name="Text Box 13"/>
          <p:cNvSpPr txBox="1">
            <a:spLocks noChangeArrowheads="1"/>
          </p:cNvSpPr>
          <p:nvPr/>
        </p:nvSpPr>
        <p:spPr bwMode="auto">
          <a:xfrm rot="417815">
            <a:off x="1007667" y="4625565"/>
            <a:ext cx="904107" cy="336550"/>
          </a:xfrm>
          <a:prstGeom prst="rect">
            <a:avLst/>
          </a:prstGeom>
          <a:solidFill>
            <a:schemeClr val="accent1"/>
          </a:solidFill>
          <a:ln w="9525" algn="ctr">
            <a:noFill/>
            <a:miter lim="800000"/>
            <a:headEnd/>
            <a:tailEnd/>
          </a:ln>
          <a:effectLst/>
        </p:spPr>
        <p:txBody>
          <a:bodyPr wrap="square">
            <a:spAutoFit/>
          </a:bodyPr>
          <a:lstStyle/>
          <a:p>
            <a:pPr>
              <a:spcBef>
                <a:spcPct val="50000"/>
              </a:spcBef>
            </a:pPr>
            <a:r>
              <a:rPr lang="en-US" sz="1600" b="1" dirty="0" smtClean="0"/>
              <a:t>Hybrid</a:t>
            </a:r>
            <a:endParaRPr lang="en-US" sz="1600" b="1" dirty="0"/>
          </a:p>
        </p:txBody>
      </p:sp>
      <p:sp>
        <p:nvSpPr>
          <p:cNvPr id="40" name="Text Box 13"/>
          <p:cNvSpPr txBox="1">
            <a:spLocks noChangeArrowheads="1"/>
          </p:cNvSpPr>
          <p:nvPr/>
        </p:nvSpPr>
        <p:spPr bwMode="auto">
          <a:xfrm rot="417815">
            <a:off x="2148959" y="4681923"/>
            <a:ext cx="1367172" cy="584775"/>
          </a:xfrm>
          <a:prstGeom prst="rect">
            <a:avLst/>
          </a:prstGeom>
          <a:solidFill>
            <a:schemeClr val="accent1"/>
          </a:solidFill>
          <a:ln w="9525" algn="ctr">
            <a:noFill/>
            <a:miter lim="800000"/>
            <a:headEnd/>
            <a:tailEnd/>
          </a:ln>
          <a:effectLst/>
        </p:spPr>
        <p:txBody>
          <a:bodyPr wrap="square">
            <a:spAutoFit/>
          </a:bodyPr>
          <a:lstStyle/>
          <a:p>
            <a:pPr>
              <a:spcBef>
                <a:spcPct val="50000"/>
              </a:spcBef>
            </a:pPr>
            <a:r>
              <a:rPr lang="en-US" sz="1600" b="1" dirty="0" smtClean="0"/>
              <a:t>Other electronics</a:t>
            </a:r>
            <a:endParaRPr lang="en-US" sz="1600" b="1" dirty="0"/>
          </a:p>
        </p:txBody>
      </p:sp>
      <p:sp>
        <p:nvSpPr>
          <p:cNvPr id="42" name="Text Box 13"/>
          <p:cNvSpPr txBox="1">
            <a:spLocks noChangeArrowheads="1"/>
          </p:cNvSpPr>
          <p:nvPr/>
        </p:nvSpPr>
        <p:spPr bwMode="auto">
          <a:xfrm rot="417815">
            <a:off x="4133016" y="4987665"/>
            <a:ext cx="592317" cy="336550"/>
          </a:xfrm>
          <a:prstGeom prst="rect">
            <a:avLst/>
          </a:prstGeom>
          <a:solidFill>
            <a:schemeClr val="accent1"/>
          </a:solidFill>
          <a:ln w="9525" algn="ctr">
            <a:noFill/>
            <a:miter lim="800000"/>
            <a:headEnd/>
            <a:tailEnd/>
          </a:ln>
          <a:effectLst/>
        </p:spPr>
        <p:txBody>
          <a:bodyPr wrap="square">
            <a:spAutoFit/>
          </a:bodyPr>
          <a:lstStyle/>
          <a:p>
            <a:pPr>
              <a:spcBef>
                <a:spcPct val="50000"/>
              </a:spcBef>
            </a:pPr>
            <a:r>
              <a:rPr lang="en-US" sz="1600" b="1" dirty="0" smtClean="0"/>
              <a:t>BLM</a:t>
            </a:r>
            <a:endParaRPr lang="en-US" sz="16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Specifications of sector instruments</a:t>
            </a:r>
            <a:endParaRPr lang="en-US" dirty="0"/>
          </a:p>
        </p:txBody>
      </p:sp>
      <p:sp>
        <p:nvSpPr>
          <p:cNvPr id="4" name="Footer Placeholder 3"/>
          <p:cNvSpPr>
            <a:spLocks noGrp="1"/>
          </p:cNvSpPr>
          <p:nvPr>
            <p:ph type="ftr" sz="quarter" idx="11"/>
          </p:nvPr>
        </p:nvSpPr>
        <p:spPr/>
        <p:txBody>
          <a:bodyPr/>
          <a:lstStyle/>
          <a:p>
            <a:r>
              <a:rPr lang="en-US" dirty="0" smtClean="0"/>
              <a:t>Module instrumentation</a:t>
            </a:r>
            <a:endParaRPr lang="en-US" dirty="0"/>
          </a:p>
        </p:txBody>
      </p:sp>
      <p:sp>
        <p:nvSpPr>
          <p:cNvPr id="5" name="Slide Number Placeholder 4"/>
          <p:cNvSpPr>
            <a:spLocks noGrp="1"/>
          </p:cNvSpPr>
          <p:nvPr>
            <p:ph type="sldNum" sz="quarter" idx="12"/>
          </p:nvPr>
        </p:nvSpPr>
        <p:spPr/>
        <p:txBody>
          <a:bodyPr/>
          <a:lstStyle/>
          <a:p>
            <a:r>
              <a:rPr lang="en-US" dirty="0" smtClean="0"/>
              <a:t>Lars Søby   </a:t>
            </a:r>
            <a:fld id="{9533C6C7-E235-4D2D-B2DC-5F5213A0FD85}" type="slidenum">
              <a:rPr lang="en-US" smtClean="0"/>
              <a:pPr/>
              <a:t>20</a:t>
            </a:fld>
            <a:endParaRPr lang="en-US" dirty="0"/>
          </a:p>
        </p:txBody>
      </p:sp>
      <p:graphicFrame>
        <p:nvGraphicFramePr>
          <p:cNvPr id="6" name="Table 5"/>
          <p:cNvGraphicFramePr>
            <a:graphicFrameLocks noGrp="1"/>
          </p:cNvGraphicFramePr>
          <p:nvPr/>
        </p:nvGraphicFramePr>
        <p:xfrm>
          <a:off x="304800" y="3733800"/>
          <a:ext cx="8686808" cy="1769201"/>
        </p:xfrm>
        <a:graphic>
          <a:graphicData uri="http://schemas.openxmlformats.org/drawingml/2006/table">
            <a:tbl>
              <a:tblPr/>
              <a:tblGrid>
                <a:gridCol w="1259737"/>
                <a:gridCol w="654634"/>
                <a:gridCol w="600229"/>
                <a:gridCol w="533400"/>
                <a:gridCol w="1183426"/>
                <a:gridCol w="525429"/>
                <a:gridCol w="413454"/>
                <a:gridCol w="742921"/>
                <a:gridCol w="413454"/>
                <a:gridCol w="637405"/>
                <a:gridCol w="594336"/>
                <a:gridCol w="714929"/>
                <a:gridCol w="413454"/>
              </a:tblGrid>
              <a:tr h="487864">
                <a:tc>
                  <a:txBody>
                    <a:bodyPr/>
                    <a:lstStyle/>
                    <a:p>
                      <a:pPr algn="l" fontAlgn="b"/>
                      <a:endParaRPr lang="en-US" sz="1000" b="1" i="0" u="none" strike="noStrike" dirty="0">
                        <a:latin typeface="Arial"/>
                      </a:endParaRPr>
                    </a:p>
                  </a:txBody>
                  <a:tcPr marL="4134" marR="4134" marT="4134"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en-US" sz="1000" b="1" i="1" u="none" strike="noStrike">
                          <a:latin typeface="Times New Roman"/>
                        </a:rPr>
                        <a:t>Accuracy</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dirty="0">
                          <a:latin typeface="Times New Roman"/>
                        </a:rPr>
                        <a:t>Resolution</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dirty="0" smtClean="0">
                          <a:latin typeface="Times New Roman"/>
                        </a:rPr>
                        <a:t>Range</a:t>
                      </a:r>
                      <a:endParaRPr lang="en-US" sz="1000" b="1" i="1" u="none" strike="noStrike" dirty="0">
                        <a:latin typeface="Times New Roman"/>
                      </a:endParaRP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Bandwidth</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Beam tube aperture</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Stability</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Non-intercepting device?</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How many?</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Used in RT Feedback?</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Machine protection Item ?</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Comments</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Ref</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67733">
                <a:tc>
                  <a:txBody>
                    <a:bodyPr/>
                    <a:lstStyle/>
                    <a:p>
                      <a:pPr algn="l" fontAlgn="t"/>
                      <a:r>
                        <a:rPr lang="en-US" sz="1000" b="1" i="0" u="none" strike="noStrike" dirty="0">
                          <a:solidFill>
                            <a:srgbClr val="FF0000"/>
                          </a:solidFill>
                          <a:latin typeface="Times New Roman"/>
                        </a:rPr>
                        <a:t>Intensity</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solidFill>
                            <a:srgbClr val="FF0000"/>
                          </a:solidFill>
                          <a:latin typeface="Times New Roman"/>
                        </a:rPr>
                        <a:t>0.1%</a:t>
                      </a: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20MHz</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23mm</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48</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202">
                <a:tc>
                  <a:txBody>
                    <a:bodyPr/>
                    <a:lstStyle/>
                    <a:p>
                      <a:pPr algn="l" fontAlgn="t"/>
                      <a:r>
                        <a:rPr lang="en-US" sz="1000" b="1" i="0" u="none" strike="noStrike" dirty="0" smtClean="0">
                          <a:solidFill>
                            <a:srgbClr val="FF0000"/>
                          </a:solidFill>
                          <a:latin typeface="Times New Roman"/>
                        </a:rPr>
                        <a:t>Intensity</a:t>
                      </a:r>
                      <a:endParaRPr lang="en-US" sz="1000" b="1" i="0" u="none" strike="noStrike" dirty="0">
                        <a:solidFill>
                          <a:srgbClr val="FF0000"/>
                        </a:solidFill>
                        <a:latin typeface="Times New Roman"/>
                      </a:endParaRP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dirty="0" smtClean="0">
                          <a:solidFill>
                            <a:srgbClr val="FF0000"/>
                          </a:solidFill>
                          <a:latin typeface="Times New Roman"/>
                        </a:rPr>
                        <a:t>1%</a:t>
                      </a:r>
                      <a:endParaRPr lang="en-US" sz="1000" b="1" i="0" u="none" strike="noStrike" dirty="0">
                        <a:solidFill>
                          <a:srgbClr val="FF0000"/>
                        </a:solidFill>
                        <a:latin typeface="Times New Roman"/>
                      </a:endParaRP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20MHZ</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23mm</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chemeClr val="accent4"/>
                          </a:solidFill>
                          <a:latin typeface="Times New Roman"/>
                        </a:rPr>
                        <a:t>~864</a:t>
                      </a:r>
                      <a:endParaRPr lang="en-US" sz="1000" b="1" i="0" u="none" strike="noStrike" dirty="0">
                        <a:solidFill>
                          <a:schemeClr val="accent4"/>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chemeClr val="accent1"/>
                          </a:solidFill>
                          <a:latin typeface="Times New Roman"/>
                        </a:rPr>
                        <a:t>Still Valid?</a:t>
                      </a:r>
                      <a:endParaRPr lang="en-US" sz="1000" b="1" i="0" u="none" strike="noStrike" dirty="0">
                        <a:solidFill>
                          <a:schemeClr val="accent1"/>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9202">
                <a:tc>
                  <a:txBody>
                    <a:bodyPr/>
                    <a:lstStyle/>
                    <a:p>
                      <a:pPr algn="l" fontAlgn="t"/>
                      <a:r>
                        <a:rPr lang="en-US" sz="1000" b="1" i="0" u="none" strike="noStrike" dirty="0" smtClean="0">
                          <a:solidFill>
                            <a:srgbClr val="FF0000"/>
                          </a:solidFill>
                          <a:latin typeface="Times New Roman"/>
                        </a:rPr>
                        <a:t>Beam Size / </a:t>
                      </a:r>
                      <a:r>
                        <a:rPr lang="en-US" sz="1000" b="1" i="0" u="none" strike="noStrike" dirty="0" err="1" smtClean="0">
                          <a:solidFill>
                            <a:srgbClr val="FF0000"/>
                          </a:solidFill>
                          <a:latin typeface="Times New Roman"/>
                        </a:rPr>
                        <a:t>Emittance</a:t>
                      </a:r>
                      <a:endParaRPr lang="en-US" sz="1000" b="1" i="0" u="none" strike="noStrike" dirty="0">
                        <a:solidFill>
                          <a:srgbClr val="FF0000"/>
                        </a:solidFill>
                        <a:latin typeface="Times New Roman"/>
                      </a:endParaRP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dirty="0">
                          <a:solidFill>
                            <a:srgbClr val="FF0000"/>
                          </a:solidFill>
                          <a:latin typeface="Times New Roman"/>
                        </a:rPr>
                        <a:t>50um</a:t>
                      </a: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 </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23mm</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288</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r>
                        <a:rPr lang="en-US" sz="1000" b="1" i="0" u="none" strike="noStrike" dirty="0" smtClean="0">
                          <a:solidFill>
                            <a:srgbClr val="FF0000"/>
                          </a:solidFill>
                          <a:latin typeface="Times New Roman"/>
                        </a:rPr>
                        <a:t>No</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2001">
                <a:tc>
                  <a:txBody>
                    <a:bodyPr/>
                    <a:lstStyle/>
                    <a:p>
                      <a:pPr algn="l" fontAlgn="t"/>
                      <a:r>
                        <a:rPr lang="en-US" sz="1000" b="1" i="0" u="none" strike="noStrike" dirty="0">
                          <a:solidFill>
                            <a:srgbClr val="FF0000"/>
                          </a:solidFill>
                          <a:latin typeface="Times New Roman"/>
                        </a:rPr>
                        <a:t>Energy</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dirty="0" smtClean="0">
                          <a:solidFill>
                            <a:srgbClr val="FF0000"/>
                          </a:solidFill>
                          <a:latin typeface="Times New Roman"/>
                        </a:rPr>
                        <a:t>10um</a:t>
                      </a:r>
                      <a:r>
                        <a:rPr lang="en-US" sz="1000" b="1" i="0" u="none" strike="noStrike" dirty="0">
                          <a:solidFill>
                            <a:srgbClr val="FF0000"/>
                          </a:solidFill>
                          <a:latin typeface="Times New Roman"/>
                        </a:rPr>
                        <a:t> </a:t>
                      </a: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10mm</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12GHz</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48</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733">
                <a:tc>
                  <a:txBody>
                    <a:bodyPr/>
                    <a:lstStyle/>
                    <a:p>
                      <a:pPr algn="l" fontAlgn="t"/>
                      <a:r>
                        <a:rPr lang="en-US" sz="1000" b="1" i="0" u="none" strike="noStrike">
                          <a:solidFill>
                            <a:srgbClr val="FF0000"/>
                          </a:solidFill>
                          <a:latin typeface="Times New Roman"/>
                        </a:rPr>
                        <a:t>Energy Spread</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dirty="0">
                          <a:solidFill>
                            <a:srgbClr val="FF0000"/>
                          </a:solidFill>
                          <a:latin typeface="Times New Roman"/>
                        </a:rPr>
                        <a:t> </a:t>
                      </a: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r>
                        <a:rPr lang="en-US" sz="1000" b="1" i="0" u="none" strike="noStrike" dirty="0" smtClean="0">
                          <a:solidFill>
                            <a:srgbClr val="FF0000"/>
                          </a:solidFill>
                          <a:latin typeface="Times New Roman"/>
                        </a:rPr>
                        <a:t>?</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733">
                <a:tc>
                  <a:txBody>
                    <a:bodyPr/>
                    <a:lstStyle/>
                    <a:p>
                      <a:pPr algn="l" fontAlgn="t"/>
                      <a:r>
                        <a:rPr lang="en-US" sz="1000" b="1" i="0" u="none" strike="noStrike">
                          <a:solidFill>
                            <a:srgbClr val="FF0000"/>
                          </a:solidFill>
                          <a:latin typeface="Times New Roman"/>
                        </a:rPr>
                        <a:t>Bunch Length</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dirty="0" smtClean="0">
                          <a:solidFill>
                            <a:srgbClr val="FF0000"/>
                          </a:solidFill>
                          <a:latin typeface="Times New Roman"/>
                        </a:rPr>
                        <a:t>1</a:t>
                      </a:r>
                      <a:r>
                        <a:rPr lang="en-US" sz="1000" b="1" i="0" u="none" strike="noStrike" dirty="0">
                          <a:solidFill>
                            <a:srgbClr val="FF0000"/>
                          </a:solidFill>
                          <a:latin typeface="Times New Roman"/>
                        </a:rPr>
                        <a:t>%</a:t>
                      </a: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23mm</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24</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r>
                        <a:rPr lang="en-US" sz="1000" b="1" i="0" u="none" strike="noStrike" dirty="0" smtClean="0">
                          <a:solidFill>
                            <a:srgbClr val="FF0000"/>
                          </a:solidFill>
                          <a:latin typeface="Times New Roman"/>
                        </a:rPr>
                        <a:t>No</a:t>
                      </a:r>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single shot</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67733">
                <a:tc>
                  <a:txBody>
                    <a:bodyPr/>
                    <a:lstStyle/>
                    <a:p>
                      <a:pPr algn="l" fontAlgn="t"/>
                      <a:r>
                        <a:rPr lang="en-US" sz="1000" b="1" i="0" u="none" strike="noStrike" dirty="0">
                          <a:solidFill>
                            <a:srgbClr val="FF0000"/>
                          </a:solidFill>
                          <a:latin typeface="Times New Roman"/>
                        </a:rPr>
                        <a:t>Beam Phase</a:t>
                      </a:r>
                    </a:p>
                  </a:txBody>
                  <a:tcPr marL="4134" marR="4134" marT="413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dirty="0">
                          <a:solidFill>
                            <a:srgbClr val="FF0000"/>
                          </a:solidFill>
                          <a:latin typeface="Times New Roman"/>
                        </a:rPr>
                        <a:t> </a:t>
                      </a:r>
                    </a:p>
                  </a:txBody>
                  <a:tcPr marL="4134" marR="4134" marT="413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FF0000"/>
                        </a:solidFill>
                        <a:latin typeface="Times New Roman"/>
                      </a:endParaRP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23mm</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96</a:t>
                      </a:r>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4134" marR="4134" marT="413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7" name="Table 6"/>
          <p:cNvGraphicFramePr>
            <a:graphicFrameLocks noGrp="1"/>
          </p:cNvGraphicFramePr>
          <p:nvPr/>
        </p:nvGraphicFramePr>
        <p:xfrm>
          <a:off x="457200" y="1295400"/>
          <a:ext cx="7620001" cy="1406614"/>
        </p:xfrm>
        <a:graphic>
          <a:graphicData uri="http://schemas.openxmlformats.org/drawingml/2006/table">
            <a:tbl>
              <a:tblPr/>
              <a:tblGrid>
                <a:gridCol w="1346644"/>
                <a:gridCol w="620599"/>
                <a:gridCol w="623557"/>
                <a:gridCol w="805454"/>
                <a:gridCol w="498112"/>
                <a:gridCol w="449034"/>
                <a:gridCol w="647221"/>
                <a:gridCol w="391957"/>
                <a:gridCol w="604267"/>
                <a:gridCol w="563439"/>
                <a:gridCol w="677760"/>
                <a:gridCol w="391957"/>
              </a:tblGrid>
              <a:tr h="370951">
                <a:tc>
                  <a:txBody>
                    <a:bodyPr/>
                    <a:lstStyle/>
                    <a:p>
                      <a:pPr algn="l" fontAlgn="b"/>
                      <a:endParaRPr lang="en-US" sz="1000" b="1" i="0" u="none" strike="noStrike" dirty="0">
                        <a:latin typeface="Arial"/>
                      </a:endParaRPr>
                    </a:p>
                  </a:txBody>
                  <a:tcPr marL="5002" marR="5002" marT="5002"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t"/>
                      <a:r>
                        <a:rPr lang="en-US" sz="1000" b="1" i="1" u="none" strike="noStrike" dirty="0">
                          <a:latin typeface="Times New Roman"/>
                        </a:rPr>
                        <a:t>Accuracy</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dirty="0">
                          <a:latin typeface="Times New Roman"/>
                        </a:rPr>
                        <a:t>Resolution</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Bandwidth</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Beam tube aperture</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Stability</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Non-intercepting device?</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How many?</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Used in RT Feedback?</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Machine protection Item ?</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Comments</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t"/>
                      <a:r>
                        <a:rPr lang="en-US" sz="1000" b="1" i="1" u="none" strike="noStrike">
                          <a:latin typeface="Times New Roman"/>
                        </a:rPr>
                        <a:t>Ref</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128405">
                <a:tc>
                  <a:txBody>
                    <a:bodyPr/>
                    <a:lstStyle/>
                    <a:p>
                      <a:pPr algn="l" fontAlgn="t"/>
                      <a:r>
                        <a:rPr lang="en-US" sz="1000" b="1" i="0" u="none" strike="noStrike" dirty="0">
                          <a:solidFill>
                            <a:srgbClr val="FF0000"/>
                          </a:solidFill>
                          <a:latin typeface="Times New Roman"/>
                        </a:rPr>
                        <a:t>Intensity</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solidFill>
                            <a:srgbClr val="FF0000"/>
                          </a:solidFill>
                          <a:latin typeface="Times New Roman"/>
                        </a:rPr>
                        <a:t>0.1%</a:t>
                      </a:r>
                    </a:p>
                  </a:txBody>
                  <a:tcPr marL="5002" marR="5002" marT="50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48</a:t>
                      </a:r>
                      <a:endParaRPr lang="en-US" sz="1000" b="1" i="0" u="none" strike="noStrike" dirty="0">
                        <a:solidFill>
                          <a:srgbClr val="FF0000"/>
                        </a:solidFill>
                        <a:latin typeface="Times New Roman"/>
                      </a:endParaRP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8405">
                <a:tc>
                  <a:txBody>
                    <a:bodyPr/>
                    <a:lstStyle/>
                    <a:p>
                      <a:pPr algn="l" fontAlgn="t"/>
                      <a:r>
                        <a:rPr lang="en-US" sz="1000" b="1" i="0" u="none" strike="noStrike" dirty="0">
                          <a:solidFill>
                            <a:srgbClr val="FF0000"/>
                          </a:solidFill>
                          <a:latin typeface="Times New Roman"/>
                        </a:rPr>
                        <a:t>Beam Size / </a:t>
                      </a:r>
                      <a:r>
                        <a:rPr lang="en-US" sz="1000" b="1" i="0" u="none" strike="noStrike" dirty="0" err="1">
                          <a:solidFill>
                            <a:srgbClr val="FF0000"/>
                          </a:solidFill>
                          <a:latin typeface="Times New Roman"/>
                        </a:rPr>
                        <a:t>Emittance</a:t>
                      </a:r>
                      <a:endParaRPr lang="en-US" sz="1000" b="1" i="0" u="none" strike="noStrike" dirty="0">
                        <a:solidFill>
                          <a:srgbClr val="FF0000"/>
                        </a:solidFill>
                        <a:latin typeface="Times New Roman"/>
                      </a:endParaRP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solidFill>
                            <a:srgbClr val="FF0000"/>
                          </a:solidFill>
                          <a:latin typeface="Times New Roman"/>
                        </a:rPr>
                        <a:t>10%</a:t>
                      </a:r>
                    </a:p>
                  </a:txBody>
                  <a:tcPr marL="5002" marR="5002" marT="50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2%</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yes</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48</a:t>
                      </a:r>
                      <a:endParaRPr lang="en-US" sz="1000" b="1" i="0" u="none" strike="noStrike" dirty="0">
                        <a:solidFill>
                          <a:srgbClr val="FF0000"/>
                        </a:solidFill>
                        <a:latin typeface="Times New Roman"/>
                      </a:endParaRP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8405">
                <a:tc>
                  <a:txBody>
                    <a:bodyPr/>
                    <a:lstStyle/>
                    <a:p>
                      <a:pPr algn="l" fontAlgn="t"/>
                      <a:r>
                        <a:rPr lang="en-US" sz="1000" b="1" i="0" u="none" strike="noStrike">
                          <a:solidFill>
                            <a:srgbClr val="FF0000"/>
                          </a:solidFill>
                          <a:latin typeface="Times New Roman"/>
                        </a:rPr>
                        <a:t>Energy</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solidFill>
                            <a:srgbClr val="FF0000"/>
                          </a:solidFill>
                          <a:latin typeface="Times New Roman"/>
                        </a:rPr>
                        <a:t>0.10%</a:t>
                      </a:r>
                    </a:p>
                  </a:txBody>
                  <a:tcPr marL="5002" marR="5002" marT="50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yes</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48</a:t>
                      </a:r>
                      <a:endParaRPr lang="en-US" sz="1000" b="1" i="0" u="none" strike="noStrike" dirty="0">
                        <a:solidFill>
                          <a:srgbClr val="FF0000"/>
                        </a:solidFill>
                        <a:latin typeface="Times New Roman"/>
                      </a:endParaRP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endParaRPr lang="en-US" sz="1000" b="1" i="0" u="none" strike="noStrike" dirty="0">
                        <a:solidFill>
                          <a:srgbClr val="FF0000"/>
                        </a:solidFill>
                        <a:latin typeface="Times New Roman"/>
                      </a:endParaRP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8405">
                <a:tc>
                  <a:txBody>
                    <a:bodyPr/>
                    <a:lstStyle/>
                    <a:p>
                      <a:pPr algn="l" fontAlgn="t"/>
                      <a:r>
                        <a:rPr lang="en-US" sz="1000" b="1" i="0" u="none" strike="noStrike">
                          <a:solidFill>
                            <a:srgbClr val="FF0000"/>
                          </a:solidFill>
                          <a:latin typeface="Times New Roman"/>
                        </a:rPr>
                        <a:t>Energy Spread</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solidFill>
                            <a:srgbClr val="FF0000"/>
                          </a:solidFill>
                          <a:latin typeface="Times New Roman"/>
                        </a:rPr>
                        <a:t> </a:t>
                      </a:r>
                    </a:p>
                  </a:txBody>
                  <a:tcPr marL="5002" marR="5002" marT="50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8405">
                <a:tc>
                  <a:txBody>
                    <a:bodyPr/>
                    <a:lstStyle/>
                    <a:p>
                      <a:pPr algn="l" fontAlgn="t"/>
                      <a:r>
                        <a:rPr lang="en-US" sz="1000" b="1" i="0" u="none" strike="noStrike" dirty="0">
                          <a:solidFill>
                            <a:schemeClr val="accent3"/>
                          </a:solidFill>
                          <a:latin typeface="Times New Roman"/>
                        </a:rPr>
                        <a:t>Bunch Length</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latin typeface="Times New Roman"/>
                        </a:rPr>
                        <a:t> </a:t>
                      </a:r>
                    </a:p>
                  </a:txBody>
                  <a:tcPr marL="5002" marR="5002" marT="50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chemeClr val="accent3"/>
                          </a:solidFill>
                          <a:latin typeface="Times New Roman"/>
                        </a:rPr>
                        <a:t>48</a:t>
                      </a:r>
                      <a:r>
                        <a:rPr lang="en-US" sz="1000" b="1" i="0" u="none" strike="noStrike" dirty="0">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single shot</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latin typeface="Times New Roman"/>
                        </a:rPr>
                        <a:t> </a:t>
                      </a:r>
                    </a:p>
                  </a:txBody>
                  <a:tcPr marL="5002" marR="5002" marT="50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8405">
                <a:tc>
                  <a:txBody>
                    <a:bodyPr/>
                    <a:lstStyle/>
                    <a:p>
                      <a:pPr algn="l" fontAlgn="t"/>
                      <a:r>
                        <a:rPr lang="en-US" sz="1000" b="1" i="0" u="none" strike="noStrike" dirty="0">
                          <a:solidFill>
                            <a:srgbClr val="FF0000"/>
                          </a:solidFill>
                          <a:latin typeface="Times New Roman"/>
                        </a:rPr>
                        <a:t>Beam Phase</a:t>
                      </a:r>
                    </a:p>
                  </a:txBody>
                  <a:tcPr marL="5002" marR="5002" marT="500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000" b="1" i="0" u="none" strike="noStrike">
                          <a:solidFill>
                            <a:srgbClr val="FF0000"/>
                          </a:solidFill>
                          <a:latin typeface="Times New Roman"/>
                        </a:rPr>
                        <a:t> </a:t>
                      </a:r>
                    </a:p>
                  </a:txBody>
                  <a:tcPr marL="5002" marR="5002" marT="50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0.1°</a:t>
                      </a:r>
                      <a:endParaRPr lang="en-US" sz="1000" b="1" i="0" u="none" strike="noStrike" dirty="0">
                        <a:solidFill>
                          <a:srgbClr val="FF0000"/>
                        </a:solidFill>
                        <a:latin typeface="Times New Roman"/>
                      </a:endParaRP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48</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Yes</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solidFill>
                            <a:srgbClr val="FF0000"/>
                          </a:solidFill>
                          <a:latin typeface="Times New Roman"/>
                        </a:rPr>
                        <a:t>No</a:t>
                      </a:r>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solidFill>
                            <a:srgbClr val="FF0000"/>
                          </a:solidFill>
                          <a:latin typeface="Times New Roman"/>
                        </a:rPr>
                        <a:t> </a:t>
                      </a:r>
                    </a:p>
                  </a:txBody>
                  <a:tcPr marL="5002" marR="5002" marT="50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8" name="TextBox 7"/>
          <p:cNvSpPr txBox="1"/>
          <p:nvPr/>
        </p:nvSpPr>
        <p:spPr>
          <a:xfrm>
            <a:off x="3581400" y="838200"/>
            <a:ext cx="1412566" cy="369332"/>
          </a:xfrm>
          <a:prstGeom prst="rect">
            <a:avLst/>
          </a:prstGeom>
          <a:noFill/>
        </p:spPr>
        <p:txBody>
          <a:bodyPr wrap="none" rtlCol="0">
            <a:spAutoFit/>
          </a:bodyPr>
          <a:lstStyle/>
          <a:p>
            <a:r>
              <a:rPr lang="en-US" b="1" dirty="0" smtClean="0">
                <a:solidFill>
                  <a:schemeClr val="accent3"/>
                </a:solidFill>
              </a:rPr>
              <a:t>Main beam</a:t>
            </a:r>
            <a:endParaRPr lang="en-US" b="1" dirty="0">
              <a:solidFill>
                <a:schemeClr val="accent3"/>
              </a:solidFill>
            </a:endParaRPr>
          </a:p>
        </p:txBody>
      </p:sp>
      <p:sp>
        <p:nvSpPr>
          <p:cNvPr id="9" name="TextBox 8"/>
          <p:cNvSpPr txBox="1"/>
          <p:nvPr/>
        </p:nvSpPr>
        <p:spPr>
          <a:xfrm>
            <a:off x="3581400" y="3276600"/>
            <a:ext cx="1460656" cy="369332"/>
          </a:xfrm>
          <a:prstGeom prst="rect">
            <a:avLst/>
          </a:prstGeom>
          <a:noFill/>
        </p:spPr>
        <p:txBody>
          <a:bodyPr wrap="none" rtlCol="0">
            <a:spAutoFit/>
          </a:bodyPr>
          <a:lstStyle/>
          <a:p>
            <a:r>
              <a:rPr lang="en-US" b="1" dirty="0" smtClean="0">
                <a:solidFill>
                  <a:schemeClr val="accent3"/>
                </a:solidFill>
              </a:rPr>
              <a:t>Drive beam</a:t>
            </a:r>
            <a:endParaRPr lang="en-US" b="1" dirty="0">
              <a:solidFill>
                <a:schemeClr val="accent3"/>
              </a:solidFill>
            </a:endParaRPr>
          </a:p>
        </p:txBody>
      </p:sp>
      <p:sp>
        <p:nvSpPr>
          <p:cNvPr id="10"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5" name="Picture 3"/>
          <p:cNvPicPr>
            <a:picLocks noChangeAspect="1" noChangeArrowheads="1"/>
          </p:cNvPicPr>
          <p:nvPr/>
        </p:nvPicPr>
        <p:blipFill>
          <a:blip r:embed="rId3"/>
          <a:srcRect/>
          <a:stretch>
            <a:fillRect/>
          </a:stretch>
        </p:blipFill>
        <p:spPr bwMode="auto">
          <a:xfrm>
            <a:off x="152400" y="1066800"/>
            <a:ext cx="8839200" cy="2712681"/>
          </a:xfrm>
          <a:prstGeom prst="rect">
            <a:avLst/>
          </a:prstGeom>
          <a:noFill/>
          <a:ln w="9525">
            <a:noFill/>
            <a:miter lim="800000"/>
            <a:headEnd/>
            <a:tailEnd/>
          </a:ln>
          <a:effectLst/>
        </p:spPr>
      </p:pic>
      <p:sp>
        <p:nvSpPr>
          <p:cNvPr id="2" name="Title 1"/>
          <p:cNvSpPr>
            <a:spLocks noGrp="1"/>
          </p:cNvSpPr>
          <p:nvPr>
            <p:ph type="ctrTitle"/>
          </p:nvPr>
        </p:nvSpPr>
        <p:spPr/>
        <p:txBody>
          <a:bodyPr/>
          <a:lstStyle/>
          <a:p>
            <a:r>
              <a:rPr lang="en-US" dirty="0" smtClean="0"/>
              <a:t>Sector instrumentation</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21</a:t>
            </a:fld>
            <a:endParaRPr lang="en-US" dirty="0"/>
          </a:p>
        </p:txBody>
      </p:sp>
      <p:sp>
        <p:nvSpPr>
          <p:cNvPr id="21" name="Rectangle 20"/>
          <p:cNvSpPr/>
          <p:nvPr/>
        </p:nvSpPr>
        <p:spPr>
          <a:xfrm>
            <a:off x="6781800" y="1981200"/>
            <a:ext cx="45719" cy="228600"/>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853441" y="3962400"/>
            <a:ext cx="45719" cy="228600"/>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rot="3060000">
            <a:off x="7776554" y="2337597"/>
            <a:ext cx="45719" cy="228600"/>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p:cNvSpPr/>
          <p:nvPr/>
        </p:nvSpPr>
        <p:spPr>
          <a:xfrm rot="3060000">
            <a:off x="7852753" y="2413795"/>
            <a:ext cx="45719" cy="228600"/>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rot="3060000">
            <a:off x="7928954" y="2489996"/>
            <a:ext cx="45719" cy="228600"/>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914400" y="3886200"/>
            <a:ext cx="4650632" cy="369332"/>
          </a:xfrm>
          <a:prstGeom prst="rect">
            <a:avLst/>
          </a:prstGeom>
          <a:noFill/>
        </p:spPr>
        <p:txBody>
          <a:bodyPr wrap="none" rtlCol="0">
            <a:spAutoFit/>
          </a:bodyPr>
          <a:lstStyle/>
          <a:p>
            <a:r>
              <a:rPr lang="en-US" b="1" dirty="0" smtClean="0">
                <a:solidFill>
                  <a:schemeClr val="accent1"/>
                </a:solidFill>
              </a:rPr>
              <a:t>Transverse profile monitors,  L~300mm</a:t>
            </a:r>
            <a:endParaRPr lang="en-US" b="1" dirty="0">
              <a:solidFill>
                <a:schemeClr val="accent1"/>
              </a:solidFill>
            </a:endParaRPr>
          </a:p>
        </p:txBody>
      </p:sp>
      <p:sp>
        <p:nvSpPr>
          <p:cNvPr id="28" name="Oval 27"/>
          <p:cNvSpPr/>
          <p:nvPr/>
        </p:nvSpPr>
        <p:spPr>
          <a:xfrm rot="2822949">
            <a:off x="7603182" y="2152954"/>
            <a:ext cx="152400" cy="228600"/>
          </a:xfrm>
          <a:prstGeom prst="ellipse">
            <a:avLst/>
          </a:prstGeom>
          <a:solidFill>
            <a:srgbClr val="FFC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p:cNvSpPr/>
          <p:nvPr/>
        </p:nvSpPr>
        <p:spPr>
          <a:xfrm>
            <a:off x="800100" y="4353039"/>
            <a:ext cx="152400" cy="228600"/>
          </a:xfrm>
          <a:prstGeom prst="ellipse">
            <a:avLst/>
          </a:prstGeom>
          <a:solidFill>
            <a:srgbClr val="FFC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1066800" y="4267200"/>
            <a:ext cx="4349268" cy="369332"/>
          </a:xfrm>
          <a:prstGeom prst="rect">
            <a:avLst/>
          </a:prstGeom>
          <a:noFill/>
        </p:spPr>
        <p:txBody>
          <a:bodyPr wrap="none" rtlCol="0">
            <a:spAutoFit/>
          </a:bodyPr>
          <a:lstStyle/>
          <a:p>
            <a:r>
              <a:rPr lang="en-US" b="1" dirty="0" smtClean="0">
                <a:solidFill>
                  <a:srgbClr val="FFC000"/>
                </a:solidFill>
              </a:rPr>
              <a:t>Fast (12GHz) BPM, L~100mm, Energy</a:t>
            </a:r>
            <a:endParaRPr lang="en-US" b="1" dirty="0">
              <a:solidFill>
                <a:srgbClr val="FFC000"/>
              </a:solidFill>
            </a:endParaRPr>
          </a:p>
        </p:txBody>
      </p:sp>
      <p:sp>
        <p:nvSpPr>
          <p:cNvPr id="32" name="Rectangle 31"/>
          <p:cNvSpPr/>
          <p:nvPr/>
        </p:nvSpPr>
        <p:spPr>
          <a:xfrm>
            <a:off x="1524000" y="1981200"/>
            <a:ext cx="76200" cy="228600"/>
          </a:xfrm>
          <a:prstGeom prst="rect">
            <a:avLst/>
          </a:prstGeom>
          <a:solidFill>
            <a:schemeClr val="accent2"/>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7162800" y="1981200"/>
            <a:ext cx="76200" cy="228600"/>
          </a:xfrm>
          <a:prstGeom prst="rect">
            <a:avLst/>
          </a:prstGeom>
          <a:solidFill>
            <a:schemeClr val="accent2"/>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838200" y="4724400"/>
            <a:ext cx="76200" cy="228600"/>
          </a:xfrm>
          <a:prstGeom prst="rect">
            <a:avLst/>
          </a:prstGeom>
          <a:solidFill>
            <a:schemeClr val="accent2"/>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p:cNvSpPr txBox="1"/>
          <p:nvPr/>
        </p:nvSpPr>
        <p:spPr>
          <a:xfrm>
            <a:off x="1066800" y="4648200"/>
            <a:ext cx="6486071" cy="369332"/>
          </a:xfrm>
          <a:prstGeom prst="rect">
            <a:avLst/>
          </a:prstGeom>
          <a:noFill/>
        </p:spPr>
        <p:txBody>
          <a:bodyPr wrap="none" rtlCol="0">
            <a:spAutoFit/>
          </a:bodyPr>
          <a:lstStyle/>
          <a:p>
            <a:r>
              <a:rPr lang="en-US" b="1" dirty="0" smtClean="0">
                <a:solidFill>
                  <a:schemeClr val="accent2"/>
                </a:solidFill>
              </a:rPr>
              <a:t>Form factor, Fast bunch shape measurement,L~500mm</a:t>
            </a:r>
            <a:endParaRPr lang="en-US" b="1" dirty="0">
              <a:solidFill>
                <a:schemeClr val="accent2"/>
              </a:solidFill>
            </a:endParaRPr>
          </a:p>
        </p:txBody>
      </p:sp>
      <p:sp>
        <p:nvSpPr>
          <p:cNvPr id="36" name="Isosceles Triangle 35"/>
          <p:cNvSpPr/>
          <p:nvPr/>
        </p:nvSpPr>
        <p:spPr>
          <a:xfrm>
            <a:off x="800100" y="51054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p:cNvSpPr/>
          <p:nvPr/>
        </p:nvSpPr>
        <p:spPr>
          <a:xfrm>
            <a:off x="64770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Isosceles Triangle 38"/>
          <p:cNvSpPr/>
          <p:nvPr/>
        </p:nvSpPr>
        <p:spPr>
          <a:xfrm>
            <a:off x="1752600" y="1981200"/>
            <a:ext cx="152400" cy="228600"/>
          </a:xfrm>
          <a:prstGeom prst="triangle">
            <a:avLst/>
          </a:prstGeom>
          <a:solidFill>
            <a:schemeClr val="accent4"/>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p:cNvSpPr txBox="1"/>
          <p:nvPr/>
        </p:nvSpPr>
        <p:spPr>
          <a:xfrm>
            <a:off x="1066800" y="5029200"/>
            <a:ext cx="4990469" cy="369332"/>
          </a:xfrm>
          <a:prstGeom prst="rect">
            <a:avLst/>
          </a:prstGeom>
          <a:noFill/>
        </p:spPr>
        <p:txBody>
          <a:bodyPr wrap="none" rtlCol="0">
            <a:spAutoFit/>
          </a:bodyPr>
          <a:lstStyle/>
          <a:p>
            <a:r>
              <a:rPr lang="en-US" b="1" dirty="0" smtClean="0">
                <a:solidFill>
                  <a:srgbClr val="00B050"/>
                </a:solidFill>
              </a:rPr>
              <a:t>Slow current measurement, L~150mm, 1%</a:t>
            </a:r>
            <a:endParaRPr lang="en-US" b="1" dirty="0">
              <a:solidFill>
                <a:srgbClr val="00B050"/>
              </a:solidFill>
            </a:endParaRPr>
          </a:p>
        </p:txBody>
      </p:sp>
      <p:sp>
        <p:nvSpPr>
          <p:cNvPr id="42" name="Isosceles Triangle 41"/>
          <p:cNvSpPr/>
          <p:nvPr/>
        </p:nvSpPr>
        <p:spPr>
          <a:xfrm rot="3240000">
            <a:off x="7909658" y="2605331"/>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Isosceles Triangle 42"/>
          <p:cNvSpPr/>
          <p:nvPr/>
        </p:nvSpPr>
        <p:spPr>
          <a:xfrm>
            <a:off x="43434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7696200" y="3124200"/>
            <a:ext cx="76200" cy="228600"/>
          </a:xfrm>
          <a:prstGeom prst="rect">
            <a:avLst/>
          </a:prstGeom>
          <a:solidFill>
            <a:schemeClr val="accent2"/>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p:cNvSpPr/>
          <p:nvPr/>
        </p:nvSpPr>
        <p:spPr>
          <a:xfrm>
            <a:off x="762000" y="5791200"/>
            <a:ext cx="228600" cy="228600"/>
          </a:xfrm>
          <a:prstGeom prst="ellipse">
            <a:avLst/>
          </a:prstGeom>
          <a:solidFill>
            <a:srgbClr val="7030A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p:cNvSpPr/>
          <p:nvPr/>
        </p:nvSpPr>
        <p:spPr>
          <a:xfrm>
            <a:off x="7848600" y="3124200"/>
            <a:ext cx="228600" cy="228600"/>
          </a:xfrm>
          <a:prstGeom prst="ellipse">
            <a:avLst/>
          </a:prstGeom>
          <a:solidFill>
            <a:srgbClr val="7030A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p:cNvSpPr/>
          <p:nvPr/>
        </p:nvSpPr>
        <p:spPr>
          <a:xfrm>
            <a:off x="1143000" y="1981200"/>
            <a:ext cx="228600" cy="228600"/>
          </a:xfrm>
          <a:prstGeom prst="ellipse">
            <a:avLst/>
          </a:prstGeom>
          <a:solidFill>
            <a:srgbClr val="7030A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p:cNvSpPr txBox="1"/>
          <p:nvPr/>
        </p:nvSpPr>
        <p:spPr>
          <a:xfrm>
            <a:off x="1066800" y="5715000"/>
            <a:ext cx="1507144" cy="369332"/>
          </a:xfrm>
          <a:prstGeom prst="rect">
            <a:avLst/>
          </a:prstGeom>
          <a:noFill/>
        </p:spPr>
        <p:txBody>
          <a:bodyPr wrap="none" rtlCol="0">
            <a:spAutoFit/>
          </a:bodyPr>
          <a:lstStyle/>
          <a:p>
            <a:r>
              <a:rPr lang="en-US" b="1" dirty="0" smtClean="0">
                <a:solidFill>
                  <a:srgbClr val="7030A0"/>
                </a:solidFill>
              </a:rPr>
              <a:t>Beam Phase</a:t>
            </a:r>
            <a:endParaRPr lang="en-US" b="1" dirty="0">
              <a:solidFill>
                <a:srgbClr val="7030A0"/>
              </a:solidFill>
            </a:endParaRPr>
          </a:p>
        </p:txBody>
      </p:sp>
      <p:sp>
        <p:nvSpPr>
          <p:cNvPr id="53" name="Oval 52"/>
          <p:cNvSpPr/>
          <p:nvPr/>
        </p:nvSpPr>
        <p:spPr>
          <a:xfrm>
            <a:off x="7315200" y="1981200"/>
            <a:ext cx="228600" cy="228600"/>
          </a:xfrm>
          <a:prstGeom prst="ellipse">
            <a:avLst/>
          </a:prstGeom>
          <a:solidFill>
            <a:srgbClr val="7030A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Isosceles Triangle 53"/>
          <p:cNvSpPr/>
          <p:nvPr/>
        </p:nvSpPr>
        <p:spPr>
          <a:xfrm>
            <a:off x="27432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Isosceles Triangle 54"/>
          <p:cNvSpPr/>
          <p:nvPr/>
        </p:nvSpPr>
        <p:spPr>
          <a:xfrm>
            <a:off x="762000" y="5410200"/>
            <a:ext cx="152400" cy="228600"/>
          </a:xfrm>
          <a:prstGeom prst="triangle">
            <a:avLst/>
          </a:prstGeom>
          <a:solidFill>
            <a:schemeClr val="accent4"/>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a:off x="1066800" y="5334000"/>
            <a:ext cx="5283819" cy="369332"/>
          </a:xfrm>
          <a:prstGeom prst="rect">
            <a:avLst/>
          </a:prstGeom>
          <a:noFill/>
        </p:spPr>
        <p:txBody>
          <a:bodyPr wrap="none" rtlCol="0">
            <a:spAutoFit/>
          </a:bodyPr>
          <a:lstStyle/>
          <a:p>
            <a:r>
              <a:rPr lang="en-US" b="1" dirty="0" smtClean="0">
                <a:solidFill>
                  <a:schemeClr val="accent4"/>
                </a:solidFill>
              </a:rPr>
              <a:t>Slow current measurement, L~150mm, 0.1%</a:t>
            </a:r>
            <a:endParaRPr lang="en-US" b="1" dirty="0">
              <a:solidFill>
                <a:schemeClr val="accent4"/>
              </a:solidFill>
            </a:endParaRPr>
          </a:p>
        </p:txBody>
      </p:sp>
      <p:sp>
        <p:nvSpPr>
          <p:cNvPr id="57" name="TextBox 56"/>
          <p:cNvSpPr txBox="1"/>
          <p:nvPr/>
        </p:nvSpPr>
        <p:spPr>
          <a:xfrm>
            <a:off x="2971800" y="5715000"/>
            <a:ext cx="3057247" cy="369332"/>
          </a:xfrm>
          <a:prstGeom prst="rect">
            <a:avLst/>
          </a:prstGeom>
          <a:noFill/>
        </p:spPr>
        <p:txBody>
          <a:bodyPr wrap="none" rtlCol="0">
            <a:spAutoFit/>
          </a:bodyPr>
          <a:lstStyle/>
          <a:p>
            <a:r>
              <a:rPr lang="en-US" b="1" dirty="0" smtClean="0">
                <a:solidFill>
                  <a:srgbClr val="0070C0"/>
                </a:solidFill>
              </a:rPr>
              <a:t>Segmented dump, Energy</a:t>
            </a:r>
            <a:endParaRPr lang="en-US" b="1" dirty="0">
              <a:solidFill>
                <a:srgbClr val="0070C0"/>
              </a:solidFill>
            </a:endParaRPr>
          </a:p>
        </p:txBody>
      </p:sp>
      <p:sp>
        <p:nvSpPr>
          <p:cNvPr id="58" name="Rectangle 57"/>
          <p:cNvSpPr/>
          <p:nvPr/>
        </p:nvSpPr>
        <p:spPr>
          <a:xfrm>
            <a:off x="2819400" y="5791200"/>
            <a:ext cx="152400" cy="228600"/>
          </a:xfrm>
          <a:prstGeom prst="rect">
            <a:avLst/>
          </a:prstGeom>
          <a:solidFill>
            <a:srgbClr val="0070C0"/>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Isosceles Triangle 58"/>
          <p:cNvSpPr/>
          <p:nvPr/>
        </p:nvSpPr>
        <p:spPr>
          <a:xfrm>
            <a:off x="48768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Isosceles Triangle 59"/>
          <p:cNvSpPr/>
          <p:nvPr/>
        </p:nvSpPr>
        <p:spPr>
          <a:xfrm>
            <a:off x="38100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60"/>
          <p:cNvSpPr/>
          <p:nvPr/>
        </p:nvSpPr>
        <p:spPr>
          <a:xfrm>
            <a:off x="32766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Isosceles Triangle 61"/>
          <p:cNvSpPr/>
          <p:nvPr/>
        </p:nvSpPr>
        <p:spPr>
          <a:xfrm>
            <a:off x="22098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Isosceles Triangle 62"/>
          <p:cNvSpPr/>
          <p:nvPr/>
        </p:nvSpPr>
        <p:spPr>
          <a:xfrm>
            <a:off x="69342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Isosceles Triangle 63"/>
          <p:cNvSpPr/>
          <p:nvPr/>
        </p:nvSpPr>
        <p:spPr>
          <a:xfrm>
            <a:off x="59436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Isosceles Triangle 64"/>
          <p:cNvSpPr/>
          <p:nvPr/>
        </p:nvSpPr>
        <p:spPr>
          <a:xfrm>
            <a:off x="5410200" y="1981200"/>
            <a:ext cx="152400" cy="228600"/>
          </a:xfrm>
          <a:prstGeom prst="triangle">
            <a:avLst/>
          </a:prstGeom>
          <a:solidFill>
            <a:srgbClr val="00B05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65"/>
          <p:cNvSpPr/>
          <p:nvPr/>
        </p:nvSpPr>
        <p:spPr>
          <a:xfrm>
            <a:off x="7315200" y="3124200"/>
            <a:ext cx="45719" cy="228600"/>
          </a:xfrm>
          <a:prstGeom prst="rect">
            <a:avLst/>
          </a:prstGeom>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8" name="Straight Arrow Connector 67"/>
          <p:cNvCxnSpPr/>
          <p:nvPr/>
        </p:nvCxnSpPr>
        <p:spPr>
          <a:xfrm>
            <a:off x="7010400" y="3429000"/>
            <a:ext cx="1066800" cy="1588"/>
          </a:xfrm>
          <a:prstGeom prst="straightConnector1">
            <a:avLst/>
          </a:prstGeom>
          <a:ln w="15875">
            <a:headEnd type="arrow"/>
            <a:tailEnd type="arrow"/>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7239000" y="3429000"/>
            <a:ext cx="710680" cy="261610"/>
          </a:xfrm>
          <a:prstGeom prst="rect">
            <a:avLst/>
          </a:prstGeom>
          <a:noFill/>
        </p:spPr>
        <p:txBody>
          <a:bodyPr wrap="square" rtlCol="0">
            <a:spAutoFit/>
          </a:bodyPr>
          <a:lstStyle/>
          <a:p>
            <a:r>
              <a:rPr lang="en-US" sz="1100" b="1" dirty="0" smtClean="0">
                <a:solidFill>
                  <a:srgbClr val="0070C0"/>
                </a:solidFill>
              </a:rPr>
              <a:t>8m</a:t>
            </a:r>
            <a:endParaRPr lang="en-US" sz="1100" b="1" dirty="0">
              <a:solidFill>
                <a:srgbClr val="0070C0"/>
              </a:solidFill>
            </a:endParaRPr>
          </a:p>
        </p:txBody>
      </p:sp>
      <p:sp>
        <p:nvSpPr>
          <p:cNvPr id="70" name="Oval 69"/>
          <p:cNvSpPr/>
          <p:nvPr/>
        </p:nvSpPr>
        <p:spPr>
          <a:xfrm>
            <a:off x="7086600" y="3124200"/>
            <a:ext cx="152400" cy="228600"/>
          </a:xfrm>
          <a:prstGeom prst="ellipse">
            <a:avLst/>
          </a:prstGeom>
          <a:solidFill>
            <a:srgbClr val="FFC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71" name="Isosceles Triangle 70"/>
          <p:cNvSpPr/>
          <p:nvPr/>
        </p:nvSpPr>
        <p:spPr>
          <a:xfrm>
            <a:off x="7467600" y="3124200"/>
            <a:ext cx="152400" cy="228600"/>
          </a:xfrm>
          <a:prstGeom prst="triangle">
            <a:avLst/>
          </a:prstGeom>
          <a:solidFill>
            <a:schemeClr val="accent4"/>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Module types</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22</a:t>
            </a:fld>
            <a:endParaRPr lang="en-US" dirty="0"/>
          </a:p>
        </p:txBody>
      </p:sp>
      <p:pic>
        <p:nvPicPr>
          <p:cNvPr id="6" name="Picture 5"/>
          <p:cNvPicPr>
            <a:picLocks noChangeAspect="1" noChangeArrowheads="1"/>
          </p:cNvPicPr>
          <p:nvPr/>
        </p:nvPicPr>
        <p:blipFill>
          <a:blip r:embed="rId3"/>
          <a:srcRect/>
          <a:stretch>
            <a:fillRect/>
          </a:stretch>
        </p:blipFill>
        <p:spPr bwMode="auto">
          <a:xfrm>
            <a:off x="762000" y="1295400"/>
            <a:ext cx="7924800" cy="3578547"/>
          </a:xfrm>
          <a:prstGeom prst="rect">
            <a:avLst/>
          </a:prstGeom>
          <a:noFill/>
          <a:ln w="9525">
            <a:noFill/>
            <a:miter lim="800000"/>
            <a:headEnd/>
            <a:tailEnd/>
          </a:ln>
          <a:effectLst/>
        </p:spPr>
      </p:pic>
      <p:sp>
        <p:nvSpPr>
          <p:cNvPr id="7" name="TextBox 6"/>
          <p:cNvSpPr txBox="1"/>
          <p:nvPr/>
        </p:nvSpPr>
        <p:spPr>
          <a:xfrm>
            <a:off x="1447800" y="5181600"/>
            <a:ext cx="6135013" cy="369332"/>
          </a:xfrm>
          <a:prstGeom prst="rect">
            <a:avLst/>
          </a:prstGeom>
          <a:noFill/>
        </p:spPr>
        <p:txBody>
          <a:bodyPr wrap="none" rtlCol="0">
            <a:spAutoFit/>
          </a:bodyPr>
          <a:lstStyle/>
          <a:p>
            <a:r>
              <a:rPr lang="en-US" b="1" dirty="0" smtClean="0">
                <a:solidFill>
                  <a:schemeClr val="accent1"/>
                </a:solidFill>
                <a:effectLst>
                  <a:outerShdw blurRad="38100" dist="38100" dir="2700000" algn="tl">
                    <a:srgbClr val="000000">
                      <a:alpha val="43137"/>
                    </a:srgbClr>
                  </a:outerShdw>
                </a:effectLst>
              </a:rPr>
              <a:t>Use “empty” space for </a:t>
            </a:r>
            <a:r>
              <a:rPr lang="en-US" b="1" dirty="0" smtClean="0">
                <a:solidFill>
                  <a:srgbClr val="C00000"/>
                </a:solidFill>
                <a:effectLst>
                  <a:outerShdw blurRad="38100" dist="38100" dir="2700000" algn="tl">
                    <a:srgbClr val="000000">
                      <a:alpha val="43137"/>
                    </a:srgbClr>
                  </a:outerShdw>
                </a:effectLst>
              </a:rPr>
              <a:t>“sector” </a:t>
            </a:r>
            <a:r>
              <a:rPr lang="en-US" b="1" dirty="0" smtClean="0">
                <a:solidFill>
                  <a:schemeClr val="accent1"/>
                </a:solidFill>
                <a:effectLst>
                  <a:outerShdw blurRad="38100" dist="38100" dir="2700000" algn="tl">
                    <a:srgbClr val="000000">
                      <a:alpha val="43137"/>
                    </a:srgbClr>
                  </a:outerShdw>
                </a:effectLst>
              </a:rPr>
              <a:t>beam</a:t>
            </a:r>
            <a:r>
              <a:rPr lang="en-US" b="1" dirty="0" smtClean="0">
                <a:solidFill>
                  <a:srgbClr val="FF0000"/>
                </a:solidFill>
                <a:effectLst>
                  <a:outerShdw blurRad="38100" dist="38100" dir="2700000" algn="tl">
                    <a:srgbClr val="000000">
                      <a:alpha val="43137"/>
                    </a:srgbClr>
                  </a:outerShdw>
                </a:effectLst>
              </a:rPr>
              <a:t> </a:t>
            </a:r>
            <a:r>
              <a:rPr lang="en-US" b="1" dirty="0" smtClean="0">
                <a:solidFill>
                  <a:schemeClr val="accent1"/>
                </a:solidFill>
                <a:effectLst>
                  <a:outerShdw blurRad="38100" dist="38100" dir="2700000" algn="tl">
                    <a:srgbClr val="000000">
                      <a:alpha val="43137"/>
                    </a:srgbClr>
                  </a:outerShdw>
                </a:effectLst>
              </a:rPr>
              <a:t>instrumentation</a:t>
            </a:r>
            <a:endParaRPr lang="en-US" b="1" dirty="0">
              <a:solidFill>
                <a:schemeClr val="accent1"/>
              </a:solidFill>
              <a:effectLst>
                <a:outerShdw blurRad="38100" dist="38100" dir="2700000" algn="tl">
                  <a:srgbClr val="000000">
                    <a:alpha val="43137"/>
                  </a:srgbClr>
                </a:outerShdw>
              </a:effectLst>
            </a:endParaRPr>
          </a:p>
        </p:txBody>
      </p:sp>
      <p:cxnSp>
        <p:nvCxnSpPr>
          <p:cNvPr id="9" name="Straight Arrow Connector 8"/>
          <p:cNvCxnSpPr/>
          <p:nvPr/>
        </p:nvCxnSpPr>
        <p:spPr>
          <a:xfrm rot="10800000">
            <a:off x="1219200" y="4343400"/>
            <a:ext cx="10668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6200000" flipV="1">
            <a:off x="1981200" y="4191000"/>
            <a:ext cx="1447800" cy="228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flipV="1">
            <a:off x="2438400" y="3505200"/>
            <a:ext cx="609600" cy="1587"/>
          </a:xfrm>
          <a:prstGeom prst="straightConnector1">
            <a:avLst/>
          </a:prstGeom>
          <a:ln>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362200" y="3276600"/>
            <a:ext cx="862737" cy="307777"/>
          </a:xfrm>
          <a:prstGeom prst="rect">
            <a:avLst/>
          </a:prstGeom>
          <a:noFill/>
        </p:spPr>
        <p:txBody>
          <a:bodyPr wrap="none" rtlCol="0">
            <a:spAutoFit/>
          </a:bodyPr>
          <a:lstStyle/>
          <a:p>
            <a:r>
              <a:rPr lang="en-US" sz="1400" b="1" dirty="0" smtClean="0">
                <a:solidFill>
                  <a:schemeClr val="accent2"/>
                </a:solidFill>
              </a:rPr>
              <a:t>298mm</a:t>
            </a:r>
            <a:endParaRPr lang="en-US" sz="1400" b="1" dirty="0">
              <a:solidFill>
                <a:schemeClr val="accent2"/>
              </a:solidFill>
            </a:endParaRPr>
          </a:p>
        </p:txBody>
      </p:sp>
      <p:sp>
        <p:nvSpPr>
          <p:cNvPr id="17" name="Rectangle 16"/>
          <p:cNvSpPr/>
          <p:nvPr/>
        </p:nvSpPr>
        <p:spPr>
          <a:xfrm>
            <a:off x="2209800" y="5715000"/>
            <a:ext cx="2887329" cy="369332"/>
          </a:xfrm>
          <a:prstGeom prst="rect">
            <a:avLst/>
          </a:prstGeom>
        </p:spPr>
        <p:txBody>
          <a:bodyPr wrap="none">
            <a:spAutoFit/>
          </a:bodyPr>
          <a:lstStyle/>
          <a:p>
            <a:r>
              <a:rPr lang="en-US" b="1" dirty="0" smtClean="0"/>
              <a:t>Module length: 2.010 m</a:t>
            </a:r>
          </a:p>
        </p:txBody>
      </p:sp>
      <p:cxnSp>
        <p:nvCxnSpPr>
          <p:cNvPr id="13" name="Straight Arrow Connector 12"/>
          <p:cNvCxnSpPr/>
          <p:nvPr/>
        </p:nvCxnSpPr>
        <p:spPr>
          <a:xfrm rot="5400000" flipH="1" flipV="1">
            <a:off x="6743700" y="4533900"/>
            <a:ext cx="1447800" cy="152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flipH="1" flipV="1">
            <a:off x="4572000" y="3276600"/>
            <a:ext cx="3505200" cy="304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6248400" y="5562600"/>
            <a:ext cx="2514600" cy="646331"/>
          </a:xfrm>
          <a:prstGeom prst="rect">
            <a:avLst/>
          </a:prstGeom>
          <a:noFill/>
        </p:spPr>
        <p:txBody>
          <a:bodyPr wrap="square" rtlCol="0">
            <a:spAutoFit/>
          </a:bodyPr>
          <a:lstStyle/>
          <a:p>
            <a:r>
              <a:rPr lang="en-US" dirty="0" smtClean="0"/>
              <a:t>~4 type “</a:t>
            </a:r>
            <a:r>
              <a:rPr lang="en-US" dirty="0" err="1" smtClean="0"/>
              <a:t>xn</a:t>
            </a:r>
            <a:r>
              <a:rPr lang="en-US" dirty="0" smtClean="0"/>
              <a:t>” per sector at extraction</a:t>
            </a:r>
            <a:endParaRPr lang="en-US" dirty="0"/>
          </a:p>
        </p:txBody>
      </p:sp>
      <p:sp>
        <p:nvSpPr>
          <p:cNvPr id="19" name="TextBox 18"/>
          <p:cNvSpPr txBox="1"/>
          <p:nvPr/>
        </p:nvSpPr>
        <p:spPr>
          <a:xfrm>
            <a:off x="0" y="1371600"/>
            <a:ext cx="768159" cy="3693319"/>
          </a:xfrm>
          <a:prstGeom prst="rect">
            <a:avLst/>
          </a:prstGeom>
          <a:noFill/>
        </p:spPr>
        <p:txBody>
          <a:bodyPr wrap="none" rtlCol="0">
            <a:spAutoFit/>
          </a:bodyPr>
          <a:lstStyle/>
          <a:p>
            <a:r>
              <a:rPr lang="en-US" dirty="0" smtClean="0"/>
              <a:t>8374</a:t>
            </a:r>
          </a:p>
          <a:p>
            <a:endParaRPr lang="en-US" dirty="0" smtClean="0"/>
          </a:p>
          <a:p>
            <a:endParaRPr lang="en-US" dirty="0" smtClean="0"/>
          </a:p>
          <a:p>
            <a:r>
              <a:rPr lang="en-US" dirty="0" smtClean="0"/>
              <a:t>154</a:t>
            </a:r>
          </a:p>
          <a:p>
            <a:endParaRPr lang="en-US" dirty="0" smtClean="0"/>
          </a:p>
          <a:p>
            <a:endParaRPr lang="en-US" dirty="0" smtClean="0"/>
          </a:p>
          <a:p>
            <a:r>
              <a:rPr lang="en-US" dirty="0" smtClean="0"/>
              <a:t>634</a:t>
            </a:r>
          </a:p>
          <a:p>
            <a:endParaRPr lang="en-US" dirty="0" smtClean="0"/>
          </a:p>
          <a:p>
            <a:r>
              <a:rPr lang="en-US" dirty="0" smtClean="0"/>
              <a:t>477</a:t>
            </a:r>
          </a:p>
          <a:p>
            <a:endParaRPr lang="en-US" dirty="0" smtClean="0"/>
          </a:p>
          <a:p>
            <a:endParaRPr lang="en-US" dirty="0" smtClean="0"/>
          </a:p>
          <a:p>
            <a:r>
              <a:rPr lang="en-US" dirty="0" smtClean="0"/>
              <a:t>731</a:t>
            </a:r>
          </a:p>
          <a:p>
            <a:endParaRPr lang="en-US" dirty="0"/>
          </a:p>
        </p:txBody>
      </p:sp>
      <p:sp>
        <p:nvSpPr>
          <p:cNvPr id="23"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27" name="TextBox 26"/>
          <p:cNvSpPr txBox="1"/>
          <p:nvPr/>
        </p:nvSpPr>
        <p:spPr>
          <a:xfrm>
            <a:off x="8667588" y="1371600"/>
            <a:ext cx="476412" cy="3693319"/>
          </a:xfrm>
          <a:prstGeom prst="rect">
            <a:avLst/>
          </a:prstGeom>
          <a:noFill/>
        </p:spPr>
        <p:txBody>
          <a:bodyPr wrap="square" rtlCol="0">
            <a:spAutoFit/>
          </a:bodyPr>
          <a:lstStyle/>
          <a:p>
            <a:r>
              <a:rPr lang="en-US" dirty="0" smtClean="0"/>
              <a:t>78</a:t>
            </a:r>
          </a:p>
          <a:p>
            <a:endParaRPr lang="en-US" dirty="0" smtClean="0"/>
          </a:p>
          <a:p>
            <a:endParaRPr lang="en-US" dirty="0" smtClean="0"/>
          </a:p>
          <a:p>
            <a:r>
              <a:rPr lang="en-US" dirty="0" smtClean="0"/>
              <a:t>0?</a:t>
            </a:r>
          </a:p>
          <a:p>
            <a:endParaRPr lang="en-US" dirty="0" smtClean="0"/>
          </a:p>
          <a:p>
            <a:endParaRPr lang="en-US" dirty="0" smtClean="0"/>
          </a:p>
          <a:p>
            <a:r>
              <a:rPr lang="en-US" dirty="0" smtClean="0"/>
              <a:t>4</a:t>
            </a:r>
          </a:p>
          <a:p>
            <a:endParaRPr lang="en-US" dirty="0" smtClean="0"/>
          </a:p>
          <a:p>
            <a:r>
              <a:rPr lang="en-US" dirty="0" smtClean="0"/>
              <a:t>5</a:t>
            </a:r>
          </a:p>
          <a:p>
            <a:endParaRPr lang="en-US" dirty="0" smtClean="0"/>
          </a:p>
          <a:p>
            <a:endParaRPr lang="en-US" dirty="0" smtClean="0"/>
          </a:p>
          <a:p>
            <a:r>
              <a:rPr lang="en-US" dirty="0" smtClean="0"/>
              <a:t>5</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Summery</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23</a:t>
            </a:fld>
            <a:endParaRPr lang="en-US" dirty="0"/>
          </a:p>
        </p:txBody>
      </p:sp>
      <p:sp>
        <p:nvSpPr>
          <p:cNvPr id="6" name="Rectangle 3"/>
          <p:cNvSpPr txBox="1">
            <a:spLocks noChangeArrowheads="1"/>
          </p:cNvSpPr>
          <p:nvPr/>
        </p:nvSpPr>
        <p:spPr>
          <a:xfrm>
            <a:off x="685800" y="762000"/>
            <a:ext cx="7772400" cy="4953000"/>
          </a:xfrm>
          <a:prstGeom prst="rect">
            <a:avLst/>
          </a:prstGeom>
        </p:spPr>
        <p:txBody>
          <a:bodyPr/>
          <a:lstStyle/>
          <a:p>
            <a:pPr marL="365760" lvl="0" indent="-256032">
              <a:spcBef>
                <a:spcPts val="400"/>
              </a:spcBef>
              <a:buClr>
                <a:schemeClr val="accent1"/>
              </a:buClr>
              <a:buSzPct val="68000"/>
              <a:buFont typeface="Wingdings" pitchFamily="2" charset="2"/>
              <a:buChar char="q"/>
            </a:pPr>
            <a:r>
              <a:rPr lang="en-US" b="1" dirty="0" smtClean="0">
                <a:solidFill>
                  <a:srgbClr val="0070C0"/>
                </a:solidFill>
                <a:effectLst>
                  <a:outerShdw blurRad="38100" dist="38100" dir="2700000" algn="tl">
                    <a:srgbClr val="000000">
                      <a:alpha val="43137"/>
                    </a:srgbClr>
                  </a:outerShdw>
                </a:effectLst>
              </a:rPr>
              <a:t>Dedicated studies and designs of main beam BPM’s and WFM ‘s are </a:t>
            </a:r>
            <a:r>
              <a:rPr lang="en-US" b="1" dirty="0" smtClean="0">
                <a:solidFill>
                  <a:srgbClr val="0070C0"/>
                </a:solidFill>
                <a:effectLst>
                  <a:outerShdw blurRad="38100" dist="38100" dir="2700000" algn="tl">
                    <a:srgbClr val="000000">
                      <a:alpha val="43137"/>
                    </a:srgbClr>
                  </a:outerShdw>
                </a:effectLst>
              </a:rPr>
              <a:t> </a:t>
            </a:r>
            <a:r>
              <a:rPr lang="en-US" b="1" dirty="0" smtClean="0">
                <a:solidFill>
                  <a:srgbClr val="0070C0"/>
                </a:solidFill>
                <a:effectLst>
                  <a:outerShdw blurRad="38100" dist="38100" dir="2700000" algn="tl">
                    <a:srgbClr val="000000">
                      <a:alpha val="43137"/>
                    </a:srgbClr>
                  </a:outerShdw>
                </a:effectLst>
              </a:rPr>
              <a:t>well advanced</a:t>
            </a:r>
            <a:r>
              <a:rPr lang="en-US" b="1" dirty="0" smtClean="0">
                <a:solidFill>
                  <a:srgbClr val="0070C0"/>
                </a:solidFill>
                <a:effectLst>
                  <a:outerShdw blurRad="38100" dist="38100" dir="2700000" algn="tl">
                    <a:srgbClr val="000000">
                      <a:alpha val="43137"/>
                    </a:srgbClr>
                  </a:outerShdw>
                </a:effectLst>
              </a:rPr>
              <a:t>.</a:t>
            </a:r>
            <a:br>
              <a:rPr lang="en-US" b="1" dirty="0" smtClean="0">
                <a:solidFill>
                  <a:srgbClr val="0070C0"/>
                </a:solidFill>
                <a:effectLst>
                  <a:outerShdw blurRad="38100" dist="38100" dir="2700000" algn="tl">
                    <a:srgbClr val="000000">
                      <a:alpha val="43137"/>
                    </a:srgbClr>
                  </a:outerShdw>
                </a:effectLst>
              </a:rPr>
            </a:br>
            <a:endParaRPr lang="en-US" b="1" dirty="0" smtClean="0">
              <a:solidFill>
                <a:srgbClr val="0070C0"/>
              </a:solidFill>
              <a:effectLst>
                <a:outerShdw blurRad="38100" dist="38100" dir="2700000" algn="tl">
                  <a:srgbClr val="000000">
                    <a:alpha val="43137"/>
                  </a:srgbClr>
                </a:outerShdw>
              </a:effectLst>
            </a:endParaRPr>
          </a:p>
          <a:p>
            <a:pPr marL="365760" lvl="0" indent="-256032">
              <a:spcBef>
                <a:spcPts val="400"/>
              </a:spcBef>
              <a:buClr>
                <a:schemeClr val="accent1"/>
              </a:buClr>
              <a:buSzPct val="68000"/>
              <a:buFont typeface="Wingdings" pitchFamily="2" charset="2"/>
              <a:buChar char="q"/>
            </a:pPr>
            <a:r>
              <a:rPr lang="en-US" b="1" dirty="0" smtClean="0">
                <a:solidFill>
                  <a:schemeClr val="accent2"/>
                </a:solidFill>
                <a:effectLst>
                  <a:outerShdw blurRad="38100" dist="38100" dir="2700000" algn="tl">
                    <a:srgbClr val="000000">
                      <a:alpha val="43137"/>
                    </a:srgbClr>
                  </a:outerShdw>
                </a:effectLst>
              </a:rPr>
              <a:t>Drive beam BPM studies will start as from 1</a:t>
            </a:r>
            <a:r>
              <a:rPr lang="en-US" b="1" baseline="30000" dirty="0" smtClean="0">
                <a:solidFill>
                  <a:schemeClr val="accent2"/>
                </a:solidFill>
                <a:effectLst>
                  <a:outerShdw blurRad="38100" dist="38100" dir="2700000" algn="tl">
                    <a:srgbClr val="000000">
                      <a:alpha val="43137"/>
                    </a:srgbClr>
                  </a:outerShdw>
                </a:effectLst>
              </a:rPr>
              <a:t>st</a:t>
            </a:r>
            <a:r>
              <a:rPr lang="en-US" b="1" dirty="0" smtClean="0">
                <a:solidFill>
                  <a:schemeClr val="accent2"/>
                </a:solidFill>
                <a:effectLst>
                  <a:outerShdw blurRad="38100" dist="38100" dir="2700000" algn="tl">
                    <a:srgbClr val="000000">
                      <a:alpha val="43137"/>
                    </a:srgbClr>
                  </a:outerShdw>
                </a:effectLst>
              </a:rPr>
              <a:t> of January</a:t>
            </a:r>
            <a:r>
              <a:rPr lang="en-US" b="1" dirty="0" smtClean="0">
                <a:solidFill>
                  <a:schemeClr val="accent2"/>
                </a:solidFill>
                <a:effectLst>
                  <a:outerShdw blurRad="38100" dist="38100" dir="2700000" algn="tl">
                    <a:srgbClr val="000000">
                      <a:alpha val="43137"/>
                    </a:srgbClr>
                  </a:outerShdw>
                </a:effectLst>
              </a:rPr>
              <a:t>.</a:t>
            </a:r>
            <a:br>
              <a:rPr lang="en-US" b="1" dirty="0" smtClean="0">
                <a:solidFill>
                  <a:schemeClr val="accent2"/>
                </a:solidFill>
                <a:effectLst>
                  <a:outerShdw blurRad="38100" dist="38100" dir="2700000" algn="tl">
                    <a:srgbClr val="000000">
                      <a:alpha val="43137"/>
                    </a:srgbClr>
                  </a:outerShdw>
                </a:effectLst>
              </a:rPr>
            </a:br>
            <a:endParaRPr lang="en-US" b="1" dirty="0" smtClean="0">
              <a:solidFill>
                <a:schemeClr val="accent2"/>
              </a:solidFill>
              <a:effectLst>
                <a:outerShdw blurRad="38100" dist="38100" dir="2700000" algn="tl">
                  <a:srgbClr val="000000">
                    <a:alpha val="43137"/>
                  </a:srgbClr>
                </a:outerShdw>
              </a:effectLst>
            </a:endParaRPr>
          </a:p>
          <a:p>
            <a:pPr marL="365760" lvl="0" indent="-256032">
              <a:spcBef>
                <a:spcPts val="400"/>
              </a:spcBef>
              <a:buClr>
                <a:schemeClr val="accent1"/>
              </a:buClr>
              <a:buSzPct val="68000"/>
              <a:buFont typeface="Wingdings" pitchFamily="2" charset="2"/>
              <a:buChar char="q"/>
            </a:pPr>
            <a:r>
              <a:rPr lang="en-US" b="1" dirty="0" smtClean="0">
                <a:solidFill>
                  <a:srgbClr val="0070C0"/>
                </a:solidFill>
                <a:effectLst>
                  <a:outerShdw blurRad="38100" dist="38100" dir="2700000" algn="tl">
                    <a:srgbClr val="000000">
                      <a:alpha val="43137"/>
                    </a:srgbClr>
                  </a:outerShdw>
                </a:effectLst>
              </a:rPr>
              <a:t>BLM design schedule well </a:t>
            </a:r>
            <a:r>
              <a:rPr lang="en-US" b="1" dirty="0" smtClean="0">
                <a:solidFill>
                  <a:srgbClr val="0070C0"/>
                </a:solidFill>
                <a:effectLst>
                  <a:outerShdw blurRad="38100" dist="38100" dir="2700000" algn="tl">
                    <a:srgbClr val="000000">
                      <a:alpha val="43137"/>
                    </a:srgbClr>
                  </a:outerShdw>
                </a:effectLst>
              </a:rPr>
              <a:t>established</a:t>
            </a:r>
            <a:br>
              <a:rPr lang="en-US" b="1" dirty="0" smtClean="0">
                <a:solidFill>
                  <a:srgbClr val="0070C0"/>
                </a:solidFill>
                <a:effectLst>
                  <a:outerShdw blurRad="38100" dist="38100" dir="2700000" algn="tl">
                    <a:srgbClr val="000000">
                      <a:alpha val="43137"/>
                    </a:srgbClr>
                  </a:outerShdw>
                </a:effectLst>
              </a:rPr>
            </a:br>
            <a:endParaRPr lang="en-US" b="1" dirty="0" smtClean="0">
              <a:solidFill>
                <a:srgbClr val="0070C0"/>
              </a:solidFill>
              <a:effectLst>
                <a:outerShdw blurRad="38100" dist="38100" dir="2700000" algn="tl">
                  <a:srgbClr val="000000">
                    <a:alpha val="43137"/>
                  </a:srgbClr>
                </a:outerShdw>
              </a:effectLst>
            </a:endParaRPr>
          </a:p>
          <a:p>
            <a:pPr marL="365760" lvl="0" indent="-256032">
              <a:spcBef>
                <a:spcPts val="400"/>
              </a:spcBef>
              <a:buClr>
                <a:schemeClr val="accent1"/>
              </a:buClr>
              <a:buSzPct val="68000"/>
              <a:buFont typeface="Wingdings" pitchFamily="2" charset="2"/>
              <a:buChar char="q"/>
            </a:pPr>
            <a:r>
              <a:rPr lang="en-US" b="1" dirty="0" smtClean="0">
                <a:solidFill>
                  <a:srgbClr val="C00000"/>
                </a:solidFill>
              </a:rPr>
              <a:t>A digital standard FE will be developed by LAPP and will significantly reduce the cable costs. </a:t>
            </a:r>
            <a:r>
              <a:rPr lang="en-US" b="1" dirty="0" smtClean="0">
                <a:solidFill>
                  <a:srgbClr val="0070C0"/>
                </a:solidFill>
                <a:effectLst>
                  <a:outerShdw blurRad="38100" dist="38100" dir="2700000" algn="tl">
                    <a:srgbClr val="000000">
                      <a:alpha val="43137"/>
                    </a:srgbClr>
                  </a:outerShdw>
                </a:effectLst>
              </a:rPr>
              <a:t/>
            </a:r>
            <a:br>
              <a:rPr lang="en-US" b="1" dirty="0" smtClean="0">
                <a:solidFill>
                  <a:srgbClr val="0070C0"/>
                </a:solidFill>
                <a:effectLst>
                  <a:outerShdw blurRad="38100" dist="38100" dir="2700000" algn="tl">
                    <a:srgbClr val="000000">
                      <a:alpha val="43137"/>
                    </a:srgbClr>
                  </a:outerShdw>
                </a:effectLst>
              </a:rPr>
            </a:br>
            <a:endParaRPr lang="en-US" b="1" noProof="0" dirty="0" smtClean="0">
              <a:solidFill>
                <a:schemeClr val="accent2"/>
              </a:solidFill>
              <a:effectLst>
                <a:outerShdw blurRad="38100" dist="38100" dir="2700000" algn="tl">
                  <a:srgbClr val="000000">
                    <a:alpha val="43137"/>
                  </a:srgbClr>
                </a:outerShdw>
              </a:effectLst>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pitchFamily="2" charset="2"/>
              <a:buChar char="q"/>
              <a:tabLst/>
              <a:defRPr/>
            </a:pPr>
            <a:r>
              <a:rPr kumimoji="0" lang="en-US" b="1" i="0"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Space must be foreseen for electronics on the module and in a radiation shielded location within a few meters, i.e. in the floor.</a:t>
            </a:r>
            <a:br>
              <a:rPr kumimoji="0" lang="en-US" b="1" i="0"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br>
            <a:endParaRPr kumimoji="0" lang="en-US" b="1" i="0"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pitchFamily="2" charset="2"/>
              <a:buChar char="q"/>
              <a:tabLst/>
              <a:defRPr/>
            </a:pPr>
            <a:r>
              <a:rPr lang="en-US" b="1" dirty="0" smtClean="0">
                <a:solidFill>
                  <a:schemeClr val="accent2"/>
                </a:solidFill>
                <a:effectLst>
                  <a:outerShdw blurRad="38100" dist="38100" dir="2700000" algn="tl">
                    <a:srgbClr val="000000">
                      <a:alpha val="43137"/>
                    </a:srgbClr>
                  </a:outerShdw>
                </a:effectLst>
              </a:rPr>
              <a:t>Dive </a:t>
            </a:r>
            <a:r>
              <a:rPr lang="en-US" b="1" dirty="0" smtClean="0">
                <a:solidFill>
                  <a:schemeClr val="accent2"/>
                </a:solidFill>
                <a:effectLst>
                  <a:outerShdw blurRad="38100" dist="38100" dir="2700000" algn="tl">
                    <a:srgbClr val="000000">
                      <a:alpha val="43137"/>
                    </a:srgbClr>
                  </a:outerShdw>
                </a:effectLst>
              </a:rPr>
              <a:t>beam </a:t>
            </a:r>
            <a:r>
              <a:rPr lang="en-US" b="1" u="sng" dirty="0" smtClean="0">
                <a:solidFill>
                  <a:schemeClr val="accent2"/>
                </a:solidFill>
                <a:effectLst>
                  <a:outerShdw blurRad="38100" dist="38100" dir="2700000" algn="tl">
                    <a:srgbClr val="000000">
                      <a:alpha val="43137"/>
                    </a:srgbClr>
                  </a:outerShdw>
                </a:effectLst>
              </a:rPr>
              <a:t>SECTOR</a:t>
            </a:r>
            <a:r>
              <a:rPr lang="en-US" b="1" dirty="0" smtClean="0">
                <a:solidFill>
                  <a:schemeClr val="accent2"/>
                </a:solidFill>
                <a:effectLst>
                  <a:outerShdw blurRad="38100" dist="38100" dir="2700000" algn="tl">
                    <a:srgbClr val="000000">
                      <a:alpha val="43137"/>
                    </a:srgbClr>
                  </a:outerShdw>
                </a:effectLst>
              </a:rPr>
              <a:t> instruments should be designed for type 1-4 modules.</a:t>
            </a:r>
            <a:r>
              <a:rPr lang="en-US" b="1" dirty="0" smtClean="0">
                <a:solidFill>
                  <a:schemeClr val="accent4"/>
                </a:solidFill>
                <a:effectLst>
                  <a:outerShdw blurRad="38100" dist="38100" dir="2700000" algn="tl">
                    <a:srgbClr val="000000">
                      <a:alpha val="43137"/>
                    </a:srgbClr>
                  </a:outerShdw>
                </a:effectLst>
              </a:rPr>
              <a:t/>
            </a:r>
            <a:br>
              <a:rPr lang="en-US" b="1" dirty="0" smtClean="0">
                <a:solidFill>
                  <a:schemeClr val="accent4"/>
                </a:solidFill>
                <a:effectLst>
                  <a:outerShdw blurRad="38100" dist="38100" dir="2700000" algn="tl">
                    <a:srgbClr val="000000">
                      <a:alpha val="43137"/>
                    </a:srgbClr>
                  </a:outerShdw>
                </a:effectLst>
              </a:rPr>
            </a:br>
            <a:endParaRPr lang="en-US" b="1" dirty="0" smtClean="0">
              <a:solidFill>
                <a:schemeClr val="accent4"/>
              </a:solidFill>
              <a:effectLst>
                <a:outerShdw blurRad="38100" dist="38100" dir="2700000" algn="tl">
                  <a:srgbClr val="000000">
                    <a:alpha val="43137"/>
                  </a:srgbClr>
                </a:outerShdw>
              </a:effectLst>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pitchFamily="2" charset="2"/>
              <a:buChar char="q"/>
              <a:tabLst/>
              <a:defRPr/>
            </a:pPr>
            <a:r>
              <a:rPr kumimoji="0" lang="en-US" b="1" i="0"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Main beam </a:t>
            </a:r>
            <a:r>
              <a:rPr kumimoji="0" lang="en-US" b="1" i="0" u="sng"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SECTOR</a:t>
            </a:r>
            <a:r>
              <a:rPr kumimoji="0" lang="en-US" b="1" i="0"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 instruments can only be</a:t>
            </a:r>
            <a:r>
              <a:rPr kumimoji="0" lang="en-US" b="1" i="0" u="none" strike="noStrike" kern="1200" cap="none" spc="0" normalizeH="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rPr>
              <a:t> foreseen close to extraction region on module types 0n-3n.</a:t>
            </a:r>
            <a:r>
              <a:rPr kumimoji="0" lang="en-US" b="1" i="0" u="none" strike="noStrike" kern="1200" cap="none" spc="0" normalizeH="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t/>
            </a:r>
            <a:br>
              <a:rPr kumimoji="0" lang="en-US" b="1" i="0" u="none" strike="noStrike" kern="1200" cap="none" spc="0" normalizeH="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rPr>
            </a:br>
            <a:endParaRPr kumimoji="0" lang="en-US" b="1" i="0" u="none" strike="noStrike" kern="1200" cap="none" spc="0" normalizeH="0" noProof="0" dirty="0" smtClean="0">
              <a:ln>
                <a:noFill/>
              </a:ln>
              <a:solidFill>
                <a:srgbClr val="C00000"/>
              </a:solidFill>
              <a:effectLst>
                <a:outerShdw blurRad="38100" dist="38100" dir="2700000" algn="tl">
                  <a:srgbClr val="000000">
                    <a:alpha val="43137"/>
                  </a:srgbClr>
                </a:outerShdw>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n-US" sz="2400" b="1" i="0" u="none" strike="noStrike" kern="1200" cap="none" spc="0" normalizeH="0" baseline="0" noProof="0" dirty="0" smtClean="0">
                <a:ln>
                  <a:noFill/>
                </a:ln>
                <a:solidFill>
                  <a:srgbClr val="009999"/>
                </a:solidFill>
                <a:effectLst/>
                <a:uLnTx/>
                <a:uFillTx/>
                <a:latin typeface="+mn-lt"/>
                <a:ea typeface="+mn-ea"/>
                <a:cs typeface="+mn-cs"/>
              </a:rPr>
              <a:t/>
            </a:r>
            <a:br>
              <a:rPr kumimoji="0" lang="en-US" sz="2400" b="1" i="0" u="none" strike="noStrike" kern="1200" cap="none" spc="0" normalizeH="0" baseline="0" noProof="0" dirty="0" smtClean="0">
                <a:ln>
                  <a:noFill/>
                </a:ln>
                <a:solidFill>
                  <a:srgbClr val="009999"/>
                </a:solidFill>
                <a:effectLst/>
                <a:uLnTx/>
                <a:uFillTx/>
                <a:latin typeface="+mn-lt"/>
                <a:ea typeface="+mn-ea"/>
                <a:cs typeface="+mn-cs"/>
              </a:rPr>
            </a:br>
            <a:endParaRPr kumimoji="0" lang="en-US" sz="2400" b="1" i="0" u="none" strike="noStrike" kern="1200" cap="none" spc="0" normalizeH="0" baseline="0" noProof="0" dirty="0" smtClean="0">
              <a:ln>
                <a:noFill/>
              </a:ln>
              <a:solidFill>
                <a:srgbClr val="009999"/>
              </a:solidFill>
              <a:effectLst/>
              <a:uLnTx/>
              <a:uFillTx/>
              <a:latin typeface="+mn-lt"/>
              <a:ea typeface="+mn-ea"/>
              <a:cs typeface="+mn-cs"/>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tabLst/>
              <a:defRPr/>
            </a:pPr>
            <a:r>
              <a:rPr kumimoji="0" lang="en-US" sz="2400" b="0" i="0" u="none" strike="noStrike" kern="1200" cap="none" spc="0" normalizeH="0" baseline="0" noProof="0" dirty="0" smtClean="0">
                <a:ln>
                  <a:noFill/>
                </a:ln>
                <a:solidFill>
                  <a:schemeClr val="accent2"/>
                </a:solidFill>
                <a:effectLst/>
                <a:uLnTx/>
                <a:uFillTx/>
                <a:latin typeface="+mn-lt"/>
                <a:ea typeface="+mn-ea"/>
                <a:cs typeface="+mn-cs"/>
              </a:rPr>
              <a:t/>
            </a:r>
            <a:br>
              <a:rPr kumimoji="0" lang="en-US" sz="2400" b="0" i="0" u="none" strike="noStrike" kern="1200" cap="none" spc="0" normalizeH="0" baseline="0" noProof="0" dirty="0" smtClean="0">
                <a:ln>
                  <a:noFill/>
                </a:ln>
                <a:solidFill>
                  <a:schemeClr val="accent2"/>
                </a:solidFill>
                <a:effectLst/>
                <a:uLnTx/>
                <a:uFillTx/>
                <a:latin typeface="+mn-lt"/>
                <a:ea typeface="+mn-ea"/>
                <a:cs typeface="+mn-cs"/>
              </a:rPr>
            </a:br>
            <a:endParaRPr kumimoji="0" lang="en-US" sz="2400" b="0" i="0" u="none" strike="noStrike" kern="1200" cap="none" spc="0" normalizeH="0" baseline="0" noProof="0" dirty="0">
              <a:ln>
                <a:noFill/>
              </a:ln>
              <a:solidFill>
                <a:schemeClr val="accent2"/>
              </a:solidFill>
              <a:effectLst/>
              <a:uLnTx/>
              <a:uFillTx/>
              <a:latin typeface="+mn-lt"/>
              <a:ea typeface="+mn-ea"/>
              <a:cs typeface="+mn-cs"/>
            </a:endParaRPr>
          </a:p>
        </p:txBody>
      </p:sp>
      <p:sp>
        <p:nvSpPr>
          <p:cNvPr id="9"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BPM collaborations</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3</a:t>
            </a:fld>
            <a:endParaRPr lang="en-US" dirty="0"/>
          </a:p>
        </p:txBody>
      </p:sp>
      <p:graphicFrame>
        <p:nvGraphicFramePr>
          <p:cNvPr id="6" name="Table 5"/>
          <p:cNvGraphicFramePr>
            <a:graphicFrameLocks noGrp="1"/>
          </p:cNvGraphicFramePr>
          <p:nvPr/>
        </p:nvGraphicFramePr>
        <p:xfrm>
          <a:off x="152400" y="990600"/>
          <a:ext cx="8839199" cy="3804920"/>
        </p:xfrm>
        <a:graphic>
          <a:graphicData uri="http://schemas.openxmlformats.org/drawingml/2006/table">
            <a:tbl>
              <a:tblPr firstRow="1" bandRow="1">
                <a:tableStyleId>{5C22544A-7EE6-4342-B048-85BDC9FD1C3A}</a:tableStyleId>
              </a:tblPr>
              <a:tblGrid>
                <a:gridCol w="1559858"/>
                <a:gridCol w="1510600"/>
                <a:gridCol w="1466476"/>
                <a:gridCol w="1529183"/>
                <a:gridCol w="1325283"/>
                <a:gridCol w="1447799"/>
              </a:tblGrid>
              <a:tr h="370840">
                <a:tc>
                  <a:txBody>
                    <a:bodyPr/>
                    <a:lstStyle/>
                    <a:p>
                      <a:endParaRPr lang="en-US" sz="1400" b="1" dirty="0"/>
                    </a:p>
                  </a:txBody>
                  <a:tcPr anchor="ctr"/>
                </a:tc>
                <a:tc>
                  <a:txBody>
                    <a:bodyPr/>
                    <a:lstStyle/>
                    <a:p>
                      <a:pPr algn="ctr"/>
                      <a:r>
                        <a:rPr lang="en-US" sz="1400" b="1" dirty="0" smtClean="0"/>
                        <a:t>Main beam BPM</a:t>
                      </a:r>
                      <a:endParaRPr lang="en-US" sz="1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Main beam BPM</a:t>
                      </a:r>
                    </a:p>
                  </a:txBody>
                  <a:tcPr anchor="ctr"/>
                </a:tc>
                <a:tc>
                  <a:txBody>
                    <a:bodyPr/>
                    <a:lstStyle/>
                    <a:p>
                      <a:pPr algn="ctr"/>
                      <a:r>
                        <a:rPr lang="en-US" sz="1400" b="1" dirty="0" smtClean="0"/>
                        <a:t>Drive beam BPM</a:t>
                      </a:r>
                      <a:endParaRPr lang="en-US" sz="1400" b="1" dirty="0"/>
                    </a:p>
                  </a:txBody>
                  <a:tcPr anchor="ctr"/>
                </a:tc>
                <a:tc>
                  <a:txBody>
                    <a:bodyPr/>
                    <a:lstStyle/>
                    <a:p>
                      <a:pPr algn="ctr"/>
                      <a:r>
                        <a:rPr lang="en-US" sz="1400" b="1" dirty="0" smtClean="0"/>
                        <a:t>WFM</a:t>
                      </a:r>
                      <a:endParaRPr lang="en-US" sz="1400" b="1" dirty="0"/>
                    </a:p>
                  </a:txBody>
                  <a:tcPr anchor="ctr"/>
                </a:tc>
                <a:tc>
                  <a:txBody>
                    <a:bodyPr/>
                    <a:lstStyle/>
                    <a:p>
                      <a:pPr algn="ctr"/>
                      <a:r>
                        <a:rPr lang="en-US" sz="1400" b="1" dirty="0" smtClean="0"/>
                        <a:t>FE electronics</a:t>
                      </a:r>
                      <a:endParaRPr lang="en-US" sz="1400" b="1" dirty="0"/>
                    </a:p>
                  </a:txBody>
                  <a:tcPr anchor="ctr"/>
                </a:tc>
              </a:tr>
              <a:tr h="441960">
                <a:tc>
                  <a:txBody>
                    <a:bodyPr/>
                    <a:lstStyle/>
                    <a:p>
                      <a:pPr algn="ctr"/>
                      <a:r>
                        <a:rPr lang="en-US" sz="1400" b="1" dirty="0" smtClean="0">
                          <a:solidFill>
                            <a:schemeClr val="accent4"/>
                          </a:solidFill>
                        </a:rPr>
                        <a:t>Institute</a:t>
                      </a:r>
                      <a:endParaRPr lang="en-US" sz="1400" b="1" dirty="0">
                        <a:solidFill>
                          <a:schemeClr val="accent4"/>
                        </a:solidFill>
                      </a:endParaRPr>
                    </a:p>
                  </a:txBody>
                  <a:tcPr anchor="ctr"/>
                </a:tc>
                <a:tc>
                  <a:txBody>
                    <a:bodyPr/>
                    <a:lstStyle/>
                    <a:p>
                      <a:pPr algn="ctr"/>
                      <a:r>
                        <a:rPr lang="en-US" sz="1400" b="1" dirty="0" smtClean="0"/>
                        <a:t>FNAL</a:t>
                      </a:r>
                      <a:endParaRPr lang="en-US" sz="1400" b="1" dirty="0"/>
                    </a:p>
                  </a:txBody>
                  <a:tcPr anchor="ctr"/>
                </a:tc>
                <a:tc>
                  <a:txBody>
                    <a:bodyPr/>
                    <a:lstStyle/>
                    <a:p>
                      <a:pPr algn="ctr"/>
                      <a:r>
                        <a:rPr lang="en-US" sz="1400" b="1" dirty="0" smtClean="0"/>
                        <a:t>RHUL</a:t>
                      </a:r>
                      <a:endParaRPr lang="en-US" sz="1400" b="1" dirty="0"/>
                    </a:p>
                  </a:txBody>
                  <a:tcPr anchor="ctr"/>
                </a:tc>
                <a:tc>
                  <a:txBody>
                    <a:bodyPr/>
                    <a:lstStyle/>
                    <a:p>
                      <a:pPr algn="ctr"/>
                      <a:r>
                        <a:rPr lang="en-US" sz="1400" b="1" dirty="0" smtClean="0"/>
                        <a:t>SLAC</a:t>
                      </a:r>
                      <a:endParaRPr lang="en-US" sz="1400" b="1" dirty="0"/>
                    </a:p>
                  </a:txBody>
                  <a:tcPr anchor="ctr"/>
                </a:tc>
                <a:tc>
                  <a:txBody>
                    <a:bodyPr/>
                    <a:lstStyle/>
                    <a:p>
                      <a:pPr algn="ctr"/>
                      <a:r>
                        <a:rPr lang="en-US" sz="1400" b="1" dirty="0" smtClean="0"/>
                        <a:t>CEA</a:t>
                      </a:r>
                      <a:endParaRPr lang="en-US" sz="1400" b="1" dirty="0"/>
                    </a:p>
                  </a:txBody>
                  <a:tcPr anchor="ctr"/>
                </a:tc>
                <a:tc>
                  <a:txBody>
                    <a:bodyPr/>
                    <a:lstStyle/>
                    <a:p>
                      <a:pPr algn="ctr"/>
                      <a:r>
                        <a:rPr lang="en-US" sz="1400" b="1" dirty="0" smtClean="0"/>
                        <a:t>LAPP</a:t>
                      </a:r>
                      <a:endParaRPr lang="en-US" sz="1400" b="1" dirty="0"/>
                    </a:p>
                  </a:txBody>
                  <a:tcPr anchor="ctr"/>
                </a:tc>
              </a:tr>
              <a:tr h="370840">
                <a:tc>
                  <a:txBody>
                    <a:bodyPr/>
                    <a:lstStyle/>
                    <a:p>
                      <a:pPr algn="ctr"/>
                      <a:r>
                        <a:rPr lang="en-US" sz="1400" b="1" dirty="0" smtClean="0">
                          <a:solidFill>
                            <a:schemeClr val="accent4"/>
                          </a:solidFill>
                        </a:rPr>
                        <a:t>Contact</a:t>
                      </a:r>
                      <a:endParaRPr lang="en-US" sz="1400" b="1" dirty="0">
                        <a:solidFill>
                          <a:schemeClr val="accent4"/>
                        </a:solidFill>
                      </a:endParaRPr>
                    </a:p>
                  </a:txBody>
                  <a:tcPr anchor="ctr"/>
                </a:tc>
                <a:tc>
                  <a:txBody>
                    <a:bodyPr/>
                    <a:lstStyle/>
                    <a:p>
                      <a:pPr algn="ctr"/>
                      <a:r>
                        <a:rPr lang="en-US" sz="1400" b="1" dirty="0" smtClean="0"/>
                        <a:t>M. Wendt</a:t>
                      </a:r>
                      <a:endParaRPr lang="en-US" sz="1400" b="1" dirty="0"/>
                    </a:p>
                  </a:txBody>
                  <a:tcPr anchor="ctr"/>
                </a:tc>
                <a:tc>
                  <a:txBody>
                    <a:bodyPr/>
                    <a:lstStyle/>
                    <a:p>
                      <a:pPr algn="ctr"/>
                      <a:r>
                        <a:rPr lang="en-US" sz="1400" b="1" dirty="0" smtClean="0"/>
                        <a:t>G.</a:t>
                      </a:r>
                      <a:r>
                        <a:rPr lang="en-US" sz="1400" b="1" baseline="0" dirty="0" smtClean="0"/>
                        <a:t> Blair</a:t>
                      </a:r>
                      <a:endParaRPr lang="en-US" sz="1400" b="1" dirty="0"/>
                    </a:p>
                  </a:txBody>
                  <a:tcPr anchor="ctr"/>
                </a:tc>
                <a:tc>
                  <a:txBody>
                    <a:bodyPr/>
                    <a:lstStyle/>
                    <a:p>
                      <a:pPr algn="ctr"/>
                      <a:r>
                        <a:rPr lang="en-US" sz="1400" b="1" dirty="0" smtClean="0"/>
                        <a:t>S. Smith</a:t>
                      </a:r>
                      <a:endParaRPr lang="en-US" sz="1400" b="1" dirty="0"/>
                    </a:p>
                  </a:txBody>
                  <a:tcPr anchor="ctr"/>
                </a:tc>
                <a:tc>
                  <a:txBody>
                    <a:bodyPr/>
                    <a:lstStyle/>
                    <a:p>
                      <a:pPr algn="ctr"/>
                      <a:r>
                        <a:rPr lang="en-US" sz="1400" b="1" dirty="0" smtClean="0"/>
                        <a:t>F. </a:t>
                      </a:r>
                      <a:r>
                        <a:rPr lang="en-US" sz="1400" b="1" dirty="0" err="1" smtClean="0"/>
                        <a:t>Peauger</a:t>
                      </a:r>
                      <a:endParaRPr lang="en-US" sz="1400" b="1" dirty="0"/>
                    </a:p>
                  </a:txBody>
                  <a:tcPr anchor="ctr"/>
                </a:tc>
                <a:tc>
                  <a:txBody>
                    <a:bodyPr/>
                    <a:lstStyle/>
                    <a:p>
                      <a:pPr algn="ctr"/>
                      <a:r>
                        <a:rPr lang="en-US" sz="1400" b="1" dirty="0" smtClean="0"/>
                        <a:t>S. </a:t>
                      </a:r>
                      <a:r>
                        <a:rPr lang="en-US" sz="1400" b="1" dirty="0" err="1" smtClean="0"/>
                        <a:t>Vilalte</a:t>
                      </a:r>
                      <a:endParaRPr lang="en-US" sz="1400" b="1" dirty="0"/>
                    </a:p>
                  </a:txBody>
                  <a:tcPr anchor="ctr"/>
                </a:tc>
              </a:tr>
              <a:tr h="726440">
                <a:tc>
                  <a:txBody>
                    <a:bodyPr/>
                    <a:lstStyle/>
                    <a:p>
                      <a:pPr algn="ctr"/>
                      <a:r>
                        <a:rPr lang="en-US" sz="1400" b="1" dirty="0" smtClean="0">
                          <a:solidFill>
                            <a:schemeClr val="accent4"/>
                          </a:solidFill>
                        </a:rPr>
                        <a:t>Deliverable</a:t>
                      </a:r>
                      <a:endParaRPr lang="en-US" sz="1400" b="1" dirty="0">
                        <a:solidFill>
                          <a:schemeClr val="accent4"/>
                        </a:solidFill>
                      </a:endParaRPr>
                    </a:p>
                  </a:txBody>
                  <a:tcPr anchor="ctr"/>
                </a:tc>
                <a:tc>
                  <a:txBody>
                    <a:bodyPr/>
                    <a:lstStyle/>
                    <a:p>
                      <a:pPr algn="ctr"/>
                      <a:r>
                        <a:rPr lang="en-US" sz="1400" b="1" dirty="0" smtClean="0"/>
                        <a:t>3D</a:t>
                      </a:r>
                      <a:r>
                        <a:rPr lang="en-US" sz="1400" b="1" baseline="0" dirty="0" smtClean="0"/>
                        <a:t> design</a:t>
                      </a:r>
                    </a:p>
                    <a:p>
                      <a:pPr algn="ctr"/>
                      <a:r>
                        <a:rPr lang="en-US" sz="1400" b="1" baseline="0" dirty="0" smtClean="0"/>
                        <a:t>Cavity BPM</a:t>
                      </a:r>
                    </a:p>
                    <a:p>
                      <a:pPr algn="ctr"/>
                      <a:r>
                        <a:rPr lang="en-US" sz="1400" b="1" baseline="0" dirty="0" err="1" smtClean="0"/>
                        <a:t>Acq</a:t>
                      </a:r>
                      <a:r>
                        <a:rPr lang="en-US" sz="1400" b="1" baseline="0" dirty="0" smtClean="0"/>
                        <a:t>. system</a:t>
                      </a:r>
                      <a:endParaRPr lang="en-US" sz="1400" b="1" dirty="0"/>
                    </a:p>
                  </a:txBody>
                  <a:tcPr anchor="ctr"/>
                </a:tc>
                <a:tc>
                  <a:txBody>
                    <a:bodyPr/>
                    <a:lstStyle/>
                    <a:p>
                      <a:pPr algn="ctr"/>
                      <a:r>
                        <a:rPr lang="en-US" sz="1400" b="1" dirty="0" smtClean="0"/>
                        <a:t>3D</a:t>
                      </a:r>
                      <a:r>
                        <a:rPr lang="en-US" sz="1400" b="1" baseline="0" dirty="0" smtClean="0"/>
                        <a:t> design</a:t>
                      </a:r>
                    </a:p>
                    <a:p>
                      <a:pPr algn="ctr"/>
                      <a:r>
                        <a:rPr lang="en-US" sz="1400" b="1" baseline="0" dirty="0" smtClean="0"/>
                        <a:t>Choke BPM,</a:t>
                      </a:r>
                      <a:endParaRPr lang="en-US" sz="1400" b="1" dirty="0" smtClean="0"/>
                    </a:p>
                    <a:p>
                      <a:pPr algn="ctr"/>
                      <a:r>
                        <a:rPr lang="en-US" sz="1400" b="1" dirty="0" smtClean="0"/>
                        <a:t>Lab tests</a:t>
                      </a:r>
                    </a:p>
                    <a:p>
                      <a:pPr algn="ctr"/>
                      <a:r>
                        <a:rPr lang="en-US" sz="1400" b="1" dirty="0" smtClean="0"/>
                        <a:t>Beam tests?</a:t>
                      </a:r>
                      <a:endParaRPr lang="en-US" sz="1400" b="1" dirty="0"/>
                    </a:p>
                  </a:txBody>
                  <a:tcPr anchor="ctr"/>
                </a:tc>
                <a:tc>
                  <a:txBody>
                    <a:bodyPr/>
                    <a:lstStyle/>
                    <a:p>
                      <a:pPr algn="ctr"/>
                      <a:r>
                        <a:rPr lang="en-US" sz="1400" b="1" dirty="0" smtClean="0"/>
                        <a:t>1year at CERN. 3D</a:t>
                      </a:r>
                      <a:r>
                        <a:rPr lang="en-US" sz="1400" b="1" baseline="0" dirty="0" smtClean="0"/>
                        <a:t> design.</a:t>
                      </a:r>
                    </a:p>
                    <a:p>
                      <a:pPr algn="ctr"/>
                      <a:r>
                        <a:rPr lang="en-US" sz="1400" b="1" baseline="0" dirty="0" smtClean="0"/>
                        <a:t>Lab tests</a:t>
                      </a:r>
                      <a:endParaRPr lang="en-US" sz="1400" b="1" dirty="0"/>
                    </a:p>
                  </a:txBody>
                  <a:tcPr anchor="ctr"/>
                </a:tc>
                <a:tc>
                  <a:txBody>
                    <a:bodyPr/>
                    <a:lstStyle/>
                    <a:p>
                      <a:pPr algn="ctr"/>
                      <a:r>
                        <a:rPr lang="en-US" sz="1400" b="1" dirty="0" smtClean="0"/>
                        <a:t>Design,</a:t>
                      </a:r>
                      <a:r>
                        <a:rPr lang="en-US" sz="1400" b="1" baseline="0" dirty="0" smtClean="0"/>
                        <a:t> build and test in CTF3</a:t>
                      </a:r>
                      <a:endParaRPr lang="en-US" sz="1400" b="1" dirty="0"/>
                    </a:p>
                  </a:txBody>
                  <a:tcPr anchor="ctr"/>
                </a:tc>
                <a:tc>
                  <a:txBody>
                    <a:bodyPr/>
                    <a:lstStyle/>
                    <a:p>
                      <a:pPr algn="ctr"/>
                      <a:r>
                        <a:rPr lang="en-US" sz="1400" b="1" dirty="0" smtClean="0"/>
                        <a:t>Design and test of standard acquisition</a:t>
                      </a:r>
                      <a:r>
                        <a:rPr lang="en-US" sz="1400" b="1" baseline="0" dirty="0" smtClean="0"/>
                        <a:t> module.</a:t>
                      </a:r>
                      <a:endParaRPr lang="en-US" sz="1400" b="1" dirty="0"/>
                    </a:p>
                  </a:txBody>
                  <a:tcPr anchor="ctr"/>
                </a:tc>
              </a:tr>
              <a:tr h="711200">
                <a:tc>
                  <a:txBody>
                    <a:bodyPr/>
                    <a:lstStyle/>
                    <a:p>
                      <a:pPr algn="ctr"/>
                      <a:r>
                        <a:rPr lang="en-US" sz="1400" b="1" dirty="0" smtClean="0">
                          <a:solidFill>
                            <a:schemeClr val="accent4"/>
                          </a:solidFill>
                        </a:rPr>
                        <a:t>CERN</a:t>
                      </a:r>
                      <a:endParaRPr lang="en-US" sz="1400" b="1" dirty="0">
                        <a:solidFill>
                          <a:schemeClr val="accent4"/>
                        </a:solidFill>
                      </a:endParaRPr>
                    </a:p>
                  </a:txBody>
                  <a:tcPr anchor="ctr"/>
                </a:tc>
                <a:tc>
                  <a:txBody>
                    <a:bodyPr/>
                    <a:lstStyle/>
                    <a:p>
                      <a:pPr algn="ctr"/>
                      <a:r>
                        <a:rPr lang="en-US" sz="1400" b="1" dirty="0" smtClean="0"/>
                        <a:t>Mechanical design. Build 3 (4) proto types</a:t>
                      </a:r>
                    </a:p>
                    <a:p>
                      <a:pPr algn="ctr"/>
                      <a:r>
                        <a:rPr lang="en-US" sz="1400" b="1" dirty="0" smtClean="0"/>
                        <a:t>Lab tests</a:t>
                      </a:r>
                      <a:endParaRPr lang="en-US" sz="1400" b="1" dirty="0"/>
                    </a:p>
                  </a:txBody>
                  <a:tcPr anchor="ctr"/>
                </a:tc>
                <a:tc>
                  <a:txBody>
                    <a:bodyPr/>
                    <a:lstStyle/>
                    <a:p>
                      <a:pPr algn="ctr"/>
                      <a:r>
                        <a:rPr lang="en-US" sz="1400" b="1" dirty="0" smtClean="0"/>
                        <a:t>Mechanical design.</a:t>
                      </a:r>
                    </a:p>
                    <a:p>
                      <a:pPr algn="ctr"/>
                      <a:r>
                        <a:rPr lang="en-US" sz="1400" b="1" dirty="0" smtClean="0"/>
                        <a:t>Build proto type.</a:t>
                      </a:r>
                      <a:endParaRPr lang="en-US" sz="1400" b="1"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Mechanical design. Build 1 (3) proto types</a:t>
                      </a:r>
                    </a:p>
                    <a:p>
                      <a:pPr algn="ctr"/>
                      <a:endParaRPr lang="en-US" sz="1400" b="1" dirty="0"/>
                    </a:p>
                  </a:txBody>
                  <a:tcPr anchor="ctr"/>
                </a:tc>
                <a:tc>
                  <a:txBody>
                    <a:bodyPr/>
                    <a:lstStyle/>
                    <a:p>
                      <a:pPr algn="ctr"/>
                      <a:r>
                        <a:rPr lang="en-US" sz="1400" b="1" dirty="0" smtClean="0"/>
                        <a:t>?</a:t>
                      </a:r>
                      <a:endParaRPr lang="en-US" sz="1400" b="1" dirty="0"/>
                    </a:p>
                  </a:txBody>
                  <a:tcPr anchor="ctr"/>
                </a:tc>
                <a:tc>
                  <a:txBody>
                    <a:bodyPr/>
                    <a:lstStyle/>
                    <a:p>
                      <a:pPr algn="ctr"/>
                      <a:r>
                        <a:rPr lang="en-US" sz="1400" b="1" dirty="0" smtClean="0"/>
                        <a:t>Write specifications</a:t>
                      </a:r>
                    </a:p>
                    <a:p>
                      <a:pPr algn="ctr"/>
                      <a:r>
                        <a:rPr lang="en-US" sz="1400" b="1" dirty="0" smtClean="0"/>
                        <a:t>Test in CTF3</a:t>
                      </a:r>
                      <a:endParaRPr lang="en-US" sz="1400" b="1" dirty="0"/>
                    </a:p>
                  </a:txBody>
                  <a:tcPr anchor="ctr"/>
                </a:tc>
              </a:tr>
              <a:tr h="370840">
                <a:tc>
                  <a:txBody>
                    <a:bodyPr/>
                    <a:lstStyle/>
                    <a:p>
                      <a:pPr algn="ctr"/>
                      <a:r>
                        <a:rPr lang="en-US" sz="1400" b="1" dirty="0" smtClean="0">
                          <a:solidFill>
                            <a:schemeClr val="accent4"/>
                          </a:solidFill>
                        </a:rPr>
                        <a:t>MOU</a:t>
                      </a:r>
                      <a:endParaRPr lang="en-US" sz="1400" b="1" dirty="0">
                        <a:solidFill>
                          <a:schemeClr val="accent4"/>
                        </a:solidFill>
                      </a:endParaRPr>
                    </a:p>
                  </a:txBody>
                  <a:tcPr anchor="ctr"/>
                </a:tc>
                <a:tc>
                  <a:txBody>
                    <a:bodyPr/>
                    <a:lstStyle/>
                    <a:p>
                      <a:pPr algn="ctr"/>
                      <a:r>
                        <a:rPr lang="en-US" sz="1400" b="1" dirty="0" smtClean="0"/>
                        <a:t>Unofficial</a:t>
                      </a:r>
                      <a:endParaRPr lang="en-US" sz="1400" b="1" dirty="0"/>
                    </a:p>
                  </a:txBody>
                  <a:tcPr anchor="ctr"/>
                </a:tc>
                <a:tc>
                  <a:txBody>
                    <a:bodyPr/>
                    <a:lstStyle/>
                    <a:p>
                      <a:pPr algn="ctr"/>
                      <a:r>
                        <a:rPr lang="en-US" sz="1400" b="1" dirty="0" smtClean="0"/>
                        <a:t>Not yet</a:t>
                      </a:r>
                      <a:endParaRPr lang="en-US" sz="1400" b="1" dirty="0"/>
                    </a:p>
                  </a:txBody>
                  <a:tcPr anchor="ctr"/>
                </a:tc>
                <a:tc>
                  <a:txBody>
                    <a:bodyPr/>
                    <a:lstStyle/>
                    <a:p>
                      <a:pPr algn="ctr"/>
                      <a:r>
                        <a:rPr lang="en-US" sz="1400" b="1" dirty="0" smtClean="0"/>
                        <a:t>Yes</a:t>
                      </a:r>
                      <a:endParaRPr lang="en-US" sz="1400" b="1" dirty="0"/>
                    </a:p>
                  </a:txBody>
                  <a:tcPr anchor="ctr"/>
                </a:tc>
                <a:tc>
                  <a:txBody>
                    <a:bodyPr/>
                    <a:lstStyle/>
                    <a:p>
                      <a:pPr algn="ctr"/>
                      <a:r>
                        <a:rPr lang="en-US" sz="1400" b="1" dirty="0" smtClean="0"/>
                        <a:t>Yes</a:t>
                      </a:r>
                      <a:endParaRPr lang="en-US" sz="1400" b="1" dirty="0"/>
                    </a:p>
                  </a:txBody>
                  <a:tcPr anchor="ctr"/>
                </a:tc>
                <a:tc>
                  <a:txBody>
                    <a:bodyPr/>
                    <a:lstStyle/>
                    <a:p>
                      <a:pPr algn="ctr"/>
                      <a:r>
                        <a:rPr lang="en-US" sz="1400" b="1" dirty="0" smtClean="0"/>
                        <a:t>Not yet</a:t>
                      </a:r>
                      <a:endParaRPr lang="en-US" sz="1400" b="1" dirty="0"/>
                    </a:p>
                  </a:txBody>
                  <a:tcPr anchor="ctr"/>
                </a:tc>
              </a:tr>
            </a:tbl>
          </a:graphicData>
        </a:graphic>
      </p:graphicFrame>
      <p:sp>
        <p:nvSpPr>
          <p:cNvPr id="7"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BPM and WFM specifications</a:t>
            </a:r>
            <a:endParaRPr lang="en-US" dirty="0"/>
          </a:p>
        </p:txBody>
      </p:sp>
      <p:sp>
        <p:nvSpPr>
          <p:cNvPr id="3" name="Date Placeholder 2"/>
          <p:cNvSpPr>
            <a:spLocks noGrp="1"/>
          </p:cNvSpPr>
          <p:nvPr>
            <p:ph type="dt" sz="half" idx="10"/>
          </p:nvPr>
        </p:nvSpPr>
        <p:spPr>
          <a:xfrm>
            <a:off x="0" y="6492875"/>
            <a:ext cx="2895600" cy="365125"/>
          </a:xfrm>
        </p:spPr>
        <p:txBody>
          <a:bodyPr/>
          <a:lstStyle/>
          <a:p>
            <a:r>
              <a:rPr lang="en-US" dirty="0" smtClean="0"/>
              <a:t>CLIC workshop  15-16 September 2009</a:t>
            </a:r>
            <a:endParaRPr lang="en-US" dirty="0"/>
          </a:p>
        </p:txBody>
      </p:sp>
      <p:sp>
        <p:nvSpPr>
          <p:cNvPr id="4" name="Footer Placeholder 3"/>
          <p:cNvSpPr>
            <a:spLocks noGrp="1"/>
          </p:cNvSpPr>
          <p:nvPr>
            <p:ph type="ftr" sz="quarter" idx="11"/>
          </p:nvPr>
        </p:nvSpPr>
        <p:spPr/>
        <p:txBody>
          <a:bodyPr/>
          <a:lstStyle/>
          <a:p>
            <a:r>
              <a:rPr lang="en-US" smtClean="0"/>
              <a:t>Module instrumentation</a:t>
            </a:r>
            <a:endParaRPr lang="en-US" dirty="0"/>
          </a:p>
        </p:txBody>
      </p:sp>
      <p:sp>
        <p:nvSpPr>
          <p:cNvPr id="5" name="Slide Number Placeholder 4"/>
          <p:cNvSpPr>
            <a:spLocks noGrp="1"/>
          </p:cNvSpPr>
          <p:nvPr>
            <p:ph type="sldNum" sz="quarter" idx="12"/>
          </p:nvPr>
        </p:nvSpPr>
        <p:spPr/>
        <p:txBody>
          <a:bodyPr/>
          <a:lstStyle/>
          <a:p>
            <a:r>
              <a:rPr lang="en-US" smtClean="0"/>
              <a:t>Lars Søby   </a:t>
            </a:r>
            <a:fld id="{9533C6C7-E235-4D2D-B2DC-5F5213A0FD85}" type="slidenum">
              <a:rPr lang="en-US" smtClean="0"/>
              <a:pPr/>
              <a:t>4</a:t>
            </a:fld>
            <a:endParaRPr lang="en-US" dirty="0"/>
          </a:p>
        </p:txBody>
      </p:sp>
      <p:graphicFrame>
        <p:nvGraphicFramePr>
          <p:cNvPr id="13" name="Table 12"/>
          <p:cNvGraphicFramePr>
            <a:graphicFrameLocks noGrp="1"/>
          </p:cNvGraphicFramePr>
          <p:nvPr/>
        </p:nvGraphicFramePr>
        <p:xfrm>
          <a:off x="152399" y="1600200"/>
          <a:ext cx="8839200" cy="1860536"/>
        </p:xfrm>
        <a:graphic>
          <a:graphicData uri="http://schemas.openxmlformats.org/drawingml/2006/table">
            <a:tbl>
              <a:tblPr/>
              <a:tblGrid>
                <a:gridCol w="583060"/>
                <a:gridCol w="631254"/>
                <a:gridCol w="688639"/>
                <a:gridCol w="480542"/>
                <a:gridCol w="615096"/>
                <a:gridCol w="615096"/>
                <a:gridCol w="615096"/>
                <a:gridCol w="648018"/>
                <a:gridCol w="685800"/>
                <a:gridCol w="533400"/>
                <a:gridCol w="609600"/>
                <a:gridCol w="609600"/>
                <a:gridCol w="838200"/>
                <a:gridCol w="685799"/>
              </a:tblGrid>
              <a:tr h="223511">
                <a:tc gridSpan="4">
                  <a:txBody>
                    <a:bodyPr/>
                    <a:lstStyle/>
                    <a:p>
                      <a:pPr algn="l" fontAlgn="b"/>
                      <a:endParaRPr lang="en-US" sz="1000" b="1" i="0" u="none" strike="noStrike" dirty="0">
                        <a:solidFill>
                          <a:srgbClr val="C00000"/>
                        </a:solidFill>
                        <a:latin typeface="Arial"/>
                      </a:endParaRPr>
                    </a:p>
                  </a:txBody>
                  <a:tcPr marL="4317" marR="4317" marT="4317"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r" fontAlgn="b"/>
                      <a:endParaRPr lang="en-US" sz="1000" b="1" i="0" u="none" strike="noStrike" dirty="0">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r" fontAlgn="b"/>
                      <a:endParaRPr lang="en-US" sz="1000" b="1" i="0" u="none" strike="noStrike" dirty="0">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4F81BD"/>
                        </a:solidFill>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solidFill>
                          <a:srgbClr val="4F81BD"/>
                        </a:solidFill>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000" b="1" i="0" u="none" strike="noStrike" dirty="0">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endParaRPr lang="en-US" sz="1000" b="1" i="0" u="none" strike="noStrike" dirty="0">
                        <a:solidFill>
                          <a:srgbClr val="4F81BD"/>
                        </a:solidFill>
                        <a:latin typeface="Arial"/>
                      </a:endParaRPr>
                    </a:p>
                  </a:txBody>
                  <a:tcPr marL="4317" marR="4317" marT="4317"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endParaRPr lang="en-US" sz="1000" b="1" i="0" u="none" strike="noStrike" dirty="0">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000" b="1" i="0" u="none" strike="noStrike" dirty="0">
                        <a:solidFill>
                          <a:srgbClr val="4F81BD"/>
                        </a:solidFill>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r>
              <a:tr h="442483">
                <a:tc>
                  <a:txBody>
                    <a:bodyPr/>
                    <a:lstStyle/>
                    <a:p>
                      <a:pPr algn="l" fontAlgn="b"/>
                      <a:endParaRPr lang="en-US" sz="500" b="0" i="0" u="none" strike="noStrike" dirty="0">
                        <a:latin typeface="Arial"/>
                      </a:endParaRPr>
                    </a:p>
                  </a:txBody>
                  <a:tcPr marL="4317" marR="4317" marT="4317"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000" b="1" i="1" u="none" strike="noStrike" dirty="0">
                          <a:solidFill>
                            <a:srgbClr val="4F81BD"/>
                          </a:solidFill>
                          <a:latin typeface="Times New Roman"/>
                        </a:rPr>
                        <a:t>Accuracy</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Resolution</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Stability</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ctr"/>
                      <a:r>
                        <a:rPr lang="en-US" sz="1000" b="1" i="1" u="none" strike="noStrike" dirty="0" smtClean="0">
                          <a:solidFill>
                            <a:srgbClr val="4F81BD"/>
                          </a:solidFill>
                          <a:latin typeface="Times New Roman"/>
                        </a:rPr>
                        <a:t>Range</a:t>
                      </a:r>
                      <a:endParaRPr lang="en-US" sz="1000" b="1" i="1" u="none" strike="noStrike" dirty="0">
                        <a:solidFill>
                          <a:srgbClr val="4F81BD"/>
                        </a:solidFill>
                        <a:latin typeface="Times New Roman"/>
                      </a:endParaRP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Bandwidth</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Beam tube aperture</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Available length</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Intercepting device?</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How many?</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Used in RT Feedback?</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Machine protection Item?</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Comments</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Ref</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r h="305572">
                <a:tc>
                  <a:txBody>
                    <a:bodyPr/>
                    <a:lstStyle/>
                    <a:p>
                      <a:pPr algn="ctr" fontAlgn="t"/>
                      <a:r>
                        <a:rPr lang="en-US" sz="1200" b="1" i="0" u="none" strike="noStrike" dirty="0" smtClean="0">
                          <a:solidFill>
                            <a:srgbClr val="4F81BD"/>
                          </a:solidFill>
                          <a:latin typeface="Times New Roman"/>
                        </a:rPr>
                        <a:t>BPM</a:t>
                      </a:r>
                      <a:endParaRPr lang="en-US" sz="1200" b="1" i="0" u="none" strike="noStrike" dirty="0">
                        <a:solidFill>
                          <a:srgbClr val="4F81BD"/>
                        </a:solidFill>
                        <a:latin typeface="Times New Roman"/>
                      </a:endParaRP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200" b="1" i="0" u="none" strike="noStrike" dirty="0">
                          <a:latin typeface="Times New Roman"/>
                        </a:rPr>
                        <a:t>5</a:t>
                      </a:r>
                      <a:r>
                        <a:rPr lang="en-US" sz="1200" b="1" i="0" u="none" strike="noStrike" dirty="0">
                          <a:latin typeface="Calibri"/>
                        </a:rPr>
                        <a:t>µ</a:t>
                      </a:r>
                      <a:r>
                        <a:rPr lang="en-US" sz="1200" b="1" i="0" u="none" strike="noStrike" dirty="0">
                          <a:latin typeface="Times New Roman"/>
                        </a:rPr>
                        <a:t>m</a:t>
                      </a:r>
                    </a:p>
                  </a:txBody>
                  <a:tcPr marL="4317" marR="4317" marT="431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50nm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100nm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solidFill>
                  </a:tcPr>
                </a:tc>
                <a:tc>
                  <a:txBody>
                    <a:bodyPr/>
                    <a:lstStyle/>
                    <a:p>
                      <a:pPr algn="ctr" fontAlgn="b"/>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35MHz</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8.0mm</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95/65mm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No</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4176</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Yes</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1" i="0" u="none" strike="noStrike" dirty="0" smtClean="0">
                          <a:latin typeface="Times New Roman"/>
                        </a:rPr>
                        <a:t>Yes</a:t>
                      </a:r>
                      <a:endParaRPr lang="en-US" sz="10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latin typeface="Times New Roman"/>
                        </a:rPr>
                        <a:t>Choke </a:t>
                      </a:r>
                      <a:r>
                        <a:rPr lang="en-US" sz="1000" b="1" i="0" u="none" strike="noStrike" dirty="0" smtClean="0">
                          <a:latin typeface="Times New Roman"/>
                        </a:rPr>
                        <a:t>BPM?</a:t>
                      </a:r>
                    </a:p>
                    <a:p>
                      <a:pPr algn="ctr" fontAlgn="b"/>
                      <a:r>
                        <a:rPr lang="en-US" sz="1000" b="1" i="0" u="none" strike="noStrike" dirty="0" smtClean="0">
                          <a:latin typeface="Times New Roman"/>
                        </a:rPr>
                        <a:t>Inductive BPM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latin typeface="Times New Roman"/>
                        </a:rPr>
                        <a:t>CLIC note 764</a:t>
                      </a:r>
                    </a:p>
                  </a:txBody>
                  <a:tcPr marL="4317" marR="4317" marT="431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14592">
                <a:tc>
                  <a:txBody>
                    <a:bodyPr/>
                    <a:lstStyle/>
                    <a:p>
                      <a:pPr algn="l" fontAlgn="t"/>
                      <a:r>
                        <a:rPr lang="en-US" sz="500" b="1" i="0" u="none" strike="noStrike">
                          <a:solidFill>
                            <a:srgbClr val="4F81BD"/>
                          </a:solidFill>
                          <a:latin typeface="Times New Roman"/>
                        </a:rPr>
                        <a:t> </a:t>
                      </a:r>
                    </a:p>
                  </a:txBody>
                  <a:tcPr marL="4317" marR="4317" marT="4317" marB="0">
                    <a:lnL>
                      <a:noFill/>
                    </a:lnL>
                    <a:lnR>
                      <a:noFill/>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US" sz="500" b="0" i="0" u="none" strike="noStrike">
                          <a:latin typeface="Times New Roman"/>
                        </a:rPr>
                        <a:t> </a:t>
                      </a: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endParaRPr lang="en-US"/>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500" b="0" i="0" u="none" strike="noStrike" dirty="0">
                        <a:latin typeface="Times New Roman"/>
                      </a:endParaRPr>
                    </a:p>
                  </a:txBody>
                  <a:tcPr marL="4317" marR="4317" marT="431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b"/>
                      <a:endParaRPr lang="en-US" sz="500" b="0" i="0" u="none" strike="noStrike" dirty="0">
                        <a:latin typeface="Times New Roman"/>
                      </a:endParaRPr>
                    </a:p>
                  </a:txBody>
                  <a:tcPr marL="4317" marR="4317" marT="4317" marB="0" anchor="b">
                    <a:lnL>
                      <a:noFill/>
                    </a:lnL>
                    <a:lnR>
                      <a:noFill/>
                    </a:lnR>
                    <a:lnT w="6350" cap="flat" cmpd="sng" algn="ctr">
                      <a:solidFill>
                        <a:srgbClr val="000000"/>
                      </a:solidFill>
                      <a:prstDash val="solid"/>
                      <a:round/>
                      <a:headEnd type="none" w="med" len="med"/>
                      <a:tailEnd type="none" w="med" len="med"/>
                    </a:lnT>
                    <a:lnB>
                      <a:noFill/>
                    </a:lnB>
                  </a:tcPr>
                </a:tc>
              </a:tr>
              <a:tr h="114592">
                <a:tc>
                  <a:txBody>
                    <a:bodyPr/>
                    <a:lstStyle/>
                    <a:p>
                      <a:pPr algn="l" fontAlgn="b"/>
                      <a:endParaRPr lang="en-US" sz="500" b="1" i="0" u="none" strike="noStrike" dirty="0">
                        <a:solidFill>
                          <a:srgbClr val="4F81BD"/>
                        </a:solidFill>
                        <a:latin typeface="Arial"/>
                      </a:endParaRPr>
                    </a:p>
                  </a:txBody>
                  <a:tcPr marL="4317" marR="4317" marT="4317"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500" b="0" i="0" u="none" strike="noStrike">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endParaRPr lang="en-US" dirty="0"/>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dirty="0">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dirty="0">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dirty="0">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dirty="0">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ctr" fontAlgn="ctr"/>
                      <a:endParaRPr lang="en-US" sz="500" b="0" i="0" u="none" strike="noStrike" dirty="0">
                        <a:latin typeface="Arial"/>
                      </a:endParaRPr>
                    </a:p>
                  </a:txBody>
                  <a:tcPr marL="4317" marR="4317" marT="4317"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dirty="0">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b"/>
                      <a:endParaRPr lang="en-US" sz="500" b="0" i="0" u="none" strike="noStrike">
                        <a:latin typeface="Arial"/>
                      </a:endParaRPr>
                    </a:p>
                  </a:txBody>
                  <a:tcPr marL="4317" marR="4317" marT="4317" marB="0" anchor="b">
                    <a:lnL>
                      <a:noFill/>
                    </a:lnL>
                    <a:lnR>
                      <a:noFill/>
                    </a:lnR>
                    <a:lnT>
                      <a:noFill/>
                    </a:lnT>
                    <a:lnB w="6350" cap="flat" cmpd="sng" algn="ctr">
                      <a:solidFill>
                        <a:srgbClr val="000000"/>
                      </a:solidFill>
                      <a:prstDash val="solid"/>
                      <a:round/>
                      <a:headEnd type="none" w="med" len="med"/>
                      <a:tailEnd type="none" w="med" len="med"/>
                    </a:lnB>
                  </a:tcPr>
                </a:tc>
              </a:tr>
              <a:tr h="296123">
                <a:tc>
                  <a:txBody>
                    <a:bodyPr/>
                    <a:lstStyle/>
                    <a:p>
                      <a:pPr algn="ctr" fontAlgn="t"/>
                      <a:r>
                        <a:rPr lang="en-US" sz="1200" b="1" i="0" u="none" strike="noStrike" dirty="0">
                          <a:solidFill>
                            <a:srgbClr val="4F81BD"/>
                          </a:solidFill>
                          <a:latin typeface="Times New Roman"/>
                        </a:rPr>
                        <a:t>WFM</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200" b="1" i="0" u="none" strike="noStrike" dirty="0">
                          <a:latin typeface="Times New Roman"/>
                        </a:rPr>
                        <a:t>5</a:t>
                      </a:r>
                      <a:r>
                        <a:rPr lang="en-US" sz="1200" b="1" i="0" u="none" strike="noStrike" dirty="0">
                          <a:latin typeface="Calibri"/>
                        </a:rPr>
                        <a:t>µ</a:t>
                      </a:r>
                      <a:r>
                        <a:rPr lang="en-US" sz="1200" b="1" i="0" u="none" strike="noStrike" dirty="0">
                          <a:latin typeface="Times New Roman"/>
                        </a:rPr>
                        <a:t>m</a:t>
                      </a:r>
                    </a:p>
                  </a:txBody>
                  <a:tcPr marL="4317" marR="4317" marT="431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&lt;5µm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35MHz</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8.0mm?</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No</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142812</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Yes</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latin typeface="Times New Roman"/>
                        </a:rPr>
                        <a:t>No</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latin typeface="Times New Roman"/>
                        </a:rPr>
                        <a:t>TM01~16GHz</a:t>
                      </a:r>
                      <a:endParaRPr lang="en-US" sz="10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latin typeface="Times New Roman"/>
                        </a:rPr>
                        <a:t>CLIC note 764</a:t>
                      </a:r>
                    </a:p>
                  </a:txBody>
                  <a:tcPr marL="4317" marR="4317" marT="431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15" name="Table 14"/>
          <p:cNvGraphicFramePr>
            <a:graphicFrameLocks noGrp="1"/>
          </p:cNvGraphicFramePr>
          <p:nvPr/>
        </p:nvGraphicFramePr>
        <p:xfrm>
          <a:off x="152400" y="5181600"/>
          <a:ext cx="8839199" cy="309117"/>
        </p:xfrm>
        <a:graphic>
          <a:graphicData uri="http://schemas.openxmlformats.org/drawingml/2006/table">
            <a:tbl>
              <a:tblPr/>
              <a:tblGrid>
                <a:gridCol w="614901"/>
                <a:gridCol w="647844"/>
                <a:gridCol w="710292"/>
                <a:gridCol w="473527"/>
                <a:gridCol w="473528"/>
                <a:gridCol w="631372"/>
                <a:gridCol w="631372"/>
                <a:gridCol w="764509"/>
                <a:gridCol w="660880"/>
                <a:gridCol w="440587"/>
                <a:gridCol w="659508"/>
                <a:gridCol w="631372"/>
                <a:gridCol w="654020"/>
                <a:gridCol w="845487"/>
              </a:tblGrid>
              <a:tr h="304800">
                <a:tc>
                  <a:txBody>
                    <a:bodyPr/>
                    <a:lstStyle/>
                    <a:p>
                      <a:pPr algn="ctr" fontAlgn="t"/>
                      <a:r>
                        <a:rPr lang="en-US" sz="1000" b="1" i="0" u="none" strike="noStrike" dirty="0" smtClean="0">
                          <a:solidFill>
                            <a:srgbClr val="4F81BD"/>
                          </a:solidFill>
                          <a:latin typeface="Times New Roman"/>
                        </a:rPr>
                        <a:t>BPM</a:t>
                      </a:r>
                      <a:endParaRPr lang="en-US" sz="1000" b="1" i="0" u="none" strike="noStrike" dirty="0">
                        <a:solidFill>
                          <a:srgbClr val="4F81BD"/>
                        </a:solidFill>
                        <a:latin typeface="Times New Roman"/>
                      </a:endParaRP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r>
                        <a:rPr lang="en-US" sz="1200" b="1" i="0" u="none" strike="noStrike" dirty="0" smtClean="0">
                          <a:latin typeface="Calibri"/>
                        </a:rPr>
                        <a:t>20µ</a:t>
                      </a:r>
                      <a:r>
                        <a:rPr lang="en-US" sz="1200" b="1" i="0" u="none" strike="noStrike" dirty="0" smtClean="0">
                          <a:latin typeface="Times New Roman"/>
                        </a:rPr>
                        <a:t>m</a:t>
                      </a:r>
                      <a:endParaRPr lang="en-US" sz="1200" b="1" i="0" u="none" strike="noStrike" dirty="0">
                        <a:latin typeface="Times New Roman"/>
                      </a:endParaRP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Calibri"/>
                        </a:rPr>
                        <a:t>2µ</a:t>
                      </a:r>
                      <a:r>
                        <a:rPr lang="en-US" sz="1200" b="1" i="0" u="none" strike="noStrike" dirty="0" smtClean="0">
                          <a:latin typeface="Times New Roman"/>
                        </a:rPr>
                        <a:t>m</a:t>
                      </a:r>
                      <a:endParaRPr lang="en-US" sz="1200" b="1" i="0" u="none" strike="noStrike" dirty="0">
                        <a:latin typeface="Times New Roman"/>
                      </a:endParaRPr>
                    </a:p>
                  </a:txBody>
                  <a:tcPr marL="4317" marR="4317" marT="4317"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&lt;5mm</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35MHz</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23mm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104/74mm</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No</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smtClean="0">
                          <a:latin typeface="Times New Roman"/>
                        </a:rPr>
                        <a:t>41480</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200" b="1" i="0" u="none" strike="noStrike" dirty="0">
                          <a:latin typeface="Times New Roman"/>
                        </a:rPr>
                        <a:t>Yes</a:t>
                      </a: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latin typeface="Times New Roman"/>
                        </a:rPr>
                        <a:t>Yes</a:t>
                      </a:r>
                      <a:endParaRPr lang="en-US" sz="12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smtClean="0">
                          <a:latin typeface="Times New Roman"/>
                        </a:rPr>
                        <a:t>Inductive ?</a:t>
                      </a:r>
                    </a:p>
                    <a:p>
                      <a:pPr algn="ctr" fontAlgn="b"/>
                      <a:r>
                        <a:rPr lang="en-US" sz="1000" b="1" i="0" u="none" strike="noStrike" dirty="0" smtClean="0">
                          <a:latin typeface="Times New Roman"/>
                        </a:rPr>
                        <a:t>Strip line</a:t>
                      </a:r>
                      <a:r>
                        <a:rPr lang="en-US" sz="1000" b="1" i="0" u="none" strike="noStrike" dirty="0">
                          <a:latin typeface="Times New Roman"/>
                        </a:rPr>
                        <a:t> </a:t>
                      </a:r>
                      <a:r>
                        <a:rPr lang="en-US" sz="1000" b="1" i="0" u="none" strike="noStrike" dirty="0" smtClean="0">
                          <a:latin typeface="Times New Roman"/>
                        </a:rPr>
                        <a:t>?</a:t>
                      </a:r>
                      <a:endParaRPr lang="en-US" sz="1000" b="1" i="0" u="none" strike="noStrike" dirty="0">
                        <a:latin typeface="Times New Roman"/>
                      </a:endParaRPr>
                    </a:p>
                  </a:txBody>
                  <a:tcPr marL="4317" marR="4317" marT="4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00" b="1" i="0" u="none" strike="noStrike" dirty="0">
                          <a:latin typeface="Times New Roman"/>
                        </a:rPr>
                        <a:t>CLIC note 764</a:t>
                      </a:r>
                    </a:p>
                  </a:txBody>
                  <a:tcPr marL="4317" marR="4317" marT="4317"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6" name="TextBox 15"/>
          <p:cNvSpPr txBox="1"/>
          <p:nvPr/>
        </p:nvSpPr>
        <p:spPr>
          <a:xfrm>
            <a:off x="3657600" y="3962400"/>
            <a:ext cx="1459054" cy="369332"/>
          </a:xfrm>
          <a:prstGeom prst="rect">
            <a:avLst/>
          </a:prstGeom>
          <a:noFill/>
        </p:spPr>
        <p:txBody>
          <a:bodyPr wrap="none" rtlCol="0">
            <a:spAutoFit/>
          </a:bodyPr>
          <a:lstStyle/>
          <a:p>
            <a:r>
              <a:rPr lang="en-US" b="1" u="sng" dirty="0" smtClean="0">
                <a:solidFill>
                  <a:schemeClr val="accent3"/>
                </a:solidFill>
              </a:rPr>
              <a:t>Drive beam</a:t>
            </a:r>
            <a:endParaRPr lang="en-US" b="1" u="sng" dirty="0">
              <a:solidFill>
                <a:schemeClr val="accent3"/>
              </a:solidFill>
            </a:endParaRPr>
          </a:p>
        </p:txBody>
      </p:sp>
      <p:graphicFrame>
        <p:nvGraphicFramePr>
          <p:cNvPr id="17" name="Table 16"/>
          <p:cNvGraphicFramePr>
            <a:graphicFrameLocks noGrp="1"/>
          </p:cNvGraphicFramePr>
          <p:nvPr/>
        </p:nvGraphicFramePr>
        <p:xfrm>
          <a:off x="762002" y="4724400"/>
          <a:ext cx="8229596" cy="461517"/>
        </p:xfrm>
        <a:graphic>
          <a:graphicData uri="http://schemas.openxmlformats.org/drawingml/2006/table">
            <a:tbl>
              <a:tblPr/>
              <a:tblGrid>
                <a:gridCol w="633046"/>
                <a:gridCol w="712176"/>
                <a:gridCol w="474784"/>
                <a:gridCol w="511647"/>
                <a:gridCol w="613887"/>
                <a:gridCol w="613887"/>
                <a:gridCol w="710332"/>
                <a:gridCol w="715477"/>
                <a:gridCol w="474784"/>
                <a:gridCol w="633046"/>
                <a:gridCol w="633046"/>
                <a:gridCol w="633046"/>
                <a:gridCol w="870438"/>
              </a:tblGrid>
              <a:tr h="442483">
                <a:tc>
                  <a:txBody>
                    <a:bodyPr/>
                    <a:lstStyle/>
                    <a:p>
                      <a:pPr algn="ctr" fontAlgn="ctr"/>
                      <a:r>
                        <a:rPr lang="en-US" sz="1000" b="1" i="1" u="none" strike="noStrike" dirty="0">
                          <a:solidFill>
                            <a:srgbClr val="4F81BD"/>
                          </a:solidFill>
                          <a:latin typeface="Times New Roman"/>
                        </a:rPr>
                        <a:t>Accuracy</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Resolution</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Stability</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smtClean="0">
                          <a:solidFill>
                            <a:srgbClr val="4F81BD"/>
                          </a:solidFill>
                          <a:latin typeface="Times New Roman"/>
                        </a:rPr>
                        <a:t>Range</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Bandwidth</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Beam tube aperture</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Available length</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Intercepting device?</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How many?</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Used in RT Feedback?</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Machine protection Item?</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Comments</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c>
                  <a:txBody>
                    <a:bodyPr/>
                    <a:lstStyle/>
                    <a:p>
                      <a:pPr algn="ctr" fontAlgn="ctr"/>
                      <a:r>
                        <a:rPr lang="en-US" sz="1000" b="1" i="1" u="none" strike="noStrike" dirty="0">
                          <a:solidFill>
                            <a:srgbClr val="4F81BD"/>
                          </a:solidFill>
                          <a:latin typeface="Times New Roman"/>
                        </a:rPr>
                        <a:t>Ref</a:t>
                      </a:r>
                    </a:p>
                  </a:txBody>
                  <a:tcPr marL="4317" marR="4317" marT="431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0C0C0"/>
                    </a:solidFill>
                  </a:tcPr>
                </a:tc>
              </a:tr>
            </a:tbl>
          </a:graphicData>
        </a:graphic>
      </p:graphicFrame>
      <p:sp>
        <p:nvSpPr>
          <p:cNvPr id="18" name="TextBox 17"/>
          <p:cNvSpPr txBox="1"/>
          <p:nvPr/>
        </p:nvSpPr>
        <p:spPr>
          <a:xfrm>
            <a:off x="3733800" y="838200"/>
            <a:ext cx="1414170" cy="369332"/>
          </a:xfrm>
          <a:prstGeom prst="rect">
            <a:avLst/>
          </a:prstGeom>
          <a:noFill/>
        </p:spPr>
        <p:txBody>
          <a:bodyPr wrap="none" rtlCol="0">
            <a:spAutoFit/>
          </a:bodyPr>
          <a:lstStyle/>
          <a:p>
            <a:r>
              <a:rPr lang="en-US" b="1" u="sng" dirty="0" smtClean="0">
                <a:solidFill>
                  <a:schemeClr val="accent3"/>
                </a:solidFill>
              </a:rPr>
              <a:t>Main beam</a:t>
            </a:r>
            <a:endParaRPr lang="en-US" b="1" u="sng" dirty="0">
              <a:solidFill>
                <a:schemeClr val="accent3"/>
              </a:solidFill>
            </a:endParaRPr>
          </a:p>
        </p:txBody>
      </p:sp>
      <p:sp>
        <p:nvSpPr>
          <p:cNvPr id="19" name="TextBox 18"/>
          <p:cNvSpPr txBox="1"/>
          <p:nvPr/>
        </p:nvSpPr>
        <p:spPr>
          <a:xfrm>
            <a:off x="0" y="1295400"/>
            <a:ext cx="9144000" cy="446276"/>
          </a:xfrm>
          <a:prstGeom prst="rect">
            <a:avLst/>
          </a:prstGeom>
          <a:noFill/>
        </p:spPr>
        <p:txBody>
          <a:bodyPr wrap="square" rtlCol="0">
            <a:spAutoFit/>
          </a:bodyPr>
          <a:lstStyle/>
          <a:p>
            <a:pPr fontAlgn="b"/>
            <a:r>
              <a:rPr lang="en-US" sz="1100" b="1" dirty="0" smtClean="0">
                <a:solidFill>
                  <a:srgbClr val="C00000"/>
                </a:solidFill>
              </a:rPr>
              <a:t>Nominal beam parameters: </a:t>
            </a:r>
            <a:r>
              <a:rPr lang="en-US" sz="1100" b="1" dirty="0" smtClean="0"/>
              <a:t>Charges/bunch</a:t>
            </a:r>
            <a:r>
              <a:rPr lang="en-US" sz="1100" b="1" dirty="0" smtClean="0">
                <a:solidFill>
                  <a:schemeClr val="accent1"/>
                </a:solidFill>
              </a:rPr>
              <a:t> :3.7*10</a:t>
            </a:r>
            <a:r>
              <a:rPr lang="en-US" sz="1100" b="1" baseline="60000" dirty="0" smtClean="0">
                <a:solidFill>
                  <a:schemeClr val="accent1"/>
                </a:solidFill>
              </a:rPr>
              <a:t>9 </a:t>
            </a:r>
            <a:r>
              <a:rPr lang="en-US" sz="1100" b="1" baseline="30000" dirty="0" smtClean="0">
                <a:solidFill>
                  <a:schemeClr val="accent1"/>
                </a:solidFill>
              </a:rPr>
              <a:t>, </a:t>
            </a:r>
            <a:r>
              <a:rPr lang="en-US" sz="1100" b="1" dirty="0" smtClean="0"/>
              <a:t>Nb of Bunches: </a:t>
            </a:r>
            <a:r>
              <a:rPr lang="en-US" sz="1100" b="1" dirty="0" smtClean="0">
                <a:solidFill>
                  <a:schemeClr val="accent1"/>
                </a:solidFill>
              </a:rPr>
              <a:t>312,</a:t>
            </a:r>
            <a:r>
              <a:rPr lang="en-US" sz="1100" b="1" dirty="0" smtClean="0"/>
              <a:t> Bunch length</a:t>
            </a:r>
            <a:r>
              <a:rPr lang="en-US" sz="1100" b="1" dirty="0" smtClean="0">
                <a:solidFill>
                  <a:schemeClr val="accent1"/>
                </a:solidFill>
              </a:rPr>
              <a:t>: 45µm-70µm, </a:t>
            </a:r>
            <a:r>
              <a:rPr lang="en-US" sz="1100" b="1" dirty="0" smtClean="0"/>
              <a:t>Train length: </a:t>
            </a:r>
            <a:r>
              <a:rPr lang="en-US" sz="1100" b="1" dirty="0" smtClean="0">
                <a:solidFill>
                  <a:schemeClr val="accent1"/>
                </a:solidFill>
              </a:rPr>
              <a:t>156ns</a:t>
            </a:r>
            <a:r>
              <a:rPr lang="en-US" sz="1100" b="1" dirty="0" smtClean="0"/>
              <a:t> </a:t>
            </a:r>
          </a:p>
          <a:p>
            <a:endParaRPr lang="en-US" sz="1200" b="1" dirty="0">
              <a:solidFill>
                <a:srgbClr val="C00000"/>
              </a:solidFill>
            </a:endParaRPr>
          </a:p>
        </p:txBody>
      </p:sp>
      <p:sp>
        <p:nvSpPr>
          <p:cNvPr id="20" name="TextBox 19"/>
          <p:cNvSpPr txBox="1"/>
          <p:nvPr/>
        </p:nvSpPr>
        <p:spPr>
          <a:xfrm>
            <a:off x="0" y="4343400"/>
            <a:ext cx="9144000" cy="446276"/>
          </a:xfrm>
          <a:prstGeom prst="rect">
            <a:avLst/>
          </a:prstGeom>
          <a:noFill/>
        </p:spPr>
        <p:txBody>
          <a:bodyPr wrap="square" rtlCol="0">
            <a:spAutoFit/>
          </a:bodyPr>
          <a:lstStyle/>
          <a:p>
            <a:pPr fontAlgn="b"/>
            <a:r>
              <a:rPr lang="en-US" sz="1100" b="1" dirty="0" smtClean="0">
                <a:solidFill>
                  <a:srgbClr val="C00000"/>
                </a:solidFill>
              </a:rPr>
              <a:t>Nominal beam parameters: </a:t>
            </a:r>
            <a:r>
              <a:rPr lang="en-US" sz="1100" b="1" dirty="0" smtClean="0"/>
              <a:t>Charges/bunch</a:t>
            </a:r>
            <a:r>
              <a:rPr lang="en-US" sz="1100" b="1" dirty="0" smtClean="0">
                <a:solidFill>
                  <a:schemeClr val="accent1"/>
                </a:solidFill>
              </a:rPr>
              <a:t> :5.2*10</a:t>
            </a:r>
            <a:r>
              <a:rPr lang="en-US" sz="1100" b="1" baseline="60000" dirty="0" smtClean="0">
                <a:solidFill>
                  <a:schemeClr val="accent1"/>
                </a:solidFill>
              </a:rPr>
              <a:t>10</a:t>
            </a:r>
            <a:r>
              <a:rPr lang="en-US" sz="1100" b="1" baseline="30000" dirty="0" smtClean="0">
                <a:solidFill>
                  <a:schemeClr val="accent1"/>
                </a:solidFill>
              </a:rPr>
              <a:t> , </a:t>
            </a:r>
            <a:r>
              <a:rPr lang="en-US" sz="1100" b="1" dirty="0" smtClean="0"/>
              <a:t>Nb of Bunches: </a:t>
            </a:r>
            <a:r>
              <a:rPr lang="en-US" sz="1100" b="1" dirty="0" smtClean="0">
                <a:solidFill>
                  <a:schemeClr val="accent1"/>
                </a:solidFill>
              </a:rPr>
              <a:t>2922,</a:t>
            </a:r>
            <a:r>
              <a:rPr lang="en-US" sz="1100" b="1" dirty="0" smtClean="0"/>
              <a:t> Bunch length</a:t>
            </a:r>
            <a:r>
              <a:rPr lang="en-US" sz="1100" b="1" dirty="0" smtClean="0">
                <a:solidFill>
                  <a:schemeClr val="accent1"/>
                </a:solidFill>
              </a:rPr>
              <a:t>: 1mm, </a:t>
            </a:r>
            <a:r>
              <a:rPr lang="en-US" sz="1100" b="1" dirty="0" smtClean="0"/>
              <a:t>Train length: </a:t>
            </a:r>
            <a:r>
              <a:rPr lang="en-US" sz="1100" b="1" dirty="0" smtClean="0">
                <a:solidFill>
                  <a:schemeClr val="accent1"/>
                </a:solidFill>
              </a:rPr>
              <a:t>243.7ns</a:t>
            </a:r>
            <a:r>
              <a:rPr lang="en-US" sz="1100" b="1" dirty="0" smtClean="0"/>
              <a:t> </a:t>
            </a:r>
          </a:p>
          <a:p>
            <a:endParaRPr lang="en-US" sz="1200" b="1" dirty="0">
              <a:solidFill>
                <a:srgbClr val="C0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990600" y="76200"/>
            <a:ext cx="7772400" cy="609600"/>
          </a:xfrm>
        </p:spPr>
        <p:txBody>
          <a:bodyPr>
            <a:noAutofit/>
          </a:bodyPr>
          <a:lstStyle/>
          <a:p>
            <a:r>
              <a:rPr lang="en-US" sz="3600" dirty="0" smtClean="0">
                <a:solidFill>
                  <a:schemeClr val="accent1"/>
                </a:solidFill>
              </a:rPr>
              <a:t>Main beam choke BPM</a:t>
            </a:r>
            <a:endParaRPr lang="en-US" sz="3600" dirty="0">
              <a:solidFill>
                <a:schemeClr val="accent1"/>
              </a:solidFill>
            </a:endParaRPr>
          </a:p>
        </p:txBody>
      </p:sp>
      <p:sp>
        <p:nvSpPr>
          <p:cNvPr id="6" name="Line 5"/>
          <p:cNvSpPr>
            <a:spLocks noChangeShapeType="1"/>
          </p:cNvSpPr>
          <p:nvPr/>
        </p:nvSpPr>
        <p:spPr bwMode="auto">
          <a:xfrm>
            <a:off x="2133600" y="5424488"/>
            <a:ext cx="45719" cy="290512"/>
          </a:xfrm>
          <a:prstGeom prst="line">
            <a:avLst/>
          </a:prstGeom>
          <a:noFill/>
          <a:ln w="9525">
            <a:solidFill>
              <a:schemeClr val="tx1"/>
            </a:solidFill>
            <a:round/>
            <a:headEnd type="triangle" w="med" len="med"/>
            <a:tailEnd/>
          </a:ln>
        </p:spPr>
        <p:txBody>
          <a:bodyPr/>
          <a:lstStyle/>
          <a:p>
            <a:endParaRPr lang="en-US"/>
          </a:p>
        </p:txBody>
      </p:sp>
      <p:sp>
        <p:nvSpPr>
          <p:cNvPr id="7" name="Text Box 6"/>
          <p:cNvSpPr txBox="1">
            <a:spLocks noChangeArrowheads="1"/>
          </p:cNvSpPr>
          <p:nvPr/>
        </p:nvSpPr>
        <p:spPr bwMode="auto">
          <a:xfrm>
            <a:off x="228600" y="5638800"/>
            <a:ext cx="3048000" cy="369332"/>
          </a:xfrm>
          <a:prstGeom prst="rect">
            <a:avLst/>
          </a:prstGeom>
          <a:noFill/>
          <a:ln w="9525">
            <a:noFill/>
            <a:miter lim="800000"/>
            <a:headEnd/>
            <a:tailEnd/>
          </a:ln>
        </p:spPr>
        <p:txBody>
          <a:bodyPr wrap="square">
            <a:spAutoFit/>
          </a:bodyPr>
          <a:lstStyle/>
          <a:p>
            <a:r>
              <a:rPr lang="en-US" dirty="0"/>
              <a:t>Damping </a:t>
            </a:r>
            <a:r>
              <a:rPr lang="en-US" dirty="0" smtClean="0"/>
              <a:t>material, TM01</a:t>
            </a:r>
            <a:endParaRPr lang="en-US" dirty="0"/>
          </a:p>
        </p:txBody>
      </p:sp>
      <p:pic>
        <p:nvPicPr>
          <p:cNvPr id="8" name="Picture 9" descr="choke_bpm"/>
          <p:cNvPicPr>
            <a:picLocks noChangeAspect="1" noChangeArrowheads="1"/>
          </p:cNvPicPr>
          <p:nvPr/>
        </p:nvPicPr>
        <p:blipFill>
          <a:blip r:embed="rId3"/>
          <a:srcRect/>
          <a:stretch>
            <a:fillRect/>
          </a:stretch>
        </p:blipFill>
        <p:spPr bwMode="auto">
          <a:xfrm>
            <a:off x="381000" y="1157288"/>
            <a:ext cx="3586163" cy="4198937"/>
          </a:xfrm>
          <a:prstGeom prst="rect">
            <a:avLst/>
          </a:prstGeom>
          <a:noFill/>
          <a:ln w="9525">
            <a:noFill/>
            <a:miter lim="800000"/>
            <a:headEnd/>
            <a:tailEnd/>
          </a:ln>
        </p:spPr>
      </p:pic>
      <p:sp>
        <p:nvSpPr>
          <p:cNvPr id="11" name="Line 12"/>
          <p:cNvSpPr>
            <a:spLocks noChangeShapeType="1"/>
          </p:cNvSpPr>
          <p:nvPr/>
        </p:nvSpPr>
        <p:spPr bwMode="auto">
          <a:xfrm flipH="1" flipV="1">
            <a:off x="3048000" y="4129088"/>
            <a:ext cx="228600" cy="214312"/>
          </a:xfrm>
          <a:prstGeom prst="line">
            <a:avLst/>
          </a:prstGeom>
          <a:noFill/>
          <a:ln w="9525">
            <a:solidFill>
              <a:schemeClr val="tx1"/>
            </a:solidFill>
            <a:round/>
            <a:headEnd/>
            <a:tailEnd type="triangle" w="med" len="med"/>
          </a:ln>
        </p:spPr>
        <p:txBody>
          <a:bodyPr/>
          <a:lstStyle/>
          <a:p>
            <a:endParaRPr lang="en-US"/>
          </a:p>
        </p:txBody>
      </p:sp>
      <p:sp>
        <p:nvSpPr>
          <p:cNvPr id="13" name="Oval 14"/>
          <p:cNvSpPr>
            <a:spLocks noChangeArrowheads="1"/>
          </p:cNvSpPr>
          <p:nvPr/>
        </p:nvSpPr>
        <p:spPr bwMode="auto">
          <a:xfrm>
            <a:off x="2438400" y="3214688"/>
            <a:ext cx="762000" cy="76200"/>
          </a:xfrm>
          <a:prstGeom prst="ellipse">
            <a:avLst/>
          </a:prstGeom>
          <a:solidFill>
            <a:schemeClr val="tx2"/>
          </a:solidFill>
          <a:ln w="9525">
            <a:solidFill>
              <a:schemeClr val="tx1"/>
            </a:solidFill>
            <a:round/>
            <a:headEnd/>
            <a:tailEnd/>
          </a:ln>
        </p:spPr>
        <p:txBody>
          <a:bodyPr wrap="none" anchor="ctr"/>
          <a:lstStyle/>
          <a:p>
            <a:endParaRPr lang="de-DE"/>
          </a:p>
        </p:txBody>
      </p:sp>
      <p:sp>
        <p:nvSpPr>
          <p:cNvPr id="14" name="Line 15"/>
          <p:cNvSpPr>
            <a:spLocks noChangeShapeType="1"/>
          </p:cNvSpPr>
          <p:nvPr/>
        </p:nvSpPr>
        <p:spPr bwMode="auto">
          <a:xfrm flipH="1" flipV="1">
            <a:off x="3124200" y="3367088"/>
            <a:ext cx="76200" cy="214312"/>
          </a:xfrm>
          <a:prstGeom prst="line">
            <a:avLst/>
          </a:prstGeom>
          <a:noFill/>
          <a:ln w="9525">
            <a:solidFill>
              <a:schemeClr val="tx1"/>
            </a:solidFill>
            <a:round/>
            <a:headEnd/>
            <a:tailEnd type="triangle" w="med" len="med"/>
          </a:ln>
        </p:spPr>
        <p:txBody>
          <a:bodyPr/>
          <a:lstStyle/>
          <a:p>
            <a:endParaRPr lang="en-US"/>
          </a:p>
        </p:txBody>
      </p:sp>
      <p:sp>
        <p:nvSpPr>
          <p:cNvPr id="15" name="Text Box 16"/>
          <p:cNvSpPr txBox="1">
            <a:spLocks noChangeArrowheads="1"/>
          </p:cNvSpPr>
          <p:nvPr/>
        </p:nvSpPr>
        <p:spPr bwMode="auto">
          <a:xfrm>
            <a:off x="2895600" y="3505200"/>
            <a:ext cx="781050" cy="366713"/>
          </a:xfrm>
          <a:prstGeom prst="rect">
            <a:avLst/>
          </a:prstGeom>
          <a:noFill/>
          <a:ln w="9525">
            <a:noFill/>
            <a:miter lim="800000"/>
            <a:headEnd/>
            <a:tailEnd/>
          </a:ln>
        </p:spPr>
        <p:txBody>
          <a:bodyPr wrap="none">
            <a:spAutoFit/>
          </a:bodyPr>
          <a:lstStyle/>
          <a:p>
            <a:r>
              <a:rPr lang="en-US" dirty="0"/>
              <a:t>Beam</a:t>
            </a:r>
          </a:p>
        </p:txBody>
      </p:sp>
      <p:sp>
        <p:nvSpPr>
          <p:cNvPr id="16" name="Freeform 27"/>
          <p:cNvSpPr>
            <a:spLocks/>
          </p:cNvSpPr>
          <p:nvPr/>
        </p:nvSpPr>
        <p:spPr bwMode="auto">
          <a:xfrm>
            <a:off x="1981200" y="1219200"/>
            <a:ext cx="304800" cy="4114800"/>
          </a:xfrm>
          <a:custGeom>
            <a:avLst/>
            <a:gdLst>
              <a:gd name="T0" fmla="*/ 144 w 144"/>
              <a:gd name="T1" fmla="*/ 0 h 2640"/>
              <a:gd name="T2" fmla="*/ 0 w 144"/>
              <a:gd name="T3" fmla="*/ 816 h 2640"/>
              <a:gd name="T4" fmla="*/ 144 w 144"/>
              <a:gd name="T5" fmla="*/ 1872 h 2640"/>
              <a:gd name="T6" fmla="*/ 0 w 144"/>
              <a:gd name="T7" fmla="*/ 2640 h 2640"/>
              <a:gd name="T8" fmla="*/ 0 60000 65536"/>
              <a:gd name="T9" fmla="*/ 0 60000 65536"/>
              <a:gd name="T10" fmla="*/ 0 60000 65536"/>
              <a:gd name="T11" fmla="*/ 0 60000 65536"/>
              <a:gd name="T12" fmla="*/ 0 w 144"/>
              <a:gd name="T13" fmla="*/ 0 h 2640"/>
              <a:gd name="T14" fmla="*/ 144 w 144"/>
              <a:gd name="T15" fmla="*/ 2640 h 2640"/>
            </a:gdLst>
            <a:ahLst/>
            <a:cxnLst>
              <a:cxn ang="T8">
                <a:pos x="T0" y="T1"/>
              </a:cxn>
              <a:cxn ang="T9">
                <a:pos x="T2" y="T3"/>
              </a:cxn>
              <a:cxn ang="T10">
                <a:pos x="T4" y="T5"/>
              </a:cxn>
              <a:cxn ang="T11">
                <a:pos x="T6" y="T7"/>
              </a:cxn>
            </a:cxnLst>
            <a:rect l="T12" t="T13" r="T14" b="T15"/>
            <a:pathLst>
              <a:path w="144" h="2640">
                <a:moveTo>
                  <a:pt x="144" y="0"/>
                </a:moveTo>
                <a:cubicBezTo>
                  <a:pt x="72" y="252"/>
                  <a:pt x="0" y="504"/>
                  <a:pt x="0" y="816"/>
                </a:cubicBezTo>
                <a:cubicBezTo>
                  <a:pt x="0" y="1128"/>
                  <a:pt x="144" y="1568"/>
                  <a:pt x="144" y="1872"/>
                </a:cubicBezTo>
                <a:cubicBezTo>
                  <a:pt x="144" y="2176"/>
                  <a:pt x="72" y="2408"/>
                  <a:pt x="0" y="2640"/>
                </a:cubicBezTo>
              </a:path>
            </a:pathLst>
          </a:custGeom>
          <a:noFill/>
          <a:ln w="28575">
            <a:solidFill>
              <a:srgbClr val="0000FF"/>
            </a:solidFill>
            <a:round/>
            <a:headEnd/>
            <a:tailEnd/>
          </a:ln>
        </p:spPr>
        <p:txBody>
          <a:bodyPr/>
          <a:lstStyle/>
          <a:p>
            <a:endParaRPr lang="en-US"/>
          </a:p>
        </p:txBody>
      </p:sp>
      <p:pic>
        <p:nvPicPr>
          <p:cNvPr id="17" name="Picture 16"/>
          <p:cNvPicPr>
            <a:picLocks noChangeAspect="1" noChangeArrowheads="1"/>
          </p:cNvPicPr>
          <p:nvPr/>
        </p:nvPicPr>
        <p:blipFill>
          <a:blip r:embed="rId4"/>
          <a:srcRect/>
          <a:stretch>
            <a:fillRect/>
          </a:stretch>
        </p:blipFill>
        <p:spPr bwMode="auto">
          <a:xfrm>
            <a:off x="4495800" y="1066800"/>
            <a:ext cx="3559175" cy="3577522"/>
          </a:xfrm>
          <a:prstGeom prst="rect">
            <a:avLst/>
          </a:prstGeom>
          <a:noFill/>
          <a:ln w="9525">
            <a:noFill/>
            <a:miter lim="800000"/>
            <a:headEnd/>
            <a:tailEnd/>
          </a:ln>
        </p:spPr>
      </p:pic>
      <p:sp>
        <p:nvSpPr>
          <p:cNvPr id="18" name="TextBox 17"/>
          <p:cNvSpPr txBox="1"/>
          <p:nvPr/>
        </p:nvSpPr>
        <p:spPr>
          <a:xfrm>
            <a:off x="2819400" y="838200"/>
            <a:ext cx="4269439" cy="369332"/>
          </a:xfrm>
          <a:prstGeom prst="rect">
            <a:avLst/>
          </a:prstGeom>
          <a:noFill/>
        </p:spPr>
        <p:txBody>
          <a:bodyPr wrap="none" rtlCol="0">
            <a:spAutoFit/>
          </a:bodyPr>
          <a:lstStyle/>
          <a:p>
            <a:r>
              <a:rPr lang="en-US" b="1" dirty="0" smtClean="0">
                <a:solidFill>
                  <a:schemeClr val="accent2"/>
                </a:solidFill>
              </a:rPr>
              <a:t>Developed by R. </a:t>
            </a:r>
            <a:r>
              <a:rPr lang="en-US" b="1" dirty="0" err="1" smtClean="0">
                <a:solidFill>
                  <a:schemeClr val="accent2"/>
                </a:solidFill>
              </a:rPr>
              <a:t>Fandos</a:t>
            </a:r>
            <a:r>
              <a:rPr lang="en-US" b="1" dirty="0" smtClean="0">
                <a:solidFill>
                  <a:schemeClr val="accent2"/>
                </a:solidFill>
              </a:rPr>
              <a:t> and I. </a:t>
            </a:r>
            <a:r>
              <a:rPr lang="en-US" b="1" dirty="0" err="1" smtClean="0">
                <a:solidFill>
                  <a:schemeClr val="accent2"/>
                </a:solidFill>
              </a:rPr>
              <a:t>Syrachev’s</a:t>
            </a:r>
            <a:r>
              <a:rPr lang="en-US" b="1" dirty="0" smtClean="0">
                <a:solidFill>
                  <a:schemeClr val="accent2"/>
                </a:solidFill>
              </a:rPr>
              <a:t> </a:t>
            </a:r>
            <a:endParaRPr lang="en-US" b="1" dirty="0">
              <a:solidFill>
                <a:schemeClr val="accent2"/>
              </a:solidFill>
            </a:endParaRPr>
          </a:p>
        </p:txBody>
      </p:sp>
      <p:sp>
        <p:nvSpPr>
          <p:cNvPr id="19" name="TextBox 18"/>
          <p:cNvSpPr txBox="1"/>
          <p:nvPr/>
        </p:nvSpPr>
        <p:spPr>
          <a:xfrm>
            <a:off x="3352800" y="4724400"/>
            <a:ext cx="5791199" cy="1754326"/>
          </a:xfrm>
          <a:prstGeom prst="rect">
            <a:avLst/>
          </a:prstGeom>
          <a:noFill/>
        </p:spPr>
        <p:txBody>
          <a:bodyPr wrap="square" rtlCol="0">
            <a:spAutoFit/>
          </a:bodyPr>
          <a:lstStyle/>
          <a:p>
            <a:pPr>
              <a:buFont typeface="Arial" pitchFamily="34" charset="0"/>
              <a:buChar char="•"/>
            </a:pPr>
            <a:r>
              <a:rPr lang="en-US" b="1" dirty="0" smtClean="0">
                <a:solidFill>
                  <a:srgbClr val="0070C0"/>
                </a:solidFill>
              </a:rPr>
              <a:t> RF design is made, but mechanical design still needs to be done. </a:t>
            </a:r>
            <a:r>
              <a:rPr lang="en-US" b="1" dirty="0" smtClean="0">
                <a:solidFill>
                  <a:srgbClr val="FF0000"/>
                </a:solidFill>
              </a:rPr>
              <a:t>RHUL?</a:t>
            </a:r>
            <a:r>
              <a:rPr lang="en-US" b="1" dirty="0" smtClean="0">
                <a:solidFill>
                  <a:srgbClr val="0070C0"/>
                </a:solidFill>
              </a:rPr>
              <a:t>.</a:t>
            </a:r>
          </a:p>
          <a:p>
            <a:pPr>
              <a:buFont typeface="Arial" pitchFamily="34" charset="0"/>
              <a:buChar char="•"/>
            </a:pPr>
            <a:r>
              <a:rPr lang="en-US" b="1" dirty="0" smtClean="0">
                <a:solidFill>
                  <a:srgbClr val="0070C0"/>
                </a:solidFill>
              </a:rPr>
              <a:t> Better than 50nm resolution with time resolution of 10ns.</a:t>
            </a:r>
          </a:p>
          <a:p>
            <a:pPr>
              <a:buFont typeface="Arial" pitchFamily="34" charset="0"/>
              <a:buChar char="•"/>
            </a:pPr>
            <a:r>
              <a:rPr lang="en-US" b="1" dirty="0" smtClean="0">
                <a:solidFill>
                  <a:srgbClr val="0070C0"/>
                </a:solidFill>
              </a:rPr>
              <a:t> Low wake field impedances.</a:t>
            </a:r>
          </a:p>
          <a:p>
            <a:endParaRPr lang="en-US" b="1" dirty="0">
              <a:solidFill>
                <a:srgbClr val="0070C0"/>
              </a:solidFill>
            </a:endParaRPr>
          </a:p>
        </p:txBody>
      </p:sp>
      <p:sp>
        <p:nvSpPr>
          <p:cNvPr id="21" name="Slide Number Placeholder 20"/>
          <p:cNvSpPr>
            <a:spLocks noGrp="1"/>
          </p:cNvSpPr>
          <p:nvPr>
            <p:ph type="sldNum" sz="quarter" idx="12"/>
          </p:nvPr>
        </p:nvSpPr>
        <p:spPr/>
        <p:txBody>
          <a:bodyPr/>
          <a:lstStyle/>
          <a:p>
            <a:fld id="{E61D8C24-D119-442E-8EE1-8761D2A9779E}" type="slidenum">
              <a:rPr lang="en-US" smtClean="0"/>
              <a:pPr/>
              <a:t>5</a:t>
            </a:fld>
            <a:endParaRPr lang="en-US" dirty="0"/>
          </a:p>
        </p:txBody>
      </p:sp>
      <p:sp>
        <p:nvSpPr>
          <p:cNvPr id="22" name="Footer Placeholder 21"/>
          <p:cNvSpPr>
            <a:spLocks noGrp="1"/>
          </p:cNvSpPr>
          <p:nvPr>
            <p:ph type="ftr" sz="quarter" idx="11"/>
          </p:nvPr>
        </p:nvSpPr>
        <p:spPr>
          <a:xfrm>
            <a:off x="3810000" y="6356350"/>
            <a:ext cx="3200400" cy="365125"/>
          </a:xfrm>
        </p:spPr>
        <p:txBody>
          <a:bodyPr/>
          <a:lstStyle/>
          <a:p>
            <a:r>
              <a:rPr lang="en-US" dirty="0" smtClean="0"/>
              <a:t>BPM overview                                 Lars </a:t>
            </a:r>
            <a:r>
              <a:rPr lang="en-US" dirty="0" err="1" smtClean="0"/>
              <a:t>Soby</a:t>
            </a:r>
            <a:endParaRPr lang="en-US" dirty="0"/>
          </a:p>
        </p:txBody>
      </p:sp>
      <p:sp>
        <p:nvSpPr>
          <p:cNvPr id="10" name="Text Box 11"/>
          <p:cNvSpPr txBox="1">
            <a:spLocks noChangeArrowheads="1"/>
          </p:cNvSpPr>
          <p:nvPr/>
        </p:nvSpPr>
        <p:spPr bwMode="auto">
          <a:xfrm>
            <a:off x="2362200" y="1143000"/>
            <a:ext cx="2559050" cy="366712"/>
          </a:xfrm>
          <a:prstGeom prst="rect">
            <a:avLst/>
          </a:prstGeom>
          <a:noFill/>
          <a:ln w="9525">
            <a:noFill/>
            <a:miter lim="800000"/>
            <a:headEnd/>
            <a:tailEnd/>
          </a:ln>
        </p:spPr>
        <p:txBody>
          <a:bodyPr wrap="none">
            <a:spAutoFit/>
          </a:bodyPr>
          <a:lstStyle/>
          <a:p>
            <a:r>
              <a:rPr lang="en-US" dirty="0"/>
              <a:t>Coaxial antenna pickup</a:t>
            </a:r>
          </a:p>
        </p:txBody>
      </p:sp>
      <p:sp>
        <p:nvSpPr>
          <p:cNvPr id="12" name="Text Box 13"/>
          <p:cNvSpPr txBox="1">
            <a:spLocks noChangeArrowheads="1"/>
          </p:cNvSpPr>
          <p:nvPr/>
        </p:nvSpPr>
        <p:spPr bwMode="auto">
          <a:xfrm>
            <a:off x="2971800" y="4267200"/>
            <a:ext cx="4260850" cy="366713"/>
          </a:xfrm>
          <a:prstGeom prst="rect">
            <a:avLst/>
          </a:prstGeom>
          <a:noFill/>
          <a:ln w="9525">
            <a:noFill/>
            <a:miter lim="800000"/>
            <a:headEnd/>
            <a:tailEnd/>
          </a:ln>
        </p:spPr>
        <p:txBody>
          <a:bodyPr wrap="none">
            <a:spAutoFit/>
          </a:bodyPr>
          <a:lstStyle/>
          <a:p>
            <a:r>
              <a:rPr lang="en-US" dirty="0"/>
              <a:t>Choke where the TM11 mode is trapped</a:t>
            </a:r>
          </a:p>
        </p:txBody>
      </p:sp>
      <p:sp>
        <p:nvSpPr>
          <p:cNvPr id="20"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Slide Number Placeholder 1"/>
          <p:cNvSpPr>
            <a:spLocks noGrp="1"/>
          </p:cNvSpPr>
          <p:nvPr>
            <p:ph type="sldNum" sz="quarter" idx="10"/>
          </p:nvPr>
        </p:nvSpPr>
        <p:spPr>
          <a:xfrm>
            <a:off x="8153400" y="6407944"/>
            <a:ext cx="493872" cy="365760"/>
          </a:xfrm>
        </p:spPr>
        <p:txBody>
          <a:bodyPr/>
          <a:lstStyle/>
          <a:p>
            <a:pPr>
              <a:defRPr/>
            </a:pPr>
            <a:fld id="{7D0DD498-1EF2-424C-85D9-05E65920B5AA}" type="slidenum">
              <a:rPr lang="en-GB" b="1"/>
              <a:pPr>
                <a:defRPr/>
              </a:pPr>
              <a:t>6</a:t>
            </a:fld>
            <a:endParaRPr lang="en-GB" b="1" dirty="0"/>
          </a:p>
        </p:txBody>
      </p:sp>
      <p:sp>
        <p:nvSpPr>
          <p:cNvPr id="10243" name="Text Box 5"/>
          <p:cNvSpPr txBox="1">
            <a:spLocks noChangeArrowheads="1"/>
          </p:cNvSpPr>
          <p:nvPr/>
        </p:nvSpPr>
        <p:spPr bwMode="auto">
          <a:xfrm>
            <a:off x="423429" y="762001"/>
            <a:ext cx="4801314" cy="923330"/>
          </a:xfrm>
          <a:prstGeom prst="rect">
            <a:avLst/>
          </a:prstGeom>
          <a:noFill/>
          <a:ln w="12700">
            <a:solidFill>
              <a:schemeClr val="tx1"/>
            </a:solidFill>
            <a:miter lim="800000"/>
            <a:headEnd/>
            <a:tailEnd/>
          </a:ln>
        </p:spPr>
        <p:txBody>
          <a:bodyPr wrap="none">
            <a:spAutoFit/>
          </a:bodyPr>
          <a:lstStyle/>
          <a:p>
            <a:pPr marL="457200" indent="-457200">
              <a:buFont typeface="Times New Roman" pitchFamily="18" charset="0"/>
              <a:buAutoNum type="arabicPeriod"/>
            </a:pPr>
            <a:r>
              <a:rPr lang="en-US" sz="1800">
                <a:solidFill>
                  <a:schemeClr val="tx1"/>
                </a:solidFill>
              </a:rPr>
              <a:t>General idea:</a:t>
            </a:r>
          </a:p>
          <a:p>
            <a:pPr marL="457200" indent="-457200"/>
            <a:r>
              <a:rPr lang="en-US" sz="1800">
                <a:solidFill>
                  <a:schemeClr val="tx1"/>
                </a:solidFill>
              </a:rPr>
              <a:t>	- low Q-factors</a:t>
            </a:r>
          </a:p>
          <a:p>
            <a:pPr marL="457200" indent="-457200"/>
            <a:r>
              <a:rPr lang="en-US" sz="1800">
                <a:solidFill>
                  <a:schemeClr val="tx1"/>
                </a:solidFill>
              </a:rPr>
              <a:t>	- monopole modes decoupling	</a:t>
            </a:r>
          </a:p>
        </p:txBody>
      </p:sp>
      <p:sp>
        <p:nvSpPr>
          <p:cNvPr id="10244" name="Text Box 6"/>
          <p:cNvSpPr txBox="1">
            <a:spLocks noChangeArrowheads="1"/>
          </p:cNvSpPr>
          <p:nvPr/>
        </p:nvSpPr>
        <p:spPr bwMode="auto">
          <a:xfrm>
            <a:off x="3447498" y="2286000"/>
            <a:ext cx="2951449" cy="1477328"/>
          </a:xfrm>
          <a:prstGeom prst="rect">
            <a:avLst/>
          </a:prstGeom>
          <a:noFill/>
          <a:ln w="15875">
            <a:solidFill>
              <a:schemeClr val="tx1"/>
            </a:solidFill>
            <a:miter lim="800000"/>
            <a:headEnd/>
            <a:tailEnd/>
          </a:ln>
        </p:spPr>
        <p:txBody>
          <a:bodyPr wrap="none">
            <a:spAutoFit/>
          </a:bodyPr>
          <a:lstStyle/>
          <a:p>
            <a:r>
              <a:rPr lang="en-US" sz="1800">
                <a:solidFill>
                  <a:schemeClr val="tx1"/>
                </a:solidFill>
              </a:rPr>
              <a:t>BPM parameters:</a:t>
            </a:r>
          </a:p>
          <a:p>
            <a:r>
              <a:rPr lang="en-US" sz="1800">
                <a:solidFill>
                  <a:schemeClr val="tx1"/>
                </a:solidFill>
              </a:rPr>
              <a:t>- Cavity</a:t>
            </a:r>
            <a:r>
              <a:rPr lang="en-US" sz="1800"/>
              <a:t> </a:t>
            </a:r>
            <a:r>
              <a:rPr lang="en-US" sz="1800">
                <a:solidFill>
                  <a:schemeClr val="tx1"/>
                </a:solidFill>
              </a:rPr>
              <a:t>length</a:t>
            </a:r>
          </a:p>
          <a:p>
            <a:r>
              <a:rPr lang="en-US" sz="1800">
                <a:solidFill>
                  <a:schemeClr val="tx1"/>
                </a:solidFill>
              </a:rPr>
              <a:t>- Waveguide dimensions</a:t>
            </a:r>
          </a:p>
          <a:p>
            <a:r>
              <a:rPr lang="en-US" sz="1800">
                <a:solidFill>
                  <a:schemeClr val="tx1"/>
                </a:solidFill>
              </a:rPr>
              <a:t>- Coupling slot</a:t>
            </a:r>
          </a:p>
          <a:p>
            <a:r>
              <a:rPr lang="en-US" sz="1800">
                <a:solidFill>
                  <a:schemeClr val="tx1"/>
                </a:solidFill>
              </a:rPr>
              <a:t>- Coaxial transition</a:t>
            </a:r>
          </a:p>
        </p:txBody>
      </p:sp>
      <p:sp>
        <p:nvSpPr>
          <p:cNvPr id="10245" name="Text Box 7"/>
          <p:cNvSpPr txBox="1">
            <a:spLocks noChangeArrowheads="1"/>
          </p:cNvSpPr>
          <p:nvPr/>
        </p:nvSpPr>
        <p:spPr bwMode="auto">
          <a:xfrm>
            <a:off x="423429" y="3810001"/>
            <a:ext cx="2954655" cy="954107"/>
          </a:xfrm>
          <a:prstGeom prst="rect">
            <a:avLst/>
          </a:prstGeom>
          <a:noFill/>
          <a:ln w="15875">
            <a:solidFill>
              <a:schemeClr val="tx1"/>
            </a:solidFill>
            <a:miter lim="800000"/>
            <a:headEnd/>
            <a:tailEnd/>
          </a:ln>
        </p:spPr>
        <p:txBody>
          <a:bodyPr wrap="none">
            <a:spAutoFit/>
          </a:bodyPr>
          <a:lstStyle/>
          <a:p>
            <a:pPr marL="457200" indent="-457200"/>
            <a:r>
              <a:rPr lang="en-US" sz="2000">
                <a:solidFill>
                  <a:schemeClr val="tx1"/>
                </a:solidFill>
              </a:rPr>
              <a:t>3.	</a:t>
            </a:r>
            <a:r>
              <a:rPr lang="en-US" sz="1800">
                <a:solidFill>
                  <a:schemeClr val="tx1"/>
                </a:solidFill>
              </a:rPr>
              <a:t>Parasitic signals:</a:t>
            </a:r>
          </a:p>
          <a:p>
            <a:pPr marL="457200" indent="-457200"/>
            <a:r>
              <a:rPr lang="en-US" sz="1800">
                <a:solidFill>
                  <a:schemeClr val="tx1"/>
                </a:solidFill>
              </a:rPr>
              <a:t>	- monopole modes</a:t>
            </a:r>
          </a:p>
          <a:p>
            <a:pPr marL="457200" indent="-457200"/>
            <a:r>
              <a:rPr lang="en-US" sz="1800">
                <a:solidFill>
                  <a:schemeClr val="tx1"/>
                </a:solidFill>
              </a:rPr>
              <a:t>	- quadruple modes	</a:t>
            </a:r>
          </a:p>
        </p:txBody>
      </p:sp>
      <p:sp>
        <p:nvSpPr>
          <p:cNvPr id="10246" name="Text Box 8"/>
          <p:cNvSpPr txBox="1">
            <a:spLocks noChangeArrowheads="1"/>
          </p:cNvSpPr>
          <p:nvPr/>
        </p:nvSpPr>
        <p:spPr bwMode="auto">
          <a:xfrm>
            <a:off x="3517825" y="4953000"/>
            <a:ext cx="3676006" cy="1477328"/>
          </a:xfrm>
          <a:prstGeom prst="rect">
            <a:avLst/>
          </a:prstGeom>
          <a:noFill/>
          <a:ln w="15875">
            <a:solidFill>
              <a:schemeClr val="tx1"/>
            </a:solidFill>
            <a:miter lim="800000"/>
            <a:headEnd/>
            <a:tailEnd/>
          </a:ln>
        </p:spPr>
        <p:txBody>
          <a:bodyPr wrap="none">
            <a:spAutoFit/>
          </a:bodyPr>
          <a:lstStyle/>
          <a:p>
            <a:r>
              <a:rPr lang="en-US" sz="1800">
                <a:solidFill>
                  <a:schemeClr val="tx1"/>
                </a:solidFill>
              </a:rPr>
              <a:t>5. 	Tolerances calculation:</a:t>
            </a:r>
          </a:p>
          <a:p>
            <a:endParaRPr lang="en-US" sz="1800">
              <a:solidFill>
                <a:schemeClr val="tx1"/>
              </a:solidFill>
            </a:endParaRPr>
          </a:p>
          <a:p>
            <a:r>
              <a:rPr lang="en-US" sz="1800">
                <a:solidFill>
                  <a:schemeClr val="tx1"/>
                </a:solidFill>
              </a:rPr>
              <a:t>	- coupling slots</a:t>
            </a:r>
          </a:p>
          <a:p>
            <a:pPr lvl="1">
              <a:buFontTx/>
              <a:buChar char="-"/>
            </a:pPr>
            <a:r>
              <a:rPr lang="en-US" sz="1800">
                <a:solidFill>
                  <a:schemeClr val="tx1"/>
                </a:solidFill>
              </a:rPr>
              <a:t> waveguide to cavity</a:t>
            </a:r>
          </a:p>
          <a:p>
            <a:r>
              <a:rPr lang="en-US" sz="1800">
                <a:solidFill>
                  <a:schemeClr val="tx1"/>
                </a:solidFill>
              </a:rPr>
              <a:t>	- cavity to pipe</a:t>
            </a:r>
          </a:p>
        </p:txBody>
      </p:sp>
      <p:sp>
        <p:nvSpPr>
          <p:cNvPr id="10247" name="AutoShape 9"/>
          <p:cNvSpPr>
            <a:spLocks noChangeArrowheads="1"/>
          </p:cNvSpPr>
          <p:nvPr/>
        </p:nvSpPr>
        <p:spPr bwMode="auto">
          <a:xfrm rot="-5400000">
            <a:off x="4423269" y="934955"/>
            <a:ext cx="228600" cy="492290"/>
          </a:xfrm>
          <a:prstGeom prst="downArrow">
            <a:avLst>
              <a:gd name="adj1" fmla="val 50000"/>
              <a:gd name="adj2" fmla="val 58333"/>
            </a:avLst>
          </a:prstGeom>
          <a:solidFill>
            <a:srgbClr val="00B8FF"/>
          </a:solidFill>
          <a:ln w="9525">
            <a:solidFill>
              <a:schemeClr val="tx1"/>
            </a:solidFill>
            <a:miter lim="800000"/>
            <a:headEnd/>
            <a:tailEnd/>
          </a:ln>
        </p:spPr>
        <p:txBody>
          <a:bodyPr wrap="none" anchor="ctr"/>
          <a:lstStyle/>
          <a:p>
            <a:endParaRPr lang="en-US"/>
          </a:p>
        </p:txBody>
      </p:sp>
      <p:sp>
        <p:nvSpPr>
          <p:cNvPr id="10248" name="Text Box 11"/>
          <p:cNvSpPr txBox="1">
            <a:spLocks noChangeArrowheads="1"/>
          </p:cNvSpPr>
          <p:nvPr/>
        </p:nvSpPr>
        <p:spPr bwMode="auto">
          <a:xfrm>
            <a:off x="5276005" y="685800"/>
            <a:ext cx="3462807" cy="1200329"/>
          </a:xfrm>
          <a:prstGeom prst="rect">
            <a:avLst/>
          </a:prstGeom>
          <a:noFill/>
          <a:ln w="15875">
            <a:solidFill>
              <a:schemeClr val="tx1"/>
            </a:solidFill>
            <a:miter lim="800000"/>
            <a:headEnd/>
            <a:tailEnd/>
          </a:ln>
        </p:spPr>
        <p:txBody>
          <a:bodyPr wrap="none">
            <a:spAutoFit/>
          </a:bodyPr>
          <a:lstStyle/>
          <a:p>
            <a:pPr marL="457200" indent="-457200"/>
            <a:r>
              <a:rPr lang="en-US" sz="1800">
                <a:solidFill>
                  <a:schemeClr val="tx1"/>
                </a:solidFill>
              </a:rPr>
              <a:t>Cavity spectrum calculations:</a:t>
            </a:r>
          </a:p>
          <a:p>
            <a:pPr marL="457200" indent="-457200"/>
            <a:r>
              <a:rPr lang="en-US" sz="1800">
                <a:solidFill>
                  <a:schemeClr val="tx1"/>
                </a:solidFill>
              </a:rPr>
              <a:t>- Frequency</a:t>
            </a:r>
          </a:p>
          <a:p>
            <a:pPr marL="457200" indent="-457200"/>
            <a:r>
              <a:rPr lang="en-US" sz="1800">
                <a:solidFill>
                  <a:schemeClr val="tx1"/>
                </a:solidFill>
              </a:rPr>
              <a:t>- R/Q, Q</a:t>
            </a:r>
          </a:p>
          <a:p>
            <a:pPr marL="457200" indent="-457200"/>
            <a:r>
              <a:rPr lang="en-US" sz="1800">
                <a:solidFill>
                  <a:schemeClr val="tx1"/>
                </a:solidFill>
              </a:rPr>
              <a:t>- TM11 output voltage</a:t>
            </a:r>
          </a:p>
        </p:txBody>
      </p:sp>
      <p:sp>
        <p:nvSpPr>
          <p:cNvPr id="10249" name="AutoShape 12"/>
          <p:cNvSpPr>
            <a:spLocks noChangeArrowheads="1"/>
          </p:cNvSpPr>
          <p:nvPr/>
        </p:nvSpPr>
        <p:spPr bwMode="auto">
          <a:xfrm rot="2482711">
            <a:off x="4994696" y="1905000"/>
            <a:ext cx="210982" cy="533400"/>
          </a:xfrm>
          <a:prstGeom prst="downArrow">
            <a:avLst>
              <a:gd name="adj1" fmla="val 50000"/>
              <a:gd name="adj2" fmla="val 58333"/>
            </a:avLst>
          </a:prstGeom>
          <a:solidFill>
            <a:srgbClr val="00B8FF"/>
          </a:solidFill>
          <a:ln w="9525">
            <a:solidFill>
              <a:schemeClr val="tx1"/>
            </a:solidFill>
            <a:miter lim="800000"/>
            <a:headEnd/>
            <a:tailEnd/>
          </a:ln>
        </p:spPr>
        <p:txBody>
          <a:bodyPr wrap="none" anchor="ctr"/>
          <a:lstStyle/>
          <a:p>
            <a:endParaRPr lang="en-US"/>
          </a:p>
        </p:txBody>
      </p:sp>
      <p:sp>
        <p:nvSpPr>
          <p:cNvPr id="10250" name="Text Box 13"/>
          <p:cNvSpPr txBox="1">
            <a:spLocks noChangeArrowheads="1"/>
          </p:cNvSpPr>
          <p:nvPr/>
        </p:nvSpPr>
        <p:spPr bwMode="auto">
          <a:xfrm>
            <a:off x="228600" y="1905000"/>
            <a:ext cx="2621528" cy="340735"/>
          </a:xfrm>
          <a:prstGeom prst="rect">
            <a:avLst/>
          </a:prstGeom>
          <a:noFill/>
          <a:ln w="9525">
            <a:noFill/>
            <a:round/>
            <a:headEnd/>
            <a:tailEnd/>
          </a:ln>
        </p:spPr>
        <p:txBody>
          <a:bodyPr wrap="none" lIns="90000" tIns="46800" rIns="90000" bIns="46800">
            <a:spAutoFit/>
          </a:bodyPr>
          <a:lstStyle/>
          <a:p>
            <a:pPr eaLnBrk="1" hangingPunct="1">
              <a:lnSpc>
                <a:spcPct val="100000"/>
              </a:lnSpc>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b="1" dirty="0">
                <a:solidFill>
                  <a:schemeClr val="accent2"/>
                </a:solidFill>
                <a:latin typeface="Arial" pitchFamily="34" charset="0"/>
              </a:rPr>
              <a:t>Cavity BPM design steps</a:t>
            </a:r>
            <a:endParaRPr lang="en-GB" sz="1800" b="1" dirty="0">
              <a:solidFill>
                <a:schemeClr val="accent2"/>
              </a:solidFill>
              <a:latin typeface="Arial" pitchFamily="34" charset="0"/>
            </a:endParaRPr>
          </a:p>
        </p:txBody>
      </p:sp>
      <p:sp>
        <p:nvSpPr>
          <p:cNvPr id="10251" name="Text Box 14"/>
          <p:cNvSpPr txBox="1">
            <a:spLocks noChangeArrowheads="1"/>
          </p:cNvSpPr>
          <p:nvPr/>
        </p:nvSpPr>
        <p:spPr bwMode="auto">
          <a:xfrm>
            <a:off x="6471567" y="3886200"/>
            <a:ext cx="2847254" cy="923330"/>
          </a:xfrm>
          <a:prstGeom prst="rect">
            <a:avLst/>
          </a:prstGeom>
          <a:noFill/>
          <a:ln w="15875">
            <a:solidFill>
              <a:schemeClr val="tx1"/>
            </a:solidFill>
            <a:miter lim="800000"/>
            <a:headEnd/>
            <a:tailEnd/>
          </a:ln>
        </p:spPr>
        <p:txBody>
          <a:bodyPr wrap="none">
            <a:spAutoFit/>
          </a:bodyPr>
          <a:lstStyle/>
          <a:p>
            <a:pPr marL="457200" indent="-457200"/>
            <a:r>
              <a:rPr lang="en-US" sz="1800">
                <a:solidFill>
                  <a:schemeClr val="tx1"/>
                </a:solidFill>
              </a:rPr>
              <a:t>4. 	Cross coupling:</a:t>
            </a:r>
          </a:p>
          <a:p>
            <a:pPr marL="457200" indent="-457200"/>
            <a:r>
              <a:rPr lang="en-US" sz="1800">
                <a:solidFill>
                  <a:schemeClr val="tx1"/>
                </a:solidFill>
              </a:rPr>
              <a:t>	- waveguide tuning</a:t>
            </a:r>
          </a:p>
          <a:p>
            <a:pPr marL="457200" indent="-457200"/>
            <a:r>
              <a:rPr lang="en-US" sz="1800">
                <a:solidFill>
                  <a:schemeClr val="tx1"/>
                </a:solidFill>
              </a:rPr>
              <a:t>	- 2 ports vs 4 ports</a:t>
            </a:r>
          </a:p>
        </p:txBody>
      </p:sp>
      <p:sp>
        <p:nvSpPr>
          <p:cNvPr id="10252" name="AutoShape 16"/>
          <p:cNvSpPr>
            <a:spLocks noChangeArrowheads="1"/>
          </p:cNvSpPr>
          <p:nvPr/>
        </p:nvSpPr>
        <p:spPr bwMode="auto">
          <a:xfrm rot="2482711">
            <a:off x="3025534" y="3429000"/>
            <a:ext cx="210982" cy="533400"/>
          </a:xfrm>
          <a:prstGeom prst="downArrow">
            <a:avLst>
              <a:gd name="adj1" fmla="val 50000"/>
              <a:gd name="adj2" fmla="val 58333"/>
            </a:avLst>
          </a:prstGeom>
          <a:solidFill>
            <a:srgbClr val="00B8FF"/>
          </a:solidFill>
          <a:ln w="9525">
            <a:solidFill>
              <a:schemeClr val="tx1"/>
            </a:solidFill>
            <a:miter lim="800000"/>
            <a:headEnd/>
            <a:tailEnd/>
          </a:ln>
        </p:spPr>
        <p:txBody>
          <a:bodyPr wrap="none" anchor="ctr"/>
          <a:lstStyle/>
          <a:p>
            <a:endParaRPr lang="en-US"/>
          </a:p>
        </p:txBody>
      </p:sp>
      <p:sp>
        <p:nvSpPr>
          <p:cNvPr id="10253" name="AutoShape 17"/>
          <p:cNvSpPr>
            <a:spLocks noChangeArrowheads="1"/>
          </p:cNvSpPr>
          <p:nvPr/>
        </p:nvSpPr>
        <p:spPr bwMode="auto">
          <a:xfrm rot="-3417301">
            <a:off x="6111122" y="3449555"/>
            <a:ext cx="228600" cy="492290"/>
          </a:xfrm>
          <a:prstGeom prst="downArrow">
            <a:avLst>
              <a:gd name="adj1" fmla="val 50000"/>
              <a:gd name="adj2" fmla="val 58333"/>
            </a:avLst>
          </a:prstGeom>
          <a:solidFill>
            <a:srgbClr val="00B8FF"/>
          </a:solidFill>
          <a:ln w="9525">
            <a:solidFill>
              <a:schemeClr val="tx1"/>
            </a:solidFill>
            <a:miter lim="800000"/>
            <a:headEnd/>
            <a:tailEnd/>
          </a:ln>
        </p:spPr>
        <p:txBody>
          <a:bodyPr wrap="none" anchor="ctr"/>
          <a:lstStyle/>
          <a:p>
            <a:endParaRPr lang="en-US"/>
          </a:p>
        </p:txBody>
      </p:sp>
      <p:sp>
        <p:nvSpPr>
          <p:cNvPr id="10254" name="AutoShape 18"/>
          <p:cNvSpPr>
            <a:spLocks noChangeArrowheads="1"/>
          </p:cNvSpPr>
          <p:nvPr/>
        </p:nvSpPr>
        <p:spPr bwMode="auto">
          <a:xfrm rot="10800000">
            <a:off x="4572733" y="3962400"/>
            <a:ext cx="210982" cy="609600"/>
          </a:xfrm>
          <a:prstGeom prst="downArrow">
            <a:avLst>
              <a:gd name="adj1" fmla="val 50000"/>
              <a:gd name="adj2" fmla="val 66667"/>
            </a:avLst>
          </a:prstGeom>
          <a:solidFill>
            <a:srgbClr val="00B8FF"/>
          </a:solidFill>
          <a:ln w="9525">
            <a:solidFill>
              <a:schemeClr val="tx1"/>
            </a:solidFill>
            <a:miter lim="800000"/>
            <a:headEnd/>
            <a:tailEnd/>
          </a:ln>
        </p:spPr>
        <p:txBody>
          <a:bodyPr wrap="none" anchor="ctr"/>
          <a:lstStyle/>
          <a:p>
            <a:endParaRPr lang="en-US"/>
          </a:p>
        </p:txBody>
      </p:sp>
      <p:sp>
        <p:nvSpPr>
          <p:cNvPr id="10255" name="AutoShape 19"/>
          <p:cNvSpPr>
            <a:spLocks noChangeArrowheads="1"/>
          </p:cNvSpPr>
          <p:nvPr/>
        </p:nvSpPr>
        <p:spPr bwMode="auto">
          <a:xfrm rot="-3417301">
            <a:off x="3298034" y="4668755"/>
            <a:ext cx="228600" cy="492290"/>
          </a:xfrm>
          <a:prstGeom prst="downArrow">
            <a:avLst>
              <a:gd name="adj1" fmla="val 50000"/>
              <a:gd name="adj2" fmla="val 58333"/>
            </a:avLst>
          </a:prstGeom>
          <a:solidFill>
            <a:srgbClr val="00B8FF"/>
          </a:solidFill>
          <a:ln w="9525">
            <a:solidFill>
              <a:schemeClr val="tx1"/>
            </a:solidFill>
            <a:miter lim="800000"/>
            <a:headEnd/>
            <a:tailEnd/>
          </a:ln>
        </p:spPr>
        <p:txBody>
          <a:bodyPr wrap="none" anchor="ctr"/>
          <a:lstStyle/>
          <a:p>
            <a:endParaRPr lang="en-US"/>
          </a:p>
        </p:txBody>
      </p:sp>
      <p:sp>
        <p:nvSpPr>
          <p:cNvPr id="10256" name="AutoShape 20"/>
          <p:cNvSpPr>
            <a:spLocks noChangeArrowheads="1"/>
          </p:cNvSpPr>
          <p:nvPr/>
        </p:nvSpPr>
        <p:spPr bwMode="auto">
          <a:xfrm rot="2482711">
            <a:off x="6119931" y="4572000"/>
            <a:ext cx="210982" cy="533400"/>
          </a:xfrm>
          <a:prstGeom prst="downArrow">
            <a:avLst>
              <a:gd name="adj1" fmla="val 50000"/>
              <a:gd name="adj2" fmla="val 58333"/>
            </a:avLst>
          </a:prstGeom>
          <a:solidFill>
            <a:srgbClr val="00B8FF"/>
          </a:solidFill>
          <a:ln w="9525">
            <a:solidFill>
              <a:schemeClr val="tx1"/>
            </a:solidFill>
            <a:miter lim="800000"/>
            <a:headEnd/>
            <a:tailEnd/>
          </a:ln>
        </p:spPr>
        <p:txBody>
          <a:bodyPr wrap="none" anchor="ctr"/>
          <a:lstStyle/>
          <a:p>
            <a:endParaRPr lang="en-US"/>
          </a:p>
        </p:txBody>
      </p:sp>
      <p:grpSp>
        <p:nvGrpSpPr>
          <p:cNvPr id="2" name="Group 25"/>
          <p:cNvGrpSpPr>
            <a:grpSpLocks/>
          </p:cNvGrpSpPr>
          <p:nvPr/>
        </p:nvGrpSpPr>
        <p:grpSpPr bwMode="auto">
          <a:xfrm>
            <a:off x="3447498" y="3886200"/>
            <a:ext cx="843926" cy="609600"/>
            <a:chOff x="2353" y="2448"/>
            <a:chExt cx="576" cy="384"/>
          </a:xfrm>
        </p:grpSpPr>
        <p:sp>
          <p:nvSpPr>
            <p:cNvPr id="10265" name="AutoShape 23"/>
            <p:cNvSpPr>
              <a:spLocks noChangeArrowheads="1"/>
            </p:cNvSpPr>
            <p:nvPr/>
          </p:nvSpPr>
          <p:spPr bwMode="auto">
            <a:xfrm>
              <a:off x="2353" y="2448"/>
              <a:ext cx="576" cy="384"/>
            </a:xfrm>
            <a:prstGeom prst="wedgeEllipseCallout">
              <a:avLst>
                <a:gd name="adj1" fmla="val -43750"/>
                <a:gd name="adj2" fmla="val 70000"/>
              </a:avLst>
            </a:prstGeom>
            <a:noFill/>
            <a:ln w="9525">
              <a:solidFill>
                <a:schemeClr val="tx1"/>
              </a:solidFill>
              <a:miter lim="800000"/>
              <a:headEnd/>
              <a:tailEnd/>
            </a:ln>
          </p:spPr>
          <p:txBody>
            <a:bodyPr/>
            <a:lstStyle/>
            <a:p>
              <a:pPr algn="ctr"/>
              <a:endParaRPr lang="en-US"/>
            </a:p>
          </p:txBody>
        </p:sp>
        <p:sp>
          <p:nvSpPr>
            <p:cNvPr id="10266" name="Text Box 24"/>
            <p:cNvSpPr txBox="1">
              <a:spLocks noChangeArrowheads="1"/>
            </p:cNvSpPr>
            <p:nvPr/>
          </p:nvSpPr>
          <p:spPr bwMode="auto">
            <a:xfrm>
              <a:off x="2449" y="2496"/>
              <a:ext cx="464" cy="233"/>
            </a:xfrm>
            <a:prstGeom prst="rect">
              <a:avLst/>
            </a:prstGeom>
            <a:noFill/>
            <a:ln w="9525">
              <a:noFill/>
              <a:miter lim="800000"/>
              <a:headEnd/>
              <a:tailEnd/>
            </a:ln>
          </p:spPr>
          <p:txBody>
            <a:bodyPr wrap="none">
              <a:spAutoFit/>
            </a:bodyPr>
            <a:lstStyle/>
            <a:p>
              <a:r>
                <a:rPr lang="en-US">
                  <a:solidFill>
                    <a:schemeClr val="accent2"/>
                  </a:solidFill>
                </a:rPr>
                <a:t>loop</a:t>
              </a:r>
            </a:p>
          </p:txBody>
        </p:sp>
      </p:grpSp>
      <p:sp>
        <p:nvSpPr>
          <p:cNvPr id="10258" name="AutoShape 27"/>
          <p:cNvSpPr>
            <a:spLocks noChangeArrowheads="1"/>
          </p:cNvSpPr>
          <p:nvPr/>
        </p:nvSpPr>
        <p:spPr bwMode="auto">
          <a:xfrm flipH="1">
            <a:off x="4994696" y="3886200"/>
            <a:ext cx="843926" cy="609600"/>
          </a:xfrm>
          <a:prstGeom prst="wedgeEllipseCallout">
            <a:avLst>
              <a:gd name="adj1" fmla="val -43750"/>
              <a:gd name="adj2" fmla="val 70000"/>
            </a:avLst>
          </a:prstGeom>
          <a:noFill/>
          <a:ln w="9525">
            <a:solidFill>
              <a:schemeClr val="tx1"/>
            </a:solidFill>
            <a:miter lim="800000"/>
            <a:headEnd/>
            <a:tailEnd/>
          </a:ln>
        </p:spPr>
        <p:txBody>
          <a:bodyPr/>
          <a:lstStyle/>
          <a:p>
            <a:pPr algn="ctr"/>
            <a:endParaRPr lang="en-US"/>
          </a:p>
        </p:txBody>
      </p:sp>
      <p:sp>
        <p:nvSpPr>
          <p:cNvPr id="10259" name="Text Box 28"/>
          <p:cNvSpPr txBox="1">
            <a:spLocks noChangeArrowheads="1"/>
          </p:cNvSpPr>
          <p:nvPr/>
        </p:nvSpPr>
        <p:spPr bwMode="auto">
          <a:xfrm>
            <a:off x="5135351" y="3962400"/>
            <a:ext cx="679994" cy="369332"/>
          </a:xfrm>
          <a:prstGeom prst="rect">
            <a:avLst/>
          </a:prstGeom>
          <a:noFill/>
          <a:ln w="9525">
            <a:noFill/>
            <a:miter lim="800000"/>
            <a:headEnd/>
            <a:tailEnd/>
          </a:ln>
        </p:spPr>
        <p:txBody>
          <a:bodyPr wrap="none">
            <a:spAutoFit/>
          </a:bodyPr>
          <a:lstStyle/>
          <a:p>
            <a:r>
              <a:rPr lang="en-US">
                <a:solidFill>
                  <a:schemeClr val="accent2"/>
                </a:solidFill>
              </a:rPr>
              <a:t>loop</a:t>
            </a:r>
          </a:p>
        </p:txBody>
      </p:sp>
      <p:sp>
        <p:nvSpPr>
          <p:cNvPr id="10260" name="Text Box 29"/>
          <p:cNvSpPr txBox="1">
            <a:spLocks noChangeArrowheads="1"/>
          </p:cNvSpPr>
          <p:nvPr/>
        </p:nvSpPr>
        <p:spPr bwMode="auto">
          <a:xfrm>
            <a:off x="71793" y="457200"/>
            <a:ext cx="351636" cy="369332"/>
          </a:xfrm>
          <a:prstGeom prst="rect">
            <a:avLst/>
          </a:prstGeom>
          <a:noFill/>
          <a:ln w="9525">
            <a:noFill/>
            <a:miter lim="800000"/>
            <a:headEnd/>
            <a:tailEnd/>
          </a:ln>
        </p:spPr>
        <p:txBody>
          <a:bodyPr>
            <a:spAutoFit/>
          </a:bodyPr>
          <a:lstStyle/>
          <a:p>
            <a:pPr>
              <a:buClr>
                <a:srgbClr val="FF0000"/>
              </a:buClr>
              <a:buFont typeface="Wingdings" pitchFamily="2" charset="2"/>
              <a:buChar char="ü"/>
            </a:pPr>
            <a:r>
              <a:rPr lang="en-US"/>
              <a:t>1</a:t>
            </a:r>
          </a:p>
        </p:txBody>
      </p:sp>
      <p:sp>
        <p:nvSpPr>
          <p:cNvPr id="10261" name="Text Box 32"/>
          <p:cNvSpPr txBox="1">
            <a:spLocks noChangeArrowheads="1"/>
          </p:cNvSpPr>
          <p:nvPr/>
        </p:nvSpPr>
        <p:spPr bwMode="auto">
          <a:xfrm>
            <a:off x="4854042" y="457200"/>
            <a:ext cx="351636" cy="369332"/>
          </a:xfrm>
          <a:prstGeom prst="rect">
            <a:avLst/>
          </a:prstGeom>
          <a:noFill/>
          <a:ln w="9525">
            <a:noFill/>
            <a:miter lim="800000"/>
            <a:headEnd/>
            <a:tailEnd/>
          </a:ln>
        </p:spPr>
        <p:txBody>
          <a:bodyPr>
            <a:spAutoFit/>
          </a:bodyPr>
          <a:lstStyle/>
          <a:p>
            <a:pPr>
              <a:buClr>
                <a:srgbClr val="FF0000"/>
              </a:buClr>
              <a:buFont typeface="Wingdings" pitchFamily="2" charset="2"/>
              <a:buChar char="ü"/>
            </a:pPr>
            <a:r>
              <a:rPr lang="en-US"/>
              <a:t>1</a:t>
            </a:r>
          </a:p>
        </p:txBody>
      </p:sp>
      <p:sp>
        <p:nvSpPr>
          <p:cNvPr id="10262" name="Text Box 33"/>
          <p:cNvSpPr txBox="1">
            <a:spLocks noChangeArrowheads="1"/>
          </p:cNvSpPr>
          <p:nvPr/>
        </p:nvSpPr>
        <p:spPr bwMode="auto">
          <a:xfrm>
            <a:off x="353102" y="3352800"/>
            <a:ext cx="351636" cy="369332"/>
          </a:xfrm>
          <a:prstGeom prst="rect">
            <a:avLst/>
          </a:prstGeom>
          <a:noFill/>
          <a:ln w="9525">
            <a:noFill/>
            <a:miter lim="800000"/>
            <a:headEnd/>
            <a:tailEnd/>
          </a:ln>
        </p:spPr>
        <p:txBody>
          <a:bodyPr>
            <a:spAutoFit/>
          </a:bodyPr>
          <a:lstStyle/>
          <a:p>
            <a:pPr>
              <a:buClr>
                <a:srgbClr val="FF0000"/>
              </a:buClr>
              <a:buFont typeface="Wingdings" pitchFamily="2" charset="2"/>
              <a:buChar char="ü"/>
            </a:pPr>
            <a:r>
              <a:rPr lang="en-US"/>
              <a:t>1</a:t>
            </a:r>
          </a:p>
        </p:txBody>
      </p:sp>
      <p:sp>
        <p:nvSpPr>
          <p:cNvPr id="10263" name="Text Box 34"/>
          <p:cNvSpPr txBox="1">
            <a:spLocks noChangeArrowheads="1"/>
          </p:cNvSpPr>
          <p:nvPr/>
        </p:nvSpPr>
        <p:spPr bwMode="auto">
          <a:xfrm>
            <a:off x="3025535" y="1981200"/>
            <a:ext cx="351636" cy="369332"/>
          </a:xfrm>
          <a:prstGeom prst="rect">
            <a:avLst/>
          </a:prstGeom>
          <a:noFill/>
          <a:ln w="9525">
            <a:noFill/>
            <a:miter lim="800000"/>
            <a:headEnd/>
            <a:tailEnd/>
          </a:ln>
        </p:spPr>
        <p:txBody>
          <a:bodyPr>
            <a:spAutoFit/>
          </a:bodyPr>
          <a:lstStyle/>
          <a:p>
            <a:pPr>
              <a:buClr>
                <a:srgbClr val="FF0000"/>
              </a:buClr>
              <a:buFont typeface="Wingdings" pitchFamily="2" charset="2"/>
              <a:buChar char="ü"/>
            </a:pPr>
            <a:r>
              <a:rPr lang="en-US"/>
              <a:t>1</a:t>
            </a:r>
          </a:p>
        </p:txBody>
      </p:sp>
      <p:sp>
        <p:nvSpPr>
          <p:cNvPr id="10264" name="Text Box 35"/>
          <p:cNvSpPr txBox="1">
            <a:spLocks noChangeArrowheads="1"/>
          </p:cNvSpPr>
          <p:nvPr/>
        </p:nvSpPr>
        <p:spPr bwMode="auto">
          <a:xfrm>
            <a:off x="3095862" y="5105400"/>
            <a:ext cx="351636" cy="369332"/>
          </a:xfrm>
          <a:prstGeom prst="rect">
            <a:avLst/>
          </a:prstGeom>
          <a:noFill/>
          <a:ln w="9525">
            <a:noFill/>
            <a:miter lim="800000"/>
            <a:headEnd/>
            <a:tailEnd/>
          </a:ln>
        </p:spPr>
        <p:txBody>
          <a:bodyPr>
            <a:spAutoFit/>
          </a:bodyPr>
          <a:lstStyle/>
          <a:p>
            <a:pPr>
              <a:buClr>
                <a:srgbClr val="FF0000"/>
              </a:buClr>
              <a:buFont typeface="Wingdings" pitchFamily="2" charset="2"/>
              <a:buChar char="ü"/>
            </a:pPr>
            <a:r>
              <a:rPr lang="en-US"/>
              <a:t>1</a:t>
            </a:r>
          </a:p>
        </p:txBody>
      </p:sp>
      <p:sp>
        <p:nvSpPr>
          <p:cNvPr id="27" name="TextBox 26"/>
          <p:cNvSpPr txBox="1"/>
          <p:nvPr/>
        </p:nvSpPr>
        <p:spPr>
          <a:xfrm>
            <a:off x="685800" y="5486400"/>
            <a:ext cx="2173993" cy="369332"/>
          </a:xfrm>
          <a:prstGeom prst="rect">
            <a:avLst/>
          </a:prstGeom>
          <a:noFill/>
        </p:spPr>
        <p:txBody>
          <a:bodyPr wrap="none" rtlCol="0">
            <a:spAutoFit/>
          </a:bodyPr>
          <a:lstStyle/>
          <a:p>
            <a:r>
              <a:rPr lang="en-US" b="1" dirty="0" smtClean="0"/>
              <a:t>Courtesy A. </a:t>
            </a:r>
            <a:r>
              <a:rPr lang="en-US" b="1" dirty="0" err="1" smtClean="0"/>
              <a:t>Lunin</a:t>
            </a:r>
            <a:endParaRPr lang="en-US" b="1" dirty="0"/>
          </a:p>
        </p:txBody>
      </p:sp>
      <p:sp>
        <p:nvSpPr>
          <p:cNvPr id="28" name="Title 1"/>
          <p:cNvSpPr txBox="1">
            <a:spLocks/>
          </p:cNvSpPr>
          <p:nvPr/>
        </p:nvSpPr>
        <p:spPr>
          <a:xfrm>
            <a:off x="838200" y="0"/>
            <a:ext cx="7772400" cy="609599"/>
          </a:xfrm>
          <a:prstGeom prst="rect">
            <a:avLst/>
          </a:prstGeom>
        </p:spPr>
        <p:txBody>
          <a:bodyPr vert="horz"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rPr>
              <a:t>Main beam BPM: FNAL</a:t>
            </a:r>
            <a:endParaRPr kumimoji="0" lang="en-US" sz="2800" b="1" i="0" u="none" strike="noStrike" kern="1200" cap="none" spc="0" normalizeH="0" baseline="0" noProof="0" dirty="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sp>
        <p:nvSpPr>
          <p:cNvPr id="29"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Slide Number Placeholder 1"/>
          <p:cNvSpPr>
            <a:spLocks noGrp="1"/>
          </p:cNvSpPr>
          <p:nvPr>
            <p:ph type="sldNum" sz="quarter" idx="10"/>
          </p:nvPr>
        </p:nvSpPr>
        <p:spPr>
          <a:xfrm>
            <a:off x="8305800" y="6407944"/>
            <a:ext cx="341472" cy="365760"/>
          </a:xfrm>
        </p:spPr>
        <p:txBody>
          <a:bodyPr/>
          <a:lstStyle/>
          <a:p>
            <a:pPr>
              <a:defRPr/>
            </a:pPr>
            <a:fld id="{F7D75ED3-6665-47FA-AA90-7EF79927D577}" type="slidenum">
              <a:rPr lang="en-GB" b="1"/>
              <a:pPr>
                <a:defRPr/>
              </a:pPr>
              <a:t>7</a:t>
            </a:fld>
            <a:endParaRPr lang="en-GB" b="1" dirty="0"/>
          </a:p>
        </p:txBody>
      </p:sp>
      <p:pic>
        <p:nvPicPr>
          <p:cNvPr id="11267" name="Picture 1"/>
          <p:cNvPicPr>
            <a:picLocks noChangeAspect="1" noChangeArrowheads="1"/>
          </p:cNvPicPr>
          <p:nvPr/>
        </p:nvPicPr>
        <p:blipFill>
          <a:blip r:embed="rId3"/>
          <a:srcRect/>
          <a:stretch>
            <a:fillRect/>
          </a:stretch>
        </p:blipFill>
        <p:spPr bwMode="auto">
          <a:xfrm>
            <a:off x="685800" y="576264"/>
            <a:ext cx="7924886" cy="5443377"/>
          </a:xfrm>
          <a:prstGeom prst="rect">
            <a:avLst/>
          </a:prstGeom>
          <a:noFill/>
          <a:ln w="9525">
            <a:noFill/>
            <a:round/>
            <a:headEnd/>
            <a:tailEnd/>
          </a:ln>
        </p:spPr>
      </p:pic>
      <p:sp>
        <p:nvSpPr>
          <p:cNvPr id="11268" name="Line 2"/>
          <p:cNvSpPr>
            <a:spLocks noChangeShapeType="1"/>
          </p:cNvSpPr>
          <p:nvPr/>
        </p:nvSpPr>
        <p:spPr bwMode="auto">
          <a:xfrm flipV="1">
            <a:off x="7850273" y="3065464"/>
            <a:ext cx="465918" cy="231775"/>
          </a:xfrm>
          <a:prstGeom prst="line">
            <a:avLst/>
          </a:prstGeom>
          <a:noFill/>
          <a:ln w="9360">
            <a:solidFill>
              <a:srgbClr val="000000"/>
            </a:solidFill>
            <a:miter lim="800000"/>
            <a:headEnd/>
            <a:tailEnd/>
          </a:ln>
        </p:spPr>
        <p:txBody>
          <a:bodyPr/>
          <a:lstStyle/>
          <a:p>
            <a:endParaRPr lang="en-US"/>
          </a:p>
        </p:txBody>
      </p:sp>
      <p:sp>
        <p:nvSpPr>
          <p:cNvPr id="11269" name="Line 3"/>
          <p:cNvSpPr>
            <a:spLocks noChangeShapeType="1"/>
          </p:cNvSpPr>
          <p:nvPr/>
        </p:nvSpPr>
        <p:spPr bwMode="auto">
          <a:xfrm flipV="1">
            <a:off x="7859063" y="2398713"/>
            <a:ext cx="404381" cy="222250"/>
          </a:xfrm>
          <a:prstGeom prst="line">
            <a:avLst/>
          </a:prstGeom>
          <a:noFill/>
          <a:ln w="9360">
            <a:solidFill>
              <a:srgbClr val="000000"/>
            </a:solidFill>
            <a:miter lim="800000"/>
            <a:headEnd/>
            <a:tailEnd/>
          </a:ln>
        </p:spPr>
        <p:txBody>
          <a:bodyPr/>
          <a:lstStyle/>
          <a:p>
            <a:endParaRPr lang="en-US"/>
          </a:p>
        </p:txBody>
      </p:sp>
      <p:sp>
        <p:nvSpPr>
          <p:cNvPr id="11270" name="Line 4"/>
          <p:cNvSpPr>
            <a:spLocks noChangeShapeType="1"/>
          </p:cNvSpPr>
          <p:nvPr/>
        </p:nvSpPr>
        <p:spPr bwMode="auto">
          <a:xfrm>
            <a:off x="8131581" y="2466975"/>
            <a:ext cx="1466" cy="685800"/>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71" name="Line 5"/>
          <p:cNvSpPr>
            <a:spLocks noChangeShapeType="1"/>
          </p:cNvSpPr>
          <p:nvPr/>
        </p:nvSpPr>
        <p:spPr bwMode="auto">
          <a:xfrm flipV="1">
            <a:off x="5169048" y="1579563"/>
            <a:ext cx="1916416" cy="831850"/>
          </a:xfrm>
          <a:prstGeom prst="line">
            <a:avLst/>
          </a:prstGeom>
          <a:noFill/>
          <a:ln w="9360">
            <a:solidFill>
              <a:srgbClr val="000000"/>
            </a:solidFill>
            <a:miter lim="800000"/>
            <a:headEnd/>
            <a:tailEnd/>
          </a:ln>
        </p:spPr>
        <p:txBody>
          <a:bodyPr/>
          <a:lstStyle/>
          <a:p>
            <a:endParaRPr lang="en-US"/>
          </a:p>
        </p:txBody>
      </p:sp>
      <p:sp>
        <p:nvSpPr>
          <p:cNvPr id="11272" name="Line 6"/>
          <p:cNvSpPr>
            <a:spLocks noChangeShapeType="1"/>
          </p:cNvSpPr>
          <p:nvPr/>
        </p:nvSpPr>
        <p:spPr bwMode="auto">
          <a:xfrm>
            <a:off x="6892064" y="1657351"/>
            <a:ext cx="1466" cy="2085975"/>
          </a:xfrm>
          <a:prstGeom prst="line">
            <a:avLst/>
          </a:prstGeom>
          <a:noFill/>
          <a:ln w="9360">
            <a:solidFill>
              <a:srgbClr val="000000"/>
            </a:solidFill>
            <a:miter lim="800000"/>
            <a:headEnd type="triangle" w="med" len="med"/>
            <a:tailEnd/>
          </a:ln>
        </p:spPr>
        <p:txBody>
          <a:bodyPr/>
          <a:lstStyle/>
          <a:p>
            <a:endParaRPr lang="en-US"/>
          </a:p>
        </p:txBody>
      </p:sp>
      <p:sp>
        <p:nvSpPr>
          <p:cNvPr id="11273" name="Line 7"/>
          <p:cNvSpPr>
            <a:spLocks noChangeShapeType="1"/>
          </p:cNvSpPr>
          <p:nvPr/>
        </p:nvSpPr>
        <p:spPr bwMode="auto">
          <a:xfrm flipV="1">
            <a:off x="5002021" y="1636714"/>
            <a:ext cx="1466" cy="936625"/>
          </a:xfrm>
          <a:prstGeom prst="line">
            <a:avLst/>
          </a:prstGeom>
          <a:noFill/>
          <a:ln w="9360">
            <a:solidFill>
              <a:srgbClr val="000000"/>
            </a:solidFill>
            <a:miter lim="800000"/>
            <a:headEnd/>
            <a:tailEnd/>
          </a:ln>
        </p:spPr>
        <p:txBody>
          <a:bodyPr/>
          <a:lstStyle/>
          <a:p>
            <a:endParaRPr lang="en-US"/>
          </a:p>
        </p:txBody>
      </p:sp>
      <p:sp>
        <p:nvSpPr>
          <p:cNvPr id="11274" name="Line 8"/>
          <p:cNvSpPr>
            <a:spLocks noChangeShapeType="1"/>
          </p:cNvSpPr>
          <p:nvPr/>
        </p:nvSpPr>
        <p:spPr bwMode="auto">
          <a:xfrm flipV="1">
            <a:off x="5230584" y="1560513"/>
            <a:ext cx="1466" cy="946150"/>
          </a:xfrm>
          <a:prstGeom prst="line">
            <a:avLst/>
          </a:prstGeom>
          <a:noFill/>
          <a:ln w="9360">
            <a:solidFill>
              <a:srgbClr val="000000"/>
            </a:solidFill>
            <a:miter lim="800000"/>
            <a:headEnd/>
            <a:tailEnd/>
          </a:ln>
        </p:spPr>
        <p:txBody>
          <a:bodyPr/>
          <a:lstStyle/>
          <a:p>
            <a:endParaRPr lang="en-US"/>
          </a:p>
        </p:txBody>
      </p:sp>
      <p:sp>
        <p:nvSpPr>
          <p:cNvPr id="11275" name="Line 9"/>
          <p:cNvSpPr>
            <a:spLocks noChangeShapeType="1"/>
          </p:cNvSpPr>
          <p:nvPr/>
        </p:nvSpPr>
        <p:spPr bwMode="auto">
          <a:xfrm flipV="1">
            <a:off x="5002022" y="1722439"/>
            <a:ext cx="237354" cy="117475"/>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76" name="Line 10"/>
          <p:cNvSpPr>
            <a:spLocks noChangeShapeType="1"/>
          </p:cNvSpPr>
          <p:nvPr/>
        </p:nvSpPr>
        <p:spPr bwMode="auto">
          <a:xfrm flipH="1">
            <a:off x="517198" y="1733550"/>
            <a:ext cx="662248" cy="628650"/>
          </a:xfrm>
          <a:prstGeom prst="line">
            <a:avLst/>
          </a:prstGeom>
          <a:noFill/>
          <a:ln w="9360">
            <a:solidFill>
              <a:srgbClr val="000000"/>
            </a:solidFill>
            <a:miter lim="800000"/>
            <a:headEnd/>
            <a:tailEnd/>
          </a:ln>
        </p:spPr>
        <p:txBody>
          <a:bodyPr/>
          <a:lstStyle/>
          <a:p>
            <a:endParaRPr lang="en-US"/>
          </a:p>
        </p:txBody>
      </p:sp>
      <p:sp>
        <p:nvSpPr>
          <p:cNvPr id="11277" name="Line 11"/>
          <p:cNvSpPr>
            <a:spLocks noChangeShapeType="1"/>
          </p:cNvSpPr>
          <p:nvPr/>
        </p:nvSpPr>
        <p:spPr bwMode="auto">
          <a:xfrm flipH="1">
            <a:off x="2732505" y="4705350"/>
            <a:ext cx="275448" cy="228600"/>
          </a:xfrm>
          <a:prstGeom prst="line">
            <a:avLst/>
          </a:prstGeom>
          <a:noFill/>
          <a:ln w="9360">
            <a:solidFill>
              <a:srgbClr val="000000"/>
            </a:solidFill>
            <a:miter lim="800000"/>
            <a:headEnd/>
            <a:tailEnd/>
          </a:ln>
        </p:spPr>
        <p:txBody>
          <a:bodyPr/>
          <a:lstStyle/>
          <a:p>
            <a:endParaRPr lang="en-US"/>
          </a:p>
        </p:txBody>
      </p:sp>
      <p:sp>
        <p:nvSpPr>
          <p:cNvPr id="11278" name="Line 12"/>
          <p:cNvSpPr>
            <a:spLocks noChangeShapeType="1"/>
          </p:cNvSpPr>
          <p:nvPr/>
        </p:nvSpPr>
        <p:spPr bwMode="auto">
          <a:xfrm>
            <a:off x="949418" y="1952626"/>
            <a:ext cx="1784552" cy="2924175"/>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79" name="Line 13"/>
          <p:cNvSpPr>
            <a:spLocks noChangeShapeType="1"/>
          </p:cNvSpPr>
          <p:nvPr/>
        </p:nvSpPr>
        <p:spPr bwMode="auto">
          <a:xfrm flipH="1" flipV="1">
            <a:off x="1009489" y="893763"/>
            <a:ext cx="354566" cy="641350"/>
          </a:xfrm>
          <a:prstGeom prst="line">
            <a:avLst/>
          </a:prstGeom>
          <a:noFill/>
          <a:ln w="9360">
            <a:solidFill>
              <a:srgbClr val="000000"/>
            </a:solidFill>
            <a:miter lim="800000"/>
            <a:headEnd/>
            <a:tailEnd/>
          </a:ln>
        </p:spPr>
        <p:txBody>
          <a:bodyPr/>
          <a:lstStyle/>
          <a:p>
            <a:endParaRPr lang="en-US"/>
          </a:p>
        </p:txBody>
      </p:sp>
      <p:sp>
        <p:nvSpPr>
          <p:cNvPr id="11280" name="Line 14"/>
          <p:cNvSpPr>
            <a:spLocks noChangeShapeType="1"/>
          </p:cNvSpPr>
          <p:nvPr/>
        </p:nvSpPr>
        <p:spPr bwMode="auto">
          <a:xfrm flipH="1" flipV="1">
            <a:off x="2521523" y="579438"/>
            <a:ext cx="231494" cy="355600"/>
          </a:xfrm>
          <a:prstGeom prst="line">
            <a:avLst/>
          </a:prstGeom>
          <a:noFill/>
          <a:ln w="9360">
            <a:solidFill>
              <a:srgbClr val="000000"/>
            </a:solidFill>
            <a:miter lim="800000"/>
            <a:headEnd/>
            <a:tailEnd/>
          </a:ln>
        </p:spPr>
        <p:txBody>
          <a:bodyPr/>
          <a:lstStyle/>
          <a:p>
            <a:endParaRPr lang="en-US"/>
          </a:p>
        </p:txBody>
      </p:sp>
      <p:sp>
        <p:nvSpPr>
          <p:cNvPr id="11281" name="Line 15"/>
          <p:cNvSpPr>
            <a:spLocks noChangeShapeType="1"/>
          </p:cNvSpPr>
          <p:nvPr/>
        </p:nvSpPr>
        <p:spPr bwMode="auto">
          <a:xfrm flipV="1">
            <a:off x="1195563" y="684214"/>
            <a:ext cx="1397753" cy="574675"/>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82" name="Line 16"/>
          <p:cNvSpPr>
            <a:spLocks noChangeShapeType="1"/>
          </p:cNvSpPr>
          <p:nvPr/>
        </p:nvSpPr>
        <p:spPr bwMode="auto">
          <a:xfrm>
            <a:off x="3859204" y="2962275"/>
            <a:ext cx="562618" cy="952500"/>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83" name="Line 17"/>
          <p:cNvSpPr>
            <a:spLocks noChangeShapeType="1"/>
          </p:cNvSpPr>
          <p:nvPr/>
        </p:nvSpPr>
        <p:spPr bwMode="auto">
          <a:xfrm flipH="1">
            <a:off x="3998394" y="3609975"/>
            <a:ext cx="380939" cy="190500"/>
          </a:xfrm>
          <a:prstGeom prst="line">
            <a:avLst/>
          </a:prstGeom>
          <a:noFill/>
          <a:ln w="9360">
            <a:solidFill>
              <a:srgbClr val="000000"/>
            </a:solidFill>
            <a:miter lim="800000"/>
            <a:headEnd type="triangle" w="med" len="med"/>
            <a:tailEnd/>
          </a:ln>
        </p:spPr>
        <p:txBody>
          <a:bodyPr/>
          <a:lstStyle/>
          <a:p>
            <a:endParaRPr lang="en-US"/>
          </a:p>
        </p:txBody>
      </p:sp>
      <p:sp>
        <p:nvSpPr>
          <p:cNvPr id="11284" name="Line 18"/>
          <p:cNvSpPr>
            <a:spLocks noChangeShapeType="1"/>
          </p:cNvSpPr>
          <p:nvPr/>
        </p:nvSpPr>
        <p:spPr bwMode="auto">
          <a:xfrm flipV="1">
            <a:off x="4500940" y="3322638"/>
            <a:ext cx="474709" cy="222250"/>
          </a:xfrm>
          <a:prstGeom prst="line">
            <a:avLst/>
          </a:prstGeom>
          <a:noFill/>
          <a:ln w="9360">
            <a:solidFill>
              <a:srgbClr val="000000"/>
            </a:solidFill>
            <a:miter lim="800000"/>
            <a:headEnd type="triangle" w="med" len="med"/>
            <a:tailEnd/>
          </a:ln>
        </p:spPr>
        <p:txBody>
          <a:bodyPr/>
          <a:lstStyle/>
          <a:p>
            <a:endParaRPr lang="en-US"/>
          </a:p>
        </p:txBody>
      </p:sp>
      <p:sp>
        <p:nvSpPr>
          <p:cNvPr id="11285" name="Line 19"/>
          <p:cNvSpPr>
            <a:spLocks noChangeShapeType="1"/>
          </p:cNvSpPr>
          <p:nvPr/>
        </p:nvSpPr>
        <p:spPr bwMode="auto">
          <a:xfrm flipH="1" flipV="1">
            <a:off x="789717" y="1084264"/>
            <a:ext cx="389730" cy="650875"/>
          </a:xfrm>
          <a:prstGeom prst="line">
            <a:avLst/>
          </a:prstGeom>
          <a:noFill/>
          <a:ln w="9360">
            <a:solidFill>
              <a:srgbClr val="000000"/>
            </a:solidFill>
            <a:miter lim="800000"/>
            <a:headEnd/>
            <a:tailEnd/>
          </a:ln>
        </p:spPr>
        <p:txBody>
          <a:bodyPr/>
          <a:lstStyle/>
          <a:p>
            <a:endParaRPr lang="en-US"/>
          </a:p>
        </p:txBody>
      </p:sp>
      <p:sp>
        <p:nvSpPr>
          <p:cNvPr id="11286" name="Line 20"/>
          <p:cNvSpPr>
            <a:spLocks noChangeShapeType="1"/>
          </p:cNvSpPr>
          <p:nvPr/>
        </p:nvSpPr>
        <p:spPr bwMode="auto">
          <a:xfrm flipV="1">
            <a:off x="914253" y="1065213"/>
            <a:ext cx="193400" cy="203200"/>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87" name="Text Box 21"/>
          <p:cNvSpPr txBox="1">
            <a:spLocks noChangeArrowheads="1"/>
          </p:cNvSpPr>
          <p:nvPr/>
        </p:nvSpPr>
        <p:spPr bwMode="auto">
          <a:xfrm>
            <a:off x="8131581" y="2605089"/>
            <a:ext cx="402973"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00"/>
                </a:solidFill>
                <a:latin typeface="Comic Sans MS" pitchFamily="66" charset="0"/>
              </a:rPr>
              <a:t>R4</a:t>
            </a:r>
          </a:p>
        </p:txBody>
      </p:sp>
      <p:sp>
        <p:nvSpPr>
          <p:cNvPr id="11288" name="Text Box 22"/>
          <p:cNvSpPr txBox="1">
            <a:spLocks noChangeArrowheads="1"/>
          </p:cNvSpPr>
          <p:nvPr/>
        </p:nvSpPr>
        <p:spPr bwMode="auto">
          <a:xfrm>
            <a:off x="6805621" y="2128838"/>
            <a:ext cx="746015"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FF0000"/>
                </a:solidFill>
                <a:latin typeface="Comic Sans MS" pitchFamily="66" charset="0"/>
              </a:rPr>
              <a:t>R12.05</a:t>
            </a:r>
          </a:p>
        </p:txBody>
      </p:sp>
      <p:sp>
        <p:nvSpPr>
          <p:cNvPr id="11289" name="Text Box 23"/>
          <p:cNvSpPr txBox="1">
            <a:spLocks noChangeArrowheads="1"/>
          </p:cNvSpPr>
          <p:nvPr/>
        </p:nvSpPr>
        <p:spPr bwMode="auto">
          <a:xfrm>
            <a:off x="4965394" y="1357314"/>
            <a:ext cx="290763"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00"/>
                </a:solidFill>
                <a:latin typeface="Comic Sans MS" pitchFamily="66" charset="0"/>
              </a:rPr>
              <a:t>2</a:t>
            </a:r>
          </a:p>
        </p:txBody>
      </p:sp>
      <p:sp>
        <p:nvSpPr>
          <p:cNvPr id="11290" name="Text Box 24"/>
          <p:cNvSpPr txBox="1">
            <a:spLocks noChangeArrowheads="1"/>
          </p:cNvSpPr>
          <p:nvPr/>
        </p:nvSpPr>
        <p:spPr bwMode="auto">
          <a:xfrm>
            <a:off x="4600570" y="3071814"/>
            <a:ext cx="261908"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00"/>
                </a:solidFill>
                <a:latin typeface="Comic Sans MS" pitchFamily="66" charset="0"/>
              </a:rPr>
              <a:t>1</a:t>
            </a:r>
          </a:p>
        </p:txBody>
      </p:sp>
      <p:sp>
        <p:nvSpPr>
          <p:cNvPr id="11291" name="Text Box 25"/>
          <p:cNvSpPr txBox="1">
            <a:spLocks noChangeArrowheads="1"/>
          </p:cNvSpPr>
          <p:nvPr/>
        </p:nvSpPr>
        <p:spPr bwMode="auto">
          <a:xfrm>
            <a:off x="4007186" y="3005138"/>
            <a:ext cx="290763"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FF0000"/>
                </a:solidFill>
                <a:latin typeface="Comic Sans MS" pitchFamily="66" charset="0"/>
              </a:rPr>
              <a:t>7</a:t>
            </a:r>
          </a:p>
        </p:txBody>
      </p:sp>
      <p:sp>
        <p:nvSpPr>
          <p:cNvPr id="11292" name="Text Box 26"/>
          <p:cNvSpPr txBox="1">
            <a:spLocks noChangeArrowheads="1"/>
          </p:cNvSpPr>
          <p:nvPr/>
        </p:nvSpPr>
        <p:spPr bwMode="auto">
          <a:xfrm>
            <a:off x="736971" y="804864"/>
            <a:ext cx="290763"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00"/>
                </a:solidFill>
                <a:latin typeface="Comic Sans MS" pitchFamily="66" charset="0"/>
              </a:rPr>
              <a:t>2</a:t>
            </a:r>
          </a:p>
        </p:txBody>
      </p:sp>
      <p:sp>
        <p:nvSpPr>
          <p:cNvPr id="11293" name="Text Box 27"/>
          <p:cNvSpPr txBox="1">
            <a:spLocks noChangeArrowheads="1"/>
          </p:cNvSpPr>
          <p:nvPr/>
        </p:nvSpPr>
        <p:spPr bwMode="auto">
          <a:xfrm>
            <a:off x="1595548" y="700088"/>
            <a:ext cx="370913"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FF0000"/>
                </a:solidFill>
                <a:latin typeface="Comic Sans MS" pitchFamily="66" charset="0"/>
              </a:rPr>
              <a:t>14</a:t>
            </a:r>
          </a:p>
        </p:txBody>
      </p:sp>
      <p:sp>
        <p:nvSpPr>
          <p:cNvPr id="11294" name="Text Box 28"/>
          <p:cNvSpPr txBox="1">
            <a:spLocks noChangeArrowheads="1"/>
          </p:cNvSpPr>
          <p:nvPr/>
        </p:nvSpPr>
        <p:spPr bwMode="auto">
          <a:xfrm>
            <a:off x="1381637" y="3262313"/>
            <a:ext cx="399767"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FF0000"/>
                </a:solidFill>
                <a:latin typeface="Comic Sans MS" pitchFamily="66" charset="0"/>
              </a:rPr>
              <a:t>20</a:t>
            </a:r>
          </a:p>
        </p:txBody>
      </p:sp>
      <p:sp>
        <p:nvSpPr>
          <p:cNvPr id="11295" name="Line 29"/>
          <p:cNvSpPr>
            <a:spLocks noChangeShapeType="1"/>
          </p:cNvSpPr>
          <p:nvPr/>
        </p:nvSpPr>
        <p:spPr bwMode="auto">
          <a:xfrm>
            <a:off x="562618" y="2314576"/>
            <a:ext cx="2048279" cy="3438525"/>
          </a:xfrm>
          <a:prstGeom prst="line">
            <a:avLst/>
          </a:prstGeom>
          <a:noFill/>
          <a:ln w="9360">
            <a:solidFill>
              <a:srgbClr val="000000"/>
            </a:solidFill>
            <a:miter lim="800000"/>
            <a:headEnd type="triangle" w="med" len="med"/>
            <a:tailEnd type="triangle" w="med" len="med"/>
          </a:ln>
        </p:spPr>
        <p:txBody>
          <a:bodyPr/>
          <a:lstStyle/>
          <a:p>
            <a:endParaRPr lang="en-US"/>
          </a:p>
        </p:txBody>
      </p:sp>
      <p:sp>
        <p:nvSpPr>
          <p:cNvPr id="11296" name="Text Box 30"/>
          <p:cNvSpPr txBox="1">
            <a:spLocks noChangeArrowheads="1"/>
          </p:cNvSpPr>
          <p:nvPr/>
        </p:nvSpPr>
        <p:spPr bwMode="auto">
          <a:xfrm>
            <a:off x="1144283" y="3957638"/>
            <a:ext cx="399767" cy="309958"/>
          </a:xfrm>
          <a:prstGeom prst="rect">
            <a:avLst/>
          </a:prstGeom>
          <a:noFill/>
          <a:ln w="9525">
            <a:noFill/>
            <a:round/>
            <a:headEnd/>
            <a:tailEnd/>
          </a:ln>
        </p:spPr>
        <p:txBody>
          <a:bodyPr wrap="none" lIns="90000" tIns="46800" rIns="90000" bIns="46800">
            <a:spAutoFit/>
          </a:bodyPr>
          <a:lstStyle/>
          <a:p>
            <a:pPr algn="ctr">
              <a:lnSpc>
                <a:spcPct val="100000"/>
              </a:lnSpc>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0000"/>
                </a:solidFill>
                <a:latin typeface="Comic Sans MS" pitchFamily="66" charset="0"/>
              </a:rPr>
              <a:t>25</a:t>
            </a:r>
          </a:p>
        </p:txBody>
      </p:sp>
      <p:sp>
        <p:nvSpPr>
          <p:cNvPr id="11297" name="Text Box 31"/>
          <p:cNvSpPr txBox="1">
            <a:spLocks noChangeArrowheads="1"/>
          </p:cNvSpPr>
          <p:nvPr/>
        </p:nvSpPr>
        <p:spPr bwMode="auto">
          <a:xfrm>
            <a:off x="3886200" y="838200"/>
            <a:ext cx="2980601" cy="371513"/>
          </a:xfrm>
          <a:prstGeom prst="rect">
            <a:avLst/>
          </a:prstGeom>
          <a:noFill/>
          <a:ln w="9525">
            <a:noFill/>
            <a:round/>
            <a:headEnd/>
            <a:tailEnd/>
          </a:ln>
        </p:spPr>
        <p:txBody>
          <a:bodyPr wrap="none" lIns="90000" tIns="46800" rIns="90000" bIns="46800">
            <a:spAutoFit/>
          </a:bodyPr>
          <a:lstStyle/>
          <a:p>
            <a:pPr eaLnBrk="1" hangingPunct="1">
              <a:lnSpc>
                <a:spcPct val="100000"/>
              </a:lnSpc>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00"/>
                </a:solidFill>
                <a:latin typeface="Arial" pitchFamily="34" charset="0"/>
              </a:rPr>
              <a:t>BPM Geometrical Dimensions</a:t>
            </a:r>
            <a:r>
              <a:rPr lang="en-GB" sz="1800" dirty="0">
                <a:solidFill>
                  <a:srgbClr val="000000"/>
                </a:solidFill>
                <a:latin typeface="Arial" pitchFamily="34" charset="0"/>
              </a:rPr>
              <a:t> </a:t>
            </a:r>
          </a:p>
        </p:txBody>
      </p:sp>
      <p:sp>
        <p:nvSpPr>
          <p:cNvPr id="34" name="Title 1"/>
          <p:cNvSpPr txBox="1">
            <a:spLocks/>
          </p:cNvSpPr>
          <p:nvPr/>
        </p:nvSpPr>
        <p:spPr>
          <a:xfrm>
            <a:off x="838200" y="0"/>
            <a:ext cx="7772400" cy="609599"/>
          </a:xfrm>
          <a:prstGeom prst="rect">
            <a:avLst/>
          </a:prstGeom>
        </p:spPr>
        <p:txBody>
          <a:bodyPr vert="horz"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rPr>
              <a:t>Main beam BPM: FNAL</a:t>
            </a:r>
            <a:endParaRPr kumimoji="0" lang="en-US" sz="2800" b="1" i="0" u="none" strike="noStrike" kern="1200" cap="none" spc="0" normalizeH="0" baseline="0" noProof="0" dirty="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sp>
        <p:nvSpPr>
          <p:cNvPr id="35"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
        <p:nvSpPr>
          <p:cNvPr id="36" name="Rectangle 35"/>
          <p:cNvSpPr/>
          <p:nvPr/>
        </p:nvSpPr>
        <p:spPr>
          <a:xfrm>
            <a:off x="3733800" y="5562600"/>
            <a:ext cx="2175596" cy="369332"/>
          </a:xfrm>
          <a:prstGeom prst="rect">
            <a:avLst/>
          </a:prstGeom>
        </p:spPr>
        <p:txBody>
          <a:bodyPr wrap="none">
            <a:spAutoFit/>
          </a:bodyPr>
          <a:lstStyle/>
          <a:p>
            <a:r>
              <a:rPr lang="en-US" b="1" dirty="0" smtClean="0"/>
              <a:t>Courtesy A. </a:t>
            </a:r>
            <a:r>
              <a:rPr lang="en-US" b="1" dirty="0" err="1" smtClean="0"/>
              <a:t>Lunin</a:t>
            </a:r>
            <a:endParaRPr lang="en-US" b="1"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1"/>
          <p:cNvSpPr>
            <a:spLocks noGrp="1"/>
          </p:cNvSpPr>
          <p:nvPr>
            <p:ph type="sldNum" sz="quarter" idx="10"/>
          </p:nvPr>
        </p:nvSpPr>
        <p:spPr>
          <a:xfrm>
            <a:off x="8229600" y="6407944"/>
            <a:ext cx="417672" cy="365760"/>
          </a:xfrm>
        </p:spPr>
        <p:txBody>
          <a:bodyPr/>
          <a:lstStyle/>
          <a:p>
            <a:pPr>
              <a:defRPr/>
            </a:pPr>
            <a:fld id="{E709F9F0-48E5-4061-B524-F5C782CF85F0}" type="slidenum">
              <a:rPr lang="en-GB" b="1"/>
              <a:pPr>
                <a:defRPr/>
              </a:pPr>
              <a:t>8</a:t>
            </a:fld>
            <a:endParaRPr lang="en-GB" b="1" dirty="0"/>
          </a:p>
        </p:txBody>
      </p:sp>
      <p:sp>
        <p:nvSpPr>
          <p:cNvPr id="13315" name="Rectangle 1173"/>
          <p:cNvSpPr>
            <a:spLocks noChangeArrowheads="1"/>
          </p:cNvSpPr>
          <p:nvPr/>
        </p:nvSpPr>
        <p:spPr bwMode="auto">
          <a:xfrm>
            <a:off x="838200" y="4724400"/>
            <a:ext cx="5094664" cy="553998"/>
          </a:xfrm>
          <a:prstGeom prst="rect">
            <a:avLst/>
          </a:prstGeom>
          <a:noFill/>
          <a:ln w="9525">
            <a:noFill/>
            <a:miter lim="800000"/>
            <a:headEnd/>
            <a:tailEnd/>
          </a:ln>
        </p:spPr>
        <p:txBody>
          <a:bodyPr wrap="none" anchor="ctr">
            <a:spAutoFit/>
          </a:bodyPr>
          <a:lstStyle/>
          <a:p>
            <a:r>
              <a:rPr lang="en-US" sz="1000" baseline="30000" dirty="0">
                <a:solidFill>
                  <a:schemeClr val="tx1"/>
                </a:solidFill>
              </a:rPr>
              <a:t>1</a:t>
            </a:r>
            <a:r>
              <a:rPr lang="en-US" sz="1000" dirty="0">
                <a:solidFill>
                  <a:schemeClr val="tx1"/>
                </a:solidFill>
              </a:rPr>
              <a:t> - Stainless steel material was used</a:t>
            </a:r>
          </a:p>
          <a:p>
            <a:r>
              <a:rPr lang="en-US" sz="1000" baseline="30000" dirty="0">
                <a:solidFill>
                  <a:schemeClr val="tx1"/>
                </a:solidFill>
              </a:rPr>
              <a:t>2</a:t>
            </a:r>
            <a:r>
              <a:rPr lang="en-US" sz="1000" dirty="0">
                <a:solidFill>
                  <a:schemeClr val="tx1"/>
                </a:solidFill>
              </a:rPr>
              <a:t> - Dipole and quadruple modes  values were normalized to 1mm off axis shift</a:t>
            </a:r>
          </a:p>
          <a:p>
            <a:r>
              <a:rPr lang="en-US" sz="1000" baseline="30000" dirty="0">
                <a:solidFill>
                  <a:schemeClr val="tx1"/>
                </a:solidFill>
              </a:rPr>
              <a:t>3</a:t>
            </a:r>
            <a:r>
              <a:rPr lang="en-US" sz="1000" dirty="0">
                <a:solidFill>
                  <a:schemeClr val="tx1"/>
                </a:solidFill>
              </a:rPr>
              <a:t> - Signals are </a:t>
            </a:r>
            <a:r>
              <a:rPr lang="en-US" sz="1000" dirty="0">
                <a:solidFill>
                  <a:srgbClr val="000000"/>
                </a:solidFill>
              </a:rPr>
              <a:t>from a single coaxial output</a:t>
            </a:r>
            <a:r>
              <a:rPr lang="en-US" sz="1000" dirty="0">
                <a:solidFill>
                  <a:schemeClr val="tx1"/>
                </a:solidFill>
              </a:rPr>
              <a:t> at resonance frequency.</a:t>
            </a:r>
          </a:p>
        </p:txBody>
      </p:sp>
      <p:sp>
        <p:nvSpPr>
          <p:cNvPr id="13316" name="Text Box 1176"/>
          <p:cNvSpPr txBox="1">
            <a:spLocks noChangeArrowheads="1"/>
          </p:cNvSpPr>
          <p:nvPr/>
        </p:nvSpPr>
        <p:spPr bwMode="auto">
          <a:xfrm>
            <a:off x="2971800" y="762000"/>
            <a:ext cx="3179373" cy="340735"/>
          </a:xfrm>
          <a:prstGeom prst="rect">
            <a:avLst/>
          </a:prstGeom>
          <a:noFill/>
          <a:ln w="9525">
            <a:noFill/>
            <a:round/>
            <a:headEnd/>
            <a:tailEnd/>
          </a:ln>
        </p:spPr>
        <p:txBody>
          <a:bodyPr wrap="none" lIns="90000" tIns="46800" rIns="90000" bIns="46800">
            <a:spAutoFit/>
          </a:bodyPr>
          <a:lstStyle/>
          <a:p>
            <a:pPr eaLnBrk="1" hangingPunct="1">
              <a:lnSpc>
                <a:spcPct val="100000"/>
              </a:lnSpc>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a:solidFill>
                  <a:srgbClr val="000000"/>
                </a:solidFill>
                <a:latin typeface="Arial" pitchFamily="34" charset="0"/>
              </a:rPr>
              <a:t>Cavity BPM spectrum calculation</a:t>
            </a:r>
            <a:endParaRPr lang="en-GB" sz="1800">
              <a:solidFill>
                <a:srgbClr val="000000"/>
              </a:solidFill>
              <a:latin typeface="Arial" pitchFamily="34" charset="0"/>
            </a:endParaRPr>
          </a:p>
        </p:txBody>
      </p:sp>
      <p:pic>
        <p:nvPicPr>
          <p:cNvPr id="13317" name="Picture 4869"/>
          <p:cNvPicPr>
            <a:picLocks noChangeAspect="1" noChangeArrowheads="1"/>
          </p:cNvPicPr>
          <p:nvPr/>
        </p:nvPicPr>
        <p:blipFill>
          <a:blip r:embed="rId3"/>
          <a:srcRect/>
          <a:stretch>
            <a:fillRect/>
          </a:stretch>
        </p:blipFill>
        <p:spPr bwMode="auto">
          <a:xfrm>
            <a:off x="762000" y="1066800"/>
            <a:ext cx="7246631" cy="3563938"/>
          </a:xfrm>
          <a:prstGeom prst="rect">
            <a:avLst/>
          </a:prstGeom>
          <a:noFill/>
          <a:ln w="9525">
            <a:noFill/>
            <a:miter lim="800000"/>
            <a:headEnd/>
            <a:tailEnd/>
          </a:ln>
        </p:spPr>
      </p:pic>
      <p:sp>
        <p:nvSpPr>
          <p:cNvPr id="6" name="Rectangle 5"/>
          <p:cNvSpPr/>
          <p:nvPr/>
        </p:nvSpPr>
        <p:spPr>
          <a:xfrm>
            <a:off x="3733800" y="5562600"/>
            <a:ext cx="2175596" cy="369332"/>
          </a:xfrm>
          <a:prstGeom prst="rect">
            <a:avLst/>
          </a:prstGeom>
        </p:spPr>
        <p:txBody>
          <a:bodyPr wrap="none">
            <a:spAutoFit/>
          </a:bodyPr>
          <a:lstStyle/>
          <a:p>
            <a:r>
              <a:rPr lang="en-US" b="1" dirty="0" smtClean="0"/>
              <a:t>Courtesy A. </a:t>
            </a:r>
            <a:r>
              <a:rPr lang="en-US" b="1" dirty="0" err="1" smtClean="0"/>
              <a:t>Lunin</a:t>
            </a:r>
            <a:endParaRPr lang="en-US" b="1" dirty="0"/>
          </a:p>
        </p:txBody>
      </p:sp>
      <p:sp>
        <p:nvSpPr>
          <p:cNvPr id="7" name="Title 1"/>
          <p:cNvSpPr txBox="1">
            <a:spLocks/>
          </p:cNvSpPr>
          <p:nvPr/>
        </p:nvSpPr>
        <p:spPr>
          <a:xfrm>
            <a:off x="838200" y="0"/>
            <a:ext cx="7772400" cy="609599"/>
          </a:xfrm>
          <a:prstGeom prst="rect">
            <a:avLst/>
          </a:prstGeom>
        </p:spPr>
        <p:txBody>
          <a:bodyPr vert="horz"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rPr>
              <a:t>Main beam BPM: FNAL</a:t>
            </a:r>
            <a:endParaRPr kumimoji="0" lang="en-US" sz="2800" b="1" i="0" u="none" strike="noStrike" kern="1200" cap="none" spc="0" normalizeH="0" baseline="0" noProof="0" dirty="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sp>
        <p:nvSpPr>
          <p:cNvPr id="8"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
          <p:cNvSpPr>
            <a:spLocks noGrp="1"/>
          </p:cNvSpPr>
          <p:nvPr>
            <p:ph type="sldNum" idx="10"/>
          </p:nvPr>
        </p:nvSpPr>
        <p:spPr>
          <a:xfrm>
            <a:off x="8305800" y="6407944"/>
            <a:ext cx="341472" cy="365760"/>
          </a:xfrm>
        </p:spPr>
        <p:txBody>
          <a:bodyPr/>
          <a:lstStyle/>
          <a:p>
            <a:fld id="{6E705331-DE90-4C27-8E0E-58F111B9DF0E}" type="slidenum">
              <a:rPr lang="en-GB" b="1"/>
              <a:pPr/>
              <a:t>9</a:t>
            </a:fld>
            <a:endParaRPr lang="en-GB" b="1" dirty="0"/>
          </a:p>
        </p:txBody>
      </p:sp>
      <p:sp>
        <p:nvSpPr>
          <p:cNvPr id="50187" name="Text Box 11"/>
          <p:cNvSpPr txBox="1">
            <a:spLocks noChangeArrowheads="1"/>
          </p:cNvSpPr>
          <p:nvPr/>
        </p:nvSpPr>
        <p:spPr bwMode="auto">
          <a:xfrm>
            <a:off x="2407241" y="457200"/>
            <a:ext cx="3923167" cy="309958"/>
          </a:xfrm>
          <a:prstGeom prst="rect">
            <a:avLst/>
          </a:prstGeom>
          <a:solidFill>
            <a:srgbClr val="FFFFFF"/>
          </a:solidFill>
          <a:ln w="9525">
            <a:noFill/>
            <a:round/>
            <a:headEnd/>
            <a:tailEnd/>
          </a:ln>
          <a:effectLst/>
        </p:spPr>
        <p:txBody>
          <a:bodyPr wrap="none" lIns="90000" tIns="46800" rIns="90000" bIns="46800">
            <a:spAutoFit/>
          </a:bodyPr>
          <a:lstStyle/>
          <a:p>
            <a:pPr algn="ctr">
              <a:lnSpc>
                <a:spcPct val="100000"/>
              </a:lnSpc>
              <a:buClr>
                <a:srgbClr val="0066FF"/>
              </a:buClr>
              <a:buFont typeface="Comic Sans MS" pitchFamily="6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400">
                <a:solidFill>
                  <a:srgbClr val="0066FF"/>
                </a:solidFill>
                <a:latin typeface="Comic Sans MS" pitchFamily="66" charset="0"/>
              </a:rPr>
              <a:t>The sum of TM</a:t>
            </a:r>
            <a:r>
              <a:rPr lang="en-GB" sz="1400" baseline="-25000">
                <a:solidFill>
                  <a:srgbClr val="0066FF"/>
                </a:solidFill>
                <a:latin typeface="Comic Sans MS" pitchFamily="66" charset="0"/>
              </a:rPr>
              <a:t>11</a:t>
            </a:r>
            <a:r>
              <a:rPr lang="en-GB" sz="1400">
                <a:solidFill>
                  <a:srgbClr val="0066FF"/>
                </a:solidFill>
                <a:latin typeface="Comic Sans MS" pitchFamily="66" charset="0"/>
              </a:rPr>
              <a:t>, TM</a:t>
            </a:r>
            <a:r>
              <a:rPr lang="en-GB" sz="1400" baseline="-25000">
                <a:solidFill>
                  <a:srgbClr val="0066FF"/>
                </a:solidFill>
                <a:latin typeface="Comic Sans MS" pitchFamily="66" charset="0"/>
              </a:rPr>
              <a:t>01</a:t>
            </a:r>
            <a:r>
              <a:rPr lang="en-GB" sz="1400">
                <a:solidFill>
                  <a:srgbClr val="0066FF"/>
                </a:solidFill>
                <a:latin typeface="Comic Sans MS" pitchFamily="66" charset="0"/>
              </a:rPr>
              <a:t>, TM</a:t>
            </a:r>
            <a:r>
              <a:rPr lang="en-GB" sz="1400" baseline="-25000">
                <a:solidFill>
                  <a:srgbClr val="0066FF"/>
                </a:solidFill>
                <a:latin typeface="Comic Sans MS" pitchFamily="66" charset="0"/>
              </a:rPr>
              <a:t>21</a:t>
            </a:r>
            <a:r>
              <a:rPr lang="en-GB" sz="1400">
                <a:solidFill>
                  <a:srgbClr val="0066FF"/>
                </a:solidFill>
                <a:latin typeface="Comic Sans MS" pitchFamily="66" charset="0"/>
              </a:rPr>
              <a:t> output voltages</a:t>
            </a:r>
          </a:p>
        </p:txBody>
      </p:sp>
      <p:sp>
        <p:nvSpPr>
          <p:cNvPr id="50357" name="Rectangle 181"/>
          <p:cNvSpPr>
            <a:spLocks noChangeArrowheads="1"/>
          </p:cNvSpPr>
          <p:nvPr/>
        </p:nvSpPr>
        <p:spPr bwMode="auto">
          <a:xfrm>
            <a:off x="845392" y="5943600"/>
            <a:ext cx="6892064" cy="400110"/>
          </a:xfrm>
          <a:prstGeom prst="rect">
            <a:avLst/>
          </a:prstGeom>
          <a:noFill/>
          <a:ln w="9525">
            <a:noFill/>
            <a:miter lim="800000"/>
            <a:headEnd/>
            <a:tailEnd/>
          </a:ln>
          <a:effectLst/>
        </p:spPr>
        <p:txBody>
          <a:bodyPr anchor="ctr">
            <a:spAutoFit/>
          </a:bodyPr>
          <a:lstStyle/>
          <a:p>
            <a:r>
              <a:rPr lang="en-US" sz="1000" baseline="30000">
                <a:solidFill>
                  <a:schemeClr val="tx1"/>
                </a:solidFill>
              </a:rPr>
              <a:t>1</a:t>
            </a:r>
            <a:r>
              <a:rPr lang="en-US" sz="1000">
                <a:solidFill>
                  <a:schemeClr val="tx1"/>
                </a:solidFill>
              </a:rPr>
              <a:t> - Stainless steel material was used</a:t>
            </a:r>
          </a:p>
          <a:p>
            <a:r>
              <a:rPr lang="en-US" sz="1000" baseline="30000">
                <a:solidFill>
                  <a:schemeClr val="tx1"/>
                </a:solidFill>
              </a:rPr>
              <a:t>2</a:t>
            </a:r>
            <a:r>
              <a:rPr lang="en-US" sz="1000">
                <a:solidFill>
                  <a:schemeClr val="tx1"/>
                </a:solidFill>
              </a:rPr>
              <a:t> - </a:t>
            </a:r>
            <a:r>
              <a:rPr lang="en-US" sz="1000">
                <a:solidFill>
                  <a:srgbClr val="000000"/>
                </a:solidFill>
              </a:rPr>
              <a:t>Sum of the signals from two opposite coaxial outputs at resonance frequency.</a:t>
            </a:r>
            <a:endParaRPr lang="en-US" sz="1000">
              <a:solidFill>
                <a:schemeClr val="tx1"/>
              </a:solidFill>
            </a:endParaRPr>
          </a:p>
        </p:txBody>
      </p:sp>
      <p:sp>
        <p:nvSpPr>
          <p:cNvPr id="50531" name="Text Box 355"/>
          <p:cNvSpPr txBox="1">
            <a:spLocks noChangeArrowheads="1"/>
          </p:cNvSpPr>
          <p:nvPr/>
        </p:nvSpPr>
        <p:spPr bwMode="auto">
          <a:xfrm rot="16200000">
            <a:off x="130431" y="2611845"/>
            <a:ext cx="830677" cy="276999"/>
          </a:xfrm>
          <a:prstGeom prst="rect">
            <a:avLst/>
          </a:prstGeom>
          <a:noFill/>
          <a:ln w="9525">
            <a:noFill/>
            <a:miter lim="800000"/>
            <a:headEnd/>
            <a:tailEnd/>
          </a:ln>
          <a:effectLst/>
        </p:spPr>
        <p:txBody>
          <a:bodyPr wrap="none">
            <a:spAutoFit/>
          </a:bodyPr>
          <a:lstStyle/>
          <a:p>
            <a:r>
              <a:rPr lang="en-US" sz="1200">
                <a:solidFill>
                  <a:schemeClr val="tx1"/>
                </a:solidFill>
              </a:rPr>
              <a:t>Vout, [V]</a:t>
            </a:r>
          </a:p>
        </p:txBody>
      </p:sp>
      <p:sp>
        <p:nvSpPr>
          <p:cNvPr id="50532" name="Text Box 356"/>
          <p:cNvSpPr txBox="1">
            <a:spLocks noChangeArrowheads="1"/>
          </p:cNvSpPr>
          <p:nvPr/>
        </p:nvSpPr>
        <p:spPr bwMode="auto">
          <a:xfrm>
            <a:off x="3939788" y="3657600"/>
            <a:ext cx="936475" cy="307777"/>
          </a:xfrm>
          <a:prstGeom prst="rect">
            <a:avLst/>
          </a:prstGeom>
          <a:noFill/>
          <a:ln w="9525">
            <a:noFill/>
            <a:miter lim="800000"/>
            <a:headEnd/>
            <a:tailEnd/>
          </a:ln>
          <a:effectLst/>
        </p:spPr>
        <p:txBody>
          <a:bodyPr wrap="none">
            <a:spAutoFit/>
          </a:bodyPr>
          <a:lstStyle/>
          <a:p>
            <a:r>
              <a:rPr lang="en-US" sz="1400">
                <a:solidFill>
                  <a:schemeClr val="tx1"/>
                </a:solidFill>
              </a:rPr>
              <a:t>Time, [s]</a:t>
            </a:r>
          </a:p>
        </p:txBody>
      </p:sp>
      <p:sp>
        <p:nvSpPr>
          <p:cNvPr id="50536" name="Text Box 360"/>
          <p:cNvSpPr txBox="1">
            <a:spLocks noChangeArrowheads="1"/>
          </p:cNvSpPr>
          <p:nvPr/>
        </p:nvSpPr>
        <p:spPr bwMode="auto">
          <a:xfrm rot="16200000">
            <a:off x="130431" y="1164045"/>
            <a:ext cx="830677" cy="276999"/>
          </a:xfrm>
          <a:prstGeom prst="rect">
            <a:avLst/>
          </a:prstGeom>
          <a:noFill/>
          <a:ln w="9525">
            <a:noFill/>
            <a:miter lim="800000"/>
            <a:headEnd/>
            <a:tailEnd/>
          </a:ln>
          <a:effectLst/>
        </p:spPr>
        <p:txBody>
          <a:bodyPr wrap="none">
            <a:spAutoFit/>
          </a:bodyPr>
          <a:lstStyle/>
          <a:p>
            <a:r>
              <a:rPr lang="en-US" sz="1200">
                <a:solidFill>
                  <a:schemeClr val="tx1"/>
                </a:solidFill>
              </a:rPr>
              <a:t>Vout, [V]</a:t>
            </a:r>
          </a:p>
        </p:txBody>
      </p:sp>
      <p:sp>
        <p:nvSpPr>
          <p:cNvPr id="50537" name="Rectangle 361"/>
          <p:cNvSpPr>
            <a:spLocks noChangeArrowheads="1"/>
          </p:cNvSpPr>
          <p:nvPr/>
        </p:nvSpPr>
        <p:spPr bwMode="auto">
          <a:xfrm>
            <a:off x="7596802" y="838200"/>
            <a:ext cx="1336217" cy="738664"/>
          </a:xfrm>
          <a:prstGeom prst="rect">
            <a:avLst/>
          </a:prstGeom>
          <a:noFill/>
          <a:ln w="9525">
            <a:noFill/>
            <a:miter lim="800000"/>
            <a:headEnd/>
            <a:tailEnd/>
          </a:ln>
          <a:effectLst/>
        </p:spPr>
        <p:txBody>
          <a:bodyPr>
            <a:spAutoFit/>
          </a:bodyPr>
          <a:lstStyle/>
          <a:p>
            <a:r>
              <a:rPr lang="en-GB" sz="1400">
                <a:solidFill>
                  <a:srgbClr val="0066FF"/>
                </a:solidFill>
              </a:rPr>
              <a:t>100 </a:t>
            </a:r>
            <a:r>
              <a:rPr lang="el-GR" sz="1400">
                <a:solidFill>
                  <a:srgbClr val="0066FF"/>
                </a:solidFill>
                <a:cs typeface="Times New Roman" pitchFamily="18" charset="0"/>
              </a:rPr>
              <a:t>μ</a:t>
            </a:r>
            <a:r>
              <a:rPr lang="en-GB" sz="1400">
                <a:solidFill>
                  <a:srgbClr val="0066FF"/>
                </a:solidFill>
              </a:rPr>
              <a:t>m off-axis </a:t>
            </a:r>
          </a:p>
          <a:p>
            <a:r>
              <a:rPr lang="en-GB" sz="1400">
                <a:solidFill>
                  <a:srgbClr val="0066FF"/>
                </a:solidFill>
              </a:rPr>
              <a:t>beam shift</a:t>
            </a:r>
            <a:endParaRPr lang="en-US" sz="1400">
              <a:solidFill>
                <a:srgbClr val="0066FF"/>
              </a:solidFill>
            </a:endParaRPr>
          </a:p>
        </p:txBody>
      </p:sp>
      <p:sp>
        <p:nvSpPr>
          <p:cNvPr id="50538" name="Rectangle 362"/>
          <p:cNvSpPr>
            <a:spLocks noChangeArrowheads="1"/>
          </p:cNvSpPr>
          <p:nvPr/>
        </p:nvSpPr>
        <p:spPr bwMode="auto">
          <a:xfrm>
            <a:off x="7596802" y="2286000"/>
            <a:ext cx="1617751" cy="523220"/>
          </a:xfrm>
          <a:prstGeom prst="rect">
            <a:avLst/>
          </a:prstGeom>
          <a:noFill/>
          <a:ln w="9525">
            <a:noFill/>
            <a:miter lim="800000"/>
            <a:headEnd/>
            <a:tailEnd/>
          </a:ln>
          <a:effectLst/>
        </p:spPr>
        <p:txBody>
          <a:bodyPr wrap="none">
            <a:spAutoFit/>
          </a:bodyPr>
          <a:lstStyle/>
          <a:p>
            <a:r>
              <a:rPr lang="en-GB" sz="1400">
                <a:solidFill>
                  <a:srgbClr val="0066FF"/>
                </a:solidFill>
              </a:rPr>
              <a:t>0.1 </a:t>
            </a:r>
            <a:r>
              <a:rPr lang="el-GR" sz="1400">
                <a:solidFill>
                  <a:srgbClr val="0066FF"/>
                </a:solidFill>
                <a:cs typeface="Times New Roman" pitchFamily="18" charset="0"/>
              </a:rPr>
              <a:t>μ</a:t>
            </a:r>
            <a:r>
              <a:rPr lang="en-GB" sz="1400">
                <a:solidFill>
                  <a:srgbClr val="0066FF"/>
                </a:solidFill>
              </a:rPr>
              <a:t>m off-axis </a:t>
            </a:r>
          </a:p>
          <a:p>
            <a:r>
              <a:rPr lang="en-GB" sz="1400">
                <a:solidFill>
                  <a:srgbClr val="0066FF"/>
                </a:solidFill>
              </a:rPr>
              <a:t>beam shift</a:t>
            </a:r>
            <a:endParaRPr lang="en-US" sz="1400">
              <a:solidFill>
                <a:srgbClr val="0066FF"/>
              </a:solidFill>
            </a:endParaRPr>
          </a:p>
        </p:txBody>
      </p:sp>
      <p:graphicFrame>
        <p:nvGraphicFramePr>
          <p:cNvPr id="50539" name="Object 363"/>
          <p:cNvGraphicFramePr>
            <a:graphicFrameLocks noChangeAspect="1"/>
          </p:cNvGraphicFramePr>
          <p:nvPr/>
        </p:nvGraphicFramePr>
        <p:xfrm>
          <a:off x="634410" y="685800"/>
          <a:ext cx="6821737" cy="1447800"/>
        </p:xfrm>
        <a:graphic>
          <a:graphicData uri="http://schemas.openxmlformats.org/presentationml/2006/ole">
            <p:oleObj spid="_x0000_s102402" name="Mathcad" r:id="rId4" imgW="10334520" imgH="2114640" progId="Mathcad">
              <p:embed/>
            </p:oleObj>
          </a:graphicData>
        </a:graphic>
      </p:graphicFrame>
      <p:graphicFrame>
        <p:nvGraphicFramePr>
          <p:cNvPr id="50540" name="Object 364"/>
          <p:cNvGraphicFramePr>
            <a:graphicFrameLocks noChangeAspect="1"/>
          </p:cNvGraphicFramePr>
          <p:nvPr/>
        </p:nvGraphicFramePr>
        <p:xfrm>
          <a:off x="634410" y="2133600"/>
          <a:ext cx="6821737" cy="1524000"/>
        </p:xfrm>
        <a:graphic>
          <a:graphicData uri="http://schemas.openxmlformats.org/presentationml/2006/ole">
            <p:oleObj spid="_x0000_s102403" name="Mathcad" r:id="rId5" imgW="10334520" imgH="2171880" progId="Mathcad">
              <p:embed/>
            </p:oleObj>
          </a:graphicData>
        </a:graphic>
      </p:graphicFrame>
      <p:pic>
        <p:nvPicPr>
          <p:cNvPr id="50546" name="Picture 370"/>
          <p:cNvPicPr>
            <a:picLocks noChangeAspect="1" noChangeArrowheads="1"/>
          </p:cNvPicPr>
          <p:nvPr/>
        </p:nvPicPr>
        <p:blipFill>
          <a:blip r:embed="rId6"/>
          <a:srcRect/>
          <a:stretch>
            <a:fillRect/>
          </a:stretch>
        </p:blipFill>
        <p:spPr bwMode="auto">
          <a:xfrm>
            <a:off x="915719" y="4114800"/>
            <a:ext cx="7226119" cy="1792288"/>
          </a:xfrm>
          <a:prstGeom prst="rect">
            <a:avLst/>
          </a:prstGeom>
          <a:noFill/>
          <a:ln w="9525">
            <a:noFill/>
            <a:miter lim="800000"/>
            <a:headEnd/>
            <a:tailEnd/>
          </a:ln>
          <a:effectLst/>
        </p:spPr>
      </p:pic>
      <p:sp>
        <p:nvSpPr>
          <p:cNvPr id="50180" name="Text Box 4"/>
          <p:cNvSpPr txBox="1">
            <a:spLocks noChangeArrowheads="1"/>
          </p:cNvSpPr>
          <p:nvPr/>
        </p:nvSpPr>
        <p:spPr bwMode="auto">
          <a:xfrm>
            <a:off x="3048000" y="1143000"/>
            <a:ext cx="2004373" cy="340735"/>
          </a:xfrm>
          <a:prstGeom prst="rect">
            <a:avLst/>
          </a:prstGeom>
          <a:noFill/>
          <a:ln w="9525">
            <a:noFill/>
            <a:round/>
            <a:headEnd/>
            <a:tailEnd/>
          </a:ln>
          <a:effectLst/>
        </p:spPr>
        <p:txBody>
          <a:bodyPr wrap="none" lIns="90000" tIns="46800" rIns="90000" bIns="46800">
            <a:spAutoFit/>
          </a:bodyPr>
          <a:lstStyle/>
          <a:p>
            <a:pPr eaLnBrk="1" hangingPunct="1">
              <a:lnSpc>
                <a:spcPct val="100000"/>
              </a:lnSpc>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00"/>
                </a:solidFill>
                <a:latin typeface="Arial" pitchFamily="34" charset="0"/>
              </a:rPr>
              <a:t>Multi-bunch Regime</a:t>
            </a:r>
            <a:endParaRPr lang="en-GB" sz="1800" dirty="0">
              <a:solidFill>
                <a:srgbClr val="000000"/>
              </a:solidFill>
              <a:latin typeface="Arial" pitchFamily="34" charset="0"/>
            </a:endParaRPr>
          </a:p>
        </p:txBody>
      </p:sp>
      <p:sp>
        <p:nvSpPr>
          <p:cNvPr id="14" name="Title 1"/>
          <p:cNvSpPr txBox="1">
            <a:spLocks/>
          </p:cNvSpPr>
          <p:nvPr/>
        </p:nvSpPr>
        <p:spPr>
          <a:xfrm>
            <a:off x="838200" y="0"/>
            <a:ext cx="7772400" cy="609599"/>
          </a:xfrm>
          <a:prstGeom prst="rect">
            <a:avLst/>
          </a:prstGeom>
        </p:spPr>
        <p:txBody>
          <a:bodyPr vert="horz" anchor="ctr">
            <a:norm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rPr>
              <a:t>Main beam BPM: FNAL</a:t>
            </a:r>
            <a:endParaRPr kumimoji="0" lang="en-US" sz="2800" b="1" i="0" u="none" strike="noStrike" kern="1200" cap="none" spc="0" normalizeH="0" baseline="0" noProof="0" dirty="0">
              <a:ln>
                <a:noFill/>
              </a:ln>
              <a:solidFill>
                <a:schemeClr val="accent1"/>
              </a:solidFill>
              <a:effectLst>
                <a:outerShdw blurRad="31750" dist="25400" dir="5400000" algn="tl" rotWithShape="0">
                  <a:srgbClr val="000000">
                    <a:alpha val="25000"/>
                  </a:srgbClr>
                </a:outerShdw>
              </a:effectLst>
              <a:uLnTx/>
              <a:uFillTx/>
              <a:latin typeface="Comic Sans MS" pitchFamily="66" charset="0"/>
              <a:ea typeface="+mj-ea"/>
              <a:cs typeface="+mj-cs"/>
            </a:endParaRPr>
          </a:p>
        </p:txBody>
      </p:sp>
      <p:sp>
        <p:nvSpPr>
          <p:cNvPr id="16" name="Text Box 4"/>
          <p:cNvSpPr txBox="1">
            <a:spLocks noChangeArrowheads="1"/>
          </p:cNvSpPr>
          <p:nvPr/>
        </p:nvSpPr>
        <p:spPr bwMode="auto">
          <a:xfrm>
            <a:off x="3124200" y="2209800"/>
            <a:ext cx="2004373" cy="340735"/>
          </a:xfrm>
          <a:prstGeom prst="rect">
            <a:avLst/>
          </a:prstGeom>
          <a:noFill/>
          <a:ln w="9525">
            <a:noFill/>
            <a:round/>
            <a:headEnd/>
            <a:tailEnd/>
          </a:ln>
          <a:effectLst/>
        </p:spPr>
        <p:txBody>
          <a:bodyPr wrap="none" lIns="90000" tIns="46800" rIns="90000" bIns="46800">
            <a:spAutoFit/>
          </a:bodyPr>
          <a:lstStyle/>
          <a:p>
            <a:pPr eaLnBrk="1" hangingPunct="1">
              <a:lnSpc>
                <a:spcPct val="100000"/>
              </a:lnSpc>
              <a:buFont typeface="Arial" pitchFamily="34"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600" dirty="0">
                <a:solidFill>
                  <a:srgbClr val="000000"/>
                </a:solidFill>
                <a:latin typeface="Arial" pitchFamily="34" charset="0"/>
              </a:rPr>
              <a:t>Multi-bunch Regime</a:t>
            </a:r>
            <a:endParaRPr lang="en-GB" sz="1800" dirty="0">
              <a:solidFill>
                <a:srgbClr val="000000"/>
              </a:solidFill>
              <a:latin typeface="Arial" pitchFamily="34" charset="0"/>
            </a:endParaRPr>
          </a:p>
        </p:txBody>
      </p:sp>
      <p:sp>
        <p:nvSpPr>
          <p:cNvPr id="17" name="Date Placeholder 2"/>
          <p:cNvSpPr txBox="1">
            <a:spLocks/>
          </p:cNvSpPr>
          <p:nvPr/>
        </p:nvSpPr>
        <p:spPr>
          <a:xfrm>
            <a:off x="0" y="6492875"/>
            <a:ext cx="2895600" cy="365125"/>
          </a:xfrm>
          <a:prstGeom prst="rect">
            <a:avLst/>
          </a:prstGeom>
        </p:spPr>
        <p:txBody>
          <a:bodyPr vert="horz" anchor="b"/>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smtClean="0">
                <a:ln>
                  <a:noFill/>
                </a:ln>
                <a:solidFill>
                  <a:schemeClr val="tx1"/>
                </a:solidFill>
                <a:effectLst/>
                <a:uLnTx/>
                <a:uFillTx/>
                <a:latin typeface="+mn-lt"/>
                <a:ea typeface="+mn-ea"/>
                <a:cs typeface="+mn-cs"/>
              </a:rPr>
              <a:t>CLIC workshop  15-16 September 2009</a:t>
            </a:r>
            <a:endParaRPr kumimoji="0" lang="en-US" sz="1000" b="1" i="0" u="none" strike="noStrike" kern="1200" cap="none" spc="0" normalizeH="0" baseline="0" noProof="0" dirty="0">
              <a:ln>
                <a:noFill/>
              </a:ln>
              <a:solidFill>
                <a:schemeClr val="tx1"/>
              </a:solidFill>
              <a:effectLst/>
              <a:uLnTx/>
              <a:uFillTx/>
              <a:latin typeface="+mn-lt"/>
              <a:ea typeface="+mn-ea"/>
              <a:cs typeface="+mn-cs"/>
            </a:endParaRPr>
          </a:p>
        </p:txBody>
      </p:sp>
      <p:sp>
        <p:nvSpPr>
          <p:cNvPr id="18" name="Rectangle 17"/>
          <p:cNvSpPr/>
          <p:nvPr/>
        </p:nvSpPr>
        <p:spPr>
          <a:xfrm>
            <a:off x="6324600" y="6248400"/>
            <a:ext cx="2175596" cy="369332"/>
          </a:xfrm>
          <a:prstGeom prst="rect">
            <a:avLst/>
          </a:prstGeom>
        </p:spPr>
        <p:txBody>
          <a:bodyPr wrap="none">
            <a:spAutoFit/>
          </a:bodyPr>
          <a:lstStyle/>
          <a:p>
            <a:r>
              <a:rPr lang="en-US" b="1" dirty="0" smtClean="0"/>
              <a:t>Courtesy A. </a:t>
            </a:r>
            <a:r>
              <a:rPr lang="en-US" b="1" dirty="0" err="1" smtClean="0"/>
              <a:t>Lunin</a:t>
            </a:r>
            <a:endParaRPr lang="en-US" b="1" dirty="0"/>
          </a:p>
        </p:txBody>
      </p:sp>
    </p:spTree>
  </p:cSld>
  <p:clrMapOvr>
    <a:masterClrMapping/>
  </p:clrMapOvr>
  <p:timing>
    <p:tnLst>
      <p:par>
        <p:cTn id="1" dur="indefinite" restart="never" nodeType="tmRoot"/>
      </p:par>
    </p:tnLst>
  </p:timing>
</p:sld>
</file>

<file path=ppt/theme/_rels/theme4.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7590</TotalTime>
  <Words>2159</Words>
  <Application>Microsoft Office PowerPoint</Application>
  <PresentationFormat>On-screen Show (4:3)</PresentationFormat>
  <Paragraphs>727</Paragraphs>
  <Slides>23</Slides>
  <Notes>23</Notes>
  <HiddenSlides>0</HiddenSlides>
  <MMClips>0</MMClips>
  <ScaleCrop>false</ScaleCrop>
  <HeadingPairs>
    <vt:vector size="6" baseType="variant">
      <vt:variant>
        <vt:lpstr>Theme</vt:lpstr>
      </vt:variant>
      <vt:variant>
        <vt:i4>4</vt:i4>
      </vt:variant>
      <vt:variant>
        <vt:lpstr>Embedded OLE Servers</vt:lpstr>
      </vt:variant>
      <vt:variant>
        <vt:i4>1</vt:i4>
      </vt:variant>
      <vt:variant>
        <vt:lpstr>Slide Titles</vt:lpstr>
      </vt:variant>
      <vt:variant>
        <vt:i4>23</vt:i4>
      </vt:variant>
    </vt:vector>
  </HeadingPairs>
  <TitlesOfParts>
    <vt:vector size="28" baseType="lpstr">
      <vt:lpstr>2_Office Theme</vt:lpstr>
      <vt:lpstr>1_Office Theme</vt:lpstr>
      <vt:lpstr>Custom Design</vt:lpstr>
      <vt:lpstr>Concourse</vt:lpstr>
      <vt:lpstr>Mathcad</vt:lpstr>
      <vt:lpstr>CLIC module instrumentation</vt:lpstr>
      <vt:lpstr>CLIC module, Type 1</vt:lpstr>
      <vt:lpstr>BPM collaborations</vt:lpstr>
      <vt:lpstr>BPM and WFM specifications</vt:lpstr>
      <vt:lpstr>Main beam choke BPM</vt:lpstr>
      <vt:lpstr>Slide 6</vt:lpstr>
      <vt:lpstr>Slide 7</vt:lpstr>
      <vt:lpstr>Slide 8</vt:lpstr>
      <vt:lpstr>Slide 9</vt:lpstr>
      <vt:lpstr>FNAL Low-Q cavity BPM</vt:lpstr>
      <vt:lpstr>Main beam BPM</vt:lpstr>
      <vt:lpstr>Drive beam BPM</vt:lpstr>
      <vt:lpstr>Slide 13</vt:lpstr>
      <vt:lpstr>Slide 14</vt:lpstr>
      <vt:lpstr>BLM schedule</vt:lpstr>
      <vt:lpstr>Slide 16</vt:lpstr>
      <vt:lpstr>Module acquisition systems</vt:lpstr>
      <vt:lpstr>Slide 18</vt:lpstr>
      <vt:lpstr>LAPP BPM Read-out electronics</vt:lpstr>
      <vt:lpstr>Specifications of sector instruments</vt:lpstr>
      <vt:lpstr>Sector instrumentation</vt:lpstr>
      <vt:lpstr>Module types</vt:lpstr>
      <vt:lpstr>Summery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soby</dc:creator>
  <cp:lastModifiedBy>soby</cp:lastModifiedBy>
  <cp:revision>297</cp:revision>
  <dcterms:created xsi:type="dcterms:W3CDTF">2008-10-06T13:07:40Z</dcterms:created>
  <dcterms:modified xsi:type="dcterms:W3CDTF">2009-09-15T12:15:03Z</dcterms:modified>
</cp:coreProperties>
</file>