
<file path=[Content_Types].xml><?xml version="1.0" encoding="utf-8"?>
<Types xmlns="http://schemas.openxmlformats.org/package/2006/content-types">
  <Default Extension="png" ContentType="image/png"/>
  <Default Extension="bin" ContentType="application/vnd.openxmlformats-officedocument.oleObject"/>
  <Default Extension="vsd" ContentType="application/vnd.visio"/>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8"/>
  </p:notesMasterIdLst>
  <p:handoutMasterIdLst>
    <p:handoutMasterId r:id="rId39"/>
  </p:handoutMasterIdLst>
  <p:sldIdLst>
    <p:sldId id="257" r:id="rId2"/>
    <p:sldId id="304" r:id="rId3"/>
    <p:sldId id="297" r:id="rId4"/>
    <p:sldId id="333" r:id="rId5"/>
    <p:sldId id="362" r:id="rId6"/>
    <p:sldId id="359" r:id="rId7"/>
    <p:sldId id="300" r:id="rId8"/>
    <p:sldId id="388" r:id="rId9"/>
    <p:sldId id="368" r:id="rId10"/>
    <p:sldId id="367" r:id="rId11"/>
    <p:sldId id="374" r:id="rId12"/>
    <p:sldId id="360" r:id="rId13"/>
    <p:sldId id="381" r:id="rId14"/>
    <p:sldId id="370" r:id="rId15"/>
    <p:sldId id="334" r:id="rId16"/>
    <p:sldId id="335" r:id="rId17"/>
    <p:sldId id="258" r:id="rId18"/>
    <p:sldId id="385" r:id="rId19"/>
    <p:sldId id="386" r:id="rId20"/>
    <p:sldId id="287" r:id="rId21"/>
    <p:sldId id="383" r:id="rId22"/>
    <p:sldId id="268" r:id="rId23"/>
    <p:sldId id="363" r:id="rId24"/>
    <p:sldId id="261" r:id="rId25"/>
    <p:sldId id="337" r:id="rId26"/>
    <p:sldId id="279" r:id="rId27"/>
    <p:sldId id="357" r:id="rId28"/>
    <p:sldId id="389" r:id="rId29"/>
    <p:sldId id="390" r:id="rId30"/>
    <p:sldId id="392" r:id="rId31"/>
    <p:sldId id="393" r:id="rId32"/>
    <p:sldId id="384" r:id="rId33"/>
    <p:sldId id="318" r:id="rId34"/>
    <p:sldId id="286" r:id="rId35"/>
    <p:sldId id="361" r:id="rId36"/>
    <p:sldId id="298"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5860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70" autoAdjust="0"/>
    <p:restoredTop sz="94660"/>
  </p:normalViewPr>
  <p:slideViewPr>
    <p:cSldViewPr>
      <p:cViewPr varScale="1">
        <p:scale>
          <a:sx n="98" d="100"/>
          <a:sy n="98" d="100"/>
        </p:scale>
        <p:origin x="1122" y="9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101" d="100"/>
          <a:sy n="101" d="100"/>
        </p:scale>
        <p:origin x="3552"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USB%20Cle%2028032014\Fellow\2014-12-17%20mesures%20continue%201%20pt\st1%20mesure6AS1.xls"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ern.ch\dfs\Support\SurveyingEng\SU_Public\Vivien_maquette_169\2014\Lab\2014-02-24-25_duty_cycle\Graphique_presentation\poutre+composants\donnee.xlsx" TargetMode="External"/></Relationships>
</file>

<file path=ppt/charts/_rels/chart3.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embeddings/oleObject2.bin"/><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8453014655822234"/>
          <c:y val="9.5956569881889747E-2"/>
          <c:w val="0.69850010518904138"/>
          <c:h val="0.73541240855531365"/>
        </c:manualLayout>
      </c:layout>
      <c:scatterChart>
        <c:scatterStyle val="lineMarker"/>
        <c:varyColors val="0"/>
        <c:ser>
          <c:idx val="0"/>
          <c:order val="0"/>
          <c:tx>
            <c:v>mesures</c:v>
          </c:tx>
          <c:spPr>
            <a:ln w="28575">
              <a:noFill/>
            </a:ln>
          </c:spPr>
          <c:marker>
            <c:symbol val="circle"/>
            <c:size val="2"/>
            <c:spPr>
              <a:solidFill>
                <a:schemeClr val="accent5"/>
              </a:solidFill>
              <a:ln>
                <a:solidFill>
                  <a:srgbClr val="002060"/>
                </a:solidFill>
              </a:ln>
            </c:spPr>
          </c:marker>
          <c:xVal>
            <c:numRef>
              <c:f>Sheet1!$B$34:$B$290</c:f>
              <c:numCache>
                <c:formatCode>[$-F400]h:mm:ss\ AM/PM</c:formatCode>
                <c:ptCount val="257"/>
                <c:pt idx="0">
                  <c:v>0.58082175925925927</c:v>
                </c:pt>
                <c:pt idx="1">
                  <c:v>0.58113425925925932</c:v>
                </c:pt>
                <c:pt idx="2">
                  <c:v>0.58143518518518522</c:v>
                </c:pt>
                <c:pt idx="3">
                  <c:v>0.5817592592592592</c:v>
                </c:pt>
                <c:pt idx="4">
                  <c:v>0.58206018518518521</c:v>
                </c:pt>
                <c:pt idx="5">
                  <c:v>0.58240740740740737</c:v>
                </c:pt>
                <c:pt idx="6">
                  <c:v>0.58273148148148146</c:v>
                </c:pt>
                <c:pt idx="7">
                  <c:v>0.58305555555555555</c:v>
                </c:pt>
                <c:pt idx="8">
                  <c:v>0.58336805555555549</c:v>
                </c:pt>
                <c:pt idx="9">
                  <c:v>0.58371527777777776</c:v>
                </c:pt>
                <c:pt idx="10">
                  <c:v>0.58407407407407408</c:v>
                </c:pt>
                <c:pt idx="11">
                  <c:v>0.58447916666666666</c:v>
                </c:pt>
                <c:pt idx="12">
                  <c:v>0.58481481481481479</c:v>
                </c:pt>
                <c:pt idx="13">
                  <c:v>0.58518518518518514</c:v>
                </c:pt>
                <c:pt idx="14">
                  <c:v>0.585474537037037</c:v>
                </c:pt>
                <c:pt idx="15">
                  <c:v>0.5857754629629629</c:v>
                </c:pt>
                <c:pt idx="16">
                  <c:v>0.58606481481481476</c:v>
                </c:pt>
                <c:pt idx="17">
                  <c:v>0.58636574074074077</c:v>
                </c:pt>
                <c:pt idx="18">
                  <c:v>0.58666666666666667</c:v>
                </c:pt>
                <c:pt idx="19">
                  <c:v>0.58695601851851853</c:v>
                </c:pt>
                <c:pt idx="20">
                  <c:v>0.58725694444444443</c:v>
                </c:pt>
                <c:pt idx="21">
                  <c:v>0.58758101851851852</c:v>
                </c:pt>
                <c:pt idx="22">
                  <c:v>0.58787037037037038</c:v>
                </c:pt>
                <c:pt idx="23">
                  <c:v>0.58817129629629628</c:v>
                </c:pt>
                <c:pt idx="24">
                  <c:v>0.58847222222222217</c:v>
                </c:pt>
                <c:pt idx="25">
                  <c:v>0.58877314814814818</c:v>
                </c:pt>
                <c:pt idx="26">
                  <c:v>0.58907407407407408</c:v>
                </c:pt>
                <c:pt idx="27">
                  <c:v>0.58937499999999998</c:v>
                </c:pt>
                <c:pt idx="28">
                  <c:v>0.58967592592592599</c:v>
                </c:pt>
                <c:pt idx="29">
                  <c:v>0.58997685185185189</c:v>
                </c:pt>
                <c:pt idx="30">
                  <c:v>0.59026620370370375</c:v>
                </c:pt>
                <c:pt idx="31">
                  <c:v>0.59056712962962965</c:v>
                </c:pt>
                <c:pt idx="32">
                  <c:v>0.59086805555555555</c:v>
                </c:pt>
                <c:pt idx="33">
                  <c:v>0.59115740740740741</c:v>
                </c:pt>
                <c:pt idx="34">
                  <c:v>0.59145833333333331</c:v>
                </c:pt>
                <c:pt idx="35">
                  <c:v>0.59175925925925921</c:v>
                </c:pt>
                <c:pt idx="36">
                  <c:v>0.59207175925925926</c:v>
                </c:pt>
                <c:pt idx="37">
                  <c:v>0.59236111111111112</c:v>
                </c:pt>
                <c:pt idx="38">
                  <c:v>0.59266203703703701</c:v>
                </c:pt>
                <c:pt idx="39">
                  <c:v>0.59296296296296302</c:v>
                </c:pt>
                <c:pt idx="40">
                  <c:v>0.59326388888888892</c:v>
                </c:pt>
                <c:pt idx="41">
                  <c:v>0.59356481481481482</c:v>
                </c:pt>
                <c:pt idx="42">
                  <c:v>0.59385416666666668</c:v>
                </c:pt>
                <c:pt idx="43">
                  <c:v>0.59415509259259258</c:v>
                </c:pt>
                <c:pt idx="44">
                  <c:v>0.59444444444444444</c:v>
                </c:pt>
                <c:pt idx="45">
                  <c:v>0.59474537037037034</c:v>
                </c:pt>
                <c:pt idx="46">
                  <c:v>0.5950347222222222</c:v>
                </c:pt>
                <c:pt idx="47">
                  <c:v>0.5953356481481481</c:v>
                </c:pt>
                <c:pt idx="48">
                  <c:v>0.595636574074074</c:v>
                </c:pt>
                <c:pt idx="49">
                  <c:v>0.59593750000000001</c:v>
                </c:pt>
                <c:pt idx="50">
                  <c:v>0.59623842592592591</c:v>
                </c:pt>
                <c:pt idx="51">
                  <c:v>0.59653935185185192</c:v>
                </c:pt>
                <c:pt idx="52">
                  <c:v>0.59684027777777782</c:v>
                </c:pt>
                <c:pt idx="53">
                  <c:v>0.59714120370370372</c:v>
                </c:pt>
                <c:pt idx="54">
                  <c:v>0.59743055555555558</c:v>
                </c:pt>
                <c:pt idx="55">
                  <c:v>0.59773148148148147</c:v>
                </c:pt>
                <c:pt idx="56">
                  <c:v>0.59802083333333333</c:v>
                </c:pt>
                <c:pt idx="57">
                  <c:v>0.59831018518518519</c:v>
                </c:pt>
                <c:pt idx="58">
                  <c:v>0.59861111111111109</c:v>
                </c:pt>
                <c:pt idx="59">
                  <c:v>0.59891203703703699</c:v>
                </c:pt>
                <c:pt idx="60">
                  <c:v>0.59922453703703704</c:v>
                </c:pt>
                <c:pt idx="61">
                  <c:v>0.59952546296296294</c:v>
                </c:pt>
                <c:pt idx="62">
                  <c:v>0.59982638888888895</c:v>
                </c:pt>
                <c:pt idx="63">
                  <c:v>0.60016203703703697</c:v>
                </c:pt>
                <c:pt idx="64">
                  <c:v>0.60048611111111116</c:v>
                </c:pt>
                <c:pt idx="65">
                  <c:v>0.60077546296296302</c:v>
                </c:pt>
                <c:pt idx="66">
                  <c:v>0.60107638888888892</c:v>
                </c:pt>
                <c:pt idx="67">
                  <c:v>0.60137731481481482</c:v>
                </c:pt>
                <c:pt idx="68">
                  <c:v>0.60167824074074072</c:v>
                </c:pt>
                <c:pt idx="69">
                  <c:v>0.60197916666666662</c:v>
                </c:pt>
                <c:pt idx="70">
                  <c:v>0.60228009259259263</c:v>
                </c:pt>
                <c:pt idx="71">
                  <c:v>0.60256944444444438</c:v>
                </c:pt>
                <c:pt idx="72">
                  <c:v>0.60287037037037039</c:v>
                </c:pt>
                <c:pt idx="73">
                  <c:v>0.60318287037037044</c:v>
                </c:pt>
                <c:pt idx="74">
                  <c:v>0.60348379629629634</c:v>
                </c:pt>
                <c:pt idx="75">
                  <c:v>0.60378472222222224</c:v>
                </c:pt>
                <c:pt idx="76">
                  <c:v>0.60408564814814814</c:v>
                </c:pt>
                <c:pt idx="77">
                  <c:v>0.60438657407407403</c:v>
                </c:pt>
                <c:pt idx="78">
                  <c:v>0.60468749999999993</c:v>
                </c:pt>
                <c:pt idx="79">
                  <c:v>0.60498842592592594</c:v>
                </c:pt>
                <c:pt idx="80">
                  <c:v>0.6052777777777778</c:v>
                </c:pt>
                <c:pt idx="81">
                  <c:v>0.6055787037037037</c:v>
                </c:pt>
                <c:pt idx="82">
                  <c:v>0.60590277777777779</c:v>
                </c:pt>
                <c:pt idx="83">
                  <c:v>0.60619212962962965</c:v>
                </c:pt>
                <c:pt idx="84">
                  <c:v>0.60649305555555555</c:v>
                </c:pt>
                <c:pt idx="85">
                  <c:v>0.60679398148148145</c:v>
                </c:pt>
                <c:pt idx="86">
                  <c:v>0.60709490740740735</c:v>
                </c:pt>
                <c:pt idx="87">
                  <c:v>0.60738425925925921</c:v>
                </c:pt>
                <c:pt idx="88">
                  <c:v>0.60769675925925926</c:v>
                </c:pt>
                <c:pt idx="89">
                  <c:v>0.6080902777777778</c:v>
                </c:pt>
                <c:pt idx="90">
                  <c:v>0.6083912037037037</c:v>
                </c:pt>
                <c:pt idx="91">
                  <c:v>0.60870370370370364</c:v>
                </c:pt>
                <c:pt idx="92">
                  <c:v>0.60900462962962965</c:v>
                </c:pt>
                <c:pt idx="93">
                  <c:v>0.60930555555555554</c:v>
                </c:pt>
                <c:pt idx="94">
                  <c:v>0.60961805555555559</c:v>
                </c:pt>
                <c:pt idx="95">
                  <c:v>0.60991898148148149</c:v>
                </c:pt>
                <c:pt idx="96">
                  <c:v>0.61021990740740739</c:v>
                </c:pt>
                <c:pt idx="97">
                  <c:v>0.61053240740740744</c:v>
                </c:pt>
                <c:pt idx="98">
                  <c:v>0.61083333333333334</c:v>
                </c:pt>
                <c:pt idx="99">
                  <c:v>0.61114583333333339</c:v>
                </c:pt>
                <c:pt idx="100">
                  <c:v>0.61144675925925929</c:v>
                </c:pt>
                <c:pt idx="101">
                  <c:v>0.61174768518518519</c:v>
                </c:pt>
                <c:pt idx="102">
                  <c:v>0.61204861111111108</c:v>
                </c:pt>
                <c:pt idx="103">
                  <c:v>0.61234953703703698</c:v>
                </c:pt>
                <c:pt idx="104">
                  <c:v>0.61265046296296299</c:v>
                </c:pt>
                <c:pt idx="105">
                  <c:v>0.61293981481481474</c:v>
                </c:pt>
                <c:pt idx="106">
                  <c:v>0.61325231481481479</c:v>
                </c:pt>
                <c:pt idx="107">
                  <c:v>0.61357638888888888</c:v>
                </c:pt>
                <c:pt idx="108">
                  <c:v>0.61390046296296297</c:v>
                </c:pt>
                <c:pt idx="109">
                  <c:v>0.61421296296296302</c:v>
                </c:pt>
                <c:pt idx="110">
                  <c:v>0.61450231481481488</c:v>
                </c:pt>
                <c:pt idx="111">
                  <c:v>0.61481481481481481</c:v>
                </c:pt>
                <c:pt idx="112">
                  <c:v>0.61512731481481475</c:v>
                </c:pt>
                <c:pt idx="113">
                  <c:v>0.6154398148148148</c:v>
                </c:pt>
                <c:pt idx="114">
                  <c:v>0.61572916666666666</c:v>
                </c:pt>
                <c:pt idx="115">
                  <c:v>0.61605324074074075</c:v>
                </c:pt>
                <c:pt idx="116">
                  <c:v>0.61635416666666665</c:v>
                </c:pt>
                <c:pt idx="117">
                  <c:v>0.61664351851851851</c:v>
                </c:pt>
                <c:pt idx="118">
                  <c:v>0.61695601851851845</c:v>
                </c:pt>
                <c:pt idx="119">
                  <c:v>0.61724537037037031</c:v>
                </c:pt>
                <c:pt idx="120">
                  <c:v>0.61754629629629632</c:v>
                </c:pt>
                <c:pt idx="121">
                  <c:v>0.61784722222222221</c:v>
                </c:pt>
                <c:pt idx="122">
                  <c:v>0.61814814814814811</c:v>
                </c:pt>
                <c:pt idx="123">
                  <c:v>0.61848379629629624</c:v>
                </c:pt>
                <c:pt idx="124">
                  <c:v>0.61879629629629629</c:v>
                </c:pt>
                <c:pt idx="125">
                  <c:v>0.61909722222222219</c:v>
                </c:pt>
                <c:pt idx="126">
                  <c:v>0.61938657407407405</c:v>
                </c:pt>
                <c:pt idx="127">
                  <c:v>0.61968750000000006</c:v>
                </c:pt>
                <c:pt idx="128">
                  <c:v>0.62006944444444445</c:v>
                </c:pt>
                <c:pt idx="129">
                  <c:v>0.62035879629629631</c:v>
                </c:pt>
                <c:pt idx="130">
                  <c:v>0.62065972222222221</c:v>
                </c:pt>
                <c:pt idx="131">
                  <c:v>0.62096064814814811</c:v>
                </c:pt>
                <c:pt idx="132">
                  <c:v>0.62126157407407401</c:v>
                </c:pt>
                <c:pt idx="133">
                  <c:v>0.62157407407407406</c:v>
                </c:pt>
                <c:pt idx="134">
                  <c:v>0.62188657407407411</c:v>
                </c:pt>
                <c:pt idx="135">
                  <c:v>0.62219907407407404</c:v>
                </c:pt>
                <c:pt idx="136">
                  <c:v>0.62249999999999994</c:v>
                </c:pt>
                <c:pt idx="137">
                  <c:v>0.62281249999999999</c:v>
                </c:pt>
                <c:pt idx="138">
                  <c:v>0.62311342592592589</c:v>
                </c:pt>
                <c:pt idx="139">
                  <c:v>0.6234143518518519</c:v>
                </c:pt>
                <c:pt idx="140">
                  <c:v>0.62376157407407407</c:v>
                </c:pt>
                <c:pt idx="141">
                  <c:v>0.62406249999999996</c:v>
                </c:pt>
                <c:pt idx="142">
                  <c:v>0.62437500000000001</c:v>
                </c:pt>
                <c:pt idx="143">
                  <c:v>0.62468749999999995</c:v>
                </c:pt>
                <c:pt idx="144">
                  <c:v>0.62498842592592596</c:v>
                </c:pt>
                <c:pt idx="145">
                  <c:v>0.62531250000000005</c:v>
                </c:pt>
                <c:pt idx="146">
                  <c:v>0.62562499999999999</c:v>
                </c:pt>
                <c:pt idx="147">
                  <c:v>0.62592592592592589</c:v>
                </c:pt>
                <c:pt idx="148">
                  <c:v>0.62622685185185178</c:v>
                </c:pt>
                <c:pt idx="149">
                  <c:v>0.62651620370370364</c:v>
                </c:pt>
                <c:pt idx="150">
                  <c:v>0.62681712962962965</c:v>
                </c:pt>
                <c:pt idx="151">
                  <c:v>0.62711805555555555</c:v>
                </c:pt>
                <c:pt idx="152">
                  <c:v>0.6274305555555556</c:v>
                </c:pt>
                <c:pt idx="153">
                  <c:v>0.6277314814814815</c:v>
                </c:pt>
                <c:pt idx="154">
                  <c:v>0.6280324074074074</c:v>
                </c:pt>
                <c:pt idx="155">
                  <c:v>0.6283333333333333</c:v>
                </c:pt>
                <c:pt idx="156">
                  <c:v>0.6286342592592592</c:v>
                </c:pt>
                <c:pt idx="157">
                  <c:v>0.62893518518518521</c:v>
                </c:pt>
                <c:pt idx="158">
                  <c:v>0.62923611111111111</c:v>
                </c:pt>
                <c:pt idx="159">
                  <c:v>0.62953703703703701</c:v>
                </c:pt>
                <c:pt idx="160">
                  <c:v>0.62983796296296302</c:v>
                </c:pt>
                <c:pt idx="161">
                  <c:v>0.63015046296296295</c:v>
                </c:pt>
                <c:pt idx="162">
                  <c:v>0.63045138888888885</c:v>
                </c:pt>
                <c:pt idx="163">
                  <c:v>0.63075231481481475</c:v>
                </c:pt>
                <c:pt idx="164">
                  <c:v>0.63105324074074076</c:v>
                </c:pt>
                <c:pt idx="165">
                  <c:v>0.63135416666666666</c:v>
                </c:pt>
                <c:pt idx="166">
                  <c:v>0.63166666666666671</c:v>
                </c:pt>
                <c:pt idx="167">
                  <c:v>0.63196759259259261</c:v>
                </c:pt>
                <c:pt idx="168">
                  <c:v>0.63228009259259255</c:v>
                </c:pt>
                <c:pt idx="169">
                  <c:v>0.6325925925925926</c:v>
                </c:pt>
                <c:pt idx="170">
                  <c:v>0.63288194444444446</c:v>
                </c:pt>
                <c:pt idx="171">
                  <c:v>0.63318287037037035</c:v>
                </c:pt>
                <c:pt idx="172">
                  <c:v>0.63348379629629636</c:v>
                </c:pt>
                <c:pt idx="173">
                  <c:v>0.63377314814814811</c:v>
                </c:pt>
                <c:pt idx="174">
                  <c:v>0.63407407407407412</c:v>
                </c:pt>
                <c:pt idx="175">
                  <c:v>0.63438657407407406</c:v>
                </c:pt>
                <c:pt idx="176">
                  <c:v>0.63468749999999996</c:v>
                </c:pt>
                <c:pt idx="177">
                  <c:v>0.63501157407407405</c:v>
                </c:pt>
                <c:pt idx="178">
                  <c:v>0.63531250000000006</c:v>
                </c:pt>
                <c:pt idx="179">
                  <c:v>0.63561342592592596</c:v>
                </c:pt>
                <c:pt idx="180">
                  <c:v>0.63591435185185186</c:v>
                </c:pt>
                <c:pt idx="181">
                  <c:v>0.63621527777777775</c:v>
                </c:pt>
                <c:pt idx="182">
                  <c:v>0.6365277777777778</c:v>
                </c:pt>
                <c:pt idx="183">
                  <c:v>0.6368287037037037</c:v>
                </c:pt>
                <c:pt idx="184">
                  <c:v>0.63715277777777779</c:v>
                </c:pt>
                <c:pt idx="185">
                  <c:v>0.63745370370370369</c:v>
                </c:pt>
                <c:pt idx="186">
                  <c:v>0.63778935185185182</c:v>
                </c:pt>
                <c:pt idx="187">
                  <c:v>0.63810185185185186</c:v>
                </c:pt>
                <c:pt idx="188">
                  <c:v>0.63839120370370372</c:v>
                </c:pt>
                <c:pt idx="189">
                  <c:v>0.63869212962962962</c:v>
                </c:pt>
                <c:pt idx="190">
                  <c:v>0.63899305555555552</c:v>
                </c:pt>
                <c:pt idx="191">
                  <c:v>0.63929398148148142</c:v>
                </c:pt>
                <c:pt idx="192">
                  <c:v>0.63958333333333328</c:v>
                </c:pt>
                <c:pt idx="193">
                  <c:v>0.63988425925925929</c:v>
                </c:pt>
                <c:pt idx="194">
                  <c:v>0.64018518518518519</c:v>
                </c:pt>
                <c:pt idx="195">
                  <c:v>0.64049768518518524</c:v>
                </c:pt>
                <c:pt idx="196">
                  <c:v>0.64079861111111114</c:v>
                </c:pt>
                <c:pt idx="197">
                  <c:v>0.64111111111111108</c:v>
                </c:pt>
                <c:pt idx="198">
                  <c:v>0.64142361111111112</c:v>
                </c:pt>
                <c:pt idx="199">
                  <c:v>0.64173611111111117</c:v>
                </c:pt>
                <c:pt idx="200">
                  <c:v>0.64204861111111111</c:v>
                </c:pt>
                <c:pt idx="201">
                  <c:v>0.64234953703703701</c:v>
                </c:pt>
                <c:pt idx="202">
                  <c:v>0.64266203703703706</c:v>
                </c:pt>
                <c:pt idx="203">
                  <c:v>0.64298611111111115</c:v>
                </c:pt>
                <c:pt idx="204">
                  <c:v>0.64327546296296301</c:v>
                </c:pt>
                <c:pt idx="205">
                  <c:v>0.64358796296296295</c:v>
                </c:pt>
                <c:pt idx="206">
                  <c:v>0.64390046296296299</c:v>
                </c:pt>
                <c:pt idx="207">
                  <c:v>0.64421296296296293</c:v>
                </c:pt>
                <c:pt idx="208">
                  <c:v>0.64451388888888894</c:v>
                </c:pt>
                <c:pt idx="209">
                  <c:v>0.6448032407407408</c:v>
                </c:pt>
                <c:pt idx="210">
                  <c:v>0.6451041666666667</c:v>
                </c:pt>
                <c:pt idx="211">
                  <c:v>0.6454050925925926</c:v>
                </c:pt>
                <c:pt idx="212">
                  <c:v>0.64569444444444446</c:v>
                </c:pt>
                <c:pt idx="213">
                  <c:v>0.64599537037037036</c:v>
                </c:pt>
                <c:pt idx="214">
                  <c:v>0.64629629629629626</c:v>
                </c:pt>
                <c:pt idx="215">
                  <c:v>0.64660879629629631</c:v>
                </c:pt>
                <c:pt idx="216">
                  <c:v>0.64690972222222221</c:v>
                </c:pt>
                <c:pt idx="217">
                  <c:v>0.64730324074074075</c:v>
                </c:pt>
                <c:pt idx="218">
                  <c:v>0.64760416666666665</c:v>
                </c:pt>
                <c:pt idx="219">
                  <c:v>0.64796296296296296</c:v>
                </c:pt>
                <c:pt idx="220">
                  <c:v>0.64826388888888886</c:v>
                </c:pt>
                <c:pt idx="221">
                  <c:v>0.64856481481481476</c:v>
                </c:pt>
                <c:pt idx="222">
                  <c:v>0.64885416666666662</c:v>
                </c:pt>
                <c:pt idx="223">
                  <c:v>0.64915509259259252</c:v>
                </c:pt>
                <c:pt idx="224">
                  <c:v>0.64945601851851853</c:v>
                </c:pt>
                <c:pt idx="225">
                  <c:v>0.64975694444444443</c:v>
                </c:pt>
                <c:pt idx="226">
                  <c:v>0.65009259259259256</c:v>
                </c:pt>
                <c:pt idx="227">
                  <c:v>0.65039351851851845</c:v>
                </c:pt>
                <c:pt idx="228">
                  <c:v>0.65074074074074073</c:v>
                </c:pt>
                <c:pt idx="229">
                  <c:v>0.65104166666666663</c:v>
                </c:pt>
                <c:pt idx="230">
                  <c:v>0.65134259259259253</c:v>
                </c:pt>
                <c:pt idx="231">
                  <c:v>0.65164351851851854</c:v>
                </c:pt>
                <c:pt idx="232">
                  <c:v>0.6519328703703704</c:v>
                </c:pt>
                <c:pt idx="233">
                  <c:v>0.65224537037037034</c:v>
                </c:pt>
                <c:pt idx="234">
                  <c:v>0.6525347222222222</c:v>
                </c:pt>
                <c:pt idx="235">
                  <c:v>0.65284722222222225</c:v>
                </c:pt>
                <c:pt idx="236">
                  <c:v>0.65315972222222218</c:v>
                </c:pt>
                <c:pt idx="237">
                  <c:v>0.65346064814814808</c:v>
                </c:pt>
                <c:pt idx="238">
                  <c:v>0.65376157407407409</c:v>
                </c:pt>
                <c:pt idx="239">
                  <c:v>0.65407407407407414</c:v>
                </c:pt>
                <c:pt idx="240">
                  <c:v>0.65437500000000004</c:v>
                </c:pt>
                <c:pt idx="241">
                  <c:v>0.65476851851851847</c:v>
                </c:pt>
                <c:pt idx="242">
                  <c:v>0.65505787037037033</c:v>
                </c:pt>
                <c:pt idx="243">
                  <c:v>0.65535879629629623</c:v>
                </c:pt>
                <c:pt idx="244">
                  <c:v>0.65565972222222224</c:v>
                </c:pt>
                <c:pt idx="245">
                  <c:v>0.65596064814814814</c:v>
                </c:pt>
                <c:pt idx="246">
                  <c:v>0.65626157407407404</c:v>
                </c:pt>
                <c:pt idx="247">
                  <c:v>0.65656250000000005</c:v>
                </c:pt>
                <c:pt idx="248">
                  <c:v>0.65687499999999999</c:v>
                </c:pt>
                <c:pt idx="249">
                  <c:v>0.65718750000000004</c:v>
                </c:pt>
                <c:pt idx="250">
                  <c:v>0.65748842592592593</c:v>
                </c:pt>
                <c:pt idx="251">
                  <c:v>0.65780092592592598</c:v>
                </c:pt>
                <c:pt idx="252">
                  <c:v>0.65811342592592592</c:v>
                </c:pt>
                <c:pt idx="253">
                  <c:v>0.65841435185185182</c:v>
                </c:pt>
                <c:pt idx="254">
                  <c:v>0.65870370370370368</c:v>
                </c:pt>
                <c:pt idx="255">
                  <c:v>0.65901620370370373</c:v>
                </c:pt>
              </c:numCache>
            </c:numRef>
          </c:xVal>
          <c:yVal>
            <c:numRef>
              <c:f>Sheet1!$F$34:$F$290</c:f>
              <c:numCache>
                <c:formatCode>General</c:formatCode>
                <c:ptCount val="257"/>
                <c:pt idx="0">
                  <c:v>132.7159</c:v>
                </c:pt>
                <c:pt idx="1">
                  <c:v>132.71680000000001</c:v>
                </c:pt>
                <c:pt idx="2">
                  <c:v>132.7141</c:v>
                </c:pt>
                <c:pt idx="3">
                  <c:v>132.71700000000001</c:v>
                </c:pt>
                <c:pt idx="4">
                  <c:v>132.71610000000001</c:v>
                </c:pt>
                <c:pt idx="5">
                  <c:v>132.71530000000001</c:v>
                </c:pt>
                <c:pt idx="6">
                  <c:v>132.71520000000001</c:v>
                </c:pt>
                <c:pt idx="7">
                  <c:v>132.7174</c:v>
                </c:pt>
                <c:pt idx="8">
                  <c:v>132.71690000000001</c:v>
                </c:pt>
                <c:pt idx="9">
                  <c:v>132.71530000000001</c:v>
                </c:pt>
                <c:pt idx="10">
                  <c:v>132.71559999999999</c:v>
                </c:pt>
                <c:pt idx="11">
                  <c:v>132.71729999999999</c:v>
                </c:pt>
                <c:pt idx="12">
                  <c:v>132.715</c:v>
                </c:pt>
                <c:pt idx="13">
                  <c:v>132.7167</c:v>
                </c:pt>
                <c:pt idx="14">
                  <c:v>132.71770000000001</c:v>
                </c:pt>
                <c:pt idx="15">
                  <c:v>132.7175</c:v>
                </c:pt>
                <c:pt idx="16">
                  <c:v>132.7176</c:v>
                </c:pt>
                <c:pt idx="17">
                  <c:v>132.71969999999999</c:v>
                </c:pt>
                <c:pt idx="18">
                  <c:v>132.72239999999999</c:v>
                </c:pt>
                <c:pt idx="19">
                  <c:v>132.7236</c:v>
                </c:pt>
                <c:pt idx="20">
                  <c:v>132.72790000000001</c:v>
                </c:pt>
                <c:pt idx="21">
                  <c:v>132.7302</c:v>
                </c:pt>
                <c:pt idx="22">
                  <c:v>132.733</c:v>
                </c:pt>
                <c:pt idx="23">
                  <c:v>132.7345</c:v>
                </c:pt>
                <c:pt idx="24">
                  <c:v>132.73609999999999</c:v>
                </c:pt>
                <c:pt idx="25">
                  <c:v>132.739</c:v>
                </c:pt>
                <c:pt idx="26">
                  <c:v>132.74250000000001</c:v>
                </c:pt>
                <c:pt idx="27">
                  <c:v>132.7433</c:v>
                </c:pt>
                <c:pt idx="28">
                  <c:v>132.744</c:v>
                </c:pt>
                <c:pt idx="29">
                  <c:v>132.74529999999999</c:v>
                </c:pt>
                <c:pt idx="30">
                  <c:v>132.74639999999999</c:v>
                </c:pt>
                <c:pt idx="31">
                  <c:v>132.7484</c:v>
                </c:pt>
                <c:pt idx="32">
                  <c:v>132.74860000000001</c:v>
                </c:pt>
                <c:pt idx="33">
                  <c:v>132.75120000000001</c:v>
                </c:pt>
                <c:pt idx="34">
                  <c:v>132.75219999999999</c:v>
                </c:pt>
                <c:pt idx="35">
                  <c:v>132.75309999999999</c:v>
                </c:pt>
                <c:pt idx="36">
                  <c:v>132.75309999999999</c:v>
                </c:pt>
                <c:pt idx="37">
                  <c:v>132.7551</c:v>
                </c:pt>
                <c:pt idx="38">
                  <c:v>132.75620000000001</c:v>
                </c:pt>
                <c:pt idx="39">
                  <c:v>132.7559</c:v>
                </c:pt>
                <c:pt idx="40">
                  <c:v>132.7578</c:v>
                </c:pt>
                <c:pt idx="41">
                  <c:v>132.7569</c:v>
                </c:pt>
                <c:pt idx="42">
                  <c:v>132.7585</c:v>
                </c:pt>
                <c:pt idx="43">
                  <c:v>132.75710000000001</c:v>
                </c:pt>
                <c:pt idx="44">
                  <c:v>132.7568</c:v>
                </c:pt>
                <c:pt idx="45">
                  <c:v>132.75819999999999</c:v>
                </c:pt>
                <c:pt idx="46">
                  <c:v>132.75960000000001</c:v>
                </c:pt>
                <c:pt idx="47">
                  <c:v>132.75899999999999</c:v>
                </c:pt>
                <c:pt idx="48">
                  <c:v>132.76089999999999</c:v>
                </c:pt>
                <c:pt idx="49">
                  <c:v>132.7593</c:v>
                </c:pt>
                <c:pt idx="50">
                  <c:v>132.76060000000001</c:v>
                </c:pt>
                <c:pt idx="51">
                  <c:v>132.76259999999999</c:v>
                </c:pt>
                <c:pt idx="52">
                  <c:v>132.761</c:v>
                </c:pt>
                <c:pt idx="53">
                  <c:v>132.76050000000001</c:v>
                </c:pt>
                <c:pt idx="54">
                  <c:v>132.76130000000001</c:v>
                </c:pt>
                <c:pt idx="55">
                  <c:v>132.76070000000001</c:v>
                </c:pt>
                <c:pt idx="56">
                  <c:v>132.7645</c:v>
                </c:pt>
                <c:pt idx="57">
                  <c:v>132.76240000000001</c:v>
                </c:pt>
                <c:pt idx="58">
                  <c:v>132.76339999999999</c:v>
                </c:pt>
                <c:pt idx="59">
                  <c:v>132.7627</c:v>
                </c:pt>
                <c:pt idx="60">
                  <c:v>132.76130000000001</c:v>
                </c:pt>
                <c:pt idx="61">
                  <c:v>132.7646</c:v>
                </c:pt>
                <c:pt idx="62">
                  <c:v>132.76349999999999</c:v>
                </c:pt>
                <c:pt idx="63">
                  <c:v>132.7645</c:v>
                </c:pt>
                <c:pt idx="64">
                  <c:v>132.76429999999999</c:v>
                </c:pt>
                <c:pt idx="65">
                  <c:v>132.7629</c:v>
                </c:pt>
                <c:pt idx="66">
                  <c:v>132.76329999999999</c:v>
                </c:pt>
                <c:pt idx="67">
                  <c:v>132.76230000000001</c:v>
                </c:pt>
                <c:pt idx="68">
                  <c:v>132.76220000000001</c:v>
                </c:pt>
                <c:pt idx="69">
                  <c:v>132.76320000000001</c:v>
                </c:pt>
                <c:pt idx="70">
                  <c:v>132.76329999999999</c:v>
                </c:pt>
                <c:pt idx="71">
                  <c:v>132.7638</c:v>
                </c:pt>
                <c:pt idx="72">
                  <c:v>132.7646</c:v>
                </c:pt>
                <c:pt idx="73">
                  <c:v>132.76320000000001</c:v>
                </c:pt>
                <c:pt idx="74">
                  <c:v>132.7646</c:v>
                </c:pt>
                <c:pt idx="75">
                  <c:v>132.7647</c:v>
                </c:pt>
                <c:pt idx="76">
                  <c:v>132.7646</c:v>
                </c:pt>
                <c:pt idx="77">
                  <c:v>132.76429999999999</c:v>
                </c:pt>
                <c:pt idx="78">
                  <c:v>132.76509999999999</c:v>
                </c:pt>
                <c:pt idx="79">
                  <c:v>132.7638</c:v>
                </c:pt>
                <c:pt idx="80">
                  <c:v>132.7612</c:v>
                </c:pt>
                <c:pt idx="81">
                  <c:v>132.76339999999999</c:v>
                </c:pt>
                <c:pt idx="82">
                  <c:v>132.76609999999999</c:v>
                </c:pt>
                <c:pt idx="83">
                  <c:v>132.7637</c:v>
                </c:pt>
                <c:pt idx="84">
                  <c:v>132.76669999999999</c:v>
                </c:pt>
                <c:pt idx="85">
                  <c:v>132.7646</c:v>
                </c:pt>
                <c:pt idx="86">
                  <c:v>132.76660000000001</c:v>
                </c:pt>
                <c:pt idx="87">
                  <c:v>132.76660000000001</c:v>
                </c:pt>
                <c:pt idx="88">
                  <c:v>132.7629</c:v>
                </c:pt>
                <c:pt idx="89">
                  <c:v>132.7653</c:v>
                </c:pt>
                <c:pt idx="90">
                  <c:v>132.76589999999999</c:v>
                </c:pt>
                <c:pt idx="91">
                  <c:v>132.76519999999999</c:v>
                </c:pt>
                <c:pt idx="92">
                  <c:v>132.76650000000001</c:v>
                </c:pt>
                <c:pt idx="93">
                  <c:v>132.76400000000001</c:v>
                </c:pt>
                <c:pt idx="94">
                  <c:v>132.7638</c:v>
                </c:pt>
                <c:pt idx="95">
                  <c:v>132.76410000000001</c:v>
                </c:pt>
                <c:pt idx="96">
                  <c:v>132.7637</c:v>
                </c:pt>
                <c:pt idx="97">
                  <c:v>132.76410000000001</c:v>
                </c:pt>
                <c:pt idx="98">
                  <c:v>132.76480000000001</c:v>
                </c:pt>
                <c:pt idx="99">
                  <c:v>132.76480000000001</c:v>
                </c:pt>
                <c:pt idx="100">
                  <c:v>132.7646</c:v>
                </c:pt>
                <c:pt idx="101">
                  <c:v>132.7636</c:v>
                </c:pt>
                <c:pt idx="102">
                  <c:v>132.7637</c:v>
                </c:pt>
                <c:pt idx="103">
                  <c:v>132.7645</c:v>
                </c:pt>
                <c:pt idx="104">
                  <c:v>132.7637</c:v>
                </c:pt>
                <c:pt idx="105">
                  <c:v>132.76240000000001</c:v>
                </c:pt>
                <c:pt idx="106">
                  <c:v>132.76329999999999</c:v>
                </c:pt>
                <c:pt idx="107">
                  <c:v>132.76560000000001</c:v>
                </c:pt>
                <c:pt idx="108">
                  <c:v>132.7629</c:v>
                </c:pt>
                <c:pt idx="109">
                  <c:v>132.76480000000001</c:v>
                </c:pt>
                <c:pt idx="110">
                  <c:v>132.76339999999999</c:v>
                </c:pt>
                <c:pt idx="111">
                  <c:v>132.76390000000001</c:v>
                </c:pt>
                <c:pt idx="112">
                  <c:v>132.7662</c:v>
                </c:pt>
                <c:pt idx="113">
                  <c:v>132.7638</c:v>
                </c:pt>
                <c:pt idx="114">
                  <c:v>132.76390000000001</c:v>
                </c:pt>
                <c:pt idx="115">
                  <c:v>132.76300000000001</c:v>
                </c:pt>
                <c:pt idx="116">
                  <c:v>132.7653</c:v>
                </c:pt>
                <c:pt idx="117">
                  <c:v>132.767</c:v>
                </c:pt>
                <c:pt idx="118">
                  <c:v>132.7664</c:v>
                </c:pt>
                <c:pt idx="119">
                  <c:v>132.7653</c:v>
                </c:pt>
                <c:pt idx="120">
                  <c:v>132.7653</c:v>
                </c:pt>
                <c:pt idx="121">
                  <c:v>132.76499999999999</c:v>
                </c:pt>
                <c:pt idx="122">
                  <c:v>132.7638</c:v>
                </c:pt>
                <c:pt idx="123">
                  <c:v>132.76320000000001</c:v>
                </c:pt>
                <c:pt idx="124">
                  <c:v>132.76589999999999</c:v>
                </c:pt>
                <c:pt idx="125">
                  <c:v>132.7638</c:v>
                </c:pt>
                <c:pt idx="126">
                  <c:v>132.7647</c:v>
                </c:pt>
                <c:pt idx="127">
                  <c:v>132.7655</c:v>
                </c:pt>
                <c:pt idx="128">
                  <c:v>132.76429999999999</c:v>
                </c:pt>
                <c:pt idx="129">
                  <c:v>132.76390000000001</c:v>
                </c:pt>
                <c:pt idx="130">
                  <c:v>132.7645</c:v>
                </c:pt>
                <c:pt idx="131">
                  <c:v>132.76249999999999</c:v>
                </c:pt>
                <c:pt idx="132">
                  <c:v>132.7646</c:v>
                </c:pt>
                <c:pt idx="133">
                  <c:v>132.76429999999999</c:v>
                </c:pt>
                <c:pt idx="134">
                  <c:v>132.76240000000001</c:v>
                </c:pt>
                <c:pt idx="135">
                  <c:v>132.7628</c:v>
                </c:pt>
                <c:pt idx="136">
                  <c:v>132.76329999999999</c:v>
                </c:pt>
                <c:pt idx="137">
                  <c:v>132.76439999999999</c:v>
                </c:pt>
                <c:pt idx="138">
                  <c:v>132.76490000000001</c:v>
                </c:pt>
                <c:pt idx="139">
                  <c:v>132.76499999999999</c:v>
                </c:pt>
                <c:pt idx="140">
                  <c:v>132.7638</c:v>
                </c:pt>
                <c:pt idx="141">
                  <c:v>132.7586</c:v>
                </c:pt>
                <c:pt idx="142">
                  <c:v>132.75659999999999</c:v>
                </c:pt>
                <c:pt idx="143">
                  <c:v>132.7561</c:v>
                </c:pt>
                <c:pt idx="144">
                  <c:v>132.75489999999999</c:v>
                </c:pt>
                <c:pt idx="145">
                  <c:v>132.75200000000001</c:v>
                </c:pt>
                <c:pt idx="146">
                  <c:v>132.7467</c:v>
                </c:pt>
                <c:pt idx="147">
                  <c:v>132.74719999999999</c:v>
                </c:pt>
                <c:pt idx="148">
                  <c:v>132.74350000000001</c:v>
                </c:pt>
                <c:pt idx="149">
                  <c:v>132.74109999999999</c:v>
                </c:pt>
                <c:pt idx="150">
                  <c:v>132.7398</c:v>
                </c:pt>
                <c:pt idx="151">
                  <c:v>132.73849999999999</c:v>
                </c:pt>
                <c:pt idx="152">
                  <c:v>132.73490000000001</c:v>
                </c:pt>
                <c:pt idx="153">
                  <c:v>132.73609999999999</c:v>
                </c:pt>
                <c:pt idx="154">
                  <c:v>132.73310000000001</c:v>
                </c:pt>
                <c:pt idx="155">
                  <c:v>132.73349999999999</c:v>
                </c:pt>
                <c:pt idx="156">
                  <c:v>132.7302</c:v>
                </c:pt>
                <c:pt idx="157">
                  <c:v>132.72970000000001</c:v>
                </c:pt>
                <c:pt idx="158">
                  <c:v>132.7302</c:v>
                </c:pt>
                <c:pt idx="159">
                  <c:v>132.727</c:v>
                </c:pt>
                <c:pt idx="160">
                  <c:v>132.72489999999999</c:v>
                </c:pt>
                <c:pt idx="161">
                  <c:v>132.72730000000001</c:v>
                </c:pt>
                <c:pt idx="162">
                  <c:v>132.72479999999999</c:v>
                </c:pt>
                <c:pt idx="163">
                  <c:v>132.72489999999999</c:v>
                </c:pt>
                <c:pt idx="164">
                  <c:v>132.72319999999999</c:v>
                </c:pt>
                <c:pt idx="165">
                  <c:v>132.72280000000001</c:v>
                </c:pt>
                <c:pt idx="166">
                  <c:v>132.72149999999999</c:v>
                </c:pt>
                <c:pt idx="167">
                  <c:v>132.72059999999999</c:v>
                </c:pt>
                <c:pt idx="168">
                  <c:v>132.71899999999999</c:v>
                </c:pt>
                <c:pt idx="169">
                  <c:v>132.72120000000001</c:v>
                </c:pt>
                <c:pt idx="170">
                  <c:v>132.721</c:v>
                </c:pt>
                <c:pt idx="171">
                  <c:v>132.71940000000001</c:v>
                </c:pt>
                <c:pt idx="172">
                  <c:v>132.71940000000001</c:v>
                </c:pt>
                <c:pt idx="173">
                  <c:v>132.71809999999999</c:v>
                </c:pt>
                <c:pt idx="174">
                  <c:v>132.71889999999999</c:v>
                </c:pt>
                <c:pt idx="175">
                  <c:v>132.71799999999999</c:v>
                </c:pt>
                <c:pt idx="176">
                  <c:v>132.71680000000001</c:v>
                </c:pt>
                <c:pt idx="177">
                  <c:v>132.71899999999999</c:v>
                </c:pt>
                <c:pt idx="178">
                  <c:v>132.71610000000001</c:v>
                </c:pt>
                <c:pt idx="179">
                  <c:v>132.715</c:v>
                </c:pt>
                <c:pt idx="180">
                  <c:v>132.71680000000001</c:v>
                </c:pt>
                <c:pt idx="181">
                  <c:v>132.71719999999999</c:v>
                </c:pt>
                <c:pt idx="182">
                  <c:v>132.71559999999999</c:v>
                </c:pt>
                <c:pt idx="183">
                  <c:v>132.71600000000001</c:v>
                </c:pt>
                <c:pt idx="184">
                  <c:v>132.7148</c:v>
                </c:pt>
                <c:pt idx="185">
                  <c:v>132.71559999999999</c:v>
                </c:pt>
                <c:pt idx="186">
                  <c:v>132.71379999999999</c:v>
                </c:pt>
                <c:pt idx="187">
                  <c:v>132.71629999999999</c:v>
                </c:pt>
                <c:pt idx="188">
                  <c:v>132.7159</c:v>
                </c:pt>
                <c:pt idx="189">
                  <c:v>132.715</c:v>
                </c:pt>
                <c:pt idx="190">
                  <c:v>132.7141</c:v>
                </c:pt>
                <c:pt idx="191">
                  <c:v>132.7139</c:v>
                </c:pt>
                <c:pt idx="192">
                  <c:v>132.71199999999999</c:v>
                </c:pt>
                <c:pt idx="193">
                  <c:v>132.71129999999999</c:v>
                </c:pt>
                <c:pt idx="194">
                  <c:v>132.71299999999999</c:v>
                </c:pt>
                <c:pt idx="195">
                  <c:v>132.71190000000001</c:v>
                </c:pt>
                <c:pt idx="196">
                  <c:v>132.71510000000001</c:v>
                </c:pt>
                <c:pt idx="197">
                  <c:v>132.71260000000001</c:v>
                </c:pt>
                <c:pt idx="198">
                  <c:v>132.71440000000001</c:v>
                </c:pt>
                <c:pt idx="199">
                  <c:v>132.71260000000001</c:v>
                </c:pt>
                <c:pt idx="200">
                  <c:v>132.7157</c:v>
                </c:pt>
                <c:pt idx="201">
                  <c:v>132.71250000000001</c:v>
                </c:pt>
                <c:pt idx="202">
                  <c:v>132.7157</c:v>
                </c:pt>
                <c:pt idx="203">
                  <c:v>132.71360000000001</c:v>
                </c:pt>
                <c:pt idx="204">
                  <c:v>132.71250000000001</c:v>
                </c:pt>
                <c:pt idx="205">
                  <c:v>132.71430000000001</c:v>
                </c:pt>
                <c:pt idx="206">
                  <c:v>132.7131</c:v>
                </c:pt>
                <c:pt idx="207">
                  <c:v>132.71190000000001</c:v>
                </c:pt>
                <c:pt idx="208">
                  <c:v>132.7133</c:v>
                </c:pt>
                <c:pt idx="209">
                  <c:v>132.71610000000001</c:v>
                </c:pt>
                <c:pt idx="210">
                  <c:v>132.7141</c:v>
                </c:pt>
                <c:pt idx="211">
                  <c:v>132.71260000000001</c:v>
                </c:pt>
                <c:pt idx="212">
                  <c:v>132.71279999999999</c:v>
                </c:pt>
                <c:pt idx="213">
                  <c:v>132.71369999999999</c:v>
                </c:pt>
                <c:pt idx="214">
                  <c:v>132.71340000000001</c:v>
                </c:pt>
                <c:pt idx="215">
                  <c:v>132.71170000000001</c:v>
                </c:pt>
                <c:pt idx="216">
                  <c:v>132.71440000000001</c:v>
                </c:pt>
                <c:pt idx="217">
                  <c:v>132.71469999999999</c:v>
                </c:pt>
                <c:pt idx="218">
                  <c:v>132.71559999999999</c:v>
                </c:pt>
                <c:pt idx="219">
                  <c:v>132.71369999999999</c:v>
                </c:pt>
                <c:pt idx="220">
                  <c:v>132.7133</c:v>
                </c:pt>
                <c:pt idx="221">
                  <c:v>132.7133</c:v>
                </c:pt>
                <c:pt idx="222">
                  <c:v>132.7158</c:v>
                </c:pt>
                <c:pt idx="223">
                  <c:v>132.71369999999999</c:v>
                </c:pt>
                <c:pt idx="224">
                  <c:v>132.71459999999999</c:v>
                </c:pt>
                <c:pt idx="225">
                  <c:v>132.71520000000001</c:v>
                </c:pt>
                <c:pt idx="226">
                  <c:v>132.71469999999999</c:v>
                </c:pt>
                <c:pt idx="227">
                  <c:v>132.71610000000001</c:v>
                </c:pt>
                <c:pt idx="228">
                  <c:v>132.71209999999999</c:v>
                </c:pt>
                <c:pt idx="229">
                  <c:v>132.71180000000001</c:v>
                </c:pt>
                <c:pt idx="230">
                  <c:v>132.71469999999999</c:v>
                </c:pt>
                <c:pt idx="231">
                  <c:v>132.71420000000001</c:v>
                </c:pt>
                <c:pt idx="232">
                  <c:v>132.715</c:v>
                </c:pt>
                <c:pt idx="233">
                  <c:v>132.71420000000001</c:v>
                </c:pt>
                <c:pt idx="234">
                  <c:v>132.71279999999999</c:v>
                </c:pt>
                <c:pt idx="235">
                  <c:v>132.7149</c:v>
                </c:pt>
                <c:pt idx="236">
                  <c:v>132.71270000000001</c:v>
                </c:pt>
                <c:pt idx="237">
                  <c:v>132.7139</c:v>
                </c:pt>
                <c:pt idx="238">
                  <c:v>132.7116</c:v>
                </c:pt>
                <c:pt idx="239">
                  <c:v>132.71510000000001</c:v>
                </c:pt>
                <c:pt idx="240">
                  <c:v>132.7124</c:v>
                </c:pt>
                <c:pt idx="241">
                  <c:v>132.7124</c:v>
                </c:pt>
                <c:pt idx="242">
                  <c:v>132.71180000000001</c:v>
                </c:pt>
                <c:pt idx="243">
                  <c:v>132.71119999999999</c:v>
                </c:pt>
                <c:pt idx="244">
                  <c:v>132.7139</c:v>
                </c:pt>
                <c:pt idx="245">
                  <c:v>132.71260000000001</c:v>
                </c:pt>
                <c:pt idx="246">
                  <c:v>132.71019999999999</c:v>
                </c:pt>
                <c:pt idx="247">
                  <c:v>132.71340000000001</c:v>
                </c:pt>
                <c:pt idx="248">
                  <c:v>132.71180000000001</c:v>
                </c:pt>
                <c:pt idx="249">
                  <c:v>132.7132</c:v>
                </c:pt>
                <c:pt idx="250">
                  <c:v>132.71090000000001</c:v>
                </c:pt>
                <c:pt idx="251">
                  <c:v>132.71129999999999</c:v>
                </c:pt>
                <c:pt idx="252">
                  <c:v>132.7115</c:v>
                </c:pt>
                <c:pt idx="253">
                  <c:v>132.7122</c:v>
                </c:pt>
                <c:pt idx="254">
                  <c:v>132.7133</c:v>
                </c:pt>
                <c:pt idx="255">
                  <c:v>132.71100000000001</c:v>
                </c:pt>
              </c:numCache>
            </c:numRef>
          </c:yVal>
          <c:smooth val="0"/>
        </c:ser>
        <c:dLbls>
          <c:showLegendKey val="0"/>
          <c:showVal val="0"/>
          <c:showCatName val="0"/>
          <c:showSerName val="0"/>
          <c:showPercent val="0"/>
          <c:showBubbleSize val="0"/>
        </c:dLbls>
        <c:axId val="134425568"/>
        <c:axId val="134425960"/>
      </c:scatterChart>
      <c:scatterChart>
        <c:scatterStyle val="smoothMarker"/>
        <c:varyColors val="0"/>
        <c:ser>
          <c:idx val="1"/>
          <c:order val="1"/>
          <c:tx>
            <c:v>modelisation</c:v>
          </c:tx>
          <c:marker>
            <c:symbol val="none"/>
          </c:marker>
          <c:xVal>
            <c:numRef>
              <c:f>Sheet1!$AP$30:$AP$285</c:f>
              <c:numCache>
                <c:formatCode>[$-F400]h:mm:ss\ AM/PM</c:formatCode>
                <c:ptCount val="256"/>
                <c:pt idx="0">
                  <c:v>0.58082175925925927</c:v>
                </c:pt>
                <c:pt idx="1">
                  <c:v>0.58113425925925932</c:v>
                </c:pt>
                <c:pt idx="2">
                  <c:v>0.58143518518518522</c:v>
                </c:pt>
                <c:pt idx="3">
                  <c:v>0.5817592592592592</c:v>
                </c:pt>
                <c:pt idx="4">
                  <c:v>0.58206018518518521</c:v>
                </c:pt>
                <c:pt idx="5">
                  <c:v>0.58240740740740737</c:v>
                </c:pt>
                <c:pt idx="6">
                  <c:v>0.58273148148148146</c:v>
                </c:pt>
                <c:pt idx="7">
                  <c:v>0.58305555555555555</c:v>
                </c:pt>
                <c:pt idx="8">
                  <c:v>0.58336805555555549</c:v>
                </c:pt>
                <c:pt idx="9">
                  <c:v>0.58371527777777776</c:v>
                </c:pt>
                <c:pt idx="10">
                  <c:v>0.58407407407407408</c:v>
                </c:pt>
                <c:pt idx="11">
                  <c:v>0.58447916666666666</c:v>
                </c:pt>
                <c:pt idx="12">
                  <c:v>0.58481481481481479</c:v>
                </c:pt>
                <c:pt idx="13">
                  <c:v>0.58518518518518514</c:v>
                </c:pt>
                <c:pt idx="14">
                  <c:v>0.585474537037037</c:v>
                </c:pt>
                <c:pt idx="15">
                  <c:v>0.5857754629629629</c:v>
                </c:pt>
                <c:pt idx="16">
                  <c:v>0.58606481481481476</c:v>
                </c:pt>
                <c:pt idx="17">
                  <c:v>0.58636574074074077</c:v>
                </c:pt>
                <c:pt idx="18">
                  <c:v>0.58666666666666667</c:v>
                </c:pt>
                <c:pt idx="19">
                  <c:v>0.58695601851851853</c:v>
                </c:pt>
                <c:pt idx="20">
                  <c:v>0.58725694444444443</c:v>
                </c:pt>
                <c:pt idx="21">
                  <c:v>0.58758101851851852</c:v>
                </c:pt>
                <c:pt idx="22">
                  <c:v>0.58787037037037038</c:v>
                </c:pt>
                <c:pt idx="23">
                  <c:v>0.58817129629629628</c:v>
                </c:pt>
                <c:pt idx="24">
                  <c:v>0.58847222222222217</c:v>
                </c:pt>
                <c:pt idx="25">
                  <c:v>0.58877314814814818</c:v>
                </c:pt>
                <c:pt idx="26">
                  <c:v>0.58907407407407408</c:v>
                </c:pt>
                <c:pt idx="27">
                  <c:v>0.58937499999999998</c:v>
                </c:pt>
                <c:pt idx="28">
                  <c:v>0.58967592592592599</c:v>
                </c:pt>
                <c:pt idx="29">
                  <c:v>0.58997685185185189</c:v>
                </c:pt>
                <c:pt idx="30">
                  <c:v>0.59026620370370375</c:v>
                </c:pt>
                <c:pt idx="31">
                  <c:v>0.59056712962962965</c:v>
                </c:pt>
                <c:pt idx="32">
                  <c:v>0.59086805555555555</c:v>
                </c:pt>
                <c:pt idx="33">
                  <c:v>0.59115740740740741</c:v>
                </c:pt>
                <c:pt idx="34">
                  <c:v>0.59145833333333331</c:v>
                </c:pt>
                <c:pt idx="35">
                  <c:v>0.59175925925925921</c:v>
                </c:pt>
                <c:pt idx="36">
                  <c:v>0.59207175925925926</c:v>
                </c:pt>
                <c:pt idx="37">
                  <c:v>0.59236111111111112</c:v>
                </c:pt>
                <c:pt idx="38">
                  <c:v>0.59266203703703701</c:v>
                </c:pt>
                <c:pt idx="39">
                  <c:v>0.59296296296296302</c:v>
                </c:pt>
                <c:pt idx="40">
                  <c:v>0.59326388888888892</c:v>
                </c:pt>
                <c:pt idx="41">
                  <c:v>0.59356481481481482</c:v>
                </c:pt>
                <c:pt idx="42">
                  <c:v>0.59385416666666668</c:v>
                </c:pt>
                <c:pt idx="43">
                  <c:v>0.59415509259259258</c:v>
                </c:pt>
                <c:pt idx="44">
                  <c:v>0.59444444444444444</c:v>
                </c:pt>
                <c:pt idx="45">
                  <c:v>0.59474537037037034</c:v>
                </c:pt>
                <c:pt idx="46">
                  <c:v>0.5950347222222222</c:v>
                </c:pt>
                <c:pt idx="47">
                  <c:v>0.5953356481481481</c:v>
                </c:pt>
                <c:pt idx="48">
                  <c:v>0.595636574074074</c:v>
                </c:pt>
                <c:pt idx="49">
                  <c:v>0.59593750000000001</c:v>
                </c:pt>
                <c:pt idx="50">
                  <c:v>0.59623842592592591</c:v>
                </c:pt>
                <c:pt idx="51">
                  <c:v>0.59653935185185192</c:v>
                </c:pt>
                <c:pt idx="52">
                  <c:v>0.59684027777777782</c:v>
                </c:pt>
                <c:pt idx="53">
                  <c:v>0.59714120370370372</c:v>
                </c:pt>
                <c:pt idx="54">
                  <c:v>0.59743055555555558</c:v>
                </c:pt>
                <c:pt idx="55">
                  <c:v>0.59773148148148147</c:v>
                </c:pt>
                <c:pt idx="56">
                  <c:v>0.59802083333333333</c:v>
                </c:pt>
                <c:pt idx="57">
                  <c:v>0.59831018518518519</c:v>
                </c:pt>
                <c:pt idx="58">
                  <c:v>0.59861111111111109</c:v>
                </c:pt>
                <c:pt idx="59">
                  <c:v>0.59891203703703699</c:v>
                </c:pt>
                <c:pt idx="60">
                  <c:v>0.59922453703703704</c:v>
                </c:pt>
                <c:pt idx="61">
                  <c:v>0.59952546296296294</c:v>
                </c:pt>
                <c:pt idx="62">
                  <c:v>0.59982638888888895</c:v>
                </c:pt>
                <c:pt idx="63">
                  <c:v>0.60016203703703697</c:v>
                </c:pt>
                <c:pt idx="64">
                  <c:v>0.60048611111111116</c:v>
                </c:pt>
                <c:pt idx="65">
                  <c:v>0.60077546296296302</c:v>
                </c:pt>
                <c:pt idx="66">
                  <c:v>0.60107638888888892</c:v>
                </c:pt>
                <c:pt idx="67">
                  <c:v>0.60137731481481482</c:v>
                </c:pt>
                <c:pt idx="68">
                  <c:v>0.60167824074074072</c:v>
                </c:pt>
                <c:pt idx="69">
                  <c:v>0.60197916666666662</c:v>
                </c:pt>
                <c:pt idx="70">
                  <c:v>0.60228009259259263</c:v>
                </c:pt>
                <c:pt idx="71">
                  <c:v>0.60256944444444438</c:v>
                </c:pt>
                <c:pt idx="72">
                  <c:v>0.60287037037037039</c:v>
                </c:pt>
                <c:pt idx="73">
                  <c:v>0.60318287037037044</c:v>
                </c:pt>
                <c:pt idx="74">
                  <c:v>0.60348379629629634</c:v>
                </c:pt>
                <c:pt idx="75">
                  <c:v>0.60378472222222224</c:v>
                </c:pt>
                <c:pt idx="76">
                  <c:v>0.60408564814814814</c:v>
                </c:pt>
                <c:pt idx="77">
                  <c:v>0.60438657407407403</c:v>
                </c:pt>
                <c:pt idx="78">
                  <c:v>0.60468749999999993</c:v>
                </c:pt>
                <c:pt idx="79">
                  <c:v>0.60498842592592594</c:v>
                </c:pt>
                <c:pt idx="80">
                  <c:v>0.6052777777777778</c:v>
                </c:pt>
                <c:pt idx="81">
                  <c:v>0.6055787037037037</c:v>
                </c:pt>
                <c:pt idx="82">
                  <c:v>0.60590277777777779</c:v>
                </c:pt>
                <c:pt idx="83">
                  <c:v>0.60619212962962965</c:v>
                </c:pt>
                <c:pt idx="84">
                  <c:v>0.60649305555555555</c:v>
                </c:pt>
                <c:pt idx="85">
                  <c:v>0.60679398148148145</c:v>
                </c:pt>
                <c:pt idx="86">
                  <c:v>0.60709490740740735</c:v>
                </c:pt>
                <c:pt idx="87">
                  <c:v>0.60738425925925921</c:v>
                </c:pt>
                <c:pt idx="88">
                  <c:v>0.60769675925925926</c:v>
                </c:pt>
                <c:pt idx="89">
                  <c:v>0.6080902777777778</c:v>
                </c:pt>
                <c:pt idx="90">
                  <c:v>0.6083912037037037</c:v>
                </c:pt>
                <c:pt idx="91">
                  <c:v>0.60870370370370364</c:v>
                </c:pt>
                <c:pt idx="92">
                  <c:v>0.60900462962962965</c:v>
                </c:pt>
                <c:pt idx="93">
                  <c:v>0.60930555555555554</c:v>
                </c:pt>
                <c:pt idx="94">
                  <c:v>0.60961805555555559</c:v>
                </c:pt>
                <c:pt idx="95">
                  <c:v>0.60991898148148149</c:v>
                </c:pt>
                <c:pt idx="96">
                  <c:v>0.61021990740740739</c:v>
                </c:pt>
                <c:pt idx="97">
                  <c:v>0.61053240740740744</c:v>
                </c:pt>
                <c:pt idx="98">
                  <c:v>0.61083333333333334</c:v>
                </c:pt>
                <c:pt idx="99">
                  <c:v>0.61114583333333339</c:v>
                </c:pt>
                <c:pt idx="100">
                  <c:v>0.61144675925925929</c:v>
                </c:pt>
                <c:pt idx="101">
                  <c:v>0.61174768518518519</c:v>
                </c:pt>
                <c:pt idx="102">
                  <c:v>0.61204861111111108</c:v>
                </c:pt>
                <c:pt idx="103">
                  <c:v>0.61234953703703698</c:v>
                </c:pt>
                <c:pt idx="104">
                  <c:v>0.61265046296296299</c:v>
                </c:pt>
                <c:pt idx="105">
                  <c:v>0.61293981481481474</c:v>
                </c:pt>
                <c:pt idx="106">
                  <c:v>0.61325231481481479</c:v>
                </c:pt>
                <c:pt idx="107">
                  <c:v>0.61357638888888888</c:v>
                </c:pt>
                <c:pt idx="108">
                  <c:v>0.61390046296296297</c:v>
                </c:pt>
                <c:pt idx="109">
                  <c:v>0.61421296296296302</c:v>
                </c:pt>
                <c:pt idx="110">
                  <c:v>0.61450231481481488</c:v>
                </c:pt>
                <c:pt idx="111">
                  <c:v>0.61481481481481481</c:v>
                </c:pt>
                <c:pt idx="112">
                  <c:v>0.61512731481481475</c:v>
                </c:pt>
                <c:pt idx="113">
                  <c:v>0.6154398148148148</c:v>
                </c:pt>
                <c:pt idx="114">
                  <c:v>0.61572916666666666</c:v>
                </c:pt>
                <c:pt idx="115">
                  <c:v>0.61605324074074075</c:v>
                </c:pt>
                <c:pt idx="116">
                  <c:v>0.61635416666666665</c:v>
                </c:pt>
                <c:pt idx="117">
                  <c:v>0.61664351851851851</c:v>
                </c:pt>
                <c:pt idx="118">
                  <c:v>0.61695601851851845</c:v>
                </c:pt>
                <c:pt idx="119">
                  <c:v>0.61724537037037031</c:v>
                </c:pt>
                <c:pt idx="120">
                  <c:v>0.61754629629629632</c:v>
                </c:pt>
                <c:pt idx="121">
                  <c:v>0.61784722222222221</c:v>
                </c:pt>
                <c:pt idx="122">
                  <c:v>0.61814814814814811</c:v>
                </c:pt>
                <c:pt idx="123">
                  <c:v>0.61848379629629624</c:v>
                </c:pt>
                <c:pt idx="124">
                  <c:v>0.61879629629629629</c:v>
                </c:pt>
                <c:pt idx="125">
                  <c:v>0.61909722222222219</c:v>
                </c:pt>
                <c:pt idx="126">
                  <c:v>0.61938657407407405</c:v>
                </c:pt>
                <c:pt idx="127">
                  <c:v>0.61968750000000006</c:v>
                </c:pt>
                <c:pt idx="128">
                  <c:v>0.62006944444444445</c:v>
                </c:pt>
                <c:pt idx="129">
                  <c:v>0.62035879629629631</c:v>
                </c:pt>
                <c:pt idx="130">
                  <c:v>0.62065972222222221</c:v>
                </c:pt>
                <c:pt idx="131">
                  <c:v>0.62096064814814811</c:v>
                </c:pt>
                <c:pt idx="132">
                  <c:v>0.62126157407407401</c:v>
                </c:pt>
                <c:pt idx="133">
                  <c:v>0.62157407407407406</c:v>
                </c:pt>
                <c:pt idx="134">
                  <c:v>0.62188657407407411</c:v>
                </c:pt>
                <c:pt idx="135">
                  <c:v>0.62219907407407404</c:v>
                </c:pt>
                <c:pt idx="136">
                  <c:v>0.62249999999999994</c:v>
                </c:pt>
                <c:pt idx="137">
                  <c:v>0.62281249999999999</c:v>
                </c:pt>
                <c:pt idx="138">
                  <c:v>0.62311342592592589</c:v>
                </c:pt>
                <c:pt idx="139">
                  <c:v>0.6234143518518519</c:v>
                </c:pt>
                <c:pt idx="140">
                  <c:v>0.62376157407407407</c:v>
                </c:pt>
                <c:pt idx="141">
                  <c:v>0.62406249999999996</c:v>
                </c:pt>
                <c:pt idx="142">
                  <c:v>0.62437500000000001</c:v>
                </c:pt>
                <c:pt idx="143">
                  <c:v>0.62468749999999995</c:v>
                </c:pt>
                <c:pt idx="144">
                  <c:v>0.62498842592592596</c:v>
                </c:pt>
                <c:pt idx="145">
                  <c:v>0.62531250000000005</c:v>
                </c:pt>
                <c:pt idx="146">
                  <c:v>0.62562499999999999</c:v>
                </c:pt>
                <c:pt idx="147">
                  <c:v>0.62592592592592589</c:v>
                </c:pt>
                <c:pt idx="148">
                  <c:v>0.62622685185185178</c:v>
                </c:pt>
                <c:pt idx="149">
                  <c:v>0.62651620370370364</c:v>
                </c:pt>
                <c:pt idx="150">
                  <c:v>0.62681712962962965</c:v>
                </c:pt>
                <c:pt idx="151">
                  <c:v>0.62711805555555555</c:v>
                </c:pt>
                <c:pt idx="152">
                  <c:v>0.6274305555555556</c:v>
                </c:pt>
                <c:pt idx="153">
                  <c:v>0.6277314814814815</c:v>
                </c:pt>
                <c:pt idx="154">
                  <c:v>0.6280324074074074</c:v>
                </c:pt>
                <c:pt idx="155">
                  <c:v>0.6283333333333333</c:v>
                </c:pt>
                <c:pt idx="156">
                  <c:v>0.6286342592592592</c:v>
                </c:pt>
                <c:pt idx="157">
                  <c:v>0.62893518518518521</c:v>
                </c:pt>
                <c:pt idx="158">
                  <c:v>0.62923611111111111</c:v>
                </c:pt>
                <c:pt idx="159">
                  <c:v>0.62953703703703701</c:v>
                </c:pt>
                <c:pt idx="160">
                  <c:v>0.62983796296296302</c:v>
                </c:pt>
                <c:pt idx="161">
                  <c:v>0.63015046296296295</c:v>
                </c:pt>
                <c:pt idx="162">
                  <c:v>0.63045138888888885</c:v>
                </c:pt>
                <c:pt idx="163">
                  <c:v>0.63075231481481475</c:v>
                </c:pt>
                <c:pt idx="164">
                  <c:v>0.63105324074074076</c:v>
                </c:pt>
                <c:pt idx="165">
                  <c:v>0.63135416666666666</c:v>
                </c:pt>
                <c:pt idx="166">
                  <c:v>0.63166666666666671</c:v>
                </c:pt>
                <c:pt idx="167">
                  <c:v>0.63196759259259261</c:v>
                </c:pt>
                <c:pt idx="168">
                  <c:v>0.63228009259259255</c:v>
                </c:pt>
                <c:pt idx="169">
                  <c:v>0.6325925925925926</c:v>
                </c:pt>
                <c:pt idx="170">
                  <c:v>0.63288194444444446</c:v>
                </c:pt>
                <c:pt idx="171">
                  <c:v>0.63318287037037035</c:v>
                </c:pt>
                <c:pt idx="172">
                  <c:v>0.63348379629629636</c:v>
                </c:pt>
                <c:pt idx="173">
                  <c:v>0.63377314814814811</c:v>
                </c:pt>
                <c:pt idx="174">
                  <c:v>0.63407407407407412</c:v>
                </c:pt>
                <c:pt idx="175">
                  <c:v>0.63438657407407406</c:v>
                </c:pt>
                <c:pt idx="176">
                  <c:v>0.63468749999999996</c:v>
                </c:pt>
                <c:pt idx="177">
                  <c:v>0.63501157407407405</c:v>
                </c:pt>
                <c:pt idx="178">
                  <c:v>0.63531250000000006</c:v>
                </c:pt>
                <c:pt idx="179">
                  <c:v>0.63561342592592596</c:v>
                </c:pt>
                <c:pt idx="180">
                  <c:v>0.63591435185185186</c:v>
                </c:pt>
                <c:pt idx="181">
                  <c:v>0.63621527777777775</c:v>
                </c:pt>
                <c:pt idx="182">
                  <c:v>0.6365277777777778</c:v>
                </c:pt>
                <c:pt idx="183">
                  <c:v>0.6368287037037037</c:v>
                </c:pt>
                <c:pt idx="184">
                  <c:v>0.63715277777777779</c:v>
                </c:pt>
                <c:pt idx="185">
                  <c:v>0.63745370370370369</c:v>
                </c:pt>
                <c:pt idx="186">
                  <c:v>0.63778935185185182</c:v>
                </c:pt>
                <c:pt idx="187">
                  <c:v>0.63810185185185186</c:v>
                </c:pt>
                <c:pt idx="188">
                  <c:v>0.63839120370370372</c:v>
                </c:pt>
                <c:pt idx="189">
                  <c:v>0.63869212962962962</c:v>
                </c:pt>
                <c:pt idx="190">
                  <c:v>0.63899305555555552</c:v>
                </c:pt>
                <c:pt idx="191">
                  <c:v>0.63929398148148142</c:v>
                </c:pt>
                <c:pt idx="192">
                  <c:v>0.63958333333333328</c:v>
                </c:pt>
                <c:pt idx="193">
                  <c:v>0.63988425925925929</c:v>
                </c:pt>
                <c:pt idx="194">
                  <c:v>0.64018518518518519</c:v>
                </c:pt>
                <c:pt idx="195">
                  <c:v>0.64049768518518524</c:v>
                </c:pt>
                <c:pt idx="196">
                  <c:v>0.64079861111111114</c:v>
                </c:pt>
                <c:pt idx="197">
                  <c:v>0.64111111111111108</c:v>
                </c:pt>
                <c:pt idx="198">
                  <c:v>0.64142361111111112</c:v>
                </c:pt>
                <c:pt idx="199">
                  <c:v>0.64173611111111117</c:v>
                </c:pt>
                <c:pt idx="200">
                  <c:v>0.64204861111111111</c:v>
                </c:pt>
                <c:pt idx="201">
                  <c:v>0.64234953703703701</c:v>
                </c:pt>
                <c:pt idx="202">
                  <c:v>0.64266203703703706</c:v>
                </c:pt>
                <c:pt idx="203">
                  <c:v>0.64298611111111115</c:v>
                </c:pt>
                <c:pt idx="204">
                  <c:v>0.64327546296296301</c:v>
                </c:pt>
                <c:pt idx="205">
                  <c:v>0.64358796296296295</c:v>
                </c:pt>
                <c:pt idx="206">
                  <c:v>0.64390046296296299</c:v>
                </c:pt>
                <c:pt idx="207">
                  <c:v>0.64421296296296293</c:v>
                </c:pt>
                <c:pt idx="208">
                  <c:v>0.64451388888888894</c:v>
                </c:pt>
                <c:pt idx="209">
                  <c:v>0.6448032407407408</c:v>
                </c:pt>
                <c:pt idx="210">
                  <c:v>0.6451041666666667</c:v>
                </c:pt>
                <c:pt idx="211">
                  <c:v>0.6454050925925926</c:v>
                </c:pt>
                <c:pt idx="212">
                  <c:v>0.64569444444444446</c:v>
                </c:pt>
                <c:pt idx="213">
                  <c:v>0.64599537037037036</c:v>
                </c:pt>
                <c:pt idx="214">
                  <c:v>0.64629629629629626</c:v>
                </c:pt>
                <c:pt idx="215">
                  <c:v>0.64660879629629631</c:v>
                </c:pt>
                <c:pt idx="216">
                  <c:v>0.64690972222222221</c:v>
                </c:pt>
                <c:pt idx="217">
                  <c:v>0.64730324074074075</c:v>
                </c:pt>
                <c:pt idx="218">
                  <c:v>0.64760416666666665</c:v>
                </c:pt>
                <c:pt idx="219">
                  <c:v>0.64796296296296296</c:v>
                </c:pt>
                <c:pt idx="220">
                  <c:v>0.64826388888888886</c:v>
                </c:pt>
                <c:pt idx="221">
                  <c:v>0.64856481481481476</c:v>
                </c:pt>
                <c:pt idx="222">
                  <c:v>0.64885416666666662</c:v>
                </c:pt>
                <c:pt idx="223">
                  <c:v>0.64915509259259252</c:v>
                </c:pt>
                <c:pt idx="224">
                  <c:v>0.64945601851851853</c:v>
                </c:pt>
                <c:pt idx="225">
                  <c:v>0.64975694444444443</c:v>
                </c:pt>
                <c:pt idx="226">
                  <c:v>0.65009259259259256</c:v>
                </c:pt>
                <c:pt idx="227">
                  <c:v>0.65039351851851845</c:v>
                </c:pt>
                <c:pt idx="228">
                  <c:v>0.65074074074074073</c:v>
                </c:pt>
                <c:pt idx="229">
                  <c:v>0.65104166666666663</c:v>
                </c:pt>
                <c:pt idx="230">
                  <c:v>0.65134259259259253</c:v>
                </c:pt>
                <c:pt idx="231">
                  <c:v>0.65164351851851854</c:v>
                </c:pt>
                <c:pt idx="232">
                  <c:v>0.6519328703703704</c:v>
                </c:pt>
                <c:pt idx="233">
                  <c:v>0.65224537037037034</c:v>
                </c:pt>
                <c:pt idx="234">
                  <c:v>0.6525347222222222</c:v>
                </c:pt>
                <c:pt idx="235">
                  <c:v>0.65284722222222225</c:v>
                </c:pt>
                <c:pt idx="236">
                  <c:v>0.65315972222222218</c:v>
                </c:pt>
                <c:pt idx="237">
                  <c:v>0.65346064814814808</c:v>
                </c:pt>
                <c:pt idx="238">
                  <c:v>0.65376157407407409</c:v>
                </c:pt>
                <c:pt idx="239">
                  <c:v>0.65407407407407414</c:v>
                </c:pt>
                <c:pt idx="240">
                  <c:v>0.65437500000000004</c:v>
                </c:pt>
                <c:pt idx="241">
                  <c:v>0.65476851851851847</c:v>
                </c:pt>
                <c:pt idx="242">
                  <c:v>0.65505787037037033</c:v>
                </c:pt>
                <c:pt idx="243">
                  <c:v>0.65535879629629623</c:v>
                </c:pt>
                <c:pt idx="244">
                  <c:v>0.65565972222222224</c:v>
                </c:pt>
                <c:pt idx="245">
                  <c:v>0.65596064814814814</c:v>
                </c:pt>
                <c:pt idx="246">
                  <c:v>0.65626157407407404</c:v>
                </c:pt>
                <c:pt idx="247">
                  <c:v>0.65656250000000005</c:v>
                </c:pt>
                <c:pt idx="248">
                  <c:v>0.65687499999999999</c:v>
                </c:pt>
                <c:pt idx="249">
                  <c:v>0.65718750000000004</c:v>
                </c:pt>
                <c:pt idx="250">
                  <c:v>0.65748842592592593</c:v>
                </c:pt>
                <c:pt idx="251">
                  <c:v>0.65780092592592598</c:v>
                </c:pt>
                <c:pt idx="252">
                  <c:v>0.65811342592592592</c:v>
                </c:pt>
                <c:pt idx="253">
                  <c:v>0.65841435185185182</c:v>
                </c:pt>
                <c:pt idx="254">
                  <c:v>0.65870370370370368</c:v>
                </c:pt>
                <c:pt idx="255">
                  <c:v>0.65901620370370373</c:v>
                </c:pt>
              </c:numCache>
            </c:numRef>
          </c:xVal>
          <c:yVal>
            <c:numRef>
              <c:f>Sheet1!$AR$30:$AR$285</c:f>
              <c:numCache>
                <c:formatCode>General</c:formatCode>
                <c:ptCount val="256"/>
                <c:pt idx="0">
                  <c:v>132.71623750000001</c:v>
                </c:pt>
                <c:pt idx="1">
                  <c:v>132.71623750000001</c:v>
                </c:pt>
                <c:pt idx="2">
                  <c:v>132.71623750000001</c:v>
                </c:pt>
                <c:pt idx="3">
                  <c:v>132.71623750000001</c:v>
                </c:pt>
                <c:pt idx="4">
                  <c:v>132.71623750000001</c:v>
                </c:pt>
                <c:pt idx="5">
                  <c:v>132.71623750000001</c:v>
                </c:pt>
                <c:pt idx="6">
                  <c:v>132.71623750000001</c:v>
                </c:pt>
                <c:pt idx="7">
                  <c:v>132.71623750000001</c:v>
                </c:pt>
                <c:pt idx="8">
                  <c:v>132.71623750000001</c:v>
                </c:pt>
                <c:pt idx="9">
                  <c:v>132.71623750000001</c:v>
                </c:pt>
                <c:pt idx="10">
                  <c:v>132.71623750000001</c:v>
                </c:pt>
                <c:pt idx="11">
                  <c:v>132.71623750000001</c:v>
                </c:pt>
                <c:pt idx="12">
                  <c:v>132.71623750000001</c:v>
                </c:pt>
                <c:pt idx="13">
                  <c:v>132.71623750000001</c:v>
                </c:pt>
                <c:pt idx="14">
                  <c:v>132.71623750000001</c:v>
                </c:pt>
                <c:pt idx="15">
                  <c:v>132.71623750000001</c:v>
                </c:pt>
                <c:pt idx="16">
                  <c:v>132.71623750000001</c:v>
                </c:pt>
                <c:pt idx="17">
                  <c:v>132.718251440947</c:v>
                </c:pt>
                <c:pt idx="18">
                  <c:v>132.72171936656019</c:v>
                </c:pt>
                <c:pt idx="19">
                  <c:v>132.72480189367988</c:v>
                </c:pt>
                <c:pt idx="20">
                  <c:v>132.72776555271301</c:v>
                </c:pt>
                <c:pt idx="21">
                  <c:v>132.73070255035404</c:v>
                </c:pt>
                <c:pt idx="22">
                  <c:v>132.73311912062374</c:v>
                </c:pt>
                <c:pt idx="23">
                  <c:v>132.73544250336491</c:v>
                </c:pt>
                <c:pt idx="24">
                  <c:v>132.73758702758789</c:v>
                </c:pt>
                <c:pt idx="25">
                  <c:v>132.73956646216902</c:v>
                </c:pt>
                <c:pt idx="26">
                  <c:v>132.74139351602972</c:v>
                </c:pt>
                <c:pt idx="27">
                  <c:v>132.7430799197339</c:v>
                </c:pt>
                <c:pt idx="28">
                  <c:v>132.74463650080398</c:v>
                </c:pt>
                <c:pt idx="29">
                  <c:v>132.74607325323854</c:v>
                </c:pt>
                <c:pt idx="30">
                  <c:v>132.7473503360938</c:v>
                </c:pt>
                <c:pt idx="31">
                  <c:v>132.74857817221431</c:v>
                </c:pt>
                <c:pt idx="32">
                  <c:v>132.74971148712436</c:v>
                </c:pt>
                <c:pt idx="33">
                  <c:v>132.75071885416017</c:v>
                </c:pt>
                <c:pt idx="34">
                  <c:v>132.75168737521429</c:v>
                </c:pt>
                <c:pt idx="35">
                  <c:v>132.75258133763569</c:v>
                </c:pt>
                <c:pt idx="36">
                  <c:v>132.75343691629791</c:v>
                </c:pt>
                <c:pt idx="37">
                  <c:v>132.75416810340306</c:v>
                </c:pt>
                <c:pt idx="38">
                  <c:v>132.75487109454798</c:v>
                </c:pt>
                <c:pt idx="39">
                  <c:v>132.75551996806854</c:v>
                </c:pt>
                <c:pt idx="40">
                  <c:v>132.75611889004458</c:v>
                </c:pt>
                <c:pt idx="41">
                  <c:v>132.75667170584313</c:v>
                </c:pt>
                <c:pt idx="42">
                  <c:v>132.75716308595943</c:v>
                </c:pt>
                <c:pt idx="43">
                  <c:v>132.75763551752738</c:v>
                </c:pt>
                <c:pt idx="44">
                  <c:v>132.75805544669623</c:v>
                </c:pt>
                <c:pt idx="45">
                  <c:v>132.75845918260066</c:v>
                </c:pt>
                <c:pt idx="46">
                  <c:v>132.75881805041195</c:v>
                </c:pt>
                <c:pt idx="47">
                  <c:v>132.75916307960046</c:v>
                </c:pt>
                <c:pt idx="48">
                  <c:v>132.75948154777157</c:v>
                </c:pt>
                <c:pt idx="49">
                  <c:v>132.75977549964404</c:v>
                </c:pt>
                <c:pt idx="50">
                  <c:v>132.76004682253017</c:v>
                </c:pt>
                <c:pt idx="51">
                  <c:v>132.76029725845331</c:v>
                </c:pt>
                <c:pt idx="52">
                  <c:v>132.7605284153324</c:v>
                </c:pt>
                <c:pt idx="53">
                  <c:v>132.76074177730581</c:v>
                </c:pt>
                <c:pt idx="54">
                  <c:v>132.76093142787582</c:v>
                </c:pt>
                <c:pt idx="55">
                  <c:v>132.76111376516047</c:v>
                </c:pt>
                <c:pt idx="56">
                  <c:v>132.76127583888629</c:v>
                </c:pt>
                <c:pt idx="57">
                  <c:v>132.76142589748355</c:v>
                </c:pt>
                <c:pt idx="58">
                  <c:v>132.76157016953698</c:v>
                </c:pt>
                <c:pt idx="59">
                  <c:v>132.76170333524738</c:v>
                </c:pt>
                <c:pt idx="60">
                  <c:v>132.76183078326719</c:v>
                </c:pt>
                <c:pt idx="61">
                  <c:v>132.76194388642622</c:v>
                </c:pt>
                <c:pt idx="62">
                  <c:v>132.76204828268428</c:v>
                </c:pt>
                <c:pt idx="63">
                  <c:v>132.76215527214907</c:v>
                </c:pt>
                <c:pt idx="64">
                  <c:v>132.7622498863405</c:v>
                </c:pt>
                <c:pt idx="65">
                  <c:v>132.76232773517458</c:v>
                </c:pt>
                <c:pt idx="66">
                  <c:v>132.76240258201014</c:v>
                </c:pt>
                <c:pt idx="67">
                  <c:v>132.76247166699082</c:v>
                </c:pt>
                <c:pt idx="68">
                  <c:v>132.76253543367548</c:v>
                </c:pt>
                <c:pt idx="69">
                  <c:v>132.76259429147683</c:v>
                </c:pt>
                <c:pt idx="70">
                  <c:v>132.76264861829026</c:v>
                </c:pt>
                <c:pt idx="71">
                  <c:v>132.76269690764084</c:v>
                </c:pt>
                <c:pt idx="72">
                  <c:v>132.76274333486256</c:v>
                </c:pt>
                <c:pt idx="73">
                  <c:v>132.7627877686545</c:v>
                </c:pt>
                <c:pt idx="74">
                  <c:v>132.76282720121884</c:v>
                </c:pt>
                <c:pt idx="75">
                  <c:v>132.76286359818775</c:v>
                </c:pt>
                <c:pt idx="76">
                  <c:v>132.76289719324726</c:v>
                </c:pt>
                <c:pt idx="77">
                  <c:v>132.7629282020938</c:v>
                </c:pt>
                <c:pt idx="78">
                  <c:v>132.76295682381911</c:v>
                </c:pt>
                <c:pt idx="79">
                  <c:v>132.76298324218834</c:v>
                </c:pt>
                <c:pt idx="80">
                  <c:v>132.76300672462389</c:v>
                </c:pt>
                <c:pt idx="81">
                  <c:v>132.76302930153224</c:v>
                </c:pt>
                <c:pt idx="82">
                  <c:v>132.7630516753363</c:v>
                </c:pt>
                <c:pt idx="83">
                  <c:v>132.76307008456789</c:v>
                </c:pt>
                <c:pt idx="84">
                  <c:v>132.76308778390461</c:v>
                </c:pt>
                <c:pt idx="85">
                  <c:v>132.763104120712</c:v>
                </c:pt>
                <c:pt idx="86">
                  <c:v>132.76311919988024</c:v>
                </c:pt>
                <c:pt idx="87">
                  <c:v>132.76313260326603</c:v>
                </c:pt>
                <c:pt idx="88">
                  <c:v>132.76314596510809</c:v>
                </c:pt>
                <c:pt idx="89">
                  <c:v>132.76316128457702</c:v>
                </c:pt>
                <c:pt idx="90">
                  <c:v>132.76317196315983</c:v>
                </c:pt>
                <c:pt idx="91">
                  <c:v>132.76318218323996</c:v>
                </c:pt>
                <c:pt idx="92">
                  <c:v>132.7631912530031</c:v>
                </c:pt>
                <c:pt idx="93">
                  <c:v>132.76319962455824</c:v>
                </c:pt>
                <c:pt idx="94">
                  <c:v>132.76320763666675</c:v>
                </c:pt>
                <c:pt idx="95">
                  <c:v>132.76321474697562</c:v>
                </c:pt>
                <c:pt idx="96">
                  <c:v>132.76322130991912</c:v>
                </c:pt>
                <c:pt idx="97">
                  <c:v>132.76322759107171</c:v>
                </c:pt>
                <c:pt idx="98">
                  <c:v>132.76323316525173</c:v>
                </c:pt>
                <c:pt idx="99">
                  <c:v>132.76323850009507</c:v>
                </c:pt>
                <c:pt idx="100">
                  <c:v>132.76324323447724</c:v>
                </c:pt>
                <c:pt idx="101">
                  <c:v>132.76324760439749</c:v>
                </c:pt>
                <c:pt idx="102">
                  <c:v>132.76325163791279</c:v>
                </c:pt>
                <c:pt idx="103">
                  <c:v>132.76325536092023</c:v>
                </c:pt>
                <c:pt idx="104">
                  <c:v>132.76325879732335</c:v>
                </c:pt>
                <c:pt idx="105">
                  <c:v>132.76326185183112</c:v>
                </c:pt>
                <c:pt idx="106">
                  <c:v>132.76326489687145</c:v>
                </c:pt>
                <c:pt idx="107">
                  <c:v>132.76326779821969</c:v>
                </c:pt>
                <c:pt idx="108">
                  <c:v>132.76327045976532</c:v>
                </c:pt>
                <c:pt idx="109">
                  <c:v>132.76327281770827</c:v>
                </c:pt>
                <c:pt idx="110">
                  <c:v>132.76327483283274</c:v>
                </c:pt>
                <c:pt idx="111">
                  <c:v>132.7632768417113</c:v>
                </c:pt>
                <c:pt idx="112">
                  <c:v>132.76327869023839</c:v>
                </c:pt>
                <c:pt idx="113">
                  <c:v>132.76328039121344</c:v>
                </c:pt>
                <c:pt idx="114">
                  <c:v>132.76328184488577</c:v>
                </c:pt>
                <c:pt idx="115">
                  <c:v>132.76328334544459</c:v>
                </c:pt>
                <c:pt idx="116">
                  <c:v>132.76328462754461</c:v>
                </c:pt>
                <c:pt idx="117">
                  <c:v>132.76328576716196</c:v>
                </c:pt>
                <c:pt idx="118">
                  <c:v>132.76328690324704</c:v>
                </c:pt>
                <c:pt idx="119">
                  <c:v>132.7632878741581</c:v>
                </c:pt>
                <c:pt idx="120">
                  <c:v>132.76328880762895</c:v>
                </c:pt>
                <c:pt idx="121">
                  <c:v>132.76328966923944</c:v>
                </c:pt>
                <c:pt idx="122">
                  <c:v>132.76329046452145</c:v>
                </c:pt>
                <c:pt idx="123">
                  <c:v>132.7632912795583</c:v>
                </c:pt>
                <c:pt idx="124">
                  <c:v>132.76329197563618</c:v>
                </c:pt>
                <c:pt idx="125">
                  <c:v>132.76329259336731</c:v>
                </c:pt>
                <c:pt idx="126">
                  <c:v>132.76329314244856</c:v>
                </c:pt>
                <c:pt idx="127">
                  <c:v>132.76329367035618</c:v>
                </c:pt>
                <c:pt idx="128">
                  <c:v>132.76329428227868</c:v>
                </c:pt>
                <c:pt idx="129">
                  <c:v>132.76329470615465</c:v>
                </c:pt>
                <c:pt idx="130">
                  <c:v>132.76329511368516</c:v>
                </c:pt>
                <c:pt idx="131">
                  <c:v>132.76329548984316</c:v>
                </c:pt>
                <c:pt idx="132">
                  <c:v>132.76329583704381</c:v>
                </c:pt>
                <c:pt idx="133">
                  <c:v>132.7632961693368</c:v>
                </c:pt>
                <c:pt idx="134">
                  <c:v>132.7632964751057</c:v>
                </c:pt>
                <c:pt idx="135">
                  <c:v>132.76329675646772</c:v>
                </c:pt>
                <c:pt idx="136">
                  <c:v>132.76329700616114</c:v>
                </c:pt>
                <c:pt idx="137">
                  <c:v>132.76329724513354</c:v>
                </c:pt>
                <c:pt idx="138">
                  <c:v>132.76329745720852</c:v>
                </c:pt>
                <c:pt idx="139">
                  <c:v>132.76329765295753</c:v>
                </c:pt>
                <c:pt idx="140">
                  <c:v>132.763297860172</c:v>
                </c:pt>
                <c:pt idx="141">
                  <c:v>132.76233883067025</c:v>
                </c:pt>
                <c:pt idx="142">
                  <c:v>132.75958660433534</c:v>
                </c:pt>
                <c:pt idx="143">
                  <c:v>132.75688457995605</c:v>
                </c:pt>
                <c:pt idx="144">
                  <c:v>132.75433282201021</c:v>
                </c:pt>
                <c:pt idx="145">
                  <c:v>132.75200979025541</c:v>
                </c:pt>
                <c:pt idx="146">
                  <c:v>132.74964714336502</c:v>
                </c:pt>
                <c:pt idx="147">
                  <c:v>132.74749787763653</c:v>
                </c:pt>
                <c:pt idx="148">
                  <c:v>132.74554126080892</c:v>
                </c:pt>
                <c:pt idx="149">
                  <c:v>132.74368953636571</c:v>
                </c:pt>
                <c:pt idx="150">
                  <c:v>132.74200271290763</c:v>
                </c:pt>
                <c:pt idx="151">
                  <c:v>132.74034068668297</c:v>
                </c:pt>
                <c:pt idx="152">
                  <c:v>132.73876776011807</c:v>
                </c:pt>
                <c:pt idx="153">
                  <c:v>132.73722352450366</c:v>
                </c:pt>
                <c:pt idx="154">
                  <c:v>132.73581770606583</c:v>
                </c:pt>
                <c:pt idx="155">
                  <c:v>132.73448725222974</c:v>
                </c:pt>
                <c:pt idx="156">
                  <c:v>132.7332281227701</c:v>
                </c:pt>
                <c:pt idx="157">
                  <c:v>132.73203649405428</c:v>
                </c:pt>
                <c:pt idx="158">
                  <c:v>132.73090874743102</c:v>
                </c:pt>
                <c:pt idx="159">
                  <c:v>132.72984145824157</c:v>
                </c:pt>
                <c:pt idx="160">
                  <c:v>132.72883138541982</c:v>
                </c:pt>
                <c:pt idx="161">
                  <c:v>132.72787546165023</c:v>
                </c:pt>
                <c:pt idx="162">
                  <c:v>132.72693697439814</c:v>
                </c:pt>
                <c:pt idx="163">
                  <c:v>132.72608260821832</c:v>
                </c:pt>
                <c:pt idx="164">
                  <c:v>132.72527404380429</c:v>
                </c:pt>
                <c:pt idx="165">
                  <c:v>132.72450882576661</c:v>
                </c:pt>
                <c:pt idx="166">
                  <c:v>132.72378463034681</c:v>
                </c:pt>
                <c:pt idx="167">
                  <c:v>132.72307364460599</c:v>
                </c:pt>
                <c:pt idx="168">
                  <c:v>132.72242638789584</c:v>
                </c:pt>
                <c:pt idx="169">
                  <c:v>132.72179093746493</c:v>
                </c:pt>
                <c:pt idx="170">
                  <c:v>132.72119082604524</c:v>
                </c:pt>
                <c:pt idx="171">
                  <c:v>132.72066496589727</c:v>
                </c:pt>
                <c:pt idx="172">
                  <c:v>132.72014683618295</c:v>
                </c:pt>
                <c:pt idx="173">
                  <c:v>132.71965648291439</c:v>
                </c:pt>
                <c:pt idx="174">
                  <c:v>132.71920979690816</c:v>
                </c:pt>
                <c:pt idx="175">
                  <c:v>132.71876967743214</c:v>
                </c:pt>
                <c:pt idx="176">
                  <c:v>132.71833758595079</c:v>
                </c:pt>
                <c:pt idx="177">
                  <c:v>132.71794422488227</c:v>
                </c:pt>
                <c:pt idx="178">
                  <c:v>132.71754415574705</c:v>
                </c:pt>
                <c:pt idx="179">
                  <c:v>132.7171933297241</c:v>
                </c:pt>
                <c:pt idx="180">
                  <c:v>132.71686131115365</c:v>
                </c:pt>
                <c:pt idx="181">
                  <c:v>132.71654709178591</c:v>
                </c:pt>
                <c:pt idx="182">
                  <c:v>132.71624971742236</c:v>
                </c:pt>
                <c:pt idx="183">
                  <c:v>132.7159577673128</c:v>
                </c:pt>
                <c:pt idx="184">
                  <c:v>132.71569198607892</c:v>
                </c:pt>
                <c:pt idx="185">
                  <c:v>132.71542167242333</c:v>
                </c:pt>
                <c:pt idx="186">
                  <c:v>132.71518463073133</c:v>
                </c:pt>
                <c:pt idx="187">
                  <c:v>132.71493519835266</c:v>
                </c:pt>
                <c:pt idx="188">
                  <c:v>132.71471635198478</c:v>
                </c:pt>
                <c:pt idx="189">
                  <c:v>132.71452458329048</c:v>
                </c:pt>
                <c:pt idx="190">
                  <c:v>132.71433563370155</c:v>
                </c:pt>
                <c:pt idx="191">
                  <c:v>132.71415681352201</c:v>
                </c:pt>
                <c:pt idx="192">
                  <c:v>132.71398757972381</c:v>
                </c:pt>
                <c:pt idx="193">
                  <c:v>132.71383341664531</c:v>
                </c:pt>
                <c:pt idx="194">
                  <c:v>132.71368151984893</c:v>
                </c:pt>
                <c:pt idx="195">
                  <c:v>132.71353776609666</c:v>
                </c:pt>
                <c:pt idx="196">
                  <c:v>132.71339663448322</c:v>
                </c:pt>
                <c:pt idx="197">
                  <c:v>132.71326815316695</c:v>
                </c:pt>
                <c:pt idx="198">
                  <c:v>132.71314201541279</c:v>
                </c:pt>
                <c:pt idx="199">
                  <c:v>132.71302289249928</c:v>
                </c:pt>
                <c:pt idx="200">
                  <c:v>132.71291039431333</c:v>
                </c:pt>
                <c:pt idx="201">
                  <c:v>132.712804152437</c:v>
                </c:pt>
                <c:pt idx="202">
                  <c:v>132.71270743352494</c:v>
                </c:pt>
                <c:pt idx="203">
                  <c:v>132.71261247881316</c:v>
                </c:pt>
                <c:pt idx="204">
                  <c:v>132.71251958104338</c:v>
                </c:pt>
                <c:pt idx="205">
                  <c:v>132.71244116864494</c:v>
                </c:pt>
                <c:pt idx="206">
                  <c:v>132.71236102159892</c:v>
                </c:pt>
                <c:pt idx="207">
                  <c:v>132.71228533173357</c:v>
                </c:pt>
                <c:pt idx="208">
                  <c:v>132.71221385117371</c:v>
                </c:pt>
                <c:pt idx="209">
                  <c:v>132.71214877775611</c:v>
                </c:pt>
                <c:pt idx="210">
                  <c:v>132.71208949929937</c:v>
                </c:pt>
                <c:pt idx="211">
                  <c:v>132.7120310922686</c:v>
                </c:pt>
                <c:pt idx="212">
                  <c:v>132.7119758163837</c:v>
                </c:pt>
                <c:pt idx="213">
                  <c:v>132.71192546296331</c:v>
                </c:pt>
                <c:pt idx="214">
                  <c:v>132.71187584976593</c:v>
                </c:pt>
                <c:pt idx="215">
                  <c:v>132.71182889628528</c:v>
                </c:pt>
                <c:pt idx="216">
                  <c:v>132.71178279925914</c:v>
                </c:pt>
                <c:pt idx="217">
                  <c:v>132.71174083412851</c:v>
                </c:pt>
                <c:pt idx="218">
                  <c:v>132.7116893323437</c:v>
                </c:pt>
                <c:pt idx="219">
                  <c:v>132.71165237788634</c:v>
                </c:pt>
                <c:pt idx="220">
                  <c:v>132.71161089700217</c:v>
                </c:pt>
                <c:pt idx="221">
                  <c:v>132.71157814738956</c:v>
                </c:pt>
                <c:pt idx="222">
                  <c:v>132.71154715345281</c:v>
                </c:pt>
                <c:pt idx="223">
                  <c:v>132.71151891960852</c:v>
                </c:pt>
                <c:pt idx="224">
                  <c:v>132.71149110081728</c:v>
                </c:pt>
                <c:pt idx="225">
                  <c:v>132.71146477336526</c:v>
                </c:pt>
                <c:pt idx="226">
                  <c:v>132.71143985730311</c:v>
                </c:pt>
                <c:pt idx="227">
                  <c:v>132.71141363882401</c:v>
                </c:pt>
                <c:pt idx="228">
                  <c:v>132.71139146403644</c:v>
                </c:pt>
                <c:pt idx="229">
                  <c:v>132.71136735080424</c:v>
                </c:pt>
                <c:pt idx="230">
                  <c:v>132.71134765747377</c:v>
                </c:pt>
                <c:pt idx="231">
                  <c:v>132.7113290198842</c:v>
                </c:pt>
                <c:pt idx="232">
                  <c:v>132.71131138143826</c:v>
                </c:pt>
                <c:pt idx="233">
                  <c:v>132.71129531374282</c:v>
                </c:pt>
                <c:pt idx="234">
                  <c:v>132.71127889059608</c:v>
                </c:pt>
                <c:pt idx="235">
                  <c:v>132.71126449947121</c:v>
                </c:pt>
                <c:pt idx="236">
                  <c:v>132.71124978998432</c:v>
                </c:pt>
                <c:pt idx="237">
                  <c:v>132.71123589852934</c:v>
                </c:pt>
                <c:pt idx="238">
                  <c:v>132.71122325223146</c:v>
                </c:pt>
                <c:pt idx="239">
                  <c:v>132.7112112838897</c:v>
                </c:pt>
                <c:pt idx="240">
                  <c:v>132.71119953385636</c:v>
                </c:pt>
                <c:pt idx="241">
                  <c:v>132.71118883703434</c:v>
                </c:pt>
                <c:pt idx="242">
                  <c:v>132.71117570933959</c:v>
                </c:pt>
                <c:pt idx="243">
                  <c:v>132.71116664250448</c:v>
                </c:pt>
                <c:pt idx="244">
                  <c:v>132.71115770895685</c:v>
                </c:pt>
                <c:pt idx="245">
                  <c:v>132.71114925432829</c:v>
                </c:pt>
                <c:pt idx="246">
                  <c:v>132.7111412529444</c:v>
                </c:pt>
                <c:pt idx="247">
                  <c:v>132.71113368050715</c:v>
                </c:pt>
                <c:pt idx="248">
                  <c:v>132.71112651402115</c:v>
                </c:pt>
                <c:pt idx="249">
                  <c:v>132.71111947825534</c:v>
                </c:pt>
                <c:pt idx="250">
                  <c:v>132.71111283376632</c:v>
                </c:pt>
                <c:pt idx="251">
                  <c:v>132.71110678485442</c:v>
                </c:pt>
                <c:pt idx="252">
                  <c:v>132.71110084627765</c:v>
                </c:pt>
                <c:pt idx="253">
                  <c:v>132.71109523796022</c:v>
                </c:pt>
                <c:pt idx="254">
                  <c:v>132.71109013234292</c:v>
                </c:pt>
                <c:pt idx="255">
                  <c:v>132.71108548139441</c:v>
                </c:pt>
              </c:numCache>
            </c:numRef>
          </c:yVal>
          <c:smooth val="1"/>
        </c:ser>
        <c:dLbls>
          <c:showLegendKey val="0"/>
          <c:showVal val="0"/>
          <c:showCatName val="0"/>
          <c:showSerName val="0"/>
          <c:showPercent val="0"/>
          <c:showBubbleSize val="0"/>
        </c:dLbls>
        <c:axId val="134425568"/>
        <c:axId val="134425960"/>
      </c:scatterChart>
      <c:scatterChart>
        <c:scatterStyle val="smoothMarker"/>
        <c:varyColors val="0"/>
        <c:ser>
          <c:idx val="2"/>
          <c:order val="2"/>
          <c:tx>
            <c:v>température</c:v>
          </c:tx>
          <c:spPr>
            <a:ln>
              <a:solidFill>
                <a:schemeClr val="accent6">
                  <a:lumMod val="75000"/>
                </a:schemeClr>
              </a:solidFill>
            </a:ln>
          </c:spPr>
          <c:marker>
            <c:symbol val="none"/>
          </c:marker>
          <c:xVal>
            <c:numRef>
              <c:f>Sheet1!$AX$32:$AX$273</c:f>
              <c:numCache>
                <c:formatCode>[$-F400]h:mm:ss\ AM/PM</c:formatCode>
                <c:ptCount val="242"/>
                <c:pt idx="0">
                  <c:v>0.57648148148148148</c:v>
                </c:pt>
                <c:pt idx="1">
                  <c:v>0.57682870370370376</c:v>
                </c:pt>
                <c:pt idx="2">
                  <c:v>0.57717592592592593</c:v>
                </c:pt>
                <c:pt idx="3">
                  <c:v>0.57752314814814809</c:v>
                </c:pt>
                <c:pt idx="4">
                  <c:v>0.57787037037037037</c:v>
                </c:pt>
                <c:pt idx="5">
                  <c:v>0.57821759259259264</c:v>
                </c:pt>
                <c:pt idx="6">
                  <c:v>0.57856481481481481</c:v>
                </c:pt>
                <c:pt idx="7">
                  <c:v>0.57891203703703698</c:v>
                </c:pt>
                <c:pt idx="8">
                  <c:v>0.57925925925925925</c:v>
                </c:pt>
                <c:pt idx="9">
                  <c:v>0.57960648148148153</c:v>
                </c:pt>
                <c:pt idx="10">
                  <c:v>0.57995370370370369</c:v>
                </c:pt>
                <c:pt idx="11">
                  <c:v>0.58030092592592586</c:v>
                </c:pt>
                <c:pt idx="12">
                  <c:v>0.58064814814814814</c:v>
                </c:pt>
                <c:pt idx="13">
                  <c:v>0.58099537037037041</c:v>
                </c:pt>
                <c:pt idx="14">
                  <c:v>0.58134259259259258</c:v>
                </c:pt>
                <c:pt idx="15">
                  <c:v>0.58168981481481474</c:v>
                </c:pt>
                <c:pt idx="16">
                  <c:v>0.58203703703703702</c:v>
                </c:pt>
                <c:pt idx="17">
                  <c:v>0.5823842592592593</c:v>
                </c:pt>
                <c:pt idx="18">
                  <c:v>0.58273148148148146</c:v>
                </c:pt>
                <c:pt idx="19">
                  <c:v>0.58307870370370374</c:v>
                </c:pt>
                <c:pt idx="20">
                  <c:v>0.5834259259259259</c:v>
                </c:pt>
                <c:pt idx="21">
                  <c:v>0.58377314814814818</c:v>
                </c:pt>
                <c:pt idx="22">
                  <c:v>0.58412037037037035</c:v>
                </c:pt>
                <c:pt idx="23">
                  <c:v>0.58447916666666666</c:v>
                </c:pt>
                <c:pt idx="24">
                  <c:v>0.58482638888888883</c:v>
                </c:pt>
                <c:pt idx="25">
                  <c:v>0.5851736111111111</c:v>
                </c:pt>
                <c:pt idx="26">
                  <c:v>0.58552083333333338</c:v>
                </c:pt>
                <c:pt idx="27">
                  <c:v>0.58586805555555554</c:v>
                </c:pt>
                <c:pt idx="28">
                  <c:v>0.58621527777777771</c:v>
                </c:pt>
                <c:pt idx="29">
                  <c:v>0.58656249999999999</c:v>
                </c:pt>
                <c:pt idx="30">
                  <c:v>0.58689814814814811</c:v>
                </c:pt>
                <c:pt idx="31">
                  <c:v>0.58724537037037039</c:v>
                </c:pt>
                <c:pt idx="32">
                  <c:v>0.58759259259259256</c:v>
                </c:pt>
                <c:pt idx="33">
                  <c:v>0.58793981481481483</c:v>
                </c:pt>
                <c:pt idx="34">
                  <c:v>0.58828703703703711</c:v>
                </c:pt>
                <c:pt idx="35">
                  <c:v>0.58863425925925927</c:v>
                </c:pt>
                <c:pt idx="36">
                  <c:v>0.58898148148148144</c:v>
                </c:pt>
                <c:pt idx="37">
                  <c:v>0.58932870370370372</c:v>
                </c:pt>
                <c:pt idx="38">
                  <c:v>0.58967592592592599</c:v>
                </c:pt>
                <c:pt idx="39">
                  <c:v>0.59002314814814816</c:v>
                </c:pt>
                <c:pt idx="40">
                  <c:v>0.59037037037037032</c:v>
                </c:pt>
                <c:pt idx="41">
                  <c:v>0.5907175925925926</c:v>
                </c:pt>
                <c:pt idx="42">
                  <c:v>0.59106481481481488</c:v>
                </c:pt>
                <c:pt idx="43">
                  <c:v>0.59141203703703704</c:v>
                </c:pt>
                <c:pt idx="44">
                  <c:v>0.59175925925925921</c:v>
                </c:pt>
                <c:pt idx="45">
                  <c:v>0.59210648148148148</c:v>
                </c:pt>
                <c:pt idx="46">
                  <c:v>0.59245370370370376</c:v>
                </c:pt>
                <c:pt idx="47">
                  <c:v>0.59280092592592593</c:v>
                </c:pt>
                <c:pt idx="48">
                  <c:v>0.59314814814814809</c:v>
                </c:pt>
                <c:pt idx="49">
                  <c:v>0.59349537037037037</c:v>
                </c:pt>
                <c:pt idx="50">
                  <c:v>0.59384259259259264</c:v>
                </c:pt>
                <c:pt idx="51">
                  <c:v>0.59418981481481481</c:v>
                </c:pt>
                <c:pt idx="52">
                  <c:v>0.59453703703703698</c:v>
                </c:pt>
                <c:pt idx="53">
                  <c:v>0.59488425925925925</c:v>
                </c:pt>
                <c:pt idx="54">
                  <c:v>0.59523148148148153</c:v>
                </c:pt>
                <c:pt idx="55">
                  <c:v>0.59557870370370369</c:v>
                </c:pt>
                <c:pt idx="56">
                  <c:v>0.59592592592592586</c:v>
                </c:pt>
                <c:pt idx="57">
                  <c:v>0.59627314814814814</c:v>
                </c:pt>
                <c:pt idx="58">
                  <c:v>0.59662037037037041</c:v>
                </c:pt>
                <c:pt idx="59">
                  <c:v>0.59696759259259258</c:v>
                </c:pt>
                <c:pt idx="60">
                  <c:v>0.59731481481481474</c:v>
                </c:pt>
                <c:pt idx="61">
                  <c:v>0.59766203703703702</c:v>
                </c:pt>
                <c:pt idx="62">
                  <c:v>0.5980092592592593</c:v>
                </c:pt>
                <c:pt idx="63">
                  <c:v>0.59835648148148146</c:v>
                </c:pt>
                <c:pt idx="64">
                  <c:v>0.59870370370370374</c:v>
                </c:pt>
                <c:pt idx="65">
                  <c:v>0.5990509259259259</c:v>
                </c:pt>
                <c:pt idx="66">
                  <c:v>0.59939814814814818</c:v>
                </c:pt>
                <c:pt idx="67">
                  <c:v>0.59974537037037035</c:v>
                </c:pt>
                <c:pt idx="68">
                  <c:v>0.60009259259259262</c:v>
                </c:pt>
                <c:pt idx="69">
                  <c:v>0.60043981481481479</c:v>
                </c:pt>
                <c:pt idx="70">
                  <c:v>0.60078703703703706</c:v>
                </c:pt>
                <c:pt idx="71">
                  <c:v>0.60113425925925923</c:v>
                </c:pt>
                <c:pt idx="72">
                  <c:v>0.60148148148148151</c:v>
                </c:pt>
                <c:pt idx="73">
                  <c:v>0.60182870370370367</c:v>
                </c:pt>
                <c:pt idx="74">
                  <c:v>0.60217592592592595</c:v>
                </c:pt>
                <c:pt idx="75">
                  <c:v>0.60252314814814811</c:v>
                </c:pt>
                <c:pt idx="76">
                  <c:v>0.60287037037037039</c:v>
                </c:pt>
                <c:pt idx="77">
                  <c:v>0.60321759259259256</c:v>
                </c:pt>
                <c:pt idx="78">
                  <c:v>0.60356481481481483</c:v>
                </c:pt>
                <c:pt idx="79">
                  <c:v>0.60391203703703711</c:v>
                </c:pt>
                <c:pt idx="80">
                  <c:v>0.60425925925925927</c:v>
                </c:pt>
                <c:pt idx="81">
                  <c:v>0.60460648148148144</c:v>
                </c:pt>
                <c:pt idx="82">
                  <c:v>0.60495370370370372</c:v>
                </c:pt>
                <c:pt idx="83">
                  <c:v>0.60530092592592599</c:v>
                </c:pt>
                <c:pt idx="84">
                  <c:v>0.60564814814814816</c:v>
                </c:pt>
                <c:pt idx="85">
                  <c:v>0.60599537037037032</c:v>
                </c:pt>
                <c:pt idx="86">
                  <c:v>0.6063425925925926</c:v>
                </c:pt>
                <c:pt idx="87">
                  <c:v>0.60668981481481488</c:v>
                </c:pt>
                <c:pt idx="88">
                  <c:v>0.60703703703703704</c:v>
                </c:pt>
                <c:pt idx="89">
                  <c:v>0.60738425925925921</c:v>
                </c:pt>
                <c:pt idx="90">
                  <c:v>0.60773148148148148</c:v>
                </c:pt>
                <c:pt idx="91">
                  <c:v>0.60807870370370376</c:v>
                </c:pt>
                <c:pt idx="92">
                  <c:v>0.60842592592592593</c:v>
                </c:pt>
                <c:pt idx="93">
                  <c:v>0.60877314814814809</c:v>
                </c:pt>
                <c:pt idx="94">
                  <c:v>0.60912037037037037</c:v>
                </c:pt>
                <c:pt idx="95">
                  <c:v>0.60946759259259264</c:v>
                </c:pt>
                <c:pt idx="96">
                  <c:v>0.60981481481481481</c:v>
                </c:pt>
                <c:pt idx="97">
                  <c:v>0.61016203703703698</c:v>
                </c:pt>
                <c:pt idx="98">
                  <c:v>0.61050925925925925</c:v>
                </c:pt>
                <c:pt idx="99">
                  <c:v>0.61085648148148153</c:v>
                </c:pt>
                <c:pt idx="100">
                  <c:v>0.61120370370370369</c:v>
                </c:pt>
                <c:pt idx="101">
                  <c:v>0.61155092592592586</c:v>
                </c:pt>
                <c:pt idx="102">
                  <c:v>0.61189814814814814</c:v>
                </c:pt>
                <c:pt idx="103">
                  <c:v>0.61224537037037041</c:v>
                </c:pt>
                <c:pt idx="104">
                  <c:v>0.61259259259259258</c:v>
                </c:pt>
                <c:pt idx="105">
                  <c:v>0.61293981481481474</c:v>
                </c:pt>
                <c:pt idx="106">
                  <c:v>0.61328703703703702</c:v>
                </c:pt>
                <c:pt idx="107">
                  <c:v>0.6136342592592593</c:v>
                </c:pt>
                <c:pt idx="108">
                  <c:v>0.61398148148148146</c:v>
                </c:pt>
                <c:pt idx="109">
                  <c:v>0.61434027777777778</c:v>
                </c:pt>
                <c:pt idx="110">
                  <c:v>0.61468749999999994</c:v>
                </c:pt>
                <c:pt idx="111">
                  <c:v>0.61503472222222222</c:v>
                </c:pt>
                <c:pt idx="112">
                  <c:v>0.6153819444444445</c:v>
                </c:pt>
                <c:pt idx="113">
                  <c:v>0.61572916666666666</c:v>
                </c:pt>
                <c:pt idx="114">
                  <c:v>0.61607638888888883</c:v>
                </c:pt>
                <c:pt idx="115">
                  <c:v>0.6164236111111111</c:v>
                </c:pt>
                <c:pt idx="116">
                  <c:v>0.61677083333333338</c:v>
                </c:pt>
                <c:pt idx="117">
                  <c:v>0.61711805555555554</c:v>
                </c:pt>
                <c:pt idx="118">
                  <c:v>0.61746527777777771</c:v>
                </c:pt>
                <c:pt idx="119">
                  <c:v>0.61781249999999999</c:v>
                </c:pt>
                <c:pt idx="120">
                  <c:v>0.61815972222222226</c:v>
                </c:pt>
                <c:pt idx="121">
                  <c:v>0.61850694444444443</c:v>
                </c:pt>
                <c:pt idx="122">
                  <c:v>0.61885416666666659</c:v>
                </c:pt>
                <c:pt idx="123">
                  <c:v>0.61920138888888887</c:v>
                </c:pt>
                <c:pt idx="124">
                  <c:v>0.61954861111111115</c:v>
                </c:pt>
                <c:pt idx="125">
                  <c:v>0.61989583333333331</c:v>
                </c:pt>
                <c:pt idx="126">
                  <c:v>0.62024305555555559</c:v>
                </c:pt>
                <c:pt idx="127">
                  <c:v>0.62059027777777775</c:v>
                </c:pt>
                <c:pt idx="128">
                  <c:v>0.62093750000000003</c:v>
                </c:pt>
                <c:pt idx="129">
                  <c:v>0.6212847222222222</c:v>
                </c:pt>
                <c:pt idx="130">
                  <c:v>0.62163194444444447</c:v>
                </c:pt>
                <c:pt idx="131">
                  <c:v>0.62197916666666664</c:v>
                </c:pt>
                <c:pt idx="132">
                  <c:v>0.62232638888888892</c:v>
                </c:pt>
                <c:pt idx="133">
                  <c:v>0.62267361111111108</c:v>
                </c:pt>
                <c:pt idx="134">
                  <c:v>0.62302083333333336</c:v>
                </c:pt>
                <c:pt idx="135">
                  <c:v>0.62336805555555552</c:v>
                </c:pt>
                <c:pt idx="136">
                  <c:v>0.6237152777777778</c:v>
                </c:pt>
                <c:pt idx="137">
                  <c:v>0.62406249999999996</c:v>
                </c:pt>
                <c:pt idx="138">
                  <c:v>0.62440972222222224</c:v>
                </c:pt>
                <c:pt idx="139">
                  <c:v>0.62475694444444441</c:v>
                </c:pt>
                <c:pt idx="140">
                  <c:v>0.62510416666666668</c:v>
                </c:pt>
                <c:pt idx="141">
                  <c:v>0.62545138888888896</c:v>
                </c:pt>
                <c:pt idx="142">
                  <c:v>0.62579861111111112</c:v>
                </c:pt>
                <c:pt idx="143">
                  <c:v>0.62614583333333329</c:v>
                </c:pt>
                <c:pt idx="144">
                  <c:v>0.62649305555555557</c:v>
                </c:pt>
                <c:pt idx="145">
                  <c:v>0.62684027777777784</c:v>
                </c:pt>
                <c:pt idx="146">
                  <c:v>0.62718750000000001</c:v>
                </c:pt>
                <c:pt idx="147">
                  <c:v>0.62753472222222217</c:v>
                </c:pt>
                <c:pt idx="148">
                  <c:v>0.62788194444444445</c:v>
                </c:pt>
                <c:pt idx="149">
                  <c:v>0.62822916666666673</c:v>
                </c:pt>
                <c:pt idx="150">
                  <c:v>0.62857638888888889</c:v>
                </c:pt>
                <c:pt idx="151">
                  <c:v>0.62892361111111106</c:v>
                </c:pt>
                <c:pt idx="152">
                  <c:v>0.62927083333333333</c:v>
                </c:pt>
                <c:pt idx="153">
                  <c:v>0.62961805555555561</c:v>
                </c:pt>
                <c:pt idx="154">
                  <c:v>0.62996527777777778</c:v>
                </c:pt>
                <c:pt idx="155">
                  <c:v>0.63031249999999994</c:v>
                </c:pt>
                <c:pt idx="156">
                  <c:v>0.63065972222222222</c:v>
                </c:pt>
                <c:pt idx="157">
                  <c:v>0.6310069444444445</c:v>
                </c:pt>
                <c:pt idx="158">
                  <c:v>0.63135416666666666</c:v>
                </c:pt>
                <c:pt idx="159">
                  <c:v>0.63170138888888883</c:v>
                </c:pt>
                <c:pt idx="160">
                  <c:v>0.6320486111111111</c:v>
                </c:pt>
                <c:pt idx="161">
                  <c:v>0.63239583333333338</c:v>
                </c:pt>
                <c:pt idx="162">
                  <c:v>0.63274305555555554</c:v>
                </c:pt>
                <c:pt idx="163">
                  <c:v>0.63309027777777771</c:v>
                </c:pt>
                <c:pt idx="164">
                  <c:v>0.63343749999999999</c:v>
                </c:pt>
                <c:pt idx="165">
                  <c:v>0.63378472222222226</c:v>
                </c:pt>
                <c:pt idx="166">
                  <c:v>0.63413194444444443</c:v>
                </c:pt>
                <c:pt idx="167">
                  <c:v>0.63447916666666659</c:v>
                </c:pt>
                <c:pt idx="168">
                  <c:v>0.63482638888888887</c:v>
                </c:pt>
                <c:pt idx="169">
                  <c:v>0.63517361111111115</c:v>
                </c:pt>
                <c:pt idx="170">
                  <c:v>0.63552083333333331</c:v>
                </c:pt>
                <c:pt idx="171">
                  <c:v>0.63586805555555559</c:v>
                </c:pt>
                <c:pt idx="172">
                  <c:v>0.63621527777777775</c:v>
                </c:pt>
                <c:pt idx="173">
                  <c:v>0.63656250000000003</c:v>
                </c:pt>
                <c:pt idx="174">
                  <c:v>0.6369097222222222</c:v>
                </c:pt>
                <c:pt idx="175">
                  <c:v>0.63725694444444447</c:v>
                </c:pt>
                <c:pt idx="176">
                  <c:v>0.63760416666666664</c:v>
                </c:pt>
                <c:pt idx="177">
                  <c:v>0.63795138888888892</c:v>
                </c:pt>
                <c:pt idx="178">
                  <c:v>0.63829861111111108</c:v>
                </c:pt>
                <c:pt idx="179">
                  <c:v>0.63864583333333336</c:v>
                </c:pt>
                <c:pt idx="180">
                  <c:v>0.63899305555555552</c:v>
                </c:pt>
                <c:pt idx="181">
                  <c:v>0.6393402777777778</c:v>
                </c:pt>
                <c:pt idx="182">
                  <c:v>0.63968749999999996</c:v>
                </c:pt>
                <c:pt idx="183">
                  <c:v>0.64003472222222224</c:v>
                </c:pt>
                <c:pt idx="184">
                  <c:v>0.64038194444444441</c:v>
                </c:pt>
                <c:pt idx="185">
                  <c:v>0.64072916666666668</c:v>
                </c:pt>
                <c:pt idx="186">
                  <c:v>0.64107638888888896</c:v>
                </c:pt>
                <c:pt idx="187">
                  <c:v>0.64142361111111112</c:v>
                </c:pt>
                <c:pt idx="188">
                  <c:v>0.64177083333333329</c:v>
                </c:pt>
                <c:pt idx="189">
                  <c:v>0.64211805555555557</c:v>
                </c:pt>
                <c:pt idx="190">
                  <c:v>0.64246527777777784</c:v>
                </c:pt>
                <c:pt idx="191">
                  <c:v>0.64281250000000001</c:v>
                </c:pt>
                <c:pt idx="192">
                  <c:v>0.64315972222222217</c:v>
                </c:pt>
                <c:pt idx="193">
                  <c:v>0.64350694444444445</c:v>
                </c:pt>
                <c:pt idx="194">
                  <c:v>0.64385416666666673</c:v>
                </c:pt>
                <c:pt idx="195">
                  <c:v>0.64420138888888889</c:v>
                </c:pt>
                <c:pt idx="196">
                  <c:v>0.64454861111111106</c:v>
                </c:pt>
                <c:pt idx="197">
                  <c:v>0.64489583333333333</c:v>
                </c:pt>
                <c:pt idx="198">
                  <c:v>0.64524305555555561</c:v>
                </c:pt>
                <c:pt idx="199">
                  <c:v>0.64559027777777778</c:v>
                </c:pt>
                <c:pt idx="200">
                  <c:v>0.64593749999999994</c:v>
                </c:pt>
                <c:pt idx="201">
                  <c:v>0.64628472222222222</c:v>
                </c:pt>
                <c:pt idx="202">
                  <c:v>0.6466319444444445</c:v>
                </c:pt>
                <c:pt idx="203">
                  <c:v>0.64697916666666666</c:v>
                </c:pt>
                <c:pt idx="204">
                  <c:v>0.64732638888888883</c:v>
                </c:pt>
                <c:pt idx="205">
                  <c:v>0.6476736111111111</c:v>
                </c:pt>
                <c:pt idx="206">
                  <c:v>0.64802083333333338</c:v>
                </c:pt>
                <c:pt idx="207">
                  <c:v>0.64836805555555554</c:v>
                </c:pt>
                <c:pt idx="208">
                  <c:v>0.64871527777777771</c:v>
                </c:pt>
                <c:pt idx="209">
                  <c:v>0.64906249999999999</c:v>
                </c:pt>
                <c:pt idx="210">
                  <c:v>0.64940972222222226</c:v>
                </c:pt>
                <c:pt idx="211">
                  <c:v>0.64975694444444443</c:v>
                </c:pt>
                <c:pt idx="212">
                  <c:v>0.65010416666666659</c:v>
                </c:pt>
                <c:pt idx="213">
                  <c:v>0.65045138888888887</c:v>
                </c:pt>
                <c:pt idx="214">
                  <c:v>0.65079861111111115</c:v>
                </c:pt>
                <c:pt idx="215">
                  <c:v>0.65114583333333331</c:v>
                </c:pt>
                <c:pt idx="216">
                  <c:v>0.65149305555555559</c:v>
                </c:pt>
                <c:pt idx="217">
                  <c:v>0.65184027777777775</c:v>
                </c:pt>
                <c:pt idx="218">
                  <c:v>0.65218750000000003</c:v>
                </c:pt>
                <c:pt idx="219">
                  <c:v>0.6525347222222222</c:v>
                </c:pt>
                <c:pt idx="220">
                  <c:v>0.65288194444444447</c:v>
                </c:pt>
                <c:pt idx="221">
                  <c:v>0.65322916666666664</c:v>
                </c:pt>
                <c:pt idx="222">
                  <c:v>0.65357638888888892</c:v>
                </c:pt>
                <c:pt idx="223">
                  <c:v>0.65392361111111108</c:v>
                </c:pt>
                <c:pt idx="224">
                  <c:v>0.65427083333333336</c:v>
                </c:pt>
                <c:pt idx="225">
                  <c:v>0.65461805555555552</c:v>
                </c:pt>
                <c:pt idx="226">
                  <c:v>0.6549652777777778</c:v>
                </c:pt>
                <c:pt idx="227">
                  <c:v>0.65531249999999996</c:v>
                </c:pt>
                <c:pt idx="228">
                  <c:v>0.65565972222222224</c:v>
                </c:pt>
                <c:pt idx="229">
                  <c:v>0.65600694444444441</c:v>
                </c:pt>
                <c:pt idx="230">
                  <c:v>0.65635416666666668</c:v>
                </c:pt>
                <c:pt idx="231">
                  <c:v>0.65670138888888896</c:v>
                </c:pt>
                <c:pt idx="232">
                  <c:v>0.65704861111111112</c:v>
                </c:pt>
                <c:pt idx="233">
                  <c:v>0.65739583333333329</c:v>
                </c:pt>
                <c:pt idx="234">
                  <c:v>0.65774305555555557</c:v>
                </c:pt>
                <c:pt idx="235">
                  <c:v>0.65809027777777784</c:v>
                </c:pt>
                <c:pt idx="236">
                  <c:v>0.65843750000000001</c:v>
                </c:pt>
                <c:pt idx="237">
                  <c:v>0.65878472222222217</c:v>
                </c:pt>
                <c:pt idx="238">
                  <c:v>0.65913194444444445</c:v>
                </c:pt>
                <c:pt idx="239">
                  <c:v>0.65947916666666673</c:v>
                </c:pt>
                <c:pt idx="240">
                  <c:v>0.65982638888888889</c:v>
                </c:pt>
                <c:pt idx="241">
                  <c:v>0.66017361111111106</c:v>
                </c:pt>
              </c:numCache>
            </c:numRef>
          </c:xVal>
          <c:yVal>
            <c:numRef>
              <c:f>Sheet1!$AY$32:$AY$273</c:f>
              <c:numCache>
                <c:formatCode>General</c:formatCode>
                <c:ptCount val="242"/>
                <c:pt idx="0">
                  <c:v>24.231000000000002</c:v>
                </c:pt>
                <c:pt idx="1">
                  <c:v>24.225999999999999</c:v>
                </c:pt>
                <c:pt idx="2">
                  <c:v>24.239000000000001</c:v>
                </c:pt>
                <c:pt idx="3">
                  <c:v>24.242999999999999</c:v>
                </c:pt>
                <c:pt idx="4">
                  <c:v>24.242999999999999</c:v>
                </c:pt>
                <c:pt idx="5">
                  <c:v>24.248000000000001</c:v>
                </c:pt>
                <c:pt idx="6">
                  <c:v>24.242000000000001</c:v>
                </c:pt>
                <c:pt idx="7">
                  <c:v>24.23</c:v>
                </c:pt>
                <c:pt idx="8">
                  <c:v>24.236000000000001</c:v>
                </c:pt>
                <c:pt idx="9">
                  <c:v>24.242999999999999</c:v>
                </c:pt>
                <c:pt idx="10">
                  <c:v>24.253</c:v>
                </c:pt>
                <c:pt idx="11">
                  <c:v>24.260999999999999</c:v>
                </c:pt>
                <c:pt idx="12">
                  <c:v>24.254000000000001</c:v>
                </c:pt>
                <c:pt idx="13">
                  <c:v>24.248999999999999</c:v>
                </c:pt>
                <c:pt idx="14">
                  <c:v>24.254999999999999</c:v>
                </c:pt>
                <c:pt idx="15">
                  <c:v>24.263000000000002</c:v>
                </c:pt>
                <c:pt idx="16">
                  <c:v>24.274999999999999</c:v>
                </c:pt>
                <c:pt idx="17">
                  <c:v>24.28</c:v>
                </c:pt>
                <c:pt idx="18">
                  <c:v>24.274000000000001</c:v>
                </c:pt>
                <c:pt idx="19">
                  <c:v>24.277999999999999</c:v>
                </c:pt>
                <c:pt idx="20">
                  <c:v>24.279</c:v>
                </c:pt>
                <c:pt idx="21">
                  <c:v>24.288</c:v>
                </c:pt>
                <c:pt idx="22">
                  <c:v>24.289000000000001</c:v>
                </c:pt>
                <c:pt idx="23">
                  <c:v>24.295999999999999</c:v>
                </c:pt>
                <c:pt idx="24">
                  <c:v>24.305</c:v>
                </c:pt>
                <c:pt idx="25">
                  <c:v>24.314</c:v>
                </c:pt>
                <c:pt idx="26">
                  <c:v>24.417999999999999</c:v>
                </c:pt>
                <c:pt idx="27">
                  <c:v>24.677</c:v>
                </c:pt>
                <c:pt idx="28">
                  <c:v>25.137</c:v>
                </c:pt>
                <c:pt idx="29">
                  <c:v>25.776</c:v>
                </c:pt>
                <c:pt idx="30">
                  <c:v>26.471</c:v>
                </c:pt>
                <c:pt idx="31">
                  <c:v>27.254999999999999</c:v>
                </c:pt>
                <c:pt idx="32">
                  <c:v>28.035</c:v>
                </c:pt>
                <c:pt idx="33">
                  <c:v>28.805</c:v>
                </c:pt>
                <c:pt idx="34">
                  <c:v>29.533000000000001</c:v>
                </c:pt>
                <c:pt idx="35">
                  <c:v>30.215</c:v>
                </c:pt>
                <c:pt idx="36">
                  <c:v>30.841000000000001</c:v>
                </c:pt>
                <c:pt idx="37">
                  <c:v>31.419</c:v>
                </c:pt>
                <c:pt idx="38">
                  <c:v>31.936</c:v>
                </c:pt>
                <c:pt idx="39">
                  <c:v>32.433</c:v>
                </c:pt>
                <c:pt idx="40">
                  <c:v>32.881</c:v>
                </c:pt>
                <c:pt idx="41">
                  <c:v>33.283000000000001</c:v>
                </c:pt>
                <c:pt idx="42">
                  <c:v>33.622</c:v>
                </c:pt>
                <c:pt idx="43">
                  <c:v>33.932000000000002</c:v>
                </c:pt>
                <c:pt idx="44">
                  <c:v>34.207999999999998</c:v>
                </c:pt>
                <c:pt idx="45">
                  <c:v>34.457000000000001</c:v>
                </c:pt>
                <c:pt idx="46">
                  <c:v>34.692999999999998</c:v>
                </c:pt>
                <c:pt idx="47">
                  <c:v>34.904000000000003</c:v>
                </c:pt>
                <c:pt idx="48">
                  <c:v>35.094000000000001</c:v>
                </c:pt>
                <c:pt idx="49">
                  <c:v>35.256</c:v>
                </c:pt>
                <c:pt idx="50">
                  <c:v>35.380000000000003</c:v>
                </c:pt>
                <c:pt idx="51">
                  <c:v>35.500999999999998</c:v>
                </c:pt>
                <c:pt idx="52">
                  <c:v>35.61</c:v>
                </c:pt>
                <c:pt idx="53">
                  <c:v>35.723999999999997</c:v>
                </c:pt>
                <c:pt idx="54">
                  <c:v>35.805</c:v>
                </c:pt>
                <c:pt idx="55">
                  <c:v>35.914000000000001</c:v>
                </c:pt>
                <c:pt idx="56">
                  <c:v>36.024999999999999</c:v>
                </c:pt>
                <c:pt idx="57">
                  <c:v>36.125</c:v>
                </c:pt>
                <c:pt idx="58">
                  <c:v>36.228000000000002</c:v>
                </c:pt>
                <c:pt idx="59">
                  <c:v>36.33</c:v>
                </c:pt>
                <c:pt idx="60">
                  <c:v>36.454000000000001</c:v>
                </c:pt>
                <c:pt idx="61">
                  <c:v>36.552999999999997</c:v>
                </c:pt>
                <c:pt idx="62">
                  <c:v>36.649000000000001</c:v>
                </c:pt>
                <c:pt idx="63">
                  <c:v>36.771999999999998</c:v>
                </c:pt>
                <c:pt idx="64">
                  <c:v>36.856000000000002</c:v>
                </c:pt>
                <c:pt idx="65">
                  <c:v>36.923999999999999</c:v>
                </c:pt>
                <c:pt idx="66">
                  <c:v>36.978999999999999</c:v>
                </c:pt>
                <c:pt idx="67">
                  <c:v>36.981000000000002</c:v>
                </c:pt>
                <c:pt idx="68">
                  <c:v>36.988999999999997</c:v>
                </c:pt>
                <c:pt idx="69">
                  <c:v>36.976999999999997</c:v>
                </c:pt>
                <c:pt idx="70">
                  <c:v>36.935000000000002</c:v>
                </c:pt>
                <c:pt idx="71">
                  <c:v>36.932000000000002</c:v>
                </c:pt>
                <c:pt idx="72">
                  <c:v>36.918999999999997</c:v>
                </c:pt>
                <c:pt idx="73">
                  <c:v>36.918999999999997</c:v>
                </c:pt>
                <c:pt idx="74">
                  <c:v>36.923999999999999</c:v>
                </c:pt>
                <c:pt idx="75">
                  <c:v>36.944000000000003</c:v>
                </c:pt>
                <c:pt idx="76">
                  <c:v>36.999000000000002</c:v>
                </c:pt>
                <c:pt idx="77">
                  <c:v>37.049999999999997</c:v>
                </c:pt>
                <c:pt idx="78">
                  <c:v>37.101999999999997</c:v>
                </c:pt>
                <c:pt idx="79">
                  <c:v>37.125</c:v>
                </c:pt>
                <c:pt idx="80">
                  <c:v>37.158000000000001</c:v>
                </c:pt>
                <c:pt idx="81">
                  <c:v>37.185000000000002</c:v>
                </c:pt>
                <c:pt idx="82">
                  <c:v>37.164999999999999</c:v>
                </c:pt>
                <c:pt idx="83">
                  <c:v>37.195</c:v>
                </c:pt>
                <c:pt idx="84">
                  <c:v>37.215000000000003</c:v>
                </c:pt>
                <c:pt idx="85">
                  <c:v>37.207999999999998</c:v>
                </c:pt>
                <c:pt idx="86">
                  <c:v>37.256999999999998</c:v>
                </c:pt>
                <c:pt idx="87">
                  <c:v>37.329000000000001</c:v>
                </c:pt>
                <c:pt idx="88">
                  <c:v>37.384</c:v>
                </c:pt>
                <c:pt idx="89">
                  <c:v>37.427</c:v>
                </c:pt>
                <c:pt idx="90">
                  <c:v>37.479999999999997</c:v>
                </c:pt>
                <c:pt idx="91">
                  <c:v>37.466999999999999</c:v>
                </c:pt>
                <c:pt idx="92">
                  <c:v>37.423000000000002</c:v>
                </c:pt>
                <c:pt idx="93">
                  <c:v>37.392000000000003</c:v>
                </c:pt>
                <c:pt idx="94">
                  <c:v>37.347999999999999</c:v>
                </c:pt>
                <c:pt idx="95">
                  <c:v>37.31</c:v>
                </c:pt>
                <c:pt idx="96">
                  <c:v>37.277000000000001</c:v>
                </c:pt>
                <c:pt idx="97">
                  <c:v>37.258000000000003</c:v>
                </c:pt>
                <c:pt idx="98">
                  <c:v>37.237000000000002</c:v>
                </c:pt>
                <c:pt idx="99">
                  <c:v>37.244</c:v>
                </c:pt>
                <c:pt idx="100">
                  <c:v>37.265999999999998</c:v>
                </c:pt>
                <c:pt idx="101">
                  <c:v>37.298999999999999</c:v>
                </c:pt>
                <c:pt idx="102">
                  <c:v>37.354999999999997</c:v>
                </c:pt>
                <c:pt idx="103">
                  <c:v>37.395000000000003</c:v>
                </c:pt>
                <c:pt idx="104">
                  <c:v>37.396000000000001</c:v>
                </c:pt>
                <c:pt idx="105">
                  <c:v>37.393999999999998</c:v>
                </c:pt>
                <c:pt idx="106">
                  <c:v>37.372999999999998</c:v>
                </c:pt>
                <c:pt idx="107">
                  <c:v>37.347000000000001</c:v>
                </c:pt>
                <c:pt idx="108">
                  <c:v>37.368000000000002</c:v>
                </c:pt>
                <c:pt idx="109">
                  <c:v>37.386000000000003</c:v>
                </c:pt>
                <c:pt idx="110">
                  <c:v>37.415999999999997</c:v>
                </c:pt>
                <c:pt idx="111">
                  <c:v>37.46</c:v>
                </c:pt>
                <c:pt idx="112">
                  <c:v>37.511000000000003</c:v>
                </c:pt>
                <c:pt idx="113">
                  <c:v>37.524999999999999</c:v>
                </c:pt>
                <c:pt idx="114">
                  <c:v>37.530999999999999</c:v>
                </c:pt>
                <c:pt idx="115">
                  <c:v>37.539000000000001</c:v>
                </c:pt>
                <c:pt idx="116">
                  <c:v>37.545999999999999</c:v>
                </c:pt>
                <c:pt idx="117">
                  <c:v>37.518999999999998</c:v>
                </c:pt>
                <c:pt idx="118">
                  <c:v>37.488</c:v>
                </c:pt>
                <c:pt idx="119">
                  <c:v>37.463999999999999</c:v>
                </c:pt>
                <c:pt idx="120">
                  <c:v>37.451000000000001</c:v>
                </c:pt>
                <c:pt idx="121">
                  <c:v>37.412999999999997</c:v>
                </c:pt>
                <c:pt idx="122">
                  <c:v>37.389000000000003</c:v>
                </c:pt>
                <c:pt idx="123">
                  <c:v>37.384</c:v>
                </c:pt>
                <c:pt idx="124">
                  <c:v>37.351999999999997</c:v>
                </c:pt>
                <c:pt idx="125">
                  <c:v>37.362000000000002</c:v>
                </c:pt>
                <c:pt idx="126">
                  <c:v>37.356999999999999</c:v>
                </c:pt>
                <c:pt idx="127">
                  <c:v>37.308999999999997</c:v>
                </c:pt>
                <c:pt idx="128">
                  <c:v>37.307000000000002</c:v>
                </c:pt>
                <c:pt idx="129">
                  <c:v>37.283999999999999</c:v>
                </c:pt>
                <c:pt idx="130">
                  <c:v>37.29</c:v>
                </c:pt>
                <c:pt idx="131">
                  <c:v>37.290999999999997</c:v>
                </c:pt>
                <c:pt idx="132">
                  <c:v>37.302</c:v>
                </c:pt>
                <c:pt idx="133">
                  <c:v>37.311</c:v>
                </c:pt>
                <c:pt idx="134">
                  <c:v>37.384</c:v>
                </c:pt>
                <c:pt idx="135">
                  <c:v>37.417000000000002</c:v>
                </c:pt>
                <c:pt idx="136">
                  <c:v>37.195</c:v>
                </c:pt>
                <c:pt idx="137">
                  <c:v>36.639000000000003</c:v>
                </c:pt>
                <c:pt idx="138">
                  <c:v>35.941000000000003</c:v>
                </c:pt>
                <c:pt idx="139">
                  <c:v>35.222000000000001</c:v>
                </c:pt>
                <c:pt idx="140">
                  <c:v>34.499000000000002</c:v>
                </c:pt>
                <c:pt idx="141">
                  <c:v>33.759</c:v>
                </c:pt>
                <c:pt idx="142">
                  <c:v>33.1</c:v>
                </c:pt>
                <c:pt idx="143">
                  <c:v>32.411999999999999</c:v>
                </c:pt>
                <c:pt idx="144">
                  <c:v>31.794</c:v>
                </c:pt>
                <c:pt idx="145">
                  <c:v>31.231000000000002</c:v>
                </c:pt>
                <c:pt idx="146">
                  <c:v>30.736999999999998</c:v>
                </c:pt>
                <c:pt idx="147">
                  <c:v>30.266999999999999</c:v>
                </c:pt>
                <c:pt idx="148">
                  <c:v>29.846</c:v>
                </c:pt>
                <c:pt idx="149">
                  <c:v>29.474</c:v>
                </c:pt>
                <c:pt idx="150">
                  <c:v>29.097999999999999</c:v>
                </c:pt>
                <c:pt idx="151">
                  <c:v>28.725999999999999</c:v>
                </c:pt>
                <c:pt idx="152">
                  <c:v>28.338000000000001</c:v>
                </c:pt>
                <c:pt idx="153">
                  <c:v>27.989000000000001</c:v>
                </c:pt>
                <c:pt idx="154">
                  <c:v>27.672000000000001</c:v>
                </c:pt>
                <c:pt idx="155">
                  <c:v>27.402000000000001</c:v>
                </c:pt>
                <c:pt idx="156">
                  <c:v>27.15</c:v>
                </c:pt>
                <c:pt idx="157">
                  <c:v>26.925000000000001</c:v>
                </c:pt>
                <c:pt idx="158">
                  <c:v>26.722000000000001</c:v>
                </c:pt>
                <c:pt idx="159">
                  <c:v>26.536000000000001</c:v>
                </c:pt>
                <c:pt idx="160">
                  <c:v>26.390999999999998</c:v>
                </c:pt>
                <c:pt idx="161">
                  <c:v>26.254999999999999</c:v>
                </c:pt>
                <c:pt idx="162">
                  <c:v>26.14</c:v>
                </c:pt>
                <c:pt idx="163">
                  <c:v>26.027000000000001</c:v>
                </c:pt>
                <c:pt idx="164">
                  <c:v>25.927</c:v>
                </c:pt>
                <c:pt idx="165">
                  <c:v>25.815999999999999</c:v>
                </c:pt>
                <c:pt idx="166">
                  <c:v>25.675000000000001</c:v>
                </c:pt>
                <c:pt idx="167">
                  <c:v>25.513999999999999</c:v>
                </c:pt>
                <c:pt idx="168">
                  <c:v>25.366</c:v>
                </c:pt>
                <c:pt idx="169">
                  <c:v>25.231000000000002</c:v>
                </c:pt>
                <c:pt idx="170">
                  <c:v>25.111999999999998</c:v>
                </c:pt>
                <c:pt idx="171">
                  <c:v>24.992999999999999</c:v>
                </c:pt>
                <c:pt idx="172">
                  <c:v>24.888999999999999</c:v>
                </c:pt>
                <c:pt idx="173">
                  <c:v>24.812000000000001</c:v>
                </c:pt>
                <c:pt idx="174">
                  <c:v>24.742999999999999</c:v>
                </c:pt>
                <c:pt idx="175">
                  <c:v>24.681000000000001</c:v>
                </c:pt>
                <c:pt idx="176">
                  <c:v>24.629000000000001</c:v>
                </c:pt>
                <c:pt idx="177">
                  <c:v>24.571999999999999</c:v>
                </c:pt>
                <c:pt idx="178">
                  <c:v>24.527999999999999</c:v>
                </c:pt>
                <c:pt idx="179">
                  <c:v>24.498000000000001</c:v>
                </c:pt>
                <c:pt idx="180">
                  <c:v>24.474</c:v>
                </c:pt>
                <c:pt idx="181">
                  <c:v>24.451000000000001</c:v>
                </c:pt>
                <c:pt idx="182">
                  <c:v>24.425000000000001</c:v>
                </c:pt>
                <c:pt idx="183">
                  <c:v>24.411000000000001</c:v>
                </c:pt>
                <c:pt idx="184">
                  <c:v>24.396000000000001</c:v>
                </c:pt>
                <c:pt idx="185">
                  <c:v>24.38</c:v>
                </c:pt>
                <c:pt idx="186">
                  <c:v>24.381</c:v>
                </c:pt>
                <c:pt idx="187">
                  <c:v>24.381</c:v>
                </c:pt>
                <c:pt idx="188">
                  <c:v>24.382000000000001</c:v>
                </c:pt>
                <c:pt idx="189">
                  <c:v>24.376999999999999</c:v>
                </c:pt>
                <c:pt idx="190">
                  <c:v>24.367000000000001</c:v>
                </c:pt>
                <c:pt idx="191">
                  <c:v>24.355</c:v>
                </c:pt>
                <c:pt idx="192">
                  <c:v>24.350999999999999</c:v>
                </c:pt>
                <c:pt idx="193">
                  <c:v>24.367000000000001</c:v>
                </c:pt>
                <c:pt idx="194">
                  <c:v>24.376999999999999</c:v>
                </c:pt>
                <c:pt idx="195">
                  <c:v>24.393000000000001</c:v>
                </c:pt>
                <c:pt idx="196">
                  <c:v>24.4</c:v>
                </c:pt>
                <c:pt idx="197">
                  <c:v>24.402000000000001</c:v>
                </c:pt>
                <c:pt idx="198">
                  <c:v>24.416</c:v>
                </c:pt>
                <c:pt idx="199">
                  <c:v>24.43</c:v>
                </c:pt>
                <c:pt idx="200">
                  <c:v>24.454000000000001</c:v>
                </c:pt>
                <c:pt idx="201">
                  <c:v>24.466999999999999</c:v>
                </c:pt>
                <c:pt idx="202">
                  <c:v>24.472999999999999</c:v>
                </c:pt>
                <c:pt idx="203">
                  <c:v>24.481000000000002</c:v>
                </c:pt>
                <c:pt idx="204">
                  <c:v>24.484999999999999</c:v>
                </c:pt>
                <c:pt idx="205">
                  <c:v>24.494</c:v>
                </c:pt>
                <c:pt idx="206">
                  <c:v>24.504000000000001</c:v>
                </c:pt>
                <c:pt idx="207">
                  <c:v>24.523</c:v>
                </c:pt>
                <c:pt idx="208">
                  <c:v>24.536000000000001</c:v>
                </c:pt>
                <c:pt idx="209">
                  <c:v>24.544</c:v>
                </c:pt>
                <c:pt idx="210">
                  <c:v>24.55</c:v>
                </c:pt>
                <c:pt idx="211">
                  <c:v>24.556999999999999</c:v>
                </c:pt>
                <c:pt idx="212">
                  <c:v>24.561</c:v>
                </c:pt>
                <c:pt idx="213">
                  <c:v>24.565000000000001</c:v>
                </c:pt>
                <c:pt idx="214">
                  <c:v>24.568999999999999</c:v>
                </c:pt>
                <c:pt idx="215">
                  <c:v>24.585999999999999</c:v>
                </c:pt>
                <c:pt idx="216">
                  <c:v>24.597999999999999</c:v>
                </c:pt>
                <c:pt idx="217">
                  <c:v>24.603999999999999</c:v>
                </c:pt>
                <c:pt idx="218">
                  <c:v>24.568999999999999</c:v>
                </c:pt>
                <c:pt idx="219">
                  <c:v>24.506</c:v>
                </c:pt>
                <c:pt idx="220">
                  <c:v>24.427</c:v>
                </c:pt>
                <c:pt idx="221">
                  <c:v>24.332999999999998</c:v>
                </c:pt>
                <c:pt idx="222">
                  <c:v>24.238</c:v>
                </c:pt>
                <c:pt idx="223">
                  <c:v>24.161000000000001</c:v>
                </c:pt>
                <c:pt idx="224">
                  <c:v>24.091999999999999</c:v>
                </c:pt>
                <c:pt idx="225">
                  <c:v>24.035</c:v>
                </c:pt>
                <c:pt idx="226">
                  <c:v>23.983000000000001</c:v>
                </c:pt>
                <c:pt idx="227">
                  <c:v>23.934999999999999</c:v>
                </c:pt>
                <c:pt idx="228">
                  <c:v>23.89</c:v>
                </c:pt>
                <c:pt idx="229">
                  <c:v>23.856000000000002</c:v>
                </c:pt>
                <c:pt idx="230">
                  <c:v>23.832000000000001</c:v>
                </c:pt>
                <c:pt idx="231">
                  <c:v>23.806000000000001</c:v>
                </c:pt>
                <c:pt idx="232">
                  <c:v>23.783999999999999</c:v>
                </c:pt>
                <c:pt idx="233">
                  <c:v>23.763000000000002</c:v>
                </c:pt>
                <c:pt idx="234">
                  <c:v>23.754000000000001</c:v>
                </c:pt>
                <c:pt idx="235">
                  <c:v>23.748999999999999</c:v>
                </c:pt>
                <c:pt idx="236">
                  <c:v>23.751999999999999</c:v>
                </c:pt>
                <c:pt idx="237">
                  <c:v>23.76</c:v>
                </c:pt>
                <c:pt idx="238">
                  <c:v>23.760999999999999</c:v>
                </c:pt>
                <c:pt idx="239">
                  <c:v>23.756</c:v>
                </c:pt>
                <c:pt idx="240">
                  <c:v>23.760999999999999</c:v>
                </c:pt>
                <c:pt idx="241">
                  <c:v>23.768000000000001</c:v>
                </c:pt>
              </c:numCache>
            </c:numRef>
          </c:yVal>
          <c:smooth val="1"/>
        </c:ser>
        <c:dLbls>
          <c:showLegendKey val="0"/>
          <c:showVal val="0"/>
          <c:showCatName val="0"/>
          <c:showSerName val="0"/>
          <c:showPercent val="0"/>
          <c:showBubbleSize val="0"/>
        </c:dLbls>
        <c:axId val="134426744"/>
        <c:axId val="134426352"/>
      </c:scatterChart>
      <c:valAx>
        <c:axId val="134425568"/>
        <c:scaling>
          <c:orientation val="minMax"/>
          <c:max val="0.67000000000000015"/>
          <c:min val="0.57014000000000009"/>
        </c:scaling>
        <c:delete val="0"/>
        <c:axPos val="b"/>
        <c:title>
          <c:tx>
            <c:rich>
              <a:bodyPr/>
              <a:lstStyle/>
              <a:p>
                <a:pPr>
                  <a:defRPr sz="1600" b="1">
                    <a:latin typeface="+mj-lt"/>
                  </a:defRPr>
                </a:pPr>
                <a:r>
                  <a:rPr lang="fr-FR" sz="1600" b="1" dirty="0" smtClean="0">
                    <a:latin typeface="+mj-lt"/>
                  </a:rPr>
                  <a:t>Time</a:t>
                </a:r>
                <a:endParaRPr lang="fr-FR" sz="1600" b="1" dirty="0">
                  <a:latin typeface="+mj-lt"/>
                </a:endParaRPr>
              </a:p>
            </c:rich>
          </c:tx>
          <c:layout>
            <c:manualLayout>
              <c:xMode val="edge"/>
              <c:yMode val="edge"/>
              <c:x val="0.48396771511547115"/>
              <c:y val="0.9165602836879434"/>
            </c:manualLayout>
          </c:layout>
          <c:overlay val="0"/>
        </c:title>
        <c:numFmt formatCode="h:mm" sourceLinked="0"/>
        <c:majorTickMark val="out"/>
        <c:minorTickMark val="none"/>
        <c:tickLblPos val="nextTo"/>
        <c:txPr>
          <a:bodyPr rot="0" vert="horz"/>
          <a:lstStyle/>
          <a:p>
            <a:pPr>
              <a:defRPr sz="1400" b="1" i="0" u="none" strike="noStrike" baseline="0">
                <a:solidFill>
                  <a:srgbClr val="000000"/>
                </a:solidFill>
                <a:latin typeface="+mj-lt"/>
                <a:ea typeface="Calibri"/>
                <a:cs typeface="Calibri"/>
              </a:defRPr>
            </a:pPr>
            <a:endParaRPr lang="en-US"/>
          </a:p>
        </c:txPr>
        <c:crossAx val="134425960"/>
        <c:crosses val="autoZero"/>
        <c:crossBetween val="midCat"/>
      </c:valAx>
      <c:valAx>
        <c:axId val="134425960"/>
        <c:scaling>
          <c:orientation val="minMax"/>
        </c:scaling>
        <c:delete val="0"/>
        <c:axPos val="l"/>
        <c:majorGridlines/>
        <c:title>
          <c:tx>
            <c:rich>
              <a:bodyPr rot="-5400000" vert="horz"/>
              <a:lstStyle/>
              <a:p>
                <a:pPr>
                  <a:defRPr sz="1400" b="1">
                    <a:solidFill>
                      <a:schemeClr val="accent2">
                        <a:lumMod val="75000"/>
                      </a:schemeClr>
                    </a:solidFill>
                    <a:latin typeface="+mj-lt"/>
                  </a:defRPr>
                </a:pPr>
                <a:r>
                  <a:rPr lang="fr-FR" sz="1400" b="1" dirty="0" smtClean="0">
                    <a:solidFill>
                      <a:schemeClr val="accent2">
                        <a:lumMod val="75000"/>
                      </a:schemeClr>
                    </a:solidFill>
                    <a:latin typeface="+mj-lt"/>
                  </a:rPr>
                  <a:t>Vertical position of</a:t>
                </a:r>
                <a:r>
                  <a:rPr lang="fr-FR" sz="1400" b="1" baseline="0" dirty="0" smtClean="0">
                    <a:solidFill>
                      <a:schemeClr val="accent2">
                        <a:lumMod val="75000"/>
                      </a:schemeClr>
                    </a:solidFill>
                    <a:latin typeface="+mj-lt"/>
                  </a:rPr>
                  <a:t> </a:t>
                </a:r>
                <a:r>
                  <a:rPr lang="fr-FR" sz="1400" b="1" baseline="0" dirty="0">
                    <a:solidFill>
                      <a:schemeClr val="accent2">
                        <a:lumMod val="75000"/>
                      </a:schemeClr>
                    </a:solidFill>
                    <a:latin typeface="+mj-lt"/>
                  </a:rPr>
                  <a:t>6AS1 </a:t>
                </a:r>
                <a:r>
                  <a:rPr lang="fr-FR" sz="1400" b="1" baseline="0" dirty="0" smtClean="0">
                    <a:solidFill>
                      <a:schemeClr val="accent2">
                        <a:lumMod val="75000"/>
                      </a:schemeClr>
                    </a:solidFill>
                    <a:latin typeface="+mj-lt"/>
                  </a:rPr>
                  <a:t> (mm)</a:t>
                </a:r>
                <a:endParaRPr lang="fr-FR" sz="1400" b="1" dirty="0">
                  <a:solidFill>
                    <a:schemeClr val="accent2">
                      <a:lumMod val="75000"/>
                    </a:schemeClr>
                  </a:solidFill>
                  <a:latin typeface="+mj-lt"/>
                </a:endParaRPr>
              </a:p>
            </c:rich>
          </c:tx>
          <c:layout>
            <c:manualLayout>
              <c:xMode val="edge"/>
              <c:yMode val="edge"/>
              <c:x val="2.1023213785276173E-2"/>
              <c:y val="0.12704528955157199"/>
            </c:manualLayout>
          </c:layout>
          <c:overlay val="0"/>
        </c:title>
        <c:numFmt formatCode="#,##0.00" sourceLinked="0"/>
        <c:majorTickMark val="out"/>
        <c:minorTickMark val="none"/>
        <c:tickLblPos val="nextTo"/>
        <c:txPr>
          <a:bodyPr rot="0" vert="horz"/>
          <a:lstStyle/>
          <a:p>
            <a:pPr>
              <a:defRPr sz="1400" b="1" i="0" u="none" strike="noStrike" baseline="0">
                <a:solidFill>
                  <a:schemeClr val="accent2">
                    <a:lumMod val="75000"/>
                  </a:schemeClr>
                </a:solidFill>
                <a:latin typeface="+mj-lt"/>
                <a:ea typeface="Calibri"/>
                <a:cs typeface="Calibri"/>
              </a:defRPr>
            </a:pPr>
            <a:endParaRPr lang="en-US"/>
          </a:p>
        </c:txPr>
        <c:crossAx val="134425568"/>
        <c:crosses val="autoZero"/>
        <c:crossBetween val="midCat"/>
      </c:valAx>
      <c:valAx>
        <c:axId val="134426352"/>
        <c:scaling>
          <c:orientation val="minMax"/>
          <c:max val="39"/>
          <c:min val="20"/>
        </c:scaling>
        <c:delete val="0"/>
        <c:axPos val="r"/>
        <c:title>
          <c:tx>
            <c:rich>
              <a:bodyPr rot="-5400000" vert="horz"/>
              <a:lstStyle/>
              <a:p>
                <a:pPr>
                  <a:defRPr sz="1400" b="1">
                    <a:solidFill>
                      <a:schemeClr val="accent6">
                        <a:lumMod val="75000"/>
                      </a:schemeClr>
                    </a:solidFill>
                    <a:latin typeface="+mj-lt"/>
                  </a:defRPr>
                </a:pPr>
                <a:r>
                  <a:rPr lang="fr-FR" sz="1400" b="1" dirty="0" err="1" smtClean="0">
                    <a:solidFill>
                      <a:schemeClr val="accent6">
                        <a:lumMod val="75000"/>
                      </a:schemeClr>
                    </a:solidFill>
                    <a:latin typeface="+mj-lt"/>
                  </a:rPr>
                  <a:t>Temperature</a:t>
                </a:r>
                <a:r>
                  <a:rPr lang="fr-FR" sz="1400" b="1" dirty="0" smtClean="0">
                    <a:solidFill>
                      <a:schemeClr val="accent6">
                        <a:lumMod val="75000"/>
                      </a:schemeClr>
                    </a:solidFill>
                    <a:latin typeface="+mj-lt"/>
                  </a:rPr>
                  <a:t> (°C)</a:t>
                </a:r>
                <a:endParaRPr lang="fr-FR" sz="1400" b="1" dirty="0">
                  <a:solidFill>
                    <a:schemeClr val="accent6">
                      <a:lumMod val="75000"/>
                    </a:schemeClr>
                  </a:solidFill>
                  <a:latin typeface="+mj-lt"/>
                </a:endParaRPr>
              </a:p>
            </c:rich>
          </c:tx>
          <c:layout>
            <c:manualLayout>
              <c:xMode val="edge"/>
              <c:yMode val="edge"/>
              <c:x val="0.94845209085538484"/>
              <c:y val="0.27879348857988501"/>
            </c:manualLayout>
          </c:layout>
          <c:overlay val="0"/>
        </c:title>
        <c:numFmt formatCode="General" sourceLinked="1"/>
        <c:majorTickMark val="out"/>
        <c:minorTickMark val="none"/>
        <c:tickLblPos val="nextTo"/>
        <c:txPr>
          <a:bodyPr/>
          <a:lstStyle/>
          <a:p>
            <a:pPr>
              <a:defRPr sz="1400" b="1">
                <a:solidFill>
                  <a:schemeClr val="accent6">
                    <a:lumMod val="75000"/>
                  </a:schemeClr>
                </a:solidFill>
                <a:latin typeface="+mj-lt"/>
              </a:defRPr>
            </a:pPr>
            <a:endParaRPr lang="en-US"/>
          </a:p>
        </c:txPr>
        <c:crossAx val="134426744"/>
        <c:crosses val="max"/>
        <c:crossBetween val="midCat"/>
      </c:valAx>
      <c:valAx>
        <c:axId val="134426744"/>
        <c:scaling>
          <c:orientation val="minMax"/>
        </c:scaling>
        <c:delete val="1"/>
        <c:axPos val="b"/>
        <c:numFmt formatCode="[$-F400]h:mm:ss\ AM/PM" sourceLinked="1"/>
        <c:majorTickMark val="out"/>
        <c:minorTickMark val="none"/>
        <c:tickLblPos val="nextTo"/>
        <c:crossAx val="134426352"/>
        <c:crosses val="autoZero"/>
        <c:crossBetween val="midCat"/>
      </c:valAx>
    </c:plotArea>
    <c:plotVisOnly val="1"/>
    <c:dispBlanksAs val="gap"/>
    <c:showDLblsOverMax val="0"/>
  </c:chart>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9.2933443934224064E-2"/>
          <c:y val="2.8184022870996368E-2"/>
          <c:w val="0.93134818250458418"/>
          <c:h val="0.94930356308201203"/>
        </c:manualLayout>
      </c:layout>
      <c:scatterChart>
        <c:scatterStyle val="smoothMarker"/>
        <c:varyColors val="0"/>
        <c:ser>
          <c:idx val="0"/>
          <c:order val="0"/>
          <c:spPr>
            <a:ln w="44450">
              <a:solidFill>
                <a:schemeClr val="tx1"/>
              </a:solidFill>
            </a:ln>
          </c:spPr>
          <c:marker>
            <c:symbol val="none"/>
          </c:marker>
          <c:xVal>
            <c:numRef>
              <c:f>(Main_Beam!$U$4,Main_Beam!$U$20)</c:f>
              <c:numCache>
                <c:formatCode>General</c:formatCode>
                <c:ptCount val="2"/>
                <c:pt idx="0">
                  <c:v>0</c:v>
                </c:pt>
                <c:pt idx="1">
                  <c:v>2000</c:v>
                </c:pt>
              </c:numCache>
            </c:numRef>
          </c:xVal>
          <c:yVal>
            <c:numRef>
              <c:f>(Main_Beam!$V$4,Main_Beam!$V$20)</c:f>
              <c:numCache>
                <c:formatCode>General</c:formatCode>
                <c:ptCount val="2"/>
                <c:pt idx="0">
                  <c:v>0</c:v>
                </c:pt>
                <c:pt idx="1">
                  <c:v>0</c:v>
                </c:pt>
              </c:numCache>
            </c:numRef>
          </c:yVal>
          <c:smooth val="1"/>
        </c:ser>
        <c:ser>
          <c:idx val="1"/>
          <c:order val="1"/>
          <c:marker>
            <c:symbol val="none"/>
          </c:marker>
          <c:xVal>
            <c:numRef>
              <c:f>(Main_Beam!$U$4,Main_Beam!$U$20)</c:f>
              <c:numCache>
                <c:formatCode>General</c:formatCode>
                <c:ptCount val="2"/>
                <c:pt idx="0">
                  <c:v>0</c:v>
                </c:pt>
                <c:pt idx="1">
                  <c:v>2000</c:v>
                </c:pt>
              </c:numCache>
            </c:numRef>
          </c:xVal>
          <c:yVal>
            <c:numRef>
              <c:f>(Main_Beam!$W$4,Main_Beam!$W$20)</c:f>
              <c:numCache>
                <c:formatCode>General</c:formatCode>
                <c:ptCount val="2"/>
                <c:pt idx="0">
                  <c:v>-4.0000000000000001E-3</c:v>
                </c:pt>
                <c:pt idx="1">
                  <c:v>-8.9999999999999993E-3</c:v>
                </c:pt>
              </c:numCache>
            </c:numRef>
          </c:yVal>
          <c:smooth val="1"/>
        </c:ser>
        <c:ser>
          <c:idx val="2"/>
          <c:order val="2"/>
          <c:marker>
            <c:symbol val="none"/>
          </c:marker>
          <c:xVal>
            <c:numRef>
              <c:f>Main_Beam!$U$4:$U$5</c:f>
              <c:numCache>
                <c:formatCode>General</c:formatCode>
                <c:ptCount val="2"/>
                <c:pt idx="0">
                  <c:v>0</c:v>
                </c:pt>
                <c:pt idx="1">
                  <c:v>250</c:v>
                </c:pt>
              </c:numCache>
            </c:numRef>
          </c:xVal>
          <c:yVal>
            <c:numRef>
              <c:f>Main_Beam!$Y$4:$Y$5</c:f>
              <c:numCache>
                <c:formatCode>General</c:formatCode>
                <c:ptCount val="2"/>
                <c:pt idx="0">
                  <c:v>8.0000000000000002E-3</c:v>
                </c:pt>
                <c:pt idx="1">
                  <c:v>7.4749999999999999E-3</c:v>
                </c:pt>
              </c:numCache>
            </c:numRef>
          </c:yVal>
          <c:smooth val="1"/>
        </c:ser>
        <c:ser>
          <c:idx val="3"/>
          <c:order val="3"/>
          <c:marker>
            <c:symbol val="none"/>
          </c:marker>
          <c:xVal>
            <c:numRef>
              <c:f>Main_Beam!$U$6:$U$7</c:f>
              <c:numCache>
                <c:formatCode>General</c:formatCode>
                <c:ptCount val="2"/>
                <c:pt idx="0">
                  <c:v>250</c:v>
                </c:pt>
                <c:pt idx="1">
                  <c:v>500</c:v>
                </c:pt>
              </c:numCache>
            </c:numRef>
          </c:xVal>
          <c:yVal>
            <c:numRef>
              <c:f>Main_Beam!$Y$6:$Y$7</c:f>
              <c:numCache>
                <c:formatCode>General</c:formatCode>
                <c:ptCount val="2"/>
                <c:pt idx="0">
                  <c:v>8.1750000000000017E-3</c:v>
                </c:pt>
                <c:pt idx="1">
                  <c:v>8.9499999999999996E-3</c:v>
                </c:pt>
              </c:numCache>
            </c:numRef>
          </c:yVal>
          <c:smooth val="1"/>
        </c:ser>
        <c:ser>
          <c:idx val="4"/>
          <c:order val="4"/>
          <c:marker>
            <c:symbol val="none"/>
          </c:marker>
          <c:xVal>
            <c:numRef>
              <c:f>Main_Beam!$U$8:$U$9</c:f>
              <c:numCache>
                <c:formatCode>General</c:formatCode>
                <c:ptCount val="2"/>
                <c:pt idx="0">
                  <c:v>500</c:v>
                </c:pt>
                <c:pt idx="1">
                  <c:v>750</c:v>
                </c:pt>
              </c:numCache>
            </c:numRef>
          </c:xVal>
          <c:yVal>
            <c:numRef>
              <c:f>Main_Beam!$Y$8:$Y$9</c:f>
              <c:numCache>
                <c:formatCode>General</c:formatCode>
                <c:ptCount val="2"/>
                <c:pt idx="0">
                  <c:v>-5.4999999999999927E-4</c:v>
                </c:pt>
                <c:pt idx="1">
                  <c:v>4.324999999999999E-3</c:v>
                </c:pt>
              </c:numCache>
            </c:numRef>
          </c:yVal>
          <c:smooth val="1"/>
        </c:ser>
        <c:ser>
          <c:idx val="5"/>
          <c:order val="5"/>
          <c:marker>
            <c:symbol val="none"/>
          </c:marker>
          <c:xVal>
            <c:numRef>
              <c:f>Main_Beam!$U$10:$U$11</c:f>
              <c:numCache>
                <c:formatCode>General</c:formatCode>
                <c:ptCount val="2"/>
                <c:pt idx="0">
                  <c:v>750</c:v>
                </c:pt>
                <c:pt idx="1">
                  <c:v>1000</c:v>
                </c:pt>
              </c:numCache>
            </c:numRef>
          </c:xVal>
          <c:yVal>
            <c:numRef>
              <c:f>Main_Beam!$Y$10:$Y$11</c:f>
              <c:numCache>
                <c:formatCode>General</c:formatCode>
                <c:ptCount val="2"/>
                <c:pt idx="0">
                  <c:v>1.725E-3</c:v>
                </c:pt>
                <c:pt idx="1">
                  <c:v>2.1999999999999997E-3</c:v>
                </c:pt>
              </c:numCache>
            </c:numRef>
          </c:yVal>
          <c:smooth val="1"/>
        </c:ser>
        <c:ser>
          <c:idx val="6"/>
          <c:order val="6"/>
          <c:marker>
            <c:symbol val="none"/>
          </c:marker>
          <c:xVal>
            <c:numRef>
              <c:f>Main_Beam!$U$12:$U$13</c:f>
              <c:numCache>
                <c:formatCode>General</c:formatCode>
                <c:ptCount val="2"/>
                <c:pt idx="0">
                  <c:v>1000</c:v>
                </c:pt>
                <c:pt idx="1">
                  <c:v>1250</c:v>
                </c:pt>
              </c:numCache>
            </c:numRef>
          </c:xVal>
          <c:yVal>
            <c:numRef>
              <c:f>Main_Beam!$Y$12:$Y$13</c:f>
              <c:numCache>
                <c:formatCode>General</c:formatCode>
                <c:ptCount val="2"/>
                <c:pt idx="0">
                  <c:v>-4.9999999999999958E-4</c:v>
                </c:pt>
                <c:pt idx="1">
                  <c:v>-4.324999999999999E-3</c:v>
                </c:pt>
              </c:numCache>
            </c:numRef>
          </c:yVal>
          <c:smooth val="1"/>
        </c:ser>
        <c:ser>
          <c:idx val="7"/>
          <c:order val="7"/>
          <c:marker>
            <c:symbol val="none"/>
          </c:marker>
          <c:xVal>
            <c:numRef>
              <c:f>Main_Beam!$U$14:$U$15</c:f>
              <c:numCache>
                <c:formatCode>General</c:formatCode>
                <c:ptCount val="2"/>
                <c:pt idx="0">
                  <c:v>1250</c:v>
                </c:pt>
                <c:pt idx="1">
                  <c:v>1500</c:v>
                </c:pt>
              </c:numCache>
            </c:numRef>
          </c:xVal>
          <c:yVal>
            <c:numRef>
              <c:f>Main_Beam!$Y$14:$Y$15</c:f>
              <c:numCache>
                <c:formatCode>General</c:formatCode>
                <c:ptCount val="2"/>
                <c:pt idx="0">
                  <c:v>2.1750000000000016E-3</c:v>
                </c:pt>
                <c:pt idx="1">
                  <c:v>-9.5000000000000032E-4</c:v>
                </c:pt>
              </c:numCache>
            </c:numRef>
          </c:yVal>
          <c:smooth val="1"/>
        </c:ser>
        <c:ser>
          <c:idx val="8"/>
          <c:order val="8"/>
          <c:spPr>
            <a:ln>
              <a:solidFill>
                <a:schemeClr val="bg2">
                  <a:lumMod val="50000"/>
                </a:schemeClr>
              </a:solidFill>
            </a:ln>
          </c:spPr>
          <c:marker>
            <c:symbol val="none"/>
          </c:marker>
          <c:xVal>
            <c:numRef>
              <c:f>Main_Beam!$U$16:$U$17</c:f>
              <c:numCache>
                <c:formatCode>General</c:formatCode>
                <c:ptCount val="2"/>
                <c:pt idx="0">
                  <c:v>1500</c:v>
                </c:pt>
                <c:pt idx="1">
                  <c:v>1750</c:v>
                </c:pt>
              </c:numCache>
            </c:numRef>
          </c:xVal>
          <c:yVal>
            <c:numRef>
              <c:f>Main_Beam!$Y$16:$Y$17</c:f>
              <c:numCache>
                <c:formatCode>General</c:formatCode>
                <c:ptCount val="2"/>
                <c:pt idx="0">
                  <c:v>-4.4999999999999988E-4</c:v>
                </c:pt>
                <c:pt idx="1">
                  <c:v>-1.4074999999999999E-2</c:v>
                </c:pt>
              </c:numCache>
            </c:numRef>
          </c:yVal>
          <c:smooth val="1"/>
        </c:ser>
        <c:ser>
          <c:idx val="9"/>
          <c:order val="9"/>
          <c:spPr>
            <a:ln>
              <a:solidFill>
                <a:srgbClr val="FF0000"/>
              </a:solidFill>
            </a:ln>
          </c:spPr>
          <c:marker>
            <c:symbol val="none"/>
          </c:marker>
          <c:xVal>
            <c:numRef>
              <c:f>Main_Beam!$U$18:$U$19</c:f>
              <c:numCache>
                <c:formatCode>General</c:formatCode>
                <c:ptCount val="2"/>
                <c:pt idx="0">
                  <c:v>1750</c:v>
                </c:pt>
                <c:pt idx="1">
                  <c:v>2000</c:v>
                </c:pt>
              </c:numCache>
            </c:numRef>
          </c:xVal>
          <c:yVal>
            <c:numRef>
              <c:f>Main_Beam!$Y$18:$Y$19</c:f>
              <c:numCache>
                <c:formatCode>General</c:formatCode>
                <c:ptCount val="2"/>
                <c:pt idx="0">
                  <c:v>-1.1774999999999999E-2</c:v>
                </c:pt>
                <c:pt idx="1">
                  <c:v>-1.54E-2</c:v>
                </c:pt>
              </c:numCache>
            </c:numRef>
          </c:yVal>
          <c:smooth val="1"/>
        </c:ser>
        <c:dLbls>
          <c:showLegendKey val="0"/>
          <c:showVal val="0"/>
          <c:showCatName val="0"/>
          <c:showSerName val="0"/>
          <c:showPercent val="0"/>
          <c:showBubbleSize val="0"/>
        </c:dLbls>
        <c:axId val="134427528"/>
        <c:axId val="134427920"/>
      </c:scatterChart>
      <c:valAx>
        <c:axId val="134427528"/>
        <c:scaling>
          <c:orientation val="minMax"/>
          <c:max val="2000"/>
          <c:min val="0"/>
        </c:scaling>
        <c:delete val="0"/>
        <c:axPos val="b"/>
        <c:numFmt formatCode="General" sourceLinked="1"/>
        <c:majorTickMark val="out"/>
        <c:minorTickMark val="none"/>
        <c:tickLblPos val="nextTo"/>
        <c:crossAx val="134427920"/>
        <c:crosses val="autoZero"/>
        <c:crossBetween val="midCat"/>
      </c:valAx>
      <c:valAx>
        <c:axId val="134427920"/>
        <c:scaling>
          <c:orientation val="minMax"/>
          <c:max val="5.000000000000001E-2"/>
          <c:min val="-3.0000000000000006E-2"/>
        </c:scaling>
        <c:delete val="0"/>
        <c:axPos val="l"/>
        <c:majorGridlines>
          <c:spPr>
            <a:ln>
              <a:prstDash val="dash"/>
            </a:ln>
          </c:spPr>
        </c:majorGridlines>
        <c:numFmt formatCode="General" sourceLinked="1"/>
        <c:majorTickMark val="out"/>
        <c:minorTickMark val="none"/>
        <c:tickLblPos val="nextTo"/>
        <c:crossAx val="134427528"/>
        <c:crosses val="autoZero"/>
        <c:crossBetween val="midCat"/>
      </c:valAx>
    </c:plotArea>
    <c:plotVisOnly val="1"/>
    <c:dispBlanksAs val="gap"/>
    <c:showDLblsOverMax val="0"/>
  </c:chart>
  <c:spPr>
    <a:ln>
      <a:noFill/>
    </a:ln>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marL="0" marR="0" indent="0" algn="ctr" defTabSz="914400" rtl="0" eaLnBrk="1" fontAlgn="auto" latinLnBrk="0" hangingPunct="1">
              <a:lnSpc>
                <a:spcPct val="100000"/>
              </a:lnSpc>
              <a:spcBef>
                <a:spcPts val="0"/>
              </a:spcBef>
              <a:spcAft>
                <a:spcPts val="0"/>
              </a:spcAft>
              <a:buClrTx/>
              <a:buSzTx/>
              <a:buFontTx/>
              <a:buNone/>
              <a:tabLst/>
              <a:defRPr sz="1400" b="1" i="0" u="none" strike="noStrike" kern="1200" baseline="0">
                <a:solidFill>
                  <a:schemeClr val="bg1"/>
                </a:solidFill>
                <a:latin typeface="+mn-lt"/>
                <a:ea typeface="+mn-ea"/>
                <a:cs typeface="+mn-cs"/>
              </a:defRPr>
            </a:pPr>
            <a:r>
              <a:rPr lang="en-US" sz="1400" b="1" i="0" baseline="0" dirty="0">
                <a:effectLst/>
              </a:rPr>
              <a:t>PETS </a:t>
            </a:r>
            <a:r>
              <a:rPr lang="en-US" sz="1400" b="1" i="0" baseline="0" dirty="0" smtClean="0">
                <a:effectLst/>
              </a:rPr>
              <a:t>&amp; </a:t>
            </a:r>
            <a:r>
              <a:rPr lang="en-US" sz="1400" b="1" i="0" baseline="0" dirty="0">
                <a:effectLst/>
              </a:rPr>
              <a:t>DBQ : </a:t>
            </a:r>
            <a:r>
              <a:rPr lang="en-US" sz="1400" b="1" i="0" baseline="0" dirty="0" smtClean="0">
                <a:effectLst/>
              </a:rPr>
              <a:t>Heat power </a:t>
            </a:r>
            <a:r>
              <a:rPr lang="en-US" sz="1400" b="1" i="0" baseline="0" dirty="0">
                <a:effectLst/>
              </a:rPr>
              <a:t>50% </a:t>
            </a:r>
            <a:r>
              <a:rPr lang="en-US" sz="1400" b="1" i="0" baseline="0" dirty="0" smtClean="0">
                <a:effectLst/>
                <a:sym typeface="Wingdings" panose="05000000000000000000" pitchFamily="2" charset="2"/>
              </a:rPr>
              <a:t></a:t>
            </a:r>
            <a:r>
              <a:rPr lang="en-US" sz="1400" b="1" i="0" baseline="0" dirty="0" smtClean="0">
                <a:effectLst/>
              </a:rPr>
              <a:t> </a:t>
            </a:r>
            <a:r>
              <a:rPr lang="en-US" sz="1400" b="1" i="0" baseline="0" dirty="0">
                <a:effectLst/>
              </a:rPr>
              <a:t>100</a:t>
            </a:r>
            <a:r>
              <a:rPr lang="en-US" sz="1400" b="1" i="0" baseline="0" dirty="0" smtClean="0">
                <a:effectLst/>
              </a:rPr>
              <a:t>%, </a:t>
            </a:r>
            <a:r>
              <a:rPr lang="en-US" sz="1400" b="1" i="0" baseline="0" dirty="0">
                <a:effectLst/>
              </a:rPr>
              <a:t>R</a:t>
            </a:r>
            <a:r>
              <a:rPr lang="en-US" sz="1400" b="1" i="0" baseline="0" dirty="0" smtClean="0">
                <a:effectLst/>
              </a:rPr>
              <a:t>adial</a:t>
            </a:r>
            <a:endParaRPr lang="en-GB" sz="1400" dirty="0">
              <a:effectLst/>
            </a:endParaRPr>
          </a:p>
        </c:rich>
      </c:tx>
      <c:layout>
        <c:manualLayout>
          <c:xMode val="edge"/>
          <c:yMode val="edge"/>
          <c:x val="0.28365063300011095"/>
          <c:y val="0"/>
        </c:manualLayout>
      </c:layout>
      <c:overlay val="0"/>
      <c:spPr>
        <a:noFill/>
        <a:ln w="25400">
          <a:noFill/>
        </a:ln>
      </c:spPr>
    </c:title>
    <c:autoTitleDeleted val="0"/>
    <c:plotArea>
      <c:layout>
        <c:manualLayout>
          <c:layoutTarget val="inner"/>
          <c:xMode val="edge"/>
          <c:yMode val="edge"/>
          <c:x val="9.9821526759721904E-2"/>
          <c:y val="0.11580497466093501"/>
          <c:w val="0.87241535186089703"/>
          <c:h val="0.80577905873706401"/>
        </c:manualLayout>
      </c:layout>
      <c:scatterChart>
        <c:scatterStyle val="smoothMarker"/>
        <c:varyColors val="0"/>
        <c:ser>
          <c:idx val="0"/>
          <c:order val="0"/>
          <c:tx>
            <c:v>20 °C  0.4 m/s</c:v>
          </c:tx>
          <c:marker>
            <c:symbol val="none"/>
          </c:marker>
          <c:xVal>
            <c:numRef>
              <c:f>'Comparaison STEP 3'!$I$593:$I$603</c:f>
              <c:numCache>
                <c:formatCode>General</c:formatCode>
                <c:ptCount val="11"/>
                <c:pt idx="0">
                  <c:v>535.53512199999966</c:v>
                </c:pt>
                <c:pt idx="1">
                  <c:v>-20.779693000000002</c:v>
                </c:pt>
                <c:pt idx="3">
                  <c:v>1540.643613</c:v>
                </c:pt>
                <c:pt idx="4">
                  <c:v>984.21911699999998</c:v>
                </c:pt>
                <c:pt idx="6">
                  <c:v>674.62348599999996</c:v>
                </c:pt>
                <c:pt idx="7">
                  <c:v>891.64905599999997</c:v>
                </c:pt>
                <c:pt idx="9">
                  <c:v>1680.113799</c:v>
                </c:pt>
                <c:pt idx="10">
                  <c:v>1897.1342320000001</c:v>
                </c:pt>
              </c:numCache>
            </c:numRef>
          </c:xVal>
          <c:yVal>
            <c:numRef>
              <c:f>'Comparaison STEP 3'!$J$593:$J$603</c:f>
              <c:numCache>
                <c:formatCode>General</c:formatCode>
                <c:ptCount val="11"/>
                <c:pt idx="0">
                  <c:v>1.6559999999999999E-3</c:v>
                </c:pt>
                <c:pt idx="1">
                  <c:v>-1.5560000000000001E-3</c:v>
                </c:pt>
                <c:pt idx="3">
                  <c:v>7.6669999999999898E-3</c:v>
                </c:pt>
                <c:pt idx="4">
                  <c:v>-5.0470000000000003E-3</c:v>
                </c:pt>
                <c:pt idx="6">
                  <c:v>2.6399999999998598E-4</c:v>
                </c:pt>
                <c:pt idx="7">
                  <c:v>-2.2420000000000001E-3</c:v>
                </c:pt>
                <c:pt idx="9">
                  <c:v>4.4010000000000403E-3</c:v>
                </c:pt>
                <c:pt idx="10">
                  <c:v>4.3139999999999299E-3</c:v>
                </c:pt>
              </c:numCache>
            </c:numRef>
          </c:yVal>
          <c:smooth val="1"/>
        </c:ser>
        <c:dLbls>
          <c:showLegendKey val="0"/>
          <c:showVal val="0"/>
          <c:showCatName val="0"/>
          <c:showSerName val="0"/>
          <c:showPercent val="0"/>
          <c:showBubbleSize val="0"/>
        </c:dLbls>
        <c:axId val="134428704"/>
        <c:axId val="134429096"/>
      </c:scatterChart>
      <c:valAx>
        <c:axId val="134428704"/>
        <c:scaling>
          <c:orientation val="minMax"/>
          <c:max val="2000"/>
          <c:min val="0"/>
        </c:scaling>
        <c:delete val="0"/>
        <c:axPos val="b"/>
        <c:numFmt formatCode="General" sourceLinked="1"/>
        <c:majorTickMark val="out"/>
        <c:minorTickMark val="none"/>
        <c:tickLblPos val="nextTo"/>
        <c:txPr>
          <a:bodyPr rot="0" vert="horz"/>
          <a:lstStyle/>
          <a:p>
            <a:pPr>
              <a:defRPr sz="700" b="0" i="0" u="none" strike="noStrike" baseline="0">
                <a:solidFill>
                  <a:srgbClr val="000000"/>
                </a:solidFill>
                <a:latin typeface="Calibri"/>
                <a:ea typeface="Calibri"/>
                <a:cs typeface="Calibri"/>
              </a:defRPr>
            </a:pPr>
            <a:endParaRPr lang="en-US"/>
          </a:p>
        </c:txPr>
        <c:crossAx val="134429096"/>
        <c:crosses val="autoZero"/>
        <c:crossBetween val="midCat"/>
      </c:valAx>
      <c:valAx>
        <c:axId val="134429096"/>
        <c:scaling>
          <c:orientation val="minMax"/>
          <c:max val="0.05"/>
          <c:min val="-0.05"/>
        </c:scaling>
        <c:delete val="0"/>
        <c:axPos val="l"/>
        <c:majorGridlines/>
        <c:numFmt formatCode="#,##0.000" sourceLinked="0"/>
        <c:majorTickMark val="out"/>
        <c:minorTickMark val="none"/>
        <c:tickLblPos val="nextTo"/>
        <c:txPr>
          <a:bodyPr/>
          <a:lstStyle/>
          <a:p>
            <a:pPr>
              <a:defRPr sz="700">
                <a:solidFill>
                  <a:schemeClr val="bg1"/>
                </a:solidFill>
              </a:defRPr>
            </a:pPr>
            <a:endParaRPr lang="en-US"/>
          </a:p>
        </c:txPr>
        <c:crossAx val="134428704"/>
        <c:crosses val="autoZero"/>
        <c:crossBetween val="midCat"/>
      </c:valAx>
      <c:spPr>
        <a:solidFill>
          <a:schemeClr val="accent1">
            <a:lumMod val="20000"/>
            <a:lumOff val="80000"/>
          </a:schemeClr>
        </a:solidFill>
      </c:spPr>
    </c:plotArea>
    <c:legend>
      <c:legendPos val="r"/>
      <c:layout>
        <c:manualLayout>
          <c:xMode val="edge"/>
          <c:yMode val="edge"/>
          <c:x val="0.75514022122671798"/>
          <c:y val="0.11512222943963001"/>
          <c:w val="0.21717598429368701"/>
          <c:h val="0.17058769942489599"/>
        </c:manualLayout>
      </c:layout>
      <c:overlay val="0"/>
      <c:txPr>
        <a:bodyPr/>
        <a:lstStyle/>
        <a:p>
          <a:pPr>
            <a:defRPr sz="900"/>
          </a:pPr>
          <a:endParaRPr lang="en-US"/>
        </a:p>
      </c:txPr>
    </c:legend>
    <c:plotVisOnly val="1"/>
    <c:dispBlanksAs val="gap"/>
    <c:showDLblsOverMax val="0"/>
  </c:chart>
  <c:spPr>
    <a:solidFill>
      <a:schemeClr val="tx2">
        <a:lumMod val="75000"/>
      </a:schemeClr>
    </a:solidFill>
  </c:spPr>
  <c:externalData r:id="rId2">
    <c:autoUpdate val="0"/>
  </c:externalData>
  <c:userShapes r:id="rId3"/>
</c:chartSpace>
</file>

<file path=ppt/drawings/_rels/vmlDrawing1.vml.rels><?xml version="1.0" encoding="UTF-8" standalone="yes"?>
<Relationships xmlns="http://schemas.openxmlformats.org/package/2006/relationships"><Relationship Id="rId1" Type="http://schemas.openxmlformats.org/officeDocument/2006/relationships/image" Target="../media/image22.emf"/></Relationships>
</file>

<file path=ppt/drawings/drawing1.xml><?xml version="1.0" encoding="utf-8"?>
<c:userShapes xmlns:c="http://schemas.openxmlformats.org/drawingml/2006/chart">
  <cdr:relSizeAnchor xmlns:cdr="http://schemas.openxmlformats.org/drawingml/2006/chartDrawing">
    <cdr:from>
      <cdr:x>0.00836</cdr:x>
      <cdr:y>0.11422</cdr:y>
    </cdr:from>
    <cdr:to>
      <cdr:x>0.04989</cdr:x>
      <cdr:y>0.92494</cdr:y>
    </cdr:to>
    <cdr:sp macro="" textlink="">
      <cdr:nvSpPr>
        <cdr:cNvPr id="2" name="Rectangle 1"/>
        <cdr:cNvSpPr/>
      </cdr:nvSpPr>
      <cdr:spPr>
        <a:xfrm xmlns:a="http://schemas.openxmlformats.org/drawingml/2006/main" rot="16200000">
          <a:off x="-848876" y="1187389"/>
          <a:ext cx="2046852" cy="248851"/>
        </a:xfrm>
        <a:prstGeom xmlns:a="http://schemas.openxmlformats.org/drawingml/2006/main" prst="rect">
          <a:avLst/>
        </a:prstGeom>
      </cdr:spPr>
      <cdr:txBody>
        <a:bodyPr xmlns:a="http://schemas.openxmlformats.org/drawingml/2006/main" wrap="square">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defRPr sz="1000" b="1" i="0" u="none" strike="noStrike" kern="1200" baseline="0">
              <a:solidFill>
                <a:prstClr val="black"/>
              </a:solidFill>
              <a:latin typeface="+mn-lt"/>
              <a:ea typeface="+mn-ea"/>
              <a:cs typeface="+mn-cs"/>
            </a:defRPr>
          </a:pPr>
          <a:r>
            <a:rPr lang="en-GB" dirty="0" smtClean="0">
              <a:solidFill>
                <a:schemeClr val="bg1"/>
              </a:solidFill>
            </a:rPr>
            <a:t>Displacement (mm)</a:t>
          </a:r>
          <a:endParaRPr lang="en-GB" dirty="0">
            <a:solidFill>
              <a:schemeClr val="bg1"/>
            </a:solidFill>
          </a:endParaRPr>
        </a:p>
      </cdr:txBody>
    </cdr:sp>
  </cdr:relSizeAnchor>
  <cdr:relSizeAnchor xmlns:cdr="http://schemas.openxmlformats.org/drawingml/2006/chartDrawing">
    <cdr:from>
      <cdr:x>0.36056</cdr:x>
      <cdr:y>0.90822</cdr:y>
    </cdr:from>
    <cdr:to>
      <cdr:x>0.6984</cdr:x>
      <cdr:y>0.95472</cdr:y>
    </cdr:to>
    <cdr:sp macro="" textlink="">
      <cdr:nvSpPr>
        <cdr:cNvPr id="3" name="Rectangle 2"/>
        <cdr:cNvSpPr/>
      </cdr:nvSpPr>
      <cdr:spPr>
        <a:xfrm xmlns:a="http://schemas.openxmlformats.org/drawingml/2006/main">
          <a:off x="2160669" y="2293034"/>
          <a:ext cx="2024470" cy="117413"/>
        </a:xfrm>
        <a:prstGeom xmlns:a="http://schemas.openxmlformats.org/drawingml/2006/main" prst="rect">
          <a:avLst/>
        </a:prstGeom>
      </cdr:spPr>
      <cdr:txBody>
        <a:bodyPr xmlns:a="http://schemas.openxmlformats.org/drawingml/2006/main" wrap="square">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defRPr sz="1000" b="1" i="0" u="none" strike="noStrike" kern="1200" baseline="0">
              <a:solidFill>
                <a:prstClr val="black"/>
              </a:solidFill>
              <a:latin typeface="+mn-lt"/>
              <a:ea typeface="+mn-ea"/>
              <a:cs typeface="+mn-cs"/>
            </a:defRPr>
          </a:pPr>
          <a:r>
            <a:rPr lang="en-GB" dirty="0" smtClean="0">
              <a:solidFill>
                <a:schemeClr val="bg1"/>
              </a:solidFill>
            </a:rPr>
            <a:t>Length of the girder (mm)</a:t>
          </a:r>
          <a:endParaRPr lang="en-GB" dirty="0">
            <a:solidFill>
              <a:schemeClr val="bg1"/>
            </a:solidFill>
          </a:endParaRPr>
        </a:p>
      </cdr:txBody>
    </cdr:sp>
  </cdr:relSizeAnchor>
  <cdr:relSizeAnchor xmlns:cdr="http://schemas.openxmlformats.org/drawingml/2006/chartDrawing">
    <cdr:from>
      <cdr:x>0.16949</cdr:x>
      <cdr:y>0.67308</cdr:y>
    </cdr:from>
    <cdr:to>
      <cdr:x>0.30376</cdr:x>
      <cdr:y>0.74483</cdr:y>
    </cdr:to>
    <cdr:sp macro="" textlink="">
      <cdr:nvSpPr>
        <cdr:cNvPr id="4" name="TextBox 17"/>
        <cdr:cNvSpPr txBox="1"/>
      </cdr:nvSpPr>
      <cdr:spPr>
        <a:xfrm xmlns:a="http://schemas.openxmlformats.org/drawingml/2006/main">
          <a:off x="944341" y="1573051"/>
          <a:ext cx="748110" cy="167694"/>
        </a:xfrm>
        <a:prstGeom xmlns:a="http://schemas.openxmlformats.org/drawingml/2006/main" prst="rect">
          <a:avLst/>
        </a:prstGeom>
        <a:ln xmlns:a="http://schemas.openxmlformats.org/drawingml/2006/main">
          <a:solidFill>
            <a:schemeClr val="tx2">
              <a:lumMod val="75000"/>
            </a:schemeClr>
          </a:solidFill>
        </a:ln>
      </cdr:spPr>
      <cdr:style>
        <a:lnRef xmlns:a="http://schemas.openxmlformats.org/drawingml/2006/main" idx="2">
          <a:schemeClr val="dk1"/>
        </a:lnRef>
        <a:fillRef xmlns:a="http://schemas.openxmlformats.org/drawingml/2006/main" idx="1">
          <a:schemeClr val="lt1"/>
        </a:fillRef>
        <a:effectRef xmlns:a="http://schemas.openxmlformats.org/drawingml/2006/main" idx="0">
          <a:schemeClr val="dk1"/>
        </a:effectRef>
        <a:fontRef xmlns:a="http://schemas.openxmlformats.org/drawingml/2006/main" idx="minor">
          <a:schemeClr val="dk1"/>
        </a:fontRef>
      </cdr:style>
      <cdr:txBody>
        <a:bodyPr xmlns:a="http://schemas.openxmlformats.org/drawingml/2006/main" wrap="square" rtlCol="0" anchor="ctr"/>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pPr algn="ctr"/>
          <a:r>
            <a:rPr lang="en-GB" sz="1400" b="1" dirty="0">
              <a:ln w="1905"/>
              <a:solidFill>
                <a:schemeClr val="tx2">
                  <a:lumMod val="75000"/>
                </a:schemeClr>
              </a:solidFill>
              <a:effectLst>
                <a:innerShdw blurRad="69850" dist="43180" dir="5400000">
                  <a:srgbClr val="000000">
                    <a:alpha val="65000"/>
                  </a:srgbClr>
                </a:innerShdw>
              </a:effectLst>
            </a:rPr>
            <a:t>PETS1</a:t>
          </a:r>
        </a:p>
      </cdr:txBody>
    </cdr:sp>
  </cdr:relSizeAnchor>
  <cdr:relSizeAnchor xmlns:cdr="http://schemas.openxmlformats.org/drawingml/2006/chartDrawing">
    <cdr:from>
      <cdr:x>0.38344</cdr:x>
      <cdr:y>0.67308</cdr:y>
    </cdr:from>
    <cdr:to>
      <cdr:x>0.49315</cdr:x>
      <cdr:y>0.75111</cdr:y>
    </cdr:to>
    <cdr:sp macro="" textlink="">
      <cdr:nvSpPr>
        <cdr:cNvPr id="5" name="TextBox 17"/>
        <cdr:cNvSpPr txBox="1"/>
      </cdr:nvSpPr>
      <cdr:spPr>
        <a:xfrm xmlns:a="http://schemas.openxmlformats.org/drawingml/2006/main">
          <a:off x="2297787" y="1699365"/>
          <a:ext cx="657436" cy="197007"/>
        </a:xfrm>
        <a:prstGeom xmlns:a="http://schemas.openxmlformats.org/drawingml/2006/main" prst="rect">
          <a:avLst/>
        </a:prstGeom>
        <a:ln xmlns:a="http://schemas.openxmlformats.org/drawingml/2006/main">
          <a:solidFill>
            <a:schemeClr val="tx2">
              <a:lumMod val="75000"/>
            </a:schemeClr>
          </a:solidFill>
        </a:ln>
      </cdr:spPr>
      <cdr:style>
        <a:lnRef xmlns:a="http://schemas.openxmlformats.org/drawingml/2006/main" idx="2">
          <a:schemeClr val="dk1"/>
        </a:lnRef>
        <a:fillRef xmlns:a="http://schemas.openxmlformats.org/drawingml/2006/main" idx="1">
          <a:schemeClr val="lt1"/>
        </a:fillRef>
        <a:effectRef xmlns:a="http://schemas.openxmlformats.org/drawingml/2006/main" idx="0">
          <a:schemeClr val="dk1"/>
        </a:effectRef>
        <a:fontRef xmlns:a="http://schemas.openxmlformats.org/drawingml/2006/main" idx="minor">
          <a:schemeClr val="dk1"/>
        </a:fontRef>
      </cdr:style>
      <cdr:txBody>
        <a:bodyPr xmlns:a="http://schemas.openxmlformats.org/drawingml/2006/main" wrap="square" rtlCol="0" anchor="ctr"/>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pPr algn="ctr"/>
          <a:r>
            <a:rPr lang="en-GB" sz="1400" b="1" dirty="0" smtClean="0">
              <a:ln w="1905"/>
              <a:solidFill>
                <a:schemeClr val="tx2">
                  <a:lumMod val="75000"/>
                </a:schemeClr>
              </a:solidFill>
              <a:effectLst>
                <a:innerShdw blurRad="69850" dist="43180" dir="5400000">
                  <a:srgbClr val="000000">
                    <a:alpha val="65000"/>
                  </a:srgbClr>
                </a:innerShdw>
              </a:effectLst>
            </a:rPr>
            <a:t>DBQ1</a:t>
          </a:r>
          <a:endParaRPr lang="en-GB" sz="1400" b="1" dirty="0">
            <a:ln w="1905"/>
            <a:solidFill>
              <a:schemeClr val="tx2">
                <a:lumMod val="75000"/>
              </a:schemeClr>
            </a:solidFill>
            <a:effectLst>
              <a:innerShdw blurRad="69850" dist="43180" dir="5400000">
                <a:srgbClr val="000000">
                  <a:alpha val="65000"/>
                </a:srgbClr>
              </a:innerShdw>
            </a:effectLst>
          </a:endParaRPr>
        </a:p>
      </cdr:txBody>
    </cdr:sp>
  </cdr:relSizeAnchor>
  <cdr:relSizeAnchor xmlns:cdr="http://schemas.openxmlformats.org/drawingml/2006/chartDrawing">
    <cdr:from>
      <cdr:x>0.60169</cdr:x>
      <cdr:y>0.67308</cdr:y>
    </cdr:from>
    <cdr:to>
      <cdr:x>0.73353</cdr:x>
      <cdr:y>0.75339</cdr:y>
    </cdr:to>
    <cdr:sp macro="" textlink="">
      <cdr:nvSpPr>
        <cdr:cNvPr id="6" name="TextBox 17"/>
        <cdr:cNvSpPr txBox="1"/>
      </cdr:nvSpPr>
      <cdr:spPr>
        <a:xfrm xmlns:a="http://schemas.openxmlformats.org/drawingml/2006/main">
          <a:off x="3352413" y="1573050"/>
          <a:ext cx="734558" cy="187689"/>
        </a:xfrm>
        <a:prstGeom xmlns:a="http://schemas.openxmlformats.org/drawingml/2006/main" prst="rect">
          <a:avLst/>
        </a:prstGeom>
        <a:ln xmlns:a="http://schemas.openxmlformats.org/drawingml/2006/main">
          <a:solidFill>
            <a:schemeClr val="tx2">
              <a:lumMod val="75000"/>
            </a:schemeClr>
          </a:solidFill>
        </a:ln>
      </cdr:spPr>
      <cdr:style>
        <a:lnRef xmlns:a="http://schemas.openxmlformats.org/drawingml/2006/main" idx="2">
          <a:schemeClr val="dk1"/>
        </a:lnRef>
        <a:fillRef xmlns:a="http://schemas.openxmlformats.org/drawingml/2006/main" idx="1">
          <a:schemeClr val="lt1"/>
        </a:fillRef>
        <a:effectRef xmlns:a="http://schemas.openxmlformats.org/drawingml/2006/main" idx="0">
          <a:schemeClr val="dk1"/>
        </a:effectRef>
        <a:fontRef xmlns:a="http://schemas.openxmlformats.org/drawingml/2006/main" idx="minor">
          <a:schemeClr val="dk1"/>
        </a:fontRef>
      </cdr:style>
      <cdr:txBody>
        <a:bodyPr xmlns:a="http://schemas.openxmlformats.org/drawingml/2006/main" wrap="square" rtlCol="0" anchor="ctr"/>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pPr algn="ctr"/>
          <a:r>
            <a:rPr lang="en-GB" sz="1400" b="1" dirty="0" smtClean="0">
              <a:ln w="1905"/>
              <a:solidFill>
                <a:schemeClr val="tx2">
                  <a:lumMod val="75000"/>
                </a:schemeClr>
              </a:solidFill>
              <a:effectLst>
                <a:innerShdw blurRad="69850" dist="43180" dir="5400000">
                  <a:srgbClr val="000000">
                    <a:alpha val="65000"/>
                  </a:srgbClr>
                </a:innerShdw>
              </a:effectLst>
            </a:rPr>
            <a:t>PETS2</a:t>
          </a:r>
          <a:endParaRPr lang="en-GB" sz="1400" b="1" dirty="0">
            <a:ln w="1905"/>
            <a:solidFill>
              <a:schemeClr val="tx2">
                <a:lumMod val="75000"/>
              </a:schemeClr>
            </a:solidFill>
            <a:effectLst>
              <a:innerShdw blurRad="69850" dist="43180" dir="5400000">
                <a:srgbClr val="000000">
                  <a:alpha val="65000"/>
                </a:srgbClr>
              </a:innerShdw>
            </a:effectLst>
          </a:endParaRPr>
        </a:p>
      </cdr:txBody>
    </cdr:sp>
  </cdr:relSizeAnchor>
  <cdr:relSizeAnchor xmlns:cdr="http://schemas.openxmlformats.org/drawingml/2006/chartDrawing">
    <cdr:from>
      <cdr:x>0.82687</cdr:x>
      <cdr:y>0.67308</cdr:y>
    </cdr:from>
    <cdr:to>
      <cdr:x>0.93658</cdr:x>
      <cdr:y>0.75111</cdr:y>
    </cdr:to>
    <cdr:sp macro="" textlink="">
      <cdr:nvSpPr>
        <cdr:cNvPr id="7" name="TextBox 17"/>
        <cdr:cNvSpPr txBox="1"/>
      </cdr:nvSpPr>
      <cdr:spPr>
        <a:xfrm xmlns:a="http://schemas.openxmlformats.org/drawingml/2006/main">
          <a:off x="7025897" y="2520280"/>
          <a:ext cx="932171" cy="292194"/>
        </a:xfrm>
        <a:prstGeom xmlns:a="http://schemas.openxmlformats.org/drawingml/2006/main" prst="rect">
          <a:avLst/>
        </a:prstGeom>
        <a:ln xmlns:a="http://schemas.openxmlformats.org/drawingml/2006/main">
          <a:solidFill>
            <a:schemeClr val="tx2">
              <a:lumMod val="75000"/>
            </a:schemeClr>
          </a:solidFill>
        </a:ln>
      </cdr:spPr>
      <cdr:style>
        <a:lnRef xmlns:a="http://schemas.openxmlformats.org/drawingml/2006/main" idx="2">
          <a:schemeClr val="dk1"/>
        </a:lnRef>
        <a:fillRef xmlns:a="http://schemas.openxmlformats.org/drawingml/2006/main" idx="1">
          <a:schemeClr val="lt1"/>
        </a:fillRef>
        <a:effectRef xmlns:a="http://schemas.openxmlformats.org/drawingml/2006/main" idx="0">
          <a:schemeClr val="dk1"/>
        </a:effectRef>
        <a:fontRef xmlns:a="http://schemas.openxmlformats.org/drawingml/2006/main" idx="minor">
          <a:schemeClr val="dk1"/>
        </a:fontRef>
      </cdr:style>
      <cdr:txBody>
        <a:bodyPr xmlns:a="http://schemas.openxmlformats.org/drawingml/2006/main" wrap="square" rtlCol="0" anchor="ctr"/>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pPr algn="ctr"/>
          <a:r>
            <a:rPr lang="en-US" sz="1400" b="1" dirty="0" smtClean="0">
              <a:ln w="1905"/>
              <a:solidFill>
                <a:schemeClr val="tx2">
                  <a:lumMod val="75000"/>
                </a:schemeClr>
              </a:solidFill>
              <a:effectLst>
                <a:innerShdw blurRad="69850" dist="43180" dir="5400000">
                  <a:srgbClr val="000000">
                    <a:alpha val="65000"/>
                  </a:srgbClr>
                </a:innerShdw>
              </a:effectLst>
            </a:rPr>
            <a:t>DBQ2</a:t>
          </a:r>
          <a:endParaRPr lang="en-GB" sz="1400" b="1" dirty="0">
            <a:ln w="1905"/>
            <a:solidFill>
              <a:schemeClr val="tx2">
                <a:lumMod val="75000"/>
              </a:schemeClr>
            </a:solidFill>
            <a:effectLst>
              <a:innerShdw blurRad="69850" dist="43180" dir="5400000">
                <a:srgbClr val="000000">
                  <a:alpha val="65000"/>
                </a:srgbClr>
              </a:innerShdw>
            </a:effectLst>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C5587EB-488B-44CE-AD10-99D2D9D636A1}" type="datetimeFigureOut">
              <a:rPr lang="en-GB" smtClean="0"/>
              <a:t>21/03/2017</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AC6AA63-62C2-4B5C-B676-CF7FF4B7A745}" type="slidenum">
              <a:rPr lang="en-GB" smtClean="0"/>
              <a:t>‹#›</a:t>
            </a:fld>
            <a:endParaRPr lang="en-GB"/>
          </a:p>
        </p:txBody>
      </p:sp>
    </p:spTree>
    <p:extLst>
      <p:ext uri="{BB962C8B-B14F-4D97-AF65-F5344CB8AC3E}">
        <p14:creationId xmlns:p14="http://schemas.microsoft.com/office/powerpoint/2010/main" val="34703873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C400FAA-FC6F-4C54-A363-AF490483D995}" type="datetimeFigureOut">
              <a:rPr lang="en-GB" smtClean="0"/>
              <a:t>21/03/2017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D6CD6B4-6CB8-477E-B947-3529EBFE6437}" type="slidenum">
              <a:rPr lang="en-GB" smtClean="0"/>
              <a:t>‹#›</a:t>
            </a:fld>
            <a:endParaRPr lang="en-GB"/>
          </a:p>
        </p:txBody>
      </p:sp>
    </p:spTree>
    <p:extLst>
      <p:ext uri="{BB962C8B-B14F-4D97-AF65-F5344CB8AC3E}">
        <p14:creationId xmlns:p14="http://schemas.microsoft.com/office/powerpoint/2010/main" val="29070993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Slide Image Placeholder 1"/>
          <p:cNvSpPr>
            <a:spLocks noGrp="1" noRot="1" noChangeAspect="1"/>
          </p:cNvSpPr>
          <p:nvPr>
            <p:ph type="sldImg"/>
          </p:nvPr>
        </p:nvSpPr>
        <p:spPr>
          <a:ln/>
        </p:spPr>
      </p:sp>
      <p:sp>
        <p:nvSpPr>
          <p:cNvPr id="80898" name="Notes Placeholder 2"/>
          <p:cNvSpPr>
            <a:spLocks noGrp="1"/>
          </p:cNvSpPr>
          <p:nvPr>
            <p:ph type="body" idx="1"/>
          </p:nvPr>
        </p:nvSpPr>
        <p:spPr>
          <a:noFill/>
          <a:ln/>
        </p:spPr>
        <p:txBody>
          <a:bodyPr/>
          <a:lstStyle/>
          <a:p>
            <a:endParaRPr lang="fr-FR"/>
          </a:p>
        </p:txBody>
      </p:sp>
      <p:sp>
        <p:nvSpPr>
          <p:cNvPr id="80899" name="Slide Number Placeholder 3"/>
          <p:cNvSpPr>
            <a:spLocks noGrp="1"/>
          </p:cNvSpPr>
          <p:nvPr>
            <p:ph type="sldNum" sz="quarter" idx="5"/>
          </p:nvPr>
        </p:nvSpPr>
        <p:spPr>
          <a:noFill/>
        </p:spPr>
        <p:txBody>
          <a:bodyPr/>
          <a:lstStyle/>
          <a:p>
            <a:fld id="{55D51C52-B28D-49C1-9543-CA104FB7C4F8}" type="slidenum">
              <a:rPr lang="fr-FR" smtClean="0">
                <a:ea typeface="ＭＳ Ｐゴシック" charset="-128"/>
                <a:cs typeface="ＭＳ Ｐゴシック" charset="-128"/>
              </a:rPr>
              <a:pPr/>
              <a:t>12</a:t>
            </a:fld>
            <a:endParaRPr lang="fr-FR" smtClean="0">
              <a:ea typeface="ＭＳ Ｐゴシック" charset="-128"/>
              <a:cs typeface="ＭＳ Ｐゴシック" charset="-128"/>
            </a:endParaRPr>
          </a:p>
        </p:txBody>
      </p:sp>
    </p:spTree>
    <p:extLst>
      <p:ext uri="{BB962C8B-B14F-4D97-AF65-F5344CB8AC3E}">
        <p14:creationId xmlns:p14="http://schemas.microsoft.com/office/powerpoint/2010/main" val="36365526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D6CD6B4-6CB8-477E-B947-3529EBFE6437}" type="slidenum">
              <a:rPr lang="en-GB" smtClean="0"/>
              <a:t>13</a:t>
            </a:fld>
            <a:endParaRPr lang="en-GB"/>
          </a:p>
        </p:txBody>
      </p:sp>
    </p:spTree>
    <p:extLst>
      <p:ext uri="{BB962C8B-B14F-4D97-AF65-F5344CB8AC3E}">
        <p14:creationId xmlns:p14="http://schemas.microsoft.com/office/powerpoint/2010/main" val="24305515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D6CD6B4-6CB8-477E-B947-3529EBFE6437}" type="slidenum">
              <a:rPr lang="en-GB" smtClean="0"/>
              <a:t>24</a:t>
            </a:fld>
            <a:endParaRPr lang="en-GB"/>
          </a:p>
        </p:txBody>
      </p:sp>
    </p:spTree>
    <p:extLst>
      <p:ext uri="{BB962C8B-B14F-4D97-AF65-F5344CB8AC3E}">
        <p14:creationId xmlns:p14="http://schemas.microsoft.com/office/powerpoint/2010/main" val="27144041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graph demonstrates the movement of the followed point where the blue points are the measurement values, and the orange line is the best fitting line. The green line is the corresponding temperature response of the AS. We can see that the temperature and movement dynamics of the point are the same</a:t>
            </a:r>
            <a:endParaRPr lang="en-US" dirty="0"/>
          </a:p>
        </p:txBody>
      </p:sp>
      <p:sp>
        <p:nvSpPr>
          <p:cNvPr id="4" name="Slide Number Placeholder 3"/>
          <p:cNvSpPr>
            <a:spLocks noGrp="1"/>
          </p:cNvSpPr>
          <p:nvPr>
            <p:ph type="sldNum" sz="quarter" idx="10"/>
          </p:nvPr>
        </p:nvSpPr>
        <p:spPr/>
        <p:txBody>
          <a:bodyPr/>
          <a:lstStyle/>
          <a:p>
            <a:fld id="{EC9DE1E5-1BE1-4DCB-BBAB-FC9041524217}" type="slidenum">
              <a:rPr lang="en-GB" smtClean="0"/>
              <a:t>26</a:t>
            </a:fld>
            <a:endParaRPr lang="en-GB"/>
          </a:p>
        </p:txBody>
      </p:sp>
    </p:spTree>
    <p:extLst>
      <p:ext uri="{BB962C8B-B14F-4D97-AF65-F5344CB8AC3E}">
        <p14:creationId xmlns:p14="http://schemas.microsoft.com/office/powerpoint/2010/main" val="21138659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sz="1000"/>
            </a:lvl1pPr>
          </a:lstStyle>
          <a:p>
            <a:pPr>
              <a:defRPr/>
            </a:pPr>
            <a:endParaRPr lang="en-US"/>
          </a:p>
        </p:txBody>
      </p:sp>
      <p:sp>
        <p:nvSpPr>
          <p:cNvPr id="5" name="Slide Number Placeholder 5"/>
          <p:cNvSpPr>
            <a:spLocks noGrp="1"/>
          </p:cNvSpPr>
          <p:nvPr>
            <p:ph type="sldNum" sz="quarter" idx="11"/>
          </p:nvPr>
        </p:nvSpPr>
        <p:spPr/>
        <p:txBody>
          <a:bodyPr/>
          <a:lstStyle>
            <a:lvl1pPr>
              <a:defRPr/>
            </a:lvl1pPr>
          </a:lstStyle>
          <a:p>
            <a:pPr>
              <a:defRPr/>
            </a:pPr>
            <a:r>
              <a:rPr lang="en-US"/>
              <a:t>KM </a:t>
            </a:r>
            <a:r>
              <a:rPr lang="en-US" err="1"/>
              <a:t>Schirm</a:t>
            </a:r>
            <a:r>
              <a:rPr lang="en-US"/>
              <a:t> BE-RF</a:t>
            </a:r>
            <a:fld id="{9B9AAD98-2B54-4F89-9FE5-FD8869FD0BED}" type="slidenum">
              <a:rPr lang="en-US"/>
              <a:pPr>
                <a:defRPr/>
              </a:pPr>
              <a:t>‹#›</a:t>
            </a:fld>
            <a:endParaRPr lang="en-US" sz="1400"/>
          </a:p>
        </p:txBody>
      </p:sp>
    </p:spTree>
    <p:extLst>
      <p:ext uri="{BB962C8B-B14F-4D97-AF65-F5344CB8AC3E}">
        <p14:creationId xmlns:p14="http://schemas.microsoft.com/office/powerpoint/2010/main" val="195640661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120" indent="0" algn="ctr">
              <a:buNone/>
              <a:defRPr>
                <a:solidFill>
                  <a:schemeClr val="tx1">
                    <a:tint val="75000"/>
                  </a:schemeClr>
                </a:solidFill>
              </a:defRPr>
            </a:lvl2pPr>
            <a:lvl3pPr marL="914239" indent="0" algn="ctr">
              <a:buNone/>
              <a:defRPr>
                <a:solidFill>
                  <a:schemeClr val="tx1">
                    <a:tint val="75000"/>
                  </a:schemeClr>
                </a:solidFill>
              </a:defRPr>
            </a:lvl3pPr>
            <a:lvl4pPr marL="1371359" indent="0" algn="ctr">
              <a:buNone/>
              <a:defRPr>
                <a:solidFill>
                  <a:schemeClr val="tx1">
                    <a:tint val="75000"/>
                  </a:schemeClr>
                </a:solidFill>
              </a:defRPr>
            </a:lvl4pPr>
            <a:lvl5pPr marL="1828478" indent="0" algn="ctr">
              <a:buNone/>
              <a:defRPr>
                <a:solidFill>
                  <a:schemeClr val="tx1">
                    <a:tint val="75000"/>
                  </a:schemeClr>
                </a:solidFill>
              </a:defRPr>
            </a:lvl5pPr>
            <a:lvl6pPr marL="2285598" indent="0" algn="ctr">
              <a:buNone/>
              <a:defRPr>
                <a:solidFill>
                  <a:schemeClr val="tx1">
                    <a:tint val="75000"/>
                  </a:schemeClr>
                </a:solidFill>
              </a:defRPr>
            </a:lvl6pPr>
            <a:lvl7pPr marL="2742717" indent="0" algn="ctr">
              <a:buNone/>
              <a:defRPr>
                <a:solidFill>
                  <a:schemeClr val="tx1">
                    <a:tint val="75000"/>
                  </a:schemeClr>
                </a:solidFill>
              </a:defRPr>
            </a:lvl7pPr>
            <a:lvl8pPr marL="3199836" indent="0" algn="ctr">
              <a:buNone/>
              <a:defRPr>
                <a:solidFill>
                  <a:schemeClr val="tx1">
                    <a:tint val="75000"/>
                  </a:schemeClr>
                </a:solidFill>
              </a:defRPr>
            </a:lvl8pPr>
            <a:lvl9pPr marL="3656956"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DD800DF2-CC42-45B9-818D-7C70EE664E89}" type="datetimeFigureOut">
              <a:rPr lang="en-GB" smtClean="0"/>
              <a:pPr/>
              <a:t>21/03/2017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0330022-7059-4494-9B80-3DAA03043BB7}" type="slidenum">
              <a:rPr lang="en-GB" smtClean="0"/>
              <a:pPr/>
              <a:t>‹#›</a:t>
            </a:fld>
            <a:endParaRPr lang="en-GB"/>
          </a:p>
        </p:txBody>
      </p:sp>
    </p:spTree>
    <p:extLst>
      <p:ext uri="{BB962C8B-B14F-4D97-AF65-F5344CB8AC3E}">
        <p14:creationId xmlns:p14="http://schemas.microsoft.com/office/powerpoint/2010/main" val="1746586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E843500A-89C2-48C9-AA56-FF376ACF31A9}" type="datetimeFigureOut">
              <a:rPr lang="en-GB" smtClean="0"/>
              <a:t>21/03/2017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01F3B2F-4B27-4DD3-9B08-BE2277797EDF}" type="slidenum">
              <a:rPr lang="en-GB" smtClean="0"/>
              <a:t>‹#›</a:t>
            </a:fld>
            <a:endParaRPr lang="en-GB"/>
          </a:p>
        </p:txBody>
      </p:sp>
    </p:spTree>
    <p:extLst>
      <p:ext uri="{BB962C8B-B14F-4D97-AF65-F5344CB8AC3E}">
        <p14:creationId xmlns:p14="http://schemas.microsoft.com/office/powerpoint/2010/main" val="26926520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3_Title and Content">
    <p:bg>
      <p:bgPr>
        <a:gradFill>
          <a:gsLst>
            <a:gs pos="0">
              <a:srgbClr val="8488C4"/>
            </a:gs>
            <a:gs pos="50000">
              <a:srgbClr val="D4DEFF"/>
            </a:gs>
            <a:gs pos="90000">
              <a:srgbClr val="D4DEFF"/>
            </a:gs>
            <a:gs pos="100000">
              <a:srgbClr val="96AB94"/>
            </a:gs>
          </a:gsLst>
          <a:lin ang="5400000" scaled="0"/>
        </a:gradFill>
        <a:effectLst/>
      </p:bgPr>
    </p:bg>
    <p:spTree>
      <p:nvGrpSpPr>
        <p:cNvPr id="1" name=""/>
        <p:cNvGrpSpPr/>
        <p:nvPr/>
      </p:nvGrpSpPr>
      <p:grpSpPr>
        <a:xfrm>
          <a:off x="0" y="0"/>
          <a:ext cx="0" cy="0"/>
          <a:chOff x="0" y="0"/>
          <a:chExt cx="0" cy="0"/>
        </a:xfrm>
      </p:grpSpPr>
      <p:sp>
        <p:nvSpPr>
          <p:cNvPr id="9" name="Slide Number Placeholder 5"/>
          <p:cNvSpPr txBox="1">
            <a:spLocks/>
          </p:cNvSpPr>
          <p:nvPr userDrawn="1"/>
        </p:nvSpPr>
        <p:spPr>
          <a:xfrm>
            <a:off x="6714067" y="6550026"/>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A1BFF28-7A78-4393-9577-5BAAAFE2503F}" type="slidenum">
              <a:rPr lang="en-US" smtClean="0">
                <a:solidFill>
                  <a:schemeClr val="bg1"/>
                </a:solidFill>
              </a:rPr>
              <a:pPr/>
              <a:t>‹#›</a:t>
            </a:fld>
            <a:endParaRPr lang="en-US" dirty="0">
              <a:solidFill>
                <a:schemeClr val="bg1"/>
              </a:solidFill>
            </a:endParaRPr>
          </a:p>
        </p:txBody>
      </p:sp>
    </p:spTree>
    <p:extLst>
      <p:ext uri="{BB962C8B-B14F-4D97-AF65-F5344CB8AC3E}">
        <p14:creationId xmlns:p14="http://schemas.microsoft.com/office/powerpoint/2010/main" val="357555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2_IWLC10_pages">
    <p:bg>
      <p:bgPr>
        <a:gradFill flip="none" rotWithShape="1">
          <a:gsLst>
            <a:gs pos="0">
              <a:schemeClr val="accent1">
                <a:lumMod val="60000"/>
                <a:lumOff val="40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tileRect/>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52551554"/>
      </p:ext>
    </p:extLst>
  </p:cSld>
  <p:clrMapOvr>
    <a:masterClrMapping/>
  </p:clrMapOvr>
  <p:transition>
    <p:split orient="vert" dir="in"/>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106601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4_IWLC10_pages">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56025482"/>
      </p:ext>
    </p:extLst>
  </p:cSld>
  <p:clrMapOvr>
    <a:masterClrMapping/>
  </p:clrMapOvr>
  <p:transition>
    <p:split orient="vert" dir="in"/>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5_IWLC10_pages">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1418084"/>
      </p:ext>
    </p:extLst>
  </p:cSld>
  <p:clrMapOvr>
    <a:masterClrMapping/>
  </p:clrMapOvr>
  <p:transition>
    <p:split orient="vert" dir="in"/>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6_IWLC10_pages">
    <p:bg>
      <p:bgPr>
        <a:solidFill>
          <a:schemeClr val="bg1"/>
        </a:solidFill>
        <a:effectLst/>
      </p:bgPr>
    </p:bg>
    <p:spTree>
      <p:nvGrpSpPr>
        <p:cNvPr id="1" name=""/>
        <p:cNvGrpSpPr/>
        <p:nvPr/>
      </p:nvGrpSpPr>
      <p:grpSpPr>
        <a:xfrm>
          <a:off x="0" y="0"/>
          <a:ext cx="0" cy="0"/>
          <a:chOff x="0" y="0"/>
          <a:chExt cx="0" cy="0"/>
        </a:xfrm>
      </p:grpSpPr>
      <p:sp>
        <p:nvSpPr>
          <p:cNvPr id="2" name="TextBox 1"/>
          <p:cNvSpPr txBox="1"/>
          <p:nvPr userDrawn="1"/>
        </p:nvSpPr>
        <p:spPr>
          <a:xfrm>
            <a:off x="8820000" y="6579314"/>
            <a:ext cx="324000" cy="307777"/>
          </a:xfrm>
          <a:prstGeom prst="rect">
            <a:avLst/>
          </a:prstGeom>
          <a:noFill/>
        </p:spPr>
        <p:txBody>
          <a:bodyPr wrap="square" lIns="0" rIns="0" rtlCol="0">
            <a:spAutoFit/>
          </a:bodyPr>
          <a:lstStyle/>
          <a:p>
            <a:pPr algn="ctr"/>
            <a:fld id="{4DE488DE-0739-452D-905A-0ADFB7AA9D56}" type="slidenum">
              <a:rPr lang="en-GB" sz="1400" smtClean="0">
                <a:solidFill>
                  <a:schemeClr val="bg1"/>
                </a:solidFill>
                <a:latin typeface="Candara" panose="020E0502030303020204" pitchFamily="34" charset="0"/>
              </a:rPr>
              <a:pPr algn="ctr"/>
              <a:t>‹#›</a:t>
            </a:fld>
            <a:endParaRPr lang="en-GB" sz="1400" dirty="0" smtClean="0">
              <a:solidFill>
                <a:schemeClr val="bg1"/>
              </a:solidFill>
              <a:latin typeface="Candara" panose="020E0502030303020204" pitchFamily="34" charset="0"/>
            </a:endParaRPr>
          </a:p>
        </p:txBody>
      </p:sp>
    </p:spTree>
    <p:extLst>
      <p:ext uri="{BB962C8B-B14F-4D97-AF65-F5344CB8AC3E}">
        <p14:creationId xmlns:p14="http://schemas.microsoft.com/office/powerpoint/2010/main" val="3978858257"/>
      </p:ext>
    </p:extLst>
  </p:cSld>
  <p:clrMapOvr>
    <a:masterClrMapping/>
  </p:clrMapOvr>
  <p:transition>
    <p:split orient="vert" dir="in"/>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8488C4"/>
            </a:gs>
            <a:gs pos="50000">
              <a:srgbClr val="D4DEFF"/>
            </a:gs>
            <a:gs pos="90000">
              <a:srgbClr val="D4DEFF"/>
            </a:gs>
            <a:gs pos="100000">
              <a:srgbClr val="96AB94"/>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dt" sz="half" idx="2"/>
          </p:nvPr>
        </p:nvSpPr>
        <p:spPr bwMode="auto">
          <a:xfrm>
            <a:off x="685800" y="6248400"/>
            <a:ext cx="35052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eaLnBrk="0" fontAlgn="auto" hangingPunct="0">
              <a:spcBef>
                <a:spcPts val="0"/>
              </a:spcBef>
              <a:spcAft>
                <a:spcPts val="0"/>
              </a:spcAft>
              <a:defRPr sz="1400">
                <a:solidFill>
                  <a:srgbClr val="000000"/>
                </a:solidFill>
                <a:effectLst/>
                <a:latin typeface="Times New Roman" pitchFamily="18" charset="0"/>
              </a:defRPr>
            </a:lvl1pPr>
          </a:lstStyle>
          <a:p>
            <a:pPr>
              <a:defRPr/>
            </a:pPr>
            <a:endParaRPr lang="en-US"/>
          </a:p>
        </p:txBody>
      </p:sp>
      <p:sp>
        <p:nvSpPr>
          <p:cNvPr id="1027" name="Rectangle 3"/>
          <p:cNvSpPr>
            <a:spLocks noGrp="1" noChangeArrowheads="1"/>
          </p:cNvSpPr>
          <p:nvPr>
            <p:ph type="ftr" sz="quarter" idx="3"/>
          </p:nvPr>
        </p:nvSpPr>
        <p:spPr bwMode="auto">
          <a:xfrm>
            <a:off x="4343400" y="6400800"/>
            <a:ext cx="4267200" cy="2286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eaLnBrk="0" fontAlgn="auto" hangingPunct="0">
              <a:spcBef>
                <a:spcPts val="0"/>
              </a:spcBef>
              <a:spcAft>
                <a:spcPts val="0"/>
              </a:spcAft>
              <a:defRPr sz="1200">
                <a:solidFill>
                  <a:srgbClr val="000000"/>
                </a:solidFill>
                <a:effectLst/>
                <a:latin typeface="Times New Roman" pitchFamily="18" charset="0"/>
              </a:defRPr>
            </a:lvl1pPr>
          </a:lstStyle>
          <a:p>
            <a:pPr>
              <a:defRPr/>
            </a:pPr>
            <a:endParaRPr lang="en-US"/>
          </a:p>
        </p:txBody>
      </p:sp>
      <p:sp>
        <p:nvSpPr>
          <p:cNvPr id="1028" name="Rectangle 4"/>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eaLnBrk="0" fontAlgn="auto" hangingPunct="0">
              <a:spcBef>
                <a:spcPts val="0"/>
              </a:spcBef>
              <a:spcAft>
                <a:spcPts val="0"/>
              </a:spcAft>
              <a:defRPr sz="1200" b="0">
                <a:solidFill>
                  <a:srgbClr val="000000"/>
                </a:solidFill>
                <a:effectLst/>
                <a:latin typeface="Times New Roman" pitchFamily="18" charset="0"/>
              </a:defRPr>
            </a:lvl1pPr>
          </a:lstStyle>
          <a:p>
            <a:pPr>
              <a:defRPr/>
            </a:pPr>
            <a:r>
              <a:rPr lang="en-US"/>
              <a:t>K.M. SCHIRM  for BE-RF</a:t>
            </a:r>
          </a:p>
          <a:p>
            <a:pPr>
              <a:defRPr/>
            </a:pPr>
            <a:fld id="{F3FE8C94-C1CB-4AE9-8320-59DA4DBC1FB3}" type="slidenum">
              <a:rPr lang="en-US"/>
              <a:pPr>
                <a:defRPr/>
              </a:pPr>
              <a:t>‹#›</a:t>
            </a:fld>
            <a:endParaRPr lang="en-US" sz="1400"/>
          </a:p>
        </p:txBody>
      </p:sp>
      <p:sp>
        <p:nvSpPr>
          <p:cNvPr id="1029" name="Rectangle 5"/>
          <p:cNvSpPr>
            <a:spLocks noGrp="1" noChangeArrowheads="1"/>
          </p:cNvSpPr>
          <p:nvPr>
            <p:ph type="title"/>
          </p:nvPr>
        </p:nvSpPr>
        <p:spPr bwMode="auto">
          <a:xfrm>
            <a:off x="2438400" y="381000"/>
            <a:ext cx="5181600" cy="762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dirty="0" smtClean="0"/>
              <a:t>Slide Title</a:t>
            </a:r>
          </a:p>
        </p:txBody>
      </p:sp>
      <p:sp>
        <p:nvSpPr>
          <p:cNvPr id="1030" name="Rectangle 6"/>
          <p:cNvSpPr>
            <a:spLocks noGrp="1" noChangeArrowheads="1"/>
          </p:cNvSpPr>
          <p:nvPr>
            <p:ph type="body" idx="1"/>
          </p:nvPr>
        </p:nvSpPr>
        <p:spPr bwMode="auto">
          <a:xfrm>
            <a:off x="609600" y="1371600"/>
            <a:ext cx="7924800" cy="4876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dirty="0" smtClean="0"/>
              <a:t>Body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pic>
        <p:nvPicPr>
          <p:cNvPr id="1031" name="Picture 8"/>
          <p:cNvPicPr>
            <a:picLocks noChangeArrowheads="1"/>
          </p:cNvPicPr>
          <p:nvPr/>
        </p:nvPicPr>
        <p:blipFill>
          <a:blip r:embed="rId11" cstate="print"/>
          <a:srcRect/>
          <a:stretch>
            <a:fillRect/>
          </a:stretch>
        </p:blipFill>
        <p:spPr bwMode="auto">
          <a:xfrm>
            <a:off x="7924800" y="381000"/>
            <a:ext cx="762000" cy="762000"/>
          </a:xfrm>
          <a:prstGeom prst="rect">
            <a:avLst/>
          </a:prstGeom>
          <a:noFill/>
          <a:ln w="9525">
            <a:noFill/>
            <a:miter lim="800000"/>
            <a:headEnd/>
            <a:tailEnd/>
          </a:ln>
        </p:spPr>
      </p:pic>
      <p:pic>
        <p:nvPicPr>
          <p:cNvPr id="1032" name="Picture 9" descr="Picture1.jpg"/>
          <p:cNvPicPr>
            <a:picLocks noChangeAspect="1"/>
          </p:cNvPicPr>
          <p:nvPr userDrawn="1"/>
        </p:nvPicPr>
        <p:blipFill>
          <a:blip r:embed="rId12" cstate="print"/>
          <a:srcRect/>
          <a:stretch>
            <a:fillRect/>
          </a:stretch>
        </p:blipFill>
        <p:spPr bwMode="auto">
          <a:xfrm>
            <a:off x="304800" y="150813"/>
            <a:ext cx="1066800" cy="1068387"/>
          </a:xfrm>
          <a:prstGeom prst="rect">
            <a:avLst/>
          </a:prstGeom>
          <a:noFill/>
          <a:ln w="9525">
            <a:noFill/>
            <a:miter lim="800000"/>
            <a:headEnd/>
            <a:tailEnd/>
          </a:ln>
        </p:spPr>
      </p:pic>
    </p:spTree>
    <p:extLst>
      <p:ext uri="{BB962C8B-B14F-4D97-AF65-F5344CB8AC3E}">
        <p14:creationId xmlns:p14="http://schemas.microsoft.com/office/powerpoint/2010/main" val="3503425599"/>
      </p:ext>
    </p:extLst>
  </p:cSld>
  <p:clrMap bg1="lt1" tx1="dk1" bg2="lt2" tx2="dk2" accent1="accent1" accent2="accent2" accent3="accent3" accent4="accent4" accent5="accent5" accent6="accent6" hlink="hlink" folHlink="folHlink"/>
  <p:sldLayoutIdLst>
    <p:sldLayoutId id="2147483661" r:id="rId1"/>
    <p:sldLayoutId id="2147483663" r:id="rId2"/>
    <p:sldLayoutId id="2147483664" r:id="rId3"/>
    <p:sldLayoutId id="2147483665" r:id="rId4"/>
    <p:sldLayoutId id="2147483666" r:id="rId5"/>
    <p:sldLayoutId id="2147483667" r:id="rId6"/>
    <p:sldLayoutId id="2147483672" r:id="rId7"/>
    <p:sldLayoutId id="2147483673" r:id="rId8"/>
    <p:sldLayoutId id="2147483674" r:id="rId9"/>
  </p:sldLayoutIdLst>
  <p:timing>
    <p:tnLst>
      <p:par>
        <p:cTn id="1" dur="indefinite" restart="never" nodeType="tmRoot"/>
      </p:par>
    </p:tnLst>
  </p:timing>
  <p:hf hdr="0"/>
  <p:txStyles>
    <p:titleStyle>
      <a:lvl1pPr algn="ctr" rtl="0" eaLnBrk="0" fontAlgn="base" hangingPunct="0">
        <a:lnSpc>
          <a:spcPct val="90000"/>
        </a:lnSpc>
        <a:spcBef>
          <a:spcPct val="0"/>
        </a:spcBef>
        <a:spcAft>
          <a:spcPct val="0"/>
        </a:spcAft>
        <a:defRPr sz="3600" b="1">
          <a:solidFill>
            <a:srgbClr val="FF0000"/>
          </a:solidFill>
          <a:effectLst>
            <a:outerShdw blurRad="38100" dist="38100" dir="2700000" algn="tl">
              <a:srgbClr val="000000"/>
            </a:outerShdw>
          </a:effectLst>
          <a:latin typeface="+mj-lt"/>
          <a:ea typeface="+mj-ea"/>
          <a:cs typeface="+mj-cs"/>
        </a:defRPr>
      </a:lvl1pPr>
      <a:lvl2pPr algn="ctr" rtl="0" eaLnBrk="0" fontAlgn="base" hangingPunct="0">
        <a:lnSpc>
          <a:spcPct val="90000"/>
        </a:lnSpc>
        <a:spcBef>
          <a:spcPct val="0"/>
        </a:spcBef>
        <a:spcAft>
          <a:spcPct val="0"/>
        </a:spcAft>
        <a:defRPr sz="3600" b="1">
          <a:solidFill>
            <a:srgbClr val="FF0000"/>
          </a:solidFill>
          <a:effectLst>
            <a:outerShdw blurRad="38100" dist="38100" dir="2700000" algn="tl">
              <a:srgbClr val="000000"/>
            </a:outerShdw>
          </a:effectLst>
          <a:latin typeface="Comic Sans MS" pitchFamily="66" charset="0"/>
        </a:defRPr>
      </a:lvl2pPr>
      <a:lvl3pPr algn="ctr" rtl="0" eaLnBrk="0" fontAlgn="base" hangingPunct="0">
        <a:lnSpc>
          <a:spcPct val="90000"/>
        </a:lnSpc>
        <a:spcBef>
          <a:spcPct val="0"/>
        </a:spcBef>
        <a:spcAft>
          <a:spcPct val="0"/>
        </a:spcAft>
        <a:defRPr sz="3600" b="1">
          <a:solidFill>
            <a:srgbClr val="FF0000"/>
          </a:solidFill>
          <a:effectLst>
            <a:outerShdw blurRad="38100" dist="38100" dir="2700000" algn="tl">
              <a:srgbClr val="000000"/>
            </a:outerShdw>
          </a:effectLst>
          <a:latin typeface="Comic Sans MS" pitchFamily="66" charset="0"/>
        </a:defRPr>
      </a:lvl3pPr>
      <a:lvl4pPr algn="ctr" rtl="0" eaLnBrk="0" fontAlgn="base" hangingPunct="0">
        <a:lnSpc>
          <a:spcPct val="90000"/>
        </a:lnSpc>
        <a:spcBef>
          <a:spcPct val="0"/>
        </a:spcBef>
        <a:spcAft>
          <a:spcPct val="0"/>
        </a:spcAft>
        <a:defRPr sz="3600" b="1">
          <a:solidFill>
            <a:srgbClr val="FF0000"/>
          </a:solidFill>
          <a:effectLst>
            <a:outerShdw blurRad="38100" dist="38100" dir="2700000" algn="tl">
              <a:srgbClr val="000000"/>
            </a:outerShdw>
          </a:effectLst>
          <a:latin typeface="Comic Sans MS" pitchFamily="66" charset="0"/>
        </a:defRPr>
      </a:lvl4pPr>
      <a:lvl5pPr algn="ctr" rtl="0" eaLnBrk="0" fontAlgn="base" hangingPunct="0">
        <a:lnSpc>
          <a:spcPct val="90000"/>
        </a:lnSpc>
        <a:spcBef>
          <a:spcPct val="0"/>
        </a:spcBef>
        <a:spcAft>
          <a:spcPct val="0"/>
        </a:spcAft>
        <a:defRPr sz="3600" b="1">
          <a:solidFill>
            <a:srgbClr val="FF0000"/>
          </a:solidFill>
          <a:effectLst>
            <a:outerShdw blurRad="38100" dist="38100" dir="2700000" algn="tl">
              <a:srgbClr val="000000"/>
            </a:outerShdw>
          </a:effectLst>
          <a:latin typeface="Comic Sans MS" pitchFamily="66" charset="0"/>
        </a:defRPr>
      </a:lvl5pPr>
      <a:lvl6pPr marL="457200" algn="ctr" rtl="0" eaLnBrk="0" fontAlgn="base" hangingPunct="0">
        <a:lnSpc>
          <a:spcPct val="90000"/>
        </a:lnSpc>
        <a:spcBef>
          <a:spcPct val="0"/>
        </a:spcBef>
        <a:spcAft>
          <a:spcPct val="0"/>
        </a:spcAft>
        <a:defRPr sz="3600" b="1">
          <a:solidFill>
            <a:srgbClr val="FF0000"/>
          </a:solidFill>
          <a:effectLst>
            <a:outerShdw blurRad="38100" dist="38100" dir="2700000" algn="tl">
              <a:srgbClr val="000000"/>
            </a:outerShdw>
          </a:effectLst>
          <a:latin typeface="Comic Sans MS" pitchFamily="66" charset="0"/>
        </a:defRPr>
      </a:lvl6pPr>
      <a:lvl7pPr marL="914400" algn="ctr" rtl="0" eaLnBrk="0" fontAlgn="base" hangingPunct="0">
        <a:lnSpc>
          <a:spcPct val="90000"/>
        </a:lnSpc>
        <a:spcBef>
          <a:spcPct val="0"/>
        </a:spcBef>
        <a:spcAft>
          <a:spcPct val="0"/>
        </a:spcAft>
        <a:defRPr sz="3600" b="1">
          <a:solidFill>
            <a:srgbClr val="FF0000"/>
          </a:solidFill>
          <a:effectLst>
            <a:outerShdw blurRad="38100" dist="38100" dir="2700000" algn="tl">
              <a:srgbClr val="000000"/>
            </a:outerShdw>
          </a:effectLst>
          <a:latin typeface="Comic Sans MS" pitchFamily="66" charset="0"/>
        </a:defRPr>
      </a:lvl7pPr>
      <a:lvl8pPr marL="1371600" algn="ctr" rtl="0" eaLnBrk="0" fontAlgn="base" hangingPunct="0">
        <a:lnSpc>
          <a:spcPct val="90000"/>
        </a:lnSpc>
        <a:spcBef>
          <a:spcPct val="0"/>
        </a:spcBef>
        <a:spcAft>
          <a:spcPct val="0"/>
        </a:spcAft>
        <a:defRPr sz="3600" b="1">
          <a:solidFill>
            <a:srgbClr val="FF0000"/>
          </a:solidFill>
          <a:effectLst>
            <a:outerShdw blurRad="38100" dist="38100" dir="2700000" algn="tl">
              <a:srgbClr val="000000"/>
            </a:outerShdw>
          </a:effectLst>
          <a:latin typeface="Comic Sans MS" pitchFamily="66" charset="0"/>
        </a:defRPr>
      </a:lvl8pPr>
      <a:lvl9pPr marL="1828800" algn="ctr" rtl="0" eaLnBrk="0" fontAlgn="base" hangingPunct="0">
        <a:lnSpc>
          <a:spcPct val="90000"/>
        </a:lnSpc>
        <a:spcBef>
          <a:spcPct val="0"/>
        </a:spcBef>
        <a:spcAft>
          <a:spcPct val="0"/>
        </a:spcAft>
        <a:defRPr sz="3600" b="1">
          <a:solidFill>
            <a:srgbClr val="FF0000"/>
          </a:solidFill>
          <a:effectLst>
            <a:outerShdw blurRad="38100" dist="38100" dir="2700000" algn="tl">
              <a:srgbClr val="000000"/>
            </a:outerShdw>
          </a:effectLst>
          <a:latin typeface="Comic Sans MS" pitchFamily="66" charset="0"/>
        </a:defRPr>
      </a:lvl9pPr>
    </p:titleStyle>
    <p:bodyStyle>
      <a:lvl1pPr marL="571500" indent="-571500" algn="l" rtl="0" eaLnBrk="0" fontAlgn="base" hangingPunct="0">
        <a:lnSpc>
          <a:spcPct val="90000"/>
        </a:lnSpc>
        <a:spcBef>
          <a:spcPct val="30000"/>
        </a:spcBef>
        <a:spcAft>
          <a:spcPct val="0"/>
        </a:spcAft>
        <a:buClr>
          <a:schemeClr val="hlink"/>
        </a:buClr>
        <a:buSzPct val="70000"/>
        <a:buFont typeface="Wingdings" pitchFamily="2" charset="2"/>
        <a:buChar char="•"/>
        <a:defRPr sz="2400" b="1">
          <a:solidFill>
            <a:srgbClr val="0000FF"/>
          </a:solidFill>
          <a:effectLst>
            <a:outerShdw blurRad="38100" dist="38100" dir="2700000" algn="tl">
              <a:srgbClr val="000000"/>
            </a:outerShdw>
          </a:effectLst>
          <a:latin typeface="+mn-lt"/>
          <a:ea typeface="+mn-ea"/>
          <a:cs typeface="+mn-cs"/>
        </a:defRPr>
      </a:lvl1pPr>
      <a:lvl2pPr marL="1047750" indent="-285750" algn="l" rtl="0" eaLnBrk="0" fontAlgn="base" hangingPunct="0">
        <a:lnSpc>
          <a:spcPct val="90000"/>
        </a:lnSpc>
        <a:spcBef>
          <a:spcPct val="30000"/>
        </a:spcBef>
        <a:spcAft>
          <a:spcPct val="0"/>
        </a:spcAft>
        <a:buClr>
          <a:schemeClr val="hlink"/>
        </a:buClr>
        <a:buSzPct val="70000"/>
        <a:buFont typeface="Wingdings" pitchFamily="2" charset="2"/>
        <a:buChar char="n"/>
        <a:defRPr sz="2800" b="1">
          <a:solidFill>
            <a:schemeClr val="tx1"/>
          </a:solidFill>
          <a:latin typeface="+mn-lt"/>
        </a:defRPr>
      </a:lvl2pPr>
      <a:lvl3pPr marL="1562100" indent="-228600" algn="l" rtl="0" eaLnBrk="0" fontAlgn="base" hangingPunct="0">
        <a:lnSpc>
          <a:spcPct val="90000"/>
        </a:lnSpc>
        <a:spcBef>
          <a:spcPct val="30000"/>
        </a:spcBef>
        <a:spcAft>
          <a:spcPct val="0"/>
        </a:spcAft>
        <a:buClr>
          <a:schemeClr val="tx1"/>
        </a:buClr>
        <a:buSzPct val="80000"/>
        <a:buFont typeface="Wingdings" pitchFamily="2" charset="2"/>
        <a:buChar char="l"/>
        <a:defRPr sz="1600" b="1">
          <a:solidFill>
            <a:schemeClr val="tx1"/>
          </a:solidFill>
          <a:latin typeface="+mn-lt"/>
        </a:defRPr>
      </a:lvl3pPr>
      <a:lvl4pPr marL="1924050" indent="-171450" algn="l" rtl="0" eaLnBrk="0" fontAlgn="base" hangingPunct="0">
        <a:lnSpc>
          <a:spcPct val="90000"/>
        </a:lnSpc>
        <a:spcBef>
          <a:spcPct val="30000"/>
        </a:spcBef>
        <a:spcAft>
          <a:spcPct val="0"/>
        </a:spcAft>
        <a:buClr>
          <a:schemeClr val="hlink"/>
        </a:buClr>
        <a:buSzPct val="100000"/>
        <a:buFont typeface="Wingdings" pitchFamily="2" charset="2"/>
        <a:buChar char="u"/>
        <a:defRPr sz="1400" b="1">
          <a:solidFill>
            <a:srgbClr val="0000FF"/>
          </a:solidFill>
          <a:latin typeface="+mn-lt"/>
        </a:defRPr>
      </a:lvl4pPr>
      <a:lvl5pPr marL="2286000" indent="-171450" algn="l" rtl="0" eaLnBrk="0" fontAlgn="base" hangingPunct="0">
        <a:lnSpc>
          <a:spcPct val="90000"/>
        </a:lnSpc>
        <a:spcBef>
          <a:spcPct val="30000"/>
        </a:spcBef>
        <a:spcAft>
          <a:spcPct val="0"/>
        </a:spcAft>
        <a:buChar char="»"/>
        <a:defRPr sz="1400" b="1">
          <a:solidFill>
            <a:srgbClr val="0000FF"/>
          </a:solidFill>
          <a:latin typeface="+mn-lt"/>
        </a:defRPr>
      </a:lvl5pPr>
      <a:lvl6pPr marL="2743200" indent="-171450" algn="l" rtl="0" eaLnBrk="0" fontAlgn="base" hangingPunct="0">
        <a:lnSpc>
          <a:spcPct val="90000"/>
        </a:lnSpc>
        <a:spcBef>
          <a:spcPct val="30000"/>
        </a:spcBef>
        <a:spcAft>
          <a:spcPct val="0"/>
        </a:spcAft>
        <a:defRPr sz="1400" b="1">
          <a:solidFill>
            <a:srgbClr val="0000FF"/>
          </a:solidFill>
          <a:latin typeface="+mn-lt"/>
        </a:defRPr>
      </a:lvl6pPr>
      <a:lvl7pPr marL="3200400" indent="-171450" algn="l" rtl="0" eaLnBrk="0" fontAlgn="base" hangingPunct="0">
        <a:lnSpc>
          <a:spcPct val="90000"/>
        </a:lnSpc>
        <a:spcBef>
          <a:spcPct val="30000"/>
        </a:spcBef>
        <a:spcAft>
          <a:spcPct val="0"/>
        </a:spcAft>
        <a:defRPr sz="1400" b="1">
          <a:solidFill>
            <a:srgbClr val="0000FF"/>
          </a:solidFill>
          <a:latin typeface="+mn-lt"/>
        </a:defRPr>
      </a:lvl7pPr>
      <a:lvl8pPr marL="3657600" indent="-171450" algn="l" rtl="0" eaLnBrk="0" fontAlgn="base" hangingPunct="0">
        <a:lnSpc>
          <a:spcPct val="90000"/>
        </a:lnSpc>
        <a:spcBef>
          <a:spcPct val="30000"/>
        </a:spcBef>
        <a:spcAft>
          <a:spcPct val="0"/>
        </a:spcAft>
        <a:defRPr sz="1400" b="1">
          <a:solidFill>
            <a:srgbClr val="0000FF"/>
          </a:solidFill>
          <a:latin typeface="+mn-lt"/>
        </a:defRPr>
      </a:lvl8pPr>
      <a:lvl9pPr marL="4114800" indent="-171450" algn="l" rtl="0" eaLnBrk="0" fontAlgn="base" hangingPunct="0">
        <a:lnSpc>
          <a:spcPct val="90000"/>
        </a:lnSpc>
        <a:spcBef>
          <a:spcPct val="30000"/>
        </a:spcBef>
        <a:spcAft>
          <a:spcPct val="0"/>
        </a:spcAft>
        <a:defRPr sz="1400" b="1">
          <a:solidFill>
            <a:srgbClr val="0000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4.pn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22.emf"/><Relationship Id="rId5" Type="http://schemas.openxmlformats.org/officeDocument/2006/relationships/oleObject" Target="../embeddings/Microsoft_Visio_2003-2010_Drawing11111.vsd"/><Relationship Id="rId4" Type="http://schemas.openxmlformats.org/officeDocument/2006/relationships/oleObject" Target="../embeddings/oleObject1.bin"/></Relationships>
</file>

<file path=ppt/slides/_rels/slide1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jpeg"/></Relationships>
</file>

<file path=ppt/slides/_rels/slide13.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jpeg"/><Relationship Id="rId7" Type="http://schemas.openxmlformats.org/officeDocument/2006/relationships/image" Target="../media/image33.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32.jpeg"/><Relationship Id="rId5" Type="http://schemas.openxmlformats.org/officeDocument/2006/relationships/image" Target="../media/image31.png"/><Relationship Id="rId10" Type="http://schemas.openxmlformats.org/officeDocument/2006/relationships/image" Target="../media/image36.png"/><Relationship Id="rId4" Type="http://schemas.openxmlformats.org/officeDocument/2006/relationships/image" Target="../media/image30.emf"/><Relationship Id="rId9" Type="http://schemas.openxmlformats.org/officeDocument/2006/relationships/image" Target="../media/image35.png"/></Relationships>
</file>

<file path=ppt/slides/_rels/slide1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jpeg"/><Relationship Id="rId1" Type="http://schemas.openxmlformats.org/officeDocument/2006/relationships/slideLayout" Target="../slideLayouts/slideLayout1.xml"/><Relationship Id="rId4" Type="http://schemas.openxmlformats.org/officeDocument/2006/relationships/image" Target="../media/image39.png"/></Relationships>
</file>

<file path=ppt/slides/_rels/slide1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xml"/><Relationship Id="rId4" Type="http://schemas.openxmlformats.org/officeDocument/2006/relationships/image" Target="../media/image42.emf"/></Relationships>
</file>

<file path=ppt/slides/_rels/slide16.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image" Target="../media/image43.png"/><Relationship Id="rId1" Type="http://schemas.openxmlformats.org/officeDocument/2006/relationships/slideLayout" Target="../slideLayouts/slideLayout1.xml"/><Relationship Id="rId4" Type="http://schemas.openxmlformats.org/officeDocument/2006/relationships/image" Target="../media/image41.png"/></Relationships>
</file>

<file path=ppt/slides/_rels/slide17.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3.xml"/><Relationship Id="rId4" Type="http://schemas.openxmlformats.org/officeDocument/2006/relationships/image" Target="../media/image48.jpeg"/></Relationships>
</file>

<file path=ppt/slides/_rels/slide19.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52.emf"/><Relationship Id="rId2" Type="http://schemas.openxmlformats.org/officeDocument/2006/relationships/image" Target="../media/image51.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54.emf"/><Relationship Id="rId2" Type="http://schemas.openxmlformats.org/officeDocument/2006/relationships/image" Target="../media/image53.emf"/><Relationship Id="rId1" Type="http://schemas.openxmlformats.org/officeDocument/2006/relationships/slideLayout" Target="../slideLayouts/slideLayout1.xml"/><Relationship Id="rId4" Type="http://schemas.openxmlformats.org/officeDocument/2006/relationships/image" Target="../media/image55.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59.jpeg"/><Relationship Id="rId1" Type="http://schemas.openxmlformats.org/officeDocument/2006/relationships/slideLayout" Target="../slideLayouts/slideLayout6.xml"/><Relationship Id="rId5" Type="http://schemas.openxmlformats.org/officeDocument/2006/relationships/image" Target="../media/image62.png"/><Relationship Id="rId4" Type="http://schemas.openxmlformats.org/officeDocument/2006/relationships/image" Target="../media/image61.png"/></Relationships>
</file>

<file path=ppt/slides/_rels/slide2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67.jpg"/><Relationship Id="rId2" Type="http://schemas.openxmlformats.org/officeDocument/2006/relationships/image" Target="../media/image66.pn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jpeg"/><Relationship Id="rId1" Type="http://schemas.openxmlformats.org/officeDocument/2006/relationships/slideLayout" Target="../slideLayouts/slideLayout5.xml"/><Relationship Id="rId6" Type="http://schemas.openxmlformats.org/officeDocument/2006/relationships/image" Target="../media/image72.png"/><Relationship Id="rId5" Type="http://schemas.openxmlformats.org/officeDocument/2006/relationships/image" Target="../media/image71.png"/><Relationship Id="rId4" Type="http://schemas.openxmlformats.org/officeDocument/2006/relationships/image" Target="../media/image70.pn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3.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5656" y="820356"/>
            <a:ext cx="6324600" cy="762000"/>
          </a:xfrm>
        </p:spPr>
        <p:txBody>
          <a:bodyPr/>
          <a:lstStyle/>
          <a:p>
            <a:pPr>
              <a:defRPr/>
            </a:pPr>
            <a:r>
              <a:rPr lang="en-US" dirty="0" smtClean="0">
                <a:solidFill>
                  <a:schemeClr val="accent1">
                    <a:lumMod val="75000"/>
                  </a:schemeClr>
                </a:solidFill>
              </a:rPr>
              <a:t> CLIC Module &amp;</a:t>
            </a:r>
            <a:r>
              <a:rPr lang="en-US" dirty="0">
                <a:solidFill>
                  <a:schemeClr val="accent1">
                    <a:lumMod val="75000"/>
                  </a:schemeClr>
                </a:solidFill>
              </a:rPr>
              <a:t/>
            </a:r>
            <a:br>
              <a:rPr lang="en-US" dirty="0">
                <a:solidFill>
                  <a:schemeClr val="accent1">
                    <a:lumMod val="75000"/>
                  </a:schemeClr>
                </a:solidFill>
              </a:rPr>
            </a:br>
            <a:r>
              <a:rPr lang="en-US" dirty="0" smtClean="0">
                <a:solidFill>
                  <a:schemeClr val="accent1">
                    <a:lumMod val="75000"/>
                  </a:schemeClr>
                </a:solidFill>
              </a:rPr>
              <a:t>IMPACT of PACMAN on its alignment</a:t>
            </a:r>
            <a:br>
              <a:rPr lang="en-US" dirty="0" smtClean="0">
                <a:solidFill>
                  <a:schemeClr val="accent1">
                    <a:lumMod val="75000"/>
                  </a:schemeClr>
                </a:solidFill>
              </a:rPr>
            </a:br>
            <a:r>
              <a:rPr lang="en-US" dirty="0" smtClean="0">
                <a:solidFill>
                  <a:schemeClr val="accent1">
                    <a:lumMod val="75000"/>
                  </a:schemeClr>
                </a:solidFill>
              </a:rPr>
              <a:t> </a:t>
            </a:r>
            <a:endParaRPr lang="en-US" dirty="0">
              <a:solidFill>
                <a:schemeClr val="accent1">
                  <a:lumMod val="75000"/>
                </a:schemeClr>
              </a:solidFill>
            </a:endParaRPr>
          </a:p>
        </p:txBody>
      </p:sp>
      <p:sp>
        <p:nvSpPr>
          <p:cNvPr id="4099" name="Date Placeholder 3"/>
          <p:cNvSpPr>
            <a:spLocks noGrp="1"/>
          </p:cNvSpPr>
          <p:nvPr>
            <p:ph type="dt" sz="quarter" idx="10"/>
          </p:nvPr>
        </p:nvSpPr>
        <p:spPr>
          <a:noFill/>
        </p:spPr>
        <p:txBody>
          <a:bodyPr/>
          <a:lstStyle/>
          <a:p>
            <a:pPr fontAlgn="base">
              <a:spcBef>
                <a:spcPct val="0"/>
              </a:spcBef>
              <a:spcAft>
                <a:spcPct val="0"/>
              </a:spcAft>
            </a:pPr>
            <a:r>
              <a:rPr lang="en-US" sz="1200" dirty="0" smtClean="0"/>
              <a:t>PACMAN workshop, CERN, March 22</a:t>
            </a:r>
            <a:r>
              <a:rPr lang="en-US" sz="1200" baseline="30000" dirty="0" smtClean="0"/>
              <a:t>nd</a:t>
            </a:r>
            <a:r>
              <a:rPr lang="en-US" sz="1200" dirty="0" smtClean="0"/>
              <a:t>, 2017</a:t>
            </a:r>
          </a:p>
        </p:txBody>
      </p:sp>
      <p:sp>
        <p:nvSpPr>
          <p:cNvPr id="4100" name="Slide Number Placeholder 4"/>
          <p:cNvSpPr>
            <a:spLocks noGrp="1"/>
          </p:cNvSpPr>
          <p:nvPr>
            <p:ph type="sldNum" sz="quarter" idx="11"/>
          </p:nvPr>
        </p:nvSpPr>
        <p:spPr>
          <a:noFill/>
        </p:spPr>
        <p:txBody>
          <a:bodyPr/>
          <a:lstStyle/>
          <a:p>
            <a:pPr fontAlgn="base">
              <a:spcBef>
                <a:spcPct val="0"/>
              </a:spcBef>
              <a:spcAft>
                <a:spcPct val="0"/>
              </a:spcAft>
            </a:pPr>
            <a:r>
              <a:rPr lang="en-US" dirty="0" smtClean="0"/>
              <a:t>Steffen Döbert, BE-RF</a:t>
            </a:r>
            <a:endParaRPr lang="en-US" sz="1400" dirty="0" smtClean="0"/>
          </a:p>
        </p:txBody>
      </p:sp>
      <p:sp>
        <p:nvSpPr>
          <p:cNvPr id="7" name="TextBox 6"/>
          <p:cNvSpPr txBox="1"/>
          <p:nvPr/>
        </p:nvSpPr>
        <p:spPr>
          <a:xfrm>
            <a:off x="1502728" y="1560280"/>
            <a:ext cx="6708230" cy="2308324"/>
          </a:xfrm>
          <a:prstGeom prst="rect">
            <a:avLst/>
          </a:prstGeom>
          <a:noFill/>
        </p:spPr>
        <p:txBody>
          <a:bodyPr wrap="square">
            <a:spAutoFit/>
          </a:bodyPr>
          <a:lstStyle/>
          <a:p>
            <a:pPr marL="342900" indent="-342900" defTabSz="914400" fontAlgn="base">
              <a:lnSpc>
                <a:spcPct val="200000"/>
              </a:lnSpc>
              <a:spcBef>
                <a:spcPct val="0"/>
              </a:spcBef>
              <a:spcAft>
                <a:spcPct val="0"/>
              </a:spcAft>
              <a:buFont typeface="Wingdings" pitchFamily="2" charset="2"/>
              <a:buChar char="Ø"/>
              <a:defRPr/>
            </a:pPr>
            <a:r>
              <a:rPr lang="en-US" sz="2400" b="1" dirty="0" smtClean="0">
                <a:solidFill>
                  <a:srgbClr val="618FFD">
                    <a:lumMod val="75000"/>
                  </a:srgbClr>
                </a:solidFill>
                <a:effectLst>
                  <a:outerShdw blurRad="38100" dist="38100" dir="2700000" algn="tl">
                    <a:srgbClr val="000000">
                      <a:alpha val="43137"/>
                    </a:srgbClr>
                  </a:outerShdw>
                </a:effectLst>
                <a:latin typeface="Comic Sans MS"/>
              </a:rPr>
              <a:t>CLIC module introduction</a:t>
            </a:r>
          </a:p>
          <a:p>
            <a:pPr marL="342900" indent="-342900" defTabSz="914400" fontAlgn="base">
              <a:lnSpc>
                <a:spcPct val="200000"/>
              </a:lnSpc>
              <a:spcBef>
                <a:spcPct val="0"/>
              </a:spcBef>
              <a:spcAft>
                <a:spcPct val="0"/>
              </a:spcAft>
              <a:buFont typeface="Wingdings" pitchFamily="2" charset="2"/>
              <a:buChar char="Ø"/>
              <a:defRPr/>
            </a:pPr>
            <a:r>
              <a:rPr lang="en-US" sz="2400" b="1" dirty="0" smtClean="0">
                <a:solidFill>
                  <a:srgbClr val="618FFD">
                    <a:lumMod val="75000"/>
                  </a:srgbClr>
                </a:solidFill>
                <a:effectLst>
                  <a:outerShdw blurRad="38100" dist="38100" dir="2700000" algn="tl">
                    <a:srgbClr val="000000">
                      <a:alpha val="43137"/>
                    </a:srgbClr>
                  </a:outerShdw>
                </a:effectLst>
                <a:latin typeface="Comic Sans MS"/>
              </a:rPr>
              <a:t>Status and results</a:t>
            </a:r>
          </a:p>
          <a:p>
            <a:pPr marL="342900" indent="-342900" defTabSz="914400" fontAlgn="base">
              <a:lnSpc>
                <a:spcPct val="200000"/>
              </a:lnSpc>
              <a:spcBef>
                <a:spcPct val="0"/>
              </a:spcBef>
              <a:spcAft>
                <a:spcPct val="0"/>
              </a:spcAft>
              <a:buFont typeface="Wingdings" pitchFamily="2" charset="2"/>
              <a:buChar char="Ø"/>
              <a:defRPr/>
            </a:pPr>
            <a:r>
              <a:rPr lang="en-US" sz="2400" b="1" dirty="0" smtClean="0">
                <a:solidFill>
                  <a:srgbClr val="618FFD">
                    <a:lumMod val="75000"/>
                  </a:srgbClr>
                </a:solidFill>
                <a:effectLst>
                  <a:outerShdw blurRad="38100" dist="38100" dir="2700000" algn="tl">
                    <a:srgbClr val="000000">
                      <a:alpha val="43137"/>
                    </a:srgbClr>
                  </a:outerShdw>
                </a:effectLst>
                <a:latin typeface="Comic Sans MS"/>
              </a:rPr>
              <a:t>Possible PACMAN impact</a:t>
            </a:r>
          </a:p>
        </p:txBody>
      </p:sp>
      <p:pic>
        <p:nvPicPr>
          <p:cNvPr id="6" name="Picture 5"/>
          <p:cNvPicPr>
            <a:picLocks noChangeAspect="1"/>
          </p:cNvPicPr>
          <p:nvPr/>
        </p:nvPicPr>
        <p:blipFill rotWithShape="1">
          <a:blip r:embed="rId2"/>
          <a:srcRect l="21769" t="43479" r="20182"/>
          <a:stretch/>
        </p:blipFill>
        <p:spPr>
          <a:xfrm>
            <a:off x="395536" y="4630128"/>
            <a:ext cx="8253046" cy="1676400"/>
          </a:xfrm>
          <a:prstGeom prst="rect">
            <a:avLst/>
          </a:prstGeom>
        </p:spPr>
      </p:pic>
    </p:spTree>
    <p:extLst>
      <p:ext uri="{BB962C8B-B14F-4D97-AF65-F5344CB8AC3E}">
        <p14:creationId xmlns:p14="http://schemas.microsoft.com/office/powerpoint/2010/main" val="22388740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Slide Number Placeholder 5"/>
          <p:cNvSpPr>
            <a:spLocks noGrp="1"/>
          </p:cNvSpPr>
          <p:nvPr>
            <p:ph type="sldNum" sz="quarter" idx="10"/>
          </p:nvPr>
        </p:nvSpPr>
        <p:spPr/>
        <p:txBody>
          <a:bodyPr/>
          <a:lstStyle/>
          <a:p>
            <a:pPr>
              <a:defRPr/>
            </a:pPr>
            <a:fld id="{D0E78753-EF87-42AB-968B-163485B1B845}" type="slidenum">
              <a:rPr lang="fr-FR"/>
              <a:pPr>
                <a:defRPr/>
              </a:pPr>
              <a:t>10</a:t>
            </a:fld>
            <a:endParaRPr lang="fr-FR" dirty="0"/>
          </a:p>
        </p:txBody>
      </p:sp>
      <p:sp>
        <p:nvSpPr>
          <p:cNvPr id="10" name="Text Box 2"/>
          <p:cNvSpPr txBox="1">
            <a:spLocks noChangeArrowheads="1"/>
          </p:cNvSpPr>
          <p:nvPr/>
        </p:nvSpPr>
        <p:spPr bwMode="auto">
          <a:xfrm>
            <a:off x="304529" y="1399765"/>
            <a:ext cx="3045966" cy="307777"/>
          </a:xfrm>
          <a:prstGeom prst="rect">
            <a:avLst/>
          </a:prstGeom>
          <a:solidFill>
            <a:schemeClr val="accent1"/>
          </a:solidFill>
          <a:ln w="9525">
            <a:solidFill>
              <a:schemeClr val="tx1"/>
            </a:solidFill>
            <a:miter lim="800000"/>
            <a:headEnd/>
            <a:tailEnd/>
          </a:ln>
        </p:spPr>
        <p:txBody>
          <a:bodyPr wrap="square">
            <a:spAutoFit/>
          </a:bodyPr>
          <a:lstStyle/>
          <a:p>
            <a:pPr algn="ctr">
              <a:spcBef>
                <a:spcPct val="50000"/>
              </a:spcBef>
            </a:pPr>
            <a:r>
              <a:rPr lang="en-US" sz="1400" dirty="0" smtClean="0">
                <a:solidFill>
                  <a:schemeClr val="bg1"/>
                </a:solidFill>
                <a:latin typeface="Verdana" pitchFamily="34" charset="0"/>
                <a:ea typeface="Verdana" pitchFamily="34" charset="0"/>
                <a:cs typeface="Verdana" pitchFamily="34" charset="0"/>
              </a:rPr>
              <a:t>Fiducialisation of components</a:t>
            </a:r>
            <a:endParaRPr lang="en-US" sz="1400" dirty="0">
              <a:solidFill>
                <a:schemeClr val="bg1"/>
              </a:solidFill>
              <a:latin typeface="Verdana" pitchFamily="34" charset="0"/>
              <a:ea typeface="Verdana" pitchFamily="34" charset="0"/>
              <a:cs typeface="Verdana" pitchFamily="34" charset="0"/>
            </a:endParaRPr>
          </a:p>
        </p:txBody>
      </p:sp>
      <p:sp>
        <p:nvSpPr>
          <p:cNvPr id="13" name="Text Box 2"/>
          <p:cNvSpPr txBox="1">
            <a:spLocks noChangeArrowheads="1"/>
          </p:cNvSpPr>
          <p:nvPr/>
        </p:nvSpPr>
        <p:spPr bwMode="auto">
          <a:xfrm>
            <a:off x="302454" y="2723346"/>
            <a:ext cx="3478014" cy="523220"/>
          </a:xfrm>
          <a:prstGeom prst="rect">
            <a:avLst/>
          </a:prstGeom>
          <a:solidFill>
            <a:schemeClr val="accent1"/>
          </a:solidFill>
          <a:ln w="9525">
            <a:solidFill>
              <a:schemeClr val="tx1"/>
            </a:solidFill>
            <a:miter lim="800000"/>
            <a:headEnd/>
            <a:tailEnd/>
          </a:ln>
        </p:spPr>
        <p:txBody>
          <a:bodyPr wrap="square">
            <a:spAutoFit/>
          </a:bodyPr>
          <a:lstStyle/>
          <a:p>
            <a:pPr algn="ctr">
              <a:spcBef>
                <a:spcPct val="50000"/>
              </a:spcBef>
            </a:pPr>
            <a:r>
              <a:rPr lang="en-US" sz="1400" dirty="0" smtClean="0">
                <a:solidFill>
                  <a:schemeClr val="bg1"/>
                </a:solidFill>
                <a:latin typeface="Verdana" pitchFamily="34" charset="0"/>
                <a:ea typeface="Verdana" pitchFamily="34" charset="0"/>
                <a:cs typeface="Verdana" pitchFamily="34" charset="0"/>
              </a:rPr>
              <a:t>Fiducialisation of their common support</a:t>
            </a:r>
            <a:endParaRPr lang="en-US" sz="1400" dirty="0">
              <a:solidFill>
                <a:schemeClr val="bg1"/>
              </a:solidFill>
              <a:latin typeface="Verdana" pitchFamily="34" charset="0"/>
              <a:ea typeface="Verdana" pitchFamily="34" charset="0"/>
              <a:cs typeface="Verdana" pitchFamily="34" charset="0"/>
            </a:endParaRPr>
          </a:p>
        </p:txBody>
      </p:sp>
      <p:sp>
        <p:nvSpPr>
          <p:cNvPr id="15" name="Text Box 2"/>
          <p:cNvSpPr txBox="1">
            <a:spLocks noChangeArrowheads="1"/>
          </p:cNvSpPr>
          <p:nvPr/>
        </p:nvSpPr>
        <p:spPr bwMode="auto">
          <a:xfrm>
            <a:off x="278388" y="4166035"/>
            <a:ext cx="3478014" cy="307777"/>
          </a:xfrm>
          <a:prstGeom prst="rect">
            <a:avLst/>
          </a:prstGeom>
          <a:solidFill>
            <a:schemeClr val="accent1"/>
          </a:solidFill>
          <a:ln w="9525">
            <a:solidFill>
              <a:schemeClr val="tx1"/>
            </a:solidFill>
            <a:miter lim="800000"/>
            <a:headEnd/>
            <a:tailEnd/>
          </a:ln>
        </p:spPr>
        <p:txBody>
          <a:bodyPr wrap="square">
            <a:spAutoFit/>
          </a:bodyPr>
          <a:lstStyle/>
          <a:p>
            <a:pPr algn="ctr">
              <a:spcBef>
                <a:spcPct val="50000"/>
              </a:spcBef>
            </a:pPr>
            <a:r>
              <a:rPr lang="en-US" sz="1400" dirty="0" smtClean="0">
                <a:solidFill>
                  <a:schemeClr val="bg1"/>
                </a:solidFill>
                <a:latin typeface="Verdana" pitchFamily="34" charset="0"/>
                <a:ea typeface="Verdana" pitchFamily="34" charset="0"/>
                <a:cs typeface="Verdana" pitchFamily="34" charset="0"/>
              </a:rPr>
              <a:t>Alignment on a common support</a:t>
            </a:r>
            <a:endParaRPr lang="en-US" sz="1400" dirty="0">
              <a:solidFill>
                <a:schemeClr val="bg1"/>
              </a:solidFill>
              <a:latin typeface="Verdana" pitchFamily="34" charset="0"/>
              <a:ea typeface="Verdana" pitchFamily="34" charset="0"/>
              <a:cs typeface="Verdana" pitchFamily="34" charset="0"/>
            </a:endParaRPr>
          </a:p>
        </p:txBody>
      </p:sp>
      <p:sp>
        <p:nvSpPr>
          <p:cNvPr id="16" name="Text Box 2"/>
          <p:cNvSpPr txBox="1">
            <a:spLocks noChangeArrowheads="1"/>
          </p:cNvSpPr>
          <p:nvPr/>
        </p:nvSpPr>
        <p:spPr bwMode="auto">
          <a:xfrm>
            <a:off x="164028" y="5700977"/>
            <a:ext cx="3478014" cy="307777"/>
          </a:xfrm>
          <a:prstGeom prst="rect">
            <a:avLst/>
          </a:prstGeom>
          <a:solidFill>
            <a:schemeClr val="accent1"/>
          </a:solidFill>
          <a:ln w="9525">
            <a:solidFill>
              <a:schemeClr val="tx1"/>
            </a:solidFill>
            <a:miter lim="800000"/>
            <a:headEnd/>
            <a:tailEnd/>
          </a:ln>
        </p:spPr>
        <p:txBody>
          <a:bodyPr wrap="square">
            <a:spAutoFit/>
          </a:bodyPr>
          <a:lstStyle/>
          <a:p>
            <a:pPr algn="ctr">
              <a:spcBef>
                <a:spcPct val="50000"/>
              </a:spcBef>
            </a:pPr>
            <a:r>
              <a:rPr lang="en-US" sz="1400" dirty="0" smtClean="0">
                <a:solidFill>
                  <a:schemeClr val="bg1"/>
                </a:solidFill>
                <a:latin typeface="Verdana" pitchFamily="34" charset="0"/>
                <a:ea typeface="Verdana" pitchFamily="34" charset="0"/>
                <a:cs typeface="Verdana" pitchFamily="34" charset="0"/>
              </a:rPr>
              <a:t>Whole assembly ready to be aligned</a:t>
            </a:r>
            <a:endParaRPr lang="en-US" sz="1400" dirty="0">
              <a:solidFill>
                <a:schemeClr val="bg1"/>
              </a:solidFill>
              <a:latin typeface="Verdana" pitchFamily="34" charset="0"/>
              <a:ea typeface="Verdana" pitchFamily="34" charset="0"/>
              <a:cs typeface="Verdana" pitchFamily="34" charset="0"/>
            </a:endParaRPr>
          </a:p>
        </p:txBody>
      </p:sp>
      <p:sp>
        <p:nvSpPr>
          <p:cNvPr id="2" name="Down Arrow 1"/>
          <p:cNvSpPr/>
          <p:nvPr/>
        </p:nvSpPr>
        <p:spPr>
          <a:xfrm>
            <a:off x="1755875" y="1885672"/>
            <a:ext cx="216024" cy="576064"/>
          </a:xfrm>
          <a:prstGeom prst="downArrow">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Down Arrow 16"/>
          <p:cNvSpPr/>
          <p:nvPr/>
        </p:nvSpPr>
        <p:spPr>
          <a:xfrm>
            <a:off x="1755875" y="3455410"/>
            <a:ext cx="216024" cy="576064"/>
          </a:xfrm>
          <a:prstGeom prst="downArrow">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Down Arrow 17"/>
          <p:cNvSpPr/>
          <p:nvPr/>
        </p:nvSpPr>
        <p:spPr>
          <a:xfrm>
            <a:off x="1804718" y="4802794"/>
            <a:ext cx="216024" cy="576064"/>
          </a:xfrm>
          <a:prstGeom prst="downArrow">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03167" y="2079712"/>
            <a:ext cx="2636855" cy="14709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55909" y="886601"/>
            <a:ext cx="889208" cy="887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91565" y="752216"/>
            <a:ext cx="1118910" cy="10216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26920" y="859323"/>
            <a:ext cx="752350" cy="80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468086" y="859323"/>
            <a:ext cx="1758834" cy="11176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649874" y="4917245"/>
            <a:ext cx="2658792" cy="16867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4" name="Straight Connector 3"/>
          <p:cNvCxnSpPr/>
          <p:nvPr/>
        </p:nvCxnSpPr>
        <p:spPr>
          <a:xfrm flipV="1">
            <a:off x="4788024" y="5229200"/>
            <a:ext cx="4248472" cy="14401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026"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064938" y="3568496"/>
            <a:ext cx="2258064" cy="14156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TextBox 19"/>
          <p:cNvSpPr txBox="1"/>
          <p:nvPr/>
        </p:nvSpPr>
        <p:spPr>
          <a:xfrm>
            <a:off x="2051720" y="216412"/>
            <a:ext cx="4927550" cy="584775"/>
          </a:xfrm>
          <a:prstGeom prst="rect">
            <a:avLst/>
          </a:prstGeom>
          <a:noFill/>
        </p:spPr>
        <p:txBody>
          <a:bodyPr wrap="square" rtlCol="0">
            <a:spAutoFit/>
          </a:bodyPr>
          <a:lstStyle/>
          <a:p>
            <a:r>
              <a:rPr lang="en-US" sz="3200" b="1" dirty="0">
                <a:solidFill>
                  <a:schemeClr val="accent1">
                    <a:lumMod val="75000"/>
                  </a:schemeClr>
                </a:solidFill>
                <a:effectLst>
                  <a:outerShdw blurRad="38100" dist="38100" dir="2700000" algn="tl">
                    <a:srgbClr val="000000">
                      <a:alpha val="43137"/>
                    </a:srgbClr>
                  </a:outerShdw>
                </a:effectLst>
                <a:latin typeface="+mj-lt"/>
                <a:ea typeface="Verdana" pitchFamily="34" charset="0"/>
                <a:cs typeface="Verdana" pitchFamily="34" charset="0"/>
              </a:rPr>
              <a:t>P</a:t>
            </a:r>
            <a:r>
              <a:rPr lang="en-US" sz="3200" b="1" dirty="0" smtClean="0">
                <a:solidFill>
                  <a:schemeClr val="accent1">
                    <a:lumMod val="75000"/>
                  </a:schemeClr>
                </a:solidFill>
                <a:effectLst>
                  <a:outerShdw blurRad="38100" dist="38100" dir="2700000" algn="tl">
                    <a:srgbClr val="000000">
                      <a:alpha val="43137"/>
                    </a:srgbClr>
                  </a:outerShdw>
                </a:effectLst>
                <a:latin typeface="+mj-lt"/>
                <a:ea typeface="Verdana" pitchFamily="34" charset="0"/>
                <a:cs typeface="Verdana" pitchFamily="34" charset="0"/>
              </a:rPr>
              <a:t>re-alignment strategy </a:t>
            </a:r>
            <a:endParaRPr lang="en-US" sz="3200" b="1" dirty="0">
              <a:solidFill>
                <a:schemeClr val="accent1">
                  <a:lumMod val="75000"/>
                </a:schemeClr>
              </a:solidFill>
              <a:effectLst>
                <a:outerShdw blurRad="38100" dist="38100" dir="2700000" algn="tl">
                  <a:srgbClr val="000000">
                    <a:alpha val="43137"/>
                  </a:srgbClr>
                </a:outerShdw>
              </a:effectLst>
              <a:latin typeface="+mj-lt"/>
              <a:ea typeface="Verdana" pitchFamily="34" charset="0"/>
              <a:cs typeface="Verdana" pitchFamily="34" charset="0"/>
            </a:endParaRPr>
          </a:p>
        </p:txBody>
      </p:sp>
    </p:spTree>
    <p:extLst>
      <p:ext uri="{BB962C8B-B14F-4D97-AF65-F5344CB8AC3E}">
        <p14:creationId xmlns:p14="http://schemas.microsoft.com/office/powerpoint/2010/main" val="38601430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Picture 5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43808" y="2276872"/>
            <a:ext cx="5742251" cy="3240360"/>
          </a:xfrm>
          <a:prstGeom prst="rect">
            <a:avLst/>
          </a:prstGeom>
        </p:spPr>
      </p:pic>
      <p:sp>
        <p:nvSpPr>
          <p:cNvPr id="55" name="TextBox 54"/>
          <p:cNvSpPr txBox="1"/>
          <p:nvPr/>
        </p:nvSpPr>
        <p:spPr>
          <a:xfrm>
            <a:off x="4098102" y="5036500"/>
            <a:ext cx="1029709" cy="276999"/>
          </a:xfrm>
          <a:prstGeom prst="rect">
            <a:avLst/>
          </a:prstGeom>
          <a:noFill/>
          <a:ln>
            <a:solidFill>
              <a:srgbClr val="FF0000"/>
            </a:solidFill>
          </a:ln>
        </p:spPr>
        <p:txBody>
          <a:bodyPr wrap="square" rtlCol="0">
            <a:spAutoFit/>
          </a:bodyPr>
          <a:lstStyle>
            <a:defPPr>
              <a:defRPr lang="en-US"/>
            </a:defPPr>
            <a:lvl1pPr>
              <a:defRPr sz="1600">
                <a:solidFill>
                  <a:srgbClr val="FF0000"/>
                </a:solidFill>
              </a:defRPr>
            </a:lvl1pPr>
          </a:lstStyle>
          <a:p>
            <a:r>
              <a:rPr lang="fr-CH" sz="1200" dirty="0" err="1">
                <a:latin typeface="Ubuntu" panose="020B0504030602030204" pitchFamily="34" charset="0"/>
              </a:rPr>
              <a:t>Sensors</a:t>
            </a:r>
            <a:endParaRPr lang="en-GB" sz="1200" dirty="0">
              <a:latin typeface="Ubuntu" panose="020B0504030602030204" pitchFamily="34" charset="0"/>
            </a:endParaRPr>
          </a:p>
        </p:txBody>
      </p:sp>
      <p:sp>
        <p:nvSpPr>
          <p:cNvPr id="56" name="TextBox 55"/>
          <p:cNvSpPr txBox="1"/>
          <p:nvPr/>
        </p:nvSpPr>
        <p:spPr>
          <a:xfrm>
            <a:off x="5463739" y="1890316"/>
            <a:ext cx="1934326" cy="276999"/>
          </a:xfrm>
          <a:prstGeom prst="rect">
            <a:avLst/>
          </a:prstGeom>
          <a:noFill/>
          <a:ln>
            <a:solidFill>
              <a:srgbClr val="FF0000"/>
            </a:solidFill>
          </a:ln>
        </p:spPr>
        <p:txBody>
          <a:bodyPr wrap="square" rtlCol="0">
            <a:spAutoFit/>
          </a:bodyPr>
          <a:lstStyle>
            <a:defPPr>
              <a:defRPr lang="en-US"/>
            </a:defPPr>
            <a:lvl1pPr>
              <a:defRPr sz="1600">
                <a:solidFill>
                  <a:srgbClr val="FF0000"/>
                </a:solidFill>
              </a:defRPr>
            </a:lvl1pPr>
          </a:lstStyle>
          <a:p>
            <a:r>
              <a:rPr lang="fr-CH" sz="1200" dirty="0">
                <a:latin typeface="Ubuntu" panose="020B0504030602030204" pitchFamily="34" charset="0"/>
              </a:rPr>
              <a:t>Articulation point</a:t>
            </a:r>
            <a:endParaRPr lang="en-GB" sz="1200" dirty="0">
              <a:latin typeface="Ubuntu" panose="020B0504030602030204" pitchFamily="34" charset="0"/>
            </a:endParaRPr>
          </a:p>
        </p:txBody>
      </p:sp>
      <p:sp>
        <p:nvSpPr>
          <p:cNvPr id="61" name="TextBox 60"/>
          <p:cNvSpPr txBox="1"/>
          <p:nvPr/>
        </p:nvSpPr>
        <p:spPr>
          <a:xfrm>
            <a:off x="657863" y="2557446"/>
            <a:ext cx="1938701" cy="276999"/>
          </a:xfrm>
          <a:prstGeom prst="rect">
            <a:avLst/>
          </a:prstGeom>
          <a:noFill/>
          <a:ln>
            <a:solidFill>
              <a:srgbClr val="FF0000"/>
            </a:solidFill>
          </a:ln>
        </p:spPr>
        <p:txBody>
          <a:bodyPr wrap="square" rtlCol="0">
            <a:spAutoFit/>
          </a:bodyPr>
          <a:lstStyle>
            <a:defPPr>
              <a:defRPr lang="en-US"/>
            </a:defPPr>
            <a:lvl1pPr>
              <a:defRPr sz="1600">
                <a:solidFill>
                  <a:srgbClr val="FF0000"/>
                </a:solidFill>
              </a:defRPr>
            </a:lvl1pPr>
          </a:lstStyle>
          <a:p>
            <a:r>
              <a:rPr lang="fr-CH" sz="1200" dirty="0">
                <a:latin typeface="Ubuntu" panose="020B0504030602030204" pitchFamily="34" charset="0"/>
              </a:rPr>
              <a:t>Link </a:t>
            </a:r>
            <a:r>
              <a:rPr lang="fr-CH" sz="1200" dirty="0" err="1" smtClean="0">
                <a:latin typeface="Ubuntu" panose="020B0504030602030204" pitchFamily="34" charset="0"/>
              </a:rPr>
              <a:t>girder</a:t>
            </a:r>
            <a:r>
              <a:rPr lang="pl-PL" sz="1200" dirty="0">
                <a:latin typeface="Ubuntu" panose="020B0504030602030204" pitchFamily="34" charset="0"/>
              </a:rPr>
              <a:t>/</a:t>
            </a:r>
            <a:r>
              <a:rPr lang="fr-CH" sz="1200" dirty="0" err="1" smtClean="0">
                <a:latin typeface="Ubuntu" panose="020B0504030602030204" pitchFamily="34" charset="0"/>
              </a:rPr>
              <a:t>cradle</a:t>
            </a:r>
            <a:endParaRPr lang="en-GB" sz="1200" dirty="0">
              <a:latin typeface="Ubuntu" panose="020B0504030602030204" pitchFamily="34" charset="0"/>
            </a:endParaRPr>
          </a:p>
        </p:txBody>
      </p:sp>
      <p:sp>
        <p:nvSpPr>
          <p:cNvPr id="62" name="TextBox 61"/>
          <p:cNvSpPr txBox="1"/>
          <p:nvPr/>
        </p:nvSpPr>
        <p:spPr>
          <a:xfrm>
            <a:off x="6290174" y="2562493"/>
            <a:ext cx="2063396" cy="276999"/>
          </a:xfrm>
          <a:prstGeom prst="rect">
            <a:avLst/>
          </a:prstGeom>
          <a:noFill/>
          <a:ln>
            <a:solidFill>
              <a:srgbClr val="FF0000"/>
            </a:solidFill>
          </a:ln>
        </p:spPr>
        <p:txBody>
          <a:bodyPr wrap="square" rtlCol="0">
            <a:spAutoFit/>
          </a:bodyPr>
          <a:lstStyle>
            <a:defPPr>
              <a:defRPr lang="en-US"/>
            </a:defPPr>
            <a:lvl1pPr>
              <a:defRPr sz="1600">
                <a:solidFill>
                  <a:srgbClr val="FF0000"/>
                </a:solidFill>
              </a:defRPr>
            </a:lvl1pPr>
          </a:lstStyle>
          <a:p>
            <a:r>
              <a:rPr lang="fr-CH" sz="1200" dirty="0" err="1" smtClean="0">
                <a:latin typeface="Ubuntu" panose="020B0504030602030204" pitchFamily="34" charset="0"/>
              </a:rPr>
              <a:t>Independen</a:t>
            </a:r>
            <a:r>
              <a:rPr lang="pl-PL" sz="1200" dirty="0" smtClean="0">
                <a:latin typeface="Ubuntu" panose="020B0504030602030204" pitchFamily="34" charset="0"/>
              </a:rPr>
              <a:t>t</a:t>
            </a:r>
            <a:r>
              <a:rPr lang="fr-CH" sz="1200" dirty="0" smtClean="0">
                <a:latin typeface="Ubuntu" panose="020B0504030602030204" pitchFamily="34" charset="0"/>
              </a:rPr>
              <a:t> </a:t>
            </a:r>
            <a:r>
              <a:rPr lang="fr-CH" sz="1200" dirty="0" err="1">
                <a:latin typeface="Ubuntu" panose="020B0504030602030204" pitchFamily="34" charset="0"/>
              </a:rPr>
              <a:t>linacs</a:t>
            </a:r>
            <a:endParaRPr lang="en-GB" sz="1200" dirty="0">
              <a:latin typeface="Ubuntu" panose="020B0504030602030204" pitchFamily="34" charset="0"/>
            </a:endParaRPr>
          </a:p>
        </p:txBody>
      </p:sp>
      <p:sp>
        <p:nvSpPr>
          <p:cNvPr id="63" name="TextBox 62"/>
          <p:cNvSpPr txBox="1"/>
          <p:nvPr/>
        </p:nvSpPr>
        <p:spPr>
          <a:xfrm>
            <a:off x="924213" y="4289369"/>
            <a:ext cx="1190523" cy="276999"/>
          </a:xfrm>
          <a:prstGeom prst="rect">
            <a:avLst/>
          </a:prstGeom>
          <a:noFill/>
          <a:ln>
            <a:solidFill>
              <a:srgbClr val="FF0000"/>
            </a:solidFill>
          </a:ln>
        </p:spPr>
        <p:txBody>
          <a:bodyPr wrap="square" rtlCol="0">
            <a:spAutoFit/>
          </a:bodyPr>
          <a:lstStyle/>
          <a:p>
            <a:r>
              <a:rPr lang="fr-CH" sz="1200" dirty="0" err="1">
                <a:solidFill>
                  <a:srgbClr val="FF0000"/>
                </a:solidFill>
                <a:latin typeface="Ubuntu" panose="020B0504030602030204" pitchFamily="34" charset="0"/>
              </a:rPr>
              <a:t>Actuators</a:t>
            </a:r>
            <a:endParaRPr lang="en-GB" sz="1200" dirty="0">
              <a:solidFill>
                <a:srgbClr val="FF0000"/>
              </a:solidFill>
              <a:latin typeface="Ubuntu" panose="020B0504030602030204" pitchFamily="34" charset="0"/>
            </a:endParaRPr>
          </a:p>
        </p:txBody>
      </p:sp>
      <p:sp>
        <p:nvSpPr>
          <p:cNvPr id="64" name="TextBox 63"/>
          <p:cNvSpPr txBox="1"/>
          <p:nvPr/>
        </p:nvSpPr>
        <p:spPr>
          <a:xfrm>
            <a:off x="3070252" y="1488431"/>
            <a:ext cx="1864321" cy="276999"/>
          </a:xfrm>
          <a:prstGeom prst="rect">
            <a:avLst/>
          </a:prstGeom>
          <a:noFill/>
          <a:ln>
            <a:solidFill>
              <a:srgbClr val="FF0000"/>
            </a:solidFill>
          </a:ln>
        </p:spPr>
        <p:txBody>
          <a:bodyPr wrap="square" rtlCol="0">
            <a:spAutoFit/>
          </a:bodyPr>
          <a:lstStyle>
            <a:defPPr>
              <a:defRPr lang="en-US"/>
            </a:defPPr>
            <a:lvl1pPr>
              <a:defRPr sz="1600">
                <a:solidFill>
                  <a:srgbClr val="FF0000"/>
                </a:solidFill>
              </a:defRPr>
            </a:lvl1pPr>
          </a:lstStyle>
          <a:p>
            <a:r>
              <a:rPr lang="fr-CH" sz="1200" dirty="0" err="1" smtClean="0">
                <a:latin typeface="Ubuntu" panose="020B0504030602030204" pitchFamily="34" charset="0"/>
              </a:rPr>
              <a:t>Acti</a:t>
            </a:r>
            <a:r>
              <a:rPr lang="pl-PL" sz="1200" dirty="0" smtClean="0">
                <a:latin typeface="Ubuntu" panose="020B0504030602030204" pitchFamily="34" charset="0"/>
              </a:rPr>
              <a:t>ve</a:t>
            </a:r>
            <a:r>
              <a:rPr lang="fr-CH" sz="1200" dirty="0" smtClean="0">
                <a:latin typeface="Ubuntu" panose="020B0504030602030204" pitchFamily="34" charset="0"/>
              </a:rPr>
              <a:t> </a:t>
            </a:r>
            <a:r>
              <a:rPr lang="pl-PL" sz="1200" dirty="0" smtClean="0">
                <a:latin typeface="Ubuntu" panose="020B0504030602030204" pitchFamily="34" charset="0"/>
              </a:rPr>
              <a:t>alignment</a:t>
            </a:r>
            <a:endParaRPr lang="en-GB" sz="1200" dirty="0">
              <a:latin typeface="Ubuntu" panose="020B0504030602030204" pitchFamily="34" charset="0"/>
            </a:endParaRPr>
          </a:p>
        </p:txBody>
      </p:sp>
      <p:cxnSp>
        <p:nvCxnSpPr>
          <p:cNvPr id="65" name="Straight Arrow Connector 64"/>
          <p:cNvCxnSpPr/>
          <p:nvPr/>
        </p:nvCxnSpPr>
        <p:spPr>
          <a:xfrm flipV="1">
            <a:off x="2483768" y="3715738"/>
            <a:ext cx="1680434" cy="687211"/>
          </a:xfrm>
          <a:prstGeom prst="straightConnector1">
            <a:avLst/>
          </a:prstGeom>
          <a:ln>
            <a:solidFill>
              <a:srgbClr val="FF0000"/>
            </a:solidFill>
            <a:tailEnd type="triangle"/>
          </a:ln>
        </p:spPr>
        <p:style>
          <a:lnRef idx="3">
            <a:schemeClr val="accent6"/>
          </a:lnRef>
          <a:fillRef idx="0">
            <a:schemeClr val="accent6"/>
          </a:fillRef>
          <a:effectRef idx="2">
            <a:schemeClr val="accent6"/>
          </a:effectRef>
          <a:fontRef idx="minor">
            <a:schemeClr val="tx1"/>
          </a:fontRef>
        </p:style>
      </p:cxnSp>
      <p:cxnSp>
        <p:nvCxnSpPr>
          <p:cNvPr id="66" name="Straight Arrow Connector 65"/>
          <p:cNvCxnSpPr/>
          <p:nvPr/>
        </p:nvCxnSpPr>
        <p:spPr>
          <a:xfrm flipV="1">
            <a:off x="2483768" y="4283456"/>
            <a:ext cx="3054604" cy="119493"/>
          </a:xfrm>
          <a:prstGeom prst="straightConnector1">
            <a:avLst/>
          </a:prstGeom>
          <a:ln>
            <a:solidFill>
              <a:srgbClr val="FF0000"/>
            </a:solidFill>
            <a:tailEnd type="triangle"/>
          </a:ln>
        </p:spPr>
        <p:style>
          <a:lnRef idx="3">
            <a:schemeClr val="accent6"/>
          </a:lnRef>
          <a:fillRef idx="0">
            <a:schemeClr val="accent6"/>
          </a:fillRef>
          <a:effectRef idx="2">
            <a:schemeClr val="accent6"/>
          </a:effectRef>
          <a:fontRef idx="minor">
            <a:schemeClr val="tx1"/>
          </a:fontRef>
        </p:style>
      </p:cxnSp>
      <p:cxnSp>
        <p:nvCxnSpPr>
          <p:cNvPr id="67" name="Straight Arrow Connector 66"/>
          <p:cNvCxnSpPr/>
          <p:nvPr/>
        </p:nvCxnSpPr>
        <p:spPr>
          <a:xfrm flipV="1">
            <a:off x="4504846" y="4900952"/>
            <a:ext cx="2520723" cy="74160"/>
          </a:xfrm>
          <a:prstGeom prst="straightConnector1">
            <a:avLst/>
          </a:prstGeom>
          <a:ln>
            <a:solidFill>
              <a:srgbClr val="FF0000"/>
            </a:solidFill>
            <a:tailEnd type="triangle"/>
          </a:ln>
        </p:spPr>
        <p:style>
          <a:lnRef idx="3">
            <a:schemeClr val="accent6"/>
          </a:lnRef>
          <a:fillRef idx="0">
            <a:schemeClr val="accent6"/>
          </a:fillRef>
          <a:effectRef idx="2">
            <a:schemeClr val="accent6"/>
          </a:effectRef>
          <a:fontRef idx="minor">
            <a:schemeClr val="tx1"/>
          </a:fontRef>
        </p:style>
      </p:cxnSp>
      <p:cxnSp>
        <p:nvCxnSpPr>
          <p:cNvPr id="68" name="Straight Arrow Connector 67"/>
          <p:cNvCxnSpPr/>
          <p:nvPr/>
        </p:nvCxnSpPr>
        <p:spPr>
          <a:xfrm flipV="1">
            <a:off x="4504846" y="4298022"/>
            <a:ext cx="1264343" cy="693897"/>
          </a:xfrm>
          <a:prstGeom prst="straightConnector1">
            <a:avLst/>
          </a:prstGeom>
          <a:ln>
            <a:solidFill>
              <a:srgbClr val="FF0000"/>
            </a:solidFill>
            <a:tailEnd type="triangle"/>
          </a:ln>
        </p:spPr>
        <p:style>
          <a:lnRef idx="3">
            <a:schemeClr val="accent6"/>
          </a:lnRef>
          <a:fillRef idx="0">
            <a:schemeClr val="accent6"/>
          </a:fillRef>
          <a:effectRef idx="2">
            <a:schemeClr val="accent6"/>
          </a:effectRef>
          <a:fontRef idx="minor">
            <a:schemeClr val="tx1"/>
          </a:fontRef>
        </p:style>
      </p:cxnSp>
      <p:cxnSp>
        <p:nvCxnSpPr>
          <p:cNvPr id="69" name="Straight Arrow Connector 68"/>
          <p:cNvCxnSpPr/>
          <p:nvPr/>
        </p:nvCxnSpPr>
        <p:spPr>
          <a:xfrm flipH="1">
            <a:off x="5804749" y="2167315"/>
            <a:ext cx="199656" cy="1770483"/>
          </a:xfrm>
          <a:prstGeom prst="straightConnector1">
            <a:avLst/>
          </a:prstGeom>
          <a:ln>
            <a:solidFill>
              <a:srgbClr val="FF0000"/>
            </a:solidFill>
            <a:tailEnd type="triangle"/>
          </a:ln>
        </p:spPr>
        <p:style>
          <a:lnRef idx="3">
            <a:schemeClr val="accent6"/>
          </a:lnRef>
          <a:fillRef idx="0">
            <a:schemeClr val="accent6"/>
          </a:fillRef>
          <a:effectRef idx="2">
            <a:schemeClr val="accent6"/>
          </a:effectRef>
          <a:fontRef idx="minor">
            <a:schemeClr val="tx1"/>
          </a:fontRef>
        </p:style>
      </p:cxnSp>
      <p:cxnSp>
        <p:nvCxnSpPr>
          <p:cNvPr id="70" name="Straight Arrow Connector 69"/>
          <p:cNvCxnSpPr/>
          <p:nvPr/>
        </p:nvCxnSpPr>
        <p:spPr>
          <a:xfrm>
            <a:off x="6430902" y="2886212"/>
            <a:ext cx="323848" cy="1020974"/>
          </a:xfrm>
          <a:prstGeom prst="straightConnector1">
            <a:avLst/>
          </a:prstGeom>
          <a:ln>
            <a:solidFill>
              <a:srgbClr val="FF0000"/>
            </a:solidFill>
            <a:tailEnd type="triangle"/>
          </a:ln>
        </p:spPr>
        <p:style>
          <a:lnRef idx="3">
            <a:schemeClr val="accent6"/>
          </a:lnRef>
          <a:fillRef idx="0">
            <a:schemeClr val="accent6"/>
          </a:fillRef>
          <a:effectRef idx="2">
            <a:schemeClr val="accent6"/>
          </a:effectRef>
          <a:fontRef idx="minor">
            <a:schemeClr val="tx1"/>
          </a:fontRef>
        </p:style>
      </p:cxnSp>
      <p:cxnSp>
        <p:nvCxnSpPr>
          <p:cNvPr id="71" name="Straight Arrow Connector 70"/>
          <p:cNvCxnSpPr/>
          <p:nvPr/>
        </p:nvCxnSpPr>
        <p:spPr>
          <a:xfrm flipH="1">
            <a:off x="6143024" y="2854952"/>
            <a:ext cx="246762" cy="991032"/>
          </a:xfrm>
          <a:prstGeom prst="straightConnector1">
            <a:avLst/>
          </a:prstGeom>
          <a:ln>
            <a:solidFill>
              <a:srgbClr val="FF0000"/>
            </a:solidFill>
            <a:tailEnd type="triangle"/>
          </a:ln>
        </p:spPr>
        <p:style>
          <a:lnRef idx="3">
            <a:schemeClr val="accent6"/>
          </a:lnRef>
          <a:fillRef idx="0">
            <a:schemeClr val="accent6"/>
          </a:fillRef>
          <a:effectRef idx="2">
            <a:schemeClr val="accent6"/>
          </a:effectRef>
          <a:fontRef idx="minor">
            <a:schemeClr val="tx1"/>
          </a:fontRef>
        </p:style>
      </p:cxnSp>
      <p:cxnSp>
        <p:nvCxnSpPr>
          <p:cNvPr id="72" name="Straight Arrow Connector 71"/>
          <p:cNvCxnSpPr/>
          <p:nvPr/>
        </p:nvCxnSpPr>
        <p:spPr>
          <a:xfrm>
            <a:off x="2637680" y="2802340"/>
            <a:ext cx="1631104" cy="661645"/>
          </a:xfrm>
          <a:prstGeom prst="straightConnector1">
            <a:avLst/>
          </a:prstGeom>
          <a:ln>
            <a:solidFill>
              <a:srgbClr val="FF0000"/>
            </a:solidFill>
            <a:tailEnd type="triangle"/>
          </a:ln>
        </p:spPr>
        <p:style>
          <a:lnRef idx="3">
            <a:schemeClr val="accent6"/>
          </a:lnRef>
          <a:fillRef idx="0">
            <a:schemeClr val="accent6"/>
          </a:fillRef>
          <a:effectRef idx="2">
            <a:schemeClr val="accent6"/>
          </a:effectRef>
          <a:fontRef idx="minor">
            <a:schemeClr val="tx1"/>
          </a:fontRef>
        </p:style>
      </p:cxnSp>
      <p:sp>
        <p:nvSpPr>
          <p:cNvPr id="53" name="TextBox 52"/>
          <p:cNvSpPr txBox="1"/>
          <p:nvPr/>
        </p:nvSpPr>
        <p:spPr>
          <a:xfrm>
            <a:off x="2051720" y="216412"/>
            <a:ext cx="7869460" cy="584775"/>
          </a:xfrm>
          <a:prstGeom prst="rect">
            <a:avLst/>
          </a:prstGeom>
          <a:noFill/>
        </p:spPr>
        <p:txBody>
          <a:bodyPr wrap="square" rtlCol="0">
            <a:spAutoFit/>
          </a:bodyPr>
          <a:lstStyle/>
          <a:p>
            <a:r>
              <a:rPr lang="en-US" sz="3200" b="1" dirty="0">
                <a:solidFill>
                  <a:schemeClr val="accent1">
                    <a:lumMod val="75000"/>
                  </a:schemeClr>
                </a:solidFill>
                <a:effectLst>
                  <a:outerShdw blurRad="38100" dist="38100" dir="2700000" algn="tl">
                    <a:srgbClr val="000000">
                      <a:alpha val="43137"/>
                    </a:srgbClr>
                  </a:outerShdw>
                </a:effectLst>
                <a:latin typeface="+mj-lt"/>
                <a:ea typeface="Verdana" pitchFamily="34" charset="0"/>
                <a:cs typeface="Verdana" pitchFamily="34" charset="0"/>
              </a:rPr>
              <a:t>P</a:t>
            </a:r>
            <a:r>
              <a:rPr lang="en-US" sz="3200" b="1" dirty="0" smtClean="0">
                <a:solidFill>
                  <a:schemeClr val="accent1">
                    <a:lumMod val="75000"/>
                  </a:schemeClr>
                </a:solidFill>
                <a:effectLst>
                  <a:outerShdw blurRad="38100" dist="38100" dir="2700000" algn="tl">
                    <a:srgbClr val="000000">
                      <a:alpha val="43137"/>
                    </a:srgbClr>
                  </a:outerShdw>
                </a:effectLst>
                <a:latin typeface="+mj-lt"/>
                <a:ea typeface="Verdana" pitchFamily="34" charset="0"/>
                <a:cs typeface="Verdana" pitchFamily="34" charset="0"/>
              </a:rPr>
              <a:t>re-alignment in the tunnel </a:t>
            </a:r>
            <a:endParaRPr lang="en-US" sz="3200" b="1" dirty="0">
              <a:solidFill>
                <a:schemeClr val="accent1">
                  <a:lumMod val="75000"/>
                </a:schemeClr>
              </a:solidFill>
              <a:effectLst>
                <a:outerShdw blurRad="38100" dist="38100" dir="2700000" algn="tl">
                  <a:srgbClr val="000000">
                    <a:alpha val="43137"/>
                  </a:srgbClr>
                </a:outerShdw>
              </a:effectLst>
              <a:latin typeface="+mj-lt"/>
              <a:ea typeface="Verdana" pitchFamily="34" charset="0"/>
              <a:cs typeface="Verdana" pitchFamily="34" charset="0"/>
            </a:endParaRPr>
          </a:p>
        </p:txBody>
      </p:sp>
      <p:graphicFrame>
        <p:nvGraphicFramePr>
          <p:cNvPr id="75" name="Object 74"/>
          <p:cNvGraphicFramePr>
            <a:graphicFrameLocks noChangeAspect="1"/>
          </p:cNvGraphicFramePr>
          <p:nvPr>
            <p:extLst>
              <p:ext uri="{D42A27DB-BD31-4B8C-83A1-F6EECF244321}">
                <p14:modId xmlns:p14="http://schemas.microsoft.com/office/powerpoint/2010/main" val="644290775"/>
              </p:ext>
            </p:extLst>
          </p:nvPr>
        </p:nvGraphicFramePr>
        <p:xfrm>
          <a:off x="184177" y="4801972"/>
          <a:ext cx="2886075" cy="2009775"/>
        </p:xfrm>
        <a:graphic>
          <a:graphicData uri="http://schemas.openxmlformats.org/presentationml/2006/ole">
            <mc:AlternateContent xmlns:mc="http://schemas.openxmlformats.org/markup-compatibility/2006">
              <mc:Choice xmlns:v="urn:schemas-microsoft-com:vml" Requires="v">
                <p:oleObj spid="_x0000_s4119" name="Visio" r:id="rId5" imgW="10228043" imgH="7363028" progId="Visio.Drawing.11">
                  <p:embed/>
                </p:oleObj>
              </mc:Choice>
              <mc:Fallback>
                <p:oleObj name="Visio" r:id="rId5" imgW="10228043" imgH="7363028" progId="Visio.Drawing.11">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4177" y="4801972"/>
                        <a:ext cx="2886075" cy="20097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78" name="Group 77"/>
          <p:cNvGrpSpPr/>
          <p:nvPr/>
        </p:nvGrpSpPr>
        <p:grpSpPr>
          <a:xfrm>
            <a:off x="4809576" y="5730027"/>
            <a:ext cx="3262077" cy="865438"/>
            <a:chOff x="810965" y="5755678"/>
            <a:chExt cx="3262077" cy="865438"/>
          </a:xfrm>
        </p:grpSpPr>
        <p:sp>
          <p:nvSpPr>
            <p:cNvPr id="79" name="Rounded Rectangle 78"/>
            <p:cNvSpPr/>
            <p:nvPr/>
          </p:nvSpPr>
          <p:spPr>
            <a:xfrm rot="10800000">
              <a:off x="810965" y="5777163"/>
              <a:ext cx="3262077" cy="843953"/>
            </a:xfrm>
            <a:prstGeom prst="roundRect">
              <a:avLst/>
            </a:prstGeom>
            <a:solidFill>
              <a:schemeClr val="bg1"/>
            </a:solidFill>
            <a:ln w="9525">
              <a:solidFill>
                <a:srgbClr val="148678"/>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81" name="TextBox 80"/>
            <p:cNvSpPr txBox="1"/>
            <p:nvPr/>
          </p:nvSpPr>
          <p:spPr>
            <a:xfrm>
              <a:off x="1521595" y="5755678"/>
              <a:ext cx="1834285" cy="307777"/>
            </a:xfrm>
            <a:prstGeom prst="rect">
              <a:avLst/>
            </a:prstGeom>
            <a:noFill/>
            <a:effectLst/>
          </p:spPr>
          <p:txBody>
            <a:bodyPr wrap="none" rtlCol="0">
              <a:spAutoFit/>
            </a:bodyPr>
            <a:lstStyle/>
            <a:p>
              <a:r>
                <a:rPr lang="en-GB" sz="1400" dirty="0" smtClean="0">
                  <a:solidFill>
                    <a:srgbClr val="117569"/>
                  </a:solidFill>
                  <a:latin typeface="+mj-lt"/>
                </a:rPr>
                <a:t>Pre-align/inverse-align</a:t>
              </a:r>
            </a:p>
          </p:txBody>
        </p:sp>
        <p:pic>
          <p:nvPicPr>
            <p:cNvPr id="82" name="Picture 81"/>
            <p:cNvPicPr>
              <a:picLocks noChangeAspect="1"/>
            </p:cNvPicPr>
            <p:nvPr/>
          </p:nvPicPr>
          <p:blipFill>
            <a:blip r:embed="rId7"/>
            <a:stretch>
              <a:fillRect/>
            </a:stretch>
          </p:blipFill>
          <p:spPr>
            <a:xfrm>
              <a:off x="810965" y="6060478"/>
              <a:ext cx="3255546" cy="518205"/>
            </a:xfrm>
            <a:prstGeom prst="rect">
              <a:avLst/>
            </a:prstGeom>
            <a:ln>
              <a:noFill/>
            </a:ln>
          </p:spPr>
        </p:pic>
      </p:grpSp>
    </p:spTree>
    <p:extLst>
      <p:ext uri="{BB962C8B-B14F-4D97-AF65-F5344CB8AC3E}">
        <p14:creationId xmlns:p14="http://schemas.microsoft.com/office/powerpoint/2010/main" val="1497042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8"/>
                                        </p:tgtEl>
                                        <p:attrNameLst>
                                          <p:attrName>style.visibility</p:attrName>
                                        </p:attrNameLst>
                                      </p:cBhvr>
                                      <p:to>
                                        <p:strVal val="visible"/>
                                      </p:to>
                                    </p:set>
                                    <p:animEffect transition="in" filter="fade">
                                      <p:cBhvr>
                                        <p:cTn id="7"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TextBox 5"/>
          <p:cNvSpPr txBox="1">
            <a:spLocks noChangeArrowheads="1"/>
          </p:cNvSpPr>
          <p:nvPr/>
        </p:nvSpPr>
        <p:spPr bwMode="auto">
          <a:xfrm>
            <a:off x="-11907" y="4406901"/>
            <a:ext cx="3935835" cy="1477328"/>
          </a:xfrm>
          <a:prstGeom prst="rect">
            <a:avLst/>
          </a:prstGeom>
          <a:solidFill>
            <a:schemeClr val="accent1">
              <a:lumMod val="40000"/>
              <a:lumOff val="60000"/>
            </a:schemeClr>
          </a:solidFill>
          <a:ln w="9525">
            <a:noFill/>
            <a:miter lim="800000"/>
            <a:headEnd/>
            <a:tailEnd/>
          </a:ln>
        </p:spPr>
        <p:txBody>
          <a:bodyPr wrap="square">
            <a:prstTxWarp prst="textNoShape">
              <a:avLst/>
            </a:prstTxWarp>
            <a:spAutoFit/>
          </a:bodyPr>
          <a:lstStyle/>
          <a:p>
            <a:pPr>
              <a:buFont typeface="Arial"/>
              <a:buChar char="•"/>
            </a:pPr>
            <a:r>
              <a:rPr lang="en-US" dirty="0" smtClean="0"/>
              <a:t> Test of prototype shows</a:t>
            </a:r>
          </a:p>
          <a:p>
            <a:pPr lvl="1">
              <a:buFont typeface="Arial" charset="0"/>
              <a:buChar char="•"/>
            </a:pPr>
            <a:r>
              <a:rPr lang="en-US" dirty="0" smtClean="0"/>
              <a:t> vertical RMS </a:t>
            </a:r>
            <a:r>
              <a:rPr lang="en-US" dirty="0"/>
              <a:t>error of </a:t>
            </a:r>
            <a:r>
              <a:rPr lang="en-US" dirty="0" smtClean="0"/>
              <a:t>11</a:t>
            </a:r>
            <a:r>
              <a:rPr lang="el-GR" dirty="0" smtClean="0"/>
              <a:t>μ</a:t>
            </a:r>
            <a:r>
              <a:rPr lang="en-US" dirty="0" err="1" smtClean="0"/>
              <a:t>m</a:t>
            </a:r>
            <a:endParaRPr lang="en-US" dirty="0" smtClean="0"/>
          </a:p>
          <a:p>
            <a:pPr lvl="1">
              <a:buFont typeface="Arial" charset="0"/>
              <a:buChar char="•"/>
            </a:pPr>
            <a:r>
              <a:rPr lang="en-US" dirty="0" smtClean="0"/>
              <a:t> i.e. accuracy is approx.13.5</a:t>
            </a:r>
            <a:r>
              <a:rPr lang="el-GR" dirty="0" smtClean="0"/>
              <a:t>μ</a:t>
            </a:r>
            <a:r>
              <a:rPr lang="en-US" dirty="0" err="1" smtClean="0"/>
              <a:t>m</a:t>
            </a:r>
            <a:endParaRPr lang="en-US" dirty="0" smtClean="0"/>
          </a:p>
          <a:p>
            <a:pPr lvl="1">
              <a:buFont typeface="Arial" charset="0"/>
              <a:buChar char="•"/>
            </a:pPr>
            <a:endParaRPr lang="en-US" dirty="0" smtClean="0"/>
          </a:p>
          <a:p>
            <a:pPr>
              <a:buFont typeface="Arial" charset="0"/>
              <a:buChar char="•"/>
            </a:pPr>
            <a:r>
              <a:rPr lang="en-US" dirty="0" smtClean="0"/>
              <a:t> Improvement path identified</a:t>
            </a:r>
          </a:p>
        </p:txBody>
      </p:sp>
      <p:pic>
        <p:nvPicPr>
          <p:cNvPr id="79874" name="Picture 7" descr="Vertical_L2.JPG"/>
          <p:cNvPicPr>
            <a:picLocks noChangeAspect="1"/>
          </p:cNvPicPr>
          <p:nvPr/>
        </p:nvPicPr>
        <p:blipFill>
          <a:blip r:embed="rId3"/>
          <a:srcRect/>
          <a:stretch>
            <a:fillRect/>
          </a:stretch>
        </p:blipFill>
        <p:spPr bwMode="auto">
          <a:xfrm>
            <a:off x="4038600" y="3648075"/>
            <a:ext cx="4886325" cy="3209925"/>
          </a:xfrm>
          <a:prstGeom prst="rect">
            <a:avLst/>
          </a:prstGeom>
          <a:noFill/>
          <a:ln w="9525">
            <a:noFill/>
            <a:miter lim="800000"/>
            <a:headEnd/>
            <a:tailEnd/>
          </a:ln>
        </p:spPr>
      </p:pic>
      <p:sp>
        <p:nvSpPr>
          <p:cNvPr id="79875" name="TextBox 10"/>
          <p:cNvSpPr txBox="1">
            <a:spLocks noChangeArrowheads="1"/>
          </p:cNvSpPr>
          <p:nvPr/>
        </p:nvSpPr>
        <p:spPr bwMode="auto">
          <a:xfrm>
            <a:off x="1524000" y="0"/>
            <a:ext cx="5975350" cy="584776"/>
          </a:xfrm>
          <a:prstGeom prst="rect">
            <a:avLst/>
          </a:prstGeom>
          <a:noFill/>
          <a:ln w="9525">
            <a:noFill/>
            <a:miter lim="800000"/>
            <a:headEnd/>
            <a:tailEnd/>
          </a:ln>
        </p:spPr>
        <p:txBody>
          <a:bodyPr wrap="square">
            <a:prstTxWarp prst="textNoShape">
              <a:avLst/>
            </a:prstTxWarp>
            <a:spAutoFit/>
          </a:bodyPr>
          <a:lstStyle/>
          <a:p>
            <a:pPr algn="ctr"/>
            <a:r>
              <a:rPr lang="en-US" sz="3200" b="1" dirty="0" smtClean="0">
                <a:solidFill>
                  <a:schemeClr val="accent1">
                    <a:lumMod val="75000"/>
                  </a:schemeClr>
                </a:solidFill>
                <a:effectLst>
                  <a:outerShdw blurRad="38100" dist="38100" dir="2700000" algn="tl">
                    <a:srgbClr val="000000">
                      <a:alpha val="43137"/>
                    </a:srgbClr>
                  </a:outerShdw>
                </a:effectLst>
                <a:latin typeface="+mj-lt"/>
                <a:ea typeface="Calibri" charset="0"/>
                <a:cs typeface="Calibri" charset="0"/>
              </a:rPr>
              <a:t>CLIC Pre-alignment System</a:t>
            </a:r>
            <a:endParaRPr lang="en-US" sz="3200" b="1" dirty="0">
              <a:solidFill>
                <a:schemeClr val="accent1">
                  <a:lumMod val="75000"/>
                </a:schemeClr>
              </a:solidFill>
              <a:effectLst>
                <a:outerShdw blurRad="38100" dist="38100" dir="2700000" algn="tl">
                  <a:srgbClr val="000000">
                    <a:alpha val="43137"/>
                  </a:srgbClr>
                </a:outerShdw>
              </a:effectLst>
              <a:latin typeface="+mj-lt"/>
              <a:ea typeface="Calibri" charset="0"/>
              <a:cs typeface="Calibri" charset="0"/>
            </a:endParaRPr>
          </a:p>
        </p:txBody>
      </p:sp>
      <p:pic>
        <p:nvPicPr>
          <p:cNvPr id="79876" name="Picture 76" descr="2008-12-04 - TT1 3.0 - 018.jpg"/>
          <p:cNvPicPr>
            <a:picLocks noChangeAspect="1"/>
          </p:cNvPicPr>
          <p:nvPr/>
        </p:nvPicPr>
        <p:blipFill>
          <a:blip r:embed="rId4"/>
          <a:srcRect/>
          <a:stretch>
            <a:fillRect/>
          </a:stretch>
        </p:blipFill>
        <p:spPr bwMode="auto">
          <a:xfrm>
            <a:off x="5588000" y="1016000"/>
            <a:ext cx="3556000" cy="2667000"/>
          </a:xfrm>
          <a:prstGeom prst="rect">
            <a:avLst/>
          </a:prstGeom>
          <a:noFill/>
          <a:ln w="9525">
            <a:noFill/>
            <a:miter lim="800000"/>
            <a:headEnd/>
            <a:tailEnd/>
          </a:ln>
        </p:spPr>
      </p:pic>
      <p:pic>
        <p:nvPicPr>
          <p:cNvPr id="67" name="Picture 2"/>
          <p:cNvPicPr>
            <a:picLocks noChangeAspect="1" noChangeArrowheads="1"/>
          </p:cNvPicPr>
          <p:nvPr/>
        </p:nvPicPr>
        <p:blipFill>
          <a:blip r:embed="rId5"/>
          <a:srcRect/>
          <a:stretch>
            <a:fillRect/>
          </a:stretch>
        </p:blipFill>
        <p:spPr bwMode="auto">
          <a:xfrm>
            <a:off x="-15707" y="1765885"/>
            <a:ext cx="5492397" cy="1574800"/>
          </a:xfrm>
          <a:prstGeom prst="rect">
            <a:avLst/>
          </a:prstGeom>
          <a:noFill/>
          <a:ln w="9525">
            <a:noFill/>
            <a:miter lim="800000"/>
            <a:headEnd/>
            <a:tailEnd/>
          </a:ln>
        </p:spPr>
      </p:pic>
      <p:pic>
        <p:nvPicPr>
          <p:cNvPr id="68" name="Picture 107"/>
          <p:cNvPicPr>
            <a:picLocks noChangeAspect="1" noChangeArrowheads="1"/>
          </p:cNvPicPr>
          <p:nvPr/>
        </p:nvPicPr>
        <p:blipFill>
          <a:blip r:embed="rId6"/>
          <a:srcRect/>
          <a:stretch>
            <a:fillRect/>
          </a:stretch>
        </p:blipFill>
        <p:spPr bwMode="auto">
          <a:xfrm>
            <a:off x="0" y="1016575"/>
            <a:ext cx="8101013" cy="609600"/>
          </a:xfrm>
          <a:prstGeom prst="rect">
            <a:avLst/>
          </a:prstGeom>
          <a:solidFill>
            <a:schemeClr val="accent1">
              <a:lumMod val="20000"/>
              <a:lumOff val="80000"/>
            </a:schemeClr>
          </a:solidFill>
          <a:ln w="9525">
            <a:noFill/>
            <a:miter lim="800000"/>
            <a:headEnd/>
            <a:tailEnd/>
          </a:ln>
        </p:spPr>
      </p:pic>
      <p:sp>
        <p:nvSpPr>
          <p:cNvPr id="69" name="TextBox 5"/>
          <p:cNvSpPr txBox="1">
            <a:spLocks noChangeArrowheads="1"/>
          </p:cNvSpPr>
          <p:nvPr/>
        </p:nvSpPr>
        <p:spPr bwMode="auto">
          <a:xfrm>
            <a:off x="-11907" y="3410634"/>
            <a:ext cx="3643313" cy="646331"/>
          </a:xfrm>
          <a:prstGeom prst="rect">
            <a:avLst/>
          </a:prstGeom>
          <a:solidFill>
            <a:schemeClr val="accent6">
              <a:lumMod val="20000"/>
              <a:lumOff val="80000"/>
            </a:schemeClr>
          </a:solidFill>
          <a:ln w="9525">
            <a:noFill/>
            <a:miter lim="800000"/>
            <a:headEnd/>
            <a:tailEnd/>
          </a:ln>
        </p:spPr>
        <p:txBody>
          <a:bodyPr>
            <a:prstTxWarp prst="textNoShape">
              <a:avLst/>
            </a:prstTxWarp>
            <a:spAutoFit/>
          </a:bodyPr>
          <a:lstStyle/>
          <a:p>
            <a:pPr>
              <a:buFont typeface="Arial" charset="0"/>
              <a:buChar char="•"/>
            </a:pPr>
            <a:r>
              <a:rPr lang="en-US" sz="1800" dirty="0" smtClean="0"/>
              <a:t> Required accuracy of reference points is 10</a:t>
            </a:r>
            <a:r>
              <a:rPr lang="el-GR" dirty="0" smtClean="0"/>
              <a:t>μ</a:t>
            </a:r>
            <a:r>
              <a:rPr lang="en-US" dirty="0" err="1" smtClean="0"/>
              <a:t>m</a:t>
            </a:r>
            <a:endParaRPr lang="en-US" dirty="0" smtClean="0"/>
          </a:p>
        </p:txBody>
      </p:sp>
      <p:sp>
        <p:nvSpPr>
          <p:cNvPr id="2" name="Date Placeholder 1"/>
          <p:cNvSpPr>
            <a:spLocks noGrp="1"/>
          </p:cNvSpPr>
          <p:nvPr>
            <p:ph type="dt" sz="half" idx="10"/>
          </p:nvPr>
        </p:nvSpPr>
        <p:spPr/>
        <p:txBody>
          <a:bodyPr/>
          <a:lstStyle/>
          <a:p>
            <a:r>
              <a:rPr lang="x-none" dirty="0" smtClean="0"/>
              <a:t>A. Latina</a:t>
            </a:r>
            <a:endParaRPr lang="en-US" dirty="0"/>
          </a:p>
        </p:txBody>
      </p:sp>
      <p:sp>
        <p:nvSpPr>
          <p:cNvPr id="13" name="Text Box 5"/>
          <p:cNvSpPr txBox="1">
            <a:spLocks noChangeArrowheads="1"/>
          </p:cNvSpPr>
          <p:nvPr/>
        </p:nvSpPr>
        <p:spPr bwMode="auto">
          <a:xfrm>
            <a:off x="332317" y="6267440"/>
            <a:ext cx="2954864" cy="389850"/>
          </a:xfrm>
          <a:prstGeom prst="rect">
            <a:avLst/>
          </a:prstGeom>
          <a:solidFill>
            <a:schemeClr val="bg1">
              <a:lumMod val="85000"/>
            </a:schemeClr>
          </a:solidFill>
          <a:ln w="9525">
            <a:noFill/>
            <a:miter lim="800000"/>
            <a:headEnd/>
            <a:tailEnd/>
          </a:ln>
        </p:spPr>
        <p:txBody>
          <a:bodyPr wrap="square">
            <a:spAutoFit/>
          </a:bodyPr>
          <a:lstStyle/>
          <a:p>
            <a:pPr fontAlgn="auto">
              <a:lnSpc>
                <a:spcPct val="125000"/>
              </a:lnSpc>
              <a:spcBef>
                <a:spcPts val="0"/>
              </a:spcBef>
              <a:spcAft>
                <a:spcPts val="0"/>
              </a:spcAft>
              <a:defRPr/>
            </a:pPr>
            <a:r>
              <a:rPr lang="en-US" sz="1600" dirty="0" smtClean="0">
                <a:solidFill>
                  <a:srgbClr val="FF3300"/>
                </a:solidFill>
                <a:latin typeface="Arial" pitchFamily="-106" charset="0"/>
                <a:ea typeface="Arial" pitchFamily="-106" charset="0"/>
                <a:cs typeface="Arial" pitchFamily="-106" charset="0"/>
              </a:rPr>
              <a:t>PACMAN Project - H. Durand</a:t>
            </a:r>
          </a:p>
        </p:txBody>
      </p:sp>
    </p:spTree>
    <p:extLst>
      <p:ext uri="{BB962C8B-B14F-4D97-AF65-F5344CB8AC3E}">
        <p14:creationId xmlns:p14="http://schemas.microsoft.com/office/powerpoint/2010/main" val="28862669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ounded Rectangle 72"/>
          <p:cNvSpPr/>
          <p:nvPr/>
        </p:nvSpPr>
        <p:spPr>
          <a:xfrm>
            <a:off x="4980775" y="5454585"/>
            <a:ext cx="3984450" cy="961223"/>
          </a:xfrm>
          <a:prstGeom prst="roundRect">
            <a:avLst/>
          </a:prstGeom>
          <a:solidFill>
            <a:schemeClr val="accent4">
              <a:lumMod val="20000"/>
              <a:lumOff val="8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0" name="Rounded Rectangle 39"/>
          <p:cNvSpPr/>
          <p:nvPr/>
        </p:nvSpPr>
        <p:spPr>
          <a:xfrm>
            <a:off x="132811" y="1053051"/>
            <a:ext cx="4217196" cy="917782"/>
          </a:xfrm>
          <a:prstGeom prst="roundRect">
            <a:avLst/>
          </a:prstGeom>
          <a:solidFill>
            <a:schemeClr val="accent4">
              <a:lumMod val="20000"/>
              <a:lumOff val="8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7" name="Straight Arrow Connector 6"/>
          <p:cNvCxnSpPr/>
          <p:nvPr/>
        </p:nvCxnSpPr>
        <p:spPr>
          <a:xfrm flipV="1">
            <a:off x="1054930" y="1184956"/>
            <a:ext cx="481697" cy="174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 name="Subtitle 2"/>
          <p:cNvSpPr txBox="1">
            <a:spLocks/>
          </p:cNvSpPr>
          <p:nvPr/>
        </p:nvSpPr>
        <p:spPr>
          <a:xfrm>
            <a:off x="1560520" y="1070836"/>
            <a:ext cx="2576384" cy="288319"/>
          </a:xfrm>
          <a:prstGeom prst="rect">
            <a:avLst/>
          </a:prstGeom>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a:t>Study of different configurations</a:t>
            </a:r>
          </a:p>
        </p:txBody>
      </p:sp>
      <p:sp>
        <p:nvSpPr>
          <p:cNvPr id="11" name="Subtitle 2"/>
          <p:cNvSpPr txBox="1">
            <a:spLocks/>
          </p:cNvSpPr>
          <p:nvPr/>
        </p:nvSpPr>
        <p:spPr>
          <a:xfrm>
            <a:off x="1560520" y="1329972"/>
            <a:ext cx="2576384" cy="288319"/>
          </a:xfrm>
          <a:prstGeom prst="rect">
            <a:avLst/>
          </a:prstGeom>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a:t>Inter-comparison between sensors</a:t>
            </a:r>
          </a:p>
        </p:txBody>
      </p:sp>
      <p:sp>
        <p:nvSpPr>
          <p:cNvPr id="13" name="Subtitle 2"/>
          <p:cNvSpPr txBox="1">
            <a:spLocks/>
          </p:cNvSpPr>
          <p:nvPr/>
        </p:nvSpPr>
        <p:spPr>
          <a:xfrm>
            <a:off x="1560520" y="1609301"/>
            <a:ext cx="2576384" cy="288319"/>
          </a:xfrm>
          <a:prstGeom prst="rect">
            <a:avLst/>
          </a:prstGeom>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a:t>Study of the supporting solutions</a:t>
            </a:r>
          </a:p>
        </p:txBody>
      </p:sp>
      <p:sp>
        <p:nvSpPr>
          <p:cNvPr id="14" name="Subtitle 2"/>
          <p:cNvSpPr txBox="1">
            <a:spLocks/>
          </p:cNvSpPr>
          <p:nvPr/>
        </p:nvSpPr>
        <p:spPr>
          <a:xfrm>
            <a:off x="4994386" y="5597111"/>
            <a:ext cx="3902006" cy="781970"/>
          </a:xfrm>
          <a:prstGeom prst="rect">
            <a:avLst/>
          </a:prstGeom>
        </p:spPr>
        <p:txBody>
          <a:bodyPr vert="horz" lIns="68580" tIns="34290" rIns="68580" bIns="34290" rtlCol="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q"/>
            </a:pPr>
            <a:r>
              <a:rPr lang="en-US" sz="1050" b="1" i="1" dirty="0">
                <a:latin typeface="Ubuntu" panose="020B0504030602030204" pitchFamily="34" charset="0"/>
              </a:rPr>
              <a:t>LAB (2011 – 2013) : 2 </a:t>
            </a:r>
            <a:r>
              <a:rPr lang="en-US" sz="1050" b="1" i="1" dirty="0" err="1">
                <a:latin typeface="Ubuntu" panose="020B0504030602030204" pitchFamily="34" charset="0"/>
              </a:rPr>
              <a:t>cWPS</a:t>
            </a:r>
            <a:r>
              <a:rPr lang="en-US" sz="1050" b="1" i="1" dirty="0">
                <a:latin typeface="Ubuntu" panose="020B0504030602030204" pitchFamily="34" charset="0"/>
              </a:rPr>
              <a:t> + 2oWPS + 1 Relative Tilt meter (without beam)</a:t>
            </a:r>
          </a:p>
          <a:p>
            <a:pPr>
              <a:buFont typeface="Wingdings" panose="05000000000000000000" pitchFamily="2" charset="2"/>
              <a:buChar char="q"/>
            </a:pPr>
            <a:r>
              <a:rPr lang="en-US" sz="1050" b="1" i="1" dirty="0">
                <a:latin typeface="Ubuntu" panose="020B0504030602030204" pitchFamily="34" charset="0"/>
              </a:rPr>
              <a:t>LAB (2013 – 2014) : 2 </a:t>
            </a:r>
            <a:r>
              <a:rPr lang="en-US" sz="1050" b="1" i="1" dirty="0" err="1">
                <a:latin typeface="Ubuntu" panose="020B0504030602030204" pitchFamily="34" charset="0"/>
              </a:rPr>
              <a:t>cWPS</a:t>
            </a:r>
            <a:r>
              <a:rPr lang="en-US" sz="1050" b="1" i="1" dirty="0">
                <a:latin typeface="Ubuntu" panose="020B0504030602030204" pitchFamily="34" charset="0"/>
              </a:rPr>
              <a:t> + 2 </a:t>
            </a:r>
            <a:r>
              <a:rPr lang="en-US" sz="1050" b="1" i="1" dirty="0" err="1">
                <a:latin typeface="Ubuntu" panose="020B0504030602030204" pitchFamily="34" charset="0"/>
              </a:rPr>
              <a:t>Nikhef</a:t>
            </a:r>
            <a:r>
              <a:rPr lang="en-US" sz="1050" b="1" i="1" dirty="0">
                <a:latin typeface="Ubuntu" panose="020B0504030602030204" pitchFamily="34" charset="0"/>
              </a:rPr>
              <a:t> sensors + 1 Relative Tilt meter (without beam)</a:t>
            </a:r>
          </a:p>
          <a:p>
            <a:pPr>
              <a:buFont typeface="Wingdings" panose="05000000000000000000" pitchFamily="2" charset="2"/>
              <a:buChar char="q"/>
            </a:pPr>
            <a:r>
              <a:rPr lang="en-US" sz="1050" b="1" i="1" dirty="0">
                <a:latin typeface="Ubuntu" panose="020B0504030602030204" pitchFamily="34" charset="0"/>
              </a:rPr>
              <a:t>CLEX (2014-2015) : 4 </a:t>
            </a:r>
            <a:r>
              <a:rPr lang="en-US" sz="1050" b="1" i="1" dirty="0" err="1">
                <a:latin typeface="Ubuntu" panose="020B0504030602030204" pitchFamily="34" charset="0"/>
              </a:rPr>
              <a:t>cWPS</a:t>
            </a:r>
            <a:r>
              <a:rPr lang="en-US" sz="1050" b="1" i="1" dirty="0">
                <a:latin typeface="Ubuntu" panose="020B0504030602030204" pitchFamily="34" charset="0"/>
              </a:rPr>
              <a:t> (With Beam)</a:t>
            </a:r>
          </a:p>
          <a:p>
            <a:pPr>
              <a:buFont typeface="Wingdings" panose="05000000000000000000" pitchFamily="2" charset="2"/>
              <a:buChar char="q"/>
            </a:pPr>
            <a:r>
              <a:rPr lang="en-US" sz="1050" b="1" i="1" dirty="0">
                <a:latin typeface="Ubuntu" panose="020B0504030602030204" pitchFamily="34" charset="0"/>
              </a:rPr>
              <a:t>LAB (2015) : 2 </a:t>
            </a:r>
            <a:r>
              <a:rPr lang="en-US" sz="1050" b="1" i="1" dirty="0" err="1">
                <a:latin typeface="Ubuntu" panose="020B0504030602030204" pitchFamily="34" charset="0"/>
              </a:rPr>
              <a:t>cWPS</a:t>
            </a:r>
            <a:r>
              <a:rPr lang="en-US" sz="1050" b="1" i="1" dirty="0">
                <a:latin typeface="Ubuntu" panose="020B0504030602030204" pitchFamily="34" charset="0"/>
              </a:rPr>
              <a:t> + 2oWPS + 1 Absolute Tilt meter (without beam)  </a:t>
            </a:r>
            <a:r>
              <a:rPr lang="en-US" sz="1050" b="1" i="1" dirty="0" smtClean="0">
                <a:latin typeface="Ubuntu" panose="020B0504030602030204" pitchFamily="34" charset="0"/>
              </a:rPr>
              <a:t>FUTUR</a:t>
            </a:r>
            <a:r>
              <a:rPr lang="pl-PL" sz="1050" b="1" i="1" dirty="0" smtClean="0">
                <a:latin typeface="Ubuntu" panose="020B0504030602030204" pitchFamily="34" charset="0"/>
              </a:rPr>
              <a:t>E</a:t>
            </a:r>
            <a:endParaRPr lang="en-US" sz="1050" b="1" i="1" dirty="0">
              <a:latin typeface="Ubuntu" panose="020B0504030602030204" pitchFamily="34" charset="0"/>
            </a:endParaRPr>
          </a:p>
          <a:p>
            <a:pPr>
              <a:buFont typeface="Wingdings" panose="05000000000000000000" pitchFamily="2" charset="2"/>
              <a:buChar char="q"/>
            </a:pPr>
            <a:endParaRPr lang="en-US" sz="1050" b="1" i="1" dirty="0">
              <a:latin typeface="Ubuntu" panose="020B0504030602030204" pitchFamily="34" charset="0"/>
            </a:endParaRPr>
          </a:p>
        </p:txBody>
      </p:sp>
      <p:grpSp>
        <p:nvGrpSpPr>
          <p:cNvPr id="15" name="Group 14"/>
          <p:cNvGrpSpPr/>
          <p:nvPr/>
        </p:nvGrpSpPr>
        <p:grpSpPr>
          <a:xfrm>
            <a:off x="324000" y="3841787"/>
            <a:ext cx="1485901" cy="1004015"/>
            <a:chOff x="1007675" y="1945288"/>
            <a:chExt cx="2743200" cy="1853565"/>
          </a:xfrm>
        </p:grpSpPr>
        <p:pic>
          <p:nvPicPr>
            <p:cNvPr id="16" name="Picture 15"/>
            <p:cNvPicPr/>
            <p:nvPr/>
          </p:nvPicPr>
          <p:blipFill rotWithShape="1">
            <a:blip r:embed="rId3" cstate="print">
              <a:extLst>
                <a:ext uri="{28A0092B-C50C-407E-A947-70E740481C1C}">
                  <a14:useLocalDpi xmlns:a14="http://schemas.microsoft.com/office/drawing/2010/main"/>
                </a:ext>
              </a:extLst>
            </a:blip>
            <a:srcRect r="16739"/>
            <a:stretch/>
          </p:blipFill>
          <p:spPr bwMode="auto">
            <a:xfrm>
              <a:off x="1007675" y="1945288"/>
              <a:ext cx="2743200" cy="1853565"/>
            </a:xfrm>
            <a:prstGeom prst="rect">
              <a:avLst/>
            </a:prstGeom>
            <a:ln>
              <a:noFill/>
            </a:ln>
            <a:extLst>
              <a:ext uri="{53640926-AAD7-44D8-BBD7-CCE9431645EC}">
                <a14:shadowObscured xmlns:a14="http://schemas.microsoft.com/office/drawing/2010/main"/>
              </a:ext>
            </a:extLst>
          </p:spPr>
        </p:pic>
        <p:cxnSp>
          <p:nvCxnSpPr>
            <p:cNvPr id="17" name="Straight Connector 16"/>
            <p:cNvCxnSpPr/>
            <p:nvPr/>
          </p:nvCxnSpPr>
          <p:spPr>
            <a:xfrm flipV="1">
              <a:off x="1024151" y="2801251"/>
              <a:ext cx="1171575" cy="93345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2976776" y="1953526"/>
              <a:ext cx="276225" cy="238125"/>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9" name="Text Box 135"/>
            <p:cNvSpPr txBox="1"/>
            <p:nvPr/>
          </p:nvSpPr>
          <p:spPr>
            <a:xfrm>
              <a:off x="1079422" y="2473316"/>
              <a:ext cx="645323" cy="295275"/>
            </a:xfrm>
            <a:prstGeom prst="rect">
              <a:avLst/>
            </a:prstGeom>
            <a:solidFill>
              <a:schemeClr val="lt1">
                <a:alpha val="66000"/>
              </a:schemeClr>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68580" tIns="34290" rIns="68580" bIns="34290" numCol="1" spcCol="0" rtlCol="0" fromWordArt="0" anchor="t" anchorCtr="0" forceAA="0" compatLnSpc="1">
              <a:prstTxWarp prst="textNoShape">
                <a:avLst/>
              </a:prstTxWarp>
              <a:noAutofit/>
            </a:bodyPr>
            <a:lstStyle/>
            <a:p>
              <a:pPr algn="just"/>
              <a:r>
                <a:rPr lang="fr-FR" sz="825" dirty="0">
                  <a:solidFill>
                    <a:srgbClr val="FF0000"/>
                  </a:solidFill>
                  <a:ea typeface="Times New Roman" panose="02020603050405020304" pitchFamily="18" charset="0"/>
                  <a:cs typeface="Times New Roman" panose="02020603050405020304" pitchFamily="18" charset="0"/>
                </a:rPr>
                <a:t>Fil</a:t>
              </a:r>
              <a:endParaRPr lang="en-GB" sz="825" dirty="0">
                <a:solidFill>
                  <a:srgbClr val="006276"/>
                </a:solidFill>
                <a:ea typeface="Times New Roman" panose="02020603050405020304" pitchFamily="18" charset="0"/>
                <a:cs typeface="Times New Roman" panose="02020603050405020304" pitchFamily="18" charset="0"/>
              </a:endParaRPr>
            </a:p>
          </p:txBody>
        </p:sp>
        <p:cxnSp>
          <p:nvCxnSpPr>
            <p:cNvPr id="20" name="Straight Arrow Connector 19"/>
            <p:cNvCxnSpPr/>
            <p:nvPr/>
          </p:nvCxnSpPr>
          <p:spPr>
            <a:xfrm>
              <a:off x="1328951" y="2820301"/>
              <a:ext cx="266700" cy="400050"/>
            </a:xfrm>
            <a:prstGeom prst="straightConnector1">
              <a:avLst/>
            </a:prstGeom>
            <a:ln w="1905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grpSp>
      <p:sp>
        <p:nvSpPr>
          <p:cNvPr id="21" name="Subtitle 2"/>
          <p:cNvSpPr txBox="1">
            <a:spLocks/>
          </p:cNvSpPr>
          <p:nvPr/>
        </p:nvSpPr>
        <p:spPr>
          <a:xfrm>
            <a:off x="-30691" y="1987096"/>
            <a:ext cx="2463670" cy="841222"/>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buNone/>
            </a:pPr>
            <a:r>
              <a:rPr lang="fr-CH" sz="1200" b="1" u="sng" dirty="0" err="1">
                <a:latin typeface="Ubuntu" panose="020B0504030602030204" pitchFamily="34" charset="0"/>
              </a:rPr>
              <a:t>cWPS</a:t>
            </a:r>
            <a:r>
              <a:rPr lang="fr-CH" sz="1200" b="1" u="sng" dirty="0">
                <a:latin typeface="Ubuntu" panose="020B0504030602030204" pitchFamily="34" charset="0"/>
              </a:rPr>
              <a:t> </a:t>
            </a:r>
            <a:r>
              <a:rPr lang="pl-PL" sz="1200" b="1" u="sng" dirty="0" smtClean="0">
                <a:latin typeface="Ubuntu" panose="020B0504030602030204" pitchFamily="34" charset="0"/>
              </a:rPr>
              <a:t/>
            </a:r>
            <a:br>
              <a:rPr lang="pl-PL" sz="1200" b="1" u="sng" dirty="0" smtClean="0">
                <a:latin typeface="Ubuntu" panose="020B0504030602030204" pitchFamily="34" charset="0"/>
              </a:rPr>
            </a:br>
            <a:r>
              <a:rPr lang="fr-CH" sz="1200" b="1" u="sng" dirty="0" smtClean="0">
                <a:latin typeface="Ubuntu" panose="020B0504030602030204" pitchFamily="34" charset="0"/>
              </a:rPr>
              <a:t>(</a:t>
            </a:r>
            <a:r>
              <a:rPr lang="fr-CH" sz="1200" b="1" u="sng" dirty="0" err="1">
                <a:latin typeface="Ubuntu" panose="020B0504030602030204" pitchFamily="34" charset="0"/>
              </a:rPr>
              <a:t>capacitve</a:t>
            </a:r>
            <a:r>
              <a:rPr lang="fr-CH" sz="1200" b="1" u="sng" dirty="0">
                <a:latin typeface="Ubuntu" panose="020B0504030602030204" pitchFamily="34" charset="0"/>
              </a:rPr>
              <a:t> </a:t>
            </a:r>
            <a:r>
              <a:rPr lang="fr-CH" sz="1200" b="1" u="sng" dirty="0" err="1">
                <a:latin typeface="Ubuntu" panose="020B0504030602030204" pitchFamily="34" charset="0"/>
              </a:rPr>
              <a:t>Wire</a:t>
            </a:r>
            <a:r>
              <a:rPr lang="fr-CH" sz="1200" b="1" u="sng" dirty="0">
                <a:latin typeface="Ubuntu" panose="020B0504030602030204" pitchFamily="34" charset="0"/>
              </a:rPr>
              <a:t> </a:t>
            </a:r>
            <a:r>
              <a:rPr lang="fr-CH" sz="1200" b="1" u="sng" dirty="0" err="1" smtClean="0">
                <a:latin typeface="Ubuntu" panose="020B0504030602030204" pitchFamily="34" charset="0"/>
              </a:rPr>
              <a:t>Positioning</a:t>
            </a:r>
            <a:r>
              <a:rPr lang="pl-PL" sz="1200" b="1" u="sng" dirty="0" smtClean="0">
                <a:latin typeface="Ubuntu" panose="020B0504030602030204" pitchFamily="34" charset="0"/>
              </a:rPr>
              <a:t> </a:t>
            </a:r>
            <a:r>
              <a:rPr lang="fr-CH" sz="1200" b="1" u="sng" dirty="0" smtClean="0">
                <a:latin typeface="Ubuntu" panose="020B0504030602030204" pitchFamily="34" charset="0"/>
              </a:rPr>
              <a:t>System</a:t>
            </a:r>
            <a:r>
              <a:rPr lang="fr-CH" sz="1200" b="1" u="sng" dirty="0">
                <a:latin typeface="Ubuntu" panose="020B0504030602030204" pitchFamily="34" charset="0"/>
              </a:rPr>
              <a:t>)</a:t>
            </a:r>
            <a:endParaRPr lang="en-GB" sz="1200" b="1" u="sng" dirty="0">
              <a:latin typeface="Ubuntu" panose="020B0504030602030204" pitchFamily="34" charset="0"/>
            </a:endParaRPr>
          </a:p>
        </p:txBody>
      </p:sp>
      <p:cxnSp>
        <p:nvCxnSpPr>
          <p:cNvPr id="22" name="Straight Connector 21"/>
          <p:cNvCxnSpPr/>
          <p:nvPr/>
        </p:nvCxnSpPr>
        <p:spPr>
          <a:xfrm>
            <a:off x="2373710" y="2699290"/>
            <a:ext cx="0" cy="3692267"/>
          </a:xfrm>
          <a:prstGeom prst="line">
            <a:avLst/>
          </a:prstGeom>
        </p:spPr>
        <p:style>
          <a:lnRef idx="3">
            <a:schemeClr val="dk1"/>
          </a:lnRef>
          <a:fillRef idx="0">
            <a:schemeClr val="dk1"/>
          </a:fillRef>
          <a:effectRef idx="2">
            <a:schemeClr val="dk1"/>
          </a:effectRef>
          <a:fontRef idx="minor">
            <a:schemeClr val="tx1"/>
          </a:fontRef>
        </p:style>
      </p:cxnSp>
      <p:sp>
        <p:nvSpPr>
          <p:cNvPr id="25" name="Subtitle 2"/>
          <p:cNvSpPr txBox="1">
            <a:spLocks/>
          </p:cNvSpPr>
          <p:nvPr/>
        </p:nvSpPr>
        <p:spPr>
          <a:xfrm>
            <a:off x="2318283" y="1947484"/>
            <a:ext cx="2463670" cy="288319"/>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None/>
            </a:pPr>
            <a:r>
              <a:rPr lang="fr-CH" sz="1200" b="1" u="sng" dirty="0" err="1">
                <a:latin typeface="Ubuntu" panose="020B0504030602030204" pitchFamily="34" charset="0"/>
              </a:rPr>
              <a:t>oWPS</a:t>
            </a:r>
            <a:r>
              <a:rPr lang="fr-CH" sz="1200" b="1" u="sng" dirty="0">
                <a:latin typeface="Ubuntu" panose="020B0504030602030204" pitchFamily="34" charset="0"/>
              </a:rPr>
              <a:t> </a:t>
            </a:r>
            <a:r>
              <a:rPr lang="pl-PL" sz="1200" b="1" u="sng" dirty="0" smtClean="0">
                <a:latin typeface="Ubuntu" panose="020B0504030602030204" pitchFamily="34" charset="0"/>
              </a:rPr>
              <a:t/>
            </a:r>
            <a:br>
              <a:rPr lang="pl-PL" sz="1200" b="1" u="sng" dirty="0" smtClean="0">
                <a:latin typeface="Ubuntu" panose="020B0504030602030204" pitchFamily="34" charset="0"/>
              </a:rPr>
            </a:br>
            <a:r>
              <a:rPr lang="fr-CH" sz="1200" b="1" u="sng" dirty="0" smtClean="0">
                <a:latin typeface="Ubuntu" panose="020B0504030602030204" pitchFamily="34" charset="0"/>
              </a:rPr>
              <a:t>(</a:t>
            </a:r>
            <a:r>
              <a:rPr lang="fr-CH" sz="1200" b="1" u="sng" dirty="0" err="1">
                <a:latin typeface="Ubuntu" panose="020B0504030602030204" pitchFamily="34" charset="0"/>
              </a:rPr>
              <a:t>optical</a:t>
            </a:r>
            <a:r>
              <a:rPr lang="fr-CH" sz="1200" b="1" u="sng" dirty="0">
                <a:latin typeface="Ubuntu" panose="020B0504030602030204" pitchFamily="34" charset="0"/>
              </a:rPr>
              <a:t> </a:t>
            </a:r>
            <a:r>
              <a:rPr lang="fr-CH" sz="1200" b="1" u="sng" dirty="0" err="1">
                <a:latin typeface="Ubuntu" panose="020B0504030602030204" pitchFamily="34" charset="0"/>
              </a:rPr>
              <a:t>Wire</a:t>
            </a:r>
            <a:r>
              <a:rPr lang="fr-CH" sz="1200" b="1" u="sng" dirty="0">
                <a:latin typeface="Ubuntu" panose="020B0504030602030204" pitchFamily="34" charset="0"/>
              </a:rPr>
              <a:t> </a:t>
            </a:r>
            <a:r>
              <a:rPr lang="fr-CH" sz="1200" b="1" u="sng" dirty="0" err="1">
                <a:latin typeface="Ubuntu" panose="020B0504030602030204" pitchFamily="34" charset="0"/>
              </a:rPr>
              <a:t>Positioning</a:t>
            </a:r>
            <a:r>
              <a:rPr lang="fr-CH" sz="1200" b="1" u="sng" dirty="0">
                <a:latin typeface="Ubuntu" panose="020B0504030602030204" pitchFamily="34" charset="0"/>
              </a:rPr>
              <a:t> System)</a:t>
            </a:r>
            <a:endParaRPr lang="en-GB" sz="1200" b="1" u="sng" dirty="0">
              <a:latin typeface="Ubuntu" panose="020B0504030602030204" pitchFamily="34" charset="0"/>
            </a:endParaRPr>
          </a:p>
        </p:txBody>
      </p:sp>
      <p:sp>
        <p:nvSpPr>
          <p:cNvPr id="26" name="TextBox 25"/>
          <p:cNvSpPr txBox="1"/>
          <p:nvPr/>
        </p:nvSpPr>
        <p:spPr>
          <a:xfrm>
            <a:off x="38461" y="2719680"/>
            <a:ext cx="2279822" cy="1061829"/>
          </a:xfrm>
          <a:prstGeom prst="rect">
            <a:avLst/>
          </a:prstGeom>
          <a:noFill/>
        </p:spPr>
        <p:txBody>
          <a:bodyPr wrap="square" rtlCol="0">
            <a:spAutoFit/>
          </a:bodyPr>
          <a:lstStyle/>
          <a:p>
            <a:pPr marL="214313" indent="-214313">
              <a:buFont typeface="Arial" panose="020B0604020202020204" pitchFamily="34" charset="0"/>
              <a:buChar char="•"/>
            </a:pPr>
            <a:r>
              <a:rPr lang="en-US" sz="1050" dirty="0">
                <a:latin typeface="Ubuntu" panose="020B0504030602030204" pitchFamily="34" charset="0"/>
              </a:rPr>
              <a:t>Range : +/- 5 mm</a:t>
            </a:r>
          </a:p>
          <a:p>
            <a:pPr marL="214313" indent="-214313">
              <a:buFont typeface="Arial" panose="020B0604020202020204" pitchFamily="34" charset="0"/>
              <a:buChar char="•"/>
            </a:pPr>
            <a:r>
              <a:rPr lang="en-US" sz="1050" dirty="0" smtClean="0">
                <a:latin typeface="Ubuntu" panose="020B0504030602030204" pitchFamily="34" charset="0"/>
              </a:rPr>
              <a:t>Repeatability: </a:t>
            </a:r>
            <a:r>
              <a:rPr lang="en-US" sz="1050" dirty="0">
                <a:latin typeface="Ubuntu" panose="020B0504030602030204" pitchFamily="34" charset="0"/>
              </a:rPr>
              <a:t>+/- 1 </a:t>
            </a:r>
            <a:r>
              <a:rPr lang="el-GR" sz="1050" dirty="0">
                <a:latin typeface="Ubuntu" panose="020B0504030602030204" pitchFamily="34" charset="0"/>
              </a:rPr>
              <a:t>μ</a:t>
            </a:r>
            <a:r>
              <a:rPr lang="fr-CH" sz="1050" dirty="0">
                <a:latin typeface="Ubuntu" panose="020B0504030602030204" pitchFamily="34" charset="0"/>
              </a:rPr>
              <a:t>m</a:t>
            </a:r>
          </a:p>
          <a:p>
            <a:pPr marL="214313" indent="-214313">
              <a:buFont typeface="Arial" panose="020B0604020202020204" pitchFamily="34" charset="0"/>
              <a:buChar char="•"/>
            </a:pPr>
            <a:r>
              <a:rPr lang="en-US" sz="1050" dirty="0">
                <a:latin typeface="Ubuntu" panose="020B0504030602030204" pitchFamily="34" charset="0"/>
              </a:rPr>
              <a:t>Linearity</a:t>
            </a:r>
            <a:r>
              <a:rPr lang="fr-CH" sz="1050" dirty="0">
                <a:latin typeface="Ubuntu" panose="020B0504030602030204" pitchFamily="34" charset="0"/>
              </a:rPr>
              <a:t> : ~ 2 </a:t>
            </a:r>
            <a:r>
              <a:rPr lang="el-GR" sz="1050" dirty="0">
                <a:latin typeface="Ubuntu" panose="020B0504030602030204" pitchFamily="34" charset="0"/>
              </a:rPr>
              <a:t>μ</a:t>
            </a:r>
            <a:r>
              <a:rPr lang="fr-CH" sz="1050" dirty="0">
                <a:latin typeface="Ubuntu" panose="020B0504030602030204" pitchFamily="34" charset="0"/>
              </a:rPr>
              <a:t>m/mm </a:t>
            </a:r>
          </a:p>
          <a:p>
            <a:pPr marL="214313" indent="-214313">
              <a:buFont typeface="Arial" panose="020B0604020202020204" pitchFamily="34" charset="0"/>
              <a:buChar char="•"/>
            </a:pPr>
            <a:r>
              <a:rPr lang="en-US" sz="1050" dirty="0">
                <a:solidFill>
                  <a:srgbClr val="00B050"/>
                </a:solidFill>
                <a:latin typeface="Ubuntu" panose="020B0504030602030204" pitchFamily="34" charset="0"/>
              </a:rPr>
              <a:t>Accuracy</a:t>
            </a:r>
            <a:r>
              <a:rPr lang="fr-CH" sz="1050" dirty="0">
                <a:solidFill>
                  <a:srgbClr val="00B050"/>
                </a:solidFill>
                <a:latin typeface="Ubuntu" panose="020B0504030602030204" pitchFamily="34" charset="0"/>
              </a:rPr>
              <a:t> : 5 </a:t>
            </a:r>
            <a:r>
              <a:rPr lang="el-GR" sz="1050" dirty="0">
                <a:solidFill>
                  <a:srgbClr val="00B050"/>
                </a:solidFill>
                <a:latin typeface="Ubuntu" panose="020B0504030602030204" pitchFamily="34" charset="0"/>
              </a:rPr>
              <a:t>μ</a:t>
            </a:r>
            <a:r>
              <a:rPr lang="fr-CH" sz="1050" dirty="0">
                <a:solidFill>
                  <a:srgbClr val="00B050"/>
                </a:solidFill>
                <a:latin typeface="Ubuntu" panose="020B0504030602030204" pitchFamily="34" charset="0"/>
              </a:rPr>
              <a:t>m </a:t>
            </a:r>
          </a:p>
          <a:p>
            <a:pPr marL="214313" indent="-214313">
              <a:buFont typeface="Arial" panose="020B0604020202020204" pitchFamily="34" charset="0"/>
              <a:buChar char="•"/>
            </a:pPr>
            <a:r>
              <a:rPr lang="en-US" sz="1050" dirty="0">
                <a:latin typeface="Ubuntu" panose="020B0504030602030204" pitchFamily="34" charset="0"/>
              </a:rPr>
              <a:t>Resolution</a:t>
            </a:r>
            <a:r>
              <a:rPr lang="fr-CH" sz="1050" dirty="0">
                <a:latin typeface="Ubuntu" panose="020B0504030602030204" pitchFamily="34" charset="0"/>
              </a:rPr>
              <a:t> : &lt; 1 </a:t>
            </a:r>
            <a:r>
              <a:rPr lang="el-GR" sz="1050" dirty="0">
                <a:latin typeface="Ubuntu" panose="020B0504030602030204" pitchFamily="34" charset="0"/>
              </a:rPr>
              <a:t>μ</a:t>
            </a:r>
            <a:r>
              <a:rPr lang="fr-CH" sz="1050" dirty="0">
                <a:latin typeface="Ubuntu" panose="020B0504030602030204" pitchFamily="34" charset="0"/>
              </a:rPr>
              <a:t>m</a:t>
            </a:r>
          </a:p>
          <a:p>
            <a:pPr marL="214313" indent="-214313">
              <a:buFont typeface="Arial" panose="020B0604020202020204" pitchFamily="34" charset="0"/>
              <a:buChar char="•"/>
            </a:pPr>
            <a:r>
              <a:rPr lang="fr-CH" sz="1050" dirty="0">
                <a:solidFill>
                  <a:srgbClr val="00B050"/>
                </a:solidFill>
                <a:latin typeface="Ubuntu" panose="020B0504030602030204" pitchFamily="34" charset="0"/>
              </a:rPr>
              <a:t>RAD-HARD</a:t>
            </a:r>
          </a:p>
        </p:txBody>
      </p:sp>
      <p:pic>
        <p:nvPicPr>
          <p:cNvPr id="28" name="Picture 27"/>
          <p:cNvPicPr>
            <a:picLocks noChangeAspect="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50042" t="3723" r="3193" b="64750"/>
          <a:stretch/>
        </p:blipFill>
        <p:spPr>
          <a:xfrm>
            <a:off x="-87812" y="5186685"/>
            <a:ext cx="2300153" cy="1163973"/>
          </a:xfrm>
          <a:prstGeom prst="rect">
            <a:avLst/>
          </a:prstGeom>
        </p:spPr>
      </p:pic>
      <p:cxnSp>
        <p:nvCxnSpPr>
          <p:cNvPr id="29" name="Straight Connector 28"/>
          <p:cNvCxnSpPr/>
          <p:nvPr/>
        </p:nvCxnSpPr>
        <p:spPr>
          <a:xfrm>
            <a:off x="257857" y="5041581"/>
            <a:ext cx="0" cy="1121823"/>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267318" y="5121524"/>
            <a:ext cx="815163"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1082481" y="5121524"/>
            <a:ext cx="1000897" cy="0"/>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315590" y="4920337"/>
            <a:ext cx="841897" cy="253916"/>
          </a:xfrm>
          <a:prstGeom prst="rect">
            <a:avLst/>
          </a:prstGeom>
          <a:noFill/>
        </p:spPr>
        <p:txBody>
          <a:bodyPr wrap="none" rtlCol="0">
            <a:spAutoFit/>
          </a:bodyPr>
          <a:lstStyle/>
          <a:p>
            <a:r>
              <a:rPr lang="en-US" sz="1050" dirty="0"/>
              <a:t>Beam OFF</a:t>
            </a:r>
          </a:p>
        </p:txBody>
      </p:sp>
      <p:cxnSp>
        <p:nvCxnSpPr>
          <p:cNvPr id="37" name="Straight Connector 36"/>
          <p:cNvCxnSpPr/>
          <p:nvPr/>
        </p:nvCxnSpPr>
        <p:spPr>
          <a:xfrm>
            <a:off x="1082481" y="5041581"/>
            <a:ext cx="0" cy="1121823"/>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2083378" y="5041581"/>
            <a:ext cx="0" cy="1121823"/>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1230798" y="4920337"/>
            <a:ext cx="776175" cy="253916"/>
          </a:xfrm>
          <a:prstGeom prst="rect">
            <a:avLst/>
          </a:prstGeom>
          <a:noFill/>
        </p:spPr>
        <p:txBody>
          <a:bodyPr wrap="none" rtlCol="0">
            <a:spAutoFit/>
          </a:bodyPr>
          <a:lstStyle/>
          <a:p>
            <a:r>
              <a:rPr lang="en-US" sz="1050" dirty="0"/>
              <a:t>Beam ON</a:t>
            </a:r>
          </a:p>
        </p:txBody>
      </p:sp>
      <p:grpSp>
        <p:nvGrpSpPr>
          <p:cNvPr id="58" name="Group 57"/>
          <p:cNvGrpSpPr/>
          <p:nvPr/>
        </p:nvGrpSpPr>
        <p:grpSpPr>
          <a:xfrm>
            <a:off x="3021782" y="3677855"/>
            <a:ext cx="1051089" cy="1072220"/>
            <a:chOff x="4478673" y="3367191"/>
            <a:chExt cx="1401452" cy="1429627"/>
          </a:xfrm>
        </p:grpSpPr>
        <p:pic>
          <p:nvPicPr>
            <p:cNvPr id="54" name="Picture 4"/>
            <p:cNvPicPr>
              <a:picLocks noChangeAspect="1" noChangeArrowheads="1"/>
            </p:cNvPicPr>
            <p:nvPr/>
          </p:nvPicPr>
          <p:blipFill>
            <a:blip r:embed="rId5"/>
            <a:srcRect/>
            <a:stretch>
              <a:fillRect/>
            </a:stretch>
          </p:blipFill>
          <p:spPr bwMode="auto">
            <a:xfrm>
              <a:off x="4478673" y="3367191"/>
              <a:ext cx="1401452" cy="1429627"/>
            </a:xfrm>
            <a:prstGeom prst="rect">
              <a:avLst/>
            </a:prstGeom>
            <a:noFill/>
            <a:ln w="9525">
              <a:noFill/>
              <a:miter lim="800000"/>
              <a:headEnd/>
              <a:tailEnd/>
            </a:ln>
          </p:spPr>
        </p:pic>
        <p:cxnSp>
          <p:nvCxnSpPr>
            <p:cNvPr id="44" name="Straight Connector 43"/>
            <p:cNvCxnSpPr/>
            <p:nvPr/>
          </p:nvCxnSpPr>
          <p:spPr>
            <a:xfrm>
              <a:off x="4478673" y="3892418"/>
              <a:ext cx="700726" cy="417493"/>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60" name="TextBox 59"/>
          <p:cNvSpPr txBox="1"/>
          <p:nvPr/>
        </p:nvSpPr>
        <p:spPr>
          <a:xfrm>
            <a:off x="2463494" y="2633438"/>
            <a:ext cx="2279822" cy="900246"/>
          </a:xfrm>
          <a:prstGeom prst="rect">
            <a:avLst/>
          </a:prstGeom>
          <a:noFill/>
        </p:spPr>
        <p:txBody>
          <a:bodyPr wrap="square" rtlCol="0">
            <a:spAutoFit/>
          </a:bodyPr>
          <a:lstStyle/>
          <a:p>
            <a:pPr marL="214313" indent="-214313">
              <a:buFont typeface="Arial" panose="020B0604020202020204" pitchFamily="34" charset="0"/>
              <a:buChar char="•"/>
            </a:pPr>
            <a:r>
              <a:rPr lang="en-US" sz="1050" dirty="0">
                <a:latin typeface="Ubuntu" panose="020B0504030602030204" pitchFamily="34" charset="0"/>
              </a:rPr>
              <a:t>Range : +/- 15 mm</a:t>
            </a:r>
          </a:p>
          <a:p>
            <a:pPr marL="214313" indent="-214313">
              <a:buFont typeface="Arial" panose="020B0604020202020204" pitchFamily="34" charset="0"/>
              <a:buChar char="•"/>
            </a:pPr>
            <a:r>
              <a:rPr lang="en-US" sz="1050" dirty="0" smtClean="0">
                <a:latin typeface="Ubuntu" panose="020B0504030602030204" pitchFamily="34" charset="0"/>
              </a:rPr>
              <a:t>Repeatability: </a:t>
            </a:r>
            <a:r>
              <a:rPr lang="en-US" sz="1050" dirty="0">
                <a:latin typeface="Ubuntu" panose="020B0504030602030204" pitchFamily="34" charset="0"/>
              </a:rPr>
              <a:t>+/- 1 </a:t>
            </a:r>
            <a:r>
              <a:rPr lang="el-GR" sz="1050" dirty="0">
                <a:latin typeface="Ubuntu" panose="020B0504030602030204" pitchFamily="34" charset="0"/>
              </a:rPr>
              <a:t>μ</a:t>
            </a:r>
            <a:r>
              <a:rPr lang="fr-CH" sz="1050" dirty="0">
                <a:latin typeface="Ubuntu" panose="020B0504030602030204" pitchFamily="34" charset="0"/>
              </a:rPr>
              <a:t>m</a:t>
            </a:r>
          </a:p>
          <a:p>
            <a:pPr marL="214313" indent="-214313">
              <a:buFont typeface="Arial" panose="020B0604020202020204" pitchFamily="34" charset="0"/>
              <a:buChar char="•"/>
            </a:pPr>
            <a:r>
              <a:rPr lang="en-US" sz="1050" dirty="0">
                <a:latin typeface="Ubuntu" panose="020B0504030602030204" pitchFamily="34" charset="0"/>
              </a:rPr>
              <a:t>Linearity</a:t>
            </a:r>
            <a:r>
              <a:rPr lang="fr-CH" sz="1050" dirty="0">
                <a:latin typeface="Ubuntu" panose="020B0504030602030204" pitchFamily="34" charset="0"/>
              </a:rPr>
              <a:t> : ~ 3 </a:t>
            </a:r>
            <a:r>
              <a:rPr lang="el-GR" sz="1050" dirty="0">
                <a:latin typeface="Ubuntu" panose="020B0504030602030204" pitchFamily="34" charset="0"/>
              </a:rPr>
              <a:t>μ</a:t>
            </a:r>
            <a:r>
              <a:rPr lang="fr-CH" sz="1050" dirty="0">
                <a:latin typeface="Ubuntu" panose="020B0504030602030204" pitchFamily="34" charset="0"/>
              </a:rPr>
              <a:t>m/mm </a:t>
            </a:r>
          </a:p>
          <a:p>
            <a:pPr marL="214313" indent="-214313">
              <a:buFont typeface="Arial" panose="020B0604020202020204" pitchFamily="34" charset="0"/>
              <a:buChar char="•"/>
            </a:pPr>
            <a:r>
              <a:rPr lang="en-US" sz="1050" dirty="0">
                <a:latin typeface="Ubuntu" panose="020B0504030602030204" pitchFamily="34" charset="0"/>
              </a:rPr>
              <a:t>Accuracy</a:t>
            </a:r>
            <a:r>
              <a:rPr lang="fr-CH" sz="1050" dirty="0">
                <a:latin typeface="Ubuntu" panose="020B0504030602030204" pitchFamily="34" charset="0"/>
              </a:rPr>
              <a:t> : ~ 10 </a:t>
            </a:r>
            <a:r>
              <a:rPr lang="el-GR" sz="1050" dirty="0">
                <a:latin typeface="Ubuntu" panose="020B0504030602030204" pitchFamily="34" charset="0"/>
              </a:rPr>
              <a:t>μ</a:t>
            </a:r>
            <a:r>
              <a:rPr lang="fr-CH" sz="1050" dirty="0">
                <a:latin typeface="Ubuntu" panose="020B0504030602030204" pitchFamily="34" charset="0"/>
              </a:rPr>
              <a:t>m </a:t>
            </a:r>
          </a:p>
          <a:p>
            <a:pPr marL="214313" indent="-214313">
              <a:buFont typeface="Arial" panose="020B0604020202020204" pitchFamily="34" charset="0"/>
              <a:buChar char="•"/>
            </a:pPr>
            <a:r>
              <a:rPr lang="en-US" sz="1050" dirty="0">
                <a:latin typeface="Ubuntu" panose="020B0504030602030204" pitchFamily="34" charset="0"/>
              </a:rPr>
              <a:t>Resolution</a:t>
            </a:r>
            <a:r>
              <a:rPr lang="fr-CH" sz="1050" dirty="0">
                <a:latin typeface="Ubuntu" panose="020B0504030602030204" pitchFamily="34" charset="0"/>
              </a:rPr>
              <a:t> : &lt; 1 </a:t>
            </a:r>
            <a:r>
              <a:rPr lang="el-GR" sz="1050" dirty="0">
                <a:latin typeface="Ubuntu" panose="020B0504030602030204" pitchFamily="34" charset="0"/>
              </a:rPr>
              <a:t>μ</a:t>
            </a:r>
            <a:r>
              <a:rPr lang="fr-CH" sz="1050" dirty="0">
                <a:latin typeface="Ubuntu" panose="020B0504030602030204" pitchFamily="34" charset="0"/>
              </a:rPr>
              <a:t>m</a:t>
            </a:r>
          </a:p>
        </p:txBody>
      </p:sp>
      <p:cxnSp>
        <p:nvCxnSpPr>
          <p:cNvPr id="61" name="Straight Connector 60"/>
          <p:cNvCxnSpPr/>
          <p:nvPr/>
        </p:nvCxnSpPr>
        <p:spPr>
          <a:xfrm>
            <a:off x="4704441" y="1628270"/>
            <a:ext cx="0" cy="4818047"/>
          </a:xfrm>
          <a:prstGeom prst="line">
            <a:avLst/>
          </a:prstGeom>
        </p:spPr>
        <p:style>
          <a:lnRef idx="3">
            <a:schemeClr val="dk1"/>
          </a:lnRef>
          <a:fillRef idx="0">
            <a:schemeClr val="dk1"/>
          </a:fillRef>
          <a:effectRef idx="2">
            <a:schemeClr val="dk1"/>
          </a:effectRef>
          <a:fontRef idx="minor">
            <a:schemeClr val="tx1"/>
          </a:fontRef>
        </p:style>
      </p:cxnSp>
      <p:sp>
        <p:nvSpPr>
          <p:cNvPr id="62" name="Subtitle 2"/>
          <p:cNvSpPr txBox="1">
            <a:spLocks/>
          </p:cNvSpPr>
          <p:nvPr/>
        </p:nvSpPr>
        <p:spPr>
          <a:xfrm>
            <a:off x="5339665" y="1350956"/>
            <a:ext cx="1011019" cy="288319"/>
          </a:xfrm>
          <a:prstGeom prst="rect">
            <a:avLst/>
          </a:prstGeom>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CH" sz="1200" b="1" u="sng" dirty="0">
                <a:latin typeface="Ubuntu" panose="020B0504030602030204" pitchFamily="34" charset="0"/>
              </a:rPr>
              <a:t>Tilt-</a:t>
            </a:r>
            <a:r>
              <a:rPr lang="fr-CH" sz="1200" b="1" u="sng" dirty="0" err="1">
                <a:latin typeface="Ubuntu" panose="020B0504030602030204" pitchFamily="34" charset="0"/>
              </a:rPr>
              <a:t>meter</a:t>
            </a:r>
            <a:endParaRPr lang="en-GB" sz="1200" b="1" u="sng" dirty="0">
              <a:latin typeface="Ubuntu" panose="020B0504030602030204" pitchFamily="34" charset="0"/>
            </a:endParaRPr>
          </a:p>
        </p:txBody>
      </p:sp>
      <p:pic>
        <p:nvPicPr>
          <p:cNvPr id="63" name="Picture 62" descr="photo_calibration 004.jpg"/>
          <p:cNvPicPr/>
          <p:nvPr/>
        </p:nvPicPr>
        <p:blipFill rotWithShape="1">
          <a:blip r:embed="rId6" cstate="print"/>
          <a:srcRect l="19144" t="16191" r="8254"/>
          <a:stretch/>
        </p:blipFill>
        <p:spPr>
          <a:xfrm>
            <a:off x="5146526" y="2670262"/>
            <a:ext cx="1220182" cy="1056387"/>
          </a:xfrm>
          <a:prstGeom prst="rect">
            <a:avLst/>
          </a:prstGeom>
          <a:ln w="3175">
            <a:solidFill>
              <a:schemeClr val="tx1"/>
            </a:solidFill>
          </a:ln>
        </p:spPr>
      </p:pic>
      <p:sp>
        <p:nvSpPr>
          <p:cNvPr id="64" name="TextBox 63"/>
          <p:cNvSpPr txBox="1"/>
          <p:nvPr/>
        </p:nvSpPr>
        <p:spPr>
          <a:xfrm>
            <a:off x="4768474" y="1657442"/>
            <a:ext cx="2279822" cy="900246"/>
          </a:xfrm>
          <a:prstGeom prst="rect">
            <a:avLst/>
          </a:prstGeom>
          <a:noFill/>
        </p:spPr>
        <p:txBody>
          <a:bodyPr wrap="square" rtlCol="0">
            <a:spAutoFit/>
          </a:bodyPr>
          <a:lstStyle/>
          <a:p>
            <a:pPr marL="214313" indent="-214313">
              <a:buFont typeface="Arial" panose="020B0604020202020204" pitchFamily="34" charset="0"/>
              <a:buChar char="•"/>
            </a:pPr>
            <a:r>
              <a:rPr lang="en-US" sz="1050" dirty="0">
                <a:latin typeface="Ubuntu" panose="020B0504030602030204" pitchFamily="34" charset="0"/>
              </a:rPr>
              <a:t>Range : +/- 15 </a:t>
            </a:r>
            <a:r>
              <a:rPr lang="en-US" sz="1050" dirty="0" err="1">
                <a:latin typeface="Ubuntu" panose="020B0504030602030204" pitchFamily="34" charset="0"/>
              </a:rPr>
              <a:t>mrad</a:t>
            </a:r>
            <a:endParaRPr lang="en-US" sz="1050" dirty="0">
              <a:latin typeface="Ubuntu" panose="020B0504030602030204" pitchFamily="34" charset="0"/>
            </a:endParaRPr>
          </a:p>
          <a:p>
            <a:pPr marL="214313" indent="-214313">
              <a:buFont typeface="Arial" panose="020B0604020202020204" pitchFamily="34" charset="0"/>
              <a:buChar char="•"/>
            </a:pPr>
            <a:r>
              <a:rPr lang="en-US" sz="1050" dirty="0">
                <a:latin typeface="Ubuntu" panose="020B0504030602030204" pitchFamily="34" charset="0"/>
              </a:rPr>
              <a:t>Repeatability system: +/- 5 </a:t>
            </a:r>
            <a:r>
              <a:rPr lang="el-GR" sz="1050" dirty="0">
                <a:latin typeface="Ubuntu" panose="020B0504030602030204" pitchFamily="34" charset="0"/>
              </a:rPr>
              <a:t>μ</a:t>
            </a:r>
            <a:r>
              <a:rPr lang="fr-CH" sz="1050" dirty="0">
                <a:latin typeface="Ubuntu" panose="020B0504030602030204" pitchFamily="34" charset="0"/>
              </a:rPr>
              <a:t>rad</a:t>
            </a:r>
          </a:p>
          <a:p>
            <a:pPr marL="214313" indent="-214313">
              <a:buFont typeface="Arial" panose="020B0604020202020204" pitchFamily="34" charset="0"/>
              <a:buChar char="•"/>
            </a:pPr>
            <a:r>
              <a:rPr lang="en-US" sz="1050" dirty="0">
                <a:latin typeface="Ubuntu" panose="020B0504030602030204" pitchFamily="34" charset="0"/>
              </a:rPr>
              <a:t>Linearity</a:t>
            </a:r>
            <a:r>
              <a:rPr lang="fr-CH" sz="1050" dirty="0">
                <a:latin typeface="Ubuntu" panose="020B0504030602030204" pitchFamily="34" charset="0"/>
              </a:rPr>
              <a:t> : ~ 2 </a:t>
            </a:r>
            <a:r>
              <a:rPr lang="el-GR" sz="1050" dirty="0">
                <a:latin typeface="Ubuntu" panose="020B0504030602030204" pitchFamily="34" charset="0"/>
              </a:rPr>
              <a:t>μ</a:t>
            </a:r>
            <a:r>
              <a:rPr lang="fr-CH" sz="1050" dirty="0">
                <a:latin typeface="Ubuntu" panose="020B0504030602030204" pitchFamily="34" charset="0"/>
              </a:rPr>
              <a:t>rad / </a:t>
            </a:r>
            <a:r>
              <a:rPr lang="fr-CH" sz="1050" dirty="0" err="1">
                <a:latin typeface="Ubuntu" panose="020B0504030602030204" pitchFamily="34" charset="0"/>
              </a:rPr>
              <a:t>mrad</a:t>
            </a:r>
            <a:endParaRPr lang="fr-CH" sz="1050" dirty="0">
              <a:latin typeface="Ubuntu" panose="020B0504030602030204" pitchFamily="34" charset="0"/>
            </a:endParaRPr>
          </a:p>
          <a:p>
            <a:pPr marL="214313" indent="-214313">
              <a:buFont typeface="Arial" panose="020B0604020202020204" pitchFamily="34" charset="0"/>
              <a:buChar char="•"/>
            </a:pPr>
            <a:r>
              <a:rPr lang="en-US" sz="1050" dirty="0">
                <a:latin typeface="Ubuntu" panose="020B0504030602030204" pitchFamily="34" charset="0"/>
              </a:rPr>
              <a:t>Resolution</a:t>
            </a:r>
            <a:r>
              <a:rPr lang="fr-CH" sz="1050" dirty="0">
                <a:latin typeface="Ubuntu" panose="020B0504030602030204" pitchFamily="34" charset="0"/>
              </a:rPr>
              <a:t> : &lt; 1 </a:t>
            </a:r>
            <a:r>
              <a:rPr lang="el-GR" sz="1050" dirty="0">
                <a:latin typeface="Ubuntu" panose="020B0504030602030204" pitchFamily="34" charset="0"/>
              </a:rPr>
              <a:t>μ</a:t>
            </a:r>
            <a:r>
              <a:rPr lang="fr-CH" sz="1050" dirty="0">
                <a:latin typeface="Ubuntu" panose="020B0504030602030204" pitchFamily="34" charset="0"/>
              </a:rPr>
              <a:t>rad</a:t>
            </a:r>
          </a:p>
        </p:txBody>
      </p:sp>
      <p:pic>
        <p:nvPicPr>
          <p:cNvPr id="65" name="Picture 64"/>
          <p:cNvPicPr/>
          <p:nvPr/>
        </p:nvPicPr>
        <p:blipFill>
          <a:blip r:embed="rId7" cstate="print">
            <a:extLst>
              <a:ext uri="{28A0092B-C50C-407E-A947-70E740481C1C}">
                <a14:useLocalDpi xmlns:a14="http://schemas.microsoft.com/office/drawing/2010/main" val="0"/>
              </a:ext>
            </a:extLst>
          </a:blip>
          <a:stretch>
            <a:fillRect/>
          </a:stretch>
        </p:blipFill>
        <p:spPr>
          <a:xfrm>
            <a:off x="4933290" y="4115665"/>
            <a:ext cx="1474927" cy="1106295"/>
          </a:xfrm>
          <a:prstGeom prst="rect">
            <a:avLst/>
          </a:prstGeom>
          <a:ln w="3175" cap="flat" cmpd="sng" algn="ctr">
            <a:solidFill>
              <a:sysClr val="windowText" lastClr="000000"/>
            </a:solidFill>
            <a:prstDash val="solid"/>
            <a:round/>
            <a:headEnd type="none" w="med" len="med"/>
            <a:tailEnd type="none" w="med" len="med"/>
          </a:ln>
        </p:spPr>
      </p:pic>
      <p:sp>
        <p:nvSpPr>
          <p:cNvPr id="66" name="Subtitle 2"/>
          <p:cNvSpPr txBox="1">
            <a:spLocks/>
          </p:cNvSpPr>
          <p:nvPr/>
        </p:nvSpPr>
        <p:spPr>
          <a:xfrm>
            <a:off x="4988016" y="3802898"/>
            <a:ext cx="1620217" cy="288319"/>
          </a:xfrm>
          <a:prstGeom prst="rect">
            <a:avLst/>
          </a:prstGeom>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b="1" u="sng" dirty="0">
                <a:latin typeface="Ubuntu" panose="020B0504030602030204" pitchFamily="34" charset="0"/>
              </a:rPr>
              <a:t>Absolute Tilt-meter</a:t>
            </a:r>
          </a:p>
        </p:txBody>
      </p:sp>
      <p:cxnSp>
        <p:nvCxnSpPr>
          <p:cNvPr id="67" name="Straight Connector 66"/>
          <p:cNvCxnSpPr/>
          <p:nvPr/>
        </p:nvCxnSpPr>
        <p:spPr>
          <a:xfrm>
            <a:off x="7003574" y="1618291"/>
            <a:ext cx="0" cy="3692267"/>
          </a:xfrm>
          <a:prstGeom prst="line">
            <a:avLst/>
          </a:prstGeom>
        </p:spPr>
        <p:style>
          <a:lnRef idx="3">
            <a:schemeClr val="dk1"/>
          </a:lnRef>
          <a:fillRef idx="0">
            <a:schemeClr val="dk1"/>
          </a:fillRef>
          <a:effectRef idx="2">
            <a:schemeClr val="dk1"/>
          </a:effectRef>
          <a:fontRef idx="minor">
            <a:schemeClr val="tx1"/>
          </a:fontRef>
        </p:style>
      </p:cxnSp>
      <p:sp>
        <p:nvSpPr>
          <p:cNvPr id="68" name="Subtitle 2"/>
          <p:cNvSpPr txBox="1">
            <a:spLocks/>
          </p:cNvSpPr>
          <p:nvPr/>
        </p:nvSpPr>
        <p:spPr>
          <a:xfrm>
            <a:off x="7474708" y="1357946"/>
            <a:ext cx="911686" cy="288319"/>
          </a:xfrm>
          <a:prstGeom prst="rect">
            <a:avLst/>
          </a:prstGeom>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CH" sz="1200" b="1" u="sng" dirty="0" err="1" smtClean="0">
                <a:latin typeface="Ubuntu" panose="020B0504030602030204" pitchFamily="34" charset="0"/>
              </a:rPr>
              <a:t>RasC</a:t>
            </a:r>
            <a:r>
              <a:rPr lang="pl-PL" sz="1200" b="1" u="sng" dirty="0" err="1" smtClean="0">
                <a:latin typeface="Ubuntu" panose="020B0504030602030204" pitchFamily="34" charset="0"/>
              </a:rPr>
              <a:t>hain</a:t>
            </a:r>
            <a:endParaRPr lang="en-GB" sz="1200" b="1" u="sng" dirty="0">
              <a:latin typeface="Ubuntu" panose="020B0504030602030204" pitchFamily="34" charset="0"/>
            </a:endParaRPr>
          </a:p>
        </p:txBody>
      </p:sp>
      <p:pic>
        <p:nvPicPr>
          <p:cNvPr id="69" name="Picture 68"/>
          <p:cNvPicPr>
            <a:picLocks noChangeAspect="1"/>
          </p:cNvPicPr>
          <p:nvPr/>
        </p:nvPicPr>
        <p:blipFill>
          <a:blip r:embed="rId8"/>
          <a:stretch>
            <a:fillRect/>
          </a:stretch>
        </p:blipFill>
        <p:spPr>
          <a:xfrm>
            <a:off x="7474708" y="2606835"/>
            <a:ext cx="1000125" cy="1571625"/>
          </a:xfrm>
          <a:prstGeom prst="rect">
            <a:avLst/>
          </a:prstGeom>
        </p:spPr>
      </p:pic>
      <p:sp>
        <p:nvSpPr>
          <p:cNvPr id="70" name="TextBox 69"/>
          <p:cNvSpPr txBox="1"/>
          <p:nvPr/>
        </p:nvSpPr>
        <p:spPr>
          <a:xfrm>
            <a:off x="7128760" y="1692358"/>
            <a:ext cx="2279822" cy="738664"/>
          </a:xfrm>
          <a:prstGeom prst="rect">
            <a:avLst/>
          </a:prstGeom>
          <a:noFill/>
        </p:spPr>
        <p:txBody>
          <a:bodyPr wrap="square" rtlCol="0">
            <a:spAutoFit/>
          </a:bodyPr>
          <a:lstStyle/>
          <a:p>
            <a:pPr marL="214313" indent="-214313">
              <a:buFont typeface="Arial" panose="020B0604020202020204" pitchFamily="34" charset="0"/>
              <a:buChar char="•"/>
            </a:pPr>
            <a:r>
              <a:rPr lang="en-US" sz="1050" dirty="0">
                <a:latin typeface="Ubuntu" panose="020B0504030602030204" pitchFamily="34" charset="0"/>
              </a:rPr>
              <a:t>System 3 points</a:t>
            </a:r>
          </a:p>
          <a:p>
            <a:pPr marL="214313" indent="-214313">
              <a:buFont typeface="Arial" panose="020B0604020202020204" pitchFamily="34" charset="0"/>
              <a:buChar char="•"/>
            </a:pPr>
            <a:r>
              <a:rPr lang="en-US" sz="1050" dirty="0">
                <a:latin typeface="Ubuntu" panose="020B0504030602030204" pitchFamily="34" charset="0"/>
              </a:rPr>
              <a:t>Range : +/- 10 mm</a:t>
            </a:r>
          </a:p>
          <a:p>
            <a:pPr marL="214313" indent="-214313">
              <a:buFont typeface="Arial" panose="020B0604020202020204" pitchFamily="34" charset="0"/>
              <a:buChar char="•"/>
            </a:pPr>
            <a:r>
              <a:rPr lang="en-US" sz="1050" dirty="0" smtClean="0">
                <a:solidFill>
                  <a:srgbClr val="FF0000"/>
                </a:solidFill>
                <a:latin typeface="Ubuntu" panose="020B0504030602030204" pitchFamily="34" charset="0"/>
              </a:rPr>
              <a:t>Repeatability</a:t>
            </a:r>
            <a:r>
              <a:rPr lang="pl-PL" sz="1050" dirty="0" smtClean="0">
                <a:solidFill>
                  <a:srgbClr val="FF0000"/>
                </a:solidFill>
                <a:latin typeface="Ubuntu" panose="020B0504030602030204" pitchFamily="34" charset="0"/>
              </a:rPr>
              <a:t>: </a:t>
            </a:r>
            <a:r>
              <a:rPr lang="pl-PL" sz="1050" dirty="0" err="1" smtClean="0">
                <a:solidFill>
                  <a:srgbClr val="FF0000"/>
                </a:solidFill>
                <a:latin typeface="Ubuntu" panose="020B0504030602030204" pitchFamily="34" charset="0"/>
              </a:rPr>
              <a:t>under</a:t>
            </a:r>
            <a:r>
              <a:rPr lang="pl-PL" sz="1050" dirty="0" smtClean="0">
                <a:solidFill>
                  <a:srgbClr val="FF0000"/>
                </a:solidFill>
                <a:latin typeface="Ubuntu" panose="020B0504030602030204" pitchFamily="34" charset="0"/>
              </a:rPr>
              <a:t> </a:t>
            </a:r>
            <a:r>
              <a:rPr lang="pl-PL" sz="1050" dirty="0" err="1" smtClean="0">
                <a:solidFill>
                  <a:srgbClr val="FF0000"/>
                </a:solidFill>
                <a:latin typeface="Ubuntu" panose="020B0504030602030204" pitchFamily="34" charset="0"/>
              </a:rPr>
              <a:t>tests</a:t>
            </a:r>
            <a:endParaRPr lang="fr-CH" sz="1050" dirty="0">
              <a:solidFill>
                <a:srgbClr val="FF0000"/>
              </a:solidFill>
              <a:latin typeface="Ubuntu" panose="020B0504030602030204" pitchFamily="34" charset="0"/>
            </a:endParaRPr>
          </a:p>
          <a:p>
            <a:pPr marL="214313" indent="-214313">
              <a:buFont typeface="Arial" panose="020B0604020202020204" pitchFamily="34" charset="0"/>
              <a:buChar char="•"/>
            </a:pPr>
            <a:r>
              <a:rPr lang="en-US" sz="1050" dirty="0">
                <a:solidFill>
                  <a:srgbClr val="FF0000"/>
                </a:solidFill>
                <a:latin typeface="Ubuntu" panose="020B0504030602030204" pitchFamily="34" charset="0"/>
              </a:rPr>
              <a:t>Resolution</a:t>
            </a:r>
            <a:r>
              <a:rPr lang="fr-CH" sz="1050" dirty="0">
                <a:solidFill>
                  <a:srgbClr val="FF0000"/>
                </a:solidFill>
                <a:latin typeface="Ubuntu" panose="020B0504030602030204" pitchFamily="34" charset="0"/>
              </a:rPr>
              <a:t> :  </a:t>
            </a:r>
            <a:r>
              <a:rPr lang="pl-PL" sz="1050" dirty="0" err="1" smtClean="0">
                <a:solidFill>
                  <a:srgbClr val="FF0000"/>
                </a:solidFill>
                <a:latin typeface="Ubuntu" panose="020B0504030602030204" pitchFamily="34" charset="0"/>
              </a:rPr>
              <a:t>under</a:t>
            </a:r>
            <a:r>
              <a:rPr lang="pl-PL" sz="1050" dirty="0" smtClean="0">
                <a:solidFill>
                  <a:srgbClr val="FF0000"/>
                </a:solidFill>
                <a:latin typeface="Ubuntu" panose="020B0504030602030204" pitchFamily="34" charset="0"/>
              </a:rPr>
              <a:t> </a:t>
            </a:r>
            <a:r>
              <a:rPr lang="pl-PL" sz="1050" dirty="0" err="1" smtClean="0">
                <a:solidFill>
                  <a:srgbClr val="FF0000"/>
                </a:solidFill>
                <a:latin typeface="Ubuntu" panose="020B0504030602030204" pitchFamily="34" charset="0"/>
              </a:rPr>
              <a:t>tests</a:t>
            </a:r>
            <a:endParaRPr lang="fr-CH" sz="1050" dirty="0">
              <a:solidFill>
                <a:srgbClr val="FF0000"/>
              </a:solidFill>
              <a:latin typeface="Ubuntu" panose="020B0504030602030204" pitchFamily="34" charset="0"/>
            </a:endParaRPr>
          </a:p>
        </p:txBody>
      </p:sp>
      <p:pic>
        <p:nvPicPr>
          <p:cNvPr id="71" name="Picture 70"/>
          <p:cNvPicPr>
            <a:picLocks noChangeAspect="1"/>
          </p:cNvPicPr>
          <p:nvPr/>
        </p:nvPicPr>
        <p:blipFill>
          <a:blip r:embed="rId9"/>
          <a:stretch>
            <a:fillRect/>
          </a:stretch>
        </p:blipFill>
        <p:spPr>
          <a:xfrm>
            <a:off x="2696449" y="4974980"/>
            <a:ext cx="1610272" cy="1375678"/>
          </a:xfrm>
          <a:prstGeom prst="rect">
            <a:avLst/>
          </a:prstGeom>
        </p:spPr>
      </p:pic>
      <p:pic>
        <p:nvPicPr>
          <p:cNvPr id="72" name="Picture 2"/>
          <p:cNvPicPr>
            <a:picLocks noChangeAspect="1" noChangeArrowheads="1"/>
          </p:cNvPicPr>
          <p:nvPr/>
        </p:nvPicPr>
        <p:blipFill>
          <a:blip r:embed="rId10" cstate="print"/>
          <a:srcRect/>
          <a:stretch>
            <a:fillRect/>
          </a:stretch>
        </p:blipFill>
        <p:spPr bwMode="auto">
          <a:xfrm>
            <a:off x="7128760" y="4270646"/>
            <a:ext cx="1692019" cy="795581"/>
          </a:xfrm>
          <a:prstGeom prst="rect">
            <a:avLst/>
          </a:prstGeom>
          <a:ln>
            <a:noFill/>
          </a:ln>
          <a:effectLst>
            <a:outerShdw blurRad="292100" dist="139700" dir="2700000" algn="tl" rotWithShape="0">
              <a:srgbClr val="333333">
                <a:alpha val="65000"/>
              </a:srgbClr>
            </a:outerShdw>
          </a:effectLst>
        </p:spPr>
      </p:pic>
      <p:sp>
        <p:nvSpPr>
          <p:cNvPr id="46" name="TextBox 45"/>
          <p:cNvSpPr txBox="1"/>
          <p:nvPr/>
        </p:nvSpPr>
        <p:spPr>
          <a:xfrm>
            <a:off x="183552" y="1019392"/>
            <a:ext cx="969063" cy="338554"/>
          </a:xfrm>
          <a:prstGeom prst="rect">
            <a:avLst/>
          </a:prstGeom>
          <a:noFill/>
        </p:spPr>
        <p:txBody>
          <a:bodyPr wrap="square" rtlCol="0">
            <a:spAutoFit/>
          </a:bodyPr>
          <a:lstStyle/>
          <a:p>
            <a:r>
              <a:rPr lang="pl-PL" sz="1600" dirty="0" smtClean="0">
                <a:latin typeface="Ubuntu" panose="020B0504030602030204" pitchFamily="34" charset="0"/>
                <a:cs typeface="Ubuntu Light"/>
              </a:rPr>
              <a:t>Sensors</a:t>
            </a:r>
            <a:endParaRPr lang="en-US" sz="1600" dirty="0">
              <a:latin typeface="Ubuntu" panose="020B0504030602030204" pitchFamily="34" charset="0"/>
              <a:cs typeface="Ubuntu Light"/>
            </a:endParaRPr>
          </a:p>
        </p:txBody>
      </p:sp>
      <p:cxnSp>
        <p:nvCxnSpPr>
          <p:cNvPr id="49" name="Straight Arrow Connector 48"/>
          <p:cNvCxnSpPr/>
          <p:nvPr/>
        </p:nvCxnSpPr>
        <p:spPr>
          <a:xfrm flipV="1">
            <a:off x="1250300" y="1449537"/>
            <a:ext cx="286329" cy="174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a:off x="1250300" y="1699333"/>
            <a:ext cx="286328" cy="174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V="1">
            <a:off x="1250300" y="1172524"/>
            <a:ext cx="0" cy="528557"/>
          </a:xfrm>
          <a:prstGeom prst="line">
            <a:avLst/>
          </a:prstGeom>
          <a:ln w="12700"/>
          <a:effectLst>
            <a:glow>
              <a:schemeClr val="accent1">
                <a:tint val="30000"/>
                <a:shade val="95000"/>
                <a:satMod val="300000"/>
              </a:schemeClr>
            </a:glow>
          </a:effectLst>
        </p:spPr>
        <p:style>
          <a:lnRef idx="2">
            <a:schemeClr val="accent1"/>
          </a:lnRef>
          <a:fillRef idx="0">
            <a:schemeClr val="accent1"/>
          </a:fillRef>
          <a:effectRef idx="1">
            <a:schemeClr val="accent1"/>
          </a:effectRef>
          <a:fontRef idx="minor">
            <a:schemeClr val="tx1"/>
          </a:fontRef>
        </p:style>
      </p:cxnSp>
      <p:sp>
        <p:nvSpPr>
          <p:cNvPr id="48" name="TextBox 47"/>
          <p:cNvSpPr txBox="1"/>
          <p:nvPr/>
        </p:nvSpPr>
        <p:spPr>
          <a:xfrm>
            <a:off x="2023861" y="140224"/>
            <a:ext cx="7869460" cy="584775"/>
          </a:xfrm>
          <a:prstGeom prst="rect">
            <a:avLst/>
          </a:prstGeom>
          <a:noFill/>
        </p:spPr>
        <p:txBody>
          <a:bodyPr wrap="square" rtlCol="0">
            <a:spAutoFit/>
          </a:bodyPr>
          <a:lstStyle/>
          <a:p>
            <a:r>
              <a:rPr lang="en-US" sz="3200" b="1" dirty="0">
                <a:solidFill>
                  <a:schemeClr val="accent1">
                    <a:lumMod val="75000"/>
                  </a:schemeClr>
                </a:solidFill>
                <a:effectLst>
                  <a:outerShdw blurRad="38100" dist="38100" dir="2700000" algn="tl">
                    <a:srgbClr val="000000">
                      <a:alpha val="43137"/>
                    </a:srgbClr>
                  </a:outerShdw>
                </a:effectLst>
                <a:latin typeface="+mj-lt"/>
                <a:ea typeface="Verdana" pitchFamily="34" charset="0"/>
                <a:cs typeface="Verdana" pitchFamily="34" charset="0"/>
              </a:rPr>
              <a:t>P</a:t>
            </a:r>
            <a:r>
              <a:rPr lang="en-US" sz="3200" b="1" dirty="0" smtClean="0">
                <a:solidFill>
                  <a:schemeClr val="accent1">
                    <a:lumMod val="75000"/>
                  </a:schemeClr>
                </a:solidFill>
                <a:effectLst>
                  <a:outerShdw blurRad="38100" dist="38100" dir="2700000" algn="tl">
                    <a:srgbClr val="000000">
                      <a:alpha val="43137"/>
                    </a:srgbClr>
                  </a:outerShdw>
                </a:effectLst>
                <a:latin typeface="+mj-lt"/>
                <a:ea typeface="Verdana" pitchFamily="34" charset="0"/>
                <a:cs typeface="Verdana" pitchFamily="34" charset="0"/>
              </a:rPr>
              <a:t>re-alignment in the tunnel </a:t>
            </a:r>
            <a:endParaRPr lang="en-US" sz="3200" b="1" dirty="0">
              <a:solidFill>
                <a:schemeClr val="accent1">
                  <a:lumMod val="75000"/>
                </a:schemeClr>
              </a:solidFill>
              <a:effectLst>
                <a:outerShdw blurRad="38100" dist="38100" dir="2700000" algn="tl">
                  <a:srgbClr val="000000">
                    <a:alpha val="43137"/>
                  </a:srgbClr>
                </a:outerShdw>
              </a:effectLst>
              <a:latin typeface="+mj-lt"/>
              <a:ea typeface="Verdana" pitchFamily="34" charset="0"/>
              <a:cs typeface="Verdana" pitchFamily="34" charset="0"/>
            </a:endParaRPr>
          </a:p>
        </p:txBody>
      </p:sp>
    </p:spTree>
    <p:extLst>
      <p:ext uri="{BB962C8B-B14F-4D97-AF65-F5344CB8AC3E}">
        <p14:creationId xmlns:p14="http://schemas.microsoft.com/office/powerpoint/2010/main" val="35657676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a:spLocks noChangeArrowheads="1"/>
          </p:cNvSpPr>
          <p:nvPr/>
        </p:nvSpPr>
        <p:spPr bwMode="auto">
          <a:xfrm>
            <a:off x="1359842" y="1090672"/>
            <a:ext cx="5365577" cy="1077218"/>
          </a:xfrm>
          <a:prstGeom prst="rect">
            <a:avLst/>
          </a:prstGeom>
          <a:noFill/>
          <a:ln w="9525">
            <a:noFill/>
            <a:miter lim="800000"/>
            <a:headEnd/>
            <a:tailEnd/>
          </a:ln>
        </p:spPr>
        <p:txBody>
          <a:bodyPr wrap="square">
            <a:spAutoFit/>
          </a:bodyPr>
          <a:lstStyle/>
          <a:p>
            <a:endParaRPr lang="en-US" sz="1600" b="1" dirty="0" smtClean="0">
              <a:solidFill>
                <a:schemeClr val="tx2"/>
              </a:solidFill>
              <a:latin typeface="Verdana" pitchFamily="34" charset="0"/>
              <a:ea typeface="Verdana" pitchFamily="34" charset="0"/>
              <a:cs typeface="Verdana" pitchFamily="34" charset="0"/>
            </a:endParaRPr>
          </a:p>
          <a:p>
            <a:pPr lvl="1"/>
            <a:endParaRPr lang="en-US" sz="1600" dirty="0">
              <a:solidFill>
                <a:schemeClr val="tx2"/>
              </a:solidFill>
              <a:latin typeface="Verdana" pitchFamily="34" charset="0"/>
              <a:ea typeface="Verdana" pitchFamily="34" charset="0"/>
              <a:cs typeface="Verdana" pitchFamily="34" charset="0"/>
            </a:endParaRPr>
          </a:p>
          <a:p>
            <a:pPr lvl="1"/>
            <a:r>
              <a:rPr lang="en-US" sz="1600" dirty="0" smtClean="0">
                <a:solidFill>
                  <a:schemeClr val="tx2"/>
                </a:solidFill>
                <a:latin typeface="Verdana" pitchFamily="34" charset="0"/>
                <a:ea typeface="Verdana" pitchFamily="34" charset="0"/>
                <a:cs typeface="Verdana" pitchFamily="34" charset="0"/>
              </a:rPr>
              <a:t>2 main systems developed by NIKHEF </a:t>
            </a:r>
          </a:p>
          <a:p>
            <a:pPr marL="742950" lvl="1" indent="-285750">
              <a:buFont typeface="Wingdings" pitchFamily="2" charset="2"/>
              <a:buChar char="ü"/>
            </a:pPr>
            <a:endParaRPr lang="en-US" sz="1600" dirty="0" smtClean="0">
              <a:solidFill>
                <a:schemeClr val="tx2"/>
              </a:solidFill>
              <a:latin typeface="Verdana" pitchFamily="34" charset="0"/>
              <a:ea typeface="Verdana" pitchFamily="34" charset="0"/>
              <a:cs typeface="Verdana" pitchFamily="34" charset="0"/>
            </a:endParaRPr>
          </a:p>
        </p:txBody>
      </p:sp>
      <p:sp>
        <p:nvSpPr>
          <p:cNvPr id="6" name="Text Box 2"/>
          <p:cNvSpPr txBox="1">
            <a:spLocks noChangeArrowheads="1"/>
          </p:cNvSpPr>
          <p:nvPr/>
        </p:nvSpPr>
        <p:spPr bwMode="auto">
          <a:xfrm>
            <a:off x="1338516" y="2272103"/>
            <a:ext cx="1224136" cy="307777"/>
          </a:xfrm>
          <a:prstGeom prst="rect">
            <a:avLst/>
          </a:prstGeom>
          <a:solidFill>
            <a:schemeClr val="accent1"/>
          </a:solidFill>
          <a:ln w="9525">
            <a:solidFill>
              <a:schemeClr val="tx1"/>
            </a:solidFill>
            <a:miter lim="800000"/>
            <a:headEnd/>
            <a:tailEnd/>
          </a:ln>
        </p:spPr>
        <p:txBody>
          <a:bodyPr wrap="square">
            <a:spAutoFit/>
          </a:bodyPr>
          <a:lstStyle/>
          <a:p>
            <a:pPr algn="ctr">
              <a:spcBef>
                <a:spcPct val="50000"/>
              </a:spcBef>
            </a:pPr>
            <a:r>
              <a:rPr lang="en-US" sz="1400" dirty="0" err="1" smtClean="0">
                <a:solidFill>
                  <a:schemeClr val="bg1"/>
                </a:solidFill>
                <a:latin typeface="Verdana" pitchFamily="34" charset="0"/>
                <a:ea typeface="Verdana" pitchFamily="34" charset="0"/>
                <a:cs typeface="Verdana" pitchFamily="34" charset="0"/>
              </a:rPr>
              <a:t>RasDif</a:t>
            </a:r>
            <a:endParaRPr lang="en-US" sz="1400" dirty="0">
              <a:solidFill>
                <a:schemeClr val="bg1"/>
              </a:solidFill>
              <a:latin typeface="Verdana" pitchFamily="34" charset="0"/>
              <a:ea typeface="Verdana" pitchFamily="34" charset="0"/>
              <a:cs typeface="Verdana" pitchFamily="34" charset="0"/>
            </a:endParaRPr>
          </a:p>
        </p:txBody>
      </p:sp>
      <p:sp>
        <p:nvSpPr>
          <p:cNvPr id="7" name="Text Box 2"/>
          <p:cNvSpPr txBox="1">
            <a:spLocks noChangeArrowheads="1"/>
          </p:cNvSpPr>
          <p:nvPr/>
        </p:nvSpPr>
        <p:spPr bwMode="auto">
          <a:xfrm>
            <a:off x="5082932" y="2272102"/>
            <a:ext cx="1224136" cy="307777"/>
          </a:xfrm>
          <a:prstGeom prst="rect">
            <a:avLst/>
          </a:prstGeom>
          <a:solidFill>
            <a:schemeClr val="accent1"/>
          </a:solidFill>
          <a:ln w="9525">
            <a:solidFill>
              <a:schemeClr val="tx1"/>
            </a:solidFill>
            <a:miter lim="800000"/>
            <a:headEnd/>
            <a:tailEnd/>
          </a:ln>
        </p:spPr>
        <p:txBody>
          <a:bodyPr wrap="square">
            <a:spAutoFit/>
          </a:bodyPr>
          <a:lstStyle/>
          <a:p>
            <a:pPr algn="ctr">
              <a:spcBef>
                <a:spcPct val="50000"/>
              </a:spcBef>
            </a:pPr>
            <a:r>
              <a:rPr lang="en-US" sz="1400" dirty="0" err="1" smtClean="0">
                <a:solidFill>
                  <a:schemeClr val="bg1"/>
                </a:solidFill>
                <a:latin typeface="Verdana" pitchFamily="34" charset="0"/>
                <a:ea typeface="Verdana" pitchFamily="34" charset="0"/>
                <a:cs typeface="Verdana" pitchFamily="34" charset="0"/>
              </a:rPr>
              <a:t>RasNik</a:t>
            </a:r>
            <a:endParaRPr lang="en-US" sz="1400" dirty="0">
              <a:solidFill>
                <a:schemeClr val="bg1"/>
              </a:solidFill>
              <a:latin typeface="Verdana" pitchFamily="34" charset="0"/>
              <a:ea typeface="Verdana" pitchFamily="34" charset="0"/>
              <a:cs typeface="Verdana" pitchFamily="34" charset="0"/>
            </a:endParaRPr>
          </a:p>
        </p:txBody>
      </p:sp>
      <p:sp>
        <p:nvSpPr>
          <p:cNvPr id="9" name="Text Box 2"/>
          <p:cNvSpPr txBox="1">
            <a:spLocks noChangeArrowheads="1"/>
          </p:cNvSpPr>
          <p:nvPr/>
        </p:nvSpPr>
        <p:spPr bwMode="auto">
          <a:xfrm>
            <a:off x="488906" y="4286185"/>
            <a:ext cx="1512168" cy="523220"/>
          </a:xfrm>
          <a:prstGeom prst="rect">
            <a:avLst/>
          </a:prstGeom>
          <a:solidFill>
            <a:schemeClr val="accent1"/>
          </a:solidFill>
          <a:ln w="9525">
            <a:solidFill>
              <a:schemeClr val="tx1"/>
            </a:solidFill>
            <a:miter lim="800000"/>
            <a:headEnd/>
            <a:tailEnd/>
          </a:ln>
        </p:spPr>
        <p:txBody>
          <a:bodyPr wrap="square">
            <a:spAutoFit/>
          </a:bodyPr>
          <a:lstStyle/>
          <a:p>
            <a:pPr algn="ctr">
              <a:spcBef>
                <a:spcPct val="50000"/>
              </a:spcBef>
            </a:pPr>
            <a:r>
              <a:rPr lang="en-US" sz="1400" dirty="0" smtClean="0">
                <a:solidFill>
                  <a:schemeClr val="bg1"/>
                </a:solidFill>
                <a:latin typeface="Verdana" pitchFamily="34" charset="0"/>
                <a:ea typeface="Verdana" pitchFamily="34" charset="0"/>
                <a:cs typeface="Verdana" pitchFamily="34" charset="0"/>
              </a:rPr>
              <a:t>Development of sensors</a:t>
            </a:r>
            <a:endParaRPr lang="en-US" sz="1400" dirty="0">
              <a:solidFill>
                <a:schemeClr val="bg1"/>
              </a:solidFill>
              <a:latin typeface="Verdana" pitchFamily="34" charset="0"/>
              <a:ea typeface="Verdana" pitchFamily="34" charset="0"/>
              <a:cs typeface="Verdana" pitchFamily="34" charset="0"/>
            </a:endParaRPr>
          </a:p>
        </p:txBody>
      </p:sp>
      <p:sp>
        <p:nvSpPr>
          <p:cNvPr id="10" name="Text Box 2"/>
          <p:cNvSpPr txBox="1">
            <a:spLocks noChangeArrowheads="1"/>
          </p:cNvSpPr>
          <p:nvPr/>
        </p:nvSpPr>
        <p:spPr bwMode="auto">
          <a:xfrm>
            <a:off x="2770990" y="4293096"/>
            <a:ext cx="1569932" cy="523220"/>
          </a:xfrm>
          <a:prstGeom prst="rect">
            <a:avLst/>
          </a:prstGeom>
          <a:solidFill>
            <a:schemeClr val="accent1"/>
          </a:solidFill>
          <a:ln w="9525">
            <a:solidFill>
              <a:schemeClr val="tx1"/>
            </a:solidFill>
            <a:miter lim="800000"/>
            <a:headEnd/>
            <a:tailEnd/>
          </a:ln>
        </p:spPr>
        <p:txBody>
          <a:bodyPr wrap="square">
            <a:spAutoFit/>
          </a:bodyPr>
          <a:lstStyle/>
          <a:p>
            <a:pPr algn="ctr">
              <a:spcBef>
                <a:spcPct val="50000"/>
              </a:spcBef>
            </a:pPr>
            <a:r>
              <a:rPr lang="fr-CH" sz="1400" dirty="0" smtClean="0">
                <a:solidFill>
                  <a:schemeClr val="bg1"/>
                </a:solidFill>
                <a:latin typeface="Verdana" pitchFamily="34" charset="0"/>
                <a:ea typeface="Verdana" pitchFamily="34" charset="0"/>
                <a:cs typeface="Verdana" pitchFamily="34" charset="0"/>
              </a:rPr>
              <a:t>Qualification (@ NIKHEF)</a:t>
            </a:r>
            <a:endParaRPr lang="en-US" sz="1400" dirty="0">
              <a:solidFill>
                <a:schemeClr val="bg1"/>
              </a:solidFill>
              <a:latin typeface="Verdana" pitchFamily="34" charset="0"/>
              <a:ea typeface="Verdana" pitchFamily="34" charset="0"/>
              <a:cs typeface="Verdana" pitchFamily="34" charset="0"/>
            </a:endParaRPr>
          </a:p>
        </p:txBody>
      </p:sp>
      <p:sp>
        <p:nvSpPr>
          <p:cNvPr id="11" name="Text Box 2"/>
          <p:cNvSpPr txBox="1">
            <a:spLocks noChangeArrowheads="1"/>
          </p:cNvSpPr>
          <p:nvPr/>
        </p:nvSpPr>
        <p:spPr bwMode="auto">
          <a:xfrm>
            <a:off x="4776898" y="4275680"/>
            <a:ext cx="1836204" cy="523220"/>
          </a:xfrm>
          <a:prstGeom prst="rect">
            <a:avLst/>
          </a:prstGeom>
          <a:solidFill>
            <a:schemeClr val="accent1"/>
          </a:solidFill>
          <a:ln w="9525">
            <a:solidFill>
              <a:schemeClr val="tx1"/>
            </a:solidFill>
            <a:miter lim="800000"/>
            <a:headEnd/>
            <a:tailEnd/>
          </a:ln>
        </p:spPr>
        <p:txBody>
          <a:bodyPr wrap="square">
            <a:spAutoFit/>
          </a:bodyPr>
          <a:lstStyle/>
          <a:p>
            <a:pPr algn="ctr">
              <a:spcBef>
                <a:spcPct val="50000"/>
              </a:spcBef>
            </a:pPr>
            <a:r>
              <a:rPr lang="en-US" sz="1400" dirty="0" smtClean="0">
                <a:solidFill>
                  <a:schemeClr val="bg1"/>
                </a:solidFill>
                <a:latin typeface="Verdana" pitchFamily="34" charset="0"/>
                <a:ea typeface="Verdana" pitchFamily="34" charset="0"/>
                <a:cs typeface="Verdana" pitchFamily="34" charset="0"/>
              </a:rPr>
              <a:t>Integration in 3D models</a:t>
            </a:r>
            <a:endParaRPr lang="en-US" sz="1400" dirty="0">
              <a:solidFill>
                <a:schemeClr val="bg1"/>
              </a:solidFill>
              <a:latin typeface="Verdana" pitchFamily="34" charset="0"/>
              <a:ea typeface="Verdana" pitchFamily="34" charset="0"/>
              <a:cs typeface="Verdana" pitchFamily="34" charset="0"/>
            </a:endParaRPr>
          </a:p>
        </p:txBody>
      </p:sp>
      <p:sp>
        <p:nvSpPr>
          <p:cNvPr id="12" name="Text Box 2"/>
          <p:cNvSpPr txBox="1">
            <a:spLocks noChangeArrowheads="1"/>
          </p:cNvSpPr>
          <p:nvPr/>
        </p:nvSpPr>
        <p:spPr bwMode="auto">
          <a:xfrm>
            <a:off x="6955140" y="4287716"/>
            <a:ext cx="1800200" cy="523220"/>
          </a:xfrm>
          <a:prstGeom prst="rect">
            <a:avLst/>
          </a:prstGeom>
          <a:solidFill>
            <a:schemeClr val="accent1"/>
          </a:solidFill>
          <a:ln w="9525">
            <a:solidFill>
              <a:schemeClr val="tx1"/>
            </a:solidFill>
            <a:miter lim="800000"/>
            <a:headEnd/>
            <a:tailEnd/>
          </a:ln>
        </p:spPr>
        <p:txBody>
          <a:bodyPr wrap="square">
            <a:spAutoFit/>
          </a:bodyPr>
          <a:lstStyle/>
          <a:p>
            <a:pPr algn="ctr">
              <a:spcBef>
                <a:spcPct val="50000"/>
              </a:spcBef>
            </a:pPr>
            <a:r>
              <a:rPr lang="en-US" sz="1400" dirty="0" smtClean="0">
                <a:solidFill>
                  <a:schemeClr val="bg1"/>
                </a:solidFill>
                <a:latin typeface="Verdana" pitchFamily="34" charset="0"/>
                <a:ea typeface="Verdana" pitchFamily="34" charset="0"/>
                <a:cs typeface="Verdana" pitchFamily="34" charset="0"/>
              </a:rPr>
              <a:t>Installation &amp; analysis of data</a:t>
            </a:r>
            <a:endParaRPr lang="en-US" sz="1400" dirty="0">
              <a:solidFill>
                <a:schemeClr val="bg1"/>
              </a:solidFill>
              <a:latin typeface="Verdana" pitchFamily="34" charset="0"/>
              <a:ea typeface="Verdana" pitchFamily="34" charset="0"/>
              <a:cs typeface="Verdana" pitchFamily="34" charset="0"/>
            </a:endParaRPr>
          </a:p>
        </p:txBody>
      </p:sp>
      <p:sp>
        <p:nvSpPr>
          <p:cNvPr id="13" name="TextBox 12"/>
          <p:cNvSpPr txBox="1">
            <a:spLocks noChangeArrowheads="1"/>
          </p:cNvSpPr>
          <p:nvPr/>
        </p:nvSpPr>
        <p:spPr bwMode="auto">
          <a:xfrm>
            <a:off x="6876" y="5098391"/>
            <a:ext cx="2396852" cy="1200329"/>
          </a:xfrm>
          <a:prstGeom prst="rect">
            <a:avLst/>
          </a:prstGeom>
          <a:noFill/>
          <a:ln w="9525">
            <a:solidFill>
              <a:schemeClr val="accent1"/>
            </a:solidFill>
            <a:miter lim="800000"/>
            <a:headEnd/>
            <a:tailEnd/>
          </a:ln>
        </p:spPr>
        <p:txBody>
          <a:bodyPr wrap="square">
            <a:spAutoFit/>
          </a:bodyPr>
          <a:lstStyle/>
          <a:p>
            <a:pPr marL="171450" indent="-171450">
              <a:buFont typeface="Arial" panose="020B0604020202020204" pitchFamily="34" charset="0"/>
              <a:buChar char="•"/>
            </a:pPr>
            <a:r>
              <a:rPr lang="en-US" sz="1200" dirty="0" smtClean="0">
                <a:solidFill>
                  <a:schemeClr val="tx2"/>
                </a:solidFill>
                <a:latin typeface="Verdana" pitchFamily="34" charset="0"/>
                <a:ea typeface="Verdana" pitchFamily="34" charset="0"/>
                <a:cs typeface="Verdana" pitchFamily="34" charset="0"/>
              </a:rPr>
              <a:t>Length between girders not the same</a:t>
            </a:r>
          </a:p>
          <a:p>
            <a:pPr marL="171450" indent="-171450">
              <a:buFont typeface="Arial" panose="020B0604020202020204" pitchFamily="34" charset="0"/>
              <a:buChar char="•"/>
            </a:pPr>
            <a:r>
              <a:rPr lang="en-US" sz="1200" dirty="0" smtClean="0">
                <a:solidFill>
                  <a:schemeClr val="tx2"/>
                </a:solidFill>
                <a:latin typeface="Verdana" pitchFamily="34" charset="0"/>
                <a:ea typeface="Verdana" pitchFamily="34" charset="0"/>
                <a:cs typeface="Verdana" pitchFamily="34" charset="0"/>
              </a:rPr>
              <a:t>Use of </a:t>
            </a:r>
            <a:r>
              <a:rPr lang="en-US" sz="1200" dirty="0" err="1" smtClean="0">
                <a:solidFill>
                  <a:schemeClr val="tx2"/>
                </a:solidFill>
                <a:latin typeface="Verdana" pitchFamily="34" charset="0"/>
                <a:ea typeface="Verdana" pitchFamily="34" charset="0"/>
                <a:cs typeface="Verdana" pitchFamily="34" charset="0"/>
              </a:rPr>
              <a:t>oWPS</a:t>
            </a:r>
            <a:r>
              <a:rPr lang="en-US" sz="1200" dirty="0" smtClean="0">
                <a:solidFill>
                  <a:schemeClr val="tx2"/>
                </a:solidFill>
                <a:latin typeface="Verdana" pitchFamily="34" charset="0"/>
                <a:ea typeface="Verdana" pitchFamily="34" charset="0"/>
                <a:cs typeface="Verdana" pitchFamily="34" charset="0"/>
              </a:rPr>
              <a:t> interface</a:t>
            </a:r>
          </a:p>
          <a:p>
            <a:pPr marL="171450" indent="-171450">
              <a:buFont typeface="Arial" panose="020B0604020202020204" pitchFamily="34" charset="0"/>
              <a:buChar char="•"/>
            </a:pPr>
            <a:r>
              <a:rPr lang="en-US" sz="1200" dirty="0" smtClean="0">
                <a:solidFill>
                  <a:schemeClr val="tx2"/>
                </a:solidFill>
                <a:latin typeface="Verdana" pitchFamily="34" charset="0"/>
                <a:ea typeface="Verdana" pitchFamily="34" charset="0"/>
                <a:cs typeface="Verdana" pitchFamily="34" charset="0"/>
              </a:rPr>
              <a:t>Choice of the components</a:t>
            </a:r>
          </a:p>
          <a:p>
            <a:pPr marL="171450" indent="-171450">
              <a:buFont typeface="Arial" panose="020B0604020202020204" pitchFamily="34" charset="0"/>
              <a:buChar char="•"/>
            </a:pPr>
            <a:r>
              <a:rPr lang="en-US" sz="1200" dirty="0" smtClean="0">
                <a:solidFill>
                  <a:schemeClr val="tx2"/>
                </a:solidFill>
                <a:latin typeface="Verdana" pitchFamily="34" charset="0"/>
                <a:ea typeface="Verdana" pitchFamily="34" charset="0"/>
                <a:cs typeface="Verdana" pitchFamily="34" charset="0"/>
              </a:rPr>
              <a:t>Software, preparation of database</a:t>
            </a:r>
          </a:p>
        </p:txBody>
      </p:sp>
      <p:sp>
        <p:nvSpPr>
          <p:cNvPr id="14" name="TextBox 13"/>
          <p:cNvSpPr txBox="1">
            <a:spLocks noChangeArrowheads="1"/>
          </p:cNvSpPr>
          <p:nvPr/>
        </p:nvSpPr>
        <p:spPr bwMode="auto">
          <a:xfrm>
            <a:off x="2547844" y="5098391"/>
            <a:ext cx="2016224" cy="1200329"/>
          </a:xfrm>
          <a:prstGeom prst="rect">
            <a:avLst/>
          </a:prstGeom>
          <a:noFill/>
          <a:ln w="9525">
            <a:solidFill>
              <a:schemeClr val="accent1"/>
            </a:solidFill>
            <a:miter lim="800000"/>
            <a:headEnd/>
            <a:tailEnd/>
          </a:ln>
        </p:spPr>
        <p:txBody>
          <a:bodyPr wrap="square">
            <a:spAutoFit/>
          </a:bodyPr>
          <a:lstStyle/>
          <a:p>
            <a:pPr marL="171450" indent="-171450">
              <a:buFont typeface="Arial" panose="020B0604020202020204" pitchFamily="34" charset="0"/>
              <a:buChar char="•"/>
            </a:pPr>
            <a:r>
              <a:rPr lang="en-US" sz="1200" dirty="0" smtClean="0">
                <a:solidFill>
                  <a:schemeClr val="tx2"/>
                </a:solidFill>
                <a:latin typeface="Verdana" pitchFamily="34" charset="0"/>
                <a:ea typeface="Verdana" pitchFamily="34" charset="0"/>
                <a:cs typeface="Verdana" pitchFamily="34" charset="0"/>
              </a:rPr>
              <a:t>Influence of T°</a:t>
            </a:r>
          </a:p>
          <a:p>
            <a:pPr marL="171450" indent="-171450">
              <a:buFont typeface="Arial" panose="020B0604020202020204" pitchFamily="34" charset="0"/>
              <a:buChar char="•"/>
            </a:pPr>
            <a:r>
              <a:rPr lang="en-US" sz="1200" dirty="0" smtClean="0">
                <a:solidFill>
                  <a:schemeClr val="tx2"/>
                </a:solidFill>
                <a:latin typeface="Verdana" pitchFamily="34" charset="0"/>
                <a:ea typeface="Verdana" pitchFamily="34" charset="0"/>
                <a:cs typeface="Verdana" pitchFamily="34" charset="0"/>
              </a:rPr>
              <a:t>Necessity of thermal shielding</a:t>
            </a:r>
          </a:p>
          <a:p>
            <a:pPr marL="171450" indent="-171450">
              <a:buFont typeface="Arial" panose="020B0604020202020204" pitchFamily="34" charset="0"/>
              <a:buChar char="•"/>
            </a:pPr>
            <a:endParaRPr lang="en-US" sz="1200" dirty="0" smtClean="0">
              <a:solidFill>
                <a:schemeClr val="tx2"/>
              </a:solidFill>
              <a:latin typeface="Verdana" pitchFamily="34" charset="0"/>
              <a:ea typeface="Verdana" pitchFamily="34" charset="0"/>
              <a:cs typeface="Verdana" pitchFamily="34" charset="0"/>
            </a:endParaRPr>
          </a:p>
          <a:p>
            <a:pPr marL="171450" indent="-171450">
              <a:buFont typeface="Arial" panose="020B0604020202020204" pitchFamily="34" charset="0"/>
              <a:buChar char="•"/>
            </a:pPr>
            <a:endParaRPr lang="en-US" sz="1200" dirty="0" smtClean="0">
              <a:solidFill>
                <a:schemeClr val="tx2"/>
              </a:solidFill>
              <a:latin typeface="Verdana" pitchFamily="34" charset="0"/>
              <a:ea typeface="Verdana" pitchFamily="34" charset="0"/>
              <a:cs typeface="Verdana" pitchFamily="34" charset="0"/>
            </a:endParaRPr>
          </a:p>
          <a:p>
            <a:pPr marL="171450" indent="-171450">
              <a:buFont typeface="Arial" panose="020B0604020202020204" pitchFamily="34" charset="0"/>
              <a:buChar char="•"/>
            </a:pPr>
            <a:endParaRPr lang="en-US" sz="1200" dirty="0" smtClean="0">
              <a:solidFill>
                <a:schemeClr val="tx2"/>
              </a:solidFill>
              <a:latin typeface="Verdana" pitchFamily="34" charset="0"/>
              <a:ea typeface="Verdana" pitchFamily="34" charset="0"/>
              <a:cs typeface="Verdana" pitchFamily="34" charset="0"/>
            </a:endParaRPr>
          </a:p>
        </p:txBody>
      </p:sp>
      <p:sp>
        <p:nvSpPr>
          <p:cNvPr id="15" name="TextBox 14"/>
          <p:cNvSpPr txBox="1">
            <a:spLocks noChangeArrowheads="1"/>
          </p:cNvSpPr>
          <p:nvPr/>
        </p:nvSpPr>
        <p:spPr bwMode="auto">
          <a:xfrm>
            <a:off x="4715659" y="5087678"/>
            <a:ext cx="2016224" cy="1200329"/>
          </a:xfrm>
          <a:prstGeom prst="rect">
            <a:avLst/>
          </a:prstGeom>
          <a:noFill/>
          <a:ln w="9525">
            <a:solidFill>
              <a:schemeClr val="accent1"/>
            </a:solidFill>
            <a:miter lim="800000"/>
            <a:headEnd/>
            <a:tailEnd/>
          </a:ln>
        </p:spPr>
        <p:txBody>
          <a:bodyPr wrap="square">
            <a:spAutoFit/>
          </a:bodyPr>
          <a:lstStyle/>
          <a:p>
            <a:pPr marL="171450" indent="-171450">
              <a:buFont typeface="Arial" panose="020B0604020202020204" pitchFamily="34" charset="0"/>
              <a:buChar char="•"/>
            </a:pPr>
            <a:r>
              <a:rPr lang="en-US" sz="1200" dirty="0" smtClean="0">
                <a:solidFill>
                  <a:schemeClr val="tx2"/>
                </a:solidFill>
                <a:latin typeface="Verdana" pitchFamily="34" charset="0"/>
                <a:ea typeface="Verdana" pitchFamily="34" charset="0"/>
                <a:cs typeface="Verdana" pitchFamily="34" charset="0"/>
              </a:rPr>
              <a:t>Exchange of 3D models</a:t>
            </a:r>
          </a:p>
          <a:p>
            <a:pPr marL="171450" indent="-171450">
              <a:buFont typeface="Arial" panose="020B0604020202020204" pitchFamily="34" charset="0"/>
              <a:buChar char="•"/>
            </a:pPr>
            <a:endParaRPr lang="en-US" sz="1200" dirty="0" smtClean="0">
              <a:solidFill>
                <a:schemeClr val="tx2"/>
              </a:solidFill>
              <a:latin typeface="Verdana" pitchFamily="34" charset="0"/>
              <a:ea typeface="Verdana" pitchFamily="34" charset="0"/>
              <a:cs typeface="Verdana" pitchFamily="34" charset="0"/>
            </a:endParaRPr>
          </a:p>
          <a:p>
            <a:pPr marL="171450" indent="-171450">
              <a:buFont typeface="Arial" panose="020B0604020202020204" pitchFamily="34" charset="0"/>
              <a:buChar char="•"/>
            </a:pPr>
            <a:endParaRPr lang="en-US" sz="1200" dirty="0" smtClean="0">
              <a:solidFill>
                <a:schemeClr val="tx2"/>
              </a:solidFill>
              <a:latin typeface="Verdana" pitchFamily="34" charset="0"/>
              <a:ea typeface="Verdana" pitchFamily="34" charset="0"/>
              <a:cs typeface="Verdana" pitchFamily="34" charset="0"/>
            </a:endParaRPr>
          </a:p>
          <a:p>
            <a:pPr marL="171450" indent="-171450">
              <a:buFont typeface="Arial" panose="020B0604020202020204" pitchFamily="34" charset="0"/>
              <a:buChar char="•"/>
            </a:pPr>
            <a:endParaRPr lang="en-US" sz="1200" dirty="0" smtClean="0">
              <a:solidFill>
                <a:schemeClr val="tx2"/>
              </a:solidFill>
              <a:latin typeface="Verdana" pitchFamily="34" charset="0"/>
              <a:ea typeface="Verdana" pitchFamily="34" charset="0"/>
              <a:cs typeface="Verdana" pitchFamily="34" charset="0"/>
            </a:endParaRPr>
          </a:p>
          <a:p>
            <a:pPr marL="171450" indent="-171450">
              <a:buFont typeface="Arial" panose="020B0604020202020204" pitchFamily="34" charset="0"/>
              <a:buChar char="•"/>
            </a:pPr>
            <a:endParaRPr lang="en-US" sz="1200" dirty="0" smtClean="0">
              <a:solidFill>
                <a:schemeClr val="tx2"/>
              </a:solidFill>
              <a:latin typeface="Verdana" pitchFamily="34" charset="0"/>
              <a:ea typeface="Verdana" pitchFamily="34" charset="0"/>
              <a:cs typeface="Verdana" pitchFamily="34" charset="0"/>
            </a:endParaRPr>
          </a:p>
        </p:txBody>
      </p:sp>
      <p:sp>
        <p:nvSpPr>
          <p:cNvPr id="16" name="TextBox 15"/>
          <p:cNvSpPr txBox="1">
            <a:spLocks noChangeArrowheads="1"/>
          </p:cNvSpPr>
          <p:nvPr/>
        </p:nvSpPr>
        <p:spPr bwMode="auto">
          <a:xfrm>
            <a:off x="6885092" y="5085658"/>
            <a:ext cx="2016224" cy="1200329"/>
          </a:xfrm>
          <a:prstGeom prst="rect">
            <a:avLst/>
          </a:prstGeom>
          <a:noFill/>
          <a:ln w="9525">
            <a:solidFill>
              <a:schemeClr val="accent1"/>
            </a:solidFill>
            <a:miter lim="800000"/>
            <a:headEnd/>
            <a:tailEnd/>
          </a:ln>
        </p:spPr>
        <p:txBody>
          <a:bodyPr wrap="square">
            <a:spAutoFit/>
          </a:bodyPr>
          <a:lstStyle/>
          <a:p>
            <a:pPr marL="171450" indent="-171450">
              <a:buFont typeface="Arial" panose="020B0604020202020204" pitchFamily="34" charset="0"/>
              <a:buChar char="•"/>
            </a:pPr>
            <a:r>
              <a:rPr lang="en-US" sz="1200" dirty="0" smtClean="0">
                <a:solidFill>
                  <a:schemeClr val="tx2"/>
                </a:solidFill>
                <a:latin typeface="Verdana" pitchFamily="34" charset="0"/>
                <a:ea typeface="Verdana" pitchFamily="34" charset="0"/>
                <a:cs typeface="Verdana" pitchFamily="34" charset="0"/>
              </a:rPr>
              <a:t>Longitudinal position of cradles not good</a:t>
            </a:r>
          </a:p>
          <a:p>
            <a:pPr marL="171450" indent="-171450">
              <a:buFont typeface="Arial" panose="020B0604020202020204" pitchFamily="34" charset="0"/>
              <a:buChar char="•"/>
            </a:pPr>
            <a:r>
              <a:rPr lang="en-US" sz="1200" dirty="0" smtClean="0">
                <a:solidFill>
                  <a:schemeClr val="tx2"/>
                </a:solidFill>
                <a:latin typeface="Verdana" pitchFamily="34" charset="0"/>
                <a:ea typeface="Verdana" pitchFamily="34" charset="0"/>
                <a:cs typeface="Verdana" pitchFamily="34" charset="0"/>
              </a:rPr>
              <a:t>Interferences with other systems</a:t>
            </a:r>
          </a:p>
          <a:p>
            <a:pPr marL="171450" indent="-171450">
              <a:buFont typeface="Arial" panose="020B0604020202020204" pitchFamily="34" charset="0"/>
              <a:buChar char="•"/>
            </a:pPr>
            <a:r>
              <a:rPr lang="en-US" sz="1200" dirty="0" smtClean="0">
                <a:solidFill>
                  <a:schemeClr val="tx2"/>
                </a:solidFill>
                <a:latin typeface="Verdana" pitchFamily="34" charset="0"/>
                <a:ea typeface="Verdana" pitchFamily="34" charset="0"/>
                <a:cs typeface="Verdana" pitchFamily="34" charset="0"/>
              </a:rPr>
              <a:t>One cradle with problem</a:t>
            </a:r>
          </a:p>
        </p:txBody>
      </p:sp>
      <p:pic>
        <p:nvPicPr>
          <p:cNvPr id="17" name="Picture 16" descr="view b.jpg"/>
          <p:cNvPicPr>
            <a:picLocks noChangeAspect="1"/>
          </p:cNvPicPr>
          <p:nvPr/>
        </p:nvPicPr>
        <p:blipFill>
          <a:blip r:embed="rId2" cstate="print"/>
          <a:stretch>
            <a:fillRect/>
          </a:stretch>
        </p:blipFill>
        <p:spPr>
          <a:xfrm>
            <a:off x="6720170" y="1222538"/>
            <a:ext cx="2270140" cy="1296144"/>
          </a:xfrm>
          <a:prstGeom prst="rect">
            <a:avLst/>
          </a:prstGeom>
          <a:ln>
            <a:solidFill>
              <a:schemeClr val="accent1"/>
            </a:solidFill>
          </a:ln>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90844" y="2708920"/>
            <a:ext cx="3143250" cy="1047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8906" y="2708920"/>
            <a:ext cx="3067050" cy="1076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0"/>
          <p:cNvSpPr txBox="1">
            <a:spLocks noChangeArrowheads="1"/>
          </p:cNvSpPr>
          <p:nvPr/>
        </p:nvSpPr>
        <p:spPr bwMode="auto">
          <a:xfrm>
            <a:off x="1576393" y="343700"/>
            <a:ext cx="5975350" cy="1077218"/>
          </a:xfrm>
          <a:prstGeom prst="rect">
            <a:avLst/>
          </a:prstGeom>
          <a:noFill/>
          <a:ln w="9525">
            <a:noFill/>
            <a:miter lim="800000"/>
            <a:headEnd/>
            <a:tailEnd/>
          </a:ln>
        </p:spPr>
        <p:txBody>
          <a:bodyPr wrap="square">
            <a:prstTxWarp prst="textNoShape">
              <a:avLst/>
            </a:prstTxWarp>
            <a:spAutoFit/>
          </a:bodyPr>
          <a:lstStyle/>
          <a:p>
            <a:pPr algn="ctr"/>
            <a:r>
              <a:rPr lang="en-US" sz="3200" b="1" dirty="0" smtClean="0">
                <a:solidFill>
                  <a:schemeClr val="accent1">
                    <a:lumMod val="75000"/>
                  </a:schemeClr>
                </a:solidFill>
                <a:effectLst>
                  <a:outerShdw blurRad="38100" dist="38100" dir="2700000" algn="tl">
                    <a:srgbClr val="000000">
                      <a:alpha val="43137"/>
                    </a:srgbClr>
                  </a:outerShdw>
                </a:effectLst>
                <a:latin typeface="+mj-lt"/>
                <a:ea typeface="Calibri" charset="0"/>
                <a:cs typeface="Calibri" charset="0"/>
              </a:rPr>
              <a:t>Alternative alignment sensor development</a:t>
            </a:r>
            <a:endParaRPr lang="en-US" sz="3200" b="1" dirty="0">
              <a:solidFill>
                <a:schemeClr val="accent1">
                  <a:lumMod val="75000"/>
                </a:schemeClr>
              </a:solidFill>
              <a:effectLst>
                <a:outerShdw blurRad="38100" dist="38100" dir="2700000" algn="tl">
                  <a:srgbClr val="000000">
                    <a:alpha val="43137"/>
                  </a:srgbClr>
                </a:outerShdw>
              </a:effectLst>
              <a:latin typeface="+mj-lt"/>
              <a:ea typeface="Calibri" charset="0"/>
              <a:cs typeface="Calibri" charset="0"/>
            </a:endParaRPr>
          </a:p>
        </p:txBody>
      </p:sp>
    </p:spTree>
    <p:extLst>
      <p:ext uri="{BB962C8B-B14F-4D97-AF65-F5344CB8AC3E}">
        <p14:creationId xmlns:p14="http://schemas.microsoft.com/office/powerpoint/2010/main" val="207133456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70552"/>
            <a:ext cx="7927293" cy="616022"/>
          </a:xfrm>
        </p:spPr>
        <p:txBody>
          <a:bodyPr>
            <a:noAutofit/>
          </a:bodyPr>
          <a:lstStyle/>
          <a:p>
            <a:r>
              <a:rPr lang="en-US" sz="3600" b="1" dirty="0" smtClean="0">
                <a:solidFill>
                  <a:srgbClr val="0A1BC0"/>
                </a:solidFill>
                <a:effectLst>
                  <a:outerShdw blurRad="38100" dist="38100" dir="2700000" algn="tl">
                    <a:srgbClr val="000000">
                      <a:alpha val="43137"/>
                    </a:srgbClr>
                  </a:outerShdw>
                </a:effectLst>
                <a:latin typeface="Comic Sans MS" pitchFamily="66" charset="0"/>
              </a:rPr>
              <a:t>Ground Motion and </a:t>
            </a:r>
            <a:br>
              <a:rPr lang="en-US" sz="3600" b="1" dirty="0" smtClean="0">
                <a:solidFill>
                  <a:srgbClr val="0A1BC0"/>
                </a:solidFill>
                <a:effectLst>
                  <a:outerShdw blurRad="38100" dist="38100" dir="2700000" algn="tl">
                    <a:srgbClr val="000000">
                      <a:alpha val="43137"/>
                    </a:srgbClr>
                  </a:outerShdw>
                </a:effectLst>
                <a:latin typeface="Comic Sans MS" pitchFamily="66" charset="0"/>
              </a:rPr>
            </a:br>
            <a:r>
              <a:rPr lang="en-US" sz="3600" b="1" dirty="0" smtClean="0">
                <a:solidFill>
                  <a:srgbClr val="0A1BC0"/>
                </a:solidFill>
                <a:effectLst>
                  <a:outerShdw blurRad="38100" dist="38100" dir="2700000" algn="tl">
                    <a:srgbClr val="000000">
                      <a:alpha val="43137"/>
                    </a:srgbClr>
                  </a:outerShdw>
                </a:effectLst>
                <a:latin typeface="Comic Sans MS" pitchFamily="66" charset="0"/>
              </a:rPr>
              <a:t>its Mitigation</a:t>
            </a:r>
            <a:endParaRPr lang="en-US" sz="3600" b="1" dirty="0">
              <a:solidFill>
                <a:srgbClr val="0A1BC0"/>
              </a:solidFill>
              <a:effectLst>
                <a:outerShdw blurRad="38100" dist="38100" dir="2700000" algn="tl">
                  <a:srgbClr val="000000">
                    <a:alpha val="43137"/>
                  </a:srgbClr>
                </a:outerShdw>
              </a:effectLst>
              <a:latin typeface="Comic Sans MS" pitchFamily="66" charset="0"/>
            </a:endParaRPr>
          </a:p>
        </p:txBody>
      </p:sp>
      <p:sp>
        <p:nvSpPr>
          <p:cNvPr id="6" name="Slide Number Placeholder 5"/>
          <p:cNvSpPr>
            <a:spLocks noGrp="1"/>
          </p:cNvSpPr>
          <p:nvPr>
            <p:ph type="sldNum" sz="quarter" idx="4294967295"/>
          </p:nvPr>
        </p:nvSpPr>
        <p:spPr>
          <a:xfrm>
            <a:off x="6553200" y="6356350"/>
            <a:ext cx="2133600" cy="365125"/>
          </a:xfrm>
          <a:prstGeom prst="rect">
            <a:avLst/>
          </a:prstGeom>
        </p:spPr>
        <p:txBody>
          <a:bodyPr/>
          <a:lstStyle/>
          <a:p>
            <a:fld id="{0D1D6AF9-1F0E-2547-B7C2-EBD1501318D2}" type="slidenum">
              <a:rPr lang="en-US" smtClean="0"/>
              <a:pPr/>
              <a:t>15</a:t>
            </a:fld>
            <a:endParaRPr lang="en-US"/>
          </a:p>
        </p:txBody>
      </p:sp>
      <p:pic>
        <p:nvPicPr>
          <p:cNvPr id="7" name="Picture 6" descr="preisolator2_Gaddi.png"/>
          <p:cNvPicPr>
            <a:picLocks noChangeAspect="1"/>
          </p:cNvPicPr>
          <p:nvPr/>
        </p:nvPicPr>
        <p:blipFill>
          <a:blip r:embed="rId2" cstate="print"/>
          <a:stretch>
            <a:fillRect/>
          </a:stretch>
        </p:blipFill>
        <p:spPr>
          <a:xfrm>
            <a:off x="4224417" y="1129951"/>
            <a:ext cx="4888483" cy="2593911"/>
          </a:xfrm>
          <a:prstGeom prst="rect">
            <a:avLst/>
          </a:prstGeom>
        </p:spPr>
      </p:pic>
      <p:sp>
        <p:nvSpPr>
          <p:cNvPr id="25" name="Up Arrow 24"/>
          <p:cNvSpPr/>
          <p:nvPr/>
        </p:nvSpPr>
        <p:spPr>
          <a:xfrm>
            <a:off x="6668659" y="3232630"/>
            <a:ext cx="230919" cy="832897"/>
          </a:xfrm>
          <a:prstGeom prst="upArrow">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Up Arrow 25"/>
          <p:cNvSpPr/>
          <p:nvPr/>
        </p:nvSpPr>
        <p:spPr>
          <a:xfrm>
            <a:off x="7360388" y="3232630"/>
            <a:ext cx="230919" cy="832897"/>
          </a:xfrm>
          <a:prstGeom prst="upArrow">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 </a:t>
            </a:r>
            <a:endParaRPr lang="en-US" dirty="0"/>
          </a:p>
        </p:txBody>
      </p:sp>
      <p:pic>
        <p:nvPicPr>
          <p:cNvPr id="28" name="Picture 22" descr="p1.tiff"/>
          <p:cNvPicPr>
            <a:picLocks noChangeAspect="1"/>
          </p:cNvPicPr>
          <p:nvPr/>
        </p:nvPicPr>
        <p:blipFill>
          <a:blip r:embed="rId3"/>
          <a:srcRect/>
          <a:stretch>
            <a:fillRect/>
          </a:stretch>
        </p:blipFill>
        <p:spPr bwMode="auto">
          <a:xfrm>
            <a:off x="4635501" y="3788491"/>
            <a:ext cx="4279144" cy="3069509"/>
          </a:xfrm>
          <a:prstGeom prst="rect">
            <a:avLst/>
          </a:prstGeom>
          <a:noFill/>
          <a:ln w="9525">
            <a:noFill/>
            <a:miter lim="800000"/>
            <a:headEnd/>
            <a:tailEnd/>
          </a:ln>
        </p:spPr>
      </p:pic>
      <p:sp>
        <p:nvSpPr>
          <p:cNvPr id="29" name="TextBox 28"/>
          <p:cNvSpPr txBox="1"/>
          <p:nvPr/>
        </p:nvSpPr>
        <p:spPr>
          <a:xfrm>
            <a:off x="395536" y="4692584"/>
            <a:ext cx="3667675" cy="1477328"/>
          </a:xfrm>
          <a:prstGeom prst="rect">
            <a:avLst/>
          </a:prstGeom>
          <a:solidFill>
            <a:schemeClr val="accent5"/>
          </a:solidFill>
        </p:spPr>
        <p:txBody>
          <a:bodyPr wrap="square" rtlCol="0">
            <a:spAutoFit/>
          </a:bodyPr>
          <a:lstStyle/>
          <a:p>
            <a:r>
              <a:rPr lang="en-US" dirty="0" smtClean="0"/>
              <a:t>Natural ground motion can impact the luminosity</a:t>
            </a:r>
          </a:p>
          <a:p>
            <a:pPr>
              <a:buFont typeface="Arial"/>
              <a:buChar char="•"/>
            </a:pPr>
            <a:r>
              <a:rPr lang="en-US" dirty="0" smtClean="0"/>
              <a:t> typical </a:t>
            </a:r>
            <a:r>
              <a:rPr lang="en-US" dirty="0" err="1" smtClean="0"/>
              <a:t>quadrupole</a:t>
            </a:r>
            <a:r>
              <a:rPr lang="en-US" dirty="0" smtClean="0"/>
              <a:t> jitter tolerance O(1nm) in main </a:t>
            </a:r>
            <a:r>
              <a:rPr lang="en-US" dirty="0" err="1" smtClean="0"/>
              <a:t>linac</a:t>
            </a:r>
            <a:r>
              <a:rPr lang="en-US" dirty="0" smtClean="0"/>
              <a:t> and O(0.1nm) in final doublet</a:t>
            </a:r>
          </a:p>
        </p:txBody>
      </p:sp>
      <p:sp>
        <p:nvSpPr>
          <p:cNvPr id="16" name="Up Arrow 15"/>
          <p:cNvSpPr/>
          <p:nvPr/>
        </p:nvSpPr>
        <p:spPr>
          <a:xfrm>
            <a:off x="7772744" y="2148715"/>
            <a:ext cx="230919" cy="556386"/>
          </a:xfrm>
          <a:prstGeom prst="up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Up Arrow 16"/>
          <p:cNvSpPr/>
          <p:nvPr/>
        </p:nvSpPr>
        <p:spPr>
          <a:xfrm>
            <a:off x="5727456" y="2148714"/>
            <a:ext cx="230919" cy="556386"/>
          </a:xfrm>
          <a:prstGeom prst="up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8" name="Picture 17" descr="offset.eps"/>
          <p:cNvPicPr>
            <a:picLocks noChangeAspect="1"/>
          </p:cNvPicPr>
          <p:nvPr/>
        </p:nvPicPr>
        <p:blipFill>
          <a:blip r:embed="rId4"/>
          <a:stretch>
            <a:fillRect/>
          </a:stretch>
        </p:blipFill>
        <p:spPr>
          <a:xfrm>
            <a:off x="-55345" y="1412776"/>
            <a:ext cx="4281404" cy="2996983"/>
          </a:xfrm>
          <a:prstGeom prst="rect">
            <a:avLst/>
          </a:prstGeom>
        </p:spPr>
      </p:pic>
    </p:spTree>
    <p:extLst>
      <p:ext uri="{BB962C8B-B14F-4D97-AF65-F5344CB8AC3E}">
        <p14:creationId xmlns:p14="http://schemas.microsoft.com/office/powerpoint/2010/main" val="429156164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84674" y="197813"/>
            <a:ext cx="6504384" cy="762000"/>
          </a:xfrm>
        </p:spPr>
        <p:txBody>
          <a:bodyPr>
            <a:noAutofit/>
          </a:bodyPr>
          <a:lstStyle/>
          <a:p>
            <a:r>
              <a:rPr lang="en-US" sz="3600" b="1" dirty="0" smtClean="0">
                <a:solidFill>
                  <a:srgbClr val="0A1BC0"/>
                </a:solidFill>
                <a:effectLst>
                  <a:outerShdw blurRad="38100" dist="38100" dir="2700000" algn="tl">
                    <a:srgbClr val="000000">
                      <a:alpha val="43137"/>
                    </a:srgbClr>
                  </a:outerShdw>
                </a:effectLst>
                <a:latin typeface="Comic Sans MS" pitchFamily="66" charset="0"/>
              </a:rPr>
              <a:t>Active Stabilization Results</a:t>
            </a:r>
            <a:endParaRPr lang="en-US" sz="3600" b="1" dirty="0">
              <a:solidFill>
                <a:srgbClr val="0A1BC0"/>
              </a:solidFill>
              <a:effectLst>
                <a:outerShdw blurRad="38100" dist="38100" dir="2700000" algn="tl">
                  <a:srgbClr val="000000">
                    <a:alpha val="43137"/>
                  </a:srgbClr>
                </a:outerShdw>
              </a:effectLst>
              <a:latin typeface="Comic Sans MS" pitchFamily="66" charset="0"/>
            </a:endParaRPr>
          </a:p>
        </p:txBody>
      </p:sp>
      <p:pic>
        <p:nvPicPr>
          <p:cNvPr id="14" name="Picture 3"/>
          <p:cNvPicPr>
            <a:picLocks noChangeAspect="1" noChangeArrowheads="1"/>
          </p:cNvPicPr>
          <p:nvPr/>
        </p:nvPicPr>
        <p:blipFill>
          <a:blip r:embed="rId2" cstate="print"/>
          <a:srcRect/>
          <a:stretch>
            <a:fillRect/>
          </a:stretch>
        </p:blipFill>
        <p:spPr bwMode="auto">
          <a:xfrm>
            <a:off x="134073" y="1152425"/>
            <a:ext cx="2329081" cy="3059690"/>
          </a:xfrm>
          <a:prstGeom prst="rect">
            <a:avLst/>
          </a:prstGeom>
          <a:noFill/>
          <a:ln w="9525">
            <a:noFill/>
            <a:miter lim="800000"/>
            <a:headEnd/>
            <a:tailEnd/>
          </a:ln>
        </p:spPr>
      </p:pic>
      <p:graphicFrame>
        <p:nvGraphicFramePr>
          <p:cNvPr id="15" name="Table 14"/>
          <p:cNvGraphicFramePr>
            <a:graphicFrameLocks noGrp="1"/>
          </p:cNvGraphicFramePr>
          <p:nvPr>
            <p:extLst>
              <p:ext uri="{D42A27DB-BD31-4B8C-83A1-F6EECF244321}">
                <p14:modId xmlns:p14="http://schemas.microsoft.com/office/powerpoint/2010/main" val="4123573040"/>
              </p:ext>
            </p:extLst>
          </p:nvPr>
        </p:nvGraphicFramePr>
        <p:xfrm>
          <a:off x="6228184" y="4572250"/>
          <a:ext cx="2890568" cy="1527175"/>
        </p:xfrm>
        <a:graphic>
          <a:graphicData uri="http://schemas.openxmlformats.org/drawingml/2006/table">
            <a:tbl>
              <a:tblPr firstRow="1" bandRow="1">
                <a:tableStyleId>{5C22544A-7EE6-4342-B048-85BDC9FD1C3A}</a:tableStyleId>
              </a:tblPr>
              <a:tblGrid>
                <a:gridCol w="1564920"/>
                <a:gridCol w="1325648"/>
              </a:tblGrid>
              <a:tr h="414655">
                <a:tc>
                  <a:txBody>
                    <a:bodyPr/>
                    <a:lstStyle/>
                    <a:p>
                      <a:endParaRPr lang="en-US" dirty="0">
                        <a:solidFill>
                          <a:srgbClr val="0000FF"/>
                        </a:solidFill>
                      </a:endParaRPr>
                    </a:p>
                  </a:txBody>
                  <a:tcPr/>
                </a:tc>
                <a:tc>
                  <a:txBody>
                    <a:bodyPr/>
                    <a:lstStyle/>
                    <a:p>
                      <a:pPr algn="ctr"/>
                      <a:r>
                        <a:rPr lang="en-US" dirty="0" smtClean="0"/>
                        <a:t>B10</a:t>
                      </a:r>
                      <a:endParaRPr lang="en-US" dirty="0"/>
                    </a:p>
                  </a:txBody>
                  <a:tcPr/>
                </a:tc>
              </a:tr>
              <a:tr h="370840">
                <a:tc>
                  <a:txBody>
                    <a:bodyPr/>
                    <a:lstStyle/>
                    <a:p>
                      <a:r>
                        <a:rPr lang="en-US" dirty="0" smtClean="0"/>
                        <a:t>No</a:t>
                      </a:r>
                      <a:r>
                        <a:rPr lang="en-US" baseline="0" dirty="0" smtClean="0"/>
                        <a:t> stab.</a:t>
                      </a:r>
                      <a:endParaRPr lang="en-US"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solidFill>
                            <a:srgbClr val="008000"/>
                          </a:solidFill>
                        </a:rPr>
                        <a:t>53%</a:t>
                      </a:r>
                      <a:r>
                        <a:rPr lang="en-US" dirty="0" smtClean="0"/>
                        <a:t>/</a:t>
                      </a:r>
                      <a:r>
                        <a:rPr lang="en-US" dirty="0" smtClean="0">
                          <a:solidFill>
                            <a:srgbClr val="FF0000"/>
                          </a:solidFill>
                        </a:rPr>
                        <a:t>68%</a:t>
                      </a:r>
                    </a:p>
                  </a:txBody>
                  <a:tcPr/>
                </a:tc>
              </a:tr>
              <a:tr h="370840">
                <a:tc>
                  <a:txBody>
                    <a:bodyPr/>
                    <a:lstStyle/>
                    <a:p>
                      <a:r>
                        <a:rPr lang="en-US" dirty="0" smtClean="0"/>
                        <a:t>Current</a:t>
                      </a:r>
                      <a:r>
                        <a:rPr lang="en-US" baseline="0" dirty="0" smtClean="0"/>
                        <a:t> s</a:t>
                      </a:r>
                      <a:r>
                        <a:rPr lang="en-US" dirty="0" smtClean="0"/>
                        <a:t>tab.</a:t>
                      </a:r>
                      <a:endParaRPr lang="en-US"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solidFill>
                            <a:srgbClr val="008000"/>
                          </a:solidFill>
                        </a:rPr>
                        <a:t>108%</a:t>
                      </a:r>
                      <a:r>
                        <a:rPr lang="en-US" dirty="0" smtClean="0"/>
                        <a:t>/</a:t>
                      </a:r>
                      <a:r>
                        <a:rPr lang="en-US" dirty="0" smtClean="0">
                          <a:solidFill>
                            <a:srgbClr val="FF0000"/>
                          </a:solidFill>
                        </a:rPr>
                        <a:t>13%</a:t>
                      </a:r>
                    </a:p>
                  </a:txBody>
                  <a:tcPr/>
                </a:tc>
              </a:tr>
              <a:tr h="370840">
                <a:tc>
                  <a:txBody>
                    <a:bodyPr/>
                    <a:lstStyle/>
                    <a:p>
                      <a:r>
                        <a:rPr lang="en-US" dirty="0" smtClean="0"/>
                        <a:t>Future stab.</a:t>
                      </a:r>
                      <a:endParaRPr lang="en-US"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solidFill>
                            <a:srgbClr val="008000"/>
                          </a:solidFill>
                        </a:rPr>
                        <a:t>118%</a:t>
                      </a:r>
                      <a:r>
                        <a:rPr lang="en-US" dirty="0" smtClean="0"/>
                        <a:t>/</a:t>
                      </a:r>
                      <a:r>
                        <a:rPr lang="en-US" dirty="0" smtClean="0">
                          <a:solidFill>
                            <a:srgbClr val="FF0000"/>
                          </a:solidFill>
                        </a:rPr>
                        <a:t>3%</a:t>
                      </a:r>
                    </a:p>
                  </a:txBody>
                  <a:tcPr/>
                </a:tc>
              </a:tr>
            </a:tbl>
          </a:graphicData>
        </a:graphic>
      </p:graphicFrame>
      <p:pic>
        <p:nvPicPr>
          <p:cNvPr id="16" name="Picture 15" descr="tf_QP_stab.eps"/>
          <p:cNvPicPr>
            <a:picLocks noChangeAspect="1"/>
          </p:cNvPicPr>
          <p:nvPr/>
        </p:nvPicPr>
        <p:blipFill>
          <a:blip r:embed="rId3"/>
          <a:stretch>
            <a:fillRect/>
          </a:stretch>
        </p:blipFill>
        <p:spPr>
          <a:xfrm>
            <a:off x="3635896" y="943827"/>
            <a:ext cx="4969086" cy="2975991"/>
          </a:xfrm>
          <a:prstGeom prst="rect">
            <a:avLst/>
          </a:prstGeom>
        </p:spPr>
      </p:pic>
      <p:sp>
        <p:nvSpPr>
          <p:cNvPr id="17" name="TextBox 16"/>
          <p:cNvSpPr txBox="1"/>
          <p:nvPr/>
        </p:nvSpPr>
        <p:spPr>
          <a:xfrm>
            <a:off x="6491431" y="3898026"/>
            <a:ext cx="2627321" cy="646331"/>
          </a:xfrm>
          <a:prstGeom prst="rect">
            <a:avLst/>
          </a:prstGeom>
          <a:solidFill>
            <a:schemeClr val="accent1">
              <a:lumMod val="20000"/>
              <a:lumOff val="80000"/>
            </a:schemeClr>
          </a:solidFill>
        </p:spPr>
        <p:txBody>
          <a:bodyPr wrap="square" rtlCol="0">
            <a:spAutoFit/>
          </a:bodyPr>
          <a:lstStyle/>
          <a:p>
            <a:pPr algn="ctr"/>
            <a:r>
              <a:rPr lang="en-US" dirty="0" smtClean="0"/>
              <a:t>Luminosity </a:t>
            </a:r>
            <a:r>
              <a:rPr lang="en-US" dirty="0" smtClean="0">
                <a:solidFill>
                  <a:srgbClr val="008000"/>
                </a:solidFill>
              </a:rPr>
              <a:t>achieved</a:t>
            </a:r>
            <a:r>
              <a:rPr lang="en-US" dirty="0" smtClean="0"/>
              <a:t>/</a:t>
            </a:r>
            <a:r>
              <a:rPr lang="en-US" dirty="0" smtClean="0">
                <a:solidFill>
                  <a:srgbClr val="FF0000"/>
                </a:solidFill>
              </a:rPr>
              <a:t>lost</a:t>
            </a:r>
            <a:r>
              <a:rPr lang="en-US" dirty="0" smtClean="0"/>
              <a:t> [%]</a:t>
            </a:r>
            <a:endParaRPr lang="en-US" dirty="0"/>
          </a:p>
        </p:txBody>
      </p:sp>
      <p:sp>
        <p:nvSpPr>
          <p:cNvPr id="13" name="Right Arrow 12"/>
          <p:cNvSpPr/>
          <p:nvPr/>
        </p:nvSpPr>
        <p:spPr>
          <a:xfrm>
            <a:off x="2560321" y="2086125"/>
            <a:ext cx="978408" cy="4846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8" name="Picture 22" descr="p1.tiff"/>
          <p:cNvPicPr>
            <a:picLocks noChangeAspect="1"/>
          </p:cNvPicPr>
          <p:nvPr/>
        </p:nvPicPr>
        <p:blipFill>
          <a:blip r:embed="rId4"/>
          <a:srcRect/>
          <a:stretch>
            <a:fillRect/>
          </a:stretch>
        </p:blipFill>
        <p:spPr bwMode="auto">
          <a:xfrm>
            <a:off x="34569" y="4442064"/>
            <a:ext cx="3107196" cy="2228850"/>
          </a:xfrm>
          <a:prstGeom prst="rect">
            <a:avLst/>
          </a:prstGeom>
          <a:noFill/>
          <a:ln w="9525">
            <a:noFill/>
            <a:miter lim="800000"/>
            <a:headEnd/>
            <a:tailEnd/>
          </a:ln>
        </p:spPr>
      </p:pic>
      <p:sp>
        <p:nvSpPr>
          <p:cNvPr id="25" name="TextBox 24"/>
          <p:cNvSpPr txBox="1"/>
          <p:nvPr/>
        </p:nvSpPr>
        <p:spPr>
          <a:xfrm>
            <a:off x="3399706" y="6186269"/>
            <a:ext cx="2251225" cy="646331"/>
          </a:xfrm>
          <a:prstGeom prst="rect">
            <a:avLst/>
          </a:prstGeom>
          <a:solidFill>
            <a:schemeClr val="accent5"/>
          </a:solidFill>
        </p:spPr>
        <p:txBody>
          <a:bodyPr wrap="none" rtlCol="0">
            <a:spAutoFit/>
          </a:bodyPr>
          <a:lstStyle/>
          <a:p>
            <a:pPr algn="ctr"/>
            <a:r>
              <a:rPr lang="en-US" dirty="0" smtClean="0"/>
              <a:t>Machine model</a:t>
            </a:r>
          </a:p>
          <a:p>
            <a:pPr algn="ctr"/>
            <a:r>
              <a:rPr lang="en-US" dirty="0" smtClean="0"/>
              <a:t>Beam-based feedback</a:t>
            </a:r>
          </a:p>
        </p:txBody>
      </p:sp>
      <p:cxnSp>
        <p:nvCxnSpPr>
          <p:cNvPr id="26" name="Elbow Connector 25"/>
          <p:cNvCxnSpPr/>
          <p:nvPr/>
        </p:nvCxnSpPr>
        <p:spPr>
          <a:xfrm rot="5400000">
            <a:off x="4954736" y="3357802"/>
            <a:ext cx="978276" cy="1815410"/>
          </a:xfrm>
          <a:prstGeom prst="bentConnector3">
            <a:avLst>
              <a:gd name="adj1" fmla="val 51973"/>
            </a:avLst>
          </a:prstGeom>
          <a:ln w="63500">
            <a:tailEnd type="arrow"/>
          </a:ln>
        </p:spPr>
        <p:style>
          <a:lnRef idx="2">
            <a:schemeClr val="accent1"/>
          </a:lnRef>
          <a:fillRef idx="0">
            <a:schemeClr val="accent1"/>
          </a:fillRef>
          <a:effectRef idx="1">
            <a:schemeClr val="accent1"/>
          </a:effectRef>
          <a:fontRef idx="minor">
            <a:schemeClr val="tx1"/>
          </a:fontRef>
        </p:style>
      </p:cxnSp>
      <p:cxnSp>
        <p:nvCxnSpPr>
          <p:cNvPr id="27" name="Elbow Connector 26"/>
          <p:cNvCxnSpPr/>
          <p:nvPr/>
        </p:nvCxnSpPr>
        <p:spPr>
          <a:xfrm flipV="1">
            <a:off x="3015243" y="5168898"/>
            <a:ext cx="802114" cy="2"/>
          </a:xfrm>
          <a:prstGeom prst="bentConnector3">
            <a:avLst>
              <a:gd name="adj1" fmla="val 50000"/>
            </a:avLst>
          </a:prstGeom>
          <a:ln w="63500">
            <a:tailEnd type="arrow"/>
          </a:ln>
        </p:spPr>
        <p:style>
          <a:lnRef idx="2">
            <a:schemeClr val="accent1"/>
          </a:lnRef>
          <a:fillRef idx="0">
            <a:schemeClr val="accent1"/>
          </a:fillRef>
          <a:effectRef idx="1">
            <a:schemeClr val="accent1"/>
          </a:effectRef>
          <a:fontRef idx="minor">
            <a:schemeClr val="tx1"/>
          </a:fontRef>
        </p:style>
      </p:cxnSp>
      <p:cxnSp>
        <p:nvCxnSpPr>
          <p:cNvPr id="29" name="Elbow Connector 28"/>
          <p:cNvCxnSpPr/>
          <p:nvPr/>
        </p:nvCxnSpPr>
        <p:spPr>
          <a:xfrm rot="5400000" flipH="1" flipV="1">
            <a:off x="4253759" y="5857969"/>
            <a:ext cx="555355" cy="1588"/>
          </a:xfrm>
          <a:prstGeom prst="bentConnector3">
            <a:avLst>
              <a:gd name="adj1" fmla="val 50000"/>
            </a:avLst>
          </a:prstGeom>
          <a:ln w="63500">
            <a:tailEnd type="arrow"/>
          </a:ln>
        </p:spPr>
        <p:style>
          <a:lnRef idx="2">
            <a:schemeClr val="accent1"/>
          </a:lnRef>
          <a:fillRef idx="0">
            <a:schemeClr val="accent1"/>
          </a:fillRef>
          <a:effectRef idx="1">
            <a:schemeClr val="accent1"/>
          </a:effectRef>
          <a:fontRef idx="minor">
            <a:schemeClr val="tx1"/>
          </a:fontRef>
        </p:style>
      </p:cxnSp>
      <p:sp>
        <p:nvSpPr>
          <p:cNvPr id="32" name="TextBox 31"/>
          <p:cNvSpPr txBox="1"/>
          <p:nvPr/>
        </p:nvSpPr>
        <p:spPr>
          <a:xfrm>
            <a:off x="3867940" y="4825689"/>
            <a:ext cx="1296000" cy="730800"/>
          </a:xfrm>
          <a:prstGeom prst="rect">
            <a:avLst/>
          </a:prstGeom>
          <a:solidFill>
            <a:schemeClr val="accent4">
              <a:lumMod val="40000"/>
              <a:lumOff val="60000"/>
            </a:schemeClr>
          </a:solidFill>
        </p:spPr>
        <p:txBody>
          <a:bodyPr wrap="none" rtlCol="0" anchor="ctr">
            <a:spAutoFit/>
          </a:bodyPr>
          <a:lstStyle/>
          <a:p>
            <a:pPr algn="ctr"/>
            <a:r>
              <a:rPr lang="en-US" dirty="0" smtClean="0"/>
              <a:t>Code</a:t>
            </a:r>
            <a:endParaRPr lang="en-US" dirty="0"/>
          </a:p>
        </p:txBody>
      </p:sp>
      <p:cxnSp>
        <p:nvCxnSpPr>
          <p:cNvPr id="34" name="Elbow Connector 33"/>
          <p:cNvCxnSpPr/>
          <p:nvPr/>
        </p:nvCxnSpPr>
        <p:spPr>
          <a:xfrm flipV="1">
            <a:off x="5249874" y="5168902"/>
            <a:ext cx="802114" cy="2"/>
          </a:xfrm>
          <a:prstGeom prst="bentConnector3">
            <a:avLst>
              <a:gd name="adj1" fmla="val 50000"/>
            </a:avLst>
          </a:prstGeom>
          <a:ln w="63500">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4610703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8520" y="374578"/>
            <a:ext cx="7566923" cy="616022"/>
          </a:xfrm>
        </p:spPr>
        <p:txBody>
          <a:bodyPr>
            <a:normAutofit fontScale="90000"/>
          </a:bodyPr>
          <a:lstStyle/>
          <a:p>
            <a:r>
              <a:rPr lang="en-US" b="1" dirty="0" smtClean="0">
                <a:solidFill>
                  <a:srgbClr val="0000FF"/>
                </a:solidFill>
                <a:effectLst>
                  <a:outerShdw blurRad="38100" dist="38100" dir="2700000" algn="tl">
                    <a:srgbClr val="000000">
                      <a:alpha val="43137"/>
                    </a:srgbClr>
                  </a:outerShdw>
                </a:effectLst>
                <a:latin typeface="Comic Sans MS" panose="030F0702030302020204" pitchFamily="66" charset="0"/>
              </a:rPr>
              <a:t>First CLIC prototype module completely installed in CLEX </a:t>
            </a:r>
            <a:endParaRPr lang="en-US" b="1" dirty="0">
              <a:solidFill>
                <a:srgbClr val="0000FF"/>
              </a:solidFill>
              <a:effectLst>
                <a:outerShdw blurRad="38100" dist="38100" dir="2700000" algn="tl">
                  <a:srgbClr val="000000">
                    <a:alpha val="43137"/>
                  </a:srgbClr>
                </a:outerShdw>
              </a:effectLst>
              <a:latin typeface="Comic Sans MS" panose="030F0702030302020204" pitchFamily="66" charset="0"/>
            </a:endParaRPr>
          </a:p>
        </p:txBody>
      </p:sp>
      <p:sp>
        <p:nvSpPr>
          <p:cNvPr id="4" name="TextBox 3"/>
          <p:cNvSpPr txBox="1"/>
          <p:nvPr/>
        </p:nvSpPr>
        <p:spPr>
          <a:xfrm>
            <a:off x="1043608" y="6093296"/>
            <a:ext cx="7416824" cy="646331"/>
          </a:xfrm>
          <a:prstGeom prst="rect">
            <a:avLst/>
          </a:prstGeom>
          <a:noFill/>
        </p:spPr>
        <p:txBody>
          <a:bodyPr wrap="square" rtlCol="0">
            <a:spAutoFit/>
          </a:bodyPr>
          <a:lstStyle/>
          <a:p>
            <a:r>
              <a:rPr lang="en-GB" dirty="0" smtClean="0"/>
              <a:t>Fully equipped module including superstructures with </a:t>
            </a:r>
            <a:r>
              <a:rPr lang="en-GB" dirty="0" err="1" smtClean="0"/>
              <a:t>SiC</a:t>
            </a:r>
            <a:r>
              <a:rPr lang="en-GB" dirty="0" smtClean="0"/>
              <a:t> damping, </a:t>
            </a:r>
          </a:p>
          <a:p>
            <a:r>
              <a:rPr lang="en-GB" dirty="0" err="1" smtClean="0"/>
              <a:t>rf</a:t>
            </a:r>
            <a:r>
              <a:rPr lang="en-GB" dirty="0" smtClean="0"/>
              <a:t> distribution, active alignment system, BPM’s and Quads</a:t>
            </a:r>
            <a:endParaRPr lang="en-GB"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47664" y="1340768"/>
            <a:ext cx="6192688" cy="4644516"/>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5797417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8520" y="374578"/>
            <a:ext cx="7566923" cy="616022"/>
          </a:xfrm>
        </p:spPr>
        <p:txBody>
          <a:bodyPr>
            <a:normAutofit fontScale="90000"/>
          </a:bodyPr>
          <a:lstStyle/>
          <a:p>
            <a:r>
              <a:rPr lang="en-US" b="1" dirty="0" smtClean="0">
                <a:solidFill>
                  <a:srgbClr val="0000FF"/>
                </a:solidFill>
                <a:effectLst>
                  <a:outerShdw blurRad="38100" dist="38100" dir="2700000" algn="tl">
                    <a:srgbClr val="000000">
                      <a:alpha val="43137"/>
                    </a:srgbClr>
                  </a:outerShdw>
                </a:effectLst>
                <a:latin typeface="Comic Sans MS" panose="030F0702030302020204" pitchFamily="66" charset="0"/>
              </a:rPr>
              <a:t>First CLIC prototype module completely installed in CLEX </a:t>
            </a:r>
            <a:endParaRPr lang="en-US" b="1" dirty="0">
              <a:solidFill>
                <a:srgbClr val="0000FF"/>
              </a:solidFill>
              <a:effectLst>
                <a:outerShdw blurRad="38100" dist="38100" dir="2700000" algn="tl">
                  <a:srgbClr val="000000">
                    <a:alpha val="43137"/>
                  </a:srgbClr>
                </a:outerShdw>
              </a:effectLst>
              <a:latin typeface="Comic Sans MS" panose="030F0702030302020204" pitchFamily="66" charset="0"/>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5536" y="1484784"/>
            <a:ext cx="3600400" cy="2700300"/>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04048" y="1340768"/>
            <a:ext cx="3717885" cy="2788414"/>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43808" y="3234798"/>
            <a:ext cx="3851920" cy="2888940"/>
          </a:xfrm>
          <a:prstGeom prst="rect">
            <a:avLst/>
          </a:prstGeom>
        </p:spPr>
      </p:pic>
      <p:sp>
        <p:nvSpPr>
          <p:cNvPr id="5" name="TextBox 4"/>
          <p:cNvSpPr txBox="1"/>
          <p:nvPr/>
        </p:nvSpPr>
        <p:spPr>
          <a:xfrm>
            <a:off x="539552" y="4309936"/>
            <a:ext cx="2952328" cy="369332"/>
          </a:xfrm>
          <a:prstGeom prst="rect">
            <a:avLst/>
          </a:prstGeom>
          <a:noFill/>
        </p:spPr>
        <p:txBody>
          <a:bodyPr wrap="square" rtlCol="0">
            <a:spAutoFit/>
          </a:bodyPr>
          <a:lstStyle/>
          <a:p>
            <a:r>
              <a:rPr lang="en-GB" dirty="0" smtClean="0"/>
              <a:t>CLIC superstructure</a:t>
            </a:r>
            <a:endParaRPr lang="en-GB" dirty="0"/>
          </a:p>
        </p:txBody>
      </p:sp>
      <p:sp>
        <p:nvSpPr>
          <p:cNvPr id="8" name="TextBox 7"/>
          <p:cNvSpPr txBox="1"/>
          <p:nvPr/>
        </p:nvSpPr>
        <p:spPr>
          <a:xfrm>
            <a:off x="5796136" y="4185084"/>
            <a:ext cx="2952328" cy="646331"/>
          </a:xfrm>
          <a:prstGeom prst="rect">
            <a:avLst/>
          </a:prstGeom>
          <a:noFill/>
        </p:spPr>
        <p:txBody>
          <a:bodyPr wrap="square" rtlCol="0">
            <a:spAutoFit/>
          </a:bodyPr>
          <a:lstStyle/>
          <a:p>
            <a:r>
              <a:rPr lang="en-GB" dirty="0" smtClean="0"/>
              <a:t>Power Extraction Structure (PETS)</a:t>
            </a:r>
            <a:endParaRPr lang="en-GB" dirty="0"/>
          </a:p>
        </p:txBody>
      </p:sp>
      <p:sp>
        <p:nvSpPr>
          <p:cNvPr id="9" name="TextBox 8"/>
          <p:cNvSpPr txBox="1"/>
          <p:nvPr/>
        </p:nvSpPr>
        <p:spPr>
          <a:xfrm>
            <a:off x="3527884" y="6215901"/>
            <a:ext cx="2952328" cy="369332"/>
          </a:xfrm>
          <a:prstGeom prst="rect">
            <a:avLst/>
          </a:prstGeom>
          <a:noFill/>
        </p:spPr>
        <p:txBody>
          <a:bodyPr wrap="square" rtlCol="0">
            <a:spAutoFit/>
          </a:bodyPr>
          <a:lstStyle/>
          <a:p>
            <a:r>
              <a:rPr lang="en-GB" dirty="0" smtClean="0"/>
              <a:t>Dive Beam Quad + BPM</a:t>
            </a:r>
            <a:endParaRPr lang="en-GB" dirty="0"/>
          </a:p>
        </p:txBody>
      </p:sp>
    </p:spTree>
    <p:extLst>
      <p:ext uri="{BB962C8B-B14F-4D97-AF65-F5344CB8AC3E}">
        <p14:creationId xmlns:p14="http://schemas.microsoft.com/office/powerpoint/2010/main" val="14968238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8520" y="374578"/>
            <a:ext cx="7566923" cy="616022"/>
          </a:xfrm>
        </p:spPr>
        <p:txBody>
          <a:bodyPr>
            <a:normAutofit fontScale="90000"/>
          </a:bodyPr>
          <a:lstStyle/>
          <a:p>
            <a:r>
              <a:rPr lang="en-US" b="1" dirty="0" smtClean="0">
                <a:solidFill>
                  <a:srgbClr val="0000FF"/>
                </a:solidFill>
                <a:effectLst>
                  <a:outerShdw blurRad="38100" dist="38100" dir="2700000" algn="tl">
                    <a:srgbClr val="000000">
                      <a:alpha val="43137"/>
                    </a:srgbClr>
                  </a:outerShdw>
                </a:effectLst>
                <a:latin typeface="Comic Sans MS" panose="030F0702030302020204" pitchFamily="66" charset="0"/>
              </a:rPr>
              <a:t>First CLIC prototype module completely installed in CLEX </a:t>
            </a:r>
            <a:endParaRPr lang="en-US" b="1" dirty="0">
              <a:solidFill>
                <a:srgbClr val="0000FF"/>
              </a:solidFill>
              <a:effectLst>
                <a:outerShdw blurRad="38100" dist="38100" dir="2700000" algn="tl">
                  <a:srgbClr val="000000">
                    <a:alpha val="43137"/>
                  </a:srgbClr>
                </a:outerShdw>
              </a:effectLst>
              <a:latin typeface="Comic Sans MS" panose="030F0702030302020204" pitchFamily="66" charset="0"/>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48064" y="1556792"/>
            <a:ext cx="2808000" cy="3744000"/>
          </a:xfrm>
          <a:prstGeom prst="rect">
            <a:avLst/>
          </a:prstGeom>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7544" y="1628800"/>
            <a:ext cx="3960440" cy="2970330"/>
          </a:xfrm>
          <a:prstGeom prst="rect">
            <a:avLst/>
          </a:prstGeom>
        </p:spPr>
      </p:pic>
      <p:sp>
        <p:nvSpPr>
          <p:cNvPr id="6" name="TextBox 5"/>
          <p:cNvSpPr txBox="1"/>
          <p:nvPr/>
        </p:nvSpPr>
        <p:spPr>
          <a:xfrm>
            <a:off x="971600" y="4725144"/>
            <a:ext cx="2952328" cy="369332"/>
          </a:xfrm>
          <a:prstGeom prst="rect">
            <a:avLst/>
          </a:prstGeom>
          <a:noFill/>
        </p:spPr>
        <p:txBody>
          <a:bodyPr wrap="square" rtlCol="0">
            <a:spAutoFit/>
          </a:bodyPr>
          <a:lstStyle/>
          <a:p>
            <a:r>
              <a:rPr lang="en-GB" dirty="0" smtClean="0"/>
              <a:t>Module support out of </a:t>
            </a:r>
            <a:r>
              <a:rPr lang="en-GB" dirty="0" err="1" smtClean="0"/>
              <a:t>SiC</a:t>
            </a:r>
            <a:endParaRPr lang="en-GB" dirty="0"/>
          </a:p>
        </p:txBody>
      </p:sp>
      <p:sp>
        <p:nvSpPr>
          <p:cNvPr id="7" name="TextBox 6"/>
          <p:cNvSpPr txBox="1"/>
          <p:nvPr/>
        </p:nvSpPr>
        <p:spPr>
          <a:xfrm>
            <a:off x="5004048" y="5373216"/>
            <a:ext cx="3672408" cy="369332"/>
          </a:xfrm>
          <a:prstGeom prst="rect">
            <a:avLst/>
          </a:prstGeom>
          <a:noFill/>
        </p:spPr>
        <p:txBody>
          <a:bodyPr wrap="square" rtlCol="0">
            <a:spAutoFit/>
          </a:bodyPr>
          <a:lstStyle/>
          <a:p>
            <a:r>
              <a:rPr lang="en-GB" dirty="0" smtClean="0"/>
              <a:t>Actuators of the alignment system</a:t>
            </a:r>
            <a:endParaRPr lang="en-GB" dirty="0"/>
          </a:p>
        </p:txBody>
      </p:sp>
    </p:spTree>
    <p:extLst>
      <p:ext uri="{BB962C8B-B14F-4D97-AF65-F5344CB8AC3E}">
        <p14:creationId xmlns:p14="http://schemas.microsoft.com/office/powerpoint/2010/main" val="25527533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Autofit/>
          </a:bodyPr>
          <a:lstStyle/>
          <a:p>
            <a:r>
              <a:rPr lang="en-US" sz="3600" b="1" dirty="0" smtClean="0">
                <a:solidFill>
                  <a:srgbClr val="0A1BC0"/>
                </a:solidFill>
                <a:effectLst>
                  <a:outerShdw blurRad="38100" dist="38100" dir="2700000" algn="tl">
                    <a:srgbClr val="000000">
                      <a:alpha val="43137"/>
                    </a:srgbClr>
                  </a:outerShdw>
                </a:effectLst>
                <a:latin typeface="Comic Sans MS" pitchFamily="66" charset="0"/>
              </a:rPr>
              <a:t>CLIC Layout at 3 TeV</a:t>
            </a:r>
            <a:endParaRPr lang="en-US" sz="3600" b="1" dirty="0">
              <a:solidFill>
                <a:srgbClr val="0A1BC0"/>
              </a:solidFill>
              <a:effectLst>
                <a:outerShdw blurRad="38100" dist="38100" dir="2700000" algn="tl">
                  <a:srgbClr val="000000">
                    <a:alpha val="43137"/>
                  </a:srgbClr>
                </a:outerShdw>
              </a:effectLst>
              <a:latin typeface="Comic Sans MS" pitchFamily="66" charset="0"/>
            </a:endParaRPr>
          </a:p>
        </p:txBody>
      </p:sp>
      <p:pic>
        <p:nvPicPr>
          <p:cNvPr id="6" name="Picture 5" descr="CLIC-layout2012-pub.eps"/>
          <p:cNvPicPr>
            <a:picLocks noChangeAspect="1"/>
          </p:cNvPicPr>
          <p:nvPr/>
        </p:nvPicPr>
        <p:blipFill>
          <a:blip r:embed="rId2"/>
          <a:stretch>
            <a:fillRect/>
          </a:stretch>
        </p:blipFill>
        <p:spPr>
          <a:xfrm>
            <a:off x="137859" y="1414049"/>
            <a:ext cx="9006141" cy="4826000"/>
          </a:xfrm>
          <a:prstGeom prst="rect">
            <a:avLst/>
          </a:prstGeom>
        </p:spPr>
      </p:pic>
      <p:sp>
        <p:nvSpPr>
          <p:cNvPr id="10" name="Rectangle 3"/>
          <p:cNvSpPr>
            <a:spLocks noChangeArrowheads="1"/>
          </p:cNvSpPr>
          <p:nvPr/>
        </p:nvSpPr>
        <p:spPr bwMode="auto">
          <a:xfrm>
            <a:off x="3419872" y="1196752"/>
            <a:ext cx="1315269" cy="738646"/>
          </a:xfrm>
          <a:prstGeom prst="rect">
            <a:avLst/>
          </a:prstGeom>
          <a:solidFill>
            <a:srgbClr val="FFFF99"/>
          </a:solidFill>
          <a:ln w="0">
            <a:noFill/>
            <a:miter lim="800000"/>
            <a:headEnd/>
            <a:tailEnd/>
          </a:ln>
          <a:effectLst>
            <a:outerShdw blurRad="50800" dist="38100" dir="2700000" algn="tl" rotWithShape="0">
              <a:srgbClr val="000000">
                <a:alpha val="43000"/>
              </a:srgbClr>
            </a:outerShdw>
          </a:effectLst>
        </p:spPr>
        <p:txBody>
          <a:bodyPr wrap="square" lIns="91422" tIns="45711" rIns="91422" bIns="45711">
            <a:prstTxWarp prst="textNoShape">
              <a:avLst/>
            </a:prstTxWarp>
            <a:spAutoFit/>
          </a:bodyPr>
          <a:lstStyle/>
          <a:p>
            <a:pPr defTabSz="913660" fontAlgn="auto">
              <a:spcBef>
                <a:spcPts val="0"/>
              </a:spcBef>
              <a:spcAft>
                <a:spcPts val="0"/>
              </a:spcAft>
              <a:defRPr/>
            </a:pPr>
            <a:r>
              <a:rPr lang="en-US" sz="1400" b="1" dirty="0">
                <a:solidFill>
                  <a:srgbClr val="0000FF"/>
                </a:solidFill>
                <a:latin typeface="Arial" charset="0"/>
              </a:rPr>
              <a:t>Drive Beam Generation Complex</a:t>
            </a:r>
          </a:p>
        </p:txBody>
      </p:sp>
      <p:sp>
        <p:nvSpPr>
          <p:cNvPr id="11" name="Rectangle 3"/>
          <p:cNvSpPr>
            <a:spLocks noChangeArrowheads="1"/>
          </p:cNvSpPr>
          <p:nvPr/>
        </p:nvSpPr>
        <p:spPr bwMode="auto">
          <a:xfrm>
            <a:off x="2926583" y="4437112"/>
            <a:ext cx="1150923" cy="738646"/>
          </a:xfrm>
          <a:prstGeom prst="rect">
            <a:avLst/>
          </a:prstGeom>
          <a:solidFill>
            <a:srgbClr val="FFFF99"/>
          </a:solidFill>
          <a:ln w="0">
            <a:noFill/>
            <a:miter lim="800000"/>
            <a:headEnd/>
            <a:tailEnd/>
          </a:ln>
          <a:effectLst>
            <a:outerShdw blurRad="50800" dist="38100" dir="2700000">
              <a:srgbClr val="000000">
                <a:alpha val="43000"/>
              </a:srgbClr>
            </a:outerShdw>
          </a:effectLst>
        </p:spPr>
        <p:txBody>
          <a:bodyPr lIns="91422" tIns="45711" rIns="91422" bIns="45711">
            <a:prstTxWarp prst="textNoShape">
              <a:avLst/>
            </a:prstTxWarp>
            <a:spAutoFit/>
          </a:bodyPr>
          <a:lstStyle/>
          <a:p>
            <a:pPr defTabSz="913660" fontAlgn="auto">
              <a:spcBef>
                <a:spcPts val="0"/>
              </a:spcBef>
              <a:spcAft>
                <a:spcPts val="0"/>
              </a:spcAft>
              <a:defRPr/>
            </a:pPr>
            <a:r>
              <a:rPr lang="en-US" sz="1400" b="1" dirty="0">
                <a:solidFill>
                  <a:srgbClr val="0000FF"/>
                </a:solidFill>
                <a:latin typeface="Arial" charset="0"/>
              </a:rPr>
              <a:t>Main Beam Generation Complex</a:t>
            </a:r>
          </a:p>
        </p:txBody>
      </p:sp>
      <p:sp>
        <p:nvSpPr>
          <p:cNvPr id="9" name="Slide Number Placeholder 8"/>
          <p:cNvSpPr>
            <a:spLocks noGrp="1"/>
          </p:cNvSpPr>
          <p:nvPr>
            <p:ph type="sldNum" sz="quarter" idx="12"/>
          </p:nvPr>
        </p:nvSpPr>
        <p:spPr/>
        <p:txBody>
          <a:bodyPr/>
          <a:lstStyle/>
          <a:p>
            <a:fld id="{0D1D6AF9-1F0E-2547-B7C2-EBD1501318D2}" type="slidenum">
              <a:rPr lang="en-US" smtClean="0"/>
              <a:pPr/>
              <a:t>2</a:t>
            </a:fld>
            <a:endParaRPr lang="en-US"/>
          </a:p>
        </p:txBody>
      </p:sp>
    </p:spTree>
    <p:extLst>
      <p:ext uri="{BB962C8B-B14F-4D97-AF65-F5344CB8AC3E}">
        <p14:creationId xmlns:p14="http://schemas.microsoft.com/office/powerpoint/2010/main" val="146798349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7664" y="476672"/>
            <a:ext cx="6324600" cy="762000"/>
          </a:xfrm>
        </p:spPr>
        <p:txBody>
          <a:bodyPr/>
          <a:lstStyle/>
          <a:p>
            <a:pPr>
              <a:defRPr/>
            </a:pPr>
            <a:r>
              <a:rPr lang="en-US" dirty="0" smtClean="0">
                <a:solidFill>
                  <a:schemeClr val="accent1">
                    <a:lumMod val="75000"/>
                  </a:schemeClr>
                </a:solidFill>
              </a:rPr>
              <a:t>Wakefield monitors</a:t>
            </a:r>
            <a:br>
              <a:rPr lang="en-US" dirty="0" smtClean="0">
                <a:solidFill>
                  <a:schemeClr val="accent1">
                    <a:lumMod val="75000"/>
                  </a:schemeClr>
                </a:solidFill>
              </a:rPr>
            </a:br>
            <a:r>
              <a:rPr lang="en-US" dirty="0" smtClean="0">
                <a:solidFill>
                  <a:schemeClr val="accent1">
                    <a:lumMod val="75000"/>
                  </a:schemeClr>
                </a:solidFill>
              </a:rPr>
              <a:t> </a:t>
            </a:r>
            <a:endParaRPr lang="en-US" dirty="0">
              <a:solidFill>
                <a:schemeClr val="accent1">
                  <a:lumMod val="75000"/>
                </a:schemeClr>
              </a:solidFill>
            </a:endParaRPr>
          </a:p>
        </p:txBody>
      </p:sp>
      <p:sp>
        <p:nvSpPr>
          <p:cNvPr id="4" name="TextBox 13"/>
          <p:cNvSpPr txBox="1"/>
          <p:nvPr/>
        </p:nvSpPr>
        <p:spPr>
          <a:xfrm>
            <a:off x="4690398" y="5197249"/>
            <a:ext cx="4107726"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600" dirty="0" smtClean="0">
                <a:solidFill>
                  <a:srgbClr val="002060"/>
                </a:solidFill>
              </a:rPr>
              <a:t>TM-like at 18 GHz and TE-like at 24 GHz HOM pick-ups</a:t>
            </a:r>
          </a:p>
        </p:txBody>
      </p:sp>
      <p:sp>
        <p:nvSpPr>
          <p:cNvPr id="5" name="TextBox 4"/>
          <p:cNvSpPr txBox="1"/>
          <p:nvPr/>
        </p:nvSpPr>
        <p:spPr>
          <a:xfrm>
            <a:off x="467544" y="6038105"/>
            <a:ext cx="7200800" cy="369332"/>
          </a:xfrm>
          <a:prstGeom prst="rect">
            <a:avLst/>
          </a:prstGeom>
          <a:noFill/>
        </p:spPr>
        <p:txBody>
          <a:bodyPr wrap="square" rtlCol="0">
            <a:spAutoFit/>
          </a:bodyPr>
          <a:lstStyle/>
          <a:p>
            <a:r>
              <a:rPr lang="en-GB" dirty="0" smtClean="0"/>
              <a:t> 5 um resolution required for CLIC Beam Based Alignment scheme</a:t>
            </a:r>
            <a:endParaRPr lang="en-GB"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9512" y="1733504"/>
            <a:ext cx="4389218" cy="3291914"/>
          </a:xfrm>
          <a:prstGeom prst="rect">
            <a:avLst/>
          </a:prstGeom>
          <a:ln>
            <a:noFill/>
          </a:ln>
          <a:effectLst>
            <a:softEdge rad="112500"/>
          </a:effectLst>
        </p:spPr>
      </p:pic>
      <p:pic>
        <p:nvPicPr>
          <p:cNvPr id="7" name="Picture 6"/>
          <p:cNvPicPr>
            <a:picLocks noChangeAspect="1"/>
          </p:cNvPicPr>
          <p:nvPr/>
        </p:nvPicPr>
        <p:blipFill>
          <a:blip r:embed="rId3"/>
          <a:stretch>
            <a:fillRect/>
          </a:stretch>
        </p:blipFill>
        <p:spPr>
          <a:xfrm>
            <a:off x="4736624" y="1802493"/>
            <a:ext cx="4015274" cy="3138675"/>
          </a:xfrm>
          <a:prstGeom prst="rect">
            <a:avLst/>
          </a:prstGeom>
        </p:spPr>
      </p:pic>
    </p:spTree>
    <p:extLst>
      <p:ext uri="{BB962C8B-B14F-4D97-AF65-F5344CB8AC3E}">
        <p14:creationId xmlns:p14="http://schemas.microsoft.com/office/powerpoint/2010/main" val="338256446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7664" y="428569"/>
            <a:ext cx="6324600" cy="762000"/>
          </a:xfrm>
        </p:spPr>
        <p:txBody>
          <a:bodyPr/>
          <a:lstStyle/>
          <a:p>
            <a:pPr>
              <a:defRPr/>
            </a:pPr>
            <a:r>
              <a:rPr lang="en-US" dirty="0" smtClean="0">
                <a:solidFill>
                  <a:schemeClr val="accent1">
                    <a:lumMod val="75000"/>
                  </a:schemeClr>
                </a:solidFill>
              </a:rPr>
              <a:t>Wakefield monitors</a:t>
            </a:r>
            <a:br>
              <a:rPr lang="en-US" dirty="0" smtClean="0">
                <a:solidFill>
                  <a:schemeClr val="accent1">
                    <a:lumMod val="75000"/>
                  </a:schemeClr>
                </a:solidFill>
              </a:rPr>
            </a:br>
            <a:r>
              <a:rPr lang="en-US" dirty="0" smtClean="0">
                <a:solidFill>
                  <a:schemeClr val="accent1">
                    <a:lumMod val="75000"/>
                  </a:schemeClr>
                </a:solidFill>
              </a:rPr>
              <a:t> </a:t>
            </a:r>
            <a:endParaRPr lang="en-US" dirty="0">
              <a:solidFill>
                <a:schemeClr val="accent1">
                  <a:lumMod val="75000"/>
                </a:schemeClr>
              </a:solidFill>
            </a:endParaRPr>
          </a:p>
        </p:txBody>
      </p:sp>
      <p:sp>
        <p:nvSpPr>
          <p:cNvPr id="5" name="TextBox 4"/>
          <p:cNvSpPr txBox="1"/>
          <p:nvPr/>
        </p:nvSpPr>
        <p:spPr>
          <a:xfrm>
            <a:off x="464096" y="6165304"/>
            <a:ext cx="7128792" cy="646331"/>
          </a:xfrm>
          <a:prstGeom prst="rect">
            <a:avLst/>
          </a:prstGeom>
          <a:noFill/>
        </p:spPr>
        <p:txBody>
          <a:bodyPr wrap="square" rtlCol="0">
            <a:spAutoFit/>
          </a:bodyPr>
          <a:lstStyle/>
          <a:p>
            <a:r>
              <a:rPr lang="en-GB" dirty="0"/>
              <a:t>R</a:t>
            </a:r>
            <a:r>
              <a:rPr lang="en-GB" dirty="0" smtClean="0"/>
              <a:t>equired 5 um resolution demonstrated in the two beam test stand, ongoing with the prototype module</a:t>
            </a:r>
            <a:endParaRPr lang="en-GB" dirty="0"/>
          </a:p>
        </p:txBody>
      </p:sp>
      <p:pic>
        <p:nvPicPr>
          <p:cNvPr id="7" name="Picture 6"/>
          <p:cNvPicPr>
            <a:picLocks noChangeAspect="1"/>
          </p:cNvPicPr>
          <p:nvPr/>
        </p:nvPicPr>
        <p:blipFill>
          <a:blip r:embed="rId2"/>
          <a:stretch>
            <a:fillRect/>
          </a:stretch>
        </p:blipFill>
        <p:spPr>
          <a:xfrm>
            <a:off x="5580112" y="3617282"/>
            <a:ext cx="2819003" cy="2408774"/>
          </a:xfrm>
          <a:prstGeom prst="rect">
            <a:avLst/>
          </a:prstGeom>
        </p:spPr>
      </p:pic>
      <p:pic>
        <p:nvPicPr>
          <p:cNvPr id="8" name="Picture 7"/>
          <p:cNvPicPr>
            <a:picLocks noChangeAspect="1"/>
          </p:cNvPicPr>
          <p:nvPr/>
        </p:nvPicPr>
        <p:blipFill>
          <a:blip r:embed="rId3"/>
          <a:stretch>
            <a:fillRect/>
          </a:stretch>
        </p:blipFill>
        <p:spPr>
          <a:xfrm>
            <a:off x="1547664" y="3586430"/>
            <a:ext cx="3240360" cy="2421116"/>
          </a:xfrm>
          <a:prstGeom prst="rect">
            <a:avLst/>
          </a:prstGeom>
        </p:spPr>
      </p:pic>
      <p:pic>
        <p:nvPicPr>
          <p:cNvPr id="9" name="Picture 8"/>
          <p:cNvPicPr>
            <a:picLocks noChangeAspect="1"/>
          </p:cNvPicPr>
          <p:nvPr/>
        </p:nvPicPr>
        <p:blipFill>
          <a:blip r:embed="rId4"/>
          <a:stretch>
            <a:fillRect/>
          </a:stretch>
        </p:blipFill>
        <p:spPr>
          <a:xfrm>
            <a:off x="3203848" y="843181"/>
            <a:ext cx="3240360" cy="2611249"/>
          </a:xfrm>
          <a:prstGeom prst="rect">
            <a:avLst/>
          </a:prstGeom>
        </p:spPr>
      </p:pic>
    </p:spTree>
    <p:extLst>
      <p:ext uri="{BB962C8B-B14F-4D97-AF65-F5344CB8AC3E}">
        <p14:creationId xmlns:p14="http://schemas.microsoft.com/office/powerpoint/2010/main" val="393945157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62389" y="116632"/>
            <a:ext cx="4948491" cy="1323439"/>
          </a:xfrm>
          <a:prstGeom prst="rect">
            <a:avLst/>
          </a:prstGeom>
          <a:noFill/>
        </p:spPr>
        <p:txBody>
          <a:bodyPr wrap="square" rtlCol="0">
            <a:spAutoFit/>
          </a:bodyPr>
          <a:lstStyle>
            <a:defPPr>
              <a:defRPr lang="en-US"/>
            </a:defPPr>
            <a:lvl1pPr algn="ctr">
              <a:defRPr sz="4000" b="1" u="sng"/>
            </a:lvl1pPr>
          </a:lstStyle>
          <a:p>
            <a:r>
              <a:rPr lang="fr-CH" u="none" dirty="0" smtClean="0">
                <a:solidFill>
                  <a:schemeClr val="accent1">
                    <a:lumMod val="50000"/>
                  </a:schemeClr>
                </a:solidFill>
                <a:latin typeface="+mj-lt"/>
              </a:rPr>
              <a:t>CLEX</a:t>
            </a:r>
            <a:r>
              <a:rPr lang="fr-CH" u="none" dirty="0">
                <a:solidFill>
                  <a:schemeClr val="accent1">
                    <a:lumMod val="50000"/>
                  </a:schemeClr>
                </a:solidFill>
                <a:latin typeface="+mj-lt"/>
              </a:rPr>
              <a:t> </a:t>
            </a:r>
            <a:endParaRPr lang="fr-CH" u="none" dirty="0" smtClean="0">
              <a:solidFill>
                <a:schemeClr val="accent1">
                  <a:lumMod val="50000"/>
                </a:schemeClr>
              </a:solidFill>
              <a:latin typeface="+mj-lt"/>
            </a:endParaRPr>
          </a:p>
          <a:p>
            <a:r>
              <a:rPr lang="fr-CH" u="none" dirty="0" smtClean="0">
                <a:solidFill>
                  <a:schemeClr val="accent1">
                    <a:lumMod val="50000"/>
                  </a:schemeClr>
                </a:solidFill>
                <a:latin typeface="+mj-lt"/>
              </a:rPr>
              <a:t>Alignement</a:t>
            </a:r>
            <a:endParaRPr lang="en-US" u="none" dirty="0">
              <a:solidFill>
                <a:schemeClr val="accent1">
                  <a:lumMod val="50000"/>
                </a:schemeClr>
              </a:solidFill>
              <a:latin typeface="+mj-lt"/>
            </a:endParaRPr>
          </a:p>
        </p:txBody>
      </p:sp>
      <p:cxnSp>
        <p:nvCxnSpPr>
          <p:cNvPr id="5" name="Straight Connector 4"/>
          <p:cNvCxnSpPr/>
          <p:nvPr/>
        </p:nvCxnSpPr>
        <p:spPr>
          <a:xfrm>
            <a:off x="4584283" y="839756"/>
            <a:ext cx="0" cy="6018245"/>
          </a:xfrm>
          <a:prstGeom prst="line">
            <a:avLst/>
          </a:prstGeom>
        </p:spPr>
        <p:style>
          <a:lnRef idx="1">
            <a:schemeClr val="accent3"/>
          </a:lnRef>
          <a:fillRef idx="0">
            <a:schemeClr val="accent3"/>
          </a:fillRef>
          <a:effectRef idx="0">
            <a:schemeClr val="accent3"/>
          </a:effectRef>
          <a:fontRef idx="minor">
            <a:schemeClr val="tx1"/>
          </a:fontRef>
        </p:style>
      </p:cxnSp>
      <p:graphicFrame>
        <p:nvGraphicFramePr>
          <p:cNvPr id="7" name="Table 6"/>
          <p:cNvGraphicFramePr>
            <a:graphicFrameLocks noGrp="1"/>
          </p:cNvGraphicFramePr>
          <p:nvPr>
            <p:extLst>
              <p:ext uri="{D42A27DB-BD31-4B8C-83A1-F6EECF244321}">
                <p14:modId xmlns:p14="http://schemas.microsoft.com/office/powerpoint/2010/main" val="3510664034"/>
              </p:ext>
            </p:extLst>
          </p:nvPr>
        </p:nvGraphicFramePr>
        <p:xfrm>
          <a:off x="208385" y="1643397"/>
          <a:ext cx="4102360" cy="3337560"/>
        </p:xfrm>
        <a:graphic>
          <a:graphicData uri="http://schemas.openxmlformats.org/drawingml/2006/table">
            <a:tbl>
              <a:tblPr firstRow="1" bandRow="1">
                <a:tableStyleId>{073A0DAA-6AF3-43AB-8588-CEC1D06C72B9}</a:tableStyleId>
              </a:tblPr>
              <a:tblGrid>
                <a:gridCol w="820472"/>
                <a:gridCol w="820472"/>
                <a:gridCol w="820472"/>
                <a:gridCol w="820472"/>
                <a:gridCol w="820472"/>
              </a:tblGrid>
              <a:tr h="252319">
                <a:tc gridSpan="2">
                  <a:txBody>
                    <a:bodyPr/>
                    <a:lstStyle/>
                    <a:p>
                      <a:pPr algn="ctr"/>
                      <a:r>
                        <a:rPr lang="en-US" sz="1500" dirty="0" smtClean="0"/>
                        <a:t>Component</a:t>
                      </a:r>
                    </a:p>
                    <a:p>
                      <a:pPr algn="ctr"/>
                      <a:r>
                        <a:rPr lang="en-US" sz="1500" dirty="0" smtClean="0">
                          <a:solidFill>
                            <a:srgbClr val="FF0000"/>
                          </a:solidFill>
                        </a:rPr>
                        <a:t>Drive Beam</a:t>
                      </a:r>
                      <a:endParaRPr lang="en-US" sz="1500" dirty="0">
                        <a:solidFill>
                          <a:srgbClr val="FF0000"/>
                        </a:solidFill>
                      </a:endParaRPr>
                    </a:p>
                  </a:txBody>
                  <a:tcPr marL="68580" marR="68580" anchor="ctr"/>
                </a:tc>
                <a:tc hMerge="1">
                  <a:txBody>
                    <a:bodyPr/>
                    <a:lstStyle/>
                    <a:p>
                      <a:endParaRPr lang="en-US" dirty="0"/>
                    </a:p>
                  </a:txBody>
                  <a:tcPr/>
                </a:tc>
                <a:tc>
                  <a:txBody>
                    <a:bodyPr/>
                    <a:lstStyle/>
                    <a:p>
                      <a:pPr algn="ctr"/>
                      <a:r>
                        <a:rPr lang="en-US" sz="1500" dirty="0" smtClean="0"/>
                        <a:t>Radial </a:t>
                      </a:r>
                    </a:p>
                    <a:p>
                      <a:pPr algn="ctr"/>
                      <a:r>
                        <a:rPr lang="en-US" sz="1500" dirty="0" smtClean="0"/>
                        <a:t>(</a:t>
                      </a:r>
                      <a:r>
                        <a:rPr lang="el-GR" sz="1500" dirty="0" smtClean="0"/>
                        <a:t>μ</a:t>
                      </a:r>
                      <a:r>
                        <a:rPr lang="fr-CH" sz="1500" dirty="0" smtClean="0"/>
                        <a:t>m)</a:t>
                      </a:r>
                      <a:endParaRPr lang="en-US" sz="1500" dirty="0"/>
                    </a:p>
                  </a:txBody>
                  <a:tcPr marL="68580" marR="68580" anchor="ctr"/>
                </a:tc>
                <a:tc>
                  <a:txBody>
                    <a:bodyPr/>
                    <a:lstStyle/>
                    <a:p>
                      <a:pPr algn="ctr"/>
                      <a:r>
                        <a:rPr lang="en-US" sz="1500" dirty="0" smtClean="0"/>
                        <a:t>Vertical</a:t>
                      </a:r>
                    </a:p>
                    <a:p>
                      <a:pPr marL="0" marR="0" indent="0" algn="ctr" defTabSz="914400" rtl="0" eaLnBrk="1" fontAlgn="auto" latinLnBrk="0" hangingPunct="1">
                        <a:lnSpc>
                          <a:spcPct val="100000"/>
                        </a:lnSpc>
                        <a:spcBef>
                          <a:spcPts val="0"/>
                        </a:spcBef>
                        <a:spcAft>
                          <a:spcPts val="0"/>
                        </a:spcAft>
                        <a:buClrTx/>
                        <a:buSzTx/>
                        <a:buFontTx/>
                        <a:buNone/>
                        <a:tabLst/>
                        <a:defRPr/>
                      </a:pPr>
                      <a:r>
                        <a:rPr lang="en-US" sz="1500" dirty="0" smtClean="0"/>
                        <a:t>(</a:t>
                      </a:r>
                      <a:r>
                        <a:rPr lang="el-GR" sz="1500" dirty="0" smtClean="0"/>
                        <a:t>μ</a:t>
                      </a:r>
                      <a:r>
                        <a:rPr lang="fr-CH" sz="1500" dirty="0" smtClean="0"/>
                        <a:t>m)</a:t>
                      </a:r>
                      <a:endParaRPr lang="en-US" sz="1500" dirty="0" smtClean="0"/>
                    </a:p>
                  </a:txBody>
                  <a:tcPr marL="68580" marR="68580" anchor="ctr"/>
                </a:tc>
                <a:tc>
                  <a:txBody>
                    <a:bodyPr/>
                    <a:lstStyle/>
                    <a:p>
                      <a:pPr algn="ctr"/>
                      <a:r>
                        <a:rPr lang="en-US" sz="1500" dirty="0" smtClean="0"/>
                        <a:t>Error budget</a:t>
                      </a:r>
                    </a:p>
                    <a:p>
                      <a:pPr marL="0" marR="0" indent="0" algn="ctr" defTabSz="914400" rtl="0" eaLnBrk="1" fontAlgn="auto" latinLnBrk="0" hangingPunct="1">
                        <a:lnSpc>
                          <a:spcPct val="100000"/>
                        </a:lnSpc>
                        <a:spcBef>
                          <a:spcPts val="0"/>
                        </a:spcBef>
                        <a:spcAft>
                          <a:spcPts val="0"/>
                        </a:spcAft>
                        <a:buClrTx/>
                        <a:buSzTx/>
                        <a:buFontTx/>
                        <a:buNone/>
                        <a:tabLst/>
                        <a:defRPr/>
                      </a:pPr>
                      <a:r>
                        <a:rPr lang="en-US" sz="1500" dirty="0" smtClean="0"/>
                        <a:t>(</a:t>
                      </a:r>
                      <a:r>
                        <a:rPr lang="el-GR" sz="1500" dirty="0" smtClean="0"/>
                        <a:t>μ</a:t>
                      </a:r>
                      <a:r>
                        <a:rPr lang="fr-CH" sz="1500" dirty="0" smtClean="0"/>
                        <a:t>m)</a:t>
                      </a:r>
                      <a:endParaRPr lang="en-US" sz="1500" dirty="0" smtClean="0"/>
                    </a:p>
                  </a:txBody>
                  <a:tcPr marL="68580" marR="68580" anchor="ctr"/>
                </a:tc>
              </a:tr>
              <a:tr h="120387">
                <a:tc rowSpan="2">
                  <a:txBody>
                    <a:bodyPr/>
                    <a:lstStyle/>
                    <a:p>
                      <a:pPr algn="ctr"/>
                      <a:r>
                        <a:rPr lang="en-US" sz="1500" dirty="0" smtClean="0"/>
                        <a:t>PETS1</a:t>
                      </a:r>
                      <a:endParaRPr lang="en-US" sz="1500" dirty="0"/>
                    </a:p>
                  </a:txBody>
                  <a:tcPr marL="68580" marR="68580" anchor="ctr"/>
                </a:tc>
                <a:tc>
                  <a:txBody>
                    <a:bodyPr/>
                    <a:lstStyle/>
                    <a:p>
                      <a:pPr algn="ctr"/>
                      <a:r>
                        <a:rPr lang="en-US" sz="1500" dirty="0" smtClean="0"/>
                        <a:t>Enter</a:t>
                      </a:r>
                      <a:endParaRPr lang="en-US" sz="1500" dirty="0"/>
                    </a:p>
                  </a:txBody>
                  <a:tcPr marL="68580" marR="68580" anchor="ctr"/>
                </a:tc>
                <a:tc>
                  <a:txBody>
                    <a:bodyPr/>
                    <a:lstStyle/>
                    <a:p>
                      <a:pPr algn="ctr"/>
                      <a:r>
                        <a:rPr lang="en-US" sz="1500" dirty="0" smtClean="0">
                          <a:solidFill>
                            <a:schemeClr val="accent6"/>
                          </a:solidFill>
                        </a:rPr>
                        <a:t>65</a:t>
                      </a:r>
                      <a:endParaRPr lang="en-US" sz="1500" dirty="0">
                        <a:solidFill>
                          <a:schemeClr val="accent6"/>
                        </a:solidFill>
                      </a:endParaRPr>
                    </a:p>
                  </a:txBody>
                  <a:tcPr marL="68580" marR="68580" anchor="ctr"/>
                </a:tc>
                <a:tc>
                  <a:txBody>
                    <a:bodyPr/>
                    <a:lstStyle/>
                    <a:p>
                      <a:pPr algn="ctr"/>
                      <a:r>
                        <a:rPr lang="en-US" sz="1500" dirty="0" smtClean="0">
                          <a:solidFill>
                            <a:schemeClr val="accent6"/>
                          </a:solidFill>
                        </a:rPr>
                        <a:t>37</a:t>
                      </a:r>
                      <a:endParaRPr lang="en-US" sz="1500" dirty="0">
                        <a:solidFill>
                          <a:schemeClr val="accent6"/>
                        </a:solidFill>
                      </a:endParaRPr>
                    </a:p>
                  </a:txBody>
                  <a:tcPr marL="68580" marR="68580" anchor="ctr"/>
                </a:tc>
                <a:tc>
                  <a:txBody>
                    <a:bodyPr/>
                    <a:lstStyle/>
                    <a:p>
                      <a:pPr algn="ctr"/>
                      <a:r>
                        <a:rPr lang="en-US" sz="1500" dirty="0" smtClean="0"/>
                        <a:t>100</a:t>
                      </a:r>
                      <a:endParaRPr lang="en-US" sz="1500" dirty="0">
                        <a:solidFill>
                          <a:schemeClr val="accent6"/>
                        </a:solidFill>
                      </a:endParaRPr>
                    </a:p>
                  </a:txBody>
                  <a:tcPr marL="68580" marR="68580" anchor="ctr"/>
                </a:tc>
              </a:tr>
              <a:tr h="120387">
                <a:tc vMerge="1">
                  <a:txBody>
                    <a:bodyPr/>
                    <a:lstStyle/>
                    <a:p>
                      <a:endParaRPr lang="en-US" dirty="0"/>
                    </a:p>
                  </a:txBody>
                  <a:tcPr/>
                </a:tc>
                <a:tc>
                  <a:txBody>
                    <a:bodyPr/>
                    <a:lstStyle/>
                    <a:p>
                      <a:pPr algn="ctr"/>
                      <a:r>
                        <a:rPr lang="en-US" sz="1500" dirty="0" smtClean="0"/>
                        <a:t>Exit</a:t>
                      </a:r>
                      <a:endParaRPr lang="en-US" sz="1500" dirty="0"/>
                    </a:p>
                  </a:txBody>
                  <a:tcPr marL="68580" marR="68580" anchor="ctr"/>
                </a:tc>
                <a:tc>
                  <a:txBody>
                    <a:bodyPr/>
                    <a:lstStyle/>
                    <a:p>
                      <a:pPr algn="ctr"/>
                      <a:r>
                        <a:rPr lang="en-US" sz="1500" dirty="0" smtClean="0">
                          <a:solidFill>
                            <a:schemeClr val="accent6"/>
                          </a:solidFill>
                        </a:rPr>
                        <a:t>-27</a:t>
                      </a:r>
                      <a:endParaRPr lang="en-US" sz="1500" dirty="0">
                        <a:solidFill>
                          <a:schemeClr val="accent6"/>
                        </a:solidFill>
                      </a:endParaRPr>
                    </a:p>
                  </a:txBody>
                  <a:tcPr marL="68580" marR="68580" anchor="ctr"/>
                </a:tc>
                <a:tc>
                  <a:txBody>
                    <a:bodyPr/>
                    <a:lstStyle/>
                    <a:p>
                      <a:pPr algn="ctr"/>
                      <a:r>
                        <a:rPr lang="en-US" sz="1500" dirty="0" smtClean="0">
                          <a:solidFill>
                            <a:schemeClr val="accent6"/>
                          </a:solidFill>
                        </a:rPr>
                        <a:t>15</a:t>
                      </a:r>
                      <a:endParaRPr lang="en-US" sz="1500" dirty="0">
                        <a:solidFill>
                          <a:schemeClr val="accent6"/>
                        </a:solidFill>
                      </a:endParaRPr>
                    </a:p>
                  </a:txBody>
                  <a:tcPr marL="68580" marR="68580" anchor="ctr"/>
                </a:tc>
                <a:tc>
                  <a:txBody>
                    <a:bodyPr/>
                    <a:lstStyle/>
                    <a:p>
                      <a:pPr algn="ctr"/>
                      <a:r>
                        <a:rPr lang="en-US" sz="1500" dirty="0" smtClean="0"/>
                        <a:t>100</a:t>
                      </a:r>
                      <a:endParaRPr lang="en-US" sz="1500" dirty="0">
                        <a:solidFill>
                          <a:schemeClr val="accent6"/>
                        </a:solidFill>
                      </a:endParaRPr>
                    </a:p>
                  </a:txBody>
                  <a:tcPr marL="68580" marR="68580" anchor="ctr"/>
                </a:tc>
              </a:tr>
              <a:tr h="120387">
                <a:tc rowSpan="2">
                  <a:txBody>
                    <a:bodyPr/>
                    <a:lstStyle/>
                    <a:p>
                      <a:pPr algn="ctr"/>
                      <a:r>
                        <a:rPr lang="en-US" sz="1500" dirty="0" smtClean="0"/>
                        <a:t>DBQ1</a:t>
                      </a:r>
                      <a:endParaRPr lang="en-US" sz="1500" dirty="0"/>
                    </a:p>
                  </a:txBody>
                  <a:tcPr marL="68580" marR="68580" anchor="ctr"/>
                </a:tc>
                <a:tc>
                  <a:txBody>
                    <a:bodyPr/>
                    <a:lstStyle/>
                    <a:p>
                      <a:pPr algn="ctr"/>
                      <a:r>
                        <a:rPr lang="en-US" sz="1500" dirty="0" smtClean="0"/>
                        <a:t>Enter</a:t>
                      </a:r>
                      <a:endParaRPr lang="en-US" sz="1500" dirty="0"/>
                    </a:p>
                  </a:txBody>
                  <a:tcPr marL="68580" marR="68580" anchor="ctr"/>
                </a:tc>
                <a:tc>
                  <a:txBody>
                    <a:bodyPr/>
                    <a:lstStyle/>
                    <a:p>
                      <a:pPr algn="ctr"/>
                      <a:r>
                        <a:rPr lang="en-US" sz="1500" dirty="0" smtClean="0">
                          <a:solidFill>
                            <a:schemeClr val="accent6"/>
                          </a:solidFill>
                        </a:rPr>
                        <a:t>-9</a:t>
                      </a:r>
                      <a:endParaRPr lang="en-US" sz="1500" dirty="0">
                        <a:solidFill>
                          <a:schemeClr val="accent6"/>
                        </a:solidFill>
                      </a:endParaRPr>
                    </a:p>
                  </a:txBody>
                  <a:tcPr marL="68580" marR="68580" anchor="ctr"/>
                </a:tc>
                <a:tc>
                  <a:txBody>
                    <a:bodyPr/>
                    <a:lstStyle/>
                    <a:p>
                      <a:pPr algn="ctr"/>
                      <a:r>
                        <a:rPr lang="en-US" sz="1500" dirty="0" smtClean="0">
                          <a:solidFill>
                            <a:schemeClr val="accent6"/>
                          </a:solidFill>
                        </a:rPr>
                        <a:t>-4</a:t>
                      </a:r>
                      <a:endParaRPr lang="en-US" sz="1500" dirty="0">
                        <a:solidFill>
                          <a:schemeClr val="accent6"/>
                        </a:solidFill>
                      </a:endParaRPr>
                    </a:p>
                  </a:txBody>
                  <a:tcPr marL="68580" marR="68580" anchor="ctr"/>
                </a:tc>
                <a:tc>
                  <a:txBody>
                    <a:bodyPr/>
                    <a:lstStyle/>
                    <a:p>
                      <a:pPr algn="ctr"/>
                      <a:r>
                        <a:rPr lang="en-US" sz="1500" dirty="0" smtClean="0"/>
                        <a:t>20</a:t>
                      </a:r>
                      <a:endParaRPr lang="en-US" sz="1500" dirty="0">
                        <a:solidFill>
                          <a:schemeClr val="accent6"/>
                        </a:solidFill>
                      </a:endParaRPr>
                    </a:p>
                  </a:txBody>
                  <a:tcPr marL="68580" marR="68580" anchor="ctr"/>
                </a:tc>
              </a:tr>
              <a:tr h="120387">
                <a:tc vMerge="1">
                  <a:txBody>
                    <a:bodyPr/>
                    <a:lstStyle/>
                    <a:p>
                      <a:endParaRPr lang="en-US" dirty="0"/>
                    </a:p>
                  </a:txBody>
                  <a:tcPr/>
                </a:tc>
                <a:tc>
                  <a:txBody>
                    <a:bodyPr/>
                    <a:lstStyle/>
                    <a:p>
                      <a:pPr algn="ctr"/>
                      <a:r>
                        <a:rPr lang="en-US" sz="1500" dirty="0" smtClean="0"/>
                        <a:t>Exit</a:t>
                      </a:r>
                      <a:endParaRPr lang="en-US" sz="1500" dirty="0"/>
                    </a:p>
                  </a:txBody>
                  <a:tcPr marL="68580" marR="68580" anchor="ctr"/>
                </a:tc>
                <a:tc>
                  <a:txBody>
                    <a:bodyPr/>
                    <a:lstStyle/>
                    <a:p>
                      <a:pPr algn="ctr"/>
                      <a:r>
                        <a:rPr lang="en-US" sz="1500" dirty="0" smtClean="0">
                          <a:solidFill>
                            <a:schemeClr val="accent6"/>
                          </a:solidFill>
                        </a:rPr>
                        <a:t>-2</a:t>
                      </a:r>
                      <a:endParaRPr lang="en-US" sz="1500" dirty="0">
                        <a:solidFill>
                          <a:schemeClr val="accent6"/>
                        </a:solidFill>
                      </a:endParaRPr>
                    </a:p>
                  </a:txBody>
                  <a:tcPr marL="68580" marR="68580" anchor="ctr"/>
                </a:tc>
                <a:tc>
                  <a:txBody>
                    <a:bodyPr/>
                    <a:lstStyle/>
                    <a:p>
                      <a:pPr algn="ctr"/>
                      <a:r>
                        <a:rPr lang="en-US" sz="1500" dirty="0" smtClean="0">
                          <a:solidFill>
                            <a:schemeClr val="accent6"/>
                          </a:solidFill>
                        </a:rPr>
                        <a:t>19</a:t>
                      </a:r>
                      <a:endParaRPr lang="en-US" sz="1500" dirty="0">
                        <a:solidFill>
                          <a:schemeClr val="accent6"/>
                        </a:solidFill>
                      </a:endParaRPr>
                    </a:p>
                  </a:txBody>
                  <a:tcPr marL="68580" marR="68580" anchor="ctr"/>
                </a:tc>
                <a:tc>
                  <a:txBody>
                    <a:bodyPr/>
                    <a:lstStyle/>
                    <a:p>
                      <a:pPr algn="ctr"/>
                      <a:r>
                        <a:rPr lang="en-US" sz="1500" dirty="0" smtClean="0"/>
                        <a:t>20</a:t>
                      </a:r>
                      <a:endParaRPr lang="en-US" sz="1500" dirty="0">
                        <a:solidFill>
                          <a:schemeClr val="accent6"/>
                        </a:solidFill>
                      </a:endParaRPr>
                    </a:p>
                  </a:txBody>
                  <a:tcPr marL="68580" marR="68580" anchor="ctr"/>
                </a:tc>
              </a:tr>
              <a:tr h="120387">
                <a:tc rowSpan="2">
                  <a:txBody>
                    <a:bodyPr/>
                    <a:lstStyle/>
                    <a:p>
                      <a:pPr algn="ctr"/>
                      <a:r>
                        <a:rPr lang="en-US" sz="1500" dirty="0" smtClean="0"/>
                        <a:t>PETS2</a:t>
                      </a:r>
                      <a:endParaRPr lang="en-US" sz="1500" dirty="0"/>
                    </a:p>
                  </a:txBody>
                  <a:tcPr marL="68580" marR="68580" anchor="ctr"/>
                </a:tc>
                <a:tc>
                  <a:txBody>
                    <a:bodyPr/>
                    <a:lstStyle/>
                    <a:p>
                      <a:pPr algn="ctr"/>
                      <a:r>
                        <a:rPr lang="en-US" sz="1500" dirty="0" smtClean="0"/>
                        <a:t>Enter</a:t>
                      </a:r>
                      <a:endParaRPr lang="en-US" sz="1500" dirty="0"/>
                    </a:p>
                  </a:txBody>
                  <a:tcPr marL="68580" marR="68580" anchor="ctr"/>
                </a:tc>
                <a:tc>
                  <a:txBody>
                    <a:bodyPr/>
                    <a:lstStyle/>
                    <a:p>
                      <a:pPr algn="ctr"/>
                      <a:r>
                        <a:rPr lang="en-US" sz="1500" dirty="0" smtClean="0">
                          <a:solidFill>
                            <a:schemeClr val="accent6"/>
                          </a:solidFill>
                        </a:rPr>
                        <a:t>28</a:t>
                      </a:r>
                      <a:endParaRPr lang="en-US" sz="1500" dirty="0">
                        <a:solidFill>
                          <a:schemeClr val="accent6"/>
                        </a:solidFill>
                      </a:endParaRPr>
                    </a:p>
                  </a:txBody>
                  <a:tcPr marL="68580" marR="68580" anchor="ctr"/>
                </a:tc>
                <a:tc>
                  <a:txBody>
                    <a:bodyPr/>
                    <a:lstStyle/>
                    <a:p>
                      <a:pPr algn="ctr"/>
                      <a:r>
                        <a:rPr lang="en-US" sz="1500" dirty="0" smtClean="0">
                          <a:solidFill>
                            <a:schemeClr val="accent6"/>
                          </a:solidFill>
                        </a:rPr>
                        <a:t>78</a:t>
                      </a:r>
                      <a:endParaRPr lang="en-US" sz="1500" dirty="0">
                        <a:solidFill>
                          <a:schemeClr val="accent6"/>
                        </a:solidFill>
                      </a:endParaRPr>
                    </a:p>
                  </a:txBody>
                  <a:tcPr marL="68580" marR="68580" anchor="ctr"/>
                </a:tc>
                <a:tc>
                  <a:txBody>
                    <a:bodyPr/>
                    <a:lstStyle/>
                    <a:p>
                      <a:pPr algn="ctr"/>
                      <a:r>
                        <a:rPr lang="en-US" sz="1500" dirty="0" smtClean="0"/>
                        <a:t>100</a:t>
                      </a:r>
                      <a:endParaRPr lang="en-US" sz="1500" dirty="0">
                        <a:solidFill>
                          <a:schemeClr val="accent6"/>
                        </a:solidFill>
                      </a:endParaRPr>
                    </a:p>
                  </a:txBody>
                  <a:tcPr marL="68580" marR="68580" anchor="ctr"/>
                </a:tc>
              </a:tr>
              <a:tr h="120387">
                <a:tc vMerge="1">
                  <a:txBody>
                    <a:bodyPr/>
                    <a:lstStyle/>
                    <a:p>
                      <a:endParaRPr lang="en-US" dirty="0"/>
                    </a:p>
                  </a:txBody>
                  <a:tcPr/>
                </a:tc>
                <a:tc>
                  <a:txBody>
                    <a:bodyPr/>
                    <a:lstStyle/>
                    <a:p>
                      <a:pPr algn="ctr"/>
                      <a:r>
                        <a:rPr lang="en-US" sz="1500" dirty="0" smtClean="0"/>
                        <a:t>Exit</a:t>
                      </a:r>
                      <a:endParaRPr lang="en-US" sz="1500" dirty="0"/>
                    </a:p>
                  </a:txBody>
                  <a:tcPr marL="68580" marR="68580" anchor="ctr"/>
                </a:tc>
                <a:tc>
                  <a:txBody>
                    <a:bodyPr/>
                    <a:lstStyle/>
                    <a:p>
                      <a:pPr algn="ctr"/>
                      <a:r>
                        <a:rPr lang="en-US" sz="1500" dirty="0" smtClean="0">
                          <a:solidFill>
                            <a:schemeClr val="accent6"/>
                          </a:solidFill>
                        </a:rPr>
                        <a:t>-51</a:t>
                      </a:r>
                      <a:endParaRPr lang="en-US" sz="1500" dirty="0">
                        <a:solidFill>
                          <a:schemeClr val="accent6"/>
                        </a:solidFill>
                      </a:endParaRPr>
                    </a:p>
                  </a:txBody>
                  <a:tcPr marL="68580" marR="68580" anchor="ctr"/>
                </a:tc>
                <a:tc>
                  <a:txBody>
                    <a:bodyPr/>
                    <a:lstStyle/>
                    <a:p>
                      <a:pPr algn="ctr"/>
                      <a:r>
                        <a:rPr lang="en-US" sz="1500" dirty="0" smtClean="0">
                          <a:solidFill>
                            <a:schemeClr val="accent6"/>
                          </a:solidFill>
                        </a:rPr>
                        <a:t>58</a:t>
                      </a:r>
                      <a:endParaRPr lang="en-US" sz="1500" dirty="0">
                        <a:solidFill>
                          <a:schemeClr val="accent6"/>
                        </a:solidFill>
                      </a:endParaRPr>
                    </a:p>
                  </a:txBody>
                  <a:tcPr marL="68580" marR="68580" anchor="ctr"/>
                </a:tc>
                <a:tc>
                  <a:txBody>
                    <a:bodyPr/>
                    <a:lstStyle/>
                    <a:p>
                      <a:pPr algn="ctr"/>
                      <a:r>
                        <a:rPr lang="en-US" sz="1500" dirty="0" smtClean="0"/>
                        <a:t>100</a:t>
                      </a:r>
                      <a:endParaRPr lang="en-US" sz="1500" dirty="0">
                        <a:solidFill>
                          <a:schemeClr val="accent6"/>
                        </a:solidFill>
                      </a:endParaRPr>
                    </a:p>
                  </a:txBody>
                  <a:tcPr marL="68580" marR="68580" anchor="ctr"/>
                </a:tc>
              </a:tr>
              <a:tr h="120387">
                <a:tc row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500" dirty="0" smtClean="0"/>
                        <a:t>DBQ2</a:t>
                      </a:r>
                    </a:p>
                    <a:p>
                      <a:pPr algn="ctr"/>
                      <a:endParaRPr lang="en-US" sz="1500" dirty="0"/>
                    </a:p>
                  </a:txBody>
                  <a:tcPr marL="68580" marR="68580" anchor="ctr"/>
                </a:tc>
                <a:tc>
                  <a:txBody>
                    <a:bodyPr/>
                    <a:lstStyle/>
                    <a:p>
                      <a:pPr algn="ctr"/>
                      <a:r>
                        <a:rPr lang="en-US" sz="1500" dirty="0" smtClean="0"/>
                        <a:t>Enter</a:t>
                      </a:r>
                      <a:endParaRPr lang="en-US" sz="1500" dirty="0"/>
                    </a:p>
                  </a:txBody>
                  <a:tcPr marL="68580" marR="68580" anchor="ctr"/>
                </a:tc>
                <a:tc>
                  <a:txBody>
                    <a:bodyPr/>
                    <a:lstStyle/>
                    <a:p>
                      <a:pPr algn="ctr"/>
                      <a:r>
                        <a:rPr lang="en-US" sz="1500" dirty="0" smtClean="0">
                          <a:solidFill>
                            <a:schemeClr val="accent6"/>
                          </a:solidFill>
                        </a:rPr>
                        <a:t>8</a:t>
                      </a:r>
                      <a:endParaRPr lang="en-US" sz="1500" dirty="0">
                        <a:solidFill>
                          <a:schemeClr val="accent6"/>
                        </a:solidFill>
                      </a:endParaRPr>
                    </a:p>
                  </a:txBody>
                  <a:tcPr marL="68580" marR="68580" anchor="ctr"/>
                </a:tc>
                <a:tc>
                  <a:txBody>
                    <a:bodyPr/>
                    <a:lstStyle/>
                    <a:p>
                      <a:pPr algn="ctr"/>
                      <a:r>
                        <a:rPr lang="en-US" sz="1500" dirty="0" smtClean="0">
                          <a:solidFill>
                            <a:schemeClr val="accent6"/>
                          </a:solidFill>
                        </a:rPr>
                        <a:t>11</a:t>
                      </a:r>
                      <a:endParaRPr lang="en-US" sz="1500" dirty="0">
                        <a:solidFill>
                          <a:schemeClr val="accent6"/>
                        </a:solidFill>
                      </a:endParaRPr>
                    </a:p>
                  </a:txBody>
                  <a:tcPr marL="68580" marR="68580" anchor="ctr"/>
                </a:tc>
                <a:tc>
                  <a:txBody>
                    <a:bodyPr/>
                    <a:lstStyle/>
                    <a:p>
                      <a:pPr algn="ctr"/>
                      <a:r>
                        <a:rPr lang="en-US" sz="1500" dirty="0" smtClean="0"/>
                        <a:t>20</a:t>
                      </a:r>
                      <a:endParaRPr lang="en-US" sz="1500" dirty="0">
                        <a:solidFill>
                          <a:schemeClr val="accent6"/>
                        </a:solidFill>
                      </a:endParaRPr>
                    </a:p>
                  </a:txBody>
                  <a:tcPr marL="68580" marR="68580" anchor="ctr"/>
                </a:tc>
              </a:tr>
              <a:tr h="120387">
                <a:tc vMerge="1">
                  <a:txBody>
                    <a:bodyPr/>
                    <a:lstStyle/>
                    <a:p>
                      <a:endParaRPr lang="en-US" dirty="0"/>
                    </a:p>
                  </a:txBody>
                  <a:tcPr/>
                </a:tc>
                <a:tc>
                  <a:txBody>
                    <a:bodyPr/>
                    <a:lstStyle/>
                    <a:p>
                      <a:pPr algn="ctr"/>
                      <a:r>
                        <a:rPr lang="en-US" sz="1500" dirty="0" smtClean="0"/>
                        <a:t>Exit</a:t>
                      </a:r>
                      <a:endParaRPr lang="en-US" sz="1500" dirty="0"/>
                    </a:p>
                  </a:txBody>
                  <a:tcPr marL="68580" marR="68580" anchor="ctr"/>
                </a:tc>
                <a:tc>
                  <a:txBody>
                    <a:bodyPr/>
                    <a:lstStyle/>
                    <a:p>
                      <a:pPr algn="ctr"/>
                      <a:r>
                        <a:rPr lang="en-US" sz="1500" dirty="0" smtClean="0">
                          <a:solidFill>
                            <a:schemeClr val="accent6"/>
                          </a:solidFill>
                        </a:rPr>
                        <a:t>-3</a:t>
                      </a:r>
                      <a:endParaRPr lang="en-US" sz="1500" dirty="0">
                        <a:solidFill>
                          <a:schemeClr val="accent6"/>
                        </a:solidFill>
                      </a:endParaRPr>
                    </a:p>
                  </a:txBody>
                  <a:tcPr marL="68580" marR="68580" anchor="ctr"/>
                </a:tc>
                <a:tc>
                  <a:txBody>
                    <a:bodyPr/>
                    <a:lstStyle/>
                    <a:p>
                      <a:pPr algn="ctr"/>
                      <a:r>
                        <a:rPr lang="en-US" sz="1500" dirty="0" smtClean="0">
                          <a:solidFill>
                            <a:schemeClr val="accent6"/>
                          </a:solidFill>
                        </a:rPr>
                        <a:t>-14</a:t>
                      </a:r>
                      <a:endParaRPr lang="en-US" sz="1500" dirty="0">
                        <a:solidFill>
                          <a:schemeClr val="accent6"/>
                        </a:solidFill>
                      </a:endParaRPr>
                    </a:p>
                  </a:txBody>
                  <a:tcPr marL="68580" marR="68580" anchor="ctr"/>
                </a:tc>
                <a:tc>
                  <a:txBody>
                    <a:bodyPr/>
                    <a:lstStyle/>
                    <a:p>
                      <a:pPr algn="ctr"/>
                      <a:r>
                        <a:rPr lang="en-US" sz="1500" dirty="0" smtClean="0"/>
                        <a:t>20</a:t>
                      </a:r>
                      <a:endParaRPr lang="en-US" sz="1500" dirty="0">
                        <a:solidFill>
                          <a:schemeClr val="accent6"/>
                        </a:solidFill>
                      </a:endParaRPr>
                    </a:p>
                  </a:txBody>
                  <a:tcPr marL="68580" marR="68580" anchor="ct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3322672391"/>
              </p:ext>
            </p:extLst>
          </p:nvPr>
        </p:nvGraphicFramePr>
        <p:xfrm>
          <a:off x="4788498" y="136634"/>
          <a:ext cx="4102360" cy="2057400"/>
        </p:xfrm>
        <a:graphic>
          <a:graphicData uri="http://schemas.openxmlformats.org/drawingml/2006/table">
            <a:tbl>
              <a:tblPr firstRow="1" bandRow="1">
                <a:tableStyleId>{073A0DAA-6AF3-43AB-8588-CEC1D06C72B9}</a:tableStyleId>
              </a:tblPr>
              <a:tblGrid>
                <a:gridCol w="820472"/>
                <a:gridCol w="820472"/>
                <a:gridCol w="820472"/>
                <a:gridCol w="820472"/>
                <a:gridCol w="820472"/>
              </a:tblGrid>
              <a:tr h="487845">
                <a:tc gridSpan="2">
                  <a:txBody>
                    <a:bodyPr/>
                    <a:lstStyle/>
                    <a:p>
                      <a:pPr algn="ctr"/>
                      <a:r>
                        <a:rPr lang="en-US" sz="1500" dirty="0" smtClean="0"/>
                        <a:t>Component</a:t>
                      </a:r>
                    </a:p>
                    <a:p>
                      <a:pPr algn="ctr"/>
                      <a:r>
                        <a:rPr lang="en-US" sz="1500" dirty="0" smtClean="0">
                          <a:solidFill>
                            <a:srgbClr val="FF0000"/>
                          </a:solidFill>
                        </a:rPr>
                        <a:t>Main Beam</a:t>
                      </a:r>
                      <a:endParaRPr lang="en-US" sz="1500" dirty="0">
                        <a:solidFill>
                          <a:srgbClr val="FF0000"/>
                        </a:solidFill>
                      </a:endParaRPr>
                    </a:p>
                  </a:txBody>
                  <a:tcPr marL="68580" marR="68580" anchor="ctr"/>
                </a:tc>
                <a:tc hMerge="1">
                  <a:txBody>
                    <a:bodyPr/>
                    <a:lstStyle/>
                    <a:p>
                      <a:endParaRPr lang="en-US" dirty="0"/>
                    </a:p>
                  </a:txBody>
                  <a:tcPr/>
                </a:tc>
                <a:tc>
                  <a:txBody>
                    <a:bodyPr/>
                    <a:lstStyle/>
                    <a:p>
                      <a:pPr algn="ctr"/>
                      <a:r>
                        <a:rPr lang="en-US" sz="1500" dirty="0" smtClean="0"/>
                        <a:t>Radial</a:t>
                      </a:r>
                    </a:p>
                    <a:p>
                      <a:pPr marL="0" marR="0" indent="0" algn="ctr" defTabSz="914400" rtl="0" eaLnBrk="1" fontAlgn="auto" latinLnBrk="0" hangingPunct="1">
                        <a:lnSpc>
                          <a:spcPct val="100000"/>
                        </a:lnSpc>
                        <a:spcBef>
                          <a:spcPts val="0"/>
                        </a:spcBef>
                        <a:spcAft>
                          <a:spcPts val="0"/>
                        </a:spcAft>
                        <a:buClrTx/>
                        <a:buSzTx/>
                        <a:buFontTx/>
                        <a:buNone/>
                        <a:tabLst/>
                        <a:defRPr/>
                      </a:pPr>
                      <a:r>
                        <a:rPr lang="en-US" sz="1500" dirty="0" smtClean="0"/>
                        <a:t>(</a:t>
                      </a:r>
                      <a:r>
                        <a:rPr lang="el-GR" sz="1500" dirty="0" smtClean="0"/>
                        <a:t>μ</a:t>
                      </a:r>
                      <a:r>
                        <a:rPr lang="fr-CH" sz="1500" dirty="0" smtClean="0"/>
                        <a:t>m)</a:t>
                      </a:r>
                      <a:endParaRPr lang="en-US" sz="1500" dirty="0" smtClean="0"/>
                    </a:p>
                  </a:txBody>
                  <a:tcPr marL="68580" marR="68580" anchor="ctr"/>
                </a:tc>
                <a:tc>
                  <a:txBody>
                    <a:bodyPr/>
                    <a:lstStyle/>
                    <a:p>
                      <a:pPr algn="ctr"/>
                      <a:r>
                        <a:rPr lang="en-US" sz="1500" dirty="0" smtClean="0"/>
                        <a:t>Vertical</a:t>
                      </a:r>
                    </a:p>
                    <a:p>
                      <a:pPr marL="0" marR="0" indent="0" algn="ctr" defTabSz="914400" rtl="0" eaLnBrk="1" fontAlgn="auto" latinLnBrk="0" hangingPunct="1">
                        <a:lnSpc>
                          <a:spcPct val="100000"/>
                        </a:lnSpc>
                        <a:spcBef>
                          <a:spcPts val="0"/>
                        </a:spcBef>
                        <a:spcAft>
                          <a:spcPts val="0"/>
                        </a:spcAft>
                        <a:buClrTx/>
                        <a:buSzTx/>
                        <a:buFontTx/>
                        <a:buNone/>
                        <a:tabLst/>
                        <a:defRPr/>
                      </a:pPr>
                      <a:r>
                        <a:rPr lang="en-US" sz="1500" dirty="0" smtClean="0"/>
                        <a:t>(</a:t>
                      </a:r>
                      <a:r>
                        <a:rPr lang="el-GR" sz="1500" dirty="0" smtClean="0"/>
                        <a:t>μ</a:t>
                      </a:r>
                      <a:r>
                        <a:rPr lang="fr-CH" sz="1500" dirty="0" smtClean="0"/>
                        <a:t>m)</a:t>
                      </a:r>
                      <a:endParaRPr lang="en-US" sz="1500" dirty="0" smtClean="0"/>
                    </a:p>
                  </a:txBody>
                  <a:tcPr marL="68580" marR="68580" anchor="ctr"/>
                </a:tc>
                <a:tc>
                  <a:txBody>
                    <a:bodyPr/>
                    <a:lstStyle/>
                    <a:p>
                      <a:pPr algn="ctr"/>
                      <a:r>
                        <a:rPr lang="en-US" sz="1500" dirty="0" smtClean="0"/>
                        <a:t>Error</a:t>
                      </a:r>
                      <a:r>
                        <a:rPr lang="en-US" sz="1500" baseline="0" dirty="0" smtClean="0"/>
                        <a:t> budget</a:t>
                      </a:r>
                      <a:endParaRPr lang="en-US" sz="1500" dirty="0" smtClean="0"/>
                    </a:p>
                    <a:p>
                      <a:pPr marL="0" marR="0" indent="0" algn="ctr" defTabSz="914400" rtl="0" eaLnBrk="1" fontAlgn="auto" latinLnBrk="0" hangingPunct="1">
                        <a:lnSpc>
                          <a:spcPct val="100000"/>
                        </a:lnSpc>
                        <a:spcBef>
                          <a:spcPts val="0"/>
                        </a:spcBef>
                        <a:spcAft>
                          <a:spcPts val="0"/>
                        </a:spcAft>
                        <a:buClrTx/>
                        <a:buSzTx/>
                        <a:buFontTx/>
                        <a:buNone/>
                        <a:tabLst/>
                        <a:defRPr/>
                      </a:pPr>
                      <a:r>
                        <a:rPr lang="en-US" sz="1500" dirty="0" smtClean="0"/>
                        <a:t>(</a:t>
                      </a:r>
                      <a:r>
                        <a:rPr lang="el-GR" sz="1500" dirty="0" smtClean="0"/>
                        <a:t>μ</a:t>
                      </a:r>
                      <a:r>
                        <a:rPr lang="fr-CH" sz="1500" dirty="0" smtClean="0"/>
                        <a:t>m)</a:t>
                      </a:r>
                      <a:endParaRPr lang="en-US" sz="1500" dirty="0" smtClean="0"/>
                    </a:p>
                  </a:txBody>
                  <a:tcPr marL="68580" marR="68580" anchor="ctr"/>
                </a:tc>
              </a:tr>
              <a:tr h="232763">
                <a:tc rowSpan="2">
                  <a:txBody>
                    <a:bodyPr/>
                    <a:lstStyle/>
                    <a:p>
                      <a:pPr algn="ctr"/>
                      <a:r>
                        <a:rPr lang="en-US" sz="1500" dirty="0" smtClean="0"/>
                        <a:t>AS1</a:t>
                      </a:r>
                      <a:endParaRPr lang="en-US" sz="1500" dirty="0"/>
                    </a:p>
                  </a:txBody>
                  <a:tcPr marL="68580" marR="68580" anchor="ctr"/>
                </a:tc>
                <a:tc>
                  <a:txBody>
                    <a:bodyPr/>
                    <a:lstStyle/>
                    <a:p>
                      <a:pPr algn="ctr"/>
                      <a:r>
                        <a:rPr lang="en-US" sz="1500" dirty="0" smtClean="0"/>
                        <a:t>Enter</a:t>
                      </a:r>
                      <a:endParaRPr lang="en-US" sz="1500" dirty="0"/>
                    </a:p>
                  </a:txBody>
                  <a:tcPr marL="68580" marR="68580" anchor="ctr"/>
                </a:tc>
                <a:tc>
                  <a:txBody>
                    <a:bodyPr/>
                    <a:lstStyle/>
                    <a:p>
                      <a:pPr algn="ctr"/>
                      <a:r>
                        <a:rPr lang="en-US" sz="1500" dirty="0" smtClean="0">
                          <a:solidFill>
                            <a:srgbClr val="FF0000"/>
                          </a:solidFill>
                        </a:rPr>
                        <a:t>-51</a:t>
                      </a:r>
                      <a:endParaRPr lang="en-US" sz="1500" dirty="0">
                        <a:solidFill>
                          <a:srgbClr val="FF0000"/>
                        </a:solidFill>
                      </a:endParaRPr>
                    </a:p>
                  </a:txBody>
                  <a:tcPr marL="68580" marR="68580" anchor="ctr"/>
                </a:tc>
                <a:tc>
                  <a:txBody>
                    <a:bodyPr/>
                    <a:lstStyle/>
                    <a:p>
                      <a:pPr algn="ctr"/>
                      <a:r>
                        <a:rPr lang="en-US" sz="1500" dirty="0" smtClean="0">
                          <a:solidFill>
                            <a:srgbClr val="FF0000"/>
                          </a:solidFill>
                        </a:rPr>
                        <a:t>-59</a:t>
                      </a:r>
                      <a:endParaRPr lang="en-US" sz="1500" dirty="0">
                        <a:solidFill>
                          <a:srgbClr val="FF0000"/>
                        </a:solidFill>
                      </a:endParaRPr>
                    </a:p>
                  </a:txBody>
                  <a:tcPr marL="68580" marR="68580" anchor="ctr"/>
                </a:tc>
                <a:tc>
                  <a:txBody>
                    <a:bodyPr/>
                    <a:lstStyle/>
                    <a:p>
                      <a:pPr algn="ctr"/>
                      <a:r>
                        <a:rPr lang="en-US" sz="1500" dirty="0" smtClean="0"/>
                        <a:t>10</a:t>
                      </a:r>
                      <a:endParaRPr lang="en-US" sz="1500" dirty="0"/>
                    </a:p>
                  </a:txBody>
                  <a:tcPr marL="68580" marR="68580" anchor="ctr"/>
                </a:tc>
              </a:tr>
              <a:tr h="232763">
                <a:tc vMerge="1">
                  <a:txBody>
                    <a:bodyPr/>
                    <a:lstStyle/>
                    <a:p>
                      <a:endParaRPr lang="en-US" dirty="0"/>
                    </a:p>
                  </a:txBody>
                  <a:tcPr/>
                </a:tc>
                <a:tc>
                  <a:txBody>
                    <a:bodyPr/>
                    <a:lstStyle/>
                    <a:p>
                      <a:pPr algn="ctr"/>
                      <a:r>
                        <a:rPr lang="en-US" sz="1500" dirty="0" smtClean="0"/>
                        <a:t>Exit</a:t>
                      </a:r>
                      <a:endParaRPr lang="en-US" sz="1500" dirty="0"/>
                    </a:p>
                  </a:txBody>
                  <a:tcPr marL="68580" marR="68580" anchor="ctr"/>
                </a:tc>
                <a:tc>
                  <a:txBody>
                    <a:bodyPr/>
                    <a:lstStyle/>
                    <a:p>
                      <a:pPr algn="ctr"/>
                      <a:r>
                        <a:rPr lang="en-US" sz="1500" dirty="0" smtClean="0">
                          <a:solidFill>
                            <a:srgbClr val="FF0000"/>
                          </a:solidFill>
                        </a:rPr>
                        <a:t>-161</a:t>
                      </a:r>
                      <a:endParaRPr lang="en-US" sz="1500" dirty="0">
                        <a:solidFill>
                          <a:srgbClr val="FF0000"/>
                        </a:solidFill>
                      </a:endParaRPr>
                    </a:p>
                  </a:txBody>
                  <a:tcPr marL="68580" marR="68580" anchor="ctr"/>
                </a:tc>
                <a:tc>
                  <a:txBody>
                    <a:bodyPr/>
                    <a:lstStyle/>
                    <a:p>
                      <a:pPr algn="ctr"/>
                      <a:r>
                        <a:rPr lang="en-US" sz="1500" dirty="0" smtClean="0">
                          <a:solidFill>
                            <a:srgbClr val="FF0000"/>
                          </a:solidFill>
                        </a:rPr>
                        <a:t>-16</a:t>
                      </a:r>
                      <a:endParaRPr lang="en-US" sz="1500" dirty="0">
                        <a:solidFill>
                          <a:srgbClr val="FF0000"/>
                        </a:solidFill>
                      </a:endParaRPr>
                    </a:p>
                  </a:txBody>
                  <a:tcPr marL="68580" marR="68580" anchor="ctr"/>
                </a:tc>
                <a:tc>
                  <a:txBody>
                    <a:bodyPr/>
                    <a:lstStyle/>
                    <a:p>
                      <a:pPr algn="ctr"/>
                      <a:r>
                        <a:rPr lang="en-US" sz="1500" dirty="0" smtClean="0"/>
                        <a:t>10</a:t>
                      </a:r>
                      <a:endParaRPr lang="en-US" sz="1500" dirty="0"/>
                    </a:p>
                  </a:txBody>
                  <a:tcPr marL="68580" marR="68580" anchor="ctr"/>
                </a:tc>
              </a:tr>
              <a:tr h="232763">
                <a:tc rowSpan="2">
                  <a:txBody>
                    <a:bodyPr/>
                    <a:lstStyle/>
                    <a:p>
                      <a:pPr algn="ctr"/>
                      <a:r>
                        <a:rPr lang="en-US" sz="1500" dirty="0" smtClean="0"/>
                        <a:t>AS2</a:t>
                      </a:r>
                      <a:endParaRPr lang="en-US" sz="1500" dirty="0"/>
                    </a:p>
                  </a:txBody>
                  <a:tcPr marL="68580" marR="68580" anchor="ctr"/>
                </a:tc>
                <a:tc>
                  <a:txBody>
                    <a:bodyPr/>
                    <a:lstStyle/>
                    <a:p>
                      <a:pPr algn="ctr"/>
                      <a:r>
                        <a:rPr lang="en-US" sz="1500" dirty="0" smtClean="0"/>
                        <a:t>Enter</a:t>
                      </a:r>
                      <a:endParaRPr lang="en-US" sz="1500" dirty="0"/>
                    </a:p>
                  </a:txBody>
                  <a:tcPr marL="68580" marR="68580" anchor="ctr"/>
                </a:tc>
                <a:tc>
                  <a:txBody>
                    <a:bodyPr/>
                    <a:lstStyle/>
                    <a:p>
                      <a:pPr algn="ctr"/>
                      <a:r>
                        <a:rPr lang="en-US" sz="1500" dirty="0" smtClean="0">
                          <a:solidFill>
                            <a:srgbClr val="FF0000"/>
                          </a:solidFill>
                        </a:rPr>
                        <a:t>-68</a:t>
                      </a:r>
                      <a:endParaRPr lang="en-US" sz="1500" dirty="0">
                        <a:solidFill>
                          <a:srgbClr val="FF0000"/>
                        </a:solidFill>
                      </a:endParaRPr>
                    </a:p>
                  </a:txBody>
                  <a:tcPr marL="68580" marR="68580" anchor="ctr"/>
                </a:tc>
                <a:tc>
                  <a:txBody>
                    <a:bodyPr/>
                    <a:lstStyle/>
                    <a:p>
                      <a:pPr algn="ctr"/>
                      <a:r>
                        <a:rPr lang="en-US" sz="1500" dirty="0" smtClean="0">
                          <a:solidFill>
                            <a:srgbClr val="FF0000"/>
                          </a:solidFill>
                        </a:rPr>
                        <a:t>-85</a:t>
                      </a:r>
                      <a:endParaRPr lang="en-US" sz="1500" dirty="0">
                        <a:solidFill>
                          <a:srgbClr val="FF0000"/>
                        </a:solidFill>
                      </a:endParaRPr>
                    </a:p>
                  </a:txBody>
                  <a:tcPr marL="68580" marR="68580" anchor="ctr"/>
                </a:tc>
                <a:tc>
                  <a:txBody>
                    <a:bodyPr/>
                    <a:lstStyle/>
                    <a:p>
                      <a:pPr algn="ctr"/>
                      <a:r>
                        <a:rPr lang="en-US" sz="1500" dirty="0" smtClean="0"/>
                        <a:t>10</a:t>
                      </a:r>
                      <a:endParaRPr lang="en-US" sz="1500" dirty="0"/>
                    </a:p>
                  </a:txBody>
                  <a:tcPr marL="68580" marR="68580" anchor="ctr"/>
                </a:tc>
              </a:tr>
              <a:tr h="232763">
                <a:tc vMerge="1">
                  <a:txBody>
                    <a:bodyPr/>
                    <a:lstStyle/>
                    <a:p>
                      <a:endParaRPr lang="en-US" dirty="0"/>
                    </a:p>
                  </a:txBody>
                  <a:tcPr/>
                </a:tc>
                <a:tc>
                  <a:txBody>
                    <a:bodyPr/>
                    <a:lstStyle/>
                    <a:p>
                      <a:pPr algn="ctr"/>
                      <a:r>
                        <a:rPr lang="en-US" sz="1500" dirty="0" smtClean="0"/>
                        <a:t>Exit</a:t>
                      </a:r>
                      <a:endParaRPr lang="en-US" sz="1500" dirty="0"/>
                    </a:p>
                  </a:txBody>
                  <a:tcPr marL="68580" marR="68580" anchor="ctr"/>
                </a:tc>
                <a:tc>
                  <a:txBody>
                    <a:bodyPr/>
                    <a:lstStyle/>
                    <a:p>
                      <a:pPr algn="ctr"/>
                      <a:r>
                        <a:rPr lang="en-US" sz="1500" dirty="0" smtClean="0">
                          <a:solidFill>
                            <a:srgbClr val="FF0000"/>
                          </a:solidFill>
                        </a:rPr>
                        <a:t>-139</a:t>
                      </a:r>
                      <a:endParaRPr lang="en-US" sz="1500" dirty="0">
                        <a:solidFill>
                          <a:srgbClr val="FF0000"/>
                        </a:solidFill>
                      </a:endParaRPr>
                    </a:p>
                  </a:txBody>
                  <a:tcPr marL="68580" marR="68580" anchor="ctr"/>
                </a:tc>
                <a:tc>
                  <a:txBody>
                    <a:bodyPr/>
                    <a:lstStyle/>
                    <a:p>
                      <a:pPr algn="ctr"/>
                      <a:r>
                        <a:rPr lang="en-US" sz="1500" dirty="0" smtClean="0">
                          <a:solidFill>
                            <a:srgbClr val="FF0000"/>
                          </a:solidFill>
                        </a:rPr>
                        <a:t>-103</a:t>
                      </a:r>
                      <a:endParaRPr lang="en-US" sz="1500" dirty="0">
                        <a:solidFill>
                          <a:srgbClr val="FF0000"/>
                        </a:solidFill>
                      </a:endParaRPr>
                    </a:p>
                  </a:txBody>
                  <a:tcPr marL="68580" marR="68580" anchor="ctr"/>
                </a:tc>
                <a:tc>
                  <a:txBody>
                    <a:bodyPr/>
                    <a:lstStyle/>
                    <a:p>
                      <a:pPr algn="ctr"/>
                      <a:r>
                        <a:rPr lang="en-US" sz="1500" dirty="0" smtClean="0"/>
                        <a:t>10</a:t>
                      </a:r>
                      <a:endParaRPr lang="en-US" sz="1500" dirty="0"/>
                    </a:p>
                  </a:txBody>
                  <a:tcPr marL="68580" marR="68580" anchor="ct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172010282"/>
              </p:ext>
            </p:extLst>
          </p:nvPr>
        </p:nvGraphicFramePr>
        <p:xfrm>
          <a:off x="4844573" y="4590197"/>
          <a:ext cx="4102360" cy="2057400"/>
        </p:xfrm>
        <a:graphic>
          <a:graphicData uri="http://schemas.openxmlformats.org/drawingml/2006/table">
            <a:tbl>
              <a:tblPr firstRow="1" bandRow="1">
                <a:tableStyleId>{073A0DAA-6AF3-43AB-8588-CEC1D06C72B9}</a:tableStyleId>
              </a:tblPr>
              <a:tblGrid>
                <a:gridCol w="820472"/>
                <a:gridCol w="820472"/>
                <a:gridCol w="820472"/>
                <a:gridCol w="820472"/>
                <a:gridCol w="820472"/>
              </a:tblGrid>
              <a:tr h="443458">
                <a:tc gridSpan="2">
                  <a:txBody>
                    <a:bodyPr/>
                    <a:lstStyle/>
                    <a:p>
                      <a:pPr algn="ctr"/>
                      <a:r>
                        <a:rPr lang="en-US" sz="1500" dirty="0" smtClean="0"/>
                        <a:t>Component</a:t>
                      </a:r>
                    </a:p>
                    <a:p>
                      <a:pPr marL="0" marR="0" indent="0" algn="ctr" defTabSz="914400" rtl="0" eaLnBrk="1" fontAlgn="auto" latinLnBrk="0" hangingPunct="1">
                        <a:lnSpc>
                          <a:spcPct val="100000"/>
                        </a:lnSpc>
                        <a:spcBef>
                          <a:spcPts val="0"/>
                        </a:spcBef>
                        <a:spcAft>
                          <a:spcPts val="0"/>
                        </a:spcAft>
                        <a:buClrTx/>
                        <a:buSzTx/>
                        <a:buFontTx/>
                        <a:buNone/>
                        <a:tabLst/>
                        <a:defRPr/>
                      </a:pPr>
                      <a:r>
                        <a:rPr lang="en-US" sz="1500" dirty="0" smtClean="0">
                          <a:solidFill>
                            <a:srgbClr val="FF0000"/>
                          </a:solidFill>
                        </a:rPr>
                        <a:t>Main Beam</a:t>
                      </a:r>
                    </a:p>
                  </a:txBody>
                  <a:tcPr marL="68580" marR="68580" anchor="ctr"/>
                </a:tc>
                <a:tc hMerge="1">
                  <a:txBody>
                    <a:bodyPr/>
                    <a:lstStyle/>
                    <a:p>
                      <a:endParaRPr lang="en-US" dirty="0"/>
                    </a:p>
                  </a:txBody>
                  <a:tcPr/>
                </a:tc>
                <a:tc>
                  <a:txBody>
                    <a:bodyPr/>
                    <a:lstStyle/>
                    <a:p>
                      <a:pPr algn="ctr"/>
                      <a:r>
                        <a:rPr lang="en-US" sz="1500" dirty="0" smtClean="0"/>
                        <a:t>Radial</a:t>
                      </a:r>
                    </a:p>
                    <a:p>
                      <a:pPr marL="0" marR="0" indent="0" algn="ctr" defTabSz="914400" rtl="0" eaLnBrk="1" fontAlgn="auto" latinLnBrk="0" hangingPunct="1">
                        <a:lnSpc>
                          <a:spcPct val="100000"/>
                        </a:lnSpc>
                        <a:spcBef>
                          <a:spcPts val="0"/>
                        </a:spcBef>
                        <a:spcAft>
                          <a:spcPts val="0"/>
                        </a:spcAft>
                        <a:buClrTx/>
                        <a:buSzTx/>
                        <a:buFontTx/>
                        <a:buNone/>
                        <a:tabLst/>
                        <a:defRPr/>
                      </a:pPr>
                      <a:r>
                        <a:rPr lang="en-US" sz="1500" dirty="0" smtClean="0"/>
                        <a:t>(</a:t>
                      </a:r>
                      <a:r>
                        <a:rPr lang="el-GR" sz="1500" dirty="0" smtClean="0"/>
                        <a:t>μ</a:t>
                      </a:r>
                      <a:r>
                        <a:rPr lang="fr-CH" sz="1500" dirty="0" smtClean="0"/>
                        <a:t>m)</a:t>
                      </a:r>
                      <a:endParaRPr lang="en-US" sz="1500" dirty="0" smtClean="0"/>
                    </a:p>
                  </a:txBody>
                  <a:tcPr marL="68580" marR="68580" anchor="ctr"/>
                </a:tc>
                <a:tc>
                  <a:txBody>
                    <a:bodyPr/>
                    <a:lstStyle/>
                    <a:p>
                      <a:pPr algn="ctr"/>
                      <a:r>
                        <a:rPr lang="en-US" sz="1500" dirty="0" smtClean="0"/>
                        <a:t>Vertical</a:t>
                      </a:r>
                    </a:p>
                    <a:p>
                      <a:pPr marL="0" marR="0" indent="0" algn="ctr" defTabSz="914400" rtl="0" eaLnBrk="1" fontAlgn="auto" latinLnBrk="0" hangingPunct="1">
                        <a:lnSpc>
                          <a:spcPct val="100000"/>
                        </a:lnSpc>
                        <a:spcBef>
                          <a:spcPts val="0"/>
                        </a:spcBef>
                        <a:spcAft>
                          <a:spcPts val="0"/>
                        </a:spcAft>
                        <a:buClrTx/>
                        <a:buSzTx/>
                        <a:buFontTx/>
                        <a:buNone/>
                        <a:tabLst/>
                        <a:defRPr/>
                      </a:pPr>
                      <a:r>
                        <a:rPr lang="en-US" sz="1500" dirty="0" smtClean="0"/>
                        <a:t>(</a:t>
                      </a:r>
                      <a:r>
                        <a:rPr lang="el-GR" sz="1500" dirty="0" smtClean="0"/>
                        <a:t>μ</a:t>
                      </a:r>
                      <a:r>
                        <a:rPr lang="fr-CH" sz="1500" dirty="0" smtClean="0"/>
                        <a:t>m)</a:t>
                      </a:r>
                      <a:endParaRPr lang="en-US" sz="1500" dirty="0" smtClean="0"/>
                    </a:p>
                  </a:txBody>
                  <a:tcPr marL="68580" marR="68580" anchor="ctr"/>
                </a:tc>
                <a:tc>
                  <a:txBody>
                    <a:bodyPr/>
                    <a:lstStyle/>
                    <a:p>
                      <a:pPr algn="ctr"/>
                      <a:r>
                        <a:rPr lang="en-US" sz="1500" dirty="0" smtClean="0"/>
                        <a:t>Error budget</a:t>
                      </a:r>
                    </a:p>
                    <a:p>
                      <a:pPr marL="0" marR="0" indent="0" algn="ctr" defTabSz="914400" rtl="0" eaLnBrk="1" fontAlgn="auto" latinLnBrk="0" hangingPunct="1">
                        <a:lnSpc>
                          <a:spcPct val="100000"/>
                        </a:lnSpc>
                        <a:spcBef>
                          <a:spcPts val="0"/>
                        </a:spcBef>
                        <a:spcAft>
                          <a:spcPts val="0"/>
                        </a:spcAft>
                        <a:buClrTx/>
                        <a:buSzTx/>
                        <a:buFontTx/>
                        <a:buNone/>
                        <a:tabLst/>
                        <a:defRPr/>
                      </a:pPr>
                      <a:r>
                        <a:rPr lang="en-US" sz="1500" dirty="0" smtClean="0"/>
                        <a:t>(</a:t>
                      </a:r>
                      <a:r>
                        <a:rPr lang="el-GR" sz="1500" dirty="0" smtClean="0"/>
                        <a:t>μ</a:t>
                      </a:r>
                      <a:r>
                        <a:rPr lang="fr-CH" sz="1500" dirty="0" smtClean="0"/>
                        <a:t>m)</a:t>
                      </a:r>
                      <a:endParaRPr lang="en-US" sz="1500" dirty="0" smtClean="0"/>
                    </a:p>
                  </a:txBody>
                  <a:tcPr marL="68580" marR="68580" anchor="ctr"/>
                </a:tc>
              </a:tr>
              <a:tr h="299745">
                <a:tc rowSpan="2">
                  <a:txBody>
                    <a:bodyPr/>
                    <a:lstStyle/>
                    <a:p>
                      <a:pPr algn="ctr"/>
                      <a:r>
                        <a:rPr lang="en-US" sz="1500" dirty="0" smtClean="0"/>
                        <a:t>AS1</a:t>
                      </a:r>
                      <a:endParaRPr lang="en-US" sz="1500" dirty="0"/>
                    </a:p>
                  </a:txBody>
                  <a:tcPr marL="68580" marR="68580" anchor="ctr"/>
                </a:tc>
                <a:tc>
                  <a:txBody>
                    <a:bodyPr/>
                    <a:lstStyle/>
                    <a:p>
                      <a:pPr algn="ctr"/>
                      <a:r>
                        <a:rPr lang="en-US" sz="1500" dirty="0" smtClean="0"/>
                        <a:t>Enter</a:t>
                      </a:r>
                      <a:endParaRPr lang="en-US" sz="1500" dirty="0"/>
                    </a:p>
                  </a:txBody>
                  <a:tcPr marL="68580" marR="68580" anchor="ctr"/>
                </a:tc>
                <a:tc>
                  <a:txBody>
                    <a:bodyPr/>
                    <a:lstStyle/>
                    <a:p>
                      <a:pPr algn="ctr"/>
                      <a:r>
                        <a:rPr lang="en-US" sz="1500" dirty="0" smtClean="0">
                          <a:solidFill>
                            <a:srgbClr val="F5860B"/>
                          </a:solidFill>
                        </a:rPr>
                        <a:t>29</a:t>
                      </a:r>
                      <a:endParaRPr lang="en-US" sz="1500" dirty="0">
                        <a:solidFill>
                          <a:srgbClr val="F5860B"/>
                        </a:solidFill>
                      </a:endParaRPr>
                    </a:p>
                  </a:txBody>
                  <a:tcPr marL="68580" marR="68580" anchor="ctr"/>
                </a:tc>
                <a:tc>
                  <a:txBody>
                    <a:bodyPr/>
                    <a:lstStyle/>
                    <a:p>
                      <a:pPr algn="ctr"/>
                      <a:r>
                        <a:rPr lang="en-US" sz="1500" dirty="0" smtClean="0">
                          <a:solidFill>
                            <a:srgbClr val="F5860B"/>
                          </a:solidFill>
                        </a:rPr>
                        <a:t>-24</a:t>
                      </a:r>
                      <a:endParaRPr lang="en-US" sz="1500" dirty="0">
                        <a:solidFill>
                          <a:srgbClr val="F5860B"/>
                        </a:solidFill>
                      </a:endParaRPr>
                    </a:p>
                  </a:txBody>
                  <a:tcPr marL="68580" marR="68580" anchor="ctr"/>
                </a:tc>
                <a:tc>
                  <a:txBody>
                    <a:bodyPr/>
                    <a:lstStyle/>
                    <a:p>
                      <a:pPr algn="ctr"/>
                      <a:r>
                        <a:rPr lang="en-US" sz="1500" dirty="0" smtClean="0"/>
                        <a:t>10</a:t>
                      </a:r>
                      <a:endParaRPr lang="en-US" sz="1500" dirty="0"/>
                    </a:p>
                  </a:txBody>
                  <a:tcPr marL="68580" marR="68580" anchor="ctr"/>
                </a:tc>
              </a:tr>
              <a:tr h="299745">
                <a:tc vMerge="1">
                  <a:txBody>
                    <a:bodyPr/>
                    <a:lstStyle/>
                    <a:p>
                      <a:endParaRPr lang="en-US" dirty="0"/>
                    </a:p>
                  </a:txBody>
                  <a:tcPr/>
                </a:tc>
                <a:tc>
                  <a:txBody>
                    <a:bodyPr/>
                    <a:lstStyle/>
                    <a:p>
                      <a:pPr algn="ctr"/>
                      <a:r>
                        <a:rPr lang="en-US" sz="1500" dirty="0" smtClean="0"/>
                        <a:t>Exit</a:t>
                      </a:r>
                      <a:endParaRPr lang="en-US" sz="1500" dirty="0"/>
                    </a:p>
                  </a:txBody>
                  <a:tcPr marL="68580" marR="68580" anchor="ctr"/>
                </a:tc>
                <a:tc>
                  <a:txBody>
                    <a:bodyPr/>
                    <a:lstStyle/>
                    <a:p>
                      <a:pPr algn="ctr"/>
                      <a:r>
                        <a:rPr lang="en-US" sz="1500" dirty="0" smtClean="0">
                          <a:solidFill>
                            <a:srgbClr val="F5860B"/>
                          </a:solidFill>
                        </a:rPr>
                        <a:t>-65</a:t>
                      </a:r>
                      <a:endParaRPr lang="en-US" sz="1500" dirty="0">
                        <a:solidFill>
                          <a:srgbClr val="F5860B"/>
                        </a:solidFill>
                      </a:endParaRPr>
                    </a:p>
                  </a:txBody>
                  <a:tcPr marL="68580" marR="68580" anchor="ctr"/>
                </a:tc>
                <a:tc>
                  <a:txBody>
                    <a:bodyPr/>
                    <a:lstStyle/>
                    <a:p>
                      <a:pPr algn="ctr"/>
                      <a:r>
                        <a:rPr lang="en-US" sz="1500" dirty="0" smtClean="0">
                          <a:solidFill>
                            <a:srgbClr val="F5860B"/>
                          </a:solidFill>
                        </a:rPr>
                        <a:t>39</a:t>
                      </a:r>
                      <a:endParaRPr lang="en-US" sz="1500" dirty="0">
                        <a:solidFill>
                          <a:srgbClr val="F5860B"/>
                        </a:solidFill>
                      </a:endParaRPr>
                    </a:p>
                  </a:txBody>
                  <a:tcPr marL="68580" marR="68580" anchor="ctr"/>
                </a:tc>
                <a:tc>
                  <a:txBody>
                    <a:bodyPr/>
                    <a:lstStyle/>
                    <a:p>
                      <a:pPr algn="ctr"/>
                      <a:r>
                        <a:rPr lang="en-US" sz="1500" dirty="0" smtClean="0"/>
                        <a:t>10</a:t>
                      </a:r>
                      <a:endParaRPr lang="en-US" sz="1500" dirty="0"/>
                    </a:p>
                  </a:txBody>
                  <a:tcPr marL="68580" marR="68580" anchor="ctr"/>
                </a:tc>
              </a:tr>
              <a:tr h="299745">
                <a:tc rowSpan="2">
                  <a:txBody>
                    <a:bodyPr/>
                    <a:lstStyle/>
                    <a:p>
                      <a:pPr algn="ctr"/>
                      <a:r>
                        <a:rPr lang="en-US" sz="1500" dirty="0" smtClean="0"/>
                        <a:t>AS2</a:t>
                      </a:r>
                      <a:endParaRPr lang="en-US" sz="1500" dirty="0"/>
                    </a:p>
                  </a:txBody>
                  <a:tcPr marL="68580" marR="68580" anchor="ctr"/>
                </a:tc>
                <a:tc>
                  <a:txBody>
                    <a:bodyPr/>
                    <a:lstStyle/>
                    <a:p>
                      <a:pPr algn="ctr"/>
                      <a:r>
                        <a:rPr lang="en-US" sz="1500" dirty="0" smtClean="0"/>
                        <a:t>Enter</a:t>
                      </a:r>
                      <a:endParaRPr lang="en-US" sz="1500" dirty="0"/>
                    </a:p>
                  </a:txBody>
                  <a:tcPr marL="68580" marR="68580" anchor="ctr"/>
                </a:tc>
                <a:tc>
                  <a:txBody>
                    <a:bodyPr/>
                    <a:lstStyle/>
                    <a:p>
                      <a:pPr algn="ctr"/>
                      <a:r>
                        <a:rPr lang="en-US" sz="1500" dirty="0" smtClean="0">
                          <a:solidFill>
                            <a:srgbClr val="F5860B"/>
                          </a:solidFill>
                        </a:rPr>
                        <a:t>46</a:t>
                      </a:r>
                      <a:endParaRPr lang="en-US" sz="1500" dirty="0">
                        <a:solidFill>
                          <a:srgbClr val="F5860B"/>
                        </a:solidFill>
                      </a:endParaRPr>
                    </a:p>
                  </a:txBody>
                  <a:tcPr marL="68580" marR="68580" anchor="ctr"/>
                </a:tc>
                <a:tc>
                  <a:txBody>
                    <a:bodyPr/>
                    <a:lstStyle/>
                    <a:p>
                      <a:pPr algn="ctr"/>
                      <a:r>
                        <a:rPr lang="en-US" sz="1500" dirty="0" smtClean="0">
                          <a:solidFill>
                            <a:srgbClr val="F5860B"/>
                          </a:solidFill>
                        </a:rPr>
                        <a:t>-8</a:t>
                      </a:r>
                      <a:endParaRPr lang="en-US" sz="1500" dirty="0">
                        <a:solidFill>
                          <a:srgbClr val="F5860B"/>
                        </a:solidFill>
                      </a:endParaRPr>
                    </a:p>
                  </a:txBody>
                  <a:tcPr marL="68580" marR="68580" anchor="ctr"/>
                </a:tc>
                <a:tc>
                  <a:txBody>
                    <a:bodyPr/>
                    <a:lstStyle/>
                    <a:p>
                      <a:pPr algn="ctr"/>
                      <a:r>
                        <a:rPr lang="en-US" sz="1500" dirty="0" smtClean="0"/>
                        <a:t>10</a:t>
                      </a:r>
                      <a:endParaRPr lang="en-US" sz="1500" dirty="0"/>
                    </a:p>
                  </a:txBody>
                  <a:tcPr marL="68580" marR="68580" anchor="ctr"/>
                </a:tc>
              </a:tr>
              <a:tr h="299745">
                <a:tc vMerge="1">
                  <a:txBody>
                    <a:bodyPr/>
                    <a:lstStyle/>
                    <a:p>
                      <a:endParaRPr lang="en-US" dirty="0"/>
                    </a:p>
                  </a:txBody>
                  <a:tcPr/>
                </a:tc>
                <a:tc>
                  <a:txBody>
                    <a:bodyPr/>
                    <a:lstStyle/>
                    <a:p>
                      <a:pPr algn="ctr"/>
                      <a:r>
                        <a:rPr lang="en-US" sz="1500" dirty="0" smtClean="0"/>
                        <a:t>Exit</a:t>
                      </a:r>
                      <a:endParaRPr lang="en-US" sz="1500" dirty="0"/>
                    </a:p>
                  </a:txBody>
                  <a:tcPr marL="68580" marR="68580" anchor="ctr"/>
                </a:tc>
                <a:tc>
                  <a:txBody>
                    <a:bodyPr/>
                    <a:lstStyle/>
                    <a:p>
                      <a:pPr algn="ctr"/>
                      <a:r>
                        <a:rPr lang="en-US" sz="1500" dirty="0" smtClean="0">
                          <a:solidFill>
                            <a:srgbClr val="F5860B"/>
                          </a:solidFill>
                        </a:rPr>
                        <a:t>-10</a:t>
                      </a:r>
                      <a:endParaRPr lang="en-US" sz="1500" dirty="0">
                        <a:solidFill>
                          <a:srgbClr val="F5860B"/>
                        </a:solidFill>
                      </a:endParaRPr>
                    </a:p>
                  </a:txBody>
                  <a:tcPr marL="68580" marR="68580" anchor="ctr"/>
                </a:tc>
                <a:tc>
                  <a:txBody>
                    <a:bodyPr/>
                    <a:lstStyle/>
                    <a:p>
                      <a:pPr algn="ctr"/>
                      <a:r>
                        <a:rPr lang="en-US" sz="1500" dirty="0" smtClean="0">
                          <a:solidFill>
                            <a:srgbClr val="F5860B"/>
                          </a:solidFill>
                        </a:rPr>
                        <a:t>-7</a:t>
                      </a:r>
                      <a:endParaRPr lang="en-US" sz="1500" dirty="0">
                        <a:solidFill>
                          <a:srgbClr val="F5860B"/>
                        </a:solidFill>
                      </a:endParaRPr>
                    </a:p>
                  </a:txBody>
                  <a:tcPr marL="68580" marR="68580" anchor="ctr"/>
                </a:tc>
                <a:tc>
                  <a:txBody>
                    <a:bodyPr/>
                    <a:lstStyle/>
                    <a:p>
                      <a:pPr algn="ctr"/>
                      <a:r>
                        <a:rPr lang="en-US" sz="1500" dirty="0" smtClean="0"/>
                        <a:t>10</a:t>
                      </a:r>
                      <a:endParaRPr lang="en-US" sz="1500" dirty="0"/>
                    </a:p>
                  </a:txBody>
                  <a:tcPr marL="68580" marR="68580" anchor="ctr"/>
                </a:tc>
              </a:tr>
            </a:tbl>
          </a:graphicData>
        </a:graphic>
      </p:graphicFrame>
      <p:sp>
        <p:nvSpPr>
          <p:cNvPr id="10" name="Flowchart: Magnetic Disk 9"/>
          <p:cNvSpPr/>
          <p:nvPr/>
        </p:nvSpPr>
        <p:spPr>
          <a:xfrm rot="14624629" flipH="1">
            <a:off x="5827438" y="3161961"/>
            <a:ext cx="261206" cy="336520"/>
          </a:xfrm>
          <a:prstGeom prst="flowChartMagneticDisk">
            <a:avLst/>
          </a:prstGeom>
          <a:solidFill>
            <a:schemeClr val="accent6">
              <a:lumMod val="40000"/>
              <a:lumOff val="6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lowchart: Magnetic Disk 10"/>
          <p:cNvSpPr/>
          <p:nvPr/>
        </p:nvSpPr>
        <p:spPr>
          <a:xfrm rot="15116428" flipH="1">
            <a:off x="5047639" y="3273168"/>
            <a:ext cx="261206" cy="336520"/>
          </a:xfrm>
          <a:prstGeom prst="flowChartMagneticDisk">
            <a:avLst/>
          </a:prstGeom>
          <a:solidFill>
            <a:schemeClr val="accent6">
              <a:lumMod val="40000"/>
              <a:lumOff val="6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p:cNvCxnSpPr/>
          <p:nvPr/>
        </p:nvCxnSpPr>
        <p:spPr>
          <a:xfrm flipH="1" flipV="1">
            <a:off x="4916990" y="3107004"/>
            <a:ext cx="1549817" cy="13685"/>
          </a:xfrm>
          <a:prstGeom prst="line">
            <a:avLst/>
          </a:prstGeom>
          <a:ln w="444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a:off x="4916990" y="3241453"/>
            <a:ext cx="1497565" cy="305156"/>
          </a:xfrm>
          <a:prstGeom prst="line">
            <a:avLst/>
          </a:prstGeom>
          <a:ln w="444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4916990" y="3695820"/>
            <a:ext cx="1549817" cy="6879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p:cNvCxnSpPr/>
          <p:nvPr/>
        </p:nvCxnSpPr>
        <p:spPr>
          <a:xfrm>
            <a:off x="4970876" y="3107359"/>
            <a:ext cx="191549" cy="582205"/>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a:off x="5162426" y="3066451"/>
            <a:ext cx="125457" cy="623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5785980" y="3107359"/>
            <a:ext cx="191549" cy="582205"/>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H="1">
            <a:off x="5977529" y="3066451"/>
            <a:ext cx="125457" cy="623112"/>
          </a:xfrm>
          <a:prstGeom prst="line">
            <a:avLst/>
          </a:prstGeom>
        </p:spPr>
        <p:style>
          <a:lnRef idx="1">
            <a:schemeClr val="accent1"/>
          </a:lnRef>
          <a:fillRef idx="0">
            <a:schemeClr val="accent1"/>
          </a:fillRef>
          <a:effectRef idx="0">
            <a:schemeClr val="accent1"/>
          </a:effectRef>
          <a:fontRef idx="minor">
            <a:schemeClr val="tx1"/>
          </a:fontRef>
        </p:style>
      </p:cxnSp>
      <p:grpSp>
        <p:nvGrpSpPr>
          <p:cNvPr id="51" name="Group 50"/>
          <p:cNvGrpSpPr/>
          <p:nvPr/>
        </p:nvGrpSpPr>
        <p:grpSpPr>
          <a:xfrm rot="512755">
            <a:off x="7287970" y="2782786"/>
            <a:ext cx="1549817" cy="1317282"/>
            <a:chOff x="9419716" y="3244694"/>
            <a:chExt cx="2066423" cy="1317282"/>
          </a:xfrm>
        </p:grpSpPr>
        <p:sp>
          <p:nvSpPr>
            <p:cNvPr id="42" name="Flowchart: Magnetic Disk 41"/>
            <p:cNvSpPr/>
            <p:nvPr/>
          </p:nvSpPr>
          <p:spPr>
            <a:xfrm rot="14624629" flipH="1">
              <a:off x="10677181" y="3284117"/>
              <a:ext cx="261206" cy="448693"/>
            </a:xfrm>
            <a:prstGeom prst="flowChartMagneticDisk">
              <a:avLst/>
            </a:prstGeom>
            <a:solidFill>
              <a:schemeClr val="accent6">
                <a:lumMod val="40000"/>
                <a:lumOff val="6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Flowchart: Magnetic Disk 42"/>
            <p:cNvSpPr/>
            <p:nvPr/>
          </p:nvSpPr>
          <p:spPr>
            <a:xfrm rot="15116428" flipH="1">
              <a:off x="9637449" y="3395324"/>
              <a:ext cx="261206" cy="448693"/>
            </a:xfrm>
            <a:prstGeom prst="flowChartMagneticDisk">
              <a:avLst/>
            </a:prstGeom>
            <a:solidFill>
              <a:schemeClr val="accent6">
                <a:lumMod val="40000"/>
                <a:lumOff val="6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4" name="Straight Connector 43"/>
            <p:cNvCxnSpPr/>
            <p:nvPr/>
          </p:nvCxnSpPr>
          <p:spPr>
            <a:xfrm flipH="1" flipV="1">
              <a:off x="9419716" y="3285246"/>
              <a:ext cx="2066423" cy="13685"/>
            </a:xfrm>
            <a:prstGeom prst="line">
              <a:avLst/>
            </a:prstGeom>
            <a:ln w="444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H="1">
              <a:off x="9419716" y="3419696"/>
              <a:ext cx="1996753" cy="305156"/>
            </a:xfrm>
            <a:prstGeom prst="line">
              <a:avLst/>
            </a:prstGeom>
            <a:ln w="44450">
              <a:solidFill>
                <a:schemeClr val="accent2"/>
              </a:solidFill>
            </a:ln>
          </p:spPr>
          <p:style>
            <a:lnRef idx="1">
              <a:schemeClr val="accent1"/>
            </a:lnRef>
            <a:fillRef idx="0">
              <a:schemeClr val="accent1"/>
            </a:fillRef>
            <a:effectRef idx="0">
              <a:schemeClr val="accent1"/>
            </a:effectRef>
            <a:fontRef idx="minor">
              <a:schemeClr val="tx1"/>
            </a:fontRef>
          </p:style>
        </p:cxnSp>
        <p:sp>
          <p:nvSpPr>
            <p:cNvPr id="46" name="Rectangle 45"/>
            <p:cNvSpPr/>
            <p:nvPr/>
          </p:nvSpPr>
          <p:spPr>
            <a:xfrm>
              <a:off x="9419716" y="3874063"/>
              <a:ext cx="2066423" cy="6879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7" name="Straight Connector 46"/>
            <p:cNvCxnSpPr/>
            <p:nvPr/>
          </p:nvCxnSpPr>
          <p:spPr>
            <a:xfrm>
              <a:off x="9491565" y="3285601"/>
              <a:ext cx="255398" cy="582205"/>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H="1">
              <a:off x="9746964" y="3244694"/>
              <a:ext cx="167276" cy="623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10578370" y="3285601"/>
              <a:ext cx="255398" cy="582205"/>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H="1">
              <a:off x="10833769" y="3244694"/>
              <a:ext cx="167276" cy="623112"/>
            </a:xfrm>
            <a:prstGeom prst="line">
              <a:avLst/>
            </a:prstGeom>
          </p:spPr>
          <p:style>
            <a:lnRef idx="1">
              <a:schemeClr val="accent1"/>
            </a:lnRef>
            <a:fillRef idx="0">
              <a:schemeClr val="accent1"/>
            </a:fillRef>
            <a:effectRef idx="0">
              <a:schemeClr val="accent1"/>
            </a:effectRef>
            <a:fontRef idx="minor">
              <a:schemeClr val="tx1"/>
            </a:fontRef>
          </p:style>
        </p:cxnSp>
      </p:grpSp>
      <p:cxnSp>
        <p:nvCxnSpPr>
          <p:cNvPr id="53" name="Straight Connector 52"/>
          <p:cNvCxnSpPr/>
          <p:nvPr/>
        </p:nvCxnSpPr>
        <p:spPr>
          <a:xfrm flipH="1">
            <a:off x="4686059" y="3111357"/>
            <a:ext cx="195243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H="1">
            <a:off x="7128346" y="3111357"/>
            <a:ext cx="179404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899592" y="6381328"/>
            <a:ext cx="2304256" cy="369332"/>
          </a:xfrm>
          <a:prstGeom prst="rect">
            <a:avLst/>
          </a:prstGeom>
          <a:noFill/>
        </p:spPr>
        <p:txBody>
          <a:bodyPr wrap="square" rtlCol="0">
            <a:spAutoFit/>
          </a:bodyPr>
          <a:lstStyle/>
          <a:p>
            <a:r>
              <a:rPr lang="en-GB" dirty="0" smtClean="0"/>
              <a:t>Vivien Rude</a:t>
            </a:r>
            <a:endParaRPr lang="en-GB" dirty="0"/>
          </a:p>
        </p:txBody>
      </p:sp>
    </p:spTree>
    <p:extLst>
      <p:ext uri="{BB962C8B-B14F-4D97-AF65-F5344CB8AC3E}">
        <p14:creationId xmlns:p14="http://schemas.microsoft.com/office/powerpoint/2010/main" val="3338749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9"/>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54"/>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825104" y="-11439"/>
            <a:ext cx="7956550" cy="719138"/>
          </a:xfrm>
        </p:spPr>
        <p:txBody>
          <a:bodyPr/>
          <a:lstStyle/>
          <a:p>
            <a:r>
              <a:rPr lang="en-GB" dirty="0" smtClean="0">
                <a:solidFill>
                  <a:schemeClr val="accent1">
                    <a:lumMod val="75000"/>
                  </a:schemeClr>
                </a:solidFill>
              </a:rPr>
              <a:t>Lab-Module test stand</a:t>
            </a:r>
            <a:endParaRPr lang="en-GB" dirty="0">
              <a:solidFill>
                <a:schemeClr val="accent1">
                  <a:lumMod val="75000"/>
                </a:schemeClr>
              </a:solidFill>
            </a:endParaRPr>
          </a:p>
        </p:txBody>
      </p:sp>
      <p:pic>
        <p:nvPicPr>
          <p:cNvPr id="3" name="Picture 2" descr="C:\Users\Fabrizio\Desktop\room.bmp"/>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l="2544"/>
          <a:stretch/>
        </p:blipFill>
        <p:spPr bwMode="auto">
          <a:xfrm>
            <a:off x="28824" y="769040"/>
            <a:ext cx="7835413" cy="5766123"/>
          </a:xfrm>
          <a:prstGeom prst="rect">
            <a:avLst/>
          </a:prstGeom>
          <a:noFill/>
          <a:extLst>
            <a:ext uri="{909E8E84-426E-40DD-AFC4-6F175D3DCCD1}">
              <a14:hiddenFill xmlns:a14="http://schemas.microsoft.com/office/drawing/2010/main">
                <a:solidFill>
                  <a:srgbClr val="FFFFFF"/>
                </a:solidFill>
              </a14:hiddenFill>
            </a:ext>
          </a:extLst>
        </p:spPr>
      </p:pic>
      <p:sp>
        <p:nvSpPr>
          <p:cNvPr id="4" name="Freccia a destra con strisce 3"/>
          <p:cNvSpPr/>
          <p:nvPr/>
        </p:nvSpPr>
        <p:spPr>
          <a:xfrm rot="2690888">
            <a:off x="2842966" y="2631034"/>
            <a:ext cx="1008000" cy="360000"/>
          </a:xfrm>
          <a:prstGeom prst="stripedRightArrow">
            <a:avLst/>
          </a:prstGeom>
          <a:solidFill>
            <a:srgbClr val="00FF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solidFill>
                  <a:schemeClr val="tx1"/>
                </a:solidFill>
                <a:latin typeface="Candara" panose="020E0502030303020204" pitchFamily="34" charset="0"/>
              </a:rPr>
              <a:t>AIR FLOW</a:t>
            </a:r>
            <a:endParaRPr lang="en-GB" sz="1200" dirty="0">
              <a:solidFill>
                <a:schemeClr val="tx1"/>
              </a:solidFill>
              <a:latin typeface="Candara" panose="020E0502030303020204" pitchFamily="34" charset="0"/>
            </a:endParaRPr>
          </a:p>
        </p:txBody>
      </p:sp>
      <p:sp>
        <p:nvSpPr>
          <p:cNvPr id="5" name="Freccia a destra con strisce 4"/>
          <p:cNvSpPr/>
          <p:nvPr/>
        </p:nvSpPr>
        <p:spPr>
          <a:xfrm rot="19616125">
            <a:off x="6030199" y="4895022"/>
            <a:ext cx="684000" cy="360000"/>
          </a:xfrm>
          <a:prstGeom prst="stripedRightArrow">
            <a:avLst/>
          </a:prstGeom>
          <a:solidFill>
            <a:srgbClr val="00FF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CasellaDiTesto 6"/>
          <p:cNvSpPr txBox="1"/>
          <p:nvPr/>
        </p:nvSpPr>
        <p:spPr>
          <a:xfrm>
            <a:off x="6757738" y="4632889"/>
            <a:ext cx="1008000" cy="276999"/>
          </a:xfrm>
          <a:prstGeom prst="rect">
            <a:avLst/>
          </a:prstGeom>
          <a:solidFill>
            <a:srgbClr val="00B0F0"/>
          </a:solidFill>
          <a:ln>
            <a:solidFill>
              <a:schemeClr val="tx1"/>
            </a:solidFill>
          </a:ln>
        </p:spPr>
        <p:txBody>
          <a:bodyPr wrap="square" rtlCol="0">
            <a:spAutoFit/>
          </a:bodyPr>
          <a:lstStyle/>
          <a:p>
            <a:pPr algn="ctr"/>
            <a:r>
              <a:rPr lang="en-GB" sz="1200" dirty="0" smtClean="0">
                <a:latin typeface="Candara" panose="020E0502030303020204" pitchFamily="34" charset="0"/>
              </a:rPr>
              <a:t>Cooling coils</a:t>
            </a:r>
            <a:endParaRPr lang="en-GB" sz="1200" dirty="0">
              <a:latin typeface="Candara" panose="020E0502030303020204" pitchFamily="34" charset="0"/>
            </a:endParaRPr>
          </a:p>
        </p:txBody>
      </p:sp>
      <p:sp>
        <p:nvSpPr>
          <p:cNvPr id="14" name="CasellaDiTesto 6"/>
          <p:cNvSpPr txBox="1"/>
          <p:nvPr/>
        </p:nvSpPr>
        <p:spPr>
          <a:xfrm>
            <a:off x="3288563" y="1412776"/>
            <a:ext cx="1008000" cy="276999"/>
          </a:xfrm>
          <a:prstGeom prst="rect">
            <a:avLst/>
          </a:prstGeom>
          <a:solidFill>
            <a:srgbClr val="FF0000"/>
          </a:solidFill>
          <a:ln>
            <a:solidFill>
              <a:schemeClr val="tx1"/>
            </a:solidFill>
          </a:ln>
        </p:spPr>
        <p:txBody>
          <a:bodyPr wrap="square" rtlCol="0">
            <a:spAutoFit/>
          </a:bodyPr>
          <a:lstStyle/>
          <a:p>
            <a:pPr algn="ctr"/>
            <a:r>
              <a:rPr lang="en-GB" sz="1200" dirty="0" smtClean="0">
                <a:latin typeface="Candara" panose="020E0502030303020204" pitchFamily="34" charset="0"/>
              </a:rPr>
              <a:t>Heating coils</a:t>
            </a:r>
            <a:endParaRPr lang="en-GB" sz="1200" dirty="0">
              <a:latin typeface="Candara" panose="020E0502030303020204" pitchFamily="34" charset="0"/>
            </a:endParaRPr>
          </a:p>
        </p:txBody>
      </p:sp>
      <p:sp>
        <p:nvSpPr>
          <p:cNvPr id="15" name="Freccia a destra con strisce 14"/>
          <p:cNvSpPr/>
          <p:nvPr/>
        </p:nvSpPr>
        <p:spPr>
          <a:xfrm rot="13039799" flipV="1">
            <a:off x="5198787" y="3044605"/>
            <a:ext cx="1512000" cy="360000"/>
          </a:xfrm>
          <a:prstGeom prst="stripedRightArrow">
            <a:avLst/>
          </a:prstGeom>
          <a:solidFill>
            <a:srgbClr val="00FF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solidFill>
                  <a:schemeClr val="tx1"/>
                </a:solidFill>
                <a:latin typeface="Candara" panose="020E0502030303020204" pitchFamily="34" charset="0"/>
              </a:rPr>
              <a:t>AIR CIRCULATION</a:t>
            </a:r>
            <a:endParaRPr lang="en-GB" sz="1200" dirty="0">
              <a:solidFill>
                <a:schemeClr val="tx1"/>
              </a:solidFill>
              <a:latin typeface="Candara" panose="020E0502030303020204" pitchFamily="34" charset="0"/>
            </a:endParaRPr>
          </a:p>
        </p:txBody>
      </p:sp>
      <p:grpSp>
        <p:nvGrpSpPr>
          <p:cNvPr id="34" name="Gruppo 33"/>
          <p:cNvGrpSpPr/>
          <p:nvPr/>
        </p:nvGrpSpPr>
        <p:grpSpPr>
          <a:xfrm>
            <a:off x="3692154" y="1744392"/>
            <a:ext cx="4718864" cy="2303960"/>
            <a:chOff x="3692154" y="1744392"/>
            <a:chExt cx="4718864" cy="2303960"/>
          </a:xfrm>
        </p:grpSpPr>
        <p:sp>
          <p:nvSpPr>
            <p:cNvPr id="8" name="CasellaDiTesto 7"/>
            <p:cNvSpPr txBox="1"/>
            <p:nvPr/>
          </p:nvSpPr>
          <p:spPr>
            <a:xfrm>
              <a:off x="4919138" y="1744392"/>
              <a:ext cx="3491880" cy="584775"/>
            </a:xfrm>
            <a:prstGeom prst="rect">
              <a:avLst/>
            </a:prstGeom>
            <a:noFill/>
            <a:ln>
              <a:noFill/>
            </a:ln>
          </p:spPr>
          <p:txBody>
            <a:bodyPr wrap="square" rtlCol="0">
              <a:spAutoFit/>
            </a:bodyPr>
            <a:lstStyle/>
            <a:p>
              <a:pPr marL="285750" indent="-285750">
                <a:buFont typeface="Arial" panose="020B0604020202020204" pitchFamily="34" charset="0"/>
                <a:buChar char="•"/>
              </a:pPr>
              <a:r>
                <a:rPr lang="en-GB" sz="1600" dirty="0" smtClean="0">
                  <a:latin typeface="Candara" panose="020E0502030303020204" pitchFamily="34" charset="0"/>
                </a:rPr>
                <a:t>Air speed sensors installed in the middle of the room</a:t>
              </a:r>
              <a:endParaRPr lang="en-GB" sz="1600" dirty="0">
                <a:latin typeface="Candara" panose="020E0502030303020204" pitchFamily="34" charset="0"/>
              </a:endParaRPr>
            </a:p>
          </p:txBody>
        </p:sp>
        <p:sp>
          <p:nvSpPr>
            <p:cNvPr id="18" name="Ovale 17"/>
            <p:cNvSpPr/>
            <p:nvPr/>
          </p:nvSpPr>
          <p:spPr>
            <a:xfrm>
              <a:off x="4394002" y="3321000"/>
              <a:ext cx="108000" cy="108000"/>
            </a:xfrm>
            <a:prstGeom prst="ellipse">
              <a:avLst/>
            </a:prstGeom>
            <a:solidFill>
              <a:srgbClr val="FFFF00"/>
            </a:solidFill>
            <a:ln w="9525">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cxnSp>
          <p:nvCxnSpPr>
            <p:cNvPr id="21" name="Connettore 1 20"/>
            <p:cNvCxnSpPr>
              <a:endCxn id="18" idx="0"/>
            </p:cNvCxnSpPr>
            <p:nvPr/>
          </p:nvCxnSpPr>
          <p:spPr>
            <a:xfrm>
              <a:off x="4448002" y="3206616"/>
              <a:ext cx="0" cy="10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Ovale 28"/>
            <p:cNvSpPr/>
            <p:nvPr/>
          </p:nvSpPr>
          <p:spPr>
            <a:xfrm>
              <a:off x="3692154" y="3639516"/>
              <a:ext cx="108000" cy="108000"/>
            </a:xfrm>
            <a:prstGeom prst="ellipse">
              <a:avLst/>
            </a:prstGeom>
            <a:solidFill>
              <a:srgbClr val="FFFF00"/>
            </a:solidFill>
            <a:ln w="9525">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cxnSp>
          <p:nvCxnSpPr>
            <p:cNvPr id="30" name="Connettore 1 29"/>
            <p:cNvCxnSpPr>
              <a:endCxn id="29" idx="0"/>
            </p:cNvCxnSpPr>
            <p:nvPr/>
          </p:nvCxnSpPr>
          <p:spPr>
            <a:xfrm>
              <a:off x="3746154" y="3525132"/>
              <a:ext cx="0" cy="10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CasellaDiTesto 30"/>
            <p:cNvSpPr txBox="1"/>
            <p:nvPr/>
          </p:nvSpPr>
          <p:spPr>
            <a:xfrm>
              <a:off x="3998002" y="3525132"/>
              <a:ext cx="1008000" cy="523220"/>
            </a:xfrm>
            <a:prstGeom prst="rect">
              <a:avLst/>
            </a:prstGeom>
            <a:solidFill>
              <a:srgbClr val="FFFF00"/>
            </a:solidFill>
            <a:ln>
              <a:solidFill>
                <a:schemeClr val="tx1"/>
              </a:solidFill>
            </a:ln>
          </p:spPr>
          <p:txBody>
            <a:bodyPr wrap="square" rtlCol="0">
              <a:spAutoFit/>
            </a:bodyPr>
            <a:lstStyle/>
            <a:p>
              <a:pPr algn="ctr"/>
              <a:r>
                <a:rPr lang="en-GB" sz="1400" dirty="0" smtClean="0">
                  <a:latin typeface="Candara" panose="020E0502030303020204" pitchFamily="34" charset="0"/>
                </a:rPr>
                <a:t>Air speed sensors</a:t>
              </a:r>
              <a:endParaRPr lang="en-GB" sz="1400" dirty="0">
                <a:latin typeface="Candara" panose="020E0502030303020204" pitchFamily="34" charset="0"/>
              </a:endParaRPr>
            </a:p>
          </p:txBody>
        </p:sp>
      </p:grpSp>
      <p:grpSp>
        <p:nvGrpSpPr>
          <p:cNvPr id="33" name="Gruppo 32"/>
          <p:cNvGrpSpPr/>
          <p:nvPr/>
        </p:nvGrpSpPr>
        <p:grpSpPr>
          <a:xfrm>
            <a:off x="28105" y="2404712"/>
            <a:ext cx="8684695" cy="4130451"/>
            <a:chOff x="38282" y="2365574"/>
            <a:chExt cx="8684695" cy="4130451"/>
          </a:xfrm>
        </p:grpSpPr>
        <p:grpSp>
          <p:nvGrpSpPr>
            <p:cNvPr id="10" name="Gruppo 9"/>
            <p:cNvGrpSpPr>
              <a:grpSpLocks noChangeAspect="1"/>
            </p:cNvGrpSpPr>
            <p:nvPr/>
          </p:nvGrpSpPr>
          <p:grpSpPr>
            <a:xfrm>
              <a:off x="38282" y="4287283"/>
              <a:ext cx="3236854" cy="2208742"/>
              <a:chOff x="-2462944" y="2188815"/>
              <a:chExt cx="2417810" cy="1649849"/>
            </a:xfrm>
          </p:grpSpPr>
          <p:pic>
            <p:nvPicPr>
              <p:cNvPr id="11"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462944" y="2188815"/>
                <a:ext cx="2417810" cy="1649849"/>
              </a:xfrm>
              <a:prstGeom prst="rect">
                <a:avLst/>
              </a:prstGeom>
              <a:ln>
                <a:solidFill>
                  <a:schemeClr val="tx1"/>
                </a:solidFill>
              </a:ln>
              <a:effectLst/>
              <a:extLst>
                <a:ext uri="{909E8E84-426E-40DD-AFC4-6F175D3DCCD1}">
                  <a14:hiddenFill xmlns:a14="http://schemas.microsoft.com/office/drawing/2010/main">
                    <a:solidFill>
                      <a:schemeClr val="accent1"/>
                    </a:solidFill>
                  </a14:hiddenFill>
                </a:ext>
              </a:extLst>
            </p:spPr>
          </p:pic>
          <p:sp>
            <p:nvSpPr>
              <p:cNvPr id="12" name="TextBox 11"/>
              <p:cNvSpPr txBox="1"/>
              <p:nvPr/>
            </p:nvSpPr>
            <p:spPr>
              <a:xfrm>
                <a:off x="-1166528" y="3347244"/>
                <a:ext cx="911449" cy="229898"/>
              </a:xfrm>
              <a:prstGeom prst="rect">
                <a:avLst/>
              </a:prstGeom>
              <a:noFill/>
              <a:ln>
                <a:noFill/>
              </a:ln>
            </p:spPr>
            <p:txBody>
              <a:bodyPr wrap="none" rtlCol="0">
                <a:spAutoFit/>
              </a:bodyPr>
              <a:lstStyle/>
              <a:p>
                <a:pPr algn="r"/>
                <a:r>
                  <a:rPr lang="en-GB" sz="1400" i="1" dirty="0">
                    <a:latin typeface="Candara" panose="020E0502030303020204" pitchFamily="34" charset="0"/>
                  </a:rPr>
                  <a:t>t</a:t>
                </a:r>
                <a:r>
                  <a:rPr lang="en-GB" sz="1400" i="1" dirty="0" smtClean="0">
                    <a:latin typeface="Candara" panose="020E0502030303020204" pitchFamily="34" charset="0"/>
                  </a:rPr>
                  <a:t>ransport test</a:t>
                </a:r>
                <a:endParaRPr lang="en-GB" sz="1400" i="1" dirty="0">
                  <a:latin typeface="Candara" panose="020E0502030303020204" pitchFamily="34" charset="0"/>
                </a:endParaRPr>
              </a:p>
            </p:txBody>
          </p:sp>
        </p:grpSp>
        <p:sp>
          <p:nvSpPr>
            <p:cNvPr id="32" name="CasellaDiTesto 31"/>
            <p:cNvSpPr txBox="1"/>
            <p:nvPr/>
          </p:nvSpPr>
          <p:spPr>
            <a:xfrm>
              <a:off x="6095193" y="2365574"/>
              <a:ext cx="2627784" cy="584775"/>
            </a:xfrm>
            <a:prstGeom prst="rect">
              <a:avLst/>
            </a:prstGeom>
            <a:noFill/>
            <a:ln>
              <a:noFill/>
            </a:ln>
          </p:spPr>
          <p:txBody>
            <a:bodyPr wrap="square" rtlCol="0">
              <a:spAutoFit/>
            </a:bodyPr>
            <a:lstStyle/>
            <a:p>
              <a:pPr marL="285750" indent="-285750">
                <a:buFont typeface="Arial" panose="020B0604020202020204" pitchFamily="34" charset="0"/>
                <a:buChar char="•"/>
              </a:pPr>
              <a:r>
                <a:rPr lang="en-GB" sz="1600" dirty="0" smtClean="0">
                  <a:latin typeface="Candara" panose="020E0502030303020204" pitchFamily="34" charset="0"/>
                </a:rPr>
                <a:t>The ceiling is movable for the transport test</a:t>
              </a:r>
              <a:endParaRPr lang="en-GB" sz="1600" dirty="0">
                <a:latin typeface="Candara" panose="020E0502030303020204" pitchFamily="34" charset="0"/>
              </a:endParaRPr>
            </a:p>
          </p:txBody>
        </p:sp>
      </p:grpSp>
      <p:sp>
        <p:nvSpPr>
          <p:cNvPr id="28" name="Rettangolo 27"/>
          <p:cNvSpPr/>
          <p:nvPr/>
        </p:nvSpPr>
        <p:spPr>
          <a:xfrm>
            <a:off x="4189187" y="954696"/>
            <a:ext cx="3862384" cy="830997"/>
          </a:xfrm>
          <a:prstGeom prst="rect">
            <a:avLst/>
          </a:prstGeom>
        </p:spPr>
        <p:txBody>
          <a:bodyPr wrap="square">
            <a:spAutoFit/>
          </a:bodyPr>
          <a:lstStyle/>
          <a:p>
            <a:pPr marL="285750" indent="-285750">
              <a:buFont typeface="Arial" panose="020B0604020202020204" pitchFamily="34" charset="0"/>
              <a:buChar char="•"/>
            </a:pPr>
            <a:r>
              <a:rPr lang="en-GB" sz="1600" dirty="0">
                <a:latin typeface="Candara" panose="020E0502030303020204" pitchFamily="34" charset="0"/>
              </a:rPr>
              <a:t>Range for air temperature and </a:t>
            </a:r>
            <a:r>
              <a:rPr lang="en-GB" sz="1600" dirty="0" smtClean="0">
                <a:latin typeface="Candara" panose="020E0502030303020204" pitchFamily="34" charset="0"/>
              </a:rPr>
              <a:t>speed:</a:t>
            </a:r>
            <a:endParaRPr lang="en-GB" sz="1600" dirty="0">
              <a:latin typeface="Candara" panose="020E0502030303020204" pitchFamily="34" charset="0"/>
            </a:endParaRPr>
          </a:p>
          <a:p>
            <a:pPr marL="742950" lvl="1" indent="-285750">
              <a:buFont typeface="Wingdings" panose="05000000000000000000" pitchFamily="2" charset="2"/>
              <a:buChar char="q"/>
            </a:pPr>
            <a:r>
              <a:rPr lang="en-GB" sz="1600" dirty="0" err="1">
                <a:latin typeface="Candara" panose="020E0502030303020204" pitchFamily="34" charset="0"/>
              </a:rPr>
              <a:t>T</a:t>
            </a:r>
            <a:r>
              <a:rPr lang="en-GB" sz="1600" baseline="-25000" dirty="0" err="1">
                <a:latin typeface="Candara" panose="020E0502030303020204" pitchFamily="34" charset="0"/>
              </a:rPr>
              <a:t>air</a:t>
            </a:r>
            <a:r>
              <a:rPr lang="en-GB" sz="1600" dirty="0">
                <a:latin typeface="Candara" panose="020E0502030303020204" pitchFamily="34" charset="0"/>
              </a:rPr>
              <a:t> = 20 - 40 °C</a:t>
            </a:r>
          </a:p>
          <a:p>
            <a:pPr marL="742950" lvl="1" indent="-285750">
              <a:buFont typeface="Wingdings" panose="05000000000000000000" pitchFamily="2" charset="2"/>
              <a:buChar char="q"/>
            </a:pPr>
            <a:r>
              <a:rPr lang="en-GB" sz="1600" dirty="0" err="1">
                <a:latin typeface="Candara" panose="020E0502030303020204" pitchFamily="34" charset="0"/>
              </a:rPr>
              <a:t>v</a:t>
            </a:r>
            <a:r>
              <a:rPr lang="en-GB" sz="1600" baseline="-25000" dirty="0" err="1">
                <a:latin typeface="Candara" panose="020E0502030303020204" pitchFamily="34" charset="0"/>
              </a:rPr>
              <a:t>air</a:t>
            </a:r>
            <a:r>
              <a:rPr lang="en-GB" sz="1600" dirty="0">
                <a:latin typeface="Candara" panose="020E0502030303020204" pitchFamily="34" charset="0"/>
              </a:rPr>
              <a:t> = 0.2 - 0.8 m/s</a:t>
            </a:r>
          </a:p>
        </p:txBody>
      </p:sp>
    </p:spTree>
    <p:extLst>
      <p:ext uri="{BB962C8B-B14F-4D97-AF65-F5344CB8AC3E}">
        <p14:creationId xmlns:p14="http://schemas.microsoft.com/office/powerpoint/2010/main" val="6382593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7156" y="116632"/>
            <a:ext cx="7488832" cy="990600"/>
          </a:xfrm>
        </p:spPr>
        <p:txBody>
          <a:bodyPr>
            <a:normAutofit fontScale="90000"/>
          </a:bodyPr>
          <a:lstStyle/>
          <a:p>
            <a:pPr algn="ctr"/>
            <a:r>
              <a:rPr lang="en-GB" dirty="0" smtClean="0">
                <a:solidFill>
                  <a:schemeClr val="accent1">
                    <a:lumMod val="75000"/>
                  </a:schemeClr>
                </a:solidFill>
                <a:latin typeface="Comic Sans MS" panose="030F0702030302020204" pitchFamily="66" charset="0"/>
              </a:rPr>
              <a:t>Module configuration in the Lab </a:t>
            </a:r>
            <a:br>
              <a:rPr lang="en-GB" dirty="0" smtClean="0">
                <a:solidFill>
                  <a:schemeClr val="accent1">
                    <a:lumMod val="75000"/>
                  </a:schemeClr>
                </a:solidFill>
                <a:latin typeface="Comic Sans MS" panose="030F0702030302020204" pitchFamily="66" charset="0"/>
              </a:rPr>
            </a:br>
            <a:r>
              <a:rPr lang="en-GB" dirty="0" smtClean="0">
                <a:solidFill>
                  <a:schemeClr val="accent1">
                    <a:lumMod val="75000"/>
                  </a:schemeClr>
                </a:solidFill>
                <a:latin typeface="Comic Sans MS" panose="030F0702030302020204" pitchFamily="66" charset="0"/>
              </a:rPr>
              <a:t>T1-T0-T0</a:t>
            </a:r>
            <a:endParaRPr lang="en-GB" dirty="0">
              <a:solidFill>
                <a:schemeClr val="accent1">
                  <a:lumMod val="75000"/>
                </a:schemeClr>
              </a:solidFill>
              <a:latin typeface="Comic Sans MS" panose="030F0702030302020204" pitchFamily="66" charset="0"/>
            </a:endParaRPr>
          </a:p>
        </p:txBody>
      </p:sp>
      <p:pic>
        <p:nvPicPr>
          <p:cNvPr id="37" name="Picture 36"/>
          <p:cNvPicPr>
            <a:picLocks noChangeAspect="1"/>
          </p:cNvPicPr>
          <p:nvPr/>
        </p:nvPicPr>
        <p:blipFill rotWithShape="1">
          <a:blip r:embed="rId3">
            <a:extLst>
              <a:ext uri="{28A0092B-C50C-407E-A947-70E740481C1C}">
                <a14:useLocalDpi xmlns:a14="http://schemas.microsoft.com/office/drawing/2010/main" val="0"/>
              </a:ext>
            </a:extLst>
          </a:blip>
          <a:srcRect l="6250" t="22449" b="21480"/>
          <a:stretch/>
        </p:blipFill>
        <p:spPr>
          <a:xfrm>
            <a:off x="30953" y="3761035"/>
            <a:ext cx="9101667" cy="3071813"/>
          </a:xfrm>
          <a:prstGeom prst="rect">
            <a:avLst/>
          </a:prstGeom>
        </p:spPr>
      </p:pic>
      <p:sp>
        <p:nvSpPr>
          <p:cNvPr id="4" name="TextBox 3"/>
          <p:cNvSpPr txBox="1"/>
          <p:nvPr/>
        </p:nvSpPr>
        <p:spPr>
          <a:xfrm>
            <a:off x="1403648" y="1052736"/>
            <a:ext cx="7056784" cy="2800767"/>
          </a:xfrm>
          <a:prstGeom prst="rect">
            <a:avLst/>
          </a:prstGeom>
          <a:noFill/>
        </p:spPr>
        <p:txBody>
          <a:bodyPr wrap="square">
            <a:spAutoFit/>
          </a:bodyPr>
          <a:lstStyle/>
          <a:p>
            <a:pPr marL="342900" indent="-342900" fontAlgn="base">
              <a:spcBef>
                <a:spcPct val="0"/>
              </a:spcBef>
              <a:spcAft>
                <a:spcPct val="0"/>
              </a:spcAft>
              <a:buFont typeface="Wingdings" pitchFamily="2" charset="2"/>
              <a:buChar char="Ø"/>
              <a:defRPr/>
            </a:pPr>
            <a:r>
              <a:rPr lang="en-US" sz="1600" b="1" dirty="0" smtClean="0">
                <a:effectLst>
                  <a:outerShdw blurRad="38100" dist="38100" dir="2700000" algn="tl">
                    <a:srgbClr val="000000">
                      <a:alpha val="43137"/>
                    </a:srgbClr>
                  </a:outerShdw>
                </a:effectLst>
                <a:latin typeface="Comic Sans MS"/>
              </a:rPr>
              <a:t>Thermo-mechanical measurements under vacuum</a:t>
            </a:r>
            <a:br>
              <a:rPr lang="en-US" sz="1600" b="1" dirty="0" smtClean="0">
                <a:effectLst>
                  <a:outerShdw blurRad="38100" dist="38100" dir="2700000" algn="tl">
                    <a:srgbClr val="000000">
                      <a:alpha val="43137"/>
                    </a:srgbClr>
                  </a:outerShdw>
                </a:effectLst>
                <a:latin typeface="Comic Sans MS"/>
              </a:rPr>
            </a:br>
            <a:r>
              <a:rPr lang="en-US" sz="1600" b="1" dirty="0" smtClean="0">
                <a:effectLst>
                  <a:outerShdw blurRad="38100" dist="38100" dir="2700000" algn="tl">
                    <a:srgbClr val="000000">
                      <a:alpha val="43137"/>
                    </a:srgbClr>
                  </a:outerShdw>
                </a:effectLst>
                <a:latin typeface="Comic Sans MS"/>
              </a:rPr>
              <a:t>Alignment and temperature response measurements</a:t>
            </a:r>
            <a:br>
              <a:rPr lang="en-US" sz="1600" b="1" dirty="0" smtClean="0">
                <a:effectLst>
                  <a:outerShdw blurRad="38100" dist="38100" dir="2700000" algn="tl">
                    <a:srgbClr val="000000">
                      <a:alpha val="43137"/>
                    </a:srgbClr>
                  </a:outerShdw>
                </a:effectLst>
                <a:latin typeface="Comic Sans MS"/>
              </a:rPr>
            </a:br>
            <a:r>
              <a:rPr lang="en-US" sz="1600" b="1" dirty="0" smtClean="0">
                <a:effectLst>
                  <a:outerShdw blurRad="38100" dist="38100" dir="2700000" algn="tl">
                    <a:srgbClr val="000000">
                      <a:alpha val="43137"/>
                    </a:srgbClr>
                  </a:outerShdw>
                </a:effectLst>
                <a:latin typeface="Comic Sans MS"/>
              </a:rPr>
              <a:t>Thermal  and mechanical coupling between girders and modules</a:t>
            </a:r>
            <a:br>
              <a:rPr lang="en-US" sz="1600" b="1" dirty="0" smtClean="0">
                <a:effectLst>
                  <a:outerShdw blurRad="38100" dist="38100" dir="2700000" algn="tl">
                    <a:srgbClr val="000000">
                      <a:alpha val="43137"/>
                    </a:srgbClr>
                  </a:outerShdw>
                </a:effectLst>
                <a:latin typeface="Comic Sans MS"/>
              </a:rPr>
            </a:br>
            <a:r>
              <a:rPr lang="en-US" sz="1600" b="1" dirty="0" smtClean="0">
                <a:effectLst>
                  <a:outerShdw blurRad="38100" dist="38100" dir="2700000" algn="tl">
                    <a:srgbClr val="000000">
                      <a:alpha val="43137"/>
                    </a:srgbClr>
                  </a:outerShdw>
                </a:effectLst>
                <a:latin typeface="Comic Sans MS"/>
              </a:rPr>
              <a:t>Thermo-mechanical comparison of T0 and T1</a:t>
            </a:r>
            <a:br>
              <a:rPr lang="en-US" sz="1600" b="1" dirty="0" smtClean="0">
                <a:effectLst>
                  <a:outerShdw blurRad="38100" dist="38100" dir="2700000" algn="tl">
                    <a:srgbClr val="000000">
                      <a:alpha val="43137"/>
                    </a:srgbClr>
                  </a:outerShdw>
                </a:effectLst>
                <a:latin typeface="Comic Sans MS"/>
              </a:rPr>
            </a:br>
            <a:r>
              <a:rPr lang="en-US" sz="1600" b="1" dirty="0" smtClean="0">
                <a:effectLst>
                  <a:outerShdw blurRad="38100" dist="38100" dir="2700000" algn="tl">
                    <a:srgbClr val="000000">
                      <a:alpha val="43137"/>
                    </a:srgbClr>
                  </a:outerShdw>
                </a:effectLst>
                <a:latin typeface="Comic Sans MS"/>
              </a:rPr>
              <a:t>Failure modes: Control of time constants through water flow</a:t>
            </a:r>
          </a:p>
          <a:p>
            <a:pPr fontAlgn="base">
              <a:spcBef>
                <a:spcPct val="0"/>
              </a:spcBef>
              <a:spcAft>
                <a:spcPct val="0"/>
              </a:spcAft>
              <a:defRPr/>
            </a:pPr>
            <a:endParaRPr lang="en-US" sz="1600" b="1" dirty="0" smtClean="0">
              <a:effectLst>
                <a:outerShdw blurRad="38100" dist="38100" dir="2700000" algn="tl">
                  <a:srgbClr val="000000">
                    <a:alpha val="43137"/>
                  </a:srgbClr>
                </a:outerShdw>
              </a:effectLst>
              <a:latin typeface="Comic Sans MS"/>
            </a:endParaRPr>
          </a:p>
          <a:p>
            <a:pPr marL="342900" indent="-342900" fontAlgn="base">
              <a:spcBef>
                <a:spcPct val="0"/>
              </a:spcBef>
              <a:spcAft>
                <a:spcPct val="0"/>
              </a:spcAft>
              <a:buFont typeface="Wingdings" pitchFamily="2" charset="2"/>
              <a:buChar char="Ø"/>
              <a:defRPr/>
            </a:pPr>
            <a:r>
              <a:rPr lang="en-US" sz="1600" b="1" dirty="0" smtClean="0">
                <a:effectLst>
                  <a:outerShdw blurRad="38100" dist="38100" dir="2700000" algn="tl">
                    <a:srgbClr val="000000">
                      <a:alpha val="43137"/>
                    </a:srgbClr>
                  </a:outerShdw>
                </a:effectLst>
                <a:latin typeface="Comic Sans MS"/>
              </a:rPr>
              <a:t>Outgassing of structures with </a:t>
            </a:r>
            <a:r>
              <a:rPr lang="en-US" sz="1600" b="1" dirty="0" err="1" smtClean="0">
                <a:effectLst>
                  <a:outerShdw blurRad="38100" dist="38100" dir="2700000" algn="tl">
                    <a:srgbClr val="000000">
                      <a:alpha val="43137"/>
                    </a:srgbClr>
                  </a:outerShdw>
                </a:effectLst>
                <a:latin typeface="Comic Sans MS"/>
              </a:rPr>
              <a:t>SiC</a:t>
            </a:r>
            <a:endParaRPr lang="en-US" sz="1600" b="1" dirty="0" smtClean="0">
              <a:effectLst>
                <a:outerShdw blurRad="38100" dist="38100" dir="2700000" algn="tl">
                  <a:srgbClr val="000000">
                    <a:alpha val="43137"/>
                  </a:srgbClr>
                </a:outerShdw>
              </a:effectLst>
              <a:latin typeface="Comic Sans MS"/>
            </a:endParaRPr>
          </a:p>
          <a:p>
            <a:pPr fontAlgn="base">
              <a:spcBef>
                <a:spcPct val="0"/>
              </a:spcBef>
              <a:spcAft>
                <a:spcPct val="0"/>
              </a:spcAft>
              <a:defRPr/>
            </a:pPr>
            <a:endParaRPr lang="en-US" sz="1600" b="1" dirty="0" smtClean="0">
              <a:effectLst>
                <a:outerShdw blurRad="38100" dist="38100" dir="2700000" algn="tl">
                  <a:srgbClr val="000000">
                    <a:alpha val="43137"/>
                  </a:srgbClr>
                </a:outerShdw>
              </a:effectLst>
              <a:latin typeface="Comic Sans MS"/>
            </a:endParaRPr>
          </a:p>
          <a:p>
            <a:pPr marL="342900" indent="-342900" fontAlgn="base">
              <a:spcBef>
                <a:spcPct val="0"/>
              </a:spcBef>
              <a:spcAft>
                <a:spcPct val="0"/>
              </a:spcAft>
              <a:buFont typeface="Wingdings" pitchFamily="2" charset="2"/>
              <a:buChar char="Ø"/>
              <a:defRPr/>
            </a:pPr>
            <a:r>
              <a:rPr lang="en-US" sz="1600" b="1" dirty="0" smtClean="0">
                <a:effectLst>
                  <a:outerShdw blurRad="38100" dist="38100" dir="2700000" algn="tl">
                    <a:srgbClr val="000000">
                      <a:alpha val="43137"/>
                    </a:srgbClr>
                  </a:outerShdw>
                </a:effectLst>
                <a:latin typeface="Comic Sans MS"/>
              </a:rPr>
              <a:t>Module interconnects T0-T0-T1 (snake system)</a:t>
            </a:r>
          </a:p>
          <a:p>
            <a:pPr fontAlgn="base">
              <a:spcBef>
                <a:spcPct val="0"/>
              </a:spcBef>
              <a:spcAft>
                <a:spcPct val="0"/>
              </a:spcAft>
              <a:defRPr/>
            </a:pPr>
            <a:endParaRPr lang="en-US" sz="1600" b="1" dirty="0" smtClean="0">
              <a:effectLst>
                <a:outerShdw blurRad="38100" dist="38100" dir="2700000" algn="tl">
                  <a:srgbClr val="000000">
                    <a:alpha val="43137"/>
                  </a:srgbClr>
                </a:outerShdw>
              </a:effectLst>
              <a:latin typeface="Comic Sans MS"/>
            </a:endParaRPr>
          </a:p>
          <a:p>
            <a:pPr marL="342900" indent="-342900" fontAlgn="base">
              <a:spcBef>
                <a:spcPct val="0"/>
              </a:spcBef>
              <a:spcAft>
                <a:spcPct val="0"/>
              </a:spcAft>
              <a:buFont typeface="Wingdings" pitchFamily="2" charset="2"/>
              <a:buChar char="Ø"/>
              <a:defRPr/>
            </a:pPr>
            <a:r>
              <a:rPr lang="en-US" sz="1600" b="1" dirty="0" smtClean="0">
                <a:effectLst>
                  <a:outerShdw blurRad="38100" dist="38100" dir="2700000" algn="tl">
                    <a:srgbClr val="000000">
                      <a:alpha val="43137"/>
                    </a:srgbClr>
                  </a:outerShdw>
                </a:effectLst>
                <a:latin typeface="Comic Sans MS"/>
              </a:rPr>
              <a:t>Alignment of mini module string</a:t>
            </a:r>
          </a:p>
        </p:txBody>
      </p:sp>
    </p:spTree>
    <p:extLst>
      <p:ext uri="{BB962C8B-B14F-4D97-AF65-F5344CB8AC3E}">
        <p14:creationId xmlns:p14="http://schemas.microsoft.com/office/powerpoint/2010/main" val="371066975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75674" y="31752"/>
            <a:ext cx="8229600" cy="561975"/>
          </a:xfrm>
        </p:spPr>
        <p:txBody>
          <a:bodyPr>
            <a:normAutofit fontScale="90000"/>
          </a:bodyPr>
          <a:lstStyle/>
          <a:p>
            <a:r>
              <a:rPr lang="en-GB" dirty="0" smtClean="0">
                <a:solidFill>
                  <a:schemeClr val="accent5">
                    <a:lumMod val="50000"/>
                  </a:schemeClr>
                </a:solidFill>
              </a:rPr>
              <a:t>Thermal test data example</a:t>
            </a:r>
            <a:endParaRPr lang="en-GB" sz="2400" b="1" i="1" dirty="0">
              <a:solidFill>
                <a:schemeClr val="accent5">
                  <a:lumMod val="50000"/>
                </a:schemeClr>
              </a:solidFill>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03" y="1041209"/>
            <a:ext cx="5760640" cy="2884423"/>
          </a:xfrm>
          <a:prstGeom prst="rect">
            <a:avLst/>
          </a:prstGeom>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04" y="3589149"/>
            <a:ext cx="5760640" cy="2917145"/>
          </a:xfrm>
          <a:prstGeom prst="rect">
            <a:avLst/>
          </a:prstGeom>
        </p:spPr>
      </p:pic>
      <p:sp>
        <p:nvSpPr>
          <p:cNvPr id="5" name="TextBox 4"/>
          <p:cNvSpPr txBox="1"/>
          <p:nvPr/>
        </p:nvSpPr>
        <p:spPr>
          <a:xfrm>
            <a:off x="375674" y="694416"/>
            <a:ext cx="1121782" cy="338554"/>
          </a:xfrm>
          <a:prstGeom prst="rect">
            <a:avLst/>
          </a:prstGeom>
          <a:solidFill>
            <a:schemeClr val="bg1"/>
          </a:solidFill>
        </p:spPr>
        <p:txBody>
          <a:bodyPr wrap="none" rtlCol="0">
            <a:spAutoFit/>
          </a:bodyPr>
          <a:lstStyle/>
          <a:p>
            <a:r>
              <a:rPr lang="en-GB" sz="1600" b="1" dirty="0" smtClean="0">
                <a:solidFill>
                  <a:srgbClr val="0070C0"/>
                </a:solidFill>
              </a:rPr>
              <a:t>Water only</a:t>
            </a:r>
            <a:endParaRPr lang="en-GB" sz="1600" b="1" dirty="0">
              <a:solidFill>
                <a:srgbClr val="0070C0"/>
              </a:solidFill>
            </a:endParaRPr>
          </a:p>
        </p:txBody>
      </p:sp>
      <p:sp>
        <p:nvSpPr>
          <p:cNvPr id="7" name="TextBox 6"/>
          <p:cNvSpPr txBox="1"/>
          <p:nvPr/>
        </p:nvSpPr>
        <p:spPr>
          <a:xfrm>
            <a:off x="2339751" y="694416"/>
            <a:ext cx="1015021" cy="338554"/>
          </a:xfrm>
          <a:prstGeom prst="rect">
            <a:avLst/>
          </a:prstGeom>
          <a:solidFill>
            <a:schemeClr val="bg1"/>
          </a:solidFill>
        </p:spPr>
        <p:txBody>
          <a:bodyPr wrap="none" rtlCol="0">
            <a:spAutoFit/>
          </a:bodyPr>
          <a:lstStyle/>
          <a:p>
            <a:r>
              <a:rPr lang="en-GB" sz="1600" b="1" dirty="0" smtClean="0">
                <a:solidFill>
                  <a:srgbClr val="0070C0"/>
                </a:solidFill>
              </a:rPr>
              <a:t>Unloaded</a:t>
            </a:r>
            <a:endParaRPr lang="en-GB" sz="1600" b="1" dirty="0">
              <a:solidFill>
                <a:srgbClr val="0070C0"/>
              </a:solidFill>
            </a:endParaRPr>
          </a:p>
        </p:txBody>
      </p:sp>
      <p:sp>
        <p:nvSpPr>
          <p:cNvPr id="9" name="TextBox 8"/>
          <p:cNvSpPr txBox="1"/>
          <p:nvPr/>
        </p:nvSpPr>
        <p:spPr>
          <a:xfrm>
            <a:off x="4211959" y="694416"/>
            <a:ext cx="806631" cy="338554"/>
          </a:xfrm>
          <a:prstGeom prst="rect">
            <a:avLst/>
          </a:prstGeom>
          <a:solidFill>
            <a:schemeClr val="bg1"/>
          </a:solidFill>
        </p:spPr>
        <p:txBody>
          <a:bodyPr wrap="none" rtlCol="0">
            <a:spAutoFit/>
          </a:bodyPr>
          <a:lstStyle/>
          <a:p>
            <a:r>
              <a:rPr lang="en-GB" sz="1600" b="1" dirty="0">
                <a:solidFill>
                  <a:srgbClr val="0070C0"/>
                </a:solidFill>
              </a:rPr>
              <a:t>L</a:t>
            </a:r>
            <a:r>
              <a:rPr lang="en-GB" sz="1600" b="1" dirty="0" smtClean="0">
                <a:solidFill>
                  <a:srgbClr val="0070C0"/>
                </a:solidFill>
              </a:rPr>
              <a:t>oaded</a:t>
            </a:r>
            <a:endParaRPr lang="en-GB" sz="1600" b="1" dirty="0">
              <a:solidFill>
                <a:srgbClr val="0070C0"/>
              </a:solidFill>
            </a:endParaRPr>
          </a:p>
        </p:txBody>
      </p:sp>
      <p:sp>
        <p:nvSpPr>
          <p:cNvPr id="12" name="TextBox 11"/>
          <p:cNvSpPr txBox="1"/>
          <p:nvPr/>
        </p:nvSpPr>
        <p:spPr>
          <a:xfrm>
            <a:off x="683567" y="6525344"/>
            <a:ext cx="4671728" cy="307777"/>
          </a:xfrm>
          <a:prstGeom prst="rect">
            <a:avLst/>
          </a:prstGeom>
          <a:noFill/>
        </p:spPr>
        <p:txBody>
          <a:bodyPr wrap="none" rtlCol="0">
            <a:spAutoFit/>
          </a:bodyPr>
          <a:lstStyle/>
          <a:p>
            <a:r>
              <a:rPr lang="en-GB" sz="1400" i="1" dirty="0" smtClean="0"/>
              <a:t>Temperature evolution (Zero - Unloaded - Loaded conditions) </a:t>
            </a:r>
            <a:endParaRPr lang="en-GB" sz="1400" i="1" dirty="0"/>
          </a:p>
        </p:txBody>
      </p:sp>
      <p:cxnSp>
        <p:nvCxnSpPr>
          <p:cNvPr id="14" name="Straight Connector 13"/>
          <p:cNvCxnSpPr/>
          <p:nvPr/>
        </p:nvCxnSpPr>
        <p:spPr>
          <a:xfrm>
            <a:off x="1763687" y="817662"/>
            <a:ext cx="0" cy="5688632"/>
          </a:xfrm>
          <a:prstGeom prst="line">
            <a:avLst/>
          </a:prstGeom>
          <a:ln w="19050">
            <a:solidFill>
              <a:srgbClr val="0070C0"/>
            </a:solidFill>
          </a:ln>
        </p:spPr>
        <p:style>
          <a:lnRef idx="2">
            <a:schemeClr val="dk1"/>
          </a:lnRef>
          <a:fillRef idx="0">
            <a:schemeClr val="dk1"/>
          </a:fillRef>
          <a:effectRef idx="1">
            <a:schemeClr val="dk1"/>
          </a:effectRef>
          <a:fontRef idx="minor">
            <a:schemeClr val="tx1"/>
          </a:fontRef>
        </p:style>
      </p:cxnSp>
      <p:cxnSp>
        <p:nvCxnSpPr>
          <p:cNvPr id="15" name="Straight Connector 14"/>
          <p:cNvCxnSpPr/>
          <p:nvPr/>
        </p:nvCxnSpPr>
        <p:spPr>
          <a:xfrm>
            <a:off x="3866777" y="817662"/>
            <a:ext cx="0" cy="5688632"/>
          </a:xfrm>
          <a:prstGeom prst="line">
            <a:avLst/>
          </a:prstGeom>
          <a:ln w="19050">
            <a:solidFill>
              <a:srgbClr val="0070C0"/>
            </a:solidFill>
          </a:ln>
        </p:spPr>
        <p:style>
          <a:lnRef idx="2">
            <a:schemeClr val="dk1"/>
          </a:lnRef>
          <a:fillRef idx="0">
            <a:schemeClr val="dk1"/>
          </a:fillRef>
          <a:effectRef idx="1">
            <a:schemeClr val="dk1"/>
          </a:effectRef>
          <a:fontRef idx="minor">
            <a:schemeClr val="tx1"/>
          </a:fontRef>
        </p:style>
      </p:cxnSp>
      <p:pic>
        <p:nvPicPr>
          <p:cNvPr id="16" name="Immagine 15"/>
          <p:cNvPicPr/>
          <p:nvPr/>
        </p:nvPicPr>
        <p:blipFill rotWithShape="1">
          <a:blip r:embed="rId4">
            <a:clrChange>
              <a:clrFrom>
                <a:srgbClr val="FFFFFF"/>
              </a:clrFrom>
              <a:clrTo>
                <a:srgbClr val="FFFFFF">
                  <a:alpha val="0"/>
                </a:srgbClr>
              </a:clrTo>
            </a:clrChange>
          </a:blip>
          <a:srcRect l="12334" t="11445" r="34877" b="7193"/>
          <a:stretch/>
        </p:blipFill>
        <p:spPr bwMode="auto">
          <a:xfrm>
            <a:off x="5940152" y="884628"/>
            <a:ext cx="3096344" cy="2520281"/>
          </a:xfrm>
          <a:prstGeom prst="rect">
            <a:avLst/>
          </a:prstGeom>
          <a:ln>
            <a:noFill/>
          </a:ln>
          <a:extLst>
            <a:ext uri="{53640926-AAD7-44D8-BBD7-CCE9431645EC}">
              <a14:shadowObscured xmlns:a14="http://schemas.microsoft.com/office/drawing/2010/main"/>
            </a:ext>
          </a:extLst>
        </p:spPr>
      </p:pic>
      <p:pic>
        <p:nvPicPr>
          <p:cNvPr id="18" name="Immagine 16"/>
          <p:cNvPicPr/>
          <p:nvPr/>
        </p:nvPicPr>
        <p:blipFill rotWithShape="1">
          <a:blip r:embed="rId5"/>
          <a:srcRect l="8866" t="11942" r="60852" b="7691"/>
          <a:stretch/>
        </p:blipFill>
        <p:spPr bwMode="auto">
          <a:xfrm>
            <a:off x="6377522" y="3501008"/>
            <a:ext cx="1819230" cy="2880320"/>
          </a:xfrm>
          <a:prstGeom prst="rect">
            <a:avLst/>
          </a:prstGeom>
          <a:ln>
            <a:noFill/>
          </a:ln>
          <a:extLst>
            <a:ext uri="{53640926-AAD7-44D8-BBD7-CCE9431645EC}">
              <a14:shadowObscured xmlns:a14="http://schemas.microsoft.com/office/drawing/2010/main"/>
            </a:ext>
          </a:extLst>
        </p:spPr>
      </p:pic>
      <p:sp>
        <p:nvSpPr>
          <p:cNvPr id="6" name="TextBox 5"/>
          <p:cNvSpPr txBox="1"/>
          <p:nvPr/>
        </p:nvSpPr>
        <p:spPr>
          <a:xfrm>
            <a:off x="5965633" y="3354201"/>
            <a:ext cx="2970172" cy="307777"/>
          </a:xfrm>
          <a:prstGeom prst="rect">
            <a:avLst/>
          </a:prstGeom>
          <a:noFill/>
        </p:spPr>
        <p:txBody>
          <a:bodyPr wrap="none" rtlCol="0">
            <a:spAutoFit/>
          </a:bodyPr>
          <a:lstStyle/>
          <a:p>
            <a:r>
              <a:rPr lang="en-GB" sz="1400" b="1" dirty="0" smtClean="0">
                <a:solidFill>
                  <a:srgbClr val="C00000"/>
                </a:solidFill>
              </a:rPr>
              <a:t>Temperature fluctuation: </a:t>
            </a:r>
            <a:r>
              <a:rPr lang="en-GB" sz="1400" dirty="0" smtClean="0">
                <a:solidFill>
                  <a:srgbClr val="C00000"/>
                </a:solidFill>
              </a:rPr>
              <a:t>± 0.2 </a:t>
            </a:r>
            <a:r>
              <a:rPr lang="en-GB" sz="1400" baseline="30000" dirty="0" smtClean="0">
                <a:solidFill>
                  <a:srgbClr val="C00000"/>
                </a:solidFill>
              </a:rPr>
              <a:t>o</a:t>
            </a:r>
            <a:r>
              <a:rPr lang="en-GB" sz="1400" dirty="0" smtClean="0">
                <a:solidFill>
                  <a:srgbClr val="C00000"/>
                </a:solidFill>
              </a:rPr>
              <a:t>C</a:t>
            </a:r>
            <a:endParaRPr lang="en-GB" sz="1400" dirty="0">
              <a:solidFill>
                <a:srgbClr val="C00000"/>
              </a:solidFill>
            </a:endParaRPr>
          </a:p>
        </p:txBody>
      </p:sp>
      <p:sp>
        <p:nvSpPr>
          <p:cNvPr id="20" name="TextBox 19"/>
          <p:cNvSpPr txBox="1"/>
          <p:nvPr/>
        </p:nvSpPr>
        <p:spPr>
          <a:xfrm>
            <a:off x="5940152" y="6334780"/>
            <a:ext cx="2818624" cy="523220"/>
          </a:xfrm>
          <a:prstGeom prst="rect">
            <a:avLst/>
          </a:prstGeom>
          <a:noFill/>
        </p:spPr>
        <p:txBody>
          <a:bodyPr wrap="square" rtlCol="0">
            <a:spAutoFit/>
          </a:bodyPr>
          <a:lstStyle/>
          <a:p>
            <a:r>
              <a:rPr lang="en-GB" sz="1400" dirty="0" smtClean="0"/>
              <a:t>Elena Daskalaki, Alex </a:t>
            </a:r>
            <a:r>
              <a:rPr lang="en-GB" sz="1400" dirty="0" err="1" smtClean="0"/>
              <a:t>Vamvakas</a:t>
            </a:r>
            <a:r>
              <a:rPr lang="en-GB" sz="1400" dirty="0" smtClean="0"/>
              <a:t>, </a:t>
            </a:r>
          </a:p>
          <a:p>
            <a:r>
              <a:rPr lang="en-GB" sz="1400" dirty="0" smtClean="0"/>
              <a:t>Anastasia Xydou</a:t>
            </a:r>
            <a:endParaRPr lang="en-GB" sz="1400" dirty="0"/>
          </a:p>
        </p:txBody>
      </p:sp>
    </p:spTree>
    <p:extLst>
      <p:ext uri="{BB962C8B-B14F-4D97-AF65-F5344CB8AC3E}">
        <p14:creationId xmlns:p14="http://schemas.microsoft.com/office/powerpoint/2010/main" val="95156835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619672" y="350838"/>
            <a:ext cx="5715000" cy="563562"/>
          </a:xfrm>
        </p:spPr>
        <p:txBody>
          <a:bodyPr>
            <a:normAutofit fontScale="90000"/>
          </a:bodyPr>
          <a:lstStyle/>
          <a:p>
            <a:r>
              <a:rPr lang="en-GB" dirty="0" smtClean="0">
                <a:solidFill>
                  <a:schemeClr val="accent1">
                    <a:lumMod val="75000"/>
                  </a:schemeClr>
                </a:solidFill>
              </a:rPr>
              <a:t>Results: One point of AS</a:t>
            </a:r>
            <a:endParaRPr lang="en-GB" dirty="0">
              <a:solidFill>
                <a:schemeClr val="accent1">
                  <a:lumMod val="75000"/>
                </a:schemeClr>
              </a:solidFill>
            </a:endParaRPr>
          </a:p>
        </p:txBody>
      </p:sp>
      <p:graphicFrame>
        <p:nvGraphicFramePr>
          <p:cNvPr id="5" name="Chart 4"/>
          <p:cNvGraphicFramePr>
            <a:graphicFrameLocks/>
          </p:cNvGraphicFramePr>
          <p:nvPr>
            <p:extLst>
              <p:ext uri="{D42A27DB-BD31-4B8C-83A1-F6EECF244321}">
                <p14:modId xmlns:p14="http://schemas.microsoft.com/office/powerpoint/2010/main" val="232577875"/>
              </p:ext>
            </p:extLst>
          </p:nvPr>
        </p:nvGraphicFramePr>
        <p:xfrm>
          <a:off x="36215" y="1066800"/>
          <a:ext cx="6440785" cy="3581400"/>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3419872" y="1008519"/>
            <a:ext cx="1423147" cy="369332"/>
          </a:xfrm>
          <a:prstGeom prst="rect">
            <a:avLst/>
          </a:prstGeom>
          <a:noFill/>
        </p:spPr>
        <p:txBody>
          <a:bodyPr wrap="none" rtlCol="0">
            <a:spAutoFit/>
          </a:bodyPr>
          <a:lstStyle/>
          <a:p>
            <a:r>
              <a:rPr lang="en-GB" b="1" dirty="0" smtClean="0">
                <a:solidFill>
                  <a:schemeClr val="accent6"/>
                </a:solidFill>
                <a:latin typeface="+mj-lt"/>
              </a:rPr>
              <a:t>Displacement</a:t>
            </a:r>
            <a:endParaRPr lang="en-GB" b="1" dirty="0">
              <a:solidFill>
                <a:schemeClr val="accent6"/>
              </a:solidFill>
              <a:latin typeface="+mj-lt"/>
            </a:endParaRPr>
          </a:p>
        </p:txBody>
      </p:sp>
      <p:graphicFrame>
        <p:nvGraphicFramePr>
          <p:cNvPr id="9" name="Table 8"/>
          <p:cNvGraphicFramePr>
            <a:graphicFrameLocks noGrp="1"/>
          </p:cNvGraphicFramePr>
          <p:nvPr>
            <p:extLst>
              <p:ext uri="{D42A27DB-BD31-4B8C-83A1-F6EECF244321}">
                <p14:modId xmlns:p14="http://schemas.microsoft.com/office/powerpoint/2010/main" val="410020671"/>
              </p:ext>
            </p:extLst>
          </p:nvPr>
        </p:nvGraphicFramePr>
        <p:xfrm>
          <a:off x="6858000" y="1828800"/>
          <a:ext cx="2178496" cy="1240159"/>
        </p:xfrm>
        <a:graphic>
          <a:graphicData uri="http://schemas.openxmlformats.org/drawingml/2006/table">
            <a:tbl>
              <a:tblPr firstRow="1" bandRow="1">
                <a:tableStyleId>{5FD0F851-EC5A-4D38-B0AD-8093EC10F338}</a:tableStyleId>
              </a:tblPr>
              <a:tblGrid>
                <a:gridCol w="577236"/>
                <a:gridCol w="817001"/>
                <a:gridCol w="784259"/>
              </a:tblGrid>
              <a:tr h="335178">
                <a:tc>
                  <a:txBody>
                    <a:bodyPr/>
                    <a:lstStyle/>
                    <a:p>
                      <a:pPr algn="ctr"/>
                      <a:endParaRPr lang="en-GB" sz="1400" dirty="0">
                        <a:latin typeface="+mj-lt"/>
                      </a:endParaRPr>
                    </a:p>
                  </a:txBody>
                  <a:tcPr/>
                </a:tc>
                <a:tc>
                  <a:txBody>
                    <a:bodyPr/>
                    <a:lstStyle/>
                    <a:p>
                      <a:pPr algn="ctr"/>
                      <a:r>
                        <a:rPr lang="el-GR" sz="1400" dirty="0" smtClean="0">
                          <a:latin typeface="+mj-lt"/>
                        </a:rPr>
                        <a:t>Δ</a:t>
                      </a:r>
                      <a:r>
                        <a:rPr lang="en-GB" sz="1400" dirty="0" smtClean="0">
                          <a:latin typeface="+mj-lt"/>
                        </a:rPr>
                        <a:t>x</a:t>
                      </a:r>
                      <a:endParaRPr lang="en-GB" sz="1400" dirty="0">
                        <a:latin typeface="+mj-lt"/>
                      </a:endParaRPr>
                    </a:p>
                  </a:txBody>
                  <a:tcPr/>
                </a:tc>
                <a:tc>
                  <a:txBody>
                    <a:bodyPr/>
                    <a:lstStyle/>
                    <a:p>
                      <a:pPr algn="ctr"/>
                      <a:r>
                        <a:rPr lang="el-GR" sz="1400" dirty="0" smtClean="0">
                          <a:latin typeface="+mj-lt"/>
                        </a:rPr>
                        <a:t>ΔΤ</a:t>
                      </a:r>
                      <a:endParaRPr lang="en-GB" sz="1400" dirty="0">
                        <a:latin typeface="+mj-lt"/>
                      </a:endParaRPr>
                    </a:p>
                  </a:txBody>
                  <a:tcPr/>
                </a:tc>
              </a:tr>
              <a:tr h="569803">
                <a:tc>
                  <a:txBody>
                    <a:bodyPr/>
                    <a:lstStyle/>
                    <a:p>
                      <a:pPr algn="ctr"/>
                      <a:r>
                        <a:rPr lang="en-GB" sz="1400" b="1" dirty="0" smtClean="0">
                          <a:latin typeface="+mj-lt"/>
                        </a:rPr>
                        <a:t>Rise</a:t>
                      </a:r>
                      <a:endParaRPr lang="en-GB" sz="1400" b="1" dirty="0">
                        <a:latin typeface="+mj-lt"/>
                      </a:endParaRPr>
                    </a:p>
                  </a:txBody>
                  <a:tcPr/>
                </a:tc>
                <a:tc>
                  <a:txBody>
                    <a:bodyPr/>
                    <a:lstStyle/>
                    <a:p>
                      <a:pPr algn="ctr"/>
                      <a:r>
                        <a:rPr lang="en-GB" sz="1400" dirty="0" smtClean="0">
                          <a:latin typeface="+mj-lt"/>
                        </a:rPr>
                        <a:t>7.28</a:t>
                      </a:r>
                      <a:endParaRPr lang="en-GB" sz="1400" dirty="0">
                        <a:latin typeface="+mj-lt"/>
                      </a:endParaRPr>
                    </a:p>
                  </a:txBody>
                  <a:tcPr/>
                </a:tc>
                <a:tc>
                  <a:txBody>
                    <a:bodyPr/>
                    <a:lstStyle/>
                    <a:p>
                      <a:pPr algn="ctr"/>
                      <a:r>
                        <a:rPr lang="en-GB" sz="1400" dirty="0" smtClean="0">
                          <a:latin typeface="+mj-lt"/>
                        </a:rPr>
                        <a:t>7.52</a:t>
                      </a:r>
                      <a:endParaRPr lang="en-GB" sz="1400" dirty="0">
                        <a:latin typeface="+mj-lt"/>
                      </a:endParaRPr>
                    </a:p>
                  </a:txBody>
                  <a:tcPr/>
                </a:tc>
              </a:tr>
              <a:tr h="335178">
                <a:tc>
                  <a:txBody>
                    <a:bodyPr/>
                    <a:lstStyle/>
                    <a:p>
                      <a:pPr algn="ctr"/>
                      <a:r>
                        <a:rPr lang="en-GB" sz="1400" b="1" dirty="0" smtClean="0">
                          <a:latin typeface="+mj-lt"/>
                        </a:rPr>
                        <a:t>Fall</a:t>
                      </a:r>
                      <a:endParaRPr lang="en-GB" sz="1400" b="1" dirty="0">
                        <a:latin typeface="+mj-l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smtClean="0">
                          <a:latin typeface="+mj-lt"/>
                        </a:rPr>
                        <a:t>7.87</a:t>
                      </a:r>
                    </a:p>
                  </a:txBody>
                  <a:tcPr/>
                </a:tc>
                <a:tc>
                  <a:txBody>
                    <a:bodyPr/>
                    <a:lstStyle/>
                    <a:p>
                      <a:pPr algn="ctr"/>
                      <a:r>
                        <a:rPr lang="en-GB" sz="1400" dirty="0" smtClean="0">
                          <a:latin typeface="+mj-lt"/>
                        </a:rPr>
                        <a:t>7.33</a:t>
                      </a:r>
                      <a:endParaRPr lang="en-GB" sz="1400" dirty="0">
                        <a:latin typeface="+mj-lt"/>
                      </a:endParaRPr>
                    </a:p>
                  </a:txBody>
                  <a:tcPr/>
                </a:tc>
              </a:tr>
            </a:tbl>
          </a:graphicData>
        </a:graphic>
      </p:graphicFrame>
      <p:sp>
        <p:nvSpPr>
          <p:cNvPr id="10" name="TextBox 9"/>
          <p:cNvSpPr txBox="1"/>
          <p:nvPr/>
        </p:nvSpPr>
        <p:spPr>
          <a:xfrm>
            <a:off x="6858000" y="1371600"/>
            <a:ext cx="1911229" cy="338554"/>
          </a:xfrm>
          <a:prstGeom prst="rect">
            <a:avLst/>
          </a:prstGeom>
          <a:noFill/>
        </p:spPr>
        <p:txBody>
          <a:bodyPr wrap="none" rtlCol="0">
            <a:spAutoFit/>
          </a:bodyPr>
          <a:lstStyle/>
          <a:p>
            <a:r>
              <a:rPr lang="en-GB" sz="1600" dirty="0" smtClean="0">
                <a:latin typeface="+mj-lt"/>
              </a:rPr>
              <a:t>Time constants (min)</a:t>
            </a:r>
            <a:endParaRPr lang="en-GB" sz="1600" dirty="0">
              <a:latin typeface="+mj-lt"/>
            </a:endParaRPr>
          </a:p>
        </p:txBody>
      </p:sp>
      <p:sp>
        <p:nvSpPr>
          <p:cNvPr id="11" name="TextBox 10"/>
          <p:cNvSpPr txBox="1"/>
          <p:nvPr/>
        </p:nvSpPr>
        <p:spPr>
          <a:xfrm>
            <a:off x="382878" y="5105400"/>
            <a:ext cx="6349174" cy="923330"/>
          </a:xfrm>
          <a:prstGeom prst="rect">
            <a:avLst/>
          </a:prstGeom>
          <a:noFill/>
        </p:spPr>
        <p:txBody>
          <a:bodyPr wrap="none" rtlCol="0">
            <a:spAutoFit/>
          </a:bodyPr>
          <a:lstStyle/>
          <a:p>
            <a:pPr marL="285750" indent="-285750">
              <a:lnSpc>
                <a:spcPct val="150000"/>
              </a:lnSpc>
              <a:buFont typeface="Arial" panose="020B0604020202020204" pitchFamily="34" charset="0"/>
              <a:buChar char="•"/>
            </a:pPr>
            <a:r>
              <a:rPr lang="en-GB" dirty="0" smtClean="0">
                <a:latin typeface="+mj-lt"/>
              </a:rPr>
              <a:t>Movement and temperature dynamics are the same</a:t>
            </a:r>
          </a:p>
          <a:p>
            <a:pPr marL="285750" indent="-285750">
              <a:lnSpc>
                <a:spcPct val="150000"/>
              </a:lnSpc>
              <a:buFont typeface="Arial" panose="020B0604020202020204" pitchFamily="34" charset="0"/>
              <a:buChar char="•"/>
            </a:pPr>
            <a:r>
              <a:rPr lang="en-GB" dirty="0" smtClean="0">
                <a:latin typeface="+mj-lt"/>
              </a:rPr>
              <a:t>Time constants can be calculated as in the case of temperature </a:t>
            </a:r>
            <a:endParaRPr lang="en-GB" dirty="0">
              <a:latin typeface="+mj-lt"/>
            </a:endParaRPr>
          </a:p>
        </p:txBody>
      </p:sp>
      <p:grpSp>
        <p:nvGrpSpPr>
          <p:cNvPr id="14" name="Group 13"/>
          <p:cNvGrpSpPr/>
          <p:nvPr/>
        </p:nvGrpSpPr>
        <p:grpSpPr>
          <a:xfrm>
            <a:off x="3522452" y="1450407"/>
            <a:ext cx="2133600" cy="276999"/>
            <a:chOff x="7010400" y="3505200"/>
            <a:chExt cx="2133600" cy="276999"/>
          </a:xfrm>
        </p:grpSpPr>
        <p:sp>
          <p:nvSpPr>
            <p:cNvPr id="12" name="TextBox 11"/>
            <p:cNvSpPr txBox="1"/>
            <p:nvPr/>
          </p:nvSpPr>
          <p:spPr>
            <a:xfrm>
              <a:off x="7010400" y="3505200"/>
              <a:ext cx="2133600" cy="276999"/>
            </a:xfrm>
            <a:prstGeom prst="rect">
              <a:avLst/>
            </a:prstGeom>
            <a:noFill/>
          </p:spPr>
          <p:txBody>
            <a:bodyPr wrap="square" rtlCol="0">
              <a:spAutoFit/>
            </a:bodyPr>
            <a:lstStyle/>
            <a:p>
              <a:pPr algn="r"/>
              <a:r>
                <a:rPr lang="en-GB" sz="1200" dirty="0" smtClean="0"/>
                <a:t>measurements</a:t>
              </a:r>
              <a:endParaRPr lang="en-GB" sz="1600" dirty="0"/>
            </a:p>
          </p:txBody>
        </p:sp>
        <p:sp>
          <p:nvSpPr>
            <p:cNvPr id="13" name="Oval 12"/>
            <p:cNvSpPr/>
            <p:nvPr/>
          </p:nvSpPr>
          <p:spPr>
            <a:xfrm>
              <a:off x="8015322" y="3632462"/>
              <a:ext cx="36000" cy="360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grpSp>
      <p:sp>
        <p:nvSpPr>
          <p:cNvPr id="3" name="TextBox 2"/>
          <p:cNvSpPr txBox="1"/>
          <p:nvPr/>
        </p:nvSpPr>
        <p:spPr>
          <a:xfrm>
            <a:off x="1547664" y="6165304"/>
            <a:ext cx="4320480" cy="369332"/>
          </a:xfrm>
          <a:prstGeom prst="rect">
            <a:avLst/>
          </a:prstGeom>
          <a:noFill/>
        </p:spPr>
        <p:txBody>
          <a:bodyPr wrap="square" rtlCol="0">
            <a:spAutoFit/>
          </a:bodyPr>
          <a:lstStyle/>
          <a:p>
            <a:r>
              <a:rPr lang="en-GB" dirty="0" smtClean="0"/>
              <a:t>Mathieu Duquenne , Eleni Daskalaki</a:t>
            </a:r>
            <a:endParaRPr lang="en-GB" dirty="0"/>
          </a:p>
        </p:txBody>
      </p:sp>
      <p:sp>
        <p:nvSpPr>
          <p:cNvPr id="15" name="TextBox 14"/>
          <p:cNvSpPr txBox="1"/>
          <p:nvPr/>
        </p:nvSpPr>
        <p:spPr>
          <a:xfrm>
            <a:off x="6084168" y="3968859"/>
            <a:ext cx="3124200" cy="907941"/>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GB" sz="1600" i="1" dirty="0" smtClean="0">
                <a:latin typeface="+mj-lt"/>
              </a:rPr>
              <a:t>Vertical displacement of AS axis</a:t>
            </a:r>
          </a:p>
          <a:p>
            <a:pPr marL="285750" indent="-285750">
              <a:buFont typeface="Arial" panose="020B0604020202020204" pitchFamily="34" charset="0"/>
              <a:buChar char="•"/>
            </a:pPr>
            <a:r>
              <a:rPr lang="en-GB" sz="1600" i="1" dirty="0" smtClean="0">
                <a:latin typeface="+mj-lt"/>
              </a:rPr>
              <a:t>No radial displacement was detected</a:t>
            </a:r>
            <a:endParaRPr lang="en-GB" sz="1600" i="1" dirty="0">
              <a:latin typeface="+mj-lt"/>
            </a:endParaRPr>
          </a:p>
        </p:txBody>
      </p:sp>
    </p:spTree>
    <p:extLst>
      <p:ext uri="{BB962C8B-B14F-4D97-AF65-F5344CB8AC3E}">
        <p14:creationId xmlns:p14="http://schemas.microsoft.com/office/powerpoint/2010/main" val="16456901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Oval 50"/>
          <p:cNvSpPr/>
          <p:nvPr/>
        </p:nvSpPr>
        <p:spPr>
          <a:xfrm>
            <a:off x="4409728" y="3890623"/>
            <a:ext cx="2016224" cy="339601"/>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CH" sz="1400" dirty="0" err="1" smtClean="0">
                <a:solidFill>
                  <a:schemeClr val="tx1"/>
                </a:solidFill>
              </a:rPr>
              <a:t>Loaded</a:t>
            </a:r>
            <a:endParaRPr lang="en-GB" sz="1400" dirty="0">
              <a:solidFill>
                <a:schemeClr val="tx1"/>
              </a:solidFill>
            </a:endParaRPr>
          </a:p>
        </p:txBody>
      </p:sp>
      <p:sp>
        <p:nvSpPr>
          <p:cNvPr id="53" name="TextBox 52"/>
          <p:cNvSpPr txBox="1"/>
          <p:nvPr/>
        </p:nvSpPr>
        <p:spPr>
          <a:xfrm rot="16200000">
            <a:off x="920272" y="2322856"/>
            <a:ext cx="2592288" cy="307777"/>
          </a:xfrm>
          <a:prstGeom prst="rect">
            <a:avLst/>
          </a:prstGeom>
          <a:noFill/>
        </p:spPr>
        <p:txBody>
          <a:bodyPr wrap="square" rtlCol="0">
            <a:spAutoFit/>
          </a:bodyPr>
          <a:lstStyle/>
          <a:p>
            <a:pPr algn="ctr"/>
            <a:r>
              <a:rPr lang="fr-CH" sz="1400" dirty="0" smtClean="0"/>
              <a:t>Radial (mm)</a:t>
            </a:r>
            <a:endParaRPr lang="en-GB" sz="1400" dirty="0"/>
          </a:p>
        </p:txBody>
      </p:sp>
      <p:sp>
        <p:nvSpPr>
          <p:cNvPr id="55" name="Rectangle 54"/>
          <p:cNvSpPr/>
          <p:nvPr/>
        </p:nvSpPr>
        <p:spPr>
          <a:xfrm>
            <a:off x="6723523" y="4091797"/>
            <a:ext cx="288032" cy="82136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solidFill>
                <a:schemeClr val="tx1"/>
              </a:solidFill>
            </a:endParaRPr>
          </a:p>
        </p:txBody>
      </p:sp>
      <p:sp>
        <p:nvSpPr>
          <p:cNvPr id="56" name="Rectangle 55"/>
          <p:cNvSpPr/>
          <p:nvPr/>
        </p:nvSpPr>
        <p:spPr>
          <a:xfrm>
            <a:off x="3919669" y="4104460"/>
            <a:ext cx="288032" cy="82136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solidFill>
                <a:schemeClr val="tx1"/>
              </a:solidFill>
            </a:endParaRPr>
          </a:p>
        </p:txBody>
      </p:sp>
      <p:sp>
        <p:nvSpPr>
          <p:cNvPr id="58" name="Rectangle 57"/>
          <p:cNvSpPr/>
          <p:nvPr/>
        </p:nvSpPr>
        <p:spPr>
          <a:xfrm>
            <a:off x="3921941" y="4394774"/>
            <a:ext cx="383239" cy="21602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fr-CH" sz="1000" dirty="0" smtClean="0">
                <a:solidFill>
                  <a:schemeClr val="tx1"/>
                </a:solidFill>
              </a:rPr>
              <a:t>AS1</a:t>
            </a:r>
            <a:endParaRPr lang="en-GB" sz="1000" dirty="0">
              <a:solidFill>
                <a:schemeClr val="tx1"/>
              </a:solidFill>
            </a:endParaRPr>
          </a:p>
        </p:txBody>
      </p:sp>
      <p:sp>
        <p:nvSpPr>
          <p:cNvPr id="59" name="TextBox 58"/>
          <p:cNvSpPr txBox="1"/>
          <p:nvPr/>
        </p:nvSpPr>
        <p:spPr>
          <a:xfrm>
            <a:off x="482803" y="3919794"/>
            <a:ext cx="1579723" cy="369332"/>
          </a:xfrm>
          <a:prstGeom prst="rect">
            <a:avLst/>
          </a:prstGeom>
          <a:noFill/>
        </p:spPr>
        <p:txBody>
          <a:bodyPr wrap="square" rtlCol="0">
            <a:spAutoFit/>
          </a:bodyPr>
          <a:lstStyle/>
          <a:p>
            <a:r>
              <a:rPr lang="fr-CH" dirty="0" smtClean="0"/>
              <a:t>MAIN BEAM</a:t>
            </a:r>
            <a:endParaRPr lang="en-GB" dirty="0"/>
          </a:p>
        </p:txBody>
      </p:sp>
      <p:sp>
        <p:nvSpPr>
          <p:cNvPr id="60" name="Rectangle 59"/>
          <p:cNvSpPr/>
          <p:nvPr/>
        </p:nvSpPr>
        <p:spPr>
          <a:xfrm>
            <a:off x="4305180" y="4394774"/>
            <a:ext cx="383239" cy="216024"/>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fr-CH" sz="1000" dirty="0" smtClean="0">
                <a:solidFill>
                  <a:schemeClr val="tx1"/>
                </a:solidFill>
              </a:rPr>
              <a:t>AS1</a:t>
            </a:r>
            <a:endParaRPr lang="en-GB" sz="1000" dirty="0">
              <a:solidFill>
                <a:schemeClr val="tx1"/>
              </a:solidFill>
            </a:endParaRPr>
          </a:p>
        </p:txBody>
      </p:sp>
      <p:sp>
        <p:nvSpPr>
          <p:cNvPr id="61" name="Rectangle 60"/>
          <p:cNvSpPr/>
          <p:nvPr/>
        </p:nvSpPr>
        <p:spPr>
          <a:xfrm>
            <a:off x="4673834" y="4394774"/>
            <a:ext cx="383239" cy="216024"/>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fr-CH" sz="1000" dirty="0" smtClean="0">
                <a:solidFill>
                  <a:schemeClr val="tx1"/>
                </a:solidFill>
              </a:rPr>
              <a:t>AS1</a:t>
            </a:r>
            <a:endParaRPr lang="en-GB" sz="1000" dirty="0">
              <a:solidFill>
                <a:schemeClr val="tx1"/>
              </a:solidFill>
            </a:endParaRPr>
          </a:p>
        </p:txBody>
      </p:sp>
      <p:sp>
        <p:nvSpPr>
          <p:cNvPr id="62" name="Rectangle 61"/>
          <p:cNvSpPr/>
          <p:nvPr/>
        </p:nvSpPr>
        <p:spPr>
          <a:xfrm>
            <a:off x="5057073" y="4394774"/>
            <a:ext cx="383239" cy="216024"/>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CH" sz="1000" dirty="0" smtClean="0">
                <a:solidFill>
                  <a:schemeClr val="tx1"/>
                </a:solidFill>
              </a:rPr>
              <a:t>AS1</a:t>
            </a:r>
            <a:endParaRPr lang="en-GB" sz="1000" dirty="0">
              <a:solidFill>
                <a:schemeClr val="tx1"/>
              </a:solidFill>
            </a:endParaRPr>
          </a:p>
        </p:txBody>
      </p:sp>
      <p:sp>
        <p:nvSpPr>
          <p:cNvPr id="63" name="Rectangle 62"/>
          <p:cNvSpPr/>
          <p:nvPr/>
        </p:nvSpPr>
        <p:spPr>
          <a:xfrm>
            <a:off x="5431071" y="4394774"/>
            <a:ext cx="383239" cy="2160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000" dirty="0" smtClean="0">
                <a:solidFill>
                  <a:schemeClr val="tx1"/>
                </a:solidFill>
              </a:rPr>
              <a:t>AS1</a:t>
            </a:r>
            <a:endParaRPr lang="en-GB" sz="1000" dirty="0">
              <a:solidFill>
                <a:schemeClr val="tx1"/>
              </a:solidFill>
            </a:endParaRPr>
          </a:p>
        </p:txBody>
      </p:sp>
      <p:sp>
        <p:nvSpPr>
          <p:cNvPr id="64" name="Rectangle 63"/>
          <p:cNvSpPr/>
          <p:nvPr/>
        </p:nvSpPr>
        <p:spPr>
          <a:xfrm>
            <a:off x="5814310" y="4394774"/>
            <a:ext cx="383239" cy="216024"/>
          </a:xfrm>
          <a:prstGeom prst="rect">
            <a:avLst/>
          </a:prstGeom>
          <a:solidFill>
            <a:schemeClr val="accent2">
              <a:lumMod val="40000"/>
              <a:lumOff val="60000"/>
            </a:schemeClr>
          </a:solidFill>
          <a:ln>
            <a:solidFill>
              <a:schemeClr val="accent2">
                <a:lumMod val="60000"/>
                <a:lumOff val="4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fr-CH" sz="1000" dirty="0" smtClean="0">
                <a:solidFill>
                  <a:schemeClr val="tx1"/>
                </a:solidFill>
              </a:rPr>
              <a:t>AS1</a:t>
            </a:r>
            <a:endParaRPr lang="en-GB" sz="1000" dirty="0">
              <a:solidFill>
                <a:schemeClr val="tx1"/>
              </a:solidFill>
            </a:endParaRPr>
          </a:p>
        </p:txBody>
      </p:sp>
      <p:sp>
        <p:nvSpPr>
          <p:cNvPr id="65" name="Rectangle 64"/>
          <p:cNvSpPr/>
          <p:nvPr/>
        </p:nvSpPr>
        <p:spPr>
          <a:xfrm>
            <a:off x="6182964" y="4394774"/>
            <a:ext cx="383239" cy="216024"/>
          </a:xfrm>
          <a:prstGeom prst="rect">
            <a:avLst/>
          </a:prstGeom>
          <a:solidFill>
            <a:schemeClr val="bg2">
              <a:lumMod val="75000"/>
            </a:schemeClr>
          </a:solidFill>
          <a:ln>
            <a:solidFill>
              <a:schemeClr val="bg1">
                <a:lumMod val="6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fr-CH" sz="1000" dirty="0" smtClean="0">
                <a:solidFill>
                  <a:schemeClr val="tx1"/>
                </a:solidFill>
              </a:rPr>
              <a:t>AS1</a:t>
            </a:r>
            <a:endParaRPr lang="en-GB" sz="1000" dirty="0">
              <a:solidFill>
                <a:schemeClr val="tx1"/>
              </a:solidFill>
            </a:endParaRPr>
          </a:p>
        </p:txBody>
      </p:sp>
      <p:sp>
        <p:nvSpPr>
          <p:cNvPr id="66" name="Rectangle 65"/>
          <p:cNvSpPr/>
          <p:nvPr/>
        </p:nvSpPr>
        <p:spPr>
          <a:xfrm>
            <a:off x="6566203" y="4394774"/>
            <a:ext cx="383239" cy="216024"/>
          </a:xfrm>
          <a:prstGeom prst="rect">
            <a:avLst/>
          </a:prstGeom>
          <a:solidFill>
            <a:srgbClr val="FF0000"/>
          </a:solidFill>
          <a:ln>
            <a:solidFill>
              <a:schemeClr val="accent2">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fr-CH" sz="1000" dirty="0" smtClean="0">
                <a:solidFill>
                  <a:schemeClr val="tx1"/>
                </a:solidFill>
              </a:rPr>
              <a:t>AS1</a:t>
            </a:r>
            <a:endParaRPr lang="en-GB" sz="1000" dirty="0">
              <a:solidFill>
                <a:schemeClr val="tx1"/>
              </a:solidFill>
            </a:endParaRPr>
          </a:p>
        </p:txBody>
      </p:sp>
      <p:sp>
        <p:nvSpPr>
          <p:cNvPr id="69" name="TextBox 68"/>
          <p:cNvSpPr txBox="1"/>
          <p:nvPr/>
        </p:nvSpPr>
        <p:spPr>
          <a:xfrm rot="16200000">
            <a:off x="730745" y="5230846"/>
            <a:ext cx="2592288" cy="307777"/>
          </a:xfrm>
          <a:prstGeom prst="rect">
            <a:avLst/>
          </a:prstGeom>
          <a:noFill/>
        </p:spPr>
        <p:txBody>
          <a:bodyPr wrap="square" rtlCol="0">
            <a:spAutoFit/>
          </a:bodyPr>
          <a:lstStyle/>
          <a:p>
            <a:pPr algn="ctr"/>
            <a:r>
              <a:rPr lang="fr-CH" sz="1400" dirty="0" smtClean="0"/>
              <a:t>Radial (mm)</a:t>
            </a:r>
            <a:endParaRPr lang="en-GB" sz="1400" dirty="0"/>
          </a:p>
        </p:txBody>
      </p:sp>
      <p:sp>
        <p:nvSpPr>
          <p:cNvPr id="70" name="TextBox 69"/>
          <p:cNvSpPr txBox="1"/>
          <p:nvPr/>
        </p:nvSpPr>
        <p:spPr>
          <a:xfrm>
            <a:off x="4578982" y="6475140"/>
            <a:ext cx="2592288" cy="307777"/>
          </a:xfrm>
          <a:prstGeom prst="rect">
            <a:avLst/>
          </a:prstGeom>
          <a:noFill/>
        </p:spPr>
        <p:txBody>
          <a:bodyPr wrap="square" rtlCol="0">
            <a:spAutoFit/>
          </a:bodyPr>
          <a:lstStyle/>
          <a:p>
            <a:pPr algn="ctr"/>
            <a:r>
              <a:rPr lang="fr-CH" sz="1400" dirty="0" smtClean="0"/>
              <a:t>Longitudinal (mm)</a:t>
            </a:r>
            <a:endParaRPr lang="en-GB" sz="1400" dirty="0"/>
          </a:p>
        </p:txBody>
      </p:sp>
      <p:graphicFrame>
        <p:nvGraphicFramePr>
          <p:cNvPr id="76" name="Chart 75"/>
          <p:cNvGraphicFramePr>
            <a:graphicFrameLocks/>
          </p:cNvGraphicFramePr>
          <p:nvPr>
            <p:extLst>
              <p:ext uri="{D42A27DB-BD31-4B8C-83A1-F6EECF244321}">
                <p14:modId xmlns:p14="http://schemas.microsoft.com/office/powerpoint/2010/main" val="2351531226"/>
              </p:ext>
            </p:extLst>
          </p:nvPr>
        </p:nvGraphicFramePr>
        <p:xfrm>
          <a:off x="2411760" y="3917827"/>
          <a:ext cx="5832648" cy="251777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8" name="Chart 37"/>
          <p:cNvGraphicFramePr/>
          <p:nvPr>
            <p:extLst>
              <p:ext uri="{D42A27DB-BD31-4B8C-83A1-F6EECF244321}">
                <p14:modId xmlns:p14="http://schemas.microsoft.com/office/powerpoint/2010/main" val="1345016453"/>
              </p:ext>
            </p:extLst>
          </p:nvPr>
        </p:nvGraphicFramePr>
        <p:xfrm>
          <a:off x="2698596" y="1308173"/>
          <a:ext cx="5571661" cy="2337092"/>
        </p:xfrm>
        <a:graphic>
          <a:graphicData uri="http://schemas.openxmlformats.org/drawingml/2006/chart">
            <c:chart xmlns:c="http://schemas.openxmlformats.org/drawingml/2006/chart" xmlns:r="http://schemas.openxmlformats.org/officeDocument/2006/relationships" r:id="rId3"/>
          </a:graphicData>
        </a:graphic>
      </p:graphicFrame>
      <p:sp>
        <p:nvSpPr>
          <p:cNvPr id="39" name="TextBox 38"/>
          <p:cNvSpPr txBox="1"/>
          <p:nvPr/>
        </p:nvSpPr>
        <p:spPr>
          <a:xfrm>
            <a:off x="452292" y="1420289"/>
            <a:ext cx="1728486" cy="369332"/>
          </a:xfrm>
          <a:prstGeom prst="rect">
            <a:avLst/>
          </a:prstGeom>
          <a:noFill/>
        </p:spPr>
        <p:txBody>
          <a:bodyPr wrap="square" rtlCol="0">
            <a:spAutoFit/>
          </a:bodyPr>
          <a:lstStyle/>
          <a:p>
            <a:r>
              <a:rPr lang="fr-CH" dirty="0" smtClean="0"/>
              <a:t>DRIVE BEAM</a:t>
            </a:r>
            <a:endParaRPr lang="en-GB" dirty="0"/>
          </a:p>
        </p:txBody>
      </p:sp>
      <p:sp>
        <p:nvSpPr>
          <p:cNvPr id="41" name="Title 1"/>
          <p:cNvSpPr>
            <a:spLocks noGrp="1"/>
          </p:cNvSpPr>
          <p:nvPr>
            <p:ph type="title" idx="4294967295"/>
          </p:nvPr>
        </p:nvSpPr>
        <p:spPr>
          <a:xfrm>
            <a:off x="906436" y="226053"/>
            <a:ext cx="7956000" cy="720000"/>
          </a:xfrm>
        </p:spPr>
        <p:txBody>
          <a:bodyPr/>
          <a:lstStyle/>
          <a:p>
            <a:r>
              <a:rPr lang="en-GB" sz="2800" dirty="0">
                <a:solidFill>
                  <a:schemeClr val="accent1">
                    <a:lumMod val="75000"/>
                  </a:schemeClr>
                </a:solidFill>
              </a:rPr>
              <a:t>Experimental </a:t>
            </a:r>
            <a:r>
              <a:rPr lang="en-GB" sz="2800" dirty="0" smtClean="0">
                <a:solidFill>
                  <a:schemeClr val="accent1">
                    <a:lumMod val="75000"/>
                  </a:schemeClr>
                </a:solidFill>
              </a:rPr>
              <a:t>result: </a:t>
            </a:r>
            <a:br>
              <a:rPr lang="en-GB" sz="2800" dirty="0" smtClean="0">
                <a:solidFill>
                  <a:schemeClr val="accent1">
                    <a:lumMod val="75000"/>
                  </a:schemeClr>
                </a:solidFill>
              </a:rPr>
            </a:br>
            <a:r>
              <a:rPr lang="en-GB" sz="2800" dirty="0" smtClean="0">
                <a:solidFill>
                  <a:schemeClr val="accent1">
                    <a:lumMod val="75000"/>
                  </a:schemeClr>
                </a:solidFill>
              </a:rPr>
              <a:t>displacements, </a:t>
            </a:r>
            <a:r>
              <a:rPr lang="en-GB" sz="2800" dirty="0">
                <a:solidFill>
                  <a:schemeClr val="accent1">
                    <a:lumMod val="75000"/>
                  </a:schemeClr>
                </a:solidFill>
              </a:rPr>
              <a:t>example </a:t>
            </a:r>
          </a:p>
        </p:txBody>
      </p:sp>
    </p:spTree>
    <p:extLst>
      <p:ext uri="{BB962C8B-B14F-4D97-AF65-F5344CB8AC3E}">
        <p14:creationId xmlns:p14="http://schemas.microsoft.com/office/powerpoint/2010/main" val="374130533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640" y="620688"/>
            <a:ext cx="6480720" cy="762000"/>
          </a:xfrm>
        </p:spPr>
        <p:txBody>
          <a:bodyPr/>
          <a:lstStyle/>
          <a:p>
            <a:pPr>
              <a:defRPr/>
            </a:pPr>
            <a:r>
              <a:rPr lang="en-US" dirty="0" smtClean="0">
                <a:solidFill>
                  <a:schemeClr val="accent1">
                    <a:lumMod val="75000"/>
                  </a:schemeClr>
                </a:solidFill>
              </a:rPr>
              <a:t>Production flow</a:t>
            </a:r>
            <a:br>
              <a:rPr lang="en-US" dirty="0" smtClean="0">
                <a:solidFill>
                  <a:schemeClr val="accent1">
                    <a:lumMod val="75000"/>
                  </a:schemeClr>
                </a:solidFill>
              </a:rPr>
            </a:br>
            <a:r>
              <a:rPr lang="en-US" sz="2800" dirty="0" smtClean="0">
                <a:solidFill>
                  <a:schemeClr val="accent1">
                    <a:lumMod val="75000"/>
                  </a:schemeClr>
                </a:solidFill>
              </a:rPr>
              <a:t>when to we do the alignment</a:t>
            </a:r>
            <a:r>
              <a:rPr lang="en-US" dirty="0" smtClean="0">
                <a:solidFill>
                  <a:schemeClr val="accent1">
                    <a:lumMod val="75000"/>
                  </a:schemeClr>
                </a:solidFill>
              </a:rPr>
              <a:t/>
            </a:r>
            <a:br>
              <a:rPr lang="en-US" dirty="0" smtClean="0">
                <a:solidFill>
                  <a:schemeClr val="accent1">
                    <a:lumMod val="75000"/>
                  </a:schemeClr>
                </a:solidFill>
              </a:rPr>
            </a:br>
            <a:r>
              <a:rPr lang="en-US" dirty="0" smtClean="0">
                <a:solidFill>
                  <a:schemeClr val="accent1">
                    <a:lumMod val="75000"/>
                  </a:schemeClr>
                </a:solidFill>
              </a:rPr>
              <a:t> </a:t>
            </a:r>
            <a:endParaRPr lang="en-US" dirty="0">
              <a:solidFill>
                <a:schemeClr val="accent1">
                  <a:lumMod val="75000"/>
                </a:schemeClr>
              </a:solidFill>
            </a:endParaRPr>
          </a:p>
        </p:txBody>
      </p:sp>
      <p:sp>
        <p:nvSpPr>
          <p:cNvPr id="3" name="TextBox 2"/>
          <p:cNvSpPr txBox="1"/>
          <p:nvPr/>
        </p:nvSpPr>
        <p:spPr>
          <a:xfrm>
            <a:off x="107504" y="1718731"/>
            <a:ext cx="1656184" cy="646331"/>
          </a:xfrm>
          <a:prstGeom prst="rect">
            <a:avLst/>
          </a:prstGeom>
          <a:blipFill>
            <a:blip r:embed="rId2"/>
            <a:tile tx="0" ty="0" sx="100000" sy="100000" flip="none" algn="tl"/>
          </a:blip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r>
              <a:rPr lang="en-GB" dirty="0" smtClean="0"/>
              <a:t>Production of components</a:t>
            </a:r>
            <a:endParaRPr lang="en-GB" dirty="0"/>
          </a:p>
        </p:txBody>
      </p:sp>
      <p:sp>
        <p:nvSpPr>
          <p:cNvPr id="9" name="TextBox 8"/>
          <p:cNvSpPr txBox="1"/>
          <p:nvPr/>
        </p:nvSpPr>
        <p:spPr>
          <a:xfrm>
            <a:off x="1874673" y="1726926"/>
            <a:ext cx="1656184" cy="646331"/>
          </a:xfrm>
          <a:prstGeom prst="rect">
            <a:avLst/>
          </a:prstGeom>
          <a:blipFill>
            <a:blip r:embed="rId2"/>
            <a:tile tx="0" ty="0" sx="100000" sy="100000" flip="none" algn="tl"/>
          </a:blip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r>
              <a:rPr lang="en-GB" dirty="0" smtClean="0"/>
              <a:t>Assembly on girder</a:t>
            </a:r>
            <a:endParaRPr lang="en-GB" dirty="0"/>
          </a:p>
        </p:txBody>
      </p:sp>
      <p:sp>
        <p:nvSpPr>
          <p:cNvPr id="10" name="TextBox 9"/>
          <p:cNvSpPr txBox="1"/>
          <p:nvPr/>
        </p:nvSpPr>
        <p:spPr>
          <a:xfrm>
            <a:off x="3743908" y="1726926"/>
            <a:ext cx="1656184" cy="646331"/>
          </a:xfrm>
          <a:prstGeom prst="rect">
            <a:avLst/>
          </a:prstGeom>
          <a:blipFill>
            <a:blip r:embed="rId2"/>
            <a:tile tx="0" ty="0" sx="100000" sy="100000" flip="none" algn="tl"/>
          </a:blip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r>
              <a:rPr lang="en-GB" dirty="0" err="1" smtClean="0"/>
              <a:t>Fiducialisation</a:t>
            </a:r>
            <a:endParaRPr lang="en-GB" dirty="0" smtClean="0"/>
          </a:p>
          <a:p>
            <a:r>
              <a:rPr lang="en-GB" dirty="0" smtClean="0"/>
              <a:t>Pre-alignment</a:t>
            </a:r>
            <a:endParaRPr lang="en-GB" dirty="0"/>
          </a:p>
        </p:txBody>
      </p:sp>
      <p:sp>
        <p:nvSpPr>
          <p:cNvPr id="11" name="TextBox 10"/>
          <p:cNvSpPr txBox="1"/>
          <p:nvPr/>
        </p:nvSpPr>
        <p:spPr>
          <a:xfrm>
            <a:off x="5617674" y="1726926"/>
            <a:ext cx="1368152" cy="646331"/>
          </a:xfrm>
          <a:prstGeom prst="rect">
            <a:avLst/>
          </a:prstGeom>
          <a:blipFill>
            <a:blip r:embed="rId2"/>
            <a:tile tx="0" ty="0" sx="100000" sy="100000" flip="none" algn="tl"/>
          </a:blip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r>
              <a:rPr lang="en-GB" dirty="0" smtClean="0"/>
              <a:t>Transport</a:t>
            </a:r>
          </a:p>
          <a:p>
            <a:endParaRPr lang="en-GB" dirty="0"/>
          </a:p>
        </p:txBody>
      </p:sp>
      <p:sp>
        <p:nvSpPr>
          <p:cNvPr id="12" name="TextBox 11"/>
          <p:cNvSpPr txBox="1"/>
          <p:nvPr/>
        </p:nvSpPr>
        <p:spPr>
          <a:xfrm>
            <a:off x="7206356" y="1726926"/>
            <a:ext cx="1796719" cy="646331"/>
          </a:xfrm>
          <a:prstGeom prst="rect">
            <a:avLst/>
          </a:prstGeom>
          <a:blipFill>
            <a:blip r:embed="rId2"/>
            <a:tile tx="0" ty="0" sx="100000" sy="100000" flip="none" algn="tl"/>
          </a:blip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r>
              <a:rPr lang="en-GB" dirty="0" smtClean="0"/>
              <a:t>Final position</a:t>
            </a:r>
            <a:br>
              <a:rPr lang="en-GB" dirty="0" smtClean="0"/>
            </a:br>
            <a:r>
              <a:rPr lang="en-GB" dirty="0" smtClean="0"/>
              <a:t>Commissioning</a:t>
            </a:r>
            <a:endParaRPr lang="en-GB" dirty="0"/>
          </a:p>
        </p:txBody>
      </p:sp>
      <p:sp>
        <p:nvSpPr>
          <p:cNvPr id="13" name="TextBox 12"/>
          <p:cNvSpPr txBox="1"/>
          <p:nvPr/>
        </p:nvSpPr>
        <p:spPr>
          <a:xfrm>
            <a:off x="1331640" y="2708920"/>
            <a:ext cx="6120680" cy="3365024"/>
          </a:xfrm>
          <a:prstGeom prst="rect">
            <a:avLst/>
          </a:prstGeom>
          <a:noFill/>
        </p:spPr>
        <p:txBody>
          <a:bodyPr wrap="square" rtlCol="0">
            <a:spAutoFit/>
          </a:bodyPr>
          <a:lstStyle/>
          <a:p>
            <a:pPr marL="285750" indent="-285750">
              <a:lnSpc>
                <a:spcPct val="150000"/>
              </a:lnSpc>
              <a:buFont typeface="Wingdings" panose="05000000000000000000" pitchFamily="2" charset="2"/>
              <a:buChar char="§"/>
            </a:pPr>
            <a:r>
              <a:rPr lang="en-GB" dirty="0" smtClean="0"/>
              <a:t>Many permutation possible</a:t>
            </a:r>
          </a:p>
          <a:p>
            <a:pPr marL="285750" indent="-285750">
              <a:lnSpc>
                <a:spcPct val="150000"/>
              </a:lnSpc>
              <a:buFont typeface="Wingdings" panose="05000000000000000000" pitchFamily="2" charset="2"/>
              <a:buChar char="§"/>
            </a:pPr>
            <a:r>
              <a:rPr lang="en-GB" dirty="0" smtClean="0"/>
              <a:t>PACMAN suggest to do the assembly, </a:t>
            </a:r>
            <a:r>
              <a:rPr lang="en-GB" dirty="0" err="1"/>
              <a:t>f</a:t>
            </a:r>
            <a:r>
              <a:rPr lang="en-GB" dirty="0" err="1" smtClean="0"/>
              <a:t>iducialisation</a:t>
            </a:r>
            <a:r>
              <a:rPr lang="en-GB" dirty="0" smtClean="0"/>
              <a:t> and pre-alignment in one step (at CERN ?)</a:t>
            </a:r>
          </a:p>
          <a:p>
            <a:pPr marL="285750" indent="-285750">
              <a:lnSpc>
                <a:spcPct val="150000"/>
              </a:lnSpc>
              <a:buFont typeface="Wingdings" panose="05000000000000000000" pitchFamily="2" charset="2"/>
              <a:buChar char="§"/>
            </a:pPr>
            <a:r>
              <a:rPr lang="en-GB" dirty="0" smtClean="0"/>
              <a:t>Can industry do that at a reasonable cost</a:t>
            </a:r>
          </a:p>
          <a:p>
            <a:pPr marL="285750" indent="-285750">
              <a:lnSpc>
                <a:spcPct val="150000"/>
              </a:lnSpc>
              <a:buFont typeface="Wingdings" panose="05000000000000000000" pitchFamily="2" charset="2"/>
              <a:buChar char="§"/>
            </a:pPr>
            <a:r>
              <a:rPr lang="en-GB" dirty="0" smtClean="0"/>
              <a:t>Can this be automatized ?</a:t>
            </a:r>
          </a:p>
          <a:p>
            <a:pPr marL="285750" indent="-285750">
              <a:lnSpc>
                <a:spcPct val="150000"/>
              </a:lnSpc>
              <a:buFont typeface="Wingdings" panose="05000000000000000000" pitchFamily="2" charset="2"/>
              <a:buChar char="§"/>
            </a:pPr>
            <a:r>
              <a:rPr lang="en-GB" dirty="0" smtClean="0"/>
              <a:t>Cost model for alignment needed</a:t>
            </a:r>
          </a:p>
          <a:p>
            <a:pPr marL="285750" indent="-285750">
              <a:lnSpc>
                <a:spcPct val="150000"/>
              </a:lnSpc>
              <a:buFont typeface="Wingdings" panose="05000000000000000000" pitchFamily="2" charset="2"/>
              <a:buChar char="§"/>
            </a:pPr>
            <a:r>
              <a:rPr lang="en-GB" dirty="0" smtClean="0"/>
              <a:t>Will the alignment survive the transport ?</a:t>
            </a:r>
          </a:p>
          <a:p>
            <a:pPr marL="285750" indent="-285750">
              <a:lnSpc>
                <a:spcPct val="150000"/>
              </a:lnSpc>
              <a:buFont typeface="Wingdings" panose="05000000000000000000" pitchFamily="2" charset="2"/>
              <a:buChar char="§"/>
            </a:pPr>
            <a:r>
              <a:rPr lang="en-GB" dirty="0" smtClean="0"/>
              <a:t>Can it be done in the final location in the tunnel ?</a:t>
            </a:r>
            <a:endParaRPr lang="en-GB" dirty="0"/>
          </a:p>
        </p:txBody>
      </p:sp>
    </p:spTree>
    <p:extLst>
      <p:ext uri="{BB962C8B-B14F-4D97-AF65-F5344CB8AC3E}">
        <p14:creationId xmlns:p14="http://schemas.microsoft.com/office/powerpoint/2010/main" val="405619387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640" y="620688"/>
            <a:ext cx="6480720" cy="762000"/>
          </a:xfrm>
        </p:spPr>
        <p:txBody>
          <a:bodyPr/>
          <a:lstStyle/>
          <a:p>
            <a:pPr>
              <a:defRPr/>
            </a:pPr>
            <a:r>
              <a:rPr lang="en-US" dirty="0" smtClean="0">
                <a:solidFill>
                  <a:schemeClr val="accent1">
                    <a:lumMod val="75000"/>
                  </a:schemeClr>
                </a:solidFill>
              </a:rPr>
              <a:t>PACMAN and its possible impact on the CLIC modules</a:t>
            </a:r>
            <a:br>
              <a:rPr lang="en-US" dirty="0" smtClean="0">
                <a:solidFill>
                  <a:schemeClr val="accent1">
                    <a:lumMod val="75000"/>
                  </a:schemeClr>
                </a:solidFill>
              </a:rPr>
            </a:br>
            <a:r>
              <a:rPr lang="en-US" dirty="0" smtClean="0">
                <a:solidFill>
                  <a:schemeClr val="accent1">
                    <a:lumMod val="75000"/>
                  </a:schemeClr>
                </a:solidFill>
              </a:rPr>
              <a:t> </a:t>
            </a:r>
            <a:endParaRPr lang="en-US" dirty="0">
              <a:solidFill>
                <a:schemeClr val="accent1">
                  <a:lumMod val="75000"/>
                </a:schemeClr>
              </a:solidFill>
            </a:endParaRPr>
          </a:p>
        </p:txBody>
      </p:sp>
      <p:pic>
        <p:nvPicPr>
          <p:cNvPr id="4" name="Picture 3"/>
          <p:cNvPicPr>
            <a:picLocks noChangeAspect="1"/>
          </p:cNvPicPr>
          <p:nvPr/>
        </p:nvPicPr>
        <p:blipFill>
          <a:blip r:embed="rId2"/>
          <a:stretch>
            <a:fillRect/>
          </a:stretch>
        </p:blipFill>
        <p:spPr>
          <a:xfrm>
            <a:off x="4713391" y="3284984"/>
            <a:ext cx="4074853" cy="2783632"/>
          </a:xfrm>
          <a:prstGeom prst="rect">
            <a:avLst/>
          </a:prstGeom>
        </p:spPr>
      </p:pic>
      <p:sp>
        <p:nvSpPr>
          <p:cNvPr id="5" name="Rectangle 3"/>
          <p:cNvSpPr txBox="1">
            <a:spLocks noChangeArrowheads="1"/>
          </p:cNvSpPr>
          <p:nvPr/>
        </p:nvSpPr>
        <p:spPr>
          <a:xfrm>
            <a:off x="395537" y="4005064"/>
            <a:ext cx="4176464" cy="1834728"/>
          </a:xfrm>
          <a:prstGeom prst="rect">
            <a:avLst/>
          </a:prstGeom>
          <a:noFill/>
        </p:spPr>
        <p:txBody>
          <a:bodyPr/>
          <a:lstStyle>
            <a:lvl1pPr marL="225425" indent="-225425" algn="l" rtl="0" eaLnBrk="1" latinLnBrk="0" hangingPunct="1">
              <a:lnSpc>
                <a:spcPct val="90000"/>
              </a:lnSpc>
              <a:spcBef>
                <a:spcPts val="600"/>
              </a:spcBef>
              <a:buClr>
                <a:schemeClr val="accent1"/>
              </a:buClr>
              <a:buSzPct val="100000"/>
              <a:buFont typeface="Arial"/>
              <a:buChar char="•"/>
              <a:defRPr kumimoji="0" sz="3200" b="0" i="0" kern="1200">
                <a:solidFill>
                  <a:srgbClr val="0C377B"/>
                </a:solidFill>
                <a:latin typeface="Ubuntu Light"/>
                <a:ea typeface="+mn-ea"/>
                <a:cs typeface="Ubuntu Light"/>
              </a:defRPr>
            </a:lvl1pPr>
            <a:lvl2pPr marL="460375" indent="-228600" algn="l" rtl="0" eaLnBrk="1" latinLnBrk="0" hangingPunct="1">
              <a:lnSpc>
                <a:spcPct val="90000"/>
              </a:lnSpc>
              <a:spcBef>
                <a:spcPts val="600"/>
              </a:spcBef>
              <a:buClr>
                <a:schemeClr val="bg2"/>
              </a:buClr>
              <a:buSzPct val="100000"/>
              <a:buFont typeface="Arial"/>
              <a:buChar char="•"/>
              <a:defRPr kumimoji="0" sz="3200" b="0" i="0" kern="1200">
                <a:solidFill>
                  <a:srgbClr val="0C377B"/>
                </a:solidFill>
                <a:latin typeface="Ubuntu Light"/>
                <a:ea typeface="+mn-ea"/>
                <a:cs typeface="Ubuntu Light"/>
              </a:defRPr>
            </a:lvl2pPr>
            <a:lvl3pPr marL="685800" indent="-225425" algn="l" rtl="0" eaLnBrk="1" latinLnBrk="0" hangingPunct="1">
              <a:lnSpc>
                <a:spcPct val="90000"/>
              </a:lnSpc>
              <a:spcBef>
                <a:spcPts val="600"/>
              </a:spcBef>
              <a:buClr>
                <a:schemeClr val="accent2"/>
              </a:buClr>
              <a:buSzPct val="100000"/>
              <a:buFont typeface="Arial"/>
              <a:buChar char="•"/>
              <a:defRPr kumimoji="0" sz="3200" b="0" i="0" kern="1200">
                <a:solidFill>
                  <a:srgbClr val="0C377B"/>
                </a:solidFill>
                <a:latin typeface="Ubuntu Light"/>
                <a:ea typeface="+mn-ea"/>
                <a:cs typeface="Ubuntu Light"/>
              </a:defRPr>
            </a:lvl3pPr>
            <a:lvl4pPr marL="909638" indent="-223838" algn="l" rtl="0" eaLnBrk="1" latinLnBrk="0" hangingPunct="1">
              <a:lnSpc>
                <a:spcPct val="90000"/>
              </a:lnSpc>
              <a:spcBef>
                <a:spcPts val="600"/>
              </a:spcBef>
              <a:buClr>
                <a:schemeClr val="accent3"/>
              </a:buClr>
              <a:buSzPct val="100000"/>
              <a:buFont typeface="Arial"/>
              <a:buChar char="•"/>
              <a:defRPr kumimoji="0" sz="3200" b="0" i="0" kern="1200">
                <a:solidFill>
                  <a:srgbClr val="0C377B"/>
                </a:solidFill>
                <a:latin typeface="Ubuntu Light"/>
                <a:ea typeface="+mn-ea"/>
                <a:cs typeface="Ubuntu Light"/>
              </a:defRPr>
            </a:lvl4pPr>
            <a:lvl5pPr marL="1146175" indent="-236538" algn="l" rtl="0" eaLnBrk="1" latinLnBrk="0" hangingPunct="1">
              <a:lnSpc>
                <a:spcPct val="90000"/>
              </a:lnSpc>
              <a:spcBef>
                <a:spcPts val="600"/>
              </a:spcBef>
              <a:buClr>
                <a:schemeClr val="accent4"/>
              </a:buClr>
              <a:buSzPct val="100000"/>
              <a:buFont typeface="Arial"/>
              <a:buChar char="•"/>
              <a:defRPr kumimoji="0" sz="3200" b="0" i="0" kern="1200" baseline="0">
                <a:solidFill>
                  <a:srgbClr val="0C377B"/>
                </a:solidFill>
                <a:latin typeface="Ubuntu Ligh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lgn="just">
              <a:buNone/>
            </a:pPr>
            <a:endParaRPr lang="en-US" altLang="en-US" sz="1400" dirty="0">
              <a:latin typeface="+mj-lt"/>
            </a:endParaRPr>
          </a:p>
          <a:p>
            <a:pPr marL="0" indent="0" algn="just">
              <a:buNone/>
            </a:pPr>
            <a:r>
              <a:rPr lang="en-US" altLang="en-US" sz="1400" dirty="0">
                <a:solidFill>
                  <a:schemeClr val="tx1">
                    <a:lumMod val="65000"/>
                    <a:lumOff val="35000"/>
                  </a:schemeClr>
                </a:solidFill>
                <a:latin typeface="+mj-lt"/>
                <a:cs typeface="+mn-cs"/>
              </a:rPr>
              <a:t>Development of a high accuracy portable solution (micro-triangulation + FSI), replacing CMM measurements</a:t>
            </a:r>
            <a:r>
              <a:rPr lang="en-US" altLang="en-US" sz="1400" dirty="0" smtClean="0">
                <a:solidFill>
                  <a:schemeClr val="tx1">
                    <a:lumMod val="65000"/>
                    <a:lumOff val="35000"/>
                  </a:schemeClr>
                </a:solidFill>
                <a:latin typeface="+mj-lt"/>
                <a:cs typeface="+mn-cs"/>
              </a:rPr>
              <a:t>:</a:t>
            </a:r>
            <a:endParaRPr lang="en-US" altLang="en-US" sz="1400" dirty="0">
              <a:solidFill>
                <a:schemeClr val="tx1">
                  <a:lumMod val="65000"/>
                  <a:lumOff val="35000"/>
                </a:schemeClr>
              </a:solidFill>
              <a:latin typeface="+mj-lt"/>
              <a:cs typeface="+mn-cs"/>
            </a:endParaRPr>
          </a:p>
          <a:p>
            <a:pPr algn="just"/>
            <a:r>
              <a:rPr lang="en-US" altLang="en-US" sz="1400" dirty="0">
                <a:solidFill>
                  <a:schemeClr val="tx1">
                    <a:lumMod val="65000"/>
                    <a:lumOff val="35000"/>
                  </a:schemeClr>
                </a:solidFill>
                <a:latin typeface="+mj-lt"/>
                <a:cs typeface="+mn-cs"/>
              </a:rPr>
              <a:t>Check in-situ fiducialisation + initial alignment of components (with stretched wire or using external alignment targets</a:t>
            </a:r>
          </a:p>
          <a:p>
            <a:pPr algn="just"/>
            <a:r>
              <a:rPr lang="en-US" altLang="en-US" sz="1400" dirty="0">
                <a:solidFill>
                  <a:schemeClr val="tx1">
                    <a:lumMod val="65000"/>
                    <a:lumOff val="35000"/>
                  </a:schemeClr>
                </a:solidFill>
                <a:latin typeface="+mj-lt"/>
                <a:cs typeface="+mn-cs"/>
              </a:rPr>
              <a:t>Do in-situ fiducialisation + initial alignment in the tunnel, after transport</a:t>
            </a:r>
          </a:p>
          <a:p>
            <a:pPr marL="0" indent="0" algn="just">
              <a:buNone/>
            </a:pPr>
            <a:endParaRPr lang="en-US" altLang="en-US" sz="1400" dirty="0">
              <a:solidFill>
                <a:schemeClr val="tx1">
                  <a:lumMod val="65000"/>
                  <a:lumOff val="35000"/>
                </a:schemeClr>
              </a:solidFill>
              <a:latin typeface="+mj-lt"/>
              <a:cs typeface="+mn-cs"/>
            </a:endParaRPr>
          </a:p>
        </p:txBody>
      </p:sp>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5537" y="1414657"/>
            <a:ext cx="3969359" cy="20974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itle 1"/>
          <p:cNvSpPr txBox="1">
            <a:spLocks/>
          </p:cNvSpPr>
          <p:nvPr/>
        </p:nvSpPr>
        <p:spPr>
          <a:xfrm>
            <a:off x="4702711" y="1317890"/>
            <a:ext cx="3755489" cy="1787310"/>
          </a:xfrm>
          <a:prstGeom prst="rect">
            <a:avLst/>
          </a:prstGeom>
        </p:spPr>
        <p:txBody>
          <a:bodyPr vert="horz" lIns="68580" tIns="34290" rIns="68580" bIns="34290" rtlCol="0" anchor="ctr">
            <a:normAutofit fontScale="97500"/>
          </a:bodyPr>
          <a:lst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a:lstStyle>
          <a:p>
            <a:pPr algn="just"/>
            <a:r>
              <a:rPr lang="en-US" altLang="en-US" sz="1400" dirty="0">
                <a:solidFill>
                  <a:schemeClr val="tx1"/>
                </a:solidFill>
              </a:rPr>
              <a:t>Combine references &amp; methods of measurements in the same place to gain time and accuracy</a:t>
            </a:r>
          </a:p>
          <a:p>
            <a:pPr marL="342900" indent="-342900">
              <a:buFont typeface="Arial" panose="020B0604020202020204" pitchFamily="34" charset="0"/>
              <a:buChar char="•"/>
            </a:pPr>
            <a:endParaRPr lang="en-US" altLang="en-US" sz="1400" dirty="0">
              <a:solidFill>
                <a:schemeClr val="tx1"/>
              </a:solidFill>
            </a:endParaRPr>
          </a:p>
          <a:p>
            <a:pPr algn="just"/>
            <a:r>
              <a:rPr lang="en-US" altLang="en-US" sz="1400" dirty="0">
                <a:solidFill>
                  <a:schemeClr val="tx1"/>
                </a:solidFill>
              </a:rPr>
              <a:t>Prove their feasibility on a final bench</a:t>
            </a:r>
          </a:p>
          <a:p>
            <a:pPr marL="342900" indent="-342900">
              <a:buFont typeface="Arial" panose="020B0604020202020204" pitchFamily="34" charset="0"/>
              <a:buChar char="•"/>
            </a:pPr>
            <a:endParaRPr lang="en-US" altLang="en-US" sz="1400" dirty="0">
              <a:solidFill>
                <a:schemeClr val="tx1"/>
              </a:solidFill>
            </a:endParaRPr>
          </a:p>
          <a:p>
            <a:pPr algn="just"/>
            <a:r>
              <a:rPr lang="en-US" altLang="en-US" sz="1400" dirty="0">
                <a:solidFill>
                  <a:schemeClr val="tx1"/>
                </a:solidFill>
              </a:rPr>
              <a:t>Extrapolate the tools &amp; methods developed to other projects</a:t>
            </a:r>
            <a:endParaRPr lang="en-GB" sz="1400" dirty="0">
              <a:solidFill>
                <a:schemeClr val="tx1"/>
              </a:solidFill>
            </a:endParaRPr>
          </a:p>
        </p:txBody>
      </p:sp>
    </p:spTree>
    <p:extLst>
      <p:ext uri="{BB962C8B-B14F-4D97-AF65-F5344CB8AC3E}">
        <p14:creationId xmlns:p14="http://schemas.microsoft.com/office/powerpoint/2010/main" val="3505628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7422" y="5232102"/>
            <a:ext cx="3954612" cy="1077218"/>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1600" b="1" dirty="0" smtClean="0">
                <a:solidFill>
                  <a:srgbClr val="002060"/>
                </a:solidFill>
                <a:latin typeface="Candara" panose="020E0502030303020204" pitchFamily="34" charset="0"/>
              </a:rPr>
              <a:t>CLIC at 500 </a:t>
            </a:r>
            <a:r>
              <a:rPr lang="en-US" sz="1600" b="1" dirty="0" err="1" smtClean="0">
                <a:solidFill>
                  <a:srgbClr val="002060"/>
                </a:solidFill>
                <a:latin typeface="Candara" panose="020E0502030303020204" pitchFamily="34" charset="0"/>
              </a:rPr>
              <a:t>GeV</a:t>
            </a:r>
            <a:r>
              <a:rPr lang="en-US" sz="1600" b="1" dirty="0" smtClean="0">
                <a:solidFill>
                  <a:srgbClr val="002060"/>
                </a:solidFill>
                <a:latin typeface="Candara" panose="020E0502030303020204" pitchFamily="34" charset="0"/>
              </a:rPr>
              <a:t> (4232 modules)</a:t>
            </a:r>
          </a:p>
          <a:p>
            <a:r>
              <a:rPr lang="en-US" sz="1600" dirty="0" smtClean="0">
                <a:solidFill>
                  <a:srgbClr val="002060"/>
                </a:solidFill>
                <a:latin typeface="Candara" panose="020E0502030303020204" pitchFamily="34" charset="0"/>
              </a:rPr>
              <a:t>26920 Accelerating structures</a:t>
            </a:r>
          </a:p>
          <a:p>
            <a:r>
              <a:rPr lang="en-US" sz="1600" dirty="0" smtClean="0">
                <a:solidFill>
                  <a:srgbClr val="002060"/>
                </a:solidFill>
                <a:latin typeface="Candara" panose="020E0502030303020204" pitchFamily="34" charset="0"/>
              </a:rPr>
              <a:t>13460 PETS</a:t>
            </a:r>
          </a:p>
          <a:p>
            <a:r>
              <a:rPr lang="en-US" sz="1600" dirty="0" smtClean="0">
                <a:solidFill>
                  <a:srgbClr val="002060"/>
                </a:solidFill>
                <a:latin typeface="Candara" panose="020E0502030303020204" pitchFamily="34" charset="0"/>
              </a:rPr>
              <a:t>~ 70000 RF components</a:t>
            </a:r>
            <a:endParaRPr lang="en-US" sz="1600" dirty="0">
              <a:solidFill>
                <a:srgbClr val="002060"/>
              </a:solidFill>
              <a:latin typeface="Candara" panose="020E0502030303020204" pitchFamily="34" charset="0"/>
            </a:endParaRPr>
          </a:p>
        </p:txBody>
      </p:sp>
      <p:sp>
        <p:nvSpPr>
          <p:cNvPr id="11" name="TextBox 10"/>
          <p:cNvSpPr txBox="1"/>
          <p:nvPr/>
        </p:nvSpPr>
        <p:spPr>
          <a:xfrm>
            <a:off x="4787294" y="5207041"/>
            <a:ext cx="4105186" cy="1077218"/>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1600" b="1" dirty="0" smtClean="0">
                <a:solidFill>
                  <a:srgbClr val="002060"/>
                </a:solidFill>
                <a:latin typeface="Candara" panose="020E0502030303020204" pitchFamily="34" charset="0"/>
              </a:rPr>
              <a:t>CLIC at </a:t>
            </a:r>
            <a:r>
              <a:rPr lang="en-US" sz="1600" b="1" dirty="0">
                <a:solidFill>
                  <a:srgbClr val="002060"/>
                </a:solidFill>
                <a:latin typeface="Candara" panose="020E0502030303020204" pitchFamily="34" charset="0"/>
              </a:rPr>
              <a:t>3</a:t>
            </a:r>
            <a:r>
              <a:rPr lang="en-US" sz="1600" b="1" dirty="0" smtClean="0">
                <a:solidFill>
                  <a:srgbClr val="002060"/>
                </a:solidFill>
                <a:latin typeface="Candara" panose="020E0502030303020204" pitchFamily="34" charset="0"/>
              </a:rPr>
              <a:t> </a:t>
            </a:r>
            <a:r>
              <a:rPr lang="en-US" sz="1600" b="1" dirty="0" err="1" smtClean="0">
                <a:solidFill>
                  <a:srgbClr val="002060"/>
                </a:solidFill>
                <a:latin typeface="Candara" panose="020E0502030303020204" pitchFamily="34" charset="0"/>
              </a:rPr>
              <a:t>TeV</a:t>
            </a:r>
            <a:r>
              <a:rPr lang="en-US" sz="1600" b="1" dirty="0" smtClean="0">
                <a:solidFill>
                  <a:srgbClr val="002060"/>
                </a:solidFill>
                <a:latin typeface="Candara" panose="020E0502030303020204" pitchFamily="34" charset="0"/>
              </a:rPr>
              <a:t> (21460 modules)</a:t>
            </a:r>
          </a:p>
          <a:p>
            <a:r>
              <a:rPr lang="en-US" sz="1600" dirty="0" smtClean="0">
                <a:solidFill>
                  <a:srgbClr val="002060"/>
                </a:solidFill>
                <a:latin typeface="Candara" panose="020E0502030303020204" pitchFamily="34" charset="0"/>
              </a:rPr>
              <a:t>142760 Accelerating structures</a:t>
            </a:r>
          </a:p>
          <a:p>
            <a:r>
              <a:rPr lang="en-US" sz="1600" dirty="0" smtClean="0">
                <a:solidFill>
                  <a:srgbClr val="002060"/>
                </a:solidFill>
                <a:latin typeface="Candara" panose="020E0502030303020204" pitchFamily="34" charset="0"/>
              </a:rPr>
              <a:t>71380 PETS</a:t>
            </a:r>
          </a:p>
          <a:p>
            <a:r>
              <a:rPr lang="en-US" sz="1600" dirty="0" smtClean="0">
                <a:solidFill>
                  <a:srgbClr val="002060"/>
                </a:solidFill>
                <a:latin typeface="Candara" panose="020E0502030303020204" pitchFamily="34" charset="0"/>
              </a:rPr>
              <a:t>~ 400000 RF components</a:t>
            </a:r>
            <a:endParaRPr lang="en-US" sz="1600" dirty="0">
              <a:solidFill>
                <a:srgbClr val="002060"/>
              </a:solidFill>
              <a:latin typeface="Candara" panose="020E0502030303020204" pitchFamily="34" charset="0"/>
            </a:endParaRPr>
          </a:p>
        </p:txBody>
      </p:sp>
      <p:sp>
        <p:nvSpPr>
          <p:cNvPr id="3" name="Title 2"/>
          <p:cNvSpPr>
            <a:spLocks noGrp="1"/>
          </p:cNvSpPr>
          <p:nvPr>
            <p:ph type="title" idx="4294967295"/>
          </p:nvPr>
        </p:nvSpPr>
        <p:spPr>
          <a:xfrm>
            <a:off x="971600" y="-27384"/>
            <a:ext cx="7956000" cy="720000"/>
          </a:xfrm>
        </p:spPr>
        <p:txBody>
          <a:bodyPr/>
          <a:lstStyle/>
          <a:p>
            <a:r>
              <a:rPr lang="en-US" dirty="0" smtClean="0">
                <a:solidFill>
                  <a:schemeClr val="accent1">
                    <a:lumMod val="75000"/>
                  </a:schemeClr>
                </a:solidFill>
              </a:rPr>
              <a:t>Two-beam module layout</a:t>
            </a:r>
            <a:endParaRPr lang="fr-FR" dirty="0">
              <a:solidFill>
                <a:schemeClr val="accent1">
                  <a:lumMod val="75000"/>
                </a:schemeClr>
              </a:solidFill>
            </a:endParaRPr>
          </a:p>
        </p:txBody>
      </p:sp>
      <p:pic>
        <p:nvPicPr>
          <p:cNvPr id="19"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03648" y="692696"/>
            <a:ext cx="6464321" cy="4392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108929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640" y="620688"/>
            <a:ext cx="6480720" cy="762000"/>
          </a:xfrm>
        </p:spPr>
        <p:txBody>
          <a:bodyPr/>
          <a:lstStyle/>
          <a:p>
            <a:pPr>
              <a:defRPr/>
            </a:pPr>
            <a:r>
              <a:rPr lang="en-US" dirty="0" smtClean="0">
                <a:solidFill>
                  <a:schemeClr val="accent1">
                    <a:lumMod val="75000"/>
                  </a:schemeClr>
                </a:solidFill>
              </a:rPr>
              <a:t>PACMAN and its possible impact on the CLIC modules</a:t>
            </a:r>
            <a:br>
              <a:rPr lang="en-US" dirty="0" smtClean="0">
                <a:solidFill>
                  <a:schemeClr val="accent1">
                    <a:lumMod val="75000"/>
                  </a:schemeClr>
                </a:solidFill>
              </a:rPr>
            </a:br>
            <a:r>
              <a:rPr lang="en-US" dirty="0" smtClean="0">
                <a:solidFill>
                  <a:schemeClr val="accent1">
                    <a:lumMod val="75000"/>
                  </a:schemeClr>
                </a:solidFill>
              </a:rPr>
              <a:t> </a:t>
            </a:r>
            <a:endParaRPr lang="en-US" dirty="0">
              <a:solidFill>
                <a:schemeClr val="accent1">
                  <a:lumMod val="75000"/>
                </a:schemeClr>
              </a:solidFill>
            </a:endParaRPr>
          </a:p>
        </p:txBody>
      </p:sp>
      <p:sp>
        <p:nvSpPr>
          <p:cNvPr id="3" name="TextBox 2"/>
          <p:cNvSpPr txBox="1"/>
          <p:nvPr/>
        </p:nvSpPr>
        <p:spPr>
          <a:xfrm>
            <a:off x="971600" y="1772816"/>
            <a:ext cx="7560840" cy="4801314"/>
          </a:xfrm>
          <a:prstGeom prst="rect">
            <a:avLst/>
          </a:prstGeom>
          <a:noFill/>
        </p:spPr>
        <p:txBody>
          <a:bodyPr wrap="square" rtlCol="0">
            <a:spAutoFit/>
          </a:bodyPr>
          <a:lstStyle/>
          <a:p>
            <a:pPr marL="285750" indent="-285750">
              <a:buFont typeface="Wingdings" panose="05000000000000000000" pitchFamily="2" charset="2"/>
              <a:buChar char="q"/>
            </a:pPr>
            <a:r>
              <a:rPr lang="en-GB" dirty="0" smtClean="0"/>
              <a:t>Nano-positioning needed for CLIC components like MBQ, any progress in devices, controls or cost will be directly beneficial</a:t>
            </a:r>
          </a:p>
          <a:p>
            <a:endParaRPr lang="en-GB" dirty="0" smtClean="0"/>
          </a:p>
          <a:p>
            <a:pPr marL="285750" indent="-285750">
              <a:buFont typeface="Wingdings" panose="05000000000000000000" pitchFamily="2" charset="2"/>
              <a:buChar char="q"/>
            </a:pPr>
            <a:r>
              <a:rPr lang="en-GB" dirty="0" smtClean="0"/>
              <a:t>Development of a mobile alignment system based on laser trackers or similar technologies would be very convenient and would add flexibility to the production scenario.</a:t>
            </a:r>
            <a:br>
              <a:rPr lang="en-GB" dirty="0" smtClean="0"/>
            </a:br>
            <a:r>
              <a:rPr lang="en-GB" dirty="0" smtClean="0"/>
              <a:t>Possibility to align or realign in the tunnel might be even essential !</a:t>
            </a:r>
          </a:p>
          <a:p>
            <a:pPr marL="285750" indent="-285750">
              <a:buFont typeface="Wingdings" panose="05000000000000000000" pitchFamily="2" charset="2"/>
              <a:buChar char="q"/>
            </a:pPr>
            <a:endParaRPr lang="en-GB" dirty="0"/>
          </a:p>
          <a:p>
            <a:pPr marL="285750" indent="-285750">
              <a:buFont typeface="Wingdings" panose="05000000000000000000" pitchFamily="2" charset="2"/>
              <a:buChar char="q"/>
            </a:pPr>
            <a:r>
              <a:rPr lang="en-GB" dirty="0" smtClean="0"/>
              <a:t>Better knowledge of components functional centre of course great but does not solve the whole problem</a:t>
            </a:r>
            <a:br>
              <a:rPr lang="en-GB" dirty="0" smtClean="0"/>
            </a:br>
            <a:r>
              <a:rPr lang="en-GB" dirty="0" smtClean="0"/>
              <a:t>Referencing the MB-BPM better with respect to the wire would have the biggest impact on emittance budget. Additional margins welcome.</a:t>
            </a:r>
            <a:br>
              <a:rPr lang="en-GB" dirty="0" smtClean="0"/>
            </a:br>
            <a:r>
              <a:rPr lang="en-GB" dirty="0" smtClean="0"/>
              <a:t>Which level of alignment would be a game changer ?</a:t>
            </a:r>
          </a:p>
          <a:p>
            <a:pPr marL="285750" indent="-285750">
              <a:buFont typeface="Wingdings" panose="05000000000000000000" pitchFamily="2" charset="2"/>
              <a:buChar char="q"/>
            </a:pPr>
            <a:endParaRPr lang="en-GB" dirty="0"/>
          </a:p>
          <a:p>
            <a:pPr marL="285750" indent="-285750">
              <a:buFont typeface="Wingdings" panose="05000000000000000000" pitchFamily="2" charset="2"/>
              <a:buChar char="q"/>
            </a:pPr>
            <a:r>
              <a:rPr lang="en-GB" dirty="0" smtClean="0"/>
              <a:t>Reduction of cost for alignment and </a:t>
            </a:r>
            <a:r>
              <a:rPr lang="en-GB" dirty="0" err="1" smtClean="0"/>
              <a:t>fiducialisation</a:t>
            </a:r>
            <a:r>
              <a:rPr lang="en-GB" dirty="0" smtClean="0"/>
              <a:t> of course very welcome</a:t>
            </a:r>
          </a:p>
          <a:p>
            <a:endParaRPr lang="en-GB" dirty="0"/>
          </a:p>
        </p:txBody>
      </p:sp>
    </p:spTree>
    <p:extLst>
      <p:ext uri="{BB962C8B-B14F-4D97-AF65-F5344CB8AC3E}">
        <p14:creationId xmlns:p14="http://schemas.microsoft.com/office/powerpoint/2010/main" val="35363831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640" y="620688"/>
            <a:ext cx="6480720" cy="762000"/>
          </a:xfrm>
        </p:spPr>
        <p:txBody>
          <a:bodyPr/>
          <a:lstStyle/>
          <a:p>
            <a:pPr>
              <a:defRPr/>
            </a:pPr>
            <a:r>
              <a:rPr lang="en-US" dirty="0" smtClean="0">
                <a:solidFill>
                  <a:schemeClr val="accent1">
                    <a:lumMod val="75000"/>
                  </a:schemeClr>
                </a:solidFill>
              </a:rPr>
              <a:t>Further discussion</a:t>
            </a:r>
            <a:br>
              <a:rPr lang="en-US" dirty="0" smtClean="0">
                <a:solidFill>
                  <a:schemeClr val="accent1">
                    <a:lumMod val="75000"/>
                  </a:schemeClr>
                </a:solidFill>
              </a:rPr>
            </a:br>
            <a:r>
              <a:rPr lang="en-US" dirty="0" smtClean="0">
                <a:solidFill>
                  <a:schemeClr val="accent1">
                    <a:lumMod val="75000"/>
                  </a:schemeClr>
                </a:solidFill>
              </a:rPr>
              <a:t> </a:t>
            </a:r>
            <a:endParaRPr lang="en-US" dirty="0">
              <a:solidFill>
                <a:schemeClr val="accent1">
                  <a:lumMod val="75000"/>
                </a:schemeClr>
              </a:solidFill>
            </a:endParaRPr>
          </a:p>
        </p:txBody>
      </p:sp>
      <p:sp>
        <p:nvSpPr>
          <p:cNvPr id="3" name="TextBox 2"/>
          <p:cNvSpPr txBox="1"/>
          <p:nvPr/>
        </p:nvSpPr>
        <p:spPr>
          <a:xfrm>
            <a:off x="719572" y="2060848"/>
            <a:ext cx="7704856" cy="2585323"/>
          </a:xfrm>
          <a:prstGeom prst="rect">
            <a:avLst/>
          </a:prstGeom>
          <a:noFill/>
        </p:spPr>
        <p:txBody>
          <a:bodyPr wrap="square" rtlCol="0">
            <a:spAutoFit/>
          </a:bodyPr>
          <a:lstStyle/>
          <a:p>
            <a:endParaRPr lang="en-GB" dirty="0"/>
          </a:p>
          <a:p>
            <a:pPr marL="285750" indent="-285750">
              <a:buFont typeface="Wingdings" panose="05000000000000000000" pitchFamily="2" charset="2"/>
              <a:buChar char="q"/>
            </a:pPr>
            <a:r>
              <a:rPr lang="en-GB" dirty="0" smtClean="0"/>
              <a:t>Can we integrate fiducials / position sensors into the components ?</a:t>
            </a:r>
          </a:p>
          <a:p>
            <a:pPr marL="285750" indent="-285750">
              <a:buFont typeface="Wingdings" panose="05000000000000000000" pitchFamily="2" charset="2"/>
              <a:buChar char="q"/>
            </a:pPr>
            <a:endParaRPr lang="en-GB" dirty="0"/>
          </a:p>
          <a:p>
            <a:pPr marL="285750" indent="-285750">
              <a:buFont typeface="Wingdings" panose="05000000000000000000" pitchFamily="2" charset="2"/>
              <a:buChar char="q"/>
            </a:pPr>
            <a:r>
              <a:rPr lang="en-GB" dirty="0" smtClean="0"/>
              <a:t>Wake-field monitor with respect to structure centre using the wire</a:t>
            </a:r>
            <a:br>
              <a:rPr lang="en-GB" dirty="0" smtClean="0"/>
            </a:br>
            <a:r>
              <a:rPr lang="en-GB" dirty="0" smtClean="0"/>
              <a:t>Can we gain on fabrication tolerances ?</a:t>
            </a:r>
          </a:p>
          <a:p>
            <a:pPr marL="285750" indent="-285750">
              <a:buFont typeface="Wingdings" panose="05000000000000000000" pitchFamily="2" charset="2"/>
              <a:buChar char="q"/>
            </a:pPr>
            <a:endParaRPr lang="en-GB" dirty="0"/>
          </a:p>
          <a:p>
            <a:pPr marL="285750" indent="-285750">
              <a:buFont typeface="Wingdings" panose="05000000000000000000" pitchFamily="2" charset="2"/>
              <a:buChar char="q"/>
            </a:pPr>
            <a:r>
              <a:rPr lang="en-GB" dirty="0" smtClean="0"/>
              <a:t>Can we improve the reference line ? Currently one of the biggest errors</a:t>
            </a:r>
            <a:br>
              <a:rPr lang="en-GB" dirty="0" smtClean="0"/>
            </a:br>
            <a:endParaRPr lang="en-GB" dirty="0" smtClean="0"/>
          </a:p>
          <a:p>
            <a:pPr marL="285750" indent="-285750">
              <a:buFont typeface="Wingdings" panose="05000000000000000000" pitchFamily="2" charset="2"/>
              <a:buChar char="q"/>
            </a:pPr>
            <a:r>
              <a:rPr lang="en-GB" dirty="0" smtClean="0"/>
              <a:t>Can PACMAN improve the cost of the CLIC modules and assembly ?</a:t>
            </a:r>
            <a:endParaRPr lang="en-GB" dirty="0"/>
          </a:p>
        </p:txBody>
      </p:sp>
    </p:spTree>
    <p:extLst>
      <p:ext uri="{BB962C8B-B14F-4D97-AF65-F5344CB8AC3E}">
        <p14:creationId xmlns:p14="http://schemas.microsoft.com/office/powerpoint/2010/main" val="244085554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7324" y="404664"/>
            <a:ext cx="6324600" cy="762000"/>
          </a:xfrm>
        </p:spPr>
        <p:txBody>
          <a:bodyPr/>
          <a:lstStyle/>
          <a:p>
            <a:pPr>
              <a:defRPr/>
            </a:pPr>
            <a:r>
              <a:rPr lang="en-US" dirty="0">
                <a:solidFill>
                  <a:schemeClr val="accent1">
                    <a:lumMod val="75000"/>
                  </a:schemeClr>
                </a:solidFill>
              </a:rPr>
              <a:t>C</a:t>
            </a:r>
            <a:r>
              <a:rPr lang="en-US" dirty="0" smtClean="0">
                <a:solidFill>
                  <a:schemeClr val="accent1">
                    <a:lumMod val="75000"/>
                  </a:schemeClr>
                </a:solidFill>
              </a:rPr>
              <a:t>onclusions</a:t>
            </a:r>
            <a:endParaRPr lang="en-US" dirty="0">
              <a:solidFill>
                <a:schemeClr val="accent1">
                  <a:lumMod val="75000"/>
                </a:schemeClr>
              </a:solidFill>
            </a:endParaRPr>
          </a:p>
        </p:txBody>
      </p:sp>
      <p:sp>
        <p:nvSpPr>
          <p:cNvPr id="4100" name="Slide Number Placeholder 4"/>
          <p:cNvSpPr>
            <a:spLocks noGrp="1"/>
          </p:cNvSpPr>
          <p:nvPr>
            <p:ph type="sldNum" sz="quarter" idx="11"/>
          </p:nvPr>
        </p:nvSpPr>
        <p:spPr>
          <a:noFill/>
        </p:spPr>
        <p:txBody>
          <a:bodyPr/>
          <a:lstStyle/>
          <a:p>
            <a:pPr fontAlgn="base">
              <a:spcBef>
                <a:spcPct val="0"/>
              </a:spcBef>
              <a:spcAft>
                <a:spcPct val="0"/>
              </a:spcAft>
            </a:pPr>
            <a:r>
              <a:rPr lang="en-US" smtClean="0"/>
              <a:t>Steffen Döbert, BE-RF</a:t>
            </a:r>
            <a:endParaRPr lang="en-US" sz="1400" smtClean="0"/>
          </a:p>
        </p:txBody>
      </p:sp>
      <p:sp>
        <p:nvSpPr>
          <p:cNvPr id="6" name="TextBox 5"/>
          <p:cNvSpPr txBox="1"/>
          <p:nvPr/>
        </p:nvSpPr>
        <p:spPr>
          <a:xfrm>
            <a:off x="315894" y="1412776"/>
            <a:ext cx="8648701" cy="3785652"/>
          </a:xfrm>
          <a:prstGeom prst="rect">
            <a:avLst/>
          </a:prstGeom>
          <a:noFill/>
        </p:spPr>
        <p:txBody>
          <a:bodyPr wrap="square">
            <a:spAutoFit/>
          </a:bodyPr>
          <a:lstStyle/>
          <a:p>
            <a:pPr marL="342900" indent="-342900" fontAlgn="base">
              <a:lnSpc>
                <a:spcPct val="150000"/>
              </a:lnSpc>
              <a:spcBef>
                <a:spcPct val="0"/>
              </a:spcBef>
              <a:spcAft>
                <a:spcPct val="0"/>
              </a:spcAft>
              <a:buFont typeface="Wingdings" pitchFamily="2" charset="2"/>
              <a:buChar char="Ø"/>
              <a:defRPr/>
            </a:pPr>
            <a:r>
              <a:rPr lang="en-US" sz="2000" b="1" dirty="0" smtClean="0">
                <a:solidFill>
                  <a:srgbClr val="618FFD">
                    <a:lumMod val="75000"/>
                  </a:srgbClr>
                </a:solidFill>
                <a:effectLst>
                  <a:outerShdw blurRad="38100" dist="38100" dir="2700000" algn="tl">
                    <a:srgbClr val="000000">
                      <a:alpha val="43137"/>
                    </a:srgbClr>
                  </a:outerShdw>
                </a:effectLst>
                <a:latin typeface="Comic Sans MS"/>
              </a:rPr>
              <a:t>CLIC two beam module R&amp;D well advanced with very promising results and lots of lessons learned</a:t>
            </a:r>
          </a:p>
          <a:p>
            <a:pPr marL="342900" indent="-342900" fontAlgn="base">
              <a:lnSpc>
                <a:spcPct val="150000"/>
              </a:lnSpc>
              <a:spcBef>
                <a:spcPct val="0"/>
              </a:spcBef>
              <a:spcAft>
                <a:spcPct val="0"/>
              </a:spcAft>
              <a:buFont typeface="Wingdings" pitchFamily="2" charset="2"/>
              <a:buChar char="Ø"/>
              <a:defRPr/>
            </a:pPr>
            <a:r>
              <a:rPr lang="en-US" sz="2000" b="1" dirty="0" smtClean="0">
                <a:solidFill>
                  <a:srgbClr val="618FFD">
                    <a:lumMod val="75000"/>
                  </a:srgbClr>
                </a:solidFill>
                <a:effectLst>
                  <a:outerShdw blurRad="38100" dist="38100" dir="2700000" algn="tl">
                    <a:srgbClr val="000000">
                      <a:alpha val="43137"/>
                    </a:srgbClr>
                  </a:outerShdw>
                </a:effectLst>
                <a:latin typeface="Comic Sans MS"/>
              </a:rPr>
              <a:t>Need to develop </a:t>
            </a:r>
            <a:r>
              <a:rPr lang="en-US" sz="2000" b="1" dirty="0">
                <a:solidFill>
                  <a:srgbClr val="618FFD">
                    <a:lumMod val="75000"/>
                  </a:srgbClr>
                </a:solidFill>
                <a:effectLst>
                  <a:outerShdw blurRad="38100" dist="38100" dir="2700000" algn="tl">
                    <a:srgbClr val="000000">
                      <a:alpha val="43137"/>
                    </a:srgbClr>
                  </a:outerShdw>
                </a:effectLst>
                <a:latin typeface="Comic Sans MS"/>
              </a:rPr>
              <a:t>credible </a:t>
            </a:r>
            <a:r>
              <a:rPr lang="en-US" sz="2000" b="1" dirty="0" smtClean="0">
                <a:solidFill>
                  <a:srgbClr val="618FFD">
                    <a:lumMod val="75000"/>
                  </a:srgbClr>
                </a:solidFill>
                <a:effectLst>
                  <a:outerShdw blurRad="38100" dist="38100" dir="2700000" algn="tl">
                    <a:srgbClr val="000000">
                      <a:alpha val="43137"/>
                    </a:srgbClr>
                  </a:outerShdw>
                </a:effectLst>
                <a:latin typeface="Comic Sans MS"/>
              </a:rPr>
              <a:t>fabrication, alignment </a:t>
            </a:r>
            <a:r>
              <a:rPr lang="en-US" sz="2000" b="1" dirty="0">
                <a:solidFill>
                  <a:srgbClr val="618FFD">
                    <a:lumMod val="75000"/>
                  </a:srgbClr>
                </a:solidFill>
                <a:effectLst>
                  <a:outerShdw blurRad="38100" dist="38100" dir="2700000" algn="tl">
                    <a:srgbClr val="000000">
                      <a:alpha val="43137"/>
                    </a:srgbClr>
                  </a:outerShdw>
                </a:effectLst>
                <a:latin typeface="Comic Sans MS"/>
              </a:rPr>
              <a:t>and installations scenarios </a:t>
            </a:r>
            <a:r>
              <a:rPr lang="en-US" sz="2000" b="1" dirty="0" smtClean="0">
                <a:solidFill>
                  <a:srgbClr val="618FFD">
                    <a:lumMod val="75000"/>
                  </a:srgbClr>
                </a:solidFill>
                <a:effectLst>
                  <a:outerShdw blurRad="38100" dist="38100" dir="2700000" algn="tl">
                    <a:srgbClr val="000000">
                      <a:alpha val="43137"/>
                    </a:srgbClr>
                  </a:outerShdw>
                </a:effectLst>
                <a:latin typeface="Comic Sans MS"/>
              </a:rPr>
              <a:t>(</a:t>
            </a:r>
            <a:r>
              <a:rPr lang="en-US" sz="2000" b="1" dirty="0">
                <a:solidFill>
                  <a:srgbClr val="618FFD">
                    <a:lumMod val="75000"/>
                  </a:srgbClr>
                </a:solidFill>
                <a:effectLst>
                  <a:outerShdw blurRad="38100" dist="38100" dir="2700000" algn="tl">
                    <a:srgbClr val="000000">
                      <a:alpha val="43137"/>
                    </a:srgbClr>
                  </a:outerShdw>
                </a:effectLst>
                <a:latin typeface="Comic Sans MS"/>
              </a:rPr>
              <a:t>risk sharing between industry and CLIC</a:t>
            </a:r>
            <a:r>
              <a:rPr lang="en-US" sz="2000" b="1" dirty="0" smtClean="0">
                <a:solidFill>
                  <a:srgbClr val="618FFD">
                    <a:lumMod val="75000"/>
                  </a:srgbClr>
                </a:solidFill>
                <a:effectLst>
                  <a:outerShdw blurRad="38100" dist="38100" dir="2700000" algn="tl">
                    <a:srgbClr val="000000">
                      <a:alpha val="43137"/>
                    </a:srgbClr>
                  </a:outerShdw>
                </a:effectLst>
                <a:latin typeface="Comic Sans MS"/>
              </a:rPr>
              <a:t>)</a:t>
            </a:r>
            <a:br>
              <a:rPr lang="en-US" sz="2000" b="1" dirty="0" smtClean="0">
                <a:solidFill>
                  <a:srgbClr val="618FFD">
                    <a:lumMod val="75000"/>
                  </a:srgbClr>
                </a:solidFill>
                <a:effectLst>
                  <a:outerShdw blurRad="38100" dist="38100" dir="2700000" algn="tl">
                    <a:srgbClr val="000000">
                      <a:alpha val="43137"/>
                    </a:srgbClr>
                  </a:outerShdw>
                </a:effectLst>
                <a:latin typeface="Comic Sans MS"/>
              </a:rPr>
            </a:br>
            <a:r>
              <a:rPr lang="en-US" sz="2000" b="1" dirty="0" smtClean="0">
                <a:solidFill>
                  <a:srgbClr val="618FFD">
                    <a:lumMod val="75000"/>
                  </a:srgbClr>
                </a:solidFill>
                <a:effectLst>
                  <a:outerShdw blurRad="38100" dist="38100" dir="2700000" algn="tl">
                    <a:srgbClr val="000000">
                      <a:alpha val="43137"/>
                    </a:srgbClr>
                  </a:outerShdw>
                </a:effectLst>
                <a:latin typeface="Comic Sans MS"/>
              </a:rPr>
              <a:t>Alignment is a critical step in this work flow</a:t>
            </a:r>
          </a:p>
          <a:p>
            <a:pPr marL="342900" indent="-342900" fontAlgn="base">
              <a:lnSpc>
                <a:spcPct val="150000"/>
              </a:lnSpc>
              <a:spcBef>
                <a:spcPct val="0"/>
              </a:spcBef>
              <a:spcAft>
                <a:spcPct val="0"/>
              </a:spcAft>
              <a:buFont typeface="Wingdings" pitchFamily="2" charset="2"/>
              <a:buChar char="Ø"/>
              <a:defRPr/>
            </a:pPr>
            <a:r>
              <a:rPr lang="en-US" sz="2000" b="1" dirty="0" smtClean="0">
                <a:solidFill>
                  <a:srgbClr val="618FFD">
                    <a:lumMod val="75000"/>
                  </a:srgbClr>
                </a:solidFill>
                <a:effectLst>
                  <a:outerShdw blurRad="38100" dist="38100" dir="2700000" algn="tl">
                    <a:srgbClr val="000000">
                      <a:alpha val="43137"/>
                    </a:srgbClr>
                  </a:outerShdw>
                </a:effectLst>
                <a:latin typeface="Comic Sans MS"/>
              </a:rPr>
              <a:t>PACMAN clearly can have a big impact on the alignment scenario and its success. This would improve the performance of CLIC</a:t>
            </a:r>
            <a:endParaRPr lang="en-US" sz="2000" b="1" dirty="0">
              <a:solidFill>
                <a:srgbClr val="618FFD">
                  <a:lumMod val="75000"/>
                </a:srgbClr>
              </a:solidFill>
              <a:effectLst>
                <a:outerShdw blurRad="38100" dist="38100" dir="2700000" algn="tl">
                  <a:srgbClr val="000000">
                    <a:alpha val="43137"/>
                  </a:srgbClr>
                </a:outerShdw>
              </a:effectLst>
              <a:latin typeface="Comic Sans MS"/>
            </a:endParaRPr>
          </a:p>
          <a:p>
            <a:pPr marL="342900" indent="-342900" fontAlgn="base">
              <a:lnSpc>
                <a:spcPct val="150000"/>
              </a:lnSpc>
              <a:spcBef>
                <a:spcPct val="0"/>
              </a:spcBef>
              <a:spcAft>
                <a:spcPct val="0"/>
              </a:spcAft>
              <a:buFont typeface="Wingdings" pitchFamily="2" charset="2"/>
              <a:buChar char="Ø"/>
              <a:defRPr/>
            </a:pPr>
            <a:endParaRPr lang="en-US" sz="2000" b="1" dirty="0" smtClean="0">
              <a:solidFill>
                <a:srgbClr val="618FFD">
                  <a:lumMod val="75000"/>
                </a:srgbClr>
              </a:solidFill>
              <a:effectLst>
                <a:outerShdw blurRad="38100" dist="38100" dir="2700000" algn="tl">
                  <a:srgbClr val="000000">
                    <a:alpha val="43137"/>
                  </a:srgbClr>
                </a:outerShdw>
              </a:effectLst>
              <a:latin typeface="Comic Sans MS"/>
            </a:endParaRPr>
          </a:p>
        </p:txBody>
      </p:sp>
      <p:sp>
        <p:nvSpPr>
          <p:cNvPr id="7" name="Date Placeholder 3"/>
          <p:cNvSpPr>
            <a:spLocks noGrp="1"/>
          </p:cNvSpPr>
          <p:nvPr>
            <p:ph type="dt" sz="quarter" idx="10"/>
          </p:nvPr>
        </p:nvSpPr>
        <p:spPr>
          <a:xfrm>
            <a:off x="685800" y="6248400"/>
            <a:ext cx="3505200" cy="457200"/>
          </a:xfrm>
          <a:noFill/>
        </p:spPr>
        <p:txBody>
          <a:bodyPr/>
          <a:lstStyle/>
          <a:p>
            <a:pPr fontAlgn="base">
              <a:spcBef>
                <a:spcPct val="0"/>
              </a:spcBef>
              <a:spcAft>
                <a:spcPct val="0"/>
              </a:spcAft>
            </a:pPr>
            <a:r>
              <a:rPr lang="en-US" sz="1200" dirty="0" smtClean="0"/>
              <a:t>PACMAN workshop, CERN, March 22</a:t>
            </a:r>
            <a:r>
              <a:rPr lang="en-US" sz="1200" baseline="30000" dirty="0" smtClean="0"/>
              <a:t>nd</a:t>
            </a:r>
            <a:r>
              <a:rPr lang="en-US" sz="1200" dirty="0" smtClean="0"/>
              <a:t>, 2017</a:t>
            </a:r>
          </a:p>
        </p:txBody>
      </p:sp>
    </p:spTree>
    <p:extLst>
      <p:ext uri="{BB962C8B-B14F-4D97-AF65-F5344CB8AC3E}">
        <p14:creationId xmlns:p14="http://schemas.microsoft.com/office/powerpoint/2010/main" val="240737861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632" y="3212976"/>
            <a:ext cx="6324600" cy="762000"/>
          </a:xfrm>
        </p:spPr>
        <p:txBody>
          <a:bodyPr/>
          <a:lstStyle/>
          <a:p>
            <a:pPr>
              <a:defRPr/>
            </a:pPr>
            <a:r>
              <a:rPr lang="en-US" dirty="0" smtClean="0">
                <a:solidFill>
                  <a:schemeClr val="accent1">
                    <a:lumMod val="75000"/>
                  </a:schemeClr>
                </a:solidFill>
              </a:rPr>
              <a:t>END</a:t>
            </a:r>
            <a:br>
              <a:rPr lang="en-US" dirty="0" smtClean="0">
                <a:solidFill>
                  <a:schemeClr val="accent1">
                    <a:lumMod val="75000"/>
                  </a:schemeClr>
                </a:solidFill>
              </a:rPr>
            </a:br>
            <a:r>
              <a:rPr lang="en-US" dirty="0" smtClean="0">
                <a:solidFill>
                  <a:schemeClr val="accent1">
                    <a:lumMod val="75000"/>
                  </a:schemeClr>
                </a:solidFill>
              </a:rPr>
              <a:t> </a:t>
            </a:r>
            <a:endParaRPr lang="en-US" dirty="0">
              <a:solidFill>
                <a:schemeClr val="accent1">
                  <a:lumMod val="75000"/>
                </a:schemeClr>
              </a:solidFill>
            </a:endParaRPr>
          </a:p>
        </p:txBody>
      </p:sp>
      <p:sp>
        <p:nvSpPr>
          <p:cNvPr id="4100" name="Slide Number Placeholder 4"/>
          <p:cNvSpPr>
            <a:spLocks noGrp="1"/>
          </p:cNvSpPr>
          <p:nvPr>
            <p:ph type="sldNum" sz="quarter" idx="11"/>
          </p:nvPr>
        </p:nvSpPr>
        <p:spPr>
          <a:noFill/>
        </p:spPr>
        <p:txBody>
          <a:bodyPr/>
          <a:lstStyle/>
          <a:p>
            <a:pPr fontAlgn="base">
              <a:spcBef>
                <a:spcPct val="0"/>
              </a:spcBef>
              <a:spcAft>
                <a:spcPct val="0"/>
              </a:spcAft>
            </a:pPr>
            <a:r>
              <a:rPr lang="en-US" dirty="0" smtClean="0"/>
              <a:t>Steffen Döbert, BE-RF</a:t>
            </a:r>
            <a:endParaRPr lang="en-US" sz="1400" dirty="0" smtClean="0"/>
          </a:p>
        </p:txBody>
      </p:sp>
    </p:spTree>
    <p:extLst>
      <p:ext uri="{BB962C8B-B14F-4D97-AF65-F5344CB8AC3E}">
        <p14:creationId xmlns:p14="http://schemas.microsoft.com/office/powerpoint/2010/main" val="146594661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67544" y="188640"/>
            <a:ext cx="8136904" cy="461665"/>
          </a:xfrm>
          <a:prstGeom prst="rect">
            <a:avLst/>
          </a:prstGeom>
          <a:noFill/>
        </p:spPr>
        <p:txBody>
          <a:bodyPr wrap="square" rtlCol="0">
            <a:spAutoFit/>
          </a:bodyPr>
          <a:lstStyle/>
          <a:p>
            <a:pPr algn="ctr"/>
            <a:r>
              <a:rPr lang="en-GB" sz="2400" b="1" dirty="0" smtClean="0">
                <a:latin typeface="Comic Sans MS" panose="030F0702030302020204" pitchFamily="66" charset="0"/>
              </a:rPr>
              <a:t>Fabrication and Alignment Tolerances</a:t>
            </a:r>
          </a:p>
        </p:txBody>
      </p:sp>
      <p:sp>
        <p:nvSpPr>
          <p:cNvPr id="6" name="TextBox 5"/>
          <p:cNvSpPr txBox="1"/>
          <p:nvPr/>
        </p:nvSpPr>
        <p:spPr>
          <a:xfrm>
            <a:off x="971600" y="1340768"/>
            <a:ext cx="7632848" cy="5078313"/>
          </a:xfrm>
          <a:prstGeom prst="rect">
            <a:avLst/>
          </a:prstGeom>
          <a:noFill/>
        </p:spPr>
        <p:txBody>
          <a:bodyPr wrap="square" rtlCol="0">
            <a:spAutoFit/>
          </a:bodyPr>
          <a:lstStyle/>
          <a:p>
            <a:pPr marL="285750" indent="-285750">
              <a:buFont typeface="Arial" panose="020B0604020202020204" pitchFamily="34" charset="0"/>
              <a:buChar char="•"/>
            </a:pPr>
            <a:r>
              <a:rPr lang="en-GB" dirty="0" smtClean="0">
                <a:latin typeface="Comic Sans MS" panose="030F0702030302020204" pitchFamily="66" charset="0"/>
              </a:rPr>
              <a:t>Pre-alignment tolerances MB: 14</a:t>
            </a:r>
            <a:r>
              <a:rPr lang="en-GB" dirty="0" smtClean="0">
                <a:latin typeface="Symbol" panose="05050102010706020507" pitchFamily="18" charset="2"/>
              </a:rPr>
              <a:t> m</a:t>
            </a:r>
            <a:r>
              <a:rPr lang="en-GB" dirty="0" smtClean="0">
                <a:latin typeface="Comic Sans MS" panose="030F0702030302020204" pitchFamily="66" charset="0"/>
              </a:rPr>
              <a:t>m </a:t>
            </a:r>
            <a:r>
              <a:rPr lang="en-GB" dirty="0" err="1" smtClean="0">
                <a:latin typeface="Comic Sans MS" panose="030F0702030302020204" pitchFamily="66" charset="0"/>
              </a:rPr>
              <a:t>rms</a:t>
            </a:r>
            <a:r>
              <a:rPr lang="en-GB" dirty="0" smtClean="0">
                <a:latin typeface="Comic Sans MS" panose="030F0702030302020204" pitchFamily="66" charset="0"/>
              </a:rPr>
              <a:t> for </a:t>
            </a:r>
            <a:r>
              <a:rPr lang="en-GB" dirty="0" err="1" smtClean="0">
                <a:latin typeface="Comic Sans MS" panose="030F0702030302020204" pitchFamily="66" charset="0"/>
              </a:rPr>
              <a:t>rf</a:t>
            </a:r>
            <a:r>
              <a:rPr lang="en-GB" dirty="0" smtClean="0">
                <a:latin typeface="Comic Sans MS" panose="030F0702030302020204" pitchFamily="66" charset="0"/>
              </a:rPr>
              <a:t> structures, 17</a:t>
            </a:r>
            <a:r>
              <a:rPr lang="en-GB" dirty="0" smtClean="0">
                <a:latin typeface="Symbol" panose="05050102010706020507" pitchFamily="18" charset="2"/>
              </a:rPr>
              <a:t> m</a:t>
            </a:r>
            <a:r>
              <a:rPr lang="en-GB" dirty="0" smtClean="0">
                <a:latin typeface="Comic Sans MS" panose="030F0702030302020204" pitchFamily="66" charset="0"/>
              </a:rPr>
              <a:t>m </a:t>
            </a:r>
            <a:r>
              <a:rPr lang="en-GB" dirty="0" err="1" smtClean="0">
                <a:latin typeface="Comic Sans MS" panose="030F0702030302020204" pitchFamily="66" charset="0"/>
              </a:rPr>
              <a:t>rms</a:t>
            </a:r>
            <a:r>
              <a:rPr lang="en-GB" dirty="0" smtClean="0">
                <a:latin typeface="Comic Sans MS" panose="030F0702030302020204" pitchFamily="66" charset="0"/>
              </a:rPr>
              <a:t> for quads, BPMs 10 </a:t>
            </a:r>
            <a:r>
              <a:rPr lang="en-GB" dirty="0" smtClean="0">
                <a:latin typeface="Symbol" panose="05050102010706020507" pitchFamily="18" charset="2"/>
              </a:rPr>
              <a:t>m</a:t>
            </a:r>
            <a:r>
              <a:rPr lang="en-GB" dirty="0" smtClean="0">
                <a:latin typeface="Comic Sans MS" panose="030F0702030302020204" pitchFamily="66" charset="0"/>
              </a:rPr>
              <a:t>m ,10 </a:t>
            </a:r>
            <a:r>
              <a:rPr lang="en-GB" dirty="0" smtClean="0">
                <a:latin typeface="Symbol" panose="05050102010706020507" pitchFamily="18" charset="2"/>
              </a:rPr>
              <a:t>m</a:t>
            </a:r>
            <a:r>
              <a:rPr lang="en-GB" dirty="0" smtClean="0">
                <a:latin typeface="Comic Sans MS" panose="030F0702030302020204" pitchFamily="66" charset="0"/>
              </a:rPr>
              <a:t>m </a:t>
            </a:r>
            <a:r>
              <a:rPr lang="en-GB" dirty="0" err="1" smtClean="0">
                <a:latin typeface="Comic Sans MS" panose="030F0702030302020204" pitchFamily="66" charset="0"/>
              </a:rPr>
              <a:t>rms</a:t>
            </a:r>
            <a:r>
              <a:rPr lang="en-GB" dirty="0" smtClean="0">
                <a:latin typeface="Comic Sans MS" panose="030F0702030302020204" pitchFamily="66" charset="0"/>
              </a:rPr>
              <a:t> in BDS over 200 m with respect to the reference wire</a:t>
            </a:r>
          </a:p>
          <a:p>
            <a:pPr marL="285750" indent="-285750">
              <a:buFont typeface="Arial" panose="020B0604020202020204" pitchFamily="34" charset="0"/>
              <a:buChar char="•"/>
            </a:pPr>
            <a:r>
              <a:rPr lang="en-GB" dirty="0" smtClean="0">
                <a:latin typeface="Comic Sans MS" panose="030F0702030302020204" pitchFamily="66" charset="0"/>
              </a:rPr>
              <a:t>Pre-alignment tolerances DB: Quads </a:t>
            </a:r>
            <a:r>
              <a:rPr lang="en-GB" dirty="0">
                <a:latin typeface="Comic Sans MS" panose="030F0702030302020204" pitchFamily="66" charset="0"/>
              </a:rPr>
              <a:t>2</a:t>
            </a:r>
            <a:r>
              <a:rPr lang="en-GB" dirty="0" smtClean="0">
                <a:latin typeface="Comic Sans MS" panose="030F0702030302020204" pitchFamily="66" charset="0"/>
              </a:rPr>
              <a:t>0 </a:t>
            </a:r>
            <a:r>
              <a:rPr lang="en-GB" dirty="0" smtClean="0">
                <a:latin typeface="Symbol" panose="05050102010706020507" pitchFamily="18" charset="2"/>
              </a:rPr>
              <a:t>m</a:t>
            </a:r>
            <a:r>
              <a:rPr lang="en-GB" dirty="0" smtClean="0">
                <a:latin typeface="Comic Sans MS" panose="030F0702030302020204" pitchFamily="66" charset="0"/>
              </a:rPr>
              <a:t>m, PETS 100 </a:t>
            </a:r>
            <a:r>
              <a:rPr lang="en-GB" dirty="0" smtClean="0">
                <a:latin typeface="Symbol" panose="05050102010706020507" pitchFamily="18" charset="2"/>
              </a:rPr>
              <a:t>m</a:t>
            </a:r>
            <a:r>
              <a:rPr lang="en-GB" dirty="0" smtClean="0">
                <a:latin typeface="Comic Sans MS" panose="030F0702030302020204" pitchFamily="66" charset="0"/>
              </a:rPr>
              <a:t>m/ 1 </a:t>
            </a:r>
            <a:r>
              <a:rPr lang="en-GB" dirty="0" err="1" smtClean="0">
                <a:latin typeface="Comic Sans MS" panose="030F0702030302020204" pitchFamily="66" charset="0"/>
              </a:rPr>
              <a:t>mrad</a:t>
            </a:r>
            <a:r>
              <a:rPr lang="en-GB" dirty="0" smtClean="0">
                <a:latin typeface="Comic Sans MS" panose="030F0702030302020204" pitchFamily="66" charset="0"/>
              </a:rPr>
              <a:t>, BPMs 20 </a:t>
            </a:r>
            <a:r>
              <a:rPr lang="en-GB" dirty="0" smtClean="0">
                <a:latin typeface="Symbol" panose="05050102010706020507" pitchFamily="18" charset="2"/>
              </a:rPr>
              <a:t>m</a:t>
            </a:r>
            <a:r>
              <a:rPr lang="en-GB" dirty="0" smtClean="0">
                <a:latin typeface="Comic Sans MS" panose="030F0702030302020204" pitchFamily="66" charset="0"/>
              </a:rPr>
              <a:t>m ?</a:t>
            </a:r>
          </a:p>
          <a:p>
            <a:pPr marL="285750" indent="-285750">
              <a:buFont typeface="Arial" panose="020B0604020202020204" pitchFamily="34" charset="0"/>
              <a:buChar char="•"/>
            </a:pPr>
            <a:r>
              <a:rPr lang="en-GB" dirty="0" smtClean="0">
                <a:latin typeface="Comic Sans MS" panose="030F0702030302020204" pitchFamily="66" charset="0"/>
              </a:rPr>
              <a:t>Vibration tolerances MB: Quads 10 nm horizontal, 1.6 nm vertical; ACC 8 </a:t>
            </a:r>
            <a:r>
              <a:rPr lang="en-GB" dirty="0" smtClean="0">
                <a:latin typeface="Symbol" panose="05050102010706020507" pitchFamily="18" charset="2"/>
              </a:rPr>
              <a:t>m</a:t>
            </a:r>
            <a:r>
              <a:rPr lang="en-GB" dirty="0" smtClean="0">
                <a:latin typeface="Comic Sans MS" panose="030F0702030302020204" pitchFamily="66" charset="0"/>
              </a:rPr>
              <a:t>m, 6 </a:t>
            </a:r>
            <a:r>
              <a:rPr lang="en-GB" dirty="0" err="1" smtClean="0">
                <a:latin typeface="Symbol" panose="05050102010706020507" pitchFamily="18" charset="2"/>
              </a:rPr>
              <a:t>m</a:t>
            </a:r>
            <a:r>
              <a:rPr lang="en-GB" dirty="0" err="1" smtClean="0">
                <a:latin typeface="Comic Sans MS" panose="030F0702030302020204" pitchFamily="66" charset="0"/>
              </a:rPr>
              <a:t>rad</a:t>
            </a:r>
            <a:r>
              <a:rPr lang="en-GB" dirty="0" smtClean="0">
                <a:latin typeface="Comic Sans MS" panose="030F0702030302020204" pitchFamily="66" charset="0"/>
              </a:rPr>
              <a:t> horizontal, 1.4</a:t>
            </a:r>
            <a:r>
              <a:rPr lang="en-GB" dirty="0" smtClean="0">
                <a:latin typeface="Symbol" panose="05050102010706020507" pitchFamily="18" charset="2"/>
              </a:rPr>
              <a:t> m</a:t>
            </a:r>
            <a:r>
              <a:rPr lang="en-GB" dirty="0" smtClean="0">
                <a:latin typeface="Comic Sans MS" panose="030F0702030302020204" pitchFamily="66" charset="0"/>
              </a:rPr>
              <a:t>m, 1.1 </a:t>
            </a:r>
            <a:r>
              <a:rPr lang="en-GB" dirty="0" err="1" smtClean="0">
                <a:latin typeface="Symbol" panose="05050102010706020507" pitchFamily="18" charset="2"/>
              </a:rPr>
              <a:t>m</a:t>
            </a:r>
            <a:r>
              <a:rPr lang="en-GB" dirty="0" err="1" smtClean="0">
                <a:latin typeface="Comic Sans MS" panose="030F0702030302020204" pitchFamily="66" charset="0"/>
              </a:rPr>
              <a:t>rad</a:t>
            </a:r>
            <a:r>
              <a:rPr lang="en-GB" dirty="0" smtClean="0">
                <a:latin typeface="Comic Sans MS" panose="030F0702030302020204" pitchFamily="66" charset="0"/>
              </a:rPr>
              <a:t> vertical</a:t>
            </a:r>
          </a:p>
          <a:p>
            <a:pPr marL="285750" indent="-285750">
              <a:buFont typeface="Arial" panose="020B0604020202020204" pitchFamily="34" charset="0"/>
              <a:buChar char="•"/>
            </a:pPr>
            <a:r>
              <a:rPr lang="en-GB" dirty="0" smtClean="0">
                <a:latin typeface="Comic Sans MS" panose="030F0702030302020204" pitchFamily="66" charset="0"/>
              </a:rPr>
              <a:t>Structure straightness 5 </a:t>
            </a:r>
            <a:r>
              <a:rPr lang="en-GB" dirty="0" smtClean="0">
                <a:latin typeface="Symbol" panose="05050102010706020507" pitchFamily="18" charset="2"/>
              </a:rPr>
              <a:t>m</a:t>
            </a:r>
            <a:r>
              <a:rPr lang="en-GB" dirty="0" smtClean="0">
                <a:latin typeface="Comic Sans MS" panose="030F0702030302020204" pitchFamily="66" charset="0"/>
              </a:rPr>
              <a:t>m, wake field monitor 3.5 </a:t>
            </a:r>
            <a:r>
              <a:rPr lang="en-GB" dirty="0" smtClean="0">
                <a:latin typeface="Symbol" panose="05050102010706020507" pitchFamily="18" charset="2"/>
              </a:rPr>
              <a:t>m</a:t>
            </a:r>
            <a:r>
              <a:rPr lang="en-GB" dirty="0" smtClean="0">
                <a:latin typeface="Comic Sans MS" panose="030F0702030302020204" pitchFamily="66" charset="0"/>
              </a:rPr>
              <a:t>m ? </a:t>
            </a:r>
          </a:p>
          <a:p>
            <a:pPr marL="285750" indent="-285750">
              <a:buFont typeface="Arial" panose="020B0604020202020204" pitchFamily="34" charset="0"/>
              <a:buChar char="•"/>
            </a:pPr>
            <a:r>
              <a:rPr lang="en-GB" dirty="0" smtClean="0">
                <a:latin typeface="Comic Sans MS" panose="030F0702030302020204" pitchFamily="66" charset="0"/>
              </a:rPr>
              <a:t>Delta T for one structure 5 </a:t>
            </a:r>
            <a:r>
              <a:rPr lang="en-GB" dirty="0" err="1" smtClean="0">
                <a:latin typeface="Comic Sans MS" panose="030F0702030302020204" pitchFamily="66" charset="0"/>
              </a:rPr>
              <a:t>deg</a:t>
            </a:r>
            <a:r>
              <a:rPr lang="en-GB" dirty="0" smtClean="0">
                <a:latin typeface="Comic Sans MS" panose="030F0702030302020204" pitchFamily="66" charset="0"/>
              </a:rPr>
              <a:t>, 10 </a:t>
            </a:r>
            <a:r>
              <a:rPr lang="en-GB" dirty="0" err="1" smtClean="0">
                <a:latin typeface="Comic Sans MS" panose="030F0702030302020204" pitchFamily="66" charset="0"/>
              </a:rPr>
              <a:t>deg</a:t>
            </a:r>
            <a:r>
              <a:rPr lang="en-GB" dirty="0" smtClean="0">
                <a:latin typeface="Comic Sans MS" panose="030F0702030302020204" pitchFamily="66" charset="0"/>
              </a:rPr>
              <a:t> for one superstructure ? Each SAS is individually regulated, one valve for PETS, MB Quad and DB quads per module</a:t>
            </a:r>
          </a:p>
          <a:p>
            <a:pPr marL="285750" indent="-285750">
              <a:buFont typeface="Arial" panose="020B0604020202020204" pitchFamily="34" charset="0"/>
              <a:buChar char="•"/>
            </a:pPr>
            <a:r>
              <a:rPr lang="en-GB" dirty="0" smtClean="0">
                <a:latin typeface="Comic Sans MS" panose="030F0702030302020204" pitchFamily="66" charset="0"/>
              </a:rPr>
              <a:t>Girder deformation loaded 10 </a:t>
            </a:r>
            <a:r>
              <a:rPr lang="en-GB" dirty="0" smtClean="0">
                <a:latin typeface="Symbol" panose="05050102010706020507" pitchFamily="18" charset="2"/>
              </a:rPr>
              <a:t>m</a:t>
            </a:r>
            <a:r>
              <a:rPr lang="en-GB" dirty="0" smtClean="0">
                <a:latin typeface="Comic Sans MS" panose="030F0702030302020204" pitchFamily="66" charset="0"/>
              </a:rPr>
              <a:t>m </a:t>
            </a:r>
          </a:p>
          <a:p>
            <a:pPr marL="285750" indent="-285750">
              <a:buFont typeface="Arial" panose="020B0604020202020204" pitchFamily="34" charset="0"/>
              <a:buChar char="•"/>
            </a:pPr>
            <a:r>
              <a:rPr lang="en-GB" dirty="0" smtClean="0">
                <a:latin typeface="Comic Sans MS" panose="030F0702030302020204" pitchFamily="66" charset="0"/>
              </a:rPr>
              <a:t>Pre-alignment at 20 </a:t>
            </a:r>
            <a:r>
              <a:rPr lang="en-GB" dirty="0" err="1" smtClean="0">
                <a:latin typeface="Comic Sans MS" panose="030F0702030302020204" pitchFamily="66" charset="0"/>
              </a:rPr>
              <a:t>deg</a:t>
            </a:r>
            <a:r>
              <a:rPr lang="en-GB" dirty="0" smtClean="0">
                <a:latin typeface="Comic Sans MS" panose="030F0702030302020204" pitchFamily="66" charset="0"/>
              </a:rPr>
              <a:t>, calculate displacement with temperature</a:t>
            </a:r>
          </a:p>
          <a:p>
            <a:pPr marL="285750" indent="-285750">
              <a:buFont typeface="Arial" panose="020B0604020202020204" pitchFamily="34" charset="0"/>
              <a:buChar char="•"/>
            </a:pPr>
            <a:r>
              <a:rPr lang="en-GB" dirty="0" smtClean="0">
                <a:latin typeface="Comic Sans MS" panose="030F0702030302020204" pitchFamily="66" charset="0"/>
              </a:rPr>
              <a:t>Installation sequence: Install support with wire system, align, install modules (girders with equipment) </a:t>
            </a:r>
            <a:br>
              <a:rPr lang="en-GB" dirty="0" smtClean="0">
                <a:latin typeface="Comic Sans MS" panose="030F0702030302020204" pitchFamily="66" charset="0"/>
              </a:rPr>
            </a:br>
            <a:r>
              <a:rPr lang="en-GB" dirty="0" smtClean="0">
                <a:latin typeface="Comic Sans MS" panose="030F0702030302020204" pitchFamily="66" charset="0"/>
              </a:rPr>
              <a:t>Install components on girder with cradle, determine position, align (one girder/ full module on which reference </a:t>
            </a:r>
            <a:r>
              <a:rPr lang="en-GB" smtClean="0">
                <a:latin typeface="Comic Sans MS" panose="030F0702030302020204" pitchFamily="66" charset="0"/>
              </a:rPr>
              <a:t>?), transfer </a:t>
            </a:r>
            <a:r>
              <a:rPr lang="en-GB" dirty="0" smtClean="0">
                <a:latin typeface="Comic Sans MS" panose="030F0702030302020204" pitchFamily="66" charset="0"/>
              </a:rPr>
              <a:t>to tunnel, link to wire already installed and aligned ?</a:t>
            </a:r>
          </a:p>
        </p:txBody>
      </p:sp>
    </p:spTree>
    <p:extLst>
      <p:ext uri="{BB962C8B-B14F-4D97-AF65-F5344CB8AC3E}">
        <p14:creationId xmlns:p14="http://schemas.microsoft.com/office/powerpoint/2010/main" val="269164460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85800" y="238016"/>
            <a:ext cx="7956550" cy="719138"/>
          </a:xfrm>
        </p:spPr>
        <p:txBody>
          <a:bodyPr/>
          <a:lstStyle/>
          <a:p>
            <a:r>
              <a:rPr lang="en-US" dirty="0" smtClean="0">
                <a:solidFill>
                  <a:schemeClr val="accent1">
                    <a:lumMod val="75000"/>
                  </a:schemeClr>
                </a:solidFill>
              </a:rPr>
              <a:t>Shape tolerances for </a:t>
            </a:r>
            <a:br>
              <a:rPr lang="en-US" dirty="0" smtClean="0">
                <a:solidFill>
                  <a:schemeClr val="accent1">
                    <a:lumMod val="75000"/>
                  </a:schemeClr>
                </a:solidFill>
              </a:rPr>
            </a:br>
            <a:r>
              <a:rPr lang="en-US" dirty="0" smtClean="0">
                <a:solidFill>
                  <a:schemeClr val="accent1">
                    <a:lumMod val="75000"/>
                  </a:schemeClr>
                </a:solidFill>
              </a:rPr>
              <a:t>AS and PETS</a:t>
            </a:r>
            <a:endParaRPr lang="en-GB" dirty="0">
              <a:solidFill>
                <a:schemeClr val="accent1">
                  <a:lumMod val="75000"/>
                </a:schemeClr>
              </a:solidFill>
            </a:endParaRPr>
          </a:p>
        </p:txBody>
      </p:sp>
      <p:sp>
        <p:nvSpPr>
          <p:cNvPr id="3" name="Content Placeholder 2"/>
          <p:cNvSpPr>
            <a:spLocks noGrp="1"/>
          </p:cNvSpPr>
          <p:nvPr>
            <p:ph idx="4294967295"/>
          </p:nvPr>
        </p:nvSpPr>
        <p:spPr>
          <a:xfrm>
            <a:off x="0" y="1450975"/>
            <a:ext cx="8642350" cy="4857750"/>
          </a:xfrm>
        </p:spPr>
        <p:txBody>
          <a:bodyPr>
            <a:normAutofit/>
          </a:bodyPr>
          <a:lstStyle/>
          <a:p>
            <a:pPr marL="0" indent="0">
              <a:buNone/>
            </a:pPr>
            <a:r>
              <a:rPr lang="en-US" sz="2400" dirty="0" smtClean="0"/>
              <a:t>Dictated by beam physics and RF </a:t>
            </a:r>
            <a:br>
              <a:rPr lang="en-US" sz="2400" dirty="0" smtClean="0"/>
            </a:br>
            <a:r>
              <a:rPr lang="en-US" sz="2400" dirty="0" smtClean="0">
                <a:sym typeface="Wingdings" pitchFamily="2" charset="2"/>
              </a:rPr>
              <a:t> ultra high precision machining </a:t>
            </a:r>
            <a:endParaRPr lang="en-GB" sz="2400" dirty="0"/>
          </a:p>
        </p:txBody>
      </p:sp>
      <p:sp>
        <p:nvSpPr>
          <p:cNvPr id="6" name="TextBox 5"/>
          <p:cNvSpPr txBox="1"/>
          <p:nvPr/>
        </p:nvSpPr>
        <p:spPr>
          <a:xfrm>
            <a:off x="5580112" y="1451570"/>
            <a:ext cx="3384376" cy="1200329"/>
          </a:xfrm>
          <a:prstGeom prst="rect">
            <a:avLst/>
          </a:prstGeom>
          <a:noFill/>
        </p:spPr>
        <p:txBody>
          <a:bodyPr wrap="square" rtlCol="0">
            <a:spAutoFit/>
          </a:bodyPr>
          <a:lstStyle/>
          <a:p>
            <a:pPr algn="ctr"/>
            <a:r>
              <a:rPr lang="en-US" sz="2400" b="1" dirty="0" smtClean="0">
                <a:solidFill>
                  <a:srgbClr val="002060"/>
                </a:solidFill>
                <a:latin typeface="Candara" pitchFamily="34" charset="0"/>
              </a:rPr>
              <a:t>Turning – milling </a:t>
            </a:r>
          </a:p>
          <a:p>
            <a:pPr algn="ctr"/>
            <a:r>
              <a:rPr lang="en-US" sz="2400" b="1" dirty="0" smtClean="0">
                <a:solidFill>
                  <a:srgbClr val="002060"/>
                </a:solidFill>
                <a:latin typeface="Candara" pitchFamily="34" charset="0"/>
              </a:rPr>
              <a:t>Several annealing steps </a:t>
            </a:r>
          </a:p>
          <a:p>
            <a:pPr algn="ctr"/>
            <a:r>
              <a:rPr lang="en-US" sz="2400" b="1" dirty="0" smtClean="0">
                <a:solidFill>
                  <a:srgbClr val="002060"/>
                </a:solidFill>
                <a:latin typeface="Candara" pitchFamily="34" charset="0"/>
              </a:rPr>
              <a:t>(no burrs, no scratches)</a:t>
            </a:r>
            <a:endParaRPr lang="en-GB" sz="2400" b="1" dirty="0">
              <a:solidFill>
                <a:srgbClr val="002060"/>
              </a:solidFill>
              <a:latin typeface="Candara" pitchFamily="34" charset="0"/>
            </a:endParaRPr>
          </a:p>
        </p:txBody>
      </p:sp>
      <p:grpSp>
        <p:nvGrpSpPr>
          <p:cNvPr id="9" name="Group 8"/>
          <p:cNvGrpSpPr/>
          <p:nvPr/>
        </p:nvGrpSpPr>
        <p:grpSpPr>
          <a:xfrm>
            <a:off x="179512" y="2924944"/>
            <a:ext cx="8928992" cy="3088781"/>
            <a:chOff x="179512" y="3373847"/>
            <a:chExt cx="8928992" cy="3088781"/>
          </a:xfrm>
        </p:grpSpPr>
        <p:pic>
          <p:nvPicPr>
            <p:cNvPr id="2053" name="Picture 5"/>
            <p:cNvPicPr>
              <a:picLocks noChangeAspect="1" noChangeArrowheads="1"/>
            </p:cNvPicPr>
            <p:nvPr/>
          </p:nvPicPr>
          <p:blipFill rotWithShape="1">
            <a:blip r:embed="rId2">
              <a:extLst>
                <a:ext uri="{28A0092B-C50C-407E-A947-70E740481C1C}">
                  <a14:useLocalDpi xmlns:a14="http://schemas.microsoft.com/office/drawing/2010/main" val="0"/>
                </a:ext>
              </a:extLst>
            </a:blip>
            <a:srcRect b="1903"/>
            <a:stretch/>
          </p:blipFill>
          <p:spPr bwMode="auto">
            <a:xfrm>
              <a:off x="179512" y="3373847"/>
              <a:ext cx="3652865" cy="3078384"/>
            </a:xfrm>
            <a:prstGeom prst="rect">
              <a:avLst/>
            </a:prstGeom>
            <a:noFill/>
            <a:ln w="9525">
              <a:solidFill>
                <a:srgbClr val="00206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44416" y="4088444"/>
              <a:ext cx="5364088" cy="2364892"/>
            </a:xfrm>
            <a:prstGeom prst="rect">
              <a:avLst/>
            </a:prstGeom>
            <a:ln>
              <a:solidFill>
                <a:srgbClr val="002060"/>
              </a:solidFill>
            </a:ln>
          </p:spPr>
        </p:pic>
        <p:sp>
          <p:nvSpPr>
            <p:cNvPr id="5" name="TextBox 4"/>
            <p:cNvSpPr txBox="1"/>
            <p:nvPr/>
          </p:nvSpPr>
          <p:spPr>
            <a:xfrm>
              <a:off x="2931475" y="3373847"/>
              <a:ext cx="920445" cy="369332"/>
            </a:xfrm>
            <a:prstGeom prst="rect">
              <a:avLst/>
            </a:prstGeom>
            <a:noFill/>
          </p:spPr>
          <p:txBody>
            <a:bodyPr wrap="none" rtlCol="0">
              <a:spAutoFit/>
            </a:bodyPr>
            <a:lstStyle/>
            <a:p>
              <a:r>
                <a:rPr lang="en-US" b="1" dirty="0" smtClean="0">
                  <a:latin typeface="Candara" pitchFamily="34" charset="0"/>
                </a:rPr>
                <a:t>AS Disk</a:t>
              </a:r>
              <a:endParaRPr lang="en-GB" b="1" dirty="0">
                <a:latin typeface="Candara" pitchFamily="34" charset="0"/>
              </a:endParaRPr>
            </a:p>
          </p:txBody>
        </p:sp>
        <p:sp>
          <p:nvSpPr>
            <p:cNvPr id="10" name="TextBox 9"/>
            <p:cNvSpPr txBox="1"/>
            <p:nvPr/>
          </p:nvSpPr>
          <p:spPr>
            <a:xfrm>
              <a:off x="7956376" y="6093296"/>
              <a:ext cx="1056700" cy="369332"/>
            </a:xfrm>
            <a:prstGeom prst="rect">
              <a:avLst/>
            </a:prstGeom>
            <a:noFill/>
          </p:spPr>
          <p:txBody>
            <a:bodyPr wrap="none" rtlCol="0">
              <a:spAutoFit/>
            </a:bodyPr>
            <a:lstStyle/>
            <a:p>
              <a:r>
                <a:rPr lang="en-US" b="1" dirty="0" smtClean="0">
                  <a:latin typeface="Candara" pitchFamily="34" charset="0"/>
                </a:rPr>
                <a:t>PETS bar</a:t>
              </a:r>
              <a:endParaRPr lang="en-GB" b="1" dirty="0">
                <a:latin typeface="Candara" pitchFamily="34" charset="0"/>
              </a:endParaRPr>
            </a:p>
          </p:txBody>
        </p:sp>
      </p:grpSp>
      <p:sp>
        <p:nvSpPr>
          <p:cNvPr id="11" name="Striped Right Arrow 10"/>
          <p:cNvSpPr/>
          <p:nvPr/>
        </p:nvSpPr>
        <p:spPr>
          <a:xfrm>
            <a:off x="4427984" y="2158911"/>
            <a:ext cx="936103" cy="504056"/>
          </a:xfrm>
          <a:prstGeom prst="stripedRight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fr-FR"/>
          </a:p>
        </p:txBody>
      </p:sp>
    </p:spTree>
    <p:extLst>
      <p:ext uri="{BB962C8B-B14F-4D97-AF65-F5344CB8AC3E}">
        <p14:creationId xmlns:p14="http://schemas.microsoft.com/office/powerpoint/2010/main" val="17546517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969864" y="116632"/>
            <a:ext cx="7776864" cy="533082"/>
          </a:xfrm>
        </p:spPr>
        <p:txBody>
          <a:bodyPr>
            <a:normAutofit fontScale="90000"/>
          </a:bodyPr>
          <a:lstStyle/>
          <a:p>
            <a:r>
              <a:rPr lang="en-US" sz="3600" dirty="0" smtClean="0">
                <a:solidFill>
                  <a:schemeClr val="accent1">
                    <a:lumMod val="75000"/>
                  </a:schemeClr>
                </a:solidFill>
              </a:rPr>
              <a:t>TBM main types</a:t>
            </a:r>
            <a:endParaRPr lang="en-US" sz="3600" dirty="0">
              <a:solidFill>
                <a:schemeClr val="accent1">
                  <a:lumMod val="75000"/>
                </a:schemeClr>
              </a:solidFill>
            </a:endParaRPr>
          </a:p>
        </p:txBody>
      </p:sp>
      <p:pic>
        <p:nvPicPr>
          <p:cNvPr id="10" name="Picture 2" descr="R:\People\Alexandre\PICS\Module\2D_Layout_Module\Sealed\Dec-2010_Sealed\T1.jpg"/>
          <p:cNvPicPr>
            <a:picLocks noChangeAspect="1" noChangeArrowheads="1"/>
          </p:cNvPicPr>
          <p:nvPr/>
        </p:nvPicPr>
        <p:blipFill>
          <a:blip r:embed="rId2" cstate="print"/>
          <a:srcRect/>
          <a:stretch>
            <a:fillRect/>
          </a:stretch>
        </p:blipFill>
        <p:spPr bwMode="auto">
          <a:xfrm>
            <a:off x="251520" y="1351656"/>
            <a:ext cx="1245424" cy="781200"/>
          </a:xfrm>
          <a:prstGeom prst="rect">
            <a:avLst/>
          </a:prstGeom>
          <a:noFill/>
          <a:effectLst>
            <a:outerShdw blurRad="228600" dist="38100" dir="2700000" algn="tl" rotWithShape="0">
              <a:prstClr val="black">
                <a:alpha val="40000"/>
              </a:prstClr>
            </a:outerShdw>
          </a:effectLst>
        </p:spPr>
      </p:pic>
      <p:sp>
        <p:nvSpPr>
          <p:cNvPr id="18" name="TextBox 17"/>
          <p:cNvSpPr txBox="1"/>
          <p:nvPr/>
        </p:nvSpPr>
        <p:spPr>
          <a:xfrm>
            <a:off x="251520" y="2276872"/>
            <a:ext cx="1332000" cy="576000"/>
          </a:xfrm>
          <a:prstGeom prst="rect">
            <a:avLst/>
          </a:prstGeom>
          <a:solidFill>
            <a:schemeClr val="accent6">
              <a:lumMod val="60000"/>
              <a:lumOff val="40000"/>
            </a:schemeClr>
          </a:solidFill>
          <a:ln>
            <a:solidFill>
              <a:srgbClr val="7030A0"/>
            </a:solidFill>
          </a:ln>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sz="1400" dirty="0" smtClean="0">
                <a:latin typeface="Candara" panose="020E0502030303020204" pitchFamily="34" charset="0"/>
              </a:rPr>
              <a:t>Module Type 1</a:t>
            </a:r>
          </a:p>
          <a:p>
            <a:pPr algn="ctr"/>
            <a:r>
              <a:rPr lang="en-US" sz="1400" dirty="0" smtClean="0">
                <a:latin typeface="Candara" panose="020E0502030303020204" pitchFamily="34" charset="0"/>
              </a:rPr>
              <a:t>3 %</a:t>
            </a:r>
          </a:p>
        </p:txBody>
      </p:sp>
      <p:sp>
        <p:nvSpPr>
          <p:cNvPr id="21" name="TextBox 20"/>
          <p:cNvSpPr txBox="1"/>
          <p:nvPr/>
        </p:nvSpPr>
        <p:spPr>
          <a:xfrm>
            <a:off x="283461" y="4077136"/>
            <a:ext cx="1332000" cy="576000"/>
          </a:xfrm>
          <a:prstGeom prst="rect">
            <a:avLst/>
          </a:prstGeom>
          <a:solidFill>
            <a:schemeClr val="accent6">
              <a:lumMod val="60000"/>
              <a:lumOff val="40000"/>
            </a:schemeClr>
          </a:solidFill>
          <a:ln>
            <a:solidFill>
              <a:srgbClr val="7030A0"/>
            </a:solidFill>
          </a:ln>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sz="1400" dirty="0" smtClean="0">
                <a:latin typeface="Candara" panose="020E0502030303020204" pitchFamily="34" charset="0"/>
              </a:rPr>
              <a:t>Module Type 2</a:t>
            </a:r>
          </a:p>
          <a:p>
            <a:pPr algn="ctr"/>
            <a:r>
              <a:rPr lang="en-US" sz="1400" dirty="0" smtClean="0">
                <a:latin typeface="Candara" panose="020E0502030303020204" pitchFamily="34" charset="0"/>
              </a:rPr>
              <a:t>12 %</a:t>
            </a:r>
            <a:endParaRPr lang="en-US" sz="1400" dirty="0">
              <a:latin typeface="Candara" panose="020E0502030303020204" pitchFamily="34" charset="0"/>
            </a:endParaRPr>
          </a:p>
        </p:txBody>
      </p:sp>
      <p:pic>
        <p:nvPicPr>
          <p:cNvPr id="22" name="Picture 4"/>
          <p:cNvPicPr>
            <a:picLocks noChangeAspect="1" noChangeArrowheads="1"/>
          </p:cNvPicPr>
          <p:nvPr/>
        </p:nvPicPr>
        <p:blipFill>
          <a:blip r:embed="rId3" cstate="print"/>
          <a:srcRect/>
          <a:stretch>
            <a:fillRect/>
          </a:stretch>
        </p:blipFill>
        <p:spPr bwMode="auto">
          <a:xfrm>
            <a:off x="323528" y="3156336"/>
            <a:ext cx="1128915" cy="765925"/>
          </a:xfrm>
          <a:prstGeom prst="rect">
            <a:avLst/>
          </a:prstGeom>
          <a:noFill/>
          <a:effectLst>
            <a:outerShdw blurRad="228600" dist="38100" dir="2700000" algn="tl" rotWithShape="0">
              <a:prstClr val="black">
                <a:alpha val="40000"/>
              </a:prstClr>
            </a:outerShdw>
          </a:effectLst>
        </p:spPr>
      </p:pic>
      <p:sp>
        <p:nvSpPr>
          <p:cNvPr id="24" name="TextBox 23"/>
          <p:cNvSpPr txBox="1"/>
          <p:nvPr/>
        </p:nvSpPr>
        <p:spPr>
          <a:xfrm>
            <a:off x="1749802" y="2276872"/>
            <a:ext cx="1332000" cy="576000"/>
          </a:xfrm>
          <a:prstGeom prst="rect">
            <a:avLst/>
          </a:prstGeom>
          <a:solidFill>
            <a:schemeClr val="accent6">
              <a:lumMod val="60000"/>
              <a:lumOff val="40000"/>
            </a:schemeClr>
          </a:solidFill>
          <a:ln>
            <a:solidFill>
              <a:srgbClr val="7030A0"/>
            </a:solidFill>
          </a:ln>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sz="1400" dirty="0" smtClean="0">
                <a:latin typeface="Candara" panose="020E0502030303020204" pitchFamily="34" charset="0"/>
              </a:rPr>
              <a:t>Module Type 3</a:t>
            </a:r>
          </a:p>
          <a:p>
            <a:pPr algn="ctr"/>
            <a:r>
              <a:rPr lang="en-US" sz="1400" dirty="0">
                <a:latin typeface="Candara" panose="020E0502030303020204" pitchFamily="34" charset="0"/>
              </a:rPr>
              <a:t>9</a:t>
            </a:r>
            <a:r>
              <a:rPr lang="en-US" sz="1400" dirty="0" smtClean="0">
                <a:latin typeface="Candara" panose="020E0502030303020204" pitchFamily="34" charset="0"/>
              </a:rPr>
              <a:t> %</a:t>
            </a:r>
            <a:endParaRPr lang="en-US" sz="1400" dirty="0">
              <a:latin typeface="Candara" panose="020E0502030303020204" pitchFamily="34" charset="0"/>
            </a:endParaRPr>
          </a:p>
        </p:txBody>
      </p:sp>
      <p:pic>
        <p:nvPicPr>
          <p:cNvPr id="25" name="Picture 5"/>
          <p:cNvPicPr>
            <a:picLocks noChangeAspect="1" noChangeArrowheads="1"/>
          </p:cNvPicPr>
          <p:nvPr/>
        </p:nvPicPr>
        <p:blipFill>
          <a:blip r:embed="rId4" cstate="print"/>
          <a:srcRect/>
          <a:stretch>
            <a:fillRect/>
          </a:stretch>
        </p:blipFill>
        <p:spPr bwMode="auto">
          <a:xfrm>
            <a:off x="1823971" y="1327634"/>
            <a:ext cx="1191261" cy="781397"/>
          </a:xfrm>
          <a:prstGeom prst="rect">
            <a:avLst/>
          </a:prstGeom>
          <a:noFill/>
          <a:effectLst>
            <a:outerShdw blurRad="228600" dist="38100" dir="2700000" algn="tl" rotWithShape="0">
              <a:prstClr val="black">
                <a:alpha val="40000"/>
              </a:prstClr>
            </a:outerShdw>
          </a:effectLst>
        </p:spPr>
      </p:pic>
      <p:sp>
        <p:nvSpPr>
          <p:cNvPr id="27" name="TextBox 26"/>
          <p:cNvSpPr txBox="1"/>
          <p:nvPr/>
        </p:nvSpPr>
        <p:spPr>
          <a:xfrm>
            <a:off x="1799840" y="4077136"/>
            <a:ext cx="1332000" cy="576000"/>
          </a:xfrm>
          <a:prstGeom prst="rect">
            <a:avLst/>
          </a:prstGeom>
          <a:solidFill>
            <a:schemeClr val="accent6">
              <a:lumMod val="60000"/>
              <a:lumOff val="40000"/>
            </a:schemeClr>
          </a:solidFill>
          <a:ln>
            <a:solidFill>
              <a:srgbClr val="7030A0"/>
            </a:solidFill>
          </a:ln>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sz="1400" dirty="0" smtClean="0">
                <a:latin typeface="Candara" panose="020E0502030303020204" pitchFamily="34" charset="0"/>
              </a:rPr>
              <a:t>Module Type 4</a:t>
            </a:r>
          </a:p>
          <a:p>
            <a:pPr algn="ctr"/>
            <a:r>
              <a:rPr lang="en-US" sz="1400" dirty="0" smtClean="0">
                <a:latin typeface="Candara" panose="020E0502030303020204" pitchFamily="34" charset="0"/>
              </a:rPr>
              <a:t>3 %</a:t>
            </a:r>
            <a:endParaRPr lang="en-US" sz="1400" dirty="0">
              <a:latin typeface="Candara" panose="020E0502030303020204" pitchFamily="34" charset="0"/>
            </a:endParaRPr>
          </a:p>
        </p:txBody>
      </p:sp>
      <p:pic>
        <p:nvPicPr>
          <p:cNvPr id="28" name="Picture 6"/>
          <p:cNvPicPr>
            <a:picLocks noChangeAspect="1" noChangeArrowheads="1"/>
          </p:cNvPicPr>
          <p:nvPr/>
        </p:nvPicPr>
        <p:blipFill>
          <a:blip r:embed="rId5" cstate="print"/>
          <a:srcRect/>
          <a:stretch>
            <a:fillRect/>
          </a:stretch>
        </p:blipFill>
        <p:spPr bwMode="auto">
          <a:xfrm>
            <a:off x="1843777" y="3153593"/>
            <a:ext cx="1176338" cy="779463"/>
          </a:xfrm>
          <a:prstGeom prst="rect">
            <a:avLst/>
          </a:prstGeom>
          <a:noFill/>
          <a:effectLst>
            <a:outerShdw blurRad="228600" dist="38100" dir="2700000" algn="tl" rotWithShape="0">
              <a:prstClr val="black">
                <a:alpha val="40000"/>
              </a:prstClr>
            </a:outerShdw>
          </a:effectLst>
        </p:spPr>
      </p:pic>
      <p:sp>
        <p:nvSpPr>
          <p:cNvPr id="30" name="TextBox 29"/>
          <p:cNvSpPr txBox="1"/>
          <p:nvPr/>
        </p:nvSpPr>
        <p:spPr>
          <a:xfrm>
            <a:off x="539552" y="5077633"/>
            <a:ext cx="2520280" cy="1015663"/>
          </a:xfrm>
          <a:prstGeom prst="rect">
            <a:avLst/>
          </a:prstGeom>
          <a:solidFill>
            <a:schemeClr val="accent6">
              <a:lumMod val="60000"/>
              <a:lumOff val="40000"/>
            </a:schemeClr>
          </a:solidFill>
          <a:ln>
            <a:solidFill>
              <a:srgbClr val="7030A0"/>
            </a:solidFill>
          </a:ln>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sz="2000" dirty="0" smtClean="0">
                <a:latin typeface="Candara" panose="020E0502030303020204" pitchFamily="34" charset="0"/>
              </a:rPr>
              <a:t>1 to 4 pairs of AS replaced by </a:t>
            </a:r>
          </a:p>
          <a:p>
            <a:pPr algn="ctr"/>
            <a:r>
              <a:rPr lang="en-US" sz="2000" dirty="0" smtClean="0">
                <a:latin typeface="Candara" panose="020E0502030303020204" pitchFamily="34" charset="0"/>
              </a:rPr>
              <a:t>MB </a:t>
            </a:r>
            <a:r>
              <a:rPr lang="en-US" sz="2000" dirty="0" err="1" smtClean="0">
                <a:latin typeface="Candara" panose="020E0502030303020204" pitchFamily="34" charset="0"/>
              </a:rPr>
              <a:t>Quadrupoles</a:t>
            </a:r>
            <a:endParaRPr lang="en-US" sz="2000" dirty="0" smtClean="0">
              <a:latin typeface="Candara" panose="020E0502030303020204" pitchFamily="34" charset="0"/>
            </a:endParaRPr>
          </a:p>
        </p:txBody>
      </p:sp>
      <p:grpSp>
        <p:nvGrpSpPr>
          <p:cNvPr id="12" name="Group 11"/>
          <p:cNvGrpSpPr/>
          <p:nvPr/>
        </p:nvGrpSpPr>
        <p:grpSpPr>
          <a:xfrm>
            <a:off x="3682538" y="960120"/>
            <a:ext cx="5220393" cy="5424416"/>
            <a:chOff x="3682538" y="960120"/>
            <a:chExt cx="5220393" cy="5424416"/>
          </a:xfrm>
        </p:grpSpPr>
        <p:sp>
          <p:nvSpPr>
            <p:cNvPr id="3" name="Rectangle 2"/>
            <p:cNvSpPr/>
            <p:nvPr/>
          </p:nvSpPr>
          <p:spPr>
            <a:xfrm>
              <a:off x="3682538" y="960120"/>
              <a:ext cx="5220393" cy="5424416"/>
            </a:xfrm>
            <a:prstGeom prst="rect">
              <a:avLst/>
            </a:prstGeom>
            <a:no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4">
                    <a:lumMod val="75000"/>
                  </a:schemeClr>
                </a:solidFill>
              </a:endParaRPr>
            </a:p>
          </p:txBody>
        </p:sp>
        <p:grpSp>
          <p:nvGrpSpPr>
            <p:cNvPr id="9" name="Group 8"/>
            <p:cNvGrpSpPr/>
            <p:nvPr/>
          </p:nvGrpSpPr>
          <p:grpSpPr>
            <a:xfrm>
              <a:off x="3851920" y="1531269"/>
              <a:ext cx="2446372" cy="1446550"/>
              <a:chOff x="3851920" y="1316405"/>
              <a:chExt cx="2446372" cy="1446550"/>
            </a:xfrm>
          </p:grpSpPr>
          <p:sp>
            <p:nvSpPr>
              <p:cNvPr id="11" name="TextBox 10"/>
              <p:cNvSpPr txBox="1"/>
              <p:nvPr/>
            </p:nvSpPr>
            <p:spPr>
              <a:xfrm>
                <a:off x="3851920" y="1316405"/>
                <a:ext cx="2005149" cy="1446550"/>
              </a:xfrm>
              <a:prstGeom prst="rect">
                <a:avLst/>
              </a:prstGeom>
              <a:solidFill>
                <a:schemeClr val="accent6">
                  <a:lumMod val="60000"/>
                  <a:lumOff val="40000"/>
                </a:schemeClr>
              </a:solidFill>
              <a:ln>
                <a:solidFill>
                  <a:srgbClr val="0000FF"/>
                </a:solidFill>
              </a:ln>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sz="2400" b="1" dirty="0" smtClean="0"/>
                  <a:t>CLIC Module Type 0</a:t>
                </a:r>
              </a:p>
              <a:p>
                <a:pPr algn="ctr"/>
                <a:r>
                  <a:rPr lang="en-US" sz="1600" dirty="0" smtClean="0"/>
                  <a:t>73 %</a:t>
                </a:r>
                <a:endParaRPr lang="en-US" sz="1600" dirty="0"/>
              </a:p>
            </p:txBody>
          </p:sp>
          <p:sp>
            <p:nvSpPr>
              <p:cNvPr id="14" name="Right Arrow 13"/>
              <p:cNvSpPr/>
              <p:nvPr/>
            </p:nvSpPr>
            <p:spPr>
              <a:xfrm>
                <a:off x="5940152" y="1701968"/>
                <a:ext cx="358140" cy="381000"/>
              </a:xfrm>
              <a:prstGeom prst="rightArrow">
                <a:avLst>
                  <a:gd name="adj1" fmla="val 56000"/>
                  <a:gd name="adj2" fmla="val 54500"/>
                </a:avLst>
              </a:prstGeom>
              <a:ln>
                <a:solidFill>
                  <a:srgbClr val="0000FF"/>
                </a:solidFill>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sz="2000" b="1" dirty="0">
                  <a:solidFill>
                    <a:srgbClr val="0000FF"/>
                  </a:solidFill>
                </a:endParaRPr>
              </a:p>
            </p:txBody>
          </p:sp>
        </p:grpSp>
        <p:sp>
          <p:nvSpPr>
            <p:cNvPr id="4" name="Rectangle 3"/>
            <p:cNvSpPr/>
            <p:nvPr/>
          </p:nvSpPr>
          <p:spPr>
            <a:xfrm>
              <a:off x="6372200" y="1052736"/>
              <a:ext cx="2527738" cy="2203680"/>
            </a:xfrm>
            <a:prstGeom prst="rect">
              <a:avLst/>
            </a:prstGeom>
          </p:spPr>
          <p:txBody>
            <a:bodyPr wrap="square">
              <a:spAutoFit/>
            </a:bodyPr>
            <a:lstStyle/>
            <a:p>
              <a:pPr>
                <a:spcBef>
                  <a:spcPct val="10000"/>
                </a:spcBef>
              </a:pPr>
              <a:r>
                <a:rPr lang="en-US" sz="1400" b="1" dirty="0">
                  <a:latin typeface="Candara" panose="020E0502030303020204" pitchFamily="34" charset="0"/>
                </a:rPr>
                <a:t>Standard Module </a:t>
              </a:r>
              <a:endParaRPr lang="en-US" sz="1400" b="1" dirty="0" smtClean="0">
                <a:latin typeface="Candara" panose="020E0502030303020204" pitchFamily="34" charset="0"/>
              </a:endParaRPr>
            </a:p>
            <a:p>
              <a:pPr>
                <a:spcBef>
                  <a:spcPct val="10000"/>
                </a:spcBef>
              </a:pPr>
              <a:r>
                <a:rPr lang="en-US" sz="1400" b="1" dirty="0" smtClean="0">
                  <a:latin typeface="Candara" panose="020E0502030303020204" pitchFamily="34" charset="0"/>
                </a:rPr>
                <a:t>(</a:t>
              </a:r>
              <a:r>
                <a:rPr lang="en-US" sz="1400" b="1" dirty="0">
                  <a:latin typeface="Candara" panose="020E0502030303020204" pitchFamily="34" charset="0"/>
                </a:rPr>
                <a:t>L = 2010 mm)</a:t>
              </a:r>
            </a:p>
            <a:p>
              <a:pPr>
                <a:spcBef>
                  <a:spcPct val="10000"/>
                </a:spcBef>
              </a:pPr>
              <a:r>
                <a:rPr lang="en-US" sz="1400" dirty="0">
                  <a:latin typeface="Candara" panose="020E0502030303020204" pitchFamily="34" charset="0"/>
                </a:rPr>
                <a:t>DB (100 A)</a:t>
              </a:r>
            </a:p>
            <a:p>
              <a:pPr>
                <a:spcBef>
                  <a:spcPct val="10000"/>
                </a:spcBef>
              </a:pPr>
              <a:r>
                <a:rPr lang="en-US" sz="1400" dirty="0">
                  <a:latin typeface="Candara" panose="020E0502030303020204" pitchFamily="34" charset="0"/>
                </a:rPr>
                <a:t>4 PETS, 2 Quads with BPM</a:t>
              </a:r>
            </a:p>
            <a:p>
              <a:pPr>
                <a:spcBef>
                  <a:spcPct val="10000"/>
                </a:spcBef>
              </a:pPr>
              <a:r>
                <a:rPr lang="en-US" sz="1400" dirty="0">
                  <a:latin typeface="Candara" panose="020E0502030303020204" pitchFamily="34" charset="0"/>
                </a:rPr>
                <a:t>Each PETS feeds 2 AS</a:t>
              </a:r>
            </a:p>
            <a:p>
              <a:pPr>
                <a:spcBef>
                  <a:spcPct val="10000"/>
                </a:spcBef>
              </a:pPr>
              <a:endParaRPr lang="en-US" sz="1400" dirty="0">
                <a:latin typeface="Candara" panose="020E0502030303020204" pitchFamily="34" charset="0"/>
              </a:endParaRPr>
            </a:p>
            <a:p>
              <a:pPr>
                <a:spcBef>
                  <a:spcPct val="10000"/>
                </a:spcBef>
              </a:pPr>
              <a:r>
                <a:rPr lang="en-US" sz="1400" dirty="0">
                  <a:latin typeface="Candara" panose="020E0502030303020204" pitchFamily="34" charset="0"/>
                </a:rPr>
                <a:t>MB (1 A)</a:t>
              </a:r>
            </a:p>
            <a:p>
              <a:pPr>
                <a:spcBef>
                  <a:spcPct val="10000"/>
                </a:spcBef>
              </a:pPr>
              <a:r>
                <a:rPr lang="en-US" sz="1400" dirty="0">
                  <a:latin typeface="Candara" panose="020E0502030303020204" pitchFamily="34" charset="0"/>
                </a:rPr>
                <a:t>8 acc. structures</a:t>
              </a:r>
            </a:p>
            <a:p>
              <a:pPr>
                <a:spcBef>
                  <a:spcPct val="10000"/>
                </a:spcBef>
              </a:pPr>
              <a:r>
                <a:rPr lang="en-US" sz="1400" dirty="0">
                  <a:latin typeface="Candara" panose="020E0502030303020204" pitchFamily="34" charset="0"/>
                </a:rPr>
                <a:t>MB filling factor: 91%</a:t>
              </a:r>
              <a:endParaRPr lang="fr-FR" sz="1400" dirty="0"/>
            </a:p>
          </p:txBody>
        </p:sp>
        <p:grpSp>
          <p:nvGrpSpPr>
            <p:cNvPr id="8" name="Group 7"/>
            <p:cNvGrpSpPr/>
            <p:nvPr/>
          </p:nvGrpSpPr>
          <p:grpSpPr>
            <a:xfrm>
              <a:off x="3742968" y="3295555"/>
              <a:ext cx="4933488" cy="2715162"/>
              <a:chOff x="3742968" y="3295555"/>
              <a:chExt cx="4933488" cy="2715162"/>
            </a:xfrm>
          </p:grpSpPr>
          <p:pic>
            <p:nvPicPr>
              <p:cNvPr id="1027"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79913" y="3295555"/>
                <a:ext cx="4396543" cy="27151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3752599" y="3810526"/>
                <a:ext cx="429926" cy="338554"/>
              </a:xfrm>
              <a:prstGeom prst="rect">
                <a:avLst/>
              </a:prstGeom>
              <a:noFill/>
            </p:spPr>
            <p:txBody>
              <a:bodyPr wrap="none" rtlCol="0">
                <a:spAutoFit/>
              </a:bodyPr>
              <a:lstStyle/>
              <a:p>
                <a:r>
                  <a:rPr lang="en-GB" sz="1600" b="1" dirty="0" smtClean="0"/>
                  <a:t>DB</a:t>
                </a:r>
                <a:endParaRPr lang="en-GB" sz="1600" b="1" dirty="0"/>
              </a:p>
            </p:txBody>
          </p:sp>
          <p:sp>
            <p:nvSpPr>
              <p:cNvPr id="43" name="TextBox 42"/>
              <p:cNvSpPr txBox="1"/>
              <p:nvPr/>
            </p:nvSpPr>
            <p:spPr>
              <a:xfrm>
                <a:off x="3742968" y="5108999"/>
                <a:ext cx="479618" cy="338554"/>
              </a:xfrm>
              <a:prstGeom prst="rect">
                <a:avLst/>
              </a:prstGeom>
              <a:noFill/>
            </p:spPr>
            <p:txBody>
              <a:bodyPr wrap="none" rtlCol="0">
                <a:spAutoFit/>
              </a:bodyPr>
              <a:lstStyle>
                <a:defPPr>
                  <a:defRPr lang="en-US"/>
                </a:defPPr>
                <a:lvl1pPr>
                  <a:defRPr sz="1600" b="1"/>
                </a:lvl1pPr>
              </a:lstStyle>
              <a:p>
                <a:r>
                  <a:rPr lang="en-GB" dirty="0"/>
                  <a:t>MB</a:t>
                </a:r>
              </a:p>
            </p:txBody>
          </p:sp>
          <p:cxnSp>
            <p:nvCxnSpPr>
              <p:cNvPr id="7" name="Straight Arrow Connector 6"/>
              <p:cNvCxnSpPr/>
              <p:nvPr/>
            </p:nvCxnSpPr>
            <p:spPr>
              <a:xfrm>
                <a:off x="3855722" y="4144317"/>
                <a:ext cx="349245" cy="0"/>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a:off x="3851920" y="5445224"/>
                <a:ext cx="349245" cy="0"/>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24877852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8"/>
          <p:cNvSpPr>
            <a:spLocks noChangeArrowheads="1"/>
          </p:cNvSpPr>
          <p:nvPr/>
        </p:nvSpPr>
        <p:spPr bwMode="auto">
          <a:xfrm>
            <a:off x="316058" y="982808"/>
            <a:ext cx="3574761" cy="505114"/>
          </a:xfrm>
          <a:prstGeom prst="rect">
            <a:avLst/>
          </a:prstGeom>
          <a:noFill/>
          <a:ln w="9525">
            <a:noFill/>
            <a:miter lim="800000"/>
            <a:headEnd/>
            <a:tailEnd/>
          </a:ln>
        </p:spPr>
        <p:txBody>
          <a:bodyPr lIns="92012" tIns="46004" rIns="92012" bIns="46004"/>
          <a:lstStyle/>
          <a:p>
            <a:pPr defTabSz="456880" eaLnBrk="0" hangingPunct="0">
              <a:spcBef>
                <a:spcPct val="20000"/>
              </a:spcBef>
              <a:defRPr/>
            </a:pPr>
            <a:endParaRPr lang="en-US" sz="1600" dirty="0">
              <a:solidFill>
                <a:srgbClr val="00187E"/>
              </a:solidFill>
              <a:latin typeface="Calibri"/>
            </a:endParaRPr>
          </a:p>
        </p:txBody>
      </p:sp>
      <p:pic>
        <p:nvPicPr>
          <p:cNvPr id="32" name="Picture 3" descr="G:\Departments\AB\Projects\CLIC Structures\RF structure development\photos\20120215 Installation of AS and PETS for TM0\DSC0389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34293" y="1470390"/>
            <a:ext cx="2082631" cy="253467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rtlCol="0">
            <a:noAutofit/>
          </a:bodyPr>
          <a:lstStyle/>
          <a:p>
            <a:pPr defTabSz="456925">
              <a:defRPr/>
            </a:pPr>
            <a:r>
              <a:rPr lang="en-US" sz="3600" b="1" dirty="0" smtClean="0">
                <a:solidFill>
                  <a:srgbClr val="0A1BC0"/>
                </a:solidFill>
                <a:effectLst>
                  <a:outerShdw blurRad="38100" dist="38100" dir="2700000" algn="tl">
                    <a:srgbClr val="000000">
                      <a:alpha val="43137"/>
                    </a:srgbClr>
                  </a:outerShdw>
                </a:effectLst>
                <a:latin typeface="Comic Sans MS" pitchFamily="66" charset="0"/>
              </a:rPr>
              <a:t>Two-Beam Modules</a:t>
            </a:r>
            <a:endParaRPr lang="en-US" sz="3600" b="1" dirty="0">
              <a:solidFill>
                <a:srgbClr val="0A1BC0"/>
              </a:solidFill>
              <a:effectLst>
                <a:outerShdw blurRad="38100" dist="38100" dir="2700000" algn="tl">
                  <a:srgbClr val="000000">
                    <a:alpha val="43137"/>
                  </a:srgbClr>
                </a:outerShdw>
              </a:effectLst>
              <a:latin typeface="Comic Sans MS" pitchFamily="66" charset="0"/>
            </a:endParaRPr>
          </a:p>
        </p:txBody>
      </p:sp>
      <p:sp>
        <p:nvSpPr>
          <p:cNvPr id="57362" name="Slide Number Placeholder 1"/>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3119" tIns="41559" rIns="83119" bIns="41559"/>
          <a:lstStyle>
            <a:lvl1pPr eaLnBrk="0" hangingPunct="0">
              <a:defRPr sz="1800">
                <a:solidFill>
                  <a:schemeClr val="tx1"/>
                </a:solidFill>
                <a:latin typeface="Arial" pitchFamily="34" charset="0"/>
                <a:ea typeface="ＭＳ Ｐゴシック" pitchFamily="34" charset="-128"/>
              </a:defRPr>
            </a:lvl1pPr>
            <a:lvl2pPr marL="675342" indent="-259747" eaLnBrk="0" hangingPunct="0">
              <a:defRPr sz="1800">
                <a:solidFill>
                  <a:schemeClr val="tx1"/>
                </a:solidFill>
                <a:latin typeface="Arial" pitchFamily="34" charset="0"/>
                <a:ea typeface="ＭＳ Ｐゴシック" pitchFamily="34" charset="-128"/>
              </a:defRPr>
            </a:lvl2pPr>
            <a:lvl3pPr marL="1038987" indent="-207797" eaLnBrk="0" hangingPunct="0">
              <a:defRPr sz="1800">
                <a:solidFill>
                  <a:schemeClr val="tx1"/>
                </a:solidFill>
                <a:latin typeface="Arial" pitchFamily="34" charset="0"/>
                <a:ea typeface="ＭＳ Ｐゴシック" pitchFamily="34" charset="-128"/>
              </a:defRPr>
            </a:lvl3pPr>
            <a:lvl4pPr marL="1454582" indent="-207797" eaLnBrk="0" hangingPunct="0">
              <a:defRPr sz="1800">
                <a:solidFill>
                  <a:schemeClr val="tx1"/>
                </a:solidFill>
                <a:latin typeface="Arial" pitchFamily="34" charset="0"/>
                <a:ea typeface="ＭＳ Ｐゴシック" pitchFamily="34" charset="-128"/>
              </a:defRPr>
            </a:lvl4pPr>
            <a:lvl5pPr marL="1870177" indent="-207797" eaLnBrk="0" hangingPunct="0">
              <a:defRPr sz="1800">
                <a:solidFill>
                  <a:schemeClr val="tx1"/>
                </a:solidFill>
                <a:latin typeface="Arial" pitchFamily="34" charset="0"/>
                <a:ea typeface="ＭＳ Ｐゴシック" pitchFamily="34" charset="-128"/>
              </a:defRPr>
            </a:lvl5pPr>
            <a:lvl6pPr marL="2285771" indent="-207797" defTabSz="454557" eaLnBrk="0" fontAlgn="base" hangingPunct="0">
              <a:spcBef>
                <a:spcPct val="0"/>
              </a:spcBef>
              <a:spcAft>
                <a:spcPct val="0"/>
              </a:spcAft>
              <a:defRPr sz="1800">
                <a:solidFill>
                  <a:schemeClr val="tx1"/>
                </a:solidFill>
                <a:latin typeface="Arial" pitchFamily="34" charset="0"/>
                <a:ea typeface="ＭＳ Ｐゴシック" pitchFamily="34" charset="-128"/>
              </a:defRPr>
            </a:lvl6pPr>
            <a:lvl7pPr marL="2701366" indent="-207797" defTabSz="454557" eaLnBrk="0" fontAlgn="base" hangingPunct="0">
              <a:spcBef>
                <a:spcPct val="0"/>
              </a:spcBef>
              <a:spcAft>
                <a:spcPct val="0"/>
              </a:spcAft>
              <a:defRPr sz="1800">
                <a:solidFill>
                  <a:schemeClr val="tx1"/>
                </a:solidFill>
                <a:latin typeface="Arial" pitchFamily="34" charset="0"/>
                <a:ea typeface="ＭＳ Ｐゴシック" pitchFamily="34" charset="-128"/>
              </a:defRPr>
            </a:lvl7pPr>
            <a:lvl8pPr marL="3116961" indent="-207797" defTabSz="454557" eaLnBrk="0" fontAlgn="base" hangingPunct="0">
              <a:spcBef>
                <a:spcPct val="0"/>
              </a:spcBef>
              <a:spcAft>
                <a:spcPct val="0"/>
              </a:spcAft>
              <a:defRPr sz="1800">
                <a:solidFill>
                  <a:schemeClr val="tx1"/>
                </a:solidFill>
                <a:latin typeface="Arial" pitchFamily="34" charset="0"/>
                <a:ea typeface="ＭＳ Ｐゴシック" pitchFamily="34" charset="-128"/>
              </a:defRPr>
            </a:lvl8pPr>
            <a:lvl9pPr marL="3532556" indent="-207797" defTabSz="454557" eaLnBrk="0" fontAlgn="base" hangingPunct="0">
              <a:spcBef>
                <a:spcPct val="0"/>
              </a:spcBef>
              <a:spcAft>
                <a:spcPct val="0"/>
              </a:spcAft>
              <a:defRPr sz="1800">
                <a:solidFill>
                  <a:schemeClr val="tx1"/>
                </a:solidFill>
                <a:latin typeface="Arial" pitchFamily="34" charset="0"/>
                <a:ea typeface="ＭＳ Ｐゴシック" pitchFamily="34" charset="-128"/>
              </a:defRPr>
            </a:lvl9pPr>
          </a:lstStyle>
          <a:p>
            <a:pPr eaLnBrk="1" hangingPunct="1"/>
            <a:fld id="{A24429B6-10AE-44F1-9B83-5233509B9369}" type="slidenum">
              <a:rPr lang="en-US" sz="1200">
                <a:solidFill>
                  <a:srgbClr val="898989"/>
                </a:solidFill>
                <a:latin typeface="Calibri" pitchFamily="34" charset="0"/>
              </a:rPr>
              <a:pPr eaLnBrk="1" hangingPunct="1"/>
              <a:t>4</a:t>
            </a:fld>
            <a:endParaRPr lang="en-US" sz="1200">
              <a:solidFill>
                <a:srgbClr val="898989"/>
              </a:solidFill>
              <a:latin typeface="Calibri" pitchFamily="34" charset="0"/>
            </a:endParaRPr>
          </a:p>
        </p:txBody>
      </p:sp>
      <p:pic>
        <p:nvPicPr>
          <p:cNvPr id="57363" name="Picture 36" descr="Type 1 on legs 001.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32594" y="4378216"/>
            <a:ext cx="2543862" cy="193857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364" name="Picture 3" descr="photo.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5400000">
            <a:off x="576683" y="4523680"/>
            <a:ext cx="1635592" cy="170985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365" name="Picture 2"/>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99592" y="1340768"/>
            <a:ext cx="4025873" cy="300774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366" name="Picture 15" descr="G:\Workspaces\n\ngazis\Transportation&amp;Installation\20121023_Components\2012-10-23 11.19.51.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697698" y="4513627"/>
            <a:ext cx="2986604" cy="185780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741673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331639" y="5805264"/>
            <a:ext cx="6408000" cy="58477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GB" sz="1600" dirty="0" smtClean="0">
                <a:solidFill>
                  <a:srgbClr val="002060"/>
                </a:solidFill>
                <a:latin typeface="Candara" panose="020E0502030303020204" pitchFamily="34" charset="0"/>
              </a:rPr>
              <a:t>Module design and integration coping with challenging requirements</a:t>
            </a:r>
          </a:p>
          <a:p>
            <a:pPr algn="ctr"/>
            <a:r>
              <a:rPr lang="en-GB" sz="1600" dirty="0" smtClean="0">
                <a:solidFill>
                  <a:srgbClr val="002060"/>
                </a:solidFill>
                <a:latin typeface="Candara" panose="020E0502030303020204" pitchFamily="34" charset="0"/>
              </a:rPr>
              <a:t>from different technical systems.</a:t>
            </a:r>
            <a:endParaRPr lang="en-US" sz="1600" dirty="0" smtClean="0">
              <a:solidFill>
                <a:srgbClr val="002060"/>
              </a:solidFill>
              <a:latin typeface="Candara" panose="020E050203030302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94461391"/>
              </p:ext>
            </p:extLst>
          </p:nvPr>
        </p:nvGraphicFramePr>
        <p:xfrm>
          <a:off x="254585" y="1412776"/>
          <a:ext cx="8562109" cy="4207397"/>
        </p:xfrm>
        <a:graphic>
          <a:graphicData uri="http://schemas.openxmlformats.org/drawingml/2006/table">
            <a:tbl>
              <a:tblPr firstRow="1" bandRow="1">
                <a:tableStyleId>{BC89EF96-8CEA-46FF-86C4-4CE0E7609802}</a:tableStyleId>
              </a:tblPr>
              <a:tblGrid>
                <a:gridCol w="3411028"/>
                <a:gridCol w="5151081"/>
              </a:tblGrid>
              <a:tr h="370840">
                <a:tc>
                  <a:txBody>
                    <a:bodyPr/>
                    <a:lstStyle/>
                    <a:p>
                      <a:pPr algn="l"/>
                      <a:r>
                        <a:rPr lang="en-US" sz="1400" dirty="0" smtClean="0">
                          <a:solidFill>
                            <a:schemeClr val="tx1"/>
                          </a:solidFill>
                          <a:latin typeface="Candara" panose="020E0502030303020204" pitchFamily="34" charset="0"/>
                        </a:rPr>
                        <a:t>SYSTEM</a:t>
                      </a:r>
                      <a:endParaRPr lang="en-US" sz="1400" b="1" dirty="0">
                        <a:solidFill>
                          <a:schemeClr val="tx1"/>
                        </a:solidFill>
                        <a:latin typeface="Candara" panose="020E0502030303020204" pitchFamily="34" charset="0"/>
                      </a:endParaRPr>
                    </a:p>
                  </a:txBody>
                  <a:tcPr anchor="ctr"/>
                </a:tc>
                <a:tc>
                  <a:txBody>
                    <a:bodyPr/>
                    <a:lstStyle/>
                    <a:p>
                      <a:pPr algn="l"/>
                      <a:r>
                        <a:rPr lang="en-US" sz="1400" dirty="0" smtClean="0">
                          <a:solidFill>
                            <a:schemeClr val="tx1"/>
                          </a:solidFill>
                          <a:latin typeface="Candara" panose="020E0502030303020204" pitchFamily="34" charset="0"/>
                        </a:rPr>
                        <a:t>REQUIREMENTS</a:t>
                      </a:r>
                      <a:endParaRPr lang="en-US" sz="1400" b="1" dirty="0">
                        <a:solidFill>
                          <a:schemeClr val="tx1"/>
                        </a:solidFill>
                        <a:latin typeface="Candara" panose="020E0502030303020204"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latin typeface="Candara" panose="020E0502030303020204" pitchFamily="34" charset="0"/>
                        </a:rPr>
                        <a:t>RF</a:t>
                      </a:r>
                      <a:endParaRPr lang="en-US" sz="1400" dirty="0" smtClean="0">
                        <a:solidFill>
                          <a:schemeClr val="tx1"/>
                        </a:solidFill>
                        <a:latin typeface="Candara" panose="020E0502030303020204" pitchFamily="34" charset="0"/>
                        <a:cs typeface="Tahoma" pitchFamily="34" charset="0"/>
                      </a:endParaRPr>
                    </a:p>
                  </a:txBody>
                  <a:tcPr anchor="ct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rgbClr val="FF0000"/>
                          </a:solidFill>
                          <a:latin typeface="Candara" panose="020E0502030303020204" pitchFamily="34" charset="0"/>
                        </a:rPr>
                        <a:t>AS/PETS shape tolerance  ± 2.5/ ±7.5 µm</a:t>
                      </a:r>
                    </a:p>
                    <a:p>
                      <a:pPr marL="0" marR="0" lvl="1"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rgbClr val="FF0000"/>
                          </a:solidFill>
                          <a:latin typeface="Candara" panose="020E0502030303020204" pitchFamily="34" charset="0"/>
                        </a:rPr>
                        <a:t>AS/PETS Assembly  ± 15/ ± 25 µm</a:t>
                      </a:r>
                    </a:p>
                    <a:p>
                      <a:pPr marL="0" marR="0" lvl="1"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rgbClr val="FF0000"/>
                          </a:solidFill>
                          <a:latin typeface="Candara" panose="020E0502030303020204" pitchFamily="34" charset="0"/>
                        </a:rPr>
                        <a:t>RF phase stability, HOM damping, Wakefield monitors</a:t>
                      </a: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latin typeface="Candara" panose="020E0502030303020204" pitchFamily="34" charset="0"/>
                        </a:rPr>
                        <a:t>INSTRUMENTATION</a:t>
                      </a:r>
                      <a:endParaRPr lang="en-US" sz="1400" dirty="0" smtClean="0">
                        <a:solidFill>
                          <a:schemeClr val="tx1"/>
                        </a:solidFill>
                        <a:latin typeface="Candara" panose="020E0502030303020204" pitchFamily="34" charset="0"/>
                        <a:cs typeface="Tahoma" pitchFamily="34" charset="0"/>
                      </a:endParaRPr>
                    </a:p>
                  </a:txBody>
                  <a:tcPr anchor="ct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latin typeface="Candara" panose="020E0502030303020204" pitchFamily="34" charset="0"/>
                        </a:rPr>
                        <a:t>BPM resolution: MB - 50 nm, DB – 2 µm</a:t>
                      </a: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latin typeface="Candara" panose="020E0502030303020204" pitchFamily="34" charset="0"/>
                        </a:rPr>
                        <a:t>SUPPORTING</a:t>
                      </a:r>
                      <a:endParaRPr lang="en-US" sz="1400" dirty="0" smtClean="0">
                        <a:solidFill>
                          <a:schemeClr val="tx1"/>
                        </a:solidFill>
                        <a:latin typeface="Candara" panose="020E0502030303020204" pitchFamily="34" charset="0"/>
                        <a:cs typeface="Tahoma" pitchFamily="34" charset="0"/>
                      </a:endParaRPr>
                    </a:p>
                  </a:txBody>
                  <a:tcPr anchor="ct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latin typeface="Candara" panose="020E0502030303020204" pitchFamily="34" charset="0"/>
                        </a:rPr>
                        <a:t>Max. vertical &amp; lateral deformation of the girders is</a:t>
                      </a:r>
                      <a:r>
                        <a:rPr lang="en-US" sz="1400" baseline="0" dirty="0" smtClean="0">
                          <a:solidFill>
                            <a:schemeClr val="tx1"/>
                          </a:solidFill>
                          <a:latin typeface="Candara" panose="020E0502030303020204" pitchFamily="34" charset="0"/>
                        </a:rPr>
                        <a:t> ~ </a:t>
                      </a:r>
                      <a:r>
                        <a:rPr lang="en-US" sz="1400" dirty="0" smtClean="0">
                          <a:solidFill>
                            <a:schemeClr val="tx1"/>
                          </a:solidFill>
                          <a:latin typeface="Candara" panose="020E0502030303020204" pitchFamily="34" charset="0"/>
                        </a:rPr>
                        <a:t>10 </a:t>
                      </a:r>
                      <a:r>
                        <a:rPr lang="en-US" sz="1400" dirty="0" err="1" smtClean="0">
                          <a:solidFill>
                            <a:schemeClr val="tx1"/>
                          </a:solidFill>
                          <a:latin typeface="Candara" panose="020E0502030303020204" pitchFamily="34" charset="0"/>
                        </a:rPr>
                        <a:t>μm</a:t>
                      </a:r>
                      <a:endParaRPr lang="en-US" sz="1400" dirty="0" smtClean="0">
                        <a:solidFill>
                          <a:schemeClr val="tx1"/>
                        </a:solidFill>
                        <a:latin typeface="Candara" panose="020E0502030303020204" pitchFamily="34" charset="0"/>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latin typeface="Candara" panose="020E0502030303020204" pitchFamily="34" charset="0"/>
                        </a:rPr>
                        <a:t>Capability for beam based alignment corrections</a:t>
                      </a: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latin typeface="Candara" panose="020E0502030303020204" pitchFamily="34" charset="0"/>
                        </a:rPr>
                        <a:t>COOLING</a:t>
                      </a:r>
                      <a:endParaRPr lang="en-US" sz="1400" dirty="0" smtClean="0">
                        <a:solidFill>
                          <a:schemeClr val="tx1"/>
                        </a:solidFill>
                        <a:latin typeface="Candara" panose="020E0502030303020204" pitchFamily="34" charset="0"/>
                        <a:cs typeface="Tahoma" pitchFamily="34" charset="0"/>
                      </a:endParaRPr>
                    </a:p>
                  </a:txBody>
                  <a:tcPr anchor="ct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latin typeface="Candara" panose="020E0502030303020204" pitchFamily="34" charset="0"/>
                        </a:rPr>
                        <a:t>~400 W per AS, ~ 7.5 kW per modules, max </a:t>
                      </a:r>
                      <a:r>
                        <a:rPr lang="en-US" sz="1400" dirty="0" smtClean="0">
                          <a:solidFill>
                            <a:schemeClr val="tx1"/>
                          </a:solidFill>
                          <a:latin typeface="Symbol" panose="05050102010706020507" pitchFamily="18" charset="2"/>
                        </a:rPr>
                        <a:t>D</a:t>
                      </a:r>
                      <a:r>
                        <a:rPr lang="en-US" sz="1400" dirty="0" smtClean="0">
                          <a:solidFill>
                            <a:schemeClr val="tx1"/>
                          </a:solidFill>
                          <a:latin typeface="Candara" panose="020E0502030303020204" pitchFamily="34" charset="0"/>
                        </a:rPr>
                        <a:t>T=</a:t>
                      </a:r>
                      <a:r>
                        <a:rPr lang="en-US" sz="1400" baseline="0" dirty="0" smtClean="0">
                          <a:solidFill>
                            <a:schemeClr val="tx1"/>
                          </a:solidFill>
                          <a:latin typeface="Candara" panose="020E0502030303020204" pitchFamily="34" charset="0"/>
                        </a:rPr>
                        <a:t> 10 </a:t>
                      </a:r>
                      <a:r>
                        <a:rPr lang="en-US" sz="1400" baseline="0" dirty="0" err="1" smtClean="0">
                          <a:solidFill>
                            <a:schemeClr val="tx1"/>
                          </a:solidFill>
                          <a:latin typeface="Candara" panose="020E0502030303020204" pitchFamily="34" charset="0"/>
                        </a:rPr>
                        <a:t>deg</a:t>
                      </a:r>
                      <a:r>
                        <a:rPr lang="en-US" sz="1400" baseline="0" dirty="0" smtClean="0">
                          <a:solidFill>
                            <a:schemeClr val="tx1"/>
                          </a:solidFill>
                          <a:latin typeface="Candara" panose="020E0502030303020204" pitchFamily="34" charset="0"/>
                        </a:rPr>
                        <a:t> per SAS</a:t>
                      </a:r>
                      <a:endParaRPr lang="en-US" sz="1400" dirty="0" smtClean="0">
                        <a:solidFill>
                          <a:schemeClr val="tx1"/>
                        </a:solidFill>
                        <a:latin typeface="Candara" panose="020E0502030303020204" pitchFamily="34" charset="0"/>
                      </a:endParaRPr>
                    </a:p>
                  </a:txBody>
                  <a:tcPr anchor="ctr"/>
                </a:tc>
              </a:tr>
              <a:tr h="50407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latin typeface="Candara" panose="020E0502030303020204" pitchFamily="34" charset="0"/>
                        </a:rPr>
                        <a:t>MAGNET  &amp;  POWERING</a:t>
                      </a:r>
                      <a:endParaRPr lang="en-US" sz="1400" dirty="0" smtClean="0">
                        <a:solidFill>
                          <a:schemeClr val="tx1"/>
                        </a:solidFill>
                        <a:latin typeface="Candara" panose="020E0502030303020204" pitchFamily="34" charset="0"/>
                        <a:cs typeface="Tahoma" pitchFamily="34" charset="0"/>
                      </a:endParaRPr>
                    </a:p>
                  </a:txBody>
                  <a:tcPr anchor="ct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latin typeface="Candara" panose="020E0502030303020204" pitchFamily="34" charset="0"/>
                        </a:rPr>
                        <a:t>DB: 81.2-8.12 T/m, current density: 4.8 A/mm2,  MB: 200 T/m</a:t>
                      </a:r>
                    </a:p>
                  </a:txBody>
                  <a:tcPr anchor="ctr"/>
                </a:tc>
              </a:tr>
              <a:tr h="58443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latin typeface="Candara" panose="020E0502030303020204" pitchFamily="34" charset="0"/>
                        </a:rPr>
                        <a:t>PRE-ALIGNMENT &amp; STABILIZATION</a:t>
                      </a:r>
                      <a:endParaRPr lang="en-US" sz="1400" dirty="0" smtClean="0">
                        <a:solidFill>
                          <a:schemeClr val="tx1"/>
                        </a:solidFill>
                        <a:latin typeface="Candara" panose="020E0502030303020204" pitchFamily="34" charset="0"/>
                        <a:cs typeface="Tahoma" pitchFamily="34" charset="0"/>
                      </a:endParaRPr>
                    </a:p>
                  </a:txBody>
                  <a:tcPr anchor="ct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rgbClr val="FF0000"/>
                          </a:solidFill>
                          <a:latin typeface="Candara" panose="020E0502030303020204" pitchFamily="34" charset="0"/>
                        </a:rPr>
                        <a:t>active pre-alignment  ± 14 µm at 1</a:t>
                      </a:r>
                      <a:r>
                        <a:rPr lang="el-GR" sz="1400" dirty="0" smtClean="0">
                          <a:solidFill>
                            <a:srgbClr val="FF0000"/>
                          </a:solidFill>
                          <a:latin typeface="Candara" panose="020E0502030303020204" pitchFamily="34" charset="0"/>
                        </a:rPr>
                        <a:t>σ</a:t>
                      </a:r>
                      <a:r>
                        <a:rPr lang="en-US" sz="1400" dirty="0" smtClean="0">
                          <a:solidFill>
                            <a:srgbClr val="FF0000"/>
                          </a:solidFill>
                          <a:latin typeface="Candara" panose="020E0502030303020204" pitchFamily="34" charset="0"/>
                        </a:rPr>
                        <a:t>,   </a:t>
                      </a:r>
                    </a:p>
                    <a:p>
                      <a:pPr marL="0" marR="0" lvl="1"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rgbClr val="FF0000"/>
                          </a:solidFill>
                          <a:latin typeface="Candara" panose="020E0502030303020204" pitchFamily="34" charset="0"/>
                        </a:rPr>
                        <a:t>beam axis included in</a:t>
                      </a:r>
                      <a:r>
                        <a:rPr lang="en-US" sz="1400" baseline="0" dirty="0" smtClean="0">
                          <a:solidFill>
                            <a:srgbClr val="FF0000"/>
                          </a:solidFill>
                          <a:latin typeface="Candara" panose="020E0502030303020204" pitchFamily="34" charset="0"/>
                        </a:rPr>
                        <a:t> a cylinder of radius 10 </a:t>
                      </a:r>
                      <a:r>
                        <a:rPr lang="en-US" sz="1400" dirty="0" smtClean="0">
                          <a:solidFill>
                            <a:srgbClr val="FF0000"/>
                          </a:solidFill>
                          <a:latin typeface="Candara" panose="020E0502030303020204" pitchFamily="34" charset="0"/>
                        </a:rPr>
                        <a:t>µm</a:t>
                      </a:r>
                      <a:r>
                        <a:rPr lang="en-US" sz="1400" baseline="0" dirty="0" smtClean="0">
                          <a:solidFill>
                            <a:srgbClr val="FF0000"/>
                          </a:solidFill>
                          <a:latin typeface="Candara" panose="020E0502030303020204" pitchFamily="34" charset="0"/>
                        </a:rPr>
                        <a:t> </a:t>
                      </a:r>
                      <a:r>
                        <a:rPr lang="en-US" sz="1400" dirty="0" smtClean="0">
                          <a:solidFill>
                            <a:srgbClr val="FF0000"/>
                          </a:solidFill>
                          <a:latin typeface="Candara" panose="020E0502030303020204" pitchFamily="34" charset="0"/>
                        </a:rPr>
                        <a:t/>
                      </a:r>
                      <a:br>
                        <a:rPr lang="en-US" sz="1400" dirty="0" smtClean="0">
                          <a:solidFill>
                            <a:srgbClr val="FF0000"/>
                          </a:solidFill>
                          <a:latin typeface="Candara" panose="020E0502030303020204" pitchFamily="34" charset="0"/>
                        </a:rPr>
                      </a:br>
                      <a:r>
                        <a:rPr lang="en-US" sz="1400" dirty="0" smtClean="0">
                          <a:solidFill>
                            <a:srgbClr val="FF0000"/>
                          </a:solidFill>
                          <a:latin typeface="Candara" panose="020E0502030303020204" pitchFamily="34" charset="0"/>
                        </a:rPr>
                        <a:t>MB Q stabilization 1 nm &gt; 1 Hz (vertical)</a:t>
                      </a:r>
                    </a:p>
                  </a:txBody>
                  <a:tcPr anchor="ctr"/>
                </a:tc>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latin typeface="Candara" panose="020E0502030303020204" pitchFamily="34" charset="0"/>
                        </a:rPr>
                        <a:t>VACUUM</a:t>
                      </a:r>
                      <a:endParaRPr lang="en-US" sz="1400" dirty="0" smtClean="0">
                        <a:solidFill>
                          <a:schemeClr val="tx1"/>
                        </a:solidFill>
                        <a:latin typeface="Candara" panose="020E0502030303020204" pitchFamily="34" charset="0"/>
                        <a:cs typeface="Tahoma" pitchFamily="34" charset="0"/>
                      </a:endParaRPr>
                    </a:p>
                  </a:txBody>
                  <a:tcPr anchor="ct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latin typeface="Candara" panose="020E0502030303020204" pitchFamily="34" charset="0"/>
                        </a:rPr>
                        <a:t>10</a:t>
                      </a:r>
                      <a:r>
                        <a:rPr lang="en-US" sz="1400" baseline="30000" dirty="0" smtClean="0">
                          <a:solidFill>
                            <a:schemeClr val="tx1"/>
                          </a:solidFill>
                          <a:latin typeface="Candara" panose="020E0502030303020204" pitchFamily="34" charset="0"/>
                        </a:rPr>
                        <a:t>-9</a:t>
                      </a:r>
                      <a:r>
                        <a:rPr lang="en-US" sz="1400" dirty="0" smtClean="0">
                          <a:solidFill>
                            <a:schemeClr val="tx1"/>
                          </a:solidFill>
                          <a:latin typeface="Candara" panose="020E0502030303020204" pitchFamily="34" charset="0"/>
                        </a:rPr>
                        <a:t> mbar to avoid stabilities</a:t>
                      </a:r>
                    </a:p>
                  </a:txBody>
                  <a:tcPr anchor="ctr"/>
                </a:tc>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latin typeface="Candara" panose="020E0502030303020204" pitchFamily="34" charset="0"/>
                        </a:rPr>
                        <a:t>ASSEMBLY,  TRANSPORT, INSTALLATION</a:t>
                      </a:r>
                      <a:endParaRPr lang="en-US" sz="1400" dirty="0" smtClean="0">
                        <a:solidFill>
                          <a:schemeClr val="tx1"/>
                        </a:solidFill>
                        <a:latin typeface="Candara" panose="020E0502030303020204" pitchFamily="34" charset="0"/>
                        <a:cs typeface="Tahoma" pitchFamily="34" charset="0"/>
                      </a:endParaRPr>
                    </a:p>
                  </a:txBody>
                  <a:tcPr anchor="ct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rgbClr val="FF0000"/>
                          </a:solidFill>
                          <a:latin typeface="Candara" panose="020E0502030303020204" pitchFamily="34" charset="0"/>
                        </a:rPr>
                        <a:t>Preserve</a:t>
                      </a:r>
                      <a:r>
                        <a:rPr lang="en-US" sz="1400" baseline="0" dirty="0" smtClean="0">
                          <a:solidFill>
                            <a:srgbClr val="FF0000"/>
                          </a:solidFill>
                          <a:latin typeface="Candara" panose="020E0502030303020204" pitchFamily="34" charset="0"/>
                        </a:rPr>
                        <a:t> alignment and tolerances</a:t>
                      </a:r>
                      <a:endParaRPr lang="en-US" sz="1400" dirty="0" smtClean="0">
                        <a:solidFill>
                          <a:srgbClr val="FF0000"/>
                        </a:solidFill>
                        <a:latin typeface="Candara" panose="020E0502030303020204" pitchFamily="34" charset="0"/>
                      </a:endParaRPr>
                    </a:p>
                  </a:txBody>
                  <a:tcPr anchor="ctr"/>
                </a:tc>
              </a:tr>
            </a:tbl>
          </a:graphicData>
        </a:graphic>
      </p:graphicFrame>
      <p:sp>
        <p:nvSpPr>
          <p:cNvPr id="6" name="Title 5"/>
          <p:cNvSpPr>
            <a:spLocks noGrp="1"/>
          </p:cNvSpPr>
          <p:nvPr>
            <p:ph type="title" idx="4294967295"/>
          </p:nvPr>
        </p:nvSpPr>
        <p:spPr>
          <a:xfrm>
            <a:off x="935930" y="117574"/>
            <a:ext cx="7956550" cy="719138"/>
          </a:xfrm>
        </p:spPr>
        <p:txBody>
          <a:bodyPr/>
          <a:lstStyle/>
          <a:p>
            <a:r>
              <a:rPr lang="en-US" dirty="0" smtClean="0">
                <a:solidFill>
                  <a:schemeClr val="accent1">
                    <a:lumMod val="75000"/>
                  </a:schemeClr>
                </a:solidFill>
              </a:rPr>
              <a:t>Main Module </a:t>
            </a:r>
            <a:r>
              <a:rPr lang="en-US" dirty="0">
                <a:solidFill>
                  <a:schemeClr val="accent1">
                    <a:lumMod val="75000"/>
                  </a:schemeClr>
                </a:solidFill>
              </a:rPr>
              <a:t>R</a:t>
            </a:r>
            <a:r>
              <a:rPr lang="en-US" dirty="0" smtClean="0">
                <a:solidFill>
                  <a:schemeClr val="accent1">
                    <a:lumMod val="75000"/>
                  </a:schemeClr>
                </a:solidFill>
              </a:rPr>
              <a:t>equirements</a:t>
            </a:r>
            <a:endParaRPr lang="fr-FR" dirty="0">
              <a:solidFill>
                <a:schemeClr val="accent1">
                  <a:lumMod val="75000"/>
                </a:schemeClr>
              </a:solidFill>
            </a:endParaRPr>
          </a:p>
        </p:txBody>
      </p:sp>
    </p:spTree>
    <p:extLst>
      <p:ext uri="{BB962C8B-B14F-4D97-AF65-F5344CB8AC3E}">
        <p14:creationId xmlns:p14="http://schemas.microsoft.com/office/powerpoint/2010/main" val="3248805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2"/>
          <a:stretch>
            <a:fillRect/>
          </a:stretch>
        </p:blipFill>
        <p:spPr>
          <a:xfrm>
            <a:off x="1" y="0"/>
            <a:ext cx="9144000" cy="6880771"/>
          </a:xfrm>
          <a:prstGeom prst="rect">
            <a:avLst/>
          </a:prstGeom>
        </p:spPr>
      </p:pic>
      <p:sp>
        <p:nvSpPr>
          <p:cNvPr id="4" name="Date Placeholder 3"/>
          <p:cNvSpPr>
            <a:spLocks noGrp="1"/>
          </p:cNvSpPr>
          <p:nvPr>
            <p:ph type="dt" sz="half" idx="10"/>
          </p:nvPr>
        </p:nvSpPr>
        <p:spPr/>
        <p:txBody>
          <a:bodyPr/>
          <a:lstStyle/>
          <a:p>
            <a:r>
              <a:rPr lang="x-none" smtClean="0"/>
              <a:t>A. Latina</a:t>
            </a:r>
            <a:endParaRPr lang="en-US"/>
          </a:p>
        </p:txBody>
      </p:sp>
    </p:spTree>
    <p:extLst>
      <p:ext uri="{BB962C8B-B14F-4D97-AF65-F5344CB8AC3E}">
        <p14:creationId xmlns:p14="http://schemas.microsoft.com/office/powerpoint/2010/main" val="7126951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idx="4294967295"/>
          </p:nvPr>
        </p:nvSpPr>
        <p:spPr>
          <a:xfrm>
            <a:off x="936480" y="116632"/>
            <a:ext cx="7956000" cy="720000"/>
          </a:xfrm>
        </p:spPr>
        <p:txBody>
          <a:bodyPr/>
          <a:lstStyle/>
          <a:p>
            <a:r>
              <a:rPr lang="en-US" dirty="0" smtClean="0">
                <a:solidFill>
                  <a:schemeClr val="accent1">
                    <a:lumMod val="75000"/>
                  </a:schemeClr>
                </a:solidFill>
              </a:rPr>
              <a:t>CLIC Module R&amp;D</a:t>
            </a:r>
            <a:endParaRPr lang="en-US" dirty="0">
              <a:solidFill>
                <a:schemeClr val="accent1">
                  <a:lumMod val="75000"/>
                </a:schemeClr>
              </a:solidFill>
            </a:endParaRPr>
          </a:p>
        </p:txBody>
      </p:sp>
      <p:pic>
        <p:nvPicPr>
          <p:cNvPr id="13"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2816932"/>
            <a:ext cx="3984443" cy="2988332"/>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Picture 1"/>
          <p:cNvPicPr>
            <a:picLocks noChangeAspect="1"/>
          </p:cNvPicPr>
          <p:nvPr/>
        </p:nvPicPr>
        <p:blipFill>
          <a:blip r:embed="rId3"/>
          <a:stretch>
            <a:fillRect/>
          </a:stretch>
        </p:blipFill>
        <p:spPr>
          <a:xfrm>
            <a:off x="4499992" y="2708920"/>
            <a:ext cx="4546749" cy="3456384"/>
          </a:xfrm>
          <a:prstGeom prst="rect">
            <a:avLst/>
          </a:prstGeom>
          <a:ln>
            <a:noFill/>
          </a:ln>
          <a:effectLst>
            <a:softEdge rad="112500"/>
          </a:effectLst>
        </p:spPr>
      </p:pic>
      <p:sp>
        <p:nvSpPr>
          <p:cNvPr id="3" name="TextBox 2"/>
          <p:cNvSpPr txBox="1"/>
          <p:nvPr/>
        </p:nvSpPr>
        <p:spPr>
          <a:xfrm>
            <a:off x="323528" y="1431066"/>
            <a:ext cx="3924437" cy="923330"/>
          </a:xfrm>
          <a:prstGeom prst="rect">
            <a:avLst/>
          </a:prstGeom>
          <a:noFill/>
        </p:spPr>
        <p:txBody>
          <a:bodyPr wrap="square" rtlCol="0">
            <a:spAutoFit/>
          </a:bodyPr>
          <a:lstStyle/>
          <a:p>
            <a:r>
              <a:rPr lang="en-GB" dirty="0" smtClean="0"/>
              <a:t>CLIC prototype Module with real RF components installed in CTF3 and tested with drive and probe beam</a:t>
            </a:r>
            <a:endParaRPr lang="en-GB" dirty="0"/>
          </a:p>
        </p:txBody>
      </p:sp>
      <p:sp>
        <p:nvSpPr>
          <p:cNvPr id="14" name="TextBox 13"/>
          <p:cNvSpPr txBox="1"/>
          <p:nvPr/>
        </p:nvSpPr>
        <p:spPr>
          <a:xfrm>
            <a:off x="4581121" y="1292567"/>
            <a:ext cx="3924437" cy="1200329"/>
          </a:xfrm>
          <a:prstGeom prst="rect">
            <a:avLst/>
          </a:prstGeom>
          <a:noFill/>
        </p:spPr>
        <p:txBody>
          <a:bodyPr wrap="square" rtlCol="0">
            <a:spAutoFit/>
          </a:bodyPr>
          <a:lstStyle/>
          <a:p>
            <a:r>
              <a:rPr lang="en-GB" dirty="0" smtClean="0"/>
              <a:t>CLIC mechanical test modules with mock up components in a dedicated Lab for thermo-mechanical, alignment and integration testing. </a:t>
            </a:r>
            <a:endParaRPr lang="en-GB" dirty="0"/>
          </a:p>
        </p:txBody>
      </p:sp>
      <p:sp>
        <p:nvSpPr>
          <p:cNvPr id="4" name="TextBox 3"/>
          <p:cNvSpPr txBox="1"/>
          <p:nvPr/>
        </p:nvSpPr>
        <p:spPr>
          <a:xfrm>
            <a:off x="179512" y="2492896"/>
            <a:ext cx="648072" cy="707886"/>
          </a:xfrm>
          <a:prstGeom prst="rect">
            <a:avLst/>
          </a:prstGeom>
          <a:noFill/>
        </p:spPr>
        <p:txBody>
          <a:bodyPr wrap="square" rtlCol="0">
            <a:spAutoFit/>
          </a:bodyPr>
          <a:lstStyle/>
          <a:p>
            <a:r>
              <a:rPr lang="en-GB" sz="4000" b="1" dirty="0" smtClean="0">
                <a:solidFill>
                  <a:schemeClr val="accent1">
                    <a:lumMod val="50000"/>
                  </a:schemeClr>
                </a:solidFill>
                <a:effectLst>
                  <a:outerShdw blurRad="38100" dist="38100" dir="2700000" algn="tl">
                    <a:srgbClr val="000000">
                      <a:alpha val="43137"/>
                    </a:srgbClr>
                  </a:outerShdw>
                </a:effectLst>
                <a:latin typeface="Bodoni MT" panose="02070603080606020203" pitchFamily="18" charset="0"/>
              </a:rPr>
              <a:t>A</a:t>
            </a:r>
            <a:endParaRPr lang="en-GB" sz="4000" b="1" dirty="0">
              <a:solidFill>
                <a:schemeClr val="accent1">
                  <a:lumMod val="50000"/>
                </a:schemeClr>
              </a:solidFill>
              <a:effectLst>
                <a:outerShdw blurRad="38100" dist="38100" dir="2700000" algn="tl">
                  <a:srgbClr val="000000">
                    <a:alpha val="43137"/>
                  </a:srgbClr>
                </a:outerShdw>
              </a:effectLst>
              <a:latin typeface="Bodoni MT" panose="02070603080606020203" pitchFamily="18" charset="0"/>
            </a:endParaRPr>
          </a:p>
        </p:txBody>
      </p:sp>
      <p:sp>
        <p:nvSpPr>
          <p:cNvPr id="8" name="TextBox 7"/>
          <p:cNvSpPr txBox="1"/>
          <p:nvPr/>
        </p:nvSpPr>
        <p:spPr>
          <a:xfrm>
            <a:off x="4590444" y="2492896"/>
            <a:ext cx="648072" cy="707886"/>
          </a:xfrm>
          <a:prstGeom prst="rect">
            <a:avLst/>
          </a:prstGeom>
          <a:noFill/>
        </p:spPr>
        <p:txBody>
          <a:bodyPr wrap="square" rtlCol="0">
            <a:spAutoFit/>
          </a:bodyPr>
          <a:lstStyle/>
          <a:p>
            <a:r>
              <a:rPr lang="en-GB" sz="4000" b="1" dirty="0">
                <a:solidFill>
                  <a:schemeClr val="accent1">
                    <a:lumMod val="50000"/>
                  </a:schemeClr>
                </a:solidFill>
                <a:effectLst>
                  <a:outerShdw blurRad="38100" dist="38100" dir="2700000" algn="tl">
                    <a:srgbClr val="000000">
                      <a:alpha val="43137"/>
                    </a:srgbClr>
                  </a:outerShdw>
                </a:effectLst>
                <a:latin typeface="Bodoni MT" panose="02070603080606020203" pitchFamily="18" charset="0"/>
              </a:rPr>
              <a:t>B</a:t>
            </a:r>
          </a:p>
        </p:txBody>
      </p:sp>
    </p:spTree>
    <p:extLst>
      <p:ext uri="{BB962C8B-B14F-4D97-AF65-F5344CB8AC3E}">
        <p14:creationId xmlns:p14="http://schemas.microsoft.com/office/powerpoint/2010/main" val="4201373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AutoShape 7"/>
          <p:cNvSpPr>
            <a:spLocks noChangeArrowheads="1"/>
          </p:cNvSpPr>
          <p:nvPr/>
        </p:nvSpPr>
        <p:spPr bwMode="auto">
          <a:xfrm>
            <a:off x="1115616" y="1628800"/>
            <a:ext cx="6858000" cy="1123611"/>
          </a:xfrm>
          <a:prstGeom prst="roundRect">
            <a:avLst>
              <a:gd name="adj" fmla="val 16667"/>
            </a:avLst>
          </a:prstGeom>
          <a:solidFill>
            <a:schemeClr val="accent1">
              <a:lumMod val="20000"/>
              <a:lumOff val="80000"/>
            </a:schemeClr>
          </a:solidFill>
          <a:ln w="22225">
            <a:solidFill>
              <a:schemeClr val="accent1">
                <a:lumMod val="20000"/>
                <a:lumOff val="80000"/>
              </a:schemeClr>
            </a:solidFill>
          </a:ln>
          <a:effectLst/>
        </p:spPr>
        <p:txBody>
          <a:bodyPr wrap="none" anchor="ctr"/>
          <a:lstStyle/>
          <a:p>
            <a:pPr algn="ctr"/>
            <a:endParaRPr lang="pl-PL" altLang="en-US" sz="1500" dirty="0">
              <a:solidFill>
                <a:schemeClr val="bg2">
                  <a:lumMod val="20000"/>
                  <a:lumOff val="80000"/>
                </a:schemeClr>
              </a:solidFill>
              <a:latin typeface="Ubuntu" panose="020B0504030602030204" pitchFamily="34" charset="0"/>
            </a:endParaRPr>
          </a:p>
        </p:txBody>
      </p:sp>
      <p:sp>
        <p:nvSpPr>
          <p:cNvPr id="22" name="AutoShape 7"/>
          <p:cNvSpPr>
            <a:spLocks noChangeArrowheads="1"/>
          </p:cNvSpPr>
          <p:nvPr/>
        </p:nvSpPr>
        <p:spPr bwMode="auto">
          <a:xfrm>
            <a:off x="1115616" y="2793068"/>
            <a:ext cx="6858000" cy="3065465"/>
          </a:xfrm>
          <a:prstGeom prst="roundRect">
            <a:avLst>
              <a:gd name="adj" fmla="val 16667"/>
            </a:avLst>
          </a:prstGeom>
          <a:solidFill>
            <a:schemeClr val="accent1">
              <a:lumMod val="20000"/>
              <a:lumOff val="80000"/>
            </a:schemeClr>
          </a:solidFill>
          <a:ln w="22225">
            <a:solidFill>
              <a:schemeClr val="accent1">
                <a:lumMod val="20000"/>
                <a:lumOff val="80000"/>
              </a:schemeClr>
            </a:solidFill>
          </a:ln>
          <a:effectLst/>
        </p:spPr>
        <p:txBody>
          <a:bodyPr wrap="none" anchor="ctr"/>
          <a:lstStyle/>
          <a:p>
            <a:pPr algn="ctr"/>
            <a:endParaRPr lang="pl-PL" altLang="en-US" sz="1500" dirty="0">
              <a:solidFill>
                <a:schemeClr val="bg2">
                  <a:lumMod val="20000"/>
                  <a:lumOff val="80000"/>
                </a:schemeClr>
              </a:solidFill>
              <a:latin typeface="Ubuntu" panose="020B0504030602030204" pitchFamily="34" charset="0"/>
            </a:endParaRPr>
          </a:p>
        </p:txBody>
      </p:sp>
      <p:sp>
        <p:nvSpPr>
          <p:cNvPr id="23" name="Title 1"/>
          <p:cNvSpPr txBox="1">
            <a:spLocks/>
          </p:cNvSpPr>
          <p:nvPr/>
        </p:nvSpPr>
        <p:spPr>
          <a:xfrm>
            <a:off x="2225842" y="409951"/>
            <a:ext cx="6170141" cy="536880"/>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a:lstStyle>
          <a:p>
            <a:r>
              <a:rPr lang="en-US" sz="2700" dirty="0">
                <a:solidFill>
                  <a:schemeClr val="accent5">
                    <a:lumMod val="50000"/>
                  </a:schemeClr>
                </a:solidFill>
              </a:rPr>
              <a:t>CLIC project: alignment strategy</a:t>
            </a:r>
          </a:p>
        </p:txBody>
      </p:sp>
      <p:sp>
        <p:nvSpPr>
          <p:cNvPr id="24" name="AutoShape 7"/>
          <p:cNvSpPr>
            <a:spLocks noChangeArrowheads="1"/>
          </p:cNvSpPr>
          <p:nvPr/>
        </p:nvSpPr>
        <p:spPr bwMode="auto">
          <a:xfrm>
            <a:off x="3352849" y="1779460"/>
            <a:ext cx="2551176" cy="411146"/>
          </a:xfrm>
          <a:prstGeom prst="roundRect">
            <a:avLst>
              <a:gd name="adj" fmla="val 16667"/>
            </a:avLst>
          </a:prstGeom>
          <a:solidFill>
            <a:srgbClr val="5197CC"/>
          </a:solidFill>
          <a:ln>
            <a:noFill/>
          </a:ln>
          <a:effectLst/>
        </p:spPr>
        <p:txBody>
          <a:bodyPr wrap="none" anchor="ctr"/>
          <a:lstStyle/>
          <a:p>
            <a:pPr algn="ctr"/>
            <a:r>
              <a:rPr lang="en-US" altLang="en-US" sz="1500" dirty="0">
                <a:solidFill>
                  <a:schemeClr val="bg2">
                    <a:lumMod val="20000"/>
                    <a:lumOff val="80000"/>
                  </a:schemeClr>
                </a:solidFill>
                <a:latin typeface="Ubuntu" panose="020B0504030602030204" pitchFamily="34" charset="0"/>
              </a:rPr>
              <a:t>Mechanical pre-alignment</a:t>
            </a:r>
          </a:p>
        </p:txBody>
      </p:sp>
      <p:sp>
        <p:nvSpPr>
          <p:cNvPr id="25" name="AutoShape 7"/>
          <p:cNvSpPr>
            <a:spLocks noChangeArrowheads="1"/>
          </p:cNvSpPr>
          <p:nvPr/>
        </p:nvSpPr>
        <p:spPr bwMode="auto">
          <a:xfrm>
            <a:off x="3352849" y="2289205"/>
            <a:ext cx="2536173" cy="411146"/>
          </a:xfrm>
          <a:prstGeom prst="roundRect">
            <a:avLst>
              <a:gd name="adj" fmla="val 16667"/>
            </a:avLst>
          </a:prstGeom>
          <a:solidFill>
            <a:srgbClr val="5197CC"/>
          </a:solidFill>
          <a:ln>
            <a:noFill/>
          </a:ln>
          <a:effectLst/>
        </p:spPr>
        <p:txBody>
          <a:bodyPr wrap="none" anchor="ctr"/>
          <a:lstStyle/>
          <a:p>
            <a:pPr algn="ctr"/>
            <a:r>
              <a:rPr lang="en-US" altLang="en-US" sz="1500" dirty="0">
                <a:solidFill>
                  <a:schemeClr val="bg2">
                    <a:lumMod val="20000"/>
                    <a:lumOff val="80000"/>
                  </a:schemeClr>
                </a:solidFill>
                <a:latin typeface="Ubuntu" panose="020B0504030602030204" pitchFamily="34" charset="0"/>
              </a:rPr>
              <a:t>Active pre-alignment</a:t>
            </a:r>
          </a:p>
        </p:txBody>
      </p:sp>
      <p:sp>
        <p:nvSpPr>
          <p:cNvPr id="26" name="AutoShape 7"/>
          <p:cNvSpPr>
            <a:spLocks noChangeArrowheads="1"/>
          </p:cNvSpPr>
          <p:nvPr/>
        </p:nvSpPr>
        <p:spPr bwMode="auto">
          <a:xfrm>
            <a:off x="1242797" y="3262033"/>
            <a:ext cx="6687921" cy="405659"/>
          </a:xfrm>
          <a:prstGeom prst="roundRect">
            <a:avLst>
              <a:gd name="adj" fmla="val 16667"/>
            </a:avLst>
          </a:prstGeom>
          <a:solidFill>
            <a:srgbClr val="5197CC"/>
          </a:solidFill>
          <a:ln>
            <a:noFill/>
          </a:ln>
          <a:effectLst/>
        </p:spPr>
        <p:txBody>
          <a:bodyPr wrap="none" anchor="ctr"/>
          <a:lstStyle/>
          <a:p>
            <a:pPr algn="ctr"/>
            <a:r>
              <a:rPr lang="en-US" altLang="en-US" sz="1500" dirty="0">
                <a:solidFill>
                  <a:schemeClr val="bg2">
                    <a:lumMod val="20000"/>
                    <a:lumOff val="80000"/>
                  </a:schemeClr>
                </a:solidFill>
                <a:latin typeface="Ubuntu" panose="020B0504030602030204" pitchFamily="34" charset="0"/>
              </a:rPr>
              <a:t>Beam based Alignment &amp; Beam based feedbacks</a:t>
            </a:r>
          </a:p>
        </p:txBody>
      </p:sp>
      <p:sp>
        <p:nvSpPr>
          <p:cNvPr id="27" name="AutoShape 7"/>
          <p:cNvSpPr>
            <a:spLocks noChangeArrowheads="1"/>
          </p:cNvSpPr>
          <p:nvPr/>
        </p:nvSpPr>
        <p:spPr bwMode="auto">
          <a:xfrm>
            <a:off x="1237570" y="3791991"/>
            <a:ext cx="1494973" cy="515979"/>
          </a:xfrm>
          <a:prstGeom prst="roundRect">
            <a:avLst>
              <a:gd name="adj" fmla="val 16667"/>
            </a:avLst>
          </a:prstGeom>
          <a:solidFill>
            <a:srgbClr val="5197CC"/>
          </a:solidFill>
          <a:ln>
            <a:noFill/>
          </a:ln>
          <a:effectLst/>
        </p:spPr>
        <p:txBody>
          <a:bodyPr wrap="none" anchor="ctr"/>
          <a:lstStyle/>
          <a:p>
            <a:pPr algn="ctr"/>
            <a:r>
              <a:rPr lang="en-US" altLang="en-US" sz="1500" dirty="0">
                <a:solidFill>
                  <a:schemeClr val="bg2">
                    <a:lumMod val="20000"/>
                    <a:lumOff val="80000"/>
                  </a:schemeClr>
                </a:solidFill>
                <a:latin typeface="Ubuntu" panose="020B0504030602030204" pitchFamily="34" charset="0"/>
              </a:rPr>
              <a:t>One to one </a:t>
            </a:r>
          </a:p>
          <a:p>
            <a:pPr algn="ctr"/>
            <a:r>
              <a:rPr lang="en-US" altLang="en-US" sz="1500" dirty="0">
                <a:solidFill>
                  <a:schemeClr val="bg2">
                    <a:lumMod val="20000"/>
                    <a:lumOff val="80000"/>
                  </a:schemeClr>
                </a:solidFill>
                <a:latin typeface="Ubuntu" panose="020B0504030602030204" pitchFamily="34" charset="0"/>
              </a:rPr>
              <a:t>steering</a:t>
            </a:r>
          </a:p>
        </p:txBody>
      </p:sp>
      <p:sp>
        <p:nvSpPr>
          <p:cNvPr id="28" name="AutoShape 7"/>
          <p:cNvSpPr>
            <a:spLocks noChangeArrowheads="1"/>
          </p:cNvSpPr>
          <p:nvPr/>
        </p:nvSpPr>
        <p:spPr bwMode="auto">
          <a:xfrm>
            <a:off x="3076763" y="3791369"/>
            <a:ext cx="2273737" cy="515978"/>
          </a:xfrm>
          <a:prstGeom prst="roundRect">
            <a:avLst>
              <a:gd name="adj" fmla="val 16667"/>
            </a:avLst>
          </a:prstGeom>
          <a:solidFill>
            <a:srgbClr val="5197CC"/>
          </a:solidFill>
          <a:ln>
            <a:noFill/>
          </a:ln>
          <a:effectLst/>
        </p:spPr>
        <p:txBody>
          <a:bodyPr wrap="none" anchor="ctr"/>
          <a:lstStyle/>
          <a:p>
            <a:pPr algn="ctr"/>
            <a:r>
              <a:rPr lang="en-US" altLang="en-US" sz="1500" dirty="0">
                <a:solidFill>
                  <a:schemeClr val="bg2">
                    <a:lumMod val="20000"/>
                    <a:lumOff val="80000"/>
                  </a:schemeClr>
                </a:solidFill>
                <a:latin typeface="Ubuntu" panose="020B0504030602030204" pitchFamily="34" charset="0"/>
              </a:rPr>
              <a:t>Dispersion Free </a:t>
            </a:r>
          </a:p>
          <a:p>
            <a:pPr algn="ctr"/>
            <a:r>
              <a:rPr lang="en-US" altLang="en-US" sz="1500" dirty="0">
                <a:solidFill>
                  <a:schemeClr val="bg2">
                    <a:lumMod val="20000"/>
                    <a:lumOff val="80000"/>
                  </a:schemeClr>
                </a:solidFill>
                <a:latin typeface="Ubuntu" panose="020B0504030602030204" pitchFamily="34" charset="0"/>
              </a:rPr>
              <a:t>Steering</a:t>
            </a:r>
          </a:p>
        </p:txBody>
      </p:sp>
      <p:sp>
        <p:nvSpPr>
          <p:cNvPr id="29" name="AutoShape 7"/>
          <p:cNvSpPr>
            <a:spLocks noChangeArrowheads="1"/>
          </p:cNvSpPr>
          <p:nvPr/>
        </p:nvSpPr>
        <p:spPr bwMode="auto">
          <a:xfrm>
            <a:off x="5647339" y="3805792"/>
            <a:ext cx="2259990" cy="515978"/>
          </a:xfrm>
          <a:prstGeom prst="roundRect">
            <a:avLst>
              <a:gd name="adj" fmla="val 16667"/>
            </a:avLst>
          </a:prstGeom>
          <a:solidFill>
            <a:srgbClr val="5197CC"/>
          </a:solidFill>
          <a:ln>
            <a:noFill/>
          </a:ln>
          <a:effectLst/>
        </p:spPr>
        <p:txBody>
          <a:bodyPr wrap="none" anchor="ctr"/>
          <a:lstStyle/>
          <a:p>
            <a:pPr algn="ctr"/>
            <a:r>
              <a:rPr lang="en-US" altLang="en-US" sz="1500" dirty="0">
                <a:solidFill>
                  <a:schemeClr val="bg2">
                    <a:lumMod val="20000"/>
                    <a:lumOff val="80000"/>
                  </a:schemeClr>
                </a:solidFill>
                <a:latin typeface="Ubuntu" panose="020B0504030602030204" pitchFamily="34" charset="0"/>
              </a:rPr>
              <a:t>Minimization of </a:t>
            </a:r>
          </a:p>
          <a:p>
            <a:pPr algn="ctr"/>
            <a:r>
              <a:rPr lang="en-US" altLang="en-US" sz="1500" dirty="0">
                <a:solidFill>
                  <a:schemeClr val="bg2">
                    <a:lumMod val="20000"/>
                    <a:lumOff val="80000"/>
                  </a:schemeClr>
                </a:solidFill>
                <a:latin typeface="Ubuntu" panose="020B0504030602030204" pitchFamily="34" charset="0"/>
              </a:rPr>
              <a:t>AS offsets</a:t>
            </a:r>
          </a:p>
        </p:txBody>
      </p:sp>
      <p:sp>
        <p:nvSpPr>
          <p:cNvPr id="30" name="AutoShape 7"/>
          <p:cNvSpPr>
            <a:spLocks noChangeArrowheads="1"/>
          </p:cNvSpPr>
          <p:nvPr/>
        </p:nvSpPr>
        <p:spPr bwMode="auto">
          <a:xfrm>
            <a:off x="1235973" y="4469215"/>
            <a:ext cx="1496570" cy="964695"/>
          </a:xfrm>
          <a:prstGeom prst="roundRect">
            <a:avLst>
              <a:gd name="adj" fmla="val 16667"/>
            </a:avLst>
          </a:prstGeom>
          <a:solidFill>
            <a:schemeClr val="bg1"/>
          </a:solidFill>
          <a:ln w="22225">
            <a:solidFill>
              <a:srgbClr val="0070C0"/>
            </a:solidFill>
          </a:ln>
          <a:effectLst/>
        </p:spPr>
        <p:txBody>
          <a:bodyPr wrap="none" anchor="ctr"/>
          <a:lstStyle/>
          <a:p>
            <a:pPr algn="ctr"/>
            <a:r>
              <a:rPr lang="en-US" altLang="en-US" sz="1500" dirty="0">
                <a:solidFill>
                  <a:srgbClr val="002060"/>
                </a:solidFill>
                <a:latin typeface="Ubuntu" panose="020B0504030602030204" pitchFamily="34" charset="0"/>
              </a:rPr>
              <a:t>Make the beam </a:t>
            </a:r>
          </a:p>
          <a:p>
            <a:pPr algn="ctr"/>
            <a:r>
              <a:rPr lang="en-US" altLang="en-US" sz="1500" dirty="0">
                <a:solidFill>
                  <a:srgbClr val="002060"/>
                </a:solidFill>
                <a:latin typeface="Ubuntu" panose="020B0504030602030204" pitchFamily="34" charset="0"/>
              </a:rPr>
              <a:t>pass through</a:t>
            </a:r>
          </a:p>
        </p:txBody>
      </p:sp>
      <p:sp>
        <p:nvSpPr>
          <p:cNvPr id="31" name="AutoShape 7"/>
          <p:cNvSpPr>
            <a:spLocks noChangeArrowheads="1"/>
          </p:cNvSpPr>
          <p:nvPr/>
        </p:nvSpPr>
        <p:spPr bwMode="auto">
          <a:xfrm>
            <a:off x="3076762" y="4469214"/>
            <a:ext cx="2273737" cy="964696"/>
          </a:xfrm>
          <a:prstGeom prst="roundRect">
            <a:avLst>
              <a:gd name="adj" fmla="val 16667"/>
            </a:avLst>
          </a:prstGeom>
          <a:solidFill>
            <a:schemeClr val="bg1"/>
          </a:solidFill>
          <a:ln w="22225">
            <a:solidFill>
              <a:srgbClr val="0070C0"/>
            </a:solidFill>
          </a:ln>
          <a:effectLst/>
        </p:spPr>
        <p:txBody>
          <a:bodyPr wrap="none" anchor="ctr"/>
          <a:lstStyle/>
          <a:p>
            <a:pPr algn="ctr"/>
            <a:r>
              <a:rPr lang="en-US" altLang="en-US" sz="1500" dirty="0">
                <a:solidFill>
                  <a:srgbClr val="002060"/>
                </a:solidFill>
                <a:latin typeface="Ubuntu" panose="020B0504030602030204" pitchFamily="34" charset="0"/>
              </a:rPr>
              <a:t>Optimize the position of </a:t>
            </a:r>
          </a:p>
          <a:p>
            <a:pPr algn="ctr"/>
            <a:r>
              <a:rPr lang="en-US" altLang="en-US" sz="1500" dirty="0">
                <a:solidFill>
                  <a:srgbClr val="002060"/>
                </a:solidFill>
                <a:latin typeface="Ubuntu" panose="020B0504030602030204" pitchFamily="34" charset="0"/>
              </a:rPr>
              <a:t>BPM &amp; quads by varying </a:t>
            </a:r>
          </a:p>
          <a:p>
            <a:pPr algn="ctr"/>
            <a:r>
              <a:rPr lang="en-US" altLang="en-US" sz="1500" dirty="0">
                <a:solidFill>
                  <a:srgbClr val="002060"/>
                </a:solidFill>
                <a:latin typeface="Ubuntu" panose="020B0504030602030204" pitchFamily="34" charset="0"/>
              </a:rPr>
              <a:t>the beam energy</a:t>
            </a:r>
          </a:p>
        </p:txBody>
      </p:sp>
      <p:sp>
        <p:nvSpPr>
          <p:cNvPr id="32" name="AutoShape 7"/>
          <p:cNvSpPr>
            <a:spLocks noChangeArrowheads="1"/>
          </p:cNvSpPr>
          <p:nvPr/>
        </p:nvSpPr>
        <p:spPr bwMode="auto">
          <a:xfrm>
            <a:off x="5647339" y="4483014"/>
            <a:ext cx="2259990" cy="964696"/>
          </a:xfrm>
          <a:prstGeom prst="roundRect">
            <a:avLst>
              <a:gd name="adj" fmla="val 16667"/>
            </a:avLst>
          </a:prstGeom>
          <a:solidFill>
            <a:schemeClr val="bg1"/>
          </a:solidFill>
          <a:ln w="22225">
            <a:solidFill>
              <a:srgbClr val="0070C0"/>
            </a:solidFill>
          </a:ln>
          <a:effectLst/>
        </p:spPr>
        <p:txBody>
          <a:bodyPr wrap="none" anchor="ctr"/>
          <a:lstStyle/>
          <a:p>
            <a:pPr algn="ctr"/>
            <a:r>
              <a:rPr lang="en-US" altLang="en-US" sz="1500" dirty="0">
                <a:solidFill>
                  <a:srgbClr val="002060"/>
                </a:solidFill>
                <a:latin typeface="Ubuntu" panose="020B0504030602030204" pitchFamily="34" charset="0"/>
              </a:rPr>
              <a:t>Using </a:t>
            </a:r>
            <a:r>
              <a:rPr lang="en-US" altLang="en-US" sz="1500" dirty="0" err="1">
                <a:solidFill>
                  <a:srgbClr val="002060"/>
                </a:solidFill>
                <a:latin typeface="Ubuntu" panose="020B0504030602030204" pitchFamily="34" charset="0"/>
              </a:rPr>
              <a:t>wakefield</a:t>
            </a:r>
            <a:r>
              <a:rPr lang="en-US" altLang="en-US" sz="1500" dirty="0">
                <a:solidFill>
                  <a:srgbClr val="002060"/>
                </a:solidFill>
                <a:latin typeface="Ubuntu" panose="020B0504030602030204" pitchFamily="34" charset="0"/>
              </a:rPr>
              <a:t> </a:t>
            </a:r>
          </a:p>
          <a:p>
            <a:pPr algn="ctr"/>
            <a:r>
              <a:rPr lang="en-US" altLang="en-US" sz="1500" dirty="0">
                <a:solidFill>
                  <a:srgbClr val="002060"/>
                </a:solidFill>
                <a:latin typeface="Ubuntu" panose="020B0504030602030204" pitchFamily="34" charset="0"/>
              </a:rPr>
              <a:t>monitors &amp;</a:t>
            </a:r>
          </a:p>
          <a:p>
            <a:pPr algn="ctr"/>
            <a:r>
              <a:rPr lang="en-US" altLang="en-US" sz="1500" dirty="0">
                <a:solidFill>
                  <a:srgbClr val="002060"/>
                </a:solidFill>
                <a:latin typeface="Ubuntu" panose="020B0504030602030204" pitchFamily="34" charset="0"/>
              </a:rPr>
              <a:t>girders actuators</a:t>
            </a:r>
          </a:p>
        </p:txBody>
      </p:sp>
      <p:sp>
        <p:nvSpPr>
          <p:cNvPr id="33" name="TextBox 32"/>
          <p:cNvSpPr txBox="1"/>
          <p:nvPr/>
        </p:nvSpPr>
        <p:spPr>
          <a:xfrm>
            <a:off x="1538007" y="2793068"/>
            <a:ext cx="895634" cy="507831"/>
          </a:xfrm>
          <a:prstGeom prst="rect">
            <a:avLst/>
          </a:prstGeom>
          <a:noFill/>
        </p:spPr>
        <p:txBody>
          <a:bodyPr wrap="square" rtlCol="0">
            <a:spAutoFit/>
          </a:bodyPr>
          <a:lstStyle/>
          <a:p>
            <a:r>
              <a:rPr lang="fr-CH" sz="1350" b="1" dirty="0">
                <a:solidFill>
                  <a:schemeClr val="accent5">
                    <a:lumMod val="75000"/>
                  </a:schemeClr>
                </a:solidFill>
                <a:latin typeface="Ubuntu Medium"/>
              </a:rPr>
              <a:t>Beam on</a:t>
            </a:r>
            <a:endParaRPr lang="en-GB" sz="1350" b="1" dirty="0">
              <a:solidFill>
                <a:schemeClr val="accent5">
                  <a:lumMod val="75000"/>
                </a:schemeClr>
              </a:solidFill>
              <a:latin typeface="Ubuntu Medium"/>
            </a:endParaRPr>
          </a:p>
        </p:txBody>
      </p:sp>
      <p:sp>
        <p:nvSpPr>
          <p:cNvPr id="34" name="TextBox 33"/>
          <p:cNvSpPr txBox="1"/>
          <p:nvPr/>
        </p:nvSpPr>
        <p:spPr>
          <a:xfrm>
            <a:off x="1577547" y="1708033"/>
            <a:ext cx="895634" cy="507831"/>
          </a:xfrm>
          <a:prstGeom prst="rect">
            <a:avLst/>
          </a:prstGeom>
          <a:noFill/>
        </p:spPr>
        <p:txBody>
          <a:bodyPr wrap="square" rtlCol="0">
            <a:spAutoFit/>
          </a:bodyPr>
          <a:lstStyle/>
          <a:p>
            <a:r>
              <a:rPr lang="fr-CH" sz="1350" b="1" dirty="0">
                <a:solidFill>
                  <a:schemeClr val="accent5">
                    <a:lumMod val="75000"/>
                  </a:schemeClr>
                </a:solidFill>
                <a:latin typeface="Ubuntu Medium"/>
              </a:rPr>
              <a:t>Beam off</a:t>
            </a:r>
            <a:endParaRPr lang="en-GB" sz="1350" b="1" dirty="0">
              <a:solidFill>
                <a:schemeClr val="accent5">
                  <a:lumMod val="75000"/>
                </a:schemeClr>
              </a:solidFill>
              <a:latin typeface="Ubuntu Medium"/>
            </a:endParaRPr>
          </a:p>
        </p:txBody>
      </p:sp>
      <p:sp>
        <p:nvSpPr>
          <p:cNvPr id="35" name="Down Arrow 34"/>
          <p:cNvSpPr/>
          <p:nvPr/>
        </p:nvSpPr>
        <p:spPr>
          <a:xfrm rot="16200000">
            <a:off x="3414702" y="4914170"/>
            <a:ext cx="262568" cy="1530024"/>
          </a:xfrm>
          <a:prstGeom prst="downArrow">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36" name="TextBox 35"/>
          <p:cNvSpPr txBox="1"/>
          <p:nvPr/>
        </p:nvSpPr>
        <p:spPr>
          <a:xfrm>
            <a:off x="4356803" y="5540682"/>
            <a:ext cx="3214072" cy="300082"/>
          </a:xfrm>
          <a:prstGeom prst="rect">
            <a:avLst/>
          </a:prstGeom>
          <a:noFill/>
        </p:spPr>
        <p:txBody>
          <a:bodyPr wrap="square" rtlCol="0">
            <a:spAutoFit/>
          </a:bodyPr>
          <a:lstStyle/>
          <a:p>
            <a:r>
              <a:rPr lang="en-US" sz="1350" b="1" dirty="0">
                <a:solidFill>
                  <a:schemeClr val="accent5">
                    <a:lumMod val="75000"/>
                  </a:schemeClr>
                </a:solidFill>
                <a:latin typeface="Ubuntu Medium"/>
              </a:rPr>
              <a:t>Minimization of the emittance growth</a:t>
            </a:r>
          </a:p>
        </p:txBody>
      </p:sp>
      <p:sp>
        <p:nvSpPr>
          <p:cNvPr id="37" name="TextBox 36"/>
          <p:cNvSpPr txBox="1"/>
          <p:nvPr/>
        </p:nvSpPr>
        <p:spPr>
          <a:xfrm>
            <a:off x="5904025" y="1834067"/>
            <a:ext cx="2222229" cy="300082"/>
          </a:xfrm>
          <a:prstGeom prst="rect">
            <a:avLst/>
          </a:prstGeom>
          <a:noFill/>
        </p:spPr>
        <p:txBody>
          <a:bodyPr wrap="square" rtlCol="0">
            <a:spAutoFit/>
          </a:bodyPr>
          <a:lstStyle/>
          <a:p>
            <a:r>
              <a:rPr lang="fr-CH" sz="1350" dirty="0"/>
              <a:t>~0.2 - 0.3 mm over 200 m</a:t>
            </a:r>
            <a:endParaRPr lang="en-GB" sz="1350" dirty="0"/>
          </a:p>
        </p:txBody>
      </p:sp>
      <p:sp>
        <p:nvSpPr>
          <p:cNvPr id="38" name="TextBox 37"/>
          <p:cNvSpPr txBox="1"/>
          <p:nvPr/>
        </p:nvSpPr>
        <p:spPr>
          <a:xfrm>
            <a:off x="5904026" y="2356278"/>
            <a:ext cx="2069591" cy="300082"/>
          </a:xfrm>
          <a:prstGeom prst="rect">
            <a:avLst/>
          </a:prstGeom>
          <a:noFill/>
        </p:spPr>
        <p:txBody>
          <a:bodyPr wrap="square" rtlCol="0">
            <a:spAutoFit/>
          </a:bodyPr>
          <a:lstStyle/>
          <a:p>
            <a:r>
              <a:rPr lang="fr-CH" sz="1350" dirty="0"/>
              <a:t>14 - 17 µm over 200 m</a:t>
            </a:r>
            <a:endParaRPr lang="en-GB" sz="1350" dirty="0"/>
          </a:p>
        </p:txBody>
      </p:sp>
    </p:spTree>
    <p:extLst>
      <p:ext uri="{BB962C8B-B14F-4D97-AF65-F5344CB8AC3E}">
        <p14:creationId xmlns:p14="http://schemas.microsoft.com/office/powerpoint/2010/main" val="23506099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a:spLocks noChangeArrowheads="1"/>
          </p:cNvSpPr>
          <p:nvPr/>
        </p:nvSpPr>
        <p:spPr bwMode="auto">
          <a:xfrm>
            <a:off x="92696" y="3120192"/>
            <a:ext cx="3424471" cy="830997"/>
          </a:xfrm>
          <a:prstGeom prst="rect">
            <a:avLst/>
          </a:prstGeom>
          <a:noFill/>
          <a:ln w="9525">
            <a:noFill/>
            <a:miter lim="800000"/>
            <a:headEnd/>
            <a:tailEnd/>
          </a:ln>
        </p:spPr>
        <p:txBody>
          <a:bodyPr wrap="square">
            <a:spAutoFit/>
          </a:bodyPr>
          <a:lstStyle/>
          <a:p>
            <a:r>
              <a:rPr lang="en-US" sz="1600" b="1" dirty="0" smtClean="0">
                <a:solidFill>
                  <a:schemeClr val="tx2"/>
                </a:solidFill>
                <a:latin typeface="Verdana" pitchFamily="34" charset="0"/>
                <a:ea typeface="Verdana" pitchFamily="34" charset="0"/>
                <a:cs typeface="Verdana" pitchFamily="34" charset="0"/>
              </a:rPr>
              <a:t>Budget of alignment errors</a:t>
            </a:r>
            <a:endParaRPr lang="en-US" sz="1600" dirty="0" smtClean="0">
              <a:solidFill>
                <a:schemeClr val="tx2"/>
              </a:solidFill>
              <a:latin typeface="Verdana" pitchFamily="34" charset="0"/>
              <a:ea typeface="Verdana" pitchFamily="34" charset="0"/>
              <a:cs typeface="Verdana" pitchFamily="34" charset="0"/>
            </a:endParaRPr>
          </a:p>
          <a:p>
            <a:pPr marL="742950" lvl="1" indent="-285750">
              <a:buFont typeface="Wingdings" pitchFamily="2" charset="2"/>
              <a:buChar char="ü"/>
            </a:pPr>
            <a:endParaRPr lang="fr-CH" sz="1600" dirty="0">
              <a:solidFill>
                <a:schemeClr val="tx2"/>
              </a:solidFill>
              <a:latin typeface="Verdana" pitchFamily="34" charset="0"/>
              <a:ea typeface="Verdana" pitchFamily="34" charset="0"/>
              <a:cs typeface="Verdana" pitchFamily="34" charset="0"/>
            </a:endParaRPr>
          </a:p>
          <a:p>
            <a:pPr marL="742950" lvl="1" indent="-285750">
              <a:buFont typeface="Wingdings" pitchFamily="2" charset="2"/>
              <a:buChar char="ü"/>
            </a:pPr>
            <a:endParaRPr lang="en-US" sz="1600" dirty="0" smtClean="0">
              <a:solidFill>
                <a:schemeClr val="tx2"/>
              </a:solidFill>
              <a:latin typeface="Verdana" pitchFamily="34" charset="0"/>
              <a:ea typeface="Verdana" pitchFamily="34" charset="0"/>
              <a:cs typeface="Verdana" pitchFamily="34" charset="0"/>
            </a:endParaRPr>
          </a:p>
        </p:txBody>
      </p:sp>
      <p:sp>
        <p:nvSpPr>
          <p:cNvPr id="9" name="Text Box 12"/>
          <p:cNvSpPr txBox="1">
            <a:spLocks noChangeArrowheads="1"/>
          </p:cNvSpPr>
          <p:nvPr/>
        </p:nvSpPr>
        <p:spPr bwMode="auto">
          <a:xfrm>
            <a:off x="3935267" y="1412776"/>
            <a:ext cx="5181600" cy="1692771"/>
          </a:xfrm>
          <a:prstGeom prst="rect">
            <a:avLst/>
          </a:prstGeom>
          <a:noFill/>
          <a:ln w="9525">
            <a:noFill/>
            <a:miter lim="800000"/>
            <a:headEnd/>
            <a:tailEnd/>
          </a:ln>
        </p:spPr>
        <p:txBody>
          <a:bodyPr>
            <a:spAutoFit/>
          </a:bodyPr>
          <a:lstStyle/>
          <a:p>
            <a:pPr algn="just">
              <a:spcBef>
                <a:spcPct val="50000"/>
              </a:spcBef>
            </a:pPr>
            <a:r>
              <a:rPr lang="en-US" sz="1600" dirty="0" smtClean="0">
                <a:solidFill>
                  <a:schemeClr val="tx2"/>
                </a:solidFill>
                <a:latin typeface="Verdana" pitchFamily="34" charset="0"/>
                <a:ea typeface="Verdana" pitchFamily="34" charset="0"/>
                <a:cs typeface="Verdana" pitchFamily="34" charset="0"/>
              </a:rPr>
              <a:t>The zero of each component will be included in a cylinder with a radius of a few microns:</a:t>
            </a:r>
          </a:p>
          <a:p>
            <a:pPr lvl="1" algn="just">
              <a:spcBef>
                <a:spcPct val="50000"/>
              </a:spcBef>
              <a:buFont typeface="Wingdings" pitchFamily="2" charset="2"/>
              <a:buChar char="è"/>
            </a:pPr>
            <a:r>
              <a:rPr lang="en-US" sz="1600" dirty="0" smtClean="0">
                <a:solidFill>
                  <a:schemeClr val="tx2"/>
                </a:solidFill>
                <a:latin typeface="Verdana" pitchFamily="34" charset="0"/>
                <a:ea typeface="Verdana" pitchFamily="34" charset="0"/>
                <a:cs typeface="Verdana" pitchFamily="34" charset="0"/>
                <a:sym typeface="Wingdings" pitchFamily="2" charset="2"/>
              </a:rPr>
              <a:t> 14 µm (RF structures &amp; MB quad BPM)</a:t>
            </a:r>
          </a:p>
          <a:p>
            <a:pPr lvl="1" algn="just">
              <a:spcBef>
                <a:spcPct val="50000"/>
              </a:spcBef>
              <a:buFont typeface="Wingdings" pitchFamily="2" charset="2"/>
              <a:buChar char="è"/>
            </a:pPr>
            <a:r>
              <a:rPr lang="en-US" sz="1600" dirty="0" smtClean="0">
                <a:solidFill>
                  <a:schemeClr val="tx2"/>
                </a:solidFill>
                <a:latin typeface="Verdana" pitchFamily="34" charset="0"/>
                <a:ea typeface="Verdana" pitchFamily="34" charset="0"/>
                <a:cs typeface="Verdana" pitchFamily="34" charset="0"/>
                <a:sym typeface="Wingdings" pitchFamily="2" charset="2"/>
              </a:rPr>
              <a:t> 17 µm (MB quad)</a:t>
            </a:r>
          </a:p>
          <a:p>
            <a:pPr lvl="1" algn="just">
              <a:spcBef>
                <a:spcPct val="50000"/>
              </a:spcBef>
              <a:buFont typeface="Wingdings" pitchFamily="2" charset="2"/>
              <a:buChar char="è"/>
            </a:pPr>
            <a:r>
              <a:rPr lang="fr-CH" sz="1600" dirty="0">
                <a:solidFill>
                  <a:schemeClr val="tx2"/>
                </a:solidFill>
                <a:latin typeface="Verdana" pitchFamily="34" charset="0"/>
                <a:ea typeface="Verdana" pitchFamily="34" charset="0"/>
                <a:cs typeface="Verdana" pitchFamily="34" charset="0"/>
                <a:sym typeface="Wingdings" pitchFamily="2" charset="2"/>
              </a:rPr>
              <a:t> </a:t>
            </a:r>
            <a:r>
              <a:rPr lang="fr-CH" sz="1600" dirty="0" smtClean="0">
                <a:solidFill>
                  <a:schemeClr val="tx2"/>
                </a:solidFill>
                <a:latin typeface="Verdana" pitchFamily="34" charset="0"/>
                <a:ea typeface="Verdana" pitchFamily="34" charset="0"/>
                <a:cs typeface="Verdana" pitchFamily="34" charset="0"/>
                <a:sym typeface="Wingdings" pitchFamily="2" charset="2"/>
              </a:rPr>
              <a:t>20 µm (DB quad)</a:t>
            </a:r>
            <a:endParaRPr lang="en-US" sz="1600" dirty="0" smtClean="0">
              <a:solidFill>
                <a:schemeClr val="tx2"/>
              </a:solidFill>
              <a:latin typeface="Verdana" pitchFamily="34" charset="0"/>
              <a:ea typeface="Verdana" pitchFamily="34" charset="0"/>
              <a:cs typeface="Verdana" pitchFamily="34" charset="0"/>
              <a:sym typeface="Wingdings" pitchFamily="2" charset="2"/>
            </a:endParaRP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5576" y="1512888"/>
            <a:ext cx="2974707" cy="14925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2" name="Table 1"/>
          <p:cNvGraphicFramePr>
            <a:graphicFrameLocks noGrp="1"/>
          </p:cNvGraphicFramePr>
          <p:nvPr>
            <p:extLst/>
          </p:nvPr>
        </p:nvGraphicFramePr>
        <p:xfrm>
          <a:off x="92696" y="3501008"/>
          <a:ext cx="5988813" cy="3185160"/>
        </p:xfrm>
        <a:graphic>
          <a:graphicData uri="http://schemas.openxmlformats.org/drawingml/2006/table">
            <a:tbl>
              <a:tblPr firstRow="1" bandRow="1">
                <a:tableStyleId>{5C22544A-7EE6-4342-B048-85BDC9FD1C3A}</a:tableStyleId>
              </a:tblPr>
              <a:tblGrid>
                <a:gridCol w="3329197"/>
                <a:gridCol w="704016"/>
                <a:gridCol w="782240"/>
                <a:gridCol w="1173360"/>
              </a:tblGrid>
              <a:tr h="370840">
                <a:tc>
                  <a:txBody>
                    <a:bodyPr/>
                    <a:lstStyle/>
                    <a:p>
                      <a:r>
                        <a:rPr lang="en-US" sz="1400" noProof="0" dirty="0" smtClean="0"/>
                        <a:t>Steps</a:t>
                      </a:r>
                      <a:endParaRPr lang="en-US" sz="1400" noProof="0" dirty="0"/>
                    </a:p>
                  </a:txBody>
                  <a:tcPr/>
                </a:tc>
                <a:tc>
                  <a:txBody>
                    <a:bodyPr/>
                    <a:lstStyle/>
                    <a:p>
                      <a:r>
                        <a:rPr lang="en-US" sz="1400" noProof="0" dirty="0" smtClean="0"/>
                        <a:t>AS</a:t>
                      </a:r>
                      <a:endParaRPr lang="en-US" sz="1400" noProof="0" dirty="0"/>
                    </a:p>
                  </a:txBody>
                  <a:tcPr/>
                </a:tc>
                <a:tc>
                  <a:txBody>
                    <a:bodyPr/>
                    <a:lstStyle/>
                    <a:p>
                      <a:r>
                        <a:rPr lang="en-US" sz="1400" noProof="0" dirty="0" smtClean="0"/>
                        <a:t>MB quad</a:t>
                      </a:r>
                      <a:endParaRPr lang="en-US" sz="1400" noProof="0" dirty="0"/>
                    </a:p>
                  </a:txBody>
                  <a:tcPr/>
                </a:tc>
                <a:tc>
                  <a:txBody>
                    <a:bodyPr/>
                    <a:lstStyle/>
                    <a:p>
                      <a:r>
                        <a:rPr lang="en-US" sz="1400" noProof="0" dirty="0" smtClean="0"/>
                        <a:t>Achieved</a:t>
                      </a:r>
                      <a:endParaRPr lang="en-US" sz="1400" noProof="0" dirty="0"/>
                    </a:p>
                  </a:txBody>
                  <a:tcPr/>
                </a:tc>
              </a:tr>
              <a:tr h="370840">
                <a:tc>
                  <a:txBody>
                    <a:bodyPr/>
                    <a:lstStyle/>
                    <a:p>
                      <a:r>
                        <a:rPr lang="en-US" sz="1400" noProof="0" dirty="0" smtClean="0"/>
                        <a:t>Zero</a:t>
                      </a:r>
                      <a:r>
                        <a:rPr lang="en-US" sz="1400" baseline="0" noProof="0" dirty="0" smtClean="0"/>
                        <a:t> of components to </a:t>
                      </a:r>
                      <a:r>
                        <a:rPr lang="en-US" sz="1400" baseline="0" noProof="0" dirty="0" err="1" smtClean="0"/>
                        <a:t>fiducials</a:t>
                      </a:r>
                      <a:endParaRPr lang="en-US" sz="1400" noProof="0" dirty="0"/>
                    </a:p>
                  </a:txBody>
                  <a:tcPr/>
                </a:tc>
                <a:tc>
                  <a:txBody>
                    <a:bodyPr/>
                    <a:lstStyle/>
                    <a:p>
                      <a:r>
                        <a:rPr lang="en-US" sz="1400" noProof="0" dirty="0" smtClean="0"/>
                        <a:t>5 µm </a:t>
                      </a:r>
                      <a:endParaRPr lang="en-US" sz="1400" noProof="0" dirty="0"/>
                    </a:p>
                  </a:txBody>
                  <a:tcPr/>
                </a:tc>
                <a:tc>
                  <a:txBody>
                    <a:bodyPr/>
                    <a:lstStyle/>
                    <a:p>
                      <a:r>
                        <a:rPr lang="en-US" sz="1400" noProof="0" dirty="0" smtClean="0"/>
                        <a:t>10 µm </a:t>
                      </a:r>
                    </a:p>
                  </a:txBody>
                  <a:tcPr/>
                </a:tc>
                <a:tc>
                  <a:txBody>
                    <a:bodyPr/>
                    <a:lstStyle/>
                    <a:p>
                      <a:r>
                        <a:rPr lang="en-US" sz="1400" b="1" noProof="0" dirty="0" smtClean="0"/>
                        <a:t>????</a:t>
                      </a:r>
                      <a:endParaRPr lang="en-US" sz="1400" b="1" noProof="0" dirty="0"/>
                    </a:p>
                  </a:txBody>
                  <a:tcPr/>
                </a:tc>
              </a:tr>
              <a:tr h="370840">
                <a:tc>
                  <a:txBody>
                    <a:bodyPr/>
                    <a:lstStyle/>
                    <a:p>
                      <a:r>
                        <a:rPr lang="en-US" sz="1400" noProof="0" dirty="0" err="1" smtClean="0"/>
                        <a:t>Fiducials</a:t>
                      </a:r>
                      <a:r>
                        <a:rPr lang="en-US" sz="1400" noProof="0" dirty="0" smtClean="0"/>
                        <a:t> to sensor interface on support</a:t>
                      </a:r>
                      <a:endParaRPr lang="en-US" sz="1400" noProof="0" dirty="0"/>
                    </a:p>
                  </a:txBody>
                  <a:tcPr/>
                </a:tc>
                <a:tc>
                  <a:txBody>
                    <a:bodyPr/>
                    <a:lstStyle/>
                    <a:p>
                      <a:r>
                        <a:rPr lang="en-US" sz="1400" noProof="0" dirty="0" smtClean="0"/>
                        <a:t>5 µm </a:t>
                      </a:r>
                    </a:p>
                    <a:p>
                      <a:endParaRPr lang="en-US" sz="1400" noProof="0" dirty="0"/>
                    </a:p>
                  </a:txBody>
                  <a:tcPr/>
                </a:tc>
                <a:tc>
                  <a:txBody>
                    <a:bodyPr/>
                    <a:lstStyle/>
                    <a:p>
                      <a:r>
                        <a:rPr lang="en-US" sz="1400" noProof="0" dirty="0" smtClean="0"/>
                        <a:t>5 µm </a:t>
                      </a:r>
                    </a:p>
                    <a:p>
                      <a:endParaRPr lang="en-US" sz="1400" noProof="0" dirty="0"/>
                    </a:p>
                  </a:txBody>
                  <a:tcPr/>
                </a:tc>
                <a:tc>
                  <a:txBody>
                    <a:bodyPr/>
                    <a:lstStyle/>
                    <a:p>
                      <a:r>
                        <a:rPr lang="en-US" sz="1400" noProof="0" dirty="0" smtClean="0"/>
                        <a:t>Yes</a:t>
                      </a:r>
                      <a:endParaRPr lang="en-US" sz="1400" noProof="0" dirty="0"/>
                    </a:p>
                  </a:txBody>
                  <a:tcPr/>
                </a:tc>
              </a:tr>
              <a:tr h="370840">
                <a:tc>
                  <a:txBody>
                    <a:bodyPr/>
                    <a:lstStyle/>
                    <a:p>
                      <a:r>
                        <a:rPr lang="en-US" sz="1400" noProof="0" dirty="0" smtClean="0"/>
                        <a:t>Sensor interface on support</a:t>
                      </a:r>
                      <a:endParaRPr lang="en-US" sz="1400" noProof="0" dirty="0"/>
                    </a:p>
                  </a:txBody>
                  <a:tcPr/>
                </a:tc>
                <a:tc>
                  <a:txBody>
                    <a:bodyPr/>
                    <a:lstStyle/>
                    <a:p>
                      <a:r>
                        <a:rPr lang="en-US" sz="1400" noProof="0" dirty="0" smtClean="0"/>
                        <a:t>5 µm </a:t>
                      </a:r>
                    </a:p>
                  </a:txBody>
                  <a:tcPr/>
                </a:tc>
                <a:tc>
                  <a:txBody>
                    <a:bodyPr/>
                    <a:lstStyle/>
                    <a:p>
                      <a:r>
                        <a:rPr lang="en-US" sz="1400" noProof="0" dirty="0" smtClean="0"/>
                        <a:t>5 µm </a:t>
                      </a:r>
                    </a:p>
                  </a:txBody>
                  <a:tcPr/>
                </a:tc>
                <a:tc>
                  <a:txBody>
                    <a:bodyPr/>
                    <a:lstStyle/>
                    <a:p>
                      <a:r>
                        <a:rPr lang="en-US" sz="1400" noProof="0" dirty="0" smtClean="0"/>
                        <a:t>Yes</a:t>
                      </a:r>
                      <a:endParaRPr lang="en-US" sz="1400" noProof="0" dirty="0"/>
                    </a:p>
                  </a:txBody>
                  <a:tcPr/>
                </a:tc>
              </a:tr>
              <a:tr h="370840">
                <a:tc>
                  <a:txBody>
                    <a:bodyPr/>
                    <a:lstStyle/>
                    <a:p>
                      <a:r>
                        <a:rPr lang="en-US" sz="1400" noProof="0" dirty="0" smtClean="0"/>
                        <a:t>Sensor measurement w.r.t straight reference</a:t>
                      </a:r>
                      <a:endParaRPr lang="en-US" sz="1400" noProof="0" dirty="0"/>
                    </a:p>
                  </a:txBody>
                  <a:tcPr/>
                </a:tc>
                <a:tc>
                  <a:txBody>
                    <a:bodyPr/>
                    <a:lstStyle/>
                    <a:p>
                      <a:r>
                        <a:rPr lang="en-US" sz="1400" noProof="0" dirty="0" smtClean="0"/>
                        <a:t>5 µm </a:t>
                      </a:r>
                    </a:p>
                    <a:p>
                      <a:endParaRPr lang="en-US" sz="1400" noProof="0" dirty="0"/>
                    </a:p>
                  </a:txBody>
                  <a:tcPr/>
                </a:tc>
                <a:tc>
                  <a:txBody>
                    <a:bodyPr/>
                    <a:lstStyle/>
                    <a:p>
                      <a:r>
                        <a:rPr lang="en-US" sz="1400" noProof="0" dirty="0" smtClean="0"/>
                        <a:t>5 µm </a:t>
                      </a:r>
                    </a:p>
                    <a:p>
                      <a:endParaRPr lang="en-US" sz="1400" noProof="0" dirty="0"/>
                    </a:p>
                  </a:txBody>
                  <a:tcPr/>
                </a:tc>
                <a:tc>
                  <a:txBody>
                    <a:bodyPr/>
                    <a:lstStyle/>
                    <a:p>
                      <a:r>
                        <a:rPr lang="en-US" sz="1400" noProof="0" dirty="0" smtClean="0"/>
                        <a:t>Yes</a:t>
                      </a:r>
                      <a:endParaRPr lang="en-US" sz="1400" noProof="0" dirty="0"/>
                    </a:p>
                  </a:txBody>
                  <a:tcPr/>
                </a:tc>
              </a:tr>
              <a:tr h="370840">
                <a:tc>
                  <a:txBody>
                    <a:bodyPr/>
                    <a:lstStyle/>
                    <a:p>
                      <a:r>
                        <a:rPr lang="en-US" sz="1400" noProof="0" dirty="0" smtClean="0"/>
                        <a:t>Stability knowledge</a:t>
                      </a:r>
                      <a:r>
                        <a:rPr lang="en-US" sz="1400" baseline="0" noProof="0" dirty="0" smtClean="0"/>
                        <a:t> of the straight reference</a:t>
                      </a:r>
                      <a:endParaRPr lang="en-US" sz="1400" noProof="0" dirty="0"/>
                    </a:p>
                  </a:txBody>
                  <a:tcPr/>
                </a:tc>
                <a:tc>
                  <a:txBody>
                    <a:bodyPr/>
                    <a:lstStyle/>
                    <a:p>
                      <a:r>
                        <a:rPr lang="en-US" sz="1400" noProof="0" dirty="0" smtClean="0"/>
                        <a:t>10 µm </a:t>
                      </a:r>
                    </a:p>
                    <a:p>
                      <a:endParaRPr lang="en-US" sz="1400" noProof="0" dirty="0"/>
                    </a:p>
                  </a:txBody>
                  <a:tcPr/>
                </a:tc>
                <a:tc>
                  <a:txBody>
                    <a:bodyPr/>
                    <a:lstStyle/>
                    <a:p>
                      <a:r>
                        <a:rPr lang="en-US" sz="1400" noProof="0" dirty="0" smtClean="0"/>
                        <a:t>10 µm </a:t>
                      </a:r>
                    </a:p>
                    <a:p>
                      <a:endParaRPr lang="en-US" sz="1400" noProof="0" dirty="0"/>
                    </a:p>
                  </a:txBody>
                  <a:tcPr/>
                </a:tc>
                <a:tc>
                  <a:txBody>
                    <a:bodyPr/>
                    <a:lstStyle/>
                    <a:p>
                      <a:r>
                        <a:rPr lang="en-US" sz="1400" noProof="0" dirty="0" smtClean="0"/>
                        <a:t>Yes, on short range</a:t>
                      </a:r>
                      <a:endParaRPr lang="en-US" sz="1400" noProof="0" dirty="0"/>
                    </a:p>
                  </a:txBody>
                  <a:tcPr/>
                </a:tc>
              </a:tr>
              <a:tr h="370840">
                <a:tc>
                  <a:txBody>
                    <a:bodyPr/>
                    <a:lstStyle/>
                    <a:p>
                      <a:r>
                        <a:rPr lang="en-US" sz="1400" b="1" noProof="0" dirty="0" smtClean="0"/>
                        <a:t>Total error budget</a:t>
                      </a:r>
                      <a:endParaRPr lang="en-US" sz="1400" b="1" noProof="0" dirty="0"/>
                    </a:p>
                  </a:txBody>
                  <a:tcPr/>
                </a:tc>
                <a:tc>
                  <a:txBody>
                    <a:bodyPr/>
                    <a:lstStyle/>
                    <a:p>
                      <a:r>
                        <a:rPr lang="en-US" sz="1400" b="1" noProof="0" dirty="0" smtClean="0"/>
                        <a:t>14 µm </a:t>
                      </a:r>
                    </a:p>
                  </a:txBody>
                  <a:tcPr/>
                </a:tc>
                <a:tc>
                  <a:txBody>
                    <a:bodyPr/>
                    <a:lstStyle/>
                    <a:p>
                      <a:r>
                        <a:rPr lang="en-US" sz="1400" b="1" noProof="0" dirty="0" smtClean="0"/>
                        <a:t>17 µm </a:t>
                      </a:r>
                    </a:p>
                  </a:txBody>
                  <a:tcPr/>
                </a:tc>
                <a:tc>
                  <a:txBody>
                    <a:bodyPr/>
                    <a:lstStyle/>
                    <a:p>
                      <a:endParaRPr lang="en-US" sz="1400" noProof="0" dirty="0"/>
                    </a:p>
                  </a:txBody>
                  <a:tcPr/>
                </a:tc>
              </a:tr>
            </a:tbl>
          </a:graphicData>
        </a:graphic>
      </p:graphicFrame>
      <p:sp>
        <p:nvSpPr>
          <p:cNvPr id="8" name="TextBox 7"/>
          <p:cNvSpPr txBox="1"/>
          <p:nvPr/>
        </p:nvSpPr>
        <p:spPr>
          <a:xfrm>
            <a:off x="6372200" y="4678089"/>
            <a:ext cx="2664295" cy="830997"/>
          </a:xfrm>
          <a:prstGeom prst="rect">
            <a:avLst/>
          </a:prstGeom>
          <a:solidFill>
            <a:schemeClr val="accent1">
              <a:lumMod val="20000"/>
              <a:lumOff val="80000"/>
            </a:schemeClr>
          </a:solidFill>
        </p:spPr>
        <p:txBody>
          <a:bodyPr wrap="square" rtlCol="0">
            <a:spAutoFit/>
          </a:bodyPr>
          <a:lstStyle/>
          <a:p>
            <a:pPr algn="ctr"/>
            <a:r>
              <a:rPr lang="en-US" sz="1600" dirty="0" smtClean="0">
                <a:solidFill>
                  <a:schemeClr val="tx2"/>
                </a:solidFill>
                <a:latin typeface="Verdana" pitchFamily="34" charset="0"/>
                <a:ea typeface="Verdana" pitchFamily="34" charset="0"/>
                <a:cs typeface="Verdana" pitchFamily="34" charset="0"/>
              </a:rPr>
              <a:t>The combination of the 3 first steps is the object of PACMAN</a:t>
            </a:r>
            <a:endParaRPr lang="en-US" sz="1600" dirty="0">
              <a:solidFill>
                <a:schemeClr val="tx2"/>
              </a:solidFill>
              <a:latin typeface="Verdana" pitchFamily="34" charset="0"/>
              <a:ea typeface="Verdana" pitchFamily="34" charset="0"/>
              <a:cs typeface="Verdana" pitchFamily="34" charset="0"/>
            </a:endParaRPr>
          </a:p>
        </p:txBody>
      </p:sp>
      <p:sp>
        <p:nvSpPr>
          <p:cNvPr id="10" name="TextBox 9"/>
          <p:cNvSpPr txBox="1"/>
          <p:nvPr/>
        </p:nvSpPr>
        <p:spPr>
          <a:xfrm>
            <a:off x="2051720" y="216412"/>
            <a:ext cx="7869460" cy="584775"/>
          </a:xfrm>
          <a:prstGeom prst="rect">
            <a:avLst/>
          </a:prstGeom>
          <a:noFill/>
        </p:spPr>
        <p:txBody>
          <a:bodyPr wrap="square" rtlCol="0">
            <a:spAutoFit/>
          </a:bodyPr>
          <a:lstStyle/>
          <a:p>
            <a:r>
              <a:rPr lang="en-US" sz="3200" b="1" dirty="0">
                <a:solidFill>
                  <a:schemeClr val="accent1">
                    <a:lumMod val="75000"/>
                  </a:schemeClr>
                </a:solidFill>
                <a:effectLst>
                  <a:outerShdw blurRad="38100" dist="38100" dir="2700000" algn="tl">
                    <a:srgbClr val="000000">
                      <a:alpha val="43137"/>
                    </a:srgbClr>
                  </a:outerShdw>
                </a:effectLst>
                <a:latin typeface="+mj-lt"/>
                <a:ea typeface="Verdana" pitchFamily="34" charset="0"/>
                <a:cs typeface="Verdana" pitchFamily="34" charset="0"/>
              </a:rPr>
              <a:t>P</a:t>
            </a:r>
            <a:r>
              <a:rPr lang="en-US" sz="3200" b="1" dirty="0" smtClean="0">
                <a:solidFill>
                  <a:schemeClr val="accent1">
                    <a:lumMod val="75000"/>
                  </a:schemeClr>
                </a:solidFill>
                <a:effectLst>
                  <a:outerShdw blurRad="38100" dist="38100" dir="2700000" algn="tl">
                    <a:srgbClr val="000000">
                      <a:alpha val="43137"/>
                    </a:srgbClr>
                  </a:outerShdw>
                </a:effectLst>
                <a:latin typeface="+mj-lt"/>
                <a:ea typeface="Verdana" pitchFamily="34" charset="0"/>
                <a:cs typeface="Verdana" pitchFamily="34" charset="0"/>
              </a:rPr>
              <a:t>re-alignment strategy </a:t>
            </a:r>
            <a:endParaRPr lang="en-US" sz="3200" b="1" dirty="0">
              <a:solidFill>
                <a:schemeClr val="accent1">
                  <a:lumMod val="75000"/>
                </a:schemeClr>
              </a:solidFill>
              <a:effectLst>
                <a:outerShdw blurRad="38100" dist="38100" dir="2700000" algn="tl">
                  <a:srgbClr val="000000">
                    <a:alpha val="43137"/>
                  </a:srgbClr>
                </a:outerShdw>
              </a:effectLst>
              <a:latin typeface="+mj-lt"/>
              <a:ea typeface="Verdana" pitchFamily="34" charset="0"/>
              <a:cs typeface="Verdana" pitchFamily="34" charset="0"/>
            </a:endParaRPr>
          </a:p>
        </p:txBody>
      </p:sp>
    </p:spTree>
    <p:extLst>
      <p:ext uri="{BB962C8B-B14F-4D97-AF65-F5344CB8AC3E}">
        <p14:creationId xmlns:p14="http://schemas.microsoft.com/office/powerpoint/2010/main" val="1272245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theme/theme1.xml><?xml version="1.0" encoding="utf-8"?>
<a:theme xmlns:a="http://schemas.openxmlformats.org/drawingml/2006/main" name="Paper Presentation 1">
  <a:themeElements>
    <a:clrScheme name="">
      <a:dk1>
        <a:srgbClr val="000000"/>
      </a:dk1>
      <a:lt1>
        <a:srgbClr val="FFFFCC"/>
      </a:lt1>
      <a:dk2>
        <a:srgbClr val="000000"/>
      </a:dk2>
      <a:lt2>
        <a:srgbClr val="919191"/>
      </a:lt2>
      <a:accent1>
        <a:srgbClr val="618FFD"/>
      </a:accent1>
      <a:accent2>
        <a:srgbClr val="00AE00"/>
      </a:accent2>
      <a:accent3>
        <a:srgbClr val="FFFFE2"/>
      </a:accent3>
      <a:accent4>
        <a:srgbClr val="000000"/>
      </a:accent4>
      <a:accent5>
        <a:srgbClr val="B7C6FE"/>
      </a:accent5>
      <a:accent6>
        <a:srgbClr val="009D00"/>
      </a:accent6>
      <a:hlink>
        <a:srgbClr val="FC0128"/>
      </a:hlink>
      <a:folHlink>
        <a:srgbClr val="CECECE"/>
      </a:folHlink>
    </a:clrScheme>
    <a:fontScheme name="Paper Presentation 1">
      <a:majorFont>
        <a:latin typeface="Comic Sans MS"/>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hlink"/>
            </a:solidFill>
            <a:effectLst>
              <a:outerShdw blurRad="38100" dist="38100" dir="2700000" algn="tl">
                <a:srgbClr val="000000">
                  <a:alpha val="43137"/>
                </a:srgbClr>
              </a:outerShdw>
            </a:effectLst>
            <a:latin typeface="Comic Sans MS" pitchFamily="66" charset="0"/>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hlink"/>
            </a:solidFill>
            <a:effectLst>
              <a:outerShdw blurRad="38100" dist="38100" dir="2700000" algn="tl">
                <a:srgbClr val="000000">
                  <a:alpha val="43137"/>
                </a:srgbClr>
              </a:outerShdw>
            </a:effectLst>
            <a:latin typeface="Comic Sans MS" pitchFamily="66" charset="0"/>
          </a:defRPr>
        </a:defPPr>
      </a:lstStyle>
    </a:lnDef>
  </a:objectDefaults>
  <a:extraClrSchemeLst>
    <a:extraClrScheme>
      <a:clrScheme name="Paper Presentation 1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aper Presentation 1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Paper Presentation 1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aper Presentation 1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aper Presentation 1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aper Presentation 1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Paper Presentation 1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1715</TotalTime>
  <Words>1995</Words>
  <Application>Microsoft Office PowerPoint</Application>
  <PresentationFormat>On-screen Show (4:3)</PresentationFormat>
  <Paragraphs>485</Paragraphs>
  <Slides>36</Slides>
  <Notes>4</Notes>
  <HiddenSlides>0</HiddenSlides>
  <MMClips>0</MMClips>
  <ScaleCrop>false</ScaleCrop>
  <HeadingPairs>
    <vt:vector size="8" baseType="variant">
      <vt:variant>
        <vt:lpstr>Fonts Used</vt:lpstr>
      </vt:variant>
      <vt:variant>
        <vt:i4>14</vt:i4>
      </vt:variant>
      <vt:variant>
        <vt:lpstr>Theme</vt:lpstr>
      </vt:variant>
      <vt:variant>
        <vt:i4>1</vt:i4>
      </vt:variant>
      <vt:variant>
        <vt:lpstr>Embedded OLE Servers</vt:lpstr>
      </vt:variant>
      <vt:variant>
        <vt:i4>1</vt:i4>
      </vt:variant>
      <vt:variant>
        <vt:lpstr>Slide Titles</vt:lpstr>
      </vt:variant>
      <vt:variant>
        <vt:i4>36</vt:i4>
      </vt:variant>
    </vt:vector>
  </HeadingPairs>
  <TitlesOfParts>
    <vt:vector size="52" baseType="lpstr">
      <vt:lpstr>ＭＳ Ｐゴシック</vt:lpstr>
      <vt:lpstr>Arial</vt:lpstr>
      <vt:lpstr>Bodoni MT</vt:lpstr>
      <vt:lpstr>Calibri</vt:lpstr>
      <vt:lpstr>Candara</vt:lpstr>
      <vt:lpstr>Comic Sans MS</vt:lpstr>
      <vt:lpstr>Symbol</vt:lpstr>
      <vt:lpstr>Tahoma</vt:lpstr>
      <vt:lpstr>Times New Roman</vt:lpstr>
      <vt:lpstr>Ubuntu</vt:lpstr>
      <vt:lpstr>Ubuntu Light</vt:lpstr>
      <vt:lpstr>Ubuntu Medium</vt:lpstr>
      <vt:lpstr>Verdana</vt:lpstr>
      <vt:lpstr>Wingdings</vt:lpstr>
      <vt:lpstr>Paper Presentation 1</vt:lpstr>
      <vt:lpstr>Visio</vt:lpstr>
      <vt:lpstr> CLIC Module &amp; IMPACT of PACMAN on its alignment  </vt:lpstr>
      <vt:lpstr>CLIC Layout at 3 TeV</vt:lpstr>
      <vt:lpstr>Two-beam module layout</vt:lpstr>
      <vt:lpstr>Two-Beam Modules</vt:lpstr>
      <vt:lpstr>Main Module Requirements</vt:lpstr>
      <vt:lpstr>PowerPoint Presentation</vt:lpstr>
      <vt:lpstr>CLIC Module R&amp;D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Ground Motion and  its Mitigation</vt:lpstr>
      <vt:lpstr>Active Stabilization Results</vt:lpstr>
      <vt:lpstr>First CLIC prototype module completely installed in CLEX </vt:lpstr>
      <vt:lpstr>First CLIC prototype module completely installed in CLEX </vt:lpstr>
      <vt:lpstr>First CLIC prototype module completely installed in CLEX </vt:lpstr>
      <vt:lpstr>Wakefield monitors  </vt:lpstr>
      <vt:lpstr>Wakefield monitors  </vt:lpstr>
      <vt:lpstr>PowerPoint Presentation</vt:lpstr>
      <vt:lpstr>Lab-Module test stand</vt:lpstr>
      <vt:lpstr>Module configuration in the Lab  T1-T0-T0</vt:lpstr>
      <vt:lpstr>Thermal test data example</vt:lpstr>
      <vt:lpstr>Results: One point of AS</vt:lpstr>
      <vt:lpstr>Experimental result:  displacements, example </vt:lpstr>
      <vt:lpstr>Production flow when to we do the alignment  </vt:lpstr>
      <vt:lpstr>PACMAN and its possible impact on the CLIC modules  </vt:lpstr>
      <vt:lpstr>PACMAN and its possible impact on the CLIC modules  </vt:lpstr>
      <vt:lpstr>Further discussion  </vt:lpstr>
      <vt:lpstr>Conclusions</vt:lpstr>
      <vt:lpstr>END  </vt:lpstr>
      <vt:lpstr>PowerPoint Presentation</vt:lpstr>
      <vt:lpstr>Shape tolerances for  AS and PETS</vt:lpstr>
      <vt:lpstr>TBM main types</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Two Beam Module Program News</dc:title>
  <dc:creator>Steffen Doebert</dc:creator>
  <cp:lastModifiedBy>Steffen Doebert</cp:lastModifiedBy>
  <cp:revision>110</cp:revision>
  <dcterms:created xsi:type="dcterms:W3CDTF">2015-03-25T15:45:23Z</dcterms:created>
  <dcterms:modified xsi:type="dcterms:W3CDTF">2017-03-21T16:55:08Z</dcterms:modified>
</cp:coreProperties>
</file>