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78" r:id="rId3"/>
    <p:sldId id="262" r:id="rId4"/>
    <p:sldId id="258" r:id="rId5"/>
    <p:sldId id="281" r:id="rId6"/>
    <p:sldId id="259" r:id="rId7"/>
    <p:sldId id="282" r:id="rId8"/>
    <p:sldId id="260" r:id="rId9"/>
    <p:sldId id="283" r:id="rId10"/>
    <p:sldId id="261" r:id="rId11"/>
    <p:sldId id="284" r:id="rId12"/>
    <p:sldId id="263" r:id="rId13"/>
    <p:sldId id="285" r:id="rId14"/>
    <p:sldId id="265" r:id="rId15"/>
    <p:sldId id="266" r:id="rId16"/>
    <p:sldId id="267" r:id="rId17"/>
    <p:sldId id="272" r:id="rId18"/>
    <p:sldId id="273" r:id="rId19"/>
    <p:sldId id="274" r:id="rId20"/>
    <p:sldId id="279" r:id="rId21"/>
    <p:sldId id="275" r:id="rId22"/>
    <p:sldId id="280" r:id="rId23"/>
    <p:sldId id="276" r:id="rId24"/>
    <p:sldId id="269" r:id="rId25"/>
    <p:sldId id="277" r:id="rId26"/>
    <p:sldId id="270" r:id="rId27"/>
    <p:sldId id="271" r:id="rId28"/>
    <p:sldId id="28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j\joser\Documents\MeetingsAndPresentations\SRF_Cavities_SetUp_Phase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52928511656354"/>
          <c:y val="2.79007359917572E-2"/>
          <c:w val="0.79424201212252865"/>
          <c:h val="0.8521934097910745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'SRF Cavities Set-up'!$J$28</c:f>
              <c:strCache>
                <c:ptCount val="1"/>
                <c:pt idx="0">
                  <c:v>CM4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'SRF Cavities Set-up'!$F$29:$F$34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  <c:pt idx="5">
                  <c:v>4.5</c:v>
                </c:pt>
              </c:numCache>
            </c:numRef>
          </c:xVal>
          <c:yVal>
            <c:numRef>
              <c:f>'SRF Cavities Set-up'!$J$29:$J$34</c:f>
              <c:numCache>
                <c:formatCode>0.0</c:formatCode>
                <c:ptCount val="6"/>
                <c:pt idx="0">
                  <c:v>14.173</c:v>
                </c:pt>
                <c:pt idx="1">
                  <c:v>12.388999999999999</c:v>
                </c:pt>
                <c:pt idx="2">
                  <c:v>11.074</c:v>
                </c:pt>
                <c:pt idx="3">
                  <c:v>10.064</c:v>
                </c:pt>
                <c:pt idx="4">
                  <c:v>9.5169999999999995</c:v>
                </c:pt>
                <c:pt idx="5">
                  <c:v>9.2639999999999993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'SRF Cavities Set-up'!$I$28</c:f>
              <c:strCache>
                <c:ptCount val="1"/>
                <c:pt idx="0">
                  <c:v>CM3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'SRF Cavities Set-up'!$F$29:$F$34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  <c:pt idx="5">
                  <c:v>4.5</c:v>
                </c:pt>
              </c:numCache>
            </c:numRef>
          </c:xVal>
          <c:yVal>
            <c:numRef>
              <c:f>'SRF Cavities Set-up'!$I$29:$I$34</c:f>
              <c:numCache>
                <c:formatCode>0.0</c:formatCode>
                <c:ptCount val="6"/>
                <c:pt idx="0">
                  <c:v>11.449</c:v>
                </c:pt>
                <c:pt idx="1">
                  <c:v>10.042</c:v>
                </c:pt>
                <c:pt idx="2">
                  <c:v>9.0129999999999999</c:v>
                </c:pt>
                <c:pt idx="3">
                  <c:v>8.2279999999999998</c:v>
                </c:pt>
                <c:pt idx="4">
                  <c:v>7.8049999999999997</c:v>
                </c:pt>
                <c:pt idx="5">
                  <c:v>7.6109999999999998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'SRF Cavities Set-up'!$H$28</c:f>
              <c:strCache>
                <c:ptCount val="1"/>
                <c:pt idx="0">
                  <c:v>CM2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'SRF Cavities Set-up'!$F$29:$F$34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  <c:pt idx="5">
                  <c:v>4.5</c:v>
                </c:pt>
              </c:numCache>
            </c:numRef>
          </c:xVal>
          <c:yVal>
            <c:numRef>
              <c:f>'SRF Cavities Set-up'!$H$29:$H$34</c:f>
              <c:numCache>
                <c:formatCode>0.0</c:formatCode>
                <c:ptCount val="6"/>
                <c:pt idx="0">
                  <c:v>8.5570000000000004</c:v>
                </c:pt>
                <c:pt idx="1">
                  <c:v>7.577</c:v>
                </c:pt>
                <c:pt idx="2">
                  <c:v>6.8689999999999998</c:v>
                </c:pt>
                <c:pt idx="3">
                  <c:v>6.3360000000000003</c:v>
                </c:pt>
                <c:pt idx="4">
                  <c:v>6.0510000000000002</c:v>
                </c:pt>
                <c:pt idx="5">
                  <c:v>5.92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'SRF Cavities Set-up'!$G$28</c:f>
              <c:strCache>
                <c:ptCount val="1"/>
                <c:pt idx="0">
                  <c:v>CM1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'SRF Cavities Set-up'!$F$29:$F$34</c:f>
              <c:numCache>
                <c:formatCode>0.0</c:formatCode>
                <c:ptCount val="6"/>
                <c:pt idx="0">
                  <c:v>2.5</c:v>
                </c:pt>
                <c:pt idx="1">
                  <c:v>3</c:v>
                </c:pt>
                <c:pt idx="2">
                  <c:v>3.5</c:v>
                </c:pt>
                <c:pt idx="3">
                  <c:v>4</c:v>
                </c:pt>
                <c:pt idx="4">
                  <c:v>4.33</c:v>
                </c:pt>
                <c:pt idx="5">
                  <c:v>4.5</c:v>
                </c:pt>
              </c:numCache>
            </c:numRef>
          </c:xVal>
          <c:yVal>
            <c:numRef>
              <c:f>'SRF Cavities Set-up'!$G$29:$G$34</c:f>
              <c:numCache>
                <c:formatCode>0.0</c:formatCode>
                <c:ptCount val="6"/>
                <c:pt idx="0">
                  <c:v>5.5250000000000004</c:v>
                </c:pt>
                <c:pt idx="1">
                  <c:v>5.0419999999999998</c:v>
                </c:pt>
                <c:pt idx="2">
                  <c:v>4.7009999999999996</c:v>
                </c:pt>
                <c:pt idx="3">
                  <c:v>4.4470000000000001</c:v>
                </c:pt>
                <c:pt idx="4">
                  <c:v>4.3129999999999997</c:v>
                </c:pt>
                <c:pt idx="5">
                  <c:v>4.2519999999999998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4975968"/>
        <c:axId val="334976360"/>
      </c:scatterChart>
      <c:valAx>
        <c:axId val="334975968"/>
        <c:scaling>
          <c:orientation val="minMax"/>
          <c:max val="4.5"/>
          <c:min val="2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A/q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976360"/>
        <c:crosses val="autoZero"/>
        <c:crossBetween val="midCat"/>
        <c:majorUnit val="0.25"/>
      </c:valAx>
      <c:valAx>
        <c:axId val="334976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err="1"/>
                  <a:t>E</a:t>
                </a:r>
                <a:r>
                  <a:rPr lang="en-GB" dirty="0" err="1" smtClean="0"/>
                  <a:t>max</a:t>
                </a:r>
                <a:r>
                  <a:rPr lang="en-GB" dirty="0" smtClean="0"/>
                  <a:t> </a:t>
                </a:r>
                <a:r>
                  <a:rPr lang="en-GB" dirty="0"/>
                  <a:t>[MeV/u]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49759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7591235292896665"/>
          <c:y val="4.748397698628664E-2"/>
          <c:w val="0.16992097921961896"/>
          <c:h val="0.235414107611710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98974-EE00-4E85-993C-C81929266C62}" type="datetimeFigureOut">
              <a:rPr lang="en-GB" smtClean="0"/>
              <a:t>05/02/2017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C0B09-98EF-4739-94DB-2B37C85956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956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 run was to verify the experimental station of Miniball and make sure every system was correct.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5D1120-F549-47A0-8015-D48F1E68A4AE}" type="slidenum">
              <a:rPr lang="en-GB" smtClean="0"/>
              <a:t>12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GB" smtClean="0"/>
              <a:t>13/10/2016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18th HIE-ISOLDE Steering Committee</a:t>
            </a:r>
            <a:endParaRPr lang="en-GB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GB" smtClean="0"/>
              <a:t>E.Fadakis BE-OP-ISO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55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14A0C4-5232-40FE-980E-C452854C318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152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C0B09-98EF-4739-94DB-2B37C85956C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785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C0B09-98EF-4739-94DB-2B37C85956C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570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718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940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93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146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926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501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617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589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707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726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773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B7FFF-6AF1-4060-ADAD-4CC4FF620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54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package" Target="../embeddings/Microsoft_Excel_Worksheet1.xlsx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HIE-ISOLDE </a:t>
            </a:r>
            <a:r>
              <a:rPr lang="en-GB" b="1" dirty="0" smtClean="0"/>
              <a:t>Users interface and beam </a:t>
            </a:r>
            <a:r>
              <a:rPr lang="en-GB" b="1" dirty="0"/>
              <a:t>properties</a:t>
            </a:r>
            <a:r>
              <a:rPr lang="en-GB" dirty="0" smtClean="0"/>
              <a:t> </a:t>
            </a:r>
            <a:r>
              <a:rPr lang="en-GB" b="1" dirty="0" smtClean="0"/>
              <a:t>for 2017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Lefteris Fadakis on behalf of BE-OP-ISO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99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/>
              <a:t>HIE-ISOLDE Users Interface </a:t>
            </a:r>
            <a:r>
              <a:rPr lang="en-GB" dirty="0" smtClean="0"/>
              <a:t>– Equipment Array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753" y="779319"/>
            <a:ext cx="7839075" cy="14573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11491" y="779319"/>
            <a:ext cx="1910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&lt;- Where to find it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/>
          <a:srcRect l="25361" r="8287" b="7345"/>
          <a:stretch/>
        </p:blipFill>
        <p:spPr>
          <a:xfrm>
            <a:off x="200480" y="3916126"/>
            <a:ext cx="11632476" cy="28837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480" y="2401920"/>
            <a:ext cx="6133800" cy="3704730"/>
          </a:xfrm>
          <a:prstGeom prst="rect">
            <a:avLst/>
          </a:prstGeom>
        </p:spPr>
      </p:pic>
      <p:sp>
        <p:nvSpPr>
          <p:cNvPr id="8" name="Oval Callout 7"/>
          <p:cNvSpPr/>
          <p:nvPr/>
        </p:nvSpPr>
        <p:spPr>
          <a:xfrm>
            <a:off x="6625525" y="3546794"/>
            <a:ext cx="1743499" cy="546213"/>
          </a:xfrm>
          <a:prstGeom prst="wedgeEllipseCallout">
            <a:avLst>
              <a:gd name="adj1" fmla="val 78187"/>
              <a:gd name="adj2" fmla="val 732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2: Steerers</a:t>
            </a:r>
            <a:endParaRPr lang="en-GB" dirty="0"/>
          </a:p>
        </p:txBody>
      </p:sp>
      <p:sp>
        <p:nvSpPr>
          <p:cNvPr id="9" name="Oval Callout 8"/>
          <p:cNvSpPr/>
          <p:nvPr/>
        </p:nvSpPr>
        <p:spPr>
          <a:xfrm>
            <a:off x="6625525" y="4254285"/>
            <a:ext cx="1743499" cy="573437"/>
          </a:xfrm>
          <a:prstGeom prst="wedgeEllipseCallout">
            <a:avLst>
              <a:gd name="adj1" fmla="val 80486"/>
              <a:gd name="adj2" fmla="val 346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1: Triplet</a:t>
            </a:r>
            <a:endParaRPr lang="en-GB" dirty="0"/>
          </a:p>
        </p:txBody>
      </p:sp>
      <p:sp>
        <p:nvSpPr>
          <p:cNvPr id="10" name="Oval Callout 9"/>
          <p:cNvSpPr/>
          <p:nvPr/>
        </p:nvSpPr>
        <p:spPr>
          <a:xfrm>
            <a:off x="1473642" y="4299325"/>
            <a:ext cx="343546" cy="241678"/>
          </a:xfrm>
          <a:prstGeom prst="wedgeEllipseCallout">
            <a:avLst>
              <a:gd name="adj1" fmla="val -35372"/>
              <a:gd name="adj2" fmla="val -122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1" name="Right Brace 10"/>
          <p:cNvSpPr/>
          <p:nvPr/>
        </p:nvSpPr>
        <p:spPr>
          <a:xfrm>
            <a:off x="1232115" y="3819900"/>
            <a:ext cx="92990" cy="45481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/>
          <p:cNvSpPr/>
          <p:nvPr/>
        </p:nvSpPr>
        <p:spPr>
          <a:xfrm>
            <a:off x="1232115" y="3147093"/>
            <a:ext cx="92990" cy="61856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Callout 12"/>
          <p:cNvSpPr/>
          <p:nvPr/>
        </p:nvSpPr>
        <p:spPr>
          <a:xfrm>
            <a:off x="1444577" y="3613459"/>
            <a:ext cx="343546" cy="254554"/>
          </a:xfrm>
          <a:prstGeom prst="wedgeEllipseCallout">
            <a:avLst>
              <a:gd name="adj1" fmla="val -37627"/>
              <a:gd name="adj2" fmla="val -949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  <a:endParaRPr lang="en-GB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21997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75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7528"/>
            <a:ext cx="10515600" cy="517943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REX/HIE-ISOLDE </a:t>
            </a:r>
            <a:r>
              <a:rPr lang="en-GB" dirty="0" smtClean="0"/>
              <a:t>Users Interface</a:t>
            </a:r>
          </a:p>
          <a:p>
            <a:pPr lvl="1"/>
            <a:r>
              <a:rPr lang="en-GB" dirty="0" smtClean="0"/>
              <a:t>Vacuum system</a:t>
            </a:r>
          </a:p>
          <a:p>
            <a:pPr lvl="1"/>
            <a:r>
              <a:rPr lang="en-GB" dirty="0" smtClean="0"/>
              <a:t>Diagnostics</a:t>
            </a:r>
          </a:p>
          <a:p>
            <a:pPr lvl="1"/>
            <a:r>
              <a:rPr lang="en-GB" dirty="0" smtClean="0"/>
              <a:t>SRF</a:t>
            </a:r>
          </a:p>
          <a:p>
            <a:pPr lvl="1"/>
            <a:r>
              <a:rPr lang="en-GB" dirty="0" smtClean="0"/>
              <a:t>Equipment Array</a:t>
            </a:r>
          </a:p>
          <a:p>
            <a:pPr lvl="1"/>
            <a:r>
              <a:rPr lang="en-GB" dirty="0" smtClean="0"/>
              <a:t>Specification concerning final beam delivery checkpoint for OP</a:t>
            </a:r>
          </a:p>
          <a:p>
            <a:pPr lvl="1"/>
            <a:r>
              <a:rPr lang="en-GB" dirty="0" smtClean="0"/>
              <a:t>Establish a fast separator course for newcomers prior to each experiment</a:t>
            </a:r>
          </a:p>
          <a:p>
            <a:r>
              <a:rPr lang="en-GB" dirty="0" smtClean="0"/>
              <a:t>Beam Properties</a:t>
            </a:r>
          </a:p>
          <a:p>
            <a:pPr lvl="1"/>
            <a:r>
              <a:rPr lang="en-GB" dirty="0" smtClean="0"/>
              <a:t>Energy and Energy spectrum</a:t>
            </a:r>
          </a:p>
          <a:p>
            <a:pPr lvl="1"/>
            <a:r>
              <a:rPr lang="en-GB" dirty="0" smtClean="0"/>
              <a:t>Time structure </a:t>
            </a:r>
            <a:r>
              <a:rPr lang="en-GB" dirty="0" smtClean="0"/>
              <a:t>(Repetition </a:t>
            </a:r>
            <a:r>
              <a:rPr lang="en-GB" dirty="0" smtClean="0"/>
              <a:t>rate, Pulse length, Slow extraction)</a:t>
            </a:r>
          </a:p>
          <a:p>
            <a:pPr lvl="1"/>
            <a:r>
              <a:rPr lang="en-GB" dirty="0" smtClean="0"/>
              <a:t>A/q</a:t>
            </a:r>
            <a:endParaRPr lang="en-GB" dirty="0" smtClean="0"/>
          </a:p>
          <a:p>
            <a:r>
              <a:rPr lang="en-GB" dirty="0" smtClean="0"/>
              <a:t>Set Up Time</a:t>
            </a:r>
          </a:p>
          <a:p>
            <a:pPr lvl="1"/>
            <a:r>
              <a:rPr lang="en-GB" dirty="0" smtClean="0"/>
              <a:t>Provide examples varying from best to worst case.</a:t>
            </a:r>
          </a:p>
          <a:p>
            <a:pPr lvl="1"/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309607" y="2835562"/>
            <a:ext cx="9598538" cy="341745"/>
          </a:xfrm>
          <a:prstGeom prst="roundRect">
            <a:avLst/>
          </a:prstGeom>
          <a:noFill/>
          <a:ln w="38100" cap="rnd" cmpd="dbl">
            <a:rou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21997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1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6153" y="246855"/>
            <a:ext cx="10515600" cy="61901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Final </a:t>
            </a:r>
            <a:r>
              <a:rPr lang="en-GB" dirty="0"/>
              <a:t>beam delivery checkpoint for OP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print"/>
          <a:srcRect l="25361" r="8287" b="7345"/>
          <a:stretch/>
        </p:blipFill>
        <p:spPr>
          <a:xfrm>
            <a:off x="200480" y="3916126"/>
            <a:ext cx="11632476" cy="288375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 rot="16200000">
            <a:off x="-108948" y="5551737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792123" y="5990121"/>
            <a:ext cx="147561" cy="282663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6813651" y="6563693"/>
            <a:ext cx="114226" cy="294307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6359799" y="5296655"/>
            <a:ext cx="982749" cy="2210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chemeClr val="accent6"/>
                </a:solidFill>
              </a:rPr>
              <a:t>End Tunnel</a:t>
            </a:r>
          </a:p>
        </p:txBody>
      </p:sp>
      <p:sp>
        <p:nvSpPr>
          <p:cNvPr id="37" name="TextBox 36"/>
          <p:cNvSpPr txBox="1"/>
          <p:nvPr/>
        </p:nvSpPr>
        <p:spPr>
          <a:xfrm rot="16200000">
            <a:off x="472205" y="5489114"/>
            <a:ext cx="1097519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SC  Solenoid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1315924" y="5551737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2346265" y="5539455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0" name="TextBox 39"/>
          <p:cNvSpPr txBox="1"/>
          <p:nvPr/>
        </p:nvSpPr>
        <p:spPr>
          <a:xfrm rot="16200000">
            <a:off x="6875923" y="5552250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3231684" y="5539455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4490417" y="5539455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5696222" y="5552250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4" name="TextBox 43"/>
          <p:cNvSpPr txBox="1"/>
          <p:nvPr/>
        </p:nvSpPr>
        <p:spPr>
          <a:xfrm rot="16200000">
            <a:off x="8101185" y="5532016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5" name="TextBox 44"/>
          <p:cNvSpPr txBox="1"/>
          <p:nvPr/>
        </p:nvSpPr>
        <p:spPr>
          <a:xfrm rot="16200000">
            <a:off x="9336242" y="5566352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6" name="TextBox 45"/>
          <p:cNvSpPr txBox="1"/>
          <p:nvPr/>
        </p:nvSpPr>
        <p:spPr>
          <a:xfrm rot="16200000">
            <a:off x="1687006" y="5499841"/>
            <a:ext cx="1097519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SC  Solenoid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991592" y="4210372"/>
            <a:ext cx="1174517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96333" y="4210372"/>
            <a:ext cx="1174517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49" name="TextBox 48"/>
          <p:cNvSpPr txBox="1"/>
          <p:nvPr/>
        </p:nvSpPr>
        <p:spPr>
          <a:xfrm rot="2809812">
            <a:off x="7599062" y="5358236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50" name="TextBox 49"/>
          <p:cNvSpPr txBox="1"/>
          <p:nvPr/>
        </p:nvSpPr>
        <p:spPr>
          <a:xfrm rot="2809812">
            <a:off x="10044222" y="5347509"/>
            <a:ext cx="909184" cy="2210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2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Diagnostics</a:t>
            </a:r>
          </a:p>
        </p:txBody>
      </p:sp>
      <p:sp>
        <p:nvSpPr>
          <p:cNvPr id="51" name="TextBox 50"/>
          <p:cNvSpPr txBox="1"/>
          <p:nvPr/>
        </p:nvSpPr>
        <p:spPr>
          <a:xfrm rot="16200000">
            <a:off x="2970709" y="5686165"/>
            <a:ext cx="654629" cy="22875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Quads</a:t>
            </a:r>
          </a:p>
        </p:txBody>
      </p:sp>
      <p:sp>
        <p:nvSpPr>
          <p:cNvPr id="52" name="TextBox 51"/>
          <p:cNvSpPr txBox="1"/>
          <p:nvPr/>
        </p:nvSpPr>
        <p:spPr>
          <a:xfrm rot="16200000">
            <a:off x="3673294" y="5687307"/>
            <a:ext cx="654629" cy="22875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00B05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200" dirty="0" smtClean="0">
                <a:solidFill>
                  <a:srgbClr val="00B050"/>
                </a:solidFill>
              </a:rPr>
              <a:t>Steerers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56A27-FA54-4392-9AE5-283BA62E0AA8}" type="slidenum">
              <a:rPr lang="en-GB" smtClean="0"/>
              <a:t>12</a:t>
            </a:fld>
            <a:endParaRPr lang="en-GB"/>
          </a:p>
        </p:txBody>
      </p:sp>
      <p:sp>
        <p:nvSpPr>
          <p:cNvPr id="5" name="Right Arrow 4"/>
          <p:cNvSpPr/>
          <p:nvPr/>
        </p:nvSpPr>
        <p:spPr>
          <a:xfrm rot="2835724">
            <a:off x="7712608" y="3158559"/>
            <a:ext cx="1281118" cy="9559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ight Arrow 52"/>
          <p:cNvSpPr/>
          <p:nvPr/>
        </p:nvSpPr>
        <p:spPr>
          <a:xfrm rot="2835724">
            <a:off x="10136808" y="3199844"/>
            <a:ext cx="1281118" cy="9559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56153" y="1016533"/>
            <a:ext cx="9875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2017 OP will deliver beam as far as the faraday cup in the last diagnostics box before the experiment.</a:t>
            </a:r>
          </a:p>
          <a:p>
            <a:r>
              <a:rPr lang="en-GB" dirty="0" smtClean="0"/>
              <a:t>OP will not be responsible to inject beam into the users experiment.</a:t>
            </a:r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635" y="1731710"/>
            <a:ext cx="4859073" cy="32453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&quot;No&quot; Symbol 1"/>
          <p:cNvSpPr/>
          <p:nvPr/>
        </p:nvSpPr>
        <p:spPr>
          <a:xfrm>
            <a:off x="2125255" y="2493818"/>
            <a:ext cx="2160417" cy="1978858"/>
          </a:xfrm>
          <a:prstGeom prst="noSmoking">
            <a:avLst>
              <a:gd name="adj" fmla="val 892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52993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850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7528"/>
            <a:ext cx="10515600" cy="517943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REX/HIE-ISOLDE </a:t>
            </a:r>
            <a:r>
              <a:rPr lang="en-GB" dirty="0" smtClean="0"/>
              <a:t>Users Interface</a:t>
            </a:r>
          </a:p>
          <a:p>
            <a:pPr lvl="1"/>
            <a:r>
              <a:rPr lang="en-GB" dirty="0" smtClean="0"/>
              <a:t>Vacuum system</a:t>
            </a:r>
          </a:p>
          <a:p>
            <a:pPr lvl="1"/>
            <a:r>
              <a:rPr lang="en-GB" dirty="0" smtClean="0"/>
              <a:t>Diagnostics</a:t>
            </a:r>
          </a:p>
          <a:p>
            <a:pPr lvl="1"/>
            <a:r>
              <a:rPr lang="en-GB" dirty="0" smtClean="0"/>
              <a:t>SRF</a:t>
            </a:r>
          </a:p>
          <a:p>
            <a:pPr lvl="1"/>
            <a:r>
              <a:rPr lang="en-GB" dirty="0" smtClean="0"/>
              <a:t>Equipment Array</a:t>
            </a:r>
          </a:p>
          <a:p>
            <a:pPr lvl="1"/>
            <a:r>
              <a:rPr lang="en-GB" dirty="0" smtClean="0"/>
              <a:t>Specification concerning final beam delivery checkpoint for OP</a:t>
            </a:r>
          </a:p>
          <a:p>
            <a:pPr lvl="1"/>
            <a:r>
              <a:rPr lang="en-GB" dirty="0" smtClean="0"/>
              <a:t>Establish a fast separator course for newcomers prior to each experiment</a:t>
            </a:r>
          </a:p>
          <a:p>
            <a:r>
              <a:rPr lang="en-GB" dirty="0" smtClean="0"/>
              <a:t>Beam Properties</a:t>
            </a:r>
          </a:p>
          <a:p>
            <a:pPr lvl="1"/>
            <a:r>
              <a:rPr lang="en-GB" dirty="0" smtClean="0"/>
              <a:t>Energy and Energy spectrum</a:t>
            </a:r>
          </a:p>
          <a:p>
            <a:pPr lvl="1"/>
            <a:r>
              <a:rPr lang="en-GB" dirty="0" smtClean="0"/>
              <a:t>Time structure </a:t>
            </a:r>
            <a:r>
              <a:rPr lang="en-GB" dirty="0" smtClean="0"/>
              <a:t>(Repetition </a:t>
            </a:r>
            <a:r>
              <a:rPr lang="en-GB" dirty="0" smtClean="0"/>
              <a:t>rate, Pulse length, Slow extraction)</a:t>
            </a:r>
          </a:p>
          <a:p>
            <a:pPr lvl="1"/>
            <a:r>
              <a:rPr lang="en-GB" dirty="0" smtClean="0"/>
              <a:t>A/q</a:t>
            </a:r>
            <a:endParaRPr lang="en-GB" dirty="0" smtClean="0"/>
          </a:p>
          <a:p>
            <a:r>
              <a:rPr lang="en-GB" dirty="0" smtClean="0"/>
              <a:t>Set Up Time</a:t>
            </a:r>
          </a:p>
          <a:p>
            <a:pPr lvl="1"/>
            <a:r>
              <a:rPr lang="en-GB" dirty="0" smtClean="0"/>
              <a:t>Provide examples varying from best to worst case.</a:t>
            </a:r>
          </a:p>
          <a:p>
            <a:pPr lvl="1"/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309607" y="3186545"/>
            <a:ext cx="9598538" cy="341745"/>
          </a:xfrm>
          <a:prstGeom prst="roundRect">
            <a:avLst/>
          </a:prstGeom>
          <a:noFill/>
          <a:ln w="38100" cap="rnd" cmpd="dbl">
            <a:rou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260742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44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771" y="218527"/>
            <a:ext cx="10515600" cy="5492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ISOLDE Separator course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241" y="938805"/>
            <a:ext cx="10515600" cy="13510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Each year OP teaches the basics of ISOLDE to our new users.</a:t>
            </a:r>
          </a:p>
          <a:p>
            <a:pPr lvl="1"/>
            <a:r>
              <a:rPr lang="en-GB" dirty="0"/>
              <a:t>Beam set up, targets, beam </a:t>
            </a:r>
            <a:r>
              <a:rPr lang="en-GB" dirty="0" smtClean="0"/>
              <a:t>diagnostics, call the PSB operator if there are no protons, 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1"/>
            <a:r>
              <a:rPr lang="en-GB" dirty="0" smtClean="0"/>
              <a:t>Adding another day being considered, if people are interested in REX/HIE.</a:t>
            </a:r>
            <a:endParaRPr lang="en-GB" dirty="0"/>
          </a:p>
          <a:p>
            <a:pPr lvl="1"/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0" y="2462645"/>
            <a:ext cx="7262423" cy="4085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129" y="2462645"/>
            <a:ext cx="7262422" cy="4085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94405" y="30441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5F53B-55B7-4452-B10E-0001C5BE1B26}" type="slidenum">
              <a:rPr lang="en-GB" smtClean="0"/>
              <a:t>14</a:t>
            </a:fld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37495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239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75771" y="218527"/>
            <a:ext cx="11206184" cy="5492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ISOLDE </a:t>
            </a:r>
            <a:r>
              <a:rPr lang="en-GB" dirty="0" smtClean="0"/>
              <a:t>crush course </a:t>
            </a:r>
            <a:r>
              <a:rPr lang="en-GB" dirty="0" smtClean="0"/>
              <a:t>before each experiment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15636" y="1704109"/>
            <a:ext cx="1020151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In addition </a:t>
            </a:r>
            <a:r>
              <a:rPr lang="en-GB" sz="2400" dirty="0" smtClean="0"/>
              <a:t>to the yearly separator </a:t>
            </a:r>
            <a:r>
              <a:rPr lang="en-GB" sz="2400" dirty="0" smtClean="0"/>
              <a:t>course </a:t>
            </a:r>
            <a:r>
              <a:rPr lang="en-GB" sz="2400" dirty="0" smtClean="0"/>
              <a:t>a crush course </a:t>
            </a:r>
            <a:r>
              <a:rPr lang="en-GB" sz="2400" dirty="0" smtClean="0"/>
              <a:t>will be provided.</a:t>
            </a:r>
            <a:endParaRPr lang="en-GB" sz="2400" dirty="0" smtClean="0"/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Before each experiment we cover the </a:t>
            </a:r>
            <a:r>
              <a:rPr lang="en-GB" sz="2400" dirty="0" smtClean="0"/>
              <a:t>basics (if needed).</a:t>
            </a:r>
            <a:endParaRPr lang="en-GB" sz="2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Working sets/knobs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Fixed displays screens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Relevant applications (beam instrumentation </a:t>
            </a:r>
            <a:r>
              <a:rPr lang="en-GB" sz="2400" dirty="0" err="1" smtClean="0"/>
              <a:t>etc</a:t>
            </a:r>
            <a:r>
              <a:rPr lang="en-GB" sz="2400" dirty="0" smtClean="0"/>
              <a:t>)</a:t>
            </a:r>
          </a:p>
          <a:p>
            <a:pPr lvl="1"/>
            <a:endParaRPr lang="en-GB" sz="2400" dirty="0" smtClean="0"/>
          </a:p>
          <a:p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Verify that each users account has been granted access in the vacuum system.</a:t>
            </a:r>
            <a:endParaRPr lang="en-GB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91739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58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7528"/>
            <a:ext cx="10515600" cy="5179435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HIE-ISOLDE Users Interface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Vacuum system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Diagnostics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SRF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Equipment Array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Specification concerning final beam delivery checkpoint for OP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Establish a fast separator course for newcomers prior to each experiment</a:t>
            </a:r>
          </a:p>
          <a:p>
            <a:r>
              <a:rPr lang="en-GB" dirty="0" smtClean="0"/>
              <a:t>Beam Properties</a:t>
            </a:r>
          </a:p>
          <a:p>
            <a:pPr lvl="1"/>
            <a:r>
              <a:rPr lang="en-GB" dirty="0" smtClean="0"/>
              <a:t>Energy and Energy spectrum</a:t>
            </a:r>
          </a:p>
          <a:p>
            <a:pPr lvl="1"/>
            <a:r>
              <a:rPr lang="en-GB" dirty="0" smtClean="0"/>
              <a:t>Time structure </a:t>
            </a:r>
            <a:r>
              <a:rPr lang="en-GB" dirty="0" smtClean="0"/>
              <a:t>(Repetition </a:t>
            </a:r>
            <a:r>
              <a:rPr lang="en-GB" dirty="0" smtClean="0"/>
              <a:t>rate, Pulse length, Slow extraction)</a:t>
            </a:r>
          </a:p>
          <a:p>
            <a:pPr lvl="1"/>
            <a:r>
              <a:rPr lang="en-GB" dirty="0" smtClean="0"/>
              <a:t>A/q</a:t>
            </a:r>
            <a:endParaRPr lang="en-GB" dirty="0" smtClean="0"/>
          </a:p>
          <a:p>
            <a:r>
              <a:rPr lang="en-GB" dirty="0" smtClean="0"/>
              <a:t>Set Up Time</a:t>
            </a:r>
          </a:p>
          <a:p>
            <a:pPr lvl="1"/>
            <a:r>
              <a:rPr lang="en-GB" dirty="0" smtClean="0"/>
              <a:t>Provide examples varying from best to worst case.</a:t>
            </a:r>
          </a:p>
          <a:p>
            <a:pPr lvl="1"/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309607" y="4027054"/>
            <a:ext cx="9598538" cy="341119"/>
          </a:xfrm>
          <a:prstGeom prst="roundRect">
            <a:avLst/>
          </a:prstGeom>
          <a:noFill/>
          <a:ln w="38100" cap="rnd" cmpd="dbl">
            <a:rou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206498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1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8648" y="3289760"/>
            <a:ext cx="8962230" cy="2833324"/>
          </a:xfrm>
          <a:prstGeom prst="rect">
            <a:avLst/>
          </a:prstGeom>
        </p:spPr>
      </p:pic>
      <p:sp>
        <p:nvSpPr>
          <p:cNvPr id="25" name="TextBox 20"/>
          <p:cNvSpPr txBox="1"/>
          <p:nvPr/>
        </p:nvSpPr>
        <p:spPr>
          <a:xfrm>
            <a:off x="3100146" y="6208106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CM1</a:t>
            </a:r>
          </a:p>
        </p:txBody>
      </p:sp>
      <p:sp>
        <p:nvSpPr>
          <p:cNvPr id="33" name="TextBox 35"/>
          <p:cNvSpPr txBox="1"/>
          <p:nvPr/>
        </p:nvSpPr>
        <p:spPr>
          <a:xfrm>
            <a:off x="3904598" y="6209809"/>
            <a:ext cx="534881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CM2</a:t>
            </a:r>
          </a:p>
        </p:txBody>
      </p:sp>
      <p:sp>
        <p:nvSpPr>
          <p:cNvPr id="22" name="TextBox 35"/>
          <p:cNvSpPr txBox="1"/>
          <p:nvPr/>
        </p:nvSpPr>
        <p:spPr>
          <a:xfrm>
            <a:off x="4515678" y="6213575"/>
            <a:ext cx="970136" cy="2210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CM3 (2017)</a:t>
            </a:r>
          </a:p>
        </p:txBody>
      </p:sp>
      <p:sp>
        <p:nvSpPr>
          <p:cNvPr id="73" name="TextBox 17"/>
          <p:cNvSpPr txBox="1"/>
          <p:nvPr/>
        </p:nvSpPr>
        <p:spPr>
          <a:xfrm>
            <a:off x="6912984" y="5275411"/>
            <a:ext cx="868450" cy="2210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accent6"/>
                </a:solidFill>
              </a:rPr>
              <a:t>End Tunnel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210350" y="5554579"/>
            <a:ext cx="114226" cy="282663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7210350" y="6026011"/>
            <a:ext cx="114226" cy="294307"/>
          </a:xfrm>
          <a:prstGeom prst="rect">
            <a:avLst/>
          </a:prstGeom>
          <a:pattFill prst="ltUpDiag">
            <a:fgClr>
              <a:schemeClr val="tx1"/>
            </a:fgClr>
            <a:bgClr>
              <a:schemeClr val="bg1"/>
            </a:bgClr>
          </a:patt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905357"/>
              </p:ext>
            </p:extLst>
          </p:nvPr>
        </p:nvGraphicFramePr>
        <p:xfrm>
          <a:off x="240023" y="5142437"/>
          <a:ext cx="2001078" cy="10972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48650"/>
                <a:gridCol w="452428"/>
              </a:tblGrid>
              <a:tr h="228177">
                <a:tc>
                  <a:txBody>
                    <a:bodyPr/>
                    <a:lstStyle/>
                    <a:p>
                      <a:r>
                        <a:rPr lang="en-US" sz="1200" b="0" baseline="0" dirty="0" smtClean="0"/>
                        <a:t># Cryomodules</a:t>
                      </a:r>
                      <a:endParaRPr lang="en-US" sz="12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/>
                        <a:t>3</a:t>
                      </a:r>
                      <a:endParaRPr lang="en-US" sz="1200" b="0" baseline="0" dirty="0"/>
                    </a:p>
                  </a:txBody>
                  <a:tcPr anchor="ctr"/>
                </a:tc>
              </a:tr>
              <a:tr h="228177">
                <a:tc>
                  <a:txBody>
                    <a:bodyPr/>
                    <a:lstStyle/>
                    <a:p>
                      <a:r>
                        <a:rPr lang="en-US" sz="1200" b="0" baseline="0" dirty="0" smtClean="0"/>
                        <a:t># HEBT lines</a:t>
                      </a:r>
                      <a:endParaRPr lang="en-US" sz="12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/>
                        <a:t>3</a:t>
                      </a:r>
                      <a:endParaRPr lang="en-US" sz="1200" b="0" baseline="0" dirty="0"/>
                    </a:p>
                  </a:txBody>
                  <a:tcPr anchor="ctr"/>
                </a:tc>
              </a:tr>
              <a:tr h="228177">
                <a:tc>
                  <a:txBody>
                    <a:bodyPr/>
                    <a:lstStyle/>
                    <a:p>
                      <a:r>
                        <a:rPr lang="en-US" sz="1200" b="0" baseline="0" dirty="0" smtClean="0"/>
                        <a:t>E [MeV/u] (A/q = 2.5)</a:t>
                      </a:r>
                      <a:endParaRPr lang="en-US" sz="1200" b="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11.4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36000" marB="36000" anchor="ctr"/>
                </a:tc>
              </a:tr>
              <a:tr h="2281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E [MeV/u] (A/q = 4.3)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7.8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36000" marB="36000" anchor="ctr"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279779" y="4599996"/>
            <a:ext cx="140804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Phase 2A of the HIE-ISOLDE project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941535" y="5155087"/>
            <a:ext cx="96078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Layout after Phase 2A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10312172" y="4295580"/>
            <a:ext cx="1524000" cy="19050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4515678" y="5554579"/>
            <a:ext cx="990600" cy="62296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9849678" y="3134769"/>
            <a:ext cx="609600" cy="16764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5"/>
          <p:cNvSpPr txBox="1"/>
          <p:nvPr/>
        </p:nvSpPr>
        <p:spPr>
          <a:xfrm>
            <a:off x="10303956" y="3212073"/>
            <a:ext cx="762000" cy="4056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XT02 ext. 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(2017)</a:t>
            </a:r>
          </a:p>
        </p:txBody>
      </p:sp>
      <p:sp>
        <p:nvSpPr>
          <p:cNvPr id="34" name="TextBox 35"/>
          <p:cNvSpPr txBox="1"/>
          <p:nvPr/>
        </p:nvSpPr>
        <p:spPr>
          <a:xfrm>
            <a:off x="10800197" y="4092738"/>
            <a:ext cx="609600" cy="40568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FF0000"/>
                </a:solidFill>
              </a:rPr>
              <a:t>XT03 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(2017)</a:t>
            </a:r>
          </a:p>
        </p:txBody>
      </p:sp>
      <p:sp>
        <p:nvSpPr>
          <p:cNvPr id="36" name="Title 1"/>
          <p:cNvSpPr>
            <a:spLocks noGrp="1"/>
          </p:cNvSpPr>
          <p:nvPr>
            <p:ph type="title"/>
          </p:nvPr>
        </p:nvSpPr>
        <p:spPr>
          <a:xfrm>
            <a:off x="178131" y="146917"/>
            <a:ext cx="12184082" cy="632402"/>
          </a:xfrm>
        </p:spPr>
        <p:txBody>
          <a:bodyPr>
            <a:normAutofit fontScale="90000"/>
          </a:bodyPr>
          <a:lstStyle/>
          <a:p>
            <a:r>
              <a:rPr lang="en-GB" b="1" u="sng" dirty="0" smtClean="0"/>
              <a:t>Beam Properties for 2017: Beam Energy and Energy Spread</a:t>
            </a:r>
            <a:endParaRPr lang="en-GB" b="1" u="sng" dirty="0"/>
          </a:p>
        </p:txBody>
      </p:sp>
      <p:sp>
        <p:nvSpPr>
          <p:cNvPr id="41" name="Content Placeholder 2"/>
          <p:cNvSpPr>
            <a:spLocks noGrp="1"/>
          </p:cNvSpPr>
          <p:nvPr>
            <p:ph idx="1"/>
          </p:nvPr>
        </p:nvSpPr>
        <p:spPr>
          <a:xfrm>
            <a:off x="198773" y="851167"/>
            <a:ext cx="5964349" cy="291580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u="sng" dirty="0" smtClean="0"/>
              <a:t>Expected for 2017: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A third cryomodule is currently being installed and should be ready for the 2017 Physics campaign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The third HEBT line (XT03) should also be ready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Highest reachable energy of a beam with A/q = 4.0: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If average SRF gradient is 6.0 MV/m: 8.2 MeV/u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If average SRF gradient is 5.5 MV/m: 7.8 MeV/u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If average SRF gradient is </a:t>
            </a:r>
            <a:r>
              <a:rPr lang="en-GB" sz="2000" dirty="0" smtClean="0">
                <a:solidFill>
                  <a:srgbClr val="FF0000"/>
                </a:solidFill>
              </a:rPr>
              <a:t>5.0 </a:t>
            </a:r>
            <a:r>
              <a:rPr lang="en-GB" sz="2000" dirty="0">
                <a:solidFill>
                  <a:srgbClr val="FF0000"/>
                </a:solidFill>
              </a:rPr>
              <a:t>MV/m: </a:t>
            </a:r>
            <a:r>
              <a:rPr lang="en-GB" sz="2000" dirty="0" smtClean="0">
                <a:solidFill>
                  <a:srgbClr val="FF0000"/>
                </a:solidFill>
              </a:rPr>
              <a:t>7.3 MeV/u</a:t>
            </a:r>
            <a:endParaRPr lang="en-GB" sz="2000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GB" sz="2000" dirty="0" smtClean="0"/>
          </a:p>
        </p:txBody>
      </p:sp>
      <p:graphicFrame>
        <p:nvGraphicFramePr>
          <p:cNvPr id="42" name="Chart 41"/>
          <p:cNvGraphicFramePr>
            <a:graphicFrameLocks/>
          </p:cNvGraphicFramePr>
          <p:nvPr>
            <p:extLst/>
          </p:nvPr>
        </p:nvGraphicFramePr>
        <p:xfrm>
          <a:off x="6231039" y="1246306"/>
          <a:ext cx="3361877" cy="3131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9660833" y="1799917"/>
          <a:ext cx="2418520" cy="11525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6336"/>
                <a:gridCol w="498236"/>
                <a:gridCol w="498236"/>
                <a:gridCol w="498236"/>
                <a:gridCol w="477476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A/q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CM1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CM2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CM3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CM4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2.5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8.6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11.4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14.2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3.0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5.0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7.6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12.4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3.5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6.9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9.0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11.1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4.0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4.4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8.2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10.1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4.3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4.3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6.1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7.8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9.5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3" name="Rectangle 42"/>
          <p:cNvSpPr/>
          <p:nvPr/>
        </p:nvSpPr>
        <p:spPr>
          <a:xfrm>
            <a:off x="9534939" y="1294197"/>
            <a:ext cx="2544414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Highest beam energy (assuming all cavities at 6MV/m) for different A/q </a:t>
            </a:r>
            <a:endParaRPr lang="en-US" sz="1200" dirty="0"/>
          </a:p>
        </p:txBody>
      </p:sp>
      <p:sp>
        <p:nvSpPr>
          <p:cNvPr id="44" name="Rounded Rectangle 43"/>
          <p:cNvSpPr/>
          <p:nvPr/>
        </p:nvSpPr>
        <p:spPr>
          <a:xfrm>
            <a:off x="11145078" y="1739227"/>
            <a:ext cx="443948" cy="128226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05722" y="6356349"/>
            <a:ext cx="4201370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99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131" y="146917"/>
            <a:ext cx="12184082" cy="632402"/>
          </a:xfrm>
        </p:spPr>
        <p:txBody>
          <a:bodyPr>
            <a:normAutofit fontScale="90000"/>
          </a:bodyPr>
          <a:lstStyle/>
          <a:p>
            <a:r>
              <a:rPr lang="en-GB" b="1" u="sng" dirty="0" smtClean="0"/>
              <a:t>Beam Properties for 2017: Beam Energy and Energy Spread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508" y="705764"/>
            <a:ext cx="5602561" cy="360798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u="sng" dirty="0" smtClean="0"/>
              <a:t>In 2016: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 smtClean="0"/>
              <a:t>Dedicated energy measurement </a:t>
            </a:r>
            <a:br>
              <a:rPr lang="en-GB" sz="2000" dirty="0" smtClean="0"/>
            </a:br>
            <a:r>
              <a:rPr lang="en-GB" sz="2000" dirty="0" smtClean="0"/>
              <a:t>(~ 4 hours were needed) using the dipole done for the last four experiments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 smtClean="0"/>
              <a:t>Due to problems with the machine </a:t>
            </a:r>
            <a:br>
              <a:rPr lang="en-GB" sz="2000" dirty="0" smtClean="0"/>
            </a:br>
            <a:r>
              <a:rPr lang="en-GB" sz="2000" dirty="0" smtClean="0"/>
              <a:t>(9gap amplifier for </a:t>
            </a:r>
            <a:r>
              <a:rPr lang="en-GB" sz="2000" baseline="30000" dirty="0" smtClean="0"/>
              <a:t>110</a:t>
            </a:r>
            <a:r>
              <a:rPr lang="en-GB" sz="2000" dirty="0" smtClean="0"/>
              <a:t>Sn, </a:t>
            </a:r>
            <a:r>
              <a:rPr lang="en-GB" sz="2000" dirty="0" smtClean="0">
                <a:sym typeface="Wingdings" panose="05000000000000000000" pitchFamily="2" charset="2"/>
              </a:rPr>
              <a:t>target for </a:t>
            </a:r>
            <a:r>
              <a:rPr lang="en-GB" sz="2000" baseline="30000" dirty="0" smtClean="0"/>
              <a:t>142</a:t>
            </a:r>
            <a:r>
              <a:rPr lang="en-GB" sz="2000" dirty="0" smtClean="0"/>
              <a:t>Xe), the dedicated measurements were not done in the first two experiments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 smtClean="0"/>
              <a:t>Best guess Energy is based on the settings of the dipole when beam was delivered to the users. But, it is not corrected for steerers and quads kicks</a:t>
            </a:r>
          </a:p>
        </p:txBody>
      </p:sp>
      <p:sp>
        <p:nvSpPr>
          <p:cNvPr id="5" name="Rectangle 4"/>
          <p:cNvSpPr/>
          <p:nvPr/>
        </p:nvSpPr>
        <p:spPr>
          <a:xfrm>
            <a:off x="5743696" y="743698"/>
            <a:ext cx="385273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/>
              <a:t>Energy and Energy Spread for experiments in 2016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469579" y="1792520"/>
            <a:ext cx="1068779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735895"/>
              </p:ext>
            </p:extLst>
          </p:nvPr>
        </p:nvGraphicFramePr>
        <p:xfrm>
          <a:off x="5708069" y="1087096"/>
          <a:ext cx="6357261" cy="26837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66900"/>
                <a:gridCol w="1045028"/>
                <a:gridCol w="1056904"/>
                <a:gridCol w="1202541"/>
                <a:gridCol w="1151238"/>
                <a:gridCol w="1034650"/>
              </a:tblGrid>
              <a:tr h="854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 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Nominal Energy [MeV/u]</a:t>
                      </a:r>
                      <a:endParaRPr lang="en-GB" sz="18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n-lt"/>
                        </a:rPr>
                        <a:t>Measured Energy [MeV/u]</a:t>
                      </a:r>
                      <a:endParaRPr lang="en-GB" sz="18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n-lt"/>
                        </a:rPr>
                        <a:t>Energy Spread HWHM [%]</a:t>
                      </a:r>
                      <a:endParaRPr lang="en-GB" sz="18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+mn-lt"/>
                        </a:rPr>
                        <a:t>Energy Best 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guess(</a:t>
                      </a:r>
                      <a:r>
                        <a:rPr lang="en-GB" sz="18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) 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[</a:t>
                      </a:r>
                      <a:r>
                        <a:rPr lang="en-GB" sz="1800" dirty="0">
                          <a:effectLst/>
                          <a:latin typeface="+mn-lt"/>
                        </a:rPr>
                        <a:t>MeV/u]</a:t>
                      </a:r>
                      <a:endParaRPr lang="en-GB" sz="18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Best guess / 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Measured</a:t>
                      </a:r>
                      <a:endParaRPr lang="en-GB" sz="18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aseline="30000" dirty="0">
                          <a:effectLst/>
                          <a:latin typeface="+mn-lt"/>
                        </a:rPr>
                        <a:t>66</a:t>
                      </a:r>
                      <a:r>
                        <a:rPr lang="en-GB" sz="2000" baseline="0" dirty="0">
                          <a:effectLst/>
                          <a:latin typeface="+mn-lt"/>
                        </a:rPr>
                        <a:t>Ni</a:t>
                      </a:r>
                      <a:r>
                        <a:rPr lang="en-GB" sz="2000" baseline="30000" dirty="0">
                          <a:effectLst/>
                          <a:latin typeface="+mn-lt"/>
                        </a:rPr>
                        <a:t>16+</a:t>
                      </a:r>
                      <a:endParaRPr lang="en-GB" sz="2000" baseline="30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4.5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4.47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0.2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4.46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0.998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aseline="30000" dirty="0">
                          <a:effectLst/>
                          <a:latin typeface="+mn-lt"/>
                        </a:rPr>
                        <a:t>9</a:t>
                      </a:r>
                      <a:r>
                        <a:rPr lang="en-GB" sz="2000" baseline="0" dirty="0">
                          <a:effectLst/>
                          <a:latin typeface="+mn-lt"/>
                        </a:rPr>
                        <a:t>Li</a:t>
                      </a:r>
                      <a:r>
                        <a:rPr lang="en-GB" sz="2000" baseline="30000" dirty="0">
                          <a:effectLst/>
                          <a:latin typeface="+mn-lt"/>
                        </a:rPr>
                        <a:t>3+</a:t>
                      </a:r>
                      <a:endParaRPr lang="en-GB" sz="2000" baseline="30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6.9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6.72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0.5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6.74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1.003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aseline="30000" dirty="0">
                          <a:effectLst/>
                          <a:latin typeface="+mn-lt"/>
                        </a:rPr>
                        <a:t>132</a:t>
                      </a:r>
                      <a:r>
                        <a:rPr lang="en-GB" sz="2000" baseline="0" dirty="0">
                          <a:effectLst/>
                          <a:latin typeface="+mn-lt"/>
                        </a:rPr>
                        <a:t>Sn</a:t>
                      </a:r>
                      <a:r>
                        <a:rPr lang="en-GB" sz="2000" baseline="30000" dirty="0">
                          <a:effectLst/>
                          <a:latin typeface="+mn-lt"/>
                        </a:rPr>
                        <a:t>31+</a:t>
                      </a:r>
                      <a:endParaRPr lang="en-GB" sz="2000" baseline="30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5.5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5.49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0.4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5.40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0.984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aseline="30000" dirty="0">
                          <a:effectLst/>
                          <a:latin typeface="+mn-lt"/>
                        </a:rPr>
                        <a:t>78</a:t>
                      </a:r>
                      <a:r>
                        <a:rPr lang="en-GB" sz="2000" baseline="0" dirty="0">
                          <a:effectLst/>
                          <a:latin typeface="+mn-lt"/>
                        </a:rPr>
                        <a:t>Zn</a:t>
                      </a:r>
                      <a:r>
                        <a:rPr lang="en-GB" sz="2000" baseline="30000" dirty="0">
                          <a:effectLst/>
                          <a:latin typeface="+mn-lt"/>
                        </a:rPr>
                        <a:t>20+</a:t>
                      </a:r>
                      <a:endParaRPr lang="en-GB" sz="2000" baseline="30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4.3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4.27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0.3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4.30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1.007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30000" dirty="0" smtClean="0">
                          <a:effectLst/>
                          <a:latin typeface="+mn-lt"/>
                        </a:rPr>
                        <a:t>142</a:t>
                      </a:r>
                      <a:r>
                        <a:rPr lang="en-GB" sz="2000" baseline="0" dirty="0" smtClean="0">
                          <a:effectLst/>
                          <a:latin typeface="+mn-lt"/>
                        </a:rPr>
                        <a:t>Xe</a:t>
                      </a:r>
                      <a:r>
                        <a:rPr lang="en-GB" sz="2000" baseline="30000" dirty="0" smtClean="0">
                          <a:effectLst/>
                          <a:latin typeface="+mn-lt"/>
                        </a:rPr>
                        <a:t>33+</a:t>
                      </a:r>
                      <a:endParaRPr lang="en-GB" sz="2000" baseline="30000" dirty="0" smtClean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SimSun" panose="02010600030101010101" pitchFamily="2" charset="-122"/>
                        </a:rPr>
                        <a:t>4.5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SimSun" panose="02010600030101010101" pitchFamily="2" charset="-122"/>
                        </a:rPr>
                        <a:t>4.39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aseline="30000" dirty="0">
                          <a:effectLst/>
                          <a:latin typeface="+mn-lt"/>
                        </a:rPr>
                        <a:t>110</a:t>
                      </a:r>
                      <a:r>
                        <a:rPr lang="en-GB" sz="2000" baseline="0" dirty="0">
                          <a:effectLst/>
                          <a:latin typeface="+mn-lt"/>
                        </a:rPr>
                        <a:t>Sn</a:t>
                      </a:r>
                      <a:r>
                        <a:rPr lang="en-GB" sz="2000" baseline="30000" dirty="0">
                          <a:effectLst/>
                          <a:latin typeface="+mn-lt"/>
                        </a:rPr>
                        <a:t>26+</a:t>
                      </a:r>
                      <a:endParaRPr lang="en-GB" sz="2000" baseline="30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4.5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 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 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4.39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 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47445" t="5379" b="6566"/>
          <a:stretch/>
        </p:blipFill>
        <p:spPr>
          <a:xfrm>
            <a:off x="7243063" y="3951149"/>
            <a:ext cx="4706743" cy="274320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9893068" y="5973419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036689" y="4680921"/>
            <a:ext cx="603949" cy="68268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1 mm vertical slits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42949" y="5438957"/>
            <a:ext cx="1207897" cy="46723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All quads and steerers off</a:t>
            </a:r>
          </a:p>
        </p:txBody>
      </p:sp>
      <p:cxnSp>
        <p:nvCxnSpPr>
          <p:cNvPr id="14" name="Straight Arrow Connector 13"/>
          <p:cNvCxnSpPr>
            <a:stCxn id="12" idx="3"/>
          </p:cNvCxnSpPr>
          <p:nvPr/>
        </p:nvCxnSpPr>
        <p:spPr>
          <a:xfrm>
            <a:off x="8640638" y="5022262"/>
            <a:ext cx="2390838" cy="45253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3" idx="2"/>
          </p:cNvCxnSpPr>
          <p:nvPr/>
        </p:nvCxnSpPr>
        <p:spPr>
          <a:xfrm>
            <a:off x="7846898" y="5906196"/>
            <a:ext cx="832213" cy="310550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8753632" y="5973419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 rot="-2700000">
            <a:off x="11190848" y="5417277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>
            <a:stCxn id="12" idx="3"/>
          </p:cNvCxnSpPr>
          <p:nvPr/>
        </p:nvCxnSpPr>
        <p:spPr>
          <a:xfrm>
            <a:off x="8640638" y="5022262"/>
            <a:ext cx="1283259" cy="883934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2" idx="3"/>
            <a:endCxn id="16" idx="0"/>
          </p:cNvCxnSpPr>
          <p:nvPr/>
        </p:nvCxnSpPr>
        <p:spPr>
          <a:xfrm>
            <a:off x="8640638" y="5022262"/>
            <a:ext cx="227294" cy="951157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312975" y="4637636"/>
            <a:ext cx="739966" cy="46723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Silicon detector</a:t>
            </a:r>
          </a:p>
        </p:txBody>
      </p:sp>
      <p:cxnSp>
        <p:nvCxnSpPr>
          <p:cNvPr id="21" name="Straight Arrow Connector 20"/>
          <p:cNvCxnSpPr>
            <a:stCxn id="20" idx="2"/>
          </p:cNvCxnSpPr>
          <p:nvPr/>
        </p:nvCxnSpPr>
        <p:spPr>
          <a:xfrm>
            <a:off x="10682958" y="5104875"/>
            <a:ext cx="392332" cy="36018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282181" y="4624927"/>
            <a:ext cx="4355447" cy="2069422"/>
            <a:chOff x="1991570" y="4742426"/>
            <a:chExt cx="4355447" cy="2069422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4591" y="4884545"/>
              <a:ext cx="3912676" cy="1765394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4526101" y="4742426"/>
              <a:ext cx="1820916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400" dirty="0" smtClean="0"/>
                <a:t>Dedicated Energy Measurement for </a:t>
              </a:r>
              <a:r>
                <a:rPr lang="en-GB" sz="1400" baseline="30000" dirty="0"/>
                <a:t>66</a:t>
              </a:r>
              <a:r>
                <a:rPr lang="en-GB" sz="1400" dirty="0"/>
                <a:t>Ni</a:t>
              </a:r>
              <a:r>
                <a:rPr lang="en-GB" sz="1400" dirty="0" smtClean="0"/>
                <a:t> 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920621" y="6534849"/>
              <a:ext cx="48061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B [T]</a:t>
              </a:r>
            </a:p>
          </p:txBody>
        </p:sp>
        <p:sp>
          <p:nvSpPr>
            <p:cNvPr id="25" name="Rectangle 24"/>
            <p:cNvSpPr/>
            <p:nvPr/>
          </p:nvSpPr>
          <p:spPr>
            <a:xfrm rot="16200000">
              <a:off x="1849057" y="5553907"/>
              <a:ext cx="56202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I [</a:t>
              </a:r>
              <a:r>
                <a:rPr lang="en-GB" sz="1200" dirty="0" err="1" smtClean="0"/>
                <a:t>a.u</a:t>
              </a:r>
              <a:r>
                <a:rPr lang="en-GB" sz="1200" dirty="0" smtClean="0"/>
                <a:t>]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746479" y="5524356"/>
            <a:ext cx="2283319" cy="8981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(1)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quads and steerers 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Slits retracted</a:t>
            </a:r>
          </a:p>
          <a:p>
            <a:endParaRPr lang="en-US" sz="1400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14247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32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131" y="146917"/>
            <a:ext cx="12184082" cy="632402"/>
          </a:xfrm>
        </p:spPr>
        <p:txBody>
          <a:bodyPr>
            <a:normAutofit fontScale="90000"/>
          </a:bodyPr>
          <a:lstStyle/>
          <a:p>
            <a:r>
              <a:rPr lang="en-GB" b="1" u="sng" dirty="0" smtClean="0"/>
              <a:t>Beam Properties for 2017: Beam Energy and Energy Spread</a:t>
            </a:r>
            <a:endParaRPr lang="en-GB" b="1" u="sng" dirty="0"/>
          </a:p>
        </p:txBody>
      </p:sp>
      <p:sp>
        <p:nvSpPr>
          <p:cNvPr id="5" name="Rectangle 4"/>
          <p:cNvSpPr/>
          <p:nvPr/>
        </p:nvSpPr>
        <p:spPr>
          <a:xfrm>
            <a:off x="7595074" y="779319"/>
            <a:ext cx="385273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/>
              <a:t>Energy and Energy Spread for experiments in 2016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78132" y="805824"/>
            <a:ext cx="5316182" cy="342161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100" u="sng" dirty="0" smtClean="0"/>
              <a:t>Expected for 2017: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A new timing class for the Si detectors (including count rates) has been developed and will be commissioned this year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Energy measurements will be a lot faster (expected ~ 1 hour for the second half of the campaign)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 smtClean="0"/>
              <a:t>Energy spread optimization may be possible to approach the theoretical 0.25% HWHM for all experiments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469579" y="1792520"/>
            <a:ext cx="1068779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5494313" y="1162728"/>
          <a:ext cx="6638310" cy="26837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866900"/>
                <a:gridCol w="1045028"/>
                <a:gridCol w="1056904"/>
                <a:gridCol w="1202541"/>
                <a:gridCol w="1151238"/>
                <a:gridCol w="1315699"/>
              </a:tblGrid>
              <a:tr h="854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 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Nominal Energy [MeV/u]</a:t>
                      </a:r>
                      <a:endParaRPr lang="en-GB" sz="18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n-lt"/>
                        </a:rPr>
                        <a:t>Measured Energy [MeV/u]</a:t>
                      </a:r>
                      <a:endParaRPr lang="en-GB" sz="18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n-lt"/>
                        </a:rPr>
                        <a:t>Energy Spread HWHM [%]</a:t>
                      </a:r>
                      <a:endParaRPr lang="en-GB" sz="18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+mn-lt"/>
                        </a:rPr>
                        <a:t>Best guess Energy [MeV/u]</a:t>
                      </a:r>
                      <a:endParaRPr lang="en-GB" sz="18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Best guess / measured energy</a:t>
                      </a:r>
                      <a:endParaRPr lang="en-GB" sz="18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aseline="30000" dirty="0">
                          <a:effectLst/>
                          <a:latin typeface="+mn-lt"/>
                        </a:rPr>
                        <a:t>66</a:t>
                      </a:r>
                      <a:r>
                        <a:rPr lang="en-GB" sz="2000" baseline="0" dirty="0">
                          <a:effectLst/>
                          <a:latin typeface="+mn-lt"/>
                        </a:rPr>
                        <a:t>Ni</a:t>
                      </a:r>
                      <a:r>
                        <a:rPr lang="en-GB" sz="2000" baseline="30000" dirty="0">
                          <a:effectLst/>
                          <a:latin typeface="+mn-lt"/>
                        </a:rPr>
                        <a:t>16+</a:t>
                      </a:r>
                      <a:endParaRPr lang="en-GB" sz="2000" baseline="30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4.5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4.47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0.2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4.46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0.998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aseline="30000" dirty="0">
                          <a:effectLst/>
                          <a:latin typeface="+mn-lt"/>
                        </a:rPr>
                        <a:t>9</a:t>
                      </a:r>
                      <a:r>
                        <a:rPr lang="en-GB" sz="2000" baseline="0" dirty="0">
                          <a:effectLst/>
                          <a:latin typeface="+mn-lt"/>
                        </a:rPr>
                        <a:t>Li</a:t>
                      </a:r>
                      <a:r>
                        <a:rPr lang="en-GB" sz="2000" baseline="30000" dirty="0">
                          <a:effectLst/>
                          <a:latin typeface="+mn-lt"/>
                        </a:rPr>
                        <a:t>3+</a:t>
                      </a:r>
                      <a:endParaRPr lang="en-GB" sz="2000" baseline="30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6.9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6.72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0.5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6.74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1.003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aseline="30000" dirty="0">
                          <a:effectLst/>
                          <a:latin typeface="+mn-lt"/>
                        </a:rPr>
                        <a:t>132</a:t>
                      </a:r>
                      <a:r>
                        <a:rPr lang="en-GB" sz="2000" baseline="0" dirty="0">
                          <a:effectLst/>
                          <a:latin typeface="+mn-lt"/>
                        </a:rPr>
                        <a:t>Sn</a:t>
                      </a:r>
                      <a:r>
                        <a:rPr lang="en-GB" sz="2000" baseline="30000" dirty="0">
                          <a:effectLst/>
                          <a:latin typeface="+mn-lt"/>
                        </a:rPr>
                        <a:t>31+</a:t>
                      </a:r>
                      <a:endParaRPr lang="en-GB" sz="2000" baseline="30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5.5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5.49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0.4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5.40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0.984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aseline="30000" dirty="0">
                          <a:effectLst/>
                          <a:latin typeface="+mn-lt"/>
                        </a:rPr>
                        <a:t>78</a:t>
                      </a:r>
                      <a:r>
                        <a:rPr lang="en-GB" sz="2000" baseline="0" dirty="0">
                          <a:effectLst/>
                          <a:latin typeface="+mn-lt"/>
                        </a:rPr>
                        <a:t>Zn</a:t>
                      </a:r>
                      <a:r>
                        <a:rPr lang="en-GB" sz="2000" baseline="30000" dirty="0">
                          <a:effectLst/>
                          <a:latin typeface="+mn-lt"/>
                        </a:rPr>
                        <a:t>20+</a:t>
                      </a:r>
                      <a:endParaRPr lang="en-GB" sz="2000" baseline="30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4.3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4.27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0.3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4.30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1.007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30000" dirty="0" smtClean="0">
                          <a:effectLst/>
                          <a:latin typeface="+mn-lt"/>
                        </a:rPr>
                        <a:t>142</a:t>
                      </a:r>
                      <a:r>
                        <a:rPr lang="en-GB" sz="2000" baseline="0" dirty="0" smtClean="0">
                          <a:effectLst/>
                          <a:latin typeface="+mn-lt"/>
                        </a:rPr>
                        <a:t>Xe</a:t>
                      </a:r>
                      <a:r>
                        <a:rPr lang="en-GB" sz="2000" baseline="30000" dirty="0" smtClean="0">
                          <a:effectLst/>
                          <a:latin typeface="+mn-lt"/>
                        </a:rPr>
                        <a:t>33+</a:t>
                      </a:r>
                      <a:endParaRPr lang="en-GB" sz="2000" baseline="30000" dirty="0" smtClean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SimSun" panose="02010600030101010101" pitchFamily="2" charset="-122"/>
                        </a:rPr>
                        <a:t>4.5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SimSun" panose="02010600030101010101" pitchFamily="2" charset="-122"/>
                        </a:rPr>
                        <a:t>4.39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  <a:tr h="2555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baseline="30000" dirty="0">
                          <a:effectLst/>
                          <a:latin typeface="+mn-lt"/>
                        </a:rPr>
                        <a:t>110</a:t>
                      </a:r>
                      <a:r>
                        <a:rPr lang="en-GB" sz="2000" baseline="0" dirty="0">
                          <a:effectLst/>
                          <a:latin typeface="+mn-lt"/>
                        </a:rPr>
                        <a:t>Sn</a:t>
                      </a:r>
                      <a:r>
                        <a:rPr lang="en-GB" sz="2000" baseline="30000" dirty="0">
                          <a:effectLst/>
                          <a:latin typeface="+mn-lt"/>
                        </a:rPr>
                        <a:t>26+</a:t>
                      </a:r>
                      <a:endParaRPr lang="en-GB" sz="2000" baseline="30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4.5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 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 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>
                          <a:effectLst/>
                          <a:latin typeface="+mn-lt"/>
                        </a:rPr>
                        <a:t>4.39</a:t>
                      </a:r>
                      <a:endParaRPr lang="en-GB" sz="200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 </a:t>
                      </a:r>
                      <a:endParaRPr lang="en-GB" sz="2000" dirty="0">
                        <a:effectLst/>
                        <a:latin typeface="+mn-lt"/>
                        <a:ea typeface="SimSun" panose="02010600030101010101" pitchFamily="2" charset="-122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47445" t="5379" b="6566"/>
          <a:stretch/>
        </p:blipFill>
        <p:spPr>
          <a:xfrm>
            <a:off x="7243063" y="3951149"/>
            <a:ext cx="4706743" cy="2743200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9893068" y="5973419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8036689" y="4680921"/>
            <a:ext cx="603949" cy="68268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1 mm vertical slits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42949" y="5438957"/>
            <a:ext cx="1207897" cy="46723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All quads and steerers off</a:t>
            </a:r>
          </a:p>
        </p:txBody>
      </p:sp>
      <p:cxnSp>
        <p:nvCxnSpPr>
          <p:cNvPr id="15" name="Straight Arrow Connector 14"/>
          <p:cNvCxnSpPr>
            <a:stCxn id="13" idx="3"/>
          </p:cNvCxnSpPr>
          <p:nvPr/>
        </p:nvCxnSpPr>
        <p:spPr>
          <a:xfrm>
            <a:off x="8640638" y="5022262"/>
            <a:ext cx="2390838" cy="45253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4" idx="2"/>
          </p:cNvCxnSpPr>
          <p:nvPr/>
        </p:nvCxnSpPr>
        <p:spPr>
          <a:xfrm>
            <a:off x="7846898" y="5906196"/>
            <a:ext cx="832213" cy="310550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8753632" y="5973419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 rot="-2700000">
            <a:off x="11190848" y="5417277"/>
            <a:ext cx="228600" cy="69993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>
            <a:stCxn id="13" idx="3"/>
          </p:cNvCxnSpPr>
          <p:nvPr/>
        </p:nvCxnSpPr>
        <p:spPr>
          <a:xfrm>
            <a:off x="8640638" y="5022262"/>
            <a:ext cx="1283259" cy="883934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3" idx="3"/>
            <a:endCxn id="17" idx="0"/>
          </p:cNvCxnSpPr>
          <p:nvPr/>
        </p:nvCxnSpPr>
        <p:spPr>
          <a:xfrm>
            <a:off x="8640638" y="5022262"/>
            <a:ext cx="227294" cy="951157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312975" y="4637636"/>
            <a:ext cx="739966" cy="46723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lIns="36000" tIns="18000" rIns="36000" bIns="18000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Silicon detector</a:t>
            </a:r>
          </a:p>
        </p:txBody>
      </p:sp>
      <p:cxnSp>
        <p:nvCxnSpPr>
          <p:cNvPr id="22" name="Straight Arrow Connector 21"/>
          <p:cNvCxnSpPr>
            <a:stCxn id="21" idx="2"/>
          </p:cNvCxnSpPr>
          <p:nvPr/>
        </p:nvCxnSpPr>
        <p:spPr>
          <a:xfrm>
            <a:off x="10682958" y="5104875"/>
            <a:ext cx="392332" cy="360182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3055490" y="5022262"/>
            <a:ext cx="3773921" cy="1773771"/>
            <a:chOff x="1991570" y="4742426"/>
            <a:chExt cx="4355447" cy="2124137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4591" y="4884545"/>
              <a:ext cx="3912676" cy="1765394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4526101" y="4742426"/>
              <a:ext cx="1820916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400" dirty="0" smtClean="0"/>
                <a:t>Dedicated Energy Measurement for </a:t>
              </a:r>
              <a:r>
                <a:rPr lang="en-GB" sz="1400" baseline="30000" dirty="0"/>
                <a:t>66</a:t>
              </a:r>
              <a:r>
                <a:rPr lang="en-GB" sz="1400" dirty="0"/>
                <a:t>Ni</a:t>
              </a:r>
              <a:r>
                <a:rPr lang="en-GB" sz="1400" dirty="0" smtClean="0"/>
                <a:t> 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750703" y="6534849"/>
              <a:ext cx="650534" cy="33171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B [T]</a:t>
              </a:r>
            </a:p>
          </p:txBody>
        </p:sp>
        <p:sp>
          <p:nvSpPr>
            <p:cNvPr id="27" name="Rectangle 26"/>
            <p:cNvSpPr/>
            <p:nvPr/>
          </p:nvSpPr>
          <p:spPr>
            <a:xfrm rot="16200000">
              <a:off x="1849057" y="5553907"/>
              <a:ext cx="56202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I [</a:t>
              </a:r>
              <a:r>
                <a:rPr lang="en-GB" sz="1200" dirty="0" err="1" smtClean="0"/>
                <a:t>a.u</a:t>
              </a:r>
              <a:r>
                <a:rPr lang="en-GB" sz="1200" dirty="0" smtClean="0"/>
                <a:t>]</a:t>
              </a:r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178131" y="4127629"/>
            <a:ext cx="6575299" cy="20314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400" u="sng" dirty="0"/>
              <a:t>Spokesperson </a:t>
            </a:r>
            <a:r>
              <a:rPr lang="en-GB" sz="2400" u="sng" dirty="0" smtClean="0"/>
              <a:t>should </a:t>
            </a:r>
            <a:r>
              <a:rPr lang="en-GB" sz="2400" u="sng" dirty="0"/>
              <a:t>decide and inform in advance if a dedicated measurement is needed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OP will decide when to schedule it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7528"/>
            <a:ext cx="10515600" cy="517943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REX/HIE-ISOLDE </a:t>
            </a:r>
            <a:r>
              <a:rPr lang="en-GB" dirty="0" smtClean="0"/>
              <a:t>Users Interface</a:t>
            </a:r>
          </a:p>
          <a:p>
            <a:pPr lvl="1"/>
            <a:r>
              <a:rPr lang="en-GB" dirty="0" smtClean="0"/>
              <a:t>Vacuum system</a:t>
            </a:r>
          </a:p>
          <a:p>
            <a:pPr lvl="1"/>
            <a:r>
              <a:rPr lang="en-GB" dirty="0" smtClean="0"/>
              <a:t>Diagnostics</a:t>
            </a:r>
          </a:p>
          <a:p>
            <a:pPr lvl="1"/>
            <a:r>
              <a:rPr lang="en-GB" dirty="0" smtClean="0"/>
              <a:t>SRF</a:t>
            </a:r>
          </a:p>
          <a:p>
            <a:pPr lvl="1"/>
            <a:r>
              <a:rPr lang="en-GB" dirty="0" smtClean="0"/>
              <a:t>Equipment Array</a:t>
            </a:r>
          </a:p>
          <a:p>
            <a:pPr lvl="1"/>
            <a:r>
              <a:rPr lang="en-GB" dirty="0" smtClean="0"/>
              <a:t>Specification concerning final beam delivery checkpoint for OP</a:t>
            </a:r>
          </a:p>
          <a:p>
            <a:pPr lvl="1"/>
            <a:r>
              <a:rPr lang="en-GB" dirty="0" smtClean="0"/>
              <a:t>Establish a fast separator course for newcomers prior to each experiment</a:t>
            </a:r>
          </a:p>
          <a:p>
            <a:r>
              <a:rPr lang="en-GB" dirty="0" smtClean="0"/>
              <a:t>Beam Properties</a:t>
            </a:r>
          </a:p>
          <a:p>
            <a:pPr lvl="1"/>
            <a:r>
              <a:rPr lang="en-GB" dirty="0" smtClean="0"/>
              <a:t>Energy and Energy spectrum</a:t>
            </a:r>
          </a:p>
          <a:p>
            <a:pPr lvl="1"/>
            <a:r>
              <a:rPr lang="en-GB" dirty="0" smtClean="0"/>
              <a:t>Time structure </a:t>
            </a:r>
            <a:r>
              <a:rPr lang="en-GB" dirty="0" smtClean="0"/>
              <a:t>(Repetition </a:t>
            </a:r>
            <a:r>
              <a:rPr lang="en-GB" dirty="0" smtClean="0"/>
              <a:t>rate, Pulse length, Slow extraction)</a:t>
            </a:r>
          </a:p>
          <a:p>
            <a:pPr lvl="1"/>
            <a:r>
              <a:rPr lang="en-GB" dirty="0" smtClean="0"/>
              <a:t>A/q</a:t>
            </a:r>
            <a:endParaRPr lang="en-GB" dirty="0" smtClean="0"/>
          </a:p>
          <a:p>
            <a:r>
              <a:rPr lang="en-GB" dirty="0" smtClean="0"/>
              <a:t>Set Up Time</a:t>
            </a:r>
          </a:p>
          <a:p>
            <a:pPr lvl="1"/>
            <a:r>
              <a:rPr lang="en-GB" dirty="0" smtClean="0"/>
              <a:t>Provide examples varying from best to worst case.</a:t>
            </a:r>
          </a:p>
          <a:p>
            <a:pPr lvl="1"/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1329" y="6356350"/>
            <a:ext cx="4302071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50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7528"/>
            <a:ext cx="10515600" cy="5179435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HIE-ISOLDE Users Interface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Vacuum system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Diagnostics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SRF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Equipment Array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Specification concerning final beam delivery checkpoint for OP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Establish a fast separator course for newcomers prior to each experiment</a:t>
            </a:r>
          </a:p>
          <a:p>
            <a:r>
              <a:rPr lang="en-GB" dirty="0" smtClean="0"/>
              <a:t>Beam Properties</a:t>
            </a:r>
          </a:p>
          <a:p>
            <a:pPr lvl="1"/>
            <a:r>
              <a:rPr lang="en-GB" dirty="0" smtClean="0"/>
              <a:t>Energy and Energy spectrum</a:t>
            </a:r>
          </a:p>
          <a:p>
            <a:pPr lvl="1"/>
            <a:r>
              <a:rPr lang="en-GB" dirty="0" smtClean="0"/>
              <a:t>Time structure </a:t>
            </a:r>
            <a:r>
              <a:rPr lang="en-GB" dirty="0" smtClean="0"/>
              <a:t>(Repetition </a:t>
            </a:r>
            <a:r>
              <a:rPr lang="en-GB" dirty="0" smtClean="0"/>
              <a:t>rate, Pulse length, Slow extraction)</a:t>
            </a:r>
          </a:p>
          <a:p>
            <a:pPr lvl="1"/>
            <a:r>
              <a:rPr lang="en-GB" dirty="0" smtClean="0"/>
              <a:t>A/q</a:t>
            </a:r>
            <a:endParaRPr lang="en-GB" dirty="0" smtClean="0"/>
          </a:p>
          <a:p>
            <a:r>
              <a:rPr lang="en-GB" dirty="0" smtClean="0"/>
              <a:t>Set Up Time</a:t>
            </a:r>
          </a:p>
          <a:p>
            <a:pPr lvl="1"/>
            <a:r>
              <a:rPr lang="en-GB" dirty="0" smtClean="0"/>
              <a:t>Provide examples varying from best to worst case.</a:t>
            </a:r>
          </a:p>
          <a:p>
            <a:pPr lvl="1"/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309607" y="4359563"/>
            <a:ext cx="9598538" cy="378692"/>
          </a:xfrm>
          <a:prstGeom prst="roundRect">
            <a:avLst/>
          </a:prstGeom>
          <a:noFill/>
          <a:ln w="38100" cap="rnd" cmpd="dbl">
            <a:rou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91739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23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131" y="146917"/>
            <a:ext cx="11875324" cy="632402"/>
          </a:xfrm>
        </p:spPr>
        <p:txBody>
          <a:bodyPr>
            <a:normAutofit fontScale="90000"/>
          </a:bodyPr>
          <a:lstStyle/>
          <a:p>
            <a:r>
              <a:rPr lang="en-GB" b="1" u="sng" dirty="0" smtClean="0"/>
              <a:t>Beam Properties for 2017: Time Structure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507" y="855029"/>
            <a:ext cx="6626432" cy="20425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u="sng" dirty="0" smtClean="0"/>
              <a:t>In 2016: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Repetition rate: up to 50 Hz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RF Pulse length: up to 1 </a:t>
            </a:r>
            <a:r>
              <a:rPr lang="en-GB" sz="2400" dirty="0" err="1" smtClean="0"/>
              <a:t>ms</a:t>
            </a:r>
            <a:r>
              <a:rPr lang="en-GB" sz="2400" dirty="0" smtClean="0"/>
              <a:t> </a:t>
            </a:r>
            <a:r>
              <a:rPr lang="en-GB" sz="2400" dirty="0" smtClean="0">
                <a:sym typeface="Wingdings" panose="05000000000000000000" pitchFamily="2" charset="2"/>
              </a:rPr>
              <a:t> Beam Pulse Length ~ 0.7 </a:t>
            </a:r>
            <a:r>
              <a:rPr lang="en-GB" sz="2400" dirty="0" err="1" smtClean="0">
                <a:sym typeface="Wingdings" panose="05000000000000000000" pitchFamily="2" charset="2"/>
              </a:rPr>
              <a:t>ms</a:t>
            </a:r>
            <a:r>
              <a:rPr lang="en-GB" sz="2400" dirty="0" smtClean="0">
                <a:sym typeface="Wingdings" panose="05000000000000000000" pitchFamily="2" charset="2"/>
              </a:rPr>
              <a:t> (with slow extraction)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ym typeface="Wingdings" panose="05000000000000000000" pitchFamily="2" charset="2"/>
              </a:rPr>
              <a:t>Average power in 9gap &lt; 2.5 kW</a:t>
            </a:r>
            <a:endParaRPr lang="en-GB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dirty="0" smtClean="0"/>
          </a:p>
        </p:txBody>
      </p:sp>
      <p:pic>
        <p:nvPicPr>
          <p:cNvPr id="4" name="Picture 3" descr="C:\Users\nbidault\Downloads\NiSlowFast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7" t="4126" r="6532" b="-5052"/>
          <a:stretch>
            <a:fillRect/>
          </a:stretch>
        </p:blipFill>
        <p:spPr bwMode="auto">
          <a:xfrm>
            <a:off x="6863939" y="1189859"/>
            <a:ext cx="4857006" cy="219461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7613683" y="746736"/>
            <a:ext cx="387607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/>
              <a:t>Natural Extraction vs. Slow Extraction during 2016</a:t>
            </a:r>
          </a:p>
          <a:p>
            <a:r>
              <a:rPr lang="en-GB" sz="1400" dirty="0" smtClean="0"/>
              <a:t>(Courtesy of N. Bidault)</a:t>
            </a:r>
            <a:endParaRPr lang="en-GB" sz="14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7507" y="3032665"/>
            <a:ext cx="6863937" cy="362939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u="sng" dirty="0" smtClean="0"/>
              <a:t>Expected for 2017: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Repetition rate: up to 50 Hz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FF0000"/>
                </a:solidFill>
              </a:rPr>
              <a:t>RF Pulse length </a:t>
            </a:r>
            <a:r>
              <a:rPr lang="en-GB" sz="2400" dirty="0" smtClean="0">
                <a:solidFill>
                  <a:srgbClr val="FF0000"/>
                </a:solidFill>
              </a:rPr>
              <a:t>2 </a:t>
            </a:r>
            <a:r>
              <a:rPr lang="en-GB" sz="2400" dirty="0" err="1">
                <a:solidFill>
                  <a:srgbClr val="FF0000"/>
                </a:solidFill>
              </a:rPr>
              <a:t>ms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  <a:sym typeface="Wingdings" panose="05000000000000000000" pitchFamily="2" charset="2"/>
              </a:rPr>
              <a:t> Beam Pulse Length ~ 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1.7 </a:t>
            </a:r>
            <a:r>
              <a:rPr lang="en-GB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ms</a:t>
            </a:r>
            <a:endParaRPr lang="en-GB" sz="24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Heat exchangers installed during the technical stop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err="1" smtClean="0"/>
              <a:t>Bertronix</a:t>
            </a:r>
            <a:r>
              <a:rPr lang="en-GB" sz="2000" dirty="0" smtClean="0"/>
              <a:t> will be at CERN on wk. 7 and make the necessary modifications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>
                <a:sym typeface="Wingdings" panose="05000000000000000000" pitchFamily="2" charset="2"/>
              </a:rPr>
              <a:t>Average power in 9gap &lt; 2.5 kW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u="sng" dirty="0">
                <a:sym typeface="Wingdings" panose="05000000000000000000" pitchFamily="2" charset="2"/>
              </a:rPr>
              <a:t>Spokesperson should inform OP if slow extraction is needed in advance </a:t>
            </a:r>
            <a:r>
              <a:rPr lang="en-GB" sz="2400" dirty="0">
                <a:sym typeface="Wingdings" panose="05000000000000000000" pitchFamily="2" charset="2"/>
              </a:rPr>
              <a:t>(typically, a couple of hours are needed to set it up)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464" y="3962399"/>
            <a:ext cx="4478481" cy="251914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Lefteris Fadakis - 78th ISOLDE Collaboration Committee meeting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91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7528"/>
            <a:ext cx="10515600" cy="5179435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HIE-ISOLDE Users Interface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Vacuum system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Diagnostics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SRF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Equipment Array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Specification concerning final beam delivery checkpoint for OP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Establish a fast separator course for newcomers prior to each experiment</a:t>
            </a:r>
          </a:p>
          <a:p>
            <a:r>
              <a:rPr lang="en-GB" dirty="0" smtClean="0"/>
              <a:t>Beam Properties</a:t>
            </a:r>
          </a:p>
          <a:p>
            <a:pPr lvl="1"/>
            <a:r>
              <a:rPr lang="en-GB" dirty="0" smtClean="0"/>
              <a:t>Energy and Energy spectrum</a:t>
            </a:r>
          </a:p>
          <a:p>
            <a:pPr lvl="1"/>
            <a:r>
              <a:rPr lang="en-GB" dirty="0" smtClean="0"/>
              <a:t>Time structure </a:t>
            </a:r>
            <a:r>
              <a:rPr lang="en-GB" dirty="0" smtClean="0"/>
              <a:t>(Repetition </a:t>
            </a:r>
            <a:r>
              <a:rPr lang="en-GB" dirty="0" smtClean="0"/>
              <a:t>rate, Pulse length, Slow extraction)</a:t>
            </a:r>
          </a:p>
          <a:p>
            <a:pPr lvl="1"/>
            <a:r>
              <a:rPr lang="en-GB" dirty="0" smtClean="0"/>
              <a:t>A/q</a:t>
            </a:r>
            <a:endParaRPr lang="en-GB" dirty="0" smtClean="0"/>
          </a:p>
          <a:p>
            <a:r>
              <a:rPr lang="en-GB" dirty="0" smtClean="0"/>
              <a:t>Set Up Time</a:t>
            </a:r>
          </a:p>
          <a:p>
            <a:pPr lvl="1"/>
            <a:r>
              <a:rPr lang="en-GB" dirty="0" smtClean="0"/>
              <a:t>Provide examples varying from best to worst case.</a:t>
            </a:r>
          </a:p>
          <a:p>
            <a:pPr lvl="1"/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309607" y="4729017"/>
            <a:ext cx="9598538" cy="378692"/>
          </a:xfrm>
          <a:prstGeom prst="roundRect">
            <a:avLst/>
          </a:prstGeom>
          <a:noFill/>
          <a:ln w="38100" cap="rnd" cmpd="dbl">
            <a:rou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76241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92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131" y="146917"/>
            <a:ext cx="11875324" cy="632402"/>
          </a:xfrm>
        </p:spPr>
        <p:txBody>
          <a:bodyPr>
            <a:normAutofit fontScale="90000"/>
          </a:bodyPr>
          <a:lstStyle/>
          <a:p>
            <a:r>
              <a:rPr lang="en-GB" b="1" u="sng" dirty="0" smtClean="0"/>
              <a:t>Beam Properties for 2017: A/q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507" y="855029"/>
            <a:ext cx="6626432" cy="168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u="sng" dirty="0" smtClean="0"/>
              <a:t>Before 2016: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Nominal minimum A/q was 2.5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Nominal maximum A/q was 4.5 </a:t>
            </a:r>
            <a:endParaRPr lang="en-GB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37507" y="2350179"/>
            <a:ext cx="10337728" cy="3629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u="sng" dirty="0" smtClean="0"/>
              <a:t>Since 2016: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Nominal minimum A/q </a:t>
            </a:r>
            <a:r>
              <a:rPr lang="en-GB" sz="2400" dirty="0" smtClean="0"/>
              <a:t>still </a:t>
            </a:r>
            <a:r>
              <a:rPr lang="en-GB" sz="2400" dirty="0"/>
              <a:t>2.5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/>
              <a:t>Nominal maximum </a:t>
            </a:r>
            <a:r>
              <a:rPr lang="en-GB" sz="2400" dirty="0">
                <a:solidFill>
                  <a:srgbClr val="FF0000"/>
                </a:solidFill>
              </a:rPr>
              <a:t>A/q </a:t>
            </a:r>
            <a:r>
              <a:rPr lang="en-GB" sz="2400" dirty="0" smtClean="0">
                <a:solidFill>
                  <a:srgbClr val="FF0000"/>
                </a:solidFill>
              </a:rPr>
              <a:t>changed to 4.33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Several REX amplifiers not reliable at the power levels needed for beams with A/q = 4.5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Impact of the change in specs is limited (needs to be analysed case by case):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Some light beams are not possible (ex: </a:t>
            </a:r>
            <a:r>
              <a:rPr lang="en-GB" sz="2000" baseline="30000" dirty="0" smtClean="0"/>
              <a:t>9</a:t>
            </a:r>
            <a:r>
              <a:rPr lang="en-GB" sz="2000" dirty="0" smtClean="0"/>
              <a:t>Li</a:t>
            </a:r>
            <a:r>
              <a:rPr lang="en-GB" sz="2000" baseline="30000" dirty="0" smtClean="0"/>
              <a:t>2+</a:t>
            </a:r>
            <a:r>
              <a:rPr lang="en-GB" sz="2000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 smtClean="0"/>
              <a:t>Charge breeding efficiency for some heavy beams could </a:t>
            </a:r>
            <a:r>
              <a:rPr lang="en-GB" sz="2000" dirty="0" smtClean="0"/>
              <a:t>become lower </a:t>
            </a:r>
            <a:r>
              <a:rPr lang="en-GB" sz="2000" dirty="0" smtClean="0"/>
              <a:t>(by a factor 2-4)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90075" y="6356350"/>
            <a:ext cx="4263325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38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7528"/>
            <a:ext cx="10515600" cy="5179435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HIE-ISOLDE Users Interface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Vacuum system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Diagnostics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SRF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Equipment Array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Specification concerning final beam delivery checkpoint for OP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Establish a fast separator course for newcomers prior to each experiment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Beam Properties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Energy and Energy spectrum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Time structure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(Repetition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rate, Pulse length, Slow extraction)</a:t>
            </a:r>
          </a:p>
          <a:p>
            <a:pPr lvl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A/q</a:t>
            </a:r>
            <a:endParaRPr lang="en-GB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GB" dirty="0" smtClean="0"/>
              <a:t>Set Up Time</a:t>
            </a:r>
          </a:p>
          <a:p>
            <a:pPr lvl="1"/>
            <a:r>
              <a:rPr lang="en-GB" dirty="0" smtClean="0"/>
              <a:t>Provide examples varying from best to worst case.</a:t>
            </a:r>
          </a:p>
          <a:p>
            <a:pPr lvl="1"/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309607" y="5541817"/>
            <a:ext cx="9598538" cy="378692"/>
          </a:xfrm>
          <a:prstGeom prst="roundRect">
            <a:avLst/>
          </a:prstGeom>
          <a:noFill/>
          <a:ln w="38100" cap="rnd" cmpd="dbl">
            <a:rou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35831" y="6356350"/>
            <a:ext cx="4317569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03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9" name="Object 1"/>
          <p:cNvGraphicFramePr>
            <a:graphicFrameLocks noChangeAspect="1"/>
          </p:cNvGraphicFramePr>
          <p:nvPr/>
        </p:nvGraphicFramePr>
        <p:xfrm>
          <a:off x="1573214" y="2590800"/>
          <a:ext cx="9045575" cy="396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Worksheet" r:id="rId4" imgW="15849600" imgH="6943725" progId="Excel.Sheet.12">
                  <p:embed/>
                </p:oleObj>
              </mc:Choice>
              <mc:Fallback>
                <p:oleObj name="Worksheet" r:id="rId4" imgW="15849600" imgH="6943725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3214" y="2590800"/>
                        <a:ext cx="9045575" cy="396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1581168" y="53079"/>
            <a:ext cx="80962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/>
              <a:t>HIE-ISOLDE Operations (Scenario 1):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225164" y="53079"/>
            <a:ext cx="880432" cy="878306"/>
          </a:xfrm>
          <a:prstGeom prst="rect">
            <a:avLst/>
          </a:prstGeom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5007430" y="6549362"/>
            <a:ext cx="5660571" cy="3086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J.A. Rodriguez – GUI - Group for the Upgrade of the ISOLDE facility – Feb. 6</a:t>
            </a:r>
            <a:r>
              <a:rPr lang="en-US" sz="1200" baseline="30000" dirty="0"/>
              <a:t>th</a:t>
            </a:r>
            <a:r>
              <a:rPr lang="en-US" sz="1200" dirty="0"/>
              <a:t> 2017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4360" y="775201"/>
            <a:ext cx="10767060" cy="14388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Alternating high and low energy physics. GPS for HIE-ISOLDE physics preferred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Target installed on Friday, set-up Monday to Thursday, beam to users Thursday evening (earlier if lasers are not needed), Friday contingency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Monday beam characterization and isotope/energy change if needed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Target would reach its expected lifetime on Wednesday morning (1.8 </a:t>
            </a:r>
            <a:r>
              <a:rPr lang="el-GR" sz="1600" dirty="0"/>
              <a:t>μ</a:t>
            </a:r>
            <a:r>
              <a:rPr lang="en-GB" sz="1600" dirty="0"/>
              <a:t>A avg. current assumed)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305800" y="5029200"/>
            <a:ext cx="609600" cy="6096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8839200" y="6362054"/>
            <a:ext cx="1828800" cy="18730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94360" y="2212405"/>
            <a:ext cx="1076706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Stable beam could be sent to the users during the weekends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021092" y="2425485"/>
            <a:ext cx="2360908" cy="2603717"/>
          </a:xfrm>
          <a:prstGeom prst="straightConnector1">
            <a:avLst/>
          </a:prstGeom>
          <a:ln w="19050">
            <a:solidFill>
              <a:srgbClr val="FF0000"/>
            </a:solidFill>
            <a:headEnd type="none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913322" y="6356350"/>
            <a:ext cx="4240078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45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Best Case #1</a:t>
            </a:r>
          </a:p>
          <a:p>
            <a:pPr marL="457200" lvl="1" indent="0">
              <a:buNone/>
            </a:pPr>
            <a:r>
              <a:rPr lang="en-GB" dirty="0" smtClean="0"/>
              <a:t>Same isotope with different energies.</a:t>
            </a:r>
          </a:p>
          <a:p>
            <a:pPr lvl="2"/>
            <a:r>
              <a:rPr lang="en-GB" dirty="0" smtClean="0"/>
              <a:t>If desired energies are known to OP then we can set up the machine the first time in a way that to change energy is a matter of switching off a number of cavities.</a:t>
            </a:r>
          </a:p>
          <a:p>
            <a:r>
              <a:rPr lang="en-GB" dirty="0"/>
              <a:t>Best Case </a:t>
            </a:r>
            <a:r>
              <a:rPr lang="en-GB" dirty="0" smtClean="0"/>
              <a:t>#2</a:t>
            </a:r>
            <a:endParaRPr lang="en-GB" dirty="0"/>
          </a:p>
          <a:p>
            <a:pPr marL="457200" lvl="1" indent="0">
              <a:buNone/>
            </a:pPr>
            <a:r>
              <a:rPr lang="en-GB" dirty="0" smtClean="0"/>
              <a:t>Different isotope but close in mass</a:t>
            </a:r>
          </a:p>
          <a:p>
            <a:r>
              <a:rPr lang="en-GB" dirty="0" smtClean="0"/>
              <a:t>Worst Case</a:t>
            </a:r>
          </a:p>
          <a:p>
            <a:pPr marL="457200" lvl="1" indent="0">
              <a:buNone/>
            </a:pPr>
            <a:r>
              <a:rPr lang="en-GB" dirty="0" smtClean="0"/>
              <a:t>Completely different isotope in mass and energy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5771" y="218527"/>
            <a:ext cx="11206184" cy="5492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ISOLDE </a:t>
            </a:r>
            <a:r>
              <a:rPr lang="en-GB" dirty="0"/>
              <a:t>Beam Set Up Time Examples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859078" y="6356350"/>
            <a:ext cx="4294322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72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996" y="225640"/>
            <a:ext cx="10515600" cy="62676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464" y="1019713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Users should communicate to us before their experiment if they require beam energy measurement to take place.</a:t>
            </a:r>
          </a:p>
          <a:p>
            <a:r>
              <a:rPr lang="en-GB" dirty="0" smtClean="0"/>
              <a:t>They should also provide a list of people to be granted access to the vacuum controls for the duration of their experiment.</a:t>
            </a:r>
          </a:p>
          <a:p>
            <a:r>
              <a:rPr lang="en-GB" dirty="0"/>
              <a:t>OP will not invest time in any last minute beam instrumentation solutions.</a:t>
            </a:r>
          </a:p>
          <a:p>
            <a:r>
              <a:rPr lang="en-GB" dirty="0"/>
              <a:t>Expected average </a:t>
            </a:r>
            <a:r>
              <a:rPr lang="en-GB" dirty="0"/>
              <a:t>SRF gradient </a:t>
            </a:r>
            <a:r>
              <a:rPr lang="en-GB" dirty="0"/>
              <a:t>for </a:t>
            </a:r>
            <a:r>
              <a:rPr lang="en-GB" dirty="0"/>
              <a:t>a beam with A/q = 4.0 </a:t>
            </a:r>
            <a:r>
              <a:rPr lang="en-GB" dirty="0"/>
              <a:t>to be </a:t>
            </a:r>
            <a:r>
              <a:rPr lang="en-GB" dirty="0"/>
              <a:t>5.0 MV/m: 7.3 </a:t>
            </a:r>
            <a:r>
              <a:rPr lang="en-GB" dirty="0"/>
              <a:t>MeV/u.</a:t>
            </a:r>
          </a:p>
          <a:p>
            <a:r>
              <a:rPr lang="en-GB" dirty="0"/>
              <a:t>Faster energy measurement in 2017.</a:t>
            </a:r>
          </a:p>
          <a:p>
            <a:r>
              <a:rPr lang="en-GB" dirty="0"/>
              <a:t>RF Pulse length 2 </a:t>
            </a:r>
            <a:r>
              <a:rPr lang="en-GB" dirty="0" err="1"/>
              <a:t>ms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 Beam Pulse Length ~ 1.7 </a:t>
            </a:r>
            <a:r>
              <a:rPr lang="en-GB" dirty="0" err="1">
                <a:sym typeface="Wingdings" panose="05000000000000000000" pitchFamily="2" charset="2"/>
              </a:rPr>
              <a:t>ms</a:t>
            </a:r>
            <a:r>
              <a:rPr lang="en-GB" dirty="0">
                <a:sym typeface="Wingdings" panose="05000000000000000000" pitchFamily="2" charset="2"/>
              </a:rPr>
              <a:t> (with slow extraction)</a:t>
            </a:r>
            <a:endParaRPr lang="en-GB" dirty="0"/>
          </a:p>
          <a:p>
            <a:r>
              <a:rPr lang="en-GB" dirty="0"/>
              <a:t>Nominal </a:t>
            </a:r>
            <a:r>
              <a:rPr lang="en-GB" dirty="0"/>
              <a:t>maximum A/q changed to </a:t>
            </a:r>
            <a:r>
              <a:rPr lang="en-GB" dirty="0"/>
              <a:t>4.33.</a:t>
            </a:r>
          </a:p>
          <a:p>
            <a:r>
              <a:rPr lang="en-GB" dirty="0"/>
              <a:t>46% of HIE RIB physics </a:t>
            </a:r>
          </a:p>
          <a:p>
            <a:r>
              <a:rPr lang="en-GB" dirty="0"/>
              <a:t>20% of REX/HIE stable beam physics </a:t>
            </a:r>
          </a:p>
          <a:p>
            <a:r>
              <a:rPr lang="en-GB" dirty="0"/>
              <a:t>40% low energy physics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28820" y="6356350"/>
            <a:ext cx="4224580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26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9760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27880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36569" y="6356350"/>
            <a:ext cx="4216831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35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7528"/>
            <a:ext cx="10515600" cy="517943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REX/HIE-ISOLDE </a:t>
            </a:r>
            <a:r>
              <a:rPr lang="en-GB" dirty="0" smtClean="0"/>
              <a:t>Users Interface</a:t>
            </a:r>
          </a:p>
          <a:p>
            <a:pPr lvl="1"/>
            <a:r>
              <a:rPr lang="en-GB" dirty="0" smtClean="0"/>
              <a:t>Vacuum system</a:t>
            </a:r>
          </a:p>
          <a:p>
            <a:pPr lvl="1"/>
            <a:r>
              <a:rPr lang="en-GB" dirty="0" smtClean="0"/>
              <a:t>Diagnostics</a:t>
            </a:r>
          </a:p>
          <a:p>
            <a:pPr lvl="1"/>
            <a:r>
              <a:rPr lang="en-GB" dirty="0" smtClean="0"/>
              <a:t>SRF</a:t>
            </a:r>
          </a:p>
          <a:p>
            <a:pPr lvl="1"/>
            <a:r>
              <a:rPr lang="en-GB" dirty="0" smtClean="0"/>
              <a:t>Equipment Array</a:t>
            </a:r>
          </a:p>
          <a:p>
            <a:pPr lvl="1"/>
            <a:r>
              <a:rPr lang="en-GB" dirty="0" smtClean="0"/>
              <a:t>Specification concerning final beam delivery checkpoint for OP</a:t>
            </a:r>
          </a:p>
          <a:p>
            <a:pPr lvl="1"/>
            <a:r>
              <a:rPr lang="en-GB" dirty="0" smtClean="0"/>
              <a:t>Establish a fast separator course for newcomers prior to each experiment</a:t>
            </a:r>
          </a:p>
          <a:p>
            <a:r>
              <a:rPr lang="en-GB" dirty="0" smtClean="0"/>
              <a:t>Beam Properties</a:t>
            </a:r>
          </a:p>
          <a:p>
            <a:pPr lvl="1"/>
            <a:r>
              <a:rPr lang="en-GB" dirty="0" smtClean="0"/>
              <a:t>Energy and Energy spectrum</a:t>
            </a:r>
          </a:p>
          <a:p>
            <a:pPr lvl="1"/>
            <a:r>
              <a:rPr lang="en-GB" dirty="0" smtClean="0"/>
              <a:t>Time structure </a:t>
            </a:r>
            <a:r>
              <a:rPr lang="en-GB" dirty="0" smtClean="0"/>
              <a:t>(Repetition </a:t>
            </a:r>
            <a:r>
              <a:rPr lang="en-GB" dirty="0" smtClean="0"/>
              <a:t>rate, Pulse length, Slow extraction)</a:t>
            </a:r>
          </a:p>
          <a:p>
            <a:pPr lvl="1"/>
            <a:r>
              <a:rPr lang="en-GB" dirty="0" smtClean="0"/>
              <a:t>A/q</a:t>
            </a:r>
            <a:endParaRPr lang="en-GB" dirty="0" smtClean="0"/>
          </a:p>
          <a:p>
            <a:r>
              <a:rPr lang="en-GB" dirty="0" smtClean="0"/>
              <a:t>Set Up Time</a:t>
            </a:r>
          </a:p>
          <a:p>
            <a:pPr lvl="1"/>
            <a:r>
              <a:rPr lang="en-GB" dirty="0" smtClean="0"/>
              <a:t>Provide examples varying from best to worst case.</a:t>
            </a:r>
          </a:p>
          <a:p>
            <a:pPr lvl="1"/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309607" y="1422399"/>
            <a:ext cx="9598538" cy="341745"/>
          </a:xfrm>
          <a:prstGeom prst="roundRect">
            <a:avLst/>
          </a:prstGeom>
          <a:noFill/>
          <a:ln w="38100" cap="rnd" cmpd="dbl">
            <a:rou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330485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32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817716"/>
            <a:ext cx="7389044" cy="5869801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HIE-ISOLDE Users Interface - Vacuum system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539567" y="1902262"/>
            <a:ext cx="3417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Login for: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Low energy is </a:t>
            </a:r>
            <a:r>
              <a:rPr lang="en-GB" dirty="0" err="1" smtClean="0"/>
              <a:t>isoop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Rex is </a:t>
            </a:r>
            <a:r>
              <a:rPr lang="en-GB" dirty="0" err="1" smtClean="0"/>
              <a:t>rexop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HIE is your nice login which you need to provide at least a week in advance to grand access.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539567" y="817716"/>
            <a:ext cx="3417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Added labels for each experiment in the low energy panel.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2" y="1002949"/>
            <a:ext cx="5959508" cy="473418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13139" y="2044765"/>
            <a:ext cx="8187564" cy="2240516"/>
            <a:chOff x="313139" y="2044765"/>
            <a:chExt cx="8187564" cy="224051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3139" y="2044765"/>
              <a:ext cx="8187564" cy="224051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10" name="TextBox 9"/>
            <p:cNvSpPr txBox="1"/>
            <p:nvPr/>
          </p:nvSpPr>
          <p:spPr>
            <a:xfrm>
              <a:off x="2473342" y="2178977"/>
              <a:ext cx="3547750" cy="92333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Valves to be closed if ANY</a:t>
              </a:r>
            </a:p>
            <a:p>
              <a:r>
                <a:rPr lang="en-GB" dirty="0" smtClean="0"/>
                <a:t>mechanical intervention takes place</a:t>
              </a:r>
            </a:p>
            <a:p>
              <a:r>
                <a:rPr lang="en-GB" dirty="0"/>
                <a:t>o</a:t>
              </a:r>
              <a:r>
                <a:rPr lang="en-GB" dirty="0" smtClean="0"/>
                <a:t>n experiment side.</a:t>
              </a:r>
              <a:endParaRPr lang="en-GB" dirty="0"/>
            </a:p>
          </p:txBody>
        </p:sp>
        <p:sp>
          <p:nvSpPr>
            <p:cNvPr id="11" name="Down Arrow 10"/>
            <p:cNvSpPr/>
            <p:nvPr/>
          </p:nvSpPr>
          <p:spPr>
            <a:xfrm>
              <a:off x="492066" y="2548309"/>
              <a:ext cx="234594" cy="915562"/>
            </a:xfrm>
            <a:prstGeom prst="down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1735268" y="3140704"/>
              <a:ext cx="273458" cy="340748"/>
            </a:xfrm>
            <a:prstGeom prst="downArrow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1843" y="2178977"/>
              <a:ext cx="1930760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Penning Threshold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3983" y="2732975"/>
              <a:ext cx="1707818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5715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Pirani Threshold</a:t>
              </a:r>
              <a:endParaRPr lang="en-GB" dirty="0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188645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962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7528"/>
            <a:ext cx="10515600" cy="517943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REX/HIE-ISOLDE </a:t>
            </a:r>
            <a:r>
              <a:rPr lang="en-GB" dirty="0" smtClean="0"/>
              <a:t>Users Interface</a:t>
            </a:r>
          </a:p>
          <a:p>
            <a:pPr lvl="1"/>
            <a:r>
              <a:rPr lang="en-GB" dirty="0" smtClean="0"/>
              <a:t>Vacuum system</a:t>
            </a:r>
          </a:p>
          <a:p>
            <a:pPr lvl="1"/>
            <a:r>
              <a:rPr lang="en-GB" dirty="0" smtClean="0"/>
              <a:t>Diagnostics</a:t>
            </a:r>
          </a:p>
          <a:p>
            <a:pPr lvl="1"/>
            <a:r>
              <a:rPr lang="en-GB" dirty="0" smtClean="0"/>
              <a:t>SRF</a:t>
            </a:r>
          </a:p>
          <a:p>
            <a:pPr lvl="1"/>
            <a:r>
              <a:rPr lang="en-GB" dirty="0" smtClean="0"/>
              <a:t>Equipment Array</a:t>
            </a:r>
          </a:p>
          <a:p>
            <a:pPr lvl="1"/>
            <a:r>
              <a:rPr lang="en-GB" dirty="0" smtClean="0"/>
              <a:t>Specification concerning final beam delivery checkpoint for OP</a:t>
            </a:r>
          </a:p>
          <a:p>
            <a:pPr lvl="1"/>
            <a:r>
              <a:rPr lang="en-GB" dirty="0" smtClean="0"/>
              <a:t>Establish a fast separator course for newcomers prior to each experiment</a:t>
            </a:r>
          </a:p>
          <a:p>
            <a:r>
              <a:rPr lang="en-GB" dirty="0" smtClean="0"/>
              <a:t>Beam Properties</a:t>
            </a:r>
          </a:p>
          <a:p>
            <a:pPr lvl="1"/>
            <a:r>
              <a:rPr lang="en-GB" dirty="0" smtClean="0"/>
              <a:t>Energy and Energy spectrum</a:t>
            </a:r>
          </a:p>
          <a:p>
            <a:pPr lvl="1"/>
            <a:r>
              <a:rPr lang="en-GB" dirty="0" smtClean="0"/>
              <a:t>Time structure </a:t>
            </a:r>
            <a:r>
              <a:rPr lang="en-GB" dirty="0" smtClean="0"/>
              <a:t>(Repetition </a:t>
            </a:r>
            <a:r>
              <a:rPr lang="en-GB" dirty="0" smtClean="0"/>
              <a:t>rate, Pulse length, Slow extraction)</a:t>
            </a:r>
          </a:p>
          <a:p>
            <a:pPr lvl="1"/>
            <a:r>
              <a:rPr lang="en-GB" dirty="0" smtClean="0"/>
              <a:t>A/q</a:t>
            </a:r>
            <a:endParaRPr lang="en-GB" dirty="0" smtClean="0"/>
          </a:p>
          <a:p>
            <a:r>
              <a:rPr lang="en-GB" dirty="0" smtClean="0"/>
              <a:t>Set Up Time</a:t>
            </a:r>
          </a:p>
          <a:p>
            <a:pPr lvl="1"/>
            <a:r>
              <a:rPr lang="en-GB" dirty="0" smtClean="0"/>
              <a:t>Provide examples varying from best to worst case.</a:t>
            </a:r>
          </a:p>
          <a:p>
            <a:pPr lvl="1"/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309607" y="1764144"/>
            <a:ext cx="9598538" cy="341745"/>
          </a:xfrm>
          <a:prstGeom prst="roundRect">
            <a:avLst/>
          </a:prstGeom>
          <a:noFill/>
          <a:ln w="38100" cap="rnd" cmpd="dbl">
            <a:rou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37495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40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95946" y="146917"/>
            <a:ext cx="10857854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REX/HIE-ISOLDE </a:t>
            </a:r>
            <a:r>
              <a:rPr lang="en-GB" dirty="0"/>
              <a:t>Users Interface </a:t>
            </a:r>
            <a:r>
              <a:rPr lang="en-GB" dirty="0" smtClean="0"/>
              <a:t>– Beam Diagnostics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30" y="1855543"/>
            <a:ext cx="5501574" cy="489854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530" y="779319"/>
            <a:ext cx="7877175" cy="99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11491" y="779319"/>
            <a:ext cx="1910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&lt;- Where to find it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980467" y="2032989"/>
            <a:ext cx="588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&lt;- GUI will evolve as the BI evolves (adding more equipment)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980467" y="3952213"/>
            <a:ext cx="48319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&lt;- explanation of each </a:t>
            </a:r>
            <a:r>
              <a:rPr lang="en-GB" dirty="0" smtClean="0"/>
              <a:t>element:</a:t>
            </a:r>
            <a:endParaRPr lang="en-GB" dirty="0" smtClean="0"/>
          </a:p>
          <a:p>
            <a:r>
              <a:rPr lang="en-GB" dirty="0"/>
              <a:t>1. Current position acquisition</a:t>
            </a:r>
          </a:p>
          <a:p>
            <a:r>
              <a:rPr lang="en-GB" dirty="0" smtClean="0"/>
              <a:t>2. Layer availability</a:t>
            </a:r>
          </a:p>
          <a:p>
            <a:r>
              <a:rPr lang="en-GB" dirty="0" smtClean="0"/>
              <a:t>3. Offset movement in respect to current position</a:t>
            </a:r>
          </a:p>
          <a:p>
            <a:r>
              <a:rPr lang="en-GB" dirty="0" smtClean="0"/>
              <a:t>4. Go to default possible positions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980467" y="2654257"/>
            <a:ext cx="50516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will not add a bricolage/last minute solution for</a:t>
            </a:r>
          </a:p>
          <a:p>
            <a:r>
              <a:rPr lang="en-GB" dirty="0" smtClean="0"/>
              <a:t> any FC after the last diagnostic box into the existing</a:t>
            </a:r>
          </a:p>
          <a:p>
            <a:r>
              <a:rPr lang="en-GB" dirty="0" smtClean="0"/>
              <a:t> control system.  </a:t>
            </a:r>
            <a:endParaRPr lang="en-GB" dirty="0"/>
          </a:p>
        </p:txBody>
      </p:sp>
      <p:sp>
        <p:nvSpPr>
          <p:cNvPr id="16" name="Oval Callout 15"/>
          <p:cNvSpPr/>
          <p:nvPr/>
        </p:nvSpPr>
        <p:spPr>
          <a:xfrm>
            <a:off x="5408908" y="4664990"/>
            <a:ext cx="286196" cy="232474"/>
          </a:xfrm>
          <a:prstGeom prst="wedgeEllipseCallout">
            <a:avLst>
              <a:gd name="adj1" fmla="val -61447"/>
              <a:gd name="adj2" fmla="val -608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7" name="Oval Callout 16"/>
          <p:cNvSpPr/>
          <p:nvPr/>
        </p:nvSpPr>
        <p:spPr>
          <a:xfrm>
            <a:off x="4132117" y="4664990"/>
            <a:ext cx="286196" cy="232474"/>
          </a:xfrm>
          <a:prstGeom prst="wedgeEllipseCallout">
            <a:avLst>
              <a:gd name="adj1" fmla="val 11659"/>
              <a:gd name="adj2" fmla="val -808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8" name="Oval Callout 17"/>
          <p:cNvSpPr/>
          <p:nvPr/>
        </p:nvSpPr>
        <p:spPr>
          <a:xfrm>
            <a:off x="2515892" y="4664990"/>
            <a:ext cx="286196" cy="232474"/>
          </a:xfrm>
          <a:prstGeom prst="wedgeEllipseCallout">
            <a:avLst>
              <a:gd name="adj1" fmla="val -61447"/>
              <a:gd name="adj2" fmla="val -608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19" name="Oval Callout 18"/>
          <p:cNvSpPr/>
          <p:nvPr/>
        </p:nvSpPr>
        <p:spPr>
          <a:xfrm>
            <a:off x="2737190" y="4195015"/>
            <a:ext cx="286196" cy="232474"/>
          </a:xfrm>
          <a:prstGeom prst="wedgeEllipseCallout">
            <a:avLst>
              <a:gd name="adj1" fmla="val -69570"/>
              <a:gd name="adj2" fmla="val 58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0" name="Oval Callout 19"/>
          <p:cNvSpPr/>
          <p:nvPr/>
        </p:nvSpPr>
        <p:spPr>
          <a:xfrm>
            <a:off x="3791580" y="4188580"/>
            <a:ext cx="286196" cy="232474"/>
          </a:xfrm>
          <a:prstGeom prst="wedgeEllipseCallout">
            <a:avLst>
              <a:gd name="adj1" fmla="val 71227"/>
              <a:gd name="adj2" fmla="val 91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1" name="Oval Callout 20"/>
          <p:cNvSpPr/>
          <p:nvPr/>
        </p:nvSpPr>
        <p:spPr>
          <a:xfrm>
            <a:off x="5408492" y="4072343"/>
            <a:ext cx="286196" cy="232474"/>
          </a:xfrm>
          <a:prstGeom prst="wedgeEllipseCallout">
            <a:avLst>
              <a:gd name="adj1" fmla="val -50617"/>
              <a:gd name="adj2" fmla="val 6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Oval Callout 21"/>
          <p:cNvSpPr/>
          <p:nvPr/>
        </p:nvSpPr>
        <p:spPr>
          <a:xfrm>
            <a:off x="3476278" y="4664990"/>
            <a:ext cx="286196" cy="232474"/>
          </a:xfrm>
          <a:prstGeom prst="wedgeEllipseCallout">
            <a:avLst>
              <a:gd name="adj1" fmla="val 46858"/>
              <a:gd name="adj2" fmla="val -6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23" name="Oval Callout 22"/>
          <p:cNvSpPr/>
          <p:nvPr/>
        </p:nvSpPr>
        <p:spPr>
          <a:xfrm>
            <a:off x="4656824" y="4664990"/>
            <a:ext cx="286196" cy="232474"/>
          </a:xfrm>
          <a:prstGeom prst="wedgeEllipseCallout">
            <a:avLst>
              <a:gd name="adj1" fmla="val 14366"/>
              <a:gd name="adj2" fmla="val -7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24" name="Oval Callout 23"/>
          <p:cNvSpPr/>
          <p:nvPr/>
        </p:nvSpPr>
        <p:spPr>
          <a:xfrm>
            <a:off x="1698604" y="4640429"/>
            <a:ext cx="286196" cy="232474"/>
          </a:xfrm>
          <a:prstGeom prst="wedgeEllipseCallout">
            <a:avLst>
              <a:gd name="adj1" fmla="val 46858"/>
              <a:gd name="adj2" fmla="val -67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25" name="Oval Callout 24"/>
          <p:cNvSpPr/>
          <p:nvPr/>
        </p:nvSpPr>
        <p:spPr>
          <a:xfrm>
            <a:off x="4259521" y="3962541"/>
            <a:ext cx="286196" cy="232474"/>
          </a:xfrm>
          <a:prstGeom prst="wedgeEllipseCallout">
            <a:avLst>
              <a:gd name="adj1" fmla="val 130794"/>
              <a:gd name="adj2" fmla="val 958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26" name="Oval Callout 25"/>
          <p:cNvSpPr/>
          <p:nvPr/>
        </p:nvSpPr>
        <p:spPr>
          <a:xfrm>
            <a:off x="3243035" y="4188580"/>
            <a:ext cx="286196" cy="232474"/>
          </a:xfrm>
          <a:prstGeom prst="wedgeEllipseCallout">
            <a:avLst>
              <a:gd name="adj1" fmla="val -47910"/>
              <a:gd name="adj2" fmla="val 958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260742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9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7528"/>
            <a:ext cx="10515600" cy="517943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REX/HIE-ISOLDE </a:t>
            </a:r>
            <a:r>
              <a:rPr lang="en-GB" dirty="0" smtClean="0"/>
              <a:t>Users Interface</a:t>
            </a:r>
          </a:p>
          <a:p>
            <a:pPr lvl="1"/>
            <a:r>
              <a:rPr lang="en-GB" dirty="0" smtClean="0"/>
              <a:t>Vacuum system</a:t>
            </a:r>
          </a:p>
          <a:p>
            <a:pPr lvl="1"/>
            <a:r>
              <a:rPr lang="en-GB" dirty="0" smtClean="0"/>
              <a:t>Diagnostics</a:t>
            </a:r>
          </a:p>
          <a:p>
            <a:pPr lvl="1"/>
            <a:r>
              <a:rPr lang="en-GB" dirty="0" smtClean="0"/>
              <a:t>SRF</a:t>
            </a:r>
          </a:p>
          <a:p>
            <a:pPr lvl="1"/>
            <a:r>
              <a:rPr lang="en-GB" dirty="0" smtClean="0"/>
              <a:t>Equipment Array</a:t>
            </a:r>
          </a:p>
          <a:p>
            <a:pPr lvl="1"/>
            <a:r>
              <a:rPr lang="en-GB" dirty="0" smtClean="0"/>
              <a:t>Specification concerning final beam delivery checkpoint for OP</a:t>
            </a:r>
          </a:p>
          <a:p>
            <a:pPr lvl="1"/>
            <a:r>
              <a:rPr lang="en-GB" dirty="0" smtClean="0"/>
              <a:t>Establish a fast separator course for newcomers prior to each experiment</a:t>
            </a:r>
          </a:p>
          <a:p>
            <a:r>
              <a:rPr lang="en-GB" dirty="0" smtClean="0"/>
              <a:t>Beam Properties</a:t>
            </a:r>
          </a:p>
          <a:p>
            <a:pPr lvl="1"/>
            <a:r>
              <a:rPr lang="en-GB" dirty="0" smtClean="0"/>
              <a:t>Energy and Energy spectrum</a:t>
            </a:r>
          </a:p>
          <a:p>
            <a:pPr lvl="1"/>
            <a:r>
              <a:rPr lang="en-GB" dirty="0" smtClean="0"/>
              <a:t>Time structure </a:t>
            </a:r>
            <a:r>
              <a:rPr lang="en-GB" dirty="0" smtClean="0"/>
              <a:t>(Repetition </a:t>
            </a:r>
            <a:r>
              <a:rPr lang="en-GB" dirty="0" smtClean="0"/>
              <a:t>rate, Pulse length, Slow extraction)</a:t>
            </a:r>
          </a:p>
          <a:p>
            <a:pPr lvl="1"/>
            <a:r>
              <a:rPr lang="en-GB" dirty="0" smtClean="0"/>
              <a:t>A/q</a:t>
            </a:r>
            <a:endParaRPr lang="en-GB" dirty="0" smtClean="0"/>
          </a:p>
          <a:p>
            <a:r>
              <a:rPr lang="en-GB" dirty="0" smtClean="0"/>
              <a:t>Set Up Time</a:t>
            </a:r>
          </a:p>
          <a:p>
            <a:pPr lvl="1"/>
            <a:r>
              <a:rPr lang="en-GB" dirty="0" smtClean="0"/>
              <a:t>Provide examples varying from best to worst case.</a:t>
            </a:r>
          </a:p>
          <a:p>
            <a:pPr lvl="1"/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309607" y="2124363"/>
            <a:ext cx="9598538" cy="341745"/>
          </a:xfrm>
          <a:prstGeom prst="roundRect">
            <a:avLst/>
          </a:prstGeom>
          <a:noFill/>
          <a:ln w="38100" cap="rnd" cmpd="dbl">
            <a:rou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37495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78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/>
              <a:t>HIE-ISOLDE Users Interface </a:t>
            </a:r>
            <a:r>
              <a:rPr lang="en-GB" dirty="0" smtClean="0"/>
              <a:t>– RF Controls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4" y="1881066"/>
            <a:ext cx="8153507" cy="48626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5" y="779319"/>
            <a:ext cx="7867650" cy="9810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11491" y="779319"/>
            <a:ext cx="1910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&lt;- Where to find it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189" y="1802269"/>
            <a:ext cx="7661953" cy="497684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19681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58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6917"/>
            <a:ext cx="10515600" cy="63240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97528"/>
            <a:ext cx="10515600" cy="517943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REX/HIE-ISOLDE </a:t>
            </a:r>
            <a:r>
              <a:rPr lang="en-GB" dirty="0" smtClean="0"/>
              <a:t>Users Interface</a:t>
            </a:r>
          </a:p>
          <a:p>
            <a:pPr lvl="1"/>
            <a:r>
              <a:rPr lang="en-GB" dirty="0" smtClean="0"/>
              <a:t>Vacuum system</a:t>
            </a:r>
          </a:p>
          <a:p>
            <a:pPr lvl="1"/>
            <a:r>
              <a:rPr lang="en-GB" dirty="0" smtClean="0"/>
              <a:t>Diagnostics</a:t>
            </a:r>
          </a:p>
          <a:p>
            <a:pPr lvl="1"/>
            <a:r>
              <a:rPr lang="en-GB" dirty="0" smtClean="0"/>
              <a:t>SRF</a:t>
            </a:r>
          </a:p>
          <a:p>
            <a:pPr lvl="1"/>
            <a:r>
              <a:rPr lang="en-GB" dirty="0" smtClean="0"/>
              <a:t>Equipment Array</a:t>
            </a:r>
          </a:p>
          <a:p>
            <a:pPr lvl="1"/>
            <a:r>
              <a:rPr lang="en-GB" dirty="0" smtClean="0"/>
              <a:t>Specification concerning final beam delivery checkpoint for OP</a:t>
            </a:r>
          </a:p>
          <a:p>
            <a:pPr lvl="1"/>
            <a:r>
              <a:rPr lang="en-GB" dirty="0" smtClean="0"/>
              <a:t>Establish a fast separator course for newcomers prior to each experiment</a:t>
            </a:r>
          </a:p>
          <a:p>
            <a:r>
              <a:rPr lang="en-GB" dirty="0" smtClean="0"/>
              <a:t>Beam Properties</a:t>
            </a:r>
          </a:p>
          <a:p>
            <a:pPr lvl="1"/>
            <a:r>
              <a:rPr lang="en-GB" dirty="0" smtClean="0"/>
              <a:t>Energy and Energy spectrum</a:t>
            </a:r>
          </a:p>
          <a:p>
            <a:pPr lvl="1"/>
            <a:r>
              <a:rPr lang="en-GB" dirty="0" smtClean="0"/>
              <a:t>Time structure </a:t>
            </a:r>
            <a:r>
              <a:rPr lang="en-GB" dirty="0" smtClean="0"/>
              <a:t>(Repetition </a:t>
            </a:r>
            <a:r>
              <a:rPr lang="en-GB" dirty="0" smtClean="0"/>
              <a:t>rate, Pulse length, Slow extraction)</a:t>
            </a:r>
          </a:p>
          <a:p>
            <a:pPr lvl="1"/>
            <a:r>
              <a:rPr lang="en-GB" dirty="0" smtClean="0"/>
              <a:t>A/q</a:t>
            </a:r>
            <a:endParaRPr lang="en-GB" dirty="0" smtClean="0"/>
          </a:p>
          <a:p>
            <a:r>
              <a:rPr lang="en-GB" dirty="0" smtClean="0"/>
              <a:t>Set Up Time</a:t>
            </a:r>
          </a:p>
          <a:p>
            <a:pPr lvl="1"/>
            <a:r>
              <a:rPr lang="en-GB" dirty="0" smtClean="0"/>
              <a:t>Provide examples varying from best to worst case.</a:t>
            </a:r>
          </a:p>
          <a:p>
            <a:pPr lvl="1"/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1309607" y="2475344"/>
            <a:ext cx="9598538" cy="341745"/>
          </a:xfrm>
          <a:prstGeom prst="roundRect">
            <a:avLst/>
          </a:prstGeom>
          <a:noFill/>
          <a:ln w="38100" cap="rnd" cmpd="dbl">
            <a:rou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07/02/2017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183251" cy="365125"/>
          </a:xfrm>
        </p:spPr>
        <p:txBody>
          <a:bodyPr/>
          <a:lstStyle/>
          <a:p>
            <a:r>
              <a:rPr lang="en-GB" dirty="0" smtClean="0"/>
              <a:t>Lefteris Fadakis - 78th ISOLDE Collaboration Committee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B7FFF-6AF1-4060-ADAD-4CC4FF620DC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3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12091</TotalTime>
  <Words>2330</Words>
  <Application>Microsoft Office PowerPoint</Application>
  <PresentationFormat>Widescreen</PresentationFormat>
  <Paragraphs>539</Paragraphs>
  <Slides>28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SimSun</vt:lpstr>
      <vt:lpstr>Arial</vt:lpstr>
      <vt:lpstr>Calibri</vt:lpstr>
      <vt:lpstr>Calibri Light</vt:lpstr>
      <vt:lpstr>Times New Roman</vt:lpstr>
      <vt:lpstr>Wingdings</vt:lpstr>
      <vt:lpstr>Office Theme</vt:lpstr>
      <vt:lpstr>Worksheet</vt:lpstr>
      <vt:lpstr>HIE-ISOLDE Users interface and beam properties for 2017</vt:lpstr>
      <vt:lpstr>Content</vt:lpstr>
      <vt:lpstr>Content</vt:lpstr>
      <vt:lpstr>HIE-ISOLDE Users Interface - Vacuum system</vt:lpstr>
      <vt:lpstr>Content</vt:lpstr>
      <vt:lpstr>REX/HIE-ISOLDE Users Interface – Beam Diagnostics</vt:lpstr>
      <vt:lpstr>Content</vt:lpstr>
      <vt:lpstr>HIE-ISOLDE Users Interface – RF Controls</vt:lpstr>
      <vt:lpstr>Content</vt:lpstr>
      <vt:lpstr>HIE-ISOLDE Users Interface – Equipment Array</vt:lpstr>
      <vt:lpstr>Content</vt:lpstr>
      <vt:lpstr>Final beam delivery checkpoint for OP</vt:lpstr>
      <vt:lpstr>Content</vt:lpstr>
      <vt:lpstr>ISOLDE Separator course</vt:lpstr>
      <vt:lpstr>ISOLDE crush course before each experiment</vt:lpstr>
      <vt:lpstr>Content</vt:lpstr>
      <vt:lpstr>Beam Properties for 2017: Beam Energy and Energy Spread</vt:lpstr>
      <vt:lpstr>Beam Properties for 2017: Beam Energy and Energy Spread</vt:lpstr>
      <vt:lpstr>Beam Properties for 2017: Beam Energy and Energy Spread</vt:lpstr>
      <vt:lpstr>Content</vt:lpstr>
      <vt:lpstr>Beam Properties for 2017: Time Structure</vt:lpstr>
      <vt:lpstr>Content</vt:lpstr>
      <vt:lpstr>Beam Properties for 2017: A/q</vt:lpstr>
      <vt:lpstr>Content</vt:lpstr>
      <vt:lpstr>PowerPoint Presentation</vt:lpstr>
      <vt:lpstr>PowerPoint Presentation</vt:lpstr>
      <vt:lpstr>Summary</vt:lpstr>
      <vt:lpstr>Thank you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ISOLDE Users Meeting</dc:title>
  <dc:creator>Eleftherios Fadakis</dc:creator>
  <cp:lastModifiedBy>Eleftherios Fadakis</cp:lastModifiedBy>
  <cp:revision>49</cp:revision>
  <dcterms:created xsi:type="dcterms:W3CDTF">2017-01-17T09:10:06Z</dcterms:created>
  <dcterms:modified xsi:type="dcterms:W3CDTF">2017-02-06T17:34:23Z</dcterms:modified>
</cp:coreProperties>
</file>