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34"/>
  </p:notesMasterIdLst>
  <p:sldIdLst>
    <p:sldId id="256" r:id="rId2"/>
    <p:sldId id="649" r:id="rId3"/>
    <p:sldId id="639" r:id="rId4"/>
    <p:sldId id="661" r:id="rId5"/>
    <p:sldId id="658" r:id="rId6"/>
    <p:sldId id="660" r:id="rId7"/>
    <p:sldId id="659" r:id="rId8"/>
    <p:sldId id="663" r:id="rId9"/>
    <p:sldId id="662" r:id="rId10"/>
    <p:sldId id="664" r:id="rId11"/>
    <p:sldId id="653" r:id="rId12"/>
    <p:sldId id="655" r:id="rId13"/>
    <p:sldId id="652" r:id="rId14"/>
    <p:sldId id="650" r:id="rId15"/>
    <p:sldId id="640" r:id="rId16"/>
    <p:sldId id="672" r:id="rId17"/>
    <p:sldId id="641" r:id="rId18"/>
    <p:sldId id="533" r:id="rId19"/>
    <p:sldId id="671" r:id="rId20"/>
    <p:sldId id="642" r:id="rId21"/>
    <p:sldId id="648" r:id="rId22"/>
    <p:sldId id="536" r:id="rId23"/>
    <p:sldId id="535" r:id="rId24"/>
    <p:sldId id="537" r:id="rId25"/>
    <p:sldId id="654" r:id="rId26"/>
    <p:sldId id="656" r:id="rId27"/>
    <p:sldId id="657" r:id="rId28"/>
    <p:sldId id="665" r:id="rId29"/>
    <p:sldId id="666" r:id="rId30"/>
    <p:sldId id="667" r:id="rId31"/>
    <p:sldId id="668" r:id="rId32"/>
    <p:sldId id="669" r:id="rId3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0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20"/>
    <p:restoredTop sz="72869" autoAdjust="0"/>
  </p:normalViewPr>
  <p:slideViewPr>
    <p:cSldViewPr snapToGrid="0" snapToObjects="1">
      <p:cViewPr varScale="1">
        <p:scale>
          <a:sx n="122" d="100"/>
          <a:sy n="122" d="100"/>
        </p:scale>
        <p:origin x="355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image" Target="../media/image48.wmf"/><Relationship Id="rId3" Type="http://schemas.openxmlformats.org/officeDocument/2006/relationships/image" Target="../media/image5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image" Target="../media/image48.wmf"/><Relationship Id="rId3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08BAF-8AC5-C446-8C2E-1AB9E3197267}" type="datetimeFigureOut">
              <a:rPr lang="de-DE" smtClean="0"/>
              <a:t>07.02.17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22D7E-F41F-1843-8390-58EA09CA41B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1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22D7E-F41F-1843-8390-58EA09CA41B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767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2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1597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dirty="0" smtClean="0"/>
              <a:t>Both</a:t>
            </a:r>
            <a:r>
              <a:rPr lang="en-US" sz="1400" baseline="0" dirty="0" smtClean="0"/>
              <a:t> plots new</a:t>
            </a:r>
            <a:endParaRPr lang="en-US" sz="1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666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84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37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52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5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888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60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7347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054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208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680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703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31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3743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dirty="0" smtClean="0"/>
              <a:t>Both</a:t>
            </a:r>
            <a:r>
              <a:rPr lang="en-US" sz="1400" baseline="0" dirty="0" smtClean="0"/>
              <a:t> plots new</a:t>
            </a:r>
            <a:endParaRPr lang="en-US" sz="1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2803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dirty="0" smtClean="0"/>
              <a:t>Both</a:t>
            </a:r>
            <a:r>
              <a:rPr lang="en-US" sz="1400" baseline="0" dirty="0" smtClean="0"/>
              <a:t> plots new</a:t>
            </a:r>
            <a:endParaRPr lang="en-US" sz="1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773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8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2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89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1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65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6AFD0-B3E9-4656-A686-D9FAFF8A005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46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57BB5-4561-784B-98B2-0B6F41509F62}" type="datetime1">
              <a:rPr lang="de-DE" smtClean="0"/>
              <a:t>07.02.17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21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5A05-C2DC-9140-BD2D-3F6ECC892AC5}" type="datetime1">
              <a:rPr lang="de-DE" smtClean="0"/>
              <a:t>07.02.17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57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0FE0-D5A4-8543-BEE2-3537893BB9F7}" type="datetime1">
              <a:rPr lang="de-DE" smtClean="0"/>
              <a:t>07.02.17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488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399" y="202072"/>
            <a:ext cx="783097" cy="56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834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7A0-40D5-B549-9F88-5537FB901AFB}" type="datetime1">
              <a:rPr lang="de-DE" smtClean="0"/>
              <a:t>07.02.17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3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D571-E249-8F46-BEC9-EDD095F7A6AB}" type="datetime1">
              <a:rPr lang="de-DE" smtClean="0"/>
              <a:t>07.02.17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86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CC2B6-676A-8245-8699-33EF61A85BAA}" type="datetime1">
              <a:rPr lang="de-DE" smtClean="0"/>
              <a:t>07.02.17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34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30B9-FCF7-EC4B-AEA2-BE58C4435F31}" type="datetime1">
              <a:rPr lang="de-DE" smtClean="0"/>
              <a:t>07.02.17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10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D43A-019B-4C4C-B81A-C9BC5C3430D5}" type="datetime1">
              <a:rPr lang="de-DE" smtClean="0"/>
              <a:t>07.02.17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4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F576-8008-DB4B-BD89-4B0CBB428B72}" type="datetime1">
              <a:rPr lang="de-DE" smtClean="0"/>
              <a:t>07.02.17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02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B216-C368-DF47-BA3D-1DD4058A2678}" type="datetime1">
              <a:rPr lang="de-DE" smtClean="0"/>
              <a:t>07.02.17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5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EA4B-BF0E-7A4E-B2AE-527365721E74}" type="datetime1">
              <a:rPr lang="de-DE" smtClean="0"/>
              <a:t>07.02.17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52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DE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Design</a:t>
            </a:r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0D3E8-1AF0-C94E-BB23-31E1E9CDBE13}" type="datetime1">
              <a:rPr lang="de-DE" smtClean="0"/>
              <a:t>07.02.17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91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emf"/><Relationship Id="rId10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wmf"/><Relationship Id="rId12" Type="http://schemas.openxmlformats.org/officeDocument/2006/relationships/image" Target="../media/image34.jpeg"/><Relationship Id="rId13" Type="http://schemas.openxmlformats.org/officeDocument/2006/relationships/image" Target="../media/image35.png"/><Relationship Id="rId14" Type="http://schemas.openxmlformats.org/officeDocument/2006/relationships/image" Target="../media/image36.emf"/><Relationship Id="rId15" Type="http://schemas.openxmlformats.org/officeDocument/2006/relationships/image" Target="../media/image37.emf"/><Relationship Id="rId16" Type="http://schemas.openxmlformats.org/officeDocument/2006/relationships/hyperlink" Target="http://isoltrap.web.cern.ch/" TargetMode="External"/><Relationship Id="rId17" Type="http://schemas.openxmlformats.org/officeDocument/2006/relationships/image" Target="../media/image38.png"/><Relationship Id="rId18" Type="http://schemas.openxmlformats.org/officeDocument/2006/relationships/image" Target="../media/image39.png"/><Relationship Id="rId19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6" Type="http://schemas.openxmlformats.org/officeDocument/2006/relationships/image" Target="../media/image29.jpeg"/><Relationship Id="rId7" Type="http://schemas.openxmlformats.org/officeDocument/2006/relationships/image" Target="../media/image2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6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331.png"/><Relationship Id="rId5" Type="http://schemas.openxmlformats.org/officeDocument/2006/relationships/image" Target="../media/image341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48.wmf"/><Relationship Id="rId8" Type="http://schemas.openxmlformats.org/officeDocument/2006/relationships/image" Target="../media/image5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w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5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3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51.wmf"/><Relationship Id="rId6" Type="http://schemas.openxmlformats.org/officeDocument/2006/relationships/image" Target="../media/image50.png"/><Relationship Id="rId7" Type="http://schemas.openxmlformats.org/officeDocument/2006/relationships/image" Target="../media/image331.png"/><Relationship Id="rId8" Type="http://schemas.openxmlformats.org/officeDocument/2006/relationships/image" Target="../media/image341.png"/><Relationship Id="rId9" Type="http://schemas.openxmlformats.org/officeDocument/2006/relationships/oleObject" Target="../embeddings/oleObject3.bin"/><Relationship Id="rId10" Type="http://schemas.openxmlformats.org/officeDocument/2006/relationships/oleObject" Target="../embeddings/oleObject4.bin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48.wmf"/><Relationship Id="rId13" Type="http://schemas.openxmlformats.org/officeDocument/2006/relationships/oleObject" Target="../embeddings/oleObject10.bin"/><Relationship Id="rId14" Type="http://schemas.openxmlformats.org/officeDocument/2006/relationships/image" Target="../media/image52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4.png"/><Relationship Id="rId4" Type="http://schemas.openxmlformats.org/officeDocument/2006/relationships/oleObject" Target="../embeddings/oleObject6.bin"/><Relationship Id="rId5" Type="http://schemas.openxmlformats.org/officeDocument/2006/relationships/image" Target="../media/image51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50.png"/><Relationship Id="rId8" Type="http://schemas.openxmlformats.org/officeDocument/2006/relationships/image" Target="../media/image331.png"/><Relationship Id="rId9" Type="http://schemas.openxmlformats.org/officeDocument/2006/relationships/image" Target="../media/image341.png"/><Relationship Id="rId10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559505"/>
            <a:ext cx="9144000" cy="1637969"/>
          </a:xfrm>
        </p:spPr>
        <p:txBody>
          <a:bodyPr>
            <a:normAutofit/>
          </a:bodyPr>
          <a:lstStyle/>
          <a:p>
            <a:r>
              <a:rPr lang="de-DE" sz="2400" b="1" dirty="0" smtClean="0"/>
              <a:t>MR-</a:t>
            </a:r>
            <a:r>
              <a:rPr lang="de-DE" sz="2400" b="1" dirty="0" err="1" smtClean="0"/>
              <a:t>ToF</a:t>
            </a:r>
            <a:r>
              <a:rPr lang="de-DE" sz="2400" b="1" dirty="0" smtClean="0"/>
              <a:t> MS </a:t>
            </a:r>
            <a:r>
              <a:rPr lang="de-DE" sz="2400" b="1" dirty="0"/>
              <a:t>prototype </a:t>
            </a:r>
            <a:r>
              <a:rPr lang="de-DE" sz="2400" b="1" dirty="0" err="1"/>
              <a:t>for</a:t>
            </a:r>
            <a:r>
              <a:rPr lang="de-DE" sz="2400" b="1" dirty="0"/>
              <a:t> ISOLDE</a:t>
            </a:r>
            <a:endParaRPr lang="en-GB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2825919" y="5120345"/>
            <a:ext cx="3370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Frank Wienholtz</a:t>
            </a:r>
          </a:p>
          <a:p>
            <a:pPr algn="ctr"/>
            <a:r>
              <a:rPr lang="en-GB" dirty="0"/>
              <a:t>- </a:t>
            </a:r>
            <a:r>
              <a:rPr lang="en-GB" dirty="0" smtClean="0"/>
              <a:t>CERN / University of Greifswald -</a:t>
            </a:r>
            <a:endParaRPr lang="en-GB" dirty="0"/>
          </a:p>
        </p:txBody>
      </p:sp>
      <p:sp>
        <p:nvSpPr>
          <p:cNvPr id="6" name="TextBox 4"/>
          <p:cNvSpPr txBox="1"/>
          <p:nvPr/>
        </p:nvSpPr>
        <p:spPr>
          <a:xfrm>
            <a:off x="0" y="12083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ISCC 2017-02-07</a:t>
            </a:r>
            <a:endParaRPr lang="en-US" b="1" baseline="30000" dirty="0"/>
          </a:p>
        </p:txBody>
      </p:sp>
      <p:pic>
        <p:nvPicPr>
          <p:cNvPr id="5" name="Bild 4" descr="LogoBadge-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49" y="170316"/>
            <a:ext cx="1481383" cy="1481383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375075" y="6519446"/>
            <a:ext cx="2272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frank.wienholtz@cern.ch</a:t>
            </a:r>
            <a:endParaRPr lang="en-US" sz="16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330" y="612900"/>
            <a:ext cx="2739596" cy="59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1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057890" y="3062926"/>
            <a:ext cx="51049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What is an MR-</a:t>
            </a:r>
            <a:r>
              <a:rPr lang="en-US" dirty="0" err="1" smtClean="0"/>
              <a:t>ToF</a:t>
            </a:r>
            <a:r>
              <a:rPr lang="en-US" dirty="0" smtClean="0"/>
              <a:t> MS and why do we want one?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Current performance and possible improvements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Constrains at ISOLDE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Test with ISCOOL and ISOLTRAP</a:t>
            </a:r>
          </a:p>
        </p:txBody>
      </p:sp>
    </p:spTree>
    <p:extLst>
      <p:ext uri="{BB962C8B-B14F-4D97-AF65-F5344CB8AC3E}">
        <p14:creationId xmlns:p14="http://schemas.microsoft.com/office/powerpoint/2010/main" val="273235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741295" y="4057073"/>
            <a:ext cx="3091123" cy="2664402"/>
            <a:chOff x="2060396" y="3873718"/>
            <a:chExt cx="3091123" cy="2664402"/>
          </a:xfrm>
        </p:grpSpPr>
        <p:pic>
          <p:nvPicPr>
            <p:cNvPr id="11" name="Bild 10" descr="Dy076_1000revs_1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396" y="4134662"/>
              <a:ext cx="2958102" cy="240345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2155891" y="3873718"/>
              <a:ext cx="29956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Collection of medical isotopes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2388049" y="2498765"/>
            <a:ext cx="4238068" cy="4238980"/>
            <a:chOff x="4205457" y="2605894"/>
            <a:chExt cx="4238068" cy="4238980"/>
          </a:xfrm>
        </p:grpSpPr>
        <p:pic>
          <p:nvPicPr>
            <p:cNvPr id="31" name="Bild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5457" y="2758805"/>
              <a:ext cx="4238068" cy="2125656"/>
            </a:xfrm>
            <a:prstGeom prst="rect">
              <a:avLst/>
            </a:prstGeom>
          </p:spPr>
        </p:pic>
        <p:pic>
          <p:nvPicPr>
            <p:cNvPr id="32" name="Bild 3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934735"/>
              <a:ext cx="3802928" cy="2910139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5365797" y="2605894"/>
              <a:ext cx="17808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TISD yield checks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730883" y="3948685"/>
              <a:ext cx="14775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Release curve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uppierung 37"/>
          <p:cNvGrpSpPr/>
          <p:nvPr/>
        </p:nvGrpSpPr>
        <p:grpSpPr>
          <a:xfrm>
            <a:off x="4741768" y="3340211"/>
            <a:ext cx="3480696" cy="2686300"/>
            <a:chOff x="-2334512" y="3537584"/>
            <a:chExt cx="3480696" cy="2686300"/>
          </a:xfrm>
        </p:grpSpPr>
        <p:pic>
          <p:nvPicPr>
            <p:cNvPr id="36" name="Bild 3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19902" y="3722250"/>
              <a:ext cx="3269100" cy="2501634"/>
            </a:xfrm>
            <a:prstGeom prst="rect">
              <a:avLst/>
            </a:prstGeom>
          </p:spPr>
        </p:pic>
        <p:sp>
          <p:nvSpPr>
            <p:cNvPr id="37" name="Textfeld 36"/>
            <p:cNvSpPr txBox="1"/>
            <p:nvPr/>
          </p:nvSpPr>
          <p:spPr>
            <a:xfrm>
              <a:off x="-2334512" y="3537584"/>
              <a:ext cx="34806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A=70 beam analyses </a:t>
              </a:r>
              <a:r>
                <a:rPr lang="mr-IN" dirty="0" smtClean="0">
                  <a:solidFill>
                    <a:srgbClr val="FF0000"/>
                  </a:solidFill>
                </a:rPr>
                <a:t>–</a:t>
              </a:r>
              <a:r>
                <a:rPr lang="en-US" dirty="0" smtClean="0">
                  <a:solidFill>
                    <a:srgbClr val="FF0000"/>
                  </a:solidFill>
                </a:rPr>
                <a:t> 70Ni </a:t>
              </a:r>
              <a:r>
                <a:rPr lang="en-US" dirty="0" err="1" smtClean="0">
                  <a:solidFill>
                    <a:srgbClr val="FF0000"/>
                  </a:solidFill>
                </a:rPr>
                <a:t>Collaps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ierung 20"/>
          <p:cNvGrpSpPr/>
          <p:nvPr/>
        </p:nvGrpSpPr>
        <p:grpSpPr>
          <a:xfrm>
            <a:off x="4056565" y="2051428"/>
            <a:ext cx="4974892" cy="2287220"/>
            <a:chOff x="-4731408" y="4236854"/>
            <a:chExt cx="5516960" cy="2484621"/>
          </a:xfrm>
        </p:grpSpPr>
        <p:sp>
          <p:nvSpPr>
            <p:cNvPr id="18" name="Textfeld 17"/>
            <p:cNvSpPr txBox="1"/>
            <p:nvPr/>
          </p:nvSpPr>
          <p:spPr>
            <a:xfrm>
              <a:off x="-4594380" y="4236854"/>
              <a:ext cx="5379932" cy="40120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Support for the Penning trap mass measurements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9" name="Gruppierung 18"/>
            <p:cNvGrpSpPr/>
            <p:nvPr/>
          </p:nvGrpSpPr>
          <p:grpSpPr>
            <a:xfrm>
              <a:off x="-4731408" y="4565505"/>
              <a:ext cx="5486256" cy="2155970"/>
              <a:chOff x="-4699877" y="4541699"/>
              <a:chExt cx="5486256" cy="2155970"/>
            </a:xfrm>
          </p:grpSpPr>
          <p:pic>
            <p:nvPicPr>
              <p:cNvPr id="23" name="Bild 22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699877" y="4541699"/>
                <a:ext cx="5486256" cy="2155970"/>
              </a:xfrm>
              <a:prstGeom prst="rect">
                <a:avLst/>
              </a:prstGeom>
            </p:spPr>
          </p:pic>
          <p:grpSp>
            <p:nvGrpSpPr>
              <p:cNvPr id="24" name="Group 4"/>
              <p:cNvGrpSpPr/>
              <p:nvPr/>
            </p:nvGrpSpPr>
            <p:grpSpPr>
              <a:xfrm>
                <a:off x="-4009496" y="4761747"/>
                <a:ext cx="3960977" cy="1030921"/>
                <a:chOff x="1600960" y="3682883"/>
                <a:chExt cx="3960977" cy="1030921"/>
              </a:xfrm>
            </p:grpSpPr>
            <p:sp>
              <p:nvSpPr>
                <p:cNvPr id="25" name="TextBox 12"/>
                <p:cNvSpPr txBox="1"/>
                <p:nvPr/>
              </p:nvSpPr>
              <p:spPr>
                <a:xfrm>
                  <a:off x="1600960" y="4228053"/>
                  <a:ext cx="733087" cy="4857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b="1" baseline="30000" dirty="0" smtClean="0"/>
                    <a:t>75</a:t>
                  </a:r>
                  <a:r>
                    <a:rPr lang="en-GB" sz="2800" b="1" dirty="0" smtClean="0"/>
                    <a:t>Ga</a:t>
                  </a:r>
                  <a:endParaRPr lang="en-GB" sz="2800" b="1" dirty="0"/>
                </a:p>
              </p:txBody>
            </p:sp>
            <p:sp>
              <p:nvSpPr>
                <p:cNvPr id="26" name="TextBox 13"/>
                <p:cNvSpPr txBox="1"/>
                <p:nvPr/>
              </p:nvSpPr>
              <p:spPr>
                <a:xfrm>
                  <a:off x="3391060" y="3682883"/>
                  <a:ext cx="711990" cy="4857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b="1" baseline="30000" dirty="0" smtClean="0"/>
                    <a:t>75</a:t>
                  </a:r>
                  <a:r>
                    <a:rPr lang="en-GB" sz="2800" b="1" dirty="0" smtClean="0"/>
                    <a:t>Cu</a:t>
                  </a:r>
                  <a:endParaRPr lang="en-GB" sz="2800" b="1" dirty="0"/>
                </a:p>
              </p:txBody>
            </p:sp>
            <p:sp>
              <p:nvSpPr>
                <p:cNvPr id="28" name="TextBox 14"/>
                <p:cNvSpPr txBox="1"/>
                <p:nvPr/>
              </p:nvSpPr>
              <p:spPr>
                <a:xfrm>
                  <a:off x="3237711" y="4289465"/>
                  <a:ext cx="232422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 smtClean="0"/>
                    <a:t>molecular contamination</a:t>
                  </a:r>
                  <a:endParaRPr lang="en-GB" sz="1600" b="1" dirty="0"/>
                </a:p>
              </p:txBody>
            </p:sp>
          </p:grpSp>
        </p:grpSp>
      </p:grpSp>
      <p:grpSp>
        <p:nvGrpSpPr>
          <p:cNvPr id="17" name="Gruppierung 16"/>
          <p:cNvGrpSpPr/>
          <p:nvPr/>
        </p:nvGrpSpPr>
        <p:grpSpPr>
          <a:xfrm>
            <a:off x="5557046" y="3651867"/>
            <a:ext cx="3416300" cy="2928285"/>
            <a:chOff x="7163413" y="3085787"/>
            <a:chExt cx="3416300" cy="2928285"/>
          </a:xfrm>
        </p:grpSpPr>
        <p:grpSp>
          <p:nvGrpSpPr>
            <p:cNvPr id="6" name="Gruppierung 5"/>
            <p:cNvGrpSpPr/>
            <p:nvPr/>
          </p:nvGrpSpPr>
          <p:grpSpPr>
            <a:xfrm>
              <a:off x="7163413" y="3455119"/>
              <a:ext cx="3416300" cy="2558953"/>
              <a:chOff x="3690514" y="4162522"/>
              <a:chExt cx="3416300" cy="2558953"/>
            </a:xfrm>
          </p:grpSpPr>
          <p:pic>
            <p:nvPicPr>
              <p:cNvPr id="7" name="Bild 6" descr="2015-09-03_195Po_tof_spectrum.pd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90514" y="4162522"/>
                <a:ext cx="3416300" cy="2558953"/>
              </a:xfrm>
              <a:prstGeom prst="rect">
                <a:avLst/>
              </a:prstGeom>
            </p:spPr>
          </p:pic>
          <p:cxnSp>
            <p:nvCxnSpPr>
              <p:cNvPr id="8" name="Gerade Verbindung mit Pfeil 7"/>
              <p:cNvCxnSpPr/>
              <p:nvPr/>
            </p:nvCxnSpPr>
            <p:spPr>
              <a:xfrm>
                <a:off x="5106005" y="5588000"/>
                <a:ext cx="0" cy="592667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feld 15"/>
            <p:cNvSpPr txBox="1"/>
            <p:nvPr/>
          </p:nvSpPr>
          <p:spPr>
            <a:xfrm>
              <a:off x="7977352" y="3085787"/>
              <a:ext cx="20348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Decay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825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 descr="E:\Robert\ISOLDE workshop\Falle_sketch_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0548" y="3772482"/>
            <a:ext cx="3095736" cy="408764"/>
          </a:xfrm>
          <a:prstGeom prst="rect">
            <a:avLst/>
          </a:prstGeom>
          <a:noFill/>
        </p:spPr>
      </p:pic>
      <p:sp>
        <p:nvSpPr>
          <p:cNvPr id="25" name="Textfeld 24"/>
          <p:cNvSpPr txBox="1"/>
          <p:nvPr/>
        </p:nvSpPr>
        <p:spPr>
          <a:xfrm>
            <a:off x="2153904" y="3460036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anose="020F0502020204030204" pitchFamily="34" charset="0"/>
              </a:rPr>
              <a:t>in-</a:t>
            </a:r>
            <a:r>
              <a:rPr lang="de-DE" dirty="0" err="1" smtClean="0">
                <a:latin typeface="Calibri" panose="020F0502020204030204" pitchFamily="34" charset="0"/>
              </a:rPr>
              <a:t>trap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lift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51520" y="90872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52000">
              <a:buFont typeface="Wingdings" pitchFamily="2" charset="2"/>
              <a:buChar char="Ø"/>
            </a:pPr>
            <a:r>
              <a:rPr lang="en-US" b="1" dirty="0" smtClean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sym typeface="Wingdings" pitchFamily="2" charset="2"/>
              </a:rPr>
              <a:t>capture and ejection with one electrode</a:t>
            </a:r>
          </a:p>
          <a:p>
            <a:r>
              <a:rPr lang="en-US" dirty="0" smtClean="0">
                <a:latin typeface="Calibri" panose="020F0502020204030204" pitchFamily="34" charset="0"/>
                <a:sym typeface="Wingdings" pitchFamily="2" charset="2"/>
              </a:rPr>
              <a:t>       </a:t>
            </a:r>
            <a:r>
              <a:rPr lang="en-US" b="1" dirty="0" smtClean="0">
                <a:latin typeface="Calibri" panose="020F0502020204030204" pitchFamily="34" charset="0"/>
                <a:sym typeface="Wingdings" pitchFamily="2" charset="2"/>
              </a:rPr>
              <a:t>simple technique, stable mirror potentials</a:t>
            </a:r>
            <a:endParaRPr lang="en-US" b="1" dirty="0" smtClean="0">
              <a:latin typeface="Calibri" panose="020F0502020204030204" pitchFamily="34" charset="0"/>
            </a:endParaRPr>
          </a:p>
          <a:p>
            <a:pPr indent="-252000">
              <a:buFont typeface="Wingdings" pitchFamily="2" charset="2"/>
              <a:buChar char="Ø"/>
            </a:pPr>
            <a:r>
              <a:rPr lang="en-US" b="1" dirty="0" smtClean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sym typeface="Wingdings" pitchFamily="2" charset="2"/>
              </a:rPr>
              <a:t>decouple MR-ToF-MS and adjacent </a:t>
            </a:r>
            <a:r>
              <a:rPr lang="en-US" dirty="0" err="1" smtClean="0">
                <a:latin typeface="Calibri" panose="020F0502020204030204" pitchFamily="34" charset="0"/>
                <a:sym typeface="Wingdings" pitchFamily="2" charset="2"/>
              </a:rPr>
              <a:t>beamline</a:t>
            </a:r>
            <a:endParaRPr lang="en-US" dirty="0" smtClean="0">
              <a:latin typeface="Calibri" panose="020F0502020204030204" pitchFamily="34" charset="0"/>
              <a:sym typeface="Wingdings" pitchFamily="2" charset="2"/>
            </a:endParaRPr>
          </a:p>
          <a:p>
            <a:r>
              <a:rPr lang="en-US" b="1" dirty="0" smtClean="0">
                <a:latin typeface="Calibri" panose="020F0502020204030204" pitchFamily="34" charset="0"/>
                <a:sym typeface="Wingdings" pitchFamily="2" charset="2"/>
              </a:rPr>
              <a:t>       independent optimization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  <a:sym typeface="Wingdings" pitchFamily="2" charset="2"/>
              </a:rPr>
              <a:t> adjust ions’ kinetic energy</a:t>
            </a:r>
          </a:p>
          <a:p>
            <a:r>
              <a:rPr lang="en-US" b="1" dirty="0" smtClean="0">
                <a:latin typeface="Calibri" panose="020F0502020204030204" pitchFamily="34" charset="0"/>
                <a:sym typeface="Wingdings" pitchFamily="2" charset="2"/>
              </a:rPr>
              <a:t>       ToF focusing, max. mass resolving power</a:t>
            </a:r>
            <a:endParaRPr lang="en-US" b="1" dirty="0" smtClean="0">
              <a:latin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07023" y="6444335"/>
            <a:ext cx="2054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Wolf </a:t>
            </a:r>
            <a:r>
              <a:rPr lang="en-US" sz="1200" i="1" dirty="0" smtClean="0">
                <a:latin typeface="Calibri" panose="020F0502020204030204" pitchFamily="34" charset="0"/>
              </a:rPr>
              <a:t>et al.</a:t>
            </a:r>
            <a:r>
              <a:rPr lang="en-US" sz="1200" dirty="0" smtClean="0">
                <a:latin typeface="Calibri" panose="020F0502020204030204" pitchFamily="34" charset="0"/>
              </a:rPr>
              <a:t>,</a:t>
            </a:r>
            <a:r>
              <a:rPr lang="de-DE" sz="1200" dirty="0" smtClean="0">
                <a:latin typeface="Calibri" panose="020F0502020204030204" pitchFamily="34" charset="0"/>
              </a:rPr>
              <a:t> IJMS 313, 8 (2012)</a:t>
            </a:r>
            <a:endParaRPr lang="en-US" sz="1200" dirty="0">
              <a:latin typeface="Calibri" panose="020F0502020204030204" pitchFamily="34" charset="0"/>
            </a:endParaRPr>
          </a:p>
        </p:txBody>
      </p:sp>
      <p:pic>
        <p:nvPicPr>
          <p:cNvPr id="18" name="Picture 2" descr="E:\PhD\Bilder\Figures\K39-041_slice_12_22_32_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8626" y="3623538"/>
            <a:ext cx="3892567" cy="2880000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296525" y="461243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Injection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96525" y="5175673"/>
            <a:ext cx="817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Storage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96525" y="5790746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Ejection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96525" y="2698759"/>
            <a:ext cx="326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Calibri" panose="020F0502020204030204" pitchFamily="34" charset="0"/>
                <a:sym typeface="Wingdings" pitchFamily="2" charset="2"/>
              </a:rPr>
              <a:t> </a:t>
            </a:r>
            <a:r>
              <a:rPr lang="en-US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only one parameter to adjust</a:t>
            </a:r>
            <a:endParaRPr lang="en-US" b="1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5112060" y="657881"/>
            <a:ext cx="3739656" cy="2861129"/>
            <a:chOff x="4842030" y="567871"/>
            <a:chExt cx="4050450" cy="3266174"/>
          </a:xfrm>
        </p:grpSpPr>
        <p:pic>
          <p:nvPicPr>
            <p:cNvPr id="16" name="Picture 1" descr="E:\PhD\Bilder\Figures\K39-041_cavity_scan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42030" y="567871"/>
              <a:ext cx="4050450" cy="3266174"/>
            </a:xfrm>
            <a:prstGeom prst="rect">
              <a:avLst/>
            </a:prstGeom>
            <a:noFill/>
          </p:spPr>
        </p:pic>
        <p:cxnSp>
          <p:nvCxnSpPr>
            <p:cNvPr id="20" name="Gerade Verbindung 19"/>
            <p:cNvCxnSpPr/>
            <p:nvPr/>
          </p:nvCxnSpPr>
          <p:spPr>
            <a:xfrm>
              <a:off x="5508104" y="2703767"/>
              <a:ext cx="2160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508104" y="2005367"/>
              <a:ext cx="2160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5508104" y="1321368"/>
              <a:ext cx="2160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7328038" y="229275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1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7328038" y="157348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2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7328038" y="90559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3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7520316" y="3358356"/>
            <a:ext cx="1545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Calibri" pitchFamily="34" charset="0"/>
              </a:rPr>
              <a:t>133Cs, 1000 </a:t>
            </a:r>
            <a:r>
              <a:rPr lang="de-DE" sz="1600" dirty="0" err="1" smtClean="0">
                <a:latin typeface="Calibri" pitchFamily="34" charset="0"/>
              </a:rPr>
              <a:t>rev</a:t>
            </a:r>
            <a:r>
              <a:rPr lang="de-DE" sz="1600" dirty="0" smtClean="0">
                <a:latin typeface="Calibri" pitchFamily="34" charset="0"/>
              </a:rPr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28" name="Picture 2" descr="E:\PhD\Bilder\Figures\MRTOF_in-trap_lift_trapping_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60666" y="4401168"/>
            <a:ext cx="3104985" cy="1666389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de-DE" sz="2400" b="1" dirty="0">
                <a:latin typeface="Calibri" pitchFamily="34" charset="0"/>
              </a:rPr>
              <a:t>The MR-ToF-MS at ISOLTRAP</a:t>
            </a:r>
          </a:p>
        </p:txBody>
      </p:sp>
    </p:spTree>
    <p:extLst>
      <p:ext uri="{BB962C8B-B14F-4D97-AF65-F5344CB8AC3E}">
        <p14:creationId xmlns:p14="http://schemas.microsoft.com/office/powerpoint/2010/main" val="350673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1851" y="6538912"/>
            <a:ext cx="2133600" cy="365125"/>
          </a:xfrm>
        </p:spPr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4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Necessary</a:t>
            </a:r>
            <a:r>
              <a:rPr lang="en-US" sz="2400" dirty="0"/>
              <a:t> </a:t>
            </a:r>
            <a:r>
              <a:rPr lang="en-GB" sz="2400" b="1" dirty="0"/>
              <a:t>m</a:t>
            </a:r>
            <a:r>
              <a:rPr lang="en-GB" sz="2400" b="1" dirty="0" smtClean="0"/>
              <a:t>ass resolving power for separation of n-rich Zn beams</a:t>
            </a:r>
          </a:p>
        </p:txBody>
      </p:sp>
      <p:pic>
        <p:nvPicPr>
          <p:cNvPr id="26" name="Bild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090"/>
            <a:ext cx="8636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607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feld 2"/>
              <p:cNvSpPr txBox="1"/>
              <p:nvPr/>
            </p:nvSpPr>
            <p:spPr>
              <a:xfrm>
                <a:off x="551274" y="573176"/>
                <a:ext cx="3812144" cy="6088846"/>
              </a:xfrm>
              <a:prstGeom prst="rect">
                <a:avLst/>
              </a:prstGeom>
              <a:noFill/>
              <a:ln w="25400">
                <a:noFill/>
              </a:ln>
              <a:effectLst>
                <a:softEdge rad="1270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Ion energy: 2.1keV</a:t>
                </a:r>
              </a:p>
              <a:p>
                <a:r>
                  <a:rPr lang="en-US" b="1" dirty="0">
                    <a:solidFill>
                      <a:schemeClr val="accent6"/>
                    </a:solidFill>
                    <a:latin typeface="Calibri" pitchFamily="34" charset="0"/>
                  </a:rPr>
                  <a:t>Max. mirror potential: </a:t>
                </a:r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4kV</a:t>
                </a:r>
              </a:p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Pressure</a:t>
                </a:r>
                <a:r>
                  <a:rPr lang="en-US" b="1" dirty="0">
                    <a:solidFill>
                      <a:schemeClr val="accent6"/>
                    </a:solidFill>
                    <a:latin typeface="Calibri" pitchFamily="34" charset="0"/>
                  </a:rPr>
                  <a:t>: </a:t>
                </a:r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5E-9mbar</a:t>
                </a:r>
              </a:p>
              <a:p>
                <a:r>
                  <a:rPr lang="en-US" sz="1600" b="1" i="1" dirty="0" smtClean="0">
                    <a:solidFill>
                      <a:schemeClr val="accent6"/>
                    </a:solidFill>
                    <a:latin typeface="Calibri" pitchFamily="34" charset="0"/>
                  </a:rPr>
                  <a:t>Longitudinal emittance: 100nseV</a:t>
                </a:r>
              </a:p>
              <a:p>
                <a:r>
                  <a:rPr lang="en-US" sz="1600" b="1" i="1" dirty="0" smtClean="0">
                    <a:solidFill>
                      <a:schemeClr val="accent6"/>
                    </a:solidFill>
                    <a:latin typeface="Calibri" pitchFamily="34" charset="0"/>
                  </a:rPr>
                  <a:t>Transversal emittance: 5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6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𝝅</m:t>
                    </m:r>
                  </m:oMath>
                </a14:m>
                <a:r>
                  <a:rPr lang="en-US" sz="1600" b="1" i="1" dirty="0" smtClean="0">
                    <a:solidFill>
                      <a:schemeClr val="accent6"/>
                    </a:solidFill>
                    <a:latin typeface="Calibri" pitchFamily="34" charset="0"/>
                  </a:rPr>
                  <a:t> mm mrad</a:t>
                </a:r>
              </a:p>
              <a:p>
                <a:endParaRPr lang="en-US" sz="1600" i="1" dirty="0" smtClean="0">
                  <a:solidFill>
                    <a:schemeClr val="accent6"/>
                  </a:solidFill>
                  <a:latin typeface="Calibri" pitchFamily="34" charset="0"/>
                </a:endParaRPr>
              </a:p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mass resolving power (FWHM)</a:t>
                </a:r>
              </a:p>
              <a:p>
                <a:r>
                  <a:rPr lang="en-US" i="1" dirty="0" smtClean="0">
                    <a:solidFill>
                      <a:schemeClr val="accent6"/>
                    </a:solidFill>
                    <a:latin typeface="Calibri" pitchFamily="34" charset="0"/>
                  </a:rPr>
                  <a:t>   </a:t>
                </a:r>
                <a:r>
                  <a:rPr lang="en-US" i="1" dirty="0" smtClean="0">
                    <a:latin typeface="Calibri" pitchFamily="34" charset="0"/>
                  </a:rPr>
                  <a:t>m</a:t>
                </a:r>
                <a:r>
                  <a:rPr lang="en-US" dirty="0" smtClean="0">
                    <a:latin typeface="Calibri" pitchFamily="34" charset="0"/>
                  </a:rPr>
                  <a:t>/∆</a:t>
                </a:r>
                <a:r>
                  <a:rPr lang="en-US" i="1" dirty="0" smtClean="0">
                    <a:latin typeface="Calibri" pitchFamily="34" charset="0"/>
                  </a:rPr>
                  <a:t>m=</a:t>
                </a:r>
                <a:r>
                  <a:rPr lang="en-US" dirty="0" smtClean="0">
                    <a:latin typeface="Calibri" pitchFamily="34" charset="0"/>
                  </a:rPr>
                  <a:t>100</a:t>
                </a:r>
                <a:r>
                  <a:rPr lang="en-US" sz="800" dirty="0" smtClean="0">
                    <a:latin typeface="Calibri" pitchFamily="34" charset="0"/>
                  </a:rPr>
                  <a:t> </a:t>
                </a:r>
                <a:r>
                  <a:rPr lang="en-US" dirty="0" smtClean="0">
                    <a:latin typeface="Calibri" pitchFamily="34" charset="0"/>
                  </a:rPr>
                  <a:t>000 at 18ms</a:t>
                </a:r>
              </a:p>
              <a:p>
                <a:r>
                  <a:rPr lang="en-US" i="1" dirty="0" smtClean="0">
                    <a:latin typeface="Calibri" pitchFamily="34" charset="0"/>
                  </a:rPr>
                  <a:t>   m</a:t>
                </a:r>
                <a:r>
                  <a:rPr lang="en-US" dirty="0" smtClean="0">
                    <a:latin typeface="Calibri" pitchFamily="34" charset="0"/>
                  </a:rPr>
                  <a:t>/∆</a:t>
                </a:r>
                <a:r>
                  <a:rPr lang="en-US" i="1" dirty="0" smtClean="0">
                    <a:latin typeface="Calibri" pitchFamily="34" charset="0"/>
                  </a:rPr>
                  <a:t>m=</a:t>
                </a:r>
                <a:r>
                  <a:rPr lang="en-US" dirty="0" smtClean="0">
                    <a:latin typeface="Calibri" pitchFamily="34" charset="0"/>
                  </a:rPr>
                  <a:t>300</a:t>
                </a:r>
                <a:r>
                  <a:rPr lang="en-US" sz="800" dirty="0" smtClean="0">
                    <a:latin typeface="Calibri" pitchFamily="34" charset="0"/>
                  </a:rPr>
                  <a:t> </a:t>
                </a:r>
                <a:r>
                  <a:rPr lang="en-US" dirty="0" smtClean="0">
                    <a:latin typeface="Calibri" pitchFamily="34" charset="0"/>
                  </a:rPr>
                  <a:t>000 at 35ms</a:t>
                </a:r>
                <a:endParaRPr lang="en-US" b="1" dirty="0">
                  <a:solidFill>
                    <a:schemeClr val="accent6"/>
                  </a:solidFill>
                  <a:latin typeface="Calibri" pitchFamily="34" charset="0"/>
                </a:endParaRPr>
              </a:p>
              <a:p>
                <a:endParaRPr lang="en-US" sz="500" dirty="0" smtClean="0">
                  <a:latin typeface="Calibri" pitchFamily="34" charset="0"/>
                </a:endParaRPr>
              </a:p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transmission</a:t>
                </a:r>
                <a:r>
                  <a:rPr lang="en-US" b="1" dirty="0" smtClean="0">
                    <a:latin typeface="Calibri" pitchFamily="34" charset="0"/>
                  </a:rPr>
                  <a:t> </a:t>
                </a:r>
              </a:p>
              <a:p>
                <a:r>
                  <a:rPr lang="en-US" dirty="0" smtClean="0">
                    <a:latin typeface="Calibri" pitchFamily="34" charset="0"/>
                  </a:rPr>
                  <a:t>   ≈50% at 30ms</a:t>
                </a:r>
              </a:p>
              <a:p>
                <a:endParaRPr lang="en-US" sz="500" dirty="0" smtClean="0">
                  <a:latin typeface="Calibri" pitchFamily="34" charset="0"/>
                </a:endParaRPr>
              </a:p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ion capacity for multiple species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  <a:latin typeface="Calibri" pitchFamily="34" charset="0"/>
                  </a:rPr>
                  <a:t>≈100</a:t>
                </a:r>
                <a:r>
                  <a:rPr lang="en-US" sz="800" dirty="0" smtClean="0">
                    <a:solidFill>
                      <a:schemeClr val="tx1"/>
                    </a:solidFill>
                    <a:latin typeface="Calibri" pitchFamily="34" charset="0"/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alibri" pitchFamily="34" charset="0"/>
                  </a:rPr>
                  <a:t>000 per second</a:t>
                </a:r>
              </a:p>
              <a:p>
                <a:endParaRPr lang="en-US" sz="500" dirty="0" smtClean="0">
                  <a:solidFill>
                    <a:schemeClr val="tx1"/>
                  </a:solidFill>
                  <a:latin typeface="Calibri" pitchFamily="34" charset="0"/>
                </a:endParaRPr>
              </a:p>
              <a:p>
                <a:r>
                  <a:rPr lang="en-US" b="1" dirty="0">
                    <a:solidFill>
                      <a:schemeClr val="accent6"/>
                    </a:solidFill>
                    <a:latin typeface="Calibri" pitchFamily="34" charset="0"/>
                  </a:rPr>
                  <a:t>contamination </a:t>
                </a:r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suppression (</a:t>
                </a:r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BNG)</a:t>
                </a:r>
                <a:endParaRPr lang="en-US" b="1" dirty="0">
                  <a:solidFill>
                    <a:schemeClr val="accent6"/>
                  </a:solidFill>
                  <a:latin typeface="Calibri" pitchFamily="34" charset="0"/>
                </a:endParaRPr>
              </a:p>
              <a:p>
                <a:r>
                  <a:rPr lang="en-US" dirty="0">
                    <a:latin typeface="Calibri" pitchFamily="34" charset="0"/>
                  </a:rPr>
                  <a:t>   </a:t>
                </a:r>
                <a:r>
                  <a:rPr lang="en-US" dirty="0" smtClean="0">
                    <a:latin typeface="Calibri" pitchFamily="34" charset="0"/>
                  </a:rPr>
                  <a:t>4 orders of magnitude</a:t>
                </a:r>
              </a:p>
              <a:p>
                <a:endParaRPr lang="en-US" sz="500" baseline="30000" dirty="0">
                  <a:latin typeface="Calibri" pitchFamily="34" charset="0"/>
                </a:endParaRPr>
              </a:p>
              <a:p>
                <a:endParaRPr lang="en-US" sz="500" baseline="30000" dirty="0">
                  <a:latin typeface="Calibri" pitchFamily="34" charset="0"/>
                </a:endParaRPr>
              </a:p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operation and tuning</a:t>
                </a:r>
                <a:endParaRPr lang="en-US" b="1" dirty="0">
                  <a:solidFill>
                    <a:schemeClr val="accent6"/>
                  </a:solidFill>
                  <a:latin typeface="Calibri" pitchFamily="34" charset="0"/>
                </a:endParaRPr>
              </a:p>
              <a:p>
                <a:r>
                  <a:rPr lang="en-US" dirty="0">
                    <a:latin typeface="Calibri" pitchFamily="34" charset="0"/>
                  </a:rPr>
                  <a:t>   </a:t>
                </a:r>
                <a:r>
                  <a:rPr lang="en-US" dirty="0" smtClean="0">
                    <a:latin typeface="Calibri" pitchFamily="34" charset="0"/>
                  </a:rPr>
                  <a:t>only one parameter to adjust</a:t>
                </a:r>
              </a:p>
              <a:p>
                <a:endParaRPr lang="en-US" b="1" dirty="0" smtClean="0">
                  <a:solidFill>
                    <a:schemeClr val="accent6"/>
                  </a:solidFill>
                  <a:latin typeface="Calibri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è"/>
                </a:pPr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simple operation</a:t>
                </a:r>
              </a:p>
              <a:p>
                <a:endParaRPr lang="en-US" b="1" dirty="0" smtClean="0">
                  <a:solidFill>
                    <a:schemeClr val="accent6"/>
                  </a:solidFill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74" y="573176"/>
                <a:ext cx="3812144" cy="6088846"/>
              </a:xfrm>
              <a:prstGeom prst="rect">
                <a:avLst/>
              </a:prstGeom>
              <a:blipFill rotWithShape="0">
                <a:blip r:embed="rId3"/>
                <a:stretch>
                  <a:fillRect l="-1278" t="-501"/>
                </a:stretch>
              </a:blipFill>
              <a:ln w="25400">
                <a:noFill/>
              </a:ln>
              <a:effectLst>
                <a:softEdge rad="1270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feld 52"/>
          <p:cNvSpPr txBox="1"/>
          <p:nvPr/>
        </p:nvSpPr>
        <p:spPr>
          <a:xfrm>
            <a:off x="14973324" y="-286001"/>
            <a:ext cx="195566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revolutions for 133Cs</a:t>
            </a:r>
          </a:p>
        </p:txBody>
      </p:sp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20532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de-DE" sz="2400" b="1" dirty="0">
                <a:latin typeface="Calibri" pitchFamily="34" charset="0"/>
              </a:rPr>
              <a:t>The MR-ToF-MS at </a:t>
            </a:r>
            <a:r>
              <a:rPr lang="de-DE" sz="2400" b="1" dirty="0" smtClean="0">
                <a:latin typeface="Calibri" pitchFamily="34" charset="0"/>
              </a:rPr>
              <a:t>ISOLTRAP - Performance</a:t>
            </a:r>
            <a:endParaRPr lang="de-DE" sz="2400" b="1" dirty="0">
              <a:latin typeface="Calibri" pitchFamily="34" charset="0"/>
            </a:endParaRPr>
          </a:p>
        </p:txBody>
      </p:sp>
      <p:sp>
        <p:nvSpPr>
          <p:cNvPr id="7" name="Pfeil nach rechts 6"/>
          <p:cNvSpPr/>
          <p:nvPr/>
        </p:nvSpPr>
        <p:spPr>
          <a:xfrm>
            <a:off x="3645276" y="713053"/>
            <a:ext cx="1439917" cy="840828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feld 31"/>
              <p:cNvSpPr txBox="1"/>
              <p:nvPr/>
            </p:nvSpPr>
            <p:spPr>
              <a:xfrm>
                <a:off x="5085193" y="573176"/>
                <a:ext cx="4079825" cy="4124206"/>
              </a:xfrm>
              <a:prstGeom prst="rect">
                <a:avLst/>
              </a:prstGeom>
              <a:noFill/>
              <a:ln w="25400">
                <a:noFill/>
              </a:ln>
              <a:effectLst>
                <a:softEdge rad="1270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Ion energy: </a:t>
                </a:r>
                <a:r>
                  <a:rPr lang="en-US" b="1" dirty="0" smtClean="0">
                    <a:solidFill>
                      <a:srgbClr val="00B050"/>
                    </a:solidFill>
                    <a:latin typeface="Calibri" pitchFamily="34" charset="0"/>
                  </a:rPr>
                  <a:t>30keV</a:t>
                </a:r>
              </a:p>
              <a:p>
                <a:r>
                  <a:rPr lang="en-US" b="1" dirty="0">
                    <a:solidFill>
                      <a:schemeClr val="accent6"/>
                    </a:solidFill>
                    <a:latin typeface="Calibri" pitchFamily="34" charset="0"/>
                  </a:rPr>
                  <a:t>Max. mirror potential: </a:t>
                </a:r>
                <a:r>
                  <a:rPr lang="en-US" b="1" dirty="0" smtClean="0">
                    <a:solidFill>
                      <a:srgbClr val="00B050"/>
                    </a:solidFill>
                    <a:latin typeface="Calibri" pitchFamily="34" charset="0"/>
                  </a:rPr>
                  <a:t>60kV</a:t>
                </a:r>
              </a:p>
              <a:p>
                <a:r>
                  <a:rPr lang="en-US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Pressure: </a:t>
                </a:r>
                <a:r>
                  <a:rPr lang="en-US" b="1" dirty="0" smtClean="0">
                    <a:solidFill>
                      <a:srgbClr val="C00000"/>
                    </a:solidFill>
                    <a:latin typeface="Calibri" pitchFamily="34" charset="0"/>
                  </a:rPr>
                  <a:t>1E-8mbar</a:t>
                </a:r>
              </a:p>
              <a:p>
                <a:r>
                  <a:rPr lang="en-US" sz="16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Bunching with ISCOOL:</a:t>
                </a:r>
              </a:p>
              <a:p>
                <a:r>
                  <a:rPr lang="en-US" sz="16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Longitudinal emittance: </a:t>
                </a:r>
                <a:r>
                  <a:rPr lang="en-US" sz="1600" b="1" dirty="0" smtClean="0">
                    <a:solidFill>
                      <a:srgbClr val="C00000"/>
                    </a:solidFill>
                    <a:latin typeface="Calibri" pitchFamily="34" charset="0"/>
                  </a:rPr>
                  <a:t>500nseV</a:t>
                </a:r>
              </a:p>
              <a:p>
                <a:r>
                  <a:rPr lang="en-US" sz="16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Transversal emittance: </a:t>
                </a:r>
                <a:r>
                  <a:rPr lang="en-US" sz="16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2-4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𝝅</m:t>
                    </m:r>
                  </m:oMath>
                </a14:m>
                <a:r>
                  <a:rPr lang="en-US" sz="1600" b="1" i="1" dirty="0">
                    <a:solidFill>
                      <a:srgbClr val="00B050"/>
                    </a:solidFill>
                    <a:latin typeface="Calibri" pitchFamily="34" charset="0"/>
                  </a:rPr>
                  <a:t> mm mrad</a:t>
                </a:r>
                <a:endParaRPr lang="en-US" sz="1600" b="1" dirty="0" smtClean="0">
                  <a:solidFill>
                    <a:srgbClr val="00B050"/>
                  </a:solidFill>
                  <a:latin typeface="Calibri" pitchFamily="34" charset="0"/>
                </a:endParaRPr>
              </a:p>
              <a:p>
                <a:r>
                  <a:rPr lang="en-US" sz="16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Chopping: </a:t>
                </a:r>
                <a:r>
                  <a:rPr lang="en-US" sz="1600" b="1" i="1" dirty="0" smtClean="0">
                    <a:solidFill>
                      <a:schemeClr val="accent6"/>
                    </a:solidFill>
                    <a:latin typeface="Calibri" pitchFamily="34" charset="0"/>
                  </a:rPr>
                  <a:t>has to be tested</a:t>
                </a:r>
              </a:p>
              <a:p>
                <a:endParaRPr 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endParaRPr>
              </a:p>
              <a:p>
                <a:r>
                  <a:rPr lang="en-US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Decrease time needed for separation by about factor 4</a:t>
                </a: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Transmission should be improved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Optimize </a:t>
                </a:r>
                <a:r>
                  <a:rPr lang="en-US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mirror electrodes and  ion optics </a:t>
                </a:r>
                <a:r>
                  <a:rPr lang="en-US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for large transversal emittance </a:t>
                </a: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Increase ion capacity </a:t>
                </a:r>
              </a:p>
            </p:txBody>
          </p:sp>
        </mc:Choice>
        <mc:Fallback>
          <p:sp>
            <p:nvSpPr>
              <p:cNvPr id="32" name="Textfeld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5193" y="573176"/>
                <a:ext cx="4079825" cy="4124206"/>
              </a:xfrm>
              <a:prstGeom prst="rect">
                <a:avLst/>
              </a:prstGeom>
              <a:blipFill rotWithShape="0">
                <a:blip r:embed="rId4"/>
                <a:stretch>
                  <a:fillRect l="-1196" t="-739" b="-1329"/>
                </a:stretch>
              </a:blipFill>
              <a:ln w="25400">
                <a:noFill/>
              </a:ln>
              <a:effectLst>
                <a:softEdge rad="1270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Nach rechts gekrümmter Pfeil 33"/>
          <p:cNvSpPr/>
          <p:nvPr/>
        </p:nvSpPr>
        <p:spPr>
          <a:xfrm>
            <a:off x="84082" y="867104"/>
            <a:ext cx="467191" cy="1718441"/>
          </a:xfrm>
          <a:prstGeom prst="curvedRightArrow">
            <a:avLst>
              <a:gd name="adj1" fmla="val 25000"/>
              <a:gd name="adj2" fmla="val 50000"/>
              <a:gd name="adj3" fmla="val 3055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50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ISOLDE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</a:t>
            </a:r>
            <a:endParaRPr lang="en-AU" sz="2400" b="1" dirty="0">
              <a:latin typeface="Calibri" pitchFamily="34" charset="0"/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400"/>
            <a:ext cx="9144000" cy="55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3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ISOLDE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</a:t>
            </a:r>
            <a:endParaRPr lang="en-AU" sz="2400" b="1" dirty="0">
              <a:latin typeface="Calibri" pitchFamily="34" charset="0"/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890"/>
            <a:ext cx="9144000" cy="553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9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ISOLDE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</a:t>
            </a:r>
            <a:endParaRPr lang="en-AU" sz="2400" b="1" dirty="0">
              <a:latin typeface="Calibri" pitchFamily="34" charset="0"/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4" y="462144"/>
            <a:ext cx="8527808" cy="639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0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ISOLDE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</a:t>
            </a:r>
            <a:endParaRPr lang="en-AU" sz="2400" b="1" dirty="0">
              <a:latin typeface="Calibri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900855" y="777765"/>
            <a:ext cx="871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</a:t>
            </a:r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0" y="357435"/>
            <a:ext cx="9103272" cy="9103272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-1752600"/>
            <a:ext cx="8610600" cy="86106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26290" y="4896466"/>
            <a:ext cx="1127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92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/>
          <p:cNvSpPr/>
          <p:nvPr/>
        </p:nvSpPr>
        <p:spPr>
          <a:xfrm>
            <a:off x="5155354" y="4308201"/>
            <a:ext cx="135015" cy="148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de-CH" sz="2400" b="1" dirty="0">
                <a:latin typeface="Calibri" pitchFamily="34" charset="0"/>
              </a:rPr>
              <a:t>Tests </a:t>
            </a:r>
            <a:r>
              <a:rPr lang="de-CH" sz="2400" b="1" dirty="0" err="1">
                <a:latin typeface="Calibri" pitchFamily="34" charset="0"/>
              </a:rPr>
              <a:t>with</a:t>
            </a:r>
            <a:r>
              <a:rPr lang="de-CH" sz="2400" b="1" dirty="0">
                <a:latin typeface="Calibri" pitchFamily="34" charset="0"/>
              </a:rPr>
              <a:t> </a:t>
            </a:r>
            <a:r>
              <a:rPr lang="de-CH" sz="2400" b="1" dirty="0" err="1">
                <a:latin typeface="Calibri" pitchFamily="34" charset="0"/>
              </a:rPr>
              <a:t>the</a:t>
            </a:r>
            <a:r>
              <a:rPr lang="de-CH" sz="2400" b="1" dirty="0">
                <a:latin typeface="Calibri" pitchFamily="34" charset="0"/>
              </a:rPr>
              <a:t> </a:t>
            </a:r>
            <a:r>
              <a:rPr lang="de-CH" sz="2400" b="1" dirty="0" smtClean="0">
                <a:latin typeface="Calibri" pitchFamily="34" charset="0"/>
              </a:rPr>
              <a:t>ISCOOL </a:t>
            </a:r>
            <a:r>
              <a:rPr lang="de-CH" sz="2400" b="1" dirty="0" err="1" smtClean="0">
                <a:latin typeface="Calibri" pitchFamily="34" charset="0"/>
              </a:rPr>
              <a:t>and</a:t>
            </a:r>
            <a:r>
              <a:rPr lang="de-CH" sz="2400" b="1" dirty="0" smtClean="0">
                <a:latin typeface="Calibri" pitchFamily="34" charset="0"/>
              </a:rPr>
              <a:t> ISOLTRAP</a:t>
            </a:r>
            <a:endParaRPr lang="en-AU" sz="2400" b="1" dirty="0">
              <a:latin typeface="Calibri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61856" y="881518"/>
            <a:ext cx="768691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Shoot the ISCOOL beam through the ISOLTRAP </a:t>
            </a:r>
            <a:r>
              <a:rPr lang="en-US" dirty="0" err="1" smtClean="0"/>
              <a:t>buncher</a:t>
            </a:r>
            <a:r>
              <a:rPr lang="en-US" dirty="0" smtClean="0"/>
              <a:t> (transmission mode)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Perform beam diagnostic with </a:t>
            </a:r>
            <a:r>
              <a:rPr lang="en-US" dirty="0" smtClean="0"/>
              <a:t>ISOLTRAP’s </a:t>
            </a:r>
            <a:r>
              <a:rPr lang="en-US" dirty="0" smtClean="0"/>
              <a:t>tools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Minimal longitudinal emittance / </a:t>
            </a:r>
            <a:r>
              <a:rPr lang="en-US" dirty="0" err="1" smtClean="0"/>
              <a:t>ToF</a:t>
            </a:r>
            <a:r>
              <a:rPr lang="en-US" dirty="0" smtClean="0"/>
              <a:t> peak width?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Investigate fast </a:t>
            </a:r>
            <a:r>
              <a:rPr lang="en-US" dirty="0" smtClean="0"/>
              <a:t>ions?</a:t>
            </a:r>
          </a:p>
          <a:p>
            <a:pPr marL="742950" lvl="1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Determine the transmission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through ISCOOL </a:t>
            </a:r>
            <a:r>
              <a:rPr lang="en-US" dirty="0" smtClean="0">
                <a:sym typeface="Wingdings"/>
              </a:rPr>
              <a:t> 50</a:t>
            </a:r>
            <a:r>
              <a:rPr lang="en-US" dirty="0" smtClean="0">
                <a:sym typeface="Wingdings"/>
              </a:rPr>
              <a:t>%?</a:t>
            </a:r>
            <a:endParaRPr lang="en-US" dirty="0" smtClean="0">
              <a:sym typeface="Wingdings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dirty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hrough ISOTLRAP </a:t>
            </a:r>
            <a:r>
              <a:rPr lang="en-US" dirty="0" err="1" smtClean="0">
                <a:sym typeface="Wingdings"/>
              </a:rPr>
              <a:t>buncher</a:t>
            </a:r>
            <a:r>
              <a:rPr lang="en-US" dirty="0" smtClean="0">
                <a:sym typeface="Wingdings"/>
              </a:rPr>
              <a:t>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hrough </a:t>
            </a:r>
            <a:r>
              <a:rPr lang="en-US" dirty="0" smtClean="0"/>
              <a:t>MR-</a:t>
            </a:r>
            <a:r>
              <a:rPr lang="en-US" dirty="0" err="1" smtClean="0"/>
              <a:t>ToF</a:t>
            </a:r>
            <a:r>
              <a:rPr lang="en-US" dirty="0" smtClean="0"/>
              <a:t> MS?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Inject ISOOL bunches directly into the MR-</a:t>
            </a:r>
            <a:r>
              <a:rPr lang="en-US" dirty="0" err="1" smtClean="0"/>
              <a:t>ToF</a:t>
            </a:r>
            <a:r>
              <a:rPr lang="en-US" dirty="0" smtClean="0"/>
              <a:t> </a:t>
            </a:r>
            <a:r>
              <a:rPr lang="en-US" dirty="0" smtClean="0"/>
              <a:t>MS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Time scale?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Maximal R?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Mirror retune?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Efficiency of the hole process?</a:t>
            </a:r>
          </a:p>
          <a:p>
            <a:pPr marL="742950" lvl="1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0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326636" y="1010486"/>
            <a:ext cx="781736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600" dirty="0" smtClean="0"/>
              <a:t>N. Althubiti</a:t>
            </a:r>
            <a:r>
              <a:rPr lang="de-DE" sz="1600" dirty="0" smtClean="0">
                <a:solidFill>
                  <a:prstClr val="black"/>
                </a:solidFill>
              </a:rPr>
              <a:t>, P. Ascher, </a:t>
            </a:r>
            <a:r>
              <a:rPr lang="de-DE" sz="1600" dirty="0">
                <a:solidFill>
                  <a:prstClr val="black"/>
                </a:solidFill>
              </a:rPr>
              <a:t>G. </a:t>
            </a:r>
            <a:r>
              <a:rPr lang="de-DE" sz="1600" dirty="0" smtClean="0">
                <a:solidFill>
                  <a:prstClr val="black"/>
                </a:solidFill>
              </a:rPr>
              <a:t>Audi, </a:t>
            </a:r>
            <a:r>
              <a:rPr lang="de-DE" sz="1600" b="1" dirty="0">
                <a:solidFill>
                  <a:srgbClr val="FF0000"/>
                </a:solidFill>
              </a:rPr>
              <a:t>D. </a:t>
            </a:r>
            <a:r>
              <a:rPr lang="de-DE" sz="1600" b="1" dirty="0" smtClean="0">
                <a:solidFill>
                  <a:srgbClr val="FF0000"/>
                </a:solidFill>
              </a:rPr>
              <a:t>Atanasov</a:t>
            </a:r>
            <a:r>
              <a:rPr lang="de-DE" sz="1600" dirty="0" smtClean="0"/>
              <a:t>,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D. </a:t>
            </a:r>
            <a:r>
              <a:rPr lang="de-DE" sz="1600" dirty="0" smtClean="0">
                <a:solidFill>
                  <a:prstClr val="black"/>
                </a:solidFill>
              </a:rPr>
              <a:t>Beck,</a:t>
            </a:r>
            <a:r>
              <a:rPr lang="de-DE" sz="1600" dirty="0" smtClean="0"/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K. </a:t>
            </a:r>
            <a:r>
              <a:rPr lang="de-DE" sz="1600" dirty="0">
                <a:solidFill>
                  <a:prstClr val="black"/>
                </a:solidFill>
              </a:rPr>
              <a:t>Blaum, G. </a:t>
            </a:r>
            <a:r>
              <a:rPr lang="de-DE" sz="1600" dirty="0" smtClean="0">
                <a:solidFill>
                  <a:prstClr val="black"/>
                </a:solidFill>
              </a:rPr>
              <a:t>Bollen</a:t>
            </a:r>
            <a:r>
              <a:rPr lang="de-DE" sz="1600" dirty="0" smtClean="0"/>
              <a:t>, </a:t>
            </a:r>
            <a:r>
              <a:rPr lang="de-DE" sz="1600" dirty="0" err="1" smtClean="0"/>
              <a:t>Ch</a:t>
            </a:r>
            <a:r>
              <a:rPr lang="de-DE" sz="1600" dirty="0"/>
              <a:t>. </a:t>
            </a:r>
            <a:r>
              <a:rPr lang="de-DE" sz="1600" dirty="0" smtClean="0"/>
              <a:t>Borgmann, </a:t>
            </a:r>
            <a:r>
              <a:rPr lang="de-DE" sz="1600" dirty="0" smtClean="0">
                <a:solidFill>
                  <a:prstClr val="black"/>
                </a:solidFill>
              </a:rPr>
              <a:t>M</a:t>
            </a:r>
            <a:r>
              <a:rPr lang="de-DE" sz="1600" dirty="0">
                <a:solidFill>
                  <a:prstClr val="black"/>
                </a:solidFill>
              </a:rPr>
              <a:t>. Breitenfeldt, R. B. Cakirli, T. </a:t>
            </a:r>
            <a:r>
              <a:rPr lang="de-DE" sz="1600" dirty="0" smtClean="0">
                <a:solidFill>
                  <a:prstClr val="black"/>
                </a:solidFill>
              </a:rPr>
              <a:t>Cocolios, S. Eliseev, T. </a:t>
            </a:r>
            <a:r>
              <a:rPr lang="de-DE" sz="1600" dirty="0" err="1" smtClean="0">
                <a:solidFill>
                  <a:prstClr val="black"/>
                </a:solidFill>
              </a:rPr>
              <a:t>Eronen</a:t>
            </a:r>
            <a:r>
              <a:rPr lang="de-DE" sz="1600" dirty="0" smtClean="0">
                <a:solidFill>
                  <a:prstClr val="black"/>
                </a:solidFill>
              </a:rPr>
              <a:t>, S. George</a:t>
            </a:r>
            <a:r>
              <a:rPr lang="de-DE" sz="1600" dirty="0"/>
              <a:t>, </a:t>
            </a:r>
            <a:r>
              <a:rPr lang="de-DE" sz="1600" dirty="0">
                <a:solidFill>
                  <a:prstClr val="black"/>
                </a:solidFill>
              </a:rPr>
              <a:t>F. Herfurth, </a:t>
            </a:r>
            <a:r>
              <a:rPr lang="de-DE" sz="1600" dirty="0" smtClean="0">
                <a:solidFill>
                  <a:prstClr val="black"/>
                </a:solidFill>
              </a:rPr>
              <a:t>A</a:t>
            </a:r>
            <a:r>
              <a:rPr lang="de-DE" sz="1600" dirty="0">
                <a:solidFill>
                  <a:prstClr val="black"/>
                </a:solidFill>
              </a:rPr>
              <a:t>. Herlert, </a:t>
            </a:r>
            <a:r>
              <a:rPr lang="de-DE" sz="1600" dirty="0" smtClean="0"/>
              <a:t>D</a:t>
            </a:r>
            <a:r>
              <a:rPr lang="de-DE" sz="1600" dirty="0"/>
              <a:t>. </a:t>
            </a:r>
            <a:r>
              <a:rPr lang="de-DE" sz="1600" dirty="0" smtClean="0"/>
              <a:t>Kisler,</a:t>
            </a:r>
            <a:r>
              <a:rPr lang="de-DE" sz="1600" dirty="0">
                <a:solidFill>
                  <a:prstClr val="black"/>
                </a:solidFill>
              </a:rPr>
              <a:t> M. Kowalska, </a:t>
            </a:r>
            <a:r>
              <a:rPr lang="de-DE" sz="1600" dirty="0" smtClean="0"/>
              <a:t>S</a:t>
            </a:r>
            <a:r>
              <a:rPr lang="de-DE" sz="1600" dirty="0"/>
              <a:t>. Kreim, </a:t>
            </a:r>
            <a:r>
              <a:rPr lang="de-DE" sz="1600" dirty="0" smtClean="0">
                <a:solidFill>
                  <a:prstClr val="black"/>
                </a:solidFill>
              </a:rPr>
              <a:t>J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Kluge, </a:t>
            </a:r>
            <a:r>
              <a:rPr lang="de-DE" sz="1600" dirty="0" err="1" smtClean="0">
                <a:solidFill>
                  <a:prstClr val="black"/>
                </a:solidFill>
              </a:rPr>
              <a:t>Yu</a:t>
            </a:r>
            <a:r>
              <a:rPr lang="de-DE" sz="1600" dirty="0">
                <a:solidFill>
                  <a:prstClr val="black"/>
                </a:solidFill>
              </a:rPr>
              <a:t>. A. </a:t>
            </a:r>
            <a:r>
              <a:rPr lang="de-DE" sz="1600" dirty="0" smtClean="0">
                <a:solidFill>
                  <a:prstClr val="black"/>
                </a:solidFill>
              </a:rPr>
              <a:t>Litvinov,  </a:t>
            </a:r>
            <a:r>
              <a:rPr lang="de-DE" sz="1600" dirty="0" smtClean="0"/>
              <a:t>D</a:t>
            </a:r>
            <a:r>
              <a:rPr lang="de-DE" sz="1600" dirty="0"/>
              <a:t>. </a:t>
            </a:r>
            <a:r>
              <a:rPr lang="de-DE" sz="1600" dirty="0" err="1"/>
              <a:t>Lunney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de-DE" sz="1600" b="1" dirty="0" smtClean="0">
                <a:solidFill>
                  <a:srgbClr val="FF0000"/>
                </a:solidFill>
              </a:rPr>
              <a:t>M. </a:t>
            </a:r>
            <a:r>
              <a:rPr lang="de-DE" sz="1600" b="1" dirty="0" err="1" smtClean="0">
                <a:solidFill>
                  <a:srgbClr val="FF0000"/>
                </a:solidFill>
              </a:rPr>
              <a:t>Mougeot</a:t>
            </a:r>
            <a:r>
              <a:rPr lang="de-DE" sz="1600" dirty="0" smtClean="0">
                <a:solidFill>
                  <a:prstClr val="black"/>
                </a:solidFill>
              </a:rPr>
              <a:t>, </a:t>
            </a:r>
            <a:r>
              <a:rPr lang="de-DE" sz="1600" b="1" dirty="0">
                <a:solidFill>
                  <a:srgbClr val="FF0000"/>
                </a:solidFill>
              </a:rPr>
              <a:t>V. </a:t>
            </a:r>
            <a:r>
              <a:rPr lang="de-DE" sz="1600" b="1" dirty="0" err="1">
                <a:solidFill>
                  <a:srgbClr val="FF0000"/>
                </a:solidFill>
              </a:rPr>
              <a:t>Manea</a:t>
            </a:r>
            <a:r>
              <a:rPr lang="de-DE" sz="1600" dirty="0" smtClean="0"/>
              <a:t>, 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E. Minaya-Ramirez, S</a:t>
            </a:r>
            <a:r>
              <a:rPr lang="de-DE" sz="1600" dirty="0" smtClean="0">
                <a:solidFill>
                  <a:prstClr val="black"/>
                </a:solidFill>
              </a:rPr>
              <a:t>. Naimi,</a:t>
            </a:r>
            <a:r>
              <a:rPr lang="de-DE" sz="1600" dirty="0" smtClean="0"/>
              <a:t> </a:t>
            </a:r>
            <a:r>
              <a:rPr lang="de-DE" sz="1600" dirty="0">
                <a:solidFill>
                  <a:prstClr val="black"/>
                </a:solidFill>
              </a:rPr>
              <a:t>D. Neidherr, </a:t>
            </a:r>
            <a:r>
              <a:rPr lang="de-DE" sz="1600" dirty="0" smtClean="0"/>
              <a:t>M</a:t>
            </a:r>
            <a:r>
              <a:rPr lang="de-DE" sz="1600" dirty="0"/>
              <a:t>. Rosenbusch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de-DE" sz="1600" dirty="0" smtClean="0">
                <a:solidFill>
                  <a:prstClr val="black"/>
                </a:solidFill>
              </a:rPr>
              <a:t> A. de Roubin, L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err="1" smtClean="0">
                <a:solidFill>
                  <a:prstClr val="black"/>
                </a:solidFill>
              </a:rPr>
              <a:t>Schweikhard</a:t>
            </a:r>
            <a:r>
              <a:rPr lang="de-DE" sz="1600" dirty="0" smtClean="0"/>
              <a:t>, F</a:t>
            </a:r>
            <a:r>
              <a:rPr lang="de-DE" sz="1600" dirty="0"/>
              <a:t>. </a:t>
            </a:r>
            <a:r>
              <a:rPr lang="de-DE" sz="1600" dirty="0" smtClean="0"/>
              <a:t>Wienholtz,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M. </a:t>
            </a:r>
            <a:r>
              <a:rPr lang="de-DE" sz="1600" dirty="0" smtClean="0">
                <a:solidFill>
                  <a:prstClr val="black"/>
                </a:solidFill>
              </a:rPr>
              <a:t>Wang, </a:t>
            </a:r>
            <a:r>
              <a:rPr lang="de-DE" sz="1600" b="1" dirty="0" smtClean="0">
                <a:solidFill>
                  <a:srgbClr val="FF0000"/>
                </a:solidFill>
              </a:rPr>
              <a:t>A</a:t>
            </a:r>
            <a:r>
              <a:rPr lang="de-DE" sz="1600" b="1" dirty="0">
                <a:solidFill>
                  <a:srgbClr val="FF0000"/>
                </a:solidFill>
              </a:rPr>
              <a:t>. Welker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de-DE" sz="1600" dirty="0" smtClean="0"/>
              <a:t>R</a:t>
            </a:r>
            <a:r>
              <a:rPr lang="de-DE" sz="1600" dirty="0"/>
              <a:t>. </a:t>
            </a:r>
            <a:r>
              <a:rPr lang="de-DE" sz="1600" dirty="0" smtClean="0"/>
              <a:t>Wolf</a:t>
            </a:r>
            <a:r>
              <a:rPr lang="de-DE" sz="1600" dirty="0" smtClean="0">
                <a:solidFill>
                  <a:prstClr val="black"/>
                </a:solidFill>
              </a:rPr>
              <a:t>, K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Zuber, S. Schwarz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000" b="1" dirty="0" smtClean="0"/>
              <a:t>Acknowledgements</a:t>
            </a:r>
            <a:endParaRPr lang="de-DE" sz="3000" b="1" dirty="0"/>
          </a:p>
        </p:txBody>
      </p:sp>
      <p:pic>
        <p:nvPicPr>
          <p:cNvPr id="6" name="Picture 9" descr="g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53885"/>
            <a:ext cx="1440350" cy="768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10" descr="mpiktextbig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0886" y="2882790"/>
            <a:ext cx="1143023" cy="96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MPG (gruen auf weiss, 200 Punkte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3909" y="2952508"/>
            <a:ext cx="826282" cy="8262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5" cstate="print"/>
          <a:srcRect l="749" t="22565" r="81543" b="68983"/>
          <a:stretch>
            <a:fillRect/>
          </a:stretch>
        </p:blipFill>
        <p:spPr bwMode="auto">
          <a:xfrm>
            <a:off x="4078959" y="3892526"/>
            <a:ext cx="1649532" cy="46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" descr="SignetFarbeneu"/>
          <p:cNvPicPr>
            <a:picLocks noChangeAspect="1" noChangeArrowheads="1"/>
          </p:cNvPicPr>
          <p:nvPr/>
        </p:nvPicPr>
        <p:blipFill>
          <a:blip r:embed="rId6" cstate="print"/>
          <a:srcRect r="16096"/>
          <a:stretch>
            <a:fillRect/>
          </a:stretch>
        </p:blipFill>
        <p:spPr bwMode="auto">
          <a:xfrm>
            <a:off x="4920526" y="3042705"/>
            <a:ext cx="1861274" cy="55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2" y="4801258"/>
            <a:ext cx="2316390" cy="50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029200" y="63468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 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491" y="3732961"/>
            <a:ext cx="1286637" cy="764338"/>
          </a:xfrm>
          <a:prstGeom prst="rect">
            <a:avLst/>
          </a:prstGeom>
        </p:spPr>
      </p:pic>
      <p:pic>
        <p:nvPicPr>
          <p:cNvPr id="21" name="Grafik 17" descr="ENSAR_Logo.png"/>
          <p:cNvPicPr>
            <a:picLocks noChangeAspect="1"/>
          </p:cNvPicPr>
          <p:nvPr/>
        </p:nvPicPr>
        <p:blipFill>
          <a:blip r:embed="rId9" cstate="print"/>
          <a:srcRect r="10314" b="59564"/>
          <a:stretch>
            <a:fillRect/>
          </a:stretch>
        </p:blipFill>
        <p:spPr>
          <a:xfrm>
            <a:off x="7391401" y="5740543"/>
            <a:ext cx="1601418" cy="405529"/>
          </a:xfrm>
          <a:prstGeom prst="rect">
            <a:avLst/>
          </a:prstGeom>
        </p:spPr>
      </p:pic>
      <p:pic>
        <p:nvPicPr>
          <p:cNvPr id="23" name="Bild 2" descr="BMBF_CMYK_Gef_M_e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2" t="20789" r="9335" b="14313"/>
          <a:stretch>
            <a:fillRect/>
          </a:stretch>
        </p:blipFill>
        <p:spPr>
          <a:xfrm>
            <a:off x="7041149" y="3182947"/>
            <a:ext cx="1694065" cy="1026503"/>
          </a:xfrm>
          <a:prstGeom prst="rect">
            <a:avLst/>
          </a:prstGeom>
          <a:ln>
            <a:noFill/>
          </a:ln>
        </p:spPr>
      </p:pic>
      <p:pic>
        <p:nvPicPr>
          <p:cNvPr id="25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" y="152400"/>
            <a:ext cx="1066800" cy="10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130134" y="4136240"/>
            <a:ext cx="2068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 </a:t>
            </a:r>
            <a:r>
              <a:rPr lang="en-US" sz="1600" i="1" dirty="0"/>
              <a:t>ISOLDE Target </a:t>
            </a:r>
            <a:endParaRPr lang="en-US" sz="1600" i="1" dirty="0" smtClean="0"/>
          </a:p>
          <a:p>
            <a:r>
              <a:rPr lang="en-US" sz="1600" i="1" dirty="0" smtClean="0"/>
              <a:t>and </a:t>
            </a:r>
            <a:r>
              <a:rPr lang="en-US" sz="1600" i="1" dirty="0"/>
              <a:t>Technical </a:t>
            </a:r>
            <a:r>
              <a:rPr lang="en-US" sz="1600" i="1" dirty="0" smtClean="0"/>
              <a:t>Group</a:t>
            </a:r>
            <a:endParaRPr lang="en-GB" sz="1600" i="1" dirty="0"/>
          </a:p>
        </p:txBody>
      </p:sp>
      <p:pic>
        <p:nvPicPr>
          <p:cNvPr id="1026" name="Picture 2" descr="F:\index.jpe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363" y="4820910"/>
            <a:ext cx="1327494" cy="7365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706" y="4844427"/>
            <a:ext cx="1798557" cy="1293448"/>
          </a:xfrm>
          <a:prstGeom prst="rect">
            <a:avLst/>
          </a:prstGeom>
        </p:spPr>
      </p:pic>
      <p:sp>
        <p:nvSpPr>
          <p:cNvPr id="32" name="Textfeld 17"/>
          <p:cNvSpPr txBox="1"/>
          <p:nvPr/>
        </p:nvSpPr>
        <p:spPr>
          <a:xfrm>
            <a:off x="7645974" y="3859067"/>
            <a:ext cx="1346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Grants </a:t>
            </a:r>
            <a:r>
              <a:rPr lang="de-DE" sz="1600" b="1" dirty="0" err="1" smtClean="0"/>
              <a:t>No</a:t>
            </a:r>
            <a:r>
              <a:rPr lang="de-DE" sz="1600" b="1" dirty="0" smtClean="0"/>
              <a:t>.:</a:t>
            </a:r>
          </a:p>
          <a:p>
            <a:r>
              <a:rPr lang="de-DE" sz="1600" b="1" dirty="0" smtClean="0"/>
              <a:t>05P12HGCI1</a:t>
            </a:r>
          </a:p>
          <a:p>
            <a:r>
              <a:rPr lang="de-DE" sz="1600" b="1" dirty="0" smtClean="0"/>
              <a:t>05P12HGFNE </a:t>
            </a:r>
            <a:endParaRPr lang="en-US" sz="1600" b="1" dirty="0"/>
          </a:p>
        </p:txBody>
      </p:sp>
      <p:pic>
        <p:nvPicPr>
          <p:cNvPr id="34" name="Bild 2" descr="rilis_logo.pd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" y="3042705"/>
            <a:ext cx="1320553" cy="990414"/>
          </a:xfrm>
          <a:prstGeom prst="rect">
            <a:avLst/>
          </a:prstGeom>
        </p:spPr>
      </p:pic>
      <p:pic>
        <p:nvPicPr>
          <p:cNvPr id="35" name="Bild 3" descr="logo_windmill.pdf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54" y="5342645"/>
            <a:ext cx="1295400" cy="1373571"/>
          </a:xfrm>
          <a:prstGeom prst="rect">
            <a:avLst/>
          </a:prstGeom>
        </p:spPr>
      </p:pic>
      <p:sp>
        <p:nvSpPr>
          <p:cNvPr id="39" name="Textfeld 28"/>
          <p:cNvSpPr txBox="1"/>
          <p:nvPr/>
        </p:nvSpPr>
        <p:spPr>
          <a:xfrm>
            <a:off x="4851451" y="6137876"/>
            <a:ext cx="2554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6"/>
              </a:rPr>
              <a:t>http://</a:t>
            </a:r>
            <a:r>
              <a:rPr lang="en-US" sz="1600" dirty="0" smtClean="0">
                <a:hlinkClick r:id="rId16"/>
              </a:rPr>
              <a:t>isoltrap.web.cern.ch</a:t>
            </a:r>
            <a:r>
              <a:rPr lang="en-US" sz="1600" dirty="0" smtClean="0"/>
              <a:t>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78560" y="6402230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3151790" y="5434547"/>
            <a:ext cx="2068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/>
              <a:t>Ulli</a:t>
            </a:r>
            <a:r>
              <a:rPr lang="de-CH" sz="1600" i="1" dirty="0" smtClean="0"/>
              <a:t> </a:t>
            </a:r>
            <a:r>
              <a:rPr lang="de-CH" sz="1600" dirty="0" smtClean="0"/>
              <a:t>Köster</a:t>
            </a:r>
            <a:endParaRPr lang="en-GB" sz="1600" dirty="0"/>
          </a:p>
        </p:txBody>
      </p:sp>
      <p:pic>
        <p:nvPicPr>
          <p:cNvPr id="4" name="Bild 3" descr="logo_ill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63" y="5796428"/>
            <a:ext cx="1007533" cy="95715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197182" y="3086630"/>
            <a:ext cx="16979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IS534 and </a:t>
            </a:r>
            <a:r>
              <a:rPr lang="en-GB" b="1" dirty="0" smtClean="0"/>
              <a:t>IS598</a:t>
            </a:r>
          </a:p>
          <a:p>
            <a:r>
              <a:rPr lang="en-GB" b="1" dirty="0" smtClean="0"/>
              <a:t>Collaboration </a:t>
            </a:r>
            <a:endParaRPr lang="en-GB" dirty="0"/>
          </a:p>
        </p:txBody>
      </p:sp>
      <p:pic>
        <p:nvPicPr>
          <p:cNvPr id="28" name="Bild 27" descr="PSI-Logo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515" y="4561459"/>
            <a:ext cx="1829233" cy="769697"/>
          </a:xfrm>
          <a:prstGeom prst="rect">
            <a:avLst/>
          </a:prstGeom>
        </p:spPr>
      </p:pic>
      <p:pic>
        <p:nvPicPr>
          <p:cNvPr id="29" name="Bild 28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10" y="5775745"/>
            <a:ext cx="1749875" cy="55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8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/>
          <p:cNvSpPr txBox="1"/>
          <p:nvPr/>
        </p:nvSpPr>
        <p:spPr>
          <a:xfrm>
            <a:off x="1" y="24638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What is </a:t>
            </a:r>
            <a:r>
              <a:rPr lang="en-US" sz="3200" dirty="0" smtClean="0"/>
              <a:t>a </a:t>
            </a:r>
          </a:p>
          <a:p>
            <a:pPr algn="ctr"/>
            <a:r>
              <a:rPr lang="en-US" sz="3200" dirty="0" smtClean="0"/>
              <a:t>Multi-reflection time-of-flight</a:t>
            </a:r>
            <a:r>
              <a:rPr lang="en-US" sz="3200" dirty="0"/>
              <a:t> </a:t>
            </a:r>
            <a:r>
              <a:rPr lang="en-US" sz="3200" dirty="0" smtClean="0"/>
              <a:t>Mass spectrometer </a:t>
            </a:r>
          </a:p>
          <a:p>
            <a:pPr algn="ctr"/>
            <a:r>
              <a:rPr lang="en-US" sz="3200" dirty="0" smtClean="0"/>
              <a:t>and </a:t>
            </a:r>
            <a:r>
              <a:rPr lang="en-US" sz="3200" dirty="0"/>
              <a:t>why do we want </a:t>
            </a:r>
            <a:r>
              <a:rPr lang="en-US" sz="3200" dirty="0" smtClean="0"/>
              <a:t>one?</a:t>
            </a:r>
            <a:endParaRPr lang="en-US" sz="3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07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/>
          <p:cNvSpPr txBox="1"/>
          <p:nvPr/>
        </p:nvSpPr>
        <p:spPr>
          <a:xfrm>
            <a:off x="1" y="2463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Calibri" pitchFamily="34" charset="0"/>
              </a:rPr>
              <a:t>Limitations – </a:t>
            </a:r>
            <a:r>
              <a:rPr lang="en-AU" sz="3200" b="1" dirty="0">
                <a:latin typeface="Calibri" pitchFamily="34" charset="0"/>
              </a:rPr>
              <a:t>peak coalescence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597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/>
          <p:cNvSpPr/>
          <p:nvPr/>
        </p:nvSpPr>
        <p:spPr>
          <a:xfrm>
            <a:off x="5155354" y="4308201"/>
            <a:ext cx="135015" cy="148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The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 at ISOLTRAP – </a:t>
            </a:r>
            <a:r>
              <a:rPr lang="en-AU" sz="2400" b="1" dirty="0">
                <a:latin typeface="Calibri" pitchFamily="34" charset="0"/>
              </a:rPr>
              <a:t>peak coalescence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30629" y="692332"/>
            <a:ext cx="83315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“Many” ions in one bunch can lead to </a:t>
            </a:r>
            <a:r>
              <a:rPr lang="en-US" dirty="0"/>
              <a:t>peak </a:t>
            </a:r>
            <a:r>
              <a:rPr lang="en-US" dirty="0" smtClean="0"/>
              <a:t>coalescence due to Coulomb interaction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mass measurements difficult BUT separation still possible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Example: </a:t>
            </a:r>
            <a:r>
              <a:rPr lang="en-US" b="1" dirty="0" smtClean="0"/>
              <a:t>A=152 </a:t>
            </a:r>
            <a:r>
              <a:rPr lang="en-US" dirty="0" smtClean="0"/>
              <a:t>beam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58860"/>
            <a:ext cx="7560000" cy="534228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553200" y="2229620"/>
            <a:ext cx="53139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 voltage 2kV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Around 26 ions/shot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735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58860"/>
            <a:ext cx="7560000" cy="5342280"/>
          </a:xfrm>
          <a:prstGeom prst="rect">
            <a:avLst/>
          </a:prstGeom>
        </p:spPr>
      </p:pic>
      <p:sp>
        <p:nvSpPr>
          <p:cNvPr id="45" name="Rechteck 44"/>
          <p:cNvSpPr/>
          <p:nvPr/>
        </p:nvSpPr>
        <p:spPr>
          <a:xfrm>
            <a:off x="5155354" y="4308201"/>
            <a:ext cx="135015" cy="148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The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 at ISOLTRAP – </a:t>
            </a:r>
            <a:r>
              <a:rPr lang="en-AU" sz="2400" b="1" dirty="0">
                <a:latin typeface="Calibri" pitchFamily="34" charset="0"/>
              </a:rPr>
              <a:t>peak coalescence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30629" y="692332"/>
            <a:ext cx="83315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“Many” ions in one bunch can lead to </a:t>
            </a:r>
            <a:r>
              <a:rPr lang="en-US" dirty="0"/>
              <a:t>peak </a:t>
            </a:r>
            <a:r>
              <a:rPr lang="en-US" dirty="0" smtClean="0"/>
              <a:t>coalescence due to Coulomb interaction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mass measurements difficult BUT separation still possible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Example: </a:t>
            </a:r>
            <a:r>
              <a:rPr lang="en-US" b="1" dirty="0" smtClean="0"/>
              <a:t>A=152 </a:t>
            </a:r>
            <a:r>
              <a:rPr lang="en-US" dirty="0" smtClean="0"/>
              <a:t>beam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553200" y="2229620"/>
            <a:ext cx="53139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 voltage 2kV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Around 26 ions/shot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r>
              <a:rPr lang="en-US" dirty="0" smtClean="0"/>
              <a:t>MCP voltage to 1.8kV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Increase </a:t>
            </a:r>
            <a:r>
              <a:rPr lang="en-US" dirty="0" err="1" smtClean="0"/>
              <a:t>bg</a:t>
            </a:r>
            <a:r>
              <a:rPr lang="en-US" dirty="0" smtClean="0"/>
              <a:t> by x50</a:t>
            </a:r>
          </a:p>
        </p:txBody>
      </p:sp>
    </p:spTree>
    <p:extLst>
      <p:ext uri="{BB962C8B-B14F-4D97-AF65-F5344CB8AC3E}">
        <p14:creationId xmlns:p14="http://schemas.microsoft.com/office/powerpoint/2010/main" val="1299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49798"/>
            <a:ext cx="7560000" cy="5342280"/>
          </a:xfrm>
          <a:prstGeom prst="rect">
            <a:avLst/>
          </a:prstGeom>
        </p:spPr>
      </p:pic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The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 at ISOLTRAP – </a:t>
            </a:r>
            <a:r>
              <a:rPr lang="en-AU" sz="2400" b="1" dirty="0">
                <a:latin typeface="Calibri" pitchFamily="34" charset="0"/>
              </a:rPr>
              <a:t>peak coalescence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30629" y="692332"/>
            <a:ext cx="83315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“Many” ions in one bunch can lead to </a:t>
            </a:r>
            <a:r>
              <a:rPr lang="en-US" dirty="0"/>
              <a:t>peak </a:t>
            </a:r>
            <a:r>
              <a:rPr lang="en-US" dirty="0" smtClean="0"/>
              <a:t>coalescence due to Coulomb interaction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mass measurements difficult BUT separation still possible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Example: </a:t>
            </a:r>
            <a:r>
              <a:rPr lang="en-US" b="1" dirty="0" smtClean="0"/>
              <a:t>A=152 </a:t>
            </a:r>
            <a:r>
              <a:rPr lang="en-US" dirty="0" smtClean="0"/>
              <a:t>beam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553200" y="2229620"/>
            <a:ext cx="53139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 voltage 2kV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Around 26 ions/shot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r>
              <a:rPr lang="en-US" dirty="0" smtClean="0"/>
              <a:t>MCP voltage to 1.8kV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Increase </a:t>
            </a:r>
            <a:r>
              <a:rPr lang="en-US" dirty="0" err="1" smtClean="0"/>
              <a:t>bg</a:t>
            </a:r>
            <a:r>
              <a:rPr lang="en-US" dirty="0" smtClean="0"/>
              <a:t> by x50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Increase </a:t>
            </a:r>
            <a:r>
              <a:rPr lang="en-US" dirty="0" err="1" smtClean="0"/>
              <a:t>bg</a:t>
            </a:r>
            <a:r>
              <a:rPr lang="en-US" dirty="0" smtClean="0"/>
              <a:t> by x500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46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49798"/>
            <a:ext cx="7560000" cy="5342280"/>
          </a:xfrm>
          <a:prstGeom prst="rect">
            <a:avLst/>
          </a:prstGeom>
        </p:spPr>
      </p:pic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The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 smtClean="0">
                <a:latin typeface="Calibri" pitchFamily="34" charset="0"/>
              </a:rPr>
              <a:t>-MS at ISOLTRAP – </a:t>
            </a:r>
            <a:r>
              <a:rPr lang="en-AU" sz="2400" b="1" dirty="0">
                <a:latin typeface="Calibri" pitchFamily="34" charset="0"/>
              </a:rPr>
              <a:t>peak coalescence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30629" y="692332"/>
            <a:ext cx="83315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“Many” ions in one bunch can lead to </a:t>
            </a:r>
            <a:r>
              <a:rPr lang="en-US" dirty="0"/>
              <a:t>peak </a:t>
            </a:r>
            <a:r>
              <a:rPr lang="en-US" dirty="0" smtClean="0"/>
              <a:t>coalescence due to Coulomb interaction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mass measurements difficult BUT separation still possible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Example: </a:t>
            </a:r>
            <a:r>
              <a:rPr lang="en-US" b="1" dirty="0" smtClean="0"/>
              <a:t>A=152 </a:t>
            </a:r>
            <a:r>
              <a:rPr lang="en-US" dirty="0" smtClean="0"/>
              <a:t>beam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553200" y="2229620"/>
            <a:ext cx="53139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 voltage 2kV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Around 26 ions/shot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r>
              <a:rPr lang="en-US" dirty="0" smtClean="0"/>
              <a:t>MCP voltage to 1.8kV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Increase </a:t>
            </a:r>
            <a:r>
              <a:rPr lang="en-US" dirty="0" err="1" smtClean="0"/>
              <a:t>bg</a:t>
            </a:r>
            <a:r>
              <a:rPr lang="en-US" dirty="0" smtClean="0"/>
              <a:t> by x50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Increase </a:t>
            </a:r>
            <a:r>
              <a:rPr lang="en-US" dirty="0" err="1" smtClean="0"/>
              <a:t>bg</a:t>
            </a:r>
            <a:r>
              <a:rPr lang="en-US" dirty="0" smtClean="0"/>
              <a:t> by x500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Separation still possible</a:t>
            </a:r>
            <a:endParaRPr lang="en-US" dirty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Allows cleaning with </a:t>
            </a:r>
          </a:p>
          <a:p>
            <a:r>
              <a:rPr lang="en-US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   higher throughput  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7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/>
          <p:cNvSpPr txBox="1"/>
          <p:nvPr/>
        </p:nvSpPr>
        <p:spPr>
          <a:xfrm>
            <a:off x="265382" y="2623096"/>
            <a:ext cx="8616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Resolving power &lt;-&gt; cleaning of the Zn-beam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72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69" y="623045"/>
            <a:ext cx="8285662" cy="609842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1851" y="6538912"/>
            <a:ext cx="2133600" cy="365125"/>
          </a:xfrm>
        </p:spPr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sp>
        <p:nvSpPr>
          <p:cNvPr id="4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Mass resolving power – neutron rich Zn beams</a:t>
            </a:r>
          </a:p>
        </p:txBody>
      </p:sp>
      <p:sp>
        <p:nvSpPr>
          <p:cNvPr id="23" name="Rechteck 22"/>
          <p:cNvSpPr/>
          <p:nvPr/>
        </p:nvSpPr>
        <p:spPr>
          <a:xfrm>
            <a:off x="0" y="6488928"/>
            <a:ext cx="4127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Wolf </a:t>
            </a:r>
            <a:r>
              <a:rPr lang="en-GB" i="1" dirty="0"/>
              <a:t>et al.</a:t>
            </a:r>
            <a:r>
              <a:rPr lang="en-GB" dirty="0"/>
              <a:t>, IJMS 349-350, 123 (2013);        </a:t>
            </a:r>
            <a:endParaRPr lang="en-GB" dirty="0">
              <a:solidFill>
                <a:srgbClr val="000000"/>
              </a:solidFill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3468186" y="528667"/>
                <a:ext cx="3357155" cy="4692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800" b="1" i="1" smtClean="0">
                          <a:latin typeface="Cambria Math" charset="0"/>
                        </a:rPr>
                        <m:t>𝑹</m:t>
                      </m:r>
                      <m:r>
                        <a:rPr lang="de-CH" sz="2800" b="1" i="1" smtClean="0">
                          <a:latin typeface="Cambria Math" charset="0"/>
                        </a:rPr>
                        <m:t>→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de-CH" sz="2800" b="1" i="1" smtClean="0">
                              <a:latin typeface="Cambria Math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𝜷</m:t>
                          </m:r>
                        </m:sub>
                      </m:sSub>
                      <m:r>
                        <a:rPr lang="de-CH" sz="2800" b="1" i="1" smtClean="0">
                          <a:latin typeface="Cambria Math" charset="0"/>
                        </a:rPr>
                        <m:t>=</m:t>
                      </m:r>
                      <m:r>
                        <a:rPr lang="de-CH" sz="28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𝜷</m:t>
                      </m:r>
                      <m:r>
                        <a:rPr lang="de-CH" sz="28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r>
                        <a:rPr lang="de-CH" sz="28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𝑹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186" y="528667"/>
                <a:ext cx="3357155" cy="4692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536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Bild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455" y="461665"/>
            <a:ext cx="8636829" cy="6858000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41851" y="6538912"/>
            <a:ext cx="2133600" cy="365125"/>
          </a:xfrm>
        </p:spPr>
        <p:txBody>
          <a:bodyPr/>
          <a:lstStyle/>
          <a:p>
            <a:pPr>
              <a:defRPr/>
            </a:pPr>
            <a:fld id="{1973C8EF-734F-428A-B163-848958A58C3C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4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Mass resolving power – neutron rich Zn beams</a:t>
            </a:r>
          </a:p>
        </p:txBody>
      </p:sp>
    </p:spTree>
    <p:extLst>
      <p:ext uri="{BB962C8B-B14F-4D97-AF65-F5344CB8AC3E}">
        <p14:creationId xmlns:p14="http://schemas.microsoft.com/office/powerpoint/2010/main" val="2104524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440779" y="1187748"/>
            <a:ext cx="11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ion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source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41832" y="2341092"/>
            <a:ext cx="68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658692" y="1113868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in-</a:t>
            </a:r>
            <a:r>
              <a:rPr lang="de-DE" dirty="0" err="1" smtClean="0">
                <a:latin typeface="Calibri" panose="020F0502020204030204" pitchFamily="34" charset="0"/>
              </a:rPr>
              <a:t>trap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lift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5158" y="112474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M1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135193" y="113562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M2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952472" y="1146496"/>
            <a:ext cx="9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latin typeface="Calibri" panose="020F0502020204030204" pitchFamily="34" charset="0"/>
              </a:rPr>
              <a:t>detector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203658" y="6406752"/>
            <a:ext cx="23610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Wolf </a:t>
            </a:r>
            <a:r>
              <a:rPr lang="en-GB" sz="1400" i="1" dirty="0" smtClean="0">
                <a:latin typeface="Calibri" panose="020F0502020204030204" pitchFamily="34" charset="0"/>
              </a:rPr>
              <a:t>et al.</a:t>
            </a:r>
            <a:r>
              <a:rPr lang="en-GB" sz="1400" dirty="0" smtClean="0">
                <a:latin typeface="Calibri" panose="020F0502020204030204" pitchFamily="34" charset="0"/>
              </a:rPr>
              <a:t>, IJMS </a:t>
            </a:r>
            <a:r>
              <a:rPr lang="en-GB" sz="1400" b="1" dirty="0" smtClean="0">
                <a:latin typeface="Calibri" panose="020F0502020204030204" pitchFamily="34" charset="0"/>
              </a:rPr>
              <a:t>313</a:t>
            </a:r>
            <a:r>
              <a:rPr lang="en-GB" sz="1400" dirty="0" smtClean="0">
                <a:latin typeface="Calibri" panose="020F0502020204030204" pitchFamily="34" charset="0"/>
              </a:rPr>
              <a:t>, 8 (2012)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61610" y="188640"/>
            <a:ext cx="78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In-trap </a:t>
            </a:r>
            <a:r>
              <a:rPr lang="en-GB" sz="2400" b="1" dirty="0">
                <a:latin typeface="Calibri" panose="020F0502020204030204" pitchFamily="34" charset="0"/>
              </a:rPr>
              <a:t>potential lift time focussing</a:t>
            </a:r>
          </a:p>
        </p:txBody>
      </p:sp>
      <p:pic>
        <p:nvPicPr>
          <p:cNvPr id="69" name="Picture 5" descr="E:\PhD\Vorträge\2011-11-12_Rare-RI_RING_Tokyo\figures\FIG4_tof_focussing_scheme_07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0000" y="1476000"/>
            <a:ext cx="8136000" cy="3713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879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440779" y="1187748"/>
            <a:ext cx="11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ion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source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41832" y="2341092"/>
            <a:ext cx="68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658692" y="1113868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in-</a:t>
            </a:r>
            <a:r>
              <a:rPr lang="de-DE" dirty="0" err="1" smtClean="0">
                <a:latin typeface="Calibri" panose="020F0502020204030204" pitchFamily="34" charset="0"/>
              </a:rPr>
              <a:t>trap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lift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5158" y="112474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M1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135193" y="113562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M2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952472" y="1146496"/>
            <a:ext cx="9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latin typeface="Calibri" panose="020F0502020204030204" pitchFamily="34" charset="0"/>
              </a:rPr>
              <a:t>detector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203658" y="6406752"/>
            <a:ext cx="23610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Wolf </a:t>
            </a:r>
            <a:r>
              <a:rPr lang="en-GB" sz="1400" i="1" dirty="0" smtClean="0">
                <a:latin typeface="Calibri" panose="020F0502020204030204" pitchFamily="34" charset="0"/>
              </a:rPr>
              <a:t>et al.</a:t>
            </a:r>
            <a:r>
              <a:rPr lang="en-GB" sz="1400" dirty="0" smtClean="0">
                <a:latin typeface="Calibri" panose="020F0502020204030204" pitchFamily="34" charset="0"/>
              </a:rPr>
              <a:t>, IJMS </a:t>
            </a:r>
            <a:r>
              <a:rPr lang="en-GB" sz="1400" b="1" dirty="0" smtClean="0">
                <a:latin typeface="Calibri" panose="020F0502020204030204" pitchFamily="34" charset="0"/>
              </a:rPr>
              <a:t>313</a:t>
            </a:r>
            <a:r>
              <a:rPr lang="en-GB" sz="1400" dirty="0" smtClean="0">
                <a:latin typeface="Calibri" panose="020F0502020204030204" pitchFamily="34" charset="0"/>
              </a:rPr>
              <a:t>, 8 (2012)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61610" y="188640"/>
            <a:ext cx="78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In-trap </a:t>
            </a:r>
            <a:r>
              <a:rPr lang="en-GB" sz="2400" b="1" dirty="0">
                <a:latin typeface="Calibri" panose="020F0502020204030204" pitchFamily="34" charset="0"/>
              </a:rPr>
              <a:t>potential lift time focussing</a:t>
            </a:r>
          </a:p>
        </p:txBody>
      </p:sp>
      <p:pic>
        <p:nvPicPr>
          <p:cNvPr id="68" name="Picture 5" descr="E:\PhD\Vorträge\2011-11-12_Rare-RI_RING_Tokyo\figures\FIG4_tof_focussing_scheme_07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0000" y="1476000"/>
            <a:ext cx="8136000" cy="3713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55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 smtClean="0">
                <a:latin typeface="Calibri" pitchFamily="34" charset="0"/>
              </a:rPr>
              <a:t>ISOLTRAP’s MR-</a:t>
            </a:r>
            <a:r>
              <a:rPr lang="en-AU" sz="2400" b="1" dirty="0" err="1" smtClean="0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</a:t>
            </a:r>
            <a:r>
              <a:rPr lang="en-AU" sz="2400" b="1" dirty="0" smtClean="0">
                <a:latin typeface="Calibri" pitchFamily="34" charset="0"/>
              </a:rPr>
              <a:t>MS</a:t>
            </a:r>
            <a:endParaRPr lang="en-AU" sz="2400" b="1" dirty="0">
              <a:latin typeface="Calibri" pitchFamily="34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9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E:\PhD\Vorträge\2011-11-12_Rare-RI_RING_Tokyo\figures\FIG4_tof_focussing_scheme_0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0000" y="1476000"/>
            <a:ext cx="8136000" cy="3713126"/>
          </a:xfrm>
          <a:prstGeom prst="rect">
            <a:avLst/>
          </a:prstGeom>
          <a:noFill/>
        </p:spPr>
      </p:pic>
      <p:cxnSp>
        <p:nvCxnSpPr>
          <p:cNvPr id="30" name="Gerade Verbindung 29"/>
          <p:cNvCxnSpPr/>
          <p:nvPr/>
        </p:nvCxnSpPr>
        <p:spPr>
          <a:xfrm>
            <a:off x="1869759" y="4087707"/>
            <a:ext cx="0" cy="3600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148074" y="4094754"/>
            <a:ext cx="0" cy="3600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>
            <a:off x="1869759" y="4069163"/>
            <a:ext cx="278315" cy="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1797751" y="369983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mtClean="0">
                <a:solidFill>
                  <a:schemeClr val="accent2"/>
                </a:solidFill>
                <a:latin typeface="Calibri" panose="020F0502020204030204" pitchFamily="34" charset="0"/>
              </a:rPr>
              <a:t>Δ</a:t>
            </a:r>
            <a:r>
              <a:rPr lang="de-DE" smtClean="0">
                <a:solidFill>
                  <a:schemeClr val="accent2"/>
                </a:solidFill>
                <a:latin typeface="Calibri" panose="020F0502020204030204" pitchFamily="34" charset="0"/>
              </a:rPr>
              <a:t>E</a:t>
            </a:r>
            <a:endParaRPr lang="de-DE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hteck 36"/>
              <p:cNvSpPr/>
              <p:nvPr/>
            </p:nvSpPr>
            <p:spPr>
              <a:xfrm>
                <a:off x="161510" y="2852936"/>
                <a:ext cx="461665" cy="388953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BR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7" name="Rechteck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10" y="2852936"/>
                <a:ext cx="461665" cy="38895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hteck 37"/>
              <p:cNvSpPr/>
              <p:nvPr/>
            </p:nvSpPr>
            <p:spPr>
              <a:xfrm>
                <a:off x="2684617" y="4923967"/>
                <a:ext cx="481286" cy="369332"/>
              </a:xfrm>
              <a:prstGeom prst="rect">
                <a:avLst/>
              </a:prstGeom>
            </p:spPr>
            <p:txBody>
              <a:bodyPr vert="horz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BR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8" name="Rechtec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617" y="4923967"/>
                <a:ext cx="48128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/>
          <p:cNvSpPr txBox="1"/>
          <p:nvPr/>
        </p:nvSpPr>
        <p:spPr>
          <a:xfrm>
            <a:off x="440779" y="1187748"/>
            <a:ext cx="11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ion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source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41832" y="2341092"/>
            <a:ext cx="68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658692" y="1113868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in-</a:t>
            </a:r>
            <a:r>
              <a:rPr lang="de-DE" dirty="0" err="1" smtClean="0">
                <a:latin typeface="Calibri" panose="020F0502020204030204" pitchFamily="34" charset="0"/>
              </a:rPr>
              <a:t>trap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lift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5158" y="112474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M1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135193" y="113562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M2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952472" y="1146496"/>
            <a:ext cx="9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latin typeface="Calibri" panose="020F0502020204030204" pitchFamily="34" charset="0"/>
              </a:rPr>
              <a:t>detector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40" name="Object 3"/>
          <p:cNvGraphicFramePr>
            <a:graphicFrameLocks noChangeAspect="1"/>
          </p:cNvGraphicFramePr>
          <p:nvPr>
            <p:extLst/>
          </p:nvPr>
        </p:nvGraphicFramePr>
        <p:xfrm>
          <a:off x="1953698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Formel" r:id="rId6" imgW="533160" imgH="431640" progId="Equation.3">
                  <p:embed/>
                </p:oleObj>
              </mc:Choice>
              <mc:Fallback>
                <p:oleObj name="Formel" r:id="rId6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3698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Gerade Verbindung mit Pfeil 43"/>
          <p:cNvCxnSpPr/>
          <p:nvPr/>
        </p:nvCxnSpPr>
        <p:spPr>
          <a:xfrm flipH="1">
            <a:off x="2177734" y="3717032"/>
            <a:ext cx="144016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/>
          <p:cNvSpPr/>
          <p:nvPr/>
        </p:nvSpPr>
        <p:spPr>
          <a:xfrm>
            <a:off x="203658" y="6406752"/>
            <a:ext cx="23610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Wolf </a:t>
            </a:r>
            <a:r>
              <a:rPr lang="en-GB" sz="1400" i="1" dirty="0" smtClean="0">
                <a:latin typeface="Calibri" panose="020F0502020204030204" pitchFamily="34" charset="0"/>
              </a:rPr>
              <a:t>et al.</a:t>
            </a:r>
            <a:r>
              <a:rPr lang="en-GB" sz="1400" dirty="0" smtClean="0">
                <a:latin typeface="Calibri" panose="020F0502020204030204" pitchFamily="34" charset="0"/>
              </a:rPr>
              <a:t>, IJMS </a:t>
            </a:r>
            <a:r>
              <a:rPr lang="en-GB" sz="1400" b="1" dirty="0" smtClean="0">
                <a:latin typeface="Calibri" panose="020F0502020204030204" pitchFamily="34" charset="0"/>
              </a:rPr>
              <a:t>313</a:t>
            </a:r>
            <a:r>
              <a:rPr lang="en-GB" sz="1400" dirty="0" smtClean="0">
                <a:latin typeface="Calibri" panose="020F0502020204030204" pitchFamily="34" charset="0"/>
              </a:rPr>
              <a:t>, 8 (2012)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61610" y="188640"/>
            <a:ext cx="78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In-trap </a:t>
            </a:r>
            <a:r>
              <a:rPr lang="en-GB" sz="2400" b="1" dirty="0">
                <a:latin typeface="Calibri" panose="020F0502020204030204" pitchFamily="34" charset="0"/>
              </a:rPr>
              <a:t>potential lift time focussing</a:t>
            </a:r>
          </a:p>
        </p:txBody>
      </p:sp>
      <p:pic>
        <p:nvPicPr>
          <p:cNvPr id="67" name="Picture 3" descr="C:\Users\Robert\Documents\DPG_Dresden\figures\relative_revolution_time_schem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1" y="2989043"/>
            <a:ext cx="2880000" cy="219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00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" descr="E:\PhD\Vorträge\2011-11-12_Rare-RI_RING_Tokyo\figures\FIG4_tof_focussing_scheme_0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0000" y="1476000"/>
            <a:ext cx="8136000" cy="3713126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440779" y="1187748"/>
            <a:ext cx="11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ion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source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41832" y="2341092"/>
            <a:ext cx="68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658692" y="1113868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in-</a:t>
            </a:r>
            <a:r>
              <a:rPr lang="de-DE" dirty="0" err="1" smtClean="0">
                <a:latin typeface="Calibri" panose="020F0502020204030204" pitchFamily="34" charset="0"/>
              </a:rPr>
              <a:t>trap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lift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5158" y="112474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M1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135193" y="113562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M2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952472" y="1146496"/>
            <a:ext cx="9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latin typeface="Calibri" panose="020F0502020204030204" pitchFamily="34" charset="0"/>
              </a:rPr>
              <a:t>detector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4811173" y="3717032"/>
            <a:ext cx="68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6" name="Textfeld 45"/>
          <p:cNvSpPr txBox="1"/>
          <p:nvPr/>
        </p:nvSpPr>
        <p:spPr>
          <a:xfrm>
            <a:off x="3299005" y="252890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+</a:t>
            </a:r>
            <a:r>
              <a:rPr lang="en-US" i="1" dirty="0" err="1" smtClean="0">
                <a:latin typeface="Calibri" panose="020F0502020204030204" pitchFamily="34" charset="0"/>
              </a:rPr>
              <a:t>i</a:t>
            </a:r>
            <a:endParaRPr lang="en-US" i="1" dirty="0">
              <a:latin typeface="Calibri" panose="020F050202020403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755389" y="215956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n</a:t>
            </a:r>
            <a:r>
              <a:rPr lang="en-US" dirty="0" smtClean="0">
                <a:latin typeface="Calibri" panose="020F0502020204030204" pitchFamily="34" charset="0"/>
              </a:rPr>
              <a:t>=0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755389" y="3554723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n=</a:t>
            </a:r>
            <a:r>
              <a:rPr lang="en-US" i="1" dirty="0" err="1" smtClean="0">
                <a:latin typeface="Calibri" panose="020F0502020204030204" pitchFamily="34" charset="0"/>
              </a:rPr>
              <a:t>i</a:t>
            </a:r>
            <a:endParaRPr lang="en-US" i="1" dirty="0">
              <a:latin typeface="Calibri" panose="020F0502020204030204" pitchFamily="34" charset="0"/>
            </a:endParaRPr>
          </a:p>
        </p:txBody>
      </p:sp>
      <p:graphicFrame>
        <p:nvGraphicFramePr>
          <p:cNvPr id="149508" name="Object 4"/>
          <p:cNvGraphicFramePr>
            <a:graphicFrameLocks noChangeAspect="1"/>
          </p:cNvGraphicFramePr>
          <p:nvPr>
            <p:extLst/>
          </p:nvPr>
        </p:nvGraphicFramePr>
        <p:xfrm>
          <a:off x="3722595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Formel" r:id="rId4" imgW="533160" imgH="431640" progId="Equation.3">
                  <p:embed/>
                </p:oleObj>
              </mc:Choice>
              <mc:Fallback>
                <p:oleObj name="Formel" r:id="rId4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2595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Gerade Verbindung 23"/>
          <p:cNvCxnSpPr/>
          <p:nvPr/>
        </p:nvCxnSpPr>
        <p:spPr>
          <a:xfrm>
            <a:off x="1515047" y="4134164"/>
            <a:ext cx="0" cy="360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793362" y="4141211"/>
            <a:ext cx="0" cy="360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1515047" y="4115620"/>
            <a:ext cx="27831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1443039" y="374628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mtClean="0">
                <a:solidFill>
                  <a:schemeClr val="accent2"/>
                </a:solidFill>
                <a:latin typeface="Calibri" panose="020F0502020204030204" pitchFamily="34" charset="0"/>
              </a:rPr>
              <a:t>Δ</a:t>
            </a:r>
            <a:r>
              <a:rPr lang="de-DE" smtClean="0">
                <a:solidFill>
                  <a:schemeClr val="accent2"/>
                </a:solidFill>
                <a:latin typeface="Calibri" panose="020F0502020204030204" pitchFamily="34" charset="0"/>
              </a:rPr>
              <a:t>E</a:t>
            </a:r>
            <a:endParaRPr lang="de-DE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Gerade Verbindung 29"/>
          <p:cNvCxnSpPr/>
          <p:nvPr/>
        </p:nvCxnSpPr>
        <p:spPr>
          <a:xfrm>
            <a:off x="1869759" y="4087707"/>
            <a:ext cx="0" cy="3600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148074" y="4094754"/>
            <a:ext cx="0" cy="3600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>
            <a:off x="1869759" y="4069163"/>
            <a:ext cx="278315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1797751" y="369983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Δ</a:t>
            </a:r>
            <a:r>
              <a:rPr lang="de-DE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E</a:t>
            </a:r>
            <a:endParaRPr lang="de-DE"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Picture 3" descr="C:\Users\Robert\Documents\DPG_Dresden\figures\relative_revolution_time_schem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1" y="2989043"/>
            <a:ext cx="2880000" cy="219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hteck 36"/>
              <p:cNvSpPr/>
              <p:nvPr/>
            </p:nvSpPr>
            <p:spPr>
              <a:xfrm>
                <a:off x="161510" y="2852936"/>
                <a:ext cx="461665" cy="388953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BR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7" name="Rechteck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10" y="2852936"/>
                <a:ext cx="461665" cy="38895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hteck 37"/>
              <p:cNvSpPr/>
              <p:nvPr/>
            </p:nvSpPr>
            <p:spPr>
              <a:xfrm>
                <a:off x="2684617" y="4923967"/>
                <a:ext cx="481286" cy="369332"/>
              </a:xfrm>
              <a:prstGeom prst="rect">
                <a:avLst/>
              </a:prstGeom>
            </p:spPr>
            <p:txBody>
              <a:bodyPr vert="horz"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BR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8" name="Rechteck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617" y="4923967"/>
                <a:ext cx="48128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9" name="Object 2"/>
          <p:cNvGraphicFramePr>
            <a:graphicFrameLocks noChangeAspect="1"/>
          </p:cNvGraphicFramePr>
          <p:nvPr>
            <p:extLst/>
          </p:nvPr>
        </p:nvGraphicFramePr>
        <p:xfrm>
          <a:off x="1025606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Formel" r:id="rId9" imgW="533160" imgH="431640" progId="Equation.3">
                  <p:embed/>
                </p:oleObj>
              </mc:Choice>
              <mc:Fallback>
                <p:oleObj name="Formel" r:id="rId9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606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"/>
          <p:cNvGraphicFramePr>
            <a:graphicFrameLocks noChangeAspect="1"/>
          </p:cNvGraphicFramePr>
          <p:nvPr>
            <p:extLst/>
          </p:nvPr>
        </p:nvGraphicFramePr>
        <p:xfrm>
          <a:off x="1953698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Formel" r:id="rId10" imgW="533160" imgH="431640" progId="Equation.3">
                  <p:embed/>
                </p:oleObj>
              </mc:Choice>
              <mc:Fallback>
                <p:oleObj name="Formel" r:id="rId10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3698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3" name="Gerade Verbindung mit Pfeil 42"/>
          <p:cNvCxnSpPr/>
          <p:nvPr/>
        </p:nvCxnSpPr>
        <p:spPr>
          <a:xfrm>
            <a:off x="1313638" y="3717032"/>
            <a:ext cx="144016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H="1">
            <a:off x="2177734" y="3717032"/>
            <a:ext cx="144016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9510" name="Object 6"/>
          <p:cNvGraphicFramePr>
            <a:graphicFrameLocks noChangeAspect="1"/>
          </p:cNvGraphicFramePr>
          <p:nvPr>
            <p:extLst/>
          </p:nvPr>
        </p:nvGraphicFramePr>
        <p:xfrm>
          <a:off x="1601670" y="4651226"/>
          <a:ext cx="5524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Formel" r:id="rId12" imgW="368280" imgH="241200" progId="Equation.3">
                  <p:embed/>
                </p:oleObj>
              </mc:Choice>
              <mc:Fallback>
                <p:oleObj name="Formel" r:id="rId12" imgW="368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670" y="4651226"/>
                        <a:ext cx="5524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Gerade Verbindung mit Pfeil 51"/>
          <p:cNvCxnSpPr/>
          <p:nvPr/>
        </p:nvCxnSpPr>
        <p:spPr>
          <a:xfrm flipH="1">
            <a:off x="1601670" y="4581128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/>
          <p:cNvSpPr/>
          <p:nvPr/>
        </p:nvSpPr>
        <p:spPr>
          <a:xfrm>
            <a:off x="203658" y="6406752"/>
            <a:ext cx="23610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Wolf </a:t>
            </a:r>
            <a:r>
              <a:rPr lang="en-GB" sz="1400" i="1" dirty="0" smtClean="0">
                <a:latin typeface="Calibri" panose="020F0502020204030204" pitchFamily="34" charset="0"/>
              </a:rPr>
              <a:t>et al.</a:t>
            </a:r>
            <a:r>
              <a:rPr lang="en-GB" sz="1400" dirty="0" smtClean="0">
                <a:latin typeface="Calibri" panose="020F0502020204030204" pitchFamily="34" charset="0"/>
              </a:rPr>
              <a:t>, IJMS </a:t>
            </a:r>
            <a:r>
              <a:rPr lang="en-GB" sz="1400" b="1" dirty="0" smtClean="0">
                <a:latin typeface="Calibri" panose="020F0502020204030204" pitchFamily="34" charset="0"/>
              </a:rPr>
              <a:t>313</a:t>
            </a:r>
            <a:r>
              <a:rPr lang="en-GB" sz="1400" dirty="0" smtClean="0">
                <a:latin typeface="Calibri" panose="020F0502020204030204" pitchFamily="34" charset="0"/>
              </a:rPr>
              <a:t>, 8 (2012)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61610" y="188640"/>
            <a:ext cx="78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In-trap </a:t>
            </a:r>
            <a:r>
              <a:rPr lang="en-GB" sz="2400" b="1" dirty="0">
                <a:latin typeface="Calibri" panose="020F0502020204030204" pitchFamily="34" charset="0"/>
              </a:rPr>
              <a:t>potential lift time focussing</a:t>
            </a:r>
          </a:p>
        </p:txBody>
      </p:sp>
    </p:spTree>
    <p:extLst>
      <p:ext uri="{BB962C8B-B14F-4D97-AF65-F5344CB8AC3E}">
        <p14:creationId xmlns:p14="http://schemas.microsoft.com/office/powerpoint/2010/main" val="2412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3" name="Picture 5" descr="E:\PhD\Vorträge\2011-11-12_Rare-RI_RING_Tokyo\figures\FIG4_tof_focussing_scheme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999" y="1476000"/>
            <a:ext cx="8136000" cy="3712466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440779" y="1187748"/>
            <a:ext cx="11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ion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source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41832" y="2341092"/>
            <a:ext cx="68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sz="2400" dirty="0">
              <a:latin typeface="Calibri" panose="020F050202020403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658692" y="1113868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in-</a:t>
            </a:r>
            <a:r>
              <a:rPr lang="de-DE" dirty="0" err="1" smtClean="0">
                <a:latin typeface="Calibri" panose="020F0502020204030204" pitchFamily="34" charset="0"/>
              </a:rPr>
              <a:t>trap</a:t>
            </a:r>
            <a:r>
              <a:rPr lang="de-DE" dirty="0" smtClean="0">
                <a:latin typeface="Calibri" panose="020F0502020204030204" pitchFamily="34" charset="0"/>
              </a:rPr>
              <a:t> </a:t>
            </a:r>
            <a:r>
              <a:rPr lang="de-DE" dirty="0" err="1" smtClean="0">
                <a:latin typeface="Calibri" panose="020F0502020204030204" pitchFamily="34" charset="0"/>
              </a:rPr>
              <a:t>lift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5158" y="112474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M1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135193" y="113562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latin typeface="Calibri" panose="020F0502020204030204" pitchFamily="34" charset="0"/>
              </a:rPr>
              <a:t>M2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952472" y="1146496"/>
            <a:ext cx="9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latin typeface="Calibri" panose="020F0502020204030204" pitchFamily="34" charset="0"/>
              </a:rPr>
              <a:t>detector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8075932" y="5039888"/>
            <a:ext cx="68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4811173" y="3717032"/>
            <a:ext cx="68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Calibri" panose="020F0502020204030204" pitchFamily="34" charset="0"/>
              </a:rPr>
              <a:t>focus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6" name="Textfeld 45"/>
          <p:cNvSpPr txBox="1"/>
          <p:nvPr/>
        </p:nvSpPr>
        <p:spPr>
          <a:xfrm>
            <a:off x="3299005" y="252890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+</a:t>
            </a:r>
            <a:r>
              <a:rPr lang="en-US" i="1" dirty="0" err="1" smtClean="0">
                <a:latin typeface="Calibri" panose="020F0502020204030204" pitchFamily="34" charset="0"/>
              </a:rPr>
              <a:t>i</a:t>
            </a:r>
            <a:endParaRPr lang="en-US" i="1" dirty="0">
              <a:latin typeface="Calibri" panose="020F050202020403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3299005" y="3914763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+j</a:t>
            </a:r>
            <a:endParaRPr lang="en-US" i="1" dirty="0">
              <a:latin typeface="Calibri" panose="020F050202020403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755389" y="215956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n</a:t>
            </a:r>
            <a:r>
              <a:rPr lang="en-US" dirty="0" smtClean="0">
                <a:latin typeface="Calibri" panose="020F0502020204030204" pitchFamily="34" charset="0"/>
              </a:rPr>
              <a:t>=0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755389" y="3554723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n=</a:t>
            </a:r>
            <a:r>
              <a:rPr lang="en-US" i="1" dirty="0" err="1" smtClean="0">
                <a:latin typeface="Calibri" panose="020F0502020204030204" pitchFamily="34" charset="0"/>
              </a:rPr>
              <a:t>i</a:t>
            </a:r>
            <a:endParaRPr lang="en-US" i="1" dirty="0">
              <a:latin typeface="Calibri" panose="020F050202020403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6763669" y="494987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</a:rPr>
              <a:t>n=</a:t>
            </a:r>
            <a:r>
              <a:rPr lang="en-US" i="1" dirty="0" err="1" smtClean="0">
                <a:latin typeface="Calibri" panose="020F0502020204030204" pitchFamily="34" charset="0"/>
              </a:rPr>
              <a:t>i+j</a:t>
            </a:r>
            <a:endParaRPr lang="en-US" i="1" dirty="0">
              <a:latin typeface="Calibri" panose="020F0502020204030204" pitchFamily="34" charset="0"/>
            </a:endParaRPr>
          </a:p>
        </p:txBody>
      </p:sp>
      <p:graphicFrame>
        <p:nvGraphicFramePr>
          <p:cNvPr id="149508" name="Object 4"/>
          <p:cNvGraphicFramePr>
            <a:graphicFrameLocks noChangeAspect="1"/>
          </p:cNvGraphicFramePr>
          <p:nvPr>
            <p:extLst/>
          </p:nvPr>
        </p:nvGraphicFramePr>
        <p:xfrm>
          <a:off x="3722595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Formel" r:id="rId4" imgW="533160" imgH="431640" progId="Equation.3">
                  <p:embed/>
                </p:oleObj>
              </mc:Choice>
              <mc:Fallback>
                <p:oleObj name="Formel" r:id="rId4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2595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09" name="Object 5"/>
          <p:cNvGraphicFramePr>
            <a:graphicFrameLocks noChangeAspect="1"/>
          </p:cNvGraphicFramePr>
          <p:nvPr>
            <p:extLst/>
          </p:nvPr>
        </p:nvGraphicFramePr>
        <p:xfrm>
          <a:off x="3730532" y="4437063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Formel" r:id="rId6" imgW="533160" imgH="431640" progId="Equation.3">
                  <p:embed/>
                </p:oleObj>
              </mc:Choice>
              <mc:Fallback>
                <p:oleObj name="Formel" r:id="rId6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532" y="4437063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pieren 44"/>
          <p:cNvGrpSpPr/>
          <p:nvPr/>
        </p:nvGrpSpPr>
        <p:grpSpPr>
          <a:xfrm>
            <a:off x="161510" y="2852936"/>
            <a:ext cx="3076401" cy="2440363"/>
            <a:chOff x="127447" y="2860845"/>
            <a:chExt cx="3076401" cy="2440363"/>
          </a:xfrm>
        </p:grpSpPr>
        <p:cxnSp>
          <p:nvCxnSpPr>
            <p:cNvPr id="24" name="Gerade Verbindung 23"/>
            <p:cNvCxnSpPr/>
            <p:nvPr/>
          </p:nvCxnSpPr>
          <p:spPr>
            <a:xfrm>
              <a:off x="1480984" y="4142073"/>
              <a:ext cx="0" cy="3600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1759299" y="4149120"/>
              <a:ext cx="0" cy="3600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>
              <a:off x="1480984" y="4123529"/>
              <a:ext cx="27831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1408976" y="3754197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mtClean="0">
                  <a:solidFill>
                    <a:schemeClr val="accent2"/>
                  </a:solidFill>
                  <a:latin typeface="Calibri" panose="020F0502020204030204" pitchFamily="34" charset="0"/>
                </a:rPr>
                <a:t>Δ</a:t>
              </a:r>
              <a:r>
                <a:rPr lang="de-DE" smtClean="0">
                  <a:solidFill>
                    <a:schemeClr val="accent2"/>
                  </a:solidFill>
                  <a:latin typeface="Calibri" panose="020F0502020204030204" pitchFamily="34" charset="0"/>
                </a:rPr>
                <a:t>E</a:t>
              </a:r>
              <a:endParaRPr lang="de-DE">
                <a:solidFill>
                  <a:schemeClr val="accent2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0" name="Gerade Verbindung 29"/>
            <p:cNvCxnSpPr/>
            <p:nvPr/>
          </p:nvCxnSpPr>
          <p:spPr>
            <a:xfrm>
              <a:off x="1835696" y="4095616"/>
              <a:ext cx="0" cy="3600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2114011" y="4102663"/>
              <a:ext cx="0" cy="3600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Gerade Verbindung mit Pfeil 31"/>
            <p:cNvCxnSpPr/>
            <p:nvPr/>
          </p:nvCxnSpPr>
          <p:spPr>
            <a:xfrm>
              <a:off x="1835696" y="4077072"/>
              <a:ext cx="278315" cy="0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Textfeld 34"/>
            <p:cNvSpPr txBox="1"/>
            <p:nvPr/>
          </p:nvSpPr>
          <p:spPr>
            <a:xfrm>
              <a:off x="1763688" y="3707740"/>
              <a:ext cx="426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mtClean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alibri" panose="020F0502020204030204" pitchFamily="34" charset="0"/>
                </a:rPr>
                <a:t>Δ</a:t>
              </a:r>
              <a:r>
                <a:rPr lang="de-DE" smtClean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alibri" panose="020F0502020204030204" pitchFamily="34" charset="0"/>
                </a:rPr>
                <a:t>E</a:t>
              </a:r>
              <a:endParaRPr lang="de-DE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4" name="Gruppieren 43"/>
            <p:cNvGrpSpPr/>
            <p:nvPr/>
          </p:nvGrpSpPr>
          <p:grpSpPr>
            <a:xfrm>
              <a:off x="127447" y="2860845"/>
              <a:ext cx="3076401" cy="2440363"/>
              <a:chOff x="127447" y="2860845"/>
              <a:chExt cx="3076401" cy="2440363"/>
            </a:xfrm>
          </p:grpSpPr>
          <p:pic>
            <p:nvPicPr>
              <p:cNvPr id="23" name="Picture 3" descr="C:\Users\Robert\Documents\DPG_Dresden\figures\relative_revolution_time_scheme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848" y="2996952"/>
                <a:ext cx="2880000" cy="21973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hteck 36"/>
                  <p:cNvSpPr/>
                  <p:nvPr/>
                </p:nvSpPr>
                <p:spPr>
                  <a:xfrm>
                    <a:off x="127447" y="2860845"/>
                    <a:ext cx="461665" cy="388953"/>
                  </a:xfrm>
                  <a:prstGeom prst="rect">
                    <a:avLst/>
                  </a:prstGeom>
                </p:spPr>
                <p:txBody>
                  <a:bodyPr vert="vert270"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BR" i="1" smtClean="0">
                                  <a:latin typeface="Cambria Math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t-BR" i="1" smtClean="0">
                                  <a:latin typeface="Cambria Math"/>
                                  <a:ea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sub>
                          </m:sSub>
                        </m:oMath>
                      </m:oMathPara>
                    </a14:m>
                    <a:endParaRPr lang="de-DE" dirty="0">
                      <a:latin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Rechteck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7447" y="2860845"/>
                    <a:ext cx="461665" cy="388953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hteck 37"/>
                  <p:cNvSpPr/>
                  <p:nvPr/>
                </p:nvSpPr>
                <p:spPr>
                  <a:xfrm>
                    <a:off x="2650554" y="4931876"/>
                    <a:ext cx="481286" cy="369332"/>
                  </a:xfrm>
                  <a:prstGeom prst="rect">
                    <a:avLst/>
                  </a:prstGeom>
                </p:spPr>
                <p:txBody>
                  <a:bodyPr vert="horz"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BR" i="1" smtClean="0">
                                  <a:latin typeface="Cambria Math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t-BR" i="1" smtClean="0">
                                  <a:latin typeface="Cambria Math"/>
                                  <a:ea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</m:oMath>
                      </m:oMathPara>
                    </a14:m>
                    <a:endParaRPr lang="de-DE" dirty="0">
                      <a:latin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Rechteck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50554" y="4931876"/>
                    <a:ext cx="481286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aphicFrame>
        <p:nvGraphicFramePr>
          <p:cNvPr id="39" name="Object 2"/>
          <p:cNvGraphicFramePr>
            <a:graphicFrameLocks noChangeAspect="1"/>
          </p:cNvGraphicFramePr>
          <p:nvPr>
            <p:extLst/>
          </p:nvPr>
        </p:nvGraphicFramePr>
        <p:xfrm>
          <a:off x="1025606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Formel" r:id="rId10" imgW="533160" imgH="431640" progId="Equation.3">
                  <p:embed/>
                </p:oleObj>
              </mc:Choice>
              <mc:Fallback>
                <p:oleObj name="Formel" r:id="rId10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606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"/>
          <p:cNvGraphicFramePr>
            <a:graphicFrameLocks noChangeAspect="1"/>
          </p:cNvGraphicFramePr>
          <p:nvPr>
            <p:extLst/>
          </p:nvPr>
        </p:nvGraphicFramePr>
        <p:xfrm>
          <a:off x="1953698" y="3068638"/>
          <a:ext cx="800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Formel" r:id="rId11" imgW="533160" imgH="431640" progId="Equation.3">
                  <p:embed/>
                </p:oleObj>
              </mc:Choice>
              <mc:Fallback>
                <p:oleObj name="Formel" r:id="rId11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3698" y="3068638"/>
                        <a:ext cx="800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3" name="Gerade Verbindung mit Pfeil 42"/>
          <p:cNvCxnSpPr/>
          <p:nvPr/>
        </p:nvCxnSpPr>
        <p:spPr>
          <a:xfrm>
            <a:off x="1313638" y="3717032"/>
            <a:ext cx="144016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H="1">
            <a:off x="2177734" y="3717032"/>
            <a:ext cx="144016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9510" name="Object 6"/>
          <p:cNvGraphicFramePr>
            <a:graphicFrameLocks noChangeAspect="1"/>
          </p:cNvGraphicFramePr>
          <p:nvPr>
            <p:extLst/>
          </p:nvPr>
        </p:nvGraphicFramePr>
        <p:xfrm>
          <a:off x="1601670" y="4651226"/>
          <a:ext cx="5524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Formel" r:id="rId13" imgW="368280" imgH="241200" progId="Equation.3">
                  <p:embed/>
                </p:oleObj>
              </mc:Choice>
              <mc:Fallback>
                <p:oleObj name="Formel" r:id="rId13" imgW="368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670" y="4651226"/>
                        <a:ext cx="5524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Gerade Verbindung mit Pfeil 51"/>
          <p:cNvCxnSpPr/>
          <p:nvPr/>
        </p:nvCxnSpPr>
        <p:spPr>
          <a:xfrm flipH="1">
            <a:off x="1601670" y="4581128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/>
          <p:cNvSpPr/>
          <p:nvPr/>
        </p:nvSpPr>
        <p:spPr>
          <a:xfrm>
            <a:off x="203658" y="6406752"/>
            <a:ext cx="23610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Wolf </a:t>
            </a:r>
            <a:r>
              <a:rPr lang="en-GB" sz="1400" i="1" dirty="0" smtClean="0">
                <a:latin typeface="Calibri" panose="020F0502020204030204" pitchFamily="34" charset="0"/>
              </a:rPr>
              <a:t>et al.</a:t>
            </a:r>
            <a:r>
              <a:rPr lang="en-GB" sz="1400" dirty="0" smtClean="0">
                <a:latin typeface="Calibri" panose="020F0502020204030204" pitchFamily="34" charset="0"/>
              </a:rPr>
              <a:t>, IJMS </a:t>
            </a:r>
            <a:r>
              <a:rPr lang="en-GB" sz="1400" b="1" dirty="0" smtClean="0">
                <a:latin typeface="Calibri" panose="020F0502020204030204" pitchFamily="34" charset="0"/>
              </a:rPr>
              <a:t>313</a:t>
            </a:r>
            <a:r>
              <a:rPr lang="en-GB" sz="1400" dirty="0" smtClean="0">
                <a:latin typeface="Calibri" panose="020F0502020204030204" pitchFamily="34" charset="0"/>
              </a:rPr>
              <a:t>, 8 (2012)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61610" y="188640"/>
            <a:ext cx="78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In-trap </a:t>
            </a:r>
            <a:r>
              <a:rPr lang="en-GB" sz="2400" b="1" dirty="0">
                <a:latin typeface="Calibri" panose="020F0502020204030204" pitchFamily="34" charset="0"/>
              </a:rPr>
              <a:t>potential lift time focussing</a:t>
            </a:r>
          </a:p>
        </p:txBody>
      </p:sp>
    </p:spTree>
    <p:extLst>
      <p:ext uri="{BB962C8B-B14F-4D97-AF65-F5344CB8AC3E}">
        <p14:creationId xmlns:p14="http://schemas.microsoft.com/office/powerpoint/2010/main" val="175998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48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741295" y="4057073"/>
            <a:ext cx="3091123" cy="2664402"/>
            <a:chOff x="2060396" y="3873718"/>
            <a:chExt cx="3091123" cy="2664402"/>
          </a:xfrm>
        </p:grpSpPr>
        <p:pic>
          <p:nvPicPr>
            <p:cNvPr id="11" name="Bild 10" descr="Dy076_1000revs_1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396" y="4134662"/>
              <a:ext cx="2958102" cy="240345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2155891" y="3873718"/>
              <a:ext cx="29956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Collection of medical isotopes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110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741295" y="4057073"/>
            <a:ext cx="3091123" cy="2664402"/>
            <a:chOff x="2060396" y="3873718"/>
            <a:chExt cx="3091123" cy="2664402"/>
          </a:xfrm>
        </p:grpSpPr>
        <p:pic>
          <p:nvPicPr>
            <p:cNvPr id="11" name="Bild 10" descr="Dy076_1000revs_1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396" y="4134662"/>
              <a:ext cx="2958102" cy="240345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2155891" y="3873718"/>
              <a:ext cx="29956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Collection of medical isotopes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2388049" y="2498765"/>
            <a:ext cx="4238068" cy="2278567"/>
            <a:chOff x="4205457" y="2605894"/>
            <a:chExt cx="4238068" cy="2278567"/>
          </a:xfrm>
        </p:grpSpPr>
        <p:pic>
          <p:nvPicPr>
            <p:cNvPr id="31" name="Bild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5457" y="2758805"/>
              <a:ext cx="4238068" cy="2125656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5365797" y="2605894"/>
              <a:ext cx="17808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TISD yield checks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97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741295" y="4057073"/>
            <a:ext cx="3091123" cy="2664402"/>
            <a:chOff x="2060396" y="3873718"/>
            <a:chExt cx="3091123" cy="2664402"/>
          </a:xfrm>
        </p:grpSpPr>
        <p:pic>
          <p:nvPicPr>
            <p:cNvPr id="11" name="Bild 10" descr="Dy076_1000revs_1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396" y="4134662"/>
              <a:ext cx="2958102" cy="240345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2155891" y="3873718"/>
              <a:ext cx="29956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Collection of medical isotopes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2388049" y="2498765"/>
            <a:ext cx="4238068" cy="4238980"/>
            <a:chOff x="4205457" y="2605894"/>
            <a:chExt cx="4238068" cy="4238980"/>
          </a:xfrm>
        </p:grpSpPr>
        <p:pic>
          <p:nvPicPr>
            <p:cNvPr id="31" name="Bild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5457" y="2758805"/>
              <a:ext cx="4238068" cy="2125656"/>
            </a:xfrm>
            <a:prstGeom prst="rect">
              <a:avLst/>
            </a:prstGeom>
          </p:spPr>
        </p:pic>
        <p:pic>
          <p:nvPicPr>
            <p:cNvPr id="32" name="Bild 3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934735"/>
              <a:ext cx="3802928" cy="2910139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5365797" y="2605894"/>
              <a:ext cx="17808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TISD yield checks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730883" y="3948685"/>
              <a:ext cx="14775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Release curve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001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741295" y="4057073"/>
            <a:ext cx="3091123" cy="2664402"/>
            <a:chOff x="2060396" y="3873718"/>
            <a:chExt cx="3091123" cy="2664402"/>
          </a:xfrm>
        </p:grpSpPr>
        <p:pic>
          <p:nvPicPr>
            <p:cNvPr id="11" name="Bild 10" descr="Dy076_1000revs_1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396" y="4134662"/>
              <a:ext cx="2958102" cy="240345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2155891" y="3873718"/>
              <a:ext cx="29956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Collection of medical isotopes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2388049" y="2498765"/>
            <a:ext cx="4238068" cy="4238980"/>
            <a:chOff x="4205457" y="2605894"/>
            <a:chExt cx="4238068" cy="4238980"/>
          </a:xfrm>
        </p:grpSpPr>
        <p:pic>
          <p:nvPicPr>
            <p:cNvPr id="31" name="Bild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5457" y="2758805"/>
              <a:ext cx="4238068" cy="2125656"/>
            </a:xfrm>
            <a:prstGeom prst="rect">
              <a:avLst/>
            </a:prstGeom>
          </p:spPr>
        </p:pic>
        <p:pic>
          <p:nvPicPr>
            <p:cNvPr id="32" name="Bild 3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934735"/>
              <a:ext cx="3802928" cy="2910139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5365797" y="2605894"/>
              <a:ext cx="17808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TISD yield checks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730883" y="3948685"/>
              <a:ext cx="14775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Release curve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uppierung 37"/>
          <p:cNvGrpSpPr/>
          <p:nvPr/>
        </p:nvGrpSpPr>
        <p:grpSpPr>
          <a:xfrm>
            <a:off x="4741768" y="3340211"/>
            <a:ext cx="3480696" cy="2686300"/>
            <a:chOff x="-2334512" y="3537584"/>
            <a:chExt cx="3480696" cy="2686300"/>
          </a:xfrm>
        </p:grpSpPr>
        <p:pic>
          <p:nvPicPr>
            <p:cNvPr id="36" name="Bild 3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19902" y="3722250"/>
              <a:ext cx="3269100" cy="2501634"/>
            </a:xfrm>
            <a:prstGeom prst="rect">
              <a:avLst/>
            </a:prstGeom>
          </p:spPr>
        </p:pic>
        <p:sp>
          <p:nvSpPr>
            <p:cNvPr id="37" name="Textfeld 36"/>
            <p:cNvSpPr txBox="1"/>
            <p:nvPr/>
          </p:nvSpPr>
          <p:spPr>
            <a:xfrm>
              <a:off x="-2334512" y="3537584"/>
              <a:ext cx="34806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A=70 beam analyses </a:t>
              </a:r>
              <a:r>
                <a:rPr lang="mr-IN" dirty="0" smtClean="0">
                  <a:solidFill>
                    <a:srgbClr val="FF0000"/>
                  </a:solidFill>
                </a:rPr>
                <a:t>–</a:t>
              </a:r>
              <a:r>
                <a:rPr lang="en-US" dirty="0" smtClean="0">
                  <a:solidFill>
                    <a:srgbClr val="FF0000"/>
                  </a:solidFill>
                </a:rPr>
                <a:t> 70Ni </a:t>
              </a:r>
              <a:r>
                <a:rPr lang="en-US" dirty="0" err="1" smtClean="0">
                  <a:solidFill>
                    <a:srgbClr val="FF0000"/>
                  </a:solidFill>
                </a:rPr>
                <a:t>Collaps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470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liennummernplatzhalt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15ADA-2AFA-45BC-B420-874DF92B0A1D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27" name="TextBox 28"/>
          <p:cNvSpPr txBox="1"/>
          <p:nvPr/>
        </p:nvSpPr>
        <p:spPr>
          <a:xfrm>
            <a:off x="0" y="479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latin typeface="Calibri" pitchFamily="34" charset="0"/>
              </a:rPr>
              <a:t>ISOLTRAP’s MR-</a:t>
            </a:r>
            <a:r>
              <a:rPr lang="en-AU" sz="2400" b="1" dirty="0" err="1">
                <a:latin typeface="Calibri" pitchFamily="34" charset="0"/>
              </a:rPr>
              <a:t>ToF</a:t>
            </a:r>
            <a:r>
              <a:rPr lang="en-AU" sz="2400" b="1" dirty="0">
                <a:latin typeface="Calibri" pitchFamily="34" charset="0"/>
              </a:rPr>
              <a:t> MS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079"/>
            <a:ext cx="9144000" cy="224290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40820" y="2578104"/>
            <a:ext cx="4164637" cy="2270543"/>
            <a:chOff x="73572" y="2952626"/>
            <a:chExt cx="4164637" cy="227054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73572" y="3262930"/>
              <a:ext cx="4164637" cy="1960239"/>
              <a:chOff x="-3962400" y="3354209"/>
              <a:chExt cx="4857237" cy="2421752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962400" y="3354209"/>
                <a:ext cx="4857237" cy="2421752"/>
              </a:xfrm>
              <a:prstGeom prst="rect">
                <a:avLst/>
              </a:prstGeom>
            </p:spPr>
          </p:pic>
          <p:sp>
            <p:nvSpPr>
              <p:cNvPr id="10" name="TextBox 2"/>
              <p:cNvSpPr txBox="1"/>
              <p:nvPr/>
            </p:nvSpPr>
            <p:spPr>
              <a:xfrm>
                <a:off x="-3629269" y="3912383"/>
                <a:ext cx="34987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1000 revs in MR-</a:t>
                </a:r>
                <a:r>
                  <a:rPr lang="en-GB" dirty="0" err="1" smtClean="0"/>
                  <a:t>ToF</a:t>
                </a:r>
                <a:r>
                  <a:rPr lang="en-GB" dirty="0" smtClean="0"/>
                  <a:t> (R=115k)</a:t>
                </a:r>
                <a:endParaRPr lang="en-GB" dirty="0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840438" y="2952626"/>
              <a:ext cx="246067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Mößbauer</a:t>
              </a:r>
              <a:r>
                <a:rPr lang="en-US" dirty="0" smtClean="0">
                  <a:solidFill>
                    <a:srgbClr val="FF0000"/>
                  </a:solidFill>
                </a:rPr>
                <a:t> spectroscopy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741295" y="4057073"/>
            <a:ext cx="3091123" cy="2664402"/>
            <a:chOff x="2060396" y="3873718"/>
            <a:chExt cx="3091123" cy="2664402"/>
          </a:xfrm>
        </p:grpSpPr>
        <p:pic>
          <p:nvPicPr>
            <p:cNvPr id="11" name="Bild 10" descr="Dy076_1000revs_1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396" y="4134662"/>
              <a:ext cx="2958102" cy="240345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2155891" y="3873718"/>
              <a:ext cx="29956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Collection of medical isotopes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2388049" y="2498765"/>
            <a:ext cx="4238068" cy="4238980"/>
            <a:chOff x="4205457" y="2605894"/>
            <a:chExt cx="4238068" cy="4238980"/>
          </a:xfrm>
        </p:grpSpPr>
        <p:pic>
          <p:nvPicPr>
            <p:cNvPr id="31" name="Bild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5457" y="2758805"/>
              <a:ext cx="4238068" cy="2125656"/>
            </a:xfrm>
            <a:prstGeom prst="rect">
              <a:avLst/>
            </a:prstGeom>
          </p:spPr>
        </p:pic>
        <p:pic>
          <p:nvPicPr>
            <p:cNvPr id="32" name="Bild 3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934735"/>
              <a:ext cx="3802928" cy="2910139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5365797" y="2605894"/>
              <a:ext cx="17808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TISD yield checks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730883" y="3948685"/>
              <a:ext cx="14775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Release curve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uppierung 37"/>
          <p:cNvGrpSpPr/>
          <p:nvPr/>
        </p:nvGrpSpPr>
        <p:grpSpPr>
          <a:xfrm>
            <a:off x="4741768" y="3340211"/>
            <a:ext cx="3480696" cy="2686300"/>
            <a:chOff x="-2334512" y="3537584"/>
            <a:chExt cx="3480696" cy="2686300"/>
          </a:xfrm>
        </p:grpSpPr>
        <p:pic>
          <p:nvPicPr>
            <p:cNvPr id="36" name="Bild 3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19902" y="3722250"/>
              <a:ext cx="3269100" cy="2501634"/>
            </a:xfrm>
            <a:prstGeom prst="rect">
              <a:avLst/>
            </a:prstGeom>
          </p:spPr>
        </p:pic>
        <p:sp>
          <p:nvSpPr>
            <p:cNvPr id="37" name="Textfeld 36"/>
            <p:cNvSpPr txBox="1"/>
            <p:nvPr/>
          </p:nvSpPr>
          <p:spPr>
            <a:xfrm>
              <a:off x="-2334512" y="3537584"/>
              <a:ext cx="34806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A=70 beam analyses </a:t>
              </a:r>
              <a:r>
                <a:rPr lang="mr-IN" dirty="0" smtClean="0">
                  <a:solidFill>
                    <a:srgbClr val="FF0000"/>
                  </a:solidFill>
                </a:rPr>
                <a:t>–</a:t>
              </a:r>
              <a:r>
                <a:rPr lang="en-US" dirty="0" smtClean="0">
                  <a:solidFill>
                    <a:srgbClr val="FF0000"/>
                  </a:solidFill>
                </a:rPr>
                <a:t> 70Ni </a:t>
              </a:r>
              <a:r>
                <a:rPr lang="en-US" dirty="0" err="1" smtClean="0">
                  <a:solidFill>
                    <a:srgbClr val="FF0000"/>
                  </a:solidFill>
                </a:rPr>
                <a:t>Collaps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ierung 20"/>
          <p:cNvGrpSpPr/>
          <p:nvPr/>
        </p:nvGrpSpPr>
        <p:grpSpPr>
          <a:xfrm>
            <a:off x="4056565" y="2051428"/>
            <a:ext cx="4974892" cy="2287220"/>
            <a:chOff x="-4731408" y="4236854"/>
            <a:chExt cx="5516960" cy="2484621"/>
          </a:xfrm>
        </p:grpSpPr>
        <p:sp>
          <p:nvSpPr>
            <p:cNvPr id="18" name="Textfeld 17"/>
            <p:cNvSpPr txBox="1"/>
            <p:nvPr/>
          </p:nvSpPr>
          <p:spPr>
            <a:xfrm>
              <a:off x="-4594380" y="4236854"/>
              <a:ext cx="5379932" cy="40120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Support for the Penning trap mass measurements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9" name="Gruppierung 18"/>
            <p:cNvGrpSpPr/>
            <p:nvPr/>
          </p:nvGrpSpPr>
          <p:grpSpPr>
            <a:xfrm>
              <a:off x="-4731408" y="4565505"/>
              <a:ext cx="5486256" cy="2155970"/>
              <a:chOff x="-4699877" y="4541699"/>
              <a:chExt cx="5486256" cy="2155970"/>
            </a:xfrm>
          </p:grpSpPr>
          <p:pic>
            <p:nvPicPr>
              <p:cNvPr id="23" name="Bild 22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699877" y="4541699"/>
                <a:ext cx="5486256" cy="2155970"/>
              </a:xfrm>
              <a:prstGeom prst="rect">
                <a:avLst/>
              </a:prstGeom>
            </p:spPr>
          </p:pic>
          <p:grpSp>
            <p:nvGrpSpPr>
              <p:cNvPr id="24" name="Group 4"/>
              <p:cNvGrpSpPr/>
              <p:nvPr/>
            </p:nvGrpSpPr>
            <p:grpSpPr>
              <a:xfrm>
                <a:off x="-4009496" y="4761747"/>
                <a:ext cx="3960977" cy="1030921"/>
                <a:chOff x="1600960" y="3682883"/>
                <a:chExt cx="3960977" cy="1030921"/>
              </a:xfrm>
            </p:grpSpPr>
            <p:sp>
              <p:nvSpPr>
                <p:cNvPr id="25" name="TextBox 12"/>
                <p:cNvSpPr txBox="1"/>
                <p:nvPr/>
              </p:nvSpPr>
              <p:spPr>
                <a:xfrm>
                  <a:off x="1600960" y="4228053"/>
                  <a:ext cx="733087" cy="4857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b="1" baseline="30000" dirty="0" smtClean="0"/>
                    <a:t>75</a:t>
                  </a:r>
                  <a:r>
                    <a:rPr lang="en-GB" sz="2800" b="1" dirty="0" smtClean="0"/>
                    <a:t>Ga</a:t>
                  </a:r>
                  <a:endParaRPr lang="en-GB" sz="2800" b="1" dirty="0"/>
                </a:p>
              </p:txBody>
            </p:sp>
            <p:sp>
              <p:nvSpPr>
                <p:cNvPr id="26" name="TextBox 13"/>
                <p:cNvSpPr txBox="1"/>
                <p:nvPr/>
              </p:nvSpPr>
              <p:spPr>
                <a:xfrm>
                  <a:off x="3391060" y="3682883"/>
                  <a:ext cx="711990" cy="4857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b="1" baseline="30000" dirty="0" smtClean="0"/>
                    <a:t>75</a:t>
                  </a:r>
                  <a:r>
                    <a:rPr lang="en-GB" sz="2800" b="1" dirty="0" smtClean="0"/>
                    <a:t>Cu</a:t>
                  </a:r>
                  <a:endParaRPr lang="en-GB" sz="2800" b="1" dirty="0"/>
                </a:p>
              </p:txBody>
            </p:sp>
            <p:sp>
              <p:nvSpPr>
                <p:cNvPr id="28" name="TextBox 14"/>
                <p:cNvSpPr txBox="1"/>
                <p:nvPr/>
              </p:nvSpPr>
              <p:spPr>
                <a:xfrm>
                  <a:off x="3237711" y="4289465"/>
                  <a:ext cx="232422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 smtClean="0"/>
                    <a:t>molecular contamination</a:t>
                  </a:r>
                  <a:endParaRPr lang="en-GB" sz="1600" b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8404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nk1">
  <a:themeElements>
    <a:clrScheme name="Amphitrit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1227</Words>
  <Application>Microsoft Macintosh PowerPoint</Application>
  <PresentationFormat>Bildschirmpräsentation (4:3)</PresentationFormat>
  <Paragraphs>322</Paragraphs>
  <Slides>32</Slides>
  <Notes>26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40" baseType="lpstr">
      <vt:lpstr>Calibri</vt:lpstr>
      <vt:lpstr>Cambria Math</vt:lpstr>
      <vt:lpstr>Lucida Grande</vt:lpstr>
      <vt:lpstr>Mangal</vt:lpstr>
      <vt:lpstr>Wingdings</vt:lpstr>
      <vt:lpstr>Arial</vt:lpstr>
      <vt:lpstr>Frank1</vt:lpstr>
      <vt:lpstr>Formel</vt:lpstr>
      <vt:lpstr>MR-ToF MS prototype for ISOLDE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Acknowledgements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magic numbers</dc:title>
  <dc:creator>Frank Wienholtz</dc:creator>
  <cp:lastModifiedBy>Frank Wienholtz</cp:lastModifiedBy>
  <cp:revision>582</cp:revision>
  <dcterms:created xsi:type="dcterms:W3CDTF">2013-01-14T08:23:04Z</dcterms:created>
  <dcterms:modified xsi:type="dcterms:W3CDTF">2017-02-07T08:36:39Z</dcterms:modified>
</cp:coreProperties>
</file>