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92" r:id="rId3"/>
    <p:sldId id="363" r:id="rId4"/>
    <p:sldId id="327" r:id="rId5"/>
    <p:sldId id="343" r:id="rId6"/>
    <p:sldId id="293" r:id="rId7"/>
    <p:sldId id="365" r:id="rId8"/>
    <p:sldId id="359" r:id="rId9"/>
    <p:sldId id="364" r:id="rId10"/>
    <p:sldId id="366" r:id="rId11"/>
    <p:sldId id="353" r:id="rId12"/>
    <p:sldId id="367" r:id="rId13"/>
    <p:sldId id="334" r:id="rId14"/>
    <p:sldId id="355" r:id="rId15"/>
    <p:sldId id="368" r:id="rId16"/>
    <p:sldId id="36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522" autoAdjust="0"/>
  </p:normalViewPr>
  <p:slideViewPr>
    <p:cSldViewPr>
      <p:cViewPr>
        <p:scale>
          <a:sx n="100" d="100"/>
          <a:sy n="100" d="100"/>
        </p:scale>
        <p:origin x="-80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7/2/17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>
              <a:cs typeface="Arial" panose="020B0604020202020204" pitchFamily="34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47805"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02756" indent="-270291" defTabSz="747805"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081164" indent="-216233" defTabSz="747805"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513629" indent="-216233" defTabSz="747805"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1946095" indent="-216233" defTabSz="747805"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378560" indent="-216233" defTabSz="74780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811026" indent="-216233" defTabSz="74780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243491" indent="-216233" defTabSz="74780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675957" indent="-216233" defTabSz="747805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116B77AF-86AC-4D73-90C2-DF3E180DBF9E}" type="slidenum">
              <a:rPr lang="fr-FR" altLang="fr-FR" sz="900">
                <a:latin typeface="Times New Roman" panose="02020603050405020304" pitchFamily="18" charset="0"/>
              </a:rPr>
              <a:pPr/>
              <a:t>9</a:t>
            </a:fld>
            <a:endParaRPr lang="fr-FR" altLang="fr-FR" sz="9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06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3D8AA-27E0-4016-9CCF-1D95F8A1D564}" type="slidenum">
              <a:rPr lang="en-GB" altLang="fr-FR"/>
              <a:pPr>
                <a:defRPr/>
              </a:pPr>
              <a:t>‹#›</a:t>
            </a:fld>
            <a:endParaRPr lang="en-GB" altLang="fr-FR" dirty="0"/>
          </a:p>
        </p:txBody>
      </p:sp>
    </p:spTree>
    <p:extLst>
      <p:ext uri="{BB962C8B-B14F-4D97-AF65-F5344CB8AC3E}">
        <p14:creationId xmlns:p14="http://schemas.microsoft.com/office/powerpoint/2010/main" val="206663726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News of the ISOLDE Group</a:t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7</a:t>
            </a:r>
            <a:r>
              <a:rPr lang="en-US" sz="2800" baseline="30000" dirty="0" smtClean="0">
                <a:solidFill>
                  <a:srgbClr val="000090"/>
                </a:solidFill>
              </a:rPr>
              <a:t>th</a:t>
            </a:r>
            <a:r>
              <a:rPr lang="en-US" sz="2800" dirty="0" smtClean="0">
                <a:solidFill>
                  <a:srgbClr val="000090"/>
                </a:solidFill>
              </a:rPr>
              <a:t> of February 2017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/>
          <a:lstStyle/>
          <a:p>
            <a:r>
              <a:rPr lang="de-DE" dirty="0" smtClean="0"/>
              <a:t>Maria J. G. Borge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ENSAR2 @ CERN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1600" y="1052736"/>
            <a:ext cx="8049072" cy="5688632"/>
          </a:xfrm>
        </p:spPr>
        <p:txBody>
          <a:bodyPr>
            <a:normAutofit/>
          </a:bodyPr>
          <a:lstStyle/>
          <a:p>
            <a:r>
              <a:rPr lang="es-ES" dirty="0" smtClean="0"/>
              <a:t>RILIS (V. </a:t>
            </a:r>
            <a:r>
              <a:rPr lang="es-ES" dirty="0" err="1" smtClean="0"/>
              <a:t>Fedoseev</a:t>
            </a:r>
            <a:r>
              <a:rPr lang="es-ES" dirty="0" smtClean="0"/>
              <a:t>) @ JRA </a:t>
            </a:r>
            <a:r>
              <a:rPr lang="es-ES" b="1" dirty="0" smtClean="0">
                <a:solidFill>
                  <a:srgbClr val="000090"/>
                </a:solidFill>
              </a:rPr>
              <a:t>RESIST</a:t>
            </a:r>
            <a:r>
              <a:rPr lang="es-ES" dirty="0" smtClean="0"/>
              <a:t> 70.000</a:t>
            </a:r>
            <a:r>
              <a:rPr lang="es-ES" dirty="0" smtClean="0">
                <a:sym typeface="Wingdings"/>
              </a:rPr>
              <a:t> (56.000) </a:t>
            </a:r>
            <a:r>
              <a:rPr lang="es-ES" b="1" dirty="0" smtClean="0">
                <a:sym typeface="Wingdings"/>
              </a:rPr>
              <a:t>60.200 euros</a:t>
            </a:r>
          </a:p>
          <a:p>
            <a:pPr marL="0" indent="0">
              <a:buNone/>
            </a:pPr>
            <a:endParaRPr lang="es-ES" dirty="0" smtClean="0">
              <a:sym typeface="Wingdings"/>
            </a:endParaRPr>
          </a:p>
          <a:p>
            <a:r>
              <a:rPr lang="es-ES" dirty="0" smtClean="0">
                <a:sym typeface="Wingdings"/>
              </a:rPr>
              <a:t>Target R&amp;D (T. </a:t>
            </a:r>
            <a:r>
              <a:rPr lang="es-ES" dirty="0" err="1" smtClean="0">
                <a:sym typeface="Wingdings"/>
              </a:rPr>
              <a:t>Stora</a:t>
            </a:r>
            <a:r>
              <a:rPr lang="es-ES" dirty="0" smtClean="0">
                <a:sym typeface="Wingdings"/>
              </a:rPr>
              <a:t>) @ JRA </a:t>
            </a:r>
            <a:r>
              <a:rPr lang="es-ES" b="1" dirty="0" smtClean="0">
                <a:solidFill>
                  <a:srgbClr val="000090"/>
                </a:solidFill>
                <a:sym typeface="Wingdings"/>
              </a:rPr>
              <a:t>EURISOL</a:t>
            </a:r>
            <a:r>
              <a:rPr lang="es-ES" dirty="0" smtClean="0">
                <a:sym typeface="Wingdings"/>
              </a:rPr>
              <a:t> 112.000 ( 89.600) </a:t>
            </a:r>
            <a:r>
              <a:rPr lang="es-ES" b="1" dirty="0" smtClean="0">
                <a:sym typeface="Wingdings"/>
              </a:rPr>
              <a:t>96. 320 euros</a:t>
            </a:r>
          </a:p>
          <a:p>
            <a:pPr marL="0" indent="0">
              <a:buNone/>
            </a:pPr>
            <a:endParaRPr lang="es-ES" b="1" dirty="0" smtClean="0">
              <a:sym typeface="Wingdings"/>
            </a:endParaRPr>
          </a:p>
          <a:p>
            <a:r>
              <a:rPr lang="es-ES" dirty="0" smtClean="0">
                <a:sym typeface="Wingdings"/>
              </a:rPr>
              <a:t>EBIS (F. </a:t>
            </a:r>
            <a:r>
              <a:rPr lang="es-ES" dirty="0" err="1" smtClean="0">
                <a:sym typeface="Wingdings"/>
              </a:rPr>
              <a:t>Wenander</a:t>
            </a:r>
            <a:r>
              <a:rPr lang="es-ES" dirty="0" smtClean="0">
                <a:sym typeface="Wingdings"/>
              </a:rPr>
              <a:t>)  @ JRA </a:t>
            </a:r>
            <a:r>
              <a:rPr lang="es-ES" b="1" dirty="0" smtClean="0">
                <a:solidFill>
                  <a:srgbClr val="000090"/>
                </a:solidFill>
                <a:sym typeface="Wingdings"/>
              </a:rPr>
              <a:t>EURISOL</a:t>
            </a:r>
            <a:r>
              <a:rPr lang="es-ES" dirty="0" smtClean="0">
                <a:sym typeface="Wingdings"/>
              </a:rPr>
              <a:t>  39.000  (31.200) 33.540 euros</a:t>
            </a:r>
          </a:p>
          <a:p>
            <a:pPr marL="0" indent="0">
              <a:buNone/>
            </a:pPr>
            <a:endParaRPr lang="es-ES" dirty="0" smtClean="0">
              <a:sym typeface="Wingdings"/>
            </a:endParaRPr>
          </a:p>
          <a:p>
            <a:r>
              <a:rPr lang="es-ES" dirty="0" err="1" smtClean="0"/>
              <a:t>Chamber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irradiation</a:t>
            </a:r>
            <a:r>
              <a:rPr lang="es-ES" dirty="0" smtClean="0"/>
              <a:t> (K. Johnston) @ JRA </a:t>
            </a:r>
            <a:r>
              <a:rPr lang="es-ES" b="1" dirty="0" smtClean="0">
                <a:solidFill>
                  <a:srgbClr val="000090"/>
                </a:solidFill>
              </a:rPr>
              <a:t>TECHIBA</a:t>
            </a:r>
            <a:r>
              <a:rPr lang="es-ES" dirty="0" smtClean="0"/>
              <a:t> 42.500 </a:t>
            </a:r>
            <a:r>
              <a:rPr lang="es-ES" dirty="0" smtClean="0">
                <a:sym typeface="Wingdings"/>
              </a:rPr>
              <a:t> 34.000 euros</a:t>
            </a:r>
          </a:p>
          <a:p>
            <a:endParaRPr lang="es-ES" dirty="0">
              <a:sym typeface="Wingdings"/>
            </a:endParaRPr>
          </a:p>
          <a:p>
            <a:r>
              <a:rPr lang="es-ES" dirty="0" err="1">
                <a:sym typeface="Wingdings"/>
              </a:rPr>
              <a:t>R</a:t>
            </a:r>
            <a:r>
              <a:rPr lang="es-ES" dirty="0" err="1" smtClean="0">
                <a:sym typeface="Wingdings"/>
              </a:rPr>
              <a:t>epresentative</a:t>
            </a:r>
            <a:r>
              <a:rPr lang="es-ES" dirty="0" smtClean="0">
                <a:sym typeface="Wingdings"/>
              </a:rPr>
              <a:t> in </a:t>
            </a:r>
            <a:r>
              <a:rPr lang="es-ES" b="1" dirty="0" err="1" smtClean="0">
                <a:solidFill>
                  <a:srgbClr val="000090"/>
                </a:solidFill>
                <a:sym typeface="Wingdings"/>
              </a:rPr>
              <a:t>MediNet</a:t>
            </a:r>
            <a:r>
              <a:rPr lang="es-ES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s-ES" dirty="0" smtClean="0">
                <a:sym typeface="Wingdings"/>
              </a:rPr>
              <a:t>(</a:t>
            </a:r>
            <a:r>
              <a:rPr lang="es-ES" dirty="0" err="1" smtClean="0">
                <a:sym typeface="Wingdings"/>
              </a:rPr>
              <a:t>Manjit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Dosanjh</a:t>
            </a:r>
            <a:r>
              <a:rPr lang="es-ES" dirty="0" smtClean="0">
                <a:sym typeface="Wingdings"/>
              </a:rPr>
              <a:t>)  6000 euros</a:t>
            </a:r>
          </a:p>
          <a:p>
            <a:pPr marL="0" indent="0">
              <a:buNone/>
            </a:pPr>
            <a:endParaRPr lang="es-ES" dirty="0" smtClean="0">
              <a:sym typeface="Wingdings"/>
            </a:endParaRPr>
          </a:p>
          <a:p>
            <a:r>
              <a:rPr lang="es-ES" dirty="0" smtClean="0">
                <a:sym typeface="Wingdings"/>
              </a:rPr>
              <a:t>TNA ISOLDE: </a:t>
            </a:r>
            <a:r>
              <a:rPr lang="es-ES" dirty="0" err="1" smtClean="0">
                <a:sym typeface="Wingdings"/>
              </a:rPr>
              <a:t>Users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support</a:t>
            </a:r>
            <a:r>
              <a:rPr lang="es-ES" dirty="0" smtClean="0">
                <a:sym typeface="Wingdings"/>
              </a:rPr>
              <a:t> 324.495  (279.066) </a:t>
            </a:r>
            <a:r>
              <a:rPr lang="es-ES" b="1" dirty="0" smtClean="0">
                <a:sym typeface="Wingdings"/>
              </a:rPr>
              <a:t>259.596 euros</a:t>
            </a:r>
          </a:p>
          <a:p>
            <a:pPr lvl="2"/>
            <a:r>
              <a:rPr lang="es-ES" sz="1800" dirty="0" smtClean="0"/>
              <a:t>Access </a:t>
            </a:r>
            <a:r>
              <a:rPr lang="es-ES" sz="1800" dirty="0" err="1" smtClean="0"/>
              <a:t>cost</a:t>
            </a:r>
            <a:r>
              <a:rPr lang="es-ES" sz="1800" dirty="0" smtClean="0"/>
              <a:t> 387.504 </a:t>
            </a:r>
            <a:r>
              <a:rPr lang="es-ES" sz="1800" b="1" dirty="0" smtClean="0">
                <a:sym typeface="Wingdings"/>
              </a:rPr>
              <a:t>  310.003 CHF</a:t>
            </a:r>
          </a:p>
          <a:p>
            <a:pPr lvl="3"/>
            <a:r>
              <a:rPr lang="es-ES" sz="1800" b="1" dirty="0" smtClean="0">
                <a:sym typeface="Wingdings"/>
              </a:rPr>
              <a:t>1+1/2 </a:t>
            </a:r>
            <a:r>
              <a:rPr lang="es-ES" sz="1800" b="1" dirty="0" err="1" smtClean="0">
                <a:sym typeface="Wingdings"/>
              </a:rPr>
              <a:t>Year</a:t>
            </a:r>
            <a:r>
              <a:rPr lang="es-ES" sz="1800" b="1" dirty="0" smtClean="0">
                <a:sym typeface="Wingdings"/>
              </a:rPr>
              <a:t> post-</a:t>
            </a:r>
            <a:r>
              <a:rPr lang="es-ES" sz="1800" b="1" dirty="0" err="1" smtClean="0">
                <a:sym typeface="Wingdings"/>
              </a:rPr>
              <a:t>doc</a:t>
            </a:r>
            <a:r>
              <a:rPr lang="es-ES" sz="1800" b="1" dirty="0" smtClean="0">
                <a:sym typeface="Wingdings"/>
              </a:rPr>
              <a:t> 2018 </a:t>
            </a:r>
            <a:r>
              <a:rPr lang="es-ES" sz="1800" b="1" dirty="0" err="1" smtClean="0">
                <a:sym typeface="Wingdings"/>
              </a:rPr>
              <a:t>to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design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the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>
                <a:sym typeface="Wingdings"/>
              </a:rPr>
              <a:t>M</a:t>
            </a:r>
            <a:r>
              <a:rPr lang="es-ES" sz="1800" b="1" dirty="0" smtClean="0">
                <a:sym typeface="Wingdings"/>
              </a:rPr>
              <a:t>R-</a:t>
            </a:r>
            <a:r>
              <a:rPr lang="es-ES" sz="1800" b="1" dirty="0" err="1" smtClean="0">
                <a:sym typeface="Wingdings"/>
              </a:rPr>
              <a:t>ToF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for</a:t>
            </a:r>
            <a:r>
              <a:rPr lang="es-ES" sz="1800" b="1" dirty="0" smtClean="0">
                <a:sym typeface="Wingdings"/>
              </a:rPr>
              <a:t> ISOLDE</a:t>
            </a:r>
          </a:p>
          <a:p>
            <a:pPr lvl="3"/>
            <a:r>
              <a:rPr lang="es-ES" sz="1800" b="1" dirty="0" smtClean="0">
                <a:sym typeface="Wingdings"/>
              </a:rPr>
              <a:t>A </a:t>
            </a:r>
            <a:r>
              <a:rPr lang="es-ES" sz="1800" b="1" dirty="0" err="1" smtClean="0">
                <a:sym typeface="Wingdings"/>
              </a:rPr>
              <a:t>shared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technician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with</a:t>
            </a:r>
            <a:r>
              <a:rPr lang="es-ES" sz="1800" b="1" dirty="0" smtClean="0">
                <a:sym typeface="Wingdings"/>
              </a:rPr>
              <a:t> EN. </a:t>
            </a:r>
            <a:r>
              <a:rPr lang="es-ES" sz="1800" b="1" dirty="0" err="1" smtClean="0">
                <a:sym typeface="Wingdings"/>
              </a:rPr>
              <a:t>Help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to</a:t>
            </a:r>
            <a:r>
              <a:rPr lang="es-ES" sz="1800" b="1" dirty="0" smtClean="0">
                <a:sym typeface="Wingdings"/>
              </a:rPr>
              <a:t> cope </a:t>
            </a:r>
            <a:r>
              <a:rPr lang="es-ES" sz="1800" b="1" dirty="0" err="1" smtClean="0">
                <a:sym typeface="Wingdings"/>
              </a:rPr>
              <a:t>with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the</a:t>
            </a:r>
            <a:r>
              <a:rPr lang="es-ES" sz="1800" b="1" dirty="0" smtClean="0">
                <a:sym typeface="Wingdings"/>
              </a:rPr>
              <a:t> safety </a:t>
            </a:r>
            <a:r>
              <a:rPr lang="es-ES" sz="1800" b="1" dirty="0" err="1" smtClean="0">
                <a:sym typeface="Wingdings"/>
              </a:rPr>
              <a:t>regulations</a:t>
            </a:r>
            <a:r>
              <a:rPr lang="es-ES" sz="1800" b="1" dirty="0" smtClean="0">
                <a:sym typeface="Wingdings"/>
              </a:rPr>
              <a:t> and </a:t>
            </a:r>
            <a:r>
              <a:rPr lang="es-ES" sz="1800" b="1" dirty="0" err="1" smtClean="0">
                <a:sym typeface="Wingdings"/>
              </a:rPr>
              <a:t>with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the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higher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complexity</a:t>
            </a:r>
            <a:r>
              <a:rPr lang="es-ES" sz="1800" b="1" dirty="0" smtClean="0">
                <a:sym typeface="Wingdings"/>
              </a:rPr>
              <a:t> of </a:t>
            </a:r>
            <a:r>
              <a:rPr lang="es-ES" sz="1800" b="1" dirty="0" err="1" smtClean="0">
                <a:sym typeface="Wingdings"/>
              </a:rPr>
              <a:t>the</a:t>
            </a:r>
            <a:r>
              <a:rPr lang="es-ES" sz="1800" b="1" dirty="0" smtClean="0">
                <a:sym typeface="Wingdings"/>
              </a:rPr>
              <a:t> </a:t>
            </a:r>
            <a:r>
              <a:rPr lang="es-ES" sz="1800" b="1" dirty="0" err="1" smtClean="0">
                <a:sym typeface="Wingdings"/>
              </a:rPr>
              <a:t>Facility</a:t>
            </a:r>
            <a:r>
              <a:rPr lang="es-ES" sz="1800" b="1" dirty="0" smtClean="0">
                <a:sym typeface="Wingdings"/>
              </a:rPr>
              <a:t>. Project </a:t>
            </a:r>
            <a:r>
              <a:rPr lang="es-ES" sz="1800" b="1" dirty="0" err="1" smtClean="0">
                <a:sym typeface="Wingdings"/>
              </a:rPr>
              <a:t>to</a:t>
            </a:r>
            <a:r>
              <a:rPr lang="es-ES" sz="1800" b="1" dirty="0" smtClean="0">
                <a:sym typeface="Wingdings"/>
              </a:rPr>
              <a:t> be </a:t>
            </a:r>
            <a:r>
              <a:rPr lang="es-ES" sz="1800" b="1" dirty="0" err="1" smtClean="0">
                <a:sym typeface="Wingdings"/>
              </a:rPr>
              <a:t>defined</a:t>
            </a:r>
            <a:r>
              <a:rPr lang="es-ES" sz="1800" b="1" dirty="0" smtClean="0">
                <a:sym typeface="Wingdings"/>
              </a:rPr>
              <a:t> </a:t>
            </a:r>
            <a:endParaRPr lang="es-ES" sz="18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25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43192" cy="980736"/>
          </a:xfrm>
        </p:spPr>
        <p:txBody>
          <a:bodyPr/>
          <a:lstStyle/>
          <a:p>
            <a:r>
              <a:rPr lang="en-US" dirty="0" smtClean="0"/>
              <a:t>ENSAR2-TNA @ ISOLDE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653536" cy="5184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Selection committee:</a:t>
            </a:r>
          </a:p>
          <a:p>
            <a:pPr marL="0" indent="0">
              <a:buNone/>
            </a:pPr>
            <a:r>
              <a:rPr lang="en-US" sz="2000" dirty="0"/>
              <a:t>B. Blank, K. </a:t>
            </a:r>
            <a:r>
              <a:rPr lang="en-US" sz="2000" dirty="0" err="1"/>
              <a:t>Riisager</a:t>
            </a:r>
            <a:r>
              <a:rPr lang="en-US" sz="2000" dirty="0"/>
              <a:t>, K. </a:t>
            </a:r>
            <a:r>
              <a:rPr lang="en-US" sz="2000" dirty="0" err="1"/>
              <a:t>Blaum</a:t>
            </a:r>
            <a:r>
              <a:rPr lang="en-US" sz="2000" dirty="0"/>
              <a:t>, P. Van </a:t>
            </a:r>
            <a:r>
              <a:rPr lang="en-US" sz="2000" dirty="0" err="1"/>
              <a:t>Duppen</a:t>
            </a:r>
            <a:r>
              <a:rPr lang="en-US" sz="2000" dirty="0"/>
              <a:t>, M.J. Garcia Borge, K. Johnston, J. Schell.</a:t>
            </a:r>
          </a:p>
          <a:p>
            <a:r>
              <a:rPr lang="en-US" sz="2000" dirty="0" smtClean="0"/>
              <a:t>Three meetings: 21 / 3 / 2016, 6 / 6 / 2016 and 25 / 7 / 2016</a:t>
            </a:r>
          </a:p>
          <a:p>
            <a:pPr lvl="1"/>
            <a:r>
              <a:rPr lang="en-US" sz="2000" dirty="0" smtClean="0"/>
              <a:t>40 projects received support in 2016</a:t>
            </a:r>
          </a:p>
          <a:p>
            <a:pPr lvl="1"/>
            <a:r>
              <a:rPr lang="en-US" sz="2000" dirty="0" smtClean="0"/>
              <a:t>Total awarded days : 732 days to 3208 scheduled beam hours.</a:t>
            </a:r>
            <a:endParaRPr lang="en-US" sz="2000" dirty="0"/>
          </a:p>
          <a:p>
            <a:pPr lvl="1"/>
            <a:r>
              <a:rPr lang="en-US" sz="2000" b="1" dirty="0" smtClean="0"/>
              <a:t>588 days </a:t>
            </a:r>
            <a:r>
              <a:rPr lang="en-US" sz="2000" dirty="0" smtClean="0"/>
              <a:t>already paid corresponding to 71088 CHF</a:t>
            </a:r>
          </a:p>
          <a:p>
            <a:pPr lvl="1"/>
            <a:r>
              <a:rPr lang="en-US" sz="2000" dirty="0" smtClean="0"/>
              <a:t>Total days of the teams at ISOLDE : 	4517</a:t>
            </a:r>
          </a:p>
          <a:p>
            <a:pPr lvl="1"/>
            <a:r>
              <a:rPr lang="en-US" sz="2000" dirty="0" smtClean="0"/>
              <a:t>Total days requested		1893</a:t>
            </a:r>
          </a:p>
          <a:p>
            <a:pPr lvl="1"/>
            <a:r>
              <a:rPr lang="en-US" sz="2000" dirty="0" smtClean="0"/>
              <a:t>Total days approved		 688</a:t>
            </a:r>
          </a:p>
          <a:p>
            <a:pPr lvl="1"/>
            <a:r>
              <a:rPr lang="en-US" sz="2000" dirty="0" smtClean="0"/>
              <a:t>Total days paid			 683 </a:t>
            </a:r>
          </a:p>
          <a:p>
            <a:pPr lvl="1"/>
            <a:r>
              <a:rPr lang="en-US" sz="2000" dirty="0" smtClean="0"/>
              <a:t>Total expenditure			87288(*) /(T=259.596)</a:t>
            </a:r>
          </a:p>
          <a:p>
            <a:pPr lvl="1"/>
            <a:endParaRPr lang="en-US" sz="800" dirty="0" smtClean="0"/>
          </a:p>
          <a:p>
            <a:pPr marL="457200" lvl="1" indent="0">
              <a:buNone/>
            </a:pPr>
            <a:r>
              <a:rPr lang="en-US" sz="2000" dirty="0" smtClean="0"/>
              <a:t>(*) Allowance reduced from 138 CHF to 120 CHF due to overheads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Imagen 4" descr="Screen Shot 2016-06-27 at 18.49.4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3" b="4090"/>
          <a:stretch/>
        </p:blipFill>
        <p:spPr>
          <a:xfrm>
            <a:off x="6934200" y="47451"/>
            <a:ext cx="2209800" cy="50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8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650" y="1675608"/>
            <a:ext cx="8308985" cy="398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9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NuPECC</a:t>
            </a:r>
            <a:r>
              <a:rPr lang="en-US" dirty="0" smtClean="0"/>
              <a:t> News: Long Range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052736"/>
            <a:ext cx="7653536" cy="56612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Nuclear Physics European Collaboration Committee has been working in the preparation of a new Long Range Plan for Nuclear Science in Europe.</a:t>
            </a:r>
          </a:p>
          <a:p>
            <a:r>
              <a:rPr lang="en-US" dirty="0" smtClean="0"/>
              <a:t>6 chapters have been identified as in the editions of 2004 and 2010.</a:t>
            </a:r>
          </a:p>
          <a:p>
            <a:pPr lvl="1"/>
            <a:r>
              <a:rPr lang="en-US" sz="1500" dirty="0" smtClean="0"/>
              <a:t>1. </a:t>
            </a:r>
            <a:r>
              <a:rPr lang="en-US" sz="1500" b="1" dirty="0" smtClean="0"/>
              <a:t>Hadron Physics. </a:t>
            </a:r>
            <a:r>
              <a:rPr lang="en-US" sz="1500" i="1" dirty="0"/>
              <a:t>Diego </a:t>
            </a:r>
            <a:r>
              <a:rPr lang="en-US" sz="1500" i="1" dirty="0" err="1"/>
              <a:t>Bettoni</a:t>
            </a:r>
            <a:r>
              <a:rPr lang="en-US" sz="1500" i="1" dirty="0"/>
              <a:t> (Ferrara</a:t>
            </a:r>
            <a:r>
              <a:rPr lang="en-US" sz="1500" dirty="0"/>
              <a:t>) + </a:t>
            </a:r>
            <a:r>
              <a:rPr lang="it-IT" sz="1500" i="1" dirty="0" err="1"/>
              <a:t>Hartmut</a:t>
            </a:r>
            <a:r>
              <a:rPr lang="it-IT" sz="1500" i="1" dirty="0"/>
              <a:t> </a:t>
            </a:r>
            <a:r>
              <a:rPr lang="it-IT" sz="1500" i="1" dirty="0" err="1"/>
              <a:t>Wittig</a:t>
            </a:r>
            <a:r>
              <a:rPr lang="it-IT" sz="1500" i="1" dirty="0"/>
              <a:t> (Mainz)</a:t>
            </a:r>
            <a:r>
              <a:rPr lang="en-US" sz="1500" dirty="0"/>
              <a:t> </a:t>
            </a:r>
            <a:endParaRPr lang="en-US" sz="1500" dirty="0" smtClean="0"/>
          </a:p>
          <a:p>
            <a:pPr lvl="1"/>
            <a:r>
              <a:rPr lang="en-US" sz="1500" dirty="0" smtClean="0"/>
              <a:t>2. </a:t>
            </a:r>
            <a:r>
              <a:rPr lang="en-US" sz="1500" b="1" dirty="0" smtClean="0"/>
              <a:t>Properties of strong-interacting Matter </a:t>
            </a:r>
            <a:r>
              <a:rPr lang="en-US" sz="1500" dirty="0" smtClean="0"/>
              <a:t>(Silvia </a:t>
            </a:r>
            <a:r>
              <a:rPr lang="en-US" sz="1500" dirty="0" err="1" smtClean="0"/>
              <a:t>Masciocchi</a:t>
            </a:r>
            <a:r>
              <a:rPr lang="en-US" sz="1500" dirty="0" smtClean="0"/>
              <a:t> &amp;  Francois </a:t>
            </a:r>
            <a:r>
              <a:rPr lang="en-US" sz="1500" dirty="0" err="1" smtClean="0"/>
              <a:t>Gelis</a:t>
            </a:r>
            <a:r>
              <a:rPr lang="en-US" sz="1500" dirty="0" smtClean="0"/>
              <a:t>)</a:t>
            </a:r>
          </a:p>
          <a:p>
            <a:pPr lvl="1"/>
            <a:r>
              <a:rPr lang="en-US" sz="1500" dirty="0" smtClean="0"/>
              <a:t>3. </a:t>
            </a:r>
            <a:r>
              <a:rPr lang="en-US" sz="1500" b="1" dirty="0" smtClean="0"/>
              <a:t>Nuclear Structure and Reaction Dynamics</a:t>
            </a:r>
            <a:r>
              <a:rPr lang="en-US" sz="1500" b="1" dirty="0"/>
              <a:t> </a:t>
            </a:r>
            <a:r>
              <a:rPr lang="en-US" sz="1500" dirty="0" smtClean="0"/>
              <a:t>(Elias Khan &amp; John Simpson)</a:t>
            </a:r>
          </a:p>
          <a:p>
            <a:pPr lvl="1"/>
            <a:r>
              <a:rPr lang="en-US" sz="1500" b="1" i="1" dirty="0" smtClean="0"/>
              <a:t>4. Nuclear Astrophysics </a:t>
            </a:r>
            <a:r>
              <a:rPr lang="en-US" sz="1500" dirty="0" smtClean="0"/>
              <a:t>(Gabriel Martinez-</a:t>
            </a:r>
            <a:r>
              <a:rPr lang="en-US" sz="1500" dirty="0" err="1" smtClean="0"/>
              <a:t>Pinedo</a:t>
            </a:r>
            <a:r>
              <a:rPr lang="en-US" sz="1500" dirty="0" smtClean="0"/>
              <a:t> &amp; Alison Laird)</a:t>
            </a:r>
            <a:endParaRPr lang="en-US" sz="1500" dirty="0"/>
          </a:p>
          <a:p>
            <a:pPr lvl="1">
              <a:buFont typeface="Wingdings" charset="2"/>
              <a:buChar char="Ø"/>
            </a:pPr>
            <a:r>
              <a:rPr lang="en-US" sz="1500" dirty="0" smtClean="0"/>
              <a:t>5. </a:t>
            </a:r>
            <a:r>
              <a:rPr lang="en-US" sz="1500" b="1" dirty="0" smtClean="0"/>
              <a:t>Symmetries and Fundamental Interactions </a:t>
            </a:r>
            <a:r>
              <a:rPr lang="en-US" sz="1500" dirty="0" smtClean="0"/>
              <a:t>(Klaus </a:t>
            </a:r>
            <a:r>
              <a:rPr lang="en-US" sz="1500" dirty="0" err="1" smtClean="0"/>
              <a:t>Blaum</a:t>
            </a:r>
            <a:r>
              <a:rPr lang="en-US" sz="1500" dirty="0" smtClean="0"/>
              <a:t> &amp; K. </a:t>
            </a:r>
            <a:r>
              <a:rPr lang="en-US" sz="1500" dirty="0" err="1" smtClean="0"/>
              <a:t>Kirch</a:t>
            </a:r>
            <a:r>
              <a:rPr lang="en-US" sz="1500" dirty="0" smtClean="0"/>
              <a:t>)</a:t>
            </a:r>
          </a:p>
          <a:p>
            <a:pPr lvl="1">
              <a:buFont typeface="Wingdings" charset="2"/>
              <a:buChar char="Ø"/>
            </a:pPr>
            <a:r>
              <a:rPr lang="en-US" sz="1500" dirty="0" smtClean="0"/>
              <a:t>6. </a:t>
            </a:r>
            <a:r>
              <a:rPr lang="en-US" sz="1500" b="1" dirty="0" smtClean="0"/>
              <a:t>Applications and societal benefits </a:t>
            </a:r>
            <a:r>
              <a:rPr lang="en-US" sz="1500" dirty="0" smtClean="0"/>
              <a:t>(Marco Durante &amp; Alain Letourneau)</a:t>
            </a:r>
          </a:p>
          <a:p>
            <a:r>
              <a:rPr lang="en-US" b="1" dirty="0" smtClean="0"/>
              <a:t>The town meeting </a:t>
            </a:r>
            <a:r>
              <a:rPr lang="en-US" dirty="0" smtClean="0"/>
              <a:t>in Darmstadt </a:t>
            </a:r>
            <a:r>
              <a:rPr lang="en-US" b="1" dirty="0" smtClean="0"/>
              <a:t>11 -13 of January 2017</a:t>
            </a:r>
            <a:r>
              <a:rPr lang="en-US" dirty="0" smtClean="0"/>
              <a:t>. </a:t>
            </a:r>
          </a:p>
          <a:p>
            <a:r>
              <a:rPr lang="en-US" dirty="0" smtClean="0"/>
              <a:t>Recommendations: </a:t>
            </a:r>
            <a:r>
              <a:rPr lang="it-IT" b="1" dirty="0" smtClean="0">
                <a:solidFill>
                  <a:srgbClr val="FF0000"/>
                </a:solidFill>
              </a:rPr>
              <a:t>Strong </a:t>
            </a:r>
            <a:r>
              <a:rPr lang="it-IT" b="1" dirty="0">
                <a:solidFill>
                  <a:srgbClr val="FF0000"/>
                </a:solidFill>
              </a:rPr>
              <a:t> </a:t>
            </a:r>
            <a:r>
              <a:rPr lang="it-IT" b="1" dirty="0" err="1">
                <a:solidFill>
                  <a:srgbClr val="FF0000"/>
                </a:solidFill>
              </a:rPr>
              <a:t>support</a:t>
            </a:r>
            <a:r>
              <a:rPr lang="it-IT" b="1" dirty="0">
                <a:solidFill>
                  <a:srgbClr val="FF0000"/>
                </a:solidFill>
              </a:rPr>
              <a:t> to </a:t>
            </a:r>
            <a:r>
              <a:rPr lang="it-IT" b="1" dirty="0" err="1">
                <a:solidFill>
                  <a:srgbClr val="FF0000"/>
                </a:solidFill>
              </a:rPr>
              <a:t>construction</a:t>
            </a:r>
            <a:r>
              <a:rPr lang="it-IT" b="1" dirty="0">
                <a:solidFill>
                  <a:srgbClr val="FF0000"/>
                </a:solidFill>
              </a:rPr>
              <a:t> and </a:t>
            </a:r>
            <a:r>
              <a:rPr lang="it-IT" b="1" dirty="0" err="1">
                <a:solidFill>
                  <a:srgbClr val="FF0000"/>
                </a:solidFill>
              </a:rPr>
              <a:t>augmentation</a:t>
            </a:r>
            <a:r>
              <a:rPr lang="it-IT" b="1" dirty="0">
                <a:solidFill>
                  <a:srgbClr val="FF0000"/>
                </a:solidFill>
              </a:rPr>
              <a:t> of innovative  ISOL </a:t>
            </a:r>
            <a:r>
              <a:rPr lang="it-IT" b="1" dirty="0" err="1">
                <a:solidFill>
                  <a:srgbClr val="FF0000"/>
                </a:solidFill>
              </a:rPr>
              <a:t>facilities</a:t>
            </a:r>
            <a:r>
              <a:rPr lang="it-IT" b="1" dirty="0">
                <a:solidFill>
                  <a:srgbClr val="FF0000"/>
                </a:solidFill>
              </a:rPr>
              <a:t> in Europe</a:t>
            </a:r>
            <a:r>
              <a:rPr lang="it-IT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it-IT" dirty="0">
                <a:solidFill>
                  <a:srgbClr val="000090"/>
                </a:solidFill>
              </a:rPr>
              <a:t>The </a:t>
            </a:r>
            <a:r>
              <a:rPr lang="it-IT" dirty="0" err="1">
                <a:solidFill>
                  <a:srgbClr val="000090"/>
                </a:solidFill>
              </a:rPr>
              <a:t>urgent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completion</a:t>
            </a:r>
            <a:r>
              <a:rPr lang="it-IT" dirty="0">
                <a:solidFill>
                  <a:srgbClr val="000090"/>
                </a:solidFill>
              </a:rPr>
              <a:t> of the ESFRI </a:t>
            </a:r>
            <a:r>
              <a:rPr lang="it-IT" dirty="0" err="1">
                <a:solidFill>
                  <a:srgbClr val="000090"/>
                </a:solidFill>
              </a:rPr>
              <a:t>facility</a:t>
            </a:r>
            <a:r>
              <a:rPr lang="it-IT" dirty="0">
                <a:solidFill>
                  <a:srgbClr val="000090"/>
                </a:solidFill>
              </a:rPr>
              <a:t> SPIRAL2 </a:t>
            </a:r>
            <a:r>
              <a:rPr lang="it-IT" dirty="0" err="1">
                <a:solidFill>
                  <a:srgbClr val="000090"/>
                </a:solidFill>
              </a:rPr>
              <a:t>along</a:t>
            </a:r>
            <a:r>
              <a:rPr lang="it-IT" dirty="0">
                <a:solidFill>
                  <a:srgbClr val="000090"/>
                </a:solidFill>
              </a:rPr>
              <a:t> with SPES and with the </a:t>
            </a:r>
            <a:r>
              <a:rPr lang="it-IT" dirty="0" err="1">
                <a:solidFill>
                  <a:srgbClr val="000090"/>
                </a:solidFill>
              </a:rPr>
              <a:t>energy</a:t>
            </a:r>
            <a:r>
              <a:rPr lang="it-IT" dirty="0">
                <a:solidFill>
                  <a:srgbClr val="000090"/>
                </a:solidFill>
              </a:rPr>
              <a:t> and </a:t>
            </a:r>
            <a:r>
              <a:rPr lang="it-IT" dirty="0" err="1">
                <a:solidFill>
                  <a:srgbClr val="000090"/>
                </a:solidFill>
              </a:rPr>
              <a:t>intensity</a:t>
            </a:r>
            <a:r>
              <a:rPr lang="it-IT" dirty="0">
                <a:solidFill>
                  <a:srgbClr val="000090"/>
                </a:solidFill>
              </a:rPr>
              <a:t> upgrade of HIE-ISOLDE (with the </a:t>
            </a:r>
            <a:r>
              <a:rPr lang="it-IT" dirty="0" err="1">
                <a:solidFill>
                  <a:srgbClr val="000090"/>
                </a:solidFill>
              </a:rPr>
              <a:t>combined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storage</a:t>
            </a:r>
            <a:r>
              <a:rPr lang="it-IT" dirty="0">
                <a:solidFill>
                  <a:srgbClr val="000090"/>
                </a:solidFill>
              </a:rPr>
              <a:t> ring) </a:t>
            </a:r>
            <a:r>
              <a:rPr lang="it-IT" dirty="0" err="1">
                <a:solidFill>
                  <a:srgbClr val="000090"/>
                </a:solidFill>
              </a:rPr>
              <a:t>will</a:t>
            </a:r>
            <a:r>
              <a:rPr lang="it-IT" dirty="0">
                <a:solidFill>
                  <a:srgbClr val="000090"/>
                </a:solidFill>
              </a:rPr>
              <a:t> consolidate  the </a:t>
            </a:r>
            <a:r>
              <a:rPr lang="it-IT" dirty="0" err="1">
                <a:solidFill>
                  <a:srgbClr val="000090"/>
                </a:solidFill>
              </a:rPr>
              <a:t>leading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role</a:t>
            </a:r>
            <a:r>
              <a:rPr lang="it-IT" dirty="0">
                <a:solidFill>
                  <a:srgbClr val="000090"/>
                </a:solidFill>
              </a:rPr>
              <a:t> of Europe in the </a:t>
            </a:r>
            <a:r>
              <a:rPr lang="it-IT" dirty="0" err="1">
                <a:solidFill>
                  <a:srgbClr val="000090"/>
                </a:solidFill>
              </a:rPr>
              <a:t>physics</a:t>
            </a:r>
            <a:r>
              <a:rPr lang="it-IT" dirty="0">
                <a:solidFill>
                  <a:srgbClr val="000090"/>
                </a:solidFill>
              </a:rPr>
              <a:t> of nuclei far from </a:t>
            </a:r>
            <a:r>
              <a:rPr lang="it-IT" dirty="0" err="1">
                <a:solidFill>
                  <a:srgbClr val="000090"/>
                </a:solidFill>
              </a:rPr>
              <a:t>stability</a:t>
            </a:r>
            <a:r>
              <a:rPr lang="it-IT" dirty="0">
                <a:solidFill>
                  <a:srgbClr val="000090"/>
                </a:solidFill>
              </a:rPr>
              <a:t>. </a:t>
            </a:r>
            <a:endParaRPr lang="it-IT" dirty="0" smtClean="0">
              <a:solidFill>
                <a:srgbClr val="000090"/>
              </a:solidFill>
            </a:endParaRPr>
          </a:p>
          <a:p>
            <a:r>
              <a:rPr lang="it-IT" dirty="0">
                <a:solidFill>
                  <a:srgbClr val="000090"/>
                </a:solidFill>
              </a:rPr>
              <a:t>Strong </a:t>
            </a:r>
            <a:r>
              <a:rPr lang="it-IT" dirty="0" err="1">
                <a:solidFill>
                  <a:srgbClr val="000090"/>
                </a:solidFill>
              </a:rPr>
              <a:t>support</a:t>
            </a:r>
            <a:r>
              <a:rPr lang="it-IT" dirty="0">
                <a:solidFill>
                  <a:srgbClr val="000090"/>
                </a:solidFill>
              </a:rPr>
              <a:t> to the EURISOL-DF new </a:t>
            </a:r>
            <a:r>
              <a:rPr lang="it-IT" dirty="0" err="1">
                <a:solidFill>
                  <a:srgbClr val="000090"/>
                </a:solidFill>
              </a:rPr>
              <a:t>initiative</a:t>
            </a:r>
            <a:r>
              <a:rPr lang="it-IT" dirty="0">
                <a:solidFill>
                  <a:srgbClr val="000090"/>
                </a:solidFill>
              </a:rPr>
              <a:t>, a collaborative </a:t>
            </a:r>
            <a:r>
              <a:rPr lang="it-IT" dirty="0" err="1">
                <a:solidFill>
                  <a:srgbClr val="000090"/>
                </a:solidFill>
              </a:rPr>
              <a:t>effort</a:t>
            </a:r>
            <a:r>
              <a:rPr lang="it-IT" dirty="0">
                <a:solidFill>
                  <a:srgbClr val="000090"/>
                </a:solidFill>
              </a:rPr>
              <a:t> of the </a:t>
            </a:r>
            <a:r>
              <a:rPr lang="it-IT" dirty="0" err="1">
                <a:solidFill>
                  <a:srgbClr val="000090"/>
                </a:solidFill>
              </a:rPr>
              <a:t>above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mentioned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facilities</a:t>
            </a:r>
            <a:r>
              <a:rPr lang="it-IT" dirty="0">
                <a:solidFill>
                  <a:srgbClr val="000090"/>
                </a:solidFill>
              </a:rPr>
              <a:t> and future </a:t>
            </a:r>
            <a:r>
              <a:rPr lang="it-IT" dirty="0" err="1">
                <a:solidFill>
                  <a:srgbClr val="000090"/>
                </a:solidFill>
              </a:rPr>
              <a:t>partners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which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aims</a:t>
            </a:r>
            <a:r>
              <a:rPr lang="it-IT" dirty="0">
                <a:solidFill>
                  <a:srgbClr val="000090"/>
                </a:solidFill>
              </a:rPr>
              <a:t> to </a:t>
            </a:r>
            <a:r>
              <a:rPr lang="it-IT" dirty="0" err="1">
                <a:solidFill>
                  <a:srgbClr val="000090"/>
                </a:solidFill>
              </a:rPr>
              <a:t>maximize</a:t>
            </a:r>
            <a:r>
              <a:rPr lang="it-IT" dirty="0">
                <a:solidFill>
                  <a:srgbClr val="000090"/>
                </a:solidFill>
              </a:rPr>
              <a:t> the common </a:t>
            </a:r>
            <a:r>
              <a:rPr lang="it-IT" dirty="0" err="1">
                <a:solidFill>
                  <a:srgbClr val="000090"/>
                </a:solidFill>
              </a:rPr>
              <a:t>efforts</a:t>
            </a:r>
            <a:r>
              <a:rPr lang="it-IT" dirty="0">
                <a:solidFill>
                  <a:srgbClr val="000090"/>
                </a:solidFill>
              </a:rPr>
              <a:t> to solve the </a:t>
            </a:r>
            <a:r>
              <a:rPr lang="it-IT" dirty="0" err="1">
                <a:solidFill>
                  <a:srgbClr val="000090"/>
                </a:solidFill>
              </a:rPr>
              <a:t>associated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scientific</a:t>
            </a:r>
            <a:r>
              <a:rPr lang="it-IT" dirty="0">
                <a:solidFill>
                  <a:srgbClr val="000090"/>
                </a:solidFill>
              </a:rPr>
              <a:t> and </a:t>
            </a:r>
            <a:r>
              <a:rPr lang="it-IT" dirty="0" err="1">
                <a:solidFill>
                  <a:srgbClr val="000090"/>
                </a:solidFill>
              </a:rPr>
              <a:t>technical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challenges</a:t>
            </a:r>
            <a:r>
              <a:rPr lang="it-IT" dirty="0">
                <a:solidFill>
                  <a:srgbClr val="000090"/>
                </a:solidFill>
              </a:rPr>
              <a:t>.  The </a:t>
            </a:r>
            <a:r>
              <a:rPr lang="it-IT" dirty="0" err="1">
                <a:solidFill>
                  <a:srgbClr val="000090"/>
                </a:solidFill>
              </a:rPr>
              <a:t>combined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exploitation</a:t>
            </a:r>
            <a:r>
              <a:rPr lang="it-IT" dirty="0">
                <a:solidFill>
                  <a:srgbClr val="000090"/>
                </a:solidFill>
              </a:rPr>
              <a:t> of </a:t>
            </a:r>
            <a:r>
              <a:rPr lang="it-IT" dirty="0" err="1">
                <a:solidFill>
                  <a:srgbClr val="000090"/>
                </a:solidFill>
              </a:rPr>
              <a:t>beam</a:t>
            </a:r>
            <a:r>
              <a:rPr lang="it-IT" dirty="0">
                <a:solidFill>
                  <a:srgbClr val="000090"/>
                </a:solidFill>
              </a:rPr>
              <a:t> and </a:t>
            </a:r>
            <a:r>
              <a:rPr lang="it-IT" dirty="0" err="1">
                <a:solidFill>
                  <a:srgbClr val="000090"/>
                </a:solidFill>
              </a:rPr>
              <a:t>devices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as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well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as</a:t>
            </a:r>
            <a:r>
              <a:rPr lang="it-IT" dirty="0">
                <a:solidFill>
                  <a:srgbClr val="000090"/>
                </a:solidFill>
              </a:rPr>
              <a:t> joint R&amp;D </a:t>
            </a:r>
            <a:r>
              <a:rPr lang="it-IT" dirty="0" err="1">
                <a:solidFill>
                  <a:srgbClr val="000090"/>
                </a:solidFill>
              </a:rPr>
              <a:t>projects</a:t>
            </a:r>
            <a:r>
              <a:rPr lang="it-IT" dirty="0">
                <a:solidFill>
                  <a:srgbClr val="000090"/>
                </a:solidFill>
              </a:rPr>
              <a:t> are </a:t>
            </a:r>
            <a:r>
              <a:rPr lang="it-IT" dirty="0" err="1">
                <a:solidFill>
                  <a:srgbClr val="000090"/>
                </a:solidFill>
              </a:rPr>
              <a:t>crucial</a:t>
            </a:r>
            <a:r>
              <a:rPr lang="it-IT" dirty="0">
                <a:solidFill>
                  <a:srgbClr val="000090"/>
                </a:solidFill>
              </a:rPr>
              <a:t> for a </a:t>
            </a:r>
            <a:r>
              <a:rPr lang="it-IT" dirty="0" err="1">
                <a:solidFill>
                  <a:srgbClr val="000090"/>
                </a:solidFill>
              </a:rPr>
              <a:t>comprehensive</a:t>
            </a:r>
            <a:r>
              <a:rPr lang="it-IT" dirty="0">
                <a:solidFill>
                  <a:srgbClr val="000090"/>
                </a:solidFill>
              </a:rPr>
              <a:t> </a:t>
            </a:r>
            <a:r>
              <a:rPr lang="it-IT" dirty="0" err="1">
                <a:solidFill>
                  <a:srgbClr val="000090"/>
                </a:solidFill>
              </a:rPr>
              <a:t>understanding</a:t>
            </a:r>
            <a:r>
              <a:rPr lang="it-IT" dirty="0">
                <a:solidFill>
                  <a:srgbClr val="000090"/>
                </a:solidFill>
              </a:rPr>
              <a:t> of open </a:t>
            </a:r>
            <a:r>
              <a:rPr lang="it-IT" dirty="0" err="1">
                <a:solidFill>
                  <a:srgbClr val="000090"/>
                </a:solidFill>
              </a:rPr>
              <a:t>questions</a:t>
            </a:r>
            <a:r>
              <a:rPr lang="it-IT" dirty="0">
                <a:solidFill>
                  <a:srgbClr val="000090"/>
                </a:solidFill>
              </a:rPr>
              <a:t> in the </a:t>
            </a:r>
            <a:r>
              <a:rPr lang="it-IT" dirty="0" err="1">
                <a:solidFill>
                  <a:srgbClr val="000090"/>
                </a:solidFill>
              </a:rPr>
              <a:t>field</a:t>
            </a:r>
            <a:endParaRPr lang="it-IT" b="1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6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672" y="6896"/>
            <a:ext cx="2232248" cy="980736"/>
          </a:xfrm>
        </p:spPr>
        <p:txBody>
          <a:bodyPr/>
          <a:lstStyle/>
          <a:p>
            <a:r>
              <a:rPr lang="es-ES" dirty="0" err="1" smtClean="0"/>
              <a:t>MoU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1412776"/>
            <a:ext cx="7653536" cy="4536504"/>
          </a:xfrm>
        </p:spPr>
        <p:txBody>
          <a:bodyPr>
            <a:normAutofit lnSpcReduction="10000"/>
          </a:bodyPr>
          <a:lstStyle/>
          <a:p>
            <a:r>
              <a:rPr lang="en-GB" sz="2200" dirty="0" smtClean="0"/>
              <a:t>New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MoU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smtClean="0"/>
              <a:t>effective from January 2017</a:t>
            </a:r>
            <a:r>
              <a:rPr lang="en-GB" sz="2200" dirty="0"/>
              <a:t> </a:t>
            </a:r>
            <a:r>
              <a:rPr lang="en-GB" sz="2200" dirty="0" smtClean="0"/>
              <a:t>until 2019.</a:t>
            </a:r>
          </a:p>
          <a:p>
            <a:pPr marL="0" indent="0">
              <a:buNone/>
            </a:pPr>
            <a:r>
              <a:rPr lang="en-GB" sz="2200" dirty="0"/>
              <a:t>As it will have automatic renewal we consider important  to reduce the period to facilitate the compromise and the update of annexes.</a:t>
            </a:r>
          </a:p>
          <a:p>
            <a:pPr marL="0" indent="0">
              <a:buNone/>
            </a:pPr>
            <a:endParaRPr lang="en-GB" sz="900" dirty="0" smtClean="0"/>
          </a:p>
          <a:p>
            <a:r>
              <a:rPr lang="en-GB" sz="2200" dirty="0" smtClean="0"/>
              <a:t>In the New </a:t>
            </a:r>
            <a:r>
              <a:rPr lang="en-GB" sz="2200" dirty="0" err="1" smtClean="0"/>
              <a:t>MoU</a:t>
            </a:r>
            <a:r>
              <a:rPr lang="en-GB" sz="2200" dirty="0" smtClean="0"/>
              <a:t> India and Ireland are not members.</a:t>
            </a:r>
          </a:p>
          <a:p>
            <a:pPr marL="0" indent="0">
              <a:buNone/>
            </a:pPr>
            <a:endParaRPr lang="en-GB" sz="800" dirty="0" smtClean="0"/>
          </a:p>
          <a:p>
            <a:r>
              <a:rPr lang="en-GB" sz="2200" dirty="0" smtClean="0"/>
              <a:t>Bulgaria and Portugal in the pipeline.</a:t>
            </a:r>
          </a:p>
          <a:p>
            <a:pPr marL="0" indent="0">
              <a:buNone/>
            </a:pPr>
            <a:endParaRPr lang="en-GB" sz="2200" dirty="0" smtClean="0"/>
          </a:p>
          <a:p>
            <a:r>
              <a:rPr lang="en-GB" sz="2200" dirty="0">
                <a:solidFill>
                  <a:srgbClr val="000090"/>
                </a:solidFill>
              </a:rPr>
              <a:t>Request from </a:t>
            </a:r>
            <a:r>
              <a:rPr lang="en-GB" sz="2200" dirty="0" smtClean="0">
                <a:solidFill>
                  <a:srgbClr val="000090"/>
                </a:solidFill>
              </a:rPr>
              <a:t>Holland</a:t>
            </a:r>
          </a:p>
          <a:p>
            <a:pPr marL="0" indent="0">
              <a:buNone/>
            </a:pPr>
            <a:endParaRPr lang="en-GB" sz="800" dirty="0" smtClean="0"/>
          </a:p>
          <a:p>
            <a:r>
              <a:rPr lang="en-GB" sz="2200" dirty="0" smtClean="0"/>
              <a:t>Many countries has already signed the </a:t>
            </a:r>
            <a:r>
              <a:rPr lang="en-GB" sz="2200" dirty="0" err="1" smtClean="0"/>
              <a:t>MoU</a:t>
            </a:r>
            <a:r>
              <a:rPr lang="en-GB" sz="2200" dirty="0" smtClean="0"/>
              <a:t> (12/16): </a:t>
            </a:r>
          </a:p>
          <a:p>
            <a:pPr marL="0" indent="0">
              <a:buNone/>
            </a:pPr>
            <a:r>
              <a:rPr lang="en-GB" sz="2200" dirty="0" smtClean="0"/>
              <a:t>Belgium, CERN, Denmark, Finland, France, Germany, Poland, Romania, Slovakia, South Africa, Sweden and UK.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endParaRPr lang="is-IS" sz="2200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6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from Holland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5256584"/>
          </a:xfrm>
        </p:spPr>
        <p:txBody>
          <a:bodyPr/>
          <a:lstStyle/>
          <a:p>
            <a:r>
              <a:rPr lang="en-US" dirty="0" smtClean="0"/>
              <a:t>Donation of the </a:t>
            </a:r>
            <a:r>
              <a:rPr lang="en-US" dirty="0" err="1" smtClean="0"/>
              <a:t>TRI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P</a:t>
            </a:r>
            <a:r>
              <a:rPr lang="en-US" dirty="0" smtClean="0"/>
              <a:t> from KVI</a:t>
            </a:r>
            <a:r>
              <a:rPr lang="en-US" dirty="0" smtClean="0">
                <a:sym typeface="Wingdings"/>
              </a:rPr>
              <a:t>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 in the process to sign an agreement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This zero-degree spectrometer is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planned to be placed after </a:t>
            </a:r>
            <a:r>
              <a:rPr lang="en-US" dirty="0" err="1" smtClean="0">
                <a:sym typeface="Wingdings"/>
              </a:rPr>
              <a:t>Miniball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>
              <a:lnSpc>
                <a:spcPct val="130000"/>
              </a:lnSpc>
            </a:pPr>
            <a:r>
              <a:rPr lang="en-US" dirty="0" smtClean="0"/>
              <a:t>The fundamental interactions and Symmetry group of U Groningen (L. </a:t>
            </a:r>
            <a:r>
              <a:rPr lang="en-US" dirty="0" err="1" smtClean="0"/>
              <a:t>Willmann</a:t>
            </a:r>
            <a:r>
              <a:rPr lang="en-US" dirty="0" smtClean="0"/>
              <a:t> and K. </a:t>
            </a:r>
            <a:r>
              <a:rPr lang="en-US" dirty="0" err="1" smtClean="0"/>
              <a:t>Jungmann</a:t>
            </a:r>
            <a:r>
              <a:rPr lang="en-US" dirty="0" smtClean="0"/>
              <a:t>) are very interested in preparing a setup to do measurements related to atomic parity violation. </a:t>
            </a:r>
            <a:r>
              <a:rPr lang="en-US" dirty="0" smtClean="0">
                <a:solidFill>
                  <a:srgbClr val="000090"/>
                </a:solidFill>
              </a:rPr>
              <a:t>A letter of intend was submitted in may 2010 (INTC-I-115)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ym typeface="Wingdings"/>
              </a:rPr>
              <a:t>They show now renew interest and hope due to their investment at ISOLDE  to get an equivalent status to a collaboration member to access to the service of the Facility.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zero-spectrometer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04" y="1196752"/>
            <a:ext cx="4309296" cy="202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31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835696" y="8384"/>
            <a:ext cx="4536504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Collaboration</a:t>
            </a:r>
            <a:r>
              <a:rPr lang="es-ES" dirty="0" smtClean="0"/>
              <a:t> Budget</a:t>
            </a:r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43608" y="1052736"/>
            <a:ext cx="8100392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/>
              <a:t>Healthy situation</a:t>
            </a:r>
          </a:p>
          <a:p>
            <a:pPr lvl="1"/>
            <a:r>
              <a:rPr lang="en-GB" sz="2000" dirty="0" smtClean="0"/>
              <a:t>Started paying 140 </a:t>
            </a:r>
            <a:r>
              <a:rPr lang="en-GB" sz="2000" dirty="0" err="1" smtClean="0"/>
              <a:t>kCHF</a:t>
            </a:r>
            <a:r>
              <a:rPr lang="en-GB" sz="2000" dirty="0" smtClean="0"/>
              <a:t> of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loan + 400 </a:t>
            </a:r>
            <a:r>
              <a:rPr lang="en-GB" sz="2000" dirty="0" err="1" smtClean="0"/>
              <a:t>kCHF</a:t>
            </a:r>
            <a:r>
              <a:rPr lang="en-GB" sz="2000" dirty="0" smtClean="0"/>
              <a:t> (2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loan to be signed).</a:t>
            </a:r>
          </a:p>
          <a:p>
            <a:pPr lvl="1"/>
            <a:r>
              <a:rPr lang="en-GB" sz="2000" dirty="0" smtClean="0"/>
              <a:t>Greece paid 2012 in 2016 and secure the funds until 2014.</a:t>
            </a:r>
          </a:p>
          <a:p>
            <a:pPr lvl="1"/>
            <a:r>
              <a:rPr lang="en-GB" sz="2000" dirty="0" smtClean="0"/>
              <a:t>Pending : Norway (60 KCHF),  Greece (120 </a:t>
            </a:r>
            <a:r>
              <a:rPr lang="en-GB" sz="2000" dirty="0" err="1" smtClean="0"/>
              <a:t>kCHF</a:t>
            </a:r>
            <a:r>
              <a:rPr lang="en-GB" sz="2000" dirty="0" smtClean="0"/>
              <a:t>) and Poland (30KCHF)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0" indent="0">
              <a:buFontTx/>
              <a:buNone/>
            </a:pPr>
            <a:r>
              <a:rPr lang="en-GB" sz="2000" dirty="0" smtClean="0">
                <a:solidFill>
                  <a:srgbClr val="000090"/>
                </a:solidFill>
              </a:rPr>
              <a:t>Foreseen </a:t>
            </a:r>
            <a:r>
              <a:rPr lang="en-GB" sz="2000" dirty="0" err="1" smtClean="0">
                <a:solidFill>
                  <a:srgbClr val="000090"/>
                </a:solidFill>
              </a:rPr>
              <a:t>expediture</a:t>
            </a:r>
            <a:r>
              <a:rPr lang="en-GB" sz="2000" dirty="0" smtClean="0">
                <a:solidFill>
                  <a:srgbClr val="000090"/>
                </a:solidFill>
              </a:rPr>
              <a:t> for 2017 (expected income: 870 </a:t>
            </a:r>
            <a:r>
              <a:rPr lang="en-GB" sz="2000" dirty="0" err="1" smtClean="0">
                <a:solidFill>
                  <a:srgbClr val="000090"/>
                </a:solidFill>
              </a:rPr>
              <a:t>kCHF</a:t>
            </a:r>
            <a:r>
              <a:rPr lang="en-GB" sz="2000" dirty="0" smtClean="0">
                <a:solidFill>
                  <a:srgbClr val="000090"/>
                </a:solidFill>
              </a:rPr>
              <a:t>)</a:t>
            </a:r>
          </a:p>
          <a:p>
            <a:r>
              <a:rPr lang="en-GB" sz="2000" dirty="0"/>
              <a:t>HIE-ISOLDE </a:t>
            </a:r>
            <a:r>
              <a:rPr lang="en-GB" sz="2000" dirty="0" smtClean="0"/>
              <a:t>2017			 540.000 CHF</a:t>
            </a:r>
          </a:p>
          <a:p>
            <a:r>
              <a:rPr lang="en-GB" sz="2000" dirty="0" smtClean="0"/>
              <a:t>User </a:t>
            </a:r>
            <a:r>
              <a:rPr lang="en-GB" sz="2000" dirty="0"/>
              <a:t>Support 2017 </a:t>
            </a:r>
            <a:r>
              <a:rPr lang="en-GB" sz="2000" dirty="0" smtClean="0"/>
              <a:t>			   35.000 </a:t>
            </a:r>
            <a:r>
              <a:rPr lang="en-GB" sz="2000" dirty="0" smtClean="0">
                <a:sym typeface="Wingdings"/>
              </a:rPr>
              <a:t></a:t>
            </a:r>
            <a:endParaRPr lang="en-GB" sz="2000" dirty="0" smtClean="0"/>
          </a:p>
          <a:p>
            <a:r>
              <a:rPr lang="en-GB" sz="2000" dirty="0" err="1" smtClean="0"/>
              <a:t>Euroschool</a:t>
            </a:r>
            <a:r>
              <a:rPr lang="en-GB" sz="2000" dirty="0" smtClean="0"/>
              <a:t> </a:t>
            </a:r>
            <a:r>
              <a:rPr lang="en-GB" sz="2000" dirty="0"/>
              <a:t>on exotic beams 3000 Euros  </a:t>
            </a:r>
            <a:r>
              <a:rPr lang="en-GB" sz="2000" dirty="0" smtClean="0"/>
              <a:t>     3.300 </a:t>
            </a:r>
          </a:p>
          <a:p>
            <a:r>
              <a:rPr lang="en-GB" sz="2000" dirty="0" smtClean="0"/>
              <a:t>MINIBALL </a:t>
            </a:r>
            <a:r>
              <a:rPr lang="en-GB" sz="2000" dirty="0"/>
              <a:t>3000 Euros </a:t>
            </a:r>
            <a:r>
              <a:rPr lang="en-GB" sz="2000" dirty="0" smtClean="0"/>
              <a:t>		</a:t>
            </a:r>
            <a:r>
              <a:rPr lang="en-GB" sz="2000" dirty="0"/>
              <a:t>	</a:t>
            </a:r>
            <a:r>
              <a:rPr lang="en-GB" sz="2000" dirty="0" smtClean="0"/>
              <a:t>     3.300</a:t>
            </a:r>
          </a:p>
          <a:p>
            <a:r>
              <a:rPr lang="en-GB" sz="2000" dirty="0" smtClean="0"/>
              <a:t>LN2				</a:t>
            </a:r>
            <a:r>
              <a:rPr lang="en-GB" sz="2000" dirty="0"/>
              <a:t>	</a:t>
            </a:r>
            <a:r>
              <a:rPr lang="en-GB" sz="2000" dirty="0" smtClean="0"/>
              <a:t>   60.000</a:t>
            </a:r>
          </a:p>
          <a:p>
            <a:r>
              <a:rPr lang="en-GB" sz="2000" dirty="0" smtClean="0"/>
              <a:t>A. Miyazaki (HIE-ISOLDE)	</a:t>
            </a:r>
            <a:r>
              <a:rPr lang="en-GB" sz="2000" dirty="0"/>
              <a:t>	</a:t>
            </a:r>
            <a:r>
              <a:rPr lang="en-GB" sz="2000" dirty="0" smtClean="0"/>
              <a:t>   23.200</a:t>
            </a:r>
          </a:p>
          <a:p>
            <a:r>
              <a:rPr lang="en-GB" sz="2000" dirty="0" smtClean="0"/>
              <a:t>RILIS	Man power		</a:t>
            </a:r>
            <a:r>
              <a:rPr lang="en-GB" sz="2000" dirty="0"/>
              <a:t>	</a:t>
            </a:r>
            <a:r>
              <a:rPr lang="en-GB" sz="2000" dirty="0" smtClean="0"/>
              <a:t>   45.000</a:t>
            </a:r>
          </a:p>
          <a:p>
            <a:r>
              <a:rPr lang="en-GB" sz="2000" dirty="0" smtClean="0"/>
              <a:t>Students 			</a:t>
            </a:r>
            <a:r>
              <a:rPr lang="en-GB" sz="2000" dirty="0"/>
              <a:t> </a:t>
            </a:r>
            <a:r>
              <a:rPr lang="en-GB" sz="2000" dirty="0" smtClean="0"/>
              <a:t>                  25.000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		734.800 CHF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				</a:t>
            </a:r>
            <a:endParaRPr lang="en-GB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652120" y="6381328"/>
            <a:ext cx="9361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21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764704"/>
            <a:ext cx="7653536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Associates</a:t>
            </a:r>
            <a:r>
              <a:rPr lang="en-US" sz="2400" dirty="0"/>
              <a:t>, Fellows </a:t>
            </a:r>
            <a:r>
              <a:rPr lang="en-US" sz="2400" dirty="0" smtClean="0"/>
              <a:t>and Students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400" dirty="0"/>
              <a:t>Courses and </a:t>
            </a:r>
            <a:r>
              <a:rPr lang="en-US" sz="2400" dirty="0" smtClean="0"/>
              <a:t>activities  2017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400" dirty="0" smtClean="0"/>
              <a:t>Focus on Exotic beams at ISOLDE: A Laboratory portrait.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400" dirty="0" smtClean="0"/>
              <a:t>Long Range Plan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ENSAR2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Collaboration matters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2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71600" y="1052736"/>
            <a:ext cx="814327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Associates (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9</a:t>
            </a:r>
            <a:r>
              <a:rPr lang="en-US" baseline="30000" dirty="0" smtClean="0">
                <a:solidFill>
                  <a:srgbClr val="FF0000"/>
                </a:solidFill>
                <a:latin typeface="Calibri" charset="0"/>
              </a:rPr>
              <a:t>th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March 2017</a:t>
            </a:r>
            <a:r>
              <a:rPr lang="en-US" dirty="0" smtClean="0">
                <a:latin typeface="Calibri" charset="0"/>
              </a:rPr>
              <a:t>)</a:t>
            </a:r>
            <a:endParaRPr lang="en-US" dirty="0" smtClean="0">
              <a:solidFill>
                <a:srgbClr val="0000FF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</a:rPr>
              <a:t>Bertram Blank (Sep 2016 – August 2017)</a:t>
            </a:r>
          </a:p>
          <a:p>
            <a:pPr lvl="1"/>
            <a:r>
              <a:rPr lang="en-US" sz="1800" dirty="0" smtClean="0">
                <a:latin typeface="Calibri" charset="0"/>
              </a:rPr>
              <a:t>Angela </a:t>
            </a:r>
            <a:r>
              <a:rPr lang="en-US" sz="1800" dirty="0" err="1" smtClean="0">
                <a:latin typeface="Calibri" charset="0"/>
              </a:rPr>
              <a:t>Bracco</a:t>
            </a:r>
            <a:r>
              <a:rPr lang="en-US" sz="1800" dirty="0" smtClean="0">
                <a:latin typeface="Calibri" charset="0"/>
              </a:rPr>
              <a:t> (Feb </a:t>
            </a:r>
            <a:r>
              <a:rPr lang="mr-IN" sz="1800" dirty="0" smtClean="0">
                <a:latin typeface="Calibri" charset="0"/>
              </a:rPr>
              <a:t>–</a:t>
            </a:r>
            <a:r>
              <a:rPr lang="en-US" sz="1800" dirty="0" smtClean="0">
                <a:latin typeface="Calibri" charset="0"/>
              </a:rPr>
              <a:t> July 2017)</a:t>
            </a:r>
          </a:p>
          <a:p>
            <a:pPr lvl="1"/>
            <a:r>
              <a:rPr lang="en-US" sz="1800" dirty="0" smtClean="0">
                <a:latin typeface="Calibri" charset="0"/>
              </a:rPr>
              <a:t>Andrei Andreyev (April 2017 </a:t>
            </a:r>
            <a:r>
              <a:rPr lang="mr-IN" sz="1800" dirty="0" smtClean="0">
                <a:latin typeface="Calibri" charset="0"/>
              </a:rPr>
              <a:t>–</a:t>
            </a:r>
            <a:r>
              <a:rPr lang="en-US" sz="1800" dirty="0" smtClean="0">
                <a:latin typeface="Calibri" charset="0"/>
              </a:rPr>
              <a:t> March 2018)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Strong candidates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Corresponding Associates (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9</a:t>
            </a:r>
            <a:r>
              <a:rPr lang="en-US" baseline="30000" dirty="0" smtClean="0">
                <a:solidFill>
                  <a:srgbClr val="FF0000"/>
                </a:solidFill>
                <a:latin typeface="Calibri" charset="0"/>
              </a:rPr>
              <a:t>th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March 2017</a:t>
            </a:r>
            <a:r>
              <a:rPr lang="en-US" dirty="0" smtClean="0">
                <a:latin typeface="Calibri" charset="0"/>
              </a:rPr>
              <a:t>)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pPr lvl="1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Joao Pedro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Steves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De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Araujo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(2 months, Jan-Feb 2017)</a:t>
            </a:r>
          </a:p>
          <a:p>
            <a:pPr lvl="1"/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Olof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Tengblad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(Feb-May 2017)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members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 :</a:t>
            </a:r>
          </a:p>
          <a:p>
            <a:pPr lvl="1"/>
            <a:r>
              <a:rPr lang="en-US" sz="1800" dirty="0"/>
              <a:t>Magda </a:t>
            </a:r>
            <a:r>
              <a:rPr lang="en-US" sz="1800" dirty="0" err="1"/>
              <a:t>Kowlaska</a:t>
            </a:r>
            <a:r>
              <a:rPr lang="en-US" sz="1800" dirty="0"/>
              <a:t> (Oct 2015 </a:t>
            </a:r>
            <a:r>
              <a:rPr lang="mr-IN" sz="1800" dirty="0"/>
              <a:t>–</a:t>
            </a:r>
            <a:r>
              <a:rPr lang="en-US" sz="1800" dirty="0"/>
              <a:t> Sep 2018) </a:t>
            </a:r>
            <a:r>
              <a:rPr lang="en-US" sz="1800" b="1" dirty="0" smtClean="0">
                <a:solidFill>
                  <a:srgbClr val="0000FF"/>
                </a:solidFill>
              </a:rPr>
              <a:t>ERC </a:t>
            </a:r>
            <a:r>
              <a:rPr lang="en-US" sz="1800" b="1" dirty="0" err="1">
                <a:solidFill>
                  <a:srgbClr val="0000FF"/>
                </a:solidFill>
              </a:rPr>
              <a:t>betaDropNMR</a:t>
            </a:r>
            <a:endParaRPr lang="en-US" sz="1800" b="1" dirty="0">
              <a:solidFill>
                <a:srgbClr val="0000FF"/>
              </a:solidFill>
            </a:endParaRPr>
          </a:p>
          <a:p>
            <a:pPr lvl="1"/>
            <a:r>
              <a:rPr lang="en-US" sz="1800" dirty="0">
                <a:latin typeface="Calibri" charset="0"/>
              </a:rPr>
              <a:t>Stephan </a:t>
            </a:r>
            <a:r>
              <a:rPr lang="en-US" sz="1800" dirty="0" err="1">
                <a:latin typeface="Calibri" charset="0"/>
              </a:rPr>
              <a:t>Ettenbauer</a:t>
            </a:r>
            <a:r>
              <a:rPr lang="en-US" sz="1800" dirty="0">
                <a:latin typeface="Calibri" charset="0"/>
              </a:rPr>
              <a:t> (Feb 2017-Jan2021) 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</a:rPr>
              <a:t>ERC </a:t>
            </a:r>
            <a:r>
              <a:rPr lang="en-US" sz="1800" b="1" dirty="0" smtClean="0">
                <a:solidFill>
                  <a:srgbClr val="0000FF"/>
                </a:solidFill>
                <a:latin typeface="Calibri" charset="0"/>
              </a:rPr>
              <a:t>MIRACLS</a:t>
            </a:r>
          </a:p>
          <a:p>
            <a:pPr lvl="1"/>
            <a:endParaRPr lang="en-US" sz="1800" b="1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ISOLDE User Support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: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  <a:p>
            <a:pPr lvl="1"/>
            <a:r>
              <a:rPr lang="en-US" sz="1800" dirty="0" smtClean="0"/>
              <a:t>Jennifer </a:t>
            </a:r>
            <a:r>
              <a:rPr lang="en-US" sz="1800" dirty="0" err="1" smtClean="0"/>
              <a:t>Weterings</a:t>
            </a:r>
            <a:r>
              <a:rPr lang="en-US" sz="1800" dirty="0" smtClean="0"/>
              <a:t> (2002 - )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Associates &amp; Corresponding Associates &amp; staff</a:t>
            </a:r>
            <a:endParaRPr lang="en-US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59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71600" y="1052736"/>
            <a:ext cx="814327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Fellows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: (28</a:t>
            </a:r>
            <a:r>
              <a:rPr lang="en-US" baseline="30000" dirty="0" smtClean="0">
                <a:solidFill>
                  <a:srgbClr val="FF0000"/>
                </a:solidFill>
                <a:latin typeface="Calibri" charset="0"/>
              </a:rPr>
              <a:t>th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 of February 2017)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Liam Gaffney (Oct 2016 – Sep 2019)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Kara Lynch  (Jan 2015 – </a:t>
            </a: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Dec 2017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)</a:t>
            </a:r>
            <a:endParaRPr lang="en-US" sz="1800" dirty="0" smtClean="0">
              <a:solidFill>
                <a:srgbClr val="FF0000"/>
              </a:solidFill>
              <a:latin typeface="Calibri" charset="0"/>
            </a:endParaRPr>
          </a:p>
          <a:p>
            <a:pPr lvl="2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Vladimir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Manea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800" dirty="0" smtClean="0">
                <a:latin typeface="Calibri" charset="0"/>
              </a:rPr>
              <a:t>(Jan2016 – </a:t>
            </a:r>
            <a:r>
              <a:rPr lang="en-US" sz="1800" b="1" dirty="0">
                <a:latin typeface="Calibri" charset="0"/>
              </a:rPr>
              <a:t>D</a:t>
            </a:r>
            <a:r>
              <a:rPr lang="en-US" sz="1800" b="1" dirty="0" smtClean="0">
                <a:latin typeface="Calibri" charset="0"/>
              </a:rPr>
              <a:t>ec 2017)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Akira Miyazaki (June 2014- April 2017, SC cavities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  <a:sym typeface="Wingdings"/>
              </a:rPr>
              <a:t> Manchester Contract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)</a:t>
            </a:r>
          </a:p>
          <a:p>
            <a:pPr lvl="2"/>
            <a:r>
              <a:rPr lang="en-US" sz="1800" dirty="0" err="1" smtClean="0">
                <a:solidFill>
                  <a:srgbClr val="0000FF"/>
                </a:solidFill>
                <a:latin typeface="Calibri" charset="0"/>
              </a:rPr>
              <a:t>Lina</a:t>
            </a:r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  <a:latin typeface="Calibri" charset="0"/>
              </a:rPr>
              <a:t>Pallada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 (Applied </a:t>
            </a:r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Fellow, 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April </a:t>
            </a:r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2017-, ERC)</a:t>
            </a:r>
          </a:p>
          <a:p>
            <a:pPr lvl="2"/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Andree Welker (June 2017 - ) (Applied Fellow, setting zero-spectrometer)</a:t>
            </a:r>
          </a:p>
          <a:p>
            <a:pPr lvl="2"/>
            <a:r>
              <a:rPr lang="en-US" sz="1800" dirty="0" smtClean="0">
                <a:latin typeface="Calibri" charset="0"/>
              </a:rPr>
              <a:t>Frank </a:t>
            </a:r>
            <a:r>
              <a:rPr lang="en-US" sz="1800" dirty="0" err="1" smtClean="0">
                <a:latin typeface="Calibri" charset="0"/>
              </a:rPr>
              <a:t>Wienholtz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(Jan2016 – Dec2018)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 (Applied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Fellow, ERC)</a:t>
            </a:r>
          </a:p>
          <a:p>
            <a:pPr lvl="2">
              <a:buFont typeface="Wingdings" charset="0"/>
              <a:buChar char="à"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Hope to get another Fellow in next call</a:t>
            </a:r>
          </a:p>
          <a:p>
            <a:pPr lvl="2">
              <a:buFont typeface="Wingdings" charset="0"/>
              <a:buChar char="à"/>
            </a:pPr>
            <a:r>
              <a:rPr lang="en-US" sz="2400" dirty="0" smtClean="0">
                <a:latin typeface="Calibri" charset="0"/>
              </a:rPr>
              <a:t>Need of excellent candidates!</a:t>
            </a:r>
          </a:p>
          <a:p>
            <a:pPr lvl="2">
              <a:buFont typeface="Wingdings" charset="0"/>
              <a:buChar char="à"/>
            </a:pPr>
            <a:endParaRPr lang="en-US" sz="2400" dirty="0">
              <a:latin typeface="Calibri" charset="0"/>
            </a:endParaRPr>
          </a:p>
          <a:p>
            <a:pPr marL="914400" lvl="2" indent="0">
              <a:buNone/>
            </a:pPr>
            <a:r>
              <a:rPr lang="es-ES" sz="2400" dirty="0" smtClean="0"/>
              <a:t>And </a:t>
            </a:r>
            <a:r>
              <a:rPr lang="es-ES" sz="2400" dirty="0" err="1"/>
              <a:t>many</a:t>
            </a:r>
            <a:r>
              <a:rPr lang="es-ES" sz="2400" dirty="0"/>
              <a:t> </a:t>
            </a:r>
            <a:r>
              <a:rPr lang="es-ES" sz="2400" dirty="0" err="1"/>
              <a:t>other</a:t>
            </a:r>
            <a:r>
              <a:rPr lang="es-ES" sz="2400" dirty="0"/>
              <a:t> </a:t>
            </a:r>
            <a:r>
              <a:rPr lang="es-ES" sz="2400" dirty="0" err="1"/>
              <a:t>paid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their</a:t>
            </a:r>
            <a:r>
              <a:rPr lang="es-ES" sz="2400" dirty="0"/>
              <a:t> home </a:t>
            </a:r>
            <a:r>
              <a:rPr lang="es-ES" sz="2400" dirty="0" err="1"/>
              <a:t>institution</a:t>
            </a:r>
            <a:r>
              <a:rPr lang="es-ES" sz="2400" dirty="0"/>
              <a:t>.</a:t>
            </a:r>
          </a:p>
          <a:p>
            <a:pPr lvl="2">
              <a:buFont typeface="Wingdings" charset="0"/>
              <a:buChar char="à"/>
            </a:pPr>
            <a:endParaRPr lang="en-US" sz="2400" dirty="0" smtClean="0">
              <a:latin typeface="Calibri" charset="0"/>
            </a:endParaRPr>
          </a:p>
          <a:p>
            <a:pPr lvl="3"/>
            <a:endParaRPr lang="en-US" sz="1600" b="1" dirty="0" smtClean="0">
              <a:solidFill>
                <a:srgbClr val="000090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Fellows &amp; Associates &amp; Corresponding Associates</a:t>
            </a:r>
            <a:endParaRPr lang="en-US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4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Doctoral </a:t>
            </a:r>
            <a:r>
              <a:rPr lang="es-ES" dirty="0" err="1" smtClean="0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2" indent="-342900">
              <a:buBlip>
                <a:blip r:embed="rId2"/>
              </a:buBlip>
            </a:pPr>
            <a:r>
              <a:rPr lang="en-US" sz="1800" b="1" dirty="0">
                <a:latin typeface="Calibri" charset="0"/>
              </a:rPr>
              <a:t>Doctoral student </a:t>
            </a:r>
            <a:endParaRPr lang="en-US" sz="1800" b="1" dirty="0" smtClean="0"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CERN Doctoral Student for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IDS</a:t>
            </a:r>
            <a:r>
              <a:rPr lang="en-US" sz="1800" dirty="0">
                <a:solidFill>
                  <a:srgbClr val="000090"/>
                </a:solidFill>
                <a:latin typeface="Calibri" charset="0"/>
              </a:rPr>
              <a:t>: </a:t>
            </a:r>
            <a:endParaRPr lang="en-US" sz="1800" dirty="0" smtClean="0">
              <a:solidFill>
                <a:srgbClr val="000090"/>
              </a:solidFill>
              <a:latin typeface="Calibri" charset="0"/>
            </a:endParaRPr>
          </a:p>
          <a:p>
            <a:pPr marL="914400" lvl="4" indent="0"/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Razvan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</a:rPr>
              <a:t>Lica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 (Sep2014 – August 2017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)</a:t>
            </a:r>
          </a:p>
          <a:p>
            <a:pPr marL="800100" lvl="3" indent="-342900">
              <a:buBlip>
                <a:blip r:embed="rId2"/>
              </a:buBlip>
            </a:pPr>
            <a:r>
              <a:rPr lang="en-US" sz="1800" dirty="0" smtClean="0">
                <a:latin typeface="Calibri" charset="0"/>
              </a:rPr>
              <a:t>Doctoral </a:t>
            </a:r>
            <a:r>
              <a:rPr lang="en-US" sz="1800" dirty="0">
                <a:latin typeface="Calibri" charset="0"/>
              </a:rPr>
              <a:t>Program for life sciences (50% GR, 33% CERN,11% </a:t>
            </a:r>
            <a:r>
              <a:rPr lang="en-US" sz="1800" dirty="0" err="1">
                <a:latin typeface="Calibri" charset="0"/>
              </a:rPr>
              <a:t>Madga’s</a:t>
            </a:r>
            <a:r>
              <a:rPr lang="en-US" sz="1800" dirty="0">
                <a:latin typeface="Calibri" charset="0"/>
              </a:rPr>
              <a:t> ERC </a:t>
            </a:r>
            <a:r>
              <a:rPr lang="en-US" sz="1800" dirty="0" smtClean="0">
                <a:latin typeface="Calibri" charset="0"/>
              </a:rPr>
              <a:t>)</a:t>
            </a:r>
          </a:p>
          <a:p>
            <a:pPr marL="914400" lvl="4" indent="0"/>
            <a:r>
              <a:rPr lang="en-US" sz="1800" dirty="0" err="1" smtClean="0">
                <a:latin typeface="Calibri" charset="0"/>
              </a:rPr>
              <a:t>Stavroula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 err="1">
                <a:latin typeface="Calibri" charset="0"/>
              </a:rPr>
              <a:t>Pallada</a:t>
            </a:r>
            <a:r>
              <a:rPr lang="en-US" sz="1800" dirty="0">
                <a:latin typeface="Calibri" charset="0"/>
              </a:rPr>
              <a:t> (March 2014 - Feb 2017), </a:t>
            </a:r>
            <a:r>
              <a:rPr lang="en-US" sz="1800" dirty="0" smtClean="0">
                <a:latin typeface="Calibri" charset="0"/>
              </a:rPr>
              <a:t>Biophysics</a:t>
            </a:r>
          </a:p>
          <a:p>
            <a:pPr marL="800100" lvl="3" indent="-342900">
              <a:buBlip>
                <a:blip r:embed="rId2"/>
              </a:buBlip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Doctoral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Program with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Germany</a:t>
            </a:r>
          </a:p>
          <a:p>
            <a:pPr marL="1257300" lvl="4" indent="-342900">
              <a:buBlip>
                <a:blip r:embed="rId2"/>
              </a:buBlip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Andree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</a:rPr>
              <a:t>Werkens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    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(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F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eb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2015-Jan2018)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ISOLTRAP</a:t>
            </a:r>
          </a:p>
          <a:p>
            <a:pPr marL="800100" lvl="3" indent="-342900">
              <a:buBlip>
                <a:blip r:embed="rId2"/>
              </a:buBlip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Doctoral student York-CERN (ERC)</a:t>
            </a:r>
          </a:p>
          <a:p>
            <a:pPr marL="1257300" lvl="4" indent="-342900">
              <a:buBlip>
                <a:blip r:embed="rId2"/>
              </a:buBlip>
            </a:pPr>
            <a:r>
              <a:rPr lang="en-US" sz="1800" dirty="0" smtClean="0">
                <a:solidFill>
                  <a:srgbClr val="0000FF"/>
                </a:solidFill>
                <a:latin typeface="Calibri" charset="0"/>
              </a:rPr>
              <a:t>Rob Harding (presently covered by U. York)</a:t>
            </a:r>
          </a:p>
          <a:p>
            <a:pPr marL="800100" lvl="3" indent="-342900">
              <a:buBlip>
                <a:blip r:embed="rId2"/>
              </a:buBlip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Doctoral student Lund - CERN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1371600" lvl="3" indent="0">
              <a:buNone/>
            </a:pPr>
            <a:r>
              <a:rPr lang="en-US" sz="1800" dirty="0" smtClean="0">
                <a:latin typeface="Calibri" charset="0"/>
              </a:rPr>
              <a:t>Jacob </a:t>
            </a:r>
            <a:r>
              <a:rPr lang="en-US" sz="1800" dirty="0" err="1" smtClean="0">
                <a:latin typeface="Calibri" charset="0"/>
              </a:rPr>
              <a:t>Snall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(August  2016 - Jun2019) HIE-ISOLDE Physics + zero spectrometer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r>
              <a:rPr lang="es-ES" dirty="0" smtClean="0"/>
              <a:t>And </a:t>
            </a: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paid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home </a:t>
            </a:r>
            <a:r>
              <a:rPr lang="es-ES" dirty="0" err="1" smtClean="0"/>
              <a:t>institution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731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59632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Workshops / News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43608" y="980728"/>
            <a:ext cx="7992888" cy="5544616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Courses</a:t>
            </a:r>
          </a:p>
          <a:p>
            <a:pPr lvl="1"/>
            <a:r>
              <a:rPr lang="en-US" sz="2400" b="1" dirty="0" smtClean="0">
                <a:solidFill>
                  <a:srgbClr val="000090"/>
                </a:solidFill>
              </a:rPr>
              <a:t>Nuclear astrophysics 9-11 of May</a:t>
            </a:r>
          </a:p>
          <a:p>
            <a:pPr lvl="1"/>
            <a:r>
              <a:rPr lang="en-US" sz="2400" dirty="0" smtClean="0"/>
              <a:t>Given by:	Francois de Oliveira</a:t>
            </a:r>
          </a:p>
          <a:p>
            <a:pPr lvl="4"/>
            <a:r>
              <a:rPr lang="en-US" sz="2800" dirty="0"/>
              <a:t>	</a:t>
            </a:r>
            <a:r>
              <a:rPr lang="en-US" sz="2800" dirty="0" smtClean="0"/>
              <a:t>	Gabriel Martinez </a:t>
            </a:r>
            <a:r>
              <a:rPr lang="en-US" sz="2800" dirty="0" err="1" smtClean="0"/>
              <a:t>Pinedo</a:t>
            </a:r>
            <a:endParaRPr lang="en-US" sz="2800" dirty="0" smtClean="0"/>
          </a:p>
          <a:p>
            <a:pPr lvl="4"/>
            <a:r>
              <a:rPr lang="en-US" sz="2800" dirty="0"/>
              <a:t>	</a:t>
            </a:r>
            <a:r>
              <a:rPr lang="en-US" sz="2800" dirty="0" smtClean="0"/>
              <a:t>	Olivier </a:t>
            </a:r>
            <a:r>
              <a:rPr lang="en-US" sz="2800" dirty="0" err="1" smtClean="0"/>
              <a:t>Sorlin</a:t>
            </a:r>
            <a:r>
              <a:rPr lang="en-US" sz="2800" dirty="0"/>
              <a:t>	</a:t>
            </a:r>
            <a:r>
              <a:rPr lang="en-US" sz="2800" dirty="0" smtClean="0">
                <a:solidFill>
                  <a:srgbClr val="000090"/>
                </a:solidFill>
              </a:rPr>
              <a:t>	</a:t>
            </a:r>
            <a:endParaRPr lang="en-US" sz="2600" dirty="0" smtClean="0">
              <a:solidFill>
                <a:srgbClr val="000090"/>
              </a:solidFill>
            </a:endParaRPr>
          </a:p>
          <a:p>
            <a:r>
              <a:rPr lang="en-US" sz="2800" dirty="0" err="1" smtClean="0">
                <a:solidFill>
                  <a:srgbClr val="000090"/>
                </a:solidFill>
              </a:rPr>
              <a:t>NuPECC</a:t>
            </a:r>
            <a:r>
              <a:rPr lang="en-US" sz="2800" dirty="0" smtClean="0">
                <a:solidFill>
                  <a:srgbClr val="000090"/>
                </a:solidFill>
              </a:rPr>
              <a:t> meeting @ CERN : 10-11 of March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Mini-workshop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Friday Morning opening by </a:t>
            </a:r>
            <a:r>
              <a:rPr lang="en-US" sz="2800" dirty="0" err="1" smtClean="0">
                <a:solidFill>
                  <a:srgbClr val="000000"/>
                </a:solidFill>
              </a:rPr>
              <a:t>Eckhard</a:t>
            </a:r>
            <a:r>
              <a:rPr lang="en-US" sz="2800" dirty="0" smtClean="0">
                <a:solidFill>
                  <a:srgbClr val="000000"/>
                </a:solidFill>
              </a:rPr>
              <a:t> Else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Visits to ALICE and ISOLDE</a:t>
            </a:r>
          </a:p>
          <a:p>
            <a:pPr marL="0" indent="0">
              <a:buNone/>
            </a:pPr>
            <a:endParaRPr lang="en-US" sz="800" dirty="0" smtClean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90"/>
                </a:solidFill>
              </a:rPr>
              <a:t>Workshop &amp; </a:t>
            </a:r>
            <a:r>
              <a:rPr lang="en-US" sz="2800" dirty="0" smtClean="0">
                <a:solidFill>
                  <a:srgbClr val="000090"/>
                </a:solidFill>
              </a:rPr>
              <a:t>conferences</a:t>
            </a:r>
          </a:p>
          <a:p>
            <a:pPr lvl="1">
              <a:buFont typeface="Wingdings" charset="2"/>
              <a:buChar char="Ø"/>
            </a:pPr>
            <a:r>
              <a:rPr lang="en-US" sz="2600" dirty="0"/>
              <a:t>Next ISOLDE Workshop: 4-6 December 2017</a:t>
            </a:r>
          </a:p>
          <a:p>
            <a:pPr lvl="1">
              <a:buFont typeface="Wingdings" charset="2"/>
              <a:buChar char="Ø"/>
            </a:pPr>
            <a:r>
              <a:rPr lang="en-US" sz="2600" dirty="0"/>
              <a:t>First meetings for EMIS </a:t>
            </a:r>
            <a:r>
              <a:rPr lang="en-US" sz="2600" dirty="0" smtClean="0"/>
              <a:t>2018</a:t>
            </a:r>
            <a:endParaRPr lang="en-US" sz="28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Call for the Newsletter already launched, </a:t>
            </a:r>
            <a:r>
              <a:rPr lang="en-US" sz="2800" dirty="0" smtClean="0">
                <a:solidFill>
                  <a:srgbClr val="FF0000"/>
                </a:solidFill>
              </a:rPr>
              <a:t>deadline 28 Feb 2017</a:t>
            </a:r>
            <a:endParaRPr lang="en-US" sz="2800" dirty="0">
              <a:solidFill>
                <a:srgbClr val="FF0000"/>
              </a:solidFill>
            </a:endParaRPr>
          </a:p>
          <a:p>
            <a:endParaRPr lang="es-E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dirty="0" smtClean="0"/>
          </a:p>
          <a:p>
            <a:pPr marL="457200" lvl="1" indent="0">
              <a:buNone/>
            </a:pPr>
            <a:endParaRPr lang="es-E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797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Laboratory Portrait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653536" cy="4968551"/>
          </a:xfrm>
        </p:spPr>
        <p:txBody>
          <a:bodyPr>
            <a:normAutofit/>
          </a:bodyPr>
          <a:lstStyle/>
          <a:p>
            <a:r>
              <a:rPr lang="en-US" dirty="0" smtClean="0"/>
              <a:t>Title: “Focus on exotic </a:t>
            </a:r>
            <a:r>
              <a:rPr lang="en-US" dirty="0"/>
              <a:t>beams at ISOLDE: A laboratory Portrait 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To be publish in J </a:t>
            </a:r>
            <a:r>
              <a:rPr lang="en-US" dirty="0" err="1" smtClean="0"/>
              <a:t>Phys</a:t>
            </a:r>
            <a:r>
              <a:rPr lang="en-US" dirty="0" smtClean="0"/>
              <a:t> G in 2017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Content planned: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Experimental facilities and methods (on invitation</a:t>
            </a:r>
            <a:r>
              <a:rPr lang="en-US" dirty="0" smtClean="0">
                <a:solidFill>
                  <a:srgbClr val="008000"/>
                </a:solidFill>
              </a:rPr>
              <a:t>). 15-20 pages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16 invited papers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3 invited contributions by theoreticians: A, </a:t>
            </a:r>
            <a:r>
              <a:rPr lang="en-US" dirty="0" err="1" smtClean="0">
                <a:solidFill>
                  <a:srgbClr val="008000"/>
                </a:solidFill>
              </a:rPr>
              <a:t>Schrenk</a:t>
            </a:r>
            <a:r>
              <a:rPr lang="en-US" dirty="0" smtClean="0">
                <a:solidFill>
                  <a:srgbClr val="008000"/>
                </a:solidFill>
              </a:rPr>
              <a:t>, A. </a:t>
            </a:r>
            <a:r>
              <a:rPr lang="en-US" dirty="0" err="1" smtClean="0">
                <a:solidFill>
                  <a:srgbClr val="008000"/>
                </a:solidFill>
              </a:rPr>
              <a:t>Poves</a:t>
            </a:r>
            <a:r>
              <a:rPr lang="en-US" dirty="0" smtClean="0">
                <a:solidFill>
                  <a:srgbClr val="008000"/>
                </a:solidFill>
              </a:rPr>
              <a:t> , J. </a:t>
            </a:r>
            <a:r>
              <a:rPr lang="en-US" dirty="0" err="1" smtClean="0">
                <a:solidFill>
                  <a:srgbClr val="008000"/>
                </a:solidFill>
              </a:rPr>
              <a:t>Dobaczewski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>
                <a:solidFill>
                  <a:srgbClr val="008000"/>
                </a:solidFill>
              </a:rPr>
              <a:t>Articles by </a:t>
            </a:r>
            <a:r>
              <a:rPr lang="en-US" dirty="0" smtClean="0">
                <a:solidFill>
                  <a:srgbClr val="008000"/>
                </a:solidFill>
              </a:rPr>
              <a:t>submission: expected 15 contributions</a:t>
            </a:r>
          </a:p>
          <a:p>
            <a:r>
              <a:rPr lang="en-US" dirty="0" smtClean="0"/>
              <a:t>Content: 5 already fully accepted!!</a:t>
            </a:r>
            <a:endParaRPr lang="en-US" dirty="0"/>
          </a:p>
          <a:p>
            <a:pPr lvl="1"/>
            <a:r>
              <a:rPr lang="en-US" dirty="0"/>
              <a:t>Experimental facilities and </a:t>
            </a:r>
            <a:r>
              <a:rPr lang="en-US" dirty="0" smtClean="0"/>
              <a:t>methods</a:t>
            </a:r>
          </a:p>
          <a:p>
            <a:pPr lvl="2"/>
            <a:r>
              <a:rPr lang="en-US" dirty="0" smtClean="0"/>
              <a:t>14 received and </a:t>
            </a:r>
            <a:r>
              <a:rPr lang="en-US" dirty="0" smtClean="0">
                <a:solidFill>
                  <a:srgbClr val="FF0000"/>
                </a:solidFill>
              </a:rPr>
              <a:t>4 pending to be received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invited </a:t>
            </a:r>
            <a:r>
              <a:rPr lang="en-US" dirty="0"/>
              <a:t>contributions by </a:t>
            </a:r>
            <a:r>
              <a:rPr lang="en-US" dirty="0" smtClean="0"/>
              <a:t>theoreticians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2 received and </a:t>
            </a:r>
            <a:r>
              <a:rPr lang="en-US" dirty="0" smtClean="0">
                <a:solidFill>
                  <a:srgbClr val="FF0000"/>
                </a:solidFill>
              </a:rPr>
              <a:t>1 pending.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Articles by submission: </a:t>
            </a:r>
            <a:endParaRPr lang="en-US" dirty="0" smtClean="0"/>
          </a:p>
          <a:p>
            <a:pPr lvl="2"/>
            <a:r>
              <a:rPr lang="en-US" dirty="0" smtClean="0"/>
              <a:t>11 contributions received: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Contact person in IOP </a:t>
            </a:r>
            <a:r>
              <a:rPr lang="en-US" b="1" dirty="0" smtClean="0"/>
              <a:t>Claire </a:t>
            </a:r>
            <a:r>
              <a:rPr lang="en-US" b="1" dirty="0" err="1" smtClean="0"/>
              <a:t>Fullarton</a:t>
            </a:r>
            <a:r>
              <a:rPr lang="en-US" dirty="0" smtClean="0"/>
              <a:t>: </a:t>
            </a:r>
            <a:r>
              <a:rPr lang="en-US" dirty="0" err="1" smtClean="0"/>
              <a:t>Claire.fullarton@iop.org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2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1050726" y="151308"/>
            <a:ext cx="8705850" cy="4168775"/>
          </a:xfrm>
          <a:prstGeom prst="rect">
            <a:avLst/>
          </a:prstGeom>
          <a:extLst/>
        </p:spPr>
        <p:txBody>
          <a:bodyPr/>
          <a:lstStyle/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800" b="1" u="sng" kern="0" dirty="0" smtClean="0">
                <a:solidFill>
                  <a:srgbClr val="000099"/>
                </a:solidFill>
                <a:latin typeface="Times New Roman" charset="0"/>
              </a:rPr>
              <a:t>Management Group: ENSAR2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endParaRPr lang="en-US" b="1" kern="0" dirty="0" smtClean="0">
              <a:solidFill>
                <a:srgbClr val="000099"/>
              </a:solidFill>
              <a:latin typeface="Times New Roman" charset="0"/>
            </a:endParaRP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latin typeface="Times New Roman" charset="0"/>
              </a:rPr>
              <a:t>Coordinator: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Muhsin N. Harakeh</a:t>
            </a:r>
            <a:endParaRPr lang="en-GB" sz="2400" b="1" kern="0" dirty="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Deputy Coordinator: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Marek Lewitowicz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Manager: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Ketel Turzó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Financial Officer: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Veronique Vandevoorde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Administrative Officer: 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Sandrine Dubromel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endParaRPr lang="en-US" sz="1600" b="1" kern="0" dirty="0" smtClean="0">
              <a:solidFill>
                <a:srgbClr val="000000"/>
              </a:solidFill>
              <a:latin typeface="Times New Roman" charset="0"/>
            </a:endParaRP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800" b="1" u="sng" kern="0" dirty="0" smtClean="0">
                <a:solidFill>
                  <a:srgbClr val="000099"/>
                </a:solidFill>
                <a:latin typeface="Times New Roman" charset="0"/>
              </a:rPr>
              <a:t>Executive Board of PCC (first meeting 13</a:t>
            </a:r>
            <a:r>
              <a:rPr lang="en-US" sz="2800" b="1" u="sng" kern="0" baseline="30000" dirty="0" smtClean="0">
                <a:solidFill>
                  <a:srgbClr val="000099"/>
                </a:solidFill>
                <a:latin typeface="Times New Roman" charset="0"/>
              </a:rPr>
              <a:t>th</a:t>
            </a:r>
            <a:r>
              <a:rPr lang="en-US" sz="2800" b="1" u="sng" kern="0" dirty="0" smtClean="0">
                <a:solidFill>
                  <a:srgbClr val="000099"/>
                </a:solidFill>
                <a:latin typeface="Times New Roman" charset="0"/>
              </a:rPr>
              <a:t> /10/2016)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TNAs:</a:t>
            </a:r>
            <a:r>
              <a:rPr lang="en-US" sz="2400" b="1" kern="0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Maria G. Borge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n-US" sz="2400" b="1" kern="0" dirty="0" smtClean="0">
                <a:solidFill>
                  <a:srgbClr val="000099"/>
                </a:solidFill>
                <a:latin typeface="Times New Roman" charset="0"/>
              </a:rPr>
              <a:t>Ari Jokinen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00"/>
                </a:solidFill>
                <a:latin typeface="Times New Roman" charset="0"/>
              </a:rPr>
              <a:t>NAs:</a:t>
            </a:r>
            <a:r>
              <a:rPr lang="en-US" sz="2400" b="1" kern="0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Andres Gadea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 charset="0"/>
              </a:rPr>
              <a:t>	</a:t>
            </a:r>
            <a:r>
              <a:rPr lang="en-US" sz="2400" b="1" kern="0" dirty="0" smtClean="0">
                <a:solidFill>
                  <a:srgbClr val="000099"/>
                </a:solidFill>
                <a:latin typeface="Times New Roman" charset="0"/>
              </a:rPr>
              <a:t>Olaf Tengblad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latin typeface="Times New Roman" charset="0"/>
              </a:rPr>
              <a:t>JRAs:	</a:t>
            </a:r>
            <a:r>
              <a:rPr lang="en-US" sz="2400" b="1" kern="0" dirty="0" smtClean="0">
                <a:solidFill>
                  <a:srgbClr val="FF0000"/>
                </a:solidFill>
                <a:latin typeface="Times New Roman" charset="0"/>
              </a:rPr>
              <a:t>Sylvia M. Lenzi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2400" b="1" kern="0" dirty="0" smtClean="0">
                <a:solidFill>
                  <a:srgbClr val="000099"/>
                </a:solidFill>
                <a:latin typeface="Times New Roman" charset="0"/>
              </a:rPr>
              <a:t>	Christoph Scheidenberger</a:t>
            </a:r>
            <a:endParaRPr lang="en-GB" sz="2800" b="1" kern="0" dirty="0">
              <a:solidFill>
                <a:srgbClr val="000099"/>
              </a:solidFill>
              <a:latin typeface="Times New Roman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  <a:defRPr/>
            </a:pPr>
            <a:endParaRPr lang="en-GB" sz="2800" b="1" kern="0" dirty="0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7" name="Imagen 6" descr="Screen Shot 2016-06-27 at 18.4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100" y="-44028"/>
            <a:ext cx="32639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849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CF557E93-FE90-4A7D-BCAF-0E2EF9AC4AA5}" type="slidenum">
              <a:rPr lang="en-GB" altLang="fr-FR" sz="1600" smtClean="0">
                <a:latin typeface="Times New Roman" panose="02020603050405020304" pitchFamily="18" charset="0"/>
              </a:rPr>
              <a:pPr/>
              <a:t>9</a:t>
            </a:fld>
            <a:endParaRPr lang="en-GB" altLang="fr-FR" sz="1600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251520" y="548680"/>
            <a:ext cx="4459089" cy="4680520"/>
          </a:xfrm>
          <a:prstGeom prst="rect">
            <a:avLst/>
          </a:prstGeom>
          <a:extLst/>
        </p:spPr>
        <p:txBody>
          <a:bodyPr/>
          <a:lstStyle/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GB" b="1" kern="0" dirty="0" smtClean="0">
                <a:latin typeface="Times New Roman" charset="0"/>
              </a:rPr>
              <a:t>	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GANIL-SPIRAL2 </a:t>
            </a: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(France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)</a:t>
            </a:r>
            <a:endParaRPr lang="en-GB" b="1" kern="0" dirty="0">
              <a:solidFill>
                <a:srgbClr val="00009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LNL-LNS (INFN, Italy)</a:t>
            </a:r>
            <a:endParaRPr lang="en-GB" b="1" kern="0" dirty="0">
              <a:solidFill>
                <a:srgbClr val="00009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ISOLDE (CERN, Switzerland)</a:t>
            </a: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JYFL (Finland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)</a:t>
            </a:r>
            <a:endParaRPr lang="en-GB" b="1" kern="0" dirty="0">
              <a:solidFill>
                <a:srgbClr val="00009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ALTO (CNRS, France)</a:t>
            </a: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GSI (Germany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)</a:t>
            </a:r>
            <a:endParaRPr lang="en-GB" b="1" kern="0" dirty="0">
              <a:solidFill>
                <a:srgbClr val="00009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KVI-CART </a:t>
            </a: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(The Netherlands)</a:t>
            </a: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NLC (HIL/IFJ PAN, Poland</a:t>
            </a: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)</a:t>
            </a: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GB" b="1" kern="0" dirty="0" smtClean="0">
                <a:solidFill>
                  <a:srgbClr val="000090"/>
                </a:solidFill>
                <a:latin typeface="Times New Roman" charset="0"/>
              </a:rPr>
              <a:t>IFIN-HH/ELI-NP (</a:t>
            </a: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Romania)</a:t>
            </a: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b="1" kern="0" dirty="0">
                <a:solidFill>
                  <a:srgbClr val="000090"/>
                </a:solidFill>
                <a:latin typeface="Times New Roman" charset="0"/>
              </a:rPr>
              <a:t> ECT* (Italy)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  <a:defRPr/>
            </a:pPr>
            <a:endParaRPr lang="en-GB" sz="2800" b="1" kern="0" dirty="0">
              <a:latin typeface="Times New Roman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  <a:defRPr/>
            </a:pPr>
            <a:endParaRPr lang="en-GB" sz="2800" b="1" kern="0" dirty="0">
              <a:latin typeface="Times New Roman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51920" y="548680"/>
            <a:ext cx="5472608" cy="609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FF0000"/>
                </a:solidFill>
                <a:latin typeface="Times New Roman" charset="0"/>
              </a:rPr>
              <a:t>PASPAG: Particle and gamma </a:t>
            </a:r>
            <a:r>
              <a:rPr lang="en-GB" sz="2000" b="1" kern="0" dirty="0" smtClean="0">
                <a:solidFill>
                  <a:srgbClr val="FF0000"/>
                </a:solidFill>
                <a:latin typeface="Times New Roman" charset="0"/>
              </a:rPr>
              <a:t>detection </a:t>
            </a:r>
            <a:r>
              <a:rPr lang="en-GB" sz="2000" b="1" kern="0" dirty="0" err="1" smtClean="0">
                <a:solidFill>
                  <a:srgbClr val="FF0000"/>
                </a:solidFill>
                <a:latin typeface="Times New Roman" charset="0"/>
              </a:rPr>
              <a:t>Olof</a:t>
            </a:r>
            <a:r>
              <a:rPr lang="en-GB" sz="2000" b="1" kern="0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GB" sz="2000" b="1" kern="0" dirty="0" err="1">
                <a:solidFill>
                  <a:srgbClr val="FF0000"/>
                </a:solidFill>
                <a:latin typeface="Times New Roman" charset="0"/>
              </a:rPr>
              <a:t>Tengblad</a:t>
            </a:r>
            <a:endParaRPr lang="en-GB" sz="2000" b="1" kern="0" dirty="0">
              <a:solidFill>
                <a:srgbClr val="FF000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latin typeface="Times New Roman" charset="0"/>
              </a:rPr>
              <a:t> </a:t>
            </a:r>
            <a:r>
              <a:rPr lang="en-GB" sz="2000" b="1" kern="0" dirty="0" err="1">
                <a:latin typeface="Times New Roman" charset="0"/>
              </a:rPr>
              <a:t>PSeGe</a:t>
            </a:r>
            <a:r>
              <a:rPr lang="en-GB" sz="2000" b="1" kern="0" dirty="0">
                <a:latin typeface="Times New Roman" charset="0"/>
              </a:rPr>
              <a:t>: AGATA detector + </a:t>
            </a:r>
            <a:r>
              <a:rPr lang="en-GB" sz="2000" b="1" kern="0" dirty="0" smtClean="0">
                <a:latin typeface="Times New Roman" charset="0"/>
              </a:rPr>
              <a:t>applications (</a:t>
            </a:r>
            <a:r>
              <a:rPr lang="en-US" sz="2000" b="1" kern="0" dirty="0" smtClean="0">
                <a:latin typeface="Times New Roman" charset="0"/>
              </a:rPr>
              <a:t>Andres </a:t>
            </a:r>
            <a:r>
              <a:rPr lang="en-US" sz="2000" b="1" kern="0" dirty="0" err="1" smtClean="0">
                <a:latin typeface="Times New Roman" charset="0"/>
              </a:rPr>
              <a:t>Gadea</a:t>
            </a:r>
            <a:r>
              <a:rPr lang="en-US" sz="2000" b="1" kern="0" dirty="0" smtClean="0">
                <a:latin typeface="Times New Roman" charset="0"/>
              </a:rPr>
              <a:t>)</a:t>
            </a:r>
            <a:endParaRPr lang="en-GB" sz="2000" b="1" kern="0" dirty="0"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en-GB" sz="2000" b="1" kern="0" dirty="0" err="1">
                <a:latin typeface="Times New Roman" charset="0"/>
              </a:rPr>
              <a:t>TheoS</a:t>
            </a:r>
            <a:r>
              <a:rPr lang="en-GB" sz="2000" b="1" kern="0" dirty="0">
                <a:latin typeface="Times New Roman" charset="0"/>
              </a:rPr>
              <a:t>: Theory of Nuclear Structure &amp; </a:t>
            </a:r>
            <a:r>
              <a:rPr lang="en-GB" sz="2000" b="1" kern="0" dirty="0" smtClean="0">
                <a:latin typeface="Times New Roman" charset="0"/>
              </a:rPr>
              <a:t>Reactions (</a:t>
            </a:r>
            <a:r>
              <a:rPr lang="en-US" sz="2000" b="1" kern="0" dirty="0" smtClean="0">
                <a:latin typeface="Times New Roman" charset="0"/>
              </a:rPr>
              <a:t>Denis </a:t>
            </a:r>
            <a:r>
              <a:rPr lang="en-US" sz="2000" b="1" kern="0" dirty="0" err="1" smtClean="0">
                <a:latin typeface="Times New Roman" charset="0"/>
              </a:rPr>
              <a:t>Lacroix</a:t>
            </a:r>
            <a:r>
              <a:rPr lang="en-US" sz="2000" b="1" kern="0" dirty="0" smtClean="0">
                <a:latin typeface="Times New Roman" charset="0"/>
              </a:rPr>
              <a:t>)</a:t>
            </a:r>
            <a:endParaRPr lang="en-GB" sz="2000" b="1" kern="0" dirty="0"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FF0000"/>
                </a:solidFill>
                <a:latin typeface="Times New Roman" charset="0"/>
              </a:rPr>
              <a:t> RESIST: Resonant ionisation techniques for </a:t>
            </a:r>
            <a:r>
              <a:rPr lang="en-GB" sz="2000" b="1" kern="0" dirty="0" smtClean="0">
                <a:solidFill>
                  <a:srgbClr val="FF0000"/>
                </a:solidFill>
                <a:latin typeface="Times New Roman" charset="0"/>
              </a:rPr>
              <a:t>separators (</a:t>
            </a:r>
            <a:r>
              <a:rPr lang="en-US" sz="2000" b="1" kern="0" dirty="0" smtClean="0">
                <a:solidFill>
                  <a:srgbClr val="FF0000"/>
                </a:solidFill>
                <a:latin typeface="Times New Roman" charset="0"/>
              </a:rPr>
              <a:t>Ian Moore)</a:t>
            </a:r>
            <a:endParaRPr lang="en-GB" sz="2000" b="1" kern="0" dirty="0">
              <a:solidFill>
                <a:srgbClr val="FF000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latin typeface="Times New Roman" charset="0"/>
              </a:rPr>
              <a:t> </a:t>
            </a:r>
            <a:r>
              <a:rPr lang="en-GB" sz="2000" b="1" kern="0" dirty="0" err="1">
                <a:latin typeface="Times New Roman" charset="0"/>
              </a:rPr>
              <a:t>SATNuRSE</a:t>
            </a:r>
            <a:r>
              <a:rPr lang="en-GB" sz="2000" b="1" kern="0" dirty="0">
                <a:latin typeface="Times New Roman" charset="0"/>
              </a:rPr>
              <a:t>: Simulations and analysis </a:t>
            </a:r>
            <a:r>
              <a:rPr lang="en-GB" sz="2000" b="1" kern="0" dirty="0" smtClean="0">
                <a:latin typeface="Times New Roman" charset="0"/>
              </a:rPr>
              <a:t>tools (</a:t>
            </a:r>
            <a:r>
              <a:rPr lang="en-US" sz="2000" b="1" kern="0" dirty="0" smtClean="0">
                <a:latin typeface="Times New Roman" charset="0"/>
              </a:rPr>
              <a:t>Nasser </a:t>
            </a:r>
            <a:r>
              <a:rPr lang="en-US" sz="2000" b="1" kern="0" dirty="0" err="1" smtClean="0">
                <a:latin typeface="Times New Roman" charset="0"/>
              </a:rPr>
              <a:t>Kalantar</a:t>
            </a:r>
            <a:r>
              <a:rPr lang="en-US" sz="2000" b="1" kern="0" dirty="0" smtClean="0">
                <a:latin typeface="Times New Roman" charset="0"/>
              </a:rPr>
              <a:t>)</a:t>
            </a:r>
            <a:endParaRPr lang="en-US" sz="2000" b="1" kern="0" dirty="0">
              <a:latin typeface="Times New Roman" charset="0"/>
            </a:endParaRPr>
          </a:p>
          <a:p>
            <a:pPr lvl="2">
              <a:spcBef>
                <a:spcPct val="20000"/>
              </a:spcBef>
              <a:defRPr/>
            </a:pPr>
            <a:r>
              <a:rPr lang="en-GB" sz="2000" b="1" kern="0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GB" sz="2000" b="1" kern="0" dirty="0">
                <a:solidFill>
                  <a:srgbClr val="FF0000"/>
                </a:solidFill>
                <a:latin typeface="Times New Roman" charset="0"/>
              </a:rPr>
              <a:t>EURISOL facility (all stages)</a:t>
            </a:r>
          </a:p>
          <a:p>
            <a:pPr lvl="2">
              <a:spcBef>
                <a:spcPct val="20000"/>
              </a:spcBef>
              <a:defRPr/>
            </a:pPr>
            <a:r>
              <a:rPr lang="en-US" sz="2000" b="1" kern="0" dirty="0">
                <a:solidFill>
                  <a:srgbClr val="FF0000"/>
                </a:solidFill>
                <a:latin typeface="Times New Roman" charset="0"/>
              </a:rPr>
              <a:t>	</a:t>
            </a:r>
            <a:r>
              <a:rPr lang="en-US" sz="2000" b="1" kern="0" dirty="0" err="1">
                <a:solidFill>
                  <a:srgbClr val="FF0000"/>
                </a:solidFill>
                <a:latin typeface="Times New Roman" charset="0"/>
              </a:rPr>
              <a:t>Yorick</a:t>
            </a:r>
            <a:r>
              <a:rPr lang="en-US" sz="2000" b="1" kern="0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sz="2000" b="1" kern="0" dirty="0" err="1">
                <a:solidFill>
                  <a:srgbClr val="FF0000"/>
                </a:solidFill>
                <a:latin typeface="Times New Roman" charset="0"/>
              </a:rPr>
              <a:t>Blumenfeld</a:t>
            </a:r>
            <a:endParaRPr lang="en-GB" sz="2000" b="1" kern="0" dirty="0">
              <a:solidFill>
                <a:srgbClr val="FF0000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GB" sz="2000" b="1" kern="0" dirty="0">
                <a:latin typeface="Times New Roman" charset="0"/>
              </a:rPr>
              <a:t> </a:t>
            </a:r>
            <a:r>
              <a:rPr lang="en-GB" sz="2000" b="1" kern="0" dirty="0" err="1">
                <a:latin typeface="Times New Roman" charset="0"/>
              </a:rPr>
              <a:t>TecHIBA</a:t>
            </a:r>
            <a:r>
              <a:rPr lang="en-GB" sz="2000" b="1" kern="0" dirty="0">
                <a:latin typeface="Times New Roman" charset="0"/>
              </a:rPr>
              <a:t>: Stable ion beams + medical </a:t>
            </a:r>
            <a:r>
              <a:rPr lang="en-GB" sz="2000" b="1" kern="0" dirty="0" smtClean="0">
                <a:latin typeface="Times New Roman" charset="0"/>
              </a:rPr>
              <a:t>isotopes </a:t>
            </a:r>
            <a:r>
              <a:rPr lang="en-US" sz="2000" b="1" kern="0" dirty="0" smtClean="0">
                <a:latin typeface="Times New Roman" charset="0"/>
              </a:rPr>
              <a:t>(</a:t>
            </a:r>
            <a:r>
              <a:rPr lang="en-US" sz="2000" b="1" kern="0" dirty="0" err="1" smtClean="0">
                <a:latin typeface="Times New Roman" charset="0"/>
              </a:rPr>
              <a:t>Faiçal</a:t>
            </a:r>
            <a:r>
              <a:rPr lang="en-US" sz="2000" b="1" kern="0" dirty="0" smtClean="0">
                <a:latin typeface="Times New Roman" charset="0"/>
              </a:rPr>
              <a:t> </a:t>
            </a:r>
            <a:r>
              <a:rPr lang="en-US" sz="2000" b="1" kern="0" dirty="0" err="1" smtClean="0">
                <a:latin typeface="Times New Roman" charset="0"/>
              </a:rPr>
              <a:t>Azaiez</a:t>
            </a:r>
            <a:r>
              <a:rPr lang="en-US" sz="2000" b="1" kern="0" dirty="0" smtClean="0">
                <a:latin typeface="Times New Roman" charset="0"/>
              </a:rPr>
              <a:t>)</a:t>
            </a:r>
            <a:endParaRPr lang="en-GB" sz="2000" b="1" kern="0" dirty="0">
              <a:latin typeface="Times New Roman" charset="0"/>
            </a:endParaRPr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259632" y="1166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 Black"/>
                <a:cs typeface="Arial Black"/>
              </a:rPr>
              <a:t>TNA</a:t>
            </a:r>
            <a:endParaRPr lang="es-ES" dirty="0">
              <a:latin typeface="Arial Black"/>
              <a:cs typeface="Arial Black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148064" y="2606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 Black"/>
                <a:cs typeface="Arial Black"/>
              </a:rPr>
              <a:t>JRA</a:t>
            </a:r>
            <a:endParaRPr lang="es-ES" dirty="0">
              <a:latin typeface="Arial Black"/>
              <a:cs typeface="Arial Black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59632" y="3933056"/>
            <a:ext cx="3600400" cy="2806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 Black"/>
                <a:cs typeface="Arial Black"/>
              </a:rPr>
              <a:t>NA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ES" b="1" dirty="0" smtClean="0"/>
              <a:t>FISCO</a:t>
            </a:r>
            <a:r>
              <a:rPr lang="es-ES" dirty="0" smtClean="0"/>
              <a:t>, 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s-ES" b="1" dirty="0" smtClean="0"/>
              <a:t>NUSPRA</a:t>
            </a:r>
            <a:r>
              <a:rPr lang="es-ES" dirty="0" smtClean="0"/>
              <a:t> </a:t>
            </a:r>
            <a:r>
              <a:rPr lang="es-ES" dirty="0" smtClean="0">
                <a:solidFill>
                  <a:srgbClr val="000090"/>
                </a:solidFill>
              </a:rPr>
              <a:t>(Ch </a:t>
            </a:r>
            <a:r>
              <a:rPr lang="es-ES" dirty="0" err="1" smtClean="0">
                <a:solidFill>
                  <a:srgbClr val="000090"/>
                </a:solidFill>
              </a:rPr>
              <a:t>Scheidenberger</a:t>
            </a:r>
            <a:r>
              <a:rPr lang="es-ES" dirty="0" smtClean="0">
                <a:solidFill>
                  <a:srgbClr val="000090"/>
                </a:solidFill>
              </a:rPr>
              <a:t>) </a:t>
            </a:r>
            <a:r>
              <a:rPr lang="es-ES" dirty="0" smtClean="0"/>
              <a:t>, </a:t>
            </a:r>
            <a:r>
              <a:rPr lang="es-ES" b="1" dirty="0" smtClean="0"/>
              <a:t>MIDAS</a:t>
            </a:r>
            <a:r>
              <a:rPr lang="es-ES" dirty="0" smtClean="0"/>
              <a:t> </a:t>
            </a:r>
            <a:r>
              <a:rPr lang="es-ES" dirty="0" smtClean="0">
                <a:solidFill>
                  <a:srgbClr val="000090"/>
                </a:solidFill>
              </a:rPr>
              <a:t>(H. </a:t>
            </a:r>
            <a:r>
              <a:rPr lang="es-ES" dirty="0" err="1" smtClean="0">
                <a:solidFill>
                  <a:srgbClr val="000090"/>
                </a:solidFill>
              </a:rPr>
              <a:t>Koivisto</a:t>
            </a:r>
            <a:r>
              <a:rPr lang="es-ES" dirty="0" smtClean="0">
                <a:solidFill>
                  <a:srgbClr val="000090"/>
                </a:solidFill>
              </a:rPr>
              <a:t>), </a:t>
            </a:r>
            <a:r>
              <a:rPr lang="es-ES" b="1" dirty="0" smtClean="0"/>
              <a:t>NUSPIN</a:t>
            </a:r>
            <a:r>
              <a:rPr lang="es-ES" dirty="0" smtClean="0"/>
              <a:t> (</a:t>
            </a:r>
            <a:r>
              <a:rPr lang="es-ES" dirty="0" smtClean="0">
                <a:solidFill>
                  <a:srgbClr val="000090"/>
                </a:solidFill>
              </a:rPr>
              <a:t>S. </a:t>
            </a:r>
            <a:r>
              <a:rPr lang="es-ES" dirty="0" err="1" smtClean="0">
                <a:solidFill>
                  <a:srgbClr val="000090"/>
                </a:solidFill>
              </a:rPr>
              <a:t>Lenzi</a:t>
            </a:r>
            <a:r>
              <a:rPr lang="es-ES" dirty="0" smtClean="0">
                <a:solidFill>
                  <a:srgbClr val="000090"/>
                </a:solidFill>
              </a:rPr>
              <a:t>), </a:t>
            </a:r>
            <a:r>
              <a:rPr lang="es-ES" b="1" dirty="0" err="1" smtClean="0"/>
              <a:t>MediNet</a:t>
            </a:r>
            <a:r>
              <a:rPr lang="es-ES" dirty="0" smtClean="0"/>
              <a:t> </a:t>
            </a:r>
            <a:r>
              <a:rPr lang="en-GB" sz="2400" kern="0" dirty="0" smtClean="0">
                <a:solidFill>
                  <a:srgbClr val="000090"/>
                </a:solidFill>
                <a:latin typeface="Times New Roman" charset="0"/>
              </a:rPr>
              <a:t>(</a:t>
            </a:r>
            <a:r>
              <a:rPr lang="en-GB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P. </a:t>
            </a:r>
            <a:r>
              <a:rPr lang="en-US" dirty="0" err="1" smtClean="0">
                <a:solidFill>
                  <a:srgbClr val="000090"/>
                </a:solidFill>
                <a:latin typeface="Calibri"/>
                <a:cs typeface="Calibri"/>
              </a:rPr>
              <a:t>Thirolf</a:t>
            </a:r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000090"/>
                </a:solidFill>
                <a:latin typeface="Calibri"/>
                <a:cs typeface="Calibri"/>
              </a:rPr>
              <a:t>&amp; </a:t>
            </a:r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G. </a:t>
            </a:r>
            <a:r>
              <a:rPr lang="en-US" dirty="0" err="1" smtClean="0">
                <a:solidFill>
                  <a:srgbClr val="000090"/>
                </a:solidFill>
                <a:latin typeface="Calibri"/>
                <a:cs typeface="Calibri"/>
              </a:rPr>
              <a:t>Magrin</a:t>
            </a:r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),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  </a:t>
            </a:r>
            <a:r>
              <a:rPr lang="en-US" b="1" dirty="0" smtClean="0">
                <a:latin typeface="Calibri"/>
                <a:cs typeface="Calibri"/>
              </a:rPr>
              <a:t>GDS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Calibri"/>
                <a:cs typeface="Calibri"/>
              </a:rPr>
              <a:t>(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  <a:cs typeface="Calibri"/>
              </a:rPr>
              <a:t>Grinyer</a:t>
            </a:r>
            <a:r>
              <a:rPr lang="en-US" b="1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, ENSAFF (</a:t>
            </a:r>
            <a:r>
              <a:rPr lang="en-US" b="1" dirty="0" smtClean="0">
                <a:solidFill>
                  <a:srgbClr val="000090"/>
                </a:solidFill>
                <a:latin typeface="Calibri"/>
                <a:cs typeface="Calibri"/>
              </a:rPr>
              <a:t>S. </a:t>
            </a:r>
            <a:r>
              <a:rPr lang="en-US" b="1" dirty="0" err="1" smtClean="0">
                <a:solidFill>
                  <a:srgbClr val="000090"/>
                </a:solidFill>
                <a:latin typeface="Calibri"/>
                <a:cs typeface="Calibri"/>
              </a:rPr>
              <a:t>Harisopulos</a:t>
            </a:r>
            <a:r>
              <a:rPr lang="en-US" b="1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, </a:t>
            </a:r>
            <a:r>
              <a:rPr lang="en-US" b="1" dirty="0" err="1" smtClean="0">
                <a:solidFill>
                  <a:srgbClr val="002060"/>
                </a:solidFill>
                <a:latin typeface="Calibri"/>
                <a:cs typeface="Calibri"/>
              </a:rPr>
              <a:t>NuPIA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 (Nuclear </a:t>
            </a:r>
            <a:r>
              <a:rPr lang="en-US" b="1" dirty="0" err="1" smtClean="0">
                <a:solidFill>
                  <a:srgbClr val="002060"/>
                </a:solidFill>
                <a:latin typeface="Calibri"/>
                <a:cs typeface="Calibri"/>
              </a:rPr>
              <a:t>phys</a:t>
            </a:r>
            <a:r>
              <a:rPr lang="en-US" b="1" dirty="0" smtClean="0">
                <a:solidFill>
                  <a:srgbClr val="002060"/>
                </a:solidFill>
                <a:latin typeface="Calibri"/>
                <a:cs typeface="Calibri"/>
              </a:rPr>
              <a:t> Innovation)</a:t>
            </a:r>
            <a:endParaRPr lang="en-US" b="1" dirty="0">
              <a:solidFill>
                <a:srgbClr val="002060"/>
              </a:solidFill>
              <a:latin typeface="Calibri"/>
              <a:cs typeface="Calibri"/>
            </a:endParaRPr>
          </a:p>
          <a:p>
            <a:endParaRPr lang="es-ES" dirty="0"/>
          </a:p>
        </p:txBody>
      </p:sp>
      <p:pic>
        <p:nvPicPr>
          <p:cNvPr id="11" name="Imagen 10" descr="Screen Shot 2016-06-27 at 18.49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260" y="-99392"/>
            <a:ext cx="3263900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387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6917</TotalTime>
  <Words>1323</Words>
  <Application>Microsoft Macintosh PowerPoint</Application>
  <PresentationFormat>On-screen Show (4:3)</PresentationFormat>
  <Paragraphs>236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News of the ISOLDE Group 7th of February 2017</vt:lpstr>
      <vt:lpstr>Outline</vt:lpstr>
      <vt:lpstr>Associates &amp; Corresponding Associates &amp; staff</vt:lpstr>
      <vt:lpstr>Fellows &amp; Associates &amp; Corresponding Associates</vt:lpstr>
      <vt:lpstr>Doctoral Students</vt:lpstr>
      <vt:lpstr>PowerPoint Presentation</vt:lpstr>
      <vt:lpstr>ISOLDE Laboratory Portrait</vt:lpstr>
      <vt:lpstr>PowerPoint Presentation</vt:lpstr>
      <vt:lpstr>PowerPoint Presentation</vt:lpstr>
      <vt:lpstr>ENSAR2 @ CERN</vt:lpstr>
      <vt:lpstr>ENSAR2-TNA @ ISOLDE</vt:lpstr>
      <vt:lpstr>PowerPoint Presentation</vt:lpstr>
      <vt:lpstr>NuPECC News: Long Range Plan</vt:lpstr>
      <vt:lpstr>MoU</vt:lpstr>
      <vt:lpstr>Request from Holland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jose garcia borge</cp:lastModifiedBy>
  <cp:revision>568</cp:revision>
  <dcterms:created xsi:type="dcterms:W3CDTF">2012-03-08T16:06:15Z</dcterms:created>
  <dcterms:modified xsi:type="dcterms:W3CDTF">2017-02-07T07:44:53Z</dcterms:modified>
</cp:coreProperties>
</file>