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7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8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2" r:id="rId7"/>
    <p:sldMasterId id="2147483754" r:id="rId8"/>
    <p:sldMasterId id="2147483766" r:id="rId9"/>
  </p:sldMasterIdLst>
  <p:notesMasterIdLst>
    <p:notesMasterId r:id="rId33"/>
  </p:notesMasterIdLst>
  <p:sldIdLst>
    <p:sldId id="301" r:id="rId10"/>
    <p:sldId id="302" r:id="rId11"/>
    <p:sldId id="286" r:id="rId12"/>
    <p:sldId id="292" r:id="rId13"/>
    <p:sldId id="316" r:id="rId14"/>
    <p:sldId id="295" r:id="rId15"/>
    <p:sldId id="298" r:id="rId16"/>
    <p:sldId id="317" r:id="rId17"/>
    <p:sldId id="300" r:id="rId18"/>
    <p:sldId id="305" r:id="rId19"/>
    <p:sldId id="306" r:id="rId20"/>
    <p:sldId id="307" r:id="rId21"/>
    <p:sldId id="315" r:id="rId22"/>
    <p:sldId id="259" r:id="rId23"/>
    <p:sldId id="265" r:id="rId24"/>
    <p:sldId id="308" r:id="rId25"/>
    <p:sldId id="257" r:id="rId26"/>
    <p:sldId id="309" r:id="rId27"/>
    <p:sldId id="310" r:id="rId28"/>
    <p:sldId id="311" r:id="rId29"/>
    <p:sldId id="312" r:id="rId30"/>
    <p:sldId id="313" r:id="rId31"/>
    <p:sldId id="31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X</c:v>
          </c:tx>
          <c:spPr>
            <a:ln>
              <a:prstDash val="solid"/>
            </a:ln>
          </c:spPr>
          <c:xVal>
            <c:numRef>
              <c:f>'SSW2'!$D$20:$D$28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75.043999999999997</c:v>
                </c:pt>
              </c:numCache>
            </c:numRef>
          </c:xVal>
          <c:yVal>
            <c:numRef>
              <c:f>'SSW2'!$K$20:$K$28</c:f>
              <c:numCache>
                <c:formatCode>0.000</c:formatCode>
                <c:ptCount val="9"/>
                <c:pt idx="0">
                  <c:v>9.3159729999999996</c:v>
                </c:pt>
                <c:pt idx="1">
                  <c:v>8.5565339999999992</c:v>
                </c:pt>
                <c:pt idx="2">
                  <c:v>7.4894939999999997</c:v>
                </c:pt>
                <c:pt idx="3">
                  <c:v>6.2195410000000004</c:v>
                </c:pt>
                <c:pt idx="4">
                  <c:v>4.9186139999999998</c:v>
                </c:pt>
                <c:pt idx="5">
                  <c:v>3.6136249999999999</c:v>
                </c:pt>
                <c:pt idx="6">
                  <c:v>2.2872680000000001</c:v>
                </c:pt>
                <c:pt idx="7">
                  <c:v>1.102508</c:v>
                </c:pt>
                <c:pt idx="8">
                  <c:v>0.76080099999999995</c:v>
                </c:pt>
              </c:numCache>
            </c:numRef>
          </c:yVal>
          <c:smooth val="0"/>
        </c:ser>
        <c:ser>
          <c:idx val="1"/>
          <c:order val="1"/>
          <c:tx>
            <c:v>Y</c:v>
          </c:tx>
          <c:spPr>
            <a:ln>
              <a:prstDash val="dash"/>
            </a:ln>
          </c:spPr>
          <c:xVal>
            <c:numRef>
              <c:f>'SSW2'!$D$31:$D$39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75.043999999999997</c:v>
                </c:pt>
              </c:numCache>
            </c:numRef>
          </c:xVal>
          <c:yVal>
            <c:numRef>
              <c:f>'SSW2'!$K$31:$K$39</c:f>
              <c:numCache>
                <c:formatCode>0.000</c:formatCode>
                <c:ptCount val="9"/>
                <c:pt idx="0">
                  <c:v>9.3159729999999996</c:v>
                </c:pt>
                <c:pt idx="1">
                  <c:v>8.5972030000000004</c:v>
                </c:pt>
                <c:pt idx="2">
                  <c:v>7.5238449999999997</c:v>
                </c:pt>
                <c:pt idx="3">
                  <c:v>6.2486959999999998</c:v>
                </c:pt>
                <c:pt idx="4">
                  <c:v>4.9388430000000003</c:v>
                </c:pt>
                <c:pt idx="5">
                  <c:v>3.6332110000000002</c:v>
                </c:pt>
                <c:pt idx="6">
                  <c:v>2.290413</c:v>
                </c:pt>
                <c:pt idx="7">
                  <c:v>1.1351560000000001</c:v>
                </c:pt>
                <c:pt idx="8">
                  <c:v>0.75535099999999999</c:v>
                </c:pt>
              </c:numCache>
            </c:numRef>
          </c:yVal>
          <c:smooth val="0"/>
        </c:ser>
        <c:ser>
          <c:idx val="2"/>
          <c:order val="2"/>
          <c:tx>
            <c:v>Model</c:v>
          </c:tx>
          <c:marker>
            <c:symbol val="none"/>
          </c:marker>
          <c:xVal>
            <c:numRef>
              <c:f>Model!$A$3:$A$19</c:f>
              <c:numCache>
                <c:formatCode>General</c:formatCode>
                <c:ptCount val="1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45</c:v>
                </c:pt>
                <c:pt idx="11">
                  <c:v>50</c:v>
                </c:pt>
                <c:pt idx="12">
                  <c:v>55</c:v>
                </c:pt>
                <c:pt idx="13">
                  <c:v>60</c:v>
                </c:pt>
                <c:pt idx="14">
                  <c:v>65</c:v>
                </c:pt>
                <c:pt idx="15">
                  <c:v>70</c:v>
                </c:pt>
                <c:pt idx="16">
                  <c:v>75</c:v>
                </c:pt>
              </c:numCache>
            </c:numRef>
          </c:xVal>
          <c:yVal>
            <c:numRef>
              <c:f>Model!$B$3:$B$19</c:f>
              <c:numCache>
                <c:formatCode>General</c:formatCode>
                <c:ptCount val="17"/>
                <c:pt idx="0">
                  <c:v>8.8666225698000005</c:v>
                </c:pt>
                <c:pt idx="1">
                  <c:v>8.5459450322000006</c:v>
                </c:pt>
                <c:pt idx="2">
                  <c:v>8.1648578424</c:v>
                </c:pt>
                <c:pt idx="3">
                  <c:v>7.6942997059999998</c:v>
                </c:pt>
                <c:pt idx="4">
                  <c:v>7.1500168981999996</c:v>
                </c:pt>
                <c:pt idx="5">
                  <c:v>7.1500168981999996</c:v>
                </c:pt>
                <c:pt idx="6">
                  <c:v>6.5640135097999996</c:v>
                </c:pt>
                <c:pt idx="7">
                  <c:v>5.9524864370000001</c:v>
                </c:pt>
                <c:pt idx="8">
                  <c:v>5.3272484807999998</c:v>
                </c:pt>
                <c:pt idx="9">
                  <c:v>4.6937530383999997</c:v>
                </c:pt>
                <c:pt idx="10">
                  <c:v>4.0553023000000001</c:v>
                </c:pt>
                <c:pt idx="11">
                  <c:v>3.4123355352</c:v>
                </c:pt>
                <c:pt idx="12">
                  <c:v>2.7759116108000002</c:v>
                </c:pt>
                <c:pt idx="13">
                  <c:v>2.1197617792000001</c:v>
                </c:pt>
                <c:pt idx="14">
                  <c:v>1.5563690243999999</c:v>
                </c:pt>
                <c:pt idx="15">
                  <c:v>1.0865519954</c:v>
                </c:pt>
                <c:pt idx="16">
                  <c:v>0.72491308060000004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05472"/>
        <c:axId val="34507392"/>
      </c:scatterChart>
      <c:valAx>
        <c:axId val="3450547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stroke [mm]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34507392"/>
        <c:crossesAt val="-8.9999999999999999E+99"/>
        <c:crossBetween val="midCat"/>
      </c:valAx>
      <c:valAx>
        <c:axId val="34507392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integrated gradient [T]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34505472"/>
        <c:crossesAt val="-8.9999999999999999E+99"/>
        <c:crossBetween val="midCat"/>
      </c:valAx>
    </c:plotArea>
    <c:legend>
      <c:legendPos val="r"/>
      <c:layout>
        <c:manualLayout>
          <c:xMode val="edge"/>
          <c:yMode val="edge"/>
          <c:x val="0.8132598039215686"/>
          <c:y val="8.9410167035202742E-2"/>
          <c:w val="0.13811313107920334"/>
          <c:h val="0.21819499876169346"/>
        </c:manualLayout>
      </c:layout>
      <c:overlay val="1"/>
      <c:spPr>
        <a:solidFill>
          <a:srgbClr val="FFFFFF">
            <a:alpha val="70000"/>
          </a:srgbClr>
        </a:solidFill>
        <a:ln>
          <a:solidFill>
            <a:srgbClr val="000000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90C8C-8135-4A39-AEA9-8A1B036D6DBE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1A5BA-2AED-4822-89B9-A0D5C227F8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042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66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5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868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3008AD3-9742-4E6F-BCF8-3D73690201EF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321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CEEC152C-8A2B-44FD-B91F-EB4CDA8A4428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29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B1556A7-4B38-4DAC-916C-E1D80EAB73EC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828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1615A00-52EB-4F38-B68E-02885AC075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96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E02ED732-D589-408D-B688-4B2757026C98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058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97DB4239-E0C8-4E01-A744-5AFA34CC7B4B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787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8CCEBB7-D95B-45CC-ACF9-8F525BDC7B51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546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CFC17DE4-2A91-4D98-857E-B6957D8FD963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96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979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43BAB2E-50C2-4CBC-8D9D-054D684AB8BE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770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36" y="115888"/>
            <a:ext cx="8515928" cy="669203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4" y="877455"/>
            <a:ext cx="8552872" cy="500264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B8DE-92B3-4A0F-AB12-4DF1FCF370C2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09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40A2A-704B-4936-A86A-193833F8C0DA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111E2-1B1C-4B6F-9318-64B825D3AF3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660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3008AD3-9742-4E6F-BCF8-3D73690201EF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118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CEEC152C-8A2B-44FD-B91F-EB4CDA8A4428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6080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B1556A7-4B38-4DAC-916C-E1D80EAB73EC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3784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1615A00-52EB-4F38-B68E-02885AC075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397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E02ED732-D589-408D-B688-4B2757026C98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050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97DB4239-E0C8-4E01-A744-5AFA34CC7B4B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0344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8CCEBB7-D95B-45CC-ACF9-8F525BDC7B51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88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11089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CFC17DE4-2A91-4D98-857E-B6957D8FD963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43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43BAB2E-50C2-4CBC-8D9D-054D684AB8BE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581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36" y="115888"/>
            <a:ext cx="8515928" cy="669203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4" y="877455"/>
            <a:ext cx="8552872" cy="500264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B8DE-92B3-4A0F-AB12-4DF1FCF370C2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0313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40A2A-704B-4936-A86A-193833F8C0DA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111E2-1B1C-4B6F-9318-64B825D3AF3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2299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9EFA4-3C40-4CFA-B2B1-92FAD36D0EA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11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7F4C7-5920-4C6D-87B4-07679A01E15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16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81F6-B8EF-4D67-B182-DEFCC975125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1E41B-3B55-44C1-9566-C288540C7E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48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7DF6A-B752-4A21-9B70-32EAE17CEA4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9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9724B-3EEA-49B4-9CF2-FD44B884E0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88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3573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83188-3D30-4CFA-9531-5322F337B7E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82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6FC12-FE7C-41FD-A9CF-E7AC3E4D8CC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4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9BDEF-DF9C-4E55-9D6C-2269A16C0B5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1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6BC42-8A1D-4887-B90F-41EBE06C9EC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60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57ACE-A54F-443F-96BF-E13DF3CFB1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0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9EFA4-3C40-4CFA-B2B1-92FAD36D0EA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34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7F4C7-5920-4C6D-87B4-07679A01E15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52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81F6-B8EF-4D67-B182-DEFCC975125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54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1E41B-3B55-44C1-9566-C288540C7E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2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7DF6A-B752-4A21-9B70-32EAE17CEA4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84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496247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9724B-3EEA-49B4-9CF2-FD44B884E0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65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83188-3D30-4CFA-9531-5322F337B7E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2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6FC12-FE7C-41FD-A9CF-E7AC3E4D8CC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58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9BDEF-DF9C-4E55-9D6C-2269A16C0B5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09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6BC42-8A1D-4887-B90F-41EBE06C9EC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22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57ACE-A54F-443F-96BF-E13DF3CFB1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3F8E7-B960-4EF4-A73B-66C1E786C3C2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5485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E0F7E-845A-4571-ADAA-87E7C4035B3B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3752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CD944-4E3A-4EF0-B35B-81402E52D077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DDCBE-956F-4AC4-A497-AD8997895A5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200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6503E-BD4A-4FFD-B5FE-F214DB9274D4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5F307-A3D7-41C0-B98A-9A50BD3A06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281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74882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3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2571744"/>
            <a:ext cx="4040188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14686"/>
            <a:ext cx="4040188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2571744"/>
            <a:ext cx="4041775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14686"/>
            <a:ext cx="4041775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8156A-89A4-45A5-8AC3-6E275A8626CF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A12F6-D8FD-482C-8ACE-3090D814683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780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07577-4761-4B08-991E-CD66C8F9E315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6EE23-FD9F-43B7-90E0-702AA6F1409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4803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B66F5-E92F-433B-9609-E3EF0C633CAA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928DE-0092-4C4A-894B-9C6524E0B3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5343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3008313" cy="1090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57430"/>
            <a:ext cx="3008313" cy="37687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BC031-B488-41B8-BD76-E56ECB6E15BE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7BDD7-C360-4D13-8E09-55D214ABDB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6423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27835-CF22-4F46-B9A4-7C6EF5BF0238}" type="datetime1">
              <a:rPr lang="en-US">
                <a:solidFill>
                  <a:srgbClr val="000000"/>
                </a:solidFill>
              </a:rPr>
              <a:pPr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C4223-B9ED-4A2E-9910-F9DCD75B24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4413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5442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247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8199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1155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6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2011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32212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7976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626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1661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642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08232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9EFA4-3C40-4CFA-B2B1-92FAD36D0EA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05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7F4C7-5920-4C6D-87B4-07679A01E15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6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81F6-B8EF-4D67-B182-DEFCC975125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64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1E41B-3B55-44C1-9566-C288540C7E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81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7926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7DF6A-B752-4A21-9B70-32EAE17CEA4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53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9724B-3EEA-49B4-9CF2-FD44B884E0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68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83188-3D30-4CFA-9531-5322F337B7E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24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6FC12-FE7C-41FD-A9CF-E7AC3E4D8CC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39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9BDEF-DF9C-4E55-9D6C-2269A16C0B5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88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6BC42-8A1D-4887-B90F-41EBE06C9EC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85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57ACE-A54F-443F-96BF-E13DF3CFB1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6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9EFA4-3C40-4CFA-B2B1-92FAD36D0EA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8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7F4C7-5920-4C6D-87B4-07679A01E15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7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81F6-B8EF-4D67-B182-DEFCC975125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4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99943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1E41B-3B55-44C1-9566-C288540C7E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99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7DF6A-B752-4A21-9B70-32EAE17CEA4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7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9724B-3EEA-49B4-9CF2-FD44B884E0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1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83188-3D30-4CFA-9531-5322F337B7E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3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6FC12-FE7C-41FD-A9CF-E7AC3E4D8CC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76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9BDEF-DF9C-4E55-9D6C-2269A16C0B5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10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6BC42-8A1D-4887-B90F-41EBE06C9EC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3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57ACE-A54F-443F-96BF-E13DF3CFB1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04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B903A-3501-4DE2-902C-49480DB0C9D1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F08A1-9528-4CAB-A928-960AA44D7A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65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158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F6C69D-8288-48A6-B7A9-80F829D7BCAB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AC5E92-D581-43F6-BC86-EE10FEFEA67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1871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158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F6C69D-8288-48A6-B7A9-80F829D7BCAB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AC5E92-D581-43F6-BC86-EE10FEFEA67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18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Ben Shepherd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CLIC PM Quadrupoles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489C57-28E9-44F1-96CE-8CFCCB616C8C}" type="slidenum">
              <a:rPr lang="en-GB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95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Ben Shepherd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CLIC PM Quadrupoles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489C57-28E9-44F1-96CE-8CFCCB616C8C}" type="slidenum">
              <a:rPr lang="en-GB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659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0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E180C4-B78F-490F-9F37-9BBD271FCF08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1/10/2017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34148E-5DB7-480A-8EE2-5325B7920E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 userDrawn="1"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226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25/11/2016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N. Collomb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A87A8-9B33-47B4-8660-E48FCD3BA6D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162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Ben Shepherd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CLIC PM Quadrupoles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489C57-28E9-44F1-96CE-8CFCCB616C8C}" type="slidenum">
              <a:rPr lang="en-GB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27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Ben Shepherd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CLIC PM Quadrupoles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489C57-28E9-44F1-96CE-8CFCCB616C8C}" type="slidenum">
              <a:rPr lang="en-GB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59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Layout" Target="../slideLayouts/slideLayout46.xml"/><Relationship Id="rId7" Type="http://schemas.openxmlformats.org/officeDocument/2006/relationships/image" Target="../media/image20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124744"/>
            <a:ext cx="8207375" cy="2521744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Permanent </a:t>
            </a:r>
            <a:r>
              <a:rPr lang="en-US" sz="4000" b="1" dirty="0">
                <a:solidFill>
                  <a:schemeClr val="accent2"/>
                </a:solidFill>
                <a:latin typeface="Calibri" panose="020F0502020204030204" pitchFamily="34" charset="0"/>
              </a:rPr>
              <a:t>Magnet Quadrupoles </a:t>
            </a:r>
            <a:r>
              <a:rPr lang="en-US" sz="40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and Dipoles for CLIC</a:t>
            </a:r>
            <a:endParaRPr lang="en-GB" sz="4000" b="1" dirty="0" smtClean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3573015"/>
            <a:ext cx="8201025" cy="3046859"/>
          </a:xfrm>
        </p:spPr>
        <p:txBody>
          <a:bodyPr/>
          <a:lstStyle/>
          <a:p>
            <a:r>
              <a:rPr lang="en-GB" sz="2400" b="1" dirty="0" smtClean="0">
                <a:latin typeface="Calibri" panose="020F0502020204030204" pitchFamily="34" charset="0"/>
              </a:rPr>
              <a:t>Jim Clarke 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on behalf of Alex Bainbridge, Norbert Collomb</a:t>
            </a:r>
            <a:r>
              <a:rPr lang="en-GB" sz="2400" dirty="0">
                <a:latin typeface="Calibri" panose="020F0502020204030204" pitchFamily="34" charset="0"/>
              </a:rPr>
              <a:t>, </a:t>
            </a:r>
            <a:r>
              <a:rPr lang="en-GB" sz="2400" dirty="0" smtClean="0">
                <a:latin typeface="Calibri" panose="020F0502020204030204" pitchFamily="34" charset="0"/>
              </a:rPr>
              <a:t>Ben Shepherd, (STFC </a:t>
            </a:r>
            <a:r>
              <a:rPr lang="en-GB" sz="2400" dirty="0">
                <a:latin typeface="Calibri" panose="020F0502020204030204" pitchFamily="34" charset="0"/>
              </a:rPr>
              <a:t>Daresbury </a:t>
            </a:r>
            <a:r>
              <a:rPr lang="en-GB" sz="2400" dirty="0" smtClean="0">
                <a:latin typeface="Calibri" panose="020F0502020204030204" pitchFamily="34" charset="0"/>
              </a:rPr>
              <a:t>Laboratory) and Michele Modena (CERN)</a:t>
            </a:r>
          </a:p>
          <a:p>
            <a:endParaRPr lang="en-GB" sz="2400" dirty="0" smtClean="0">
              <a:latin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</a:rPr>
              <a:t>10</a:t>
            </a:r>
            <a:r>
              <a:rPr lang="en-GB" sz="2400" b="1" baseline="30000" dirty="0" smtClean="0">
                <a:latin typeface="Calibri" panose="020F0502020204030204" pitchFamily="34" charset="0"/>
              </a:rPr>
              <a:t>th</a:t>
            </a:r>
            <a:r>
              <a:rPr lang="en-GB" sz="2400" b="1" dirty="0" smtClean="0">
                <a:latin typeface="Calibri" panose="020F0502020204030204" pitchFamily="34" charset="0"/>
              </a:rPr>
              <a:t> Jan 2017, Oxford</a:t>
            </a:r>
          </a:p>
        </p:txBody>
      </p:sp>
    </p:spTree>
    <p:extLst>
      <p:ext uri="{BB962C8B-B14F-4D97-AF65-F5344CB8AC3E}">
        <p14:creationId xmlns:p14="http://schemas.microsoft.com/office/powerpoint/2010/main" val="60378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3" y="274638"/>
            <a:ext cx="9080874" cy="7060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z="4000" dirty="0" smtClean="0">
                <a:cs typeface="ヒラギノ角ゴ Pro W3"/>
              </a:rPr>
              <a:t>(Some of the) Dipole Options Investigated</a:t>
            </a:r>
            <a:endParaRPr lang="en-GB" sz="4000" dirty="0">
              <a:cs typeface="ヒラギノ角ゴ Pro W3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44207" y="1898484"/>
            <a:ext cx="1873609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i="1" dirty="0">
                <a:solidFill>
                  <a:srgbClr val="0055A0"/>
                </a:solidFill>
                <a:latin typeface="+mj-lt"/>
                <a:ea typeface="MS PGothic" panose="020B0600070205080204" pitchFamily="34" charset="-128"/>
              </a:rPr>
              <a:t>Tuning by rotating steel and PM assembly </a:t>
            </a:r>
            <a:r>
              <a:rPr lang="en-GB" sz="1400" i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  <a:sym typeface="Wingdings" panose="05000000000000000000" pitchFamily="2" charset="2"/>
              </a:rPr>
              <a:t></a:t>
            </a:r>
            <a:r>
              <a:rPr lang="en-GB" sz="1400" i="1" dirty="0">
                <a:solidFill>
                  <a:srgbClr val="0055A0"/>
                </a:solidFill>
                <a:latin typeface="+mj-lt"/>
                <a:ea typeface="MS PGothic" panose="020B0600070205080204" pitchFamily="34" charset="-128"/>
                <a:sym typeface="Wingdings" panose="05000000000000000000" pitchFamily="2" charset="2"/>
              </a:rPr>
              <a:t> </a:t>
            </a:r>
            <a:r>
              <a:rPr lang="en-GB" sz="1400" i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</a:rPr>
              <a:t>Huge torque required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3092" y="5517232"/>
            <a:ext cx="264279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i="1" dirty="0">
                <a:solidFill>
                  <a:srgbClr val="0055A0"/>
                </a:solidFill>
                <a:latin typeface="+mj-lt"/>
                <a:ea typeface="MS PGothic" panose="020B0600070205080204" pitchFamily="34" charset="-128"/>
              </a:rPr>
              <a:t>Tuning by moving steel plate to short circuit flux</a:t>
            </a:r>
            <a:r>
              <a:rPr lang="en-GB" sz="1400" i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  <a:sym typeface="Wingdings" panose="05000000000000000000" pitchFamily="2" charset="2"/>
              </a:rPr>
              <a:t></a:t>
            </a:r>
            <a:r>
              <a:rPr lang="en-GB" sz="1400" i="1" dirty="0">
                <a:solidFill>
                  <a:srgbClr val="0055A0"/>
                </a:solidFill>
                <a:latin typeface="+mj-lt"/>
                <a:ea typeface="MS PGothic" panose="020B0600070205080204" pitchFamily="34" charset="-128"/>
                <a:sym typeface="Wingdings" panose="05000000000000000000" pitchFamily="2" charset="2"/>
              </a:rPr>
              <a:t> </a:t>
            </a:r>
            <a:r>
              <a:rPr lang="en-GB" sz="1400" i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</a:rPr>
              <a:t>Large forces and field quality concerns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95772" y="1191899"/>
            <a:ext cx="2096126" cy="2657550"/>
            <a:chOff x="3307545" y="2576635"/>
            <a:chExt cx="2672922" cy="339308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307545" y="2576635"/>
              <a:ext cx="2672922" cy="3393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>
              <a:stCxn id="10" idx="2"/>
            </p:cNvCxnSpPr>
            <p:nvPr/>
          </p:nvCxnSpPr>
          <p:spPr>
            <a:xfrm>
              <a:off x="4867273" y="3187374"/>
              <a:ext cx="0" cy="469378"/>
            </a:xfrm>
            <a:prstGeom prst="straightConnector1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arrow" w="med" len="med"/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3819525" y="2648644"/>
              <a:ext cx="2095499" cy="5387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FFFFFF"/>
                </a:solidFill>
                <a:latin typeface="+mj-lt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434215" y="4221088"/>
            <a:ext cx="29417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i="1" dirty="0">
                <a:solidFill>
                  <a:srgbClr val="0055A0"/>
                </a:solidFill>
                <a:latin typeface="+mj-lt"/>
                <a:ea typeface="MS PGothic" panose="020B0600070205080204" pitchFamily="34" charset="-128"/>
              </a:rPr>
              <a:t>(Design </a:t>
            </a:r>
            <a:r>
              <a:rPr lang="en-GB" sz="1400" i="1" dirty="0" smtClean="0">
                <a:solidFill>
                  <a:srgbClr val="0055A0"/>
                </a:solidFill>
                <a:latin typeface="+mj-lt"/>
                <a:ea typeface="MS PGothic" panose="020B0600070205080204" pitchFamily="34" charset="-128"/>
              </a:rPr>
              <a:t>from </a:t>
            </a:r>
            <a:r>
              <a:rPr lang="en-GB" sz="1400" i="1" dirty="0">
                <a:solidFill>
                  <a:srgbClr val="0055A0"/>
                </a:solidFill>
                <a:latin typeface="+mj-lt"/>
                <a:ea typeface="MS PGothic" panose="020B0600070205080204" pitchFamily="34" charset="-128"/>
              </a:rPr>
              <a:t>SPring-8 (Watanabe, IPAC’14)) Tuning by moving top plate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i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  <a:sym typeface="Wingdings" panose="05000000000000000000" pitchFamily="2" charset="2"/>
              </a:rPr>
              <a:t> Huge vertical forces</a:t>
            </a:r>
            <a:endParaRPr lang="en-GB" sz="1400" i="1" dirty="0">
              <a:solidFill>
                <a:srgbClr val="FF0000"/>
              </a:solidFill>
              <a:latin typeface="+mj-lt"/>
              <a:ea typeface="MS PGothic" panose="020B0600070205080204" pitchFamily="34" charset="-12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373497" y="1172824"/>
            <a:ext cx="3070710" cy="2619735"/>
            <a:chOff x="330723" y="4007503"/>
            <a:chExt cx="3055924" cy="2473167"/>
          </a:xfrm>
        </p:grpSpPr>
        <p:pic>
          <p:nvPicPr>
            <p:cNvPr id="13" name="Picture 1" descr="image00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723" y="4007503"/>
              <a:ext cx="3055924" cy="2473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ight Arrow 13"/>
            <p:cNvSpPr/>
            <p:nvPr/>
          </p:nvSpPr>
          <p:spPr>
            <a:xfrm rot="16200000">
              <a:off x="2056845" y="5413585"/>
              <a:ext cx="135610" cy="258304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 rot="17700000">
              <a:off x="2367052" y="5481787"/>
              <a:ext cx="135610" cy="258304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 rot="19200000">
              <a:off x="2593006" y="5659696"/>
              <a:ext cx="135610" cy="258304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 rot="14700000">
              <a:off x="1758018" y="5481787"/>
              <a:ext cx="135610" cy="258304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8" name="Right Arrow 17"/>
            <p:cNvSpPr/>
            <p:nvPr/>
          </p:nvSpPr>
          <p:spPr>
            <a:xfrm rot="13200000">
              <a:off x="1539724" y="5656598"/>
              <a:ext cx="135610" cy="258304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 rot="9600000">
              <a:off x="960602" y="5007429"/>
              <a:ext cx="135610" cy="258304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83599" y="4083675"/>
            <a:ext cx="3728838" cy="2242220"/>
            <a:chOff x="2960627" y="3527642"/>
            <a:chExt cx="3830698" cy="2332858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960627" y="3527642"/>
              <a:ext cx="3601806" cy="233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4429961" y="5269691"/>
              <a:ext cx="1859905" cy="369992"/>
              <a:chOff x="2752214" y="5479258"/>
              <a:chExt cx="2897472" cy="486113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2752214" y="5479262"/>
                <a:ext cx="2897472" cy="486109"/>
              </a:xfrm>
              <a:custGeom>
                <a:avLst/>
                <a:gdLst>
                  <a:gd name="connsiteX0" fmla="*/ 2830286 w 2841172"/>
                  <a:gd name="connsiteY0" fmla="*/ 0 h 566057"/>
                  <a:gd name="connsiteX1" fmla="*/ 870857 w 2841172"/>
                  <a:gd name="connsiteY1" fmla="*/ 0 h 566057"/>
                  <a:gd name="connsiteX2" fmla="*/ 0 w 2841172"/>
                  <a:gd name="connsiteY2" fmla="*/ 478972 h 566057"/>
                  <a:gd name="connsiteX3" fmla="*/ 239486 w 2841172"/>
                  <a:gd name="connsiteY3" fmla="*/ 566057 h 566057"/>
                  <a:gd name="connsiteX4" fmla="*/ 2841172 w 2841172"/>
                  <a:gd name="connsiteY4" fmla="*/ 544286 h 56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172" h="566057">
                    <a:moveTo>
                      <a:pt x="2830286" y="0"/>
                    </a:moveTo>
                    <a:lnTo>
                      <a:pt x="870857" y="0"/>
                    </a:lnTo>
                    <a:lnTo>
                      <a:pt x="0" y="478972"/>
                    </a:lnTo>
                    <a:lnTo>
                      <a:pt x="239486" y="566057"/>
                    </a:lnTo>
                    <a:lnTo>
                      <a:pt x="2841172" y="544286"/>
                    </a:lnTo>
                  </a:path>
                </a:pathLst>
              </a:custGeom>
              <a:noFill/>
              <a:ln w="38100" cap="flat" cmpd="sng" algn="ctr">
                <a:solidFill>
                  <a:srgbClr val="C0504D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prstClr val="black"/>
                  </a:solidFill>
                  <a:latin typeface="+mj-lt"/>
                  <a:ea typeface="MS PGothic" panose="020B0600070205080204" pitchFamily="34" charset="-128"/>
                </a:endParaRPr>
              </a:p>
            </p:txBody>
          </p:sp>
          <p:cxnSp>
            <p:nvCxnSpPr>
              <p:cNvPr id="26" name="Straight Connector 25"/>
              <p:cNvCxnSpPr>
                <a:stCxn id="25" idx="0"/>
              </p:cNvCxnSpPr>
              <p:nvPr/>
            </p:nvCxnSpPr>
            <p:spPr>
              <a:xfrm>
                <a:off x="5638585" y="5479258"/>
                <a:ext cx="11101" cy="486113"/>
              </a:xfrm>
              <a:prstGeom prst="line">
                <a:avLst/>
              </a:prstGeom>
              <a:noFill/>
              <a:ln w="38100" cap="flat" cmpd="sng" algn="ctr">
                <a:solidFill>
                  <a:srgbClr val="C0504D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</p:grpSp>
        <p:cxnSp>
          <p:nvCxnSpPr>
            <p:cNvPr id="23" name="Straight Arrow Connector 22"/>
            <p:cNvCxnSpPr/>
            <p:nvPr/>
          </p:nvCxnSpPr>
          <p:spPr>
            <a:xfrm flipH="1" flipV="1">
              <a:off x="4165199" y="5457159"/>
              <a:ext cx="529527" cy="3583"/>
            </a:xfrm>
            <a:prstGeom prst="straightConnector1">
              <a:avLst/>
            </a:prstGeom>
            <a:noFill/>
            <a:ln w="38100" cap="flat" cmpd="sng" algn="ctr">
              <a:solidFill>
                <a:srgbClr val="C0504D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24" name="Straight Arrow Connector 23"/>
            <p:cNvCxnSpPr/>
            <p:nvPr/>
          </p:nvCxnSpPr>
          <p:spPr>
            <a:xfrm>
              <a:off x="6282878" y="5457159"/>
              <a:ext cx="508447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C0504D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25904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z="4000" dirty="0">
                <a:cs typeface="ヒラギノ角ゴ Pro W3"/>
              </a:rPr>
              <a:t>Selected Dipole Design</a:t>
            </a:r>
          </a:p>
        </p:txBody>
      </p:sp>
      <p:pic>
        <p:nvPicPr>
          <p:cNvPr id="27" name="Picture 5" descr="C:\Users\fxq83521\Desktop\Photos\2016-4-07-Complete Assy-06.bmp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4794076"/>
            <a:ext cx="288032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264675" cy="128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Zepto animation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964" t="1758" r="12128" b="1735"/>
          <a:stretch/>
        </p:blipFill>
        <p:spPr>
          <a:xfrm>
            <a:off x="3707904" y="1231151"/>
            <a:ext cx="3333926" cy="2082437"/>
          </a:xfrm>
          <a:prstGeom prst="rect">
            <a:avLst/>
          </a:prstGeom>
        </p:spPr>
      </p:pic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5971361" y="1052736"/>
            <a:ext cx="3336683" cy="2476135"/>
          </a:xfrm>
        </p:spPr>
        <p:txBody>
          <a:bodyPr>
            <a:noAutofit/>
          </a:bodyPr>
          <a:lstStyle/>
          <a:p>
            <a:pPr lvl="1"/>
            <a:r>
              <a:rPr lang="en-GB" sz="1600" i="1" dirty="0" smtClean="0">
                <a:latin typeface="+mj-lt"/>
              </a:rPr>
              <a:t>Sliding PM in backleg</a:t>
            </a:r>
          </a:p>
          <a:p>
            <a:pPr lvl="1"/>
            <a:r>
              <a:rPr lang="en-GB" sz="1600" i="1" dirty="0">
                <a:solidFill>
                  <a:srgbClr val="00B050"/>
                </a:solidFill>
                <a:latin typeface="+mj-lt"/>
                <a:ea typeface="Calibri"/>
                <a:cs typeface="Times New Roman"/>
              </a:rPr>
              <a:t>Similar to low </a:t>
            </a:r>
            <a:r>
              <a:rPr lang="en-GB" sz="1600" i="1" dirty="0" smtClean="0">
                <a:solidFill>
                  <a:srgbClr val="00B050"/>
                </a:solidFill>
                <a:latin typeface="+mj-lt"/>
                <a:ea typeface="Calibri"/>
                <a:cs typeface="Times New Roman"/>
              </a:rPr>
              <a:t>energy DBQ</a:t>
            </a:r>
            <a:endParaRPr lang="en-GB" sz="1600" i="1" dirty="0">
              <a:solidFill>
                <a:srgbClr val="00B050"/>
              </a:solidFill>
              <a:latin typeface="+mj-lt"/>
              <a:ea typeface="Calibri"/>
              <a:cs typeface="Times New Roman"/>
            </a:endParaRPr>
          </a:p>
          <a:p>
            <a:pPr lvl="1"/>
            <a:r>
              <a:rPr lang="en-GB" sz="1600" i="1" dirty="0">
                <a:solidFill>
                  <a:srgbClr val="00B050"/>
                </a:solidFill>
                <a:latin typeface="+mj-lt"/>
                <a:ea typeface="Calibri"/>
                <a:cs typeface="Times New Roman"/>
              </a:rPr>
              <a:t>Rectangular </a:t>
            </a:r>
            <a:r>
              <a:rPr lang="en-GB" sz="1600" i="1" dirty="0" smtClean="0">
                <a:solidFill>
                  <a:srgbClr val="00B050"/>
                </a:solidFill>
                <a:latin typeface="+mj-lt"/>
                <a:ea typeface="Calibri"/>
                <a:cs typeface="Times New Roman"/>
              </a:rPr>
              <a:t>PM</a:t>
            </a:r>
          </a:p>
          <a:p>
            <a:pPr lvl="1"/>
            <a:r>
              <a:rPr lang="en-GB" sz="1600" i="1" dirty="0" smtClean="0">
                <a:solidFill>
                  <a:srgbClr val="00B050"/>
                </a:solidFill>
                <a:latin typeface="+mj-lt"/>
                <a:ea typeface="Calibri"/>
                <a:cs typeface="Times New Roman"/>
              </a:rPr>
              <a:t>Forces manageable</a:t>
            </a:r>
          </a:p>
          <a:p>
            <a:pPr lvl="1"/>
            <a:r>
              <a:rPr lang="en-GB" sz="1600" i="1" dirty="0" smtClean="0">
                <a:solidFill>
                  <a:srgbClr val="00B050"/>
                </a:solidFill>
                <a:latin typeface="+mj-lt"/>
                <a:ea typeface="Calibri"/>
                <a:cs typeface="Times New Roman"/>
              </a:rPr>
              <a:t>C – shape possible</a:t>
            </a:r>
          </a:p>
          <a:p>
            <a:pPr lvl="1"/>
            <a:r>
              <a:rPr lang="en-GB" sz="1600" i="1" dirty="0" smtClean="0">
                <a:solidFill>
                  <a:srgbClr val="00B050"/>
                </a:solidFill>
                <a:latin typeface="+mj-lt"/>
                <a:ea typeface="Calibri"/>
                <a:cs typeface="Times New Roman"/>
              </a:rPr>
              <a:t>Curved poles (along beam arc) possible</a:t>
            </a:r>
            <a:endParaRPr lang="en-GB" sz="1600" i="1" dirty="0">
              <a:solidFill>
                <a:srgbClr val="00B050"/>
              </a:solidFill>
              <a:latin typeface="+mj-lt"/>
              <a:ea typeface="Calibri"/>
              <a:cs typeface="Times New Roman"/>
            </a:endParaRPr>
          </a:p>
          <a:p>
            <a:pPr lvl="1"/>
            <a:r>
              <a:rPr lang="en-GB" sz="1600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Wide</a:t>
            </a:r>
          </a:p>
          <a:p>
            <a:pPr lvl="1"/>
            <a:r>
              <a:rPr lang="en-GB" sz="1600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Large stroke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251520" y="3861048"/>
            <a:ext cx="8665933" cy="867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5425" indent="-2254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460375" indent="-22860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685800" indent="-2254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909638" indent="-223838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1146175" indent="-236538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DDDDD"/>
              </a:buClr>
            </a:pPr>
            <a:r>
              <a:rPr lang="en-GB" sz="1800" dirty="0">
                <a:solidFill>
                  <a:srgbClr val="0055A0"/>
                </a:solidFill>
                <a:latin typeface="+mj-lt"/>
              </a:rPr>
              <a:t>S</a:t>
            </a:r>
            <a:r>
              <a:rPr lang="en-GB" sz="1800" dirty="0" smtClean="0">
                <a:solidFill>
                  <a:srgbClr val="0055A0"/>
                </a:solidFill>
                <a:latin typeface="+mj-lt"/>
              </a:rPr>
              <a:t>liding assembly using rails, stepper motor and a gearbox. </a:t>
            </a:r>
          </a:p>
          <a:p>
            <a:pPr>
              <a:buClr>
                <a:srgbClr val="DDDDDD"/>
              </a:buClr>
            </a:pPr>
            <a:r>
              <a:rPr lang="en-GB" sz="1800" dirty="0" smtClean="0">
                <a:solidFill>
                  <a:srgbClr val="0055A0"/>
                </a:solidFill>
                <a:latin typeface="+mj-lt"/>
              </a:rPr>
              <a:t>This should cope with the horizontal forces (27kN peak) and hold the Magnet steady at any point on a 400 mm stroke.</a:t>
            </a:r>
            <a:endParaRPr lang="en-GB" sz="1800" dirty="0">
              <a:solidFill>
                <a:srgbClr val="0055A0"/>
              </a:solidFill>
              <a:latin typeface="+mj-lt"/>
            </a:endParaRPr>
          </a:p>
        </p:txBody>
      </p:sp>
      <p:pic>
        <p:nvPicPr>
          <p:cNvPr id="32" name="Picture 4" descr="C:\Users\fxq83521\Desktop\Photos\2016-4-07-Complete Assy-04.bmp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5" y="4796246"/>
            <a:ext cx="2880321" cy="201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C:\Users\fxq83521\Desktop\Photos\2016-4-07-Complete Assy-05.bmp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5856" y="4795425"/>
            <a:ext cx="2880319" cy="199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71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2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Dipole Prototype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en-GB" sz="2000" dirty="0" smtClean="0"/>
              <a:t>Original plan was to build a 0.5m version of full size DB TAL magnet</a:t>
            </a:r>
          </a:p>
          <a:p>
            <a:r>
              <a:rPr lang="en-GB" sz="2000" dirty="0" smtClean="0">
                <a:solidFill>
                  <a:srgbClr val="0070C0"/>
                </a:solidFill>
              </a:rPr>
              <a:t>However, </a:t>
            </a:r>
            <a:r>
              <a:rPr lang="en-GB" sz="2000" i="1" dirty="0" smtClean="0">
                <a:solidFill>
                  <a:srgbClr val="0070C0"/>
                </a:solidFill>
              </a:rPr>
              <a:t>cost far exceeded </a:t>
            </a:r>
            <a:r>
              <a:rPr lang="en-GB" sz="2000" dirty="0" smtClean="0">
                <a:solidFill>
                  <a:srgbClr val="0070C0"/>
                </a:solidFill>
              </a:rPr>
              <a:t>available budget (£100k)</a:t>
            </a:r>
          </a:p>
          <a:p>
            <a:r>
              <a:rPr lang="en-GB" sz="2000" dirty="0" smtClean="0"/>
              <a:t>So, instead we are building a scaled version</a:t>
            </a:r>
          </a:p>
          <a:p>
            <a:pPr lvl="1"/>
            <a:r>
              <a:rPr lang="en-GB" sz="1800" dirty="0" smtClean="0"/>
              <a:t>Cost dominated by one off PM block costs (&gt;50%)</a:t>
            </a:r>
          </a:p>
          <a:p>
            <a:pPr lvl="1"/>
            <a:r>
              <a:rPr lang="en-GB" sz="1800" dirty="0" smtClean="0">
                <a:solidFill>
                  <a:srgbClr val="0070C0"/>
                </a:solidFill>
              </a:rPr>
              <a:t>Will still demonstrate the </a:t>
            </a:r>
            <a:r>
              <a:rPr lang="en-GB" sz="1800" i="1" dirty="0">
                <a:solidFill>
                  <a:srgbClr val="0070C0"/>
                </a:solidFill>
              </a:rPr>
              <a:t>tuneable PM dipole principle </a:t>
            </a:r>
            <a:r>
              <a:rPr lang="en-GB" sz="1800" dirty="0">
                <a:solidFill>
                  <a:srgbClr val="0070C0"/>
                </a:solidFill>
              </a:rPr>
              <a:t>as well as achieving the </a:t>
            </a:r>
            <a:r>
              <a:rPr lang="en-GB" sz="1800" i="1" dirty="0">
                <a:solidFill>
                  <a:srgbClr val="0070C0"/>
                </a:solidFill>
              </a:rPr>
              <a:t>same field quality </a:t>
            </a:r>
            <a:r>
              <a:rPr lang="en-GB" sz="1800" dirty="0">
                <a:solidFill>
                  <a:srgbClr val="0070C0"/>
                </a:solidFill>
              </a:rPr>
              <a:t>and have the </a:t>
            </a:r>
            <a:r>
              <a:rPr lang="en-GB" sz="1800" i="1" dirty="0">
                <a:solidFill>
                  <a:srgbClr val="0070C0"/>
                </a:solidFill>
              </a:rPr>
              <a:t>same relative tuning range</a:t>
            </a:r>
            <a:r>
              <a:rPr lang="en-GB" sz="1800" dirty="0">
                <a:solidFill>
                  <a:srgbClr val="0070C0"/>
                </a:solidFill>
              </a:rPr>
              <a:t>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511668"/>
              </p:ext>
            </p:extLst>
          </p:nvPr>
        </p:nvGraphicFramePr>
        <p:xfrm>
          <a:off x="1043608" y="3356992"/>
          <a:ext cx="7056784" cy="2690608"/>
        </p:xfrm>
        <a:graphic>
          <a:graphicData uri="http://schemas.openxmlformats.org/drawingml/2006/table">
            <a:tbl>
              <a:tblPr firstRow="1" firstCol="1" bandRow="1"/>
              <a:tblGrid>
                <a:gridCol w="1303925"/>
                <a:gridCol w="920057"/>
                <a:gridCol w="960510"/>
                <a:gridCol w="968439"/>
                <a:gridCol w="921644"/>
                <a:gridCol w="928783"/>
                <a:gridCol w="1053426"/>
              </a:tblGrid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Length (m)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Max Field Strength (T)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Pole Gap (mm)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Good Field Region (mm)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Field Quality 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Range (%)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DB </a:t>
                      </a: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TAL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 x 40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x 10</a:t>
                      </a:r>
                      <a:r>
                        <a:rPr lang="en-GB" sz="16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-4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50–100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Original Prototype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 x 40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x 10</a:t>
                      </a:r>
                      <a:r>
                        <a:rPr lang="en-GB" sz="16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50–100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Scaled Prototype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1.1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30 x 30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 x 10</a:t>
                      </a:r>
                      <a:r>
                        <a:rPr lang="en-GB" sz="1600" b="1" baseline="30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-4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50–100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623731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Note: Scaled Prototype weighs ~1500kg ! PM block is ~350kg!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587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Prototype Dipole Overview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2" y="1268760"/>
            <a:ext cx="4549140" cy="410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04248" y="154965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Section View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4437112"/>
            <a:ext cx="5148064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</a:rPr>
              <a:t>Principle: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The motor drives the ballscrews through a “T-gearbox” and “right angle gearbox”.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This moves the ballscrew nut which is connected via the housing to the Nut Plate Assembly.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This in turn moves the permanent magnet via the PM side-plates.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16288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Motor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4499992" y="1813466"/>
            <a:ext cx="792088" cy="391398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48436" y="1084094"/>
            <a:ext cx="134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“T-gearbox”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15" name="Straight Arrow Connector 14"/>
          <p:cNvCxnSpPr>
            <a:stCxn id="14" idx="1"/>
          </p:cNvCxnSpPr>
          <p:nvPr/>
        </p:nvCxnSpPr>
        <p:spPr>
          <a:xfrm flipH="1">
            <a:off x="3995936" y="1268760"/>
            <a:ext cx="1052500" cy="936104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17368" y="2219282"/>
            <a:ext cx="1282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Right angle - gearbox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>
          <a:xfrm flipH="1">
            <a:off x="3964868" y="2542448"/>
            <a:ext cx="1052500" cy="797604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79712" y="5462066"/>
            <a:ext cx="1485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Ballscrew Nut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5" name="Straight Arrow Connector 24"/>
          <p:cNvCxnSpPr>
            <a:stCxn id="24" idx="0"/>
          </p:cNvCxnSpPr>
          <p:nvPr/>
        </p:nvCxnSpPr>
        <p:spPr>
          <a:xfrm flipH="1" flipV="1">
            <a:off x="2411760" y="4437112"/>
            <a:ext cx="310716" cy="1024954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6026" y="1228980"/>
            <a:ext cx="1709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Sideplate &amp; Nut Plate Assembly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3" name="Straight Arrow Connector 32"/>
          <p:cNvCxnSpPr>
            <a:stCxn id="32" idx="2"/>
          </p:cNvCxnSpPr>
          <p:nvPr/>
        </p:nvCxnSpPr>
        <p:spPr>
          <a:xfrm>
            <a:off x="960979" y="1875311"/>
            <a:ext cx="278889" cy="401561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85448" y="5467692"/>
            <a:ext cx="134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Permanent Magnet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>
            <a:stCxn id="40" idx="0"/>
          </p:cNvCxnSpPr>
          <p:nvPr/>
        </p:nvCxnSpPr>
        <p:spPr>
          <a:xfrm flipV="1">
            <a:off x="1156204" y="4005064"/>
            <a:ext cx="463468" cy="1462628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79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3408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PM </a:t>
            </a:r>
            <a:r>
              <a:rPr lang="en-GB" sz="4000" dirty="0" smtClean="0">
                <a:latin typeface="Calibri" panose="020F0502020204030204" pitchFamily="34" charset="0"/>
                <a:cs typeface="ヒラギノ角ゴ Pro W3"/>
              </a:rPr>
              <a:t>Block Details</a:t>
            </a:r>
            <a:endParaRPr lang="en-GB" sz="4000" dirty="0">
              <a:latin typeface="Calibri" panose="020F0502020204030204" pitchFamily="34" charset="0"/>
              <a:cs typeface="ヒラギノ角ゴ Pro W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764704"/>
            <a:ext cx="8783141" cy="536145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Manufactured, measured &amp; delivered by Vacuumschmelze</a:t>
            </a:r>
          </a:p>
          <a:p>
            <a:r>
              <a:rPr lang="en-GB" sz="2000" dirty="0" smtClean="0"/>
              <a:t>Magnet block dimensions are </a:t>
            </a:r>
            <a:r>
              <a:rPr lang="en-GB" sz="2000" b="1" dirty="0" smtClean="0"/>
              <a:t>500x400x200 mm</a:t>
            </a:r>
            <a:r>
              <a:rPr lang="en-GB" sz="2000" dirty="0" smtClean="0"/>
              <a:t>, with 4 holes on 400mm axis for mounting tie rods.</a:t>
            </a:r>
          </a:p>
          <a:p>
            <a:r>
              <a:rPr lang="en-GB" sz="2000" dirty="0" smtClean="0"/>
              <a:t>Magnet material </a:t>
            </a:r>
            <a:r>
              <a:rPr lang="en-GB" sz="2000" b="1" dirty="0" smtClean="0"/>
              <a:t>NdFeB, Vacodym 745TP (Br 1.38T) </a:t>
            </a:r>
          </a:p>
          <a:p>
            <a:r>
              <a:rPr lang="en-GB" sz="2000" dirty="0" smtClean="0"/>
              <a:t>Constructed from 80 (large!) individual blocks glued together (100x50x100mm)</a:t>
            </a:r>
            <a:endParaRPr lang="en-GB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164" y="4433277"/>
            <a:ext cx="3384376" cy="242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780928"/>
            <a:ext cx="3468353" cy="1554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4193506" cy="230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805387"/>
            <a:ext cx="2664296" cy="194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39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Predicted</a:t>
            </a:r>
            <a:r>
              <a:rPr lang="en-GB" sz="4000" dirty="0">
                <a:solidFill>
                  <a:schemeClr val="tx2"/>
                </a:solidFill>
                <a:latin typeface="Calibri" panose="020F0502020204030204" pitchFamily="34" charset="0"/>
                <a:cs typeface="ヒラギノ角ゴ Pro W3"/>
              </a:rPr>
              <a:t> </a:t>
            </a: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Field</a:t>
            </a:r>
            <a:r>
              <a:rPr lang="en-GB" sz="4000" dirty="0">
                <a:solidFill>
                  <a:schemeClr val="tx2"/>
                </a:solidFill>
                <a:latin typeface="Calibri" panose="020F0502020204030204" pitchFamily="34" charset="0"/>
                <a:cs typeface="ヒラギノ角ゴ Pro W3"/>
              </a:rPr>
              <a:t> </a:t>
            </a: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Strength</a:t>
            </a:r>
          </a:p>
        </p:txBody>
      </p:sp>
      <p:pic>
        <p:nvPicPr>
          <p:cNvPr id="2050" name="Picture 2" descr="C:\Users\fxq83521\Desktop\Field at geometric center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60217"/>
            <a:ext cx="360382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3928" y="1556792"/>
            <a:ext cx="4521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Peak field 1.11 T with field reducing to 50% at </a:t>
            </a:r>
          </a:p>
          <a:p>
            <a:r>
              <a:rPr lang="en-GB" dirty="0">
                <a:solidFill>
                  <a:prstClr val="black"/>
                </a:solidFill>
              </a:rPr>
              <a:t>magnet retraction of approximately 370 mm 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225"/>
          <a:stretch/>
        </p:blipFill>
        <p:spPr bwMode="auto">
          <a:xfrm>
            <a:off x="107504" y="4110317"/>
            <a:ext cx="5745708" cy="2728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09239" y="3796521"/>
            <a:ext cx="3406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Field is uniform along the beam path and transverse to it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2378" y="4797152"/>
            <a:ext cx="4385966" cy="180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9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Prototype 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74198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All externally procured items have been delivered</a:t>
            </a:r>
          </a:p>
          <a:p>
            <a:r>
              <a:rPr lang="en-GB" sz="2000" dirty="0" smtClean="0"/>
              <a:t>Assembly area being prepared (non-trivial)  – specific safety training has been given to all staff involved</a:t>
            </a:r>
          </a:p>
          <a:p>
            <a:r>
              <a:rPr lang="en-GB" sz="2000" dirty="0" smtClean="0"/>
              <a:t>Assembly anticipated to be complete by early March 2017</a:t>
            </a:r>
          </a:p>
          <a:p>
            <a:r>
              <a:rPr lang="en-GB" sz="2000" dirty="0" smtClean="0"/>
              <a:t>Measurements (at DL only</a:t>
            </a:r>
            <a:r>
              <a:rPr lang="en-GB" sz="2000" smtClean="0"/>
              <a:t>) and Report to </a:t>
            </a:r>
            <a:r>
              <a:rPr lang="en-GB" sz="2000" dirty="0" smtClean="0"/>
              <a:t>follow </a:t>
            </a:r>
            <a:r>
              <a:rPr lang="en-GB" sz="2000" smtClean="0"/>
              <a:t>immediately afterwards</a:t>
            </a:r>
            <a:endParaRPr lang="en-GB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8" y="3717032"/>
            <a:ext cx="1806201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81610"/>
            <a:ext cx="2018170" cy="31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246" y="3935455"/>
            <a:ext cx="1919916" cy="2637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790" y="3554089"/>
            <a:ext cx="2706648" cy="284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97501" y="2924944"/>
            <a:ext cx="31146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Assembly Sequence</a:t>
            </a:r>
            <a:endParaRPr lang="en-GB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Future</a:t>
            </a:r>
            <a:r>
              <a:rPr lang="en-GB" sz="2400" dirty="0" smtClean="0"/>
              <a:t> </a:t>
            </a: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 smtClean="0"/>
              <a:t>CLIC Accelerator Study – Report from the 2016 Review Panel</a:t>
            </a:r>
          </a:p>
          <a:p>
            <a:r>
              <a:rPr lang="en-GB" sz="2000" dirty="0" smtClean="0"/>
              <a:t>“For </a:t>
            </a:r>
            <a:r>
              <a:rPr lang="en-GB" sz="2000" dirty="0"/>
              <a:t>the </a:t>
            </a:r>
            <a:r>
              <a:rPr lang="en-GB" sz="2000" dirty="0" smtClean="0"/>
              <a:t>ESU [European Strategy Update], </a:t>
            </a:r>
            <a:r>
              <a:rPr lang="en-GB" sz="2000" dirty="0"/>
              <a:t>priority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/>
              <a:t>should be given only to developments aimed at </a:t>
            </a:r>
            <a:r>
              <a:rPr lang="en-GB" sz="2000" dirty="0">
                <a:solidFill>
                  <a:srgbClr val="FF0000"/>
                </a:solidFill>
              </a:rPr>
              <a:t>cost and power reduction</a:t>
            </a:r>
            <a:r>
              <a:rPr lang="en-GB" sz="2000" dirty="0"/>
              <a:t>; an example are the </a:t>
            </a:r>
            <a:r>
              <a:rPr lang="en-GB" sz="2000" dirty="0">
                <a:solidFill>
                  <a:srgbClr val="FF0000"/>
                </a:solidFill>
              </a:rPr>
              <a:t>permanent magnet quadrupoles </a:t>
            </a:r>
            <a:r>
              <a:rPr lang="en-GB" sz="2000" dirty="0"/>
              <a:t>that can potentially provide a 10% power reduction if implemented generally for the CLIC magnets. The Panel was however surprised of their </a:t>
            </a:r>
            <a:r>
              <a:rPr lang="en-GB" sz="2000" dirty="0">
                <a:solidFill>
                  <a:srgbClr val="FF0000"/>
                </a:solidFill>
              </a:rPr>
              <a:t>high cost related to the complex design required for field adjustment</a:t>
            </a:r>
            <a:r>
              <a:rPr lang="en-GB" sz="2000" dirty="0"/>
              <a:t> and encourages the CLIC team </a:t>
            </a:r>
            <a:r>
              <a:rPr lang="en-GB" sz="2000" dirty="0">
                <a:solidFill>
                  <a:srgbClr val="FF0000"/>
                </a:solidFill>
              </a:rPr>
              <a:t>in looking for simpler designs</a:t>
            </a:r>
            <a:r>
              <a:rPr lang="en-GB" sz="2000" dirty="0"/>
              <a:t>, involving both </a:t>
            </a:r>
            <a:r>
              <a:rPr lang="en-GB" sz="2000" dirty="0">
                <a:solidFill>
                  <a:srgbClr val="FF0000"/>
                </a:solidFill>
              </a:rPr>
              <a:t>beam dynamics experts and magnet designers</a:t>
            </a:r>
            <a:r>
              <a:rPr lang="en-GB" sz="2000" dirty="0" smtClean="0"/>
              <a:t>.”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3656429"/>
            <a:ext cx="2874138" cy="32015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7015" y="6033681"/>
            <a:ext cx="478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55A0"/>
                </a:solidFill>
                <a:latin typeface="+mj-lt"/>
                <a:ea typeface="MS PGothic" panose="020B0600070205080204" pitchFamily="34" charset="-128"/>
              </a:rPr>
              <a:t>Power consumption by technical systems for CLIC 3 TeV</a:t>
            </a:r>
          </a:p>
        </p:txBody>
      </p:sp>
    </p:spTree>
    <p:extLst>
      <p:ext uri="{BB962C8B-B14F-4D97-AF65-F5344CB8AC3E}">
        <p14:creationId xmlns:p14="http://schemas.microsoft.com/office/powerpoint/2010/main" val="64095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6015208" cy="33788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Quick Assessment May 2016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348880"/>
            <a:ext cx="5260578" cy="3144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7116" y="3573016"/>
            <a:ext cx="5687293" cy="29890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44208" y="1340768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Several promising candidates rapidly identified (27MW)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33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Example Cost Reduction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27584" y="1220394"/>
            <a:ext cx="7718436" cy="4296838"/>
            <a:chOff x="663065" y="1063624"/>
            <a:chExt cx="7328673" cy="4308476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495550" y="1879600"/>
              <a:ext cx="3539314" cy="3077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pl-PL" sz="1400">
                  <a:solidFill>
                    <a:srgbClr val="000000"/>
                  </a:solidFill>
                </a:rPr>
                <a:t>Erik Adli </a:t>
              </a:r>
              <a:r>
                <a:rPr lang="en-GB" sz="1400" dirty="0">
                  <a:solidFill>
                    <a:srgbClr val="000000"/>
                  </a:solidFill>
                </a:rPr>
                <a:t>&amp;</a:t>
              </a:r>
              <a:r>
                <a:rPr lang="pl-PL" sz="1400">
                  <a:solidFill>
                    <a:srgbClr val="000000"/>
                  </a:solidFill>
                </a:rPr>
                <a:t> Daniel Siemaszko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663065" y="1063624"/>
              <a:ext cx="7328673" cy="4308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5000626" y="2590802"/>
              <a:ext cx="2199450" cy="193150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FFFFFF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2750" y="1252538"/>
              <a:ext cx="3670300" cy="250031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27584" y="573325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Wide tuneability is expensive – better to limit tuneability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1232757" y="2510479"/>
            <a:ext cx="198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60mm stroke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411760" y="1408798"/>
            <a:ext cx="0" cy="2493559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6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36" y="87313"/>
            <a:ext cx="8515928" cy="522287"/>
          </a:xfrm>
        </p:spPr>
        <p:txBody>
          <a:bodyPr/>
          <a:lstStyle/>
          <a:p>
            <a:r>
              <a:rPr lang="en-GB" kern="1200" dirty="0">
                <a:solidFill>
                  <a:schemeClr val="tx1"/>
                </a:solidFill>
                <a:latin typeface="Calibri" panose="020F0502020204030204" pitchFamily="34" charset="0"/>
              </a:rPr>
              <a:t>PM</a:t>
            </a:r>
            <a:r>
              <a:rPr lang="en-GB" dirty="0" smtClean="0">
                <a:latin typeface="Calibri" panose="020F0502020204030204" pitchFamily="34" charset="0"/>
              </a:rPr>
              <a:t> Quad Recap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4" y="715530"/>
            <a:ext cx="8552872" cy="5002645"/>
          </a:xfrm>
        </p:spPr>
        <p:txBody>
          <a:bodyPr/>
          <a:lstStyle/>
          <a:p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We have developed PM alternatives for the Drive Beam Quads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Two types were successfully prototyped to cover the full range required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1763688" y="5292497"/>
            <a:ext cx="5336364" cy="5847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High energy quad – Gradient very high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Low energy quad – Very large dynamic range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403648" y="1890792"/>
            <a:ext cx="5997167" cy="3338611"/>
            <a:chOff x="663065" y="1063624"/>
            <a:chExt cx="7328671" cy="4308475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2495550" y="1879600"/>
              <a:ext cx="3539314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pl-PL" sz="1400">
                  <a:solidFill>
                    <a:srgbClr val="000000"/>
                  </a:solidFill>
                </a:rPr>
                <a:t>Erik Adli </a:t>
              </a:r>
              <a:r>
                <a:rPr lang="en-GB" sz="1400" dirty="0">
                  <a:solidFill>
                    <a:srgbClr val="000000"/>
                  </a:solidFill>
                </a:rPr>
                <a:t>&amp;</a:t>
              </a:r>
              <a:r>
                <a:rPr lang="pl-PL" sz="1400">
                  <a:solidFill>
                    <a:srgbClr val="000000"/>
                  </a:solidFill>
                </a:rPr>
                <a:t> Daniel Siemaszko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65" y="1063624"/>
              <a:ext cx="7328671" cy="4308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Rectangle 23"/>
            <p:cNvSpPr/>
            <p:nvPr/>
          </p:nvSpPr>
          <p:spPr>
            <a:xfrm>
              <a:off x="5000625" y="2590801"/>
              <a:ext cx="2199449" cy="193150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FFFFFF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02917" y="3033713"/>
              <a:ext cx="2163877" cy="436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High Energy Quad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24476" y="2584450"/>
              <a:ext cx="1876424" cy="754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Low Energy Quad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682750" y="1252538"/>
              <a:ext cx="3670300" cy="250031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206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Example Cost Reduction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57527" y="2034166"/>
            <a:ext cx="3727546" cy="3069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400">
                <a:solidFill>
                  <a:srgbClr val="000000"/>
                </a:solidFill>
              </a:rPr>
              <a:t>Erik Adli </a:t>
            </a:r>
            <a:r>
              <a:rPr lang="en-GB" sz="1400" dirty="0">
                <a:solidFill>
                  <a:srgbClr val="000000"/>
                </a:solidFill>
              </a:rPr>
              <a:t>&amp;</a:t>
            </a:r>
            <a:r>
              <a:rPr lang="pl-PL" sz="1400">
                <a:solidFill>
                  <a:srgbClr val="000000"/>
                </a:solidFill>
              </a:rPr>
              <a:t> Daniel Siemaszko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220394"/>
            <a:ext cx="7718436" cy="42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1901499" y="1408799"/>
            <a:ext cx="582269" cy="1588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5733256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Reduced range of motion will help significantly – magnets can be modular – same intrinsic design but with different PM block sizes for example.</a:t>
            </a:r>
          </a:p>
          <a:p>
            <a:r>
              <a:rPr lang="en-GB" dirty="0" smtClean="0"/>
              <a:t>Magnet centre motion will reduce accordingly (though we would expect to fix this anyway!)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477563" y="1624822"/>
            <a:ext cx="582269" cy="15161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53627" y="1840846"/>
            <a:ext cx="582269" cy="14441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29691" y="1993246"/>
            <a:ext cx="582269" cy="14441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11960" y="2272894"/>
            <a:ext cx="582269" cy="13721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94229" y="2418899"/>
            <a:ext cx="582269" cy="14441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76498" y="2715315"/>
            <a:ext cx="582269" cy="12897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58767" y="2922955"/>
            <a:ext cx="582269" cy="1226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41036" y="3138979"/>
            <a:ext cx="582269" cy="1226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22436" y="3291379"/>
            <a:ext cx="582269" cy="1226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088741" y="2006423"/>
            <a:ext cx="198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25mm stroke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339752" y="1408798"/>
            <a:ext cx="0" cy="1588155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Example Cost Reduction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57527" y="2034166"/>
            <a:ext cx="3727546" cy="3069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400">
                <a:solidFill>
                  <a:srgbClr val="000000"/>
                </a:solidFill>
              </a:rPr>
              <a:t>Erik Adli </a:t>
            </a:r>
            <a:r>
              <a:rPr lang="en-GB" sz="1400" dirty="0">
                <a:solidFill>
                  <a:srgbClr val="000000"/>
                </a:solidFill>
              </a:rPr>
              <a:t>&amp;</a:t>
            </a:r>
            <a:r>
              <a:rPr lang="pl-PL" sz="1400">
                <a:solidFill>
                  <a:srgbClr val="000000"/>
                </a:solidFill>
              </a:rPr>
              <a:t> Daniel Siemaszko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220394"/>
            <a:ext cx="7718436" cy="42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1901499" y="1844824"/>
            <a:ext cx="582269" cy="53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573325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Restricting the beam requirements will have a big impact – need to iterate with beam dynamics/lattice designers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477563" y="2034166"/>
            <a:ext cx="582269" cy="5534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53627" y="2310866"/>
            <a:ext cx="582269" cy="6120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29691" y="2492896"/>
            <a:ext cx="582269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11960" y="2816932"/>
            <a:ext cx="582269" cy="5518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94229" y="2996951"/>
            <a:ext cx="582269" cy="6480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76498" y="3291380"/>
            <a:ext cx="582269" cy="613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58767" y="3536017"/>
            <a:ext cx="582269" cy="6130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41036" y="3752041"/>
            <a:ext cx="582269" cy="6130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22436" y="4005064"/>
            <a:ext cx="582269" cy="5124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3" name="Parallelogram 2"/>
          <p:cNvSpPr/>
          <p:nvPr/>
        </p:nvSpPr>
        <p:spPr>
          <a:xfrm rot="1380000" flipV="1">
            <a:off x="1666536" y="3066331"/>
            <a:ext cx="6311913" cy="292438"/>
          </a:xfrm>
          <a:prstGeom prst="parallelogram">
            <a:avLst/>
          </a:prstGeom>
          <a:solidFill>
            <a:schemeClr val="bg1">
              <a:lumMod val="75000"/>
              <a:alpha val="52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088741" y="2006423"/>
            <a:ext cx="198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8</a:t>
            </a:r>
            <a:r>
              <a:rPr lang="en-GB" dirty="0" smtClean="0"/>
              <a:t>mm stroke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339752" y="1840845"/>
            <a:ext cx="0" cy="542051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6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Future </a:t>
            </a:r>
            <a:r>
              <a:rPr lang="en-GB" sz="4000" dirty="0" smtClean="0">
                <a:latin typeface="Calibri" panose="020F0502020204030204" pitchFamily="34" charset="0"/>
                <a:cs typeface="ヒラギノ角ゴ Pro W3"/>
              </a:rPr>
              <a:t>Work Proposal</a:t>
            </a:r>
            <a:endParaRPr lang="en-GB" sz="4000" dirty="0">
              <a:latin typeface="Calibri" panose="020F0502020204030204" pitchFamily="34" charset="0"/>
              <a:cs typeface="ヒラギノ角ゴ Pro W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Paper Studies for Cost and Power Reductions:</a:t>
            </a:r>
          </a:p>
          <a:p>
            <a:r>
              <a:rPr lang="en-GB" sz="2400" dirty="0" smtClean="0">
                <a:solidFill>
                  <a:srgbClr val="6600FF"/>
                </a:solidFill>
              </a:rPr>
              <a:t>Explore </a:t>
            </a:r>
            <a:r>
              <a:rPr lang="en-GB" sz="2400" b="1" i="1" dirty="0" smtClean="0">
                <a:solidFill>
                  <a:srgbClr val="6600FF"/>
                </a:solidFill>
              </a:rPr>
              <a:t>procurement cost reduction </a:t>
            </a:r>
            <a:r>
              <a:rPr lang="en-GB" sz="2400" dirty="0" smtClean="0">
                <a:solidFill>
                  <a:srgbClr val="6600FF"/>
                </a:solidFill>
              </a:rPr>
              <a:t>options for PMs</a:t>
            </a:r>
          </a:p>
          <a:p>
            <a:pPr lvl="1"/>
            <a:r>
              <a:rPr lang="en-GB" sz="2000" dirty="0" smtClean="0"/>
              <a:t>Simplification of design</a:t>
            </a:r>
          </a:p>
          <a:p>
            <a:pPr lvl="1"/>
            <a:r>
              <a:rPr lang="en-GB" sz="2000" dirty="0" smtClean="0"/>
              <a:t>“Modular” solutions</a:t>
            </a:r>
          </a:p>
          <a:p>
            <a:pPr lvl="1"/>
            <a:r>
              <a:rPr lang="en-GB" sz="2000" dirty="0" smtClean="0"/>
              <a:t>Reduced motion requirements</a:t>
            </a:r>
          </a:p>
          <a:p>
            <a:pPr lvl="1"/>
            <a:r>
              <a:rPr lang="en-GB" sz="2000" dirty="0" smtClean="0"/>
              <a:t>Reduced PM material volumes</a:t>
            </a:r>
          </a:p>
          <a:p>
            <a:pPr lvl="1"/>
            <a:r>
              <a:rPr lang="en-GB" sz="2000" dirty="0" smtClean="0"/>
              <a:t>Specification iteration with lattice designers</a:t>
            </a:r>
          </a:p>
          <a:p>
            <a:r>
              <a:rPr lang="en-GB" sz="2400" dirty="0">
                <a:solidFill>
                  <a:srgbClr val="6600FF"/>
                </a:solidFill>
              </a:rPr>
              <a:t>Explore wider applicability of PM quads &amp; dipoles across CLIC for </a:t>
            </a:r>
            <a:r>
              <a:rPr lang="en-GB" sz="2400" b="1" i="1" dirty="0">
                <a:solidFill>
                  <a:srgbClr val="6600FF"/>
                </a:solidFill>
              </a:rPr>
              <a:t>operational cost and power reductions</a:t>
            </a:r>
          </a:p>
          <a:p>
            <a:pPr lvl="1"/>
            <a:r>
              <a:rPr lang="en-GB" sz="2000" dirty="0" smtClean="0"/>
              <a:t>Work with lattice designers, providing guidance on PM feasibility, to optimise baseline – tweak lattice to </a:t>
            </a:r>
            <a:r>
              <a:rPr lang="en-GB" sz="2000" smtClean="0"/>
              <a:t>suit PMs?</a:t>
            </a:r>
            <a:endParaRPr lang="en-GB" sz="2000" dirty="0" smtClean="0"/>
          </a:p>
          <a:p>
            <a:pPr lvl="1"/>
            <a:r>
              <a:rPr lang="en-GB" sz="2000" dirty="0" smtClean="0"/>
              <a:t>Assess </a:t>
            </a:r>
            <a:r>
              <a:rPr lang="en-GB" sz="2000" b="1" dirty="0" smtClean="0"/>
              <a:t>new magnet table </a:t>
            </a:r>
            <a:r>
              <a:rPr lang="en-GB" sz="2000" dirty="0" smtClean="0"/>
              <a:t>and select suitable magnet families for PM magnetic &amp; mechanical assessment</a:t>
            </a:r>
          </a:p>
          <a:p>
            <a:pPr lvl="2"/>
            <a:r>
              <a:rPr lang="en-GB" sz="1800" dirty="0" smtClean="0"/>
              <a:t>Confirm cost and feasibility based upon current solutions</a:t>
            </a:r>
          </a:p>
          <a:p>
            <a:r>
              <a:rPr lang="en-GB" sz="2400" dirty="0" smtClean="0"/>
              <a:t>Question: Which option of CLIC should we focus on?</a:t>
            </a:r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8724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GB" sz="4000" smtClean="0">
                <a:latin typeface="Calibri" panose="020F0502020204030204" pitchFamily="34" charset="0"/>
                <a:cs typeface="ヒラギノ角ゴ Pro W3"/>
              </a:rPr>
              <a:t>Resources</a:t>
            </a:r>
            <a:endParaRPr lang="en-GB" sz="4000" dirty="0">
              <a:latin typeface="Calibri" panose="020F0502020204030204" pitchFamily="34" charset="0"/>
              <a:cs typeface="ヒラギノ角ゴ Pro W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>
                <a:solidFill>
                  <a:srgbClr val="7030A0"/>
                </a:solidFill>
              </a:rPr>
              <a:t>Two </a:t>
            </a:r>
            <a:r>
              <a:rPr lang="en-GB" sz="2400" b="1" smtClean="0">
                <a:solidFill>
                  <a:srgbClr val="7030A0"/>
                </a:solidFill>
              </a:rPr>
              <a:t>year paper study</a:t>
            </a:r>
            <a:endParaRPr lang="en-GB" sz="2400" b="1" dirty="0" smtClean="0">
              <a:solidFill>
                <a:srgbClr val="7030A0"/>
              </a:solidFill>
            </a:endParaRPr>
          </a:p>
          <a:p>
            <a:r>
              <a:rPr lang="en-GB" sz="2400" smtClean="0"/>
              <a:t>CERN Request</a:t>
            </a:r>
          </a:p>
          <a:p>
            <a:pPr lvl="1"/>
            <a:r>
              <a:rPr lang="en-GB" sz="2000" smtClean="0"/>
              <a:t>18 </a:t>
            </a:r>
            <a:r>
              <a:rPr lang="en-GB" sz="2000" dirty="0" smtClean="0"/>
              <a:t>months of </a:t>
            </a:r>
            <a:r>
              <a:rPr lang="en-GB" sz="2000" smtClean="0"/>
              <a:t>effort (£</a:t>
            </a:r>
            <a:r>
              <a:rPr lang="en-GB" sz="2000" dirty="0" smtClean="0"/>
              <a:t>150k)</a:t>
            </a:r>
          </a:p>
          <a:p>
            <a:pPr lvl="2"/>
            <a:r>
              <a:rPr lang="en-GB" sz="1600" smtClean="0"/>
              <a:t>12 </a:t>
            </a:r>
            <a:r>
              <a:rPr lang="en-GB" sz="1600" dirty="0" smtClean="0"/>
              <a:t>months engineer</a:t>
            </a:r>
          </a:p>
          <a:p>
            <a:pPr lvl="2"/>
            <a:r>
              <a:rPr lang="en-GB" sz="1600" smtClean="0"/>
              <a:t>6 </a:t>
            </a:r>
            <a:r>
              <a:rPr lang="en-GB" sz="1600" dirty="0" smtClean="0"/>
              <a:t>months magnet designer</a:t>
            </a:r>
          </a:p>
          <a:p>
            <a:pPr lvl="1"/>
            <a:r>
              <a:rPr lang="en-GB" sz="2000" dirty="0" smtClean="0"/>
              <a:t>Travel (£</a:t>
            </a:r>
            <a:r>
              <a:rPr lang="en-GB" sz="2000" smtClean="0"/>
              <a:t>5k</a:t>
            </a:r>
            <a:r>
              <a:rPr lang="en-GB" sz="2000" smtClean="0"/>
              <a:t>)</a:t>
            </a:r>
          </a:p>
          <a:p>
            <a:pPr lvl="1"/>
            <a:r>
              <a:rPr lang="en-GB" sz="2000" b="1" smtClean="0">
                <a:solidFill>
                  <a:srgbClr val="FF0000"/>
                </a:solidFill>
              </a:rPr>
              <a:t>Total £155k</a:t>
            </a:r>
            <a:endParaRPr lang="en-GB" sz="2000" b="1" smtClean="0">
              <a:solidFill>
                <a:srgbClr val="FF0000"/>
              </a:solidFill>
            </a:endParaRPr>
          </a:p>
          <a:p>
            <a:r>
              <a:rPr lang="en-GB" sz="2400" smtClean="0"/>
              <a:t>STFC Funded</a:t>
            </a:r>
            <a:endParaRPr lang="en-GB" sz="2400" dirty="0" smtClean="0"/>
          </a:p>
          <a:p>
            <a:pPr lvl="1"/>
            <a:r>
              <a:rPr lang="en-GB" sz="2000" smtClean="0"/>
              <a:t>9 months of </a:t>
            </a:r>
            <a:r>
              <a:rPr lang="en-GB" sz="2000" smtClean="0"/>
              <a:t>effort (£75k)</a:t>
            </a:r>
            <a:endParaRPr lang="en-GB" sz="2000" smtClean="0"/>
          </a:p>
          <a:p>
            <a:pPr lvl="2"/>
            <a:r>
              <a:rPr lang="en-GB" sz="1600" smtClean="0"/>
              <a:t>3 </a:t>
            </a:r>
            <a:r>
              <a:rPr lang="en-GB" sz="1600"/>
              <a:t>months engineer</a:t>
            </a:r>
          </a:p>
          <a:p>
            <a:pPr lvl="2"/>
            <a:r>
              <a:rPr lang="en-GB" sz="1600" smtClean="0"/>
              <a:t>6 </a:t>
            </a:r>
            <a:r>
              <a:rPr lang="en-GB" sz="1600"/>
              <a:t>months magnet </a:t>
            </a:r>
            <a:r>
              <a:rPr lang="en-GB" sz="1600" smtClean="0"/>
              <a:t>designer</a:t>
            </a:r>
          </a:p>
          <a:p>
            <a:pPr lvl="1"/>
            <a:r>
              <a:rPr lang="en-GB" sz="2000" b="1" smtClean="0">
                <a:solidFill>
                  <a:srgbClr val="FF0000"/>
                </a:solidFill>
              </a:rPr>
              <a:t>Total £75k</a:t>
            </a:r>
            <a:endParaRPr lang="en-GB" sz="2000" b="1">
              <a:solidFill>
                <a:srgbClr val="FF0000"/>
              </a:solidFill>
            </a:endParaRPr>
          </a:p>
          <a:p>
            <a:pPr lvl="2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105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36" y="87313"/>
            <a:ext cx="8515928" cy="52228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latin typeface="Calibri" panose="020F0502020204030204" pitchFamily="34" charset="0"/>
              </a:rPr>
              <a:t>High Energy Quad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4" y="715530"/>
            <a:ext cx="8552872" cy="5002645"/>
          </a:xfrm>
        </p:spPr>
        <p:txBody>
          <a:bodyPr/>
          <a:lstStyle/>
          <a:p>
            <a:r>
              <a:rPr lang="en-GB" sz="1800" b="1" dirty="0" smtClean="0">
                <a:solidFill>
                  <a:srgbClr val="0000FF"/>
                </a:solidFill>
              </a:rPr>
              <a:t>NdFeB</a:t>
            </a:r>
            <a:r>
              <a:rPr lang="en-GB" sz="1800" dirty="0" smtClean="0">
                <a:solidFill>
                  <a:srgbClr val="0000FF"/>
                </a:solidFill>
              </a:rPr>
              <a:t> magnets with </a:t>
            </a:r>
            <a:r>
              <a:rPr lang="en-GB" sz="1800" b="1" dirty="0" smtClean="0">
                <a:solidFill>
                  <a:srgbClr val="0000FF"/>
                </a:solidFill>
              </a:rPr>
              <a:t>B</a:t>
            </a:r>
            <a:r>
              <a:rPr lang="en-GB" sz="1800" b="1" baseline="-25000" dirty="0" smtClean="0">
                <a:solidFill>
                  <a:srgbClr val="0000FF"/>
                </a:solidFill>
              </a:rPr>
              <a:t>r</a:t>
            </a:r>
            <a:r>
              <a:rPr lang="en-GB" sz="1800" b="1" dirty="0" smtClean="0">
                <a:solidFill>
                  <a:srgbClr val="0000FF"/>
                </a:solidFill>
              </a:rPr>
              <a:t> = 1.37 T </a:t>
            </a:r>
            <a:r>
              <a:rPr lang="en-GB" sz="1800" dirty="0">
                <a:solidFill>
                  <a:srgbClr val="0000FF"/>
                </a:solidFill>
              </a:rPr>
              <a:t>(</a:t>
            </a:r>
            <a:r>
              <a:rPr lang="en-GB" sz="1800" smtClean="0">
                <a:solidFill>
                  <a:srgbClr val="0000FF"/>
                </a:solidFill>
              </a:rPr>
              <a:t>VACODYM</a:t>
            </a:r>
            <a:r>
              <a:rPr lang="en-GB" sz="1800" dirty="0" smtClean="0">
                <a:solidFill>
                  <a:srgbClr val="0000FF"/>
                </a:solidFill>
              </a:rPr>
              <a:t> </a:t>
            </a:r>
            <a:r>
              <a:rPr lang="en-GB" sz="1800" dirty="0">
                <a:solidFill>
                  <a:srgbClr val="0000FF"/>
                </a:solidFill>
              </a:rPr>
              <a:t>764 T</a:t>
            </a:r>
            <a:r>
              <a:rPr lang="en-GB" sz="1800" dirty="0" smtClean="0">
                <a:solidFill>
                  <a:srgbClr val="0000FF"/>
                </a:solidFill>
              </a:rPr>
              <a:t>P)</a:t>
            </a:r>
            <a:endParaRPr lang="en-GB" sz="1800" dirty="0">
              <a:solidFill>
                <a:srgbClr val="0000FF"/>
              </a:solidFill>
            </a:endParaRPr>
          </a:p>
          <a:p>
            <a:r>
              <a:rPr lang="en-GB" sz="1800" dirty="0" smtClean="0"/>
              <a:t>4 permanent magnet blocks each 18 x 100 x 230 mm</a:t>
            </a:r>
          </a:p>
          <a:p>
            <a:r>
              <a:rPr lang="en-GB" sz="1800" dirty="0" smtClean="0"/>
              <a:t>Mounted at optimum angle of 40°</a:t>
            </a:r>
            <a:endParaRPr lang="en-GB" sz="1800" dirty="0"/>
          </a:p>
          <a:p>
            <a:r>
              <a:rPr lang="en-GB" sz="1800" dirty="0" smtClean="0">
                <a:solidFill>
                  <a:srgbClr val="FF0000"/>
                </a:solidFill>
              </a:rPr>
              <a:t>Max gradient = </a:t>
            </a:r>
            <a:r>
              <a:rPr lang="en-GB" sz="1800" b="1" dirty="0" smtClean="0">
                <a:solidFill>
                  <a:srgbClr val="FF0000"/>
                </a:solidFill>
              </a:rPr>
              <a:t>60.4 T/m </a:t>
            </a:r>
            <a:r>
              <a:rPr lang="en-GB" sz="1800" dirty="0" smtClean="0">
                <a:solidFill>
                  <a:srgbClr val="FF0000"/>
                </a:solidFill>
              </a:rPr>
              <a:t>(stroke = 0 mm)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Min gradient = </a:t>
            </a:r>
            <a:r>
              <a:rPr lang="en-GB" sz="1800" b="1" dirty="0" smtClean="0">
                <a:solidFill>
                  <a:srgbClr val="FF0000"/>
                </a:solidFill>
              </a:rPr>
              <a:t>15.0 T/m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rgbClr val="FF0000"/>
                </a:solidFill>
              </a:rPr>
              <a:t>(stroke = </a:t>
            </a:r>
            <a:r>
              <a:rPr lang="en-GB" sz="1800" dirty="0" smtClean="0">
                <a:solidFill>
                  <a:srgbClr val="FF0000"/>
                </a:solidFill>
              </a:rPr>
              <a:t>64 </a:t>
            </a:r>
            <a:r>
              <a:rPr lang="en-GB" sz="1800" dirty="0">
                <a:solidFill>
                  <a:srgbClr val="FF0000"/>
                </a:solidFill>
              </a:rPr>
              <a:t>mm</a:t>
            </a:r>
            <a:r>
              <a:rPr lang="en-GB" sz="18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GB" sz="1800" dirty="0" smtClean="0"/>
              <a:t>Pole gap = 27.2 mm</a:t>
            </a:r>
          </a:p>
          <a:p>
            <a:r>
              <a:rPr lang="en-GB" sz="1800" dirty="0" smtClean="0"/>
              <a:t>Field quality = </a:t>
            </a:r>
            <a:r>
              <a:rPr lang="en-GB" sz="1800" dirty="0" smtClean="0">
                <a:latin typeface="Verdana"/>
              </a:rPr>
              <a:t>±0.1% over 23 mm</a:t>
            </a:r>
            <a:endParaRPr lang="en-GB" sz="1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1853087" y="3600664"/>
            <a:ext cx="1852138" cy="2542961"/>
            <a:chOff x="1853087" y="3600664"/>
            <a:chExt cx="1852138" cy="254296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53087" y="3600664"/>
              <a:ext cx="1852138" cy="2542961"/>
            </a:xfrm>
            <a:prstGeom prst="rect">
              <a:avLst/>
            </a:prstGeom>
          </p:spPr>
        </p:pic>
        <p:sp>
          <p:nvSpPr>
            <p:cNvPr id="6" name="Right Arrow 5"/>
            <p:cNvSpPr/>
            <p:nvPr/>
          </p:nvSpPr>
          <p:spPr bwMode="auto">
            <a:xfrm rot="18774977">
              <a:off x="2236994" y="3955649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 rot="2825023" flipV="1">
              <a:off x="3122819" y="3965174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9" name="Right Arrow 8"/>
            <p:cNvSpPr/>
            <p:nvPr/>
          </p:nvSpPr>
          <p:spPr bwMode="auto">
            <a:xfrm rot="2825023" flipH="1">
              <a:off x="2256044" y="5574899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 rot="18774977" flipH="1" flipV="1">
              <a:off x="3132344" y="5574899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72025" y="3067050"/>
            <a:ext cx="1990725" cy="3600450"/>
            <a:chOff x="5114925" y="3067050"/>
            <a:chExt cx="1990725" cy="36004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14925" y="3067050"/>
              <a:ext cx="1990725" cy="3600450"/>
            </a:xfrm>
            <a:prstGeom prst="rect">
              <a:avLst/>
            </a:prstGeom>
          </p:spPr>
        </p:pic>
        <p:sp>
          <p:nvSpPr>
            <p:cNvPr id="11" name="Right Arrow 10"/>
            <p:cNvSpPr/>
            <p:nvPr/>
          </p:nvSpPr>
          <p:spPr bwMode="auto">
            <a:xfrm rot="18774977">
              <a:off x="5561219" y="3346049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 rot="2825023" flipV="1">
              <a:off x="6447044" y="3355574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 rot="2825023" flipH="1">
              <a:off x="5589794" y="6136874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 rot="18774977" flipH="1" flipV="1">
              <a:off x="6466094" y="6136874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19075" y="4581525"/>
            <a:ext cx="18007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Stroke = 0 mm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19900" y="3952875"/>
            <a:ext cx="1901019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Stroke = 64 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Poles are permanently fixed in place.</a:t>
            </a:r>
          </a:p>
        </p:txBody>
      </p:sp>
    </p:spTree>
    <p:extLst>
      <p:ext uri="{BB962C8B-B14F-4D97-AF65-F5344CB8AC3E}">
        <p14:creationId xmlns:p14="http://schemas.microsoft.com/office/powerpoint/2010/main" val="257496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15928" cy="66920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latin typeface="Calibri" panose="020F0502020204030204" pitchFamily="34" charset="0"/>
              </a:rPr>
              <a:t>High Energy </a:t>
            </a:r>
            <a:r>
              <a:rPr lang="en-GB" dirty="0" smtClean="0">
                <a:latin typeface="Calibri" panose="020F0502020204030204" pitchFamily="34" charset="0"/>
              </a:rPr>
              <a:t>Quad</a:t>
            </a:r>
            <a:br>
              <a:rPr lang="en-GB" dirty="0" smtClean="0">
                <a:latin typeface="Calibri" panose="020F0502020204030204" pitchFamily="34" charset="0"/>
              </a:rPr>
            </a:br>
            <a:r>
              <a:rPr lang="en-GB" dirty="0" smtClean="0">
                <a:latin typeface="Calibri" panose="020F0502020204030204" pitchFamily="34" charset="0"/>
              </a:rPr>
              <a:t>Measured </a:t>
            </a:r>
            <a:r>
              <a:rPr lang="en-GB" dirty="0">
                <a:latin typeface="Calibri" panose="020F0502020204030204" pitchFamily="34" charset="0"/>
              </a:rPr>
              <a:t>Integrated Gradient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1" y="1467423"/>
            <a:ext cx="5472863" cy="368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409" y="3861048"/>
            <a:ext cx="3462990" cy="29323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230941"/>
            <a:ext cx="3384376" cy="14773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Gradient, Integrated Gradient, and Field Quality all good.</a:t>
            </a:r>
          </a:p>
          <a:p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</a:rPr>
              <a:t>Main issue: Magnet centre moves with motion of PMs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52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39005" y="2506555"/>
            <a:ext cx="2424248" cy="428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 bwMode="auto">
          <a:xfrm flipH="1">
            <a:off x="8361118" y="5420275"/>
            <a:ext cx="690235" cy="261813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dirty="0" smtClean="0">
              <a:solidFill>
                <a:srgbClr val="000000"/>
              </a:solidFill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1815"/>
          </a:xfrm>
        </p:spPr>
        <p:txBody>
          <a:bodyPr/>
          <a:lstStyle/>
          <a:p>
            <a:r>
              <a:rPr lang="en-GB" sz="4000" dirty="0" smtClean="0"/>
              <a:t>Magnet Centre Movement</a:t>
            </a:r>
            <a:endParaRPr lang="en-GB" sz="4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7354"/>
            <a:ext cx="6055018" cy="369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6625" y="1166453"/>
            <a:ext cx="85254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The magnet centre moves upwards by </a:t>
            </a:r>
            <a:r>
              <a:rPr lang="en-GB" sz="2000" b="1" dirty="0" smtClean="0">
                <a:solidFill>
                  <a:srgbClr val="FF0000"/>
                </a:solidFill>
              </a:rPr>
              <a:t>~100 µm </a:t>
            </a:r>
            <a:r>
              <a:rPr lang="en-GB" sz="2000" dirty="0" smtClean="0">
                <a:solidFill>
                  <a:srgbClr val="FF0000"/>
                </a:solidFill>
              </a:rPr>
              <a:t>as the permanent magnets are moved away by 64mm</a:t>
            </a:r>
            <a:endParaRPr lang="en-GB" sz="2000" dirty="0">
              <a:solidFill>
                <a:srgbClr val="FF0000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3D modelling suggests this is due to the rails being </a:t>
            </a:r>
            <a:r>
              <a:rPr lang="en-GB" sz="2000" b="1" dirty="0" smtClean="0">
                <a:solidFill>
                  <a:srgbClr val="0000FF"/>
                </a:solidFill>
              </a:rPr>
              <a:t>ferromagnetic</a:t>
            </a:r>
            <a:r>
              <a:rPr lang="en-GB" sz="2000" dirty="0" smtClean="0">
                <a:solidFill>
                  <a:srgbClr val="0000FF"/>
                </a:solidFill>
              </a:rPr>
              <a:t>  (</a:t>
            </a:r>
            <a:r>
              <a:rPr lang="en-GB" sz="2000" b="1" i="1" dirty="0" smtClean="0">
                <a:solidFill>
                  <a:srgbClr val="0000FF"/>
                </a:solidFill>
              </a:rPr>
              <a:t>µ</a:t>
            </a:r>
            <a:r>
              <a:rPr lang="en-GB" sz="2000" b="1" i="1" baseline="-25000" dirty="0" smtClean="0">
                <a:solidFill>
                  <a:srgbClr val="0000FF"/>
                </a:solidFill>
              </a:rPr>
              <a:t>r</a:t>
            </a:r>
            <a:r>
              <a:rPr lang="en-GB" sz="2000" b="1" dirty="0" smtClean="0">
                <a:solidFill>
                  <a:srgbClr val="0000FF"/>
                </a:solidFill>
              </a:rPr>
              <a:t> ~ 100</a:t>
            </a:r>
            <a:r>
              <a:rPr lang="en-GB" sz="2000" dirty="0" smtClean="0">
                <a:solidFill>
                  <a:srgbClr val="0000FF"/>
                </a:solidFill>
              </a:rPr>
              <a:t>, measured) and </a:t>
            </a:r>
            <a:r>
              <a:rPr lang="en-GB" sz="2000" b="1" dirty="0" smtClean="0">
                <a:solidFill>
                  <a:srgbClr val="0000FF"/>
                </a:solidFill>
              </a:rPr>
              <a:t>not mounted symmetrically </a:t>
            </a:r>
            <a:r>
              <a:rPr lang="en-GB" sz="2000" dirty="0" smtClean="0">
                <a:solidFill>
                  <a:srgbClr val="0000FF"/>
                </a:solidFill>
              </a:rPr>
              <a:t>about the midplane – should be easy to fix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8000"/>
                </a:solidFill>
              </a:rPr>
              <a:t>Motor/gearbox assembly may also be a contributing factor</a:t>
            </a:r>
            <a:endParaRPr lang="en-GB" sz="2000" dirty="0">
              <a:solidFill>
                <a:srgbClr val="008000"/>
              </a:solidFill>
            </a:endParaRPr>
          </a:p>
        </p:txBody>
      </p:sp>
      <p:sp>
        <p:nvSpPr>
          <p:cNvPr id="9" name="ProgressBox"/>
          <p:cNvSpPr txBox="1"/>
          <p:nvPr/>
        </p:nvSpPr>
        <p:spPr>
          <a:xfrm>
            <a:off x="0" y="6477000"/>
            <a:ext cx="9144000" cy="400110"/>
          </a:xfrm>
          <a:prstGeom prst="rect">
            <a:avLst/>
          </a:prstGeom>
          <a:noFill/>
        </p:spPr>
        <p:txBody>
          <a:bodyPr vert="horz" rtlCol="0" anchorCtr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 smtClean="0">
                <a:solidFill>
                  <a:srgbClr val="808080"/>
                </a:solidFill>
                <a:latin typeface="DejaVu Sans"/>
              </a:rPr>
              <a:t>Overview ●● Introduction ●●●●● </a:t>
            </a:r>
            <a:r>
              <a:rPr lang="en-GB" sz="1000" b="1" dirty="0" smtClean="0">
                <a:solidFill>
                  <a:srgbClr val="808080"/>
                </a:solidFill>
                <a:latin typeface="DejaVu Sans"/>
              </a:rPr>
              <a:t>Q1</a:t>
            </a:r>
            <a:r>
              <a:rPr lang="en-GB" sz="1000" dirty="0" smtClean="0">
                <a:solidFill>
                  <a:srgbClr val="808080"/>
                </a:solidFill>
                <a:latin typeface="DejaVu Sans"/>
              </a:rPr>
              <a:t> ●●●◉ Q2 ○○○○ D1 ○○○○○ Summary ○○○○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i="1" dirty="0" smtClean="0">
                <a:solidFill>
                  <a:srgbClr val="808080"/>
                </a:solidFill>
                <a:latin typeface="DejaVu Sans"/>
              </a:rPr>
              <a:t>Ben Shepherd — Vector Fields EUGM — Windsor, 2-3 June 2015</a:t>
            </a:r>
            <a:endParaRPr lang="en-GB" sz="1000" i="1" dirty="0">
              <a:solidFill>
                <a:srgbClr val="808080"/>
              </a:solidFill>
              <a:latin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4349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latin typeface="Calibri" panose="020F0502020204030204" pitchFamily="34" charset="0"/>
              </a:rPr>
              <a:t>Low Energy Quad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4" y="754623"/>
            <a:ext cx="8552872" cy="5002645"/>
          </a:xfrm>
        </p:spPr>
        <p:txBody>
          <a:bodyPr/>
          <a:lstStyle/>
          <a:p>
            <a:r>
              <a:rPr lang="en-GB" sz="1800" dirty="0" smtClean="0">
                <a:solidFill>
                  <a:srgbClr val="0000FF"/>
                </a:solidFill>
              </a:rPr>
              <a:t>Lower strength easier but requires </a:t>
            </a:r>
            <a:r>
              <a:rPr lang="en-GB" sz="1800" b="1" dirty="0" smtClean="0">
                <a:solidFill>
                  <a:srgbClr val="0000FF"/>
                </a:solidFill>
              </a:rPr>
              <a:t>much larger tunability range (x10)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Outer shell short circuits magnetic flux </a:t>
            </a:r>
            <a:r>
              <a:rPr lang="en-GB" sz="1800" b="1" dirty="0" smtClean="0">
                <a:solidFill>
                  <a:srgbClr val="FF0000"/>
                </a:solidFill>
              </a:rPr>
              <a:t>to reduce quad strength rapidly</a:t>
            </a:r>
          </a:p>
          <a:p>
            <a:r>
              <a:rPr lang="en-GB" sz="1800" b="1" dirty="0"/>
              <a:t>NdFeB</a:t>
            </a:r>
            <a:r>
              <a:rPr lang="en-GB" sz="1800" dirty="0"/>
              <a:t> magnets with </a:t>
            </a:r>
            <a:r>
              <a:rPr lang="en-GB" sz="1800" b="1" dirty="0"/>
              <a:t>B</a:t>
            </a:r>
            <a:r>
              <a:rPr lang="en-GB" sz="1800" b="1" baseline="-25000" dirty="0"/>
              <a:t>r</a:t>
            </a:r>
            <a:r>
              <a:rPr lang="en-GB" sz="1800" b="1" dirty="0"/>
              <a:t> = </a:t>
            </a:r>
            <a:r>
              <a:rPr lang="en-GB" sz="1800" b="1" dirty="0" smtClean="0"/>
              <a:t>1.37 </a:t>
            </a:r>
            <a:r>
              <a:rPr lang="en-GB" sz="1800" b="1" dirty="0"/>
              <a:t>T </a:t>
            </a:r>
            <a:r>
              <a:rPr lang="en-GB" sz="1800" dirty="0"/>
              <a:t>(</a:t>
            </a:r>
            <a:r>
              <a:rPr lang="en-GB" sz="1800" smtClean="0"/>
              <a:t>VACODYM</a:t>
            </a:r>
            <a:r>
              <a:rPr lang="en-GB" sz="1800" dirty="0" smtClean="0"/>
              <a:t> </a:t>
            </a:r>
            <a:r>
              <a:rPr lang="en-GB" sz="1800" dirty="0"/>
              <a:t>764 </a:t>
            </a:r>
            <a:r>
              <a:rPr lang="en-GB" sz="1800" dirty="0" smtClean="0"/>
              <a:t>TP</a:t>
            </a:r>
            <a:r>
              <a:rPr lang="en-GB" sz="1800" dirty="0"/>
              <a:t>)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2 permanent magnet </a:t>
            </a:r>
            <a:r>
              <a:rPr lang="en-GB" sz="1800" dirty="0">
                <a:solidFill>
                  <a:srgbClr val="0000FF"/>
                </a:solidFill>
              </a:rPr>
              <a:t>blocks </a:t>
            </a:r>
            <a:r>
              <a:rPr lang="en-GB" sz="1800" dirty="0" smtClean="0">
                <a:solidFill>
                  <a:srgbClr val="0000FF"/>
                </a:solidFill>
              </a:rPr>
              <a:t>are 37.2 x 70 x 190 mm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Max </a:t>
            </a:r>
            <a:r>
              <a:rPr lang="en-GB" sz="1800" dirty="0">
                <a:solidFill>
                  <a:srgbClr val="FF0000"/>
                </a:solidFill>
              </a:rPr>
              <a:t>gradient = </a:t>
            </a:r>
            <a:r>
              <a:rPr lang="en-GB" sz="1800" b="1" dirty="0" smtClean="0">
                <a:solidFill>
                  <a:srgbClr val="FF0000"/>
                </a:solidFill>
              </a:rPr>
              <a:t>43.4 T/m </a:t>
            </a:r>
            <a:r>
              <a:rPr lang="en-GB" sz="1800" dirty="0">
                <a:solidFill>
                  <a:srgbClr val="FF0000"/>
                </a:solidFill>
              </a:rPr>
              <a:t>(stroke = 0 mm)</a:t>
            </a:r>
          </a:p>
          <a:p>
            <a:r>
              <a:rPr lang="en-GB" sz="1800" dirty="0">
                <a:solidFill>
                  <a:srgbClr val="FF0000"/>
                </a:solidFill>
              </a:rPr>
              <a:t>Min gradient = </a:t>
            </a:r>
            <a:r>
              <a:rPr lang="en-GB" sz="1800" b="1" dirty="0" smtClean="0">
                <a:solidFill>
                  <a:srgbClr val="FF0000"/>
                </a:solidFill>
              </a:rPr>
              <a:t>3.5 </a:t>
            </a:r>
            <a:r>
              <a:rPr lang="en-GB" sz="1800" b="1" dirty="0">
                <a:solidFill>
                  <a:srgbClr val="FF0000"/>
                </a:solidFill>
              </a:rPr>
              <a:t>T/m </a:t>
            </a:r>
            <a:r>
              <a:rPr lang="en-GB" sz="1800" dirty="0">
                <a:solidFill>
                  <a:srgbClr val="FF0000"/>
                </a:solidFill>
              </a:rPr>
              <a:t>(stroke = </a:t>
            </a:r>
            <a:r>
              <a:rPr lang="en-GB" sz="1800" dirty="0" smtClean="0">
                <a:solidFill>
                  <a:srgbClr val="FF0000"/>
                </a:solidFill>
              </a:rPr>
              <a:t>75 </a:t>
            </a:r>
            <a:r>
              <a:rPr lang="en-GB" sz="1800" dirty="0">
                <a:solidFill>
                  <a:srgbClr val="FF0000"/>
                </a:solidFill>
              </a:rPr>
              <a:t>mm)</a:t>
            </a:r>
          </a:p>
          <a:p>
            <a:r>
              <a:rPr lang="en-GB" sz="1800" dirty="0"/>
              <a:t>Pole gap = </a:t>
            </a:r>
            <a:r>
              <a:rPr lang="en-GB" sz="1800" dirty="0" smtClean="0"/>
              <a:t>27.6 </a:t>
            </a:r>
            <a:r>
              <a:rPr lang="en-GB" sz="1800" dirty="0"/>
              <a:t>mm</a:t>
            </a:r>
          </a:p>
          <a:p>
            <a:r>
              <a:rPr lang="en-GB" sz="1800" dirty="0"/>
              <a:t>Field quality = </a:t>
            </a:r>
            <a:r>
              <a:rPr lang="en-GB" sz="1800" dirty="0">
                <a:latin typeface="Verdana"/>
              </a:rPr>
              <a:t>±0.1% over 23 mm</a:t>
            </a:r>
            <a:endParaRPr lang="en-GB" sz="1800" dirty="0"/>
          </a:p>
          <a:p>
            <a:endParaRPr lang="en-GB" sz="18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420459" y="3676650"/>
            <a:ext cx="2718940" cy="2809875"/>
            <a:chOff x="1630009" y="3676650"/>
            <a:chExt cx="2718940" cy="28098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30009" y="3676650"/>
              <a:ext cx="2718940" cy="2809875"/>
            </a:xfrm>
            <a:prstGeom prst="rect">
              <a:avLst/>
            </a:prstGeom>
          </p:spPr>
        </p:pic>
        <p:sp>
          <p:nvSpPr>
            <p:cNvPr id="10" name="Right Arrow 9"/>
            <p:cNvSpPr/>
            <p:nvPr/>
          </p:nvSpPr>
          <p:spPr bwMode="auto">
            <a:xfrm>
              <a:off x="2884694" y="4527149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 flipH="1">
              <a:off x="2875169" y="5508224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95800" y="3663678"/>
            <a:ext cx="2781300" cy="2813322"/>
            <a:chOff x="4286250" y="3663678"/>
            <a:chExt cx="2781300" cy="281332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86250" y="3663678"/>
              <a:ext cx="2781300" cy="2813322"/>
            </a:xfrm>
            <a:prstGeom prst="rect">
              <a:avLst/>
            </a:prstGeom>
          </p:spPr>
        </p:pic>
        <p:sp>
          <p:nvSpPr>
            <p:cNvPr id="12" name="Right Arrow 11"/>
            <p:cNvSpPr/>
            <p:nvPr/>
          </p:nvSpPr>
          <p:spPr bwMode="auto">
            <a:xfrm>
              <a:off x="5561219" y="4012799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 flipH="1">
              <a:off x="5532644" y="5984474"/>
              <a:ext cx="225238" cy="201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7625" y="4581525"/>
            <a:ext cx="1619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0000"/>
                </a:solidFill>
              </a:rPr>
              <a:t>Stroke = 0 mm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53275" y="3952875"/>
            <a:ext cx="176212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0000"/>
                </a:solidFill>
              </a:rPr>
              <a:t>Stroke = 75 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0000"/>
                </a:solidFill>
              </a:rPr>
              <a:t>Poles and outer shell are permanently fixed in place.</a:t>
            </a:r>
          </a:p>
        </p:txBody>
      </p:sp>
    </p:spTree>
    <p:extLst>
      <p:ext uri="{BB962C8B-B14F-4D97-AF65-F5344CB8AC3E}">
        <p14:creationId xmlns:p14="http://schemas.microsoft.com/office/powerpoint/2010/main" val="249577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755852"/>
              </p:ext>
            </p:extLst>
          </p:nvPr>
        </p:nvGraphicFramePr>
        <p:xfrm>
          <a:off x="112642" y="1487884"/>
          <a:ext cx="8956713" cy="539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z="4000" dirty="0" smtClean="0">
                <a:latin typeface="Calibri" panose="020F0502020204030204" pitchFamily="34" charset="0"/>
                <a:cs typeface="ヒラギノ角ゴ Pro W3"/>
              </a:rPr>
              <a:t>Low Energy Quad</a:t>
            </a:r>
            <a:br>
              <a:rPr lang="en-GB" sz="4000" dirty="0" smtClean="0">
                <a:latin typeface="Calibri" panose="020F0502020204030204" pitchFamily="34" charset="0"/>
                <a:cs typeface="ヒラギノ角ゴ Pro W3"/>
              </a:rPr>
            </a:br>
            <a:r>
              <a:rPr lang="en-GB" sz="4000" dirty="0" smtClean="0">
                <a:latin typeface="Calibri" panose="020F0502020204030204" pitchFamily="34" charset="0"/>
                <a:cs typeface="ヒラギノ角ゴ Pro W3"/>
              </a:rPr>
              <a:t>Measured </a:t>
            </a:r>
            <a:r>
              <a:rPr lang="en-GB" sz="4000" dirty="0">
                <a:latin typeface="Calibri" panose="020F0502020204030204" pitchFamily="34" charset="0"/>
                <a:cs typeface="ヒラギノ角ゴ Pro W3"/>
              </a:rPr>
              <a:t>Integrated Gradient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2366" y="1874771"/>
            <a:ext cx="2935355" cy="64633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Maximum gradient: </a:t>
            </a:r>
            <a:r>
              <a:rPr lang="en-GB" b="1" dirty="0">
                <a:solidFill>
                  <a:srgbClr val="000000"/>
                </a:solidFill>
              </a:rPr>
              <a:t>45.0 T/m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Minimum gradient: </a:t>
            </a:r>
            <a:r>
              <a:rPr lang="en-GB" b="1" dirty="0">
                <a:solidFill>
                  <a:srgbClr val="000000"/>
                </a:solidFill>
              </a:rPr>
              <a:t>3.6 T/m</a:t>
            </a:r>
          </a:p>
        </p:txBody>
      </p:sp>
      <p:pic>
        <p:nvPicPr>
          <p:cNvPr id="7" name="Picture 2" descr="\\ENGSERVE\Projects\tdl-1162 PM Quadrupole\meng - Mechanical Engineering\Presentations (prs)\PMQ LS Assembly\20140131_14200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1450" y="2889703"/>
            <a:ext cx="1751449" cy="30000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61909" y="4625841"/>
            <a:ext cx="2978243" cy="13234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</a:rPr>
              <a:t>Gradient, Integrated Gradient, and Field Quality all good.</a:t>
            </a: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r>
              <a:rPr lang="en-GB" sz="1600" dirty="0" smtClean="0">
                <a:latin typeface="Calibri" panose="020F0502020204030204" pitchFamily="34" charset="0"/>
              </a:rPr>
              <a:t>Main issue: Magnet centre moves with motion of PMs</a:t>
            </a:r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77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Measured Axis Movement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76" y="1600201"/>
            <a:ext cx="592633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352600" y="1286286"/>
            <a:ext cx="2733675" cy="515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>
                <a:solidFill>
                  <a:srgbClr val="0000FF"/>
                </a:solidFill>
              </a:rPr>
              <a:t>Good agreement between measurement methods</a:t>
            </a:r>
            <a:endParaRPr lang="en-GB" sz="2000" kern="0" dirty="0" smtClean="0">
              <a:solidFill>
                <a:srgbClr val="0000FF"/>
              </a:solidFill>
            </a:endParaRPr>
          </a:p>
          <a:p>
            <a:pPr lvl="1"/>
            <a:r>
              <a:rPr lang="en-GB" sz="1400" kern="0" dirty="0" smtClean="0">
                <a:solidFill>
                  <a:srgbClr val="0000FF"/>
                </a:solidFill>
              </a:rPr>
              <a:t>stretched wire</a:t>
            </a:r>
          </a:p>
          <a:p>
            <a:pPr lvl="1"/>
            <a:r>
              <a:rPr lang="en-GB" sz="1400" kern="0" dirty="0" smtClean="0">
                <a:solidFill>
                  <a:srgbClr val="0000FF"/>
                </a:solidFill>
              </a:rPr>
              <a:t>rotating coil</a:t>
            </a:r>
          </a:p>
          <a:p>
            <a:r>
              <a:rPr lang="en-GB" sz="1800" kern="0" dirty="0" smtClean="0">
                <a:solidFill>
                  <a:srgbClr val="0000FF"/>
                </a:solidFill>
              </a:rPr>
              <a:t>X axis moves in one direction</a:t>
            </a:r>
          </a:p>
          <a:p>
            <a:pPr lvl="1"/>
            <a:r>
              <a:rPr lang="en-GB" sz="1400" kern="0" dirty="0" smtClean="0">
                <a:solidFill>
                  <a:srgbClr val="0000FF"/>
                </a:solidFill>
              </a:rPr>
              <a:t>Possible misalignment of outer shell?</a:t>
            </a:r>
          </a:p>
          <a:p>
            <a:r>
              <a:rPr lang="en-GB" sz="1800" kern="0" dirty="0" smtClean="0">
                <a:solidFill>
                  <a:srgbClr val="0000FF"/>
                </a:solidFill>
              </a:rPr>
              <a:t>Y axis moves up and then back down</a:t>
            </a:r>
          </a:p>
          <a:p>
            <a:pPr lvl="1"/>
            <a:r>
              <a:rPr lang="en-GB" sz="1400" kern="0" dirty="0" smtClean="0">
                <a:solidFill>
                  <a:srgbClr val="0000FF"/>
                </a:solidFill>
              </a:rPr>
              <a:t>Harder to explain this…</a:t>
            </a:r>
          </a:p>
          <a:p>
            <a:r>
              <a:rPr lang="en-GB" sz="1800" kern="0" dirty="0" smtClean="0">
                <a:solidFill>
                  <a:srgbClr val="0000FF"/>
                </a:solidFill>
              </a:rPr>
              <a:t>We believe this motion is a mechanical rather than a magnetic effect</a:t>
            </a:r>
          </a:p>
          <a:p>
            <a:endParaRPr lang="en-GB" sz="1800" kern="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5425" y="211455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X (horiz)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9800" y="3267075"/>
            <a:ext cx="93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Y (vert)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55576" y="4629800"/>
            <a:ext cx="1790441" cy="1811055"/>
            <a:chOff x="2419350" y="4657724"/>
            <a:chExt cx="1790441" cy="181105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19350" y="4657724"/>
              <a:ext cx="1790441" cy="1811055"/>
            </a:xfrm>
            <a:prstGeom prst="rect">
              <a:avLst/>
            </a:prstGeom>
          </p:spPr>
        </p:pic>
        <p:sp>
          <p:nvSpPr>
            <p:cNvPr id="11" name="Right Arrow 10"/>
            <p:cNvSpPr/>
            <p:nvPr/>
          </p:nvSpPr>
          <p:spPr bwMode="auto">
            <a:xfrm>
              <a:off x="3240102" y="4882467"/>
              <a:ext cx="144995" cy="129432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 smtClean="0">
                <a:solidFill>
                  <a:srgbClr val="000000"/>
                </a:solidFill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 flipH="1">
              <a:off x="3221700" y="6151713"/>
              <a:ext cx="144995" cy="129432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 smtClean="0">
                <a:solidFill>
                  <a:srgbClr val="000000"/>
                </a:solidFill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21" name="Quad Arrow 20"/>
          <p:cNvSpPr/>
          <p:nvPr/>
        </p:nvSpPr>
        <p:spPr>
          <a:xfrm>
            <a:off x="1994345" y="5943601"/>
            <a:ext cx="719140" cy="665896"/>
          </a:xfrm>
          <a:prstGeom prst="quadArrow">
            <a:avLst>
              <a:gd name="adj1" fmla="val 13202"/>
              <a:gd name="adj2" fmla="val 14633"/>
              <a:gd name="adj3" fmla="val 11772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19444" y="5734997"/>
            <a:ext cx="53129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0000"/>
                </a:solidFill>
              </a:rPr>
              <a:t>The magnet centre moves </a:t>
            </a:r>
            <a:r>
              <a:rPr lang="en-GB" dirty="0" smtClean="0">
                <a:solidFill>
                  <a:srgbClr val="FF0000"/>
                </a:solidFill>
              </a:rPr>
              <a:t>diagonally by up to </a:t>
            </a:r>
            <a:r>
              <a:rPr lang="en-GB" b="1" dirty="0">
                <a:solidFill>
                  <a:srgbClr val="FF0000"/>
                </a:solidFill>
              </a:rPr>
              <a:t>~100 µm </a:t>
            </a:r>
            <a:r>
              <a:rPr lang="en-GB" dirty="0">
                <a:solidFill>
                  <a:srgbClr val="FF0000"/>
                </a:solidFill>
              </a:rPr>
              <a:t>as the permanent magnets are moved away by </a:t>
            </a:r>
            <a:r>
              <a:rPr lang="en-GB" dirty="0" smtClean="0">
                <a:solidFill>
                  <a:srgbClr val="FF0000"/>
                </a:solidFill>
              </a:rPr>
              <a:t>75mm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6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z="4000" dirty="0" smtClean="0">
                <a:latin typeface="Calibri" panose="020F0502020204030204" pitchFamily="34" charset="0"/>
                <a:cs typeface="ヒラギノ角ゴ Pro W3"/>
              </a:rPr>
              <a:t>CLIC PM Dipoles</a:t>
            </a:r>
            <a:endParaRPr lang="en-GB" sz="4000" dirty="0">
              <a:latin typeface="Calibri" panose="020F0502020204030204" pitchFamily="34" charset="0"/>
              <a:cs typeface="ヒラギノ角ゴ Pro W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26642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Next we have investigated PM dipoles</a:t>
            </a:r>
          </a:p>
          <a:p>
            <a:pPr lvl="1"/>
            <a:r>
              <a:rPr lang="en-GB" sz="2000" dirty="0"/>
              <a:t>Drive Beam Turn Around Loop (</a:t>
            </a:r>
            <a:r>
              <a:rPr lang="en-GB" sz="2000" dirty="0" smtClean="0"/>
              <a:t>DB TAL</a:t>
            </a:r>
            <a:r>
              <a:rPr lang="en-GB" sz="2000" dirty="0"/>
              <a:t>)</a:t>
            </a:r>
          </a:p>
          <a:p>
            <a:pPr lvl="1"/>
            <a:r>
              <a:rPr lang="en-GB" sz="2000" dirty="0" smtClean="0"/>
              <a:t>Main Beam Ring to Main Linac (MB RTML)</a:t>
            </a:r>
          </a:p>
          <a:p>
            <a:r>
              <a:rPr lang="en-GB" sz="2400" dirty="0" smtClean="0"/>
              <a:t>Total power consumed by both types: </a:t>
            </a:r>
            <a:r>
              <a:rPr lang="en-GB" sz="2400" b="1" dirty="0" smtClean="0"/>
              <a:t>15 MW</a:t>
            </a:r>
            <a:endParaRPr lang="en-GB" sz="2400" dirty="0" smtClean="0"/>
          </a:p>
          <a:p>
            <a:r>
              <a:rPr lang="en-GB" sz="2400" dirty="0" smtClean="0">
                <a:solidFill>
                  <a:srgbClr val="00B050"/>
                </a:solidFill>
              </a:rPr>
              <a:t>Several possible designs considered for DB TAL (the most challenging of the two test cases)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807525"/>
              </p:ext>
            </p:extLst>
          </p:nvPr>
        </p:nvGraphicFramePr>
        <p:xfrm>
          <a:off x="251520" y="4581128"/>
          <a:ext cx="8544560" cy="117879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043801"/>
                <a:gridCol w="1124236"/>
                <a:gridCol w="1073386"/>
                <a:gridCol w="1120537"/>
                <a:gridCol w="896909"/>
                <a:gridCol w="1309033"/>
                <a:gridCol w="1083556"/>
                <a:gridCol w="893102"/>
              </a:tblGrid>
              <a:tr h="6179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Type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Quantity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Length (m)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Strength (T)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Pole Gap (mm)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Good Field Region (mm)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Field Quality 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Range (%)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31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MB RTML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666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2.0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0.5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30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 x 20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 x 10</a:t>
                      </a:r>
                      <a:r>
                        <a:rPr lang="en-GB" sz="1600" baseline="30000" dirty="0">
                          <a:effectLst/>
                        </a:rPr>
                        <a:t>-4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smtClean="0">
                          <a:effectLst/>
                        </a:rPr>
                        <a:t>±</a:t>
                      </a:r>
                      <a:r>
                        <a:rPr lang="en-GB" sz="1600" baseline="0" dirty="0" smtClean="0">
                          <a:effectLst/>
                        </a:rPr>
                        <a:t> 10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DB TAL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576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1.5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1.6</a:t>
                      </a:r>
                      <a:endParaRPr lang="en-GB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53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40 x 40</a:t>
                      </a:r>
                      <a:endParaRPr lang="en-GB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 x 10</a:t>
                      </a:r>
                      <a:r>
                        <a:rPr lang="en-GB" sz="1600" b="1" baseline="30000" dirty="0">
                          <a:effectLst/>
                        </a:rPr>
                        <a:t>-4</a:t>
                      </a:r>
                      <a:endParaRPr lang="en-GB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50–100 </a:t>
                      </a:r>
                      <a:endParaRPr lang="en-GB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04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2F2F2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2F2F2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2F2F2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2F2F2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3063</TotalTime>
  <Words>1448</Words>
  <Application>Microsoft Office PowerPoint</Application>
  <PresentationFormat>On-screen Show (4:3)</PresentationFormat>
  <Paragraphs>221</Paragraphs>
  <Slides>23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Office Theme</vt:lpstr>
      <vt:lpstr>1_Blank Presentation</vt:lpstr>
      <vt:lpstr>2_Blank Presentation</vt:lpstr>
      <vt:lpstr>Default Design</vt:lpstr>
      <vt:lpstr>1_Default Design</vt:lpstr>
      <vt:lpstr>Blank Presentation</vt:lpstr>
      <vt:lpstr>1_Office Theme</vt:lpstr>
      <vt:lpstr>2_Default Design</vt:lpstr>
      <vt:lpstr>3_Default Design</vt:lpstr>
      <vt:lpstr>Permanent Magnet Quadrupoles and Dipoles for CLIC</vt:lpstr>
      <vt:lpstr>PM Quad Recap</vt:lpstr>
      <vt:lpstr>High Energy Quad Design</vt:lpstr>
      <vt:lpstr>High Energy Quad Measured Integrated Gradient</vt:lpstr>
      <vt:lpstr>Magnet Centre Movement</vt:lpstr>
      <vt:lpstr>Low Energy Quad Design</vt:lpstr>
      <vt:lpstr>Low Energy Quad Measured Integrated Gradient</vt:lpstr>
      <vt:lpstr>Measured Axis Movement</vt:lpstr>
      <vt:lpstr>CLIC PM Dipoles</vt:lpstr>
      <vt:lpstr>(Some of the) Dipole Options Investigated</vt:lpstr>
      <vt:lpstr>Selected Dipole Design</vt:lpstr>
      <vt:lpstr>Dipole Prototype</vt:lpstr>
      <vt:lpstr>Prototype Dipole Overview</vt:lpstr>
      <vt:lpstr>PM Block Details</vt:lpstr>
      <vt:lpstr>Predicted Field Strength</vt:lpstr>
      <vt:lpstr>Prototype Progress</vt:lpstr>
      <vt:lpstr>Future Work</vt:lpstr>
      <vt:lpstr>Quick Assessment May 2016</vt:lpstr>
      <vt:lpstr>Example Cost Reduction</vt:lpstr>
      <vt:lpstr>Example Cost Reduction</vt:lpstr>
      <vt:lpstr>Example Cost Reduction</vt:lpstr>
      <vt:lpstr>Future Work Proposal</vt:lpstr>
      <vt:lpstr>Resources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 Magnets Slides</dc:title>
  <dc:creator>JAC</dc:creator>
  <cp:lastModifiedBy>temp</cp:lastModifiedBy>
  <cp:revision>56</cp:revision>
  <dcterms:created xsi:type="dcterms:W3CDTF">2017-01-03T15:55:44Z</dcterms:created>
  <dcterms:modified xsi:type="dcterms:W3CDTF">2017-01-10T13:29:12Z</dcterms:modified>
</cp:coreProperties>
</file>