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9" r:id="rId1"/>
    <p:sldMasterId id="2147483694" r:id="rId2"/>
  </p:sldMasterIdLst>
  <p:notesMasterIdLst>
    <p:notesMasterId r:id="rId14"/>
  </p:notesMasterIdLst>
  <p:sldIdLst>
    <p:sldId id="256" r:id="rId3"/>
    <p:sldId id="382" r:id="rId4"/>
    <p:sldId id="384" r:id="rId5"/>
    <p:sldId id="383" r:id="rId6"/>
    <p:sldId id="385" r:id="rId7"/>
    <p:sldId id="386" r:id="rId8"/>
    <p:sldId id="389" r:id="rId9"/>
    <p:sldId id="387" r:id="rId10"/>
    <p:sldId id="390" r:id="rId11"/>
    <p:sldId id="388" r:id="rId12"/>
    <p:sldId id="381" r:id="rId1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rgbClr val="0033CC"/>
        </a:solidFill>
        <a:latin typeface="Trebuchet MS" pitchFamily="-109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70B0A5"/>
    <a:srgbClr val="FFFFCC"/>
    <a:srgbClr val="00CC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61" autoAdjust="0"/>
    <p:restoredTop sz="94456" autoAdjust="0"/>
  </p:normalViewPr>
  <p:slideViewPr>
    <p:cSldViewPr>
      <p:cViewPr varScale="1">
        <p:scale>
          <a:sx n="85" d="100"/>
          <a:sy n="85" d="100"/>
        </p:scale>
        <p:origin x="171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600"/>
              <a:t>UK — SUM Wallclock Work HS06 Hours by Site and VO (TOP 10 VOs)</a:t>
            </a:r>
          </a:p>
          <a:p>
            <a:pPr>
              <a:defRPr/>
            </a:pPr>
            <a:r>
              <a:rPr lang="en-US" sz="1600"/>
              <a:t>March 2016 - March 2017 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top10VOshs06hrsb!$B$1</c:f>
              <c:strCache>
                <c:ptCount val="1"/>
                <c:pt idx="0">
                  <c:v>alice</c:v>
                </c:pt>
              </c:strCache>
            </c:strRef>
          </c:tx>
          <c:invertIfNegative val="0"/>
          <c:cat>
            <c:strRef>
              <c:f>top10VOshs06hrsb!$A$2:$A$20</c:f>
              <c:strCache>
                <c:ptCount val="19"/>
                <c:pt idx="0">
                  <c:v>UKI-NORTHGRID-MAN-HEP</c:v>
                </c:pt>
                <c:pt idx="1">
                  <c:v>UKI-SCOTGRID-GLASGOW</c:v>
                </c:pt>
                <c:pt idx="2">
                  <c:v>UKI-SOUTHGRID-RALPP</c:v>
                </c:pt>
                <c:pt idx="3">
                  <c:v>UKI-LT2-IC-HEP</c:v>
                </c:pt>
                <c:pt idx="4">
                  <c:v>UKI-NORTHGRID-LANCS-HEP</c:v>
                </c:pt>
                <c:pt idx="5">
                  <c:v>UKI-LT2-QMUL</c:v>
                </c:pt>
                <c:pt idx="6">
                  <c:v>UKI-SCOTGRID-DURHAM</c:v>
                </c:pt>
                <c:pt idx="7">
                  <c:v>UKI-LT2-Brunel</c:v>
                </c:pt>
                <c:pt idx="8">
                  <c:v>UKI-LT2-RHUL</c:v>
                </c:pt>
                <c:pt idx="9">
                  <c:v>UKI-SOUTHGRID-OX-HEP</c:v>
                </c:pt>
                <c:pt idx="10">
                  <c:v>UKI-NORTHGRID-LIV-HEP</c:v>
                </c:pt>
                <c:pt idx="11">
                  <c:v>UKI-SOUTHGRID-BHAM-HEP</c:v>
                </c:pt>
                <c:pt idx="12">
                  <c:v>UKI-SOUTHGRID-BRIS-HEP</c:v>
                </c:pt>
                <c:pt idx="13">
                  <c:v>UKI-SCOTGRID-ECDF</c:v>
                </c:pt>
                <c:pt idx="14">
                  <c:v>UKI-NORTHGRID-SHEF-HEP</c:v>
                </c:pt>
                <c:pt idx="15">
                  <c:v>UKI-SOUTHGRID-CAM-HEP</c:v>
                </c:pt>
                <c:pt idx="16">
                  <c:v>UKI-SOUTHGRID-SUSX</c:v>
                </c:pt>
                <c:pt idx="17">
                  <c:v>UKI-LT2-UCL-HEP</c:v>
                </c:pt>
                <c:pt idx="18">
                  <c:v>EFDA-JET</c:v>
                </c:pt>
              </c:strCache>
            </c:strRef>
          </c:cat>
          <c:val>
            <c:numRef>
              <c:f>top10VOshs06hrsb!$B$2:$B$20</c:f>
              <c:numCache>
                <c:formatCode>General</c:formatCode>
                <c:ptCount val="19"/>
                <c:pt idx="0">
                  <c:v>1699798.4749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42599509.358999997</c:v>
                </c:pt>
                <c:pt idx="10">
                  <c:v>2005308.355</c:v>
                </c:pt>
                <c:pt idx="11">
                  <c:v>61113608.890699998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AC-477C-97DA-52409DFD6171}"/>
            </c:ext>
          </c:extLst>
        </c:ser>
        <c:ser>
          <c:idx val="1"/>
          <c:order val="1"/>
          <c:tx>
            <c:strRef>
              <c:f>top10VOshs06hrsb!$C$1</c:f>
              <c:strCache>
                <c:ptCount val="1"/>
                <c:pt idx="0">
                  <c:v>atlas</c:v>
                </c:pt>
              </c:strCache>
            </c:strRef>
          </c:tx>
          <c:invertIfNegative val="0"/>
          <c:cat>
            <c:strRef>
              <c:f>top10VOshs06hrsb!$A$2:$A$20</c:f>
              <c:strCache>
                <c:ptCount val="19"/>
                <c:pt idx="0">
                  <c:v>UKI-NORTHGRID-MAN-HEP</c:v>
                </c:pt>
                <c:pt idx="1">
                  <c:v>UKI-SCOTGRID-GLASGOW</c:v>
                </c:pt>
                <c:pt idx="2">
                  <c:v>UKI-SOUTHGRID-RALPP</c:v>
                </c:pt>
                <c:pt idx="3">
                  <c:v>UKI-LT2-IC-HEP</c:v>
                </c:pt>
                <c:pt idx="4">
                  <c:v>UKI-NORTHGRID-LANCS-HEP</c:v>
                </c:pt>
                <c:pt idx="5">
                  <c:v>UKI-LT2-QMUL</c:v>
                </c:pt>
                <c:pt idx="6">
                  <c:v>UKI-SCOTGRID-DURHAM</c:v>
                </c:pt>
                <c:pt idx="7">
                  <c:v>UKI-LT2-Brunel</c:v>
                </c:pt>
                <c:pt idx="8">
                  <c:v>UKI-LT2-RHUL</c:v>
                </c:pt>
                <c:pt idx="9">
                  <c:v>UKI-SOUTHGRID-OX-HEP</c:v>
                </c:pt>
                <c:pt idx="10">
                  <c:v>UKI-NORTHGRID-LIV-HEP</c:v>
                </c:pt>
                <c:pt idx="11">
                  <c:v>UKI-SOUTHGRID-BHAM-HEP</c:v>
                </c:pt>
                <c:pt idx="12">
                  <c:v>UKI-SOUTHGRID-BRIS-HEP</c:v>
                </c:pt>
                <c:pt idx="13">
                  <c:v>UKI-SCOTGRID-ECDF</c:v>
                </c:pt>
                <c:pt idx="14">
                  <c:v>UKI-NORTHGRID-SHEF-HEP</c:v>
                </c:pt>
                <c:pt idx="15">
                  <c:v>UKI-SOUTHGRID-CAM-HEP</c:v>
                </c:pt>
                <c:pt idx="16">
                  <c:v>UKI-SOUTHGRID-SUSX</c:v>
                </c:pt>
                <c:pt idx="17">
                  <c:v>UKI-LT2-UCL-HEP</c:v>
                </c:pt>
                <c:pt idx="18">
                  <c:v>EFDA-JET</c:v>
                </c:pt>
              </c:strCache>
            </c:strRef>
          </c:cat>
          <c:val>
            <c:numRef>
              <c:f>top10VOshs06hrsb!$C$2:$C$20</c:f>
              <c:numCache>
                <c:formatCode>General</c:formatCode>
                <c:ptCount val="19"/>
                <c:pt idx="0">
                  <c:v>253284273.61919999</c:v>
                </c:pt>
                <c:pt idx="1">
                  <c:v>285721606.9576</c:v>
                </c:pt>
                <c:pt idx="2">
                  <c:v>74767196.805299997</c:v>
                </c:pt>
                <c:pt idx="3">
                  <c:v>36651142.305200003</c:v>
                </c:pt>
                <c:pt idx="4">
                  <c:v>256740283.046</c:v>
                </c:pt>
                <c:pt idx="5">
                  <c:v>233657938.36059999</c:v>
                </c:pt>
                <c:pt idx="6">
                  <c:v>131395195.9271</c:v>
                </c:pt>
                <c:pt idx="7">
                  <c:v>64038463.511500001</c:v>
                </c:pt>
                <c:pt idx="8">
                  <c:v>178931041.0821</c:v>
                </c:pt>
                <c:pt idx="9">
                  <c:v>76000617.282399997</c:v>
                </c:pt>
                <c:pt idx="10">
                  <c:v>77243842.731600001</c:v>
                </c:pt>
                <c:pt idx="11">
                  <c:v>20917921.711199999</c:v>
                </c:pt>
                <c:pt idx="12">
                  <c:v>10665.038500000001</c:v>
                </c:pt>
                <c:pt idx="13">
                  <c:v>35652990.027500004</c:v>
                </c:pt>
                <c:pt idx="14">
                  <c:v>38485347.465599999</c:v>
                </c:pt>
                <c:pt idx="15">
                  <c:v>26797160.107299998</c:v>
                </c:pt>
                <c:pt idx="16">
                  <c:v>12269149.676000001</c:v>
                </c:pt>
                <c:pt idx="17">
                  <c:v>1488089.7467</c:v>
                </c:pt>
                <c:pt idx="18">
                  <c:v>475.69779999999997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AC-477C-97DA-52409DFD6171}"/>
            </c:ext>
          </c:extLst>
        </c:ser>
        <c:ser>
          <c:idx val="2"/>
          <c:order val="2"/>
          <c:tx>
            <c:strRef>
              <c:f>top10VOshs06hrsb!$D$1</c:f>
              <c:strCache>
                <c:ptCount val="1"/>
                <c:pt idx="0">
                  <c:v>cms</c:v>
                </c:pt>
              </c:strCache>
            </c:strRef>
          </c:tx>
          <c:invertIfNegative val="0"/>
          <c:cat>
            <c:strRef>
              <c:f>top10VOshs06hrsb!$A$2:$A$20</c:f>
              <c:strCache>
                <c:ptCount val="19"/>
                <c:pt idx="0">
                  <c:v>UKI-NORTHGRID-MAN-HEP</c:v>
                </c:pt>
                <c:pt idx="1">
                  <c:v>UKI-SCOTGRID-GLASGOW</c:v>
                </c:pt>
                <c:pt idx="2">
                  <c:v>UKI-SOUTHGRID-RALPP</c:v>
                </c:pt>
                <c:pt idx="3">
                  <c:v>UKI-LT2-IC-HEP</c:v>
                </c:pt>
                <c:pt idx="4">
                  <c:v>UKI-NORTHGRID-LANCS-HEP</c:v>
                </c:pt>
                <c:pt idx="5">
                  <c:v>UKI-LT2-QMUL</c:v>
                </c:pt>
                <c:pt idx="6">
                  <c:v>UKI-SCOTGRID-DURHAM</c:v>
                </c:pt>
                <c:pt idx="7">
                  <c:v>UKI-LT2-Brunel</c:v>
                </c:pt>
                <c:pt idx="8">
                  <c:v>UKI-LT2-RHUL</c:v>
                </c:pt>
                <c:pt idx="9">
                  <c:v>UKI-SOUTHGRID-OX-HEP</c:v>
                </c:pt>
                <c:pt idx="10">
                  <c:v>UKI-NORTHGRID-LIV-HEP</c:v>
                </c:pt>
                <c:pt idx="11">
                  <c:v>UKI-SOUTHGRID-BHAM-HEP</c:v>
                </c:pt>
                <c:pt idx="12">
                  <c:v>UKI-SOUTHGRID-BRIS-HEP</c:v>
                </c:pt>
                <c:pt idx="13">
                  <c:v>UKI-SCOTGRID-ECDF</c:v>
                </c:pt>
                <c:pt idx="14">
                  <c:v>UKI-NORTHGRID-SHEF-HEP</c:v>
                </c:pt>
                <c:pt idx="15">
                  <c:v>UKI-SOUTHGRID-CAM-HEP</c:v>
                </c:pt>
                <c:pt idx="16">
                  <c:v>UKI-SOUTHGRID-SUSX</c:v>
                </c:pt>
                <c:pt idx="17">
                  <c:v>UKI-LT2-UCL-HEP</c:v>
                </c:pt>
                <c:pt idx="18">
                  <c:v>EFDA-JET</c:v>
                </c:pt>
              </c:strCache>
            </c:strRef>
          </c:cat>
          <c:val>
            <c:numRef>
              <c:f>top10VOshs06hrsb!$D$2:$D$20</c:f>
              <c:numCache>
                <c:formatCode>General</c:formatCode>
                <c:ptCount val="19"/>
                <c:pt idx="0">
                  <c:v>0</c:v>
                </c:pt>
                <c:pt idx="1">
                  <c:v>15480510.9714</c:v>
                </c:pt>
                <c:pt idx="2">
                  <c:v>146154719.05579999</c:v>
                </c:pt>
                <c:pt idx="3">
                  <c:v>195994403.17750001</c:v>
                </c:pt>
                <c:pt idx="4">
                  <c:v>0</c:v>
                </c:pt>
                <c:pt idx="5">
                  <c:v>17930822.201699998</c:v>
                </c:pt>
                <c:pt idx="6">
                  <c:v>0</c:v>
                </c:pt>
                <c:pt idx="7">
                  <c:v>138132430.90889999</c:v>
                </c:pt>
                <c:pt idx="8">
                  <c:v>370446.70039999997</c:v>
                </c:pt>
                <c:pt idx="9">
                  <c:v>14401776.2622</c:v>
                </c:pt>
                <c:pt idx="10">
                  <c:v>1624.9305999999999</c:v>
                </c:pt>
                <c:pt idx="11">
                  <c:v>1.3222</c:v>
                </c:pt>
                <c:pt idx="12">
                  <c:v>60120604.024099998</c:v>
                </c:pt>
                <c:pt idx="13">
                  <c:v>490.6345</c:v>
                </c:pt>
                <c:pt idx="14">
                  <c:v>0</c:v>
                </c:pt>
                <c:pt idx="15">
                  <c:v>942.34299999999996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CAC-477C-97DA-52409DFD6171}"/>
            </c:ext>
          </c:extLst>
        </c:ser>
        <c:ser>
          <c:idx val="3"/>
          <c:order val="3"/>
          <c:tx>
            <c:strRef>
              <c:f>top10VOshs06hrsb!$E$1</c:f>
              <c:strCache>
                <c:ptCount val="1"/>
                <c:pt idx="0">
                  <c:v>ilc</c:v>
                </c:pt>
              </c:strCache>
            </c:strRef>
          </c:tx>
          <c:invertIfNegative val="0"/>
          <c:cat>
            <c:strRef>
              <c:f>top10VOshs06hrsb!$A$2:$A$20</c:f>
              <c:strCache>
                <c:ptCount val="19"/>
                <c:pt idx="0">
                  <c:v>UKI-NORTHGRID-MAN-HEP</c:v>
                </c:pt>
                <c:pt idx="1">
                  <c:v>UKI-SCOTGRID-GLASGOW</c:v>
                </c:pt>
                <c:pt idx="2">
                  <c:v>UKI-SOUTHGRID-RALPP</c:v>
                </c:pt>
                <c:pt idx="3">
                  <c:v>UKI-LT2-IC-HEP</c:v>
                </c:pt>
                <c:pt idx="4">
                  <c:v>UKI-NORTHGRID-LANCS-HEP</c:v>
                </c:pt>
                <c:pt idx="5">
                  <c:v>UKI-LT2-QMUL</c:v>
                </c:pt>
                <c:pt idx="6">
                  <c:v>UKI-SCOTGRID-DURHAM</c:v>
                </c:pt>
                <c:pt idx="7">
                  <c:v>UKI-LT2-Brunel</c:v>
                </c:pt>
                <c:pt idx="8">
                  <c:v>UKI-LT2-RHUL</c:v>
                </c:pt>
                <c:pt idx="9">
                  <c:v>UKI-SOUTHGRID-OX-HEP</c:v>
                </c:pt>
                <c:pt idx="10">
                  <c:v>UKI-NORTHGRID-LIV-HEP</c:v>
                </c:pt>
                <c:pt idx="11">
                  <c:v>UKI-SOUTHGRID-BHAM-HEP</c:v>
                </c:pt>
                <c:pt idx="12">
                  <c:v>UKI-SOUTHGRID-BRIS-HEP</c:v>
                </c:pt>
                <c:pt idx="13">
                  <c:v>UKI-SCOTGRID-ECDF</c:v>
                </c:pt>
                <c:pt idx="14">
                  <c:v>UKI-NORTHGRID-SHEF-HEP</c:v>
                </c:pt>
                <c:pt idx="15">
                  <c:v>UKI-SOUTHGRID-CAM-HEP</c:v>
                </c:pt>
                <c:pt idx="16">
                  <c:v>UKI-SOUTHGRID-SUSX</c:v>
                </c:pt>
                <c:pt idx="17">
                  <c:v>UKI-LT2-UCL-HEP</c:v>
                </c:pt>
                <c:pt idx="18">
                  <c:v>EFDA-JET</c:v>
                </c:pt>
              </c:strCache>
            </c:strRef>
          </c:cat>
          <c:val>
            <c:numRef>
              <c:f>top10VOshs06hrsb!$E$2:$E$20</c:f>
              <c:numCache>
                <c:formatCode>General</c:formatCode>
                <c:ptCount val="19"/>
                <c:pt idx="0">
                  <c:v>6369582.4982000003</c:v>
                </c:pt>
                <c:pt idx="1">
                  <c:v>2296013.8125</c:v>
                </c:pt>
                <c:pt idx="2">
                  <c:v>6425798.0650000004</c:v>
                </c:pt>
                <c:pt idx="3">
                  <c:v>6345813.1012000004</c:v>
                </c:pt>
                <c:pt idx="4">
                  <c:v>0</c:v>
                </c:pt>
                <c:pt idx="5">
                  <c:v>1343823.1653</c:v>
                </c:pt>
                <c:pt idx="6">
                  <c:v>1395649.8277</c:v>
                </c:pt>
                <c:pt idx="7">
                  <c:v>4487505.4658000004</c:v>
                </c:pt>
                <c:pt idx="8">
                  <c:v>3025802.1447000001</c:v>
                </c:pt>
                <c:pt idx="9">
                  <c:v>5590579.6853999998</c:v>
                </c:pt>
                <c:pt idx="10">
                  <c:v>3464126.2275999999</c:v>
                </c:pt>
                <c:pt idx="11">
                  <c:v>1789033.3473</c:v>
                </c:pt>
                <c:pt idx="12">
                  <c:v>1787471.5347</c:v>
                </c:pt>
                <c:pt idx="13">
                  <c:v>44.852499999999999</c:v>
                </c:pt>
                <c:pt idx="14">
                  <c:v>0</c:v>
                </c:pt>
                <c:pt idx="15">
                  <c:v>2984843.0740999999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CAC-477C-97DA-52409DFD6171}"/>
            </c:ext>
          </c:extLst>
        </c:ser>
        <c:ser>
          <c:idx val="4"/>
          <c:order val="4"/>
          <c:tx>
            <c:strRef>
              <c:f>top10VOshs06hrsb!$F$1</c:f>
              <c:strCache>
                <c:ptCount val="1"/>
                <c:pt idx="0">
                  <c:v>lhcb</c:v>
                </c:pt>
              </c:strCache>
            </c:strRef>
          </c:tx>
          <c:invertIfNegative val="0"/>
          <c:cat>
            <c:strRef>
              <c:f>top10VOshs06hrsb!$A$2:$A$20</c:f>
              <c:strCache>
                <c:ptCount val="19"/>
                <c:pt idx="0">
                  <c:v>UKI-NORTHGRID-MAN-HEP</c:v>
                </c:pt>
                <c:pt idx="1">
                  <c:v>UKI-SCOTGRID-GLASGOW</c:v>
                </c:pt>
                <c:pt idx="2">
                  <c:v>UKI-SOUTHGRID-RALPP</c:v>
                </c:pt>
                <c:pt idx="3">
                  <c:v>UKI-LT2-IC-HEP</c:v>
                </c:pt>
                <c:pt idx="4">
                  <c:v>UKI-NORTHGRID-LANCS-HEP</c:v>
                </c:pt>
                <c:pt idx="5">
                  <c:v>UKI-LT2-QMUL</c:v>
                </c:pt>
                <c:pt idx="6">
                  <c:v>UKI-SCOTGRID-DURHAM</c:v>
                </c:pt>
                <c:pt idx="7">
                  <c:v>UKI-LT2-Brunel</c:v>
                </c:pt>
                <c:pt idx="8">
                  <c:v>UKI-LT2-RHUL</c:v>
                </c:pt>
                <c:pt idx="9">
                  <c:v>UKI-SOUTHGRID-OX-HEP</c:v>
                </c:pt>
                <c:pt idx="10">
                  <c:v>UKI-NORTHGRID-LIV-HEP</c:v>
                </c:pt>
                <c:pt idx="11">
                  <c:v>UKI-SOUTHGRID-BHAM-HEP</c:v>
                </c:pt>
                <c:pt idx="12">
                  <c:v>UKI-SOUTHGRID-BRIS-HEP</c:v>
                </c:pt>
                <c:pt idx="13">
                  <c:v>UKI-SCOTGRID-ECDF</c:v>
                </c:pt>
                <c:pt idx="14">
                  <c:v>UKI-NORTHGRID-SHEF-HEP</c:v>
                </c:pt>
                <c:pt idx="15">
                  <c:v>UKI-SOUTHGRID-CAM-HEP</c:v>
                </c:pt>
                <c:pt idx="16">
                  <c:v>UKI-SOUTHGRID-SUSX</c:v>
                </c:pt>
                <c:pt idx="17">
                  <c:v>UKI-LT2-UCL-HEP</c:v>
                </c:pt>
                <c:pt idx="18">
                  <c:v>EFDA-JET</c:v>
                </c:pt>
              </c:strCache>
            </c:strRef>
          </c:cat>
          <c:val>
            <c:numRef>
              <c:f>top10VOshs06hrsb!$F$2:$F$20</c:f>
              <c:numCache>
                <c:formatCode>General</c:formatCode>
                <c:ptCount val="19"/>
                <c:pt idx="0">
                  <c:v>94855394.520999998</c:v>
                </c:pt>
                <c:pt idx="1">
                  <c:v>14906101.9724</c:v>
                </c:pt>
                <c:pt idx="2">
                  <c:v>89391622.595300004</c:v>
                </c:pt>
                <c:pt idx="3">
                  <c:v>42852460.402099997</c:v>
                </c:pt>
                <c:pt idx="4">
                  <c:v>17676045.881700002</c:v>
                </c:pt>
                <c:pt idx="5">
                  <c:v>11355482.883400001</c:v>
                </c:pt>
                <c:pt idx="6">
                  <c:v>8720091.3816999998</c:v>
                </c:pt>
                <c:pt idx="7">
                  <c:v>20113576.7236</c:v>
                </c:pt>
                <c:pt idx="8">
                  <c:v>22095309.297899999</c:v>
                </c:pt>
                <c:pt idx="9">
                  <c:v>34428283.0898</c:v>
                </c:pt>
                <c:pt idx="10">
                  <c:v>68880494.255099997</c:v>
                </c:pt>
                <c:pt idx="11">
                  <c:v>14242605.1077</c:v>
                </c:pt>
                <c:pt idx="12">
                  <c:v>4210617.5428999998</c:v>
                </c:pt>
                <c:pt idx="13">
                  <c:v>23331213.601599999</c:v>
                </c:pt>
                <c:pt idx="14">
                  <c:v>15842810.956499999</c:v>
                </c:pt>
                <c:pt idx="15">
                  <c:v>14500739.4058</c:v>
                </c:pt>
                <c:pt idx="16">
                  <c:v>0</c:v>
                </c:pt>
                <c:pt idx="17">
                  <c:v>4709142.7489999998</c:v>
                </c:pt>
                <c:pt idx="1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CAC-477C-97DA-52409DFD6171}"/>
            </c:ext>
          </c:extLst>
        </c:ser>
        <c:ser>
          <c:idx val="5"/>
          <c:order val="5"/>
          <c:tx>
            <c:strRef>
              <c:f>top10VOshs06hrsb!$G$1</c:f>
              <c:strCache>
                <c:ptCount val="1"/>
                <c:pt idx="0">
                  <c:v>pheno</c:v>
                </c:pt>
              </c:strCache>
            </c:strRef>
          </c:tx>
          <c:invertIfNegative val="0"/>
          <c:cat>
            <c:strRef>
              <c:f>top10VOshs06hrsb!$A$2:$A$20</c:f>
              <c:strCache>
                <c:ptCount val="19"/>
                <c:pt idx="0">
                  <c:v>UKI-NORTHGRID-MAN-HEP</c:v>
                </c:pt>
                <c:pt idx="1">
                  <c:v>UKI-SCOTGRID-GLASGOW</c:v>
                </c:pt>
                <c:pt idx="2">
                  <c:v>UKI-SOUTHGRID-RALPP</c:v>
                </c:pt>
                <c:pt idx="3">
                  <c:v>UKI-LT2-IC-HEP</c:v>
                </c:pt>
                <c:pt idx="4">
                  <c:v>UKI-NORTHGRID-LANCS-HEP</c:v>
                </c:pt>
                <c:pt idx="5">
                  <c:v>UKI-LT2-QMUL</c:v>
                </c:pt>
                <c:pt idx="6">
                  <c:v>UKI-SCOTGRID-DURHAM</c:v>
                </c:pt>
                <c:pt idx="7">
                  <c:v>UKI-LT2-Brunel</c:v>
                </c:pt>
                <c:pt idx="8">
                  <c:v>UKI-LT2-RHUL</c:v>
                </c:pt>
                <c:pt idx="9">
                  <c:v>UKI-SOUTHGRID-OX-HEP</c:v>
                </c:pt>
                <c:pt idx="10">
                  <c:v>UKI-NORTHGRID-LIV-HEP</c:v>
                </c:pt>
                <c:pt idx="11">
                  <c:v>UKI-SOUTHGRID-BHAM-HEP</c:v>
                </c:pt>
                <c:pt idx="12">
                  <c:v>UKI-SOUTHGRID-BRIS-HEP</c:v>
                </c:pt>
                <c:pt idx="13">
                  <c:v>UKI-SCOTGRID-ECDF</c:v>
                </c:pt>
                <c:pt idx="14">
                  <c:v>UKI-NORTHGRID-SHEF-HEP</c:v>
                </c:pt>
                <c:pt idx="15">
                  <c:v>UKI-SOUTHGRID-CAM-HEP</c:v>
                </c:pt>
                <c:pt idx="16">
                  <c:v>UKI-SOUTHGRID-SUSX</c:v>
                </c:pt>
                <c:pt idx="17">
                  <c:v>UKI-LT2-UCL-HEP</c:v>
                </c:pt>
                <c:pt idx="18">
                  <c:v>EFDA-JET</c:v>
                </c:pt>
              </c:strCache>
            </c:strRef>
          </c:cat>
          <c:val>
            <c:numRef>
              <c:f>top10VOshs06hrsb!$G$2:$G$20</c:f>
              <c:numCache>
                <c:formatCode>General</c:formatCode>
                <c:ptCount val="19"/>
                <c:pt idx="0">
                  <c:v>912859.71790000005</c:v>
                </c:pt>
                <c:pt idx="1">
                  <c:v>1438750.8681000001</c:v>
                </c:pt>
                <c:pt idx="2">
                  <c:v>1113717.2119</c:v>
                </c:pt>
                <c:pt idx="3">
                  <c:v>2237581.0125000002</c:v>
                </c:pt>
                <c:pt idx="4">
                  <c:v>0</c:v>
                </c:pt>
                <c:pt idx="5">
                  <c:v>3112573.5861</c:v>
                </c:pt>
                <c:pt idx="6">
                  <c:v>117595705.9368</c:v>
                </c:pt>
                <c:pt idx="7">
                  <c:v>927374.64359999995</c:v>
                </c:pt>
                <c:pt idx="8">
                  <c:v>1435609.6532000001</c:v>
                </c:pt>
                <c:pt idx="9">
                  <c:v>576309.0919</c:v>
                </c:pt>
                <c:pt idx="10">
                  <c:v>862671.96380000003</c:v>
                </c:pt>
                <c:pt idx="11">
                  <c:v>124018.5527</c:v>
                </c:pt>
                <c:pt idx="12">
                  <c:v>0</c:v>
                </c:pt>
                <c:pt idx="13">
                  <c:v>0</c:v>
                </c:pt>
                <c:pt idx="14">
                  <c:v>777413.1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355641.26419999998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CAC-477C-97DA-52409DFD61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4497024"/>
        <c:axId val="114498560"/>
        <c:axId val="0"/>
      </c:bar3DChart>
      <c:catAx>
        <c:axId val="1144970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4498560"/>
        <c:crosses val="autoZero"/>
        <c:auto val="1"/>
        <c:lblAlgn val="ctr"/>
        <c:lblOffset val="100"/>
        <c:noMultiLvlLbl val="0"/>
      </c:catAx>
      <c:valAx>
        <c:axId val="114498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44970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C6845C-2635-4558-B763-DB271B8900A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2081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est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southgrid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5964238"/>
            <a:ext cx="1425575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 rotWithShape="1">
            <a:gsLst>
              <a:gs pos="0">
                <a:schemeClr val="bg1">
                  <a:gamma/>
                  <a:shade val="46275"/>
                  <a:invGamma/>
                  <a:alpha val="27000"/>
                </a:schemeClr>
              </a:gs>
              <a:gs pos="50000">
                <a:schemeClr val="bg1">
                  <a:alpha val="78000"/>
                </a:schemeClr>
              </a:gs>
              <a:gs pos="100000">
                <a:schemeClr val="bg1">
                  <a:gamma/>
                  <a:shade val="46275"/>
                  <a:invGamma/>
                  <a:alpha val="27000"/>
                </a:schemeClr>
              </a:gs>
            </a:gsLst>
            <a:lin ang="0" scaled="1"/>
          </a:gradFill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 rotWithShape="1">
            <a:gsLst>
              <a:gs pos="0">
                <a:schemeClr val="accent2">
                  <a:gamma/>
                  <a:shade val="46275"/>
                  <a:invGamma/>
                  <a:alpha val="25000"/>
                </a:schemeClr>
              </a:gs>
              <a:gs pos="50000">
                <a:schemeClr val="accent2">
                  <a:alpha val="78999"/>
                </a:schemeClr>
              </a:gs>
              <a:gs pos="100000">
                <a:schemeClr val="accent2">
                  <a:gamma/>
                  <a:shade val="46275"/>
                  <a:invGamma/>
                  <a:alpha val="25000"/>
                </a:schemeClr>
              </a:gs>
            </a:gsLst>
            <a:lin ang="0" scaled="1"/>
          </a:gradFill>
        </p:spPr>
        <p:txBody>
          <a:bodyPr lIns="91440" tIns="45720" rIns="91440" bIns="4572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38028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FF536-092D-4BEC-A1A6-832861A595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431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025" y="115888"/>
            <a:ext cx="2232025" cy="2638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" y="115888"/>
            <a:ext cx="6543675" cy="2638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82FCD-2EB1-4FFD-B719-AB85723CFB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697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2138" y="115888"/>
            <a:ext cx="5903912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38675" y="1052513"/>
            <a:ext cx="4379913" cy="774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38675" y="1979613"/>
            <a:ext cx="4379913" cy="774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1B031-5F8A-4A1F-9760-68C153913A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0103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420FA-A515-4330-B5C4-3533639759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567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1C645-D528-4B35-A0FA-8410AC248A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57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97796-9ABA-4344-A899-23C3F5A9BB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1824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1D956-444D-46E4-93ED-5EB50B8134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8464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7F390-773C-4FB9-87A1-E7FF455B55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3216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EC4F4-BE6F-43C2-BD26-C84B4676DA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117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DF91E-7D6B-4AC4-8030-75697F9F88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798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9421A-B1D9-4078-AA15-3E700E56D5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2109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60548-6D41-4B79-B6B1-7D2073A40A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3558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0C933-5F3D-4145-860C-DF143552B2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4606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24FEC-A7EA-4C2D-B218-A4BB70995D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9859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B76DA-B425-4CF8-8768-CF2BC78C79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926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C7FE6-FDD5-4FEF-AA17-8377BE0F5C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07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675" y="1052513"/>
            <a:ext cx="4379913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8F5F9-74F8-4427-AC91-CE705755D4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079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059113" y="6308725"/>
            <a:ext cx="2671762" cy="360363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C1979-D55B-4852-9F80-1F366DB051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250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04C0C-A112-4B07-ADE1-C9280E0F64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891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DD8C1-47D9-4275-B62D-7B43974424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801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E46C7-F949-41A4-92CE-B6A469999D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753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2544B-F050-43A6-B246-CFB2C7F7FD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40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07950" y="115888"/>
            <a:ext cx="8856663" cy="792162"/>
            <a:chOff x="68" y="73"/>
            <a:chExt cx="5579" cy="499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68" y="73"/>
              <a:ext cx="5579" cy="499"/>
            </a:xfrm>
            <a:prstGeom prst="rect">
              <a:avLst/>
            </a:prstGeom>
            <a:solidFill>
              <a:srgbClr val="5262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1pPr>
              <a:lvl2pPr marL="742950" indent="-285750" eaLnBrk="0" hangingPunct="0"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2pPr>
              <a:lvl3pPr marL="1143000" indent="-228600" eaLnBrk="0" hangingPunct="0"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3pPr>
              <a:lvl4pPr marL="1600200" indent="-228600" eaLnBrk="0" hangingPunct="0"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4pPr>
              <a:lvl5pPr marL="2057400" indent="-228600" eaLnBrk="0" hangingPunct="0"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 sz="3200">
                  <a:solidFill>
                    <a:srgbClr val="0033CC"/>
                  </a:solidFill>
                  <a:latin typeface="Trebuchet MS" pitchFamily="-109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pic>
          <p:nvPicPr>
            <p:cNvPr id="1034" name="Picture 4" descr="GridPP_logo_white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119"/>
              <a:ext cx="1361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115888"/>
            <a:ext cx="5903912" cy="792162"/>
          </a:xfrm>
          <a:prstGeom prst="rect">
            <a:avLst/>
          </a:prstGeom>
          <a:solidFill>
            <a:srgbClr val="5262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052513"/>
            <a:ext cx="8910638" cy="1701800"/>
          </a:xfrm>
          <a:prstGeom prst="rect">
            <a:avLst/>
          </a:prstGeom>
          <a:solidFill>
            <a:srgbClr val="DCE4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381750"/>
            <a:ext cx="1871662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 smtClean="0">
                <a:latin typeface="Trebuchet MS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68663" y="6308725"/>
            <a:ext cx="26717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smtClean="0">
                <a:solidFill>
                  <a:schemeClr val="accent2"/>
                </a:solidFill>
                <a:latin typeface="Trebuchet MS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1375" y="6461125"/>
            <a:ext cx="503238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accent2"/>
                </a:solidFill>
                <a:latin typeface="Trebuchet MS" pitchFamily="34" charset="0"/>
                <a:cs typeface="Arial" charset="0"/>
              </a:defRPr>
            </a:lvl1pPr>
          </a:lstStyle>
          <a:p>
            <a:pPr>
              <a:defRPr/>
            </a:pPr>
            <a:fld id="{E8912E99-A7E8-4268-9A1D-D069C3F7EB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2" name="Picture 12" descr="southgridlogo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5870575"/>
            <a:ext cx="136842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4" r:id="rId1"/>
    <p:sldLayoutId id="2147484033" r:id="rId2"/>
    <p:sldLayoutId id="2147484034" r:id="rId3"/>
    <p:sldLayoutId id="2147484035" r:id="rId4"/>
    <p:sldLayoutId id="214748405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  <p:sldLayoutId id="2147484042" r:id="rId12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66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hlink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Trebuchet MS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21/09/2015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Trebuchet MS" pitchFamily="34" charset="0"/>
                <a:cs typeface="Arial" charset="0"/>
              </a:defRPr>
            </a:lvl1pPr>
          </a:lstStyle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rebuchet MS" pitchFamily="34" charset="0"/>
                <a:cs typeface="Arial" charset="0"/>
              </a:defRPr>
            </a:lvl1pPr>
          </a:lstStyle>
          <a:p>
            <a:pPr>
              <a:defRPr/>
            </a:pPr>
            <a:fld id="{ED7D4950-A4B7-4A67-B889-625B2007AB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3" r:id="rId1"/>
    <p:sldLayoutId id="2147484044" r:id="rId2"/>
    <p:sldLayoutId id="2147484045" r:id="rId3"/>
    <p:sldLayoutId id="2147484046" r:id="rId4"/>
    <p:sldLayoutId id="2147484047" r:id="rId5"/>
    <p:sldLayoutId id="2147484048" r:id="rId6"/>
    <p:sldLayoutId id="2147484049" r:id="rId7"/>
    <p:sldLayoutId id="2147484050" r:id="rId8"/>
    <p:sldLayoutId id="2147484051" r:id="rId9"/>
    <p:sldLayoutId id="2147484052" r:id="rId10"/>
    <p:sldLayoutId id="214748405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ridpp.ac.uk/wiki/GridPP5_Tier2_plan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Tier-2 Site Survey</a:t>
            </a:r>
            <a:br>
              <a:rPr lang="en-GB" dirty="0" smtClean="0"/>
            </a:br>
            <a:endParaRPr lang="en-GB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6430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Pete Gronbech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GridPP Project Manager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GB" dirty="0" smtClean="0"/>
              <a:t>April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Access to the SE for local storage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907044"/>
          </a:xfrm>
        </p:spPr>
        <p:txBody>
          <a:bodyPr/>
          <a:lstStyle/>
          <a:p>
            <a:r>
              <a:rPr lang="en-GB" dirty="0" smtClean="0"/>
              <a:t>YES – 11 sites</a:t>
            </a:r>
          </a:p>
          <a:p>
            <a:r>
              <a:rPr lang="en-GB" dirty="0" smtClean="0"/>
              <a:t>NO – 6 sites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April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9421A-B1D9-4078-AA15-3E700E56D58E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18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403386"/>
          </a:xfrm>
        </p:spPr>
        <p:txBody>
          <a:bodyPr/>
          <a:lstStyle/>
          <a:p>
            <a:r>
              <a:rPr lang="en-GB" sz="2000" dirty="0" smtClean="0"/>
              <a:t>A very diverse set of responses across the 17 sites.</a:t>
            </a:r>
          </a:p>
          <a:p>
            <a:r>
              <a:rPr lang="en-GB" sz="2000" dirty="0" smtClean="0"/>
              <a:t>No set pattern across large sites vs small sites</a:t>
            </a:r>
          </a:p>
          <a:p>
            <a:endParaRPr lang="en-GB" sz="2000" dirty="0"/>
          </a:p>
          <a:p>
            <a:r>
              <a:rPr lang="en-GB" sz="2000" dirty="0" smtClean="0"/>
              <a:t>There are favourites for batch system and SE, </a:t>
            </a:r>
            <a:r>
              <a:rPr lang="en-GB" sz="2000" dirty="0" err="1" smtClean="0"/>
              <a:t>ie</a:t>
            </a:r>
            <a:r>
              <a:rPr lang="en-GB" sz="2000" dirty="0" smtClean="0"/>
              <a:t> </a:t>
            </a:r>
            <a:r>
              <a:rPr lang="en-GB" sz="2000" dirty="0" err="1" smtClean="0"/>
              <a:t>HTCondor</a:t>
            </a:r>
            <a:r>
              <a:rPr lang="en-GB" sz="2000" dirty="0" smtClean="0"/>
              <a:t>/ARC and DPM</a:t>
            </a:r>
          </a:p>
          <a:p>
            <a:r>
              <a:rPr lang="en-GB" sz="2000" dirty="0" smtClean="0"/>
              <a:t>However site preferences </a:t>
            </a:r>
            <a:r>
              <a:rPr lang="en-GB" sz="2000" dirty="0"/>
              <a:t>and </a:t>
            </a:r>
            <a:r>
              <a:rPr lang="en-GB" sz="2000" dirty="0" smtClean="0"/>
              <a:t>compatibility with other university services may well prevent greater commonality.</a:t>
            </a:r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n-GB" sz="1400" dirty="0">
                <a:hlinkClick r:id="rId2"/>
              </a:rPr>
              <a:t>https://</a:t>
            </a:r>
            <a:r>
              <a:rPr lang="en-GB" sz="1400" dirty="0" smtClean="0">
                <a:hlinkClick r:id="rId2"/>
              </a:rPr>
              <a:t>www.gridpp.ac.uk/wiki/GridPP5_Tier2_plans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April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9421A-B1D9-4078-AA15-3E700E56D58E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40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 of </a:t>
            </a:r>
            <a:r>
              <a:rPr lang="en-GB" smtClean="0"/>
              <a:t>the exercise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1645708"/>
          </a:xfrm>
        </p:spPr>
        <p:txBody>
          <a:bodyPr/>
          <a:lstStyle/>
          <a:p>
            <a:r>
              <a:rPr lang="en-GB" dirty="0" smtClean="0"/>
              <a:t>Try to establish the level of interaction between the Grid Tier-2 clusters and other computing infrastructures at sites such as Tier-3 or University wide services.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April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9421A-B1D9-4078-AA15-3E700E56D58E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5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Batch Systems in Use on Grid Clusters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3566234"/>
          </a:xfrm>
        </p:spPr>
        <p:txBody>
          <a:bodyPr/>
          <a:lstStyle/>
          <a:p>
            <a:r>
              <a:rPr lang="en-GB" dirty="0" smtClean="0"/>
              <a:t>ARC + </a:t>
            </a:r>
            <a:r>
              <a:rPr lang="en-GB" dirty="0" err="1" smtClean="0"/>
              <a:t>HTCondor</a:t>
            </a:r>
            <a:r>
              <a:rPr lang="en-GB" dirty="0" smtClean="0"/>
              <a:t>		8 sites with 2 testing</a:t>
            </a:r>
          </a:p>
          <a:p>
            <a:endParaRPr lang="en-GB" dirty="0" smtClean="0"/>
          </a:p>
          <a:p>
            <a:r>
              <a:rPr lang="en-GB" dirty="0" smtClean="0"/>
              <a:t>CREAM</a:t>
            </a:r>
            <a:r>
              <a:rPr lang="en-GB" dirty="0" smtClean="0"/>
              <a:t> </a:t>
            </a:r>
            <a:r>
              <a:rPr lang="en-GB" dirty="0" smtClean="0"/>
              <a:t>+ SGE		</a:t>
            </a:r>
            <a:r>
              <a:rPr lang="en-GB" dirty="0" smtClean="0"/>
              <a:t>3 </a:t>
            </a:r>
            <a:r>
              <a:rPr lang="en-GB" dirty="0" smtClean="0"/>
              <a:t>sites </a:t>
            </a:r>
            <a:r>
              <a:rPr lang="en-GB" sz="2000" dirty="0" smtClean="0"/>
              <a:t>(Various types of </a:t>
            </a:r>
            <a:r>
              <a:rPr lang="en-GB" sz="2000" dirty="0" smtClean="0"/>
              <a:t>Grid Engine)</a:t>
            </a:r>
            <a:endParaRPr lang="en-GB" sz="2000" dirty="0" smtClean="0"/>
          </a:p>
          <a:p>
            <a:r>
              <a:rPr lang="en-GB" dirty="0" smtClean="0"/>
              <a:t>CREAM + Torque		3 sites </a:t>
            </a:r>
            <a:r>
              <a:rPr lang="en-GB" sz="2000" dirty="0" smtClean="0"/>
              <a:t>(2 testing ARC/</a:t>
            </a:r>
            <a:r>
              <a:rPr lang="en-GB" sz="2000" dirty="0" err="1" smtClean="0"/>
              <a:t>HTCondor</a:t>
            </a:r>
            <a:r>
              <a:rPr lang="en-GB" sz="2000" dirty="0" smtClean="0"/>
              <a:t> 1 VAC)</a:t>
            </a:r>
          </a:p>
          <a:p>
            <a:endParaRPr lang="en-GB" dirty="0"/>
          </a:p>
          <a:p>
            <a:r>
              <a:rPr lang="en-GB" dirty="0" smtClean="0"/>
              <a:t>ARC + SLURM		1 site</a:t>
            </a:r>
          </a:p>
          <a:p>
            <a:r>
              <a:rPr lang="en-GB" dirty="0" smtClean="0"/>
              <a:t>CREAM + SLURM		1 site</a:t>
            </a:r>
          </a:p>
          <a:p>
            <a:r>
              <a:rPr lang="en-GB" dirty="0" smtClean="0"/>
              <a:t>ARC + SGE			1 site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April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9421A-B1D9-4078-AA15-3E700E56D58E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31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 the batch system shared?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1793441"/>
          </a:xfrm>
        </p:spPr>
        <p:txBody>
          <a:bodyPr/>
          <a:lstStyle/>
          <a:p>
            <a:r>
              <a:rPr lang="en-GB" dirty="0" smtClean="0"/>
              <a:t>Can jobs be submitted without the Grid CE?</a:t>
            </a:r>
          </a:p>
          <a:p>
            <a:endParaRPr lang="en-GB" dirty="0"/>
          </a:p>
          <a:p>
            <a:r>
              <a:rPr lang="en-GB" dirty="0" smtClean="0"/>
              <a:t>NO – 11 sites </a:t>
            </a:r>
            <a:r>
              <a:rPr lang="en-GB" sz="2000" dirty="0" smtClean="0"/>
              <a:t>(2 sites occasional other access)</a:t>
            </a:r>
          </a:p>
          <a:p>
            <a:r>
              <a:rPr lang="en-GB" dirty="0" smtClean="0"/>
              <a:t>YES – 6 </a:t>
            </a:r>
            <a:r>
              <a:rPr lang="en-GB" sz="2000" dirty="0" smtClean="0"/>
              <a:t>( 4 are part of a University High End computing facility)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April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9421A-B1D9-4078-AA15-3E700E56D58E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58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Shared File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907044"/>
          </a:xfrm>
        </p:spPr>
        <p:txBody>
          <a:bodyPr/>
          <a:lstStyle/>
          <a:p>
            <a:r>
              <a:rPr lang="en-GB" dirty="0" smtClean="0"/>
              <a:t>NO – 9 sites</a:t>
            </a:r>
          </a:p>
          <a:p>
            <a:r>
              <a:rPr lang="en-GB" dirty="0" smtClean="0"/>
              <a:t>YES – 8 sites </a:t>
            </a:r>
            <a:r>
              <a:rPr lang="en-GB" sz="2000" dirty="0" smtClean="0"/>
              <a:t>(2 Lustre, 5 NFS, 1 NFS + </a:t>
            </a:r>
            <a:r>
              <a:rPr lang="en-GB" sz="2000" dirty="0" err="1" smtClean="0"/>
              <a:t>dcache</a:t>
            </a:r>
            <a:r>
              <a:rPr lang="en-GB" sz="2000" dirty="0" smtClean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April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9421A-B1D9-4078-AA15-3E700E56D58E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49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Top </a:t>
            </a:r>
            <a:r>
              <a:rPr lang="en-GB" sz="2800" dirty="0" smtClean="0"/>
              <a:t>non-LHC </a:t>
            </a:r>
            <a:r>
              <a:rPr lang="en-GB" sz="2800" dirty="0" smtClean="0"/>
              <a:t>or GridPP DIRAC VOs supported (CPU)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895828"/>
          </a:xfrm>
        </p:spPr>
        <p:txBody>
          <a:bodyPr/>
          <a:lstStyle/>
          <a:p>
            <a:r>
              <a:rPr lang="en-GB" dirty="0" smtClean="0"/>
              <a:t>ILC – 14 sites</a:t>
            </a:r>
          </a:p>
          <a:p>
            <a:r>
              <a:rPr lang="en-GB" dirty="0" smtClean="0"/>
              <a:t>Biomed – 9 sites</a:t>
            </a:r>
          </a:p>
          <a:p>
            <a:r>
              <a:rPr lang="en-GB" dirty="0" err="1" smtClean="0">
                <a:solidFill>
                  <a:srgbClr val="FF0000"/>
                </a:solidFill>
              </a:rPr>
              <a:t>Pheno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– 8 sites </a:t>
            </a:r>
          </a:p>
          <a:p>
            <a:r>
              <a:rPr lang="en-GB" dirty="0" smtClean="0"/>
              <a:t>Dune – 3 sites</a:t>
            </a:r>
          </a:p>
          <a:p>
            <a:r>
              <a:rPr lang="en-GB" dirty="0" smtClean="0"/>
              <a:t>T2k – 3 sites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SNO+</a:t>
            </a:r>
            <a:r>
              <a:rPr lang="en-GB" dirty="0" smtClean="0"/>
              <a:t> - 3 sites</a:t>
            </a:r>
          </a:p>
          <a:p>
            <a:r>
              <a:rPr lang="en-GB" dirty="0" err="1" smtClean="0"/>
              <a:t>IceCube</a:t>
            </a:r>
            <a:r>
              <a:rPr lang="en-GB" dirty="0" smtClean="0"/>
              <a:t> – 2 sites</a:t>
            </a:r>
          </a:p>
          <a:p>
            <a:r>
              <a:rPr lang="en-GB" dirty="0" smtClean="0"/>
              <a:t>Na62 – 2 sites</a:t>
            </a:r>
          </a:p>
          <a:p>
            <a:r>
              <a:rPr lang="en-GB" dirty="0" smtClean="0"/>
              <a:t>LZ – 2 sites</a:t>
            </a:r>
          </a:p>
          <a:p>
            <a:r>
              <a:rPr lang="en-GB" dirty="0" smtClean="0"/>
              <a:t>Mice, CEPC, </a:t>
            </a:r>
            <a:r>
              <a:rPr lang="en-GB" dirty="0" err="1" smtClean="0"/>
              <a:t>enmr</a:t>
            </a:r>
            <a:r>
              <a:rPr lang="en-GB" dirty="0" smtClean="0"/>
              <a:t>, </a:t>
            </a:r>
            <a:r>
              <a:rPr lang="en-GB" dirty="0" err="1" smtClean="0"/>
              <a:t>uboone</a:t>
            </a:r>
            <a:r>
              <a:rPr lang="en-GB" dirty="0" smtClean="0"/>
              <a:t> – mentioned by 1 site each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April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9421A-B1D9-4078-AA15-3E700E56D58E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69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Usage by top 10 VOs over the last year by site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April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9421A-B1D9-4078-AA15-3E700E56D58E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9070741"/>
              </p:ext>
            </p:extLst>
          </p:nvPr>
        </p:nvGraphicFramePr>
        <p:xfrm>
          <a:off x="827584" y="1052736"/>
          <a:ext cx="7500938" cy="4986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524328" y="1403017"/>
            <a:ext cx="1619672" cy="160043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SNO+ 	0.55%</a:t>
            </a:r>
          </a:p>
          <a:p>
            <a:r>
              <a:rPr lang="en-GB" sz="1400" dirty="0" smtClean="0"/>
              <a:t>Dune 	0.51%</a:t>
            </a:r>
          </a:p>
          <a:p>
            <a:r>
              <a:rPr lang="en-GB" sz="1400" dirty="0" smtClean="0"/>
              <a:t>Bio 	0.36%</a:t>
            </a:r>
          </a:p>
          <a:p>
            <a:r>
              <a:rPr lang="en-GB" sz="1400" dirty="0" smtClean="0"/>
              <a:t>GridPP 	0.34%</a:t>
            </a:r>
          </a:p>
          <a:p>
            <a:r>
              <a:rPr lang="en-GB" sz="1400" dirty="0" smtClean="0"/>
              <a:t>LZ 	0.55%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60265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Storage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2236639"/>
          </a:xfrm>
        </p:spPr>
        <p:txBody>
          <a:bodyPr/>
          <a:lstStyle/>
          <a:p>
            <a:r>
              <a:rPr lang="en-GB" dirty="0" smtClean="0"/>
              <a:t>DPM – 12 sites</a:t>
            </a:r>
          </a:p>
          <a:p>
            <a:r>
              <a:rPr lang="en-GB" dirty="0" err="1"/>
              <a:t>d</a:t>
            </a:r>
            <a:r>
              <a:rPr lang="en-GB" dirty="0" err="1" smtClean="0"/>
              <a:t>cache</a:t>
            </a:r>
            <a:r>
              <a:rPr lang="en-GB" dirty="0" smtClean="0"/>
              <a:t> – 2 sites</a:t>
            </a:r>
          </a:p>
          <a:p>
            <a:r>
              <a:rPr lang="en-GB" dirty="0" err="1" smtClean="0"/>
              <a:t>StoRM</a:t>
            </a:r>
            <a:r>
              <a:rPr lang="en-GB" dirty="0" smtClean="0"/>
              <a:t> – 2 sites (the Lustre sites)</a:t>
            </a:r>
          </a:p>
          <a:p>
            <a:r>
              <a:rPr lang="en-GB" dirty="0" err="1" smtClean="0"/>
              <a:t>Dmlite</a:t>
            </a:r>
            <a:r>
              <a:rPr lang="en-GB" dirty="0" smtClean="0"/>
              <a:t>+ HDFS – 1 site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April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9421A-B1D9-4078-AA15-3E700E56D58E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77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Non-LHC Storage supported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452630"/>
          </a:xfrm>
        </p:spPr>
        <p:txBody>
          <a:bodyPr/>
          <a:lstStyle/>
          <a:p>
            <a:r>
              <a:rPr lang="en-GB" dirty="0" smtClean="0"/>
              <a:t>VO’s listed as having storage</a:t>
            </a:r>
          </a:p>
          <a:p>
            <a:r>
              <a:rPr lang="en-GB" dirty="0" smtClean="0"/>
              <a:t>T2k – 5 sites</a:t>
            </a:r>
          </a:p>
          <a:p>
            <a:r>
              <a:rPr lang="en-GB" dirty="0" smtClean="0"/>
              <a:t>SNO+ - 5 sites</a:t>
            </a:r>
          </a:p>
          <a:p>
            <a:r>
              <a:rPr lang="en-GB" dirty="0" smtClean="0"/>
              <a:t>Bio – 4 sites</a:t>
            </a:r>
          </a:p>
          <a:p>
            <a:r>
              <a:rPr lang="en-GB" dirty="0" err="1" smtClean="0"/>
              <a:t>Pheno</a:t>
            </a:r>
            <a:r>
              <a:rPr lang="en-GB" dirty="0" smtClean="0"/>
              <a:t> – 2 sites</a:t>
            </a:r>
          </a:p>
          <a:p>
            <a:r>
              <a:rPr lang="en-GB" dirty="0" smtClean="0"/>
              <a:t>ILC – 2 sites</a:t>
            </a:r>
          </a:p>
          <a:p>
            <a:r>
              <a:rPr lang="en-GB" dirty="0" smtClean="0"/>
              <a:t>Comet, DUNE, Hyper-k, LSST, LZ, NA62  - 1 site each</a:t>
            </a:r>
          </a:p>
          <a:p>
            <a:endParaRPr lang="en-GB" dirty="0"/>
          </a:p>
          <a:p>
            <a:r>
              <a:rPr lang="en-GB" dirty="0" smtClean="0"/>
              <a:t>From Q416 Quarterly reports</a:t>
            </a:r>
          </a:p>
          <a:p>
            <a:r>
              <a:rPr lang="en-GB" dirty="0" smtClean="0"/>
              <a:t>Total Non-LHC storage was 5% of total ~20PB </a:t>
            </a:r>
            <a:r>
              <a:rPr lang="en-GB" dirty="0" err="1" smtClean="0"/>
              <a:t>ie</a:t>
            </a:r>
            <a:r>
              <a:rPr lang="en-GB" smtClean="0"/>
              <a:t> ~1PB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April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39421A-B1D9-4078-AA15-3E700E56D58E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33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idPP3_talks">
  <a:themeElements>
    <a:clrScheme name="GridPP3_talks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E4E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FF6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3_talk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lnDef>
  </a:objectDefaults>
  <a:extraClrSchemeLst>
    <a:extraClrScheme>
      <a:clrScheme name="GridPP3_tal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_talk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_talks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CE4E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EFF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GridPP3_talks</Template>
  <TotalTime>57817</TotalTime>
  <Words>391</Words>
  <Application>Microsoft Office PowerPoint</Application>
  <PresentationFormat>On-screen Show (4:3)</PresentationFormat>
  <Paragraphs>94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Trebuchet MS</vt:lpstr>
      <vt:lpstr>GridPP3_talks</vt:lpstr>
      <vt:lpstr>Custom Design</vt:lpstr>
      <vt:lpstr>Tier-2 Site Survey </vt:lpstr>
      <vt:lpstr>Object of the exercise</vt:lpstr>
      <vt:lpstr>Batch Systems in Use on Grid Clusters</vt:lpstr>
      <vt:lpstr>Is the batch system shared?</vt:lpstr>
      <vt:lpstr>Shared File system</vt:lpstr>
      <vt:lpstr>Top non-LHC or GridPP DIRAC VOs supported (CPU)</vt:lpstr>
      <vt:lpstr>Usage by top 10 VOs over the last year by site</vt:lpstr>
      <vt:lpstr>Storage System</vt:lpstr>
      <vt:lpstr>Non-LHC Storage supported</vt:lpstr>
      <vt:lpstr>Access to the SE for local storage</vt:lpstr>
      <vt:lpstr>Conclusions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UKI-SouthGrid Status Report</dc:title>
  <dc:creator>Department of Physics</dc:creator>
  <cp:lastModifiedBy>Peter Gronbech</cp:lastModifiedBy>
  <cp:revision>542</cp:revision>
  <dcterms:created xsi:type="dcterms:W3CDTF">2009-05-19T13:12:48Z</dcterms:created>
  <dcterms:modified xsi:type="dcterms:W3CDTF">2017-04-06T11:43:37Z</dcterms:modified>
</cp:coreProperties>
</file>