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2" r:id="rId1"/>
  </p:sldMasterIdLst>
  <p:notesMasterIdLst>
    <p:notesMasterId r:id="rId13"/>
  </p:notesMasterIdLst>
  <p:handoutMasterIdLst>
    <p:handoutMasterId r:id="rId14"/>
  </p:handoutMasterIdLst>
  <p:sldIdLst>
    <p:sldId id="293" r:id="rId2"/>
    <p:sldId id="436" r:id="rId3"/>
    <p:sldId id="455" r:id="rId4"/>
    <p:sldId id="456" r:id="rId5"/>
    <p:sldId id="450" r:id="rId6"/>
    <p:sldId id="448" r:id="rId7"/>
    <p:sldId id="453" r:id="rId8"/>
    <p:sldId id="437" r:id="rId9"/>
    <p:sldId id="451" r:id="rId10"/>
    <p:sldId id="454" r:id="rId11"/>
    <p:sldId id="452" r:id="rId12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800" b="1" kern="1200">
        <a:solidFill>
          <a:schemeClr val="accent1"/>
        </a:solidFill>
        <a:latin typeface="Trebuchet MS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800" b="1" kern="1200">
        <a:solidFill>
          <a:schemeClr val="accent1"/>
        </a:solidFill>
        <a:latin typeface="Trebuchet MS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800" b="1" kern="1200">
        <a:solidFill>
          <a:schemeClr val="accent1"/>
        </a:solidFill>
        <a:latin typeface="Trebuchet MS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800" b="1" kern="1200">
        <a:solidFill>
          <a:schemeClr val="accent1"/>
        </a:solidFill>
        <a:latin typeface="Trebuchet MS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800" b="1" kern="1200">
        <a:solidFill>
          <a:schemeClr val="accent1"/>
        </a:solidFill>
        <a:latin typeface="Trebuchet MS" charset="0"/>
        <a:ea typeface="Arial" charset="0"/>
        <a:cs typeface="Arial" charset="0"/>
      </a:defRPr>
    </a:lvl5pPr>
    <a:lvl6pPr marL="2286000" algn="l" defTabSz="457200" rtl="0" eaLnBrk="1" latinLnBrk="0" hangingPunct="1">
      <a:defRPr sz="2800" b="1" kern="1200">
        <a:solidFill>
          <a:schemeClr val="accent1"/>
        </a:solidFill>
        <a:latin typeface="Trebuchet MS" charset="0"/>
        <a:ea typeface="Arial" charset="0"/>
        <a:cs typeface="Arial" charset="0"/>
      </a:defRPr>
    </a:lvl6pPr>
    <a:lvl7pPr marL="2743200" algn="l" defTabSz="457200" rtl="0" eaLnBrk="1" latinLnBrk="0" hangingPunct="1">
      <a:defRPr sz="2800" b="1" kern="1200">
        <a:solidFill>
          <a:schemeClr val="accent1"/>
        </a:solidFill>
        <a:latin typeface="Trebuchet MS" charset="0"/>
        <a:ea typeface="Arial" charset="0"/>
        <a:cs typeface="Arial" charset="0"/>
      </a:defRPr>
    </a:lvl7pPr>
    <a:lvl8pPr marL="3200400" algn="l" defTabSz="457200" rtl="0" eaLnBrk="1" latinLnBrk="0" hangingPunct="1">
      <a:defRPr sz="2800" b="1" kern="1200">
        <a:solidFill>
          <a:schemeClr val="accent1"/>
        </a:solidFill>
        <a:latin typeface="Trebuchet MS" charset="0"/>
        <a:ea typeface="Arial" charset="0"/>
        <a:cs typeface="Arial" charset="0"/>
      </a:defRPr>
    </a:lvl8pPr>
    <a:lvl9pPr marL="3657600" algn="l" defTabSz="457200" rtl="0" eaLnBrk="1" latinLnBrk="0" hangingPunct="1">
      <a:defRPr sz="2800" b="1" kern="1200">
        <a:solidFill>
          <a:schemeClr val="accent1"/>
        </a:solidFill>
        <a:latin typeface="Trebuchet MS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13">
          <p15:clr>
            <a:srgbClr val="A4A3A4"/>
          </p15:clr>
        </p15:guide>
        <p15:guide id="2" pos="327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999999"/>
    <a:srgbClr val="804000"/>
    <a:srgbClr val="FCFFCA"/>
    <a:srgbClr val="FFFF66"/>
    <a:srgbClr val="0000FF"/>
    <a:srgbClr val="CCFF66"/>
    <a:srgbClr val="00C1C3"/>
    <a:srgbClr val="FFE09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947" autoAdjust="0"/>
    <p:restoredTop sz="94274" autoAdjust="0"/>
  </p:normalViewPr>
  <p:slideViewPr>
    <p:cSldViewPr snapToGrid="0">
      <p:cViewPr>
        <p:scale>
          <a:sx n="125" d="100"/>
          <a:sy n="125" d="100"/>
        </p:scale>
        <p:origin x="1312" y="-40"/>
      </p:cViewPr>
      <p:guideLst>
        <p:guide orient="horz" pos="4013"/>
        <p:guide pos="327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1" d="100"/>
        <a:sy n="171" d="100"/>
      </p:scale>
      <p:origin x="0" y="6680"/>
    </p:cViewPr>
  </p:sorterViewPr>
  <p:notesViewPr>
    <p:cSldViewPr snapToGrid="0">
      <p:cViewPr varScale="1">
        <p:scale>
          <a:sx n="55" d="100"/>
          <a:sy n="55" d="100"/>
        </p:scale>
        <p:origin x="-178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latin typeface="Time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78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Time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78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latin typeface="Time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78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Time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fld id="{95C8FE92-D6F1-F14A-BEB5-B895D4926C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5507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latin typeface="Time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Time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latin typeface="Time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Time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fld id="{501C4113-2466-DC48-BAFD-35BC4AF1760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31271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8" charset="0"/>
        <a:ea typeface="Arial" pitchFamily="-108" charset="0"/>
        <a:cs typeface="Arial" pitchFamily="-10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8" charset="0"/>
        <a:ea typeface="Arial" pitchFamily="-108" charset="0"/>
        <a:cs typeface="Arial" pitchFamily="-10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8" charset="0"/>
        <a:ea typeface="Arial" pitchFamily="-108" charset="0"/>
        <a:cs typeface="Arial" pitchFamily="-10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8" charset="0"/>
        <a:ea typeface="Arial" pitchFamily="-108" charset="0"/>
        <a:cs typeface="Arial" pitchFamily="-10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8" charset="0"/>
        <a:ea typeface="Arial" pitchFamily="-108" charset="0"/>
        <a:cs typeface="Arial" pitchFamily="-108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F52C9B-CB35-E842-A61D-4B6E8920D33F}" type="slidenum">
              <a:rPr lang="en-GB">
                <a:latin typeface="Times" charset="0"/>
                <a:ea typeface="Arial" charset="0"/>
                <a:cs typeface="Arial" charset="0"/>
              </a:rPr>
              <a:pPr/>
              <a:t>1</a:t>
            </a:fld>
            <a:endParaRPr lang="en-GB">
              <a:latin typeface="Times" charset="0"/>
              <a:ea typeface="Arial" charset="0"/>
              <a:cs typeface="Arial" charset="0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1C4113-2466-DC48-BAFD-35BC4AF17601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435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 userDrawn="1"/>
        </p:nvSpPr>
        <p:spPr bwMode="auto">
          <a:xfrm>
            <a:off x="7761288" y="6616700"/>
            <a:ext cx="1154112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1100" b="0" dirty="0">
                <a:solidFill>
                  <a:schemeClr val="accent2"/>
                </a:solidFill>
                <a:latin typeface="Trebuchet MS" pitchFamily="-108" charset="0"/>
                <a:ea typeface="Arial" pitchFamily="-108" charset="0"/>
                <a:cs typeface="Arial" pitchFamily="-108" charset="0"/>
              </a:rPr>
              <a:t>Slide </a:t>
            </a:r>
            <a:endParaRPr lang="en-GB" sz="1200" b="0" dirty="0">
              <a:solidFill>
                <a:schemeClr val="accent2"/>
              </a:solidFill>
              <a:latin typeface="Trebuchet MS" pitchFamily="-108" charset="0"/>
              <a:ea typeface="Arial" pitchFamily="-108" charset="0"/>
              <a:cs typeface="Arial" pitchFamily="-10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3789" y="3858388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z="1100" b="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ctr" eaLnBrk="0" hangingPunct="0">
              <a:defRPr sz="1100" b="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algn="r" eaLnBrk="0" hangingPunct="0">
              <a:defRPr sz="1400" b="0">
                <a:solidFill>
                  <a:srgbClr val="000090"/>
                </a:solidFill>
                <a:latin typeface="Time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 userDrawn="1"/>
        </p:nvSpPr>
        <p:spPr bwMode="auto">
          <a:xfrm>
            <a:off x="7761288" y="6616700"/>
            <a:ext cx="1154112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1100" b="0" dirty="0">
                <a:solidFill>
                  <a:schemeClr val="accent2"/>
                </a:solidFill>
                <a:latin typeface="Trebuchet MS" pitchFamily="-108" charset="0"/>
                <a:ea typeface="Arial" pitchFamily="-108" charset="0"/>
                <a:cs typeface="Arial" pitchFamily="-108" charset="0"/>
              </a:rPr>
              <a:t>Slide </a:t>
            </a:r>
            <a:endParaRPr lang="en-GB" sz="1200" b="0" dirty="0">
              <a:solidFill>
                <a:schemeClr val="accent2"/>
              </a:solidFill>
              <a:latin typeface="Trebuchet MS" pitchFamily="-108" charset="0"/>
              <a:ea typeface="Arial" pitchFamily="-108" charset="0"/>
              <a:cs typeface="Arial" pitchFamily="-10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z="1100" b="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r>
              <a:rPr lang="en-GB"/>
              <a:t>David Britton, University of Glasgow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ctr" eaLnBrk="0" hangingPunct="0">
              <a:defRPr sz="1100" b="0" dirty="0" smtClean="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GridPP37 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algn="r" eaLnBrk="0" hangingPunct="0">
              <a:defRPr sz="1400" b="0">
                <a:solidFill>
                  <a:srgbClr val="0000FF"/>
                </a:solidFill>
                <a:latin typeface="Time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fld id="{732063B0-4899-BF45-843F-9D307B5E1A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8653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rgbClr val="000090"/>
                </a:solidFill>
                <a:latin typeface="Time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fld id="{FF8034CE-3090-A84F-A26D-1AC7B3E352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31116" y="95250"/>
            <a:ext cx="5410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524000"/>
            <a:ext cx="8534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</a:t>
            </a:r>
            <a:r>
              <a:rPr lang="en-US" dirty="0" smtClean="0"/>
              <a:t>level</a:t>
            </a:r>
            <a:endParaRPr lang="en-US" dirty="0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700" y="6602413"/>
            <a:ext cx="3390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100" b="0">
                <a:solidFill>
                  <a:schemeClr val="accent2"/>
                </a:solidFill>
                <a:latin typeface="Trebuchet M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r>
              <a:rPr lang="en-GB"/>
              <a:t>David Britton, University of Glasgow</a:t>
            </a:r>
            <a:endParaRPr lang="en-US"/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8338" y="6594475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100" b="0" dirty="0" smtClean="0">
                <a:solidFill>
                  <a:schemeClr val="accent2"/>
                </a:solidFill>
                <a:latin typeface="Trebuchet M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r>
              <a:rPr lang="en-US" dirty="0" smtClean="0"/>
              <a:t>GridPP37 </a:t>
            </a:r>
            <a:endParaRPr lang="en-US" dirty="0"/>
          </a:p>
        </p:txBody>
      </p:sp>
      <p:sp>
        <p:nvSpPr>
          <p:cNvPr id="252934" name="Text Box 6"/>
          <p:cNvSpPr txBox="1">
            <a:spLocks noChangeArrowheads="1"/>
          </p:cNvSpPr>
          <p:nvPr/>
        </p:nvSpPr>
        <p:spPr bwMode="auto">
          <a:xfrm>
            <a:off x="7761288" y="6616700"/>
            <a:ext cx="1154112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1100" b="0" dirty="0">
                <a:solidFill>
                  <a:srgbClr val="000090"/>
                </a:solidFill>
                <a:latin typeface="Trebuchet MS" pitchFamily="-108" charset="0"/>
                <a:ea typeface="Arial" pitchFamily="-108" charset="0"/>
                <a:cs typeface="Arial" pitchFamily="-108" charset="0"/>
              </a:rPr>
              <a:t>Slide </a:t>
            </a:r>
            <a:endParaRPr lang="en-GB" sz="1200" b="0" dirty="0">
              <a:solidFill>
                <a:srgbClr val="000090"/>
              </a:solidFill>
              <a:latin typeface="Trebuchet MS" pitchFamily="-108" charset="0"/>
              <a:ea typeface="Arial" pitchFamily="-108" charset="0"/>
              <a:cs typeface="Arial" pitchFamily="-10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6" r:id="rId1"/>
    <p:sldLayoutId id="2147484267" r:id="rId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0">
          <a:solidFill>
            <a:srgbClr val="FFFF66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66"/>
          </a:solidFill>
          <a:latin typeface="Trebuchet MS" pitchFamily="-108" charset="0"/>
          <a:ea typeface="Arial" pitchFamily="-108" charset="0"/>
          <a:cs typeface="Arial" pitchFamily="-10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66"/>
          </a:solidFill>
          <a:latin typeface="Trebuchet MS" pitchFamily="-108" charset="0"/>
          <a:ea typeface="Arial" pitchFamily="-108" charset="0"/>
          <a:cs typeface="Arial" pitchFamily="-10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66"/>
          </a:solidFill>
          <a:latin typeface="Trebuchet MS" pitchFamily="-108" charset="0"/>
          <a:ea typeface="Arial" pitchFamily="-108" charset="0"/>
          <a:cs typeface="Arial" pitchFamily="-10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66"/>
          </a:solidFill>
          <a:latin typeface="Trebuchet MS" pitchFamily="-108" charset="0"/>
          <a:ea typeface="Arial" pitchFamily="-108" charset="0"/>
          <a:cs typeface="Arial" pitchFamily="-10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FFFF66"/>
          </a:solidFill>
          <a:latin typeface="Trebuchet MS" pitchFamily="-108" charset="0"/>
          <a:ea typeface="Arial" pitchFamily="-108" charset="0"/>
          <a:cs typeface="Arial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FFFF66"/>
          </a:solidFill>
          <a:latin typeface="Trebuchet MS" pitchFamily="-108" charset="0"/>
          <a:ea typeface="Arial" pitchFamily="-108" charset="0"/>
          <a:cs typeface="Arial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FFFF66"/>
          </a:solidFill>
          <a:latin typeface="Trebuchet MS" pitchFamily="-108" charset="0"/>
          <a:ea typeface="Arial" pitchFamily="-108" charset="0"/>
          <a:cs typeface="Arial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FFFF66"/>
          </a:solidFill>
          <a:latin typeface="Trebuchet MS" pitchFamily="-108" charset="0"/>
          <a:ea typeface="Arial" pitchFamily="-108" charset="0"/>
          <a:cs typeface="Arial" pitchFamily="-10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3333CC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6666FF"/>
          </a:solidFill>
          <a:latin typeface="+mn-lt"/>
          <a:ea typeface="+mn-ea"/>
          <a:cs typeface="+mn-cs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+mn-lt"/>
          <a:ea typeface="+mn-ea"/>
          <a:cs typeface="+mn-cs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  <a:cs typeface="+mn-cs"/>
        </a:defRPr>
      </a:lvl5pPr>
      <a:lvl6pPr marL="2438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  <a:cs typeface="+mn-cs"/>
        </a:defRPr>
      </a:lvl6pPr>
      <a:lvl7pPr marL="2895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  <a:cs typeface="+mn-cs"/>
        </a:defRPr>
      </a:lvl7pPr>
      <a:lvl8pPr marL="3352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  <a:cs typeface="+mn-cs"/>
        </a:defRPr>
      </a:lvl8pPr>
      <a:lvl9pPr marL="3810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6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Relationship Id="rId3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10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GB" dirty="0" smtClean="0">
                <a:latin typeface="Trebuchet MS" charset="0"/>
                <a:ea typeface="Arial" charset="0"/>
                <a:cs typeface="Arial" charset="0"/>
              </a:rPr>
              <a:t>David Britton, University of Glasgow</a:t>
            </a:r>
            <a:endParaRPr lang="en-US" dirty="0" smtClean="0">
              <a:latin typeface="Trebuchet MS" charset="0"/>
              <a:ea typeface="Arial" charset="0"/>
              <a:cs typeface="Arial" charset="0"/>
            </a:endParaRPr>
          </a:p>
        </p:txBody>
      </p:sp>
      <p:sp>
        <p:nvSpPr>
          <p:cNvPr id="10243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>
                <a:latin typeface="Trebuchet MS" charset="0"/>
                <a:ea typeface="Arial" charset="0"/>
                <a:cs typeface="Arial" charset="0"/>
              </a:rPr>
              <a:t>IET, Oct 09</a:t>
            </a:r>
          </a:p>
        </p:txBody>
      </p:sp>
      <p:sp>
        <p:nvSpPr>
          <p:cNvPr id="10244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30EC294-0A79-D24A-A459-A71C1D725E55}" type="slidenum">
              <a:rPr lang="en-US" smtClean="0">
                <a:latin typeface="Times" charset="0"/>
                <a:ea typeface="Arial" charset="0"/>
                <a:cs typeface="Arial" charset="0"/>
              </a:rPr>
              <a:pPr/>
              <a:t>1</a:t>
            </a:fld>
            <a:endParaRPr lang="en-US" dirty="0" smtClean="0">
              <a:latin typeface="Times" charset="0"/>
              <a:ea typeface="Arial" charset="0"/>
              <a:cs typeface="Arial" charset="0"/>
            </a:endParaRPr>
          </a:p>
        </p:txBody>
      </p:sp>
      <p:pic>
        <p:nvPicPr>
          <p:cNvPr id="10245" name="Picture 4" descr="gridpp_background_landscape_lowr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8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7" descr="GridPP_logo_whit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5263" y="147638"/>
            <a:ext cx="3186112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7" name="Rectangle 8"/>
          <p:cNvSpPr>
            <a:spLocks noChangeArrowheads="1"/>
          </p:cNvSpPr>
          <p:nvPr/>
        </p:nvSpPr>
        <p:spPr bwMode="auto">
          <a:xfrm>
            <a:off x="2265363" y="6038850"/>
            <a:ext cx="682307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r"/>
            <a:r>
              <a:rPr lang="en-GB" sz="1600" dirty="0" smtClean="0">
                <a:solidFill>
                  <a:srgbClr val="FFFF66"/>
                </a:solidFill>
              </a:rPr>
              <a:t>Jeremy Maris/Leonardo Rojas</a:t>
            </a:r>
            <a:r>
              <a:rPr lang="en-GB" sz="1600" dirty="0">
                <a:solidFill>
                  <a:srgbClr val="FFFF66"/>
                </a:solidFill>
              </a:rPr>
              <a:t/>
            </a:r>
            <a:br>
              <a:rPr lang="en-GB" sz="1600" dirty="0">
                <a:solidFill>
                  <a:srgbClr val="FFFF66"/>
                </a:solidFill>
              </a:rPr>
            </a:br>
            <a:endParaRPr lang="en-GB" sz="1400" dirty="0">
              <a:solidFill>
                <a:srgbClr val="FFFF66"/>
              </a:solidFill>
            </a:endParaRPr>
          </a:p>
          <a:p>
            <a:pPr algn="r"/>
            <a:r>
              <a:rPr lang="en-GB" sz="1400" dirty="0">
                <a:solidFill>
                  <a:srgbClr val="FFFF66"/>
                </a:solidFill>
              </a:rPr>
              <a:t>University of </a:t>
            </a:r>
            <a:r>
              <a:rPr lang="en-GB" sz="1400" dirty="0" smtClean="0">
                <a:solidFill>
                  <a:srgbClr val="FFFF66"/>
                </a:solidFill>
              </a:rPr>
              <a:t>Sussex</a:t>
            </a:r>
            <a:endParaRPr lang="en-GB" sz="1600" dirty="0">
              <a:solidFill>
                <a:srgbClr val="FFFF66"/>
              </a:solidFill>
            </a:endParaRPr>
          </a:p>
        </p:txBody>
      </p:sp>
      <p:sp>
        <p:nvSpPr>
          <p:cNvPr id="10249" name="TextBox 10"/>
          <p:cNvSpPr txBox="1">
            <a:spLocks noChangeArrowheads="1"/>
          </p:cNvSpPr>
          <p:nvPr/>
        </p:nvSpPr>
        <p:spPr bwMode="auto">
          <a:xfrm>
            <a:off x="157163" y="6042025"/>
            <a:ext cx="347357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800" dirty="0" smtClean="0">
                <a:solidFill>
                  <a:srgbClr val="FFFF66"/>
                </a:solidFill>
              </a:rPr>
              <a:t>GridP38 Collaboration Meeting</a:t>
            </a:r>
          </a:p>
          <a:p>
            <a:r>
              <a:rPr lang="en-GB" sz="1800" dirty="0" smtClean="0">
                <a:solidFill>
                  <a:srgbClr val="FFFF66"/>
                </a:solidFill>
              </a:rPr>
              <a:t>Sussex 7</a:t>
            </a:r>
            <a:r>
              <a:rPr lang="en-GB" sz="1800" baseline="30000" dirty="0" smtClean="0">
                <a:solidFill>
                  <a:srgbClr val="FFFF66"/>
                </a:solidFill>
              </a:rPr>
              <a:t>th</a:t>
            </a:r>
            <a:r>
              <a:rPr lang="en-GB" sz="1800" dirty="0" smtClean="0">
                <a:solidFill>
                  <a:srgbClr val="FFFF66"/>
                </a:solidFill>
              </a:rPr>
              <a:t> April 2017</a:t>
            </a:r>
            <a:endParaRPr lang="en-GB" sz="2000" dirty="0" smtClean="0">
              <a:solidFill>
                <a:srgbClr val="FFFF66"/>
              </a:solidFill>
            </a:endParaRPr>
          </a:p>
          <a:p>
            <a:endParaRPr lang="en-US" sz="1800" dirty="0"/>
          </a:p>
        </p:txBody>
      </p:sp>
      <p:sp>
        <p:nvSpPr>
          <p:cNvPr id="10250" name="Rectangle 16" descr="Large grid"/>
          <p:cNvSpPr>
            <a:spLocks noChangeArrowheads="1"/>
          </p:cNvSpPr>
          <p:nvPr/>
        </p:nvSpPr>
        <p:spPr bwMode="auto">
          <a:xfrm>
            <a:off x="1546225" y="2478723"/>
            <a:ext cx="6246813" cy="1936750"/>
          </a:xfrm>
          <a:prstGeom prst="rect">
            <a:avLst/>
          </a:prstGeom>
          <a:pattFill prst="lgGrid">
            <a:fgClr>
              <a:schemeClr val="accent1">
                <a:alpha val="20000"/>
              </a:schemeClr>
            </a:fgClr>
            <a:bgClr>
              <a:schemeClr val="accent2">
                <a:alpha val="20000"/>
              </a:schemeClr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4400"/>
          </a:p>
        </p:txBody>
      </p:sp>
      <p:sp>
        <p:nvSpPr>
          <p:cNvPr id="10251" name="Text Box 18"/>
          <p:cNvSpPr txBox="1">
            <a:spLocks noChangeArrowheads="1"/>
          </p:cNvSpPr>
          <p:nvPr/>
        </p:nvSpPr>
        <p:spPr bwMode="auto">
          <a:xfrm>
            <a:off x="473025" y="2711979"/>
            <a:ext cx="819487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400" dirty="0"/>
              <a:t>Small site approaches - Sussex</a:t>
            </a:r>
            <a:endParaRPr lang="en-GB" sz="4400" dirty="0" smtClean="0">
              <a:solidFill>
                <a:srgbClr val="FFFF66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7120" y="73363"/>
            <a:ext cx="1651318" cy="16435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1116" y="95250"/>
            <a:ext cx="4127924" cy="1066800"/>
          </a:xfrm>
        </p:spPr>
        <p:txBody>
          <a:bodyPr/>
          <a:lstStyle/>
          <a:p>
            <a:r>
              <a:rPr lang="en-US" dirty="0" err="1" smtClean="0"/>
              <a:t>GridPP</a:t>
            </a:r>
            <a:r>
              <a:rPr lang="en-US" dirty="0" smtClean="0"/>
              <a:t> – backfill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University of Sussex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GridPP38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2063B0-4899-BF45-843F-9D307B5E1ABD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899920" y="2407920"/>
            <a:ext cx="4732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endParaRPr lang="en-US" sz="1800" b="0" dirty="0" err="1" smtClean="0">
              <a:solidFill>
                <a:srgbClr val="00009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41488" y="1900089"/>
            <a:ext cx="7602512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742950" lvl="1" indent="-285750">
              <a:buFont typeface="Arial" charset="0"/>
              <a:buChar char="•"/>
            </a:pPr>
            <a:r>
              <a:rPr lang="en-US" sz="1800" b="0" dirty="0">
                <a:solidFill>
                  <a:srgbClr val="000090"/>
                </a:solidFill>
              </a:rPr>
              <a:t>Opportunistic use of idle CPU time via </a:t>
            </a:r>
            <a:r>
              <a:rPr lang="en-US" sz="1800" b="0" dirty="0" smtClean="0">
                <a:solidFill>
                  <a:srgbClr val="000090"/>
                </a:solidFill>
              </a:rPr>
              <a:t>Singularity https</a:t>
            </a:r>
            <a:r>
              <a:rPr lang="en-US" sz="1800" b="0" dirty="0">
                <a:solidFill>
                  <a:srgbClr val="000090"/>
                </a:solidFill>
              </a:rPr>
              <a:t>://</a:t>
            </a:r>
            <a:r>
              <a:rPr lang="en-US" sz="1800" b="0" dirty="0" err="1">
                <a:solidFill>
                  <a:srgbClr val="000090"/>
                </a:solidFill>
              </a:rPr>
              <a:t>indico.cern.ch</a:t>
            </a:r>
            <a:r>
              <a:rPr lang="en-US" sz="1800" b="0" dirty="0">
                <a:solidFill>
                  <a:srgbClr val="000090"/>
                </a:solidFill>
              </a:rPr>
              <a:t>/event/612601/</a:t>
            </a:r>
          </a:p>
          <a:p>
            <a:pPr marL="1200150" lvl="2" indent="-285750">
              <a:buFont typeface="Arial" charset="0"/>
              <a:buChar char="•"/>
            </a:pPr>
            <a:r>
              <a:rPr lang="en-US" sz="1800" b="0" dirty="0">
                <a:solidFill>
                  <a:srgbClr val="000090"/>
                </a:solidFill>
              </a:rPr>
              <a:t>Current </a:t>
            </a:r>
            <a:r>
              <a:rPr lang="en-US" sz="1800" b="0" dirty="0" err="1">
                <a:solidFill>
                  <a:srgbClr val="000090"/>
                </a:solidFill>
              </a:rPr>
              <a:t>utilisation</a:t>
            </a:r>
            <a:r>
              <a:rPr lang="en-US" sz="1800" b="0" dirty="0">
                <a:solidFill>
                  <a:srgbClr val="000090"/>
                </a:solidFill>
              </a:rPr>
              <a:t> ~ 75%</a:t>
            </a:r>
          </a:p>
          <a:p>
            <a:pPr marL="1200150" lvl="2" indent="-285750">
              <a:buFont typeface="Arial" charset="0"/>
              <a:buChar char="•"/>
            </a:pPr>
            <a:r>
              <a:rPr lang="en-US" sz="1800" b="0" dirty="0">
                <a:solidFill>
                  <a:srgbClr val="000090"/>
                </a:solidFill>
              </a:rPr>
              <a:t>Perhaps ~750 core, 7000 HS06, extra grid resource</a:t>
            </a:r>
          </a:p>
          <a:p>
            <a:pPr marL="1200150" lvl="2" indent="-285750">
              <a:buFont typeface="Arial" charset="0"/>
              <a:buChar char="•"/>
            </a:pPr>
            <a:r>
              <a:rPr lang="en-US" sz="1800" b="0" dirty="0">
                <a:solidFill>
                  <a:srgbClr val="000090"/>
                </a:solidFill>
              </a:rPr>
              <a:t>Pre-</a:t>
            </a:r>
            <a:r>
              <a:rPr lang="en-US" sz="1800" b="0" dirty="0" err="1">
                <a:solidFill>
                  <a:srgbClr val="000090"/>
                </a:solidFill>
              </a:rPr>
              <a:t>emptables</a:t>
            </a:r>
            <a:r>
              <a:rPr lang="en-US" sz="1800" b="0" dirty="0">
                <a:solidFill>
                  <a:srgbClr val="000090"/>
                </a:solidFill>
              </a:rPr>
              <a:t> jobs best</a:t>
            </a:r>
            <a:r>
              <a:rPr lang="en-US" sz="1800" b="0" dirty="0" smtClean="0">
                <a:solidFill>
                  <a:srgbClr val="000090"/>
                </a:solidFill>
              </a:rPr>
              <a:t>…</a:t>
            </a:r>
            <a:br>
              <a:rPr lang="en-US" sz="1800" b="0" dirty="0" smtClean="0">
                <a:solidFill>
                  <a:srgbClr val="000090"/>
                </a:solidFill>
              </a:rPr>
            </a:br>
            <a:endParaRPr lang="en-US" sz="1800" b="0" dirty="0" smtClean="0">
              <a:solidFill>
                <a:srgbClr val="000090"/>
              </a:solidFill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Under used GPU nodes for CMS, </a:t>
            </a:r>
            <a:r>
              <a:rPr lang="en-US" sz="1800" b="0" dirty="0" err="1" smtClean="0">
                <a:solidFill>
                  <a:srgbClr val="000090"/>
                </a:solidFill>
              </a:rPr>
              <a:t>LHCb</a:t>
            </a:r>
            <a:r>
              <a:rPr lang="en-US" sz="1800" b="0" dirty="0" smtClean="0">
                <a:solidFill>
                  <a:srgbClr val="000090"/>
                </a:solidFill>
              </a:rPr>
              <a:t> 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320" y="73364"/>
            <a:ext cx="940118" cy="93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79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1116" y="95250"/>
            <a:ext cx="4127924" cy="1066800"/>
          </a:xfrm>
        </p:spPr>
        <p:txBody>
          <a:bodyPr/>
          <a:lstStyle/>
          <a:p>
            <a:r>
              <a:rPr lang="en-US" dirty="0" smtClean="0"/>
              <a:t>2018-2019 onwards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University of Sussex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GridPP38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2063B0-4899-BF45-843F-9D307B5E1ABD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899920" y="2407920"/>
            <a:ext cx="4732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endParaRPr lang="en-US" sz="1800" b="0" dirty="0" err="1" smtClean="0">
              <a:solidFill>
                <a:srgbClr val="00009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41488" y="1696889"/>
            <a:ext cx="7602512" cy="25853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800" b="0" dirty="0" err="1" smtClean="0">
                <a:solidFill>
                  <a:srgbClr val="000090"/>
                </a:solidFill>
              </a:rPr>
              <a:t>Maths</a:t>
            </a:r>
            <a:r>
              <a:rPr lang="en-US" sz="1800" b="0" dirty="0" smtClean="0">
                <a:solidFill>
                  <a:srgbClr val="000090"/>
                </a:solidFill>
              </a:rPr>
              <a:t> and Physics storage renewal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Replace 400TB obsolete </a:t>
            </a:r>
            <a:r>
              <a:rPr lang="en-US" sz="1800" b="0" dirty="0" err="1" smtClean="0">
                <a:solidFill>
                  <a:srgbClr val="000090"/>
                </a:solidFill>
              </a:rPr>
              <a:t>Lustre</a:t>
            </a:r>
            <a:r>
              <a:rPr lang="en-US" sz="1800" b="0" dirty="0" smtClean="0">
                <a:solidFill>
                  <a:srgbClr val="000090"/>
                </a:solidFill>
              </a:rPr>
              <a:t> storage</a:t>
            </a:r>
          </a:p>
          <a:p>
            <a:pPr marL="1200150" lvl="2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Move to Omni-Path</a:t>
            </a:r>
          </a:p>
          <a:p>
            <a:pPr marL="1200150" lvl="2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New MDS/MDT</a:t>
            </a:r>
          </a:p>
          <a:p>
            <a:pPr marL="1200150" lvl="2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460TB (at least) new OST</a:t>
            </a:r>
          </a:p>
          <a:p>
            <a:pPr marL="1200150" lvl="2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Probably using ZFS</a:t>
            </a:r>
            <a:br>
              <a:rPr lang="en-US" sz="1800" b="0" dirty="0" smtClean="0">
                <a:solidFill>
                  <a:srgbClr val="000090"/>
                </a:solidFill>
              </a:rPr>
            </a:br>
            <a:endParaRPr lang="en-US" sz="1800" b="0" dirty="0" smtClean="0">
              <a:solidFill>
                <a:srgbClr val="00009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800" b="0" dirty="0" err="1" smtClean="0">
                <a:solidFill>
                  <a:srgbClr val="000090"/>
                </a:solidFill>
              </a:rPr>
              <a:t>Maths</a:t>
            </a:r>
            <a:r>
              <a:rPr lang="en-US" sz="1800" b="0" dirty="0" smtClean="0">
                <a:solidFill>
                  <a:srgbClr val="000090"/>
                </a:solidFill>
              </a:rPr>
              <a:t> and Physics compute renewal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Replace AMD 64 core nodes (9k HS06)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320" y="73364"/>
            <a:ext cx="940118" cy="93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1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HPC origins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University of Sussex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GridPP38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2063B0-4899-BF45-843F-9D307B5E1AB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899920" y="2407920"/>
            <a:ext cx="4732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endParaRPr lang="en-US" sz="1800" b="0" dirty="0" err="1" smtClean="0">
              <a:solidFill>
                <a:srgbClr val="00009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41488" y="1900089"/>
            <a:ext cx="5462136" cy="258532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Research Computing within ITS established 2010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Shared cluster with EPP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800" b="0" dirty="0" err="1" smtClean="0">
                <a:solidFill>
                  <a:srgbClr val="000090"/>
                </a:solidFill>
              </a:rPr>
              <a:t>Lustre</a:t>
            </a:r>
            <a:r>
              <a:rPr lang="en-US" sz="1800" b="0" dirty="0" smtClean="0">
                <a:solidFill>
                  <a:srgbClr val="000090"/>
                </a:solidFill>
              </a:rPr>
              <a:t>  (27 TB  / 54 TB EPP)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20 nodes (11 ITS / 8 EPP / 1 Informatics)</a:t>
            </a:r>
            <a:endParaRPr lang="en-US" sz="1800" b="0" dirty="0">
              <a:solidFill>
                <a:srgbClr val="00009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Shared management ITS and EPP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Expanded to other schools / research groups</a:t>
            </a:r>
          </a:p>
          <a:p>
            <a:pPr marL="742950" lvl="1" indent="-285750">
              <a:buFont typeface="Arial" charset="0"/>
              <a:buChar char="•"/>
            </a:pPr>
            <a:endParaRPr lang="en-US" sz="1800" b="0" dirty="0" smtClean="0">
              <a:solidFill>
                <a:srgbClr val="00009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Connectivity to JANET 2Gb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To cluster, multiple 1Gb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320" y="73364"/>
            <a:ext cx="940118" cy="93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40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HPC current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University of Sussex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GridPP38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2063B0-4899-BF45-843F-9D307B5E1AB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899920" y="2407920"/>
            <a:ext cx="4732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endParaRPr lang="en-US" sz="1800" b="0" dirty="0" err="1" smtClean="0">
              <a:solidFill>
                <a:srgbClr val="00009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41488" y="1900089"/>
            <a:ext cx="6044283" cy="424731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800" b="0" dirty="0">
                <a:solidFill>
                  <a:srgbClr val="000090"/>
                </a:solidFill>
              </a:rPr>
              <a:t>C</a:t>
            </a:r>
            <a:r>
              <a:rPr lang="en-US" sz="1800" b="0" dirty="0" smtClean="0">
                <a:solidFill>
                  <a:srgbClr val="000090"/>
                </a:solidFill>
              </a:rPr>
              <a:t>urrent cluster located in new (2011) DC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QDR </a:t>
            </a:r>
            <a:r>
              <a:rPr lang="en-US" sz="1800" b="0" dirty="0" err="1" smtClean="0">
                <a:solidFill>
                  <a:srgbClr val="000090"/>
                </a:solidFill>
              </a:rPr>
              <a:t>Infiniband</a:t>
            </a:r>
            <a:r>
              <a:rPr lang="en-US" sz="1800" b="0" dirty="0" smtClean="0">
                <a:solidFill>
                  <a:srgbClr val="000090"/>
                </a:solidFill>
              </a:rPr>
              <a:t> interconnect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27 x 12 core </a:t>
            </a:r>
            <a:r>
              <a:rPr lang="en-US" sz="1800" b="0" dirty="0" err="1">
                <a:solidFill>
                  <a:srgbClr val="000090"/>
                </a:solidFill>
              </a:rPr>
              <a:t>W</a:t>
            </a:r>
            <a:r>
              <a:rPr lang="en-US" sz="1800" b="0" dirty="0" err="1" smtClean="0">
                <a:solidFill>
                  <a:srgbClr val="000090"/>
                </a:solidFill>
              </a:rPr>
              <a:t>estmere</a:t>
            </a:r>
            <a:endParaRPr lang="en-US" sz="1800" b="0" dirty="0" smtClean="0">
              <a:solidFill>
                <a:srgbClr val="000090"/>
              </a:solidFill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2 x 48 core AMD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16 x 8 core </a:t>
            </a:r>
            <a:r>
              <a:rPr lang="en-US" sz="1800" b="0" dirty="0">
                <a:solidFill>
                  <a:srgbClr val="000090"/>
                </a:solidFill>
              </a:rPr>
              <a:t>N</a:t>
            </a:r>
            <a:r>
              <a:rPr lang="en-US" sz="1800" b="0" dirty="0" smtClean="0">
                <a:solidFill>
                  <a:srgbClr val="000090"/>
                </a:solidFill>
              </a:rPr>
              <a:t>ehalem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32 x 64 core AMD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32 x 16 core 2.6GHz (Sandy Bridge onwards)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4 GPU nodes (K20, K40)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3 x 20 core E5-2630 v4 2.2GHz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600TB </a:t>
            </a:r>
            <a:r>
              <a:rPr lang="en-US" sz="1800" b="0" dirty="0" err="1">
                <a:solidFill>
                  <a:srgbClr val="000090"/>
                </a:solidFill>
              </a:rPr>
              <a:t>Lustre</a:t>
            </a:r>
            <a:r>
              <a:rPr lang="en-US" sz="1800" b="0" dirty="0">
                <a:solidFill>
                  <a:srgbClr val="000090"/>
                </a:solidFill>
              </a:rPr>
              <a:t>, 8 OSS 19 </a:t>
            </a:r>
            <a:r>
              <a:rPr lang="en-US" sz="1800" b="0" dirty="0" smtClean="0">
                <a:solidFill>
                  <a:srgbClr val="000090"/>
                </a:solidFill>
              </a:rPr>
              <a:t>OST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800" b="0" dirty="0" err="1" smtClean="0">
                <a:solidFill>
                  <a:srgbClr val="000090"/>
                </a:solidFill>
              </a:rPr>
              <a:t>Univa</a:t>
            </a:r>
            <a:r>
              <a:rPr lang="en-US" sz="1800" b="0" dirty="0" smtClean="0">
                <a:solidFill>
                  <a:srgbClr val="000090"/>
                </a:solidFill>
              </a:rPr>
              <a:t> Grid Engine</a:t>
            </a:r>
            <a:br>
              <a:rPr lang="en-US" sz="1800" b="0" dirty="0" smtClean="0">
                <a:solidFill>
                  <a:srgbClr val="000090"/>
                </a:solidFill>
              </a:rPr>
            </a:br>
            <a:endParaRPr lang="en-US" sz="1800" b="0" dirty="0" smtClean="0">
              <a:solidFill>
                <a:srgbClr val="000090"/>
              </a:solidFill>
            </a:endParaRPr>
          </a:p>
          <a:p>
            <a:pPr marL="285750" lvl="1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Total </a:t>
            </a:r>
            <a:r>
              <a:rPr lang="en-US" sz="1800" b="0" dirty="0">
                <a:solidFill>
                  <a:srgbClr val="000090"/>
                </a:solidFill>
              </a:rPr>
              <a:t>physical cores </a:t>
            </a:r>
            <a:r>
              <a:rPr lang="en-US" sz="1800" b="0" dirty="0" smtClean="0">
                <a:solidFill>
                  <a:srgbClr val="000090"/>
                </a:solidFill>
              </a:rPr>
              <a:t>3168 </a:t>
            </a:r>
          </a:p>
          <a:p>
            <a:pPr marL="285750" lvl="1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Dedicated grid cores 256 </a:t>
            </a:r>
            <a:r>
              <a:rPr lang="en-US" sz="1800" b="0" dirty="0" smtClean="0">
                <a:solidFill>
                  <a:srgbClr val="000090"/>
                </a:solidFill>
              </a:rPr>
              <a:t>(2114 </a:t>
            </a:r>
            <a:r>
              <a:rPr lang="en-US" sz="1800" b="0" dirty="0" smtClean="0">
                <a:solidFill>
                  <a:srgbClr val="000090"/>
                </a:solidFill>
              </a:rPr>
              <a:t>HS06), 80TB </a:t>
            </a:r>
            <a:r>
              <a:rPr lang="en-US" sz="1800" b="0" dirty="0" err="1" smtClean="0">
                <a:solidFill>
                  <a:srgbClr val="000090"/>
                </a:solidFill>
              </a:rPr>
              <a:t>Lustre</a:t>
            </a:r>
            <a:endParaRPr lang="en-US" sz="1800" b="0" dirty="0" smtClean="0">
              <a:solidFill>
                <a:srgbClr val="00009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Connectivity to JANET 20Gb; to cluster multiple 1Gb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320" y="73364"/>
            <a:ext cx="940118" cy="93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31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HPC DC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University of Sussex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GridPP38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2063B0-4899-BF45-843F-9D307B5E1AB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899920" y="2407920"/>
            <a:ext cx="4732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endParaRPr lang="en-US" sz="1800" b="0" dirty="0" err="1" smtClean="0">
              <a:solidFill>
                <a:srgbClr val="00009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41488" y="1900089"/>
            <a:ext cx="4732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endParaRPr lang="en-US" sz="1800" b="0" dirty="0" smtClean="0">
              <a:solidFill>
                <a:srgbClr val="00009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320" y="73364"/>
            <a:ext cx="940118" cy="9356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4420" y="1676400"/>
            <a:ext cx="3771900" cy="46192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14400" y="2540000"/>
            <a:ext cx="2177327" cy="147732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800" b="0" dirty="0" smtClean="0">
                <a:solidFill>
                  <a:srgbClr val="000090"/>
                </a:solidFill>
              </a:rPr>
              <a:t>8 x 18kW racks</a:t>
            </a:r>
          </a:p>
          <a:p>
            <a:r>
              <a:rPr lang="en-US" sz="1800" b="0" dirty="0" smtClean="0">
                <a:solidFill>
                  <a:srgbClr val="000090"/>
                </a:solidFill>
              </a:rPr>
              <a:t>Water cooled doors</a:t>
            </a:r>
          </a:p>
          <a:p>
            <a:endParaRPr lang="en-US" sz="1800" b="0" dirty="0">
              <a:solidFill>
                <a:srgbClr val="000090"/>
              </a:solidFill>
            </a:endParaRPr>
          </a:p>
          <a:p>
            <a:r>
              <a:rPr lang="en-US" sz="1800" b="0" dirty="0">
                <a:solidFill>
                  <a:srgbClr val="000090"/>
                </a:solidFill>
              </a:rPr>
              <a:t>1MW </a:t>
            </a:r>
            <a:r>
              <a:rPr lang="en-US" sz="1800" b="0" dirty="0" smtClean="0">
                <a:solidFill>
                  <a:srgbClr val="000090"/>
                </a:solidFill>
              </a:rPr>
              <a:t>generator</a:t>
            </a:r>
          </a:p>
          <a:p>
            <a:r>
              <a:rPr lang="en-US" sz="1800" b="0" dirty="0" smtClean="0">
                <a:solidFill>
                  <a:srgbClr val="000090"/>
                </a:solidFill>
              </a:rPr>
              <a:t> </a:t>
            </a:r>
            <a:r>
              <a:rPr lang="en-US" sz="1800" b="0" dirty="0">
                <a:solidFill>
                  <a:srgbClr val="000090"/>
                </a:solidFill>
              </a:rPr>
              <a:t>online UPS</a:t>
            </a:r>
            <a:endParaRPr lang="en-US" sz="1800" b="0" dirty="0" smtClean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11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HPC upgrade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University of Sussex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GridPP38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2063B0-4899-BF45-843F-9D307B5E1AB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899920" y="2407920"/>
            <a:ext cx="4732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endParaRPr lang="en-US" sz="1800" b="0" dirty="0" err="1" smtClean="0">
              <a:solidFill>
                <a:srgbClr val="00009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41489" y="1900089"/>
            <a:ext cx="7602512" cy="34163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New cluster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Upgrade </a:t>
            </a:r>
            <a:r>
              <a:rPr lang="en-US" sz="1800" b="0" dirty="0">
                <a:solidFill>
                  <a:srgbClr val="000090"/>
                </a:solidFill>
              </a:rPr>
              <a:t>for mid-scale </a:t>
            </a:r>
            <a:r>
              <a:rPr lang="en-US" sz="1800" b="0" dirty="0" smtClean="0">
                <a:solidFill>
                  <a:srgbClr val="000090"/>
                </a:solidFill>
              </a:rPr>
              <a:t>MPI </a:t>
            </a:r>
          </a:p>
          <a:p>
            <a:pPr marL="1200150" lvl="2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Cosmology, CFD, Computational Chemistry, fMRI, EM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Update fabric with Omni-Path for new nodes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Replace 6 year old nodes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LNET router to </a:t>
            </a:r>
            <a:r>
              <a:rPr lang="en-US" sz="1800" b="0" dirty="0" err="1" smtClean="0">
                <a:solidFill>
                  <a:srgbClr val="000090"/>
                </a:solidFill>
              </a:rPr>
              <a:t>Infiniband</a:t>
            </a:r>
            <a:r>
              <a:rPr lang="en-US" sz="1800" b="0" dirty="0" smtClean="0">
                <a:solidFill>
                  <a:srgbClr val="000090"/>
                </a:solidFill>
              </a:rPr>
              <a:t> for </a:t>
            </a:r>
            <a:r>
              <a:rPr lang="en-US" sz="1800" b="0" dirty="0" err="1" smtClean="0">
                <a:solidFill>
                  <a:srgbClr val="000090"/>
                </a:solidFill>
              </a:rPr>
              <a:t>Lustre</a:t>
            </a:r>
            <a:endParaRPr lang="en-US" sz="1800" b="0" dirty="0" smtClean="0">
              <a:solidFill>
                <a:srgbClr val="000090"/>
              </a:solidFill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Bright Cluster Manager, </a:t>
            </a:r>
            <a:r>
              <a:rPr lang="en-US" sz="1800" b="0" dirty="0" err="1" smtClean="0">
                <a:solidFill>
                  <a:srgbClr val="000090"/>
                </a:solidFill>
              </a:rPr>
              <a:t>Univa</a:t>
            </a:r>
            <a:r>
              <a:rPr lang="en-US" sz="1800" b="0" dirty="0" smtClean="0">
                <a:solidFill>
                  <a:srgbClr val="000090"/>
                </a:solidFill>
              </a:rPr>
              <a:t> Grid Engine 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Hadoop on </a:t>
            </a:r>
            <a:r>
              <a:rPr lang="en-US" sz="1800" b="0" dirty="0" err="1" smtClean="0">
                <a:solidFill>
                  <a:srgbClr val="000090"/>
                </a:solidFill>
              </a:rPr>
              <a:t>Lustre</a:t>
            </a:r>
            <a:r>
              <a:rPr lang="en-US" sz="1800" b="0" dirty="0" smtClean="0">
                <a:solidFill>
                  <a:srgbClr val="000090"/>
                </a:solidFill>
              </a:rPr>
              <a:t>, Spark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HPC  nodes Centos </a:t>
            </a:r>
            <a:r>
              <a:rPr lang="en-US" sz="1800" b="0" dirty="0">
                <a:solidFill>
                  <a:srgbClr val="000090"/>
                </a:solidFill>
              </a:rPr>
              <a:t>7.3, Grid nodes </a:t>
            </a:r>
            <a:r>
              <a:rPr lang="en-US" sz="1800" b="0" dirty="0" smtClean="0">
                <a:solidFill>
                  <a:srgbClr val="000090"/>
                </a:solidFill>
              </a:rPr>
              <a:t>SL6.8</a:t>
            </a:r>
            <a:endParaRPr lang="en-US" sz="1800" b="0" dirty="0">
              <a:solidFill>
                <a:srgbClr val="000090"/>
              </a:solidFill>
            </a:endParaRPr>
          </a:p>
          <a:p>
            <a:pPr marL="742950" lvl="1" indent="-285750">
              <a:buFont typeface="Arial" charset="0"/>
              <a:buChar char="•"/>
            </a:pPr>
            <a:endParaRPr lang="en-US" sz="1800" b="0" dirty="0" smtClean="0">
              <a:solidFill>
                <a:srgbClr val="000090"/>
              </a:solidFill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en-US" sz="1800" b="0" dirty="0">
                <a:solidFill>
                  <a:srgbClr val="000090"/>
                </a:solidFill>
              </a:rPr>
              <a:t>Connectivity to JANET 20Gb; to cluster multiple </a:t>
            </a:r>
            <a:r>
              <a:rPr lang="en-US" sz="1800" b="0" dirty="0" smtClean="0">
                <a:solidFill>
                  <a:srgbClr val="000090"/>
                </a:solidFill>
              </a:rPr>
              <a:t>10Gb</a:t>
            </a:r>
            <a:endParaRPr lang="en-US" sz="1800" b="0" dirty="0">
              <a:solidFill>
                <a:srgbClr val="000090"/>
              </a:solidFill>
            </a:endParaRPr>
          </a:p>
          <a:p>
            <a:pPr marL="742950" lvl="1" indent="-285750">
              <a:buFont typeface="Arial" charset="0"/>
              <a:buChar char="•"/>
            </a:pPr>
            <a:endParaRPr lang="en-US" sz="1800" b="0" dirty="0">
              <a:solidFill>
                <a:srgbClr val="00009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320" y="73364"/>
            <a:ext cx="940118" cy="93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52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HPC refreshed environment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University of Sussex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GridPP38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2063B0-4899-BF45-843F-9D307B5E1AB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899920" y="2407920"/>
            <a:ext cx="4732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endParaRPr lang="en-US" sz="1800" b="0" dirty="0" err="1" smtClean="0">
              <a:solidFill>
                <a:srgbClr val="00009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41488" y="1900089"/>
            <a:ext cx="5498621" cy="424731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285750" lvl="1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New </a:t>
            </a:r>
            <a:r>
              <a:rPr lang="en-US" sz="1800" b="0" dirty="0">
                <a:solidFill>
                  <a:srgbClr val="000090"/>
                </a:solidFill>
              </a:rPr>
              <a:t>cluster Centos </a:t>
            </a:r>
            <a:r>
              <a:rPr lang="en-US" sz="1800" b="0" dirty="0" smtClean="0">
                <a:solidFill>
                  <a:srgbClr val="000090"/>
                </a:solidFill>
              </a:rPr>
              <a:t>7.3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Omni-Path interconnect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62 x E5-2640 v3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1 x E5-2690 v4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physical </a:t>
            </a:r>
            <a:r>
              <a:rPr lang="en-US" sz="1800" b="0" dirty="0">
                <a:solidFill>
                  <a:srgbClr val="000090"/>
                </a:solidFill>
              </a:rPr>
              <a:t>cores </a:t>
            </a:r>
            <a:r>
              <a:rPr lang="en-US" sz="1800" b="0" dirty="0" smtClean="0">
                <a:solidFill>
                  <a:srgbClr val="000090"/>
                </a:solidFill>
              </a:rPr>
              <a:t>1020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From old cluster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32 x 64 core AMD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32 x 16 core 2.6GHz (Sandy Bridge onwards)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4 GPU nodes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3 x 20 core E5-2630 v4 2.2GHz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physical cores 2620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800" b="0" dirty="0">
                <a:solidFill>
                  <a:srgbClr val="000090"/>
                </a:solidFill>
              </a:rPr>
              <a:t>600TB </a:t>
            </a:r>
            <a:r>
              <a:rPr lang="en-US" sz="1800" b="0" dirty="0" err="1" smtClean="0">
                <a:solidFill>
                  <a:srgbClr val="000090"/>
                </a:solidFill>
              </a:rPr>
              <a:t>Lustre</a:t>
            </a:r>
            <a:endParaRPr lang="en-US" sz="1800" b="0" dirty="0" smtClean="0">
              <a:solidFill>
                <a:srgbClr val="00009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Total cores 3640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Dedicated grid cores 472 (4421 HS06)</a:t>
            </a:r>
            <a:r>
              <a:rPr lang="en-US" sz="1800" b="0" dirty="0">
                <a:solidFill>
                  <a:srgbClr val="000090"/>
                </a:solidFill>
              </a:rPr>
              <a:t> </a:t>
            </a:r>
            <a:r>
              <a:rPr lang="en-US" sz="1800" b="0" dirty="0" smtClean="0">
                <a:solidFill>
                  <a:srgbClr val="000090"/>
                </a:solidFill>
              </a:rPr>
              <a:t>on SL6.8</a:t>
            </a:r>
          </a:p>
          <a:p>
            <a:pPr marL="285750" indent="-285750">
              <a:buFont typeface="Arial" charset="0"/>
              <a:buChar char="•"/>
            </a:pPr>
            <a:endParaRPr lang="en-US" sz="1800" b="0" dirty="0" smtClean="0">
              <a:solidFill>
                <a:srgbClr val="00009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320" y="73364"/>
            <a:ext cx="940118" cy="93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20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HPC HSO6 shares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University of Sussex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GridPP38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2063B0-4899-BF45-843F-9D307B5E1AB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899920" y="2407920"/>
            <a:ext cx="4732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endParaRPr lang="en-US" sz="1800" b="0" dirty="0" err="1" smtClean="0">
              <a:solidFill>
                <a:srgbClr val="00009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41488" y="1900089"/>
            <a:ext cx="4732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endParaRPr lang="en-US" sz="1800" b="0" dirty="0" smtClean="0">
              <a:solidFill>
                <a:srgbClr val="00009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320" y="73364"/>
            <a:ext cx="940118" cy="93568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416" y="1435260"/>
            <a:ext cx="7708900" cy="51308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61814" y="1530757"/>
            <a:ext cx="115288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800" b="0" dirty="0" smtClean="0">
                <a:solidFill>
                  <a:srgbClr val="000090"/>
                </a:solidFill>
              </a:rPr>
              <a:t>54k HSO6</a:t>
            </a:r>
          </a:p>
        </p:txBody>
      </p:sp>
    </p:spTree>
    <p:extLst>
      <p:ext uri="{BB962C8B-B14F-4D97-AF65-F5344CB8AC3E}">
        <p14:creationId xmlns:p14="http://schemas.microsoft.com/office/powerpoint/2010/main" val="40211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HPC Architecture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University of Sussex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GridPP38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2063B0-4899-BF45-843F-9D307B5E1AB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6160"/>
            <a:ext cx="9144000" cy="56342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320" y="73364"/>
            <a:ext cx="940118" cy="93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61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1116" y="95250"/>
            <a:ext cx="4127924" cy="1066800"/>
          </a:xfrm>
        </p:spPr>
        <p:txBody>
          <a:bodyPr/>
          <a:lstStyle/>
          <a:p>
            <a:r>
              <a:rPr lang="en-US" dirty="0" err="1" smtClean="0"/>
              <a:t>GridPP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University of Sussex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GridPP38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2063B0-4899-BF45-843F-9D307B5E1ABD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899920" y="2407920"/>
            <a:ext cx="4732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endParaRPr lang="en-US" sz="1800" b="0" dirty="0" err="1" smtClean="0">
              <a:solidFill>
                <a:srgbClr val="00009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41488" y="1900089"/>
            <a:ext cx="7602512" cy="42473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Maintain Grid Infrastructure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800" b="0" dirty="0" err="1" smtClean="0">
                <a:solidFill>
                  <a:srgbClr val="000090"/>
                </a:solidFill>
              </a:rPr>
              <a:t>Lustre</a:t>
            </a:r>
            <a:r>
              <a:rPr lang="en-US" sz="1800" b="0" dirty="0" smtClean="0">
                <a:solidFill>
                  <a:srgbClr val="000090"/>
                </a:solidFill>
              </a:rPr>
              <a:t> shared file system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800" b="0" dirty="0">
                <a:solidFill>
                  <a:srgbClr val="000090"/>
                </a:solidFill>
              </a:rPr>
              <a:t>Move </a:t>
            </a:r>
            <a:r>
              <a:rPr lang="en-US" sz="1800" b="0" dirty="0" smtClean="0">
                <a:solidFill>
                  <a:srgbClr val="000090"/>
                </a:solidFill>
              </a:rPr>
              <a:t>SRM (Storm) from VM to new hardware (10Gbe)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Cream, </a:t>
            </a:r>
            <a:r>
              <a:rPr lang="en-US" sz="1800" b="0" dirty="0" err="1" smtClean="0">
                <a:solidFill>
                  <a:srgbClr val="000090"/>
                </a:solidFill>
              </a:rPr>
              <a:t>Apel</a:t>
            </a:r>
            <a:r>
              <a:rPr lang="en-US" sz="1800" b="0" dirty="0" smtClean="0">
                <a:solidFill>
                  <a:srgbClr val="000090"/>
                </a:solidFill>
              </a:rPr>
              <a:t>, Argus, </a:t>
            </a:r>
            <a:r>
              <a:rPr lang="en-US" sz="1800" b="0" dirty="0" err="1" smtClean="0">
                <a:solidFill>
                  <a:srgbClr val="000090"/>
                </a:solidFill>
              </a:rPr>
              <a:t>Bdii</a:t>
            </a:r>
            <a:r>
              <a:rPr lang="en-US" sz="1800" b="0" dirty="0" smtClean="0">
                <a:solidFill>
                  <a:srgbClr val="000090"/>
                </a:solidFill>
              </a:rPr>
              <a:t> …</a:t>
            </a:r>
            <a:endParaRPr lang="en-US" sz="1800" b="0" dirty="0">
              <a:solidFill>
                <a:srgbClr val="000090"/>
              </a:solidFill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en-US" sz="1800" b="0" dirty="0" err="1" smtClean="0">
                <a:solidFill>
                  <a:srgbClr val="000090"/>
                </a:solidFill>
              </a:rPr>
              <a:t>XRootD</a:t>
            </a:r>
            <a:r>
              <a:rPr lang="en-US" sz="1800" b="0" dirty="0" smtClean="0">
                <a:solidFill>
                  <a:srgbClr val="000090"/>
                </a:solidFill>
              </a:rPr>
              <a:t> 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800" b="0" dirty="0" err="1" smtClean="0">
                <a:solidFill>
                  <a:srgbClr val="000090"/>
                </a:solidFill>
              </a:rPr>
              <a:t>Webdav</a:t>
            </a:r>
            <a:endParaRPr lang="en-US" sz="1800" b="0" dirty="0" smtClean="0">
              <a:solidFill>
                <a:srgbClr val="00009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VO: ATLAS production, SNO+</a:t>
            </a:r>
          </a:p>
          <a:p>
            <a:pPr marL="285750" indent="-285750">
              <a:buFont typeface="Arial" charset="0"/>
              <a:buChar char="•"/>
            </a:pPr>
            <a:endParaRPr lang="en-US" sz="1800" b="0" dirty="0" smtClean="0">
              <a:solidFill>
                <a:srgbClr val="00009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Previous EPP sysadmin (</a:t>
            </a:r>
            <a:r>
              <a:rPr lang="en-US" sz="1800" b="0" dirty="0" err="1" smtClean="0">
                <a:solidFill>
                  <a:srgbClr val="000090"/>
                </a:solidFill>
              </a:rPr>
              <a:t>Emyr</a:t>
            </a:r>
            <a:r>
              <a:rPr lang="en-US" sz="1800" b="0" dirty="0" smtClean="0">
                <a:solidFill>
                  <a:srgbClr val="000090"/>
                </a:solidFill>
              </a:rPr>
              <a:t>, Matt) funded by MPS school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Last year, no EPP sysadmin.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Grid kept running by ITS Research Computing (3 FTE)</a:t>
            </a:r>
            <a:endParaRPr lang="en-US" sz="1800" b="0" dirty="0">
              <a:solidFill>
                <a:srgbClr val="000090"/>
              </a:solidFill>
            </a:endParaRPr>
          </a:p>
          <a:p>
            <a:pPr marL="285750" indent="-285750">
              <a:buFont typeface="Arial" charset="0"/>
              <a:buChar char="•"/>
            </a:pPr>
            <a:endParaRPr lang="en-US" sz="1800" b="0" dirty="0" smtClean="0">
              <a:solidFill>
                <a:srgbClr val="00009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Now have Leo!  + another sysadmin in Astronomy/Theory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b="0" dirty="0" smtClean="0">
                <a:solidFill>
                  <a:srgbClr val="000090"/>
                </a:solidFill>
              </a:rPr>
              <a:t>More sysadmin resource so better reliability and scope for development (Monitoring, OpenStack, </a:t>
            </a:r>
            <a:r>
              <a:rPr lang="en-US" sz="1800" b="0" dirty="0" err="1" smtClean="0">
                <a:solidFill>
                  <a:srgbClr val="000090"/>
                </a:solidFill>
              </a:rPr>
              <a:t>Ceph</a:t>
            </a:r>
            <a:r>
              <a:rPr lang="en-US" sz="1800" b="0" dirty="0" smtClean="0">
                <a:solidFill>
                  <a:srgbClr val="000090"/>
                </a:solidFill>
              </a:rPr>
              <a:t> etc.)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320" y="73364"/>
            <a:ext cx="940118" cy="93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7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idPP_Liverpool_040914">
  <a:themeElements>
    <a:clrScheme name="GridPP_Liverpool_04091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ridPP_Liverpool_040914">
      <a:majorFont>
        <a:latin typeface="Trebuchet MS"/>
        <a:ea typeface="Arial"/>
        <a:cs typeface="Arial"/>
      </a:majorFont>
      <a:minorFont>
        <a:latin typeface="Trebuchet MS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008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1" i="0" u="none" strike="noStrike" cap="none" normalizeH="0" baseline="0">
            <a:ln>
              <a:noFill/>
            </a:ln>
            <a:solidFill>
              <a:schemeClr val="accent1"/>
            </a:solidFill>
            <a:effectLst/>
            <a:latin typeface="Trebuchet MS" pitchFamily="-108" charset="0"/>
            <a:ea typeface="Arial" pitchFamily="-108" charset="0"/>
            <a:cs typeface="Arial" pitchFamily="-108" charset="0"/>
          </a:defRPr>
        </a:defPPr>
      </a:lstStyle>
    </a:spDef>
    <a:lnDef>
      <a:spPr bwMode="auto">
        <a:noFill/>
        <a:ln w="31750" cap="flat" cmpd="sng" algn="ctr">
          <a:solidFill>
            <a:srgbClr val="FF0000"/>
          </a:solidFill>
          <a:prstDash val="solid"/>
          <a:round/>
          <a:headEnd type="none"/>
          <a:tailEnd type="none"/>
        </a:ln>
        <a:effectLst/>
      </a:spPr>
      <a:bodyPr/>
      <a:lstStyle/>
    </a:lnDef>
    <a:txDef>
      <a:spPr>
        <a:solidFill>
          <a:schemeClr val="bg1"/>
        </a:solidFill>
      </a:spPr>
      <a:bodyPr wrap="square" rtlCol="0">
        <a:spAutoFit/>
      </a:bodyPr>
      <a:lstStyle>
        <a:defPPr>
          <a:defRPr sz="1800" b="0" dirty="0" err="1" smtClean="0">
            <a:solidFill>
              <a:srgbClr val="000090"/>
            </a:solidFill>
          </a:defRPr>
        </a:defPPr>
      </a:lstStyle>
    </a:txDef>
  </a:objectDefaults>
  <a:extraClrSchemeLst>
    <a:extraClrScheme>
      <a:clrScheme name="GridPP_Liverpool_04091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_Liverpool_04091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_Liverpool_04091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_Liverpool_04091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_Liverpool_04091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_Liverpool_04091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_Liverpool_04091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_Liverpool_04091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_Liverpool_04091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_Liverpool_04091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_Liverpool_04091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_Liverpool_04091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110593</TotalTime>
  <Words>510</Words>
  <Application>Microsoft Macintosh PowerPoint</Application>
  <PresentationFormat>On-screen Show (4:3)</PresentationFormat>
  <Paragraphs>131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Times</vt:lpstr>
      <vt:lpstr>Trebuchet MS</vt:lpstr>
      <vt:lpstr>GridPP_Liverpool_040914</vt:lpstr>
      <vt:lpstr>PowerPoint Presentation</vt:lpstr>
      <vt:lpstr>HPC origins</vt:lpstr>
      <vt:lpstr>HPC current</vt:lpstr>
      <vt:lpstr>HPC DC</vt:lpstr>
      <vt:lpstr>HPC upgrade</vt:lpstr>
      <vt:lpstr>HPC refreshed environment</vt:lpstr>
      <vt:lpstr>HPC HSO6 shares</vt:lpstr>
      <vt:lpstr>HPC Architecture</vt:lpstr>
      <vt:lpstr>GridPP</vt:lpstr>
      <vt:lpstr>GridPP – backfill</vt:lpstr>
      <vt:lpstr>2018-2019 onwards</vt:lpstr>
    </vt:vector>
  </TitlesOfParts>
  <Company>QMW Physics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GridPP Public Service Summit</dc:title>
  <dc:creator>Steve Lloyd</dc:creator>
  <cp:lastModifiedBy>Microsoft Office User</cp:lastModifiedBy>
  <cp:revision>1369</cp:revision>
  <dcterms:created xsi:type="dcterms:W3CDTF">2011-09-14T12:54:35Z</dcterms:created>
  <dcterms:modified xsi:type="dcterms:W3CDTF">2017-04-07T12:56:29Z</dcterms:modified>
</cp:coreProperties>
</file>