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0" r:id="rId5"/>
    <p:sldId id="256" r:id="rId6"/>
    <p:sldId id="261" r:id="rId7"/>
    <p:sldId id="262" r:id="rId8"/>
    <p:sldId id="263" r:id="rId9"/>
    <p:sldId id="264" r:id="rId10"/>
    <p:sldId id="265" r:id="rId11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2" autoAdjust="0"/>
    <p:restoredTop sz="94660"/>
  </p:normalViewPr>
  <p:slideViewPr>
    <p:cSldViewPr snapToGrid="0">
      <p:cViewPr varScale="1">
        <p:scale>
          <a:sx n="79" d="100"/>
          <a:sy n="79" d="100"/>
        </p:scale>
        <p:origin x="102" y="8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NULL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366818224049429"/>
          <c:y val="8.0408335854099539E-2"/>
          <c:w val="0.83914471950296521"/>
          <c:h val="0.50421914903797271"/>
        </c:manualLayout>
      </c:layout>
      <c:barChart>
        <c:barDir val="col"/>
        <c:grouping val="clustered"/>
        <c:varyColors val="0"/>
        <c:ser>
          <c:idx val="0"/>
          <c:order val="0"/>
          <c:tx>
            <c:v>Baseline Cost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Lit>
              <c:ptCount val="14"/>
              <c:pt idx="0">
                <c:v>Design of BWS for PS, SPS, PSB</c:v>
              </c:pt>
              <c:pt idx="1">
                <c:v>Critical raw material purchase</c:v>
              </c:pt>
              <c:pt idx="2">
                <c:v>Production Group 1 - Vacuum tanks</c:v>
              </c:pt>
              <c:pt idx="3">
                <c:v>Production Group 2 - Stepped chamber + shaft</c:v>
              </c:pt>
              <c:pt idx="4">
                <c:v>Production Group 3 - Conventional machining</c:v>
              </c:pt>
              <c:pt idx="5">
                <c:v>Production Group 4 - Acquisition Mechanics</c:v>
              </c:pt>
              <c:pt idx="6">
                <c:v>Special Components</c:v>
              </c:pt>
              <c:pt idx="7">
                <c:v>Commercial components purchase</c:v>
              </c:pt>
              <c:pt idx="8">
                <c:v>Supporting systems + fixation</c:v>
              </c:pt>
              <c:pt idx="9">
                <c:v>Auxiliary vacuum pipes </c:v>
              </c:pt>
              <c:pt idx="10">
                <c:v>Assembly of instruments</c:v>
              </c:pt>
              <c:pt idx="11">
                <c:v>Vacuum qualification</c:v>
              </c:pt>
              <c:pt idx="12">
                <c:v>Calibration</c:v>
              </c:pt>
              <c:pt idx="13">
                <c:v>Installation</c:v>
              </c:pt>
            </c:strLit>
          </c:cat>
          <c:val>
            <c:numLit>
              <c:formatCode>General</c:formatCode>
              <c:ptCount val="14"/>
              <c:pt idx="0">
                <c:v>18360</c:v>
              </c:pt>
              <c:pt idx="1">
                <c:v>95000</c:v>
              </c:pt>
              <c:pt idx="2">
                <c:v>305760.00000000006</c:v>
              </c:pt>
              <c:pt idx="3">
                <c:v>226724</c:v>
              </c:pt>
              <c:pt idx="4">
                <c:v>93640</c:v>
              </c:pt>
              <c:pt idx="5">
                <c:v>51800</c:v>
              </c:pt>
              <c:pt idx="6">
                <c:v>73272</c:v>
              </c:pt>
              <c:pt idx="7">
                <c:v>326350</c:v>
              </c:pt>
              <c:pt idx="8">
                <c:v>89080</c:v>
              </c:pt>
              <c:pt idx="9">
                <c:v>106632</c:v>
              </c:pt>
              <c:pt idx="10">
                <c:v>20400.000000000004</c:v>
              </c:pt>
              <c:pt idx="11">
                <c:v>10560</c:v>
              </c:pt>
              <c:pt idx="12">
                <c:v>5100.0000000000009</c:v>
              </c:pt>
              <c:pt idx="13">
                <c:v>7650</c:v>
              </c:pt>
            </c:numLit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C8E-497C-9334-38893026F73A}"/>
            </c:ext>
          </c:extLst>
        </c:ser>
        <c:ser>
          <c:idx val="1"/>
          <c:order val="1"/>
          <c:tx>
            <c:v>Cost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Lit>
              <c:ptCount val="14"/>
              <c:pt idx="0">
                <c:v>Design of BWS for PS, SPS, PSB</c:v>
              </c:pt>
              <c:pt idx="1">
                <c:v>Critical raw material purchase</c:v>
              </c:pt>
              <c:pt idx="2">
                <c:v>Production Group 1 - Vacuum tanks</c:v>
              </c:pt>
              <c:pt idx="3">
                <c:v>Production Group 2 - Stepped chamber + shaft</c:v>
              </c:pt>
              <c:pt idx="4">
                <c:v>Production Group 3 - Conventional machining</c:v>
              </c:pt>
              <c:pt idx="5">
                <c:v>Production Group 4 - Acquisition Mechanics</c:v>
              </c:pt>
              <c:pt idx="6">
                <c:v>Special Components</c:v>
              </c:pt>
              <c:pt idx="7">
                <c:v>Commercial components purchase</c:v>
              </c:pt>
              <c:pt idx="8">
                <c:v>Supporting systems + fixation</c:v>
              </c:pt>
              <c:pt idx="9">
                <c:v>Auxiliary vacuum pipes </c:v>
              </c:pt>
              <c:pt idx="10">
                <c:v>Assembly of instruments</c:v>
              </c:pt>
              <c:pt idx="11">
                <c:v>Vacuum qualification</c:v>
              </c:pt>
              <c:pt idx="12">
                <c:v>Calibration</c:v>
              </c:pt>
              <c:pt idx="13">
                <c:v>Installation</c:v>
              </c:pt>
            </c:strLit>
          </c:cat>
          <c:val>
            <c:numLit>
              <c:formatCode>General</c:formatCode>
              <c:ptCount val="14"/>
              <c:pt idx="0">
                <c:v>18360</c:v>
              </c:pt>
              <c:pt idx="1">
                <c:v>95000</c:v>
              </c:pt>
              <c:pt idx="2">
                <c:v>263760</c:v>
              </c:pt>
              <c:pt idx="3">
                <c:v>188724</c:v>
              </c:pt>
              <c:pt idx="4">
                <c:v>77640</c:v>
              </c:pt>
              <c:pt idx="5">
                <c:v>51800</c:v>
              </c:pt>
              <c:pt idx="6">
                <c:v>65272</c:v>
              </c:pt>
              <c:pt idx="7">
                <c:v>305600</c:v>
              </c:pt>
              <c:pt idx="8">
                <c:v>89080</c:v>
              </c:pt>
              <c:pt idx="9">
                <c:v>106632</c:v>
              </c:pt>
              <c:pt idx="10">
                <c:v>19125.000000000004</c:v>
              </c:pt>
              <c:pt idx="11">
                <c:v>9000</c:v>
              </c:pt>
              <c:pt idx="12">
                <c:v>4590.0000000000009</c:v>
              </c:pt>
              <c:pt idx="13">
                <c:v>7140</c:v>
              </c:pt>
            </c:numLit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C8E-497C-9334-38893026F73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154142072"/>
        <c:axId val="154142464"/>
      </c:barChart>
      <c:catAx>
        <c:axId val="15414207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4142464"/>
        <c:crosses val="autoZero"/>
        <c:auto val="1"/>
        <c:lblAlgn val="ctr"/>
        <c:lblOffset val="100"/>
        <c:noMultiLvlLbl val="0"/>
      </c:catAx>
      <c:valAx>
        <c:axId val="15414246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54142072"/>
        <c:crosses val="autoZero"/>
        <c:crossBetween val="between"/>
      </c:valAx>
      <c:spPr>
        <a:noFill/>
        <a:ln>
          <a:noFill/>
        </a:ln>
        <a:effectLst/>
      </c:spPr>
      <c:extLst xmlns:c16r2="http://schemas.microsoft.com/office/drawing/2015/06/chart"/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acrossLinear">
  <a:schemeClr val="accent1"/>
  <a:schemeClr val="accent2"/>
  <a:schemeClr val="accent3"/>
  <a:schemeClr val="accent4"/>
  <a:schemeClr val="accent5"/>
  <a:schemeClr val="accent6"/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E680E-9633-48DD-942C-29DEBDF70A76}" type="datetimeFigureOut">
              <a:rPr lang="en-GB" smtClean="0"/>
              <a:t>12/01/2017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C1ADE-63C9-48D9-9974-E287C79BA7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6489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E680E-9633-48DD-942C-29DEBDF70A76}" type="datetimeFigureOut">
              <a:rPr lang="en-GB" smtClean="0"/>
              <a:t>12/01/2017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C1ADE-63C9-48D9-9974-E287C79BA7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930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E680E-9633-48DD-942C-29DEBDF70A76}" type="datetimeFigureOut">
              <a:rPr lang="en-GB" smtClean="0"/>
              <a:t>12/01/2017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C1ADE-63C9-48D9-9974-E287C79BA7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12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E680E-9633-48DD-942C-29DEBDF70A76}" type="datetimeFigureOut">
              <a:rPr lang="en-GB" smtClean="0"/>
              <a:t>12/01/2017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C1ADE-63C9-48D9-9974-E287C79BA7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5993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E680E-9633-48DD-942C-29DEBDF70A76}" type="datetimeFigureOut">
              <a:rPr lang="en-GB" smtClean="0"/>
              <a:t>12/01/2017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C1ADE-63C9-48D9-9974-E287C79BA7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570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E680E-9633-48DD-942C-29DEBDF70A76}" type="datetimeFigureOut">
              <a:rPr lang="en-GB" smtClean="0"/>
              <a:t>12/01/2017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C1ADE-63C9-48D9-9974-E287C79BA7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2466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E680E-9633-48DD-942C-29DEBDF70A76}" type="datetimeFigureOut">
              <a:rPr lang="en-GB" smtClean="0"/>
              <a:t>12/01/2017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C1ADE-63C9-48D9-9974-E287C79BA7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17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E680E-9633-48DD-942C-29DEBDF70A76}" type="datetimeFigureOut">
              <a:rPr lang="en-GB" smtClean="0"/>
              <a:t>12/01/2017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C1ADE-63C9-48D9-9974-E287C79BA7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9810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E680E-9633-48DD-942C-29DEBDF70A76}" type="datetimeFigureOut">
              <a:rPr lang="en-GB" smtClean="0"/>
              <a:t>12/01/2017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C1ADE-63C9-48D9-9974-E287C79BA7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1820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E680E-9633-48DD-942C-29DEBDF70A76}" type="datetimeFigureOut">
              <a:rPr lang="en-GB" smtClean="0"/>
              <a:t>12/01/2017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C1ADE-63C9-48D9-9974-E287C79BA7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4427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E680E-9633-48DD-942C-29DEBDF70A76}" type="datetimeFigureOut">
              <a:rPr lang="en-GB" smtClean="0"/>
              <a:t>12/01/2017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C1ADE-63C9-48D9-9974-E287C79BA7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7938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0E680E-9633-48DD-942C-29DEBDF70A76}" type="datetimeFigureOut">
              <a:rPr lang="en-GB" smtClean="0"/>
              <a:t>12/01/2017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8C1ADE-63C9-48D9-9974-E287C79BA7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158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LIU Wire Scanner Series Costs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Ray, Federico, Dmitry, William, Jonathan, Jose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42960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Issues with APT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cost of design and development was underestimated</a:t>
            </a:r>
          </a:p>
          <a:p>
            <a:pPr lvl="1"/>
            <a:r>
              <a:rPr lang="en-GB" dirty="0" smtClean="0"/>
              <a:t>488 </a:t>
            </a:r>
            <a:r>
              <a:rPr lang="en-GB" dirty="0" err="1" smtClean="0"/>
              <a:t>kCHF</a:t>
            </a:r>
            <a:r>
              <a:rPr lang="en-GB" dirty="0" smtClean="0"/>
              <a:t> budget in APT, ~1370 expected cost</a:t>
            </a:r>
          </a:p>
          <a:p>
            <a:pPr lvl="1"/>
            <a:r>
              <a:rPr lang="en-GB" dirty="0" smtClean="0"/>
              <a:t>Only 220 </a:t>
            </a:r>
            <a:r>
              <a:rPr lang="en-GB" dirty="0" err="1" smtClean="0"/>
              <a:t>kCHF</a:t>
            </a:r>
            <a:r>
              <a:rPr lang="en-GB" dirty="0" smtClean="0"/>
              <a:t> was budgeted for a PSB prototype, whereas they have been installed in all 3 machine</a:t>
            </a:r>
          </a:p>
          <a:p>
            <a:r>
              <a:rPr lang="en-GB" dirty="0" smtClean="0"/>
              <a:t>The series costs estimates are higher than expected, particularly the electronics</a:t>
            </a:r>
          </a:p>
          <a:p>
            <a:pPr lvl="1"/>
            <a:r>
              <a:rPr lang="en-GB" dirty="0" smtClean="0"/>
              <a:t>44% increase for mechanics, but 400% for electronics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8050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Basis of costing</a:t>
            </a:r>
          </a:p>
          <a:p>
            <a:r>
              <a:rPr lang="en-GB" dirty="0" smtClean="0"/>
              <a:t>Cost of series electronics, acquisition and control</a:t>
            </a:r>
          </a:p>
          <a:p>
            <a:r>
              <a:rPr lang="en-GB" dirty="0" smtClean="0"/>
              <a:t>Cost of series mechanics</a:t>
            </a:r>
          </a:p>
          <a:p>
            <a:r>
              <a:rPr lang="en-GB" dirty="0" smtClean="0"/>
              <a:t>Other series costs</a:t>
            </a:r>
          </a:p>
          <a:p>
            <a:r>
              <a:rPr lang="en-GB" dirty="0" smtClean="0"/>
              <a:t>Cost analysis</a:t>
            </a:r>
          </a:p>
          <a:p>
            <a:pPr lvl="1"/>
            <a:r>
              <a:rPr lang="en-GB" dirty="0" smtClean="0"/>
              <a:t>Total series costs</a:t>
            </a:r>
          </a:p>
          <a:p>
            <a:pPr lvl="1"/>
            <a:r>
              <a:rPr lang="en-GB" dirty="0" smtClean="0"/>
              <a:t>Existing EVM costs</a:t>
            </a:r>
          </a:p>
          <a:p>
            <a:r>
              <a:rPr lang="en-GB" dirty="0" smtClean="0"/>
              <a:t>Analysis and options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65807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Basis of costing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Assume standard CERN costing, </a:t>
            </a:r>
            <a:r>
              <a:rPr lang="en-GB" dirty="0"/>
              <a:t>i.e</a:t>
            </a:r>
            <a:r>
              <a:rPr lang="en-GB" dirty="0" smtClean="0"/>
              <a:t>.</a:t>
            </a:r>
          </a:p>
          <a:p>
            <a:pPr lvl="1"/>
            <a:r>
              <a:rPr lang="en-GB" dirty="0"/>
              <a:t>N</a:t>
            </a:r>
            <a:r>
              <a:rPr lang="en-GB" dirty="0" smtClean="0"/>
              <a:t>o overhead for staff or existing infrastructure,</a:t>
            </a:r>
          </a:p>
          <a:p>
            <a:pPr lvl="1"/>
            <a:r>
              <a:rPr lang="en-GB" dirty="0" smtClean="0"/>
              <a:t>No charge for other CERN services such as vacuum qualification and installation</a:t>
            </a:r>
          </a:p>
          <a:p>
            <a:r>
              <a:rPr lang="en-GB" dirty="0" smtClean="0"/>
              <a:t>Include all billed costs</a:t>
            </a:r>
          </a:p>
          <a:p>
            <a:pPr lvl="1"/>
            <a:r>
              <a:rPr lang="en-GB" dirty="0" smtClean="0"/>
              <a:t>Cabling, design office, cleaning and leak detection,</a:t>
            </a:r>
          </a:p>
          <a:p>
            <a:r>
              <a:rPr lang="en-GB" dirty="0" smtClean="0"/>
              <a:t>Costing includes</a:t>
            </a:r>
          </a:p>
          <a:p>
            <a:pPr lvl="1"/>
            <a:r>
              <a:rPr lang="en-GB" dirty="0" smtClean="0"/>
              <a:t>Additional FSU dedicated to the assembly, test, installation of the series</a:t>
            </a:r>
          </a:p>
          <a:p>
            <a:pPr lvl="1"/>
            <a:r>
              <a:rPr lang="en-GB" dirty="0" smtClean="0"/>
              <a:t>Cost for the preparation of a dedicated assembly area (as requested to LIU)</a:t>
            </a:r>
          </a:p>
          <a:p>
            <a:r>
              <a:rPr lang="en-GB" dirty="0" smtClean="0"/>
              <a:t>Costing does not currently include</a:t>
            </a:r>
          </a:p>
          <a:p>
            <a:pPr lvl="1"/>
            <a:r>
              <a:rPr lang="en-GB" dirty="0" smtClean="0"/>
              <a:t>Fellows, students funded by LIU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63123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Electronics, acquisition and control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Slides from Federico, Jonathan, Jose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76627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3281521" y="71440"/>
            <a:ext cx="57962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/>
              <a:t>BWS series for LIU. Cost estimate</a:t>
            </a:r>
            <a:endParaRPr lang="en-GB" sz="3200" b="1" dirty="0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0869713"/>
              </p:ext>
            </p:extLst>
          </p:nvPr>
        </p:nvGraphicFramePr>
        <p:xfrm>
          <a:off x="472091" y="935331"/>
          <a:ext cx="6760744" cy="894509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  <a:extLst>
                  <a:ext uri="{22025989-CF43-496F-970E-345718F48C19}">
                    <pj15:dataQuery xmlns:pj15="http://schemas.microsoft.com/projectml/2012/main" type="pjTasks" grouping="No Group" filter="All Tasks" outlineLvl="0" showHierarchy="0" summaryResourceAssignment="1">
                      <pj15:fieldItemLst>
                        <pj15:fieldItem field="188743694" customName=""/>
                        <pj15:fieldItem field="188744965" customName=""/>
                        <pj15:fieldItem field="188744966" customName=""/>
                        <pj15:fieldItem field="188743685" customName=""/>
                        <pj15:fieldItem field="188743686" customName=""/>
                      </pj15:fieldItemLst>
                      <pj15:sortItemLst/>
                      <pj15:filterArgumentItemLst/>
                    </pj15:dataQuery>
                  </a:ext>
                </a:extLst>
              </a:tblPr>
              <a:tblGrid>
                <a:gridCol w="143700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370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24617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4055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5716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Project Start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Project Finish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Cost (18 tanks+18 instruments, no spares)</a:t>
                      </a:r>
                      <a:endParaRPr lang="en-US" sz="12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Cost</a:t>
                      </a:r>
                      <a:r>
                        <a:rPr lang="en-US" sz="12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(21 tanks + 22 instruments)</a:t>
                      </a:r>
                      <a:endParaRPr lang="en-US" sz="12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730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Mon 14/11/16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Mon 02/07/18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CHF 1,301,723</a:t>
                      </a:r>
                      <a:endParaRPr lang="en-US" sz="12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CHF </a:t>
                      </a:r>
                      <a:r>
                        <a:rPr lang="en-US" sz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1,430,328</a:t>
                      </a:r>
                      <a:endParaRPr lang="en-US" sz="12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8965046"/>
              </p:ext>
            </p:extLst>
          </p:nvPr>
        </p:nvGraphicFramePr>
        <p:xfrm>
          <a:off x="7700210" y="912842"/>
          <a:ext cx="4331370" cy="480419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  <a:extLst>
                  <a:ext uri="{22025989-CF43-496F-970E-345718F48C19}">
                    <pj15:dataQuery xmlns:pj15="http://schemas.microsoft.com/projectml/2012/main" type="pjTasks" grouping="No Group" filter="All Tasks" outlineLvl="1" showHierarchy="0" summaryResourceAssignment="1">
                      <pj15:fieldItemLst>
                        <pj15:fieldItem field="188743694" customName=""/>
                        <pj15:fieldItem field="188743686" customName=""/>
                        <pj15:fieldItem field="188743685" customName=""/>
                      </pj15:fieldItemLst>
                      <pj15:sortItemLst/>
                      <pj15:filterArgumentItemLst/>
                    </pj15:dataQuery>
                  </a:ext>
                </a:extLst>
              </a:tblPr>
              <a:tblGrid>
                <a:gridCol w="192940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3716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6479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8305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Task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Cost (21 tanks + 22 instruments)</a:t>
                      </a:r>
                      <a:endParaRPr lang="en-GB" sz="12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Cost (18 tanks+18 instruments, no spares)</a:t>
                      </a:r>
                      <a:endParaRPr lang="en-GB" sz="12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0908">
                <a:tc>
                  <a:txBody>
                    <a:bodyPr/>
                    <a:lstStyle/>
                    <a:p>
                      <a:r>
                        <a:rPr lang="en-US" sz="900"/>
                        <a:t>Design of BWS for PS, SPS, PSB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CHF 18,360.00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CHF 18,360.00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7135">
                <a:tc>
                  <a:txBody>
                    <a:bodyPr/>
                    <a:lstStyle/>
                    <a:p>
                      <a:r>
                        <a:rPr lang="en-US" sz="900"/>
                        <a:t>Critical raw material purchase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CHF 95,000.00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CHF 95,000.00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63611">
                <a:tc>
                  <a:txBody>
                    <a:bodyPr/>
                    <a:lstStyle/>
                    <a:p>
                      <a:r>
                        <a:rPr lang="en-US" sz="900" b="1" dirty="0"/>
                        <a:t>Production Group 1 - Vacuum </a:t>
                      </a:r>
                      <a:r>
                        <a:rPr lang="en-US" sz="900" b="1" dirty="0" smtClean="0"/>
                        <a:t>tanks*</a:t>
                      </a:r>
                      <a:endParaRPr lang="en-US" sz="9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CHF 305,760.00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CHF 263,760.00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63611">
                <a:tc>
                  <a:txBody>
                    <a:bodyPr/>
                    <a:lstStyle/>
                    <a:p>
                      <a:r>
                        <a:rPr lang="en-US" sz="900" b="1" dirty="0"/>
                        <a:t>Production Group 2 - Stepped chamber + </a:t>
                      </a:r>
                      <a:r>
                        <a:rPr lang="en-US" sz="900" b="1" dirty="0" smtClean="0"/>
                        <a:t>shaft**</a:t>
                      </a:r>
                      <a:endParaRPr lang="en-US" sz="9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CHF 226,724.00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CHF 188,724.00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5373">
                <a:tc>
                  <a:txBody>
                    <a:bodyPr/>
                    <a:lstStyle/>
                    <a:p>
                      <a:r>
                        <a:rPr lang="en-US" sz="900" b="1" dirty="0"/>
                        <a:t>Production Group 3 - Conventional machining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CHF 93,640.00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CHF 77,640.00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7135">
                <a:tc>
                  <a:txBody>
                    <a:bodyPr/>
                    <a:lstStyle/>
                    <a:p>
                      <a:r>
                        <a:rPr lang="en-US" sz="900"/>
                        <a:t>Production Group 4 - Acquisition Mechanics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CHF 51,800.00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CHF 51,800.00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30660">
                <a:tc>
                  <a:txBody>
                    <a:bodyPr/>
                    <a:lstStyle/>
                    <a:p>
                      <a:r>
                        <a:rPr lang="en-US" sz="900" dirty="0"/>
                        <a:t>Special Components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CHF 73,272.00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CHF 65,272.00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63610">
                <a:tc>
                  <a:txBody>
                    <a:bodyPr/>
                    <a:lstStyle/>
                    <a:p>
                      <a:r>
                        <a:rPr lang="en-US" sz="900" b="1" dirty="0"/>
                        <a:t>Commercial components purchase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CHF 326,350.00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CHF 305,600.00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5373">
                <a:tc>
                  <a:txBody>
                    <a:bodyPr/>
                    <a:lstStyle/>
                    <a:p>
                      <a:r>
                        <a:rPr lang="en-US" sz="900"/>
                        <a:t>Supporting systems + fixation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CHF 89,080.00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CHF 89,080.00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71849">
                <a:tc>
                  <a:txBody>
                    <a:bodyPr/>
                    <a:lstStyle/>
                    <a:p>
                      <a:r>
                        <a:rPr lang="en-US" sz="900"/>
                        <a:t>Auxiliary vacuum pipes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CHF 106,632.00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CHF 106,632.00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88324">
                <a:tc>
                  <a:txBody>
                    <a:bodyPr/>
                    <a:lstStyle/>
                    <a:p>
                      <a:r>
                        <a:rPr lang="en-US" sz="900"/>
                        <a:t>Assembly of instruments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CHF 20,400.00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CHF 19,125.00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88325">
                <a:tc>
                  <a:txBody>
                    <a:bodyPr/>
                    <a:lstStyle/>
                    <a:p>
                      <a:r>
                        <a:rPr lang="en-US" sz="900"/>
                        <a:t>Vacuum qualification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CHF 10,560.00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CHF 9,000.00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80086">
                <a:tc>
                  <a:txBody>
                    <a:bodyPr/>
                    <a:lstStyle/>
                    <a:p>
                      <a:r>
                        <a:rPr lang="en-US" sz="900"/>
                        <a:t>Calibration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CHF 5,100.00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CHF 4,590.00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r>
                        <a:rPr lang="en-US" sz="900"/>
                        <a:t>Installation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CHF 7,650.00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CHF 7,140.00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  <p:graphicFrame>
        <p:nvGraphicFramePr>
          <p:cNvPr id="22" name="Chart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6266329"/>
              </p:ext>
            </p:extLst>
          </p:nvPr>
        </p:nvGraphicFramePr>
        <p:xfrm>
          <a:off x="344355" y="1905802"/>
          <a:ext cx="6888480" cy="49521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9185993" y="6266046"/>
            <a:ext cx="28455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 smtClean="0"/>
              <a:t>*1 x Vacuum tank = 14000 CHF</a:t>
            </a:r>
          </a:p>
          <a:p>
            <a:r>
              <a:rPr lang="en-GB" sz="1200" i="1" dirty="0" smtClean="0"/>
              <a:t>**1 x Stepped chamber + shaft = 9500 CHF</a:t>
            </a:r>
            <a:endParaRPr lang="en-GB" sz="1200" i="1" dirty="0"/>
          </a:p>
        </p:txBody>
      </p:sp>
      <p:sp>
        <p:nvSpPr>
          <p:cNvPr id="2" name="TextBox 1"/>
          <p:cNvSpPr txBox="1"/>
          <p:nvPr/>
        </p:nvSpPr>
        <p:spPr>
          <a:xfrm>
            <a:off x="4753232" y="6488668"/>
            <a:ext cx="260315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Courtesy: Dmitry Gudkov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67079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Other costs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32237"/>
            <a:ext cx="6614984" cy="5041558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Dedicated assembly area:</a:t>
            </a:r>
          </a:p>
          <a:p>
            <a:pPr lvl="1"/>
            <a:r>
              <a:rPr lang="en-GB" dirty="0" smtClean="0"/>
              <a:t>Could be in B.283, currently occupied by BL section, but there is room to share</a:t>
            </a:r>
          </a:p>
          <a:p>
            <a:pPr lvl="1"/>
            <a:r>
              <a:rPr lang="en-GB" dirty="0" smtClean="0"/>
              <a:t>Would need significant renovation – perhaps the installation of a closed semi-clean area.</a:t>
            </a:r>
          </a:p>
          <a:p>
            <a:pPr lvl="1"/>
            <a:r>
              <a:rPr lang="en-GB" dirty="0" smtClean="0"/>
              <a:t>First cost estimate at 50-100 </a:t>
            </a:r>
            <a:r>
              <a:rPr lang="en-GB" dirty="0" err="1" smtClean="0"/>
              <a:t>kCHF</a:t>
            </a:r>
            <a:endParaRPr lang="en-GB" dirty="0" smtClean="0"/>
          </a:p>
          <a:p>
            <a:pPr lvl="1"/>
            <a:r>
              <a:rPr lang="en-GB" dirty="0" smtClean="0"/>
              <a:t>Would need to be operational by end 2017</a:t>
            </a:r>
          </a:p>
          <a:p>
            <a:r>
              <a:rPr lang="en-GB" dirty="0" smtClean="0"/>
              <a:t>Prototype PS scanners</a:t>
            </a:r>
          </a:p>
          <a:p>
            <a:pPr lvl="1"/>
            <a:r>
              <a:rPr lang="en-GB" dirty="0" smtClean="0"/>
              <a:t>Requested by the project for installation in YETS 17-18</a:t>
            </a:r>
          </a:p>
          <a:p>
            <a:pPr lvl="1"/>
            <a:r>
              <a:rPr lang="en-GB" dirty="0" smtClean="0"/>
              <a:t>Mechanical materials ordered, production scheduled for 2 instruments + 2 tanks</a:t>
            </a:r>
          </a:p>
          <a:p>
            <a:pPr lvl="1"/>
            <a:r>
              <a:rPr lang="en-GB" dirty="0" smtClean="0"/>
              <a:t>Estimate cost ~150 </a:t>
            </a:r>
            <a:r>
              <a:rPr lang="en-GB" dirty="0" err="1" smtClean="0"/>
              <a:t>kCHF</a:t>
            </a:r>
            <a:endParaRPr lang="en-GB" dirty="0" smtClean="0"/>
          </a:p>
          <a:p>
            <a:pPr lvl="1"/>
            <a:endParaRPr lang="en-GB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7546" y="1532238"/>
            <a:ext cx="5484454" cy="4113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5818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Total series costs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1718099"/>
              </p:ext>
            </p:extLst>
          </p:nvPr>
        </p:nvGraphicFramePr>
        <p:xfrm>
          <a:off x="7133968" y="2800864"/>
          <a:ext cx="4356100" cy="14763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41805">
                  <a:extLst>
                    <a:ext uri="{9D8B030D-6E8A-4147-A177-3AD203B41FA5}">
                      <a16:colId xmlns:a16="http://schemas.microsoft.com/office/drawing/2014/main" xmlns="" val="4008397055"/>
                    </a:ext>
                  </a:extLst>
                </a:gridCol>
                <a:gridCol w="2614295">
                  <a:extLst>
                    <a:ext uri="{9D8B030D-6E8A-4147-A177-3AD203B41FA5}">
                      <a16:colId xmlns:a16="http://schemas.microsoft.com/office/drawing/2014/main" xmlns="" val="4006866867"/>
                    </a:ext>
                  </a:extLst>
                </a:gridCol>
              </a:tblGrid>
              <a:tr h="295275"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Baseline estimate (kCHF)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36414042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Series electronics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1379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350309406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Series mechanics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1430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23465705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Assembly area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100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136824266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Total series</a:t>
                      </a:r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2909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43561042"/>
                  </a:ext>
                </a:extLst>
              </a:tr>
            </a:tbl>
          </a:graphicData>
        </a:graphic>
      </p:graphicFrame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1825625"/>
            <a:ext cx="6631459" cy="4351338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‘Baseline’ series estimate is the sum of the estimates from mechanics and electronics plus assembly area</a:t>
            </a:r>
          </a:p>
          <a:p>
            <a:r>
              <a:rPr lang="en-GB" dirty="0" smtClean="0"/>
              <a:t>Unit costs:</a:t>
            </a:r>
          </a:p>
          <a:p>
            <a:pPr lvl="1"/>
            <a:r>
              <a:rPr lang="en-GB" dirty="0" smtClean="0"/>
              <a:t>~72 </a:t>
            </a:r>
            <a:r>
              <a:rPr lang="en-GB" dirty="0" err="1" smtClean="0"/>
              <a:t>kCHF</a:t>
            </a:r>
            <a:r>
              <a:rPr lang="en-GB" dirty="0" smtClean="0"/>
              <a:t> for the mechanics</a:t>
            </a:r>
          </a:p>
          <a:p>
            <a:pPr lvl="1"/>
            <a:r>
              <a:rPr lang="en-GB" dirty="0" smtClean="0"/>
              <a:t>~61 </a:t>
            </a:r>
            <a:r>
              <a:rPr lang="en-GB" dirty="0" err="1" smtClean="0"/>
              <a:t>kCHF</a:t>
            </a:r>
            <a:r>
              <a:rPr lang="en-GB" dirty="0" smtClean="0"/>
              <a:t> for the electronics (control, acquisition, cabling)</a:t>
            </a:r>
          </a:p>
          <a:p>
            <a:pPr lvl="1"/>
            <a:r>
              <a:rPr lang="en-GB" dirty="0" smtClean="0"/>
              <a:t>~133 </a:t>
            </a:r>
            <a:r>
              <a:rPr lang="en-GB" dirty="0" err="1" smtClean="0"/>
              <a:t>kCHF</a:t>
            </a:r>
            <a:r>
              <a:rPr lang="en-GB" dirty="0" smtClean="0"/>
              <a:t> for an installed, working instrument</a:t>
            </a:r>
          </a:p>
          <a:p>
            <a:r>
              <a:rPr lang="en-GB" dirty="0" smtClean="0"/>
              <a:t>Includes the spares agreed with the project</a:t>
            </a:r>
          </a:p>
          <a:p>
            <a:r>
              <a:rPr lang="en-GB" dirty="0" smtClean="0"/>
              <a:t>Should be a ‘reasonable upper bound’, but excluding any margin for unforeseen technical or other issues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85860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Existing situation in APT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2994" y="1825625"/>
            <a:ext cx="6104237" cy="4351338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Includes</a:t>
            </a:r>
          </a:p>
          <a:p>
            <a:pPr lvl="1"/>
            <a:r>
              <a:rPr lang="en-GB" dirty="0" smtClean="0"/>
              <a:t>Costs of development and design, </a:t>
            </a:r>
          </a:p>
          <a:p>
            <a:pPr lvl="1"/>
            <a:r>
              <a:rPr lang="en-GB" dirty="0"/>
              <a:t>P</a:t>
            </a:r>
            <a:r>
              <a:rPr lang="en-GB" dirty="0" smtClean="0"/>
              <a:t>rototypes in the SPS, PSB,</a:t>
            </a:r>
          </a:p>
          <a:p>
            <a:r>
              <a:rPr lang="en-GB" smtClean="0"/>
              <a:t>SPS </a:t>
            </a:r>
            <a:r>
              <a:rPr lang="en-GB" dirty="0"/>
              <a:t>budget situation </a:t>
            </a:r>
            <a:r>
              <a:rPr lang="en-GB" dirty="0" smtClean="0"/>
              <a:t>(*) is not clear </a:t>
            </a:r>
          </a:p>
          <a:p>
            <a:pPr lvl="1"/>
            <a:r>
              <a:rPr lang="en-GB" dirty="0" smtClean="0"/>
              <a:t>Budget code is mixed with the LIU BGI</a:t>
            </a:r>
          </a:p>
          <a:p>
            <a:r>
              <a:rPr lang="en-GB" dirty="0" smtClean="0"/>
              <a:t>Budgeted series production costs are:</a:t>
            </a:r>
          </a:p>
          <a:p>
            <a:pPr lvl="1"/>
            <a:r>
              <a:rPr lang="en-GB" dirty="0" smtClean="0"/>
              <a:t>~50 </a:t>
            </a:r>
            <a:r>
              <a:rPr lang="en-GB" dirty="0" err="1" smtClean="0"/>
              <a:t>kCHF</a:t>
            </a:r>
            <a:r>
              <a:rPr lang="en-GB" dirty="0" smtClean="0"/>
              <a:t> for mechanics (cf. 72 estimate)</a:t>
            </a:r>
          </a:p>
          <a:p>
            <a:pPr lvl="1"/>
            <a:r>
              <a:rPr lang="en-GB" dirty="0" smtClean="0"/>
              <a:t>~</a:t>
            </a:r>
            <a:r>
              <a:rPr lang="en-GB" b="1" dirty="0" smtClean="0"/>
              <a:t>15</a:t>
            </a:r>
            <a:r>
              <a:rPr lang="en-GB" dirty="0" smtClean="0"/>
              <a:t> </a:t>
            </a:r>
            <a:r>
              <a:rPr lang="en-GB" dirty="0" err="1" smtClean="0"/>
              <a:t>kCHF</a:t>
            </a:r>
            <a:r>
              <a:rPr lang="en-GB" dirty="0" smtClean="0"/>
              <a:t> for electronics (cf. </a:t>
            </a:r>
            <a:r>
              <a:rPr lang="en-GB" b="1" dirty="0" smtClean="0"/>
              <a:t>61</a:t>
            </a:r>
            <a:r>
              <a:rPr lang="en-GB" dirty="0" smtClean="0"/>
              <a:t> estimate)</a:t>
            </a:r>
          </a:p>
          <a:p>
            <a:r>
              <a:rPr lang="en-GB" dirty="0" smtClean="0"/>
              <a:t>‘Paid’ numbers do not include costs for the PS prototypes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465950"/>
              </p:ext>
            </p:extLst>
          </p:nvPr>
        </p:nvGraphicFramePr>
        <p:xfrm>
          <a:off x="6417275" y="1825625"/>
          <a:ext cx="5600700" cy="14763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41101">
                  <a:extLst>
                    <a:ext uri="{9D8B030D-6E8A-4147-A177-3AD203B41FA5}">
                      <a16:colId xmlns:a16="http://schemas.microsoft.com/office/drawing/2014/main" xmlns="" val="2972828123"/>
                    </a:ext>
                  </a:extLst>
                </a:gridCol>
                <a:gridCol w="2613237">
                  <a:extLst>
                    <a:ext uri="{9D8B030D-6E8A-4147-A177-3AD203B41FA5}">
                      <a16:colId xmlns:a16="http://schemas.microsoft.com/office/drawing/2014/main" xmlns="" val="2173170869"/>
                    </a:ext>
                  </a:extLst>
                </a:gridCol>
                <a:gridCol w="1246362">
                  <a:extLst>
                    <a:ext uri="{9D8B030D-6E8A-4147-A177-3AD203B41FA5}">
                      <a16:colId xmlns:a16="http://schemas.microsoft.com/office/drawing/2014/main" xmlns="" val="841844002"/>
                    </a:ext>
                  </a:extLst>
                </a:gridCol>
              </a:tblGrid>
              <a:tr h="295275"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Budget (kCHF)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Paid (kCHF)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457221781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PSB (64023)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970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403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70207325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PS (64033</a:t>
                      </a:r>
                      <a:r>
                        <a:rPr lang="en-GB" sz="1800" u="none" strike="noStrike" dirty="0" smtClean="0">
                          <a:effectLst/>
                        </a:rPr>
                        <a:t>)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500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49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4289217999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SPS (64040</a:t>
                      </a:r>
                      <a:r>
                        <a:rPr lang="en-GB" sz="1800" u="none" strike="noStrike" dirty="0" smtClean="0">
                          <a:effectLst/>
                        </a:rPr>
                        <a:t>)*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532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666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4083356853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Totals</a:t>
                      </a:r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2002</a:t>
                      </a:r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1118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021306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89485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</a:t>
            </a:r>
            <a:r>
              <a:rPr lang="en-GB" dirty="0" smtClean="0"/>
              <a:t>udget scenarios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7947514"/>
              </p:ext>
            </p:extLst>
          </p:nvPr>
        </p:nvGraphicFramePr>
        <p:xfrm>
          <a:off x="332088" y="4446759"/>
          <a:ext cx="5448300" cy="20669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41046">
                  <a:extLst>
                    <a:ext uri="{9D8B030D-6E8A-4147-A177-3AD203B41FA5}">
                      <a16:colId xmlns:a16="http://schemas.microsoft.com/office/drawing/2014/main" xmlns="" val="4212807213"/>
                    </a:ext>
                  </a:extLst>
                </a:gridCol>
                <a:gridCol w="2460932">
                  <a:extLst>
                    <a:ext uri="{9D8B030D-6E8A-4147-A177-3AD203B41FA5}">
                      <a16:colId xmlns:a16="http://schemas.microsoft.com/office/drawing/2014/main" xmlns="" val="2866144555"/>
                    </a:ext>
                  </a:extLst>
                </a:gridCol>
                <a:gridCol w="1246322">
                  <a:extLst>
                    <a:ext uri="{9D8B030D-6E8A-4147-A177-3AD203B41FA5}">
                      <a16:colId xmlns:a16="http://schemas.microsoft.com/office/drawing/2014/main" xmlns="" val="1658200203"/>
                    </a:ext>
                  </a:extLst>
                </a:gridCol>
              </a:tblGrid>
              <a:tr h="295275"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Budget (kCHF)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Cost (kCHF)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856799369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Baseline cost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2909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688942745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Design + proto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1118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936883016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PS protos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250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4011505150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Baseline budget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2002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155333735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Totals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2002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4277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59704235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Balance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-2275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95939257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32088" y="2323071"/>
            <a:ext cx="5448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‘Baseline’ scenario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Baseline cost with all spares and FSU manpower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Includes costs already paid in APT for BWS (and BGI)</a:t>
            </a:r>
            <a:endParaRPr lang="en-GB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8186102"/>
              </p:ext>
            </p:extLst>
          </p:nvPr>
        </p:nvGraphicFramePr>
        <p:xfrm>
          <a:off x="6428088" y="4446759"/>
          <a:ext cx="5448300" cy="20669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41046">
                  <a:extLst>
                    <a:ext uri="{9D8B030D-6E8A-4147-A177-3AD203B41FA5}">
                      <a16:colId xmlns:a16="http://schemas.microsoft.com/office/drawing/2014/main" xmlns="" val="2152473032"/>
                    </a:ext>
                  </a:extLst>
                </a:gridCol>
                <a:gridCol w="2460932">
                  <a:extLst>
                    <a:ext uri="{9D8B030D-6E8A-4147-A177-3AD203B41FA5}">
                      <a16:colId xmlns:a16="http://schemas.microsoft.com/office/drawing/2014/main" xmlns="" val="929421787"/>
                    </a:ext>
                  </a:extLst>
                </a:gridCol>
                <a:gridCol w="1246322">
                  <a:extLst>
                    <a:ext uri="{9D8B030D-6E8A-4147-A177-3AD203B41FA5}">
                      <a16:colId xmlns:a16="http://schemas.microsoft.com/office/drawing/2014/main" xmlns="" val="3302158143"/>
                    </a:ext>
                  </a:extLst>
                </a:gridCol>
              </a:tblGrid>
              <a:tr h="295275"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Budget (kCHF)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Cost (kCHF)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838887700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Baseline cost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2472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772638693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Design + proto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4256966375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PS protos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250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565249213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Baseline budget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1514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504835700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Totals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1514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2722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1327452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Balance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-1208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74605752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6028553" y="2323071"/>
            <a:ext cx="54483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‘Series only’ scenario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Baseline cost with </a:t>
            </a:r>
            <a:r>
              <a:rPr lang="en-GB" b="1" dirty="0" smtClean="0"/>
              <a:t>no spares </a:t>
            </a:r>
            <a:r>
              <a:rPr lang="en-GB" dirty="0" smtClean="0"/>
              <a:t>(-129 </a:t>
            </a:r>
            <a:r>
              <a:rPr lang="en-GB" dirty="0" err="1" smtClean="0"/>
              <a:t>kCHF</a:t>
            </a:r>
            <a:r>
              <a:rPr lang="en-GB" dirty="0" smtClean="0"/>
              <a:t> for mechanics, -158 </a:t>
            </a:r>
            <a:r>
              <a:rPr lang="en-GB" dirty="0" err="1" smtClean="0"/>
              <a:t>kCHF</a:t>
            </a:r>
            <a:r>
              <a:rPr lang="en-GB" dirty="0" smtClean="0"/>
              <a:t> for electronics) </a:t>
            </a:r>
            <a:r>
              <a:rPr lang="en-GB" b="1" dirty="0" smtClean="0"/>
              <a:t>or FSU </a:t>
            </a:r>
            <a:r>
              <a:rPr lang="en-GB" dirty="0" smtClean="0"/>
              <a:t>(-150 </a:t>
            </a:r>
            <a:r>
              <a:rPr lang="en-GB" dirty="0" err="1" smtClean="0"/>
              <a:t>kCHF</a:t>
            </a:r>
            <a:r>
              <a:rPr lang="en-GB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No budget or costs for design and prototyping (‘</a:t>
            </a:r>
            <a:r>
              <a:rPr lang="en-GB" b="1" dirty="0" smtClean="0"/>
              <a:t>clean slate</a:t>
            </a:r>
            <a:r>
              <a:rPr lang="en-GB" dirty="0" smtClean="0"/>
              <a:t>’ for the series production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27504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24060</TotalTime>
  <Words>798</Words>
  <Application>Microsoft Office PowerPoint</Application>
  <PresentationFormat>Widescreen</PresentationFormat>
  <Paragraphs>175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LIU Wire Scanner Series Costs</vt:lpstr>
      <vt:lpstr>Contents</vt:lpstr>
      <vt:lpstr>Basis of costing</vt:lpstr>
      <vt:lpstr>Electronics, acquisition and control</vt:lpstr>
      <vt:lpstr>PowerPoint Presentation</vt:lpstr>
      <vt:lpstr>Other costs</vt:lpstr>
      <vt:lpstr>Total series costs</vt:lpstr>
      <vt:lpstr>Existing situation in APT</vt:lpstr>
      <vt:lpstr>Budget scenarios</vt:lpstr>
      <vt:lpstr>Issues with APT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Dmitry Gudkov</dc:creator>
  <cp:lastModifiedBy>Lars Jensen</cp:lastModifiedBy>
  <cp:revision>32</cp:revision>
  <cp:lastPrinted>2016-12-20T14:21:07Z</cp:lastPrinted>
  <dcterms:created xsi:type="dcterms:W3CDTF">2016-12-14T15:47:08Z</dcterms:created>
  <dcterms:modified xsi:type="dcterms:W3CDTF">2017-01-12T16:12:07Z</dcterms:modified>
</cp:coreProperties>
</file>