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68" r:id="rId4"/>
    <p:sldId id="259" r:id="rId5"/>
    <p:sldId id="260" r:id="rId6"/>
    <p:sldId id="262" r:id="rId7"/>
    <p:sldId id="265" r:id="rId8"/>
    <p:sldId id="266" r:id="rId9"/>
    <p:sldId id="261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2" autoAdjust="0"/>
    <p:restoredTop sz="94660"/>
  </p:normalViewPr>
  <p:slideViewPr>
    <p:cSldViewPr snapToGrid="0" snapToObjects="1">
      <p:cViewPr varScale="1">
        <p:scale>
          <a:sx n="122" d="100"/>
          <a:sy n="122" d="100"/>
        </p:scale>
        <p:origin x="60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2" d="100"/>
          <a:sy n="92" d="100"/>
        </p:scale>
        <p:origin x="308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EF64D-61A5-4805-A7A6-2D45BC1A2616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4038E0-18CC-4748-A4FA-9F62E0BA0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689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1/9/2017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1/9/2017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1/9/2017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1/9/2017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1/9/2017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1/9/2017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14397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"/>
          <p:cNvSpPr txBox="1">
            <a:spLocks/>
          </p:cNvSpPr>
          <p:nvPr userDrawn="1"/>
        </p:nvSpPr>
        <p:spPr>
          <a:xfrm>
            <a:off x="892303" y="63765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10-Jan-2017</a:t>
            </a:r>
            <a:endParaRPr lang="en-US" dirty="0"/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1820563" y="6381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LIU FWS Electronics Budget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 Office and DSPACE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9637736"/>
              </p:ext>
            </p:extLst>
          </p:nvPr>
        </p:nvGraphicFramePr>
        <p:xfrm>
          <a:off x="576751" y="1477230"/>
          <a:ext cx="5689600" cy="3238500"/>
        </p:xfrm>
        <a:graphic>
          <a:graphicData uri="http://schemas.openxmlformats.org/drawingml/2006/table">
            <a:tbl>
              <a:tblPr/>
              <a:tblGrid>
                <a:gridCol w="3378200"/>
                <a:gridCol w="10922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 office costs and tools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 per iteration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quantity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line 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BWS mezzanine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BWS Inverter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BWS DC bus charger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Tester mezzanine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Tester inverter and charger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BWS Assembly Intelligent drive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BWS acquisition analog front end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93000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DSpace control system for serie testing/validations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quantity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 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Dspace base system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Computer for the test system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Resolver control system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Basic inverter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24200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23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Grand Total (Electronics)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634346"/>
              </p:ext>
            </p:extLst>
          </p:nvPr>
        </p:nvGraphicFramePr>
        <p:xfrm>
          <a:off x="212961" y="1330326"/>
          <a:ext cx="3713056" cy="4667250"/>
        </p:xfrm>
        <a:graphic>
          <a:graphicData uri="http://schemas.openxmlformats.org/drawingml/2006/table">
            <a:tbl>
              <a:tblPr/>
              <a:tblGrid>
                <a:gridCol w="2852208"/>
                <a:gridCol w="860848"/>
              </a:tblGrid>
              <a:tr h="1555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 (8 scanners, 1 location)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 total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Cables copper and fiber optics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CHF 77,973.00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CHF 210,640.00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 (5 scanners, 1 location)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 total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Cables copper and fiber optics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CHF 240,086.00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CHF 135,775.00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SPS (5 scanners, 2 locations)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 total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Cables copper and fiber optics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CHF 252,770.00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CHF 135,775.00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Design, production and tests costs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 total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 office costs and tools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CHF 93,000.00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DSpace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control system for 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serie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testing/validations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CHF 24,200.00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Spares, development, tests and calibration (7 systems)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 total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Cables copper (867)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CHF 9,550.00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CHF 235,705.00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Additional man power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 total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Technician for procurement, prod. and tests (6m)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CHF 50,000.00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Technician for installation and validations (6m)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CHF 50,000.00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9" marR="7779" marT="7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7779" marR="7779" marT="777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b="1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CHF 1,515,474.00</a:t>
                      </a:r>
                    </a:p>
                  </a:txBody>
                  <a:tcPr marL="7779" marR="7779" marT="7779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Already charged (Cables for proto SPS, PS, PSB)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CHF 136,132.00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To be funded</a:t>
                      </a:r>
                    </a:p>
                  </a:txBody>
                  <a:tcPr marL="7779" marR="7779" marT="777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 dirty="0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CHF 1,379,342.00</a:t>
                      </a:r>
                    </a:p>
                  </a:txBody>
                  <a:tcPr marL="7779" marR="7779" marT="777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6571" y="1330326"/>
            <a:ext cx="4522889" cy="4961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43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</a:t>
            </a:r>
            <a:r>
              <a:rPr lang="en-GB" dirty="0" smtClean="0"/>
              <a:t>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GB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Total estimated cost of cables ~=0.5MCHF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dirty="0" smtClean="0"/>
              <a:t>Need to check with EN-EL accuracy of this estimation, copper costs vs manpower, possible savings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dirty="0" smtClean="0"/>
              <a:t>Need to be sure about PSB 11L1 cables are included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GEFE or not GEFE likely with little impact on budget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1 PMT vs 4 PMT per system impact ~= 40-50kCHF saving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Design Office 100k (to be checked?)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OASIS, recent  (new) request from OP = 80kCHF?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Spares ~= 150 </a:t>
            </a:r>
            <a:r>
              <a:rPr lang="en-GB" sz="2400" dirty="0" err="1" smtClean="0"/>
              <a:t>kCHF</a:t>
            </a:r>
            <a:endParaRPr lang="en-GB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Apart from copper cables and </a:t>
            </a:r>
            <a:r>
              <a:rPr lang="en-GB" sz="2400" dirty="0" err="1" smtClean="0"/>
              <a:t>fibers</a:t>
            </a:r>
            <a:r>
              <a:rPr lang="en-GB" sz="2400" dirty="0" smtClean="0"/>
              <a:t> TIDs, how much did we spend already?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…..</a:t>
            </a:r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83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 FWS Electronics Budget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3606800" cy="419653"/>
          </a:xfrm>
        </p:spPr>
        <p:txBody>
          <a:bodyPr>
            <a:normAutofit/>
          </a:bodyPr>
          <a:lstStyle/>
          <a:p>
            <a:r>
              <a:rPr lang="en-GB" dirty="0" err="1" smtClean="0"/>
              <a:t>J.Emery</a:t>
            </a:r>
            <a:r>
              <a:rPr lang="en-GB" dirty="0" smtClean="0"/>
              <a:t>, </a:t>
            </a:r>
            <a:r>
              <a:rPr lang="en-GB" dirty="0" err="1" smtClean="0"/>
              <a:t>F.Roncarolo</a:t>
            </a:r>
            <a:r>
              <a:rPr lang="en-GB" dirty="0" smtClean="0"/>
              <a:t> – 10-Jan-2017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802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GB" dirty="0" smtClean="0"/>
              <a:t>Best budget estimation so far, based 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Prototypes (SPS, PSB, PS) cabling costs scaled to new locations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VME, VFC, GEFE ‘standard’ expected cost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Power electronics as for prototypes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‘Standard’ electronics design office charges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Need for test systems and spares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23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Cables</a:t>
            </a:r>
            <a:endParaRPr lang="en-GB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9454340"/>
              </p:ext>
            </p:extLst>
          </p:nvPr>
        </p:nvGraphicFramePr>
        <p:xfrm>
          <a:off x="355600" y="1196635"/>
          <a:ext cx="6084277" cy="4042089"/>
        </p:xfrm>
        <a:graphic>
          <a:graphicData uri="http://schemas.openxmlformats.org/drawingml/2006/table">
            <a:tbl>
              <a:tblPr/>
              <a:tblGrid>
                <a:gridCol w="412024"/>
                <a:gridCol w="732930"/>
                <a:gridCol w="159008"/>
                <a:gridCol w="497484"/>
                <a:gridCol w="1352062"/>
                <a:gridCol w="687754"/>
                <a:gridCol w="758092"/>
                <a:gridCol w="601784"/>
                <a:gridCol w="883139"/>
              </a:tblGrid>
              <a:tr h="1405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Position</a:t>
                      </a:r>
                    </a:p>
                  </a:txBody>
                  <a:tcPr marL="7027" marR="7027" marT="702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Scanner name</a:t>
                      </a:r>
                    </a:p>
                  </a:txBody>
                  <a:tcPr marL="7027" marR="7027" marT="702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estimated length</a:t>
                      </a:r>
                    </a:p>
                  </a:txBody>
                  <a:tcPr marL="7027" marR="7027" marT="702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estimated price based on length</a:t>
                      </a:r>
                    </a:p>
                  </a:txBody>
                  <a:tcPr marL="7027" marR="7027" marT="702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Copper TID</a:t>
                      </a:r>
                    </a:p>
                  </a:txBody>
                  <a:tcPr marL="7027" marR="7027" marT="702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Optical TID</a:t>
                      </a:r>
                    </a:p>
                  </a:txBody>
                  <a:tcPr marL="7027" marR="7027" marT="702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 total</a:t>
                      </a:r>
                    </a:p>
                  </a:txBody>
                  <a:tcPr marL="7027" marR="7027" marT="702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 total</a:t>
                      </a:r>
                    </a:p>
                  </a:txBody>
                  <a:tcPr marL="7027" marR="7027" marT="7027" marB="0" anchor="ctr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4757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PSB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FA7D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 dirty="0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7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4x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4L1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58200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9773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67973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4x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11L1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77973</a:t>
                      </a:r>
                    </a:p>
                  </a:txBody>
                  <a:tcPr marL="7027" marR="7027" marT="7027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757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PS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FA7D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Estimation based on PS54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7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PS54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19100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13639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32739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PS64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54565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54565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PS65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54565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54565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PS68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50199.8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50199.8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PS85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48017.2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48017.2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240086</a:t>
                      </a:r>
                    </a:p>
                  </a:txBody>
                  <a:tcPr marL="7027" marR="7027" marT="7027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757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SPS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FA7D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Estimation based on SPS517 / 1.5 (less cables)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7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51740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517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22420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13000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35420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41677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416H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50983.3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50983.33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41677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416V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50983.3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50983.33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51995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519H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57691.6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57691.67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51995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519H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57691.6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57691.67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252770</a:t>
                      </a:r>
                    </a:p>
                  </a:txBody>
                  <a:tcPr marL="7027" marR="7027" marT="7027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0543"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757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Calibration and test bench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Estimation (half the cables of PS installation)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70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9550</a:t>
                      </a:r>
                    </a:p>
                  </a:txBody>
                  <a:tcPr marL="7027" marR="7027" marT="702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9550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9550</a:t>
                      </a:r>
                    </a:p>
                  </a:txBody>
                  <a:tcPr marL="7027" marR="7027" marT="7027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757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70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 dirty="0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Total injectors</a:t>
                      </a:r>
                    </a:p>
                  </a:txBody>
                  <a:tcPr marL="7027" marR="7027" marT="7027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 dirty="0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580379</a:t>
                      </a:r>
                    </a:p>
                  </a:txBody>
                  <a:tcPr marL="7027" marR="7027" marT="7027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7" marR="7027" marT="7027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FF8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fld id="{B4BFD808-6B56-4447-9401-2398D08EE3C0}" type="datetime1">
              <a:rPr lang="en-US" smtClean="0"/>
              <a:pPr/>
              <a:t>1/9/2017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486031" y="1890459"/>
            <a:ext cx="2498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4 scanners in 11L1 included?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661508" y="3045512"/>
            <a:ext cx="51587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Estimated cost based on prototype and scaling on cable length</a:t>
            </a:r>
          </a:p>
          <a:p>
            <a:r>
              <a:rPr lang="en-GB" sz="1400" dirty="0" smtClean="0"/>
              <a:t>Is this correct? i.e.: cost is dominated by copper or manpower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577709" y="4430775"/>
            <a:ext cx="5556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Estimated cost based on prototype and scaling on cable length / 1.5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346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293" y="1353858"/>
            <a:ext cx="4083538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dirty="0" smtClean="0"/>
              <a:t>Prototypes </a:t>
            </a:r>
            <a:r>
              <a:rPr lang="en-GB" sz="1800" dirty="0" smtClean="0"/>
              <a:t>cables: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 smtClean="0"/>
              <a:t>5 for motors ctrl and wire signal + 15 for </a:t>
            </a:r>
            <a:r>
              <a:rPr lang="en-GB" sz="1800" dirty="0" err="1" smtClean="0"/>
              <a:t>Acq</a:t>
            </a:r>
            <a:r>
              <a:rPr lang="en-GB" sz="1800" dirty="0" smtClean="0"/>
              <a:t>.</a:t>
            </a:r>
          </a:p>
          <a:p>
            <a:pPr marL="36576" indent="0">
              <a:buNone/>
            </a:pPr>
            <a:r>
              <a:rPr lang="en-GB" sz="1800" dirty="0" smtClean="0"/>
              <a:t>Series cables (per device)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 smtClean="0"/>
              <a:t>3 for motors ctrl and wire signal + 6 for </a:t>
            </a:r>
            <a:r>
              <a:rPr lang="en-GB" sz="1800" dirty="0" err="1" smtClean="0"/>
              <a:t>Acq</a:t>
            </a:r>
            <a:r>
              <a:rPr lang="en-GB" sz="1800" dirty="0" smtClean="0"/>
              <a:t>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 smtClean="0"/>
              <a:t>Can reduce </a:t>
            </a:r>
            <a:r>
              <a:rPr lang="en-GB" sz="1800" dirty="0" err="1" smtClean="0"/>
              <a:t>Acq</a:t>
            </a:r>
            <a:r>
              <a:rPr lang="en-GB" sz="1800" dirty="0" smtClean="0"/>
              <a:t>. Signals to 1 HV cable per PMT (1 to 4 PMT foreseen per device)</a:t>
            </a:r>
          </a:p>
          <a:p>
            <a:pPr lvl="2"/>
            <a:r>
              <a:rPr lang="en-GB" sz="1800" dirty="0" smtClean="0"/>
              <a:t>It means GEFE everywhere	</a:t>
            </a:r>
            <a:endParaRPr lang="en-GB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0627" y="906913"/>
            <a:ext cx="3938566" cy="494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87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Electronics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0198349"/>
              </p:ext>
            </p:extLst>
          </p:nvPr>
        </p:nvGraphicFramePr>
        <p:xfrm>
          <a:off x="494516" y="1173919"/>
          <a:ext cx="4202531" cy="4839288"/>
        </p:xfrm>
        <a:graphic>
          <a:graphicData uri="http://schemas.openxmlformats.org/drawingml/2006/table">
            <a:tbl>
              <a:tblPr/>
              <a:tblGrid>
                <a:gridCol w="2378176"/>
                <a:gridCol w="705852"/>
                <a:gridCol w="510385"/>
                <a:gridCol w="608118"/>
              </a:tblGrid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VME crate (4 scanners)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quantity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 total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ELMA crate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3000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3000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 MAN + CTR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2500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2500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5500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OASIS systems (1 scanner)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quantity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 total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Fast ADC channel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4000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4000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electronics (1 scanner)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quantity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 total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VFC-HD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BWS mezzanine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BWS Inverter 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BWS DC bus charger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Capacitor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Sinus filter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305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305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connectors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cables, relay, fan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supplies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crate (surface &amp; tunnel)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Front panels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Cabling and assembly (h)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and validation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10355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Acquisition electronics (1 scanner)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quantity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 total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VFC-HD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Fast ADC mezzanine (4 CH)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Custom analog front-end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GEFE card (if tunnel digitalisation is done)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Channels HV VME card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photomultipliers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assembly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6864" marR="6864" marT="68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32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64" marR="6864" marT="6864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10600</a:t>
                      </a:r>
                    </a:p>
                  </a:txBody>
                  <a:tcPr marL="6864" marR="6864" marT="6864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75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Electronics by ‘Locations’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491" y="1216544"/>
            <a:ext cx="5122131" cy="4885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57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Electronics by ‘Sub-systems’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1460" y="1173936"/>
            <a:ext cx="4743238" cy="4933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1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Acquisition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GB" dirty="0" smtClean="0"/>
              <a:t>Two options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Digitize in the tunnel (GEFE) </a:t>
            </a:r>
            <a:endParaRPr lang="en-GB" dirty="0">
              <a:sym typeface="Wingdings" panose="05000000000000000000" pitchFamily="2" charset="2"/>
            </a:endParaRPr>
          </a:p>
          <a:p>
            <a:pPr marL="1149858" lvl="2" indent="-514350">
              <a:buFont typeface="Wingdings" panose="05000000000000000000" pitchFamily="2" charset="2"/>
              <a:buChar char="§"/>
            </a:pPr>
            <a:r>
              <a:rPr lang="en-GB" dirty="0" smtClean="0">
                <a:sym typeface="Wingdings" panose="05000000000000000000" pitchFamily="2" charset="2"/>
              </a:rPr>
              <a:t>transport to the VME with optical </a:t>
            </a:r>
            <a:r>
              <a:rPr lang="en-GB" dirty="0" err="1" smtClean="0">
                <a:sym typeface="Wingdings" panose="05000000000000000000" pitchFamily="2" charset="2"/>
              </a:rPr>
              <a:t>fibers</a:t>
            </a:r>
            <a:endParaRPr lang="en-GB" dirty="0" smtClean="0">
              <a:sym typeface="Wingdings" panose="05000000000000000000" pitchFamily="2" charset="2"/>
            </a:endParaRPr>
          </a:p>
          <a:p>
            <a:pPr marL="1149858" lvl="2" indent="-514350">
              <a:buFont typeface="Wingdings" panose="05000000000000000000" pitchFamily="2" charset="2"/>
              <a:buChar char="§"/>
            </a:pPr>
            <a:r>
              <a:rPr lang="en-GB" dirty="0" smtClean="0">
                <a:sym typeface="Wingdings" panose="05000000000000000000" pitchFamily="2" charset="2"/>
              </a:rPr>
              <a:t>Still need PMT HV cables</a:t>
            </a:r>
          </a:p>
          <a:p>
            <a:pPr marL="1149858" lvl="2" indent="-514350">
              <a:buFont typeface="Wingdings" panose="05000000000000000000" pitchFamily="2" charset="2"/>
              <a:buChar char="§"/>
            </a:pPr>
            <a:r>
              <a:rPr lang="en-GB" dirty="0" smtClean="0">
                <a:sym typeface="Wingdings" panose="05000000000000000000" pitchFamily="2" charset="2"/>
              </a:rPr>
              <a:t>Can GEFE be powered in the tunnel? If not, need multi-wire cable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>
                <a:sym typeface="Wingdings" panose="05000000000000000000" pitchFamily="2" charset="2"/>
              </a:rPr>
              <a:t>Digitize in the VME </a:t>
            </a:r>
            <a:endParaRPr lang="en-GB" dirty="0">
              <a:sym typeface="Wingdings" panose="05000000000000000000" pitchFamily="2" charset="2"/>
            </a:endParaRPr>
          </a:p>
          <a:p>
            <a:pPr marL="1149858" lvl="2" indent="-514350">
              <a:buFont typeface="Wingdings" panose="05000000000000000000" pitchFamily="2" charset="2"/>
              <a:buChar char="§"/>
            </a:pPr>
            <a:r>
              <a:rPr lang="en-GB" dirty="0" smtClean="0">
                <a:sym typeface="Wingdings" panose="05000000000000000000" pitchFamily="2" charset="2"/>
              </a:rPr>
              <a:t>Need more than 1 copper cable to the surface, per PMT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11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1270</TotalTime>
  <Words>907</Words>
  <Application>Microsoft Office PowerPoint</Application>
  <PresentationFormat>On-screen Show (4:3)</PresentationFormat>
  <Paragraphs>391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CERNCorporate4-3</vt:lpstr>
      <vt:lpstr>PowerPoint Presentation</vt:lpstr>
      <vt:lpstr>LIU FWS Electronics Budget </vt:lpstr>
      <vt:lpstr>Intro</vt:lpstr>
      <vt:lpstr>Cables</vt:lpstr>
      <vt:lpstr>Cables</vt:lpstr>
      <vt:lpstr>Electronics</vt:lpstr>
      <vt:lpstr>Electronics by ‘Locations’</vt:lpstr>
      <vt:lpstr>Electronics by ‘Sub-systems’</vt:lpstr>
      <vt:lpstr>Acquisition system</vt:lpstr>
      <vt:lpstr>Design Office and DSPACE</vt:lpstr>
      <vt:lpstr>Grand Total (Electronics)</vt:lpstr>
      <vt:lpstr>Discussion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Federico Roncarolo</dc:creator>
  <cp:lastModifiedBy>Federico Roncarolo</cp:lastModifiedBy>
  <cp:revision>27</cp:revision>
  <dcterms:created xsi:type="dcterms:W3CDTF">2017-01-09T13:08:58Z</dcterms:created>
  <dcterms:modified xsi:type="dcterms:W3CDTF">2017-01-10T10:31:44Z</dcterms:modified>
</cp:coreProperties>
</file>