
<file path=[Content_Types].xml><?xml version="1.0" encoding="utf-8"?>
<Types xmlns="http://schemas.openxmlformats.org/package/2006/content-types">
  <Default Extension="png" ContentType="image/png"/>
  <Default Extension="mp3" ContentType="audio/mpe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ti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66" r:id="rId5"/>
    <p:sldId id="279" r:id="rId6"/>
    <p:sldId id="267" r:id="rId7"/>
    <p:sldId id="259" r:id="rId8"/>
    <p:sldId id="299" r:id="rId9"/>
    <p:sldId id="268" r:id="rId10"/>
    <p:sldId id="276" r:id="rId11"/>
    <p:sldId id="262" r:id="rId12"/>
    <p:sldId id="277" r:id="rId13"/>
    <p:sldId id="270" r:id="rId14"/>
    <p:sldId id="283" r:id="rId15"/>
    <p:sldId id="301" r:id="rId16"/>
    <p:sldId id="284" r:id="rId17"/>
    <p:sldId id="278" r:id="rId18"/>
    <p:sldId id="280" r:id="rId19"/>
    <p:sldId id="288" r:id="rId20"/>
    <p:sldId id="292" r:id="rId21"/>
    <p:sldId id="293" r:id="rId22"/>
    <p:sldId id="302" r:id="rId23"/>
    <p:sldId id="303" r:id="rId24"/>
    <p:sldId id="285" r:id="rId25"/>
    <p:sldId id="289" r:id="rId26"/>
    <p:sldId id="286" r:id="rId27"/>
    <p:sldId id="287" r:id="rId28"/>
    <p:sldId id="300" r:id="rId29"/>
    <p:sldId id="291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" userDrawn="1">
          <p15:clr>
            <a:srgbClr val="A4A3A4"/>
          </p15:clr>
        </p15:guide>
        <p15:guide id="2" pos="2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FFFFFF"/>
    <a:srgbClr val="3333FF"/>
    <a:srgbClr val="FFCC00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30" autoAdjust="0"/>
    <p:restoredTop sz="96395" autoAdjust="0"/>
  </p:normalViewPr>
  <p:slideViewPr>
    <p:cSldViewPr snapToGrid="0" snapToObjects="1">
      <p:cViewPr varScale="1">
        <p:scale>
          <a:sx n="144" d="100"/>
          <a:sy n="144" d="100"/>
        </p:scale>
        <p:origin x="132" y="252"/>
      </p:cViewPr>
      <p:guideLst>
        <p:guide orient="horz" pos="554"/>
        <p:guide pos="29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OneDrive\Documentos\Trabalho\Titanium%20Oxide-Carbide\4th%20paper\ReleaseTreat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ofernan\OneDrive\Documentos\Trabalho\Titanium%20Oxide-Carbide\Thesis\Target%20Statistic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c97849c7a7979fb0/Documentos/Trabalho/Calcium%20Oxide%20-%20Master%20Thesis/Paper_CaO%20Cold%20Beams/Calculations_for%20Thier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OneDrive\Documentos\Trabalho\Titanium%20Oxide-Carbide\4th%20paper\ReleaseTreatmen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c97849c7a7979fb0/Documentos/Trabalho/Calcium%20Oxide%20-%20Master%20Thesis/Paper_CaO%20Cold%20Beams/Calculations_for%20Thierr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c97849c7a7979fb0/Documentos/Trabalho/Calcium%20Oxide%20-%20Master%20Thesis/CaO%20Target%20Tests/Yield%20dro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426156242857221"/>
          <c:y val="0.120795672905843"/>
          <c:w val="0.57534739747357222"/>
          <c:h val="0.703947128262982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'Release Plot'!$O$16:$O$65</c:f>
              <c:numCache>
                <c:formatCode>General</c:formatCode>
                <c:ptCount val="5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0.2</c:v>
                </c:pt>
                <c:pt idx="11">
                  <c:v>0.3</c:v>
                </c:pt>
                <c:pt idx="12">
                  <c:v>0.4</c:v>
                </c:pt>
                <c:pt idx="13">
                  <c:v>0.5</c:v>
                </c:pt>
                <c:pt idx="14">
                  <c:v>0.6</c:v>
                </c:pt>
                <c:pt idx="15">
                  <c:v>0.7</c:v>
                </c:pt>
                <c:pt idx="16">
                  <c:v>0.8</c:v>
                </c:pt>
                <c:pt idx="17">
                  <c:v>0.9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10</c:v>
                </c:pt>
                <c:pt idx="28">
                  <c:v>20</c:v>
                </c:pt>
                <c:pt idx="29">
                  <c:v>30</c:v>
                </c:pt>
                <c:pt idx="30">
                  <c:v>40</c:v>
                </c:pt>
                <c:pt idx="31">
                  <c:v>50</c:v>
                </c:pt>
                <c:pt idx="32">
                  <c:v>60</c:v>
                </c:pt>
                <c:pt idx="33">
                  <c:v>70</c:v>
                </c:pt>
                <c:pt idx="34">
                  <c:v>80</c:v>
                </c:pt>
                <c:pt idx="35">
                  <c:v>90</c:v>
                </c:pt>
                <c:pt idx="36">
                  <c:v>100</c:v>
                </c:pt>
                <c:pt idx="37">
                  <c:v>200</c:v>
                </c:pt>
                <c:pt idx="38">
                  <c:v>300</c:v>
                </c:pt>
                <c:pt idx="39">
                  <c:v>400</c:v>
                </c:pt>
                <c:pt idx="40">
                  <c:v>500</c:v>
                </c:pt>
                <c:pt idx="41">
                  <c:v>600</c:v>
                </c:pt>
                <c:pt idx="42">
                  <c:v>700</c:v>
                </c:pt>
                <c:pt idx="43">
                  <c:v>800</c:v>
                </c:pt>
                <c:pt idx="44">
                  <c:v>900</c:v>
                </c:pt>
                <c:pt idx="45">
                  <c:v>1000</c:v>
                </c:pt>
                <c:pt idx="46">
                  <c:v>2000</c:v>
                </c:pt>
                <c:pt idx="47">
                  <c:v>3000</c:v>
                </c:pt>
                <c:pt idx="48">
                  <c:v>4000</c:v>
                </c:pt>
                <c:pt idx="49">
                  <c:v>5000</c:v>
                </c:pt>
              </c:numCache>
            </c:numRef>
          </c:xVal>
          <c:yVal>
            <c:numRef>
              <c:f>'Release Plot'!$T$16:$T$65</c:f>
              <c:numCache>
                <c:formatCode>General</c:formatCode>
                <c:ptCount val="50"/>
                <c:pt idx="0">
                  <c:v>5.4956671083528888E-4</c:v>
                </c:pt>
                <c:pt idx="1">
                  <c:v>1.8728645567844145E-3</c:v>
                </c:pt>
                <c:pt idx="2">
                  <c:v>3.6522170362512322E-3</c:v>
                </c:pt>
                <c:pt idx="3">
                  <c:v>5.7047828826535885E-3</c:v>
                </c:pt>
                <c:pt idx="4">
                  <c:v>7.9199990416029993E-3</c:v>
                </c:pt>
                <c:pt idx="5">
                  <c:v>1.0228577961845994E-2</c:v>
                </c:pt>
                <c:pt idx="6">
                  <c:v>1.2585974907858634E-2</c:v>
                </c:pt>
                <c:pt idx="7">
                  <c:v>1.4963051790996548E-2</c:v>
                </c:pt>
                <c:pt idx="8">
                  <c:v>1.7340557444993278E-2</c:v>
                </c:pt>
                <c:pt idx="9">
                  <c:v>1.9705739892850929E-2</c:v>
                </c:pt>
                <c:pt idx="10">
                  <c:v>4.1776897562175508E-2</c:v>
                </c:pt>
                <c:pt idx="11">
                  <c:v>6.095023881088301E-2</c:v>
                </c:pt>
                <c:pt idx="12">
                  <c:v>7.8054342957124809E-2</c:v>
                </c:pt>
                <c:pt idx="13">
                  <c:v>9.3713900855635912E-2</c:v>
                </c:pt>
                <c:pt idx="14">
                  <c:v>0.10830769809989038</c:v>
                </c:pt>
                <c:pt idx="15">
                  <c:v>0.12207106795623816</c:v>
                </c:pt>
                <c:pt idx="16">
                  <c:v>0.13515760160938053</c:v>
                </c:pt>
                <c:pt idx="17">
                  <c:v>0.14767257360873254</c:v>
                </c:pt>
                <c:pt idx="18">
                  <c:v>0.15969141003594167</c:v>
                </c:pt>
                <c:pt idx="19">
                  <c:v>0.26076252584225112</c:v>
                </c:pt>
                <c:pt idx="20">
                  <c:v>0.33868752071970276</c:v>
                </c:pt>
                <c:pt idx="21">
                  <c:v>0.40140058275696494</c:v>
                </c:pt>
                <c:pt idx="22">
                  <c:v>0.45312418206816074</c:v>
                </c:pt>
                <c:pt idx="23">
                  <c:v>0.4965647856848262</c:v>
                </c:pt>
                <c:pt idx="24">
                  <c:v>0.53358408348288366</c:v>
                </c:pt>
                <c:pt idx="25">
                  <c:v>0.5655166166042247</c:v>
                </c:pt>
                <c:pt idx="26">
                  <c:v>0.59334778610507422</c:v>
                </c:pt>
                <c:pt idx="27">
                  <c:v>0.61782241744437427</c:v>
                </c:pt>
                <c:pt idx="28">
                  <c:v>0.76136619168680642</c:v>
                </c:pt>
                <c:pt idx="29">
                  <c:v>0.82650853924187628</c:v>
                </c:pt>
                <c:pt idx="30">
                  <c:v>0.86371008997749477</c:v>
                </c:pt>
                <c:pt idx="31">
                  <c:v>0.88777383978395152</c:v>
                </c:pt>
                <c:pt idx="32">
                  <c:v>0.90461502558877827</c:v>
                </c:pt>
                <c:pt idx="33">
                  <c:v>0.91706111217483843</c:v>
                </c:pt>
                <c:pt idx="34">
                  <c:v>0.92663404381095527</c:v>
                </c:pt>
                <c:pt idx="35">
                  <c:v>0.93422577523982908</c:v>
                </c:pt>
                <c:pt idx="36">
                  <c:v>0.94039367673906815</c:v>
                </c:pt>
                <c:pt idx="37">
                  <c:v>0.96923914322950833</c:v>
                </c:pt>
                <c:pt idx="38">
                  <c:v>0.97927070217570777</c:v>
                </c:pt>
                <c:pt idx="39">
                  <c:v>0.98436839112702845</c:v>
                </c:pt>
                <c:pt idx="40">
                  <c:v>0.98745373205125664</c:v>
                </c:pt>
                <c:pt idx="41">
                  <c:v>0.98952188467018121</c:v>
                </c:pt>
                <c:pt idx="42">
                  <c:v>0.99100468994786217</c:v>
                </c:pt>
                <c:pt idx="43">
                  <c:v>0.99211984596176006</c:v>
                </c:pt>
                <c:pt idx="44">
                  <c:v>0.99298900479269558</c:v>
                </c:pt>
                <c:pt idx="45">
                  <c:v>0.99368547871490542</c:v>
                </c:pt>
                <c:pt idx="46">
                  <c:v>0.99683228956631909</c:v>
                </c:pt>
                <c:pt idx="47">
                  <c:v>0.99788586058660178</c:v>
                </c:pt>
                <c:pt idx="48">
                  <c:v>0.9984135193152619</c:v>
                </c:pt>
                <c:pt idx="49">
                  <c:v>0.99873039453962698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4BA-4F1F-8763-D1384BF37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552672"/>
        <c:axId val="552568088"/>
      </c:scatterChart>
      <c:valAx>
        <c:axId val="552552672"/>
        <c:scaling>
          <c:logBase val="10"/>
          <c:orientation val="minMax"/>
          <c:max val="1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chemeClr val="tx1"/>
                    </a:solidFill>
                  </a:rPr>
                  <a:t>t</a:t>
                </a:r>
                <a:r>
                  <a:rPr lang="en-GB" sz="1200" b="1" baseline="-25000">
                    <a:solidFill>
                      <a:schemeClr val="tx1"/>
                    </a:solidFill>
                  </a:rPr>
                  <a:t>1/2</a:t>
                </a:r>
                <a:r>
                  <a:rPr lang="en-GB" sz="1200" b="1">
                    <a:solidFill>
                      <a:schemeClr val="tx1"/>
                    </a:solidFill>
                  </a:rPr>
                  <a:t> (s)</a:t>
                </a:r>
              </a:p>
            </c:rich>
          </c:tx>
          <c:layout>
            <c:manualLayout>
              <c:xMode val="edge"/>
              <c:yMode val="edge"/>
              <c:x val="0.75028317192504912"/>
              <c:y val="0.63467913204942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552568088"/>
        <c:crossesAt val="1.0000000000000003E-4"/>
        <c:crossBetween val="midCat"/>
      </c:valAx>
      <c:valAx>
        <c:axId val="552568088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US" sz="1600" b="1" i="0" u="none" strike="noStrike" baseline="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𝜺</a:t>
                </a:r>
                <a:r>
                  <a:rPr lang="en-US" sz="1600" b="1" i="0" u="none" strike="noStrike" baseline="-2500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𝒅𝒊</a:t>
                </a:r>
                <a:r>
                  <a:rPr lang="en-US" sz="1600" b="1" i="0" u="none" strike="noStrike" baseline="-25000" dirty="0">
                    <a:solidFill>
                      <a:srgbClr val="FFC000"/>
                    </a:solidFill>
                    <a:effectLst/>
                  </a:rPr>
                  <a:t>𝒇</a:t>
                </a:r>
                <a:r>
                  <a:rPr lang="en-US" sz="1600" b="1" i="0" u="none" strike="noStrike" baseline="-2500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𝒇</a:t>
                </a:r>
                <a:r>
                  <a:rPr lang="en-US" sz="1600" b="1" i="0" u="none" strike="noStrike" baseline="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 </a:t>
                </a:r>
                <a:r>
                  <a:rPr lang="en-US" sz="1600" b="1" i="0" u="none" strike="noStrike" baseline="0" dirty="0">
                    <a:solidFill>
                      <a:srgbClr val="00B050"/>
                    </a:solidFill>
                    <a:effectLst/>
                    <a:latin typeface="Arial Narrow" panose="020B0606020202030204" pitchFamily="34" charset="0"/>
                  </a:rPr>
                  <a:t>𝜺</a:t>
                </a:r>
                <a:r>
                  <a:rPr lang="en-US" sz="1600" b="1" i="0" u="none" strike="noStrike" baseline="-25000" dirty="0">
                    <a:solidFill>
                      <a:srgbClr val="00B050"/>
                    </a:solidFill>
                    <a:effectLst/>
                    <a:latin typeface="Arial Narrow" panose="020B0606020202030204" pitchFamily="34" charset="0"/>
                  </a:rPr>
                  <a:t>𝒆𝒇𝒇</a:t>
                </a:r>
                <a:endParaRPr lang="en-GB" sz="1600" baseline="-25000" dirty="0">
                  <a:solidFill>
                    <a:srgbClr val="00B050"/>
                  </a:solidFill>
                  <a:latin typeface="Arial Narrow" panose="020B0606020202030204" pitchFamily="34" charset="0"/>
                </a:endParaRPr>
              </a:p>
            </c:rich>
          </c:tx>
          <c:layout>
            <c:manualLayout>
              <c:xMode val="edge"/>
              <c:yMode val="edge"/>
              <c:x val="8.3966216218464992E-2"/>
              <c:y val="0.19853391217706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552552672"/>
        <c:crossesAt val="1.0000000000000002E-2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27186961810222"/>
          <c:y val="0.11500472942075557"/>
          <c:w val="0.58236220617281409"/>
          <c:h val="0.6346153508854354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F3C-4DAB-AAB7-9D43EA48D6E1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F3C-4DAB-AAB7-9D43EA48D6E1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F3C-4DAB-AAB7-9D43EA48D6E1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F3C-4DAB-AAB7-9D43EA48D6E1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F3C-4DAB-AAB7-9D43EA48D6E1}"/>
              </c:ext>
            </c:extLst>
          </c:dPt>
          <c:cat>
            <c:strRef>
              <c:f>Sheet1!$T$9:$T$13</c:f>
              <c:strCache>
                <c:ptCount val="5"/>
                <c:pt idx="0">
                  <c:v>Metal</c:v>
                </c:pt>
                <c:pt idx="1">
                  <c:v>Oxide</c:v>
                </c:pt>
                <c:pt idx="2">
                  <c:v>Molten</c:v>
                </c:pt>
                <c:pt idx="3">
                  <c:v>Carbon based</c:v>
                </c:pt>
                <c:pt idx="4">
                  <c:v>Others</c:v>
                </c:pt>
              </c:strCache>
            </c:strRef>
          </c:cat>
          <c:val>
            <c:numRef>
              <c:f>Sheet1!$U$9:$U$13</c:f>
              <c:numCache>
                <c:formatCode>General</c:formatCode>
                <c:ptCount val="5"/>
                <c:pt idx="0">
                  <c:v>0.22647058823529412</c:v>
                </c:pt>
                <c:pt idx="1">
                  <c:v>0.1558823529411765</c:v>
                </c:pt>
                <c:pt idx="2">
                  <c:v>6.1764705882352944E-2</c:v>
                </c:pt>
                <c:pt idx="3">
                  <c:v>0.54411764705882348</c:v>
                </c:pt>
                <c:pt idx="4">
                  <c:v>1.2E-2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F3C-4DAB-AAB7-9D43EA48D6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00043126101554"/>
          <c:y val="0.10339424287063412"/>
          <c:w val="0.77854192176009962"/>
          <c:h val="0.81966827640504103"/>
        </c:manualLayout>
      </c:layout>
      <c:scatterChart>
        <c:scatterStyle val="smoothMarker"/>
        <c:varyColors val="0"/>
        <c:ser>
          <c:idx val="0"/>
          <c:order val="0"/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Calculations!$AA$25:$AA$40</c:f>
              <c:numCache>
                <c:formatCode>General</c:formatCode>
                <c:ptCount val="16"/>
                <c:pt idx="0">
                  <c:v>24.699999999999989</c:v>
                </c:pt>
                <c:pt idx="1">
                  <c:v>102</c:v>
                </c:pt>
                <c:pt idx="2">
                  <c:v>202</c:v>
                </c:pt>
                <c:pt idx="3">
                  <c:v>301.99999999999994</c:v>
                </c:pt>
                <c:pt idx="4">
                  <c:v>401.99999999999994</c:v>
                </c:pt>
                <c:pt idx="5">
                  <c:v>451.99999999999994</c:v>
                </c:pt>
                <c:pt idx="6">
                  <c:v>501.99999999999994</c:v>
                </c:pt>
                <c:pt idx="7">
                  <c:v>552</c:v>
                </c:pt>
                <c:pt idx="8">
                  <c:v>602</c:v>
                </c:pt>
                <c:pt idx="9">
                  <c:v>652</c:v>
                </c:pt>
                <c:pt idx="10">
                  <c:v>702</c:v>
                </c:pt>
                <c:pt idx="11">
                  <c:v>752</c:v>
                </c:pt>
                <c:pt idx="12">
                  <c:v>802</c:v>
                </c:pt>
                <c:pt idx="13">
                  <c:v>852</c:v>
                </c:pt>
                <c:pt idx="14">
                  <c:v>902</c:v>
                </c:pt>
                <c:pt idx="15">
                  <c:v>952</c:v>
                </c:pt>
              </c:numCache>
            </c:numRef>
          </c:xVal>
          <c:yVal>
            <c:numRef>
              <c:f>Calculations!$AH$25:$AH$40</c:f>
              <c:numCache>
                <c:formatCode>0.00E+00</c:formatCode>
                <c:ptCount val="16"/>
                <c:pt idx="0">
                  <c:v>0.42572912286878084</c:v>
                </c:pt>
                <c:pt idx="1">
                  <c:v>114.08196753529649</c:v>
                </c:pt>
                <c:pt idx="2">
                  <c:v>10631.901668878736</c:v>
                </c:pt>
                <c:pt idx="3">
                  <c:v>204812.05609566881</c:v>
                </c:pt>
                <c:pt idx="4">
                  <c:v>1642873.5449811218</c:v>
                </c:pt>
                <c:pt idx="5">
                  <c:v>3751666.0785483457</c:v>
                </c:pt>
                <c:pt idx="6">
                  <c:v>7701734.950668158</c:v>
                </c:pt>
                <c:pt idx="7">
                  <c:v>14491200.763854435</c:v>
                </c:pt>
                <c:pt idx="8">
                  <c:v>25366333.383719511</c:v>
                </c:pt>
                <c:pt idx="9">
                  <c:v>41795805.133538149</c:v>
                </c:pt>
                <c:pt idx="10">
                  <c:v>65429100.191564761</c:v>
                </c:pt>
                <c:pt idx="11">
                  <c:v>98045046.80825372</c:v>
                </c:pt>
                <c:pt idx="12">
                  <c:v>141496257.87470961</c:v>
                </c:pt>
                <c:pt idx="13">
                  <c:v>197654319.90333501</c:v>
                </c:pt>
                <c:pt idx="14">
                  <c:v>268359307.47528937</c:v>
                </c:pt>
                <c:pt idx="15">
                  <c:v>355375928.47396034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1E9-4714-91A8-9F6E9247DE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70618624"/>
        <c:axId val="-570615360"/>
      </c:scatterChart>
      <c:valAx>
        <c:axId val="-570618624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rgbClr val="10428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dirty="0">
                    <a:solidFill>
                      <a:srgbClr val="104282"/>
                    </a:solidFill>
                  </a:rPr>
                  <a:t>Target Temperature </a:t>
                </a:r>
              </a:p>
            </c:rich>
          </c:tx>
          <c:layout>
            <c:manualLayout>
              <c:xMode val="edge"/>
              <c:yMode val="edge"/>
              <c:x val="0.34867765111122506"/>
              <c:y val="0.893564749986111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rgbClr val="10428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-570615360"/>
        <c:crosses val="autoZero"/>
        <c:crossBetween val="midCat"/>
      </c:valAx>
      <c:valAx>
        <c:axId val="-570615360"/>
        <c:scaling>
          <c:orientation val="minMax"/>
        </c:scaling>
        <c:delete val="1"/>
        <c:axPos val="l"/>
        <c:numFmt formatCode="0.00E+00" sourceLinked="1"/>
        <c:majorTickMark val="none"/>
        <c:minorTickMark val="none"/>
        <c:tickLblPos val="nextTo"/>
        <c:crossAx val="-570618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29648026744746"/>
          <c:y val="0.10271885467746954"/>
          <c:w val="0.67421787014095524"/>
          <c:h val="0.703947128262982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'Release Plot'!$O$16:$O$65</c:f>
              <c:numCache>
                <c:formatCode>General</c:formatCode>
                <c:ptCount val="5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0.2</c:v>
                </c:pt>
                <c:pt idx="11">
                  <c:v>0.3</c:v>
                </c:pt>
                <c:pt idx="12">
                  <c:v>0.4</c:v>
                </c:pt>
                <c:pt idx="13">
                  <c:v>0.5</c:v>
                </c:pt>
                <c:pt idx="14">
                  <c:v>0.6</c:v>
                </c:pt>
                <c:pt idx="15">
                  <c:v>0.7</c:v>
                </c:pt>
                <c:pt idx="16">
                  <c:v>0.8</c:v>
                </c:pt>
                <c:pt idx="17">
                  <c:v>0.9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10</c:v>
                </c:pt>
                <c:pt idx="28">
                  <c:v>20</c:v>
                </c:pt>
                <c:pt idx="29">
                  <c:v>30</c:v>
                </c:pt>
                <c:pt idx="30">
                  <c:v>40</c:v>
                </c:pt>
                <c:pt idx="31">
                  <c:v>50</c:v>
                </c:pt>
                <c:pt idx="32">
                  <c:v>60</c:v>
                </c:pt>
                <c:pt idx="33">
                  <c:v>70</c:v>
                </c:pt>
                <c:pt idx="34">
                  <c:v>80</c:v>
                </c:pt>
                <c:pt idx="35">
                  <c:v>90</c:v>
                </c:pt>
                <c:pt idx="36">
                  <c:v>100</c:v>
                </c:pt>
                <c:pt idx="37">
                  <c:v>200</c:v>
                </c:pt>
                <c:pt idx="38">
                  <c:v>300</c:v>
                </c:pt>
                <c:pt idx="39">
                  <c:v>400</c:v>
                </c:pt>
                <c:pt idx="40">
                  <c:v>500</c:v>
                </c:pt>
                <c:pt idx="41">
                  <c:v>600</c:v>
                </c:pt>
                <c:pt idx="42">
                  <c:v>700</c:v>
                </c:pt>
                <c:pt idx="43">
                  <c:v>800</c:v>
                </c:pt>
                <c:pt idx="44">
                  <c:v>900</c:v>
                </c:pt>
                <c:pt idx="45">
                  <c:v>1000</c:v>
                </c:pt>
                <c:pt idx="46">
                  <c:v>2000</c:v>
                </c:pt>
                <c:pt idx="47">
                  <c:v>3000</c:v>
                </c:pt>
                <c:pt idx="48">
                  <c:v>4000</c:v>
                </c:pt>
                <c:pt idx="49">
                  <c:v>5000</c:v>
                </c:pt>
              </c:numCache>
            </c:numRef>
          </c:xVal>
          <c:yVal>
            <c:numRef>
              <c:f>'Release Plot'!$T$16:$T$65</c:f>
              <c:numCache>
                <c:formatCode>General</c:formatCode>
                <c:ptCount val="50"/>
                <c:pt idx="0">
                  <c:v>5.4956671083528888E-4</c:v>
                </c:pt>
                <c:pt idx="1">
                  <c:v>1.8728645567844145E-3</c:v>
                </c:pt>
                <c:pt idx="2">
                  <c:v>3.6522170362512322E-3</c:v>
                </c:pt>
                <c:pt idx="3">
                  <c:v>5.7047828826535885E-3</c:v>
                </c:pt>
                <c:pt idx="4">
                  <c:v>7.9199990416029993E-3</c:v>
                </c:pt>
                <c:pt idx="5">
                  <c:v>1.0228577961845994E-2</c:v>
                </c:pt>
                <c:pt idx="6">
                  <c:v>1.2585974907858634E-2</c:v>
                </c:pt>
                <c:pt idx="7">
                  <c:v>1.4963051790996548E-2</c:v>
                </c:pt>
                <c:pt idx="8">
                  <c:v>1.7340557444993278E-2</c:v>
                </c:pt>
                <c:pt idx="9">
                  <c:v>1.9705739892850929E-2</c:v>
                </c:pt>
                <c:pt idx="10">
                  <c:v>4.1776897562175508E-2</c:v>
                </c:pt>
                <c:pt idx="11">
                  <c:v>6.095023881088301E-2</c:v>
                </c:pt>
                <c:pt idx="12">
                  <c:v>7.8054342957124809E-2</c:v>
                </c:pt>
                <c:pt idx="13">
                  <c:v>9.3713900855635912E-2</c:v>
                </c:pt>
                <c:pt idx="14">
                  <c:v>0.10830769809989038</c:v>
                </c:pt>
                <c:pt idx="15">
                  <c:v>0.12207106795623816</c:v>
                </c:pt>
                <c:pt idx="16">
                  <c:v>0.13515760160938053</c:v>
                </c:pt>
                <c:pt idx="17">
                  <c:v>0.14767257360873254</c:v>
                </c:pt>
                <c:pt idx="18">
                  <c:v>0.15969141003594167</c:v>
                </c:pt>
                <c:pt idx="19">
                  <c:v>0.26076252584225112</c:v>
                </c:pt>
                <c:pt idx="20">
                  <c:v>0.33868752071970276</c:v>
                </c:pt>
                <c:pt idx="21">
                  <c:v>0.40140058275696494</c:v>
                </c:pt>
                <c:pt idx="22">
                  <c:v>0.45312418206816074</c:v>
                </c:pt>
                <c:pt idx="23">
                  <c:v>0.4965647856848262</c:v>
                </c:pt>
                <c:pt idx="24">
                  <c:v>0.53358408348288366</c:v>
                </c:pt>
                <c:pt idx="25">
                  <c:v>0.5655166166042247</c:v>
                </c:pt>
                <c:pt idx="26">
                  <c:v>0.59334778610507422</c:v>
                </c:pt>
                <c:pt idx="27">
                  <c:v>0.61782241744437427</c:v>
                </c:pt>
                <c:pt idx="28">
                  <c:v>0.76136619168680642</c:v>
                </c:pt>
                <c:pt idx="29">
                  <c:v>0.82650853924187628</c:v>
                </c:pt>
                <c:pt idx="30">
                  <c:v>0.86371008997749477</c:v>
                </c:pt>
                <c:pt idx="31">
                  <c:v>0.88777383978395152</c:v>
                </c:pt>
                <c:pt idx="32">
                  <c:v>0.90461502558877827</c:v>
                </c:pt>
                <c:pt idx="33">
                  <c:v>0.91706111217483843</c:v>
                </c:pt>
                <c:pt idx="34">
                  <c:v>0.92663404381095527</c:v>
                </c:pt>
                <c:pt idx="35">
                  <c:v>0.93422577523982908</c:v>
                </c:pt>
                <c:pt idx="36">
                  <c:v>0.94039367673906815</c:v>
                </c:pt>
                <c:pt idx="37">
                  <c:v>0.96923914322950833</c:v>
                </c:pt>
                <c:pt idx="38">
                  <c:v>0.97927070217570777</c:v>
                </c:pt>
                <c:pt idx="39">
                  <c:v>0.98436839112702845</c:v>
                </c:pt>
                <c:pt idx="40">
                  <c:v>0.98745373205125664</c:v>
                </c:pt>
                <c:pt idx="41">
                  <c:v>0.98952188467018121</c:v>
                </c:pt>
                <c:pt idx="42">
                  <c:v>0.99100468994786217</c:v>
                </c:pt>
                <c:pt idx="43">
                  <c:v>0.99211984596176006</c:v>
                </c:pt>
                <c:pt idx="44">
                  <c:v>0.99298900479269558</c:v>
                </c:pt>
                <c:pt idx="45">
                  <c:v>0.99368547871490542</c:v>
                </c:pt>
                <c:pt idx="46">
                  <c:v>0.99683228956631909</c:v>
                </c:pt>
                <c:pt idx="47">
                  <c:v>0.99788586058660178</c:v>
                </c:pt>
                <c:pt idx="48">
                  <c:v>0.9984135193152619</c:v>
                </c:pt>
                <c:pt idx="49">
                  <c:v>0.99873039453962698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FE-49FE-9D6E-B8082D6967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552672"/>
        <c:axId val="552568088"/>
      </c:scatterChart>
      <c:valAx>
        <c:axId val="552552672"/>
        <c:scaling>
          <c:logBase val="10"/>
          <c:orientation val="minMax"/>
          <c:max val="1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chemeClr val="tx1"/>
                    </a:solidFill>
                  </a:rPr>
                  <a:t>t</a:t>
                </a:r>
                <a:r>
                  <a:rPr lang="en-GB" sz="1200" b="1" baseline="-25000">
                    <a:solidFill>
                      <a:schemeClr val="tx1"/>
                    </a:solidFill>
                  </a:rPr>
                  <a:t>1/2</a:t>
                </a:r>
                <a:r>
                  <a:rPr lang="en-GB" sz="1200" b="1">
                    <a:solidFill>
                      <a:schemeClr val="tx1"/>
                    </a:solidFill>
                  </a:rPr>
                  <a:t> (s)</a:t>
                </a:r>
              </a:p>
            </c:rich>
          </c:tx>
          <c:layout>
            <c:manualLayout>
              <c:xMode val="edge"/>
              <c:yMode val="edge"/>
              <c:x val="0.79811180396666392"/>
              <c:y val="0.603481093521578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552568088"/>
        <c:crossesAt val="1.0000000000000003E-4"/>
        <c:crossBetween val="midCat"/>
      </c:valAx>
      <c:valAx>
        <c:axId val="552568088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US" sz="1600" b="1" i="0" u="none" strike="noStrike" baseline="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𝜺</a:t>
                </a:r>
                <a:r>
                  <a:rPr lang="en-US" sz="1600" b="1" i="0" u="none" strike="noStrike" baseline="-2500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𝒅𝒊</a:t>
                </a:r>
                <a:r>
                  <a:rPr lang="en-US" sz="1600" b="1" i="0" u="none" strike="noStrike" baseline="-25000" dirty="0">
                    <a:solidFill>
                      <a:srgbClr val="FFC000"/>
                    </a:solidFill>
                    <a:effectLst/>
                  </a:rPr>
                  <a:t>𝒇</a:t>
                </a:r>
                <a:r>
                  <a:rPr lang="en-US" sz="1600" b="1" i="0" u="none" strike="noStrike" baseline="-2500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𝒇</a:t>
                </a:r>
                <a:r>
                  <a:rPr lang="en-US" sz="1600" b="1" i="0" u="none" strike="noStrike" baseline="0" dirty="0">
                    <a:solidFill>
                      <a:srgbClr val="FFC000"/>
                    </a:solidFill>
                    <a:effectLst/>
                    <a:latin typeface="Arial Narrow" panose="020B0606020202030204" pitchFamily="34" charset="0"/>
                  </a:rPr>
                  <a:t> </a:t>
                </a:r>
                <a:r>
                  <a:rPr lang="en-US" sz="1600" b="1" i="0" u="none" strike="noStrike" baseline="0" dirty="0">
                    <a:solidFill>
                      <a:srgbClr val="00B050"/>
                    </a:solidFill>
                    <a:effectLst/>
                    <a:latin typeface="Arial Narrow" panose="020B0606020202030204" pitchFamily="34" charset="0"/>
                  </a:rPr>
                  <a:t>𝜺</a:t>
                </a:r>
                <a:r>
                  <a:rPr lang="en-US" sz="1600" b="1" i="0" u="none" strike="noStrike" baseline="-25000" dirty="0">
                    <a:solidFill>
                      <a:srgbClr val="00B050"/>
                    </a:solidFill>
                    <a:effectLst/>
                    <a:latin typeface="Arial Narrow" panose="020B0606020202030204" pitchFamily="34" charset="0"/>
                  </a:rPr>
                  <a:t>𝒆𝒇𝒇</a:t>
                </a:r>
                <a:endParaRPr lang="en-GB" sz="1600" baseline="-25000" dirty="0">
                  <a:solidFill>
                    <a:srgbClr val="00B050"/>
                  </a:solidFill>
                  <a:latin typeface="Arial Narrow" panose="020B0606020202030204" pitchFamily="34" charset="0"/>
                </a:endParaRPr>
              </a:p>
            </c:rich>
          </c:tx>
          <c:layout>
            <c:manualLayout>
              <c:xMode val="edge"/>
              <c:yMode val="edge"/>
              <c:x val="1.1291833129823479E-2"/>
              <c:y val="6.429836653171766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552552672"/>
        <c:crossesAt val="1.0000000000000002E-2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00043126101554"/>
          <c:y val="0.10339424287063412"/>
          <c:w val="0.77854192176009962"/>
          <c:h val="0.81966827640504103"/>
        </c:manualLayout>
      </c:layout>
      <c:scatterChart>
        <c:scatterStyle val="smoothMarker"/>
        <c:varyColors val="0"/>
        <c:ser>
          <c:idx val="0"/>
          <c:order val="0"/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Calculations!$AA$25:$AA$40</c:f>
              <c:numCache>
                <c:formatCode>General</c:formatCode>
                <c:ptCount val="16"/>
                <c:pt idx="0">
                  <c:v>24.699999999999989</c:v>
                </c:pt>
                <c:pt idx="1">
                  <c:v>102</c:v>
                </c:pt>
                <c:pt idx="2">
                  <c:v>202</c:v>
                </c:pt>
                <c:pt idx="3">
                  <c:v>301.99999999999994</c:v>
                </c:pt>
                <c:pt idx="4">
                  <c:v>401.99999999999994</c:v>
                </c:pt>
                <c:pt idx="5">
                  <c:v>451.99999999999994</c:v>
                </c:pt>
                <c:pt idx="6">
                  <c:v>501.99999999999994</c:v>
                </c:pt>
                <c:pt idx="7">
                  <c:v>552</c:v>
                </c:pt>
                <c:pt idx="8">
                  <c:v>602</c:v>
                </c:pt>
                <c:pt idx="9">
                  <c:v>652</c:v>
                </c:pt>
                <c:pt idx="10">
                  <c:v>702</c:v>
                </c:pt>
                <c:pt idx="11">
                  <c:v>752</c:v>
                </c:pt>
                <c:pt idx="12">
                  <c:v>802</c:v>
                </c:pt>
                <c:pt idx="13">
                  <c:v>852</c:v>
                </c:pt>
                <c:pt idx="14">
                  <c:v>902</c:v>
                </c:pt>
                <c:pt idx="15">
                  <c:v>952</c:v>
                </c:pt>
              </c:numCache>
            </c:numRef>
          </c:xVal>
          <c:yVal>
            <c:numRef>
              <c:f>Calculations!$AH$25:$AH$40</c:f>
              <c:numCache>
                <c:formatCode>0.00E+00</c:formatCode>
                <c:ptCount val="16"/>
                <c:pt idx="0">
                  <c:v>0.42572912286878084</c:v>
                </c:pt>
                <c:pt idx="1">
                  <c:v>114.08196753529649</c:v>
                </c:pt>
                <c:pt idx="2">
                  <c:v>10631.901668878736</c:v>
                </c:pt>
                <c:pt idx="3">
                  <c:v>204812.05609566881</c:v>
                </c:pt>
                <c:pt idx="4">
                  <c:v>1642873.5449811218</c:v>
                </c:pt>
                <c:pt idx="5">
                  <c:v>3751666.0785483457</c:v>
                </c:pt>
                <c:pt idx="6">
                  <c:v>7701734.950668158</c:v>
                </c:pt>
                <c:pt idx="7">
                  <c:v>14491200.763854435</c:v>
                </c:pt>
                <c:pt idx="8">
                  <c:v>25366333.383719511</c:v>
                </c:pt>
                <c:pt idx="9">
                  <c:v>41795805.133538149</c:v>
                </c:pt>
                <c:pt idx="10">
                  <c:v>65429100.191564761</c:v>
                </c:pt>
                <c:pt idx="11">
                  <c:v>98045046.80825372</c:v>
                </c:pt>
                <c:pt idx="12">
                  <c:v>141496257.87470961</c:v>
                </c:pt>
                <c:pt idx="13">
                  <c:v>197654319.90333501</c:v>
                </c:pt>
                <c:pt idx="14">
                  <c:v>268359307.47528937</c:v>
                </c:pt>
                <c:pt idx="15">
                  <c:v>355375928.47396034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503-4A91-A8CA-F9EFDC8177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70618624"/>
        <c:axId val="-570615360"/>
      </c:scatterChart>
      <c:valAx>
        <c:axId val="-570618624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rgbClr val="10428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dirty="0">
                    <a:solidFill>
                      <a:srgbClr val="104282"/>
                    </a:solidFill>
                  </a:rPr>
                  <a:t>Target Temperature </a:t>
                </a:r>
              </a:p>
            </c:rich>
          </c:tx>
          <c:layout>
            <c:manualLayout>
              <c:xMode val="edge"/>
              <c:yMode val="edge"/>
              <c:x val="0.34867765111122506"/>
              <c:y val="0.893564749986111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rgbClr val="10428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-570615360"/>
        <c:crosses val="autoZero"/>
        <c:crossBetween val="midCat"/>
      </c:valAx>
      <c:valAx>
        <c:axId val="-570615360"/>
        <c:scaling>
          <c:orientation val="minMax"/>
        </c:scaling>
        <c:delete val="1"/>
        <c:axPos val="l"/>
        <c:numFmt formatCode="0.00E+00" sourceLinked="1"/>
        <c:majorTickMark val="none"/>
        <c:minorTickMark val="none"/>
        <c:tickLblPos val="nextTo"/>
        <c:crossAx val="-570618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892213157060135"/>
          <c:y val="5.9485685676573669E-2"/>
          <c:w val="0.71107772172474526"/>
          <c:h val="0.73516087113001294"/>
        </c:manualLayout>
      </c:layout>
      <c:scatterChart>
        <c:scatterStyle val="lineMarker"/>
        <c:varyColors val="0"/>
        <c:ser>
          <c:idx val="0"/>
          <c:order val="0"/>
          <c:tx>
            <c:v>NewTarget</c:v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Sheet1!$C$16:$C$21</c:f>
              <c:numCache>
                <c:formatCode>General</c:formatCode>
                <c:ptCount val="6"/>
                <c:pt idx="0">
                  <c:v>4.6833333332324401</c:v>
                </c:pt>
                <c:pt idx="1">
                  <c:v>8.71666666661622</c:v>
                </c:pt>
                <c:pt idx="2">
                  <c:v>17.150000000023283</c:v>
                </c:pt>
                <c:pt idx="3">
                  <c:v>54.149999999965075</c:v>
                </c:pt>
                <c:pt idx="4">
                  <c:v>83.150000000023283</c:v>
                </c:pt>
                <c:pt idx="5">
                  <c:v>96.149999999965075</c:v>
                </c:pt>
              </c:numCache>
            </c:numRef>
          </c:xVal>
          <c:yVal>
            <c:numRef>
              <c:f>Sheet1!$D$16:$D$21</c:f>
              <c:numCache>
                <c:formatCode>0.00E+00</c:formatCode>
                <c:ptCount val="6"/>
                <c:pt idx="0">
                  <c:v>35283018.867924526</c:v>
                </c:pt>
                <c:pt idx="1">
                  <c:v>27924528.30188679</c:v>
                </c:pt>
                <c:pt idx="2">
                  <c:v>22941935.483870968</c:v>
                </c:pt>
                <c:pt idx="3">
                  <c:v>39615639.810426541</c:v>
                </c:pt>
                <c:pt idx="4">
                  <c:v>36678082.19178082</c:v>
                </c:pt>
                <c:pt idx="5">
                  <c:v>28684210.52631579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556-490F-B34F-81249FBDBEA8}"/>
            </c:ext>
          </c:extLst>
        </c:ser>
        <c:ser>
          <c:idx val="1"/>
          <c:order val="1"/>
          <c:tx>
            <c:v>Old Target</c:v>
          </c:tx>
          <c:spPr>
            <a:ln w="12700">
              <a:solidFill>
                <a:srgbClr val="C00000"/>
              </a:solidFill>
              <a:prstDash val="sysDash"/>
            </a:ln>
          </c:spPr>
          <c:marker>
            <c:symbol val="circle"/>
            <c:size val="6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Sheet1!$E$26:$E$27</c:f>
              <c:numCache>
                <c:formatCode>General</c:formatCode>
                <c:ptCount val="2"/>
                <c:pt idx="0">
                  <c:v>30.333333333313931</c:v>
                </c:pt>
                <c:pt idx="1">
                  <c:v>121.33333333325572</c:v>
                </c:pt>
              </c:numCache>
            </c:numRef>
          </c:xVal>
          <c:yVal>
            <c:numRef>
              <c:f>Sheet1!$F$26:$F$27</c:f>
              <c:numCache>
                <c:formatCode>0.00E+00</c:formatCode>
                <c:ptCount val="2"/>
                <c:pt idx="0">
                  <c:v>9000000</c:v>
                </c:pt>
                <c:pt idx="1">
                  <c:v>1900000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556-490F-B34F-81249FBDB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3183232"/>
        <c:axId val="223185536"/>
      </c:scatterChart>
      <c:valAx>
        <c:axId val="223183232"/>
        <c:scaling>
          <c:orientation val="minMax"/>
          <c:max val="12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Operation time (h)</a:t>
                </a:r>
              </a:p>
            </c:rich>
          </c:tx>
          <c:layout>
            <c:manualLayout>
              <c:xMode val="edge"/>
              <c:yMode val="edge"/>
              <c:x val="0.42877573195600077"/>
              <c:y val="0.92607588791285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223185536"/>
        <c:crossesAt val="0.4"/>
        <c:crossBetween val="midCat"/>
      </c:valAx>
      <c:valAx>
        <c:axId val="223185536"/>
        <c:scaling>
          <c:logBase val="10"/>
          <c:orientation val="minMax"/>
          <c:max val="100000000"/>
          <c:min val="1000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Beam Intensity (ions/s)</a:t>
                </a:r>
              </a:p>
            </c:rich>
          </c:tx>
          <c:overlay val="0"/>
        </c:title>
        <c:numFmt formatCode="0.E+00" sourceLinked="0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223183232"/>
        <c:crossesAt val="0"/>
        <c:crossBetween val="midCat"/>
      </c:valAx>
    </c:plotArea>
    <c:legend>
      <c:legendPos val="r"/>
      <c:layout>
        <c:manualLayout>
          <c:xMode val="edge"/>
          <c:yMode val="edge"/>
          <c:x val="0.16936943373571686"/>
          <c:y val="0.58391334031222974"/>
          <c:w val="0.33594725460912678"/>
          <c:h val="0.2254219664849586"/>
        </c:manualLayout>
      </c:layout>
      <c:overlay val="1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B5E06-6F52-47E8-93DD-1F0EC8EA5E75}" type="doc">
      <dgm:prSet loTypeId="urn:microsoft.com/office/officeart/2005/8/layout/hChevron3" loCatId="process" qsTypeId="urn:microsoft.com/office/officeart/2005/8/quickstyle/simple1" qsCatId="simple" csTypeId="urn:microsoft.com/office/officeart/2005/8/colors/accent2_2" csCatId="accent2" phldr="1"/>
      <dgm:spPr/>
    </dgm:pt>
    <dgm:pt modelId="{91A6E001-DE31-4B45-AC6F-809D6C7F846A}">
      <dgm:prSet phldrT="[Text]" custT="1"/>
      <dgm:spPr>
        <a:solidFill>
          <a:srgbClr val="104282"/>
        </a:solidFill>
      </dgm:spPr>
      <dgm:t>
        <a:bodyPr/>
        <a:lstStyle/>
        <a:p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Co-milling</a:t>
          </a:r>
        </a:p>
      </dgm:t>
    </dgm:pt>
    <dgm:pt modelId="{9186F5A0-0118-4138-AD77-DAE724B92B12}" type="parTrans" cxnId="{77029052-DDDB-4467-B6EA-B05CE62ED10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1D701C-C619-4163-87F4-BB72FB527F42}" type="sibTrans" cxnId="{77029052-DDDB-4467-B6EA-B05CE62ED10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2FB28F-C7A4-4F79-983C-66D1BF14B489}">
      <dgm:prSet phldrT="[Text]"/>
      <dgm:spPr>
        <a:solidFill>
          <a:srgbClr val="104282"/>
        </a:solidFill>
      </dgm:spPr>
      <dgm:t>
        <a:bodyPr/>
        <a:lstStyle/>
        <a:p>
          <a:r>
            <a:rPr lang="pt-PT" dirty="0">
              <a:latin typeface="Arial" panose="020B0604020202020204" pitchFamily="34" charset="0"/>
              <a:cs typeface="Arial" panose="020B0604020202020204" pitchFamily="34" charset="0"/>
            </a:rPr>
            <a:t>Deaglomeration </a:t>
          </a:r>
          <a:r>
            <a:rPr lang="pt-PT" dirty="0" err="1">
              <a:latin typeface="Arial" panose="020B0604020202020204" pitchFamily="34" charset="0"/>
              <a:cs typeface="Arial" panose="020B0604020202020204" pitchFamily="34" charset="0"/>
            </a:rPr>
            <a:t>and</a:t>
          </a:r>
          <a:r>
            <a:rPr lang="pt-PT" dirty="0">
              <a:latin typeface="Arial" panose="020B0604020202020204" pitchFamily="34" charset="0"/>
              <a:cs typeface="Arial" panose="020B0604020202020204" pitchFamily="34" charset="0"/>
            </a:rPr>
            <a:t> pressing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53925F-FDBC-4B36-BF4E-1CD2E33B6E5D}" type="parTrans" cxnId="{0729544F-090B-4F7C-9548-155F0AA3FF3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901D44-5117-4D0C-8775-63FE31939697}" type="sibTrans" cxnId="{0729544F-090B-4F7C-9548-155F0AA3FF3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F798B0-9410-4B02-9D6C-D9BC0B81FCDD}">
      <dgm:prSet phldrT="[Text]"/>
      <dgm:spPr>
        <a:solidFill>
          <a:srgbClr val="104282"/>
        </a:solidFill>
      </dgm:spPr>
      <dgm:t>
        <a:bodyPr/>
        <a:lstStyle/>
        <a:p>
          <a:r>
            <a:rPr lang="pt-PT" dirty="0">
              <a:latin typeface="Arial" panose="020B0604020202020204" pitchFamily="34" charset="0"/>
              <a:cs typeface="Arial" panose="020B0604020202020204" pitchFamily="34" charset="0"/>
            </a:rPr>
            <a:t>Polymer (PVP) decomposition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F0B845-DE35-49DA-9944-F1B63C34EB23}" type="parTrans" cxnId="{C0EDDA65-8D3D-43C0-A385-8CA924596AD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DD9DC5-4E36-4F18-8FC1-2630FBE1E43B}" type="sibTrans" cxnId="{C0EDDA65-8D3D-43C0-A385-8CA924596AD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D1F52F-E40B-4D3C-9CC3-FD4D252A347C}">
      <dgm:prSet phldrT="[Text]"/>
      <dgm:spPr>
        <a:solidFill>
          <a:srgbClr val="104282"/>
        </a:solidFill>
      </dgm:spPr>
      <dgm:t>
        <a:bodyPr/>
        <a:lstStyle/>
        <a:p>
          <a:r>
            <a:rPr lang="pt-PT" dirty="0">
              <a:latin typeface="Arial" panose="020B0604020202020204" pitchFamily="34" charset="0"/>
              <a:cs typeface="Arial" panose="020B0604020202020204" pitchFamily="34" charset="0"/>
            </a:rPr>
            <a:t>Drying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D5EB3F-6267-424E-A711-AC66CEB07EE2}" type="parTrans" cxnId="{8734F2C4-5325-4BBE-9223-1085156F0A7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E8E6FC-6ECB-4C8E-9159-620E1B8047E7}" type="sibTrans" cxnId="{8734F2C4-5325-4BBE-9223-1085156F0A7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28C15E-C47E-4947-BFB4-859BFB8B062D}">
      <dgm:prSet phldrT="[Text]"/>
      <dgm:spPr>
        <a:solidFill>
          <a:srgbClr val="104282"/>
        </a:solidFill>
      </dgm:spPr>
      <dgm:t>
        <a:bodyPr/>
        <a:lstStyle/>
        <a:p>
          <a:r>
            <a:rPr lang="en-US" noProof="0" dirty="0">
              <a:latin typeface="Arial" panose="020B0604020202020204" pitchFamily="34" charset="0"/>
              <a:cs typeface="Arial" panose="020B0604020202020204" pitchFamily="34" charset="0"/>
            </a:rPr>
            <a:t>Thermal treatment</a:t>
          </a:r>
        </a:p>
      </dgm:t>
    </dgm:pt>
    <dgm:pt modelId="{97B60EAF-1A68-4CC5-A026-5C8632D83506}" type="parTrans" cxnId="{33290796-A9C8-43C9-89F7-BA38AE94AE6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B899F5-04C0-4AF6-97B9-F45CDDB503B4}" type="sibTrans" cxnId="{33290796-A9C8-43C9-89F7-BA38AE94AE6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46996B-2F6B-4328-881A-2484E9074270}">
      <dgm:prSet phldrT="[Text]"/>
      <dgm:spPr>
        <a:solidFill>
          <a:srgbClr val="104282"/>
        </a:solidFill>
      </dgm:spPr>
      <dgm:t>
        <a:bodyPr/>
        <a:lstStyle/>
        <a:p>
          <a:r>
            <a:rPr lang="en-US" noProof="0" dirty="0">
              <a:latin typeface="Arial" panose="020B0604020202020204" pitchFamily="34" charset="0"/>
              <a:cs typeface="Arial" panose="020B0604020202020204" pitchFamily="34" charset="0"/>
            </a:rPr>
            <a:t>Characterization</a:t>
          </a:r>
        </a:p>
      </dgm:t>
    </dgm:pt>
    <dgm:pt modelId="{8AC59ACC-9917-4B71-884E-243001F8F27F}" type="parTrans" cxnId="{DED02392-F91B-452A-836D-D300CC8E81E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D6A996-A5D5-48E5-AE6F-8CC1FBD63FCC}" type="sibTrans" cxnId="{DED02392-F91B-452A-836D-D300CC8E81E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6184D1-A4B9-4D86-9D85-F582D19622F3}" type="pres">
      <dgm:prSet presAssocID="{470B5E06-6F52-47E8-93DD-1F0EC8EA5E75}" presName="Name0" presStyleCnt="0">
        <dgm:presLayoutVars>
          <dgm:dir/>
          <dgm:resizeHandles val="exact"/>
        </dgm:presLayoutVars>
      </dgm:prSet>
      <dgm:spPr/>
    </dgm:pt>
    <dgm:pt modelId="{E9B6294C-C5FE-4E1A-B015-D46B86968271}" type="pres">
      <dgm:prSet presAssocID="{91A6E001-DE31-4B45-AC6F-809D6C7F846A}" presName="parTxOnly" presStyleLbl="node1" presStyleIdx="0" presStyleCnt="6" custScaleY="640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78F828-0BD4-4401-A9FD-80416C5385E8}" type="pres">
      <dgm:prSet presAssocID="{861D701C-C619-4163-87F4-BB72FB527F42}" presName="parSpace" presStyleCnt="0"/>
      <dgm:spPr/>
    </dgm:pt>
    <dgm:pt modelId="{2D3FA498-F628-4C63-A141-FFBCC9B7A9F7}" type="pres">
      <dgm:prSet presAssocID="{D5D1F52F-E40B-4D3C-9CC3-FD4D252A347C}" presName="parTxOnly" presStyleLbl="node1" presStyleIdx="1" presStyleCnt="6" custScaleY="640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1F226-9235-45AC-B258-E527D9FEBD8C}" type="pres">
      <dgm:prSet presAssocID="{C5E8E6FC-6ECB-4C8E-9159-620E1B8047E7}" presName="parSpace" presStyleCnt="0"/>
      <dgm:spPr/>
    </dgm:pt>
    <dgm:pt modelId="{8234FDBF-ECBB-43DC-A01C-9FC3ADD91A26}" type="pres">
      <dgm:prSet presAssocID="{4B2FB28F-C7A4-4F79-983C-66D1BF14B489}" presName="parTxOnly" presStyleLbl="node1" presStyleIdx="2" presStyleCnt="6" custScaleY="640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976260-C340-4284-BB14-D71C87858620}" type="pres">
      <dgm:prSet presAssocID="{F1901D44-5117-4D0C-8775-63FE31939697}" presName="parSpace" presStyleCnt="0"/>
      <dgm:spPr/>
    </dgm:pt>
    <dgm:pt modelId="{16D80124-FEF8-497D-96CD-62511E50182D}" type="pres">
      <dgm:prSet presAssocID="{7AF798B0-9410-4B02-9D6C-D9BC0B81FCDD}" presName="parTxOnly" presStyleLbl="node1" presStyleIdx="3" presStyleCnt="6" custScaleY="640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2841F9-1280-4407-8BF3-7756B9127923}" type="pres">
      <dgm:prSet presAssocID="{AADD9DC5-4E36-4F18-8FC1-2630FBE1E43B}" presName="parSpace" presStyleCnt="0"/>
      <dgm:spPr/>
    </dgm:pt>
    <dgm:pt modelId="{B8942C52-E475-47C5-9EDE-7FD356836395}" type="pres">
      <dgm:prSet presAssocID="{0C28C15E-C47E-4947-BFB4-859BFB8B062D}" presName="parTxOnly" presStyleLbl="node1" presStyleIdx="4" presStyleCnt="6" custScaleY="623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35FBF3-D654-4E7C-AEC0-461F9C5F466D}" type="pres">
      <dgm:prSet presAssocID="{08B899F5-04C0-4AF6-97B9-F45CDDB503B4}" presName="parSpace" presStyleCnt="0"/>
      <dgm:spPr/>
    </dgm:pt>
    <dgm:pt modelId="{559DCE54-4326-4009-8471-A7F95E4C1FD3}" type="pres">
      <dgm:prSet presAssocID="{A946996B-2F6B-4328-881A-2484E9074270}" presName="parTxOnly" presStyleLbl="node1" presStyleIdx="5" presStyleCnt="6" custScaleY="61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34F2C4-5325-4BBE-9223-1085156F0A78}" srcId="{470B5E06-6F52-47E8-93DD-1F0EC8EA5E75}" destId="{D5D1F52F-E40B-4D3C-9CC3-FD4D252A347C}" srcOrd="1" destOrd="0" parTransId="{FAD5EB3F-6267-424E-A711-AC66CEB07EE2}" sibTransId="{C5E8E6FC-6ECB-4C8E-9159-620E1B8047E7}"/>
    <dgm:cxn modelId="{7D920804-2C0B-4B59-BFF1-43AB90BBA5F1}" type="presOf" srcId="{470B5E06-6F52-47E8-93DD-1F0EC8EA5E75}" destId="{F66184D1-A4B9-4D86-9D85-F582D19622F3}" srcOrd="0" destOrd="0" presId="urn:microsoft.com/office/officeart/2005/8/layout/hChevron3"/>
    <dgm:cxn modelId="{D3E33EB2-687D-4DB5-BF18-454027FB5D86}" type="presOf" srcId="{D5D1F52F-E40B-4D3C-9CC3-FD4D252A347C}" destId="{2D3FA498-F628-4C63-A141-FFBCC9B7A9F7}" srcOrd="0" destOrd="0" presId="urn:microsoft.com/office/officeart/2005/8/layout/hChevron3"/>
    <dgm:cxn modelId="{1A54479A-295A-4ABF-A2DE-B54A68ECE206}" type="presOf" srcId="{A946996B-2F6B-4328-881A-2484E9074270}" destId="{559DCE54-4326-4009-8471-A7F95E4C1FD3}" srcOrd="0" destOrd="0" presId="urn:microsoft.com/office/officeart/2005/8/layout/hChevron3"/>
    <dgm:cxn modelId="{77029052-DDDB-4467-B6EA-B05CE62ED10E}" srcId="{470B5E06-6F52-47E8-93DD-1F0EC8EA5E75}" destId="{91A6E001-DE31-4B45-AC6F-809D6C7F846A}" srcOrd="0" destOrd="0" parTransId="{9186F5A0-0118-4138-AD77-DAE724B92B12}" sibTransId="{861D701C-C619-4163-87F4-BB72FB527F42}"/>
    <dgm:cxn modelId="{0729544F-090B-4F7C-9548-155F0AA3FF32}" srcId="{470B5E06-6F52-47E8-93DD-1F0EC8EA5E75}" destId="{4B2FB28F-C7A4-4F79-983C-66D1BF14B489}" srcOrd="2" destOrd="0" parTransId="{BA53925F-FDBC-4B36-BF4E-1CD2E33B6E5D}" sibTransId="{F1901D44-5117-4D0C-8775-63FE31939697}"/>
    <dgm:cxn modelId="{33290796-A9C8-43C9-89F7-BA38AE94AE63}" srcId="{470B5E06-6F52-47E8-93DD-1F0EC8EA5E75}" destId="{0C28C15E-C47E-4947-BFB4-859BFB8B062D}" srcOrd="4" destOrd="0" parTransId="{97B60EAF-1A68-4CC5-A026-5C8632D83506}" sibTransId="{08B899F5-04C0-4AF6-97B9-F45CDDB503B4}"/>
    <dgm:cxn modelId="{C0EDDA65-8D3D-43C0-A385-8CA924596AD4}" srcId="{470B5E06-6F52-47E8-93DD-1F0EC8EA5E75}" destId="{7AF798B0-9410-4B02-9D6C-D9BC0B81FCDD}" srcOrd="3" destOrd="0" parTransId="{82F0B845-DE35-49DA-9944-F1B63C34EB23}" sibTransId="{AADD9DC5-4E36-4F18-8FC1-2630FBE1E43B}"/>
    <dgm:cxn modelId="{FE8DC27B-C410-4ABB-AAA8-2A8331BF223C}" type="presOf" srcId="{0C28C15E-C47E-4947-BFB4-859BFB8B062D}" destId="{B8942C52-E475-47C5-9EDE-7FD356836395}" srcOrd="0" destOrd="0" presId="urn:microsoft.com/office/officeart/2005/8/layout/hChevron3"/>
    <dgm:cxn modelId="{20F009F9-6437-4F55-AFD3-FD8E7CA0F77C}" type="presOf" srcId="{4B2FB28F-C7A4-4F79-983C-66D1BF14B489}" destId="{8234FDBF-ECBB-43DC-A01C-9FC3ADD91A26}" srcOrd="0" destOrd="0" presId="urn:microsoft.com/office/officeart/2005/8/layout/hChevron3"/>
    <dgm:cxn modelId="{DED02392-F91B-452A-836D-D300CC8E81ED}" srcId="{470B5E06-6F52-47E8-93DD-1F0EC8EA5E75}" destId="{A946996B-2F6B-4328-881A-2484E9074270}" srcOrd="5" destOrd="0" parTransId="{8AC59ACC-9917-4B71-884E-243001F8F27F}" sibTransId="{5AD6A996-A5D5-48E5-AE6F-8CC1FBD63FCC}"/>
    <dgm:cxn modelId="{125087B2-0BEA-464E-9A46-8FFF7D223E17}" type="presOf" srcId="{7AF798B0-9410-4B02-9D6C-D9BC0B81FCDD}" destId="{16D80124-FEF8-497D-96CD-62511E50182D}" srcOrd="0" destOrd="0" presId="urn:microsoft.com/office/officeart/2005/8/layout/hChevron3"/>
    <dgm:cxn modelId="{926188EA-BBB7-44EE-ACC4-21B29F7F72FA}" type="presOf" srcId="{91A6E001-DE31-4B45-AC6F-809D6C7F846A}" destId="{E9B6294C-C5FE-4E1A-B015-D46B86968271}" srcOrd="0" destOrd="0" presId="urn:microsoft.com/office/officeart/2005/8/layout/hChevron3"/>
    <dgm:cxn modelId="{88EF311E-D075-4E6A-8FA9-F8D85D3EA3A2}" type="presParOf" srcId="{F66184D1-A4B9-4D86-9D85-F582D19622F3}" destId="{E9B6294C-C5FE-4E1A-B015-D46B86968271}" srcOrd="0" destOrd="0" presId="urn:microsoft.com/office/officeart/2005/8/layout/hChevron3"/>
    <dgm:cxn modelId="{6FC21BAE-9E7D-4E4D-B165-9165C1A0B0E9}" type="presParOf" srcId="{F66184D1-A4B9-4D86-9D85-F582D19622F3}" destId="{9478F828-0BD4-4401-A9FD-80416C5385E8}" srcOrd="1" destOrd="0" presId="urn:microsoft.com/office/officeart/2005/8/layout/hChevron3"/>
    <dgm:cxn modelId="{400D16BB-B560-4238-BF99-B4C0E85D2111}" type="presParOf" srcId="{F66184D1-A4B9-4D86-9D85-F582D19622F3}" destId="{2D3FA498-F628-4C63-A141-FFBCC9B7A9F7}" srcOrd="2" destOrd="0" presId="urn:microsoft.com/office/officeart/2005/8/layout/hChevron3"/>
    <dgm:cxn modelId="{2BD79D50-6A1F-40C4-8802-0D7A6BF61DBF}" type="presParOf" srcId="{F66184D1-A4B9-4D86-9D85-F582D19622F3}" destId="{8AC1F226-9235-45AC-B258-E527D9FEBD8C}" srcOrd="3" destOrd="0" presId="urn:microsoft.com/office/officeart/2005/8/layout/hChevron3"/>
    <dgm:cxn modelId="{16423F57-6C9D-49FB-A543-A5F5173D96E5}" type="presParOf" srcId="{F66184D1-A4B9-4D86-9D85-F582D19622F3}" destId="{8234FDBF-ECBB-43DC-A01C-9FC3ADD91A26}" srcOrd="4" destOrd="0" presId="urn:microsoft.com/office/officeart/2005/8/layout/hChevron3"/>
    <dgm:cxn modelId="{37B459D3-EA9E-47E8-A81C-78F07D2517E5}" type="presParOf" srcId="{F66184D1-A4B9-4D86-9D85-F582D19622F3}" destId="{5E976260-C340-4284-BB14-D71C87858620}" srcOrd="5" destOrd="0" presId="urn:microsoft.com/office/officeart/2005/8/layout/hChevron3"/>
    <dgm:cxn modelId="{72BE3841-344A-4862-B25A-35A30EDCD659}" type="presParOf" srcId="{F66184D1-A4B9-4D86-9D85-F582D19622F3}" destId="{16D80124-FEF8-497D-96CD-62511E50182D}" srcOrd="6" destOrd="0" presId="urn:microsoft.com/office/officeart/2005/8/layout/hChevron3"/>
    <dgm:cxn modelId="{CB0FBE7B-BFBE-4F37-B916-5F6A81D3D276}" type="presParOf" srcId="{F66184D1-A4B9-4D86-9D85-F582D19622F3}" destId="{802841F9-1280-4407-8BF3-7756B9127923}" srcOrd="7" destOrd="0" presId="urn:microsoft.com/office/officeart/2005/8/layout/hChevron3"/>
    <dgm:cxn modelId="{167EFF11-A2AD-4E9F-BE96-4E53A52EB449}" type="presParOf" srcId="{F66184D1-A4B9-4D86-9D85-F582D19622F3}" destId="{B8942C52-E475-47C5-9EDE-7FD356836395}" srcOrd="8" destOrd="0" presId="urn:microsoft.com/office/officeart/2005/8/layout/hChevron3"/>
    <dgm:cxn modelId="{95F777D5-3BCD-4AF5-811F-21662D397A26}" type="presParOf" srcId="{F66184D1-A4B9-4D86-9D85-F582D19622F3}" destId="{6D35FBF3-D654-4E7C-AEC0-461F9C5F466D}" srcOrd="9" destOrd="0" presId="urn:microsoft.com/office/officeart/2005/8/layout/hChevron3"/>
    <dgm:cxn modelId="{3CDD0811-A8CB-434E-97C9-6BEBE4AEF877}" type="presParOf" srcId="{F66184D1-A4B9-4D86-9D85-F582D19622F3}" destId="{559DCE54-4326-4009-8471-A7F95E4C1FD3}" srcOrd="10" destOrd="0" presId="urn:microsoft.com/office/officeart/2005/8/layout/hChevron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6294C-C5FE-4E1A-B015-D46B86968271}">
      <dsp:nvSpPr>
        <dsp:cNvPr id="0" name=""/>
        <dsp:cNvSpPr/>
      </dsp:nvSpPr>
      <dsp:spPr>
        <a:xfrm>
          <a:off x="916" y="170524"/>
          <a:ext cx="1500686" cy="384367"/>
        </a:xfrm>
        <a:prstGeom prst="homePlate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Co-milling</a:t>
          </a:r>
        </a:p>
      </dsp:txBody>
      <dsp:txXfrm>
        <a:off x="916" y="170524"/>
        <a:ext cx="1404594" cy="384367"/>
      </dsp:txXfrm>
    </dsp:sp>
    <dsp:sp modelId="{2D3FA498-F628-4C63-A141-FFBCC9B7A9F7}">
      <dsp:nvSpPr>
        <dsp:cNvPr id="0" name=""/>
        <dsp:cNvSpPr/>
      </dsp:nvSpPr>
      <dsp:spPr>
        <a:xfrm>
          <a:off x="1201465" y="170524"/>
          <a:ext cx="1500686" cy="384367"/>
        </a:xfrm>
        <a:prstGeom prst="chevron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24003" rIns="12002" bIns="24003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900" kern="1200" dirty="0">
              <a:latin typeface="Arial" panose="020B0604020202020204" pitchFamily="34" charset="0"/>
              <a:cs typeface="Arial" panose="020B0604020202020204" pitchFamily="34" charset="0"/>
            </a:rPr>
            <a:t>Drying</a:t>
          </a:r>
          <a:endParaRPr lang="en-US" sz="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93649" y="170524"/>
        <a:ext cx="1116319" cy="384367"/>
      </dsp:txXfrm>
    </dsp:sp>
    <dsp:sp modelId="{8234FDBF-ECBB-43DC-A01C-9FC3ADD91A26}">
      <dsp:nvSpPr>
        <dsp:cNvPr id="0" name=""/>
        <dsp:cNvSpPr/>
      </dsp:nvSpPr>
      <dsp:spPr>
        <a:xfrm>
          <a:off x="2402013" y="170524"/>
          <a:ext cx="1500686" cy="384367"/>
        </a:xfrm>
        <a:prstGeom prst="chevron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24003" rIns="12002" bIns="24003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900" kern="1200" dirty="0">
              <a:latin typeface="Arial" panose="020B0604020202020204" pitchFamily="34" charset="0"/>
              <a:cs typeface="Arial" panose="020B0604020202020204" pitchFamily="34" charset="0"/>
            </a:rPr>
            <a:t>Deaglomeration </a:t>
          </a:r>
          <a:r>
            <a:rPr lang="pt-PT" sz="900" kern="1200" dirty="0" err="1">
              <a:latin typeface="Arial" panose="020B0604020202020204" pitchFamily="34" charset="0"/>
              <a:cs typeface="Arial" panose="020B0604020202020204" pitchFamily="34" charset="0"/>
            </a:rPr>
            <a:t>and</a:t>
          </a:r>
          <a:r>
            <a:rPr lang="pt-PT" sz="900" kern="1200" dirty="0">
              <a:latin typeface="Arial" panose="020B0604020202020204" pitchFamily="34" charset="0"/>
              <a:cs typeface="Arial" panose="020B0604020202020204" pitchFamily="34" charset="0"/>
            </a:rPr>
            <a:t> pressing</a:t>
          </a:r>
          <a:endParaRPr lang="en-US" sz="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94197" y="170524"/>
        <a:ext cx="1116319" cy="384367"/>
      </dsp:txXfrm>
    </dsp:sp>
    <dsp:sp modelId="{16D80124-FEF8-497D-96CD-62511E50182D}">
      <dsp:nvSpPr>
        <dsp:cNvPr id="0" name=""/>
        <dsp:cNvSpPr/>
      </dsp:nvSpPr>
      <dsp:spPr>
        <a:xfrm>
          <a:off x="3602562" y="170524"/>
          <a:ext cx="1500686" cy="384367"/>
        </a:xfrm>
        <a:prstGeom prst="chevron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24003" rIns="12002" bIns="24003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900" kern="1200" dirty="0">
              <a:latin typeface="Arial" panose="020B0604020202020204" pitchFamily="34" charset="0"/>
              <a:cs typeface="Arial" panose="020B0604020202020204" pitchFamily="34" charset="0"/>
            </a:rPr>
            <a:t>Polymer (PVP) decomposition</a:t>
          </a:r>
          <a:endParaRPr lang="en-US" sz="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4746" y="170524"/>
        <a:ext cx="1116319" cy="384367"/>
      </dsp:txXfrm>
    </dsp:sp>
    <dsp:sp modelId="{B8942C52-E475-47C5-9EDE-7FD356836395}">
      <dsp:nvSpPr>
        <dsp:cNvPr id="0" name=""/>
        <dsp:cNvSpPr/>
      </dsp:nvSpPr>
      <dsp:spPr>
        <a:xfrm>
          <a:off x="4803111" y="175626"/>
          <a:ext cx="1500686" cy="374163"/>
        </a:xfrm>
        <a:prstGeom prst="chevron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24003" rIns="12002" bIns="24003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noProof="0" dirty="0">
              <a:latin typeface="Arial" panose="020B0604020202020204" pitchFamily="34" charset="0"/>
              <a:cs typeface="Arial" panose="020B0604020202020204" pitchFamily="34" charset="0"/>
            </a:rPr>
            <a:t>Thermal treatment</a:t>
          </a:r>
        </a:p>
      </dsp:txBody>
      <dsp:txXfrm>
        <a:off x="4990193" y="175626"/>
        <a:ext cx="1126523" cy="374163"/>
      </dsp:txXfrm>
    </dsp:sp>
    <dsp:sp modelId="{559DCE54-4326-4009-8471-A7F95E4C1FD3}">
      <dsp:nvSpPr>
        <dsp:cNvPr id="0" name=""/>
        <dsp:cNvSpPr/>
      </dsp:nvSpPr>
      <dsp:spPr>
        <a:xfrm>
          <a:off x="6003660" y="176863"/>
          <a:ext cx="1500686" cy="371689"/>
        </a:xfrm>
        <a:prstGeom prst="chevron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24003" rIns="12002" bIns="24003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noProof="0" dirty="0">
              <a:latin typeface="Arial" panose="020B0604020202020204" pitchFamily="34" charset="0"/>
              <a:cs typeface="Arial" panose="020B0604020202020204" pitchFamily="34" charset="0"/>
            </a:rPr>
            <a:t>Characterization</a:t>
          </a:r>
        </a:p>
      </dsp:txBody>
      <dsp:txXfrm>
        <a:off x="6189505" y="176863"/>
        <a:ext cx="1128997" cy="371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0.46103</cdr:x>
      <cdr:y>0.39383</cdr:y>
    </cdr:from>
    <cdr:to>
      <cdr:x>0.74274</cdr:x>
      <cdr:y>0.52502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49686" y="1528355"/>
          <a:ext cx="1191344" cy="5091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pt-PT" sz="1200" b="1" dirty="0" err="1">
              <a:solidFill>
                <a:schemeClr val="bg1"/>
              </a:solidFill>
            </a:rPr>
            <a:t>Carbon-based</a:t>
          </a:r>
          <a:endParaRPr lang="pt-PT" sz="1200" b="1" dirty="0">
            <a:solidFill>
              <a:schemeClr val="bg1"/>
            </a:solidFill>
          </a:endParaRPr>
        </a:p>
        <a:p xmlns:a="http://schemas.openxmlformats.org/drawingml/2006/main">
          <a:pPr algn="ctr"/>
          <a:r>
            <a:rPr lang="pt-PT" sz="1200" b="1" dirty="0">
              <a:solidFill>
                <a:schemeClr val="bg1"/>
              </a:solidFill>
            </a:rPr>
            <a:t>54%</a:t>
          </a:r>
          <a:endParaRPr lang="en-GB" sz="1200" b="1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3.png"/><Relationship Id="rId11" Type="http://schemas.openxmlformats.org/officeDocument/2006/relationships/image" Target="../media/image36.png"/><Relationship Id="rId5" Type="http://schemas.openxmlformats.org/officeDocument/2006/relationships/image" Target="../media/image9.jpeg"/><Relationship Id="rId10" Type="http://schemas.openxmlformats.org/officeDocument/2006/relationships/image" Target="../media/image35.WMF"/><Relationship Id="rId4" Type="http://schemas.openxmlformats.org/officeDocument/2006/relationships/image" Target="../media/image32.jpeg"/><Relationship Id="rId9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6.jpeg"/><Relationship Id="rId7" Type="http://schemas.openxmlformats.org/officeDocument/2006/relationships/image" Target="../media/image3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6.jpeg"/><Relationship Id="rId7" Type="http://schemas.openxmlformats.org/officeDocument/2006/relationships/image" Target="../media/image42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tiff"/><Relationship Id="rId5" Type="http://schemas.openxmlformats.org/officeDocument/2006/relationships/image" Target="../media/image40.tiff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tiff"/><Relationship Id="rId3" Type="http://schemas.openxmlformats.org/officeDocument/2006/relationships/image" Target="../media/image6.jpeg"/><Relationship Id="rId7" Type="http://schemas.openxmlformats.org/officeDocument/2006/relationships/image" Target="../media/image4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chart" Target="../charts/chart3.xml"/><Relationship Id="rId9" Type="http://schemas.openxmlformats.org/officeDocument/2006/relationships/image" Target="../media/image48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6.jpeg"/><Relationship Id="rId7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tif"/><Relationship Id="rId3" Type="http://schemas.microsoft.com/office/2007/relationships/hdphoto" Target="../media/hdphoto1.wdp"/><Relationship Id="rId7" Type="http://schemas.openxmlformats.org/officeDocument/2006/relationships/image" Target="../media/image51.tif"/><Relationship Id="rId12" Type="http://schemas.openxmlformats.org/officeDocument/2006/relationships/image" Target="../media/image56.t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tif"/><Relationship Id="rId5" Type="http://schemas.openxmlformats.org/officeDocument/2006/relationships/image" Target="../media/image6.jpeg"/><Relationship Id="rId10" Type="http://schemas.openxmlformats.org/officeDocument/2006/relationships/image" Target="../media/image54.tif"/><Relationship Id="rId4" Type="http://schemas.openxmlformats.org/officeDocument/2006/relationships/image" Target="../media/image5.png"/><Relationship Id="rId9" Type="http://schemas.openxmlformats.org/officeDocument/2006/relationships/image" Target="../media/image53.tif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jpeg"/><Relationship Id="rId7" Type="http://schemas.openxmlformats.org/officeDocument/2006/relationships/image" Target="../media/image6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tiff"/><Relationship Id="rId10" Type="http://schemas.openxmlformats.org/officeDocument/2006/relationships/image" Target="../media/image62.jpe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diagramLayout" Target="../diagrams/layout1.xml"/><Relationship Id="rId18" Type="http://schemas.openxmlformats.org/officeDocument/2006/relationships/image" Target="../media/image72.png"/><Relationship Id="rId3" Type="http://schemas.openxmlformats.org/officeDocument/2006/relationships/image" Target="../media/image6.jpeg"/><Relationship Id="rId7" Type="http://schemas.openxmlformats.org/officeDocument/2006/relationships/image" Target="../media/image66.png"/><Relationship Id="rId12" Type="http://schemas.openxmlformats.org/officeDocument/2006/relationships/diagramData" Target="../diagrams/data1.xml"/><Relationship Id="rId17" Type="http://schemas.openxmlformats.org/officeDocument/2006/relationships/image" Target="../media/image71.png"/><Relationship Id="rId2" Type="http://schemas.openxmlformats.org/officeDocument/2006/relationships/image" Target="../media/image5.png"/><Relationship Id="rId1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5" Type="http://schemas.openxmlformats.org/officeDocument/2006/relationships/diagramColors" Target="../diagrams/colors1.xml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jpeg"/><Relationship Id="rId1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5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6.jpeg"/><Relationship Id="rId10" Type="http://schemas.openxmlformats.org/officeDocument/2006/relationships/image" Target="../media/image78.png"/><Relationship Id="rId4" Type="http://schemas.openxmlformats.org/officeDocument/2006/relationships/image" Target="../media/image5.png"/><Relationship Id="rId9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3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png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87.png"/><Relationship Id="rId7" Type="http://schemas.openxmlformats.org/officeDocument/2006/relationships/image" Target="../media/image88.tiff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91.png"/><Relationship Id="rId7" Type="http://schemas.openxmlformats.org/officeDocument/2006/relationships/image" Target="../media/image9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92.png"/><Relationship Id="rId9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6.jpe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5.png"/><Relationship Id="rId7" Type="http://schemas.openxmlformats.org/officeDocument/2006/relationships/image" Target="../media/image3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29.png"/><Relationship Id="rId4" Type="http://schemas.openxmlformats.org/officeDocument/2006/relationships/image" Target="../media/image6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95104" y="4737204"/>
            <a:ext cx="5342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/>
              <a:t>Accelerators and Technology Sector Seminar</a:t>
            </a:r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49441"/>
            <a:ext cx="6372200" cy="3690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Oval 49"/>
          <p:cNvSpPr/>
          <p:nvPr/>
        </p:nvSpPr>
        <p:spPr bwMode="auto">
          <a:xfrm flipH="1">
            <a:off x="662131" y="2233286"/>
            <a:ext cx="45719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val 49"/>
          <p:cNvSpPr/>
          <p:nvPr/>
        </p:nvSpPr>
        <p:spPr bwMode="auto">
          <a:xfrm flipV="1">
            <a:off x="670922" y="2258940"/>
            <a:ext cx="45719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Oval 49"/>
          <p:cNvSpPr/>
          <p:nvPr/>
        </p:nvSpPr>
        <p:spPr bwMode="auto">
          <a:xfrm flipH="1">
            <a:off x="662130" y="2209056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8"/>
          <p:cNvCxnSpPr>
            <a:cxnSpLocks noChangeShapeType="1"/>
          </p:cNvCxnSpPr>
          <p:nvPr/>
        </p:nvCxnSpPr>
        <p:spPr bwMode="auto">
          <a:xfrm>
            <a:off x="-238578" y="1571431"/>
            <a:ext cx="706122" cy="5200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7" name="Gruppo 2"/>
          <p:cNvGrpSpPr>
            <a:grpSpLocks/>
          </p:cNvGrpSpPr>
          <p:nvPr/>
        </p:nvGrpSpPr>
        <p:grpSpPr bwMode="auto">
          <a:xfrm>
            <a:off x="241913" y="765373"/>
            <a:ext cx="1855019" cy="554325"/>
            <a:chOff x="3664700" y="1577460"/>
            <a:chExt cx="2520153" cy="1135975"/>
          </a:xfrm>
        </p:grpSpPr>
        <p:sp>
          <p:nvSpPr>
            <p:cNvPr id="38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9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CasellaDiTesto 28"/>
            <p:cNvSpPr txBox="1">
              <a:spLocks noChangeArrowheads="1"/>
            </p:cNvSpPr>
            <p:nvPr/>
          </p:nvSpPr>
          <p:spPr bwMode="auto">
            <a:xfrm>
              <a:off x="3931640" y="2128176"/>
              <a:ext cx="1936189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it-IT" sz="1200" b="1" i="0" u="none" strike="noStrike" kern="0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Ions</a:t>
              </a:r>
              <a:endParaRPr kumimoji="0" lang="en-US" altLang="it-IT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3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it-IT" sz="1200" b="1" kern="0" dirty="0" smtClean="0">
                  <a:solidFill>
                    <a:srgbClr val="000000"/>
                  </a:solidFill>
                </a:rPr>
                <a:t>Radioisotopes</a:t>
              </a:r>
              <a:endParaRPr kumimoji="0" lang="en-US" altLang="it-IT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CasellaDiTesto 30"/>
            <p:cNvSpPr txBox="1">
              <a:spLocks noChangeArrowheads="1"/>
            </p:cNvSpPr>
            <p:nvPr/>
          </p:nvSpPr>
          <p:spPr bwMode="auto">
            <a:xfrm>
              <a:off x="3936203" y="1577460"/>
              <a:ext cx="2188986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it-IT" sz="1200" b="1" kern="0" dirty="0" smtClean="0">
                  <a:solidFill>
                    <a:srgbClr val="000000"/>
                  </a:solidFill>
                </a:rPr>
                <a:t>Primary beam</a:t>
              </a:r>
              <a:endParaRPr kumimoji="0" lang="en-US" altLang="it-IT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" name="Oval 49"/>
          <p:cNvSpPr/>
          <p:nvPr/>
        </p:nvSpPr>
        <p:spPr bwMode="auto">
          <a:xfrm flipH="1">
            <a:off x="969358" y="2459819"/>
            <a:ext cx="48125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val 49"/>
          <p:cNvSpPr/>
          <p:nvPr/>
        </p:nvSpPr>
        <p:spPr bwMode="auto">
          <a:xfrm flipH="1">
            <a:off x="1530086" y="2817992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Oval 49"/>
          <p:cNvSpPr/>
          <p:nvPr/>
        </p:nvSpPr>
        <p:spPr bwMode="auto">
          <a:xfrm flipH="1">
            <a:off x="946499" y="2391106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Oval 49"/>
          <p:cNvSpPr/>
          <p:nvPr/>
        </p:nvSpPr>
        <p:spPr bwMode="auto">
          <a:xfrm flipH="1">
            <a:off x="1482112" y="2767951"/>
            <a:ext cx="45719" cy="4621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Oval 49"/>
          <p:cNvSpPr/>
          <p:nvPr/>
        </p:nvSpPr>
        <p:spPr bwMode="auto">
          <a:xfrm flipH="1">
            <a:off x="900780" y="2366437"/>
            <a:ext cx="45719" cy="46591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 bwMode="auto">
          <a:xfrm flipH="1">
            <a:off x="1464786" y="2741260"/>
            <a:ext cx="47358" cy="5470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Oval 49"/>
          <p:cNvSpPr/>
          <p:nvPr/>
        </p:nvSpPr>
        <p:spPr bwMode="auto">
          <a:xfrm flipH="1">
            <a:off x="2036867" y="2569097"/>
            <a:ext cx="45719" cy="457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Oval 49"/>
          <p:cNvSpPr/>
          <p:nvPr/>
        </p:nvSpPr>
        <p:spPr bwMode="auto">
          <a:xfrm flipH="1">
            <a:off x="2024807" y="2544204"/>
            <a:ext cx="45719" cy="457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Oval 49"/>
          <p:cNvSpPr/>
          <p:nvPr/>
        </p:nvSpPr>
        <p:spPr bwMode="auto">
          <a:xfrm flipH="1">
            <a:off x="2014007" y="2515251"/>
            <a:ext cx="45719" cy="457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474621" y="1146417"/>
            <a:ext cx="432344" cy="18902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39700">
              <a:schemeClr val="bg1"/>
            </a:glow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5290" y="244178"/>
            <a:ext cx="2551270" cy="601579"/>
          </a:xfrm>
          <a:prstGeom prst="rect">
            <a:avLst/>
          </a:prstGeom>
        </p:spPr>
      </p:pic>
      <p:sp>
        <p:nvSpPr>
          <p:cNvPr id="58" name="Title 12"/>
          <p:cNvSpPr>
            <a:spLocks noGrp="1"/>
          </p:cNvSpPr>
          <p:nvPr>
            <p:ph type="title"/>
          </p:nvPr>
        </p:nvSpPr>
        <p:spPr>
          <a:xfrm>
            <a:off x="457200" y="175120"/>
            <a:ext cx="5075138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Target Unit – Heart of</a:t>
            </a:r>
            <a:endParaRPr lang="en-US" dirty="0"/>
          </a:p>
        </p:txBody>
      </p:sp>
      <p:sp>
        <p:nvSpPr>
          <p:cNvPr id="63" name="Date Placeholder 3"/>
          <p:cNvSpPr txBox="1">
            <a:spLocks/>
          </p:cNvSpPr>
          <p:nvPr/>
        </p:nvSpPr>
        <p:spPr>
          <a:xfrm>
            <a:off x="361417" y="4359737"/>
            <a:ext cx="2943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*picture and animation courtesy of M. </a:t>
            </a:r>
            <a:r>
              <a:rPr lang="en-US" sz="1050" dirty="0" err="1"/>
              <a:t>Delonca</a:t>
            </a:r>
            <a:endParaRPr lang="en-US" sz="1050" dirty="0"/>
          </a:p>
        </p:txBody>
      </p:sp>
      <p:sp>
        <p:nvSpPr>
          <p:cNvPr id="64" name="TextBox 63"/>
          <p:cNvSpPr txBox="1"/>
          <p:nvPr/>
        </p:nvSpPr>
        <p:spPr>
          <a:xfrm rot="4467263">
            <a:off x="444516" y="2851592"/>
            <a:ext cx="101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Vacuum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6" name="TextBox 65"/>
          <p:cNvSpPr txBox="1"/>
          <p:nvPr/>
        </p:nvSpPr>
        <p:spPr>
          <a:xfrm rot="4467263">
            <a:off x="403177" y="294542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Air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6284271" y="2682865"/>
            <a:ext cx="2859729" cy="2182026"/>
            <a:chOff x="5575212" y="994886"/>
            <a:chExt cx="3342638" cy="2550495"/>
          </a:xfrm>
        </p:grpSpPr>
        <p:grpSp>
          <p:nvGrpSpPr>
            <p:cNvPr id="92" name="Gruppieren 36"/>
            <p:cNvGrpSpPr/>
            <p:nvPr/>
          </p:nvGrpSpPr>
          <p:grpSpPr>
            <a:xfrm>
              <a:off x="5575212" y="994886"/>
              <a:ext cx="3342638" cy="2550495"/>
              <a:chOff x="4021145" y="1196753"/>
              <a:chExt cx="4928699" cy="3760690"/>
            </a:xfrm>
          </p:grpSpPr>
          <p:pic>
            <p:nvPicPr>
              <p:cNvPr id="94" name="Picture 2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944" y="1196753"/>
                <a:ext cx="4881900" cy="3600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5" name="Rectangle 5"/>
              <p:cNvSpPr/>
              <p:nvPr/>
            </p:nvSpPr>
            <p:spPr>
              <a:xfrm>
                <a:off x="4092399" y="2425341"/>
                <a:ext cx="720080" cy="450881"/>
              </a:xfrm>
              <a:prstGeom prst="rect">
                <a:avLst/>
              </a:prstGeom>
              <a:solidFill>
                <a:schemeClr val="bg1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</p:spPr>
            <p:txBody>
              <a:bodyPr wrap="square">
                <a:spAutoFit/>
              </a:bodyPr>
              <a:lstStyle/>
              <a:p>
                <a:r>
                  <a:rPr lang="en-US" sz="1100" dirty="0">
                    <a:solidFill>
                      <a:srgbClr val="18308E"/>
                    </a:solidFill>
                    <a:latin typeface="Gill Sans MT" panose="020B0502020104020203" pitchFamily="34" charset="0"/>
                  </a:rPr>
                  <a:t>       </a:t>
                </a:r>
              </a:p>
            </p:txBody>
          </p:sp>
          <p:sp>
            <p:nvSpPr>
              <p:cNvPr id="96" name="Rectangle 5"/>
              <p:cNvSpPr/>
              <p:nvPr/>
            </p:nvSpPr>
            <p:spPr>
              <a:xfrm>
                <a:off x="4021145" y="1992741"/>
                <a:ext cx="1440161" cy="901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1.4 GeV </a:t>
                </a:r>
                <a:b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proton</a:t>
                </a:r>
              </a:p>
            </p:txBody>
          </p:sp>
          <p:cxnSp>
            <p:nvCxnSpPr>
              <p:cNvPr id="97" name="Gerade Verbindung mit Pfeil 10"/>
              <p:cNvCxnSpPr/>
              <p:nvPr/>
            </p:nvCxnSpPr>
            <p:spPr>
              <a:xfrm>
                <a:off x="4427984" y="2980018"/>
                <a:ext cx="432048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8" name="Picture 2"/>
              <p:cNvPicPr>
                <a:picLocks noChangeAspect="1" noChangeArrowheads="1"/>
              </p:cNvPicPr>
              <p:nvPr/>
            </p:nvPicPr>
            <p:blipFill>
              <a:blip r:embed="rId7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99467" y="2924944"/>
                <a:ext cx="181826" cy="156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" name="Rectangle 5"/>
              <p:cNvSpPr/>
              <p:nvPr/>
            </p:nvSpPr>
            <p:spPr>
              <a:xfrm>
                <a:off x="5724127" y="2780927"/>
                <a:ext cx="792088" cy="45088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100" dirty="0">
                    <a:solidFill>
                      <a:srgbClr val="18308E"/>
                    </a:solidFill>
                    <a:latin typeface="Gill Sans MT" panose="020B0502020104020203" pitchFamily="34" charset="0"/>
                  </a:rPr>
                  <a:t>       </a:t>
                </a:r>
              </a:p>
            </p:txBody>
          </p:sp>
          <p:sp>
            <p:nvSpPr>
              <p:cNvPr id="100" name="Rechteck 26"/>
              <p:cNvSpPr/>
              <p:nvPr/>
            </p:nvSpPr>
            <p:spPr>
              <a:xfrm>
                <a:off x="5527793" y="1428701"/>
                <a:ext cx="1147492" cy="11546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Gill Sans MT" panose="020B0502020104020203" pitchFamily="34" charset="0"/>
                </a:endParaRPr>
              </a:p>
            </p:txBody>
          </p:sp>
          <p:sp>
            <p:nvSpPr>
              <p:cNvPr id="101" name="Rechteck 27"/>
              <p:cNvSpPr/>
              <p:nvPr/>
            </p:nvSpPr>
            <p:spPr>
              <a:xfrm>
                <a:off x="5796136" y="2573371"/>
                <a:ext cx="1440160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Gill Sans MT" panose="020B0502020104020203" pitchFamily="34" charset="0"/>
                </a:endParaRPr>
              </a:p>
            </p:txBody>
          </p:sp>
          <p:cxnSp>
            <p:nvCxnSpPr>
              <p:cNvPr id="102" name="Gerade Verbindung mit Pfeil 17"/>
              <p:cNvCxnSpPr/>
              <p:nvPr/>
            </p:nvCxnSpPr>
            <p:spPr>
              <a:xfrm>
                <a:off x="5809849" y="2980019"/>
                <a:ext cx="855629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Rectangle 5"/>
              <p:cNvSpPr/>
              <p:nvPr/>
            </p:nvSpPr>
            <p:spPr>
              <a:xfrm>
                <a:off x="5479468" y="2453574"/>
                <a:ext cx="1929479" cy="4774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fragmentation</a:t>
                </a:r>
              </a:p>
            </p:txBody>
          </p:sp>
          <p:sp>
            <p:nvSpPr>
              <p:cNvPr id="104" name="Rechteck 23"/>
              <p:cNvSpPr/>
              <p:nvPr/>
            </p:nvSpPr>
            <p:spPr>
              <a:xfrm>
                <a:off x="5607596" y="3231391"/>
                <a:ext cx="1080120" cy="9361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Gill Sans MT" panose="020B0502020104020203" pitchFamily="34" charset="0"/>
                </a:endParaRPr>
              </a:p>
            </p:txBody>
          </p:sp>
          <p:cxnSp>
            <p:nvCxnSpPr>
              <p:cNvPr id="105" name="Gerade Verbindung mit Pfeil 20"/>
              <p:cNvCxnSpPr/>
              <p:nvPr/>
            </p:nvCxnSpPr>
            <p:spPr>
              <a:xfrm>
                <a:off x="5652120" y="3284983"/>
                <a:ext cx="792088" cy="792089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Gerade Verbindung mit Pfeil 25"/>
              <p:cNvCxnSpPr/>
              <p:nvPr/>
            </p:nvCxnSpPr>
            <p:spPr>
              <a:xfrm rot="16200000">
                <a:off x="5639368" y="1754040"/>
                <a:ext cx="792088" cy="792089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Rectangle 5"/>
              <p:cNvSpPr/>
              <p:nvPr/>
            </p:nvSpPr>
            <p:spPr>
              <a:xfrm rot="2700000">
                <a:off x="5451146" y="3308821"/>
                <a:ext cx="1584176" cy="4774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fission</a:t>
                </a:r>
              </a:p>
            </p:txBody>
          </p:sp>
          <p:sp>
            <p:nvSpPr>
              <p:cNvPr id="108" name="Rectangle 5"/>
              <p:cNvSpPr/>
              <p:nvPr/>
            </p:nvSpPr>
            <p:spPr>
              <a:xfrm rot="18900000">
                <a:off x="5192973" y="1592308"/>
                <a:ext cx="1584174" cy="4774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spallation</a:t>
                </a:r>
              </a:p>
            </p:txBody>
          </p:sp>
          <p:sp>
            <p:nvSpPr>
              <p:cNvPr id="109" name="Rectangle 5"/>
              <p:cNvSpPr/>
              <p:nvPr/>
            </p:nvSpPr>
            <p:spPr>
              <a:xfrm>
                <a:off x="4902444" y="3331591"/>
                <a:ext cx="720080" cy="6895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238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</a:p>
            </p:txBody>
          </p:sp>
          <p:sp>
            <p:nvSpPr>
              <p:cNvPr id="110" name="Rectangle 5"/>
              <p:cNvSpPr/>
              <p:nvPr/>
            </p:nvSpPr>
            <p:spPr>
              <a:xfrm>
                <a:off x="6656036" y="4480037"/>
                <a:ext cx="1037710" cy="4774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142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Cs</a:t>
                </a:r>
              </a:p>
            </p:txBody>
          </p:sp>
          <p:sp>
            <p:nvSpPr>
              <p:cNvPr id="111" name="Rectangle 5"/>
              <p:cNvSpPr/>
              <p:nvPr/>
            </p:nvSpPr>
            <p:spPr>
              <a:xfrm>
                <a:off x="6717123" y="3083769"/>
                <a:ext cx="720080" cy="79567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Li</a:t>
                </a:r>
                <a:b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12" name="Rectangle 5"/>
              <p:cNvSpPr/>
              <p:nvPr/>
            </p:nvSpPr>
            <p:spPr>
              <a:xfrm>
                <a:off x="6645617" y="1967537"/>
                <a:ext cx="863362" cy="4774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201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Fr</a:t>
                </a:r>
              </a:p>
            </p:txBody>
          </p:sp>
          <p:sp>
            <p:nvSpPr>
              <p:cNvPr id="113" name="Rectangle 5"/>
              <p:cNvSpPr/>
              <p:nvPr/>
            </p:nvSpPr>
            <p:spPr>
              <a:xfrm>
                <a:off x="7693746" y="3390860"/>
                <a:ext cx="720080" cy="4774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</a:p>
            </p:txBody>
          </p:sp>
          <p:sp>
            <p:nvSpPr>
              <p:cNvPr id="114" name="Rectangle 5"/>
              <p:cNvSpPr/>
              <p:nvPr/>
            </p:nvSpPr>
            <p:spPr>
              <a:xfrm>
                <a:off x="7693746" y="4480039"/>
                <a:ext cx="720080" cy="4774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</a:p>
            </p:txBody>
          </p:sp>
        </p:grpSp>
        <p:sp>
          <p:nvSpPr>
            <p:cNvPr id="93" name="Rectangle 92"/>
            <p:cNvSpPr/>
            <p:nvPr/>
          </p:nvSpPr>
          <p:spPr>
            <a:xfrm>
              <a:off x="5997637" y="2851792"/>
              <a:ext cx="473045" cy="320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117" name="Image 10" descr="epfl2.png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433367" y="899355"/>
            <a:ext cx="25971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04282"/>
                </a:solidFill>
              </a:rPr>
              <a:t>Beam power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104282"/>
                </a:solidFill>
              </a:rPr>
              <a:t>2.8 kW in average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104282"/>
                </a:solidFill>
              </a:rPr>
              <a:t>1.2 GW </a:t>
            </a:r>
            <a:r>
              <a:rPr lang="en-US" sz="1200" dirty="0" smtClean="0">
                <a:solidFill>
                  <a:srgbClr val="104282"/>
                </a:solidFill>
              </a:rPr>
              <a:t>(pulse length </a:t>
            </a:r>
            <a:r>
              <a:rPr lang="en-US" sz="1200" u="sng" dirty="0" smtClean="0">
                <a:solidFill>
                  <a:srgbClr val="104282"/>
                </a:solidFill>
              </a:rPr>
              <a:t>2.3 </a:t>
            </a:r>
            <a:r>
              <a:rPr lang="en-US" sz="1200" u="sng" dirty="0" err="1" smtClean="0">
                <a:solidFill>
                  <a:srgbClr val="104282"/>
                </a:solidFill>
                <a:latin typeface="Calibri" panose="020F0502020204030204" pitchFamily="34" charset="0"/>
              </a:rPr>
              <a:t>μs</a:t>
            </a:r>
            <a:r>
              <a:rPr lang="en-US" sz="1200" dirty="0" smtClean="0">
                <a:solidFill>
                  <a:srgbClr val="104282"/>
                </a:solidFill>
                <a:latin typeface="Calibri" panose="020F0502020204030204" pitchFamily="34" charset="0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104282"/>
                </a:solidFill>
              </a:rPr>
              <a:t>~10% </a:t>
            </a:r>
            <a:r>
              <a:rPr lang="en-US" sz="1600" dirty="0" smtClean="0">
                <a:solidFill>
                  <a:srgbClr val="104282"/>
                </a:solidFill>
              </a:rPr>
              <a:t>deposited</a:t>
            </a:r>
            <a:endParaRPr lang="en-US" sz="1600" dirty="0">
              <a:solidFill>
                <a:srgbClr val="104282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960" y="49664"/>
            <a:ext cx="1369523" cy="691181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6333484" y="2030467"/>
            <a:ext cx="2892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104282"/>
                </a:solidFill>
                <a:latin typeface="Gill Sans MT" panose="020B0502020104020203" pitchFamily="34" charset="0"/>
              </a:rPr>
              <a:t>What is the sound of proton impact on target?</a:t>
            </a:r>
          </a:p>
        </p:txBody>
      </p:sp>
      <p:pic>
        <p:nvPicPr>
          <p:cNvPr id="61" name="media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82000" y="200069"/>
            <a:ext cx="609600" cy="609600"/>
          </a:xfrm>
          <a:prstGeom prst="rect">
            <a:avLst/>
          </a:prstGeom>
        </p:spPr>
      </p:pic>
      <p:sp>
        <p:nvSpPr>
          <p:cNvPr id="65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36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61111E-6 -2.46914E-7 L 0.08958 0.1037 " pathEditMode="relative" rAng="0" ptsTypes="AA">
                                      <p:cBhvr>
                                        <p:cTn id="11" dur="1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518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94444E-6 1.48148E-6 L 0.0908 0.10741 " pathEditMode="relative" rAng="0" ptsTypes="AA">
                                      <p:cBhvr>
                                        <p:cTn id="16" dur="1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537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-6.17284E-7 L 0.08958 0.10864 " pathEditMode="relative" rAng="0" ptsTypes="AA">
                                      <p:cBhvr>
                                        <p:cTn id="21" dur="1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54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123 L 0.00017 0.00185 C 0.0026 0.00154 0.00416 0.00247 0.00694 0.00216 C 0.00712 0.00092 0.00885 0.00277 0.00781 0.00185 C 0.00816 0.00154 0.00903 0.0003 0.00972 0.00061 C 0.00868 0.00154 0.00937 0.00648 0.00764 0.00895 C 0.00746 0.00987 0.00694 0.00864 0.00607 0.00987 L 0.00538 0.00833 C 0.00486 0.01111 0.00469 0.01111 0.00469 0.01142 C 0.00416 0.01234 0.00416 0.01203 0.00382 0.01234 C 0.00486 0.01419 0.00451 0.01574 0.0033 0.01605 C 0.0033 0.01821 0.00278 0.02037 0.00469 0.02191 C 0.00486 0.02345 0.01111 0.0253 0.01198 0.02561 C 0.01319 0.02068 0.01267 0.01635 0.01319 0.01172 C 0.01371 0.01049 0.01371 0.01018 0.01406 0.01018 C 0.01493 0.00987 0.0158 0.00802 0.01701 0.00956 C 0.01736 0.01049 0.01996 0.00771 0.02083 0.01172 C 0.02187 0.01172 0.02014 0.01512 0.02014 0.01389 C 0.01875 0.01851 0.0184 0.01851 0.01736 0.02068 C 0.01597 0.02314 0.01857 0.0216 0.01545 0.02253 C 0.01649 0.02376 0.0151 0.02345 0.01528 0.02469 C 0.01614 0.02716 0.0151 0.03024 0.0158 0.03302 C 0.01684 0.03518 0.01719 0.0358 0.01857 0.03642 C 0.0191 0.03642 0.01962 0.03703 0.02101 0.0358 C 0.02118 0.03611 0.02222 0.03672 0.02309 0.03703 C 0.02326 0.03672 0.025 0.03487 0.02552 0.03364 C 0.02552 0.03395 0.02552 0.03333 0.02621 0.03179 C 0.02708 0.03271 0.02639 0.0324 0.02656 0.03179 C 0.02656 0.03024 0.02691 0.02747 0.02778 0.02716 C 0.02743 0.02438 0.025 0.02345 0.02448 0.02407 C 0.02448 0.02314 0.02448 0.02284 0.025 0.02253 C 0.02465 0.02284 0.02569 0.02314 0.02673 0.02469 C 0.0276 0.02561 0.02986 0.02901 0.0309 0.02932 C 0.03021 0.02777 0.03073 0.0287 0.0309 0.03055 C 0.0309 0.03086 0.03021 0.03333 0.02969 0.03395 C 0.03038 0.03518 0.02864 0.03518 0.02864 0.03549 C 0.02743 0.03518 0.02726 0.03642 0.02812 0.03672 C 0.02691 0.03611 0.02656 0.03703 0.02795 0.03672 C 0.02569 0.0395 0.02482 0.04012 0.02569 0.04413 C 0.02604 0.04351 0.02882 0.04598 0.02916 0.04629 C 0.03264 0.04629 0.03524 0.04691 0.03732 0.04598 C 0.03663 0.04475 0.03646 0.04413 0.0368 0.04321 C 0.03802 0.04321 0.03993 0.04444 0.04028 0.04475 C 0.04028 0.04568 0.04097 0.04598 0.04184 0.04506 C 0.04219 0.0466 0.04201 0.04629 0.04219 0.04722 C 0.04236 0.04753 0.04357 0.04691 0.04288 0.04722 C 0.0441 0.05185 0.04219 0.05185 0.03976 0.05401 C 0.03785 0.05648 0.03785 0.05617 0.03715 0.05493 C 0.0368 0.05833 0.0368 0.05864 0.03663 0.05895 C 0.03715 0.05926 0.03663 0.06142 0.03663 0.06234 C 0.03663 0.06265 0.03819 0.06419 0.03837 0.06419 L 0.04514 0.06574 C 0.04618 0.06605 0.04705 0.06234 0.04757 0.06512 C 0.05156 0.06203 0.04826 0.05833 0.04948 0.05432 C 0.05017 0.0537 0.05017 0.05493 0.05087 0.05524 C 0.05555 0.05956 0.05191 0.05709 0.05399 0.05864 C 0.05555 0.05833 0.05451 0.05926 0.05469 0.05895 C 0.05451 0.0608 0.05399 0.06265 0.05295 0.06172 C 0.05295 0.06389 0.05243 0.06358 0.05121 0.06389 C 0.05104 0.06265 0.04896 0.06358 0.04896 0.06389 C 0.04774 0.06574 0.04809 0.06666 0.04791 0.06635 C 0.04774 0.06605 0.04878 0.06728 0.04774 0.06635 C 0.04722 0.06821 0.04687 0.0645 0.04722 0.06512 C 0.04809 0.06944 0.04635 0.07129 0.04757 0.07284 C 0.04705 0.07345 0.04757 0.07191 0.04774 0.07191 C 0.04844 0.07345 0.0493 0.075 0.05069 0.07561 C 0.05226 0.07592 0.05243 0.07561 0.05364 0.0753 C 0.05382 0.0753 0.05399 0.07438 0.05416 0.07469 C 0.05555 0.07253 0.05434 0.07376 0.05486 0.07253 C 0.0566 0.06975 0.05764 0.06851 0.05798 0.06851 C 0.05833 0.06728 0.05833 0.06697 0.05868 0.06574 C 0.05955 0.06481 0.05903 0.06574 0.0592 0.06543 C 0.05972 0.06481 0.06059 0.06389 0.06198 0.06327 C 0.06198 0.06111 0.06041 0.06296 0.06215 0.06111 C 0.0625 0.05864 0.06337 0.06142 0.06267 0.06172 C 0.06319 0.06234 0.06371 0.06327 0.06476 0.06358 C 0.06337 0.0645 0.0625 0.06666 0.06319 0.0679 C 0.06337 0.06821 0.06371 0.0679 0.06406 0.06605 C 0.06545 0.06975 0.06458 0.07006 0.06371 0.07191 C 0.06371 0.07253 0.06319 0.07284 0.06267 0.0716 C 0.06267 0.07191 0.06232 0.07438 0.06215 0.07376 C 0.06146 0.07561 0.06163 0.07407 0.0618 0.07469 " pathEditMode="relative" rAng="540000" ptsTypes="AAAAAAAAAAAAAAAAAAAAAAAAAAAAAAAAAAAAAAAAAAAAAAAAAAAAAAAAAAAAAAAAAAAAAAAAAAAAAAAAAA">
                                      <p:cBhvr>
                                        <p:cTn id="32" dur="4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373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0.0003 L -2.77778E-6 0.00061 C 0.00139 4.19753E-6 0.00226 -0.00093 0.00348 0.0003 C 0.00382 0.0003 0.004 0.00154 0.00434 0.00154 C 0.00504 0.00154 0.00608 0.00246 0.00608 0.00277 C 0.00625 0.00277 0.0066 0.00277 0.0066 0.00339 C 0.00677 0.0037 0.00677 0.00401 0.00695 0.00463 C 0.00695 0.00493 0.00712 0.00524 0.00712 0.00555 C 0.00677 0.00648 0.00677 0.00771 0.00643 0.00864 C 0.00608 0.00987 0.00521 0.01142 0.00504 0.01172 L 0.00365 0.01358 C 0.00382 0.0145 0.00365 0.01543 0.00417 0.01635 C 0.00434 0.01666 0.00486 0.01697 0.00521 0.01635 C 0.00625 0.01759 0.00747 0.0179 0.00851 0.01697 C 0.00938 0.01821 0.01146 0.01882 0.01268 0.01851 C 0.01354 0.01821 0.01337 0.01697 0.0132 0.01605 C 0.0132 0.01574 0.01268 0.01605 0.01233 0.01605 C 0.01163 0.01512 0.01059 0.01512 0.00973 0.01481 C 0.00955 0.01543 0.00955 0.01605 0.00973 0.01666 C 0.01007 0.01697 0.01059 0.01728 0.01077 0.01759 C 0.01111 0.01759 0.01129 0.01821 0.01146 0.01851 C 0.01181 0.01882 0.01216 0.01882 0.0125 0.01913 C 0.01389 0.02067 0.01389 0.02098 0.01493 0.02129 C 0.01493 0.02191 0.01511 0.02253 0.01511 0.02284 C 0.01493 0.02407 0.01441 0.0253 0.01407 0.02623 C 0.01407 0.02654 0.01389 0.02716 0.01354 0.02716 C 0.01268 0.02777 0.01181 0.02839 0.01111 0.02901 C 0.00973 0.03086 0.0099 0.03055 0.0092 0.03179 C 0.00955 0.03179 0.0099 0.03271 0.01025 0.0324 C 0.01059 0.03179 0.01059 0.03117 0.01077 0.03055 C 0.01094 0.03024 0.01129 0.02993 0.01146 0.02963 C 0.01163 0.02963 0.01163 0.02932 0.01163 0.02901 C 0.01181 0.02839 0.01198 0.02808 0.01216 0.02777 C 0.0125 0.02685 0.01337 0.02376 0.01372 0.02314 C 0.01459 0.02253 0.0158 0.02407 0.01684 0.02438 C 0.01875 0.02469 0.02032 0.025 0.02223 0.0253 C 0.0217 0.02623 0.02188 0.02716 0.02153 0.02746 C 0.02101 0.02808 0.02084 0.02839 0.02066 0.0287 C 0.02049 0.02901 0.02032 0.02963 0.02014 0.02993 C 0.01979 0.03024 0.01893 0.03271 0.01893 0.03302 C 0.01875 0.03333 0.01858 0.03395 0.01841 0.03487 C 0.01841 0.03518 0.01823 0.0358 0.01823 0.03611 C 0.01823 0.03642 0.01841 0.03672 0.01823 0.03703 C 0.02014 0.03703 0.02205 0.03734 0.02431 0.03703 C 0.02604 0.03703 0.02587 0.03672 0.02743 0.03642 C 0.02813 0.03642 0.02865 0.03642 0.02917 0.03611 C 0.02986 0.03703 0.03073 0.03703 0.03125 0.03796 C 0.03177 0.03827 0.03212 0.03981 0.03282 0.04074 C 0.03334 0.04197 0.03368 0.04228 0.03403 0.04321 C 0.03403 0.04413 0.0342 0.04475 0.03438 0.04567 C 0.03438 0.04598 0.03455 0.04629 0.03455 0.0466 C 0.03507 0.04907 0.03455 0.0466 0.0349 0.04876 C 0.03507 0.05 0.0349 0.05154 0.03507 0.05277 C 0.0349 0.05308 0.0349 0.05339 0.03507 0.0537 C 0.03542 0.0537 0.03577 0.05432 0.03611 0.05463 C 0.03889 0.05432 0.03854 0.05524 0.03959 0.05339 C 0.03976 0.05277 0.03976 0.05308 0.03993 0.05246 C 0.03959 0.04351 0.04167 0.04259 0.03716 0.03765 C 0.03698 0.03765 0.03646 0.03765 0.03611 0.03734 C 0.03438 0.03703 0.03247 0.03672 0.03073 0.03703 C 0.03056 0.03703 0.03056 0.03765 0.03038 0.03796 C 0.03038 0.03981 0.03004 0.04166 0.03021 0.04382 C 0.03038 0.04444 0.03177 0.0466 0.03212 0.04691 C 0.03264 0.04753 0.03282 0.04753 0.03316 0.04753 C 0.03594 0.05061 0.03368 0.04814 0.03629 0.0503 C 0.03681 0.05092 0.03733 0.05123 0.03785 0.05185 C 0.03837 0.05216 0.03889 0.05216 0.03941 0.05277 C 0.03959 0.05277 0.03993 0.05277 0.04011 0.05277 L 0.04219 0.05493 C 0.04271 0.05617 0.04306 0.05679 0.04358 0.05802 C 0.04462 0.05987 0.04393 0.05926 0.04393 0.06142 C 0.04427 0.06728 0.04375 0.06481 0.04445 0.06759 C 0.04896 0.0679 0.05348 0.06821 0.05799 0.06851 C 0.05886 0.06851 0.0599 0.06821 0.06059 0.06759 L 0.06163 0.06666 C 0.06111 0.06265 0.06216 0.06327 0.06059 0.06049 C 0.06025 0.06018 0.06007 0.05956 0.05973 0.05926 C 0.05938 0.05926 0.05903 0.05926 0.05868 0.05895 C 0.05747 0.0608 0.05782 0.05987 0.05729 0.06172 C 0.05729 0.06358 0.05695 0.06481 0.05729 0.06635 C 0.05747 0.06697 0.05816 0.06821 0.05816 0.06851 C 0.05851 0.06944 0.05834 0.07006 0.05886 0.07191 C 0.05903 0.07222 0.05886 0.07314 0.0592 0.07345 L 0.05973 0.075 C 0.05973 0.0753 0.05973 0.07685 0.06007 0.07746 C 0.06025 0.07808 0.06094 0.07808 0.06129 0.0787 C 0.06216 0.0787 0.06302 0.0787 0.06389 0.0787 C 0.06528 0.07839 0.06493 0.075 0.06511 0.07438 C 0.06545 0.0716 0.06528 0.07253 0.06667 0.07037 C 0.06632 0.06851 0.06598 0.06697 0.06563 0.06512 C 0.0658 0.06481 0.06528 0.06327 0.06493 0.06388 C 0.06424 0.06358 0.06354 0.06296 0.06285 0.06265 C 0.06094 0.06111 0.06233 0.06172 0.06025 0.0608 C 0.06007 0.06018 0.0592 0.05895 0.05938 0.05833 C 0.05938 0.05771 0.0592 0.05709 0.05973 0.05648 C 0.06007 0.05617 0.06094 0.05679 0.06146 0.05679 C 0.06198 0.05648 0.06216 0.05679 0.0625 0.05679 C 0.06372 0.05648 0.06493 0.05709 0.06615 0.05709 C 0.0665 0.05679 0.06684 0.05648 0.06719 0.05463 C 0.06754 0.05586 0.06823 0.05463 0.06823 0.05493 C 0.06875 0.05802 0.06823 0.05308 0.06841 0.05926 C 0.06841 0.05956 0.06875 0.06111 0.06893 0.06142 C 0.0691 0.06234 0.06945 0.06296 0.06979 0.06388 C 0.06997 0.0645 0.07014 0.06481 0.07014 0.06574 C 0.07032 0.06605 0.07032 0.06635 0.07049 0.06635 C 0.07049 0.06666 0.07084 0.06697 0.07118 0.06728 C 0.07049 0.06851 0.07049 0.06975 0.06997 0.07037 C 0.06962 0.07067 0.06893 0.07067 0.06841 0.06975 C 0.06806 0.07098 0.06771 0.07098 0.06754 0.07129 C 0.06702 0.07129 0.06667 0.07191 0.06615 0.07129 C 0.06598 0.0716 0.06545 0.0716 0.06528 0.0716 C 0.06493 0.0716 0.06441 0.07129 0.06424 0.07191 C 0.06389 0.07222 0.06389 0.07253 0.06372 0.07284 C 0.06389 0.07314 0.06407 0.07314 0.06407 0.07376 C 0.06407 0.07407 0.06407 0.07438 0.06424 0.07438 C 0.06441 0.075 0.06476 0.0753 0.06511 0.07592 C 0.06511 0.07685 0.06511 0.07623 0.06563 0.07716 " pathEditMode="relative" rAng="360000" ptsTypes="AAAAAAAAAAAAAAAAAAAAAAAAAAAAAAAAAAAAAAAAAAAAAAAAAAAAAAAAAAAAAAAAAAAAAAAAAAAAAAAAAAAAAAAAAAAAAAAAAAAAAAAAAAAAAAAAAAAAA">
                                      <p:cBhvr>
                                        <p:cTn id="37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4" y="3951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712 -0.01451 L 0.00695 -0.0142 C 0.00712 -0.01358 0.00695 -0.01266 0.00781 -0.01111 C 0.00764 -0.01081 0.00885 -0.0105 0.0099 -0.00988 C 0.01094 -0.00957 0.01042 -0.00926 0.01094 -0.00895 C 0.01302 -0.0071 0.01528 -0.00587 0.01754 -0.00494 C 0.01649 -0.00278 0.01771 -0.00494 0.01649 -0.00247 C 0.01615 -0.00247 0.01684 -0.00216 0.0158 -0.00185 C 0.01458 -0.00093 0.0158 -0.00247 0.01441 -0.00124 C 0.01406 -0.00062 0.01389 -0.00031 0.01354 0.00031 C 0.01337 0.00061 0.0132 0.00092 0.01285 0.00185 L 0.01215 0.00216 C 0.01215 0.00216 0.01181 0.00278 0.0125 0.0037 C 0.01215 0.00494 0.01354 0.00586 0.01458 0.00648 C 0.01597 0.0071 0.01701 0.0074 0.01701 0.00802 C 0.01771 0.00833 0.01823 0.00957 0.01858 0.01018 C 0.01962 0.0108 0.02326 0.01358 0.02361 0.01389 C 0.02431 0.01389 0.02413 0.01327 0.02431 0.01234 C 0.02448 0.01111 0.02431 0.00957 0.02361 0.00833 C 0.02396 0.00802 0.02309 0.0071 0.02344 0.00617 C 0.02344 0.00648 0.02257 0.00586 0.02222 0.00555 C 0.02309 0.00586 0.02153 0.00494 0.02101 0.00463 C 0.02153 0.00401 0.02014 0.00339 0.02222 0.0037 C 0.01788 0.00092 0.01962 0.00308 0.01736 0.00061 C 0.01615 2.59259E-6 0.01493 -0.00185 0.01424 -0.00124 C 0.0125 0.00031 0.01215 0.00555 0.01285 0.00802 C 0.01302 0.00957 0.01285 0.00957 0.0132 0.00987 C 0.01372 0.01018 0.01389 0.01049 0.01476 0.01049 C 0.01493 0.0108 0.01632 0.01173 0.01719 0.01265 C 0.01771 0.01327 0.01788 0.01481 0.01875 0.01574 C 0.01754 0.01697 0.01736 0.01821 0.01667 0.01944 C 0.01719 0.02006 0.01597 0.02037 0.01545 0.02068 C 0.01302 0.02315 0.01493 0.02129 0.01372 0.02284 C 0.0132 0.02284 0.01233 0.02592 0.0125 0.02685 C 0.01337 0.02716 0.01424 0.02716 0.01441 0.02747 C 0.01458 0.02716 0.01545 0.02716 0.01528 0.02654 C 0.01545 0.02685 0.01563 0.02592 0.01545 0.02623 C 0.01667 0.02407 0.01667 0.02561 0.01684 0.02376 C 0.01736 0.02068 0.01858 0.01759 0.01875 0.01481 C 0.01875 0.01358 0.02083 0.01327 0.01979 0.01296 C 0.02014 0.01296 0.02049 0.01389 0.02101 0.0145 C 0.02135 0.01481 0.02188 0.01574 0.02205 0.01636 C 0.02292 0.01728 0.02274 0.01728 0.02292 0.01728 C 0.02379 0.01821 0.02483 0.02099 0.02517 0.02191 C 0.02552 0.02253 0.02552 0.02315 0.0257 0.02407 C 0.02587 0.02469 0.02622 0.02561 0.02622 0.02654 C 0.02622 0.02685 0.02622 0.02716 0.02622 0.02778 C 0.02656 0.03086 0.02708 0.02839 0.02674 0.03055 C 0.02674 0.03148 0.02674 0.0321 0.02656 0.03333 C 0.0257 0.03333 0.02552 0.03302 0.02552 0.03364 C 0.02431 0.03549 0.02552 0.03364 0.02535 0.03549 C 0.02431 0.03673 0.02379 0.03858 0.02396 0.03981 C 0.02379 0.04043 0.02431 0.04074 0.025 0.04074 C 0.02483 0.04136 0.02552 0.04259 0.02587 0.04228 C 0.02656 0.0429 0.02656 0.04321 0.02795 0.04352 C 0.02882 0.04444 0.0309 0.04568 0.03281 0.04691 C 0.03316 0.04722 0.03403 0.04753 0.03368 0.04784 C 0.03455 0.04722 0.03472 0.0466 0.03524 0.04599 L 0.03594 0.04568 C 0.03629 0.04537 0.03629 0.04413 0.03837 0.04506 C 0.03663 0.04352 0.0375 0.0429 0.03698 0.04228 C 0.03733 0.04228 0.03715 0.04166 0.0375 0.04136 C 0.0375 0.04166 0.03785 0.04166 0.0382 0.04166 C 0.03976 0.04259 0.04097 0.04352 0.04271 0.04444 C 0.04583 0.04599 0.04288 0.04506 0.04566 0.04691 C 0.04635 0.04784 0.0474 0.04845 0.04879 0.04876 C 0.04861 0.04938 0.04879 0.05 0.04931 0.05061 C 0.04931 0.05092 0.04948 0.05061 0.04983 0.05092 C 0.05 0.05123 0.0507 0.05123 0.04983 0.05185 C 0.05 0.05308 0.04983 0.05278 0.05052 0.05308 C 0.04965 0.0537 0.04913 0.05648 0.04861 0.0571 C 0.04844 0.0571 0.04844 0.05833 0.04757 0.05771 C 0.0474 0.05802 0.04722 0.05864 0.04722 0.05987 C 0.04688 0.05987 0.04705 0.06018 0.04618 0.06049 C 0.04583 0.06296 0.04549 0.06481 0.04514 0.06759 C 0.04514 0.0679 0.04618 0.06852 0.04549 0.06852 C 0.04583 0.06882 0.04705 0.07037 0.04722 0.07099 C 0.04809 0.07099 0.04879 0.0716 0.04948 0.0716 C 0.05122 0.07191 0.05139 0.07006 0.05243 0.06913 C 0.05191 0.06852 0.05208 0.06759 0.0526 0.06728 C 0.0526 0.06636 0.05295 0.06574 0.05295 0.06512 C 0.0533 0.06358 0.05347 0.06265 0.05347 0.06142 C 0.05451 0.06173 0.0533 0.06049 0.0533 0.05987 C 0.05313 0.05957 0.05243 0.0574 0.05278 0.0574 C 0.05208 0.05648 0.05243 0.05586 0.05156 0.05555 C 0.05243 0.05586 0.05122 0.05524 0.05191 0.05524 C 0.05191 0.05555 0.05486 0.05555 0.05504 0.05617 C 0.05556 0.05586 0.05538 0.05524 0.05573 0.05555 C 0.05642 0.05555 0.05712 0.05679 0.05747 0.0571 " pathEditMode="relative" rAng="1140000" ptsTypes="AAAAAAAAAAAAAAAAAAAAAAAAAAAAAAAAAAAAAAAAAAAAAAAAAAAAAAAAAAAAAAAAAAAAAAAAAAAAAAAAAAAAAAAAA">
                                      <p:cBhvr>
                                        <p:cTn id="42" dur="4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447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-2.59259E-6 L -3.33333E-6 0.00031 C 0.00052 -0.00061 0.00139 -0.00092 0.00191 -0.00154 C 0.00226 -0.00154 0.00261 -0.00185 0.00278 -0.00216 C 0.00313 -0.00278 0.0033 -0.00339 0.00348 -0.00432 C 0.00417 -0.00864 0.004 -0.00648 0.00348 -0.0145 C 0.00348 -0.01543 0.00313 -0.01574 0.00278 -0.01666 C 0.00261 -0.01697 0.00261 -0.01728 0.00243 -0.0179 C 0.00261 -0.01821 0.00243 -0.01882 0.00278 -0.01882 C 0.00417 -0.01975 0.00556 -0.01882 0.0066 -0.01821 C 0.00695 -0.0179 0.0073 -0.01728 0.00747 -0.01728 C 0.00764 -0.01666 0.00764 -0.01636 0.00764 -0.01605 C 0.00782 -0.01419 0.00782 -0.01203 0.00799 -0.01018 C 0.00851 -0.01018 0.0092 -0.01018 0.00973 -0.01049 C 0.01007 -0.0108 0.01025 -0.01111 0.01059 -0.01173 C 0.01077 -0.01173 0.01111 -0.01203 0.01129 -0.01234 C 0.01146 -0.01327 0.01181 -0.01419 0.01181 -0.01512 C 0.01268 -0.02191 0.01042 -0.01913 0.01806 -0.01852 C 0.01823 -0.01821 0.01823 -0.01759 0.01841 -0.01728 C 0.01858 -0.01574 0.01823 -0.01419 0.01893 -0.01327 C 0.01927 -0.01265 0.01962 -0.01419 0.01997 -0.0145 C 0.02014 -0.01512 0.02032 -0.01543 0.02049 -0.01605 C 0.02066 -0.01636 0.02084 -0.01666 0.02101 -0.01728 C 0.02101 -0.01759 0.02101 -0.01821 0.02118 -0.01852 C 0.02275 -0.02222 0.02309 -0.02068 0.02726 -0.02099 C 0.02743 -0.0216 0.02778 -0.02191 0.02778 -0.02253 C 0.02778 -0.02315 0.02761 -0.02438 0.02726 -0.02376 C 0.02674 -0.02345 0.02709 -0.02253 0.02691 -0.02191 C 0.02726 -0.01821 0.02639 -0.01821 0.02795 -0.0179 C 0.0283 -0.01759 0.02865 -0.01759 0.029 -0.01728 C 0.03039 -0.01759 0.03143 -0.01728 0.03247 -0.01852 C 0.03264 -0.01882 0.03282 -0.01882 0.03299 -0.01944 C 0.03299 -0.01975 0.03316 -0.02006 0.03316 -0.02037 C 0.03334 -0.02129 0.03299 -0.02284 0.03351 -0.02315 C 0.03386 -0.02345 0.03611 -0.02191 0.03629 -0.0216 C 0.03768 -0.0216 0.03907 -0.02129 0.04028 -0.02191 C 0.0408 -0.02222 0.04045 -0.02315 0.0408 -0.02376 C 0.04115 -0.02561 0.04115 -0.02531 0.04202 -0.02654 C 0.04323 -0.03117 0.04271 -0.03055 0.04306 -0.02376 C 0.0441 -0.02407 0.04618 -0.02376 0.04723 -0.025 C 0.04931 -0.02685 0.04618 -0.02531 0.04861 -0.02654 C 0.04879 -0.02654 0.04896 -0.02747 0.04931 -0.02747 C 0.05018 -0.02747 0.05018 -0.02623 0.05035 -0.02561 C 0.05052 -0.02531 0.0507 -0.025 0.05087 -0.02469 C 0.05261 -0.025 0.05209 -0.02469 0.05278 -0.02531 " pathEditMode="relative" rAng="0" ptsTypes="AAAAAAAAAAAAAAAAAAAAAAAAAAAAAAAAAAAAAAAAAAAAA">
                                      <p:cBhvr>
                                        <p:cTn id="4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48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4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33 -0.00123 L -0.0033 -0.00093 C -0.00278 -0.00216 -0.00208 -0.00278 -0.00173 -0.0037 C -0.00121 -0.00463 -0.00087 -0.00586 -0.00087 -0.00679 C -0.00104 -0.00957 -0.00173 -0.01265 -0.00243 -0.01543 C -0.00295 -0.01759 -0.00538 -0.01975 -0.00607 -0.02099 L -0.00712 -0.02315 C -0.00746 -0.02593 -0.00781 -0.02716 -0.00712 -0.03086 C -0.00694 -0.03117 -0.00642 -0.03117 -0.00607 -0.03148 C -0.0059 -0.03117 -0.00555 -0.03086 -0.00538 -0.03086 C -0.00521 -0.03056 -0.00521 -0.02994 -0.00503 -0.02994 C -0.00486 -0.02901 -0.00451 -0.02809 -0.00434 -0.02716 C -0.00416 -0.02593 -0.00416 -0.02438 -0.00382 -0.02315 C -0.00364 -0.02284 -0.00312 -0.02284 -0.00295 -0.02284 C -0.0026 -0.02253 -0.00243 -0.02191 -0.00226 -0.02191 C 0.00035 -0.02222 0.00313 -0.02191 0.00556 -0.02315 C 0.00625 -0.02346 0.0059 -0.02469 0.0059 -0.02562 C 0.0059 -0.02623 0.0059 -0.02685 0.00556 -0.02716 C 0.00521 -0.02809 0.00452 -0.02839 0.00382 -0.0287 C 0.00382 -0.02839 0.00382 -0.02778 0.00399 -0.02747 C 0.00747 -0.025 0.00834 -0.02593 0.01268 -0.02623 C 0.01285 -0.02654 0.0132 -0.02716 0.01337 -0.02747 C 0.01354 -0.02809 0.01337 -0.02901 0.01372 -0.02994 C 0.01389 -0.02994 0.01511 -0.03086 0.01545 -0.03148 C 0.0158 -0.03179 0.01597 -0.0321 0.01632 -0.03272 C 0.01649 -0.03272 0.01649 -0.03333 0.01684 -0.03364 C 0.01702 -0.03364 0.01754 -0.03395 0.01788 -0.03426 C 0.01771 -0.03395 0.01736 -0.03364 0.01736 -0.03302 C 0.01702 -0.03272 0.01719 -0.03148 0.01684 -0.03117 L 0.01545 -0.02994 C 0.01545 -0.02932 0.01511 -0.02901 0.01528 -0.0287 C 0.0158 -0.02716 0.01667 -0.02716 0.01754 -0.02716 C 0.01997 -0.02716 0.02222 -0.02716 0.02465 -0.02716 C 0.02483 -0.02716 0.02518 -0.02747 0.02535 -0.02747 C 0.0257 -0.02809 0.02604 -0.02839 0.02639 -0.0287 C 0.02656 -0.02932 0.02674 -0.02994 0.02674 -0.03025 C 0.02674 -0.03179 0.02604 -0.03364 0.02639 -0.03488 C 0.02656 -0.03549 0.02726 -0.03549 0.02778 -0.03549 C 0.03281 -0.03611 0.03802 -0.03642 0.04323 -0.03642 C 0.04514 -0.03056 0.04531 -0.03302 0.03785 -0.03302 " pathEditMode="relative" rAng="0" ptsTypes="AAAAAAAAAAAAAAAAAAAAAAAAAAAAAAAAAAAAAAAA">
                                      <p:cBhvr>
                                        <p:cTn id="5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" y="-175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73 0.00309 L 0.00173 0.0034 C 0.00312 0.00278 0.00468 0.00278 0.00607 0.00247 C 0.00694 0.00247 0.0085 0.00278 0.00868 0.00185 C 0.00937 -0.00154 0.0085 -0.00494 0.0085 -0.00895 C 0.00868 -0.01111 0.00798 -0.01204 0.00955 -0.01296 C 0.00972 -0.01296 0.01024 -0.01296 0.01059 -0.01327 L 0.01284 -0.01296 C 0.01319 -0.01265 0.01371 -0.01018 0.01389 -0.00926 C 0.0151 -0.00957 0.01649 -0.00957 0.01753 -0.01049 C 0.01788 -0.0108 0.01771 -0.01142 0.01788 -0.01173 C 0.01805 -0.01234 0.01823 -0.01327 0.0184 -0.01389 C 0.0184 -0.0142 0.01857 -0.01574 0.01892 -0.01605 C 0.01892 -0.01667 0.01927 -0.01728 0.01944 -0.01728 C 0.02031 -0.01667 0.02048 -0.01636 0.02153 -0.01543 C 0.02187 -0.01481 0.02222 -0.0142 0.02257 -0.01389 C 0.02257 -0.01358 0.02257 -0.01296 0.02274 -0.01296 C 0.02309 -0.01234 0.02343 -0.01234 0.02378 -0.01234 C 0.02482 -0.01234 0.02569 -0.01265 0.02673 -0.01296 C 0.02708 -0.01296 0.02743 -0.01296 0.02778 -0.01327 C 0.03021 -0.01543 0.0283 -0.01512 0.02934 -0.01883 C 0.02951 -0.01975 0.03003 -0.02006 0.03038 -0.02006 C 0.0309 -0.02037 0.03194 -0.02068 0.03194 -0.02037 C 0.03229 -0.02037 0.03281 -0.02006 0.03298 -0.01944 C 0.03403 -0.01512 0.03194 -0.01605 0.03455 -0.01574 C 0.03698 -0.01574 0.03941 -0.01574 0.04184 -0.01605 C 0.04201 -0.01636 0.04201 -0.01697 0.04201 -0.01728 C 0.04253 -0.01975 0.04271 -0.02191 0.04305 -0.02438 C 0.04479 -0.02407 0.0467 -0.02469 0.04826 -0.02407 C 0.04878 -0.02376 0.04896 -0.0216 0.04913 -0.02129 C 0.04965 -0.01852 0.04913 -0.01913 0.05087 -0.01883 C 0.05156 -0.01883 0.05243 -0.01913 0.05295 -0.01944 C 0.05347 -0.01975 0.05382 -0.01975 0.05399 -0.02006 C 0.05434 -0.02068 0.05416 -0.02191 0.05434 -0.02253 C 0.05468 -0.02469 0.05451 -0.02253 0.05451 -0.02469 " pathEditMode="relative" rAng="0" ptsTypes="AAAAAAAAAAAAAAAAAAAAAAAAAAAAAAAAAAA">
                                      <p:cBhvr>
                                        <p:cTn id="5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38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61111E-6 -3.7037E-6 L 0.48646 -0.1780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23" y="-892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9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repeatCount="indefinite" accel="50000" decel="5000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4.72222E-6 -4.07407E-6 L 0.48733 -0.17777 " pathEditMode="relative" rAng="0" ptsTypes="AA">
                                      <p:cBhvr>
                                        <p:cTn id="67" dur="1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8" y="-888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repeatCount="indefinite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3.05556E-6 1.23457E-7 L 0.48733 -0.1762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8" y="-8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0" dur="5016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04" repeatCount="30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60" grpId="0" uiExpand="1" build="allAtOnce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roup 206"/>
          <p:cNvGrpSpPr/>
          <p:nvPr/>
        </p:nvGrpSpPr>
        <p:grpSpPr>
          <a:xfrm>
            <a:off x="136163" y="1652149"/>
            <a:ext cx="4478865" cy="1687025"/>
            <a:chOff x="2901687" y="1819148"/>
            <a:chExt cx="5902372" cy="2223209"/>
          </a:xfrm>
        </p:grpSpPr>
        <p:sp>
          <p:nvSpPr>
            <p:cNvPr id="208" name="Rectangle 244"/>
            <p:cNvSpPr>
              <a:spLocks noChangeArrowheads="1"/>
            </p:cNvSpPr>
            <p:nvPr/>
          </p:nvSpPr>
          <p:spPr bwMode="auto">
            <a:xfrm>
              <a:off x="6225237" y="1819148"/>
              <a:ext cx="122554" cy="691932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09" name="Rectangle 234"/>
            <p:cNvSpPr>
              <a:spLocks noChangeArrowheads="1"/>
            </p:cNvSpPr>
            <p:nvPr/>
          </p:nvSpPr>
          <p:spPr bwMode="auto">
            <a:xfrm>
              <a:off x="6135544" y="2992595"/>
              <a:ext cx="407196" cy="9291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10" name="Line 235"/>
            <p:cNvSpPr>
              <a:spLocks noChangeShapeType="1"/>
            </p:cNvSpPr>
            <p:nvPr/>
          </p:nvSpPr>
          <p:spPr bwMode="auto">
            <a:xfrm>
              <a:off x="5916132" y="1821079"/>
              <a:ext cx="733347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11" name="Rectangle 236"/>
            <p:cNvSpPr>
              <a:spLocks noChangeArrowheads="1"/>
            </p:cNvSpPr>
            <p:nvPr/>
          </p:nvSpPr>
          <p:spPr bwMode="auto">
            <a:xfrm>
              <a:off x="3836667" y="3125051"/>
              <a:ext cx="4896233" cy="484353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12" name="Rectangle 237"/>
            <p:cNvSpPr>
              <a:spLocks noChangeArrowheads="1"/>
            </p:cNvSpPr>
            <p:nvPr/>
          </p:nvSpPr>
          <p:spPr bwMode="auto">
            <a:xfrm>
              <a:off x="3897944" y="3160636"/>
              <a:ext cx="4777631" cy="413183"/>
            </a:xfrm>
            <a:prstGeom prst="rect">
              <a:avLst/>
            </a:prstGeom>
            <a:pattFill prst="pct20">
              <a:fgClr>
                <a:schemeClr val="accent4"/>
              </a:fgClr>
              <a:bgClr>
                <a:schemeClr val="bg1"/>
              </a:bgClr>
            </a:pattFill>
            <a:ln w="2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50" dirty="0"/>
            </a:p>
          </p:txBody>
        </p:sp>
        <p:sp>
          <p:nvSpPr>
            <p:cNvPr id="213" name="Rectangle 238"/>
            <p:cNvSpPr>
              <a:spLocks noChangeArrowheads="1"/>
            </p:cNvSpPr>
            <p:nvPr/>
          </p:nvSpPr>
          <p:spPr bwMode="auto">
            <a:xfrm>
              <a:off x="3959221" y="3182383"/>
              <a:ext cx="4653101" cy="367713"/>
            </a:xfrm>
            <a:prstGeom prst="rect">
              <a:avLst/>
            </a:prstGeom>
            <a:solidFill>
              <a:srgbClr val="FFFFFF"/>
            </a:solidFill>
            <a:ln w="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14" name="Rectangle 239"/>
            <p:cNvSpPr>
              <a:spLocks noChangeArrowheads="1"/>
            </p:cNvSpPr>
            <p:nvPr/>
          </p:nvSpPr>
          <p:spPr bwMode="auto">
            <a:xfrm>
              <a:off x="3749693" y="3119120"/>
              <a:ext cx="96857" cy="92323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15" name="Rectangle 240"/>
            <p:cNvSpPr>
              <a:spLocks noChangeArrowheads="1"/>
            </p:cNvSpPr>
            <p:nvPr/>
          </p:nvSpPr>
          <p:spPr bwMode="auto">
            <a:xfrm>
              <a:off x="6161240" y="2504288"/>
              <a:ext cx="245108" cy="717634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16" name="Rectangle 243"/>
            <p:cNvSpPr>
              <a:spLocks noChangeArrowheads="1"/>
            </p:cNvSpPr>
            <p:nvPr/>
          </p:nvSpPr>
          <p:spPr bwMode="auto">
            <a:xfrm>
              <a:off x="8705225" y="3119120"/>
              <a:ext cx="98834" cy="92323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17" name="Rectangle 245"/>
            <p:cNvSpPr>
              <a:spLocks noChangeArrowheads="1"/>
            </p:cNvSpPr>
            <p:nvPr/>
          </p:nvSpPr>
          <p:spPr bwMode="auto">
            <a:xfrm>
              <a:off x="2901687" y="2706239"/>
              <a:ext cx="904864" cy="547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685800"/>
              <a:r>
                <a:rPr lang="en-US" sz="1350" dirty="0">
                  <a:solidFill>
                    <a:srgbClr val="C00000"/>
                  </a:solidFill>
                  <a:latin typeface="Arial" charset="0"/>
                </a:rPr>
                <a:t>Pulsed</a:t>
              </a:r>
            </a:p>
            <a:p>
              <a:pPr defTabSz="685800"/>
              <a:r>
                <a:rPr lang="en-US" sz="1350" dirty="0">
                  <a:solidFill>
                    <a:srgbClr val="C00000"/>
                  </a:solidFill>
                  <a:latin typeface="Arial" charset="0"/>
                </a:rPr>
                <a:t>Protons</a:t>
              </a:r>
            </a:p>
          </p:txBody>
        </p:sp>
        <p:sp>
          <p:nvSpPr>
            <p:cNvPr id="218" name="Rectangle 246"/>
            <p:cNvSpPr>
              <a:spLocks noChangeArrowheads="1"/>
            </p:cNvSpPr>
            <p:nvPr/>
          </p:nvSpPr>
          <p:spPr bwMode="auto">
            <a:xfrm>
              <a:off x="3959221" y="3230317"/>
              <a:ext cx="4653100" cy="298033"/>
            </a:xfrm>
            <a:prstGeom prst="rect">
              <a:avLst/>
            </a:prstGeom>
            <a:pattFill prst="pct75">
              <a:fgClr>
                <a:schemeClr val="accent4"/>
              </a:fgClr>
              <a:bgClr>
                <a:schemeClr val="bg1"/>
              </a:bgClr>
            </a:pattFill>
            <a:ln w="2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50" dirty="0"/>
            </a:p>
          </p:txBody>
        </p:sp>
        <p:cxnSp>
          <p:nvCxnSpPr>
            <p:cNvPr id="219" name="Straight Arrow Connector 218"/>
            <p:cNvCxnSpPr/>
            <p:nvPr/>
          </p:nvCxnSpPr>
          <p:spPr bwMode="auto">
            <a:xfrm>
              <a:off x="2966197" y="3385587"/>
              <a:ext cx="686993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6" name="Freeform 225"/>
          <p:cNvSpPr/>
          <p:nvPr/>
        </p:nvSpPr>
        <p:spPr>
          <a:xfrm>
            <a:off x="1406440" y="1076664"/>
            <a:ext cx="159012" cy="327660"/>
          </a:xfrm>
          <a:custGeom>
            <a:avLst/>
            <a:gdLst>
              <a:gd name="connsiteX0" fmla="*/ 0 w 209550"/>
              <a:gd name="connsiteY0" fmla="*/ 412750 h 431800"/>
              <a:gd name="connsiteX1" fmla="*/ 139700 w 209550"/>
              <a:gd name="connsiteY1" fmla="*/ 431800 h 431800"/>
              <a:gd name="connsiteX2" fmla="*/ 25400 w 209550"/>
              <a:gd name="connsiteY2" fmla="*/ 311150 h 431800"/>
              <a:gd name="connsiteX3" fmla="*/ 139700 w 209550"/>
              <a:gd name="connsiteY3" fmla="*/ 323850 h 431800"/>
              <a:gd name="connsiteX4" fmla="*/ 209550 w 209550"/>
              <a:gd name="connsiteY4" fmla="*/ 31750 h 431800"/>
              <a:gd name="connsiteX5" fmla="*/ 209550 w 209550"/>
              <a:gd name="connsiteY5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550" h="431800">
                <a:moveTo>
                  <a:pt x="0" y="412750"/>
                </a:moveTo>
                <a:lnTo>
                  <a:pt x="139700" y="431800"/>
                </a:lnTo>
                <a:lnTo>
                  <a:pt x="25400" y="311150"/>
                </a:lnTo>
                <a:lnTo>
                  <a:pt x="139700" y="323850"/>
                </a:lnTo>
                <a:lnTo>
                  <a:pt x="209550" y="31750"/>
                </a:lnTo>
                <a:lnTo>
                  <a:pt x="209550" y="0"/>
                </a:lnTo>
              </a:path>
            </a:pathLst>
          </a:custGeom>
          <a:noFill/>
          <a:ln w="12700">
            <a:solidFill>
              <a:srgbClr val="7BBA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773651" y="3384178"/>
            <a:ext cx="3847377" cy="189020"/>
            <a:chOff x="773651" y="3384178"/>
            <a:chExt cx="3847377" cy="189020"/>
          </a:xfrm>
        </p:grpSpPr>
        <p:sp>
          <p:nvSpPr>
            <p:cNvPr id="228" name="Line 247"/>
            <p:cNvSpPr>
              <a:spLocks noChangeShapeType="1"/>
            </p:cNvSpPr>
            <p:nvPr/>
          </p:nvSpPr>
          <p:spPr bwMode="auto">
            <a:xfrm>
              <a:off x="817150" y="3384178"/>
              <a:ext cx="0" cy="76508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29" name="Freeform 248"/>
            <p:cNvSpPr>
              <a:spLocks/>
            </p:cNvSpPr>
            <p:nvPr/>
          </p:nvSpPr>
          <p:spPr bwMode="auto">
            <a:xfrm>
              <a:off x="773651" y="3450185"/>
              <a:ext cx="86997" cy="123013"/>
            </a:xfrm>
            <a:custGeom>
              <a:avLst/>
              <a:gdLst>
                <a:gd name="T0" fmla="*/ 58 w 58"/>
                <a:gd name="T1" fmla="*/ 0 h 82"/>
                <a:gd name="T2" fmla="*/ 29 w 58"/>
                <a:gd name="T3" fmla="*/ 82 h 82"/>
                <a:gd name="T4" fmla="*/ 0 w 58"/>
                <a:gd name="T5" fmla="*/ 0 h 82"/>
                <a:gd name="T6" fmla="*/ 58 w 58"/>
                <a:gd name="T7" fmla="*/ 0 h 8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82">
                  <a:moveTo>
                    <a:pt x="58" y="0"/>
                  </a:moveTo>
                  <a:lnTo>
                    <a:pt x="29" y="82"/>
                  </a:lnTo>
                  <a:lnTo>
                    <a:pt x="0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30" name="Line 249"/>
            <p:cNvSpPr>
              <a:spLocks noChangeShapeType="1"/>
            </p:cNvSpPr>
            <p:nvPr/>
          </p:nvSpPr>
          <p:spPr bwMode="auto">
            <a:xfrm flipV="1">
              <a:off x="4577529" y="3495189"/>
              <a:ext cx="0" cy="78009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31" name="Freeform 250"/>
            <p:cNvSpPr>
              <a:spLocks/>
            </p:cNvSpPr>
            <p:nvPr/>
          </p:nvSpPr>
          <p:spPr bwMode="auto">
            <a:xfrm>
              <a:off x="4534031" y="3384178"/>
              <a:ext cx="86997" cy="121513"/>
            </a:xfrm>
            <a:custGeom>
              <a:avLst/>
              <a:gdLst>
                <a:gd name="T0" fmla="*/ 0 w 58"/>
                <a:gd name="T1" fmla="*/ 81 h 81"/>
                <a:gd name="T2" fmla="*/ 29 w 58"/>
                <a:gd name="T3" fmla="*/ 0 h 81"/>
                <a:gd name="T4" fmla="*/ 58 w 58"/>
                <a:gd name="T5" fmla="*/ 81 h 81"/>
                <a:gd name="T6" fmla="*/ 0 w 58"/>
                <a:gd name="T7" fmla="*/ 81 h 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81">
                  <a:moveTo>
                    <a:pt x="0" y="81"/>
                  </a:moveTo>
                  <a:lnTo>
                    <a:pt x="29" y="0"/>
                  </a:lnTo>
                  <a:lnTo>
                    <a:pt x="58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19080" y="1616991"/>
            <a:ext cx="241492" cy="1002106"/>
            <a:chOff x="3019080" y="1616991"/>
            <a:chExt cx="241492" cy="1002106"/>
          </a:xfrm>
        </p:grpSpPr>
        <p:sp>
          <p:nvSpPr>
            <p:cNvPr id="232" name="Line 251"/>
            <p:cNvSpPr>
              <a:spLocks noChangeShapeType="1"/>
            </p:cNvSpPr>
            <p:nvPr/>
          </p:nvSpPr>
          <p:spPr bwMode="auto">
            <a:xfrm flipH="1">
              <a:off x="3137575" y="2577093"/>
              <a:ext cx="80998" cy="0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33" name="Freeform 252"/>
            <p:cNvSpPr>
              <a:spLocks/>
            </p:cNvSpPr>
            <p:nvPr/>
          </p:nvSpPr>
          <p:spPr bwMode="auto">
            <a:xfrm>
              <a:off x="3019080" y="2536589"/>
              <a:ext cx="128996" cy="82508"/>
            </a:xfrm>
            <a:custGeom>
              <a:avLst/>
              <a:gdLst>
                <a:gd name="T0" fmla="*/ 86 w 86"/>
                <a:gd name="T1" fmla="*/ 55 h 55"/>
                <a:gd name="T2" fmla="*/ 0 w 86"/>
                <a:gd name="T3" fmla="*/ 27 h 55"/>
                <a:gd name="T4" fmla="*/ 86 w 86"/>
                <a:gd name="T5" fmla="*/ 0 h 55"/>
                <a:gd name="T6" fmla="*/ 86 w 86"/>
                <a:gd name="T7" fmla="*/ 5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" h="55">
                  <a:moveTo>
                    <a:pt x="86" y="55"/>
                  </a:moveTo>
                  <a:lnTo>
                    <a:pt x="0" y="27"/>
                  </a:lnTo>
                  <a:lnTo>
                    <a:pt x="86" y="0"/>
                  </a:lnTo>
                  <a:lnTo>
                    <a:pt x="86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34" name="Line 253"/>
            <p:cNvSpPr>
              <a:spLocks noChangeShapeType="1"/>
            </p:cNvSpPr>
            <p:nvPr/>
          </p:nvSpPr>
          <p:spPr bwMode="auto">
            <a:xfrm>
              <a:off x="3059578" y="1657496"/>
              <a:ext cx="80998" cy="0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35" name="Freeform 254"/>
            <p:cNvSpPr>
              <a:spLocks/>
            </p:cNvSpPr>
            <p:nvPr/>
          </p:nvSpPr>
          <p:spPr bwMode="auto">
            <a:xfrm>
              <a:off x="3130076" y="1616991"/>
              <a:ext cx="130496" cy="81009"/>
            </a:xfrm>
            <a:custGeom>
              <a:avLst/>
              <a:gdLst>
                <a:gd name="T0" fmla="*/ 0 w 87"/>
                <a:gd name="T1" fmla="*/ 0 h 54"/>
                <a:gd name="T2" fmla="*/ 87 w 87"/>
                <a:gd name="T3" fmla="*/ 27 h 54"/>
                <a:gd name="T4" fmla="*/ 0 w 87"/>
                <a:gd name="T5" fmla="*/ 54 h 54"/>
                <a:gd name="T6" fmla="*/ 0 w 87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7" h="54">
                  <a:moveTo>
                    <a:pt x="0" y="0"/>
                  </a:moveTo>
                  <a:lnTo>
                    <a:pt x="87" y="27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157075" y="2223056"/>
            <a:ext cx="353989" cy="253527"/>
            <a:chOff x="3157075" y="2223056"/>
            <a:chExt cx="353989" cy="253527"/>
          </a:xfrm>
        </p:grpSpPr>
        <p:sp>
          <p:nvSpPr>
            <p:cNvPr id="236" name="Rectangle 261"/>
            <p:cNvSpPr>
              <a:spLocks noChangeArrowheads="1"/>
            </p:cNvSpPr>
            <p:nvPr/>
          </p:nvSpPr>
          <p:spPr bwMode="auto">
            <a:xfrm>
              <a:off x="3157075" y="2223056"/>
              <a:ext cx="353989" cy="253527"/>
            </a:xfrm>
            <a:prstGeom prst="rect">
              <a:avLst/>
            </a:prstGeom>
            <a:solidFill>
              <a:srgbClr val="FFFFFF"/>
            </a:solidFill>
            <a:ln w="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37" name="Rectangle 262"/>
            <p:cNvSpPr>
              <a:spLocks noChangeArrowheads="1"/>
            </p:cNvSpPr>
            <p:nvPr/>
          </p:nvSpPr>
          <p:spPr bwMode="auto">
            <a:xfrm>
              <a:off x="3227573" y="2260559"/>
              <a:ext cx="274114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+/- 8V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Rectangle 263"/>
            <p:cNvSpPr>
              <a:spLocks noChangeArrowheads="1"/>
            </p:cNvSpPr>
            <p:nvPr/>
          </p:nvSpPr>
          <p:spPr bwMode="auto">
            <a:xfrm>
              <a:off x="3242572" y="2349069"/>
              <a:ext cx="264496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500 A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98978" y="3335772"/>
            <a:ext cx="420450" cy="253527"/>
            <a:chOff x="892148" y="3196658"/>
            <a:chExt cx="420450" cy="253527"/>
          </a:xfrm>
        </p:grpSpPr>
        <p:sp>
          <p:nvSpPr>
            <p:cNvPr id="239" name="Rectangle 264"/>
            <p:cNvSpPr>
              <a:spLocks noChangeArrowheads="1"/>
            </p:cNvSpPr>
            <p:nvPr/>
          </p:nvSpPr>
          <p:spPr bwMode="auto">
            <a:xfrm>
              <a:off x="892148" y="3196658"/>
              <a:ext cx="420450" cy="253527"/>
            </a:xfrm>
            <a:prstGeom prst="rect">
              <a:avLst/>
            </a:prstGeom>
            <a:solidFill>
              <a:srgbClr val="FFFFFF"/>
            </a:solidFill>
            <a:ln w="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40" name="Rectangle 265"/>
            <p:cNvSpPr>
              <a:spLocks noChangeArrowheads="1"/>
            </p:cNvSpPr>
            <p:nvPr/>
          </p:nvSpPr>
          <p:spPr bwMode="auto">
            <a:xfrm>
              <a:off x="962645" y="3232662"/>
              <a:ext cx="302968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+/- 9 V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Rectangle 266"/>
            <p:cNvSpPr>
              <a:spLocks noChangeArrowheads="1"/>
            </p:cNvSpPr>
            <p:nvPr/>
          </p:nvSpPr>
          <p:spPr bwMode="auto">
            <a:xfrm>
              <a:off x="955145" y="3321171"/>
              <a:ext cx="320601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1000 A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2" name="Rectangle 300"/>
          <p:cNvSpPr>
            <a:spLocks noChangeArrowheads="1"/>
          </p:cNvSpPr>
          <p:nvPr/>
        </p:nvSpPr>
        <p:spPr bwMode="auto">
          <a:xfrm>
            <a:off x="2882270" y="1810878"/>
            <a:ext cx="8395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685800"/>
            <a:r>
              <a:rPr lang="en-US" sz="1200" dirty="0">
                <a:solidFill>
                  <a:srgbClr val="000000"/>
                </a:solidFill>
              </a:rPr>
              <a:t>Ion Source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43" name="Group 242"/>
          <p:cNvGrpSpPr/>
          <p:nvPr/>
        </p:nvGrpSpPr>
        <p:grpSpPr>
          <a:xfrm>
            <a:off x="502564" y="958074"/>
            <a:ext cx="1556520" cy="1875295"/>
            <a:chOff x="4436141" y="2187505"/>
            <a:chExt cx="1470002" cy="1771059"/>
          </a:xfrm>
        </p:grpSpPr>
        <p:sp>
          <p:nvSpPr>
            <p:cNvPr id="244" name="Freeform 243"/>
            <p:cNvSpPr/>
            <p:nvPr/>
          </p:nvSpPr>
          <p:spPr bwMode="auto">
            <a:xfrm>
              <a:off x="5111016" y="2539303"/>
              <a:ext cx="225736" cy="429289"/>
            </a:xfrm>
            <a:custGeom>
              <a:avLst/>
              <a:gdLst>
                <a:gd name="connsiteX0" fmla="*/ 28703 w 196821"/>
                <a:gd name="connsiteY0" fmla="*/ 8485 h 258612"/>
                <a:gd name="connsiteX1" fmla="*/ 12301 w 196821"/>
                <a:gd name="connsiteY1" fmla="*/ 33088 h 258612"/>
                <a:gd name="connsiteX2" fmla="*/ 4100 w 196821"/>
                <a:gd name="connsiteY2" fmla="*/ 69992 h 258612"/>
                <a:gd name="connsiteX3" fmla="*/ 0 w 196821"/>
                <a:gd name="connsiteY3" fmla="*/ 86394 h 258612"/>
                <a:gd name="connsiteX4" fmla="*/ 4100 w 196821"/>
                <a:gd name="connsiteY4" fmla="*/ 139699 h 258612"/>
                <a:gd name="connsiteX5" fmla="*/ 12301 w 196821"/>
                <a:gd name="connsiteY5" fmla="*/ 152001 h 258612"/>
                <a:gd name="connsiteX6" fmla="*/ 32803 w 196821"/>
                <a:gd name="connsiteY6" fmla="*/ 184804 h 258612"/>
                <a:gd name="connsiteX7" fmla="*/ 41004 w 196821"/>
                <a:gd name="connsiteY7" fmla="*/ 197106 h 258612"/>
                <a:gd name="connsiteX8" fmla="*/ 45105 w 196821"/>
                <a:gd name="connsiteY8" fmla="*/ 213507 h 258612"/>
                <a:gd name="connsiteX9" fmla="*/ 69707 w 196821"/>
                <a:gd name="connsiteY9" fmla="*/ 238110 h 258612"/>
                <a:gd name="connsiteX10" fmla="*/ 77908 w 196821"/>
                <a:gd name="connsiteY10" fmla="*/ 250411 h 258612"/>
                <a:gd name="connsiteX11" fmla="*/ 90210 w 196821"/>
                <a:gd name="connsiteY11" fmla="*/ 258612 h 258612"/>
                <a:gd name="connsiteX12" fmla="*/ 127114 w 196821"/>
                <a:gd name="connsiteY12" fmla="*/ 250411 h 258612"/>
                <a:gd name="connsiteX13" fmla="*/ 139415 w 196821"/>
                <a:gd name="connsiteY13" fmla="*/ 246311 h 258612"/>
                <a:gd name="connsiteX14" fmla="*/ 147616 w 196821"/>
                <a:gd name="connsiteY14" fmla="*/ 234010 h 258612"/>
                <a:gd name="connsiteX15" fmla="*/ 172219 w 196821"/>
                <a:gd name="connsiteY15" fmla="*/ 221708 h 258612"/>
                <a:gd name="connsiteX16" fmla="*/ 176319 w 196821"/>
                <a:gd name="connsiteY16" fmla="*/ 201206 h 258612"/>
                <a:gd name="connsiteX17" fmla="*/ 180419 w 196821"/>
                <a:gd name="connsiteY17" fmla="*/ 172503 h 258612"/>
                <a:gd name="connsiteX18" fmla="*/ 184520 w 196821"/>
                <a:gd name="connsiteY18" fmla="*/ 160202 h 258612"/>
                <a:gd name="connsiteX19" fmla="*/ 188620 w 196821"/>
                <a:gd name="connsiteY19" fmla="*/ 143800 h 258612"/>
                <a:gd name="connsiteX20" fmla="*/ 196821 w 196821"/>
                <a:gd name="connsiteY20" fmla="*/ 119197 h 258612"/>
                <a:gd name="connsiteX21" fmla="*/ 192721 w 196821"/>
                <a:gd name="connsiteY21" fmla="*/ 78193 h 258612"/>
                <a:gd name="connsiteX22" fmla="*/ 188620 w 196821"/>
                <a:gd name="connsiteY22" fmla="*/ 65891 h 258612"/>
                <a:gd name="connsiteX23" fmla="*/ 176319 w 196821"/>
                <a:gd name="connsiteY23" fmla="*/ 53590 h 258612"/>
                <a:gd name="connsiteX24" fmla="*/ 151716 w 196821"/>
                <a:gd name="connsiteY24" fmla="*/ 33088 h 258612"/>
                <a:gd name="connsiteX25" fmla="*/ 139415 w 196821"/>
                <a:gd name="connsiteY25" fmla="*/ 20786 h 258612"/>
                <a:gd name="connsiteX26" fmla="*/ 110712 w 196821"/>
                <a:gd name="connsiteY26" fmla="*/ 12585 h 258612"/>
                <a:gd name="connsiteX27" fmla="*/ 98411 w 196821"/>
                <a:gd name="connsiteY27" fmla="*/ 4385 h 258612"/>
                <a:gd name="connsiteX28" fmla="*/ 53306 w 196821"/>
                <a:gd name="connsiteY28" fmla="*/ 4385 h 258612"/>
                <a:gd name="connsiteX29" fmla="*/ 28703 w 196821"/>
                <a:gd name="connsiteY29" fmla="*/ 16686 h 258612"/>
                <a:gd name="connsiteX30" fmla="*/ 28703 w 196821"/>
                <a:gd name="connsiteY30" fmla="*/ 8485 h 25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6821" h="258612">
                  <a:moveTo>
                    <a:pt x="28703" y="8485"/>
                  </a:moveTo>
                  <a:cubicBezTo>
                    <a:pt x="25969" y="11219"/>
                    <a:pt x="17088" y="24472"/>
                    <a:pt x="12301" y="33088"/>
                  </a:cubicBezTo>
                  <a:cubicBezTo>
                    <a:pt x="7315" y="42063"/>
                    <a:pt x="5559" y="62696"/>
                    <a:pt x="4100" y="69992"/>
                  </a:cubicBezTo>
                  <a:cubicBezTo>
                    <a:pt x="2995" y="75518"/>
                    <a:pt x="1367" y="80927"/>
                    <a:pt x="0" y="86394"/>
                  </a:cubicBezTo>
                  <a:cubicBezTo>
                    <a:pt x="1367" y="104162"/>
                    <a:pt x="816" y="122183"/>
                    <a:pt x="4100" y="139699"/>
                  </a:cubicBezTo>
                  <a:cubicBezTo>
                    <a:pt x="5008" y="144543"/>
                    <a:pt x="10299" y="147497"/>
                    <a:pt x="12301" y="152001"/>
                  </a:cubicBezTo>
                  <a:cubicBezTo>
                    <a:pt x="26683" y="184360"/>
                    <a:pt x="10674" y="170051"/>
                    <a:pt x="32803" y="184804"/>
                  </a:cubicBezTo>
                  <a:cubicBezTo>
                    <a:pt x="35537" y="188905"/>
                    <a:pt x="39063" y="192576"/>
                    <a:pt x="41004" y="197106"/>
                  </a:cubicBezTo>
                  <a:cubicBezTo>
                    <a:pt x="43224" y="202286"/>
                    <a:pt x="41873" y="208890"/>
                    <a:pt x="45105" y="213507"/>
                  </a:cubicBezTo>
                  <a:cubicBezTo>
                    <a:pt x="51756" y="223008"/>
                    <a:pt x="63274" y="228460"/>
                    <a:pt x="69707" y="238110"/>
                  </a:cubicBezTo>
                  <a:cubicBezTo>
                    <a:pt x="72441" y="242210"/>
                    <a:pt x="74423" y="246926"/>
                    <a:pt x="77908" y="250411"/>
                  </a:cubicBezTo>
                  <a:cubicBezTo>
                    <a:pt x="81393" y="253896"/>
                    <a:pt x="86109" y="255878"/>
                    <a:pt x="90210" y="258612"/>
                  </a:cubicBezTo>
                  <a:cubicBezTo>
                    <a:pt x="102511" y="255878"/>
                    <a:pt x="114889" y="253467"/>
                    <a:pt x="127114" y="250411"/>
                  </a:cubicBezTo>
                  <a:cubicBezTo>
                    <a:pt x="131307" y="249363"/>
                    <a:pt x="136040" y="249011"/>
                    <a:pt x="139415" y="246311"/>
                  </a:cubicBezTo>
                  <a:cubicBezTo>
                    <a:pt x="143263" y="243233"/>
                    <a:pt x="144131" y="237495"/>
                    <a:pt x="147616" y="234010"/>
                  </a:cubicBezTo>
                  <a:cubicBezTo>
                    <a:pt x="155565" y="226061"/>
                    <a:pt x="162214" y="225043"/>
                    <a:pt x="172219" y="221708"/>
                  </a:cubicBezTo>
                  <a:cubicBezTo>
                    <a:pt x="173586" y="214874"/>
                    <a:pt x="175173" y="208081"/>
                    <a:pt x="176319" y="201206"/>
                  </a:cubicBezTo>
                  <a:cubicBezTo>
                    <a:pt x="177908" y="191673"/>
                    <a:pt x="178524" y="181980"/>
                    <a:pt x="180419" y="172503"/>
                  </a:cubicBezTo>
                  <a:cubicBezTo>
                    <a:pt x="181267" y="168265"/>
                    <a:pt x="183333" y="164358"/>
                    <a:pt x="184520" y="160202"/>
                  </a:cubicBezTo>
                  <a:cubicBezTo>
                    <a:pt x="186068" y="154783"/>
                    <a:pt x="187001" y="149198"/>
                    <a:pt x="188620" y="143800"/>
                  </a:cubicBezTo>
                  <a:cubicBezTo>
                    <a:pt x="191104" y="135520"/>
                    <a:pt x="196821" y="119197"/>
                    <a:pt x="196821" y="119197"/>
                  </a:cubicBezTo>
                  <a:cubicBezTo>
                    <a:pt x="195454" y="105529"/>
                    <a:pt x="194810" y="91769"/>
                    <a:pt x="192721" y="78193"/>
                  </a:cubicBezTo>
                  <a:cubicBezTo>
                    <a:pt x="192064" y="73921"/>
                    <a:pt x="191018" y="69488"/>
                    <a:pt x="188620" y="65891"/>
                  </a:cubicBezTo>
                  <a:cubicBezTo>
                    <a:pt x="185403" y="61066"/>
                    <a:pt x="180093" y="57993"/>
                    <a:pt x="176319" y="53590"/>
                  </a:cubicBezTo>
                  <a:cubicBezTo>
                    <a:pt x="158446" y="32737"/>
                    <a:pt x="172386" y="39977"/>
                    <a:pt x="151716" y="33088"/>
                  </a:cubicBezTo>
                  <a:cubicBezTo>
                    <a:pt x="147616" y="28987"/>
                    <a:pt x="144240" y="24003"/>
                    <a:pt x="139415" y="20786"/>
                  </a:cubicBezTo>
                  <a:cubicBezTo>
                    <a:pt x="135888" y="18435"/>
                    <a:pt x="112895" y="13131"/>
                    <a:pt x="110712" y="12585"/>
                  </a:cubicBezTo>
                  <a:cubicBezTo>
                    <a:pt x="106612" y="9852"/>
                    <a:pt x="102819" y="6589"/>
                    <a:pt x="98411" y="4385"/>
                  </a:cubicBezTo>
                  <a:cubicBezTo>
                    <a:pt x="81722" y="-3959"/>
                    <a:pt x="74933" y="1681"/>
                    <a:pt x="53306" y="4385"/>
                  </a:cubicBezTo>
                  <a:cubicBezTo>
                    <a:pt x="42941" y="11294"/>
                    <a:pt x="40826" y="14261"/>
                    <a:pt x="28703" y="16686"/>
                  </a:cubicBezTo>
                  <a:cubicBezTo>
                    <a:pt x="26022" y="17222"/>
                    <a:pt x="31437" y="5751"/>
                    <a:pt x="28703" y="8485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45" name="Oval 244"/>
            <p:cNvSpPr/>
            <p:nvPr/>
          </p:nvSpPr>
          <p:spPr bwMode="auto">
            <a:xfrm>
              <a:off x="5830463" y="3882883"/>
              <a:ext cx="75680" cy="75681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cxnSp>
          <p:nvCxnSpPr>
            <p:cNvPr id="246" name="Straight Connector 245"/>
            <p:cNvCxnSpPr/>
            <p:nvPr/>
          </p:nvCxnSpPr>
          <p:spPr bwMode="auto">
            <a:xfrm flipH="1" flipV="1">
              <a:off x="5723477" y="2727963"/>
              <a:ext cx="174356" cy="1154369"/>
            </a:xfrm>
            <a:prstGeom prst="line">
              <a:avLst/>
            </a:prstGeom>
            <a:ln w="63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 bwMode="auto">
            <a:xfrm flipH="1" flipV="1">
              <a:off x="4761914" y="3392823"/>
              <a:ext cx="1078505" cy="535697"/>
            </a:xfrm>
            <a:prstGeom prst="line">
              <a:avLst/>
            </a:prstGeom>
            <a:ln w="63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Oval 247"/>
            <p:cNvSpPr/>
            <p:nvPr/>
          </p:nvSpPr>
          <p:spPr bwMode="auto">
            <a:xfrm>
              <a:off x="4436141" y="2187505"/>
              <a:ext cx="1291783" cy="1293086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49" name="Freeform 248"/>
            <p:cNvSpPr/>
            <p:nvPr/>
          </p:nvSpPr>
          <p:spPr bwMode="auto">
            <a:xfrm>
              <a:off x="4668398" y="2319291"/>
              <a:ext cx="374486" cy="381011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50" name="Freeform 249"/>
            <p:cNvSpPr/>
            <p:nvPr/>
          </p:nvSpPr>
          <p:spPr bwMode="auto">
            <a:xfrm>
              <a:off x="4483113" y="2698997"/>
              <a:ext cx="381011" cy="418850"/>
            </a:xfrm>
            <a:custGeom>
              <a:avLst/>
              <a:gdLst>
                <a:gd name="connsiteX0" fmla="*/ 118913 w 229625"/>
                <a:gd name="connsiteY0" fmla="*/ 5386 h 252291"/>
                <a:gd name="connsiteX1" fmla="*/ 94310 w 229625"/>
                <a:gd name="connsiteY1" fmla="*/ 1286 h 252291"/>
                <a:gd name="connsiteX2" fmla="*/ 20502 w 229625"/>
                <a:gd name="connsiteY2" fmla="*/ 9487 h 252291"/>
                <a:gd name="connsiteX3" fmla="*/ 8201 w 229625"/>
                <a:gd name="connsiteY3" fmla="*/ 21788 h 252291"/>
                <a:gd name="connsiteX4" fmla="*/ 0 w 229625"/>
                <a:gd name="connsiteY4" fmla="*/ 46391 h 252291"/>
                <a:gd name="connsiteX5" fmla="*/ 16402 w 229625"/>
                <a:gd name="connsiteY5" fmla="*/ 91496 h 252291"/>
                <a:gd name="connsiteX6" fmla="*/ 20502 w 229625"/>
                <a:gd name="connsiteY6" fmla="*/ 103797 h 252291"/>
                <a:gd name="connsiteX7" fmla="*/ 32804 w 229625"/>
                <a:gd name="connsiteY7" fmla="*/ 177605 h 252291"/>
                <a:gd name="connsiteX8" fmla="*/ 49206 w 229625"/>
                <a:gd name="connsiteY8" fmla="*/ 202208 h 252291"/>
                <a:gd name="connsiteX9" fmla="*/ 73808 w 229625"/>
                <a:gd name="connsiteY9" fmla="*/ 210409 h 252291"/>
                <a:gd name="connsiteX10" fmla="*/ 86110 w 229625"/>
                <a:gd name="connsiteY10" fmla="*/ 214509 h 252291"/>
                <a:gd name="connsiteX11" fmla="*/ 102511 w 229625"/>
                <a:gd name="connsiteY11" fmla="*/ 239112 h 252291"/>
                <a:gd name="connsiteX12" fmla="*/ 200922 w 229625"/>
                <a:gd name="connsiteY12" fmla="*/ 247313 h 252291"/>
                <a:gd name="connsiteX13" fmla="*/ 213223 w 229625"/>
                <a:gd name="connsiteY13" fmla="*/ 251413 h 252291"/>
                <a:gd name="connsiteX14" fmla="*/ 229625 w 229625"/>
                <a:gd name="connsiteY14" fmla="*/ 218609 h 252291"/>
                <a:gd name="connsiteX15" fmla="*/ 213223 w 229625"/>
                <a:gd name="connsiteY15" fmla="*/ 161203 h 252291"/>
                <a:gd name="connsiteX16" fmla="*/ 196822 w 229625"/>
                <a:gd name="connsiteY16" fmla="*/ 153002 h 252291"/>
                <a:gd name="connsiteX17" fmla="*/ 180420 w 229625"/>
                <a:gd name="connsiteY17" fmla="*/ 120199 h 252291"/>
                <a:gd name="connsiteX18" fmla="*/ 172219 w 229625"/>
                <a:gd name="connsiteY18" fmla="*/ 103797 h 252291"/>
                <a:gd name="connsiteX19" fmla="*/ 168119 w 229625"/>
                <a:gd name="connsiteY19" fmla="*/ 91496 h 252291"/>
                <a:gd name="connsiteX20" fmla="*/ 147616 w 229625"/>
                <a:gd name="connsiteY20" fmla="*/ 66893 h 252291"/>
                <a:gd name="connsiteX21" fmla="*/ 139415 w 229625"/>
                <a:gd name="connsiteY21" fmla="*/ 54592 h 252291"/>
                <a:gd name="connsiteX22" fmla="*/ 118913 w 229625"/>
                <a:gd name="connsiteY22" fmla="*/ 5386 h 25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9625" h="252291">
                  <a:moveTo>
                    <a:pt x="118913" y="5386"/>
                  </a:moveTo>
                  <a:cubicBezTo>
                    <a:pt x="111396" y="-3498"/>
                    <a:pt x="102624" y="1286"/>
                    <a:pt x="94310" y="1286"/>
                  </a:cubicBezTo>
                  <a:cubicBezTo>
                    <a:pt x="41652" y="1286"/>
                    <a:pt x="49528" y="-189"/>
                    <a:pt x="20502" y="9487"/>
                  </a:cubicBezTo>
                  <a:cubicBezTo>
                    <a:pt x="16402" y="13587"/>
                    <a:pt x="11017" y="16719"/>
                    <a:pt x="8201" y="21788"/>
                  </a:cubicBezTo>
                  <a:cubicBezTo>
                    <a:pt x="4003" y="29345"/>
                    <a:pt x="0" y="46391"/>
                    <a:pt x="0" y="46391"/>
                  </a:cubicBezTo>
                  <a:cubicBezTo>
                    <a:pt x="9396" y="83975"/>
                    <a:pt x="1949" y="69816"/>
                    <a:pt x="16402" y="91496"/>
                  </a:cubicBezTo>
                  <a:cubicBezTo>
                    <a:pt x="17769" y="95596"/>
                    <a:pt x="19931" y="99513"/>
                    <a:pt x="20502" y="103797"/>
                  </a:cubicBezTo>
                  <a:cubicBezTo>
                    <a:pt x="22553" y="119180"/>
                    <a:pt x="20852" y="159677"/>
                    <a:pt x="32804" y="177605"/>
                  </a:cubicBezTo>
                  <a:cubicBezTo>
                    <a:pt x="38271" y="185806"/>
                    <a:pt x="39855" y="199091"/>
                    <a:pt x="49206" y="202208"/>
                  </a:cubicBezTo>
                  <a:lnTo>
                    <a:pt x="73808" y="210409"/>
                  </a:lnTo>
                  <a:lnTo>
                    <a:pt x="86110" y="214509"/>
                  </a:lnTo>
                  <a:cubicBezTo>
                    <a:pt x="91577" y="222710"/>
                    <a:pt x="92704" y="238131"/>
                    <a:pt x="102511" y="239112"/>
                  </a:cubicBezTo>
                  <a:cubicBezTo>
                    <a:pt x="162605" y="245121"/>
                    <a:pt x="129814" y="242233"/>
                    <a:pt x="200922" y="247313"/>
                  </a:cubicBezTo>
                  <a:cubicBezTo>
                    <a:pt x="205022" y="248680"/>
                    <a:pt x="210167" y="254469"/>
                    <a:pt x="213223" y="251413"/>
                  </a:cubicBezTo>
                  <a:cubicBezTo>
                    <a:pt x="221867" y="242768"/>
                    <a:pt x="229625" y="218609"/>
                    <a:pt x="229625" y="218609"/>
                  </a:cubicBezTo>
                  <a:cubicBezTo>
                    <a:pt x="226661" y="186004"/>
                    <a:pt x="235562" y="177160"/>
                    <a:pt x="213223" y="161203"/>
                  </a:cubicBezTo>
                  <a:cubicBezTo>
                    <a:pt x="208249" y="157650"/>
                    <a:pt x="202289" y="155736"/>
                    <a:pt x="196822" y="153002"/>
                  </a:cubicBezTo>
                  <a:lnTo>
                    <a:pt x="180420" y="120199"/>
                  </a:lnTo>
                  <a:cubicBezTo>
                    <a:pt x="177686" y="114732"/>
                    <a:pt x="174152" y="109596"/>
                    <a:pt x="172219" y="103797"/>
                  </a:cubicBezTo>
                  <a:cubicBezTo>
                    <a:pt x="170852" y="99697"/>
                    <a:pt x="170052" y="95362"/>
                    <a:pt x="168119" y="91496"/>
                  </a:cubicBezTo>
                  <a:cubicBezTo>
                    <a:pt x="160483" y="76223"/>
                    <a:pt x="158954" y="80497"/>
                    <a:pt x="147616" y="66893"/>
                  </a:cubicBezTo>
                  <a:cubicBezTo>
                    <a:pt x="144461" y="63107"/>
                    <a:pt x="142149" y="58692"/>
                    <a:pt x="139415" y="54592"/>
                  </a:cubicBezTo>
                  <a:cubicBezTo>
                    <a:pt x="134936" y="18755"/>
                    <a:pt x="126430" y="14270"/>
                    <a:pt x="118913" y="5386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51" name="Freeform 250"/>
            <p:cNvSpPr/>
            <p:nvPr/>
          </p:nvSpPr>
          <p:spPr bwMode="auto">
            <a:xfrm>
              <a:off x="4864122" y="2738141"/>
              <a:ext cx="279234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52" name="Freeform 251"/>
            <p:cNvSpPr/>
            <p:nvPr/>
          </p:nvSpPr>
          <p:spPr bwMode="auto">
            <a:xfrm>
              <a:off x="5189025" y="2958658"/>
              <a:ext cx="237478" cy="450166"/>
            </a:xfrm>
            <a:custGeom>
              <a:avLst/>
              <a:gdLst>
                <a:gd name="connsiteX0" fmla="*/ 45105 w 143516"/>
                <a:gd name="connsiteY0" fmla="*/ 0 h 270629"/>
                <a:gd name="connsiteX1" fmla="*/ 36904 w 143516"/>
                <a:gd name="connsiteY1" fmla="*/ 20502 h 270629"/>
                <a:gd name="connsiteX2" fmla="*/ 28703 w 143516"/>
                <a:gd name="connsiteY2" fmla="*/ 32803 h 270629"/>
                <a:gd name="connsiteX3" fmla="*/ 16402 w 143516"/>
                <a:gd name="connsiteY3" fmla="*/ 53305 h 270629"/>
                <a:gd name="connsiteX4" fmla="*/ 4101 w 143516"/>
                <a:gd name="connsiteY4" fmla="*/ 77908 h 270629"/>
                <a:gd name="connsiteX5" fmla="*/ 0 w 143516"/>
                <a:gd name="connsiteY5" fmla="*/ 102511 h 270629"/>
                <a:gd name="connsiteX6" fmla="*/ 4101 w 143516"/>
                <a:gd name="connsiteY6" fmla="*/ 172218 h 270629"/>
                <a:gd name="connsiteX7" fmla="*/ 12301 w 143516"/>
                <a:gd name="connsiteY7" fmla="*/ 196821 h 270629"/>
                <a:gd name="connsiteX8" fmla="*/ 20502 w 143516"/>
                <a:gd name="connsiteY8" fmla="*/ 221424 h 270629"/>
                <a:gd name="connsiteX9" fmla="*/ 24603 w 143516"/>
                <a:gd name="connsiteY9" fmla="*/ 233725 h 270629"/>
                <a:gd name="connsiteX10" fmla="*/ 32804 w 143516"/>
                <a:gd name="connsiteY10" fmla="*/ 250127 h 270629"/>
                <a:gd name="connsiteX11" fmla="*/ 41005 w 143516"/>
                <a:gd name="connsiteY11" fmla="*/ 262428 h 270629"/>
                <a:gd name="connsiteX12" fmla="*/ 53306 w 143516"/>
                <a:gd name="connsiteY12" fmla="*/ 270629 h 270629"/>
                <a:gd name="connsiteX13" fmla="*/ 77909 w 143516"/>
                <a:gd name="connsiteY13" fmla="*/ 266529 h 270629"/>
                <a:gd name="connsiteX14" fmla="*/ 106612 w 143516"/>
                <a:gd name="connsiteY14" fmla="*/ 241926 h 270629"/>
                <a:gd name="connsiteX15" fmla="*/ 118913 w 143516"/>
                <a:gd name="connsiteY15" fmla="*/ 237826 h 270629"/>
                <a:gd name="connsiteX16" fmla="*/ 127114 w 143516"/>
                <a:gd name="connsiteY16" fmla="*/ 225524 h 270629"/>
                <a:gd name="connsiteX17" fmla="*/ 139415 w 143516"/>
                <a:gd name="connsiteY17" fmla="*/ 217323 h 270629"/>
                <a:gd name="connsiteX18" fmla="*/ 143516 w 143516"/>
                <a:gd name="connsiteY18" fmla="*/ 205022 h 270629"/>
                <a:gd name="connsiteX19" fmla="*/ 139415 w 143516"/>
                <a:gd name="connsiteY19" fmla="*/ 188620 h 270629"/>
                <a:gd name="connsiteX20" fmla="*/ 127114 w 143516"/>
                <a:gd name="connsiteY20" fmla="*/ 184520 h 270629"/>
                <a:gd name="connsiteX21" fmla="*/ 123014 w 143516"/>
                <a:gd name="connsiteY21" fmla="*/ 172218 h 270629"/>
                <a:gd name="connsiteX22" fmla="*/ 127114 w 143516"/>
                <a:gd name="connsiteY22" fmla="*/ 155817 h 270629"/>
                <a:gd name="connsiteX23" fmla="*/ 135315 w 143516"/>
                <a:gd name="connsiteY23" fmla="*/ 143515 h 270629"/>
                <a:gd name="connsiteX24" fmla="*/ 139415 w 143516"/>
                <a:gd name="connsiteY24" fmla="*/ 131214 h 270629"/>
                <a:gd name="connsiteX25" fmla="*/ 135315 w 143516"/>
                <a:gd name="connsiteY25" fmla="*/ 114812 h 270629"/>
                <a:gd name="connsiteX26" fmla="*/ 110712 w 143516"/>
                <a:gd name="connsiteY26" fmla="*/ 102511 h 270629"/>
                <a:gd name="connsiteX27" fmla="*/ 106612 w 143516"/>
                <a:gd name="connsiteY27" fmla="*/ 53305 h 270629"/>
                <a:gd name="connsiteX28" fmla="*/ 102511 w 143516"/>
                <a:gd name="connsiteY28" fmla="*/ 32803 h 270629"/>
                <a:gd name="connsiteX29" fmla="*/ 94310 w 143516"/>
                <a:gd name="connsiteY29" fmla="*/ 20502 h 270629"/>
                <a:gd name="connsiteX30" fmla="*/ 45105 w 143516"/>
                <a:gd name="connsiteY30" fmla="*/ 0 h 27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3516" h="270629">
                  <a:moveTo>
                    <a:pt x="45105" y="0"/>
                  </a:moveTo>
                  <a:cubicBezTo>
                    <a:pt x="35537" y="0"/>
                    <a:pt x="40196" y="13919"/>
                    <a:pt x="36904" y="20502"/>
                  </a:cubicBezTo>
                  <a:cubicBezTo>
                    <a:pt x="34700" y="24910"/>
                    <a:pt x="31315" y="28624"/>
                    <a:pt x="28703" y="32803"/>
                  </a:cubicBezTo>
                  <a:cubicBezTo>
                    <a:pt x="24479" y="39561"/>
                    <a:pt x="19966" y="46177"/>
                    <a:pt x="16402" y="53305"/>
                  </a:cubicBezTo>
                  <a:cubicBezTo>
                    <a:pt x="-576" y="87262"/>
                    <a:pt x="27603" y="42653"/>
                    <a:pt x="4101" y="77908"/>
                  </a:cubicBezTo>
                  <a:cubicBezTo>
                    <a:pt x="2734" y="86109"/>
                    <a:pt x="0" y="94197"/>
                    <a:pt x="0" y="102511"/>
                  </a:cubicBezTo>
                  <a:cubicBezTo>
                    <a:pt x="0" y="125787"/>
                    <a:pt x="1091" y="149138"/>
                    <a:pt x="4101" y="172218"/>
                  </a:cubicBezTo>
                  <a:cubicBezTo>
                    <a:pt x="5219" y="180790"/>
                    <a:pt x="9567" y="188620"/>
                    <a:pt x="12301" y="196821"/>
                  </a:cubicBezTo>
                  <a:lnTo>
                    <a:pt x="20502" y="221424"/>
                  </a:lnTo>
                  <a:cubicBezTo>
                    <a:pt x="21869" y="225524"/>
                    <a:pt x="22670" y="229859"/>
                    <a:pt x="24603" y="233725"/>
                  </a:cubicBezTo>
                  <a:cubicBezTo>
                    <a:pt x="27337" y="239192"/>
                    <a:pt x="29771" y="244820"/>
                    <a:pt x="32804" y="250127"/>
                  </a:cubicBezTo>
                  <a:cubicBezTo>
                    <a:pt x="35249" y="254406"/>
                    <a:pt x="37520" y="258943"/>
                    <a:pt x="41005" y="262428"/>
                  </a:cubicBezTo>
                  <a:cubicBezTo>
                    <a:pt x="44490" y="265913"/>
                    <a:pt x="49206" y="267895"/>
                    <a:pt x="53306" y="270629"/>
                  </a:cubicBezTo>
                  <a:cubicBezTo>
                    <a:pt x="61507" y="269262"/>
                    <a:pt x="70190" y="269617"/>
                    <a:pt x="77909" y="266529"/>
                  </a:cubicBezTo>
                  <a:cubicBezTo>
                    <a:pt x="96566" y="259066"/>
                    <a:pt x="91499" y="252000"/>
                    <a:pt x="106612" y="241926"/>
                  </a:cubicBezTo>
                  <a:cubicBezTo>
                    <a:pt x="110208" y="239529"/>
                    <a:pt x="114813" y="239193"/>
                    <a:pt x="118913" y="237826"/>
                  </a:cubicBezTo>
                  <a:cubicBezTo>
                    <a:pt x="121647" y="233725"/>
                    <a:pt x="123629" y="229009"/>
                    <a:pt x="127114" y="225524"/>
                  </a:cubicBezTo>
                  <a:cubicBezTo>
                    <a:pt x="130599" y="222039"/>
                    <a:pt x="136336" y="221171"/>
                    <a:pt x="139415" y="217323"/>
                  </a:cubicBezTo>
                  <a:cubicBezTo>
                    <a:pt x="142115" y="213948"/>
                    <a:pt x="142149" y="209122"/>
                    <a:pt x="143516" y="205022"/>
                  </a:cubicBezTo>
                  <a:cubicBezTo>
                    <a:pt x="142149" y="199555"/>
                    <a:pt x="142936" y="193021"/>
                    <a:pt x="139415" y="188620"/>
                  </a:cubicBezTo>
                  <a:cubicBezTo>
                    <a:pt x="136715" y="185245"/>
                    <a:pt x="130170" y="187576"/>
                    <a:pt x="127114" y="184520"/>
                  </a:cubicBezTo>
                  <a:cubicBezTo>
                    <a:pt x="124058" y="181464"/>
                    <a:pt x="124381" y="176319"/>
                    <a:pt x="123014" y="172218"/>
                  </a:cubicBezTo>
                  <a:cubicBezTo>
                    <a:pt x="124381" y="166751"/>
                    <a:pt x="124894" y="160997"/>
                    <a:pt x="127114" y="155817"/>
                  </a:cubicBezTo>
                  <a:cubicBezTo>
                    <a:pt x="129055" y="151287"/>
                    <a:pt x="133111" y="147923"/>
                    <a:pt x="135315" y="143515"/>
                  </a:cubicBezTo>
                  <a:cubicBezTo>
                    <a:pt x="137248" y="139649"/>
                    <a:pt x="138048" y="135314"/>
                    <a:pt x="139415" y="131214"/>
                  </a:cubicBezTo>
                  <a:cubicBezTo>
                    <a:pt x="138048" y="125747"/>
                    <a:pt x="138441" y="119501"/>
                    <a:pt x="135315" y="114812"/>
                  </a:cubicBezTo>
                  <a:cubicBezTo>
                    <a:pt x="130772" y="107998"/>
                    <a:pt x="117730" y="104850"/>
                    <a:pt x="110712" y="102511"/>
                  </a:cubicBezTo>
                  <a:cubicBezTo>
                    <a:pt x="99882" y="70021"/>
                    <a:pt x="101090" y="86435"/>
                    <a:pt x="106612" y="53305"/>
                  </a:cubicBezTo>
                  <a:cubicBezTo>
                    <a:pt x="105245" y="46471"/>
                    <a:pt x="104958" y="39329"/>
                    <a:pt x="102511" y="32803"/>
                  </a:cubicBezTo>
                  <a:cubicBezTo>
                    <a:pt x="100781" y="28189"/>
                    <a:pt x="98489" y="23114"/>
                    <a:pt x="94310" y="20502"/>
                  </a:cubicBezTo>
                  <a:cubicBezTo>
                    <a:pt x="77039" y="9708"/>
                    <a:pt x="54673" y="0"/>
                    <a:pt x="45105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53" name="Freeform 252"/>
            <p:cNvSpPr/>
            <p:nvPr/>
          </p:nvSpPr>
          <p:spPr bwMode="auto">
            <a:xfrm>
              <a:off x="4733639" y="3078704"/>
              <a:ext cx="413632" cy="330122"/>
            </a:xfrm>
            <a:custGeom>
              <a:avLst/>
              <a:gdLst>
                <a:gd name="connsiteX0" fmla="*/ 164018 w 255003"/>
                <a:gd name="connsiteY0" fmla="*/ 337 h 218693"/>
                <a:gd name="connsiteX1" fmla="*/ 139416 w 255003"/>
                <a:gd name="connsiteY1" fmla="*/ 4437 h 218693"/>
                <a:gd name="connsiteX2" fmla="*/ 123014 w 255003"/>
                <a:gd name="connsiteY2" fmla="*/ 12638 h 218693"/>
                <a:gd name="connsiteX3" fmla="*/ 110713 w 255003"/>
                <a:gd name="connsiteY3" fmla="*/ 16739 h 218693"/>
                <a:gd name="connsiteX4" fmla="*/ 98411 w 255003"/>
                <a:gd name="connsiteY4" fmla="*/ 29040 h 218693"/>
                <a:gd name="connsiteX5" fmla="*/ 82009 w 255003"/>
                <a:gd name="connsiteY5" fmla="*/ 33140 h 218693"/>
                <a:gd name="connsiteX6" fmla="*/ 69708 w 255003"/>
                <a:gd name="connsiteY6" fmla="*/ 37241 h 218693"/>
                <a:gd name="connsiteX7" fmla="*/ 57407 w 255003"/>
                <a:gd name="connsiteY7" fmla="*/ 49542 h 218693"/>
                <a:gd name="connsiteX8" fmla="*/ 32804 w 255003"/>
                <a:gd name="connsiteY8" fmla="*/ 65944 h 218693"/>
                <a:gd name="connsiteX9" fmla="*/ 16402 w 255003"/>
                <a:gd name="connsiteY9" fmla="*/ 90547 h 218693"/>
                <a:gd name="connsiteX10" fmla="*/ 12302 w 255003"/>
                <a:gd name="connsiteY10" fmla="*/ 102848 h 218693"/>
                <a:gd name="connsiteX11" fmla="*/ 4101 w 255003"/>
                <a:gd name="connsiteY11" fmla="*/ 115149 h 218693"/>
                <a:gd name="connsiteX12" fmla="*/ 0 w 255003"/>
                <a:gd name="connsiteY12" fmla="*/ 131551 h 218693"/>
                <a:gd name="connsiteX13" fmla="*/ 4101 w 255003"/>
                <a:gd name="connsiteY13" fmla="*/ 172556 h 218693"/>
                <a:gd name="connsiteX14" fmla="*/ 16402 w 255003"/>
                <a:gd name="connsiteY14" fmla="*/ 176656 h 218693"/>
                <a:gd name="connsiteX15" fmla="*/ 32804 w 255003"/>
                <a:gd name="connsiteY15" fmla="*/ 188957 h 218693"/>
                <a:gd name="connsiteX16" fmla="*/ 49206 w 255003"/>
                <a:gd name="connsiteY16" fmla="*/ 193058 h 218693"/>
                <a:gd name="connsiteX17" fmla="*/ 82009 w 255003"/>
                <a:gd name="connsiteY17" fmla="*/ 205359 h 218693"/>
                <a:gd name="connsiteX18" fmla="*/ 94311 w 255003"/>
                <a:gd name="connsiteY18" fmla="*/ 217661 h 218693"/>
                <a:gd name="connsiteX19" fmla="*/ 180420 w 255003"/>
                <a:gd name="connsiteY19" fmla="*/ 209460 h 218693"/>
                <a:gd name="connsiteX20" fmla="*/ 192722 w 255003"/>
                <a:gd name="connsiteY20" fmla="*/ 201259 h 218693"/>
                <a:gd name="connsiteX21" fmla="*/ 200922 w 255003"/>
                <a:gd name="connsiteY21" fmla="*/ 188957 h 218693"/>
                <a:gd name="connsiteX22" fmla="*/ 229626 w 255003"/>
                <a:gd name="connsiteY22" fmla="*/ 176656 h 218693"/>
                <a:gd name="connsiteX23" fmla="*/ 250128 w 255003"/>
                <a:gd name="connsiteY23" fmla="*/ 143852 h 218693"/>
                <a:gd name="connsiteX24" fmla="*/ 254228 w 255003"/>
                <a:gd name="connsiteY24" fmla="*/ 131551 h 218693"/>
                <a:gd name="connsiteX25" fmla="*/ 241927 w 255003"/>
                <a:gd name="connsiteY25" fmla="*/ 53643 h 218693"/>
                <a:gd name="connsiteX26" fmla="*/ 217324 w 255003"/>
                <a:gd name="connsiteY26" fmla="*/ 41341 h 218693"/>
                <a:gd name="connsiteX27" fmla="*/ 192722 w 255003"/>
                <a:gd name="connsiteY27" fmla="*/ 24939 h 218693"/>
                <a:gd name="connsiteX28" fmla="*/ 184521 w 255003"/>
                <a:gd name="connsiteY28" fmla="*/ 12638 h 218693"/>
                <a:gd name="connsiteX29" fmla="*/ 164018 w 255003"/>
                <a:gd name="connsiteY29" fmla="*/ 337 h 218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5003" h="218693">
                  <a:moveTo>
                    <a:pt x="164018" y="337"/>
                  </a:moveTo>
                  <a:cubicBezTo>
                    <a:pt x="156501" y="-1030"/>
                    <a:pt x="147379" y="2048"/>
                    <a:pt x="139416" y="4437"/>
                  </a:cubicBezTo>
                  <a:cubicBezTo>
                    <a:pt x="133561" y="6193"/>
                    <a:pt x="128632" y="10230"/>
                    <a:pt x="123014" y="12638"/>
                  </a:cubicBezTo>
                  <a:cubicBezTo>
                    <a:pt x="119041" y="14341"/>
                    <a:pt x="114813" y="15372"/>
                    <a:pt x="110713" y="16739"/>
                  </a:cubicBezTo>
                  <a:cubicBezTo>
                    <a:pt x="106612" y="20839"/>
                    <a:pt x="103446" y="26163"/>
                    <a:pt x="98411" y="29040"/>
                  </a:cubicBezTo>
                  <a:cubicBezTo>
                    <a:pt x="93518" y="31836"/>
                    <a:pt x="87428" y="31592"/>
                    <a:pt x="82009" y="33140"/>
                  </a:cubicBezTo>
                  <a:cubicBezTo>
                    <a:pt x="77853" y="34327"/>
                    <a:pt x="73808" y="35874"/>
                    <a:pt x="69708" y="37241"/>
                  </a:cubicBezTo>
                  <a:cubicBezTo>
                    <a:pt x="65608" y="41341"/>
                    <a:pt x="62232" y="46325"/>
                    <a:pt x="57407" y="49542"/>
                  </a:cubicBezTo>
                  <a:cubicBezTo>
                    <a:pt x="35302" y="64279"/>
                    <a:pt x="53932" y="38779"/>
                    <a:pt x="32804" y="65944"/>
                  </a:cubicBezTo>
                  <a:cubicBezTo>
                    <a:pt x="26753" y="73724"/>
                    <a:pt x="16402" y="90547"/>
                    <a:pt x="16402" y="90547"/>
                  </a:cubicBezTo>
                  <a:cubicBezTo>
                    <a:pt x="15035" y="94647"/>
                    <a:pt x="14235" y="98982"/>
                    <a:pt x="12302" y="102848"/>
                  </a:cubicBezTo>
                  <a:cubicBezTo>
                    <a:pt x="10098" y="107256"/>
                    <a:pt x="6042" y="110619"/>
                    <a:pt x="4101" y="115149"/>
                  </a:cubicBezTo>
                  <a:cubicBezTo>
                    <a:pt x="1881" y="120329"/>
                    <a:pt x="1367" y="126084"/>
                    <a:pt x="0" y="131551"/>
                  </a:cubicBezTo>
                  <a:cubicBezTo>
                    <a:pt x="1367" y="145219"/>
                    <a:pt x="-593" y="159647"/>
                    <a:pt x="4101" y="172556"/>
                  </a:cubicBezTo>
                  <a:cubicBezTo>
                    <a:pt x="5578" y="176618"/>
                    <a:pt x="12649" y="174512"/>
                    <a:pt x="16402" y="176656"/>
                  </a:cubicBezTo>
                  <a:cubicBezTo>
                    <a:pt x="22336" y="180047"/>
                    <a:pt x="26691" y="185901"/>
                    <a:pt x="32804" y="188957"/>
                  </a:cubicBezTo>
                  <a:cubicBezTo>
                    <a:pt x="37845" y="191477"/>
                    <a:pt x="43787" y="191510"/>
                    <a:pt x="49206" y="193058"/>
                  </a:cubicBezTo>
                  <a:cubicBezTo>
                    <a:pt x="60461" y="196274"/>
                    <a:pt x="71168" y="201022"/>
                    <a:pt x="82009" y="205359"/>
                  </a:cubicBezTo>
                  <a:cubicBezTo>
                    <a:pt x="86110" y="209460"/>
                    <a:pt x="88544" y="217054"/>
                    <a:pt x="94311" y="217661"/>
                  </a:cubicBezTo>
                  <a:cubicBezTo>
                    <a:pt x="126991" y="221101"/>
                    <a:pt x="151117" y="215320"/>
                    <a:pt x="180420" y="209460"/>
                  </a:cubicBezTo>
                  <a:cubicBezTo>
                    <a:pt x="184521" y="206726"/>
                    <a:pt x="189237" y="204744"/>
                    <a:pt x="192722" y="201259"/>
                  </a:cubicBezTo>
                  <a:cubicBezTo>
                    <a:pt x="196207" y="197774"/>
                    <a:pt x="197136" y="192112"/>
                    <a:pt x="200922" y="188957"/>
                  </a:cubicBezTo>
                  <a:cubicBezTo>
                    <a:pt x="207679" y="183326"/>
                    <a:pt x="221079" y="179505"/>
                    <a:pt x="229626" y="176656"/>
                  </a:cubicBezTo>
                  <a:cubicBezTo>
                    <a:pt x="249119" y="163660"/>
                    <a:pt x="240369" y="173130"/>
                    <a:pt x="250128" y="143852"/>
                  </a:cubicBezTo>
                  <a:lnTo>
                    <a:pt x="254228" y="131551"/>
                  </a:lnTo>
                  <a:cubicBezTo>
                    <a:pt x="252837" y="109290"/>
                    <a:pt x="261604" y="73320"/>
                    <a:pt x="241927" y="53643"/>
                  </a:cubicBezTo>
                  <a:cubicBezTo>
                    <a:pt x="228274" y="39990"/>
                    <a:pt x="232332" y="49679"/>
                    <a:pt x="217324" y="41341"/>
                  </a:cubicBezTo>
                  <a:cubicBezTo>
                    <a:pt x="208708" y="36554"/>
                    <a:pt x="192722" y="24939"/>
                    <a:pt x="192722" y="24939"/>
                  </a:cubicBezTo>
                  <a:cubicBezTo>
                    <a:pt x="189988" y="20839"/>
                    <a:pt x="188700" y="15250"/>
                    <a:pt x="184521" y="12638"/>
                  </a:cubicBezTo>
                  <a:cubicBezTo>
                    <a:pt x="170707" y="4005"/>
                    <a:pt x="171535" y="1704"/>
                    <a:pt x="164018" y="337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54" name="Freeform 253"/>
            <p:cNvSpPr/>
            <p:nvPr/>
          </p:nvSpPr>
          <p:spPr bwMode="auto">
            <a:xfrm>
              <a:off x="5014178" y="2195334"/>
              <a:ext cx="395363" cy="320988"/>
            </a:xfrm>
            <a:custGeom>
              <a:avLst/>
              <a:gdLst>
                <a:gd name="connsiteX0" fmla="*/ 86110 w 237826"/>
                <a:gd name="connsiteY0" fmla="*/ 12659 h 193078"/>
                <a:gd name="connsiteX1" fmla="*/ 49206 w 237826"/>
                <a:gd name="connsiteY1" fmla="*/ 24960 h 193078"/>
                <a:gd name="connsiteX2" fmla="*/ 36904 w 237826"/>
                <a:gd name="connsiteY2" fmla="*/ 29060 h 193078"/>
                <a:gd name="connsiteX3" fmla="*/ 24603 w 237826"/>
                <a:gd name="connsiteY3" fmla="*/ 37261 h 193078"/>
                <a:gd name="connsiteX4" fmla="*/ 4101 w 237826"/>
                <a:gd name="connsiteY4" fmla="*/ 65964 h 193078"/>
                <a:gd name="connsiteX5" fmla="*/ 0 w 237826"/>
                <a:gd name="connsiteY5" fmla="*/ 78266 h 193078"/>
                <a:gd name="connsiteX6" fmla="*/ 4101 w 237826"/>
                <a:gd name="connsiteY6" fmla="*/ 106969 h 193078"/>
                <a:gd name="connsiteX7" fmla="*/ 12302 w 237826"/>
                <a:gd name="connsiteY7" fmla="*/ 119270 h 193078"/>
                <a:gd name="connsiteX8" fmla="*/ 36904 w 237826"/>
                <a:gd name="connsiteY8" fmla="*/ 135672 h 193078"/>
                <a:gd name="connsiteX9" fmla="*/ 65607 w 237826"/>
                <a:gd name="connsiteY9" fmla="*/ 143873 h 193078"/>
                <a:gd name="connsiteX10" fmla="*/ 82009 w 237826"/>
                <a:gd name="connsiteY10" fmla="*/ 152074 h 193078"/>
                <a:gd name="connsiteX11" fmla="*/ 106612 w 237826"/>
                <a:gd name="connsiteY11" fmla="*/ 168476 h 193078"/>
                <a:gd name="connsiteX12" fmla="*/ 118913 w 237826"/>
                <a:gd name="connsiteY12" fmla="*/ 180777 h 193078"/>
                <a:gd name="connsiteX13" fmla="*/ 159918 w 237826"/>
                <a:gd name="connsiteY13" fmla="*/ 193078 h 193078"/>
                <a:gd name="connsiteX14" fmla="*/ 205023 w 237826"/>
                <a:gd name="connsiteY14" fmla="*/ 188978 h 193078"/>
                <a:gd name="connsiteX15" fmla="*/ 217324 w 237826"/>
                <a:gd name="connsiteY15" fmla="*/ 156174 h 193078"/>
                <a:gd name="connsiteX16" fmla="*/ 233726 w 237826"/>
                <a:gd name="connsiteY16" fmla="*/ 131572 h 193078"/>
                <a:gd name="connsiteX17" fmla="*/ 237826 w 237826"/>
                <a:gd name="connsiteY17" fmla="*/ 119270 h 193078"/>
                <a:gd name="connsiteX18" fmla="*/ 217324 w 237826"/>
                <a:gd name="connsiteY18" fmla="*/ 65964 h 193078"/>
                <a:gd name="connsiteX19" fmla="*/ 196822 w 237826"/>
                <a:gd name="connsiteY19" fmla="*/ 49563 h 193078"/>
                <a:gd name="connsiteX20" fmla="*/ 188621 w 237826"/>
                <a:gd name="connsiteY20" fmla="*/ 37261 h 193078"/>
                <a:gd name="connsiteX21" fmla="*/ 164018 w 237826"/>
                <a:gd name="connsiteY21" fmla="*/ 24960 h 193078"/>
                <a:gd name="connsiteX22" fmla="*/ 127114 w 237826"/>
                <a:gd name="connsiteY22" fmla="*/ 8558 h 193078"/>
                <a:gd name="connsiteX23" fmla="*/ 114813 w 237826"/>
                <a:gd name="connsiteY23" fmla="*/ 4458 h 193078"/>
                <a:gd name="connsiteX24" fmla="*/ 102511 w 237826"/>
                <a:gd name="connsiteY24" fmla="*/ 357 h 193078"/>
                <a:gd name="connsiteX25" fmla="*/ 86110 w 237826"/>
                <a:gd name="connsiteY25" fmla="*/ 12659 h 19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7826" h="193078">
                  <a:moveTo>
                    <a:pt x="86110" y="12659"/>
                  </a:moveTo>
                  <a:lnTo>
                    <a:pt x="49206" y="24960"/>
                  </a:lnTo>
                  <a:lnTo>
                    <a:pt x="36904" y="29060"/>
                  </a:lnTo>
                  <a:cubicBezTo>
                    <a:pt x="32804" y="31794"/>
                    <a:pt x="28088" y="33776"/>
                    <a:pt x="24603" y="37261"/>
                  </a:cubicBezTo>
                  <a:cubicBezTo>
                    <a:pt x="22748" y="39116"/>
                    <a:pt x="6428" y="61309"/>
                    <a:pt x="4101" y="65964"/>
                  </a:cubicBezTo>
                  <a:cubicBezTo>
                    <a:pt x="2168" y="69830"/>
                    <a:pt x="1367" y="74165"/>
                    <a:pt x="0" y="78266"/>
                  </a:cubicBezTo>
                  <a:cubicBezTo>
                    <a:pt x="1367" y="87834"/>
                    <a:pt x="1324" y="97712"/>
                    <a:pt x="4101" y="106969"/>
                  </a:cubicBezTo>
                  <a:cubicBezTo>
                    <a:pt x="5517" y="111689"/>
                    <a:pt x="8593" y="116025"/>
                    <a:pt x="12302" y="119270"/>
                  </a:cubicBezTo>
                  <a:cubicBezTo>
                    <a:pt x="19719" y="125760"/>
                    <a:pt x="27342" y="133282"/>
                    <a:pt x="36904" y="135672"/>
                  </a:cubicBezTo>
                  <a:cubicBezTo>
                    <a:pt x="45235" y="137754"/>
                    <a:pt x="57366" y="140341"/>
                    <a:pt x="65607" y="143873"/>
                  </a:cubicBezTo>
                  <a:cubicBezTo>
                    <a:pt x="71225" y="146281"/>
                    <a:pt x="76767" y="148929"/>
                    <a:pt x="82009" y="152074"/>
                  </a:cubicBezTo>
                  <a:cubicBezTo>
                    <a:pt x="90461" y="157145"/>
                    <a:pt x="99642" y="161506"/>
                    <a:pt x="106612" y="168476"/>
                  </a:cubicBezTo>
                  <a:cubicBezTo>
                    <a:pt x="110712" y="172576"/>
                    <a:pt x="113844" y="177961"/>
                    <a:pt x="118913" y="180777"/>
                  </a:cubicBezTo>
                  <a:cubicBezTo>
                    <a:pt x="127083" y="185316"/>
                    <a:pt x="149328" y="190431"/>
                    <a:pt x="159918" y="193078"/>
                  </a:cubicBezTo>
                  <a:cubicBezTo>
                    <a:pt x="174953" y="191711"/>
                    <a:pt x="190932" y="194397"/>
                    <a:pt x="205023" y="188978"/>
                  </a:cubicBezTo>
                  <a:cubicBezTo>
                    <a:pt x="212521" y="186094"/>
                    <a:pt x="214713" y="161396"/>
                    <a:pt x="217324" y="156174"/>
                  </a:cubicBezTo>
                  <a:cubicBezTo>
                    <a:pt x="221732" y="147358"/>
                    <a:pt x="233726" y="131572"/>
                    <a:pt x="233726" y="131572"/>
                  </a:cubicBezTo>
                  <a:cubicBezTo>
                    <a:pt x="235093" y="127471"/>
                    <a:pt x="237826" y="123592"/>
                    <a:pt x="237826" y="119270"/>
                  </a:cubicBezTo>
                  <a:cubicBezTo>
                    <a:pt x="237826" y="89051"/>
                    <a:pt x="233484" y="90204"/>
                    <a:pt x="217324" y="65964"/>
                  </a:cubicBezTo>
                  <a:cubicBezTo>
                    <a:pt x="206726" y="50067"/>
                    <a:pt x="213798" y="55221"/>
                    <a:pt x="196822" y="49563"/>
                  </a:cubicBezTo>
                  <a:cubicBezTo>
                    <a:pt x="194088" y="45462"/>
                    <a:pt x="192106" y="40746"/>
                    <a:pt x="188621" y="37261"/>
                  </a:cubicBezTo>
                  <a:cubicBezTo>
                    <a:pt x="180672" y="29312"/>
                    <a:pt x="174023" y="28295"/>
                    <a:pt x="164018" y="24960"/>
                  </a:cubicBezTo>
                  <a:cubicBezTo>
                    <a:pt x="144525" y="11964"/>
                    <a:pt x="156391" y="18317"/>
                    <a:pt x="127114" y="8558"/>
                  </a:cubicBezTo>
                  <a:lnTo>
                    <a:pt x="114813" y="4458"/>
                  </a:lnTo>
                  <a:lnTo>
                    <a:pt x="102511" y="357"/>
                  </a:lnTo>
                  <a:cubicBezTo>
                    <a:pt x="54362" y="4735"/>
                    <a:pt x="64157" y="-9046"/>
                    <a:pt x="86110" y="12659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55" name="Freeform 254"/>
            <p:cNvSpPr/>
            <p:nvPr/>
          </p:nvSpPr>
          <p:spPr bwMode="auto">
            <a:xfrm>
              <a:off x="5379531" y="2449775"/>
              <a:ext cx="279234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256" name="Freeform 255"/>
            <p:cNvSpPr/>
            <p:nvPr/>
          </p:nvSpPr>
          <p:spPr bwMode="auto">
            <a:xfrm>
              <a:off x="5379531" y="2803383"/>
              <a:ext cx="309244" cy="310550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33467" y="1377632"/>
            <a:ext cx="1241384" cy="231503"/>
            <a:chOff x="3675526" y="2605357"/>
            <a:chExt cx="1513499" cy="238253"/>
          </a:xfrm>
        </p:grpSpPr>
        <p:cxnSp>
          <p:nvCxnSpPr>
            <p:cNvPr id="258" name="Straight Arrow Connector 257"/>
            <p:cNvCxnSpPr/>
            <p:nvPr/>
          </p:nvCxnSpPr>
          <p:spPr>
            <a:xfrm>
              <a:off x="3675526" y="2843610"/>
              <a:ext cx="1513499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Rectangle 245"/>
            <p:cNvSpPr>
              <a:spLocks noChangeArrowheads="1"/>
            </p:cNvSpPr>
            <p:nvPr/>
          </p:nvSpPr>
          <p:spPr bwMode="auto">
            <a:xfrm>
              <a:off x="3675526" y="2605357"/>
              <a:ext cx="642993" cy="221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/>
              <a:r>
                <a:rPr lang="en-US" sz="1400" dirty="0">
                  <a:solidFill>
                    <a:srgbClr val="C00000"/>
                  </a:solidFill>
                  <a:latin typeface="Arial" charset="0"/>
                </a:rPr>
                <a:t>Proton</a:t>
              </a:r>
            </a:p>
          </p:txBody>
        </p:sp>
      </p:grpSp>
      <p:sp>
        <p:nvSpPr>
          <p:cNvPr id="260" name="Freeform 268"/>
          <p:cNvSpPr>
            <a:spLocks/>
          </p:cNvSpPr>
          <p:nvPr/>
        </p:nvSpPr>
        <p:spPr bwMode="auto">
          <a:xfrm>
            <a:off x="1312598" y="1388161"/>
            <a:ext cx="91072" cy="192582"/>
          </a:xfrm>
          <a:custGeom>
            <a:avLst/>
            <a:gdLst>
              <a:gd name="T0" fmla="*/ 2147483647 w 34"/>
              <a:gd name="T1" fmla="*/ 2147483647 h 105"/>
              <a:gd name="T2" fmla="*/ 2147483647 w 34"/>
              <a:gd name="T3" fmla="*/ 2147483647 h 105"/>
              <a:gd name="T4" fmla="*/ 2147483647 w 34"/>
              <a:gd name="T5" fmla="*/ 2147483647 h 105"/>
              <a:gd name="T6" fmla="*/ 2147483647 w 34"/>
              <a:gd name="T7" fmla="*/ 2147483647 h 105"/>
              <a:gd name="T8" fmla="*/ 2147483647 w 34"/>
              <a:gd name="T9" fmla="*/ 2147483647 h 105"/>
              <a:gd name="T10" fmla="*/ 2147483647 w 34"/>
              <a:gd name="T11" fmla="*/ 2147483647 h 105"/>
              <a:gd name="T12" fmla="*/ 2147483647 w 34"/>
              <a:gd name="T13" fmla="*/ 2147483647 h 105"/>
              <a:gd name="T14" fmla="*/ 2147483647 w 34"/>
              <a:gd name="T15" fmla="*/ 2147483647 h 105"/>
              <a:gd name="T16" fmla="*/ 2147483647 w 34"/>
              <a:gd name="T17" fmla="*/ 2147483647 h 105"/>
              <a:gd name="T18" fmla="*/ 2147483647 w 34"/>
              <a:gd name="T19" fmla="*/ 2147483647 h 105"/>
              <a:gd name="T20" fmla="*/ 2147483647 w 34"/>
              <a:gd name="T21" fmla="*/ 2147483647 h 105"/>
              <a:gd name="T22" fmla="*/ 2147483647 w 34"/>
              <a:gd name="T23" fmla="*/ 2147483647 h 105"/>
              <a:gd name="T24" fmla="*/ 2147483647 w 34"/>
              <a:gd name="T25" fmla="*/ 2147483647 h 105"/>
              <a:gd name="T26" fmla="*/ 2147483647 w 34"/>
              <a:gd name="T27" fmla="*/ 2147483647 h 105"/>
              <a:gd name="T28" fmla="*/ 0 w 34"/>
              <a:gd name="T29" fmla="*/ 2147483647 h 105"/>
              <a:gd name="T30" fmla="*/ 2147483647 w 34"/>
              <a:gd name="T31" fmla="*/ 2147483647 h 105"/>
              <a:gd name="T32" fmla="*/ 2147483647 w 34"/>
              <a:gd name="T33" fmla="*/ 2147483647 h 105"/>
              <a:gd name="T34" fmla="*/ 2147483647 w 34"/>
              <a:gd name="T35" fmla="*/ 2147483647 h 105"/>
              <a:gd name="T36" fmla="*/ 2147483647 w 34"/>
              <a:gd name="T37" fmla="*/ 2147483647 h 105"/>
              <a:gd name="T38" fmla="*/ 2147483647 w 34"/>
              <a:gd name="T39" fmla="*/ 2147483647 h 105"/>
              <a:gd name="T40" fmla="*/ 2147483647 w 34"/>
              <a:gd name="T41" fmla="*/ 2147483647 h 105"/>
              <a:gd name="T42" fmla="*/ 2147483647 w 34"/>
              <a:gd name="T43" fmla="*/ 2147483647 h 105"/>
              <a:gd name="T44" fmla="*/ 2147483647 w 34"/>
              <a:gd name="T45" fmla="*/ 2147483647 h 105"/>
              <a:gd name="T46" fmla="*/ 2147483647 w 34"/>
              <a:gd name="T47" fmla="*/ 2147483647 h 105"/>
              <a:gd name="T48" fmla="*/ 2147483647 w 34"/>
              <a:gd name="T49" fmla="*/ 2147483647 h 105"/>
              <a:gd name="T50" fmla="*/ 2147483647 w 34"/>
              <a:gd name="T51" fmla="*/ 2147483647 h 105"/>
              <a:gd name="T52" fmla="*/ 2147483647 w 34"/>
              <a:gd name="T53" fmla="*/ 2147483647 h 105"/>
              <a:gd name="T54" fmla="*/ 2147483647 w 34"/>
              <a:gd name="T55" fmla="*/ 2147483647 h 105"/>
              <a:gd name="T56" fmla="*/ 2147483647 w 34"/>
              <a:gd name="T57" fmla="*/ 0 h 10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4" h="105">
                <a:moveTo>
                  <a:pt x="24" y="95"/>
                </a:moveTo>
                <a:lnTo>
                  <a:pt x="24" y="100"/>
                </a:lnTo>
                <a:lnTo>
                  <a:pt x="19" y="105"/>
                </a:lnTo>
                <a:lnTo>
                  <a:pt x="13" y="101"/>
                </a:lnTo>
                <a:lnTo>
                  <a:pt x="2" y="93"/>
                </a:lnTo>
                <a:lnTo>
                  <a:pt x="3" y="80"/>
                </a:lnTo>
                <a:lnTo>
                  <a:pt x="2" y="73"/>
                </a:lnTo>
                <a:lnTo>
                  <a:pt x="13" y="63"/>
                </a:lnTo>
                <a:lnTo>
                  <a:pt x="19" y="67"/>
                </a:lnTo>
                <a:lnTo>
                  <a:pt x="24" y="64"/>
                </a:lnTo>
                <a:lnTo>
                  <a:pt x="24" y="55"/>
                </a:lnTo>
                <a:lnTo>
                  <a:pt x="11" y="59"/>
                </a:lnTo>
                <a:lnTo>
                  <a:pt x="10" y="54"/>
                </a:lnTo>
                <a:lnTo>
                  <a:pt x="5" y="60"/>
                </a:lnTo>
                <a:lnTo>
                  <a:pt x="0" y="57"/>
                </a:lnTo>
                <a:lnTo>
                  <a:pt x="8" y="37"/>
                </a:lnTo>
                <a:lnTo>
                  <a:pt x="11" y="41"/>
                </a:lnTo>
                <a:lnTo>
                  <a:pt x="21" y="42"/>
                </a:lnTo>
                <a:lnTo>
                  <a:pt x="21" y="39"/>
                </a:lnTo>
                <a:lnTo>
                  <a:pt x="15" y="37"/>
                </a:lnTo>
                <a:lnTo>
                  <a:pt x="15" y="28"/>
                </a:lnTo>
                <a:lnTo>
                  <a:pt x="21" y="29"/>
                </a:lnTo>
                <a:lnTo>
                  <a:pt x="23" y="19"/>
                </a:lnTo>
                <a:lnTo>
                  <a:pt x="14" y="19"/>
                </a:lnTo>
                <a:lnTo>
                  <a:pt x="14" y="13"/>
                </a:lnTo>
                <a:lnTo>
                  <a:pt x="19" y="13"/>
                </a:lnTo>
                <a:lnTo>
                  <a:pt x="22" y="6"/>
                </a:lnTo>
                <a:lnTo>
                  <a:pt x="33" y="7"/>
                </a:lnTo>
                <a:lnTo>
                  <a:pt x="34" y="0"/>
                </a:lnTo>
              </a:path>
            </a:pathLst>
          </a:custGeom>
          <a:noFill/>
          <a:ln w="19050">
            <a:solidFill>
              <a:srgbClr val="FFC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 dirty="0"/>
          </a:p>
        </p:txBody>
      </p:sp>
      <p:sp>
        <p:nvSpPr>
          <p:cNvPr id="261" name="7-Point Star 260"/>
          <p:cNvSpPr/>
          <p:nvPr/>
        </p:nvSpPr>
        <p:spPr>
          <a:xfrm>
            <a:off x="1286644" y="1574180"/>
            <a:ext cx="68174" cy="68174"/>
          </a:xfrm>
          <a:prstGeom prst="star7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2" name="Freeform 269"/>
          <p:cNvSpPr>
            <a:spLocks/>
          </p:cNvSpPr>
          <p:nvPr/>
        </p:nvSpPr>
        <p:spPr bwMode="auto">
          <a:xfrm>
            <a:off x="2010752" y="2684397"/>
            <a:ext cx="632619" cy="118285"/>
          </a:xfrm>
          <a:custGeom>
            <a:avLst/>
            <a:gdLst>
              <a:gd name="T0" fmla="*/ 0 w 666"/>
              <a:gd name="T1" fmla="*/ 431 h 435"/>
              <a:gd name="T2" fmla="*/ 20 w 666"/>
              <a:gd name="T3" fmla="*/ 420 h 435"/>
              <a:gd name="T4" fmla="*/ 36 w 666"/>
              <a:gd name="T5" fmla="*/ 432 h 435"/>
              <a:gd name="T6" fmla="*/ 60 w 666"/>
              <a:gd name="T7" fmla="*/ 421 h 435"/>
              <a:gd name="T8" fmla="*/ 59 w 666"/>
              <a:gd name="T9" fmla="*/ 431 h 435"/>
              <a:gd name="T10" fmla="*/ 41 w 666"/>
              <a:gd name="T11" fmla="*/ 422 h 435"/>
              <a:gd name="T12" fmla="*/ 108 w 666"/>
              <a:gd name="T13" fmla="*/ 432 h 435"/>
              <a:gd name="T14" fmla="*/ 112 w 666"/>
              <a:gd name="T15" fmla="*/ 422 h 435"/>
              <a:gd name="T16" fmla="*/ 138 w 666"/>
              <a:gd name="T17" fmla="*/ 432 h 435"/>
              <a:gd name="T18" fmla="*/ 190 w 666"/>
              <a:gd name="T19" fmla="*/ 420 h 435"/>
              <a:gd name="T20" fmla="*/ 269 w 666"/>
              <a:gd name="T21" fmla="*/ 432 h 435"/>
              <a:gd name="T22" fmla="*/ 299 w 666"/>
              <a:gd name="T23" fmla="*/ 422 h 435"/>
              <a:gd name="T24" fmla="*/ 341 w 666"/>
              <a:gd name="T25" fmla="*/ 432 h 435"/>
              <a:gd name="T26" fmla="*/ 359 w 666"/>
              <a:gd name="T27" fmla="*/ 420 h 435"/>
              <a:gd name="T28" fmla="*/ 362 w 666"/>
              <a:gd name="T29" fmla="*/ 429 h 435"/>
              <a:gd name="T30" fmla="*/ 368 w 666"/>
              <a:gd name="T31" fmla="*/ 423 h 435"/>
              <a:gd name="T32" fmla="*/ 366 w 666"/>
              <a:gd name="T33" fmla="*/ 433 h 435"/>
              <a:gd name="T34" fmla="*/ 431 w 666"/>
              <a:gd name="T35" fmla="*/ 422 h 435"/>
              <a:gd name="T36" fmla="*/ 420 w 666"/>
              <a:gd name="T37" fmla="*/ 433 h 435"/>
              <a:gd name="T38" fmla="*/ 449 w 666"/>
              <a:gd name="T39" fmla="*/ 421 h 435"/>
              <a:gd name="T40" fmla="*/ 449 w 666"/>
              <a:gd name="T41" fmla="*/ 435 h 435"/>
              <a:gd name="T42" fmla="*/ 457 w 666"/>
              <a:gd name="T43" fmla="*/ 419 h 435"/>
              <a:gd name="T44" fmla="*/ 487 w 666"/>
              <a:gd name="T45" fmla="*/ 432 h 435"/>
              <a:gd name="T46" fmla="*/ 478 w 666"/>
              <a:gd name="T47" fmla="*/ 421 h 435"/>
              <a:gd name="T48" fmla="*/ 525 w 666"/>
              <a:gd name="T49" fmla="*/ 432 h 435"/>
              <a:gd name="T50" fmla="*/ 646 w 666"/>
              <a:gd name="T51" fmla="*/ 395 h 435"/>
              <a:gd name="T52" fmla="*/ 659 w 666"/>
              <a:gd name="T53" fmla="*/ 408 h 435"/>
              <a:gd name="T54" fmla="*/ 666 w 666"/>
              <a:gd name="T55" fmla="*/ 394 h 435"/>
              <a:gd name="T56" fmla="*/ 636 w 666"/>
              <a:gd name="T57" fmla="*/ 409 h 435"/>
              <a:gd name="T58" fmla="*/ 504 w 666"/>
              <a:gd name="T59" fmla="*/ 389 h 435"/>
              <a:gd name="T60" fmla="*/ 625 w 666"/>
              <a:gd name="T61" fmla="*/ 374 h 435"/>
              <a:gd name="T62" fmla="*/ 584 w 666"/>
              <a:gd name="T63" fmla="*/ 433 h 435"/>
              <a:gd name="T64" fmla="*/ 502 w 666"/>
              <a:gd name="T65" fmla="*/ 330 h 435"/>
              <a:gd name="T66" fmla="*/ 625 w 666"/>
              <a:gd name="T67" fmla="*/ 279 h 435"/>
              <a:gd name="T68" fmla="*/ 504 w 666"/>
              <a:gd name="T69" fmla="*/ 220 h 435"/>
              <a:gd name="T70" fmla="*/ 628 w 666"/>
              <a:gd name="T71" fmla="*/ 333 h 435"/>
              <a:gd name="T72" fmla="*/ 519 w 666"/>
              <a:gd name="T73" fmla="*/ 78 h 435"/>
              <a:gd name="T74" fmla="*/ 503 w 666"/>
              <a:gd name="T75" fmla="*/ 112 h 435"/>
              <a:gd name="T76" fmla="*/ 591 w 666"/>
              <a:gd name="T77" fmla="*/ 53 h 435"/>
              <a:gd name="T78" fmla="*/ 535 w 666"/>
              <a:gd name="T79" fmla="*/ 41 h 435"/>
              <a:gd name="T80" fmla="*/ 625 w 666"/>
              <a:gd name="T81" fmla="*/ 148 h 435"/>
              <a:gd name="T82" fmla="*/ 501 w 666"/>
              <a:gd name="T83" fmla="*/ 146 h 435"/>
              <a:gd name="T84" fmla="*/ 574 w 666"/>
              <a:gd name="T85" fmla="*/ 0 h 43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connsiteX0" fmla="*/ 0 w 10000"/>
              <a:gd name="connsiteY0" fmla="*/ 9908 h 10000"/>
              <a:gd name="connsiteX1" fmla="*/ 300 w 10000"/>
              <a:gd name="connsiteY1" fmla="*/ 9655 h 10000"/>
              <a:gd name="connsiteX2" fmla="*/ 541 w 10000"/>
              <a:gd name="connsiteY2" fmla="*/ 9931 h 10000"/>
              <a:gd name="connsiteX3" fmla="*/ 901 w 10000"/>
              <a:gd name="connsiteY3" fmla="*/ 9678 h 10000"/>
              <a:gd name="connsiteX4" fmla="*/ 886 w 10000"/>
              <a:gd name="connsiteY4" fmla="*/ 9908 h 10000"/>
              <a:gd name="connsiteX5" fmla="*/ 616 w 10000"/>
              <a:gd name="connsiteY5" fmla="*/ 9701 h 10000"/>
              <a:gd name="connsiteX6" fmla="*/ 1622 w 10000"/>
              <a:gd name="connsiteY6" fmla="*/ 9931 h 10000"/>
              <a:gd name="connsiteX7" fmla="*/ 1682 w 10000"/>
              <a:gd name="connsiteY7" fmla="*/ 9701 h 10000"/>
              <a:gd name="connsiteX8" fmla="*/ 2072 w 10000"/>
              <a:gd name="connsiteY8" fmla="*/ 9931 h 10000"/>
              <a:gd name="connsiteX9" fmla="*/ 2853 w 10000"/>
              <a:gd name="connsiteY9" fmla="*/ 9655 h 10000"/>
              <a:gd name="connsiteX10" fmla="*/ 4039 w 10000"/>
              <a:gd name="connsiteY10" fmla="*/ 9931 h 10000"/>
              <a:gd name="connsiteX11" fmla="*/ 4489 w 10000"/>
              <a:gd name="connsiteY11" fmla="*/ 9701 h 10000"/>
              <a:gd name="connsiteX12" fmla="*/ 5120 w 10000"/>
              <a:gd name="connsiteY12" fmla="*/ 9931 h 10000"/>
              <a:gd name="connsiteX13" fmla="*/ 5390 w 10000"/>
              <a:gd name="connsiteY13" fmla="*/ 9655 h 10000"/>
              <a:gd name="connsiteX14" fmla="*/ 5435 w 10000"/>
              <a:gd name="connsiteY14" fmla="*/ 9862 h 10000"/>
              <a:gd name="connsiteX15" fmla="*/ 5526 w 10000"/>
              <a:gd name="connsiteY15" fmla="*/ 9724 h 10000"/>
              <a:gd name="connsiteX16" fmla="*/ 5495 w 10000"/>
              <a:gd name="connsiteY16" fmla="*/ 9954 h 10000"/>
              <a:gd name="connsiteX17" fmla="*/ 6471 w 10000"/>
              <a:gd name="connsiteY17" fmla="*/ 9701 h 10000"/>
              <a:gd name="connsiteX18" fmla="*/ 6306 w 10000"/>
              <a:gd name="connsiteY18" fmla="*/ 9954 h 10000"/>
              <a:gd name="connsiteX19" fmla="*/ 6742 w 10000"/>
              <a:gd name="connsiteY19" fmla="*/ 9678 h 10000"/>
              <a:gd name="connsiteX20" fmla="*/ 6742 w 10000"/>
              <a:gd name="connsiteY20" fmla="*/ 10000 h 10000"/>
              <a:gd name="connsiteX21" fmla="*/ 6862 w 10000"/>
              <a:gd name="connsiteY21" fmla="*/ 9632 h 10000"/>
              <a:gd name="connsiteX22" fmla="*/ 7312 w 10000"/>
              <a:gd name="connsiteY22" fmla="*/ 9931 h 10000"/>
              <a:gd name="connsiteX23" fmla="*/ 7177 w 10000"/>
              <a:gd name="connsiteY23" fmla="*/ 9678 h 10000"/>
              <a:gd name="connsiteX24" fmla="*/ 7883 w 10000"/>
              <a:gd name="connsiteY24" fmla="*/ 9931 h 10000"/>
              <a:gd name="connsiteX25" fmla="*/ 9700 w 10000"/>
              <a:gd name="connsiteY25" fmla="*/ 9080 h 10000"/>
              <a:gd name="connsiteX26" fmla="*/ 9895 w 10000"/>
              <a:gd name="connsiteY26" fmla="*/ 9379 h 10000"/>
              <a:gd name="connsiteX27" fmla="*/ 10000 w 10000"/>
              <a:gd name="connsiteY27" fmla="*/ 9057 h 10000"/>
              <a:gd name="connsiteX28" fmla="*/ 9002 w 10000"/>
              <a:gd name="connsiteY28" fmla="*/ 9949 h 10000"/>
              <a:gd name="connsiteX29" fmla="*/ 7568 w 10000"/>
              <a:gd name="connsiteY29" fmla="*/ 8943 h 10000"/>
              <a:gd name="connsiteX30" fmla="*/ 9384 w 10000"/>
              <a:gd name="connsiteY30" fmla="*/ 8598 h 10000"/>
              <a:gd name="connsiteX31" fmla="*/ 8769 w 10000"/>
              <a:gd name="connsiteY31" fmla="*/ 9954 h 10000"/>
              <a:gd name="connsiteX32" fmla="*/ 7538 w 10000"/>
              <a:gd name="connsiteY32" fmla="*/ 7586 h 10000"/>
              <a:gd name="connsiteX33" fmla="*/ 9384 w 10000"/>
              <a:gd name="connsiteY33" fmla="*/ 6414 h 10000"/>
              <a:gd name="connsiteX34" fmla="*/ 7568 w 10000"/>
              <a:gd name="connsiteY34" fmla="*/ 5057 h 10000"/>
              <a:gd name="connsiteX35" fmla="*/ 9429 w 10000"/>
              <a:gd name="connsiteY35" fmla="*/ 7655 h 10000"/>
              <a:gd name="connsiteX36" fmla="*/ 7793 w 10000"/>
              <a:gd name="connsiteY36" fmla="*/ 1793 h 10000"/>
              <a:gd name="connsiteX37" fmla="*/ 7553 w 10000"/>
              <a:gd name="connsiteY37" fmla="*/ 2575 h 10000"/>
              <a:gd name="connsiteX38" fmla="*/ 8874 w 10000"/>
              <a:gd name="connsiteY38" fmla="*/ 1218 h 10000"/>
              <a:gd name="connsiteX39" fmla="*/ 8033 w 10000"/>
              <a:gd name="connsiteY39" fmla="*/ 943 h 10000"/>
              <a:gd name="connsiteX40" fmla="*/ 9384 w 10000"/>
              <a:gd name="connsiteY40" fmla="*/ 3402 h 10000"/>
              <a:gd name="connsiteX41" fmla="*/ 7523 w 10000"/>
              <a:gd name="connsiteY41" fmla="*/ 3356 h 10000"/>
              <a:gd name="connsiteX42" fmla="*/ 8619 w 10000"/>
              <a:gd name="connsiteY42" fmla="*/ 0 h 10000"/>
              <a:gd name="connsiteX0" fmla="*/ 0 w 10000"/>
              <a:gd name="connsiteY0" fmla="*/ 9908 h 10000"/>
              <a:gd name="connsiteX1" fmla="*/ 300 w 10000"/>
              <a:gd name="connsiteY1" fmla="*/ 9655 h 10000"/>
              <a:gd name="connsiteX2" fmla="*/ 541 w 10000"/>
              <a:gd name="connsiteY2" fmla="*/ 9931 h 10000"/>
              <a:gd name="connsiteX3" fmla="*/ 901 w 10000"/>
              <a:gd name="connsiteY3" fmla="*/ 9678 h 10000"/>
              <a:gd name="connsiteX4" fmla="*/ 886 w 10000"/>
              <a:gd name="connsiteY4" fmla="*/ 9908 h 10000"/>
              <a:gd name="connsiteX5" fmla="*/ 616 w 10000"/>
              <a:gd name="connsiteY5" fmla="*/ 9701 h 10000"/>
              <a:gd name="connsiteX6" fmla="*/ 1622 w 10000"/>
              <a:gd name="connsiteY6" fmla="*/ 9931 h 10000"/>
              <a:gd name="connsiteX7" fmla="*/ 1682 w 10000"/>
              <a:gd name="connsiteY7" fmla="*/ 9701 h 10000"/>
              <a:gd name="connsiteX8" fmla="*/ 2072 w 10000"/>
              <a:gd name="connsiteY8" fmla="*/ 9931 h 10000"/>
              <a:gd name="connsiteX9" fmla="*/ 2853 w 10000"/>
              <a:gd name="connsiteY9" fmla="*/ 9655 h 10000"/>
              <a:gd name="connsiteX10" fmla="*/ 4039 w 10000"/>
              <a:gd name="connsiteY10" fmla="*/ 9931 h 10000"/>
              <a:gd name="connsiteX11" fmla="*/ 4489 w 10000"/>
              <a:gd name="connsiteY11" fmla="*/ 9701 h 10000"/>
              <a:gd name="connsiteX12" fmla="*/ 5120 w 10000"/>
              <a:gd name="connsiteY12" fmla="*/ 9931 h 10000"/>
              <a:gd name="connsiteX13" fmla="*/ 5390 w 10000"/>
              <a:gd name="connsiteY13" fmla="*/ 9655 h 10000"/>
              <a:gd name="connsiteX14" fmla="*/ 5435 w 10000"/>
              <a:gd name="connsiteY14" fmla="*/ 9862 h 10000"/>
              <a:gd name="connsiteX15" fmla="*/ 5526 w 10000"/>
              <a:gd name="connsiteY15" fmla="*/ 9724 h 10000"/>
              <a:gd name="connsiteX16" fmla="*/ 5495 w 10000"/>
              <a:gd name="connsiteY16" fmla="*/ 9954 h 10000"/>
              <a:gd name="connsiteX17" fmla="*/ 6471 w 10000"/>
              <a:gd name="connsiteY17" fmla="*/ 9701 h 10000"/>
              <a:gd name="connsiteX18" fmla="*/ 6306 w 10000"/>
              <a:gd name="connsiteY18" fmla="*/ 9954 h 10000"/>
              <a:gd name="connsiteX19" fmla="*/ 6742 w 10000"/>
              <a:gd name="connsiteY19" fmla="*/ 9678 h 10000"/>
              <a:gd name="connsiteX20" fmla="*/ 6742 w 10000"/>
              <a:gd name="connsiteY20" fmla="*/ 10000 h 10000"/>
              <a:gd name="connsiteX21" fmla="*/ 6862 w 10000"/>
              <a:gd name="connsiteY21" fmla="*/ 9632 h 10000"/>
              <a:gd name="connsiteX22" fmla="*/ 7312 w 10000"/>
              <a:gd name="connsiteY22" fmla="*/ 9931 h 10000"/>
              <a:gd name="connsiteX23" fmla="*/ 7177 w 10000"/>
              <a:gd name="connsiteY23" fmla="*/ 9678 h 10000"/>
              <a:gd name="connsiteX24" fmla="*/ 7883 w 10000"/>
              <a:gd name="connsiteY24" fmla="*/ 9931 h 10000"/>
              <a:gd name="connsiteX25" fmla="*/ 9700 w 10000"/>
              <a:gd name="connsiteY25" fmla="*/ 9080 h 10000"/>
              <a:gd name="connsiteX26" fmla="*/ 9251 w 10000"/>
              <a:gd name="connsiteY26" fmla="*/ 9343 h 10000"/>
              <a:gd name="connsiteX27" fmla="*/ 10000 w 10000"/>
              <a:gd name="connsiteY27" fmla="*/ 9057 h 10000"/>
              <a:gd name="connsiteX28" fmla="*/ 9002 w 10000"/>
              <a:gd name="connsiteY28" fmla="*/ 9949 h 10000"/>
              <a:gd name="connsiteX29" fmla="*/ 7568 w 10000"/>
              <a:gd name="connsiteY29" fmla="*/ 8943 h 10000"/>
              <a:gd name="connsiteX30" fmla="*/ 9384 w 10000"/>
              <a:gd name="connsiteY30" fmla="*/ 8598 h 10000"/>
              <a:gd name="connsiteX31" fmla="*/ 8769 w 10000"/>
              <a:gd name="connsiteY31" fmla="*/ 9954 h 10000"/>
              <a:gd name="connsiteX32" fmla="*/ 7538 w 10000"/>
              <a:gd name="connsiteY32" fmla="*/ 7586 h 10000"/>
              <a:gd name="connsiteX33" fmla="*/ 9384 w 10000"/>
              <a:gd name="connsiteY33" fmla="*/ 6414 h 10000"/>
              <a:gd name="connsiteX34" fmla="*/ 7568 w 10000"/>
              <a:gd name="connsiteY34" fmla="*/ 5057 h 10000"/>
              <a:gd name="connsiteX35" fmla="*/ 9429 w 10000"/>
              <a:gd name="connsiteY35" fmla="*/ 7655 h 10000"/>
              <a:gd name="connsiteX36" fmla="*/ 7793 w 10000"/>
              <a:gd name="connsiteY36" fmla="*/ 1793 h 10000"/>
              <a:gd name="connsiteX37" fmla="*/ 7553 w 10000"/>
              <a:gd name="connsiteY37" fmla="*/ 2575 h 10000"/>
              <a:gd name="connsiteX38" fmla="*/ 8874 w 10000"/>
              <a:gd name="connsiteY38" fmla="*/ 1218 h 10000"/>
              <a:gd name="connsiteX39" fmla="*/ 8033 w 10000"/>
              <a:gd name="connsiteY39" fmla="*/ 943 h 10000"/>
              <a:gd name="connsiteX40" fmla="*/ 9384 w 10000"/>
              <a:gd name="connsiteY40" fmla="*/ 3402 h 10000"/>
              <a:gd name="connsiteX41" fmla="*/ 7523 w 10000"/>
              <a:gd name="connsiteY41" fmla="*/ 3356 h 10000"/>
              <a:gd name="connsiteX42" fmla="*/ 8619 w 10000"/>
              <a:gd name="connsiteY42" fmla="*/ 0 h 10000"/>
              <a:gd name="connsiteX0" fmla="*/ 0 w 9700"/>
              <a:gd name="connsiteY0" fmla="*/ 9908 h 10000"/>
              <a:gd name="connsiteX1" fmla="*/ 300 w 9700"/>
              <a:gd name="connsiteY1" fmla="*/ 9655 h 10000"/>
              <a:gd name="connsiteX2" fmla="*/ 541 w 9700"/>
              <a:gd name="connsiteY2" fmla="*/ 9931 h 10000"/>
              <a:gd name="connsiteX3" fmla="*/ 901 w 9700"/>
              <a:gd name="connsiteY3" fmla="*/ 9678 h 10000"/>
              <a:gd name="connsiteX4" fmla="*/ 886 w 9700"/>
              <a:gd name="connsiteY4" fmla="*/ 9908 h 10000"/>
              <a:gd name="connsiteX5" fmla="*/ 616 w 9700"/>
              <a:gd name="connsiteY5" fmla="*/ 9701 h 10000"/>
              <a:gd name="connsiteX6" fmla="*/ 1622 w 9700"/>
              <a:gd name="connsiteY6" fmla="*/ 9931 h 10000"/>
              <a:gd name="connsiteX7" fmla="*/ 1682 w 9700"/>
              <a:gd name="connsiteY7" fmla="*/ 9701 h 10000"/>
              <a:gd name="connsiteX8" fmla="*/ 2072 w 9700"/>
              <a:gd name="connsiteY8" fmla="*/ 9931 h 10000"/>
              <a:gd name="connsiteX9" fmla="*/ 2853 w 9700"/>
              <a:gd name="connsiteY9" fmla="*/ 9655 h 10000"/>
              <a:gd name="connsiteX10" fmla="*/ 4039 w 9700"/>
              <a:gd name="connsiteY10" fmla="*/ 9931 h 10000"/>
              <a:gd name="connsiteX11" fmla="*/ 4489 w 9700"/>
              <a:gd name="connsiteY11" fmla="*/ 9701 h 10000"/>
              <a:gd name="connsiteX12" fmla="*/ 5120 w 9700"/>
              <a:gd name="connsiteY12" fmla="*/ 9931 h 10000"/>
              <a:gd name="connsiteX13" fmla="*/ 5390 w 9700"/>
              <a:gd name="connsiteY13" fmla="*/ 9655 h 10000"/>
              <a:gd name="connsiteX14" fmla="*/ 5435 w 9700"/>
              <a:gd name="connsiteY14" fmla="*/ 9862 h 10000"/>
              <a:gd name="connsiteX15" fmla="*/ 5526 w 9700"/>
              <a:gd name="connsiteY15" fmla="*/ 9724 h 10000"/>
              <a:gd name="connsiteX16" fmla="*/ 5495 w 9700"/>
              <a:gd name="connsiteY16" fmla="*/ 9954 h 10000"/>
              <a:gd name="connsiteX17" fmla="*/ 6471 w 9700"/>
              <a:gd name="connsiteY17" fmla="*/ 9701 h 10000"/>
              <a:gd name="connsiteX18" fmla="*/ 6306 w 9700"/>
              <a:gd name="connsiteY18" fmla="*/ 9954 h 10000"/>
              <a:gd name="connsiteX19" fmla="*/ 6742 w 9700"/>
              <a:gd name="connsiteY19" fmla="*/ 9678 h 10000"/>
              <a:gd name="connsiteX20" fmla="*/ 6742 w 9700"/>
              <a:gd name="connsiteY20" fmla="*/ 10000 h 10000"/>
              <a:gd name="connsiteX21" fmla="*/ 6862 w 9700"/>
              <a:gd name="connsiteY21" fmla="*/ 9632 h 10000"/>
              <a:gd name="connsiteX22" fmla="*/ 7312 w 9700"/>
              <a:gd name="connsiteY22" fmla="*/ 9931 h 10000"/>
              <a:gd name="connsiteX23" fmla="*/ 7177 w 9700"/>
              <a:gd name="connsiteY23" fmla="*/ 9678 h 10000"/>
              <a:gd name="connsiteX24" fmla="*/ 7883 w 9700"/>
              <a:gd name="connsiteY24" fmla="*/ 9931 h 10000"/>
              <a:gd name="connsiteX25" fmla="*/ 9700 w 9700"/>
              <a:gd name="connsiteY25" fmla="*/ 9080 h 10000"/>
              <a:gd name="connsiteX26" fmla="*/ 9251 w 9700"/>
              <a:gd name="connsiteY26" fmla="*/ 9343 h 10000"/>
              <a:gd name="connsiteX27" fmla="*/ 8737 w 9700"/>
              <a:gd name="connsiteY27" fmla="*/ 8948 h 10000"/>
              <a:gd name="connsiteX28" fmla="*/ 9002 w 9700"/>
              <a:gd name="connsiteY28" fmla="*/ 9949 h 10000"/>
              <a:gd name="connsiteX29" fmla="*/ 7568 w 9700"/>
              <a:gd name="connsiteY29" fmla="*/ 8943 h 10000"/>
              <a:gd name="connsiteX30" fmla="*/ 9384 w 9700"/>
              <a:gd name="connsiteY30" fmla="*/ 8598 h 10000"/>
              <a:gd name="connsiteX31" fmla="*/ 8769 w 9700"/>
              <a:gd name="connsiteY31" fmla="*/ 9954 h 10000"/>
              <a:gd name="connsiteX32" fmla="*/ 7538 w 9700"/>
              <a:gd name="connsiteY32" fmla="*/ 7586 h 10000"/>
              <a:gd name="connsiteX33" fmla="*/ 9384 w 9700"/>
              <a:gd name="connsiteY33" fmla="*/ 6414 h 10000"/>
              <a:gd name="connsiteX34" fmla="*/ 7568 w 9700"/>
              <a:gd name="connsiteY34" fmla="*/ 5057 h 10000"/>
              <a:gd name="connsiteX35" fmla="*/ 9429 w 9700"/>
              <a:gd name="connsiteY35" fmla="*/ 7655 h 10000"/>
              <a:gd name="connsiteX36" fmla="*/ 7793 w 9700"/>
              <a:gd name="connsiteY36" fmla="*/ 1793 h 10000"/>
              <a:gd name="connsiteX37" fmla="*/ 7553 w 9700"/>
              <a:gd name="connsiteY37" fmla="*/ 2575 h 10000"/>
              <a:gd name="connsiteX38" fmla="*/ 8874 w 9700"/>
              <a:gd name="connsiteY38" fmla="*/ 1218 h 10000"/>
              <a:gd name="connsiteX39" fmla="*/ 8033 w 9700"/>
              <a:gd name="connsiteY39" fmla="*/ 943 h 10000"/>
              <a:gd name="connsiteX40" fmla="*/ 9384 w 9700"/>
              <a:gd name="connsiteY40" fmla="*/ 3402 h 10000"/>
              <a:gd name="connsiteX41" fmla="*/ 7523 w 9700"/>
              <a:gd name="connsiteY41" fmla="*/ 3356 h 10000"/>
              <a:gd name="connsiteX42" fmla="*/ 8619 w 9700"/>
              <a:gd name="connsiteY42" fmla="*/ 0 h 10000"/>
              <a:gd name="connsiteX0" fmla="*/ 0 w 9721"/>
              <a:gd name="connsiteY0" fmla="*/ 9908 h 10000"/>
              <a:gd name="connsiteX1" fmla="*/ 309 w 9721"/>
              <a:gd name="connsiteY1" fmla="*/ 9655 h 10000"/>
              <a:gd name="connsiteX2" fmla="*/ 558 w 9721"/>
              <a:gd name="connsiteY2" fmla="*/ 9931 h 10000"/>
              <a:gd name="connsiteX3" fmla="*/ 929 w 9721"/>
              <a:gd name="connsiteY3" fmla="*/ 9678 h 10000"/>
              <a:gd name="connsiteX4" fmla="*/ 913 w 9721"/>
              <a:gd name="connsiteY4" fmla="*/ 9908 h 10000"/>
              <a:gd name="connsiteX5" fmla="*/ 635 w 9721"/>
              <a:gd name="connsiteY5" fmla="*/ 9701 h 10000"/>
              <a:gd name="connsiteX6" fmla="*/ 1672 w 9721"/>
              <a:gd name="connsiteY6" fmla="*/ 9931 h 10000"/>
              <a:gd name="connsiteX7" fmla="*/ 1734 w 9721"/>
              <a:gd name="connsiteY7" fmla="*/ 9701 h 10000"/>
              <a:gd name="connsiteX8" fmla="*/ 2136 w 9721"/>
              <a:gd name="connsiteY8" fmla="*/ 9931 h 10000"/>
              <a:gd name="connsiteX9" fmla="*/ 2941 w 9721"/>
              <a:gd name="connsiteY9" fmla="*/ 9655 h 10000"/>
              <a:gd name="connsiteX10" fmla="*/ 4164 w 9721"/>
              <a:gd name="connsiteY10" fmla="*/ 9931 h 10000"/>
              <a:gd name="connsiteX11" fmla="*/ 4628 w 9721"/>
              <a:gd name="connsiteY11" fmla="*/ 9701 h 10000"/>
              <a:gd name="connsiteX12" fmla="*/ 5278 w 9721"/>
              <a:gd name="connsiteY12" fmla="*/ 9931 h 10000"/>
              <a:gd name="connsiteX13" fmla="*/ 5557 w 9721"/>
              <a:gd name="connsiteY13" fmla="*/ 9655 h 10000"/>
              <a:gd name="connsiteX14" fmla="*/ 5603 w 9721"/>
              <a:gd name="connsiteY14" fmla="*/ 9862 h 10000"/>
              <a:gd name="connsiteX15" fmla="*/ 5697 w 9721"/>
              <a:gd name="connsiteY15" fmla="*/ 9724 h 10000"/>
              <a:gd name="connsiteX16" fmla="*/ 5665 w 9721"/>
              <a:gd name="connsiteY16" fmla="*/ 9954 h 10000"/>
              <a:gd name="connsiteX17" fmla="*/ 6671 w 9721"/>
              <a:gd name="connsiteY17" fmla="*/ 9701 h 10000"/>
              <a:gd name="connsiteX18" fmla="*/ 6501 w 9721"/>
              <a:gd name="connsiteY18" fmla="*/ 9954 h 10000"/>
              <a:gd name="connsiteX19" fmla="*/ 6951 w 9721"/>
              <a:gd name="connsiteY19" fmla="*/ 9678 h 10000"/>
              <a:gd name="connsiteX20" fmla="*/ 6951 w 9721"/>
              <a:gd name="connsiteY20" fmla="*/ 10000 h 10000"/>
              <a:gd name="connsiteX21" fmla="*/ 7074 w 9721"/>
              <a:gd name="connsiteY21" fmla="*/ 9632 h 10000"/>
              <a:gd name="connsiteX22" fmla="*/ 7538 w 9721"/>
              <a:gd name="connsiteY22" fmla="*/ 9931 h 10000"/>
              <a:gd name="connsiteX23" fmla="*/ 7399 w 9721"/>
              <a:gd name="connsiteY23" fmla="*/ 9678 h 10000"/>
              <a:gd name="connsiteX24" fmla="*/ 8127 w 9721"/>
              <a:gd name="connsiteY24" fmla="*/ 9931 h 10000"/>
              <a:gd name="connsiteX25" fmla="*/ 8894 w 9721"/>
              <a:gd name="connsiteY25" fmla="*/ 7839 h 10000"/>
              <a:gd name="connsiteX26" fmla="*/ 9537 w 9721"/>
              <a:gd name="connsiteY26" fmla="*/ 9343 h 10000"/>
              <a:gd name="connsiteX27" fmla="*/ 9007 w 9721"/>
              <a:gd name="connsiteY27" fmla="*/ 8948 h 10000"/>
              <a:gd name="connsiteX28" fmla="*/ 9280 w 9721"/>
              <a:gd name="connsiteY28" fmla="*/ 9949 h 10000"/>
              <a:gd name="connsiteX29" fmla="*/ 7802 w 9721"/>
              <a:gd name="connsiteY29" fmla="*/ 8943 h 10000"/>
              <a:gd name="connsiteX30" fmla="*/ 9674 w 9721"/>
              <a:gd name="connsiteY30" fmla="*/ 8598 h 10000"/>
              <a:gd name="connsiteX31" fmla="*/ 9040 w 9721"/>
              <a:gd name="connsiteY31" fmla="*/ 9954 h 10000"/>
              <a:gd name="connsiteX32" fmla="*/ 7771 w 9721"/>
              <a:gd name="connsiteY32" fmla="*/ 7586 h 10000"/>
              <a:gd name="connsiteX33" fmla="*/ 9674 w 9721"/>
              <a:gd name="connsiteY33" fmla="*/ 6414 h 10000"/>
              <a:gd name="connsiteX34" fmla="*/ 7802 w 9721"/>
              <a:gd name="connsiteY34" fmla="*/ 5057 h 10000"/>
              <a:gd name="connsiteX35" fmla="*/ 9721 w 9721"/>
              <a:gd name="connsiteY35" fmla="*/ 7655 h 10000"/>
              <a:gd name="connsiteX36" fmla="*/ 8034 w 9721"/>
              <a:gd name="connsiteY36" fmla="*/ 1793 h 10000"/>
              <a:gd name="connsiteX37" fmla="*/ 7787 w 9721"/>
              <a:gd name="connsiteY37" fmla="*/ 2575 h 10000"/>
              <a:gd name="connsiteX38" fmla="*/ 9148 w 9721"/>
              <a:gd name="connsiteY38" fmla="*/ 1218 h 10000"/>
              <a:gd name="connsiteX39" fmla="*/ 8281 w 9721"/>
              <a:gd name="connsiteY39" fmla="*/ 943 h 10000"/>
              <a:gd name="connsiteX40" fmla="*/ 9674 w 9721"/>
              <a:gd name="connsiteY40" fmla="*/ 3402 h 10000"/>
              <a:gd name="connsiteX41" fmla="*/ 7756 w 9721"/>
              <a:gd name="connsiteY41" fmla="*/ 3356 h 10000"/>
              <a:gd name="connsiteX42" fmla="*/ 8886 w 9721"/>
              <a:gd name="connsiteY42" fmla="*/ 0 h 10000"/>
              <a:gd name="connsiteX0" fmla="*/ 0 w 10000"/>
              <a:gd name="connsiteY0" fmla="*/ 9908 h 10077"/>
              <a:gd name="connsiteX1" fmla="*/ 318 w 10000"/>
              <a:gd name="connsiteY1" fmla="*/ 9655 h 10077"/>
              <a:gd name="connsiteX2" fmla="*/ 574 w 10000"/>
              <a:gd name="connsiteY2" fmla="*/ 9931 h 10077"/>
              <a:gd name="connsiteX3" fmla="*/ 956 w 10000"/>
              <a:gd name="connsiteY3" fmla="*/ 9678 h 10077"/>
              <a:gd name="connsiteX4" fmla="*/ 939 w 10000"/>
              <a:gd name="connsiteY4" fmla="*/ 9908 h 10077"/>
              <a:gd name="connsiteX5" fmla="*/ 653 w 10000"/>
              <a:gd name="connsiteY5" fmla="*/ 9701 h 10077"/>
              <a:gd name="connsiteX6" fmla="*/ 1720 w 10000"/>
              <a:gd name="connsiteY6" fmla="*/ 9931 h 10077"/>
              <a:gd name="connsiteX7" fmla="*/ 1784 w 10000"/>
              <a:gd name="connsiteY7" fmla="*/ 9701 h 10077"/>
              <a:gd name="connsiteX8" fmla="*/ 2197 w 10000"/>
              <a:gd name="connsiteY8" fmla="*/ 10077 h 10077"/>
              <a:gd name="connsiteX9" fmla="*/ 3025 w 10000"/>
              <a:gd name="connsiteY9" fmla="*/ 9655 h 10077"/>
              <a:gd name="connsiteX10" fmla="*/ 4284 w 10000"/>
              <a:gd name="connsiteY10" fmla="*/ 9931 h 10077"/>
              <a:gd name="connsiteX11" fmla="*/ 4761 w 10000"/>
              <a:gd name="connsiteY11" fmla="*/ 9701 h 10077"/>
              <a:gd name="connsiteX12" fmla="*/ 5429 w 10000"/>
              <a:gd name="connsiteY12" fmla="*/ 9931 h 10077"/>
              <a:gd name="connsiteX13" fmla="*/ 5716 w 10000"/>
              <a:gd name="connsiteY13" fmla="*/ 9655 h 10077"/>
              <a:gd name="connsiteX14" fmla="*/ 5764 w 10000"/>
              <a:gd name="connsiteY14" fmla="*/ 9862 h 10077"/>
              <a:gd name="connsiteX15" fmla="*/ 5861 w 10000"/>
              <a:gd name="connsiteY15" fmla="*/ 9724 h 10077"/>
              <a:gd name="connsiteX16" fmla="*/ 5828 w 10000"/>
              <a:gd name="connsiteY16" fmla="*/ 9954 h 10077"/>
              <a:gd name="connsiteX17" fmla="*/ 6862 w 10000"/>
              <a:gd name="connsiteY17" fmla="*/ 9701 h 10077"/>
              <a:gd name="connsiteX18" fmla="*/ 6688 w 10000"/>
              <a:gd name="connsiteY18" fmla="*/ 9954 h 10077"/>
              <a:gd name="connsiteX19" fmla="*/ 7150 w 10000"/>
              <a:gd name="connsiteY19" fmla="*/ 9678 h 10077"/>
              <a:gd name="connsiteX20" fmla="*/ 7150 w 10000"/>
              <a:gd name="connsiteY20" fmla="*/ 10000 h 10077"/>
              <a:gd name="connsiteX21" fmla="*/ 7277 w 10000"/>
              <a:gd name="connsiteY21" fmla="*/ 9632 h 10077"/>
              <a:gd name="connsiteX22" fmla="*/ 7754 w 10000"/>
              <a:gd name="connsiteY22" fmla="*/ 9931 h 10077"/>
              <a:gd name="connsiteX23" fmla="*/ 7611 w 10000"/>
              <a:gd name="connsiteY23" fmla="*/ 9678 h 10077"/>
              <a:gd name="connsiteX24" fmla="*/ 8360 w 10000"/>
              <a:gd name="connsiteY24" fmla="*/ 9931 h 10077"/>
              <a:gd name="connsiteX25" fmla="*/ 9149 w 10000"/>
              <a:gd name="connsiteY25" fmla="*/ 7839 h 10077"/>
              <a:gd name="connsiteX26" fmla="*/ 9811 w 10000"/>
              <a:gd name="connsiteY26" fmla="*/ 9343 h 10077"/>
              <a:gd name="connsiteX27" fmla="*/ 9266 w 10000"/>
              <a:gd name="connsiteY27" fmla="*/ 8948 h 10077"/>
              <a:gd name="connsiteX28" fmla="*/ 9546 w 10000"/>
              <a:gd name="connsiteY28" fmla="*/ 9949 h 10077"/>
              <a:gd name="connsiteX29" fmla="*/ 8026 w 10000"/>
              <a:gd name="connsiteY29" fmla="*/ 8943 h 10077"/>
              <a:gd name="connsiteX30" fmla="*/ 9952 w 10000"/>
              <a:gd name="connsiteY30" fmla="*/ 8598 h 10077"/>
              <a:gd name="connsiteX31" fmla="*/ 9299 w 10000"/>
              <a:gd name="connsiteY31" fmla="*/ 9954 h 10077"/>
              <a:gd name="connsiteX32" fmla="*/ 7994 w 10000"/>
              <a:gd name="connsiteY32" fmla="*/ 7586 h 10077"/>
              <a:gd name="connsiteX33" fmla="*/ 9952 w 10000"/>
              <a:gd name="connsiteY33" fmla="*/ 6414 h 10077"/>
              <a:gd name="connsiteX34" fmla="*/ 8026 w 10000"/>
              <a:gd name="connsiteY34" fmla="*/ 5057 h 10077"/>
              <a:gd name="connsiteX35" fmla="*/ 10000 w 10000"/>
              <a:gd name="connsiteY35" fmla="*/ 7655 h 10077"/>
              <a:gd name="connsiteX36" fmla="*/ 8265 w 10000"/>
              <a:gd name="connsiteY36" fmla="*/ 1793 h 10077"/>
              <a:gd name="connsiteX37" fmla="*/ 8010 w 10000"/>
              <a:gd name="connsiteY37" fmla="*/ 2575 h 10077"/>
              <a:gd name="connsiteX38" fmla="*/ 9411 w 10000"/>
              <a:gd name="connsiteY38" fmla="*/ 1218 h 10077"/>
              <a:gd name="connsiteX39" fmla="*/ 8519 w 10000"/>
              <a:gd name="connsiteY39" fmla="*/ 943 h 10077"/>
              <a:gd name="connsiteX40" fmla="*/ 9952 w 10000"/>
              <a:gd name="connsiteY40" fmla="*/ 3402 h 10077"/>
              <a:gd name="connsiteX41" fmla="*/ 7979 w 10000"/>
              <a:gd name="connsiteY41" fmla="*/ 3356 h 10077"/>
              <a:gd name="connsiteX42" fmla="*/ 9141 w 10000"/>
              <a:gd name="connsiteY42" fmla="*/ 0 h 10077"/>
              <a:gd name="connsiteX0" fmla="*/ 0 w 10000"/>
              <a:gd name="connsiteY0" fmla="*/ 9908 h 10077"/>
              <a:gd name="connsiteX1" fmla="*/ 318 w 10000"/>
              <a:gd name="connsiteY1" fmla="*/ 9655 h 10077"/>
              <a:gd name="connsiteX2" fmla="*/ 574 w 10000"/>
              <a:gd name="connsiteY2" fmla="*/ 9931 h 10077"/>
              <a:gd name="connsiteX3" fmla="*/ 956 w 10000"/>
              <a:gd name="connsiteY3" fmla="*/ 9678 h 10077"/>
              <a:gd name="connsiteX4" fmla="*/ 939 w 10000"/>
              <a:gd name="connsiteY4" fmla="*/ 9908 h 10077"/>
              <a:gd name="connsiteX5" fmla="*/ 653 w 10000"/>
              <a:gd name="connsiteY5" fmla="*/ 9701 h 10077"/>
              <a:gd name="connsiteX6" fmla="*/ 1720 w 10000"/>
              <a:gd name="connsiteY6" fmla="*/ 9931 h 10077"/>
              <a:gd name="connsiteX7" fmla="*/ 2012 w 10000"/>
              <a:gd name="connsiteY7" fmla="*/ 9555 h 10077"/>
              <a:gd name="connsiteX8" fmla="*/ 2197 w 10000"/>
              <a:gd name="connsiteY8" fmla="*/ 10077 h 10077"/>
              <a:gd name="connsiteX9" fmla="*/ 3025 w 10000"/>
              <a:gd name="connsiteY9" fmla="*/ 9655 h 10077"/>
              <a:gd name="connsiteX10" fmla="*/ 4284 w 10000"/>
              <a:gd name="connsiteY10" fmla="*/ 9931 h 10077"/>
              <a:gd name="connsiteX11" fmla="*/ 4761 w 10000"/>
              <a:gd name="connsiteY11" fmla="*/ 9701 h 10077"/>
              <a:gd name="connsiteX12" fmla="*/ 5429 w 10000"/>
              <a:gd name="connsiteY12" fmla="*/ 9931 h 10077"/>
              <a:gd name="connsiteX13" fmla="*/ 5716 w 10000"/>
              <a:gd name="connsiteY13" fmla="*/ 9655 h 10077"/>
              <a:gd name="connsiteX14" fmla="*/ 5764 w 10000"/>
              <a:gd name="connsiteY14" fmla="*/ 9862 h 10077"/>
              <a:gd name="connsiteX15" fmla="*/ 5861 w 10000"/>
              <a:gd name="connsiteY15" fmla="*/ 9724 h 10077"/>
              <a:gd name="connsiteX16" fmla="*/ 5828 w 10000"/>
              <a:gd name="connsiteY16" fmla="*/ 9954 h 10077"/>
              <a:gd name="connsiteX17" fmla="*/ 6862 w 10000"/>
              <a:gd name="connsiteY17" fmla="*/ 9701 h 10077"/>
              <a:gd name="connsiteX18" fmla="*/ 6688 w 10000"/>
              <a:gd name="connsiteY18" fmla="*/ 9954 h 10077"/>
              <a:gd name="connsiteX19" fmla="*/ 7150 w 10000"/>
              <a:gd name="connsiteY19" fmla="*/ 9678 h 10077"/>
              <a:gd name="connsiteX20" fmla="*/ 7150 w 10000"/>
              <a:gd name="connsiteY20" fmla="*/ 10000 h 10077"/>
              <a:gd name="connsiteX21" fmla="*/ 7277 w 10000"/>
              <a:gd name="connsiteY21" fmla="*/ 9632 h 10077"/>
              <a:gd name="connsiteX22" fmla="*/ 7754 w 10000"/>
              <a:gd name="connsiteY22" fmla="*/ 9931 h 10077"/>
              <a:gd name="connsiteX23" fmla="*/ 7611 w 10000"/>
              <a:gd name="connsiteY23" fmla="*/ 9678 h 10077"/>
              <a:gd name="connsiteX24" fmla="*/ 8360 w 10000"/>
              <a:gd name="connsiteY24" fmla="*/ 9931 h 10077"/>
              <a:gd name="connsiteX25" fmla="*/ 9149 w 10000"/>
              <a:gd name="connsiteY25" fmla="*/ 7839 h 10077"/>
              <a:gd name="connsiteX26" fmla="*/ 9811 w 10000"/>
              <a:gd name="connsiteY26" fmla="*/ 9343 h 10077"/>
              <a:gd name="connsiteX27" fmla="*/ 9266 w 10000"/>
              <a:gd name="connsiteY27" fmla="*/ 8948 h 10077"/>
              <a:gd name="connsiteX28" fmla="*/ 9546 w 10000"/>
              <a:gd name="connsiteY28" fmla="*/ 9949 h 10077"/>
              <a:gd name="connsiteX29" fmla="*/ 8026 w 10000"/>
              <a:gd name="connsiteY29" fmla="*/ 8943 h 10077"/>
              <a:gd name="connsiteX30" fmla="*/ 9952 w 10000"/>
              <a:gd name="connsiteY30" fmla="*/ 8598 h 10077"/>
              <a:gd name="connsiteX31" fmla="*/ 9299 w 10000"/>
              <a:gd name="connsiteY31" fmla="*/ 9954 h 10077"/>
              <a:gd name="connsiteX32" fmla="*/ 7994 w 10000"/>
              <a:gd name="connsiteY32" fmla="*/ 7586 h 10077"/>
              <a:gd name="connsiteX33" fmla="*/ 9952 w 10000"/>
              <a:gd name="connsiteY33" fmla="*/ 6414 h 10077"/>
              <a:gd name="connsiteX34" fmla="*/ 8026 w 10000"/>
              <a:gd name="connsiteY34" fmla="*/ 5057 h 10077"/>
              <a:gd name="connsiteX35" fmla="*/ 10000 w 10000"/>
              <a:gd name="connsiteY35" fmla="*/ 7655 h 10077"/>
              <a:gd name="connsiteX36" fmla="*/ 8265 w 10000"/>
              <a:gd name="connsiteY36" fmla="*/ 1793 h 10077"/>
              <a:gd name="connsiteX37" fmla="*/ 8010 w 10000"/>
              <a:gd name="connsiteY37" fmla="*/ 2575 h 10077"/>
              <a:gd name="connsiteX38" fmla="*/ 9411 w 10000"/>
              <a:gd name="connsiteY38" fmla="*/ 1218 h 10077"/>
              <a:gd name="connsiteX39" fmla="*/ 8519 w 10000"/>
              <a:gd name="connsiteY39" fmla="*/ 943 h 10077"/>
              <a:gd name="connsiteX40" fmla="*/ 9952 w 10000"/>
              <a:gd name="connsiteY40" fmla="*/ 3402 h 10077"/>
              <a:gd name="connsiteX41" fmla="*/ 7979 w 10000"/>
              <a:gd name="connsiteY41" fmla="*/ 3356 h 10077"/>
              <a:gd name="connsiteX42" fmla="*/ 9141 w 10000"/>
              <a:gd name="connsiteY42" fmla="*/ 0 h 10077"/>
              <a:gd name="connsiteX0" fmla="*/ 1452 w 9682"/>
              <a:gd name="connsiteY0" fmla="*/ 10492 h 10492"/>
              <a:gd name="connsiteX1" fmla="*/ 0 w 9682"/>
              <a:gd name="connsiteY1" fmla="*/ 9655 h 10492"/>
              <a:gd name="connsiteX2" fmla="*/ 256 w 9682"/>
              <a:gd name="connsiteY2" fmla="*/ 9931 h 10492"/>
              <a:gd name="connsiteX3" fmla="*/ 638 w 9682"/>
              <a:gd name="connsiteY3" fmla="*/ 9678 h 10492"/>
              <a:gd name="connsiteX4" fmla="*/ 621 w 9682"/>
              <a:gd name="connsiteY4" fmla="*/ 9908 h 10492"/>
              <a:gd name="connsiteX5" fmla="*/ 335 w 9682"/>
              <a:gd name="connsiteY5" fmla="*/ 9701 h 10492"/>
              <a:gd name="connsiteX6" fmla="*/ 1402 w 9682"/>
              <a:gd name="connsiteY6" fmla="*/ 9931 h 10492"/>
              <a:gd name="connsiteX7" fmla="*/ 1694 w 9682"/>
              <a:gd name="connsiteY7" fmla="*/ 9555 h 10492"/>
              <a:gd name="connsiteX8" fmla="*/ 1879 w 9682"/>
              <a:gd name="connsiteY8" fmla="*/ 10077 h 10492"/>
              <a:gd name="connsiteX9" fmla="*/ 2707 w 9682"/>
              <a:gd name="connsiteY9" fmla="*/ 9655 h 10492"/>
              <a:gd name="connsiteX10" fmla="*/ 3966 w 9682"/>
              <a:gd name="connsiteY10" fmla="*/ 9931 h 10492"/>
              <a:gd name="connsiteX11" fmla="*/ 4443 w 9682"/>
              <a:gd name="connsiteY11" fmla="*/ 9701 h 10492"/>
              <a:gd name="connsiteX12" fmla="*/ 5111 w 9682"/>
              <a:gd name="connsiteY12" fmla="*/ 9931 h 10492"/>
              <a:gd name="connsiteX13" fmla="*/ 5398 w 9682"/>
              <a:gd name="connsiteY13" fmla="*/ 9655 h 10492"/>
              <a:gd name="connsiteX14" fmla="*/ 5446 w 9682"/>
              <a:gd name="connsiteY14" fmla="*/ 9862 h 10492"/>
              <a:gd name="connsiteX15" fmla="*/ 5543 w 9682"/>
              <a:gd name="connsiteY15" fmla="*/ 9724 h 10492"/>
              <a:gd name="connsiteX16" fmla="*/ 5510 w 9682"/>
              <a:gd name="connsiteY16" fmla="*/ 9954 h 10492"/>
              <a:gd name="connsiteX17" fmla="*/ 6544 w 9682"/>
              <a:gd name="connsiteY17" fmla="*/ 9701 h 10492"/>
              <a:gd name="connsiteX18" fmla="*/ 6370 w 9682"/>
              <a:gd name="connsiteY18" fmla="*/ 9954 h 10492"/>
              <a:gd name="connsiteX19" fmla="*/ 6832 w 9682"/>
              <a:gd name="connsiteY19" fmla="*/ 9678 h 10492"/>
              <a:gd name="connsiteX20" fmla="*/ 6832 w 9682"/>
              <a:gd name="connsiteY20" fmla="*/ 10000 h 10492"/>
              <a:gd name="connsiteX21" fmla="*/ 6959 w 9682"/>
              <a:gd name="connsiteY21" fmla="*/ 9632 h 10492"/>
              <a:gd name="connsiteX22" fmla="*/ 7436 w 9682"/>
              <a:gd name="connsiteY22" fmla="*/ 9931 h 10492"/>
              <a:gd name="connsiteX23" fmla="*/ 7293 w 9682"/>
              <a:gd name="connsiteY23" fmla="*/ 9678 h 10492"/>
              <a:gd name="connsiteX24" fmla="*/ 8042 w 9682"/>
              <a:gd name="connsiteY24" fmla="*/ 9931 h 10492"/>
              <a:gd name="connsiteX25" fmla="*/ 8831 w 9682"/>
              <a:gd name="connsiteY25" fmla="*/ 7839 h 10492"/>
              <a:gd name="connsiteX26" fmla="*/ 9493 w 9682"/>
              <a:gd name="connsiteY26" fmla="*/ 9343 h 10492"/>
              <a:gd name="connsiteX27" fmla="*/ 8948 w 9682"/>
              <a:gd name="connsiteY27" fmla="*/ 8948 h 10492"/>
              <a:gd name="connsiteX28" fmla="*/ 9228 w 9682"/>
              <a:gd name="connsiteY28" fmla="*/ 9949 h 10492"/>
              <a:gd name="connsiteX29" fmla="*/ 7708 w 9682"/>
              <a:gd name="connsiteY29" fmla="*/ 8943 h 10492"/>
              <a:gd name="connsiteX30" fmla="*/ 9634 w 9682"/>
              <a:gd name="connsiteY30" fmla="*/ 8598 h 10492"/>
              <a:gd name="connsiteX31" fmla="*/ 8981 w 9682"/>
              <a:gd name="connsiteY31" fmla="*/ 9954 h 10492"/>
              <a:gd name="connsiteX32" fmla="*/ 7676 w 9682"/>
              <a:gd name="connsiteY32" fmla="*/ 7586 h 10492"/>
              <a:gd name="connsiteX33" fmla="*/ 9634 w 9682"/>
              <a:gd name="connsiteY33" fmla="*/ 6414 h 10492"/>
              <a:gd name="connsiteX34" fmla="*/ 7708 w 9682"/>
              <a:gd name="connsiteY34" fmla="*/ 5057 h 10492"/>
              <a:gd name="connsiteX35" fmla="*/ 9682 w 9682"/>
              <a:gd name="connsiteY35" fmla="*/ 7655 h 10492"/>
              <a:gd name="connsiteX36" fmla="*/ 7947 w 9682"/>
              <a:gd name="connsiteY36" fmla="*/ 1793 h 10492"/>
              <a:gd name="connsiteX37" fmla="*/ 7692 w 9682"/>
              <a:gd name="connsiteY37" fmla="*/ 2575 h 10492"/>
              <a:gd name="connsiteX38" fmla="*/ 9093 w 9682"/>
              <a:gd name="connsiteY38" fmla="*/ 1218 h 10492"/>
              <a:gd name="connsiteX39" fmla="*/ 8201 w 9682"/>
              <a:gd name="connsiteY39" fmla="*/ 943 h 10492"/>
              <a:gd name="connsiteX40" fmla="*/ 9634 w 9682"/>
              <a:gd name="connsiteY40" fmla="*/ 3402 h 10492"/>
              <a:gd name="connsiteX41" fmla="*/ 7661 w 9682"/>
              <a:gd name="connsiteY41" fmla="*/ 3356 h 10492"/>
              <a:gd name="connsiteX42" fmla="*/ 8823 w 9682"/>
              <a:gd name="connsiteY42" fmla="*/ 0 h 10492"/>
              <a:gd name="connsiteX0" fmla="*/ 1236 w 9736"/>
              <a:gd name="connsiteY0" fmla="*/ 10000 h 10000"/>
              <a:gd name="connsiteX1" fmla="*/ 1224 w 9736"/>
              <a:gd name="connsiteY1" fmla="*/ 9585 h 10000"/>
              <a:gd name="connsiteX2" fmla="*/ 0 w 9736"/>
              <a:gd name="connsiteY2" fmla="*/ 9465 h 10000"/>
              <a:gd name="connsiteX3" fmla="*/ 395 w 9736"/>
              <a:gd name="connsiteY3" fmla="*/ 9224 h 10000"/>
              <a:gd name="connsiteX4" fmla="*/ 377 w 9736"/>
              <a:gd name="connsiteY4" fmla="*/ 9443 h 10000"/>
              <a:gd name="connsiteX5" fmla="*/ 82 w 9736"/>
              <a:gd name="connsiteY5" fmla="*/ 9246 h 10000"/>
              <a:gd name="connsiteX6" fmla="*/ 1184 w 9736"/>
              <a:gd name="connsiteY6" fmla="*/ 9465 h 10000"/>
              <a:gd name="connsiteX7" fmla="*/ 1486 w 9736"/>
              <a:gd name="connsiteY7" fmla="*/ 9107 h 10000"/>
              <a:gd name="connsiteX8" fmla="*/ 1677 w 9736"/>
              <a:gd name="connsiteY8" fmla="*/ 9604 h 10000"/>
              <a:gd name="connsiteX9" fmla="*/ 2532 w 9736"/>
              <a:gd name="connsiteY9" fmla="*/ 9202 h 10000"/>
              <a:gd name="connsiteX10" fmla="*/ 3832 w 9736"/>
              <a:gd name="connsiteY10" fmla="*/ 9465 h 10000"/>
              <a:gd name="connsiteX11" fmla="*/ 4325 w 9736"/>
              <a:gd name="connsiteY11" fmla="*/ 9246 h 10000"/>
              <a:gd name="connsiteX12" fmla="*/ 5015 w 9736"/>
              <a:gd name="connsiteY12" fmla="*/ 9465 h 10000"/>
              <a:gd name="connsiteX13" fmla="*/ 5311 w 9736"/>
              <a:gd name="connsiteY13" fmla="*/ 9202 h 10000"/>
              <a:gd name="connsiteX14" fmla="*/ 5361 w 9736"/>
              <a:gd name="connsiteY14" fmla="*/ 9400 h 10000"/>
              <a:gd name="connsiteX15" fmla="*/ 5461 w 9736"/>
              <a:gd name="connsiteY15" fmla="*/ 9268 h 10000"/>
              <a:gd name="connsiteX16" fmla="*/ 5427 w 9736"/>
              <a:gd name="connsiteY16" fmla="*/ 9487 h 10000"/>
              <a:gd name="connsiteX17" fmla="*/ 6495 w 9736"/>
              <a:gd name="connsiteY17" fmla="*/ 9246 h 10000"/>
              <a:gd name="connsiteX18" fmla="*/ 6315 w 9736"/>
              <a:gd name="connsiteY18" fmla="*/ 9487 h 10000"/>
              <a:gd name="connsiteX19" fmla="*/ 6792 w 9736"/>
              <a:gd name="connsiteY19" fmla="*/ 9224 h 10000"/>
              <a:gd name="connsiteX20" fmla="*/ 6792 w 9736"/>
              <a:gd name="connsiteY20" fmla="*/ 9531 h 10000"/>
              <a:gd name="connsiteX21" fmla="*/ 6924 w 9736"/>
              <a:gd name="connsiteY21" fmla="*/ 9180 h 10000"/>
              <a:gd name="connsiteX22" fmla="*/ 7416 w 9736"/>
              <a:gd name="connsiteY22" fmla="*/ 9465 h 10000"/>
              <a:gd name="connsiteX23" fmla="*/ 7269 w 9736"/>
              <a:gd name="connsiteY23" fmla="*/ 9224 h 10000"/>
              <a:gd name="connsiteX24" fmla="*/ 8042 w 9736"/>
              <a:gd name="connsiteY24" fmla="*/ 9465 h 10000"/>
              <a:gd name="connsiteX25" fmla="*/ 8857 w 9736"/>
              <a:gd name="connsiteY25" fmla="*/ 7471 h 10000"/>
              <a:gd name="connsiteX26" fmla="*/ 9541 w 9736"/>
              <a:gd name="connsiteY26" fmla="*/ 8905 h 10000"/>
              <a:gd name="connsiteX27" fmla="*/ 8978 w 9736"/>
              <a:gd name="connsiteY27" fmla="*/ 8528 h 10000"/>
              <a:gd name="connsiteX28" fmla="*/ 9267 w 9736"/>
              <a:gd name="connsiteY28" fmla="*/ 9482 h 10000"/>
              <a:gd name="connsiteX29" fmla="*/ 7697 w 9736"/>
              <a:gd name="connsiteY29" fmla="*/ 8524 h 10000"/>
              <a:gd name="connsiteX30" fmla="*/ 9686 w 9736"/>
              <a:gd name="connsiteY30" fmla="*/ 8195 h 10000"/>
              <a:gd name="connsiteX31" fmla="*/ 9012 w 9736"/>
              <a:gd name="connsiteY31" fmla="*/ 9487 h 10000"/>
              <a:gd name="connsiteX32" fmla="*/ 7664 w 9736"/>
              <a:gd name="connsiteY32" fmla="*/ 7230 h 10000"/>
              <a:gd name="connsiteX33" fmla="*/ 9686 w 9736"/>
              <a:gd name="connsiteY33" fmla="*/ 6113 h 10000"/>
              <a:gd name="connsiteX34" fmla="*/ 7697 w 9736"/>
              <a:gd name="connsiteY34" fmla="*/ 4820 h 10000"/>
              <a:gd name="connsiteX35" fmla="*/ 9736 w 9736"/>
              <a:gd name="connsiteY35" fmla="*/ 7296 h 10000"/>
              <a:gd name="connsiteX36" fmla="*/ 7944 w 9736"/>
              <a:gd name="connsiteY36" fmla="*/ 1709 h 10000"/>
              <a:gd name="connsiteX37" fmla="*/ 7681 w 9736"/>
              <a:gd name="connsiteY37" fmla="*/ 2454 h 10000"/>
              <a:gd name="connsiteX38" fmla="*/ 9128 w 9736"/>
              <a:gd name="connsiteY38" fmla="*/ 1161 h 10000"/>
              <a:gd name="connsiteX39" fmla="*/ 8206 w 9736"/>
              <a:gd name="connsiteY39" fmla="*/ 899 h 10000"/>
              <a:gd name="connsiteX40" fmla="*/ 9686 w 9736"/>
              <a:gd name="connsiteY40" fmla="*/ 3242 h 10000"/>
              <a:gd name="connsiteX41" fmla="*/ 7649 w 9736"/>
              <a:gd name="connsiteY41" fmla="*/ 3199 h 10000"/>
              <a:gd name="connsiteX42" fmla="*/ 8849 w 9736"/>
              <a:gd name="connsiteY42" fmla="*/ 0 h 10000"/>
              <a:gd name="connsiteX0" fmla="*/ 1270 w 10000"/>
              <a:gd name="connsiteY0" fmla="*/ 10000 h 10000"/>
              <a:gd name="connsiteX1" fmla="*/ 1257 w 10000"/>
              <a:gd name="connsiteY1" fmla="*/ 9585 h 10000"/>
              <a:gd name="connsiteX2" fmla="*/ 0 w 10000"/>
              <a:gd name="connsiteY2" fmla="*/ 9465 h 10000"/>
              <a:gd name="connsiteX3" fmla="*/ 406 w 10000"/>
              <a:gd name="connsiteY3" fmla="*/ 9224 h 10000"/>
              <a:gd name="connsiteX4" fmla="*/ 387 w 10000"/>
              <a:gd name="connsiteY4" fmla="*/ 9443 h 10000"/>
              <a:gd name="connsiteX5" fmla="*/ 1344 w 10000"/>
              <a:gd name="connsiteY5" fmla="*/ 9037 h 10000"/>
              <a:gd name="connsiteX6" fmla="*/ 1216 w 10000"/>
              <a:gd name="connsiteY6" fmla="*/ 9465 h 10000"/>
              <a:gd name="connsiteX7" fmla="*/ 1526 w 10000"/>
              <a:gd name="connsiteY7" fmla="*/ 9107 h 10000"/>
              <a:gd name="connsiteX8" fmla="*/ 1722 w 10000"/>
              <a:gd name="connsiteY8" fmla="*/ 9604 h 10000"/>
              <a:gd name="connsiteX9" fmla="*/ 2601 w 10000"/>
              <a:gd name="connsiteY9" fmla="*/ 9202 h 10000"/>
              <a:gd name="connsiteX10" fmla="*/ 3936 w 10000"/>
              <a:gd name="connsiteY10" fmla="*/ 9465 h 10000"/>
              <a:gd name="connsiteX11" fmla="*/ 4442 w 10000"/>
              <a:gd name="connsiteY11" fmla="*/ 9246 h 10000"/>
              <a:gd name="connsiteX12" fmla="*/ 5151 w 10000"/>
              <a:gd name="connsiteY12" fmla="*/ 9465 h 10000"/>
              <a:gd name="connsiteX13" fmla="*/ 5455 w 10000"/>
              <a:gd name="connsiteY13" fmla="*/ 9202 h 10000"/>
              <a:gd name="connsiteX14" fmla="*/ 5506 w 10000"/>
              <a:gd name="connsiteY14" fmla="*/ 9400 h 10000"/>
              <a:gd name="connsiteX15" fmla="*/ 5609 w 10000"/>
              <a:gd name="connsiteY15" fmla="*/ 9268 h 10000"/>
              <a:gd name="connsiteX16" fmla="*/ 5574 w 10000"/>
              <a:gd name="connsiteY16" fmla="*/ 9487 h 10000"/>
              <a:gd name="connsiteX17" fmla="*/ 6671 w 10000"/>
              <a:gd name="connsiteY17" fmla="*/ 9246 h 10000"/>
              <a:gd name="connsiteX18" fmla="*/ 6486 w 10000"/>
              <a:gd name="connsiteY18" fmla="*/ 9487 h 10000"/>
              <a:gd name="connsiteX19" fmla="*/ 6976 w 10000"/>
              <a:gd name="connsiteY19" fmla="*/ 9224 h 10000"/>
              <a:gd name="connsiteX20" fmla="*/ 6976 w 10000"/>
              <a:gd name="connsiteY20" fmla="*/ 9531 h 10000"/>
              <a:gd name="connsiteX21" fmla="*/ 7112 w 10000"/>
              <a:gd name="connsiteY21" fmla="*/ 9180 h 10000"/>
              <a:gd name="connsiteX22" fmla="*/ 7617 w 10000"/>
              <a:gd name="connsiteY22" fmla="*/ 9465 h 10000"/>
              <a:gd name="connsiteX23" fmla="*/ 7466 w 10000"/>
              <a:gd name="connsiteY23" fmla="*/ 9224 h 10000"/>
              <a:gd name="connsiteX24" fmla="*/ 8260 w 10000"/>
              <a:gd name="connsiteY24" fmla="*/ 9465 h 10000"/>
              <a:gd name="connsiteX25" fmla="*/ 9097 w 10000"/>
              <a:gd name="connsiteY25" fmla="*/ 7471 h 10000"/>
              <a:gd name="connsiteX26" fmla="*/ 9800 w 10000"/>
              <a:gd name="connsiteY26" fmla="*/ 8905 h 10000"/>
              <a:gd name="connsiteX27" fmla="*/ 9221 w 10000"/>
              <a:gd name="connsiteY27" fmla="*/ 8528 h 10000"/>
              <a:gd name="connsiteX28" fmla="*/ 9518 w 10000"/>
              <a:gd name="connsiteY28" fmla="*/ 9482 h 10000"/>
              <a:gd name="connsiteX29" fmla="*/ 7906 w 10000"/>
              <a:gd name="connsiteY29" fmla="*/ 8524 h 10000"/>
              <a:gd name="connsiteX30" fmla="*/ 9949 w 10000"/>
              <a:gd name="connsiteY30" fmla="*/ 8195 h 10000"/>
              <a:gd name="connsiteX31" fmla="*/ 9256 w 10000"/>
              <a:gd name="connsiteY31" fmla="*/ 9487 h 10000"/>
              <a:gd name="connsiteX32" fmla="*/ 7872 w 10000"/>
              <a:gd name="connsiteY32" fmla="*/ 7230 h 10000"/>
              <a:gd name="connsiteX33" fmla="*/ 9949 w 10000"/>
              <a:gd name="connsiteY33" fmla="*/ 6113 h 10000"/>
              <a:gd name="connsiteX34" fmla="*/ 7906 w 10000"/>
              <a:gd name="connsiteY34" fmla="*/ 4820 h 10000"/>
              <a:gd name="connsiteX35" fmla="*/ 10000 w 10000"/>
              <a:gd name="connsiteY35" fmla="*/ 7296 h 10000"/>
              <a:gd name="connsiteX36" fmla="*/ 8159 w 10000"/>
              <a:gd name="connsiteY36" fmla="*/ 1709 h 10000"/>
              <a:gd name="connsiteX37" fmla="*/ 7889 w 10000"/>
              <a:gd name="connsiteY37" fmla="*/ 2454 h 10000"/>
              <a:gd name="connsiteX38" fmla="*/ 9376 w 10000"/>
              <a:gd name="connsiteY38" fmla="*/ 1161 h 10000"/>
              <a:gd name="connsiteX39" fmla="*/ 8429 w 10000"/>
              <a:gd name="connsiteY39" fmla="*/ 899 h 10000"/>
              <a:gd name="connsiteX40" fmla="*/ 9949 w 10000"/>
              <a:gd name="connsiteY40" fmla="*/ 3242 h 10000"/>
              <a:gd name="connsiteX41" fmla="*/ 7856 w 10000"/>
              <a:gd name="connsiteY41" fmla="*/ 3199 h 10000"/>
              <a:gd name="connsiteX42" fmla="*/ 9089 w 10000"/>
              <a:gd name="connsiteY42" fmla="*/ 0 h 10000"/>
              <a:gd name="connsiteX0" fmla="*/ 883 w 9613"/>
              <a:gd name="connsiteY0" fmla="*/ 10000 h 10000"/>
              <a:gd name="connsiteX1" fmla="*/ 870 w 9613"/>
              <a:gd name="connsiteY1" fmla="*/ 9585 h 10000"/>
              <a:gd name="connsiteX2" fmla="*/ 873 w 9613"/>
              <a:gd name="connsiteY2" fmla="*/ 9187 h 10000"/>
              <a:gd name="connsiteX3" fmla="*/ 19 w 9613"/>
              <a:gd name="connsiteY3" fmla="*/ 9224 h 10000"/>
              <a:gd name="connsiteX4" fmla="*/ 0 w 9613"/>
              <a:gd name="connsiteY4" fmla="*/ 9443 h 10000"/>
              <a:gd name="connsiteX5" fmla="*/ 957 w 9613"/>
              <a:gd name="connsiteY5" fmla="*/ 9037 h 10000"/>
              <a:gd name="connsiteX6" fmla="*/ 829 w 9613"/>
              <a:gd name="connsiteY6" fmla="*/ 9465 h 10000"/>
              <a:gd name="connsiteX7" fmla="*/ 1139 w 9613"/>
              <a:gd name="connsiteY7" fmla="*/ 9107 h 10000"/>
              <a:gd name="connsiteX8" fmla="*/ 1335 w 9613"/>
              <a:gd name="connsiteY8" fmla="*/ 9604 h 10000"/>
              <a:gd name="connsiteX9" fmla="*/ 2214 w 9613"/>
              <a:gd name="connsiteY9" fmla="*/ 9202 h 10000"/>
              <a:gd name="connsiteX10" fmla="*/ 3549 w 9613"/>
              <a:gd name="connsiteY10" fmla="*/ 9465 h 10000"/>
              <a:gd name="connsiteX11" fmla="*/ 4055 w 9613"/>
              <a:gd name="connsiteY11" fmla="*/ 9246 h 10000"/>
              <a:gd name="connsiteX12" fmla="*/ 4764 w 9613"/>
              <a:gd name="connsiteY12" fmla="*/ 9465 h 10000"/>
              <a:gd name="connsiteX13" fmla="*/ 5068 w 9613"/>
              <a:gd name="connsiteY13" fmla="*/ 9202 h 10000"/>
              <a:gd name="connsiteX14" fmla="*/ 5119 w 9613"/>
              <a:gd name="connsiteY14" fmla="*/ 9400 h 10000"/>
              <a:gd name="connsiteX15" fmla="*/ 5222 w 9613"/>
              <a:gd name="connsiteY15" fmla="*/ 9268 h 10000"/>
              <a:gd name="connsiteX16" fmla="*/ 5187 w 9613"/>
              <a:gd name="connsiteY16" fmla="*/ 9487 h 10000"/>
              <a:gd name="connsiteX17" fmla="*/ 6284 w 9613"/>
              <a:gd name="connsiteY17" fmla="*/ 9246 h 10000"/>
              <a:gd name="connsiteX18" fmla="*/ 6099 w 9613"/>
              <a:gd name="connsiteY18" fmla="*/ 9487 h 10000"/>
              <a:gd name="connsiteX19" fmla="*/ 6589 w 9613"/>
              <a:gd name="connsiteY19" fmla="*/ 9224 h 10000"/>
              <a:gd name="connsiteX20" fmla="*/ 6589 w 9613"/>
              <a:gd name="connsiteY20" fmla="*/ 9531 h 10000"/>
              <a:gd name="connsiteX21" fmla="*/ 6725 w 9613"/>
              <a:gd name="connsiteY21" fmla="*/ 9180 h 10000"/>
              <a:gd name="connsiteX22" fmla="*/ 7230 w 9613"/>
              <a:gd name="connsiteY22" fmla="*/ 9465 h 10000"/>
              <a:gd name="connsiteX23" fmla="*/ 7079 w 9613"/>
              <a:gd name="connsiteY23" fmla="*/ 9224 h 10000"/>
              <a:gd name="connsiteX24" fmla="*/ 7873 w 9613"/>
              <a:gd name="connsiteY24" fmla="*/ 9465 h 10000"/>
              <a:gd name="connsiteX25" fmla="*/ 8710 w 9613"/>
              <a:gd name="connsiteY25" fmla="*/ 7471 h 10000"/>
              <a:gd name="connsiteX26" fmla="*/ 9413 w 9613"/>
              <a:gd name="connsiteY26" fmla="*/ 8905 h 10000"/>
              <a:gd name="connsiteX27" fmla="*/ 8834 w 9613"/>
              <a:gd name="connsiteY27" fmla="*/ 8528 h 10000"/>
              <a:gd name="connsiteX28" fmla="*/ 9131 w 9613"/>
              <a:gd name="connsiteY28" fmla="*/ 9482 h 10000"/>
              <a:gd name="connsiteX29" fmla="*/ 7519 w 9613"/>
              <a:gd name="connsiteY29" fmla="*/ 8524 h 10000"/>
              <a:gd name="connsiteX30" fmla="*/ 9562 w 9613"/>
              <a:gd name="connsiteY30" fmla="*/ 8195 h 10000"/>
              <a:gd name="connsiteX31" fmla="*/ 8869 w 9613"/>
              <a:gd name="connsiteY31" fmla="*/ 9487 h 10000"/>
              <a:gd name="connsiteX32" fmla="*/ 7485 w 9613"/>
              <a:gd name="connsiteY32" fmla="*/ 7230 h 10000"/>
              <a:gd name="connsiteX33" fmla="*/ 9562 w 9613"/>
              <a:gd name="connsiteY33" fmla="*/ 6113 h 10000"/>
              <a:gd name="connsiteX34" fmla="*/ 7519 w 9613"/>
              <a:gd name="connsiteY34" fmla="*/ 4820 h 10000"/>
              <a:gd name="connsiteX35" fmla="*/ 9613 w 9613"/>
              <a:gd name="connsiteY35" fmla="*/ 7296 h 10000"/>
              <a:gd name="connsiteX36" fmla="*/ 7772 w 9613"/>
              <a:gd name="connsiteY36" fmla="*/ 1709 h 10000"/>
              <a:gd name="connsiteX37" fmla="*/ 7502 w 9613"/>
              <a:gd name="connsiteY37" fmla="*/ 2454 h 10000"/>
              <a:gd name="connsiteX38" fmla="*/ 8989 w 9613"/>
              <a:gd name="connsiteY38" fmla="*/ 1161 h 10000"/>
              <a:gd name="connsiteX39" fmla="*/ 8042 w 9613"/>
              <a:gd name="connsiteY39" fmla="*/ 899 h 10000"/>
              <a:gd name="connsiteX40" fmla="*/ 9562 w 9613"/>
              <a:gd name="connsiteY40" fmla="*/ 3242 h 10000"/>
              <a:gd name="connsiteX41" fmla="*/ 7469 w 9613"/>
              <a:gd name="connsiteY41" fmla="*/ 3199 h 10000"/>
              <a:gd name="connsiteX42" fmla="*/ 8702 w 9613"/>
              <a:gd name="connsiteY42" fmla="*/ 0 h 10000"/>
              <a:gd name="connsiteX0" fmla="*/ 900 w 9981"/>
              <a:gd name="connsiteY0" fmla="*/ 10000 h 10000"/>
              <a:gd name="connsiteX1" fmla="*/ 886 w 9981"/>
              <a:gd name="connsiteY1" fmla="*/ 9585 h 10000"/>
              <a:gd name="connsiteX2" fmla="*/ 889 w 9981"/>
              <a:gd name="connsiteY2" fmla="*/ 9187 h 10000"/>
              <a:gd name="connsiteX3" fmla="*/ 1 w 9981"/>
              <a:gd name="connsiteY3" fmla="*/ 9224 h 10000"/>
              <a:gd name="connsiteX4" fmla="*/ 651 w 9981"/>
              <a:gd name="connsiteY4" fmla="*/ 9686 h 10000"/>
              <a:gd name="connsiteX5" fmla="*/ 977 w 9981"/>
              <a:gd name="connsiteY5" fmla="*/ 9037 h 10000"/>
              <a:gd name="connsiteX6" fmla="*/ 843 w 9981"/>
              <a:gd name="connsiteY6" fmla="*/ 9465 h 10000"/>
              <a:gd name="connsiteX7" fmla="*/ 1166 w 9981"/>
              <a:gd name="connsiteY7" fmla="*/ 9107 h 10000"/>
              <a:gd name="connsiteX8" fmla="*/ 1370 w 9981"/>
              <a:gd name="connsiteY8" fmla="*/ 9604 h 10000"/>
              <a:gd name="connsiteX9" fmla="*/ 2284 w 9981"/>
              <a:gd name="connsiteY9" fmla="*/ 9202 h 10000"/>
              <a:gd name="connsiteX10" fmla="*/ 3673 w 9981"/>
              <a:gd name="connsiteY10" fmla="*/ 9465 h 10000"/>
              <a:gd name="connsiteX11" fmla="*/ 4199 w 9981"/>
              <a:gd name="connsiteY11" fmla="*/ 9246 h 10000"/>
              <a:gd name="connsiteX12" fmla="*/ 4937 w 9981"/>
              <a:gd name="connsiteY12" fmla="*/ 9465 h 10000"/>
              <a:gd name="connsiteX13" fmla="*/ 5253 w 9981"/>
              <a:gd name="connsiteY13" fmla="*/ 9202 h 10000"/>
              <a:gd name="connsiteX14" fmla="*/ 5306 w 9981"/>
              <a:gd name="connsiteY14" fmla="*/ 9400 h 10000"/>
              <a:gd name="connsiteX15" fmla="*/ 5413 w 9981"/>
              <a:gd name="connsiteY15" fmla="*/ 9268 h 10000"/>
              <a:gd name="connsiteX16" fmla="*/ 5377 w 9981"/>
              <a:gd name="connsiteY16" fmla="*/ 9487 h 10000"/>
              <a:gd name="connsiteX17" fmla="*/ 6518 w 9981"/>
              <a:gd name="connsiteY17" fmla="*/ 9246 h 10000"/>
              <a:gd name="connsiteX18" fmla="*/ 6326 w 9981"/>
              <a:gd name="connsiteY18" fmla="*/ 9487 h 10000"/>
              <a:gd name="connsiteX19" fmla="*/ 6835 w 9981"/>
              <a:gd name="connsiteY19" fmla="*/ 9224 h 10000"/>
              <a:gd name="connsiteX20" fmla="*/ 6835 w 9981"/>
              <a:gd name="connsiteY20" fmla="*/ 9531 h 10000"/>
              <a:gd name="connsiteX21" fmla="*/ 6977 w 9981"/>
              <a:gd name="connsiteY21" fmla="*/ 9180 h 10000"/>
              <a:gd name="connsiteX22" fmla="*/ 7502 w 9981"/>
              <a:gd name="connsiteY22" fmla="*/ 9465 h 10000"/>
              <a:gd name="connsiteX23" fmla="*/ 7345 w 9981"/>
              <a:gd name="connsiteY23" fmla="*/ 9224 h 10000"/>
              <a:gd name="connsiteX24" fmla="*/ 8171 w 9981"/>
              <a:gd name="connsiteY24" fmla="*/ 9465 h 10000"/>
              <a:gd name="connsiteX25" fmla="*/ 9042 w 9981"/>
              <a:gd name="connsiteY25" fmla="*/ 7471 h 10000"/>
              <a:gd name="connsiteX26" fmla="*/ 9773 w 9981"/>
              <a:gd name="connsiteY26" fmla="*/ 8905 h 10000"/>
              <a:gd name="connsiteX27" fmla="*/ 9171 w 9981"/>
              <a:gd name="connsiteY27" fmla="*/ 8528 h 10000"/>
              <a:gd name="connsiteX28" fmla="*/ 9480 w 9981"/>
              <a:gd name="connsiteY28" fmla="*/ 9482 h 10000"/>
              <a:gd name="connsiteX29" fmla="*/ 7803 w 9981"/>
              <a:gd name="connsiteY29" fmla="*/ 8524 h 10000"/>
              <a:gd name="connsiteX30" fmla="*/ 9928 w 9981"/>
              <a:gd name="connsiteY30" fmla="*/ 8195 h 10000"/>
              <a:gd name="connsiteX31" fmla="*/ 9207 w 9981"/>
              <a:gd name="connsiteY31" fmla="*/ 9487 h 10000"/>
              <a:gd name="connsiteX32" fmla="*/ 7767 w 9981"/>
              <a:gd name="connsiteY32" fmla="*/ 7230 h 10000"/>
              <a:gd name="connsiteX33" fmla="*/ 9928 w 9981"/>
              <a:gd name="connsiteY33" fmla="*/ 6113 h 10000"/>
              <a:gd name="connsiteX34" fmla="*/ 7803 w 9981"/>
              <a:gd name="connsiteY34" fmla="*/ 4820 h 10000"/>
              <a:gd name="connsiteX35" fmla="*/ 9981 w 9981"/>
              <a:gd name="connsiteY35" fmla="*/ 7296 h 10000"/>
              <a:gd name="connsiteX36" fmla="*/ 8066 w 9981"/>
              <a:gd name="connsiteY36" fmla="*/ 1709 h 10000"/>
              <a:gd name="connsiteX37" fmla="*/ 7785 w 9981"/>
              <a:gd name="connsiteY37" fmla="*/ 2454 h 10000"/>
              <a:gd name="connsiteX38" fmla="*/ 9332 w 9981"/>
              <a:gd name="connsiteY38" fmla="*/ 1161 h 10000"/>
              <a:gd name="connsiteX39" fmla="*/ 8347 w 9981"/>
              <a:gd name="connsiteY39" fmla="*/ 899 h 10000"/>
              <a:gd name="connsiteX40" fmla="*/ 9928 w 9981"/>
              <a:gd name="connsiteY40" fmla="*/ 3242 h 10000"/>
              <a:gd name="connsiteX41" fmla="*/ 7751 w 9981"/>
              <a:gd name="connsiteY41" fmla="*/ 3199 h 10000"/>
              <a:gd name="connsiteX42" fmla="*/ 9033 w 9981"/>
              <a:gd name="connsiteY42" fmla="*/ 0 h 10000"/>
              <a:gd name="connsiteX0" fmla="*/ 250 w 9348"/>
              <a:gd name="connsiteY0" fmla="*/ 10000 h 10000"/>
              <a:gd name="connsiteX1" fmla="*/ 236 w 9348"/>
              <a:gd name="connsiteY1" fmla="*/ 9585 h 10000"/>
              <a:gd name="connsiteX2" fmla="*/ 239 w 9348"/>
              <a:gd name="connsiteY2" fmla="*/ 9187 h 10000"/>
              <a:gd name="connsiteX3" fmla="*/ 411 w 9348"/>
              <a:gd name="connsiteY3" fmla="*/ 9502 h 10000"/>
              <a:gd name="connsiteX4" fmla="*/ 0 w 9348"/>
              <a:gd name="connsiteY4" fmla="*/ 9686 h 10000"/>
              <a:gd name="connsiteX5" fmla="*/ 327 w 9348"/>
              <a:gd name="connsiteY5" fmla="*/ 9037 h 10000"/>
              <a:gd name="connsiteX6" fmla="*/ 193 w 9348"/>
              <a:gd name="connsiteY6" fmla="*/ 9465 h 10000"/>
              <a:gd name="connsiteX7" fmla="*/ 516 w 9348"/>
              <a:gd name="connsiteY7" fmla="*/ 9107 h 10000"/>
              <a:gd name="connsiteX8" fmla="*/ 721 w 9348"/>
              <a:gd name="connsiteY8" fmla="*/ 9604 h 10000"/>
              <a:gd name="connsiteX9" fmla="*/ 1636 w 9348"/>
              <a:gd name="connsiteY9" fmla="*/ 9202 h 10000"/>
              <a:gd name="connsiteX10" fmla="*/ 3028 w 9348"/>
              <a:gd name="connsiteY10" fmla="*/ 9465 h 10000"/>
              <a:gd name="connsiteX11" fmla="*/ 3555 w 9348"/>
              <a:gd name="connsiteY11" fmla="*/ 9246 h 10000"/>
              <a:gd name="connsiteX12" fmla="*/ 4294 w 9348"/>
              <a:gd name="connsiteY12" fmla="*/ 9465 h 10000"/>
              <a:gd name="connsiteX13" fmla="*/ 4611 w 9348"/>
              <a:gd name="connsiteY13" fmla="*/ 9202 h 10000"/>
              <a:gd name="connsiteX14" fmla="*/ 4664 w 9348"/>
              <a:gd name="connsiteY14" fmla="*/ 9400 h 10000"/>
              <a:gd name="connsiteX15" fmla="*/ 4771 w 9348"/>
              <a:gd name="connsiteY15" fmla="*/ 9268 h 10000"/>
              <a:gd name="connsiteX16" fmla="*/ 4735 w 9348"/>
              <a:gd name="connsiteY16" fmla="*/ 9487 h 10000"/>
              <a:gd name="connsiteX17" fmla="*/ 5878 w 9348"/>
              <a:gd name="connsiteY17" fmla="*/ 9246 h 10000"/>
              <a:gd name="connsiteX18" fmla="*/ 5686 w 9348"/>
              <a:gd name="connsiteY18" fmla="*/ 9487 h 10000"/>
              <a:gd name="connsiteX19" fmla="*/ 6196 w 9348"/>
              <a:gd name="connsiteY19" fmla="*/ 9224 h 10000"/>
              <a:gd name="connsiteX20" fmla="*/ 6196 w 9348"/>
              <a:gd name="connsiteY20" fmla="*/ 9531 h 10000"/>
              <a:gd name="connsiteX21" fmla="*/ 6338 w 9348"/>
              <a:gd name="connsiteY21" fmla="*/ 9180 h 10000"/>
              <a:gd name="connsiteX22" fmla="*/ 6864 w 9348"/>
              <a:gd name="connsiteY22" fmla="*/ 9465 h 10000"/>
              <a:gd name="connsiteX23" fmla="*/ 6707 w 9348"/>
              <a:gd name="connsiteY23" fmla="*/ 9224 h 10000"/>
              <a:gd name="connsiteX24" fmla="*/ 7535 w 9348"/>
              <a:gd name="connsiteY24" fmla="*/ 9465 h 10000"/>
              <a:gd name="connsiteX25" fmla="*/ 8407 w 9348"/>
              <a:gd name="connsiteY25" fmla="*/ 7471 h 10000"/>
              <a:gd name="connsiteX26" fmla="*/ 9140 w 9348"/>
              <a:gd name="connsiteY26" fmla="*/ 8905 h 10000"/>
              <a:gd name="connsiteX27" fmla="*/ 8536 w 9348"/>
              <a:gd name="connsiteY27" fmla="*/ 8528 h 10000"/>
              <a:gd name="connsiteX28" fmla="*/ 8846 w 9348"/>
              <a:gd name="connsiteY28" fmla="*/ 9482 h 10000"/>
              <a:gd name="connsiteX29" fmla="*/ 7166 w 9348"/>
              <a:gd name="connsiteY29" fmla="*/ 8524 h 10000"/>
              <a:gd name="connsiteX30" fmla="*/ 9295 w 9348"/>
              <a:gd name="connsiteY30" fmla="*/ 8195 h 10000"/>
              <a:gd name="connsiteX31" fmla="*/ 8573 w 9348"/>
              <a:gd name="connsiteY31" fmla="*/ 9487 h 10000"/>
              <a:gd name="connsiteX32" fmla="*/ 7130 w 9348"/>
              <a:gd name="connsiteY32" fmla="*/ 7230 h 10000"/>
              <a:gd name="connsiteX33" fmla="*/ 9295 w 9348"/>
              <a:gd name="connsiteY33" fmla="*/ 6113 h 10000"/>
              <a:gd name="connsiteX34" fmla="*/ 7166 w 9348"/>
              <a:gd name="connsiteY34" fmla="*/ 4820 h 10000"/>
              <a:gd name="connsiteX35" fmla="*/ 9348 w 9348"/>
              <a:gd name="connsiteY35" fmla="*/ 7296 h 10000"/>
              <a:gd name="connsiteX36" fmla="*/ 7429 w 9348"/>
              <a:gd name="connsiteY36" fmla="*/ 1709 h 10000"/>
              <a:gd name="connsiteX37" fmla="*/ 7148 w 9348"/>
              <a:gd name="connsiteY37" fmla="*/ 2454 h 10000"/>
              <a:gd name="connsiteX38" fmla="*/ 8698 w 9348"/>
              <a:gd name="connsiteY38" fmla="*/ 1161 h 10000"/>
              <a:gd name="connsiteX39" fmla="*/ 7711 w 9348"/>
              <a:gd name="connsiteY39" fmla="*/ 899 h 10000"/>
              <a:gd name="connsiteX40" fmla="*/ 9295 w 9348"/>
              <a:gd name="connsiteY40" fmla="*/ 3242 h 10000"/>
              <a:gd name="connsiteX41" fmla="*/ 7114 w 9348"/>
              <a:gd name="connsiteY41" fmla="*/ 3199 h 10000"/>
              <a:gd name="connsiteX42" fmla="*/ 8398 w 9348"/>
              <a:gd name="connsiteY42" fmla="*/ 0 h 10000"/>
              <a:gd name="connsiteX0" fmla="*/ 177 w 10000"/>
              <a:gd name="connsiteY0" fmla="*/ 10765 h 10765"/>
              <a:gd name="connsiteX1" fmla="*/ 252 w 10000"/>
              <a:gd name="connsiteY1" fmla="*/ 9585 h 10765"/>
              <a:gd name="connsiteX2" fmla="*/ 256 w 10000"/>
              <a:gd name="connsiteY2" fmla="*/ 9187 h 10765"/>
              <a:gd name="connsiteX3" fmla="*/ 440 w 10000"/>
              <a:gd name="connsiteY3" fmla="*/ 9502 h 10765"/>
              <a:gd name="connsiteX4" fmla="*/ 0 w 10000"/>
              <a:gd name="connsiteY4" fmla="*/ 9686 h 10765"/>
              <a:gd name="connsiteX5" fmla="*/ 350 w 10000"/>
              <a:gd name="connsiteY5" fmla="*/ 9037 h 10765"/>
              <a:gd name="connsiteX6" fmla="*/ 206 w 10000"/>
              <a:gd name="connsiteY6" fmla="*/ 9465 h 10765"/>
              <a:gd name="connsiteX7" fmla="*/ 552 w 10000"/>
              <a:gd name="connsiteY7" fmla="*/ 9107 h 10765"/>
              <a:gd name="connsiteX8" fmla="*/ 771 w 10000"/>
              <a:gd name="connsiteY8" fmla="*/ 9604 h 10765"/>
              <a:gd name="connsiteX9" fmla="*/ 1750 w 10000"/>
              <a:gd name="connsiteY9" fmla="*/ 9202 h 10765"/>
              <a:gd name="connsiteX10" fmla="*/ 3239 w 10000"/>
              <a:gd name="connsiteY10" fmla="*/ 9465 h 10765"/>
              <a:gd name="connsiteX11" fmla="*/ 3803 w 10000"/>
              <a:gd name="connsiteY11" fmla="*/ 9246 h 10765"/>
              <a:gd name="connsiteX12" fmla="*/ 4593 w 10000"/>
              <a:gd name="connsiteY12" fmla="*/ 9465 h 10765"/>
              <a:gd name="connsiteX13" fmla="*/ 4933 w 10000"/>
              <a:gd name="connsiteY13" fmla="*/ 9202 h 10765"/>
              <a:gd name="connsiteX14" fmla="*/ 4989 w 10000"/>
              <a:gd name="connsiteY14" fmla="*/ 9400 h 10765"/>
              <a:gd name="connsiteX15" fmla="*/ 5104 w 10000"/>
              <a:gd name="connsiteY15" fmla="*/ 9268 h 10765"/>
              <a:gd name="connsiteX16" fmla="*/ 5065 w 10000"/>
              <a:gd name="connsiteY16" fmla="*/ 9487 h 10765"/>
              <a:gd name="connsiteX17" fmla="*/ 6288 w 10000"/>
              <a:gd name="connsiteY17" fmla="*/ 9246 h 10765"/>
              <a:gd name="connsiteX18" fmla="*/ 6083 w 10000"/>
              <a:gd name="connsiteY18" fmla="*/ 9487 h 10765"/>
              <a:gd name="connsiteX19" fmla="*/ 6628 w 10000"/>
              <a:gd name="connsiteY19" fmla="*/ 9224 h 10765"/>
              <a:gd name="connsiteX20" fmla="*/ 6628 w 10000"/>
              <a:gd name="connsiteY20" fmla="*/ 9531 h 10765"/>
              <a:gd name="connsiteX21" fmla="*/ 6780 w 10000"/>
              <a:gd name="connsiteY21" fmla="*/ 9180 h 10765"/>
              <a:gd name="connsiteX22" fmla="*/ 7343 w 10000"/>
              <a:gd name="connsiteY22" fmla="*/ 9465 h 10765"/>
              <a:gd name="connsiteX23" fmla="*/ 7175 w 10000"/>
              <a:gd name="connsiteY23" fmla="*/ 9224 h 10765"/>
              <a:gd name="connsiteX24" fmla="*/ 8061 w 10000"/>
              <a:gd name="connsiteY24" fmla="*/ 9465 h 10765"/>
              <a:gd name="connsiteX25" fmla="*/ 8993 w 10000"/>
              <a:gd name="connsiteY25" fmla="*/ 7471 h 10765"/>
              <a:gd name="connsiteX26" fmla="*/ 9777 w 10000"/>
              <a:gd name="connsiteY26" fmla="*/ 8905 h 10765"/>
              <a:gd name="connsiteX27" fmla="*/ 9131 w 10000"/>
              <a:gd name="connsiteY27" fmla="*/ 8528 h 10765"/>
              <a:gd name="connsiteX28" fmla="*/ 9463 w 10000"/>
              <a:gd name="connsiteY28" fmla="*/ 9482 h 10765"/>
              <a:gd name="connsiteX29" fmla="*/ 7666 w 10000"/>
              <a:gd name="connsiteY29" fmla="*/ 8524 h 10765"/>
              <a:gd name="connsiteX30" fmla="*/ 9943 w 10000"/>
              <a:gd name="connsiteY30" fmla="*/ 8195 h 10765"/>
              <a:gd name="connsiteX31" fmla="*/ 9171 w 10000"/>
              <a:gd name="connsiteY31" fmla="*/ 9487 h 10765"/>
              <a:gd name="connsiteX32" fmla="*/ 7627 w 10000"/>
              <a:gd name="connsiteY32" fmla="*/ 7230 h 10765"/>
              <a:gd name="connsiteX33" fmla="*/ 9943 w 10000"/>
              <a:gd name="connsiteY33" fmla="*/ 6113 h 10765"/>
              <a:gd name="connsiteX34" fmla="*/ 7666 w 10000"/>
              <a:gd name="connsiteY34" fmla="*/ 4820 h 10765"/>
              <a:gd name="connsiteX35" fmla="*/ 10000 w 10000"/>
              <a:gd name="connsiteY35" fmla="*/ 7296 h 10765"/>
              <a:gd name="connsiteX36" fmla="*/ 7947 w 10000"/>
              <a:gd name="connsiteY36" fmla="*/ 1709 h 10765"/>
              <a:gd name="connsiteX37" fmla="*/ 7647 w 10000"/>
              <a:gd name="connsiteY37" fmla="*/ 2454 h 10765"/>
              <a:gd name="connsiteX38" fmla="*/ 9305 w 10000"/>
              <a:gd name="connsiteY38" fmla="*/ 1161 h 10765"/>
              <a:gd name="connsiteX39" fmla="*/ 8249 w 10000"/>
              <a:gd name="connsiteY39" fmla="*/ 899 h 10765"/>
              <a:gd name="connsiteX40" fmla="*/ 9943 w 10000"/>
              <a:gd name="connsiteY40" fmla="*/ 3242 h 10765"/>
              <a:gd name="connsiteX41" fmla="*/ 7610 w 10000"/>
              <a:gd name="connsiteY41" fmla="*/ 3199 h 10765"/>
              <a:gd name="connsiteX42" fmla="*/ 8984 w 10000"/>
              <a:gd name="connsiteY42" fmla="*/ 0 h 10765"/>
              <a:gd name="connsiteX0" fmla="*/ 1 w 9824"/>
              <a:gd name="connsiteY0" fmla="*/ 10765 h 10765"/>
              <a:gd name="connsiteX1" fmla="*/ 76 w 9824"/>
              <a:gd name="connsiteY1" fmla="*/ 9585 h 10765"/>
              <a:gd name="connsiteX2" fmla="*/ 80 w 9824"/>
              <a:gd name="connsiteY2" fmla="*/ 9187 h 10765"/>
              <a:gd name="connsiteX3" fmla="*/ 264 w 9824"/>
              <a:gd name="connsiteY3" fmla="*/ 9502 h 10765"/>
              <a:gd name="connsiteX4" fmla="*/ 273 w 9824"/>
              <a:gd name="connsiteY4" fmla="*/ 10277 h 10765"/>
              <a:gd name="connsiteX5" fmla="*/ 174 w 9824"/>
              <a:gd name="connsiteY5" fmla="*/ 9037 h 10765"/>
              <a:gd name="connsiteX6" fmla="*/ 30 w 9824"/>
              <a:gd name="connsiteY6" fmla="*/ 9465 h 10765"/>
              <a:gd name="connsiteX7" fmla="*/ 376 w 9824"/>
              <a:gd name="connsiteY7" fmla="*/ 9107 h 10765"/>
              <a:gd name="connsiteX8" fmla="*/ 595 w 9824"/>
              <a:gd name="connsiteY8" fmla="*/ 9604 h 10765"/>
              <a:gd name="connsiteX9" fmla="*/ 1574 w 9824"/>
              <a:gd name="connsiteY9" fmla="*/ 9202 h 10765"/>
              <a:gd name="connsiteX10" fmla="*/ 3063 w 9824"/>
              <a:gd name="connsiteY10" fmla="*/ 9465 h 10765"/>
              <a:gd name="connsiteX11" fmla="*/ 3627 w 9824"/>
              <a:gd name="connsiteY11" fmla="*/ 9246 h 10765"/>
              <a:gd name="connsiteX12" fmla="*/ 4417 w 9824"/>
              <a:gd name="connsiteY12" fmla="*/ 9465 h 10765"/>
              <a:gd name="connsiteX13" fmla="*/ 4757 w 9824"/>
              <a:gd name="connsiteY13" fmla="*/ 9202 h 10765"/>
              <a:gd name="connsiteX14" fmla="*/ 4813 w 9824"/>
              <a:gd name="connsiteY14" fmla="*/ 9400 h 10765"/>
              <a:gd name="connsiteX15" fmla="*/ 4928 w 9824"/>
              <a:gd name="connsiteY15" fmla="*/ 9268 h 10765"/>
              <a:gd name="connsiteX16" fmla="*/ 4889 w 9824"/>
              <a:gd name="connsiteY16" fmla="*/ 9487 h 10765"/>
              <a:gd name="connsiteX17" fmla="*/ 6112 w 9824"/>
              <a:gd name="connsiteY17" fmla="*/ 9246 h 10765"/>
              <a:gd name="connsiteX18" fmla="*/ 5907 w 9824"/>
              <a:gd name="connsiteY18" fmla="*/ 9487 h 10765"/>
              <a:gd name="connsiteX19" fmla="*/ 6452 w 9824"/>
              <a:gd name="connsiteY19" fmla="*/ 9224 h 10765"/>
              <a:gd name="connsiteX20" fmla="*/ 6452 w 9824"/>
              <a:gd name="connsiteY20" fmla="*/ 9531 h 10765"/>
              <a:gd name="connsiteX21" fmla="*/ 6604 w 9824"/>
              <a:gd name="connsiteY21" fmla="*/ 9180 h 10765"/>
              <a:gd name="connsiteX22" fmla="*/ 7167 w 9824"/>
              <a:gd name="connsiteY22" fmla="*/ 9465 h 10765"/>
              <a:gd name="connsiteX23" fmla="*/ 6999 w 9824"/>
              <a:gd name="connsiteY23" fmla="*/ 9224 h 10765"/>
              <a:gd name="connsiteX24" fmla="*/ 7885 w 9824"/>
              <a:gd name="connsiteY24" fmla="*/ 9465 h 10765"/>
              <a:gd name="connsiteX25" fmla="*/ 8817 w 9824"/>
              <a:gd name="connsiteY25" fmla="*/ 7471 h 10765"/>
              <a:gd name="connsiteX26" fmla="*/ 9601 w 9824"/>
              <a:gd name="connsiteY26" fmla="*/ 8905 h 10765"/>
              <a:gd name="connsiteX27" fmla="*/ 8955 w 9824"/>
              <a:gd name="connsiteY27" fmla="*/ 8528 h 10765"/>
              <a:gd name="connsiteX28" fmla="*/ 9287 w 9824"/>
              <a:gd name="connsiteY28" fmla="*/ 9482 h 10765"/>
              <a:gd name="connsiteX29" fmla="*/ 7490 w 9824"/>
              <a:gd name="connsiteY29" fmla="*/ 8524 h 10765"/>
              <a:gd name="connsiteX30" fmla="*/ 9767 w 9824"/>
              <a:gd name="connsiteY30" fmla="*/ 8195 h 10765"/>
              <a:gd name="connsiteX31" fmla="*/ 8995 w 9824"/>
              <a:gd name="connsiteY31" fmla="*/ 9487 h 10765"/>
              <a:gd name="connsiteX32" fmla="*/ 7451 w 9824"/>
              <a:gd name="connsiteY32" fmla="*/ 7230 h 10765"/>
              <a:gd name="connsiteX33" fmla="*/ 9767 w 9824"/>
              <a:gd name="connsiteY33" fmla="*/ 6113 h 10765"/>
              <a:gd name="connsiteX34" fmla="*/ 7490 w 9824"/>
              <a:gd name="connsiteY34" fmla="*/ 4820 h 10765"/>
              <a:gd name="connsiteX35" fmla="*/ 9824 w 9824"/>
              <a:gd name="connsiteY35" fmla="*/ 7296 h 10765"/>
              <a:gd name="connsiteX36" fmla="*/ 7771 w 9824"/>
              <a:gd name="connsiteY36" fmla="*/ 1709 h 10765"/>
              <a:gd name="connsiteX37" fmla="*/ 7471 w 9824"/>
              <a:gd name="connsiteY37" fmla="*/ 2454 h 10765"/>
              <a:gd name="connsiteX38" fmla="*/ 9129 w 9824"/>
              <a:gd name="connsiteY38" fmla="*/ 1161 h 10765"/>
              <a:gd name="connsiteX39" fmla="*/ 8073 w 9824"/>
              <a:gd name="connsiteY39" fmla="*/ 899 h 10765"/>
              <a:gd name="connsiteX40" fmla="*/ 9767 w 9824"/>
              <a:gd name="connsiteY40" fmla="*/ 3242 h 10765"/>
              <a:gd name="connsiteX41" fmla="*/ 7434 w 9824"/>
              <a:gd name="connsiteY41" fmla="*/ 3199 h 10765"/>
              <a:gd name="connsiteX42" fmla="*/ 8808 w 9824"/>
              <a:gd name="connsiteY42" fmla="*/ 0 h 10765"/>
              <a:gd name="connsiteX0" fmla="*/ 61 w 10060"/>
              <a:gd name="connsiteY0" fmla="*/ 10000 h 10000"/>
              <a:gd name="connsiteX1" fmla="*/ 137 w 10060"/>
              <a:gd name="connsiteY1" fmla="*/ 8904 h 10000"/>
              <a:gd name="connsiteX2" fmla="*/ 141 w 10060"/>
              <a:gd name="connsiteY2" fmla="*/ 8534 h 10000"/>
              <a:gd name="connsiteX3" fmla="*/ 329 w 10060"/>
              <a:gd name="connsiteY3" fmla="*/ 8827 h 10000"/>
              <a:gd name="connsiteX4" fmla="*/ 338 w 10060"/>
              <a:gd name="connsiteY4" fmla="*/ 9547 h 10000"/>
              <a:gd name="connsiteX5" fmla="*/ 237 w 10060"/>
              <a:gd name="connsiteY5" fmla="*/ 8395 h 10000"/>
              <a:gd name="connsiteX6" fmla="*/ 0 w 10060"/>
              <a:gd name="connsiteY6" fmla="*/ 9115 h 10000"/>
              <a:gd name="connsiteX7" fmla="*/ 443 w 10060"/>
              <a:gd name="connsiteY7" fmla="*/ 8460 h 10000"/>
              <a:gd name="connsiteX8" fmla="*/ 666 w 10060"/>
              <a:gd name="connsiteY8" fmla="*/ 8922 h 10000"/>
              <a:gd name="connsiteX9" fmla="*/ 1662 w 10060"/>
              <a:gd name="connsiteY9" fmla="*/ 8548 h 10000"/>
              <a:gd name="connsiteX10" fmla="*/ 3178 w 10060"/>
              <a:gd name="connsiteY10" fmla="*/ 8792 h 10000"/>
              <a:gd name="connsiteX11" fmla="*/ 3752 w 10060"/>
              <a:gd name="connsiteY11" fmla="*/ 8589 h 10000"/>
              <a:gd name="connsiteX12" fmla="*/ 4556 w 10060"/>
              <a:gd name="connsiteY12" fmla="*/ 8792 h 10000"/>
              <a:gd name="connsiteX13" fmla="*/ 4902 w 10060"/>
              <a:gd name="connsiteY13" fmla="*/ 8548 h 10000"/>
              <a:gd name="connsiteX14" fmla="*/ 4959 w 10060"/>
              <a:gd name="connsiteY14" fmla="*/ 8732 h 10000"/>
              <a:gd name="connsiteX15" fmla="*/ 5076 w 10060"/>
              <a:gd name="connsiteY15" fmla="*/ 8609 h 10000"/>
              <a:gd name="connsiteX16" fmla="*/ 5037 w 10060"/>
              <a:gd name="connsiteY16" fmla="*/ 8813 h 10000"/>
              <a:gd name="connsiteX17" fmla="*/ 6281 w 10060"/>
              <a:gd name="connsiteY17" fmla="*/ 8589 h 10000"/>
              <a:gd name="connsiteX18" fmla="*/ 6073 w 10060"/>
              <a:gd name="connsiteY18" fmla="*/ 8813 h 10000"/>
              <a:gd name="connsiteX19" fmla="*/ 6628 w 10060"/>
              <a:gd name="connsiteY19" fmla="*/ 8569 h 10000"/>
              <a:gd name="connsiteX20" fmla="*/ 6628 w 10060"/>
              <a:gd name="connsiteY20" fmla="*/ 8854 h 10000"/>
              <a:gd name="connsiteX21" fmla="*/ 6782 w 10060"/>
              <a:gd name="connsiteY21" fmla="*/ 8528 h 10000"/>
              <a:gd name="connsiteX22" fmla="*/ 7355 w 10060"/>
              <a:gd name="connsiteY22" fmla="*/ 8792 h 10000"/>
              <a:gd name="connsiteX23" fmla="*/ 7184 w 10060"/>
              <a:gd name="connsiteY23" fmla="*/ 8569 h 10000"/>
              <a:gd name="connsiteX24" fmla="*/ 8086 w 10060"/>
              <a:gd name="connsiteY24" fmla="*/ 8792 h 10000"/>
              <a:gd name="connsiteX25" fmla="*/ 9035 w 10060"/>
              <a:gd name="connsiteY25" fmla="*/ 6940 h 10000"/>
              <a:gd name="connsiteX26" fmla="*/ 9833 w 10060"/>
              <a:gd name="connsiteY26" fmla="*/ 8272 h 10000"/>
              <a:gd name="connsiteX27" fmla="*/ 9175 w 10060"/>
              <a:gd name="connsiteY27" fmla="*/ 7922 h 10000"/>
              <a:gd name="connsiteX28" fmla="*/ 9513 w 10060"/>
              <a:gd name="connsiteY28" fmla="*/ 8808 h 10000"/>
              <a:gd name="connsiteX29" fmla="*/ 7684 w 10060"/>
              <a:gd name="connsiteY29" fmla="*/ 7918 h 10000"/>
              <a:gd name="connsiteX30" fmla="*/ 10002 w 10060"/>
              <a:gd name="connsiteY30" fmla="*/ 7613 h 10000"/>
              <a:gd name="connsiteX31" fmla="*/ 9216 w 10060"/>
              <a:gd name="connsiteY31" fmla="*/ 8813 h 10000"/>
              <a:gd name="connsiteX32" fmla="*/ 7644 w 10060"/>
              <a:gd name="connsiteY32" fmla="*/ 6716 h 10000"/>
              <a:gd name="connsiteX33" fmla="*/ 10002 w 10060"/>
              <a:gd name="connsiteY33" fmla="*/ 5679 h 10000"/>
              <a:gd name="connsiteX34" fmla="*/ 7684 w 10060"/>
              <a:gd name="connsiteY34" fmla="*/ 4477 h 10000"/>
              <a:gd name="connsiteX35" fmla="*/ 10060 w 10060"/>
              <a:gd name="connsiteY35" fmla="*/ 6778 h 10000"/>
              <a:gd name="connsiteX36" fmla="*/ 7970 w 10060"/>
              <a:gd name="connsiteY36" fmla="*/ 1588 h 10000"/>
              <a:gd name="connsiteX37" fmla="*/ 7665 w 10060"/>
              <a:gd name="connsiteY37" fmla="*/ 2280 h 10000"/>
              <a:gd name="connsiteX38" fmla="*/ 9353 w 10060"/>
              <a:gd name="connsiteY38" fmla="*/ 1078 h 10000"/>
              <a:gd name="connsiteX39" fmla="*/ 8278 w 10060"/>
              <a:gd name="connsiteY39" fmla="*/ 835 h 10000"/>
              <a:gd name="connsiteX40" fmla="*/ 10002 w 10060"/>
              <a:gd name="connsiteY40" fmla="*/ 3012 h 10000"/>
              <a:gd name="connsiteX41" fmla="*/ 7627 w 10060"/>
              <a:gd name="connsiteY41" fmla="*/ 2972 h 10000"/>
              <a:gd name="connsiteX42" fmla="*/ 9026 w 10060"/>
              <a:gd name="connsiteY42" fmla="*/ 0 h 10000"/>
              <a:gd name="connsiteX0" fmla="*/ 61 w 10060"/>
              <a:gd name="connsiteY0" fmla="*/ 10000 h 10000"/>
              <a:gd name="connsiteX1" fmla="*/ 137 w 10060"/>
              <a:gd name="connsiteY1" fmla="*/ 8904 h 10000"/>
              <a:gd name="connsiteX2" fmla="*/ 141 w 10060"/>
              <a:gd name="connsiteY2" fmla="*/ 8534 h 10000"/>
              <a:gd name="connsiteX3" fmla="*/ 329 w 10060"/>
              <a:gd name="connsiteY3" fmla="*/ 8827 h 10000"/>
              <a:gd name="connsiteX4" fmla="*/ 338 w 10060"/>
              <a:gd name="connsiteY4" fmla="*/ 9547 h 10000"/>
              <a:gd name="connsiteX5" fmla="*/ 237 w 10060"/>
              <a:gd name="connsiteY5" fmla="*/ 8395 h 10000"/>
              <a:gd name="connsiteX6" fmla="*/ 0 w 10060"/>
              <a:gd name="connsiteY6" fmla="*/ 9115 h 10000"/>
              <a:gd name="connsiteX7" fmla="*/ 443 w 10060"/>
              <a:gd name="connsiteY7" fmla="*/ 8460 h 10000"/>
              <a:gd name="connsiteX8" fmla="*/ 666 w 10060"/>
              <a:gd name="connsiteY8" fmla="*/ 8922 h 10000"/>
              <a:gd name="connsiteX9" fmla="*/ 1662 w 10060"/>
              <a:gd name="connsiteY9" fmla="*/ 8548 h 10000"/>
              <a:gd name="connsiteX10" fmla="*/ 3178 w 10060"/>
              <a:gd name="connsiteY10" fmla="*/ 8792 h 10000"/>
              <a:gd name="connsiteX11" fmla="*/ 3752 w 10060"/>
              <a:gd name="connsiteY11" fmla="*/ 8589 h 10000"/>
              <a:gd name="connsiteX12" fmla="*/ 4556 w 10060"/>
              <a:gd name="connsiteY12" fmla="*/ 8792 h 10000"/>
              <a:gd name="connsiteX13" fmla="*/ 4902 w 10060"/>
              <a:gd name="connsiteY13" fmla="*/ 8548 h 10000"/>
              <a:gd name="connsiteX14" fmla="*/ 4959 w 10060"/>
              <a:gd name="connsiteY14" fmla="*/ 8732 h 10000"/>
              <a:gd name="connsiteX15" fmla="*/ 5076 w 10060"/>
              <a:gd name="connsiteY15" fmla="*/ 8609 h 10000"/>
              <a:gd name="connsiteX16" fmla="*/ 5037 w 10060"/>
              <a:gd name="connsiteY16" fmla="*/ 8813 h 10000"/>
              <a:gd name="connsiteX17" fmla="*/ 6281 w 10060"/>
              <a:gd name="connsiteY17" fmla="*/ 8589 h 10000"/>
              <a:gd name="connsiteX18" fmla="*/ 6073 w 10060"/>
              <a:gd name="connsiteY18" fmla="*/ 8813 h 10000"/>
              <a:gd name="connsiteX19" fmla="*/ 6628 w 10060"/>
              <a:gd name="connsiteY19" fmla="*/ 8569 h 10000"/>
              <a:gd name="connsiteX20" fmla="*/ 6628 w 10060"/>
              <a:gd name="connsiteY20" fmla="*/ 8854 h 10000"/>
              <a:gd name="connsiteX21" fmla="*/ 6782 w 10060"/>
              <a:gd name="connsiteY21" fmla="*/ 8528 h 10000"/>
              <a:gd name="connsiteX22" fmla="*/ 7355 w 10060"/>
              <a:gd name="connsiteY22" fmla="*/ 8792 h 10000"/>
              <a:gd name="connsiteX23" fmla="*/ 7184 w 10060"/>
              <a:gd name="connsiteY23" fmla="*/ 8569 h 10000"/>
              <a:gd name="connsiteX24" fmla="*/ 8086 w 10060"/>
              <a:gd name="connsiteY24" fmla="*/ 8792 h 10000"/>
              <a:gd name="connsiteX25" fmla="*/ 9035 w 10060"/>
              <a:gd name="connsiteY25" fmla="*/ 6940 h 10000"/>
              <a:gd name="connsiteX26" fmla="*/ 9833 w 10060"/>
              <a:gd name="connsiteY26" fmla="*/ 8272 h 10000"/>
              <a:gd name="connsiteX27" fmla="*/ 9513 w 10060"/>
              <a:gd name="connsiteY27" fmla="*/ 8808 h 10000"/>
              <a:gd name="connsiteX28" fmla="*/ 7684 w 10060"/>
              <a:gd name="connsiteY28" fmla="*/ 7918 h 10000"/>
              <a:gd name="connsiteX29" fmla="*/ 10002 w 10060"/>
              <a:gd name="connsiteY29" fmla="*/ 7613 h 10000"/>
              <a:gd name="connsiteX30" fmla="*/ 9216 w 10060"/>
              <a:gd name="connsiteY30" fmla="*/ 8813 h 10000"/>
              <a:gd name="connsiteX31" fmla="*/ 7644 w 10060"/>
              <a:gd name="connsiteY31" fmla="*/ 6716 h 10000"/>
              <a:gd name="connsiteX32" fmla="*/ 10002 w 10060"/>
              <a:gd name="connsiteY32" fmla="*/ 5679 h 10000"/>
              <a:gd name="connsiteX33" fmla="*/ 7684 w 10060"/>
              <a:gd name="connsiteY33" fmla="*/ 4477 h 10000"/>
              <a:gd name="connsiteX34" fmla="*/ 10060 w 10060"/>
              <a:gd name="connsiteY34" fmla="*/ 6778 h 10000"/>
              <a:gd name="connsiteX35" fmla="*/ 7970 w 10060"/>
              <a:gd name="connsiteY35" fmla="*/ 1588 h 10000"/>
              <a:gd name="connsiteX36" fmla="*/ 7665 w 10060"/>
              <a:gd name="connsiteY36" fmla="*/ 2280 h 10000"/>
              <a:gd name="connsiteX37" fmla="*/ 9353 w 10060"/>
              <a:gd name="connsiteY37" fmla="*/ 1078 h 10000"/>
              <a:gd name="connsiteX38" fmla="*/ 8278 w 10060"/>
              <a:gd name="connsiteY38" fmla="*/ 835 h 10000"/>
              <a:gd name="connsiteX39" fmla="*/ 10002 w 10060"/>
              <a:gd name="connsiteY39" fmla="*/ 3012 h 10000"/>
              <a:gd name="connsiteX40" fmla="*/ 7627 w 10060"/>
              <a:gd name="connsiteY40" fmla="*/ 2972 h 10000"/>
              <a:gd name="connsiteX41" fmla="*/ 9026 w 10060"/>
              <a:gd name="connsiteY41" fmla="*/ 0 h 10000"/>
              <a:gd name="connsiteX0" fmla="*/ 61 w 10060"/>
              <a:gd name="connsiteY0" fmla="*/ 10000 h 10000"/>
              <a:gd name="connsiteX1" fmla="*/ 137 w 10060"/>
              <a:gd name="connsiteY1" fmla="*/ 8904 h 10000"/>
              <a:gd name="connsiteX2" fmla="*/ 141 w 10060"/>
              <a:gd name="connsiteY2" fmla="*/ 8534 h 10000"/>
              <a:gd name="connsiteX3" fmla="*/ 329 w 10060"/>
              <a:gd name="connsiteY3" fmla="*/ 8827 h 10000"/>
              <a:gd name="connsiteX4" fmla="*/ 338 w 10060"/>
              <a:gd name="connsiteY4" fmla="*/ 9547 h 10000"/>
              <a:gd name="connsiteX5" fmla="*/ 237 w 10060"/>
              <a:gd name="connsiteY5" fmla="*/ 8395 h 10000"/>
              <a:gd name="connsiteX6" fmla="*/ 0 w 10060"/>
              <a:gd name="connsiteY6" fmla="*/ 9115 h 10000"/>
              <a:gd name="connsiteX7" fmla="*/ 443 w 10060"/>
              <a:gd name="connsiteY7" fmla="*/ 8460 h 10000"/>
              <a:gd name="connsiteX8" fmla="*/ 666 w 10060"/>
              <a:gd name="connsiteY8" fmla="*/ 8922 h 10000"/>
              <a:gd name="connsiteX9" fmla="*/ 1662 w 10060"/>
              <a:gd name="connsiteY9" fmla="*/ 8548 h 10000"/>
              <a:gd name="connsiteX10" fmla="*/ 3178 w 10060"/>
              <a:gd name="connsiteY10" fmla="*/ 8792 h 10000"/>
              <a:gd name="connsiteX11" fmla="*/ 3752 w 10060"/>
              <a:gd name="connsiteY11" fmla="*/ 8589 h 10000"/>
              <a:gd name="connsiteX12" fmla="*/ 4556 w 10060"/>
              <a:gd name="connsiteY12" fmla="*/ 8792 h 10000"/>
              <a:gd name="connsiteX13" fmla="*/ 4902 w 10060"/>
              <a:gd name="connsiteY13" fmla="*/ 8548 h 10000"/>
              <a:gd name="connsiteX14" fmla="*/ 4959 w 10060"/>
              <a:gd name="connsiteY14" fmla="*/ 8732 h 10000"/>
              <a:gd name="connsiteX15" fmla="*/ 5076 w 10060"/>
              <a:gd name="connsiteY15" fmla="*/ 8609 h 10000"/>
              <a:gd name="connsiteX16" fmla="*/ 5037 w 10060"/>
              <a:gd name="connsiteY16" fmla="*/ 8813 h 10000"/>
              <a:gd name="connsiteX17" fmla="*/ 6281 w 10060"/>
              <a:gd name="connsiteY17" fmla="*/ 8589 h 10000"/>
              <a:gd name="connsiteX18" fmla="*/ 6073 w 10060"/>
              <a:gd name="connsiteY18" fmla="*/ 8813 h 10000"/>
              <a:gd name="connsiteX19" fmla="*/ 6628 w 10060"/>
              <a:gd name="connsiteY19" fmla="*/ 8569 h 10000"/>
              <a:gd name="connsiteX20" fmla="*/ 6628 w 10060"/>
              <a:gd name="connsiteY20" fmla="*/ 8854 h 10000"/>
              <a:gd name="connsiteX21" fmla="*/ 6782 w 10060"/>
              <a:gd name="connsiteY21" fmla="*/ 8528 h 10000"/>
              <a:gd name="connsiteX22" fmla="*/ 7355 w 10060"/>
              <a:gd name="connsiteY22" fmla="*/ 8792 h 10000"/>
              <a:gd name="connsiteX23" fmla="*/ 7184 w 10060"/>
              <a:gd name="connsiteY23" fmla="*/ 8569 h 10000"/>
              <a:gd name="connsiteX24" fmla="*/ 8086 w 10060"/>
              <a:gd name="connsiteY24" fmla="*/ 8792 h 10000"/>
              <a:gd name="connsiteX25" fmla="*/ 9833 w 10060"/>
              <a:gd name="connsiteY25" fmla="*/ 8272 h 10000"/>
              <a:gd name="connsiteX26" fmla="*/ 9513 w 10060"/>
              <a:gd name="connsiteY26" fmla="*/ 8808 h 10000"/>
              <a:gd name="connsiteX27" fmla="*/ 7684 w 10060"/>
              <a:gd name="connsiteY27" fmla="*/ 7918 h 10000"/>
              <a:gd name="connsiteX28" fmla="*/ 10002 w 10060"/>
              <a:gd name="connsiteY28" fmla="*/ 7613 h 10000"/>
              <a:gd name="connsiteX29" fmla="*/ 9216 w 10060"/>
              <a:gd name="connsiteY29" fmla="*/ 8813 h 10000"/>
              <a:gd name="connsiteX30" fmla="*/ 7644 w 10060"/>
              <a:gd name="connsiteY30" fmla="*/ 6716 h 10000"/>
              <a:gd name="connsiteX31" fmla="*/ 10002 w 10060"/>
              <a:gd name="connsiteY31" fmla="*/ 5679 h 10000"/>
              <a:gd name="connsiteX32" fmla="*/ 7684 w 10060"/>
              <a:gd name="connsiteY32" fmla="*/ 4477 h 10000"/>
              <a:gd name="connsiteX33" fmla="*/ 10060 w 10060"/>
              <a:gd name="connsiteY33" fmla="*/ 6778 h 10000"/>
              <a:gd name="connsiteX34" fmla="*/ 7970 w 10060"/>
              <a:gd name="connsiteY34" fmla="*/ 1588 h 10000"/>
              <a:gd name="connsiteX35" fmla="*/ 7665 w 10060"/>
              <a:gd name="connsiteY35" fmla="*/ 2280 h 10000"/>
              <a:gd name="connsiteX36" fmla="*/ 9353 w 10060"/>
              <a:gd name="connsiteY36" fmla="*/ 1078 h 10000"/>
              <a:gd name="connsiteX37" fmla="*/ 8278 w 10060"/>
              <a:gd name="connsiteY37" fmla="*/ 835 h 10000"/>
              <a:gd name="connsiteX38" fmla="*/ 10002 w 10060"/>
              <a:gd name="connsiteY38" fmla="*/ 3012 h 10000"/>
              <a:gd name="connsiteX39" fmla="*/ 7627 w 10060"/>
              <a:gd name="connsiteY39" fmla="*/ 2972 h 10000"/>
              <a:gd name="connsiteX40" fmla="*/ 9026 w 10060"/>
              <a:gd name="connsiteY40" fmla="*/ 0 h 10000"/>
              <a:gd name="connsiteX0" fmla="*/ 61 w 10060"/>
              <a:gd name="connsiteY0" fmla="*/ 10000 h 10000"/>
              <a:gd name="connsiteX1" fmla="*/ 137 w 10060"/>
              <a:gd name="connsiteY1" fmla="*/ 8904 h 10000"/>
              <a:gd name="connsiteX2" fmla="*/ 141 w 10060"/>
              <a:gd name="connsiteY2" fmla="*/ 8534 h 10000"/>
              <a:gd name="connsiteX3" fmla="*/ 329 w 10060"/>
              <a:gd name="connsiteY3" fmla="*/ 8827 h 10000"/>
              <a:gd name="connsiteX4" fmla="*/ 338 w 10060"/>
              <a:gd name="connsiteY4" fmla="*/ 9547 h 10000"/>
              <a:gd name="connsiteX5" fmla="*/ 237 w 10060"/>
              <a:gd name="connsiteY5" fmla="*/ 8395 h 10000"/>
              <a:gd name="connsiteX6" fmla="*/ 0 w 10060"/>
              <a:gd name="connsiteY6" fmla="*/ 9115 h 10000"/>
              <a:gd name="connsiteX7" fmla="*/ 443 w 10060"/>
              <a:gd name="connsiteY7" fmla="*/ 8460 h 10000"/>
              <a:gd name="connsiteX8" fmla="*/ 666 w 10060"/>
              <a:gd name="connsiteY8" fmla="*/ 8922 h 10000"/>
              <a:gd name="connsiteX9" fmla="*/ 1662 w 10060"/>
              <a:gd name="connsiteY9" fmla="*/ 8548 h 10000"/>
              <a:gd name="connsiteX10" fmla="*/ 3178 w 10060"/>
              <a:gd name="connsiteY10" fmla="*/ 8792 h 10000"/>
              <a:gd name="connsiteX11" fmla="*/ 3752 w 10060"/>
              <a:gd name="connsiteY11" fmla="*/ 8589 h 10000"/>
              <a:gd name="connsiteX12" fmla="*/ 4556 w 10060"/>
              <a:gd name="connsiteY12" fmla="*/ 8792 h 10000"/>
              <a:gd name="connsiteX13" fmla="*/ 4902 w 10060"/>
              <a:gd name="connsiteY13" fmla="*/ 8548 h 10000"/>
              <a:gd name="connsiteX14" fmla="*/ 4959 w 10060"/>
              <a:gd name="connsiteY14" fmla="*/ 8732 h 10000"/>
              <a:gd name="connsiteX15" fmla="*/ 5076 w 10060"/>
              <a:gd name="connsiteY15" fmla="*/ 8609 h 10000"/>
              <a:gd name="connsiteX16" fmla="*/ 5037 w 10060"/>
              <a:gd name="connsiteY16" fmla="*/ 8813 h 10000"/>
              <a:gd name="connsiteX17" fmla="*/ 6281 w 10060"/>
              <a:gd name="connsiteY17" fmla="*/ 8589 h 10000"/>
              <a:gd name="connsiteX18" fmla="*/ 6073 w 10060"/>
              <a:gd name="connsiteY18" fmla="*/ 8813 h 10000"/>
              <a:gd name="connsiteX19" fmla="*/ 6628 w 10060"/>
              <a:gd name="connsiteY19" fmla="*/ 8569 h 10000"/>
              <a:gd name="connsiteX20" fmla="*/ 6628 w 10060"/>
              <a:gd name="connsiteY20" fmla="*/ 8854 h 10000"/>
              <a:gd name="connsiteX21" fmla="*/ 6782 w 10060"/>
              <a:gd name="connsiteY21" fmla="*/ 8528 h 10000"/>
              <a:gd name="connsiteX22" fmla="*/ 7355 w 10060"/>
              <a:gd name="connsiteY22" fmla="*/ 8792 h 10000"/>
              <a:gd name="connsiteX23" fmla="*/ 7184 w 10060"/>
              <a:gd name="connsiteY23" fmla="*/ 8569 h 10000"/>
              <a:gd name="connsiteX24" fmla="*/ 8086 w 10060"/>
              <a:gd name="connsiteY24" fmla="*/ 8792 h 10000"/>
              <a:gd name="connsiteX25" fmla="*/ 9833 w 10060"/>
              <a:gd name="connsiteY25" fmla="*/ 8272 h 10000"/>
              <a:gd name="connsiteX26" fmla="*/ 9513 w 10060"/>
              <a:gd name="connsiteY26" fmla="*/ 8808 h 10000"/>
              <a:gd name="connsiteX27" fmla="*/ 7684 w 10060"/>
              <a:gd name="connsiteY27" fmla="*/ 7918 h 10000"/>
              <a:gd name="connsiteX28" fmla="*/ 9216 w 10060"/>
              <a:gd name="connsiteY28" fmla="*/ 8813 h 10000"/>
              <a:gd name="connsiteX29" fmla="*/ 7644 w 10060"/>
              <a:gd name="connsiteY29" fmla="*/ 6716 h 10000"/>
              <a:gd name="connsiteX30" fmla="*/ 10002 w 10060"/>
              <a:gd name="connsiteY30" fmla="*/ 5679 h 10000"/>
              <a:gd name="connsiteX31" fmla="*/ 7684 w 10060"/>
              <a:gd name="connsiteY31" fmla="*/ 4477 h 10000"/>
              <a:gd name="connsiteX32" fmla="*/ 10060 w 10060"/>
              <a:gd name="connsiteY32" fmla="*/ 6778 h 10000"/>
              <a:gd name="connsiteX33" fmla="*/ 7970 w 10060"/>
              <a:gd name="connsiteY33" fmla="*/ 1588 h 10000"/>
              <a:gd name="connsiteX34" fmla="*/ 7665 w 10060"/>
              <a:gd name="connsiteY34" fmla="*/ 2280 h 10000"/>
              <a:gd name="connsiteX35" fmla="*/ 9353 w 10060"/>
              <a:gd name="connsiteY35" fmla="*/ 1078 h 10000"/>
              <a:gd name="connsiteX36" fmla="*/ 8278 w 10060"/>
              <a:gd name="connsiteY36" fmla="*/ 835 h 10000"/>
              <a:gd name="connsiteX37" fmla="*/ 10002 w 10060"/>
              <a:gd name="connsiteY37" fmla="*/ 3012 h 10000"/>
              <a:gd name="connsiteX38" fmla="*/ 7627 w 10060"/>
              <a:gd name="connsiteY38" fmla="*/ 2972 h 10000"/>
              <a:gd name="connsiteX39" fmla="*/ 9026 w 10060"/>
              <a:gd name="connsiteY39" fmla="*/ 0 h 10000"/>
              <a:gd name="connsiteX0" fmla="*/ 61 w 10060"/>
              <a:gd name="connsiteY0" fmla="*/ 10000 h 10000"/>
              <a:gd name="connsiteX1" fmla="*/ 137 w 10060"/>
              <a:gd name="connsiteY1" fmla="*/ 8904 h 10000"/>
              <a:gd name="connsiteX2" fmla="*/ 141 w 10060"/>
              <a:gd name="connsiteY2" fmla="*/ 8534 h 10000"/>
              <a:gd name="connsiteX3" fmla="*/ 329 w 10060"/>
              <a:gd name="connsiteY3" fmla="*/ 8827 h 10000"/>
              <a:gd name="connsiteX4" fmla="*/ 338 w 10060"/>
              <a:gd name="connsiteY4" fmla="*/ 9547 h 10000"/>
              <a:gd name="connsiteX5" fmla="*/ 237 w 10060"/>
              <a:gd name="connsiteY5" fmla="*/ 8395 h 10000"/>
              <a:gd name="connsiteX6" fmla="*/ 0 w 10060"/>
              <a:gd name="connsiteY6" fmla="*/ 9115 h 10000"/>
              <a:gd name="connsiteX7" fmla="*/ 443 w 10060"/>
              <a:gd name="connsiteY7" fmla="*/ 8460 h 10000"/>
              <a:gd name="connsiteX8" fmla="*/ 666 w 10060"/>
              <a:gd name="connsiteY8" fmla="*/ 8922 h 10000"/>
              <a:gd name="connsiteX9" fmla="*/ 1662 w 10060"/>
              <a:gd name="connsiteY9" fmla="*/ 8548 h 10000"/>
              <a:gd name="connsiteX10" fmla="*/ 3178 w 10060"/>
              <a:gd name="connsiteY10" fmla="*/ 8792 h 10000"/>
              <a:gd name="connsiteX11" fmla="*/ 3752 w 10060"/>
              <a:gd name="connsiteY11" fmla="*/ 8589 h 10000"/>
              <a:gd name="connsiteX12" fmla="*/ 4556 w 10060"/>
              <a:gd name="connsiteY12" fmla="*/ 8792 h 10000"/>
              <a:gd name="connsiteX13" fmla="*/ 4902 w 10060"/>
              <a:gd name="connsiteY13" fmla="*/ 8548 h 10000"/>
              <a:gd name="connsiteX14" fmla="*/ 4959 w 10060"/>
              <a:gd name="connsiteY14" fmla="*/ 8732 h 10000"/>
              <a:gd name="connsiteX15" fmla="*/ 5076 w 10060"/>
              <a:gd name="connsiteY15" fmla="*/ 8609 h 10000"/>
              <a:gd name="connsiteX16" fmla="*/ 5037 w 10060"/>
              <a:gd name="connsiteY16" fmla="*/ 8813 h 10000"/>
              <a:gd name="connsiteX17" fmla="*/ 6281 w 10060"/>
              <a:gd name="connsiteY17" fmla="*/ 8589 h 10000"/>
              <a:gd name="connsiteX18" fmla="*/ 6073 w 10060"/>
              <a:gd name="connsiteY18" fmla="*/ 8813 h 10000"/>
              <a:gd name="connsiteX19" fmla="*/ 6628 w 10060"/>
              <a:gd name="connsiteY19" fmla="*/ 8569 h 10000"/>
              <a:gd name="connsiteX20" fmla="*/ 6628 w 10060"/>
              <a:gd name="connsiteY20" fmla="*/ 8854 h 10000"/>
              <a:gd name="connsiteX21" fmla="*/ 6782 w 10060"/>
              <a:gd name="connsiteY21" fmla="*/ 8528 h 10000"/>
              <a:gd name="connsiteX22" fmla="*/ 7355 w 10060"/>
              <a:gd name="connsiteY22" fmla="*/ 8792 h 10000"/>
              <a:gd name="connsiteX23" fmla="*/ 7184 w 10060"/>
              <a:gd name="connsiteY23" fmla="*/ 8569 h 10000"/>
              <a:gd name="connsiteX24" fmla="*/ 8086 w 10060"/>
              <a:gd name="connsiteY24" fmla="*/ 8792 h 10000"/>
              <a:gd name="connsiteX25" fmla="*/ 9833 w 10060"/>
              <a:gd name="connsiteY25" fmla="*/ 8272 h 10000"/>
              <a:gd name="connsiteX26" fmla="*/ 9513 w 10060"/>
              <a:gd name="connsiteY26" fmla="*/ 8808 h 10000"/>
              <a:gd name="connsiteX27" fmla="*/ 7684 w 10060"/>
              <a:gd name="connsiteY27" fmla="*/ 7918 h 10000"/>
              <a:gd name="connsiteX28" fmla="*/ 9216 w 10060"/>
              <a:gd name="connsiteY28" fmla="*/ 8813 h 10000"/>
              <a:gd name="connsiteX29" fmla="*/ 7644 w 10060"/>
              <a:gd name="connsiteY29" fmla="*/ 6716 h 10000"/>
              <a:gd name="connsiteX30" fmla="*/ 10002 w 10060"/>
              <a:gd name="connsiteY30" fmla="*/ 5679 h 10000"/>
              <a:gd name="connsiteX31" fmla="*/ 7684 w 10060"/>
              <a:gd name="connsiteY31" fmla="*/ 4477 h 10000"/>
              <a:gd name="connsiteX32" fmla="*/ 10060 w 10060"/>
              <a:gd name="connsiteY32" fmla="*/ 6778 h 10000"/>
              <a:gd name="connsiteX33" fmla="*/ 7970 w 10060"/>
              <a:gd name="connsiteY33" fmla="*/ 1588 h 10000"/>
              <a:gd name="connsiteX34" fmla="*/ 7665 w 10060"/>
              <a:gd name="connsiteY34" fmla="*/ 2280 h 10000"/>
              <a:gd name="connsiteX35" fmla="*/ 8278 w 10060"/>
              <a:gd name="connsiteY35" fmla="*/ 835 h 10000"/>
              <a:gd name="connsiteX36" fmla="*/ 10002 w 10060"/>
              <a:gd name="connsiteY36" fmla="*/ 3012 h 10000"/>
              <a:gd name="connsiteX37" fmla="*/ 7627 w 10060"/>
              <a:gd name="connsiteY37" fmla="*/ 2972 h 10000"/>
              <a:gd name="connsiteX38" fmla="*/ 9026 w 10060"/>
              <a:gd name="connsiteY38" fmla="*/ 0 h 10000"/>
              <a:gd name="connsiteX0" fmla="*/ 61 w 10060"/>
              <a:gd name="connsiteY0" fmla="*/ 10000 h 10000"/>
              <a:gd name="connsiteX1" fmla="*/ 137 w 10060"/>
              <a:gd name="connsiteY1" fmla="*/ 8904 h 10000"/>
              <a:gd name="connsiteX2" fmla="*/ 141 w 10060"/>
              <a:gd name="connsiteY2" fmla="*/ 8534 h 10000"/>
              <a:gd name="connsiteX3" fmla="*/ 329 w 10060"/>
              <a:gd name="connsiteY3" fmla="*/ 8827 h 10000"/>
              <a:gd name="connsiteX4" fmla="*/ 338 w 10060"/>
              <a:gd name="connsiteY4" fmla="*/ 9547 h 10000"/>
              <a:gd name="connsiteX5" fmla="*/ 237 w 10060"/>
              <a:gd name="connsiteY5" fmla="*/ 8395 h 10000"/>
              <a:gd name="connsiteX6" fmla="*/ 0 w 10060"/>
              <a:gd name="connsiteY6" fmla="*/ 9115 h 10000"/>
              <a:gd name="connsiteX7" fmla="*/ 443 w 10060"/>
              <a:gd name="connsiteY7" fmla="*/ 8460 h 10000"/>
              <a:gd name="connsiteX8" fmla="*/ 666 w 10060"/>
              <a:gd name="connsiteY8" fmla="*/ 8922 h 10000"/>
              <a:gd name="connsiteX9" fmla="*/ 1662 w 10060"/>
              <a:gd name="connsiteY9" fmla="*/ 8548 h 10000"/>
              <a:gd name="connsiteX10" fmla="*/ 3178 w 10060"/>
              <a:gd name="connsiteY10" fmla="*/ 8792 h 10000"/>
              <a:gd name="connsiteX11" fmla="*/ 3752 w 10060"/>
              <a:gd name="connsiteY11" fmla="*/ 8589 h 10000"/>
              <a:gd name="connsiteX12" fmla="*/ 4556 w 10060"/>
              <a:gd name="connsiteY12" fmla="*/ 8792 h 10000"/>
              <a:gd name="connsiteX13" fmla="*/ 4902 w 10060"/>
              <a:gd name="connsiteY13" fmla="*/ 8548 h 10000"/>
              <a:gd name="connsiteX14" fmla="*/ 4959 w 10060"/>
              <a:gd name="connsiteY14" fmla="*/ 8732 h 10000"/>
              <a:gd name="connsiteX15" fmla="*/ 5076 w 10060"/>
              <a:gd name="connsiteY15" fmla="*/ 8609 h 10000"/>
              <a:gd name="connsiteX16" fmla="*/ 5037 w 10060"/>
              <a:gd name="connsiteY16" fmla="*/ 8813 h 10000"/>
              <a:gd name="connsiteX17" fmla="*/ 6281 w 10060"/>
              <a:gd name="connsiteY17" fmla="*/ 8589 h 10000"/>
              <a:gd name="connsiteX18" fmla="*/ 6073 w 10060"/>
              <a:gd name="connsiteY18" fmla="*/ 8813 h 10000"/>
              <a:gd name="connsiteX19" fmla="*/ 6628 w 10060"/>
              <a:gd name="connsiteY19" fmla="*/ 8569 h 10000"/>
              <a:gd name="connsiteX20" fmla="*/ 6628 w 10060"/>
              <a:gd name="connsiteY20" fmla="*/ 8854 h 10000"/>
              <a:gd name="connsiteX21" fmla="*/ 6782 w 10060"/>
              <a:gd name="connsiteY21" fmla="*/ 8528 h 10000"/>
              <a:gd name="connsiteX22" fmla="*/ 7355 w 10060"/>
              <a:gd name="connsiteY22" fmla="*/ 8792 h 10000"/>
              <a:gd name="connsiteX23" fmla="*/ 7184 w 10060"/>
              <a:gd name="connsiteY23" fmla="*/ 8569 h 10000"/>
              <a:gd name="connsiteX24" fmla="*/ 8086 w 10060"/>
              <a:gd name="connsiteY24" fmla="*/ 8792 h 10000"/>
              <a:gd name="connsiteX25" fmla="*/ 9833 w 10060"/>
              <a:gd name="connsiteY25" fmla="*/ 8272 h 10000"/>
              <a:gd name="connsiteX26" fmla="*/ 9513 w 10060"/>
              <a:gd name="connsiteY26" fmla="*/ 8808 h 10000"/>
              <a:gd name="connsiteX27" fmla="*/ 7684 w 10060"/>
              <a:gd name="connsiteY27" fmla="*/ 7918 h 10000"/>
              <a:gd name="connsiteX28" fmla="*/ 9216 w 10060"/>
              <a:gd name="connsiteY28" fmla="*/ 8813 h 10000"/>
              <a:gd name="connsiteX29" fmla="*/ 7644 w 10060"/>
              <a:gd name="connsiteY29" fmla="*/ 6716 h 10000"/>
              <a:gd name="connsiteX30" fmla="*/ 10002 w 10060"/>
              <a:gd name="connsiteY30" fmla="*/ 5679 h 10000"/>
              <a:gd name="connsiteX31" fmla="*/ 10060 w 10060"/>
              <a:gd name="connsiteY31" fmla="*/ 6778 h 10000"/>
              <a:gd name="connsiteX32" fmla="*/ 7970 w 10060"/>
              <a:gd name="connsiteY32" fmla="*/ 1588 h 10000"/>
              <a:gd name="connsiteX33" fmla="*/ 7665 w 10060"/>
              <a:gd name="connsiteY33" fmla="*/ 2280 h 10000"/>
              <a:gd name="connsiteX34" fmla="*/ 8278 w 10060"/>
              <a:gd name="connsiteY34" fmla="*/ 835 h 10000"/>
              <a:gd name="connsiteX35" fmla="*/ 10002 w 10060"/>
              <a:gd name="connsiteY35" fmla="*/ 3012 h 10000"/>
              <a:gd name="connsiteX36" fmla="*/ 7627 w 10060"/>
              <a:gd name="connsiteY36" fmla="*/ 2972 h 10000"/>
              <a:gd name="connsiteX37" fmla="*/ 9026 w 10060"/>
              <a:gd name="connsiteY37" fmla="*/ 0 h 10000"/>
              <a:gd name="connsiteX0" fmla="*/ 61 w 10003"/>
              <a:gd name="connsiteY0" fmla="*/ 10000 h 10000"/>
              <a:gd name="connsiteX1" fmla="*/ 137 w 10003"/>
              <a:gd name="connsiteY1" fmla="*/ 8904 h 10000"/>
              <a:gd name="connsiteX2" fmla="*/ 141 w 10003"/>
              <a:gd name="connsiteY2" fmla="*/ 8534 h 10000"/>
              <a:gd name="connsiteX3" fmla="*/ 329 w 10003"/>
              <a:gd name="connsiteY3" fmla="*/ 8827 h 10000"/>
              <a:gd name="connsiteX4" fmla="*/ 338 w 10003"/>
              <a:gd name="connsiteY4" fmla="*/ 9547 h 10000"/>
              <a:gd name="connsiteX5" fmla="*/ 237 w 10003"/>
              <a:gd name="connsiteY5" fmla="*/ 8395 h 10000"/>
              <a:gd name="connsiteX6" fmla="*/ 0 w 10003"/>
              <a:gd name="connsiteY6" fmla="*/ 9115 h 10000"/>
              <a:gd name="connsiteX7" fmla="*/ 443 w 10003"/>
              <a:gd name="connsiteY7" fmla="*/ 8460 h 10000"/>
              <a:gd name="connsiteX8" fmla="*/ 666 w 10003"/>
              <a:gd name="connsiteY8" fmla="*/ 8922 h 10000"/>
              <a:gd name="connsiteX9" fmla="*/ 1662 w 10003"/>
              <a:gd name="connsiteY9" fmla="*/ 8548 h 10000"/>
              <a:gd name="connsiteX10" fmla="*/ 3178 w 10003"/>
              <a:gd name="connsiteY10" fmla="*/ 8792 h 10000"/>
              <a:gd name="connsiteX11" fmla="*/ 3752 w 10003"/>
              <a:gd name="connsiteY11" fmla="*/ 8589 h 10000"/>
              <a:gd name="connsiteX12" fmla="*/ 4556 w 10003"/>
              <a:gd name="connsiteY12" fmla="*/ 8792 h 10000"/>
              <a:gd name="connsiteX13" fmla="*/ 4902 w 10003"/>
              <a:gd name="connsiteY13" fmla="*/ 8548 h 10000"/>
              <a:gd name="connsiteX14" fmla="*/ 4959 w 10003"/>
              <a:gd name="connsiteY14" fmla="*/ 8732 h 10000"/>
              <a:gd name="connsiteX15" fmla="*/ 5076 w 10003"/>
              <a:gd name="connsiteY15" fmla="*/ 8609 h 10000"/>
              <a:gd name="connsiteX16" fmla="*/ 5037 w 10003"/>
              <a:gd name="connsiteY16" fmla="*/ 8813 h 10000"/>
              <a:gd name="connsiteX17" fmla="*/ 6281 w 10003"/>
              <a:gd name="connsiteY17" fmla="*/ 8589 h 10000"/>
              <a:gd name="connsiteX18" fmla="*/ 6073 w 10003"/>
              <a:gd name="connsiteY18" fmla="*/ 8813 h 10000"/>
              <a:gd name="connsiteX19" fmla="*/ 6628 w 10003"/>
              <a:gd name="connsiteY19" fmla="*/ 8569 h 10000"/>
              <a:gd name="connsiteX20" fmla="*/ 6628 w 10003"/>
              <a:gd name="connsiteY20" fmla="*/ 8854 h 10000"/>
              <a:gd name="connsiteX21" fmla="*/ 6782 w 10003"/>
              <a:gd name="connsiteY21" fmla="*/ 8528 h 10000"/>
              <a:gd name="connsiteX22" fmla="*/ 7355 w 10003"/>
              <a:gd name="connsiteY22" fmla="*/ 8792 h 10000"/>
              <a:gd name="connsiteX23" fmla="*/ 7184 w 10003"/>
              <a:gd name="connsiteY23" fmla="*/ 8569 h 10000"/>
              <a:gd name="connsiteX24" fmla="*/ 8086 w 10003"/>
              <a:gd name="connsiteY24" fmla="*/ 8792 h 10000"/>
              <a:gd name="connsiteX25" fmla="*/ 9833 w 10003"/>
              <a:gd name="connsiteY25" fmla="*/ 8272 h 10000"/>
              <a:gd name="connsiteX26" fmla="*/ 9513 w 10003"/>
              <a:gd name="connsiteY26" fmla="*/ 8808 h 10000"/>
              <a:gd name="connsiteX27" fmla="*/ 7684 w 10003"/>
              <a:gd name="connsiteY27" fmla="*/ 7918 h 10000"/>
              <a:gd name="connsiteX28" fmla="*/ 9216 w 10003"/>
              <a:gd name="connsiteY28" fmla="*/ 8813 h 10000"/>
              <a:gd name="connsiteX29" fmla="*/ 7644 w 10003"/>
              <a:gd name="connsiteY29" fmla="*/ 6716 h 10000"/>
              <a:gd name="connsiteX30" fmla="*/ 10002 w 10003"/>
              <a:gd name="connsiteY30" fmla="*/ 5679 h 10000"/>
              <a:gd name="connsiteX31" fmla="*/ 7970 w 10003"/>
              <a:gd name="connsiteY31" fmla="*/ 1588 h 10000"/>
              <a:gd name="connsiteX32" fmla="*/ 7665 w 10003"/>
              <a:gd name="connsiteY32" fmla="*/ 2280 h 10000"/>
              <a:gd name="connsiteX33" fmla="*/ 8278 w 10003"/>
              <a:gd name="connsiteY33" fmla="*/ 835 h 10000"/>
              <a:gd name="connsiteX34" fmla="*/ 10002 w 10003"/>
              <a:gd name="connsiteY34" fmla="*/ 3012 h 10000"/>
              <a:gd name="connsiteX35" fmla="*/ 7627 w 10003"/>
              <a:gd name="connsiteY35" fmla="*/ 2972 h 10000"/>
              <a:gd name="connsiteX36" fmla="*/ 9026 w 10003"/>
              <a:gd name="connsiteY36" fmla="*/ 0 h 10000"/>
              <a:gd name="connsiteX0" fmla="*/ 61 w 10002"/>
              <a:gd name="connsiteY0" fmla="*/ 10000 h 10000"/>
              <a:gd name="connsiteX1" fmla="*/ 137 w 10002"/>
              <a:gd name="connsiteY1" fmla="*/ 8904 h 10000"/>
              <a:gd name="connsiteX2" fmla="*/ 141 w 10002"/>
              <a:gd name="connsiteY2" fmla="*/ 8534 h 10000"/>
              <a:gd name="connsiteX3" fmla="*/ 329 w 10002"/>
              <a:gd name="connsiteY3" fmla="*/ 8827 h 10000"/>
              <a:gd name="connsiteX4" fmla="*/ 338 w 10002"/>
              <a:gd name="connsiteY4" fmla="*/ 9547 h 10000"/>
              <a:gd name="connsiteX5" fmla="*/ 237 w 10002"/>
              <a:gd name="connsiteY5" fmla="*/ 8395 h 10000"/>
              <a:gd name="connsiteX6" fmla="*/ 0 w 10002"/>
              <a:gd name="connsiteY6" fmla="*/ 9115 h 10000"/>
              <a:gd name="connsiteX7" fmla="*/ 443 w 10002"/>
              <a:gd name="connsiteY7" fmla="*/ 8460 h 10000"/>
              <a:gd name="connsiteX8" fmla="*/ 666 w 10002"/>
              <a:gd name="connsiteY8" fmla="*/ 8922 h 10000"/>
              <a:gd name="connsiteX9" fmla="*/ 1662 w 10002"/>
              <a:gd name="connsiteY9" fmla="*/ 8548 h 10000"/>
              <a:gd name="connsiteX10" fmla="*/ 3178 w 10002"/>
              <a:gd name="connsiteY10" fmla="*/ 8792 h 10000"/>
              <a:gd name="connsiteX11" fmla="*/ 3752 w 10002"/>
              <a:gd name="connsiteY11" fmla="*/ 8589 h 10000"/>
              <a:gd name="connsiteX12" fmla="*/ 4556 w 10002"/>
              <a:gd name="connsiteY12" fmla="*/ 8792 h 10000"/>
              <a:gd name="connsiteX13" fmla="*/ 4902 w 10002"/>
              <a:gd name="connsiteY13" fmla="*/ 8548 h 10000"/>
              <a:gd name="connsiteX14" fmla="*/ 4959 w 10002"/>
              <a:gd name="connsiteY14" fmla="*/ 8732 h 10000"/>
              <a:gd name="connsiteX15" fmla="*/ 5076 w 10002"/>
              <a:gd name="connsiteY15" fmla="*/ 8609 h 10000"/>
              <a:gd name="connsiteX16" fmla="*/ 5037 w 10002"/>
              <a:gd name="connsiteY16" fmla="*/ 8813 h 10000"/>
              <a:gd name="connsiteX17" fmla="*/ 6281 w 10002"/>
              <a:gd name="connsiteY17" fmla="*/ 8589 h 10000"/>
              <a:gd name="connsiteX18" fmla="*/ 6073 w 10002"/>
              <a:gd name="connsiteY18" fmla="*/ 8813 h 10000"/>
              <a:gd name="connsiteX19" fmla="*/ 6628 w 10002"/>
              <a:gd name="connsiteY19" fmla="*/ 8569 h 10000"/>
              <a:gd name="connsiteX20" fmla="*/ 6628 w 10002"/>
              <a:gd name="connsiteY20" fmla="*/ 8854 h 10000"/>
              <a:gd name="connsiteX21" fmla="*/ 6782 w 10002"/>
              <a:gd name="connsiteY21" fmla="*/ 8528 h 10000"/>
              <a:gd name="connsiteX22" fmla="*/ 7355 w 10002"/>
              <a:gd name="connsiteY22" fmla="*/ 8792 h 10000"/>
              <a:gd name="connsiteX23" fmla="*/ 7184 w 10002"/>
              <a:gd name="connsiteY23" fmla="*/ 8569 h 10000"/>
              <a:gd name="connsiteX24" fmla="*/ 8086 w 10002"/>
              <a:gd name="connsiteY24" fmla="*/ 8792 h 10000"/>
              <a:gd name="connsiteX25" fmla="*/ 9833 w 10002"/>
              <a:gd name="connsiteY25" fmla="*/ 8272 h 10000"/>
              <a:gd name="connsiteX26" fmla="*/ 9513 w 10002"/>
              <a:gd name="connsiteY26" fmla="*/ 8808 h 10000"/>
              <a:gd name="connsiteX27" fmla="*/ 7684 w 10002"/>
              <a:gd name="connsiteY27" fmla="*/ 7918 h 10000"/>
              <a:gd name="connsiteX28" fmla="*/ 9216 w 10002"/>
              <a:gd name="connsiteY28" fmla="*/ 8813 h 10000"/>
              <a:gd name="connsiteX29" fmla="*/ 7644 w 10002"/>
              <a:gd name="connsiteY29" fmla="*/ 6716 h 10000"/>
              <a:gd name="connsiteX30" fmla="*/ 7970 w 10002"/>
              <a:gd name="connsiteY30" fmla="*/ 1588 h 10000"/>
              <a:gd name="connsiteX31" fmla="*/ 7665 w 10002"/>
              <a:gd name="connsiteY31" fmla="*/ 2280 h 10000"/>
              <a:gd name="connsiteX32" fmla="*/ 8278 w 10002"/>
              <a:gd name="connsiteY32" fmla="*/ 835 h 10000"/>
              <a:gd name="connsiteX33" fmla="*/ 10002 w 10002"/>
              <a:gd name="connsiteY33" fmla="*/ 3012 h 10000"/>
              <a:gd name="connsiteX34" fmla="*/ 7627 w 10002"/>
              <a:gd name="connsiteY34" fmla="*/ 2972 h 10000"/>
              <a:gd name="connsiteX35" fmla="*/ 9026 w 10002"/>
              <a:gd name="connsiteY35" fmla="*/ 0 h 10000"/>
              <a:gd name="connsiteX0" fmla="*/ 61 w 10002"/>
              <a:gd name="connsiteY0" fmla="*/ 10000 h 10000"/>
              <a:gd name="connsiteX1" fmla="*/ 137 w 10002"/>
              <a:gd name="connsiteY1" fmla="*/ 8904 h 10000"/>
              <a:gd name="connsiteX2" fmla="*/ 141 w 10002"/>
              <a:gd name="connsiteY2" fmla="*/ 8534 h 10000"/>
              <a:gd name="connsiteX3" fmla="*/ 329 w 10002"/>
              <a:gd name="connsiteY3" fmla="*/ 8827 h 10000"/>
              <a:gd name="connsiteX4" fmla="*/ 338 w 10002"/>
              <a:gd name="connsiteY4" fmla="*/ 9547 h 10000"/>
              <a:gd name="connsiteX5" fmla="*/ 237 w 10002"/>
              <a:gd name="connsiteY5" fmla="*/ 8395 h 10000"/>
              <a:gd name="connsiteX6" fmla="*/ 0 w 10002"/>
              <a:gd name="connsiteY6" fmla="*/ 9115 h 10000"/>
              <a:gd name="connsiteX7" fmla="*/ 443 w 10002"/>
              <a:gd name="connsiteY7" fmla="*/ 8460 h 10000"/>
              <a:gd name="connsiteX8" fmla="*/ 666 w 10002"/>
              <a:gd name="connsiteY8" fmla="*/ 8922 h 10000"/>
              <a:gd name="connsiteX9" fmla="*/ 1662 w 10002"/>
              <a:gd name="connsiteY9" fmla="*/ 8548 h 10000"/>
              <a:gd name="connsiteX10" fmla="*/ 3178 w 10002"/>
              <a:gd name="connsiteY10" fmla="*/ 8792 h 10000"/>
              <a:gd name="connsiteX11" fmla="*/ 3752 w 10002"/>
              <a:gd name="connsiteY11" fmla="*/ 8589 h 10000"/>
              <a:gd name="connsiteX12" fmla="*/ 4556 w 10002"/>
              <a:gd name="connsiteY12" fmla="*/ 8792 h 10000"/>
              <a:gd name="connsiteX13" fmla="*/ 4902 w 10002"/>
              <a:gd name="connsiteY13" fmla="*/ 8548 h 10000"/>
              <a:gd name="connsiteX14" fmla="*/ 4959 w 10002"/>
              <a:gd name="connsiteY14" fmla="*/ 8732 h 10000"/>
              <a:gd name="connsiteX15" fmla="*/ 5076 w 10002"/>
              <a:gd name="connsiteY15" fmla="*/ 8609 h 10000"/>
              <a:gd name="connsiteX16" fmla="*/ 5037 w 10002"/>
              <a:gd name="connsiteY16" fmla="*/ 8813 h 10000"/>
              <a:gd name="connsiteX17" fmla="*/ 6281 w 10002"/>
              <a:gd name="connsiteY17" fmla="*/ 8589 h 10000"/>
              <a:gd name="connsiteX18" fmla="*/ 6073 w 10002"/>
              <a:gd name="connsiteY18" fmla="*/ 8813 h 10000"/>
              <a:gd name="connsiteX19" fmla="*/ 6628 w 10002"/>
              <a:gd name="connsiteY19" fmla="*/ 8569 h 10000"/>
              <a:gd name="connsiteX20" fmla="*/ 6628 w 10002"/>
              <a:gd name="connsiteY20" fmla="*/ 8854 h 10000"/>
              <a:gd name="connsiteX21" fmla="*/ 6782 w 10002"/>
              <a:gd name="connsiteY21" fmla="*/ 8528 h 10000"/>
              <a:gd name="connsiteX22" fmla="*/ 7355 w 10002"/>
              <a:gd name="connsiteY22" fmla="*/ 8792 h 10000"/>
              <a:gd name="connsiteX23" fmla="*/ 7184 w 10002"/>
              <a:gd name="connsiteY23" fmla="*/ 8569 h 10000"/>
              <a:gd name="connsiteX24" fmla="*/ 8086 w 10002"/>
              <a:gd name="connsiteY24" fmla="*/ 8792 h 10000"/>
              <a:gd name="connsiteX25" fmla="*/ 9833 w 10002"/>
              <a:gd name="connsiteY25" fmla="*/ 8272 h 10000"/>
              <a:gd name="connsiteX26" fmla="*/ 9513 w 10002"/>
              <a:gd name="connsiteY26" fmla="*/ 8808 h 10000"/>
              <a:gd name="connsiteX27" fmla="*/ 7684 w 10002"/>
              <a:gd name="connsiteY27" fmla="*/ 7918 h 10000"/>
              <a:gd name="connsiteX28" fmla="*/ 9216 w 10002"/>
              <a:gd name="connsiteY28" fmla="*/ 8813 h 10000"/>
              <a:gd name="connsiteX29" fmla="*/ 7644 w 10002"/>
              <a:gd name="connsiteY29" fmla="*/ 6716 h 10000"/>
              <a:gd name="connsiteX30" fmla="*/ 7970 w 10002"/>
              <a:gd name="connsiteY30" fmla="*/ 1588 h 10000"/>
              <a:gd name="connsiteX31" fmla="*/ 7665 w 10002"/>
              <a:gd name="connsiteY31" fmla="*/ 2280 h 10000"/>
              <a:gd name="connsiteX32" fmla="*/ 8278 w 10002"/>
              <a:gd name="connsiteY32" fmla="*/ 835 h 10000"/>
              <a:gd name="connsiteX33" fmla="*/ 10002 w 10002"/>
              <a:gd name="connsiteY33" fmla="*/ 3012 h 10000"/>
              <a:gd name="connsiteX34" fmla="*/ 9026 w 10002"/>
              <a:gd name="connsiteY34" fmla="*/ 0 h 10000"/>
              <a:gd name="connsiteX0" fmla="*/ 61 w 10002"/>
              <a:gd name="connsiteY0" fmla="*/ 9165 h 9165"/>
              <a:gd name="connsiteX1" fmla="*/ 137 w 10002"/>
              <a:gd name="connsiteY1" fmla="*/ 8069 h 9165"/>
              <a:gd name="connsiteX2" fmla="*/ 141 w 10002"/>
              <a:gd name="connsiteY2" fmla="*/ 7699 h 9165"/>
              <a:gd name="connsiteX3" fmla="*/ 329 w 10002"/>
              <a:gd name="connsiteY3" fmla="*/ 7992 h 9165"/>
              <a:gd name="connsiteX4" fmla="*/ 338 w 10002"/>
              <a:gd name="connsiteY4" fmla="*/ 8712 h 9165"/>
              <a:gd name="connsiteX5" fmla="*/ 237 w 10002"/>
              <a:gd name="connsiteY5" fmla="*/ 7560 h 9165"/>
              <a:gd name="connsiteX6" fmla="*/ 0 w 10002"/>
              <a:gd name="connsiteY6" fmla="*/ 8280 h 9165"/>
              <a:gd name="connsiteX7" fmla="*/ 443 w 10002"/>
              <a:gd name="connsiteY7" fmla="*/ 7625 h 9165"/>
              <a:gd name="connsiteX8" fmla="*/ 666 w 10002"/>
              <a:gd name="connsiteY8" fmla="*/ 8087 h 9165"/>
              <a:gd name="connsiteX9" fmla="*/ 1662 w 10002"/>
              <a:gd name="connsiteY9" fmla="*/ 7713 h 9165"/>
              <a:gd name="connsiteX10" fmla="*/ 3178 w 10002"/>
              <a:gd name="connsiteY10" fmla="*/ 7957 h 9165"/>
              <a:gd name="connsiteX11" fmla="*/ 3752 w 10002"/>
              <a:gd name="connsiteY11" fmla="*/ 7754 h 9165"/>
              <a:gd name="connsiteX12" fmla="*/ 4556 w 10002"/>
              <a:gd name="connsiteY12" fmla="*/ 7957 h 9165"/>
              <a:gd name="connsiteX13" fmla="*/ 4902 w 10002"/>
              <a:gd name="connsiteY13" fmla="*/ 7713 h 9165"/>
              <a:gd name="connsiteX14" fmla="*/ 4959 w 10002"/>
              <a:gd name="connsiteY14" fmla="*/ 7897 h 9165"/>
              <a:gd name="connsiteX15" fmla="*/ 5076 w 10002"/>
              <a:gd name="connsiteY15" fmla="*/ 7774 h 9165"/>
              <a:gd name="connsiteX16" fmla="*/ 5037 w 10002"/>
              <a:gd name="connsiteY16" fmla="*/ 7978 h 9165"/>
              <a:gd name="connsiteX17" fmla="*/ 6281 w 10002"/>
              <a:gd name="connsiteY17" fmla="*/ 7754 h 9165"/>
              <a:gd name="connsiteX18" fmla="*/ 6073 w 10002"/>
              <a:gd name="connsiteY18" fmla="*/ 7978 h 9165"/>
              <a:gd name="connsiteX19" fmla="*/ 6628 w 10002"/>
              <a:gd name="connsiteY19" fmla="*/ 7734 h 9165"/>
              <a:gd name="connsiteX20" fmla="*/ 6628 w 10002"/>
              <a:gd name="connsiteY20" fmla="*/ 8019 h 9165"/>
              <a:gd name="connsiteX21" fmla="*/ 6782 w 10002"/>
              <a:gd name="connsiteY21" fmla="*/ 7693 h 9165"/>
              <a:gd name="connsiteX22" fmla="*/ 7355 w 10002"/>
              <a:gd name="connsiteY22" fmla="*/ 7957 h 9165"/>
              <a:gd name="connsiteX23" fmla="*/ 7184 w 10002"/>
              <a:gd name="connsiteY23" fmla="*/ 7734 h 9165"/>
              <a:gd name="connsiteX24" fmla="*/ 8086 w 10002"/>
              <a:gd name="connsiteY24" fmla="*/ 7957 h 9165"/>
              <a:gd name="connsiteX25" fmla="*/ 9833 w 10002"/>
              <a:gd name="connsiteY25" fmla="*/ 7437 h 9165"/>
              <a:gd name="connsiteX26" fmla="*/ 9513 w 10002"/>
              <a:gd name="connsiteY26" fmla="*/ 7973 h 9165"/>
              <a:gd name="connsiteX27" fmla="*/ 7684 w 10002"/>
              <a:gd name="connsiteY27" fmla="*/ 7083 h 9165"/>
              <a:gd name="connsiteX28" fmla="*/ 9216 w 10002"/>
              <a:gd name="connsiteY28" fmla="*/ 7978 h 9165"/>
              <a:gd name="connsiteX29" fmla="*/ 7644 w 10002"/>
              <a:gd name="connsiteY29" fmla="*/ 5881 h 9165"/>
              <a:gd name="connsiteX30" fmla="*/ 7970 w 10002"/>
              <a:gd name="connsiteY30" fmla="*/ 753 h 9165"/>
              <a:gd name="connsiteX31" fmla="*/ 7665 w 10002"/>
              <a:gd name="connsiteY31" fmla="*/ 1445 h 9165"/>
              <a:gd name="connsiteX32" fmla="*/ 8278 w 10002"/>
              <a:gd name="connsiteY32" fmla="*/ 0 h 9165"/>
              <a:gd name="connsiteX33" fmla="*/ 10002 w 10002"/>
              <a:gd name="connsiteY33" fmla="*/ 2177 h 9165"/>
              <a:gd name="connsiteX0" fmla="*/ 61 w 9831"/>
              <a:gd name="connsiteY0" fmla="*/ 10000 h 10000"/>
              <a:gd name="connsiteX1" fmla="*/ 137 w 9831"/>
              <a:gd name="connsiteY1" fmla="*/ 8804 h 10000"/>
              <a:gd name="connsiteX2" fmla="*/ 141 w 9831"/>
              <a:gd name="connsiteY2" fmla="*/ 8400 h 10000"/>
              <a:gd name="connsiteX3" fmla="*/ 329 w 9831"/>
              <a:gd name="connsiteY3" fmla="*/ 8720 h 10000"/>
              <a:gd name="connsiteX4" fmla="*/ 338 w 9831"/>
              <a:gd name="connsiteY4" fmla="*/ 9506 h 10000"/>
              <a:gd name="connsiteX5" fmla="*/ 237 w 9831"/>
              <a:gd name="connsiteY5" fmla="*/ 8249 h 10000"/>
              <a:gd name="connsiteX6" fmla="*/ 0 w 9831"/>
              <a:gd name="connsiteY6" fmla="*/ 9034 h 10000"/>
              <a:gd name="connsiteX7" fmla="*/ 443 w 9831"/>
              <a:gd name="connsiteY7" fmla="*/ 8320 h 10000"/>
              <a:gd name="connsiteX8" fmla="*/ 666 w 9831"/>
              <a:gd name="connsiteY8" fmla="*/ 8824 h 10000"/>
              <a:gd name="connsiteX9" fmla="*/ 1662 w 9831"/>
              <a:gd name="connsiteY9" fmla="*/ 8416 h 10000"/>
              <a:gd name="connsiteX10" fmla="*/ 3177 w 9831"/>
              <a:gd name="connsiteY10" fmla="*/ 8682 h 10000"/>
              <a:gd name="connsiteX11" fmla="*/ 3751 w 9831"/>
              <a:gd name="connsiteY11" fmla="*/ 8460 h 10000"/>
              <a:gd name="connsiteX12" fmla="*/ 4555 w 9831"/>
              <a:gd name="connsiteY12" fmla="*/ 8682 h 10000"/>
              <a:gd name="connsiteX13" fmla="*/ 4901 w 9831"/>
              <a:gd name="connsiteY13" fmla="*/ 8416 h 10000"/>
              <a:gd name="connsiteX14" fmla="*/ 4958 w 9831"/>
              <a:gd name="connsiteY14" fmla="*/ 8616 h 10000"/>
              <a:gd name="connsiteX15" fmla="*/ 5075 w 9831"/>
              <a:gd name="connsiteY15" fmla="*/ 8482 h 10000"/>
              <a:gd name="connsiteX16" fmla="*/ 5036 w 9831"/>
              <a:gd name="connsiteY16" fmla="*/ 8705 h 10000"/>
              <a:gd name="connsiteX17" fmla="*/ 6280 w 9831"/>
              <a:gd name="connsiteY17" fmla="*/ 8460 h 10000"/>
              <a:gd name="connsiteX18" fmla="*/ 6072 w 9831"/>
              <a:gd name="connsiteY18" fmla="*/ 8705 h 10000"/>
              <a:gd name="connsiteX19" fmla="*/ 6627 w 9831"/>
              <a:gd name="connsiteY19" fmla="*/ 8439 h 10000"/>
              <a:gd name="connsiteX20" fmla="*/ 6627 w 9831"/>
              <a:gd name="connsiteY20" fmla="*/ 8750 h 10000"/>
              <a:gd name="connsiteX21" fmla="*/ 6781 w 9831"/>
              <a:gd name="connsiteY21" fmla="*/ 8394 h 10000"/>
              <a:gd name="connsiteX22" fmla="*/ 7354 w 9831"/>
              <a:gd name="connsiteY22" fmla="*/ 8682 h 10000"/>
              <a:gd name="connsiteX23" fmla="*/ 7183 w 9831"/>
              <a:gd name="connsiteY23" fmla="*/ 8439 h 10000"/>
              <a:gd name="connsiteX24" fmla="*/ 8084 w 9831"/>
              <a:gd name="connsiteY24" fmla="*/ 8682 h 10000"/>
              <a:gd name="connsiteX25" fmla="*/ 9831 w 9831"/>
              <a:gd name="connsiteY25" fmla="*/ 8115 h 10000"/>
              <a:gd name="connsiteX26" fmla="*/ 9511 w 9831"/>
              <a:gd name="connsiteY26" fmla="*/ 8699 h 10000"/>
              <a:gd name="connsiteX27" fmla="*/ 7682 w 9831"/>
              <a:gd name="connsiteY27" fmla="*/ 7728 h 10000"/>
              <a:gd name="connsiteX28" fmla="*/ 9214 w 9831"/>
              <a:gd name="connsiteY28" fmla="*/ 8705 h 10000"/>
              <a:gd name="connsiteX29" fmla="*/ 7642 w 9831"/>
              <a:gd name="connsiteY29" fmla="*/ 6417 h 10000"/>
              <a:gd name="connsiteX30" fmla="*/ 7968 w 9831"/>
              <a:gd name="connsiteY30" fmla="*/ 822 h 10000"/>
              <a:gd name="connsiteX31" fmla="*/ 7663 w 9831"/>
              <a:gd name="connsiteY31" fmla="*/ 1577 h 10000"/>
              <a:gd name="connsiteX32" fmla="*/ 8276 w 9831"/>
              <a:gd name="connsiteY32" fmla="*/ 0 h 10000"/>
              <a:gd name="connsiteX0" fmla="*/ 62 w 10000"/>
              <a:gd name="connsiteY0" fmla="*/ 10000 h 10000"/>
              <a:gd name="connsiteX1" fmla="*/ 139 w 10000"/>
              <a:gd name="connsiteY1" fmla="*/ 8804 h 10000"/>
              <a:gd name="connsiteX2" fmla="*/ 143 w 10000"/>
              <a:gd name="connsiteY2" fmla="*/ 8400 h 10000"/>
              <a:gd name="connsiteX3" fmla="*/ 335 w 10000"/>
              <a:gd name="connsiteY3" fmla="*/ 8720 h 10000"/>
              <a:gd name="connsiteX4" fmla="*/ 344 w 10000"/>
              <a:gd name="connsiteY4" fmla="*/ 9506 h 10000"/>
              <a:gd name="connsiteX5" fmla="*/ 241 w 10000"/>
              <a:gd name="connsiteY5" fmla="*/ 8249 h 10000"/>
              <a:gd name="connsiteX6" fmla="*/ 0 w 10000"/>
              <a:gd name="connsiteY6" fmla="*/ 9034 h 10000"/>
              <a:gd name="connsiteX7" fmla="*/ 451 w 10000"/>
              <a:gd name="connsiteY7" fmla="*/ 8320 h 10000"/>
              <a:gd name="connsiteX8" fmla="*/ 677 w 10000"/>
              <a:gd name="connsiteY8" fmla="*/ 8824 h 10000"/>
              <a:gd name="connsiteX9" fmla="*/ 1691 w 10000"/>
              <a:gd name="connsiteY9" fmla="*/ 8416 h 10000"/>
              <a:gd name="connsiteX10" fmla="*/ 3232 w 10000"/>
              <a:gd name="connsiteY10" fmla="*/ 8682 h 10000"/>
              <a:gd name="connsiteX11" fmla="*/ 3815 w 10000"/>
              <a:gd name="connsiteY11" fmla="*/ 8460 h 10000"/>
              <a:gd name="connsiteX12" fmla="*/ 4633 w 10000"/>
              <a:gd name="connsiteY12" fmla="*/ 8682 h 10000"/>
              <a:gd name="connsiteX13" fmla="*/ 4985 w 10000"/>
              <a:gd name="connsiteY13" fmla="*/ 8416 h 10000"/>
              <a:gd name="connsiteX14" fmla="*/ 5043 w 10000"/>
              <a:gd name="connsiteY14" fmla="*/ 8616 h 10000"/>
              <a:gd name="connsiteX15" fmla="*/ 5162 w 10000"/>
              <a:gd name="connsiteY15" fmla="*/ 8482 h 10000"/>
              <a:gd name="connsiteX16" fmla="*/ 5123 w 10000"/>
              <a:gd name="connsiteY16" fmla="*/ 8705 h 10000"/>
              <a:gd name="connsiteX17" fmla="*/ 6388 w 10000"/>
              <a:gd name="connsiteY17" fmla="*/ 8460 h 10000"/>
              <a:gd name="connsiteX18" fmla="*/ 6176 w 10000"/>
              <a:gd name="connsiteY18" fmla="*/ 8705 h 10000"/>
              <a:gd name="connsiteX19" fmla="*/ 6741 w 10000"/>
              <a:gd name="connsiteY19" fmla="*/ 8439 h 10000"/>
              <a:gd name="connsiteX20" fmla="*/ 6741 w 10000"/>
              <a:gd name="connsiteY20" fmla="*/ 8750 h 10000"/>
              <a:gd name="connsiteX21" fmla="*/ 6898 w 10000"/>
              <a:gd name="connsiteY21" fmla="*/ 8394 h 10000"/>
              <a:gd name="connsiteX22" fmla="*/ 7480 w 10000"/>
              <a:gd name="connsiteY22" fmla="*/ 8682 h 10000"/>
              <a:gd name="connsiteX23" fmla="*/ 7306 w 10000"/>
              <a:gd name="connsiteY23" fmla="*/ 8439 h 10000"/>
              <a:gd name="connsiteX24" fmla="*/ 8223 w 10000"/>
              <a:gd name="connsiteY24" fmla="*/ 8682 h 10000"/>
              <a:gd name="connsiteX25" fmla="*/ 10000 w 10000"/>
              <a:gd name="connsiteY25" fmla="*/ 8115 h 10000"/>
              <a:gd name="connsiteX26" fmla="*/ 9674 w 10000"/>
              <a:gd name="connsiteY26" fmla="*/ 8699 h 10000"/>
              <a:gd name="connsiteX27" fmla="*/ 7814 w 10000"/>
              <a:gd name="connsiteY27" fmla="*/ 7728 h 10000"/>
              <a:gd name="connsiteX28" fmla="*/ 9372 w 10000"/>
              <a:gd name="connsiteY28" fmla="*/ 8705 h 10000"/>
              <a:gd name="connsiteX29" fmla="*/ 7773 w 10000"/>
              <a:gd name="connsiteY29" fmla="*/ 6417 h 10000"/>
              <a:gd name="connsiteX30" fmla="*/ 7795 w 10000"/>
              <a:gd name="connsiteY30" fmla="*/ 1577 h 10000"/>
              <a:gd name="connsiteX31" fmla="*/ 8418 w 10000"/>
              <a:gd name="connsiteY31" fmla="*/ 0 h 10000"/>
              <a:gd name="connsiteX0" fmla="*/ 62 w 10000"/>
              <a:gd name="connsiteY0" fmla="*/ 8423 h 8423"/>
              <a:gd name="connsiteX1" fmla="*/ 139 w 10000"/>
              <a:gd name="connsiteY1" fmla="*/ 7227 h 8423"/>
              <a:gd name="connsiteX2" fmla="*/ 143 w 10000"/>
              <a:gd name="connsiteY2" fmla="*/ 6823 h 8423"/>
              <a:gd name="connsiteX3" fmla="*/ 335 w 10000"/>
              <a:gd name="connsiteY3" fmla="*/ 7143 h 8423"/>
              <a:gd name="connsiteX4" fmla="*/ 344 w 10000"/>
              <a:gd name="connsiteY4" fmla="*/ 7929 h 8423"/>
              <a:gd name="connsiteX5" fmla="*/ 241 w 10000"/>
              <a:gd name="connsiteY5" fmla="*/ 6672 h 8423"/>
              <a:gd name="connsiteX6" fmla="*/ 0 w 10000"/>
              <a:gd name="connsiteY6" fmla="*/ 7457 h 8423"/>
              <a:gd name="connsiteX7" fmla="*/ 451 w 10000"/>
              <a:gd name="connsiteY7" fmla="*/ 6743 h 8423"/>
              <a:gd name="connsiteX8" fmla="*/ 677 w 10000"/>
              <a:gd name="connsiteY8" fmla="*/ 7247 h 8423"/>
              <a:gd name="connsiteX9" fmla="*/ 1691 w 10000"/>
              <a:gd name="connsiteY9" fmla="*/ 6839 h 8423"/>
              <a:gd name="connsiteX10" fmla="*/ 3232 w 10000"/>
              <a:gd name="connsiteY10" fmla="*/ 7105 h 8423"/>
              <a:gd name="connsiteX11" fmla="*/ 3815 w 10000"/>
              <a:gd name="connsiteY11" fmla="*/ 6883 h 8423"/>
              <a:gd name="connsiteX12" fmla="*/ 4633 w 10000"/>
              <a:gd name="connsiteY12" fmla="*/ 7105 h 8423"/>
              <a:gd name="connsiteX13" fmla="*/ 4985 w 10000"/>
              <a:gd name="connsiteY13" fmla="*/ 6839 h 8423"/>
              <a:gd name="connsiteX14" fmla="*/ 5043 w 10000"/>
              <a:gd name="connsiteY14" fmla="*/ 7039 h 8423"/>
              <a:gd name="connsiteX15" fmla="*/ 5162 w 10000"/>
              <a:gd name="connsiteY15" fmla="*/ 6905 h 8423"/>
              <a:gd name="connsiteX16" fmla="*/ 5123 w 10000"/>
              <a:gd name="connsiteY16" fmla="*/ 7128 h 8423"/>
              <a:gd name="connsiteX17" fmla="*/ 6388 w 10000"/>
              <a:gd name="connsiteY17" fmla="*/ 6883 h 8423"/>
              <a:gd name="connsiteX18" fmla="*/ 6176 w 10000"/>
              <a:gd name="connsiteY18" fmla="*/ 7128 h 8423"/>
              <a:gd name="connsiteX19" fmla="*/ 6741 w 10000"/>
              <a:gd name="connsiteY19" fmla="*/ 6862 h 8423"/>
              <a:gd name="connsiteX20" fmla="*/ 6741 w 10000"/>
              <a:gd name="connsiteY20" fmla="*/ 7173 h 8423"/>
              <a:gd name="connsiteX21" fmla="*/ 6898 w 10000"/>
              <a:gd name="connsiteY21" fmla="*/ 6817 h 8423"/>
              <a:gd name="connsiteX22" fmla="*/ 7480 w 10000"/>
              <a:gd name="connsiteY22" fmla="*/ 7105 h 8423"/>
              <a:gd name="connsiteX23" fmla="*/ 7306 w 10000"/>
              <a:gd name="connsiteY23" fmla="*/ 6862 h 8423"/>
              <a:gd name="connsiteX24" fmla="*/ 8223 w 10000"/>
              <a:gd name="connsiteY24" fmla="*/ 7105 h 8423"/>
              <a:gd name="connsiteX25" fmla="*/ 10000 w 10000"/>
              <a:gd name="connsiteY25" fmla="*/ 6538 h 8423"/>
              <a:gd name="connsiteX26" fmla="*/ 9674 w 10000"/>
              <a:gd name="connsiteY26" fmla="*/ 7122 h 8423"/>
              <a:gd name="connsiteX27" fmla="*/ 7814 w 10000"/>
              <a:gd name="connsiteY27" fmla="*/ 6151 h 8423"/>
              <a:gd name="connsiteX28" fmla="*/ 9372 w 10000"/>
              <a:gd name="connsiteY28" fmla="*/ 7128 h 8423"/>
              <a:gd name="connsiteX29" fmla="*/ 7773 w 10000"/>
              <a:gd name="connsiteY29" fmla="*/ 4840 h 8423"/>
              <a:gd name="connsiteX30" fmla="*/ 7795 w 10000"/>
              <a:gd name="connsiteY30" fmla="*/ 0 h 8423"/>
              <a:gd name="connsiteX0" fmla="*/ 62 w 10000"/>
              <a:gd name="connsiteY0" fmla="*/ 4254 h 4254"/>
              <a:gd name="connsiteX1" fmla="*/ 139 w 10000"/>
              <a:gd name="connsiteY1" fmla="*/ 2834 h 4254"/>
              <a:gd name="connsiteX2" fmla="*/ 143 w 10000"/>
              <a:gd name="connsiteY2" fmla="*/ 2354 h 4254"/>
              <a:gd name="connsiteX3" fmla="*/ 335 w 10000"/>
              <a:gd name="connsiteY3" fmla="*/ 2734 h 4254"/>
              <a:gd name="connsiteX4" fmla="*/ 344 w 10000"/>
              <a:gd name="connsiteY4" fmla="*/ 3668 h 4254"/>
              <a:gd name="connsiteX5" fmla="*/ 241 w 10000"/>
              <a:gd name="connsiteY5" fmla="*/ 2175 h 4254"/>
              <a:gd name="connsiteX6" fmla="*/ 0 w 10000"/>
              <a:gd name="connsiteY6" fmla="*/ 3107 h 4254"/>
              <a:gd name="connsiteX7" fmla="*/ 451 w 10000"/>
              <a:gd name="connsiteY7" fmla="*/ 2259 h 4254"/>
              <a:gd name="connsiteX8" fmla="*/ 677 w 10000"/>
              <a:gd name="connsiteY8" fmla="*/ 2858 h 4254"/>
              <a:gd name="connsiteX9" fmla="*/ 1691 w 10000"/>
              <a:gd name="connsiteY9" fmla="*/ 2373 h 4254"/>
              <a:gd name="connsiteX10" fmla="*/ 3232 w 10000"/>
              <a:gd name="connsiteY10" fmla="*/ 2689 h 4254"/>
              <a:gd name="connsiteX11" fmla="*/ 3815 w 10000"/>
              <a:gd name="connsiteY11" fmla="*/ 2426 h 4254"/>
              <a:gd name="connsiteX12" fmla="*/ 4633 w 10000"/>
              <a:gd name="connsiteY12" fmla="*/ 2689 h 4254"/>
              <a:gd name="connsiteX13" fmla="*/ 4985 w 10000"/>
              <a:gd name="connsiteY13" fmla="*/ 2373 h 4254"/>
              <a:gd name="connsiteX14" fmla="*/ 5043 w 10000"/>
              <a:gd name="connsiteY14" fmla="*/ 2611 h 4254"/>
              <a:gd name="connsiteX15" fmla="*/ 5162 w 10000"/>
              <a:gd name="connsiteY15" fmla="*/ 2452 h 4254"/>
              <a:gd name="connsiteX16" fmla="*/ 5123 w 10000"/>
              <a:gd name="connsiteY16" fmla="*/ 2717 h 4254"/>
              <a:gd name="connsiteX17" fmla="*/ 6388 w 10000"/>
              <a:gd name="connsiteY17" fmla="*/ 2426 h 4254"/>
              <a:gd name="connsiteX18" fmla="*/ 6176 w 10000"/>
              <a:gd name="connsiteY18" fmla="*/ 2717 h 4254"/>
              <a:gd name="connsiteX19" fmla="*/ 6741 w 10000"/>
              <a:gd name="connsiteY19" fmla="*/ 2401 h 4254"/>
              <a:gd name="connsiteX20" fmla="*/ 6741 w 10000"/>
              <a:gd name="connsiteY20" fmla="*/ 2770 h 4254"/>
              <a:gd name="connsiteX21" fmla="*/ 6898 w 10000"/>
              <a:gd name="connsiteY21" fmla="*/ 2347 h 4254"/>
              <a:gd name="connsiteX22" fmla="*/ 7480 w 10000"/>
              <a:gd name="connsiteY22" fmla="*/ 2689 h 4254"/>
              <a:gd name="connsiteX23" fmla="*/ 7306 w 10000"/>
              <a:gd name="connsiteY23" fmla="*/ 2401 h 4254"/>
              <a:gd name="connsiteX24" fmla="*/ 8223 w 10000"/>
              <a:gd name="connsiteY24" fmla="*/ 2689 h 4254"/>
              <a:gd name="connsiteX25" fmla="*/ 10000 w 10000"/>
              <a:gd name="connsiteY25" fmla="*/ 2016 h 4254"/>
              <a:gd name="connsiteX26" fmla="*/ 9674 w 10000"/>
              <a:gd name="connsiteY26" fmla="*/ 2709 h 4254"/>
              <a:gd name="connsiteX27" fmla="*/ 7814 w 10000"/>
              <a:gd name="connsiteY27" fmla="*/ 1557 h 4254"/>
              <a:gd name="connsiteX28" fmla="*/ 9372 w 10000"/>
              <a:gd name="connsiteY28" fmla="*/ 2717 h 4254"/>
              <a:gd name="connsiteX29" fmla="*/ 7773 w 10000"/>
              <a:gd name="connsiteY29" fmla="*/ 0 h 4254"/>
              <a:gd name="connsiteX0" fmla="*/ 62 w 10000"/>
              <a:gd name="connsiteY0" fmla="*/ 6340 h 6340"/>
              <a:gd name="connsiteX1" fmla="*/ 139 w 10000"/>
              <a:gd name="connsiteY1" fmla="*/ 3002 h 6340"/>
              <a:gd name="connsiteX2" fmla="*/ 143 w 10000"/>
              <a:gd name="connsiteY2" fmla="*/ 1874 h 6340"/>
              <a:gd name="connsiteX3" fmla="*/ 335 w 10000"/>
              <a:gd name="connsiteY3" fmla="*/ 2767 h 6340"/>
              <a:gd name="connsiteX4" fmla="*/ 344 w 10000"/>
              <a:gd name="connsiteY4" fmla="*/ 4962 h 6340"/>
              <a:gd name="connsiteX5" fmla="*/ 241 w 10000"/>
              <a:gd name="connsiteY5" fmla="*/ 1453 h 6340"/>
              <a:gd name="connsiteX6" fmla="*/ 0 w 10000"/>
              <a:gd name="connsiteY6" fmla="*/ 3644 h 6340"/>
              <a:gd name="connsiteX7" fmla="*/ 451 w 10000"/>
              <a:gd name="connsiteY7" fmla="*/ 1650 h 6340"/>
              <a:gd name="connsiteX8" fmla="*/ 677 w 10000"/>
              <a:gd name="connsiteY8" fmla="*/ 3058 h 6340"/>
              <a:gd name="connsiteX9" fmla="*/ 1691 w 10000"/>
              <a:gd name="connsiteY9" fmla="*/ 1918 h 6340"/>
              <a:gd name="connsiteX10" fmla="*/ 3232 w 10000"/>
              <a:gd name="connsiteY10" fmla="*/ 2661 h 6340"/>
              <a:gd name="connsiteX11" fmla="*/ 3815 w 10000"/>
              <a:gd name="connsiteY11" fmla="*/ 2043 h 6340"/>
              <a:gd name="connsiteX12" fmla="*/ 4633 w 10000"/>
              <a:gd name="connsiteY12" fmla="*/ 2661 h 6340"/>
              <a:gd name="connsiteX13" fmla="*/ 4985 w 10000"/>
              <a:gd name="connsiteY13" fmla="*/ 1918 h 6340"/>
              <a:gd name="connsiteX14" fmla="*/ 5043 w 10000"/>
              <a:gd name="connsiteY14" fmla="*/ 2478 h 6340"/>
              <a:gd name="connsiteX15" fmla="*/ 5162 w 10000"/>
              <a:gd name="connsiteY15" fmla="*/ 2104 h 6340"/>
              <a:gd name="connsiteX16" fmla="*/ 5123 w 10000"/>
              <a:gd name="connsiteY16" fmla="*/ 2727 h 6340"/>
              <a:gd name="connsiteX17" fmla="*/ 6388 w 10000"/>
              <a:gd name="connsiteY17" fmla="*/ 2043 h 6340"/>
              <a:gd name="connsiteX18" fmla="*/ 6176 w 10000"/>
              <a:gd name="connsiteY18" fmla="*/ 2727 h 6340"/>
              <a:gd name="connsiteX19" fmla="*/ 6741 w 10000"/>
              <a:gd name="connsiteY19" fmla="*/ 1984 h 6340"/>
              <a:gd name="connsiteX20" fmla="*/ 6741 w 10000"/>
              <a:gd name="connsiteY20" fmla="*/ 2852 h 6340"/>
              <a:gd name="connsiteX21" fmla="*/ 6898 w 10000"/>
              <a:gd name="connsiteY21" fmla="*/ 1857 h 6340"/>
              <a:gd name="connsiteX22" fmla="*/ 7480 w 10000"/>
              <a:gd name="connsiteY22" fmla="*/ 2661 h 6340"/>
              <a:gd name="connsiteX23" fmla="*/ 7306 w 10000"/>
              <a:gd name="connsiteY23" fmla="*/ 1984 h 6340"/>
              <a:gd name="connsiteX24" fmla="*/ 8223 w 10000"/>
              <a:gd name="connsiteY24" fmla="*/ 2661 h 6340"/>
              <a:gd name="connsiteX25" fmla="*/ 10000 w 10000"/>
              <a:gd name="connsiteY25" fmla="*/ 1079 h 6340"/>
              <a:gd name="connsiteX26" fmla="*/ 9674 w 10000"/>
              <a:gd name="connsiteY26" fmla="*/ 2708 h 6340"/>
              <a:gd name="connsiteX27" fmla="*/ 7814 w 10000"/>
              <a:gd name="connsiteY27" fmla="*/ 0 h 6340"/>
              <a:gd name="connsiteX28" fmla="*/ 9372 w 10000"/>
              <a:gd name="connsiteY28" fmla="*/ 2727 h 6340"/>
              <a:gd name="connsiteX0" fmla="*/ 62 w 9674"/>
              <a:gd name="connsiteY0" fmla="*/ 10000 h 10000"/>
              <a:gd name="connsiteX1" fmla="*/ 139 w 9674"/>
              <a:gd name="connsiteY1" fmla="*/ 4735 h 10000"/>
              <a:gd name="connsiteX2" fmla="*/ 143 w 9674"/>
              <a:gd name="connsiteY2" fmla="*/ 2956 h 10000"/>
              <a:gd name="connsiteX3" fmla="*/ 335 w 9674"/>
              <a:gd name="connsiteY3" fmla="*/ 4364 h 10000"/>
              <a:gd name="connsiteX4" fmla="*/ 344 w 9674"/>
              <a:gd name="connsiteY4" fmla="*/ 7826 h 10000"/>
              <a:gd name="connsiteX5" fmla="*/ 241 w 9674"/>
              <a:gd name="connsiteY5" fmla="*/ 2292 h 10000"/>
              <a:gd name="connsiteX6" fmla="*/ 0 w 9674"/>
              <a:gd name="connsiteY6" fmla="*/ 5748 h 10000"/>
              <a:gd name="connsiteX7" fmla="*/ 451 w 9674"/>
              <a:gd name="connsiteY7" fmla="*/ 2603 h 10000"/>
              <a:gd name="connsiteX8" fmla="*/ 677 w 9674"/>
              <a:gd name="connsiteY8" fmla="*/ 4823 h 10000"/>
              <a:gd name="connsiteX9" fmla="*/ 1691 w 9674"/>
              <a:gd name="connsiteY9" fmla="*/ 3025 h 10000"/>
              <a:gd name="connsiteX10" fmla="*/ 3232 w 9674"/>
              <a:gd name="connsiteY10" fmla="*/ 4197 h 10000"/>
              <a:gd name="connsiteX11" fmla="*/ 3815 w 9674"/>
              <a:gd name="connsiteY11" fmla="*/ 3222 h 10000"/>
              <a:gd name="connsiteX12" fmla="*/ 4633 w 9674"/>
              <a:gd name="connsiteY12" fmla="*/ 4197 h 10000"/>
              <a:gd name="connsiteX13" fmla="*/ 4985 w 9674"/>
              <a:gd name="connsiteY13" fmla="*/ 3025 h 10000"/>
              <a:gd name="connsiteX14" fmla="*/ 5043 w 9674"/>
              <a:gd name="connsiteY14" fmla="*/ 3909 h 10000"/>
              <a:gd name="connsiteX15" fmla="*/ 5162 w 9674"/>
              <a:gd name="connsiteY15" fmla="*/ 3319 h 10000"/>
              <a:gd name="connsiteX16" fmla="*/ 5123 w 9674"/>
              <a:gd name="connsiteY16" fmla="*/ 4301 h 10000"/>
              <a:gd name="connsiteX17" fmla="*/ 6388 w 9674"/>
              <a:gd name="connsiteY17" fmla="*/ 3222 h 10000"/>
              <a:gd name="connsiteX18" fmla="*/ 6176 w 9674"/>
              <a:gd name="connsiteY18" fmla="*/ 4301 h 10000"/>
              <a:gd name="connsiteX19" fmla="*/ 6741 w 9674"/>
              <a:gd name="connsiteY19" fmla="*/ 3129 h 10000"/>
              <a:gd name="connsiteX20" fmla="*/ 6741 w 9674"/>
              <a:gd name="connsiteY20" fmla="*/ 4498 h 10000"/>
              <a:gd name="connsiteX21" fmla="*/ 6898 w 9674"/>
              <a:gd name="connsiteY21" fmla="*/ 2929 h 10000"/>
              <a:gd name="connsiteX22" fmla="*/ 7480 w 9674"/>
              <a:gd name="connsiteY22" fmla="*/ 4197 h 10000"/>
              <a:gd name="connsiteX23" fmla="*/ 7306 w 9674"/>
              <a:gd name="connsiteY23" fmla="*/ 3129 h 10000"/>
              <a:gd name="connsiteX24" fmla="*/ 8223 w 9674"/>
              <a:gd name="connsiteY24" fmla="*/ 4197 h 10000"/>
              <a:gd name="connsiteX25" fmla="*/ 9674 w 9674"/>
              <a:gd name="connsiteY25" fmla="*/ 4271 h 10000"/>
              <a:gd name="connsiteX26" fmla="*/ 7814 w 9674"/>
              <a:gd name="connsiteY26" fmla="*/ 0 h 10000"/>
              <a:gd name="connsiteX27" fmla="*/ 9372 w 9674"/>
              <a:gd name="connsiteY27" fmla="*/ 4301 h 10000"/>
              <a:gd name="connsiteX0" fmla="*/ 64 w 9688"/>
              <a:gd name="connsiteY0" fmla="*/ 10000 h 10000"/>
              <a:gd name="connsiteX1" fmla="*/ 144 w 9688"/>
              <a:gd name="connsiteY1" fmla="*/ 4735 h 10000"/>
              <a:gd name="connsiteX2" fmla="*/ 148 w 9688"/>
              <a:gd name="connsiteY2" fmla="*/ 2956 h 10000"/>
              <a:gd name="connsiteX3" fmla="*/ 346 w 9688"/>
              <a:gd name="connsiteY3" fmla="*/ 4364 h 10000"/>
              <a:gd name="connsiteX4" fmla="*/ 356 w 9688"/>
              <a:gd name="connsiteY4" fmla="*/ 7826 h 10000"/>
              <a:gd name="connsiteX5" fmla="*/ 249 w 9688"/>
              <a:gd name="connsiteY5" fmla="*/ 2292 h 10000"/>
              <a:gd name="connsiteX6" fmla="*/ 0 w 9688"/>
              <a:gd name="connsiteY6" fmla="*/ 5748 h 10000"/>
              <a:gd name="connsiteX7" fmla="*/ 466 w 9688"/>
              <a:gd name="connsiteY7" fmla="*/ 2603 h 10000"/>
              <a:gd name="connsiteX8" fmla="*/ 700 w 9688"/>
              <a:gd name="connsiteY8" fmla="*/ 4823 h 10000"/>
              <a:gd name="connsiteX9" fmla="*/ 1748 w 9688"/>
              <a:gd name="connsiteY9" fmla="*/ 3025 h 10000"/>
              <a:gd name="connsiteX10" fmla="*/ 3341 w 9688"/>
              <a:gd name="connsiteY10" fmla="*/ 4197 h 10000"/>
              <a:gd name="connsiteX11" fmla="*/ 3944 w 9688"/>
              <a:gd name="connsiteY11" fmla="*/ 3222 h 10000"/>
              <a:gd name="connsiteX12" fmla="*/ 4789 w 9688"/>
              <a:gd name="connsiteY12" fmla="*/ 4197 h 10000"/>
              <a:gd name="connsiteX13" fmla="*/ 5153 w 9688"/>
              <a:gd name="connsiteY13" fmla="*/ 3025 h 10000"/>
              <a:gd name="connsiteX14" fmla="*/ 5213 w 9688"/>
              <a:gd name="connsiteY14" fmla="*/ 3909 h 10000"/>
              <a:gd name="connsiteX15" fmla="*/ 5336 w 9688"/>
              <a:gd name="connsiteY15" fmla="*/ 3319 h 10000"/>
              <a:gd name="connsiteX16" fmla="*/ 5296 w 9688"/>
              <a:gd name="connsiteY16" fmla="*/ 4301 h 10000"/>
              <a:gd name="connsiteX17" fmla="*/ 6603 w 9688"/>
              <a:gd name="connsiteY17" fmla="*/ 3222 h 10000"/>
              <a:gd name="connsiteX18" fmla="*/ 6384 w 9688"/>
              <a:gd name="connsiteY18" fmla="*/ 4301 h 10000"/>
              <a:gd name="connsiteX19" fmla="*/ 6968 w 9688"/>
              <a:gd name="connsiteY19" fmla="*/ 3129 h 10000"/>
              <a:gd name="connsiteX20" fmla="*/ 6968 w 9688"/>
              <a:gd name="connsiteY20" fmla="*/ 4498 h 10000"/>
              <a:gd name="connsiteX21" fmla="*/ 7130 w 9688"/>
              <a:gd name="connsiteY21" fmla="*/ 2929 h 10000"/>
              <a:gd name="connsiteX22" fmla="*/ 7732 w 9688"/>
              <a:gd name="connsiteY22" fmla="*/ 4197 h 10000"/>
              <a:gd name="connsiteX23" fmla="*/ 7552 w 9688"/>
              <a:gd name="connsiteY23" fmla="*/ 3129 h 10000"/>
              <a:gd name="connsiteX24" fmla="*/ 8500 w 9688"/>
              <a:gd name="connsiteY24" fmla="*/ 4197 h 10000"/>
              <a:gd name="connsiteX25" fmla="*/ 8077 w 9688"/>
              <a:gd name="connsiteY25" fmla="*/ 0 h 10000"/>
              <a:gd name="connsiteX26" fmla="*/ 9688 w 9688"/>
              <a:gd name="connsiteY26" fmla="*/ 4301 h 10000"/>
              <a:gd name="connsiteX0" fmla="*/ 66 w 8774"/>
              <a:gd name="connsiteY0" fmla="*/ 10000 h 10000"/>
              <a:gd name="connsiteX1" fmla="*/ 149 w 8774"/>
              <a:gd name="connsiteY1" fmla="*/ 4735 h 10000"/>
              <a:gd name="connsiteX2" fmla="*/ 153 w 8774"/>
              <a:gd name="connsiteY2" fmla="*/ 2956 h 10000"/>
              <a:gd name="connsiteX3" fmla="*/ 357 w 8774"/>
              <a:gd name="connsiteY3" fmla="*/ 4364 h 10000"/>
              <a:gd name="connsiteX4" fmla="*/ 367 w 8774"/>
              <a:gd name="connsiteY4" fmla="*/ 7826 h 10000"/>
              <a:gd name="connsiteX5" fmla="*/ 257 w 8774"/>
              <a:gd name="connsiteY5" fmla="*/ 2292 h 10000"/>
              <a:gd name="connsiteX6" fmla="*/ 0 w 8774"/>
              <a:gd name="connsiteY6" fmla="*/ 5748 h 10000"/>
              <a:gd name="connsiteX7" fmla="*/ 481 w 8774"/>
              <a:gd name="connsiteY7" fmla="*/ 2603 h 10000"/>
              <a:gd name="connsiteX8" fmla="*/ 723 w 8774"/>
              <a:gd name="connsiteY8" fmla="*/ 4823 h 10000"/>
              <a:gd name="connsiteX9" fmla="*/ 1804 w 8774"/>
              <a:gd name="connsiteY9" fmla="*/ 3025 h 10000"/>
              <a:gd name="connsiteX10" fmla="*/ 3449 w 8774"/>
              <a:gd name="connsiteY10" fmla="*/ 4197 h 10000"/>
              <a:gd name="connsiteX11" fmla="*/ 4071 w 8774"/>
              <a:gd name="connsiteY11" fmla="*/ 3222 h 10000"/>
              <a:gd name="connsiteX12" fmla="*/ 4943 w 8774"/>
              <a:gd name="connsiteY12" fmla="*/ 4197 h 10000"/>
              <a:gd name="connsiteX13" fmla="*/ 5319 w 8774"/>
              <a:gd name="connsiteY13" fmla="*/ 3025 h 10000"/>
              <a:gd name="connsiteX14" fmla="*/ 5381 w 8774"/>
              <a:gd name="connsiteY14" fmla="*/ 3909 h 10000"/>
              <a:gd name="connsiteX15" fmla="*/ 5508 w 8774"/>
              <a:gd name="connsiteY15" fmla="*/ 3319 h 10000"/>
              <a:gd name="connsiteX16" fmla="*/ 5467 w 8774"/>
              <a:gd name="connsiteY16" fmla="*/ 4301 h 10000"/>
              <a:gd name="connsiteX17" fmla="*/ 6816 w 8774"/>
              <a:gd name="connsiteY17" fmla="*/ 3222 h 10000"/>
              <a:gd name="connsiteX18" fmla="*/ 6590 w 8774"/>
              <a:gd name="connsiteY18" fmla="*/ 4301 h 10000"/>
              <a:gd name="connsiteX19" fmla="*/ 7192 w 8774"/>
              <a:gd name="connsiteY19" fmla="*/ 3129 h 10000"/>
              <a:gd name="connsiteX20" fmla="*/ 7192 w 8774"/>
              <a:gd name="connsiteY20" fmla="*/ 4498 h 10000"/>
              <a:gd name="connsiteX21" fmla="*/ 7360 w 8774"/>
              <a:gd name="connsiteY21" fmla="*/ 2929 h 10000"/>
              <a:gd name="connsiteX22" fmla="*/ 7981 w 8774"/>
              <a:gd name="connsiteY22" fmla="*/ 4197 h 10000"/>
              <a:gd name="connsiteX23" fmla="*/ 7795 w 8774"/>
              <a:gd name="connsiteY23" fmla="*/ 3129 h 10000"/>
              <a:gd name="connsiteX24" fmla="*/ 8774 w 8774"/>
              <a:gd name="connsiteY24" fmla="*/ 4197 h 10000"/>
              <a:gd name="connsiteX25" fmla="*/ 8337 w 8774"/>
              <a:gd name="connsiteY25" fmla="*/ 0 h 10000"/>
              <a:gd name="connsiteX0" fmla="*/ 75 w 10000"/>
              <a:gd name="connsiteY0" fmla="*/ 7708 h 7708"/>
              <a:gd name="connsiteX1" fmla="*/ 170 w 10000"/>
              <a:gd name="connsiteY1" fmla="*/ 2443 h 7708"/>
              <a:gd name="connsiteX2" fmla="*/ 174 w 10000"/>
              <a:gd name="connsiteY2" fmla="*/ 664 h 7708"/>
              <a:gd name="connsiteX3" fmla="*/ 407 w 10000"/>
              <a:gd name="connsiteY3" fmla="*/ 2072 h 7708"/>
              <a:gd name="connsiteX4" fmla="*/ 418 w 10000"/>
              <a:gd name="connsiteY4" fmla="*/ 5534 h 7708"/>
              <a:gd name="connsiteX5" fmla="*/ 293 w 10000"/>
              <a:gd name="connsiteY5" fmla="*/ 0 h 7708"/>
              <a:gd name="connsiteX6" fmla="*/ 0 w 10000"/>
              <a:gd name="connsiteY6" fmla="*/ 3456 h 7708"/>
              <a:gd name="connsiteX7" fmla="*/ 548 w 10000"/>
              <a:gd name="connsiteY7" fmla="*/ 311 h 7708"/>
              <a:gd name="connsiteX8" fmla="*/ 824 w 10000"/>
              <a:gd name="connsiteY8" fmla="*/ 2531 h 7708"/>
              <a:gd name="connsiteX9" fmla="*/ 2056 w 10000"/>
              <a:gd name="connsiteY9" fmla="*/ 733 h 7708"/>
              <a:gd name="connsiteX10" fmla="*/ 3931 w 10000"/>
              <a:gd name="connsiteY10" fmla="*/ 1905 h 7708"/>
              <a:gd name="connsiteX11" fmla="*/ 4640 w 10000"/>
              <a:gd name="connsiteY11" fmla="*/ 930 h 7708"/>
              <a:gd name="connsiteX12" fmla="*/ 5634 w 10000"/>
              <a:gd name="connsiteY12" fmla="*/ 1905 h 7708"/>
              <a:gd name="connsiteX13" fmla="*/ 6062 w 10000"/>
              <a:gd name="connsiteY13" fmla="*/ 733 h 7708"/>
              <a:gd name="connsiteX14" fmla="*/ 6133 w 10000"/>
              <a:gd name="connsiteY14" fmla="*/ 1617 h 7708"/>
              <a:gd name="connsiteX15" fmla="*/ 6278 w 10000"/>
              <a:gd name="connsiteY15" fmla="*/ 1027 h 7708"/>
              <a:gd name="connsiteX16" fmla="*/ 6231 w 10000"/>
              <a:gd name="connsiteY16" fmla="*/ 2009 h 7708"/>
              <a:gd name="connsiteX17" fmla="*/ 7768 w 10000"/>
              <a:gd name="connsiteY17" fmla="*/ 930 h 7708"/>
              <a:gd name="connsiteX18" fmla="*/ 7511 w 10000"/>
              <a:gd name="connsiteY18" fmla="*/ 2009 h 7708"/>
              <a:gd name="connsiteX19" fmla="*/ 8197 w 10000"/>
              <a:gd name="connsiteY19" fmla="*/ 837 h 7708"/>
              <a:gd name="connsiteX20" fmla="*/ 8197 w 10000"/>
              <a:gd name="connsiteY20" fmla="*/ 2206 h 7708"/>
              <a:gd name="connsiteX21" fmla="*/ 8388 w 10000"/>
              <a:gd name="connsiteY21" fmla="*/ 637 h 7708"/>
              <a:gd name="connsiteX22" fmla="*/ 9096 w 10000"/>
              <a:gd name="connsiteY22" fmla="*/ 1905 h 7708"/>
              <a:gd name="connsiteX23" fmla="*/ 8884 w 10000"/>
              <a:gd name="connsiteY23" fmla="*/ 837 h 7708"/>
              <a:gd name="connsiteX24" fmla="*/ 10000 w 10000"/>
              <a:gd name="connsiteY24" fmla="*/ 1905 h 7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000" h="7708">
                <a:moveTo>
                  <a:pt x="75" y="7708"/>
                </a:moveTo>
                <a:cubicBezTo>
                  <a:pt x="68" y="7093"/>
                  <a:pt x="176" y="3058"/>
                  <a:pt x="170" y="2443"/>
                </a:cubicBezTo>
                <a:cubicBezTo>
                  <a:pt x="172" y="1850"/>
                  <a:pt x="173" y="1263"/>
                  <a:pt x="174" y="664"/>
                </a:cubicBezTo>
                <a:cubicBezTo>
                  <a:pt x="252" y="1133"/>
                  <a:pt x="329" y="1603"/>
                  <a:pt x="407" y="2072"/>
                </a:cubicBezTo>
                <a:cubicBezTo>
                  <a:pt x="400" y="2399"/>
                  <a:pt x="427" y="5210"/>
                  <a:pt x="418" y="5534"/>
                </a:cubicBezTo>
                <a:cubicBezTo>
                  <a:pt x="375" y="3689"/>
                  <a:pt x="335" y="1839"/>
                  <a:pt x="293" y="0"/>
                </a:cubicBezTo>
                <a:cubicBezTo>
                  <a:pt x="231" y="637"/>
                  <a:pt x="62" y="2822"/>
                  <a:pt x="0" y="3456"/>
                </a:cubicBezTo>
                <a:cubicBezTo>
                  <a:pt x="33" y="3132"/>
                  <a:pt x="514" y="637"/>
                  <a:pt x="548" y="311"/>
                </a:cubicBezTo>
                <a:cubicBezTo>
                  <a:pt x="642" y="1052"/>
                  <a:pt x="729" y="1790"/>
                  <a:pt x="824" y="2531"/>
                </a:cubicBezTo>
                <a:lnTo>
                  <a:pt x="2056" y="733"/>
                </a:lnTo>
                <a:lnTo>
                  <a:pt x="3931" y="1905"/>
                </a:lnTo>
                <a:lnTo>
                  <a:pt x="4640" y="930"/>
                </a:lnTo>
                <a:lnTo>
                  <a:pt x="5634" y="1905"/>
                </a:lnTo>
                <a:cubicBezTo>
                  <a:pt x="5776" y="1514"/>
                  <a:pt x="5920" y="1124"/>
                  <a:pt x="6062" y="733"/>
                </a:cubicBezTo>
                <a:cubicBezTo>
                  <a:pt x="6088" y="1027"/>
                  <a:pt x="6109" y="1326"/>
                  <a:pt x="6133" y="1617"/>
                </a:cubicBezTo>
                <a:cubicBezTo>
                  <a:pt x="6181" y="1424"/>
                  <a:pt x="6232" y="1224"/>
                  <a:pt x="6278" y="1027"/>
                </a:cubicBezTo>
                <a:cubicBezTo>
                  <a:pt x="6263" y="1353"/>
                  <a:pt x="6243" y="1683"/>
                  <a:pt x="6231" y="2009"/>
                </a:cubicBezTo>
                <a:lnTo>
                  <a:pt x="7768" y="930"/>
                </a:lnTo>
                <a:cubicBezTo>
                  <a:pt x="7681" y="1287"/>
                  <a:pt x="7597" y="1650"/>
                  <a:pt x="7511" y="2009"/>
                </a:cubicBezTo>
                <a:lnTo>
                  <a:pt x="8197" y="837"/>
                </a:lnTo>
                <a:lnTo>
                  <a:pt x="8197" y="2206"/>
                </a:lnTo>
                <a:cubicBezTo>
                  <a:pt x="8260" y="1683"/>
                  <a:pt x="8326" y="1164"/>
                  <a:pt x="8388" y="637"/>
                </a:cubicBezTo>
                <a:lnTo>
                  <a:pt x="9096" y="1905"/>
                </a:lnTo>
                <a:cubicBezTo>
                  <a:pt x="9025" y="1549"/>
                  <a:pt x="8955" y="1193"/>
                  <a:pt x="8884" y="837"/>
                </a:cubicBezTo>
                <a:lnTo>
                  <a:pt x="10000" y="1905"/>
                </a:lnTo>
              </a:path>
            </a:pathLst>
          </a:custGeom>
          <a:noFill/>
          <a:ln w="12700">
            <a:solidFill>
              <a:srgbClr val="7BBA2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 dirty="0"/>
          </a:p>
        </p:txBody>
      </p:sp>
      <p:sp>
        <p:nvSpPr>
          <p:cNvPr id="264" name="Freeform 271"/>
          <p:cNvSpPr>
            <a:spLocks/>
          </p:cNvSpPr>
          <p:nvPr/>
        </p:nvSpPr>
        <p:spPr bwMode="auto">
          <a:xfrm>
            <a:off x="2674183" y="2016620"/>
            <a:ext cx="65634" cy="61540"/>
          </a:xfrm>
          <a:custGeom>
            <a:avLst/>
            <a:gdLst>
              <a:gd name="T0" fmla="*/ 0 w 32"/>
              <a:gd name="T1" fmla="*/ 13 h 30"/>
              <a:gd name="T2" fmla="*/ 1 w 32"/>
              <a:gd name="T3" fmla="*/ 8 h 30"/>
              <a:gd name="T4" fmla="*/ 5 w 32"/>
              <a:gd name="T5" fmla="*/ 4 h 30"/>
              <a:gd name="T6" fmla="*/ 10 w 32"/>
              <a:gd name="T7" fmla="*/ 1 h 30"/>
              <a:gd name="T8" fmla="*/ 15 w 32"/>
              <a:gd name="T9" fmla="*/ 0 h 30"/>
              <a:gd name="T10" fmla="*/ 21 w 32"/>
              <a:gd name="T11" fmla="*/ 1 h 30"/>
              <a:gd name="T12" fmla="*/ 26 w 32"/>
              <a:gd name="T13" fmla="*/ 3 h 30"/>
              <a:gd name="T14" fmla="*/ 30 w 32"/>
              <a:gd name="T15" fmla="*/ 7 h 30"/>
              <a:gd name="T16" fmla="*/ 32 w 32"/>
              <a:gd name="T17" fmla="*/ 12 h 30"/>
              <a:gd name="T18" fmla="*/ 32 w 32"/>
              <a:gd name="T19" fmla="*/ 18 h 30"/>
              <a:gd name="T20" fmla="*/ 30 w 32"/>
              <a:gd name="T21" fmla="*/ 22 h 30"/>
              <a:gd name="T22" fmla="*/ 27 w 32"/>
              <a:gd name="T23" fmla="*/ 27 h 30"/>
              <a:gd name="T24" fmla="*/ 22 w 32"/>
              <a:gd name="T25" fmla="*/ 29 h 30"/>
              <a:gd name="T26" fmla="*/ 16 w 32"/>
              <a:gd name="T27" fmla="*/ 30 h 30"/>
              <a:gd name="T28" fmla="*/ 11 w 32"/>
              <a:gd name="T29" fmla="*/ 30 h 30"/>
              <a:gd name="T30" fmla="*/ 6 w 32"/>
              <a:gd name="T31" fmla="*/ 27 h 30"/>
              <a:gd name="T32" fmla="*/ 2 w 32"/>
              <a:gd name="T33" fmla="*/ 23 h 30"/>
              <a:gd name="T34" fmla="*/ 0 w 32"/>
              <a:gd name="T35" fmla="*/ 18 h 30"/>
              <a:gd name="T36" fmla="*/ 0 w 32"/>
              <a:gd name="T37" fmla="*/ 13 h 3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2" h="30">
                <a:moveTo>
                  <a:pt x="0" y="13"/>
                </a:moveTo>
                <a:lnTo>
                  <a:pt x="1" y="8"/>
                </a:lnTo>
                <a:lnTo>
                  <a:pt x="5" y="4"/>
                </a:lnTo>
                <a:lnTo>
                  <a:pt x="10" y="1"/>
                </a:lnTo>
                <a:lnTo>
                  <a:pt x="15" y="0"/>
                </a:lnTo>
                <a:lnTo>
                  <a:pt x="21" y="1"/>
                </a:lnTo>
                <a:lnTo>
                  <a:pt x="26" y="3"/>
                </a:lnTo>
                <a:lnTo>
                  <a:pt x="30" y="7"/>
                </a:lnTo>
                <a:lnTo>
                  <a:pt x="32" y="12"/>
                </a:lnTo>
                <a:lnTo>
                  <a:pt x="32" y="18"/>
                </a:lnTo>
                <a:lnTo>
                  <a:pt x="30" y="22"/>
                </a:lnTo>
                <a:lnTo>
                  <a:pt x="27" y="27"/>
                </a:lnTo>
                <a:lnTo>
                  <a:pt x="22" y="29"/>
                </a:lnTo>
                <a:lnTo>
                  <a:pt x="16" y="30"/>
                </a:lnTo>
                <a:lnTo>
                  <a:pt x="11" y="30"/>
                </a:lnTo>
                <a:lnTo>
                  <a:pt x="6" y="27"/>
                </a:lnTo>
                <a:lnTo>
                  <a:pt x="2" y="23"/>
                </a:lnTo>
                <a:lnTo>
                  <a:pt x="0" y="18"/>
                </a:lnTo>
                <a:lnTo>
                  <a:pt x="0" y="13"/>
                </a:lnTo>
                <a:close/>
              </a:path>
            </a:pathLst>
          </a:custGeom>
          <a:solidFill>
            <a:srgbClr val="FF0000"/>
          </a:solidFill>
          <a:ln w="2">
            <a:solidFill>
              <a:srgbClr val="00B05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sz="135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683090" y="1543220"/>
            <a:ext cx="43499" cy="477145"/>
            <a:chOff x="2683090" y="1559890"/>
            <a:chExt cx="43499" cy="477145"/>
          </a:xfrm>
        </p:grpSpPr>
        <p:sp>
          <p:nvSpPr>
            <p:cNvPr id="263" name="Freeform 274"/>
            <p:cNvSpPr>
              <a:spLocks/>
            </p:cNvSpPr>
            <p:nvPr/>
          </p:nvSpPr>
          <p:spPr bwMode="auto">
            <a:xfrm>
              <a:off x="2683090" y="1559890"/>
              <a:ext cx="43499" cy="60006"/>
            </a:xfrm>
            <a:custGeom>
              <a:avLst/>
              <a:gdLst>
                <a:gd name="T0" fmla="*/ 0 w 29"/>
                <a:gd name="T1" fmla="*/ 40 h 40"/>
                <a:gd name="T2" fmla="*/ 14 w 29"/>
                <a:gd name="T3" fmla="*/ 0 h 40"/>
                <a:gd name="T4" fmla="*/ 29 w 29"/>
                <a:gd name="T5" fmla="*/ 40 h 40"/>
                <a:gd name="T6" fmla="*/ 0 w 29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" h="40">
                  <a:moveTo>
                    <a:pt x="0" y="40"/>
                  </a:moveTo>
                  <a:lnTo>
                    <a:pt x="14" y="0"/>
                  </a:lnTo>
                  <a:lnTo>
                    <a:pt x="29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10428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65" name="Line 273"/>
            <p:cNvSpPr>
              <a:spLocks noChangeShapeType="1"/>
            </p:cNvSpPr>
            <p:nvPr/>
          </p:nvSpPr>
          <p:spPr bwMode="auto">
            <a:xfrm>
              <a:off x="2704089" y="1619896"/>
              <a:ext cx="0" cy="41713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</p:grpSp>
      <p:sp>
        <p:nvSpPr>
          <p:cNvPr id="382" name="Rectangle 300"/>
          <p:cNvSpPr>
            <a:spLocks noChangeArrowheads="1"/>
          </p:cNvSpPr>
          <p:nvPr/>
        </p:nvSpPr>
        <p:spPr bwMode="auto">
          <a:xfrm>
            <a:off x="1868733" y="2175183"/>
            <a:ext cx="8089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685800"/>
            <a:r>
              <a:rPr lang="en-US" sz="1200" dirty="0">
                <a:solidFill>
                  <a:srgbClr val="000000"/>
                </a:solidFill>
              </a:rPr>
              <a:t>Transfer 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line</a:t>
            </a:r>
          </a:p>
        </p:txBody>
      </p:sp>
      <p:sp>
        <p:nvSpPr>
          <p:cNvPr id="38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386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7" name="Picture 38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38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392" name="Rectangle 276"/>
          <p:cNvSpPr>
            <a:spLocks noChangeArrowheads="1"/>
          </p:cNvSpPr>
          <p:nvPr/>
        </p:nvSpPr>
        <p:spPr bwMode="auto">
          <a:xfrm>
            <a:off x="1488967" y="3629140"/>
            <a:ext cx="103874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4. </a:t>
            </a:r>
            <a:r>
              <a:rPr lang="en-US" sz="1500" dirty="0">
                <a:solidFill>
                  <a:srgbClr val="FF0000"/>
                </a:solidFill>
                <a:latin typeface="Arial" charset="0"/>
              </a:rPr>
              <a:t>Ionization</a:t>
            </a:r>
            <a:endParaRPr lang="en-US" sz="2400" dirty="0">
              <a:latin typeface="Arial" charset="0"/>
            </a:endParaRPr>
          </a:p>
        </p:txBody>
      </p:sp>
      <p:sp>
        <p:nvSpPr>
          <p:cNvPr id="393" name="Rectangle 277"/>
          <p:cNvSpPr>
            <a:spLocks noChangeArrowheads="1"/>
          </p:cNvSpPr>
          <p:nvPr/>
        </p:nvSpPr>
        <p:spPr bwMode="auto">
          <a:xfrm>
            <a:off x="202407" y="4147136"/>
            <a:ext cx="90544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3. </a:t>
            </a:r>
            <a:r>
              <a:rPr lang="en-US" sz="1500" dirty="0">
                <a:solidFill>
                  <a:srgbClr val="008000"/>
                </a:solidFill>
                <a:latin typeface="Arial" charset="0"/>
              </a:rPr>
              <a:t>Effusion</a:t>
            </a:r>
            <a:endParaRPr lang="en-US" sz="2400" dirty="0">
              <a:latin typeface="Arial" charset="0"/>
            </a:endParaRPr>
          </a:p>
        </p:txBody>
      </p:sp>
      <p:sp>
        <p:nvSpPr>
          <p:cNvPr id="394" name="Rectangle 280"/>
          <p:cNvSpPr>
            <a:spLocks noChangeArrowheads="1"/>
          </p:cNvSpPr>
          <p:nvPr/>
        </p:nvSpPr>
        <p:spPr bwMode="auto">
          <a:xfrm>
            <a:off x="202407" y="3892496"/>
            <a:ext cx="95994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2. </a:t>
            </a:r>
            <a:r>
              <a:rPr lang="en-US" sz="1500" dirty="0">
                <a:solidFill>
                  <a:srgbClr val="FF9933"/>
                </a:solidFill>
                <a:latin typeface="Arial" charset="0"/>
              </a:rPr>
              <a:t>Diffusion</a:t>
            </a:r>
            <a:endParaRPr lang="en-US" sz="2400" dirty="0">
              <a:latin typeface="Arial" charset="0"/>
            </a:endParaRPr>
          </a:p>
        </p:txBody>
      </p:sp>
      <p:sp>
        <p:nvSpPr>
          <p:cNvPr id="395" name="Rectangle 281"/>
          <p:cNvSpPr>
            <a:spLocks noChangeArrowheads="1"/>
          </p:cNvSpPr>
          <p:nvPr/>
        </p:nvSpPr>
        <p:spPr bwMode="auto">
          <a:xfrm>
            <a:off x="202407" y="3637856"/>
            <a:ext cx="117981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1. Production</a:t>
            </a:r>
            <a:endParaRPr lang="en-US" sz="1500" dirty="0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6" name="Rectangle 395"/>
              <p:cNvSpPr/>
              <p:nvPr/>
            </p:nvSpPr>
            <p:spPr>
              <a:xfrm>
                <a:off x="3374079" y="3597678"/>
                <a:ext cx="26075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𝐵𝑒𝑎𝑚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𝐼𝑛𝑡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𝛮</m:t>
                      </m:r>
                      <m:r>
                        <a:rPr lang="en-US" sz="20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6" name="Rectangle 3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079" y="3597678"/>
                <a:ext cx="2607509" cy="400110"/>
              </a:xfrm>
              <a:prstGeom prst="rect">
                <a:avLst/>
              </a:prstGeom>
              <a:blipFill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7" name="Rectangle 396"/>
              <p:cNvSpPr/>
              <p:nvPr/>
            </p:nvSpPr>
            <p:spPr>
              <a:xfrm>
                <a:off x="3274532" y="3921694"/>
                <a:ext cx="3060453" cy="429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𝒅𝒊𝒇𝒇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29348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29348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9348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𝑠𝑒𝑝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𝑡𝑟𝑎𝑛𝑠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29348C"/>
                  </a:solidFill>
                </a:endParaRPr>
              </a:p>
            </p:txBody>
          </p:sp>
        </mc:Choice>
        <mc:Fallback xmlns="">
          <p:sp>
            <p:nvSpPr>
              <p:cNvPr id="397" name="Rectangle 3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532" y="3921694"/>
                <a:ext cx="3060453" cy="429220"/>
              </a:xfrm>
              <a:prstGeom prst="rect">
                <a:avLst/>
              </a:prstGeom>
              <a:blipFill>
                <a:blip r:embed="rId5"/>
                <a:stretch>
                  <a:fillRect b="-11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8" name="Rectangle 397"/>
              <p:cNvSpPr/>
              <p:nvPr/>
            </p:nvSpPr>
            <p:spPr>
              <a:xfrm>
                <a:off x="4243754" y="4382542"/>
                <a:ext cx="2852197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defTabSz="685800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100" i="1" dirty="0">
                    <a:ea typeface="Cambria Math" panose="02040503050406030204" pitchFamily="18" charset="0"/>
                  </a:rPr>
                  <a:t> – </a:t>
                </a:r>
                <a:r>
                  <a:rPr lang="en-US" sz="1100" i="1" dirty="0" err="1">
                    <a:ea typeface="Cambria Math" panose="02040503050406030204" pitchFamily="18" charset="0"/>
                  </a:rPr>
                  <a:t>Nr</a:t>
                </a:r>
                <a:r>
                  <a:rPr lang="en-US" sz="1100" i="1" dirty="0">
                    <a:ea typeface="Cambria Math" panose="02040503050406030204" pitchFamily="18" charset="0"/>
                  </a:rPr>
                  <a:t> of exposed atoms [dim]</a:t>
                </a:r>
              </a:p>
              <a:p>
                <a:pPr marL="457200" defTabSz="685800"/>
                <a14:m>
                  <m:oMath xmlns:m="http://schemas.openxmlformats.org/officeDocument/2006/math">
                    <m:r>
                      <a:rPr lang="en-US" sz="11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1100" i="1" dirty="0">
                    <a:solidFill>
                      <a:schemeClr val="tx1"/>
                    </a:solidFill>
                    <a:latin typeface="+mj-lt"/>
                    <a:ea typeface="Cambria Math" panose="02040503050406030204" pitchFamily="18" charset="0"/>
                  </a:rPr>
                  <a:t> – Proton flux [cm</a:t>
                </a:r>
                <a:r>
                  <a:rPr lang="en-US" sz="1100" i="1" baseline="30000" dirty="0">
                    <a:solidFill>
                      <a:schemeClr val="tx1"/>
                    </a:solidFill>
                    <a:latin typeface="+mj-lt"/>
                    <a:ea typeface="Cambria Math" panose="02040503050406030204" pitchFamily="18" charset="0"/>
                  </a:rPr>
                  <a:t>-2</a:t>
                </a:r>
                <a:r>
                  <a:rPr lang="en-US" sz="1100" i="1" dirty="0">
                    <a:solidFill>
                      <a:schemeClr val="tx1"/>
                    </a:solidFill>
                    <a:latin typeface="+mj-lt"/>
                    <a:ea typeface="Cambria Math" panose="02040503050406030204" pitchFamily="18" charset="0"/>
                  </a:rPr>
                  <a:t>]</a:t>
                </a:r>
              </a:p>
              <a:p>
                <a:pPr marL="457200" defTabSz="685800"/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100" i="1" dirty="0">
                    <a:ea typeface="Cambria Math" panose="02040503050406030204" pitchFamily="18" charset="0"/>
                  </a:rPr>
                  <a:t> – Cross section [</a:t>
                </a:r>
                <a:r>
                  <a:rPr lang="en-US" sz="1100" i="1" dirty="0" err="1">
                    <a:ea typeface="Cambria Math" panose="02040503050406030204" pitchFamily="18" charset="0"/>
                  </a:rPr>
                  <a:t>mb</a:t>
                </a:r>
                <a:r>
                  <a:rPr lang="en-US" sz="1100" i="1" dirty="0" smtClean="0">
                    <a:ea typeface="Cambria Math" panose="02040503050406030204" pitchFamily="18" charset="0"/>
                  </a:rPr>
                  <a:t>]</a:t>
                </a:r>
              </a:p>
              <a:p>
                <a:pPr marL="457200" defTabSz="685800"/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1100" i="1" dirty="0">
                    <a:ea typeface="Cambria Math" panose="02040503050406030204" pitchFamily="18" charset="0"/>
                  </a:rPr>
                  <a:t> – Efficiency </a:t>
                </a:r>
                <a:r>
                  <a:rPr lang="en-US" sz="1100" i="1" dirty="0" smtClean="0">
                    <a:ea typeface="Cambria Math" panose="02040503050406030204" pitchFamily="18" charset="0"/>
                  </a:rPr>
                  <a:t>[%]</a:t>
                </a:r>
                <a:endParaRPr lang="en-US" sz="1100" i="1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98" name="Rectangle 3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754" y="4382542"/>
                <a:ext cx="2852197" cy="769441"/>
              </a:xfrm>
              <a:prstGeom prst="rect">
                <a:avLst/>
              </a:prstGeom>
              <a:blipFill>
                <a:blip r:embed="rId6"/>
                <a:stretch>
                  <a:fillRect t="-794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" name="Rectangle 398"/>
          <p:cNvSpPr/>
          <p:nvPr/>
        </p:nvSpPr>
        <p:spPr>
          <a:xfrm>
            <a:off x="5118576" y="4021911"/>
            <a:ext cx="441966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0" name="Rectangle 399"/>
          <p:cNvSpPr/>
          <p:nvPr/>
        </p:nvSpPr>
        <p:spPr>
          <a:xfrm>
            <a:off x="4864836" y="4028808"/>
            <a:ext cx="262591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1" name="Rectangle 400"/>
          <p:cNvSpPr/>
          <p:nvPr/>
        </p:nvSpPr>
        <p:spPr>
          <a:xfrm>
            <a:off x="4394254" y="4041693"/>
            <a:ext cx="683006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2" name="Rectangle 401"/>
          <p:cNvSpPr/>
          <p:nvPr/>
        </p:nvSpPr>
        <p:spPr>
          <a:xfrm>
            <a:off x="3848464" y="4031460"/>
            <a:ext cx="683006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174" y="167585"/>
            <a:ext cx="5037506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ISOL </a:t>
            </a:r>
            <a:r>
              <a:rPr lang="en-US" sz="3600" dirty="0" smtClean="0"/>
              <a:t>Isotope Separation</a:t>
            </a:r>
            <a:endParaRPr lang="en-US" sz="3600" dirty="0"/>
          </a:p>
        </p:txBody>
      </p:sp>
      <p:pic>
        <p:nvPicPr>
          <p:cNvPr id="2050" name="Picture 2" descr="Image result for lorentz principle mass spectrometry"/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84" t="15856"/>
          <a:stretch/>
        </p:blipFill>
        <p:spPr bwMode="auto">
          <a:xfrm>
            <a:off x="7980716" y="145819"/>
            <a:ext cx="1117479" cy="173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" name="Rectangle 276"/>
          <p:cNvSpPr>
            <a:spLocks noChangeArrowheads="1"/>
          </p:cNvSpPr>
          <p:nvPr/>
        </p:nvSpPr>
        <p:spPr bwMode="auto">
          <a:xfrm>
            <a:off x="1488967" y="3883780"/>
            <a:ext cx="165910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5. </a:t>
            </a:r>
            <a:r>
              <a:rPr lang="en-US" sz="1500" dirty="0">
                <a:solidFill>
                  <a:srgbClr val="104282"/>
                </a:solidFill>
                <a:latin typeface="Arial" charset="0"/>
              </a:rPr>
              <a:t>Mass Separation</a:t>
            </a:r>
            <a:endParaRPr lang="en-US" sz="2400" dirty="0">
              <a:solidFill>
                <a:srgbClr val="104282"/>
              </a:solidFill>
              <a:latin typeface="Arial" charset="0"/>
            </a:endParaRPr>
          </a:p>
        </p:txBody>
      </p:sp>
      <p:sp>
        <p:nvSpPr>
          <p:cNvPr id="514" name="Rectangle 276"/>
          <p:cNvSpPr>
            <a:spLocks noChangeArrowheads="1"/>
          </p:cNvSpPr>
          <p:nvPr/>
        </p:nvSpPr>
        <p:spPr bwMode="auto">
          <a:xfrm>
            <a:off x="1488967" y="4138419"/>
            <a:ext cx="102656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6. </a:t>
            </a:r>
            <a:r>
              <a:rPr lang="en-US" sz="1500" dirty="0">
                <a:solidFill>
                  <a:srgbClr val="104282"/>
                </a:solidFill>
                <a:latin typeface="Arial" charset="0"/>
              </a:rPr>
              <a:t>Transport</a:t>
            </a:r>
            <a:endParaRPr lang="en-US" sz="2400" dirty="0">
              <a:solidFill>
                <a:srgbClr val="104282"/>
              </a:solidFill>
              <a:latin typeface="Arial" charset="0"/>
            </a:endParaRPr>
          </a:p>
        </p:txBody>
      </p:sp>
      <p:grpSp>
        <p:nvGrpSpPr>
          <p:cNvPr id="2063" name="Group 2062"/>
          <p:cNvGrpSpPr/>
          <p:nvPr/>
        </p:nvGrpSpPr>
        <p:grpSpPr>
          <a:xfrm>
            <a:off x="3759619" y="750852"/>
            <a:ext cx="5106523" cy="2985563"/>
            <a:chOff x="3755080" y="779151"/>
            <a:chExt cx="5106523" cy="2985563"/>
          </a:xfrm>
        </p:grpSpPr>
        <p:grpSp>
          <p:nvGrpSpPr>
            <p:cNvPr id="2062" name="Group 2061"/>
            <p:cNvGrpSpPr/>
            <p:nvPr/>
          </p:nvGrpSpPr>
          <p:grpSpPr>
            <a:xfrm>
              <a:off x="3755080" y="779151"/>
              <a:ext cx="5106523" cy="2985563"/>
              <a:chOff x="3755080" y="779151"/>
              <a:chExt cx="5106523" cy="2985563"/>
            </a:xfrm>
          </p:grpSpPr>
          <p:grpSp>
            <p:nvGrpSpPr>
              <p:cNvPr id="403" name="Group 7"/>
              <p:cNvGrpSpPr>
                <a:grpSpLocks noChangeAspect="1"/>
              </p:cNvGrpSpPr>
              <p:nvPr/>
            </p:nvGrpSpPr>
            <p:grpSpPr bwMode="auto">
              <a:xfrm flipH="1">
                <a:off x="3755080" y="779151"/>
                <a:ext cx="5106523" cy="2985563"/>
                <a:chOff x="385" y="1298"/>
                <a:chExt cx="1927" cy="1187"/>
              </a:xfrm>
            </p:grpSpPr>
            <p:sp>
              <p:nvSpPr>
                <p:cNvPr id="404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5" y="1298"/>
                  <a:ext cx="1927" cy="11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5" name="Freeform 9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600" y="1"/>
                    </a:cxn>
                    <a:cxn ang="0">
                      <a:pos x="1543" y="1"/>
                    </a:cxn>
                    <a:cxn ang="0">
                      <a:pos x="1475" y="6"/>
                    </a:cxn>
                    <a:cxn ang="0">
                      <a:pos x="1394" y="17"/>
                    </a:cxn>
                    <a:cxn ang="0">
                      <a:pos x="1303" y="33"/>
                    </a:cxn>
                    <a:cxn ang="0">
                      <a:pos x="1204" y="56"/>
                    </a:cxn>
                    <a:cxn ang="0">
                      <a:pos x="1098" y="85"/>
                    </a:cxn>
                    <a:cxn ang="0">
                      <a:pos x="987" y="119"/>
                    </a:cxn>
                    <a:cxn ang="0">
                      <a:pos x="870" y="160"/>
                    </a:cxn>
                    <a:cxn ang="0">
                      <a:pos x="751" y="208"/>
                    </a:cxn>
                    <a:cxn ang="0">
                      <a:pos x="629" y="262"/>
                    </a:cxn>
                    <a:cxn ang="0">
                      <a:pos x="509" y="322"/>
                    </a:cxn>
                    <a:cxn ang="0">
                      <a:pos x="389" y="389"/>
                    </a:cxn>
                    <a:cxn ang="0">
                      <a:pos x="272" y="463"/>
                    </a:cxn>
                    <a:cxn ang="0">
                      <a:pos x="159" y="544"/>
                    </a:cxn>
                    <a:cxn ang="0">
                      <a:pos x="52" y="632"/>
                    </a:cxn>
                    <a:cxn ang="0">
                      <a:pos x="0" y="926"/>
                    </a:cxn>
                    <a:cxn ang="0">
                      <a:pos x="668" y="1142"/>
                    </a:cxn>
                    <a:cxn ang="0">
                      <a:pos x="728" y="1073"/>
                    </a:cxn>
                    <a:cxn ang="0">
                      <a:pos x="795" y="1005"/>
                    </a:cxn>
                    <a:cxn ang="0">
                      <a:pos x="871" y="942"/>
                    </a:cxn>
                    <a:cxn ang="0">
                      <a:pos x="952" y="881"/>
                    </a:cxn>
                    <a:cxn ang="0">
                      <a:pos x="1037" y="825"/>
                    </a:cxn>
                    <a:cxn ang="0">
                      <a:pos x="1126" y="772"/>
                    </a:cxn>
                    <a:cxn ang="0">
                      <a:pos x="1219" y="724"/>
                    </a:cxn>
                    <a:cxn ang="0">
                      <a:pos x="1311" y="679"/>
                    </a:cxn>
                    <a:cxn ang="0">
                      <a:pos x="1406" y="641"/>
                    </a:cxn>
                    <a:cxn ang="0">
                      <a:pos x="1500" y="607"/>
                    </a:cxn>
                    <a:cxn ang="0">
                      <a:pos x="1593" y="578"/>
                    </a:cxn>
                    <a:cxn ang="0">
                      <a:pos x="1683" y="553"/>
                    </a:cxn>
                    <a:cxn ang="0">
                      <a:pos x="1770" y="535"/>
                    </a:cxn>
                    <a:cxn ang="0">
                      <a:pos x="1851" y="523"/>
                    </a:cxn>
                    <a:cxn ang="0">
                      <a:pos x="1927" y="517"/>
                    </a:cxn>
                    <a:cxn ang="0">
                      <a:pos x="1963" y="30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6" name="Freeform 10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623" y="4"/>
                    </a:cxn>
                    <a:cxn ang="0">
                      <a:pos x="1574" y="0"/>
                    </a:cxn>
                    <a:cxn ang="0">
                      <a:pos x="1511" y="2"/>
                    </a:cxn>
                    <a:cxn ang="0">
                      <a:pos x="1435" y="11"/>
                    </a:cxn>
                    <a:cxn ang="0">
                      <a:pos x="1350" y="24"/>
                    </a:cxn>
                    <a:cxn ang="0">
                      <a:pos x="1255" y="44"/>
                    </a:cxn>
                    <a:cxn ang="0">
                      <a:pos x="1153" y="69"/>
                    </a:cxn>
                    <a:cxn ang="0">
                      <a:pos x="1043" y="101"/>
                    </a:cxn>
                    <a:cxn ang="0">
                      <a:pos x="929" y="138"/>
                    </a:cxn>
                    <a:cxn ang="0">
                      <a:pos x="811" y="183"/>
                    </a:cxn>
                    <a:cxn ang="0">
                      <a:pos x="691" y="234"/>
                    </a:cxn>
                    <a:cxn ang="0">
                      <a:pos x="569" y="291"/>
                    </a:cxn>
                    <a:cxn ang="0">
                      <a:pos x="449" y="354"/>
                    </a:cxn>
                    <a:cxn ang="0">
                      <a:pos x="330" y="426"/>
                    </a:cxn>
                    <a:cxn ang="0">
                      <a:pos x="214" y="502"/>
                    </a:cxn>
                    <a:cxn ang="0">
                      <a:pos x="105" y="587"/>
                    </a:cxn>
                    <a:cxn ang="0">
                      <a:pos x="0" y="678"/>
                    </a:cxn>
                    <a:cxn ang="0">
                      <a:pos x="641" y="1178"/>
                    </a:cxn>
                    <a:cxn ang="0">
                      <a:pos x="668" y="1142"/>
                    </a:cxn>
                    <a:cxn ang="0">
                      <a:pos x="728" y="1073"/>
                    </a:cxn>
                    <a:cxn ang="0">
                      <a:pos x="795" y="1005"/>
                    </a:cxn>
                    <a:cxn ang="0">
                      <a:pos x="871" y="942"/>
                    </a:cxn>
                    <a:cxn ang="0">
                      <a:pos x="952" y="881"/>
                    </a:cxn>
                    <a:cxn ang="0">
                      <a:pos x="1037" y="825"/>
                    </a:cxn>
                    <a:cxn ang="0">
                      <a:pos x="1126" y="772"/>
                    </a:cxn>
                    <a:cxn ang="0">
                      <a:pos x="1219" y="724"/>
                    </a:cxn>
                    <a:cxn ang="0">
                      <a:pos x="1311" y="679"/>
                    </a:cxn>
                    <a:cxn ang="0">
                      <a:pos x="1406" y="641"/>
                    </a:cxn>
                    <a:cxn ang="0">
                      <a:pos x="1500" y="607"/>
                    </a:cxn>
                    <a:cxn ang="0">
                      <a:pos x="1593" y="578"/>
                    </a:cxn>
                    <a:cxn ang="0">
                      <a:pos x="1683" y="553"/>
                    </a:cxn>
                    <a:cxn ang="0">
                      <a:pos x="1770" y="535"/>
                    </a:cxn>
                    <a:cxn ang="0">
                      <a:pos x="1851" y="523"/>
                    </a:cxn>
                    <a:cxn ang="0">
                      <a:pos x="1927" y="517"/>
                    </a:cxn>
                    <a:cxn ang="0">
                      <a:pos x="1963" y="30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23" y="4"/>
                      </a:ln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7" name="Freeform 11"/>
                <p:cNvSpPr>
                  <a:spLocks noChangeAspect="1"/>
                </p:cNvSpPr>
                <p:nvPr/>
              </p:nvSpPr>
              <p:spPr bwMode="auto">
                <a:xfrm>
                  <a:off x="1264" y="1635"/>
                  <a:ext cx="263" cy="175"/>
                </a:xfrm>
                <a:custGeom>
                  <a:avLst/>
                  <a:gdLst/>
                  <a:ahLst/>
                  <a:cxnLst>
                    <a:cxn ang="0">
                      <a:pos x="1316" y="0"/>
                    </a:cxn>
                    <a:cxn ang="0">
                      <a:pos x="1316" y="0"/>
                    </a:cxn>
                    <a:cxn ang="0">
                      <a:pos x="1280" y="1"/>
                    </a:cxn>
                    <a:cxn ang="0">
                      <a:pos x="1243" y="3"/>
                    </a:cxn>
                    <a:cxn ang="0">
                      <a:pos x="1203" y="6"/>
                    </a:cxn>
                    <a:cxn ang="0">
                      <a:pos x="1162" y="11"/>
                    </a:cxn>
                    <a:cxn ang="0">
                      <a:pos x="1120" y="18"/>
                    </a:cxn>
                    <a:cxn ang="0">
                      <a:pos x="1077" y="26"/>
                    </a:cxn>
                    <a:cxn ang="0">
                      <a:pos x="1032" y="34"/>
                    </a:cxn>
                    <a:cxn ang="0">
                      <a:pos x="987" y="45"/>
                    </a:cxn>
                    <a:cxn ang="0">
                      <a:pos x="940" y="57"/>
                    </a:cxn>
                    <a:cxn ang="0">
                      <a:pos x="893" y="69"/>
                    </a:cxn>
                    <a:cxn ang="0">
                      <a:pos x="846" y="84"/>
                    </a:cxn>
                    <a:cxn ang="0">
                      <a:pos x="798" y="100"/>
                    </a:cxn>
                    <a:cxn ang="0">
                      <a:pos x="750" y="117"/>
                    </a:cxn>
                    <a:cxn ang="0">
                      <a:pos x="703" y="135"/>
                    </a:cxn>
                    <a:cxn ang="0">
                      <a:pos x="655" y="153"/>
                    </a:cxn>
                    <a:cxn ang="0">
                      <a:pos x="607" y="174"/>
                    </a:cxn>
                    <a:cxn ang="0">
                      <a:pos x="560" y="195"/>
                    </a:cxn>
                    <a:cxn ang="0">
                      <a:pos x="513" y="219"/>
                    </a:cxn>
                    <a:cxn ang="0">
                      <a:pos x="467" y="243"/>
                    </a:cxn>
                    <a:cxn ang="0">
                      <a:pos x="423" y="267"/>
                    </a:cxn>
                    <a:cxn ang="0">
                      <a:pos x="378" y="294"/>
                    </a:cxn>
                    <a:cxn ang="0">
                      <a:pos x="335" y="320"/>
                    </a:cxn>
                    <a:cxn ang="0">
                      <a:pos x="293" y="350"/>
                    </a:cxn>
                    <a:cxn ang="0">
                      <a:pos x="253" y="379"/>
                    </a:cxn>
                    <a:cxn ang="0">
                      <a:pos x="214" y="409"/>
                    </a:cxn>
                    <a:cxn ang="0">
                      <a:pos x="177" y="441"/>
                    </a:cxn>
                    <a:cxn ang="0">
                      <a:pos x="142" y="473"/>
                    </a:cxn>
                    <a:cxn ang="0">
                      <a:pos x="110" y="507"/>
                    </a:cxn>
                    <a:cxn ang="0">
                      <a:pos x="78" y="542"/>
                    </a:cxn>
                    <a:cxn ang="0">
                      <a:pos x="50" y="578"/>
                    </a:cxn>
                    <a:cxn ang="0">
                      <a:pos x="24" y="614"/>
                    </a:cxn>
                    <a:cxn ang="0">
                      <a:pos x="0" y="652"/>
                    </a:cxn>
                    <a:cxn ang="0">
                      <a:pos x="0" y="876"/>
                    </a:cxn>
                  </a:cxnLst>
                  <a:rect l="0" t="0" r="r" b="b"/>
                  <a:pathLst>
                    <a:path w="1316" h="876">
                      <a:moveTo>
                        <a:pt x="1316" y="0"/>
                      </a:moveTo>
                      <a:lnTo>
                        <a:pt x="1316" y="0"/>
                      </a:lnTo>
                      <a:lnTo>
                        <a:pt x="1280" y="1"/>
                      </a:lnTo>
                      <a:lnTo>
                        <a:pt x="1243" y="3"/>
                      </a:lnTo>
                      <a:lnTo>
                        <a:pt x="1203" y="6"/>
                      </a:lnTo>
                      <a:lnTo>
                        <a:pt x="1162" y="11"/>
                      </a:lnTo>
                      <a:lnTo>
                        <a:pt x="1120" y="18"/>
                      </a:lnTo>
                      <a:lnTo>
                        <a:pt x="1077" y="26"/>
                      </a:lnTo>
                      <a:lnTo>
                        <a:pt x="1032" y="34"/>
                      </a:lnTo>
                      <a:lnTo>
                        <a:pt x="987" y="45"/>
                      </a:lnTo>
                      <a:lnTo>
                        <a:pt x="940" y="57"/>
                      </a:lnTo>
                      <a:lnTo>
                        <a:pt x="893" y="69"/>
                      </a:lnTo>
                      <a:lnTo>
                        <a:pt x="846" y="84"/>
                      </a:lnTo>
                      <a:lnTo>
                        <a:pt x="798" y="100"/>
                      </a:lnTo>
                      <a:lnTo>
                        <a:pt x="750" y="117"/>
                      </a:lnTo>
                      <a:lnTo>
                        <a:pt x="703" y="135"/>
                      </a:lnTo>
                      <a:lnTo>
                        <a:pt x="655" y="153"/>
                      </a:lnTo>
                      <a:lnTo>
                        <a:pt x="607" y="174"/>
                      </a:lnTo>
                      <a:lnTo>
                        <a:pt x="560" y="195"/>
                      </a:lnTo>
                      <a:lnTo>
                        <a:pt x="513" y="219"/>
                      </a:lnTo>
                      <a:lnTo>
                        <a:pt x="467" y="243"/>
                      </a:lnTo>
                      <a:lnTo>
                        <a:pt x="423" y="267"/>
                      </a:lnTo>
                      <a:lnTo>
                        <a:pt x="378" y="294"/>
                      </a:lnTo>
                      <a:lnTo>
                        <a:pt x="335" y="320"/>
                      </a:lnTo>
                      <a:lnTo>
                        <a:pt x="293" y="350"/>
                      </a:lnTo>
                      <a:lnTo>
                        <a:pt x="253" y="379"/>
                      </a:lnTo>
                      <a:lnTo>
                        <a:pt x="214" y="409"/>
                      </a:lnTo>
                      <a:lnTo>
                        <a:pt x="177" y="441"/>
                      </a:lnTo>
                      <a:lnTo>
                        <a:pt x="142" y="473"/>
                      </a:lnTo>
                      <a:lnTo>
                        <a:pt x="110" y="507"/>
                      </a:lnTo>
                      <a:lnTo>
                        <a:pt x="78" y="542"/>
                      </a:lnTo>
                      <a:lnTo>
                        <a:pt x="50" y="578"/>
                      </a:lnTo>
                      <a:lnTo>
                        <a:pt x="24" y="614"/>
                      </a:lnTo>
                      <a:lnTo>
                        <a:pt x="0" y="652"/>
                      </a:lnTo>
                      <a:lnTo>
                        <a:pt x="0" y="87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8" name="Line 1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40" y="1714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9" name="Freeform 13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/>
                  <a:ahLst/>
                  <a:cxnLst>
                    <a:cxn ang="0">
                      <a:pos x="38" y="865"/>
                    </a:cxn>
                    <a:cxn ang="0">
                      <a:pos x="0" y="634"/>
                    </a:cxn>
                    <a:cxn ang="0">
                      <a:pos x="0" y="0"/>
                    </a:cxn>
                    <a:cxn ang="0">
                      <a:pos x="105" y="455"/>
                    </a:cxn>
                    <a:cxn ang="0">
                      <a:pos x="38" y="865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0" name="Freeform 14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/>
                  <a:ahLst/>
                  <a:cxnLst>
                    <a:cxn ang="0">
                      <a:pos x="38" y="865"/>
                    </a:cxn>
                    <a:cxn ang="0">
                      <a:pos x="0" y="634"/>
                    </a:cxn>
                    <a:cxn ang="0">
                      <a:pos x="0" y="0"/>
                    </a:cxn>
                    <a:cxn ang="0">
                      <a:pos x="105" y="455"/>
                    </a:cxn>
                    <a:cxn ang="0">
                      <a:pos x="38" y="865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1" name="Freeform 15"/>
                <p:cNvSpPr>
                  <a:spLocks noChangeAspect="1"/>
                </p:cNvSpPr>
                <p:nvPr/>
              </p:nvSpPr>
              <p:spPr bwMode="auto">
                <a:xfrm>
                  <a:off x="1864" y="1431"/>
                  <a:ext cx="161" cy="16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429" y="5"/>
                    </a:cxn>
                    <a:cxn ang="0">
                      <a:pos x="456" y="0"/>
                    </a:cxn>
                    <a:cxn ang="0">
                      <a:pos x="482" y="0"/>
                    </a:cxn>
                    <a:cxn ang="0">
                      <a:pos x="509" y="3"/>
                    </a:cxn>
                    <a:cxn ang="0">
                      <a:pos x="535" y="10"/>
                    </a:cxn>
                    <a:cxn ang="0">
                      <a:pos x="562" y="19"/>
                    </a:cxn>
                    <a:cxn ang="0">
                      <a:pos x="587" y="33"/>
                    </a:cxn>
                    <a:cxn ang="0">
                      <a:pos x="611" y="50"/>
                    </a:cxn>
                    <a:cxn ang="0">
                      <a:pos x="635" y="69"/>
                    </a:cxn>
                    <a:cxn ang="0">
                      <a:pos x="658" y="91"/>
                    </a:cxn>
                    <a:cxn ang="0">
                      <a:pos x="679" y="116"/>
                    </a:cxn>
                    <a:cxn ang="0">
                      <a:pos x="700" y="143"/>
                    </a:cxn>
                    <a:cxn ang="0">
                      <a:pos x="719" y="173"/>
                    </a:cxn>
                    <a:cxn ang="0">
                      <a:pos x="736" y="205"/>
                    </a:cxn>
                    <a:cxn ang="0">
                      <a:pos x="752" y="239"/>
                    </a:cxn>
                    <a:cxn ang="0">
                      <a:pos x="766" y="274"/>
                    </a:cxn>
                    <a:cxn ang="0">
                      <a:pos x="778" y="312"/>
                    </a:cxn>
                    <a:cxn ang="0">
                      <a:pos x="788" y="349"/>
                    </a:cxn>
                    <a:cxn ang="0">
                      <a:pos x="796" y="387"/>
                    </a:cxn>
                    <a:cxn ang="0">
                      <a:pos x="801" y="424"/>
                    </a:cxn>
                    <a:cxn ang="0">
                      <a:pos x="803" y="460"/>
                    </a:cxn>
                    <a:cxn ang="0">
                      <a:pos x="803" y="495"/>
                    </a:cxn>
                    <a:cxn ang="0">
                      <a:pos x="801" y="528"/>
                    </a:cxn>
                    <a:cxn ang="0">
                      <a:pos x="796" y="560"/>
                    </a:cxn>
                    <a:cxn ang="0">
                      <a:pos x="789" y="589"/>
                    </a:cxn>
                    <a:cxn ang="0">
                      <a:pos x="779" y="619"/>
                    </a:cxn>
                    <a:cxn ang="0">
                      <a:pos x="767" y="644"/>
                    </a:cxn>
                    <a:cxn ang="0">
                      <a:pos x="753" y="667"/>
                    </a:cxn>
                    <a:cxn ang="0">
                      <a:pos x="737" y="688"/>
                    </a:cxn>
                    <a:cxn ang="0">
                      <a:pos x="718" y="706"/>
                    </a:cxn>
                    <a:cxn ang="0">
                      <a:pos x="698" y="722"/>
                    </a:cxn>
                    <a:cxn ang="0">
                      <a:pos x="673" y="733"/>
                    </a:cxn>
                    <a:cxn ang="0">
                      <a:pos x="648" y="741"/>
                    </a:cxn>
                    <a:cxn ang="0">
                      <a:pos x="166" y="836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2" name="Freeform 16"/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429" y="5"/>
                    </a:cxn>
                    <a:cxn ang="0">
                      <a:pos x="429" y="5"/>
                    </a:cxn>
                    <a:cxn ang="0">
                      <a:pos x="456" y="0"/>
                    </a:cxn>
                    <a:cxn ang="0">
                      <a:pos x="482" y="0"/>
                    </a:cxn>
                    <a:cxn ang="0">
                      <a:pos x="509" y="3"/>
                    </a:cxn>
                    <a:cxn ang="0">
                      <a:pos x="535" y="10"/>
                    </a:cxn>
                    <a:cxn ang="0">
                      <a:pos x="562" y="19"/>
                    </a:cxn>
                    <a:cxn ang="0">
                      <a:pos x="587" y="33"/>
                    </a:cxn>
                    <a:cxn ang="0">
                      <a:pos x="611" y="50"/>
                    </a:cxn>
                    <a:cxn ang="0">
                      <a:pos x="635" y="69"/>
                    </a:cxn>
                    <a:cxn ang="0">
                      <a:pos x="658" y="91"/>
                    </a:cxn>
                    <a:cxn ang="0">
                      <a:pos x="679" y="116"/>
                    </a:cxn>
                    <a:cxn ang="0">
                      <a:pos x="700" y="143"/>
                    </a:cxn>
                    <a:cxn ang="0">
                      <a:pos x="719" y="173"/>
                    </a:cxn>
                    <a:cxn ang="0">
                      <a:pos x="736" y="205"/>
                    </a:cxn>
                    <a:cxn ang="0">
                      <a:pos x="752" y="239"/>
                    </a:cxn>
                    <a:cxn ang="0">
                      <a:pos x="766" y="274"/>
                    </a:cxn>
                    <a:cxn ang="0">
                      <a:pos x="778" y="312"/>
                    </a:cxn>
                    <a:cxn ang="0">
                      <a:pos x="778" y="312"/>
                    </a:cxn>
                    <a:cxn ang="0">
                      <a:pos x="788" y="349"/>
                    </a:cxn>
                    <a:cxn ang="0">
                      <a:pos x="796" y="387"/>
                    </a:cxn>
                    <a:cxn ang="0">
                      <a:pos x="801" y="424"/>
                    </a:cxn>
                    <a:cxn ang="0">
                      <a:pos x="803" y="460"/>
                    </a:cxn>
                    <a:cxn ang="0">
                      <a:pos x="803" y="495"/>
                    </a:cxn>
                    <a:cxn ang="0">
                      <a:pos x="801" y="528"/>
                    </a:cxn>
                    <a:cxn ang="0">
                      <a:pos x="796" y="560"/>
                    </a:cxn>
                    <a:cxn ang="0">
                      <a:pos x="789" y="589"/>
                    </a:cxn>
                    <a:cxn ang="0">
                      <a:pos x="779" y="619"/>
                    </a:cxn>
                    <a:cxn ang="0">
                      <a:pos x="767" y="644"/>
                    </a:cxn>
                    <a:cxn ang="0">
                      <a:pos x="753" y="667"/>
                    </a:cxn>
                    <a:cxn ang="0">
                      <a:pos x="737" y="688"/>
                    </a:cxn>
                    <a:cxn ang="0">
                      <a:pos x="718" y="706"/>
                    </a:cxn>
                    <a:cxn ang="0">
                      <a:pos x="698" y="722"/>
                    </a:cxn>
                    <a:cxn ang="0">
                      <a:pos x="673" y="733"/>
                    </a:cxn>
                    <a:cxn ang="0">
                      <a:pos x="648" y="741"/>
                    </a:cxn>
                    <a:cxn ang="0">
                      <a:pos x="166" y="836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4" name="Freeform 18"/>
                <p:cNvSpPr>
                  <a:spLocks noChangeAspect="1"/>
                </p:cNvSpPr>
                <p:nvPr/>
              </p:nvSpPr>
              <p:spPr bwMode="auto">
                <a:xfrm>
                  <a:off x="1827" y="1440"/>
                  <a:ext cx="111" cy="157"/>
                </a:xfrm>
                <a:custGeom>
                  <a:avLst/>
                  <a:gdLst/>
                  <a:ahLst/>
                  <a:cxnLst>
                    <a:cxn ang="0">
                      <a:pos x="392" y="780"/>
                    </a:cxn>
                    <a:cxn ang="0">
                      <a:pos x="442" y="760"/>
                    </a:cxn>
                    <a:cxn ang="0">
                      <a:pos x="484" y="724"/>
                    </a:cxn>
                    <a:cxn ang="0">
                      <a:pos x="517" y="678"/>
                    </a:cxn>
                    <a:cxn ang="0">
                      <a:pos x="540" y="621"/>
                    </a:cxn>
                    <a:cxn ang="0">
                      <a:pos x="553" y="556"/>
                    </a:cxn>
                    <a:cxn ang="0">
                      <a:pos x="555" y="484"/>
                    </a:cxn>
                    <a:cxn ang="0">
                      <a:pos x="547" y="408"/>
                    </a:cxn>
                    <a:cxn ang="0">
                      <a:pos x="529" y="328"/>
                    </a:cxn>
                    <a:cxn ang="0">
                      <a:pos x="516" y="289"/>
                    </a:cxn>
                    <a:cxn ang="0">
                      <a:pos x="483" y="216"/>
                    </a:cxn>
                    <a:cxn ang="0">
                      <a:pos x="445" y="151"/>
                    </a:cxn>
                    <a:cxn ang="0">
                      <a:pos x="400" y="96"/>
                    </a:cxn>
                    <a:cxn ang="0">
                      <a:pos x="352" y="52"/>
                    </a:cxn>
                    <a:cxn ang="0">
                      <a:pos x="299" y="21"/>
                    </a:cxn>
                    <a:cxn ang="0">
                      <a:pos x="245" y="3"/>
                    </a:cxn>
                    <a:cxn ang="0">
                      <a:pos x="190" y="0"/>
                    </a:cxn>
                    <a:cxn ang="0">
                      <a:pos x="162" y="5"/>
                    </a:cxn>
                    <a:cxn ang="0">
                      <a:pos x="112" y="26"/>
                    </a:cxn>
                    <a:cxn ang="0">
                      <a:pos x="69" y="61"/>
                    </a:cxn>
                    <a:cxn ang="0">
                      <a:pos x="37" y="108"/>
                    </a:cxn>
                    <a:cxn ang="0">
                      <a:pos x="14" y="165"/>
                    </a:cxn>
                    <a:cxn ang="0">
                      <a:pos x="2" y="231"/>
                    </a:cxn>
                    <a:cxn ang="0">
                      <a:pos x="0" y="302"/>
                    </a:cxn>
                    <a:cxn ang="0">
                      <a:pos x="7" y="379"/>
                    </a:cxn>
                    <a:cxn ang="0">
                      <a:pos x="25" y="458"/>
                    </a:cxn>
                    <a:cxn ang="0">
                      <a:pos x="38" y="496"/>
                    </a:cxn>
                    <a:cxn ang="0">
                      <a:pos x="71" y="570"/>
                    </a:cxn>
                    <a:cxn ang="0">
                      <a:pos x="109" y="635"/>
                    </a:cxn>
                    <a:cxn ang="0">
                      <a:pos x="154" y="689"/>
                    </a:cxn>
                    <a:cxn ang="0">
                      <a:pos x="202" y="733"/>
                    </a:cxn>
                    <a:cxn ang="0">
                      <a:pos x="255" y="764"/>
                    </a:cxn>
                    <a:cxn ang="0">
                      <a:pos x="309" y="783"/>
                    </a:cxn>
                    <a:cxn ang="0">
                      <a:pos x="364" y="785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392" y="780"/>
                      </a:ln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</a:path>
                  </a:pathLst>
                </a:custGeom>
                <a:solidFill>
                  <a:schemeClr val="accent1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5" name="Freeform 19"/>
                <p:cNvSpPr>
                  <a:spLocks noChangeAspect="1"/>
                </p:cNvSpPr>
                <p:nvPr/>
              </p:nvSpPr>
              <p:spPr bwMode="auto">
                <a:xfrm flipH="1" flipV="1">
                  <a:off x="1754" y="1323"/>
                  <a:ext cx="143" cy="102"/>
                </a:xfrm>
                <a:custGeom>
                  <a:avLst/>
                  <a:gdLst/>
                  <a:ahLst/>
                  <a:cxnLst>
                    <a:cxn ang="0">
                      <a:pos x="105" y="0"/>
                    </a:cxn>
                    <a:cxn ang="0">
                      <a:pos x="0" y="387"/>
                    </a:cxn>
                    <a:cxn ang="0">
                      <a:pos x="210" y="311"/>
                    </a:cxn>
                    <a:cxn ang="0">
                      <a:pos x="833" y="831"/>
                    </a:cxn>
                    <a:cxn ang="0">
                      <a:pos x="1160" y="738"/>
                    </a:cxn>
                    <a:cxn ang="0">
                      <a:pos x="513" y="214"/>
                    </a:cxn>
                    <a:cxn ang="0">
                      <a:pos x="674" y="156"/>
                    </a:cxn>
                    <a:cxn ang="0">
                      <a:pos x="105" y="0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7" name="Freeform 21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/>
                  <a:ahLst/>
                  <a:cxnLst>
                    <a:cxn ang="0">
                      <a:pos x="101" y="381"/>
                    </a:cxn>
                    <a:cxn ang="0">
                      <a:pos x="434" y="345"/>
                    </a:cxn>
                    <a:cxn ang="0">
                      <a:pos x="436" y="345"/>
                    </a:cxn>
                    <a:cxn ang="0">
                      <a:pos x="448" y="341"/>
                    </a:cxn>
                    <a:cxn ang="0">
                      <a:pos x="459" y="335"/>
                    </a:cxn>
                    <a:cxn ang="0">
                      <a:pos x="468" y="329"/>
                    </a:cxn>
                    <a:cxn ang="0">
                      <a:pos x="477" y="320"/>
                    </a:cxn>
                    <a:cxn ang="0">
                      <a:pos x="484" y="311"/>
                    </a:cxn>
                    <a:cxn ang="0">
                      <a:pos x="491" y="300"/>
                    </a:cxn>
                    <a:cxn ang="0">
                      <a:pos x="496" y="288"/>
                    </a:cxn>
                    <a:cxn ang="0">
                      <a:pos x="501" y="274"/>
                    </a:cxn>
                    <a:cxn ang="0">
                      <a:pos x="504" y="260"/>
                    </a:cxn>
                    <a:cxn ang="0">
                      <a:pos x="507" y="245"/>
                    </a:cxn>
                    <a:cxn ang="0">
                      <a:pos x="507" y="229"/>
                    </a:cxn>
                    <a:cxn ang="0">
                      <a:pos x="507" y="214"/>
                    </a:cxn>
                    <a:cxn ang="0">
                      <a:pos x="507" y="197"/>
                    </a:cxn>
                    <a:cxn ang="0">
                      <a:pos x="504" y="180"/>
                    </a:cxn>
                    <a:cxn ang="0">
                      <a:pos x="501" y="163"/>
                    </a:cxn>
                    <a:cxn ang="0">
                      <a:pos x="496" y="144"/>
                    </a:cxn>
                    <a:cxn ang="0">
                      <a:pos x="484" y="110"/>
                    </a:cxn>
                    <a:cxn ang="0">
                      <a:pos x="468" y="80"/>
                    </a:cxn>
                    <a:cxn ang="0">
                      <a:pos x="450" y="53"/>
                    </a:cxn>
                    <a:cxn ang="0">
                      <a:pos x="430" y="32"/>
                    </a:cxn>
                    <a:cxn ang="0">
                      <a:pos x="407" y="16"/>
                    </a:cxn>
                    <a:cxn ang="0">
                      <a:pos x="383" y="5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0" y="38"/>
                    </a:cxn>
                    <a:cxn ang="0">
                      <a:pos x="101" y="381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  <a:lnTo>
                        <a:pt x="101" y="38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8" name="Freeform 22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/>
                  <a:ahLst/>
                  <a:cxnLst>
                    <a:cxn ang="0">
                      <a:pos x="101" y="381"/>
                    </a:cxn>
                    <a:cxn ang="0">
                      <a:pos x="434" y="345"/>
                    </a:cxn>
                    <a:cxn ang="0">
                      <a:pos x="436" y="345"/>
                    </a:cxn>
                    <a:cxn ang="0">
                      <a:pos x="436" y="345"/>
                    </a:cxn>
                    <a:cxn ang="0">
                      <a:pos x="448" y="341"/>
                    </a:cxn>
                    <a:cxn ang="0">
                      <a:pos x="459" y="335"/>
                    </a:cxn>
                    <a:cxn ang="0">
                      <a:pos x="468" y="329"/>
                    </a:cxn>
                    <a:cxn ang="0">
                      <a:pos x="477" y="320"/>
                    </a:cxn>
                    <a:cxn ang="0">
                      <a:pos x="484" y="311"/>
                    </a:cxn>
                    <a:cxn ang="0">
                      <a:pos x="491" y="300"/>
                    </a:cxn>
                    <a:cxn ang="0">
                      <a:pos x="496" y="288"/>
                    </a:cxn>
                    <a:cxn ang="0">
                      <a:pos x="501" y="274"/>
                    </a:cxn>
                    <a:cxn ang="0">
                      <a:pos x="504" y="260"/>
                    </a:cxn>
                    <a:cxn ang="0">
                      <a:pos x="507" y="245"/>
                    </a:cxn>
                    <a:cxn ang="0">
                      <a:pos x="507" y="229"/>
                    </a:cxn>
                    <a:cxn ang="0">
                      <a:pos x="507" y="214"/>
                    </a:cxn>
                    <a:cxn ang="0">
                      <a:pos x="507" y="197"/>
                    </a:cxn>
                    <a:cxn ang="0">
                      <a:pos x="504" y="180"/>
                    </a:cxn>
                    <a:cxn ang="0">
                      <a:pos x="501" y="163"/>
                    </a:cxn>
                    <a:cxn ang="0">
                      <a:pos x="496" y="144"/>
                    </a:cxn>
                    <a:cxn ang="0">
                      <a:pos x="496" y="144"/>
                    </a:cxn>
                    <a:cxn ang="0">
                      <a:pos x="484" y="110"/>
                    </a:cxn>
                    <a:cxn ang="0">
                      <a:pos x="468" y="80"/>
                    </a:cxn>
                    <a:cxn ang="0">
                      <a:pos x="450" y="53"/>
                    </a:cxn>
                    <a:cxn ang="0">
                      <a:pos x="430" y="32"/>
                    </a:cxn>
                    <a:cxn ang="0">
                      <a:pos x="407" y="16"/>
                    </a:cxn>
                    <a:cxn ang="0">
                      <a:pos x="383" y="5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9" name="Freeform 23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893" y="5"/>
                    </a:cxn>
                    <a:cxn ang="0">
                      <a:pos x="922" y="0"/>
                    </a:cxn>
                    <a:cxn ang="0">
                      <a:pos x="952" y="0"/>
                    </a:cxn>
                    <a:cxn ang="0">
                      <a:pos x="981" y="3"/>
                    </a:cxn>
                    <a:cxn ang="0">
                      <a:pos x="1009" y="11"/>
                    </a:cxn>
                    <a:cxn ang="0">
                      <a:pos x="1038" y="22"/>
                    </a:cxn>
                    <a:cxn ang="0">
                      <a:pos x="1066" y="37"/>
                    </a:cxn>
                    <a:cxn ang="0">
                      <a:pos x="1094" y="55"/>
                    </a:cxn>
                    <a:cxn ang="0">
                      <a:pos x="1120" y="77"/>
                    </a:cxn>
                    <a:cxn ang="0">
                      <a:pos x="1145" y="101"/>
                    </a:cxn>
                    <a:cxn ang="0">
                      <a:pos x="1169" y="129"/>
                    </a:cxn>
                    <a:cxn ang="0">
                      <a:pos x="1192" y="159"/>
                    </a:cxn>
                    <a:cxn ang="0">
                      <a:pos x="1213" y="192"/>
                    </a:cxn>
                    <a:cxn ang="0">
                      <a:pos x="1233" y="227"/>
                    </a:cxn>
                    <a:cxn ang="0">
                      <a:pos x="1250" y="265"/>
                    </a:cxn>
                    <a:cxn ang="0">
                      <a:pos x="1267" y="304"/>
                    </a:cxn>
                    <a:cxn ang="0">
                      <a:pos x="1280" y="345"/>
                    </a:cxn>
                    <a:cxn ang="0">
                      <a:pos x="1291" y="387"/>
                    </a:cxn>
                    <a:cxn ang="0">
                      <a:pos x="1299" y="429"/>
                    </a:cxn>
                    <a:cxn ang="0">
                      <a:pos x="1304" y="470"/>
                    </a:cxn>
                    <a:cxn ang="0">
                      <a:pos x="1308" y="510"/>
                    </a:cxn>
                    <a:cxn ang="0">
                      <a:pos x="1308" y="547"/>
                    </a:cxn>
                    <a:cxn ang="0">
                      <a:pos x="1304" y="585"/>
                    </a:cxn>
                    <a:cxn ang="0">
                      <a:pos x="1299" y="620"/>
                    </a:cxn>
                    <a:cxn ang="0">
                      <a:pos x="1291" y="654"/>
                    </a:cxn>
                    <a:cxn ang="0">
                      <a:pos x="1281" y="685"/>
                    </a:cxn>
                    <a:cxn ang="0">
                      <a:pos x="1268" y="714"/>
                    </a:cxn>
                    <a:cxn ang="0">
                      <a:pos x="1252" y="740"/>
                    </a:cxn>
                    <a:cxn ang="0">
                      <a:pos x="1233" y="763"/>
                    </a:cxn>
                    <a:cxn ang="0">
                      <a:pos x="1213" y="783"/>
                    </a:cxn>
                    <a:cxn ang="0">
                      <a:pos x="1190" y="800"/>
                    </a:cxn>
                    <a:cxn ang="0">
                      <a:pos x="1163" y="813"/>
                    </a:cxn>
                    <a:cxn ang="0">
                      <a:pos x="1136" y="822"/>
                    </a:cxn>
                    <a:cxn ang="0">
                      <a:pos x="199" y="973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" name="Freeform 24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893" y="5"/>
                    </a:cxn>
                    <a:cxn ang="0">
                      <a:pos x="893" y="5"/>
                    </a:cxn>
                    <a:cxn ang="0">
                      <a:pos x="922" y="0"/>
                    </a:cxn>
                    <a:cxn ang="0">
                      <a:pos x="952" y="0"/>
                    </a:cxn>
                    <a:cxn ang="0">
                      <a:pos x="981" y="3"/>
                    </a:cxn>
                    <a:cxn ang="0">
                      <a:pos x="1009" y="11"/>
                    </a:cxn>
                    <a:cxn ang="0">
                      <a:pos x="1038" y="22"/>
                    </a:cxn>
                    <a:cxn ang="0">
                      <a:pos x="1066" y="37"/>
                    </a:cxn>
                    <a:cxn ang="0">
                      <a:pos x="1094" y="55"/>
                    </a:cxn>
                    <a:cxn ang="0">
                      <a:pos x="1120" y="77"/>
                    </a:cxn>
                    <a:cxn ang="0">
                      <a:pos x="1145" y="101"/>
                    </a:cxn>
                    <a:cxn ang="0">
                      <a:pos x="1169" y="129"/>
                    </a:cxn>
                    <a:cxn ang="0">
                      <a:pos x="1192" y="159"/>
                    </a:cxn>
                    <a:cxn ang="0">
                      <a:pos x="1213" y="192"/>
                    </a:cxn>
                    <a:cxn ang="0">
                      <a:pos x="1233" y="227"/>
                    </a:cxn>
                    <a:cxn ang="0">
                      <a:pos x="1250" y="265"/>
                    </a:cxn>
                    <a:cxn ang="0">
                      <a:pos x="1267" y="304"/>
                    </a:cxn>
                    <a:cxn ang="0">
                      <a:pos x="1280" y="345"/>
                    </a:cxn>
                    <a:cxn ang="0">
                      <a:pos x="1280" y="345"/>
                    </a:cxn>
                    <a:cxn ang="0">
                      <a:pos x="1291" y="387"/>
                    </a:cxn>
                    <a:cxn ang="0">
                      <a:pos x="1299" y="429"/>
                    </a:cxn>
                    <a:cxn ang="0">
                      <a:pos x="1304" y="470"/>
                    </a:cxn>
                    <a:cxn ang="0">
                      <a:pos x="1308" y="510"/>
                    </a:cxn>
                    <a:cxn ang="0">
                      <a:pos x="1308" y="547"/>
                    </a:cxn>
                    <a:cxn ang="0">
                      <a:pos x="1304" y="585"/>
                    </a:cxn>
                    <a:cxn ang="0">
                      <a:pos x="1299" y="620"/>
                    </a:cxn>
                    <a:cxn ang="0">
                      <a:pos x="1291" y="654"/>
                    </a:cxn>
                    <a:cxn ang="0">
                      <a:pos x="1281" y="685"/>
                    </a:cxn>
                    <a:cxn ang="0">
                      <a:pos x="1268" y="714"/>
                    </a:cxn>
                    <a:cxn ang="0">
                      <a:pos x="1252" y="740"/>
                    </a:cxn>
                    <a:cxn ang="0">
                      <a:pos x="1233" y="763"/>
                    </a:cxn>
                    <a:cxn ang="0">
                      <a:pos x="1213" y="783"/>
                    </a:cxn>
                    <a:cxn ang="0">
                      <a:pos x="1190" y="800"/>
                    </a:cxn>
                    <a:cxn ang="0">
                      <a:pos x="1163" y="813"/>
                    </a:cxn>
                    <a:cxn ang="0">
                      <a:pos x="1136" y="822"/>
                    </a:cxn>
                    <a:cxn ang="0">
                      <a:pos x="199" y="973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" name="Freeform 25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/>
                  <a:ahLst/>
                  <a:cxnLst>
                    <a:cxn ang="0">
                      <a:pos x="465" y="856"/>
                    </a:cxn>
                    <a:cxn ang="0">
                      <a:pos x="516" y="824"/>
                    </a:cxn>
                    <a:cxn ang="0">
                      <a:pos x="557" y="779"/>
                    </a:cxn>
                    <a:cxn ang="0">
                      <a:pos x="587" y="721"/>
                    </a:cxn>
                    <a:cxn ang="0">
                      <a:pos x="608" y="653"/>
                    </a:cxn>
                    <a:cxn ang="0">
                      <a:pos x="616" y="577"/>
                    </a:cxn>
                    <a:cxn ang="0">
                      <a:pos x="614" y="494"/>
                    </a:cxn>
                    <a:cxn ang="0">
                      <a:pos x="599" y="408"/>
                    </a:cxn>
                    <a:cxn ang="0">
                      <a:pos x="573" y="319"/>
                    </a:cxn>
                    <a:cxn ang="0">
                      <a:pos x="538" y="239"/>
                    </a:cxn>
                    <a:cxn ang="0">
                      <a:pos x="495" y="168"/>
                    </a:cxn>
                    <a:cxn ang="0">
                      <a:pos x="445" y="107"/>
                    </a:cxn>
                    <a:cxn ang="0">
                      <a:pos x="391" y="58"/>
                    </a:cxn>
                    <a:cxn ang="0">
                      <a:pos x="334" y="23"/>
                    </a:cxn>
                    <a:cxn ang="0">
                      <a:pos x="273" y="4"/>
                    </a:cxn>
                    <a:cxn ang="0">
                      <a:pos x="212" y="1"/>
                    </a:cxn>
                    <a:cxn ang="0">
                      <a:pos x="151" y="16"/>
                    </a:cxn>
                    <a:cxn ang="0">
                      <a:pos x="99" y="46"/>
                    </a:cxn>
                    <a:cxn ang="0">
                      <a:pos x="58" y="91"/>
                    </a:cxn>
                    <a:cxn ang="0">
                      <a:pos x="28" y="149"/>
                    </a:cxn>
                    <a:cxn ang="0">
                      <a:pos x="9" y="217"/>
                    </a:cxn>
                    <a:cxn ang="0">
                      <a:pos x="0" y="294"/>
                    </a:cxn>
                    <a:cxn ang="0">
                      <a:pos x="4" y="376"/>
                    </a:cxn>
                    <a:cxn ang="0">
                      <a:pos x="18" y="462"/>
                    </a:cxn>
                    <a:cxn ang="0">
                      <a:pos x="45" y="551"/>
                    </a:cxn>
                    <a:cxn ang="0">
                      <a:pos x="80" y="632"/>
                    </a:cxn>
                    <a:cxn ang="0">
                      <a:pos x="122" y="704"/>
                    </a:cxn>
                    <a:cxn ang="0">
                      <a:pos x="171" y="765"/>
                    </a:cxn>
                    <a:cxn ang="0">
                      <a:pos x="225" y="813"/>
                    </a:cxn>
                    <a:cxn ang="0">
                      <a:pos x="283" y="848"/>
                    </a:cxn>
                    <a:cxn ang="0">
                      <a:pos x="343" y="868"/>
                    </a:cxn>
                    <a:cxn ang="0">
                      <a:pos x="404" y="870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" name="Freeform 26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/>
                  <a:ahLst/>
                  <a:cxnLst>
                    <a:cxn ang="0">
                      <a:pos x="436" y="865"/>
                    </a:cxn>
                    <a:cxn ang="0">
                      <a:pos x="492" y="842"/>
                    </a:cxn>
                    <a:cxn ang="0">
                      <a:pos x="538" y="803"/>
                    </a:cxn>
                    <a:cxn ang="0">
                      <a:pos x="574" y="751"/>
                    </a:cxn>
                    <a:cxn ang="0">
                      <a:pos x="599" y="688"/>
                    </a:cxn>
                    <a:cxn ang="0">
                      <a:pos x="613" y="615"/>
                    </a:cxn>
                    <a:cxn ang="0">
                      <a:pos x="616" y="536"/>
                    </a:cxn>
                    <a:cxn ang="0">
                      <a:pos x="608" y="452"/>
                    </a:cxn>
                    <a:cxn ang="0">
                      <a:pos x="587" y="363"/>
                    </a:cxn>
                    <a:cxn ang="0">
                      <a:pos x="573" y="319"/>
                    </a:cxn>
                    <a:cxn ang="0">
                      <a:pos x="538" y="239"/>
                    </a:cxn>
                    <a:cxn ang="0">
                      <a:pos x="495" y="168"/>
                    </a:cxn>
                    <a:cxn ang="0">
                      <a:pos x="445" y="107"/>
                    </a:cxn>
                    <a:cxn ang="0">
                      <a:pos x="391" y="58"/>
                    </a:cxn>
                    <a:cxn ang="0">
                      <a:pos x="334" y="23"/>
                    </a:cxn>
                    <a:cxn ang="0">
                      <a:pos x="273" y="4"/>
                    </a:cxn>
                    <a:cxn ang="0">
                      <a:pos x="212" y="1"/>
                    </a:cxn>
                    <a:cxn ang="0">
                      <a:pos x="181" y="6"/>
                    </a:cxn>
                    <a:cxn ang="0">
                      <a:pos x="124" y="29"/>
                    </a:cxn>
                    <a:cxn ang="0">
                      <a:pos x="77" y="67"/>
                    </a:cxn>
                    <a:cxn ang="0">
                      <a:pos x="41" y="119"/>
                    </a:cxn>
                    <a:cxn ang="0">
                      <a:pos x="17" y="182"/>
                    </a:cxn>
                    <a:cxn ang="0">
                      <a:pos x="3" y="255"/>
                    </a:cxn>
                    <a:cxn ang="0">
                      <a:pos x="0" y="334"/>
                    </a:cxn>
                    <a:cxn ang="0">
                      <a:pos x="10" y="419"/>
                    </a:cxn>
                    <a:cxn ang="0">
                      <a:pos x="30" y="507"/>
                    </a:cxn>
                    <a:cxn ang="0">
                      <a:pos x="45" y="551"/>
                    </a:cxn>
                    <a:cxn ang="0">
                      <a:pos x="80" y="632"/>
                    </a:cxn>
                    <a:cxn ang="0">
                      <a:pos x="122" y="704"/>
                    </a:cxn>
                    <a:cxn ang="0">
                      <a:pos x="171" y="765"/>
                    </a:cxn>
                    <a:cxn ang="0">
                      <a:pos x="225" y="813"/>
                    </a:cxn>
                    <a:cxn ang="0">
                      <a:pos x="283" y="848"/>
                    </a:cxn>
                    <a:cxn ang="0">
                      <a:pos x="343" y="868"/>
                    </a:cxn>
                    <a:cxn ang="0">
                      <a:pos x="404" y="870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36" y="865"/>
                      </a:ln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3" name="Freeform 27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587" y="0"/>
                    </a:cxn>
                    <a:cxn ang="0">
                      <a:pos x="554" y="1"/>
                    </a:cxn>
                    <a:cxn ang="0">
                      <a:pos x="570" y="0"/>
                    </a:cxn>
                    <a:cxn ang="0">
                      <a:pos x="587" y="2"/>
                    </a:cxn>
                    <a:cxn ang="0">
                      <a:pos x="604" y="11"/>
                    </a:cxn>
                    <a:cxn ang="0">
                      <a:pos x="620" y="22"/>
                    </a:cxn>
                    <a:cxn ang="0">
                      <a:pos x="634" y="37"/>
                    </a:cxn>
                    <a:cxn ang="0">
                      <a:pos x="646" y="56"/>
                    </a:cxn>
                    <a:cxn ang="0">
                      <a:pos x="658" y="77"/>
                    </a:cxn>
                    <a:cxn ang="0">
                      <a:pos x="667" y="100"/>
                    </a:cxn>
                    <a:cxn ang="0">
                      <a:pos x="673" y="125"/>
                    </a:cxn>
                    <a:cxn ang="0">
                      <a:pos x="675" y="149"/>
                    </a:cxn>
                    <a:cxn ang="0">
                      <a:pos x="674" y="171"/>
                    </a:cxn>
                    <a:cxn ang="0">
                      <a:pos x="670" y="191"/>
                    </a:cxn>
                    <a:cxn ang="0">
                      <a:pos x="663" y="210"/>
                    </a:cxn>
                    <a:cxn ang="0">
                      <a:pos x="653" y="224"/>
                    </a:cxn>
                    <a:cxn ang="0">
                      <a:pos x="640" y="235"/>
                    </a:cxn>
                    <a:cxn ang="0">
                      <a:pos x="625" y="241"/>
                    </a:cxn>
                    <a:cxn ang="0">
                      <a:pos x="39" y="305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4" name="Freeform 28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587" y="0"/>
                    </a:cxn>
                    <a:cxn ang="0">
                      <a:pos x="554" y="1"/>
                    </a:cxn>
                    <a:cxn ang="0">
                      <a:pos x="554" y="1"/>
                    </a:cxn>
                    <a:cxn ang="0">
                      <a:pos x="570" y="0"/>
                    </a:cxn>
                    <a:cxn ang="0">
                      <a:pos x="587" y="2"/>
                    </a:cxn>
                    <a:cxn ang="0">
                      <a:pos x="604" y="11"/>
                    </a:cxn>
                    <a:cxn ang="0">
                      <a:pos x="620" y="22"/>
                    </a:cxn>
                    <a:cxn ang="0">
                      <a:pos x="634" y="37"/>
                    </a:cxn>
                    <a:cxn ang="0">
                      <a:pos x="646" y="56"/>
                    </a:cxn>
                    <a:cxn ang="0">
                      <a:pos x="658" y="77"/>
                    </a:cxn>
                    <a:cxn ang="0">
                      <a:pos x="667" y="100"/>
                    </a:cxn>
                    <a:cxn ang="0">
                      <a:pos x="667" y="100"/>
                    </a:cxn>
                    <a:cxn ang="0">
                      <a:pos x="673" y="125"/>
                    </a:cxn>
                    <a:cxn ang="0">
                      <a:pos x="675" y="149"/>
                    </a:cxn>
                    <a:cxn ang="0">
                      <a:pos x="674" y="171"/>
                    </a:cxn>
                    <a:cxn ang="0">
                      <a:pos x="670" y="191"/>
                    </a:cxn>
                    <a:cxn ang="0">
                      <a:pos x="663" y="210"/>
                    </a:cxn>
                    <a:cxn ang="0">
                      <a:pos x="653" y="224"/>
                    </a:cxn>
                    <a:cxn ang="0">
                      <a:pos x="640" y="235"/>
                    </a:cxn>
                    <a:cxn ang="0">
                      <a:pos x="625" y="241"/>
                    </a:cxn>
                    <a:cxn ang="0">
                      <a:pos x="39" y="305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6" name="Freeform 30"/>
                <p:cNvSpPr>
                  <a:spLocks noChangeAspect="1"/>
                </p:cNvSpPr>
                <p:nvPr/>
              </p:nvSpPr>
              <p:spPr bwMode="auto">
                <a:xfrm>
                  <a:off x="547" y="1536"/>
                  <a:ext cx="969" cy="869"/>
                </a:xfrm>
                <a:custGeom>
                  <a:avLst/>
                  <a:gdLst/>
                  <a:ahLst/>
                  <a:cxnLst>
                    <a:cxn ang="0">
                      <a:pos x="57" y="3225"/>
                    </a:cxn>
                    <a:cxn ang="0">
                      <a:pos x="946" y="2776"/>
                    </a:cxn>
                    <a:cxn ang="0">
                      <a:pos x="3121" y="502"/>
                    </a:cxn>
                    <a:cxn ang="0">
                      <a:pos x="4829" y="13"/>
                    </a:cxn>
                    <a:cxn ang="0">
                      <a:pos x="4836" y="333"/>
                    </a:cxn>
                    <a:cxn ang="0">
                      <a:pos x="4803" y="338"/>
                    </a:cxn>
                    <a:cxn ang="0">
                      <a:pos x="4729" y="349"/>
                    </a:cxn>
                    <a:cxn ang="0">
                      <a:pos x="4642" y="363"/>
                    </a:cxn>
                    <a:cxn ang="0">
                      <a:pos x="4547" y="380"/>
                    </a:cxn>
                    <a:cxn ang="0">
                      <a:pos x="4444" y="403"/>
                    </a:cxn>
                    <a:cxn ang="0">
                      <a:pos x="4333" y="432"/>
                    </a:cxn>
                    <a:cxn ang="0">
                      <a:pos x="4219" y="468"/>
                    </a:cxn>
                    <a:cxn ang="0">
                      <a:pos x="4100" y="515"/>
                    </a:cxn>
                    <a:cxn ang="0">
                      <a:pos x="3979" y="572"/>
                    </a:cxn>
                    <a:cxn ang="0">
                      <a:pos x="3858" y="642"/>
                    </a:cxn>
                    <a:cxn ang="0">
                      <a:pos x="3738" y="724"/>
                    </a:cxn>
                    <a:cxn ang="0">
                      <a:pos x="3620" y="822"/>
                    </a:cxn>
                    <a:cxn ang="0">
                      <a:pos x="3507" y="935"/>
                    </a:cxn>
                    <a:cxn ang="0">
                      <a:pos x="3398" y="1066"/>
                    </a:cxn>
                    <a:cxn ang="0">
                      <a:pos x="3299" y="1217"/>
                    </a:cxn>
                    <a:cxn ang="0">
                      <a:pos x="3206" y="1387"/>
                    </a:cxn>
                    <a:cxn ang="0">
                      <a:pos x="3164" y="1480"/>
                    </a:cxn>
                    <a:cxn ang="0">
                      <a:pos x="3117" y="1573"/>
                    </a:cxn>
                    <a:cxn ang="0">
                      <a:pos x="3066" y="1669"/>
                    </a:cxn>
                    <a:cxn ang="0">
                      <a:pos x="3015" y="1765"/>
                    </a:cxn>
                    <a:cxn ang="0">
                      <a:pos x="2961" y="1863"/>
                    </a:cxn>
                    <a:cxn ang="0">
                      <a:pos x="2906" y="1959"/>
                    </a:cxn>
                    <a:cxn ang="0">
                      <a:pos x="2854" y="2053"/>
                    </a:cxn>
                    <a:cxn ang="0">
                      <a:pos x="2801" y="2144"/>
                    </a:cxn>
                    <a:cxn ang="0">
                      <a:pos x="2750" y="2230"/>
                    </a:cxn>
                    <a:cxn ang="0">
                      <a:pos x="2702" y="2310"/>
                    </a:cxn>
                    <a:cxn ang="0">
                      <a:pos x="2659" y="2383"/>
                    </a:cxn>
                    <a:cxn ang="0">
                      <a:pos x="2619" y="2448"/>
                    </a:cxn>
                    <a:cxn ang="0">
                      <a:pos x="2585" y="2505"/>
                    </a:cxn>
                    <a:cxn ang="0">
                      <a:pos x="2556" y="2550"/>
                    </a:cxn>
                    <a:cxn ang="0">
                      <a:pos x="2536" y="2584"/>
                    </a:cxn>
                    <a:cxn ang="0">
                      <a:pos x="2523" y="2606"/>
                    </a:cxn>
                    <a:cxn ang="0">
                      <a:pos x="2518" y="2613"/>
                    </a:cxn>
                    <a:cxn ang="0">
                      <a:pos x="1548" y="4343"/>
                    </a:cxn>
                    <a:cxn ang="0">
                      <a:pos x="361" y="3933"/>
                    </a:cxn>
                    <a:cxn ang="0">
                      <a:pos x="50" y="3241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7" name="Freeform 31"/>
                <p:cNvSpPr>
                  <a:spLocks noChangeAspect="1"/>
                </p:cNvSpPr>
                <p:nvPr/>
              </p:nvSpPr>
              <p:spPr bwMode="auto">
                <a:xfrm>
                  <a:off x="429" y="1510"/>
                  <a:ext cx="1505" cy="938"/>
                </a:xfrm>
                <a:custGeom>
                  <a:avLst/>
                  <a:gdLst/>
                  <a:ahLst/>
                  <a:cxnLst>
                    <a:cxn ang="0">
                      <a:pos x="4901" y="330"/>
                    </a:cxn>
                    <a:cxn ang="0">
                      <a:pos x="3986" y="732"/>
                    </a:cxn>
                    <a:cxn ang="0">
                      <a:pos x="3130" y="1509"/>
                    </a:cxn>
                    <a:cxn ang="0">
                      <a:pos x="2415" y="2276"/>
                    </a:cxn>
                    <a:cxn ang="0">
                      <a:pos x="1815" y="2882"/>
                    </a:cxn>
                    <a:cxn ang="0">
                      <a:pos x="1452" y="3198"/>
                    </a:cxn>
                    <a:cxn ang="0">
                      <a:pos x="1008" y="3269"/>
                    </a:cxn>
                    <a:cxn ang="0">
                      <a:pos x="451" y="3276"/>
                    </a:cxn>
                    <a:cxn ang="0">
                      <a:pos x="180" y="3267"/>
                    </a:cxn>
                    <a:cxn ang="0">
                      <a:pos x="471" y="3410"/>
                    </a:cxn>
                    <a:cxn ang="0">
                      <a:pos x="1053" y="3382"/>
                    </a:cxn>
                    <a:cxn ang="0">
                      <a:pos x="1473" y="3279"/>
                    </a:cxn>
                    <a:cxn ang="0">
                      <a:pos x="1946" y="2798"/>
                    </a:cxn>
                    <a:cxn ang="0">
                      <a:pos x="2251" y="2477"/>
                    </a:cxn>
                    <a:cxn ang="0">
                      <a:pos x="2700" y="2040"/>
                    </a:cxn>
                    <a:cxn ang="0">
                      <a:pos x="3048" y="1698"/>
                    </a:cxn>
                    <a:cxn ang="0">
                      <a:pos x="2890" y="1918"/>
                    </a:cxn>
                    <a:cxn ang="0">
                      <a:pos x="2553" y="2334"/>
                    </a:cxn>
                    <a:cxn ang="0">
                      <a:pos x="2302" y="2627"/>
                    </a:cxn>
                    <a:cxn ang="0">
                      <a:pos x="1894" y="3048"/>
                    </a:cxn>
                    <a:cxn ang="0">
                      <a:pos x="1382" y="3397"/>
                    </a:cxn>
                    <a:cxn ang="0">
                      <a:pos x="724" y="3608"/>
                    </a:cxn>
                    <a:cxn ang="0">
                      <a:pos x="138" y="3796"/>
                    </a:cxn>
                    <a:cxn ang="0">
                      <a:pos x="214" y="3942"/>
                    </a:cxn>
                    <a:cxn ang="0">
                      <a:pos x="893" y="3699"/>
                    </a:cxn>
                    <a:cxn ang="0">
                      <a:pos x="1600" y="3382"/>
                    </a:cxn>
                    <a:cxn ang="0">
                      <a:pos x="1974" y="3035"/>
                    </a:cxn>
                    <a:cxn ang="0">
                      <a:pos x="2278" y="2681"/>
                    </a:cxn>
                    <a:cxn ang="0">
                      <a:pos x="2627" y="2303"/>
                    </a:cxn>
                    <a:cxn ang="0">
                      <a:pos x="3039" y="1844"/>
                    </a:cxn>
                    <a:cxn ang="0">
                      <a:pos x="3235" y="1623"/>
                    </a:cxn>
                    <a:cxn ang="0">
                      <a:pos x="2941" y="2016"/>
                    </a:cxn>
                    <a:cxn ang="0">
                      <a:pos x="2615" y="2458"/>
                    </a:cxn>
                    <a:cxn ang="0">
                      <a:pos x="2359" y="2789"/>
                    </a:cxn>
                    <a:cxn ang="0">
                      <a:pos x="1681" y="3471"/>
                    </a:cxn>
                    <a:cxn ang="0">
                      <a:pos x="1009" y="3934"/>
                    </a:cxn>
                    <a:cxn ang="0">
                      <a:pos x="738" y="4314"/>
                    </a:cxn>
                    <a:cxn ang="0">
                      <a:pos x="1326" y="3850"/>
                    </a:cxn>
                    <a:cxn ang="0">
                      <a:pos x="1992" y="3240"/>
                    </a:cxn>
                    <a:cxn ang="0">
                      <a:pos x="2502" y="2639"/>
                    </a:cxn>
                    <a:cxn ang="0">
                      <a:pos x="2879" y="2208"/>
                    </a:cxn>
                    <a:cxn ang="0">
                      <a:pos x="3231" y="1806"/>
                    </a:cxn>
                    <a:cxn ang="0">
                      <a:pos x="3243" y="1818"/>
                    </a:cxn>
                    <a:cxn ang="0">
                      <a:pos x="2887" y="2317"/>
                    </a:cxn>
                    <a:cxn ang="0">
                      <a:pos x="2605" y="2699"/>
                    </a:cxn>
                    <a:cxn ang="0">
                      <a:pos x="2436" y="2898"/>
                    </a:cxn>
                    <a:cxn ang="0">
                      <a:pos x="2166" y="3207"/>
                    </a:cxn>
                    <a:cxn ang="0">
                      <a:pos x="1966" y="3498"/>
                    </a:cxn>
                    <a:cxn ang="0">
                      <a:pos x="1811" y="4621"/>
                    </a:cxn>
                    <a:cxn ang="0">
                      <a:pos x="1883" y="4166"/>
                    </a:cxn>
                    <a:cxn ang="0">
                      <a:pos x="2028" y="3604"/>
                    </a:cxn>
                    <a:cxn ang="0">
                      <a:pos x="2292" y="3171"/>
                    </a:cxn>
                    <a:cxn ang="0">
                      <a:pos x="2553" y="2803"/>
                    </a:cxn>
                    <a:cxn ang="0">
                      <a:pos x="2837" y="2478"/>
                    </a:cxn>
                    <a:cxn ang="0">
                      <a:pos x="3125" y="2147"/>
                    </a:cxn>
                    <a:cxn ang="0">
                      <a:pos x="3357" y="1858"/>
                    </a:cxn>
                    <a:cxn ang="0">
                      <a:pos x="3942" y="1133"/>
                    </a:cxn>
                    <a:cxn ang="0">
                      <a:pos x="4708" y="544"/>
                    </a:cxn>
                    <a:cxn ang="0">
                      <a:pos x="5701" y="273"/>
                    </a:cxn>
                    <a:cxn ang="0">
                      <a:pos x="6104" y="223"/>
                    </a:cxn>
                    <a:cxn ang="0">
                      <a:pos x="6387" y="216"/>
                    </a:cxn>
                  </a:cxnLst>
                  <a:rect l="0" t="0" r="r" b="b"/>
                  <a:pathLst>
                    <a:path w="7527" h="4689">
                      <a:moveTo>
                        <a:pt x="7527" y="0"/>
                      </a:moveTo>
                      <a:lnTo>
                        <a:pt x="6401" y="49"/>
                      </a:lnTo>
                      <a:lnTo>
                        <a:pt x="5662" y="235"/>
                      </a:lnTo>
                      <a:lnTo>
                        <a:pt x="5561" y="239"/>
                      </a:lnTo>
                      <a:lnTo>
                        <a:pt x="5462" y="245"/>
                      </a:lnTo>
                      <a:lnTo>
                        <a:pt x="5365" y="253"/>
                      </a:lnTo>
                      <a:lnTo>
                        <a:pt x="5268" y="263"/>
                      </a:lnTo>
                      <a:lnTo>
                        <a:pt x="5174" y="276"/>
                      </a:lnTo>
                      <a:lnTo>
                        <a:pt x="5082" y="292"/>
                      </a:lnTo>
                      <a:lnTo>
                        <a:pt x="4990" y="309"/>
                      </a:lnTo>
                      <a:lnTo>
                        <a:pt x="4901" y="330"/>
                      </a:lnTo>
                      <a:lnTo>
                        <a:pt x="4814" y="353"/>
                      </a:lnTo>
                      <a:lnTo>
                        <a:pt x="4726" y="378"/>
                      </a:lnTo>
                      <a:lnTo>
                        <a:pt x="4640" y="406"/>
                      </a:lnTo>
                      <a:lnTo>
                        <a:pt x="4555" y="436"/>
                      </a:lnTo>
                      <a:lnTo>
                        <a:pt x="4472" y="470"/>
                      </a:lnTo>
                      <a:lnTo>
                        <a:pt x="4389" y="507"/>
                      </a:lnTo>
                      <a:lnTo>
                        <a:pt x="4307" y="545"/>
                      </a:lnTo>
                      <a:lnTo>
                        <a:pt x="4225" y="588"/>
                      </a:lnTo>
                      <a:lnTo>
                        <a:pt x="4145" y="633"/>
                      </a:lnTo>
                      <a:lnTo>
                        <a:pt x="4065" y="681"/>
                      </a:lnTo>
                      <a:lnTo>
                        <a:pt x="3986" y="732"/>
                      </a:lnTo>
                      <a:lnTo>
                        <a:pt x="3908" y="787"/>
                      </a:lnTo>
                      <a:lnTo>
                        <a:pt x="3828" y="844"/>
                      </a:lnTo>
                      <a:lnTo>
                        <a:pt x="3751" y="905"/>
                      </a:lnTo>
                      <a:lnTo>
                        <a:pt x="3673" y="968"/>
                      </a:lnTo>
                      <a:lnTo>
                        <a:pt x="3595" y="1036"/>
                      </a:lnTo>
                      <a:lnTo>
                        <a:pt x="3518" y="1106"/>
                      </a:lnTo>
                      <a:lnTo>
                        <a:pt x="3441" y="1179"/>
                      </a:lnTo>
                      <a:lnTo>
                        <a:pt x="3363" y="1256"/>
                      </a:lnTo>
                      <a:lnTo>
                        <a:pt x="3286" y="1338"/>
                      </a:lnTo>
                      <a:lnTo>
                        <a:pt x="3208" y="1421"/>
                      </a:lnTo>
                      <a:lnTo>
                        <a:pt x="3130" y="1509"/>
                      </a:lnTo>
                      <a:lnTo>
                        <a:pt x="3051" y="1601"/>
                      </a:lnTo>
                      <a:lnTo>
                        <a:pt x="2972" y="1696"/>
                      </a:lnTo>
                      <a:lnTo>
                        <a:pt x="2911" y="1760"/>
                      </a:lnTo>
                      <a:lnTo>
                        <a:pt x="2848" y="1825"/>
                      </a:lnTo>
                      <a:lnTo>
                        <a:pt x="2786" y="1891"/>
                      </a:lnTo>
                      <a:lnTo>
                        <a:pt x="2723" y="1955"/>
                      </a:lnTo>
                      <a:lnTo>
                        <a:pt x="2660" y="2021"/>
                      </a:lnTo>
                      <a:lnTo>
                        <a:pt x="2599" y="2085"/>
                      </a:lnTo>
                      <a:lnTo>
                        <a:pt x="2537" y="2149"/>
                      </a:lnTo>
                      <a:lnTo>
                        <a:pt x="2475" y="2214"/>
                      </a:lnTo>
                      <a:lnTo>
                        <a:pt x="2415" y="2276"/>
                      </a:lnTo>
                      <a:lnTo>
                        <a:pt x="2355" y="2339"/>
                      </a:lnTo>
                      <a:lnTo>
                        <a:pt x="2295" y="2399"/>
                      </a:lnTo>
                      <a:lnTo>
                        <a:pt x="2237" y="2460"/>
                      </a:lnTo>
                      <a:lnTo>
                        <a:pt x="2179" y="2518"/>
                      </a:lnTo>
                      <a:lnTo>
                        <a:pt x="2123" y="2575"/>
                      </a:lnTo>
                      <a:lnTo>
                        <a:pt x="2067" y="2631"/>
                      </a:lnTo>
                      <a:lnTo>
                        <a:pt x="2015" y="2686"/>
                      </a:lnTo>
                      <a:lnTo>
                        <a:pt x="1962" y="2738"/>
                      </a:lnTo>
                      <a:lnTo>
                        <a:pt x="1911" y="2788"/>
                      </a:lnTo>
                      <a:lnTo>
                        <a:pt x="1862" y="2836"/>
                      </a:lnTo>
                      <a:lnTo>
                        <a:pt x="1815" y="2882"/>
                      </a:lnTo>
                      <a:lnTo>
                        <a:pt x="1770" y="2926"/>
                      </a:lnTo>
                      <a:lnTo>
                        <a:pt x="1727" y="2967"/>
                      </a:lnTo>
                      <a:lnTo>
                        <a:pt x="1686" y="3005"/>
                      </a:lnTo>
                      <a:lnTo>
                        <a:pt x="1648" y="3040"/>
                      </a:lnTo>
                      <a:lnTo>
                        <a:pt x="1612" y="3073"/>
                      </a:lnTo>
                      <a:lnTo>
                        <a:pt x="1578" y="3102"/>
                      </a:lnTo>
                      <a:lnTo>
                        <a:pt x="1547" y="3128"/>
                      </a:lnTo>
                      <a:lnTo>
                        <a:pt x="1519" y="3150"/>
                      </a:lnTo>
                      <a:lnTo>
                        <a:pt x="1494" y="3170"/>
                      </a:lnTo>
                      <a:lnTo>
                        <a:pt x="1471" y="3185"/>
                      </a:lnTo>
                      <a:lnTo>
                        <a:pt x="1452" y="3198"/>
                      </a:lnTo>
                      <a:lnTo>
                        <a:pt x="1436" y="3205"/>
                      </a:lnTo>
                      <a:lnTo>
                        <a:pt x="1405" y="3215"/>
                      </a:lnTo>
                      <a:lnTo>
                        <a:pt x="1371" y="3224"/>
                      </a:lnTo>
                      <a:lnTo>
                        <a:pt x="1334" y="3233"/>
                      </a:lnTo>
                      <a:lnTo>
                        <a:pt x="1293" y="3240"/>
                      </a:lnTo>
                      <a:lnTo>
                        <a:pt x="1251" y="3246"/>
                      </a:lnTo>
                      <a:lnTo>
                        <a:pt x="1205" y="3252"/>
                      </a:lnTo>
                      <a:lnTo>
                        <a:pt x="1158" y="3258"/>
                      </a:lnTo>
                      <a:lnTo>
                        <a:pt x="1109" y="3262"/>
                      </a:lnTo>
                      <a:lnTo>
                        <a:pt x="1059" y="3266"/>
                      </a:lnTo>
                      <a:lnTo>
                        <a:pt x="1008" y="3269"/>
                      </a:lnTo>
                      <a:lnTo>
                        <a:pt x="956" y="3272"/>
                      </a:lnTo>
                      <a:lnTo>
                        <a:pt x="903" y="3274"/>
                      </a:lnTo>
                      <a:lnTo>
                        <a:pt x="850" y="3275"/>
                      </a:lnTo>
                      <a:lnTo>
                        <a:pt x="797" y="3276"/>
                      </a:lnTo>
                      <a:lnTo>
                        <a:pt x="744" y="3278"/>
                      </a:lnTo>
                      <a:lnTo>
                        <a:pt x="693" y="3278"/>
                      </a:lnTo>
                      <a:lnTo>
                        <a:pt x="641" y="3278"/>
                      </a:lnTo>
                      <a:lnTo>
                        <a:pt x="592" y="3278"/>
                      </a:lnTo>
                      <a:lnTo>
                        <a:pt x="542" y="3278"/>
                      </a:lnTo>
                      <a:lnTo>
                        <a:pt x="497" y="3276"/>
                      </a:lnTo>
                      <a:lnTo>
                        <a:pt x="451" y="3276"/>
                      </a:lnTo>
                      <a:lnTo>
                        <a:pt x="409" y="3275"/>
                      </a:lnTo>
                      <a:lnTo>
                        <a:pt x="369" y="3274"/>
                      </a:lnTo>
                      <a:lnTo>
                        <a:pt x="333" y="3273"/>
                      </a:lnTo>
                      <a:lnTo>
                        <a:pt x="299" y="3272"/>
                      </a:lnTo>
                      <a:lnTo>
                        <a:pt x="269" y="3270"/>
                      </a:lnTo>
                      <a:lnTo>
                        <a:pt x="244" y="3269"/>
                      </a:lnTo>
                      <a:lnTo>
                        <a:pt x="221" y="3269"/>
                      </a:lnTo>
                      <a:lnTo>
                        <a:pt x="204" y="3268"/>
                      </a:lnTo>
                      <a:lnTo>
                        <a:pt x="191" y="3267"/>
                      </a:lnTo>
                      <a:lnTo>
                        <a:pt x="183" y="3267"/>
                      </a:lnTo>
                      <a:lnTo>
                        <a:pt x="180" y="3267"/>
                      </a:lnTo>
                      <a:lnTo>
                        <a:pt x="21" y="3410"/>
                      </a:lnTo>
                      <a:lnTo>
                        <a:pt x="57" y="3410"/>
                      </a:lnTo>
                      <a:lnTo>
                        <a:pt x="96" y="3410"/>
                      </a:lnTo>
                      <a:lnTo>
                        <a:pt x="136" y="3410"/>
                      </a:lnTo>
                      <a:lnTo>
                        <a:pt x="179" y="3410"/>
                      </a:lnTo>
                      <a:lnTo>
                        <a:pt x="223" y="3411"/>
                      </a:lnTo>
                      <a:lnTo>
                        <a:pt x="270" y="3411"/>
                      </a:lnTo>
                      <a:lnTo>
                        <a:pt x="320" y="3411"/>
                      </a:lnTo>
                      <a:lnTo>
                        <a:pt x="369" y="3411"/>
                      </a:lnTo>
                      <a:lnTo>
                        <a:pt x="420" y="3410"/>
                      </a:lnTo>
                      <a:lnTo>
                        <a:pt x="471" y="3410"/>
                      </a:lnTo>
                      <a:lnTo>
                        <a:pt x="524" y="3410"/>
                      </a:lnTo>
                      <a:lnTo>
                        <a:pt x="578" y="3409"/>
                      </a:lnTo>
                      <a:lnTo>
                        <a:pt x="631" y="3407"/>
                      </a:lnTo>
                      <a:lnTo>
                        <a:pt x="685" y="3405"/>
                      </a:lnTo>
                      <a:lnTo>
                        <a:pt x="739" y="3404"/>
                      </a:lnTo>
                      <a:lnTo>
                        <a:pt x="794" y="3401"/>
                      </a:lnTo>
                      <a:lnTo>
                        <a:pt x="848" y="3399"/>
                      </a:lnTo>
                      <a:lnTo>
                        <a:pt x="901" y="3395"/>
                      </a:lnTo>
                      <a:lnTo>
                        <a:pt x="952" y="3392"/>
                      </a:lnTo>
                      <a:lnTo>
                        <a:pt x="1004" y="3387"/>
                      </a:lnTo>
                      <a:lnTo>
                        <a:pt x="1053" y="3382"/>
                      </a:lnTo>
                      <a:lnTo>
                        <a:pt x="1103" y="3376"/>
                      </a:lnTo>
                      <a:lnTo>
                        <a:pt x="1150" y="3370"/>
                      </a:lnTo>
                      <a:lnTo>
                        <a:pt x="1195" y="3364"/>
                      </a:lnTo>
                      <a:lnTo>
                        <a:pt x="1239" y="3355"/>
                      </a:lnTo>
                      <a:lnTo>
                        <a:pt x="1281" y="3347"/>
                      </a:lnTo>
                      <a:lnTo>
                        <a:pt x="1319" y="3338"/>
                      </a:lnTo>
                      <a:lnTo>
                        <a:pt x="1357" y="3329"/>
                      </a:lnTo>
                      <a:lnTo>
                        <a:pt x="1390" y="3318"/>
                      </a:lnTo>
                      <a:lnTo>
                        <a:pt x="1422" y="3306"/>
                      </a:lnTo>
                      <a:lnTo>
                        <a:pt x="1449" y="3292"/>
                      </a:lnTo>
                      <a:lnTo>
                        <a:pt x="1473" y="3279"/>
                      </a:lnTo>
                      <a:lnTo>
                        <a:pt x="1521" y="3238"/>
                      </a:lnTo>
                      <a:lnTo>
                        <a:pt x="1569" y="3195"/>
                      </a:lnTo>
                      <a:lnTo>
                        <a:pt x="1616" y="3151"/>
                      </a:lnTo>
                      <a:lnTo>
                        <a:pt x="1662" y="3107"/>
                      </a:lnTo>
                      <a:lnTo>
                        <a:pt x="1707" y="3062"/>
                      </a:lnTo>
                      <a:lnTo>
                        <a:pt x="1751" y="3016"/>
                      </a:lnTo>
                      <a:lnTo>
                        <a:pt x="1793" y="2971"/>
                      </a:lnTo>
                      <a:lnTo>
                        <a:pt x="1834" y="2926"/>
                      </a:lnTo>
                      <a:lnTo>
                        <a:pt x="1873" y="2882"/>
                      </a:lnTo>
                      <a:lnTo>
                        <a:pt x="1910" y="2840"/>
                      </a:lnTo>
                      <a:lnTo>
                        <a:pt x="1946" y="2798"/>
                      </a:lnTo>
                      <a:lnTo>
                        <a:pt x="1978" y="2760"/>
                      </a:lnTo>
                      <a:lnTo>
                        <a:pt x="2010" y="2723"/>
                      </a:lnTo>
                      <a:lnTo>
                        <a:pt x="2039" y="2690"/>
                      </a:lnTo>
                      <a:lnTo>
                        <a:pt x="2064" y="2659"/>
                      </a:lnTo>
                      <a:lnTo>
                        <a:pt x="2088" y="2632"/>
                      </a:lnTo>
                      <a:lnTo>
                        <a:pt x="2108" y="2614"/>
                      </a:lnTo>
                      <a:lnTo>
                        <a:pt x="2131" y="2592"/>
                      </a:lnTo>
                      <a:lnTo>
                        <a:pt x="2158" y="2567"/>
                      </a:lnTo>
                      <a:lnTo>
                        <a:pt x="2187" y="2540"/>
                      </a:lnTo>
                      <a:lnTo>
                        <a:pt x="2218" y="2510"/>
                      </a:lnTo>
                      <a:lnTo>
                        <a:pt x="2251" y="2477"/>
                      </a:lnTo>
                      <a:lnTo>
                        <a:pt x="2288" y="2442"/>
                      </a:lnTo>
                      <a:lnTo>
                        <a:pt x="2325" y="2405"/>
                      </a:lnTo>
                      <a:lnTo>
                        <a:pt x="2365" y="2368"/>
                      </a:lnTo>
                      <a:lnTo>
                        <a:pt x="2404" y="2329"/>
                      </a:lnTo>
                      <a:lnTo>
                        <a:pt x="2445" y="2289"/>
                      </a:lnTo>
                      <a:lnTo>
                        <a:pt x="2487" y="2248"/>
                      </a:lnTo>
                      <a:lnTo>
                        <a:pt x="2531" y="2206"/>
                      </a:lnTo>
                      <a:lnTo>
                        <a:pt x="2573" y="2164"/>
                      </a:lnTo>
                      <a:lnTo>
                        <a:pt x="2616" y="2123"/>
                      </a:lnTo>
                      <a:lnTo>
                        <a:pt x="2658" y="2081"/>
                      </a:lnTo>
                      <a:lnTo>
                        <a:pt x="2700" y="2040"/>
                      </a:lnTo>
                      <a:lnTo>
                        <a:pt x="2741" y="2000"/>
                      </a:lnTo>
                      <a:lnTo>
                        <a:pt x="2781" y="1961"/>
                      </a:lnTo>
                      <a:lnTo>
                        <a:pt x="2819" y="1924"/>
                      </a:lnTo>
                      <a:lnTo>
                        <a:pt x="2855" y="1887"/>
                      </a:lnTo>
                      <a:lnTo>
                        <a:pt x="2891" y="1852"/>
                      </a:lnTo>
                      <a:lnTo>
                        <a:pt x="2924" y="1821"/>
                      </a:lnTo>
                      <a:lnTo>
                        <a:pt x="2954" y="1790"/>
                      </a:lnTo>
                      <a:lnTo>
                        <a:pt x="2983" y="1762"/>
                      </a:lnTo>
                      <a:lnTo>
                        <a:pt x="3007" y="1738"/>
                      </a:lnTo>
                      <a:lnTo>
                        <a:pt x="3030" y="1716"/>
                      </a:lnTo>
                      <a:lnTo>
                        <a:pt x="3048" y="1698"/>
                      </a:lnTo>
                      <a:lnTo>
                        <a:pt x="3062" y="1683"/>
                      </a:lnTo>
                      <a:lnTo>
                        <a:pt x="3073" y="1673"/>
                      </a:lnTo>
                      <a:lnTo>
                        <a:pt x="3080" y="1666"/>
                      </a:lnTo>
                      <a:lnTo>
                        <a:pt x="3083" y="1664"/>
                      </a:lnTo>
                      <a:lnTo>
                        <a:pt x="3059" y="1698"/>
                      </a:lnTo>
                      <a:lnTo>
                        <a:pt x="3032" y="1733"/>
                      </a:lnTo>
                      <a:lnTo>
                        <a:pt x="3006" y="1768"/>
                      </a:lnTo>
                      <a:lnTo>
                        <a:pt x="2978" y="1805"/>
                      </a:lnTo>
                      <a:lnTo>
                        <a:pt x="2949" y="1842"/>
                      </a:lnTo>
                      <a:lnTo>
                        <a:pt x="2920" y="1880"/>
                      </a:lnTo>
                      <a:lnTo>
                        <a:pt x="2890" y="1918"/>
                      </a:lnTo>
                      <a:lnTo>
                        <a:pt x="2860" y="1956"/>
                      </a:lnTo>
                      <a:lnTo>
                        <a:pt x="2829" y="1995"/>
                      </a:lnTo>
                      <a:lnTo>
                        <a:pt x="2799" y="2034"/>
                      </a:lnTo>
                      <a:lnTo>
                        <a:pt x="2768" y="2073"/>
                      </a:lnTo>
                      <a:lnTo>
                        <a:pt x="2736" y="2112"/>
                      </a:lnTo>
                      <a:lnTo>
                        <a:pt x="2705" y="2149"/>
                      </a:lnTo>
                      <a:lnTo>
                        <a:pt x="2674" y="2188"/>
                      </a:lnTo>
                      <a:lnTo>
                        <a:pt x="2642" y="2226"/>
                      </a:lnTo>
                      <a:lnTo>
                        <a:pt x="2612" y="2262"/>
                      </a:lnTo>
                      <a:lnTo>
                        <a:pt x="2582" y="2299"/>
                      </a:lnTo>
                      <a:lnTo>
                        <a:pt x="2553" y="2334"/>
                      </a:lnTo>
                      <a:lnTo>
                        <a:pt x="2525" y="2368"/>
                      </a:lnTo>
                      <a:lnTo>
                        <a:pt x="2497" y="2400"/>
                      </a:lnTo>
                      <a:lnTo>
                        <a:pt x="2470" y="2432"/>
                      </a:lnTo>
                      <a:lnTo>
                        <a:pt x="2444" y="2462"/>
                      </a:lnTo>
                      <a:lnTo>
                        <a:pt x="2420" y="2491"/>
                      </a:lnTo>
                      <a:lnTo>
                        <a:pt x="2396" y="2519"/>
                      </a:lnTo>
                      <a:lnTo>
                        <a:pt x="2374" y="2545"/>
                      </a:lnTo>
                      <a:lnTo>
                        <a:pt x="2354" y="2568"/>
                      </a:lnTo>
                      <a:lnTo>
                        <a:pt x="2334" y="2590"/>
                      </a:lnTo>
                      <a:lnTo>
                        <a:pt x="2318" y="2610"/>
                      </a:lnTo>
                      <a:lnTo>
                        <a:pt x="2302" y="2627"/>
                      </a:lnTo>
                      <a:lnTo>
                        <a:pt x="2289" y="2643"/>
                      </a:lnTo>
                      <a:lnTo>
                        <a:pt x="2278" y="2656"/>
                      </a:lnTo>
                      <a:lnTo>
                        <a:pt x="2268" y="2666"/>
                      </a:lnTo>
                      <a:lnTo>
                        <a:pt x="2230" y="2704"/>
                      </a:lnTo>
                      <a:lnTo>
                        <a:pt x="2188" y="2746"/>
                      </a:lnTo>
                      <a:lnTo>
                        <a:pt x="2143" y="2791"/>
                      </a:lnTo>
                      <a:lnTo>
                        <a:pt x="2096" y="2841"/>
                      </a:lnTo>
                      <a:lnTo>
                        <a:pt x="2047" y="2892"/>
                      </a:lnTo>
                      <a:lnTo>
                        <a:pt x="1998" y="2944"/>
                      </a:lnTo>
                      <a:lnTo>
                        <a:pt x="1946" y="2996"/>
                      </a:lnTo>
                      <a:lnTo>
                        <a:pt x="1894" y="3048"/>
                      </a:lnTo>
                      <a:lnTo>
                        <a:pt x="1844" y="3101"/>
                      </a:lnTo>
                      <a:lnTo>
                        <a:pt x="1792" y="3149"/>
                      </a:lnTo>
                      <a:lnTo>
                        <a:pt x="1741" y="3195"/>
                      </a:lnTo>
                      <a:lnTo>
                        <a:pt x="1692" y="3238"/>
                      </a:lnTo>
                      <a:lnTo>
                        <a:pt x="1645" y="3275"/>
                      </a:lnTo>
                      <a:lnTo>
                        <a:pt x="1600" y="3307"/>
                      </a:lnTo>
                      <a:lnTo>
                        <a:pt x="1556" y="3333"/>
                      </a:lnTo>
                      <a:lnTo>
                        <a:pt x="1517" y="3352"/>
                      </a:lnTo>
                      <a:lnTo>
                        <a:pt x="1474" y="3365"/>
                      </a:lnTo>
                      <a:lnTo>
                        <a:pt x="1430" y="3380"/>
                      </a:lnTo>
                      <a:lnTo>
                        <a:pt x="1382" y="3397"/>
                      </a:lnTo>
                      <a:lnTo>
                        <a:pt x="1330" y="3412"/>
                      </a:lnTo>
                      <a:lnTo>
                        <a:pt x="1276" y="3430"/>
                      </a:lnTo>
                      <a:lnTo>
                        <a:pt x="1219" y="3449"/>
                      </a:lnTo>
                      <a:lnTo>
                        <a:pt x="1160" y="3467"/>
                      </a:lnTo>
                      <a:lnTo>
                        <a:pt x="1100" y="3486"/>
                      </a:lnTo>
                      <a:lnTo>
                        <a:pt x="1039" y="3507"/>
                      </a:lnTo>
                      <a:lnTo>
                        <a:pt x="978" y="3526"/>
                      </a:lnTo>
                      <a:lnTo>
                        <a:pt x="914" y="3547"/>
                      </a:lnTo>
                      <a:lnTo>
                        <a:pt x="850" y="3568"/>
                      </a:lnTo>
                      <a:lnTo>
                        <a:pt x="788" y="3588"/>
                      </a:lnTo>
                      <a:lnTo>
                        <a:pt x="724" y="3608"/>
                      </a:lnTo>
                      <a:lnTo>
                        <a:pt x="661" y="3628"/>
                      </a:lnTo>
                      <a:lnTo>
                        <a:pt x="600" y="3648"/>
                      </a:lnTo>
                      <a:lnTo>
                        <a:pt x="539" y="3667"/>
                      </a:lnTo>
                      <a:lnTo>
                        <a:pt x="480" y="3686"/>
                      </a:lnTo>
                      <a:lnTo>
                        <a:pt x="423" y="3705"/>
                      </a:lnTo>
                      <a:lnTo>
                        <a:pt x="368" y="3722"/>
                      </a:lnTo>
                      <a:lnTo>
                        <a:pt x="316" y="3739"/>
                      </a:lnTo>
                      <a:lnTo>
                        <a:pt x="267" y="3754"/>
                      </a:lnTo>
                      <a:lnTo>
                        <a:pt x="220" y="3769"/>
                      </a:lnTo>
                      <a:lnTo>
                        <a:pt x="178" y="3782"/>
                      </a:lnTo>
                      <a:lnTo>
                        <a:pt x="138" y="3796"/>
                      </a:lnTo>
                      <a:lnTo>
                        <a:pt x="103" y="3807"/>
                      </a:lnTo>
                      <a:lnTo>
                        <a:pt x="73" y="3816"/>
                      </a:lnTo>
                      <a:lnTo>
                        <a:pt x="48" y="3824"/>
                      </a:lnTo>
                      <a:lnTo>
                        <a:pt x="27" y="3831"/>
                      </a:lnTo>
                      <a:lnTo>
                        <a:pt x="12" y="3836"/>
                      </a:lnTo>
                      <a:lnTo>
                        <a:pt x="3" y="3838"/>
                      </a:lnTo>
                      <a:lnTo>
                        <a:pt x="0" y="3839"/>
                      </a:lnTo>
                      <a:lnTo>
                        <a:pt x="92" y="3986"/>
                      </a:lnTo>
                      <a:lnTo>
                        <a:pt x="128" y="3973"/>
                      </a:lnTo>
                      <a:lnTo>
                        <a:pt x="169" y="3958"/>
                      </a:lnTo>
                      <a:lnTo>
                        <a:pt x="214" y="3942"/>
                      </a:lnTo>
                      <a:lnTo>
                        <a:pt x="263" y="3925"/>
                      </a:lnTo>
                      <a:lnTo>
                        <a:pt x="316" y="3907"/>
                      </a:lnTo>
                      <a:lnTo>
                        <a:pt x="371" y="3888"/>
                      </a:lnTo>
                      <a:lnTo>
                        <a:pt x="430" y="3867"/>
                      </a:lnTo>
                      <a:lnTo>
                        <a:pt x="492" y="3845"/>
                      </a:lnTo>
                      <a:lnTo>
                        <a:pt x="555" y="3824"/>
                      </a:lnTo>
                      <a:lnTo>
                        <a:pt x="620" y="3799"/>
                      </a:lnTo>
                      <a:lnTo>
                        <a:pt x="688" y="3776"/>
                      </a:lnTo>
                      <a:lnTo>
                        <a:pt x="755" y="3751"/>
                      </a:lnTo>
                      <a:lnTo>
                        <a:pt x="825" y="3725"/>
                      </a:lnTo>
                      <a:lnTo>
                        <a:pt x="893" y="3699"/>
                      </a:lnTo>
                      <a:lnTo>
                        <a:pt x="963" y="3672"/>
                      </a:lnTo>
                      <a:lnTo>
                        <a:pt x="1033" y="3645"/>
                      </a:lnTo>
                      <a:lnTo>
                        <a:pt x="1103" y="3617"/>
                      </a:lnTo>
                      <a:lnTo>
                        <a:pt x="1171" y="3588"/>
                      </a:lnTo>
                      <a:lnTo>
                        <a:pt x="1239" y="3560"/>
                      </a:lnTo>
                      <a:lnTo>
                        <a:pt x="1304" y="3531"/>
                      </a:lnTo>
                      <a:lnTo>
                        <a:pt x="1369" y="3501"/>
                      </a:lnTo>
                      <a:lnTo>
                        <a:pt x="1430" y="3472"/>
                      </a:lnTo>
                      <a:lnTo>
                        <a:pt x="1490" y="3443"/>
                      </a:lnTo>
                      <a:lnTo>
                        <a:pt x="1547" y="3412"/>
                      </a:lnTo>
                      <a:lnTo>
                        <a:pt x="1600" y="3382"/>
                      </a:lnTo>
                      <a:lnTo>
                        <a:pt x="1650" y="3353"/>
                      </a:lnTo>
                      <a:lnTo>
                        <a:pt x="1696" y="3323"/>
                      </a:lnTo>
                      <a:lnTo>
                        <a:pt x="1738" y="3293"/>
                      </a:lnTo>
                      <a:lnTo>
                        <a:pt x="1775" y="3264"/>
                      </a:lnTo>
                      <a:lnTo>
                        <a:pt x="1809" y="3234"/>
                      </a:lnTo>
                      <a:lnTo>
                        <a:pt x="1837" y="3206"/>
                      </a:lnTo>
                      <a:lnTo>
                        <a:pt x="1858" y="3177"/>
                      </a:lnTo>
                      <a:lnTo>
                        <a:pt x="1882" y="3147"/>
                      </a:lnTo>
                      <a:lnTo>
                        <a:pt x="1910" y="3111"/>
                      </a:lnTo>
                      <a:lnTo>
                        <a:pt x="1941" y="3075"/>
                      </a:lnTo>
                      <a:lnTo>
                        <a:pt x="1974" y="3035"/>
                      </a:lnTo>
                      <a:lnTo>
                        <a:pt x="2009" y="2994"/>
                      </a:lnTo>
                      <a:lnTo>
                        <a:pt x="2043" y="2952"/>
                      </a:lnTo>
                      <a:lnTo>
                        <a:pt x="2079" y="2911"/>
                      </a:lnTo>
                      <a:lnTo>
                        <a:pt x="2114" y="2870"/>
                      </a:lnTo>
                      <a:lnTo>
                        <a:pt x="2147" y="2831"/>
                      </a:lnTo>
                      <a:lnTo>
                        <a:pt x="2178" y="2795"/>
                      </a:lnTo>
                      <a:lnTo>
                        <a:pt x="2207" y="2762"/>
                      </a:lnTo>
                      <a:lnTo>
                        <a:pt x="2232" y="2734"/>
                      </a:lnTo>
                      <a:lnTo>
                        <a:pt x="2253" y="2710"/>
                      </a:lnTo>
                      <a:lnTo>
                        <a:pt x="2268" y="2693"/>
                      </a:lnTo>
                      <a:lnTo>
                        <a:pt x="2278" y="2681"/>
                      </a:lnTo>
                      <a:lnTo>
                        <a:pt x="2282" y="2677"/>
                      </a:lnTo>
                      <a:lnTo>
                        <a:pt x="2309" y="2648"/>
                      </a:lnTo>
                      <a:lnTo>
                        <a:pt x="2338" y="2618"/>
                      </a:lnTo>
                      <a:lnTo>
                        <a:pt x="2369" y="2584"/>
                      </a:lnTo>
                      <a:lnTo>
                        <a:pt x="2403" y="2548"/>
                      </a:lnTo>
                      <a:lnTo>
                        <a:pt x="2437" y="2511"/>
                      </a:lnTo>
                      <a:lnTo>
                        <a:pt x="2473" y="2472"/>
                      </a:lnTo>
                      <a:lnTo>
                        <a:pt x="2510" y="2431"/>
                      </a:lnTo>
                      <a:lnTo>
                        <a:pt x="2549" y="2390"/>
                      </a:lnTo>
                      <a:lnTo>
                        <a:pt x="2587" y="2347"/>
                      </a:lnTo>
                      <a:lnTo>
                        <a:pt x="2627" y="2303"/>
                      </a:lnTo>
                      <a:lnTo>
                        <a:pt x="2666" y="2260"/>
                      </a:lnTo>
                      <a:lnTo>
                        <a:pt x="2706" y="2216"/>
                      </a:lnTo>
                      <a:lnTo>
                        <a:pt x="2746" y="2171"/>
                      </a:lnTo>
                      <a:lnTo>
                        <a:pt x="2786" y="2128"/>
                      </a:lnTo>
                      <a:lnTo>
                        <a:pt x="2824" y="2084"/>
                      </a:lnTo>
                      <a:lnTo>
                        <a:pt x="2864" y="2040"/>
                      </a:lnTo>
                      <a:lnTo>
                        <a:pt x="2901" y="1999"/>
                      </a:lnTo>
                      <a:lnTo>
                        <a:pt x="2937" y="1958"/>
                      </a:lnTo>
                      <a:lnTo>
                        <a:pt x="2973" y="1918"/>
                      </a:lnTo>
                      <a:lnTo>
                        <a:pt x="3007" y="1880"/>
                      </a:lnTo>
                      <a:lnTo>
                        <a:pt x="3039" y="1844"/>
                      </a:lnTo>
                      <a:lnTo>
                        <a:pt x="3071" y="1808"/>
                      </a:lnTo>
                      <a:lnTo>
                        <a:pt x="3100" y="1777"/>
                      </a:lnTo>
                      <a:lnTo>
                        <a:pt x="3126" y="1747"/>
                      </a:lnTo>
                      <a:lnTo>
                        <a:pt x="3150" y="1720"/>
                      </a:lnTo>
                      <a:lnTo>
                        <a:pt x="3172" y="1696"/>
                      </a:lnTo>
                      <a:lnTo>
                        <a:pt x="3190" y="1674"/>
                      </a:lnTo>
                      <a:lnTo>
                        <a:pt x="3205" y="1656"/>
                      </a:lnTo>
                      <a:lnTo>
                        <a:pt x="3219" y="1642"/>
                      </a:lnTo>
                      <a:lnTo>
                        <a:pt x="3228" y="1631"/>
                      </a:lnTo>
                      <a:lnTo>
                        <a:pt x="3233" y="1625"/>
                      </a:lnTo>
                      <a:lnTo>
                        <a:pt x="3235" y="1623"/>
                      </a:lnTo>
                      <a:lnTo>
                        <a:pt x="3214" y="1651"/>
                      </a:lnTo>
                      <a:lnTo>
                        <a:pt x="3191" y="1681"/>
                      </a:lnTo>
                      <a:lnTo>
                        <a:pt x="3167" y="1713"/>
                      </a:lnTo>
                      <a:lnTo>
                        <a:pt x="3142" y="1747"/>
                      </a:lnTo>
                      <a:lnTo>
                        <a:pt x="3115" y="1782"/>
                      </a:lnTo>
                      <a:lnTo>
                        <a:pt x="3087" y="1818"/>
                      </a:lnTo>
                      <a:lnTo>
                        <a:pt x="3060" y="1856"/>
                      </a:lnTo>
                      <a:lnTo>
                        <a:pt x="3031" y="1895"/>
                      </a:lnTo>
                      <a:lnTo>
                        <a:pt x="3001" y="1935"/>
                      </a:lnTo>
                      <a:lnTo>
                        <a:pt x="2971" y="1975"/>
                      </a:lnTo>
                      <a:lnTo>
                        <a:pt x="2941" y="2016"/>
                      </a:lnTo>
                      <a:lnTo>
                        <a:pt x="2911" y="2058"/>
                      </a:lnTo>
                      <a:lnTo>
                        <a:pt x="2879" y="2100"/>
                      </a:lnTo>
                      <a:lnTo>
                        <a:pt x="2849" y="2142"/>
                      </a:lnTo>
                      <a:lnTo>
                        <a:pt x="2818" y="2183"/>
                      </a:lnTo>
                      <a:lnTo>
                        <a:pt x="2788" y="2225"/>
                      </a:lnTo>
                      <a:lnTo>
                        <a:pt x="2758" y="2266"/>
                      </a:lnTo>
                      <a:lnTo>
                        <a:pt x="2728" y="2306"/>
                      </a:lnTo>
                      <a:lnTo>
                        <a:pt x="2699" y="2346"/>
                      </a:lnTo>
                      <a:lnTo>
                        <a:pt x="2670" y="2385"/>
                      </a:lnTo>
                      <a:lnTo>
                        <a:pt x="2642" y="2422"/>
                      </a:lnTo>
                      <a:lnTo>
                        <a:pt x="2615" y="2458"/>
                      </a:lnTo>
                      <a:lnTo>
                        <a:pt x="2590" y="2493"/>
                      </a:lnTo>
                      <a:lnTo>
                        <a:pt x="2564" y="2525"/>
                      </a:lnTo>
                      <a:lnTo>
                        <a:pt x="2540" y="2557"/>
                      </a:lnTo>
                      <a:lnTo>
                        <a:pt x="2519" y="2586"/>
                      </a:lnTo>
                      <a:lnTo>
                        <a:pt x="2497" y="2614"/>
                      </a:lnTo>
                      <a:lnTo>
                        <a:pt x="2478" y="2638"/>
                      </a:lnTo>
                      <a:lnTo>
                        <a:pt x="2460" y="2660"/>
                      </a:lnTo>
                      <a:lnTo>
                        <a:pt x="2444" y="2681"/>
                      </a:lnTo>
                      <a:lnTo>
                        <a:pt x="2430" y="2698"/>
                      </a:lnTo>
                      <a:lnTo>
                        <a:pt x="2417" y="2711"/>
                      </a:lnTo>
                      <a:lnTo>
                        <a:pt x="2359" y="2789"/>
                      </a:lnTo>
                      <a:lnTo>
                        <a:pt x="2300" y="2864"/>
                      </a:lnTo>
                      <a:lnTo>
                        <a:pt x="2239" y="2936"/>
                      </a:lnTo>
                      <a:lnTo>
                        <a:pt x="2179" y="3005"/>
                      </a:lnTo>
                      <a:lnTo>
                        <a:pt x="2118" y="3071"/>
                      </a:lnTo>
                      <a:lnTo>
                        <a:pt x="2057" y="3136"/>
                      </a:lnTo>
                      <a:lnTo>
                        <a:pt x="1994" y="3196"/>
                      </a:lnTo>
                      <a:lnTo>
                        <a:pt x="1932" y="3256"/>
                      </a:lnTo>
                      <a:lnTo>
                        <a:pt x="1869" y="3313"/>
                      </a:lnTo>
                      <a:lnTo>
                        <a:pt x="1806" y="3367"/>
                      </a:lnTo>
                      <a:lnTo>
                        <a:pt x="1744" y="3420"/>
                      </a:lnTo>
                      <a:lnTo>
                        <a:pt x="1681" y="3471"/>
                      </a:lnTo>
                      <a:lnTo>
                        <a:pt x="1619" y="3519"/>
                      </a:lnTo>
                      <a:lnTo>
                        <a:pt x="1556" y="3566"/>
                      </a:lnTo>
                      <a:lnTo>
                        <a:pt x="1494" y="3612"/>
                      </a:lnTo>
                      <a:lnTo>
                        <a:pt x="1431" y="3656"/>
                      </a:lnTo>
                      <a:lnTo>
                        <a:pt x="1370" y="3699"/>
                      </a:lnTo>
                      <a:lnTo>
                        <a:pt x="1307" y="3741"/>
                      </a:lnTo>
                      <a:lnTo>
                        <a:pt x="1247" y="3781"/>
                      </a:lnTo>
                      <a:lnTo>
                        <a:pt x="1186" y="3820"/>
                      </a:lnTo>
                      <a:lnTo>
                        <a:pt x="1127" y="3859"/>
                      </a:lnTo>
                      <a:lnTo>
                        <a:pt x="1067" y="3896"/>
                      </a:lnTo>
                      <a:lnTo>
                        <a:pt x="1009" y="3934"/>
                      </a:lnTo>
                      <a:lnTo>
                        <a:pt x="951" y="3970"/>
                      </a:lnTo>
                      <a:lnTo>
                        <a:pt x="895" y="4007"/>
                      </a:lnTo>
                      <a:lnTo>
                        <a:pt x="838" y="4042"/>
                      </a:lnTo>
                      <a:lnTo>
                        <a:pt x="784" y="4077"/>
                      </a:lnTo>
                      <a:lnTo>
                        <a:pt x="730" y="4112"/>
                      </a:lnTo>
                      <a:lnTo>
                        <a:pt x="677" y="4149"/>
                      </a:lnTo>
                      <a:lnTo>
                        <a:pt x="626" y="4184"/>
                      </a:lnTo>
                      <a:lnTo>
                        <a:pt x="576" y="4219"/>
                      </a:lnTo>
                      <a:lnTo>
                        <a:pt x="528" y="4255"/>
                      </a:lnTo>
                      <a:lnTo>
                        <a:pt x="695" y="4345"/>
                      </a:lnTo>
                      <a:lnTo>
                        <a:pt x="738" y="4314"/>
                      </a:lnTo>
                      <a:lnTo>
                        <a:pt x="783" y="4280"/>
                      </a:lnTo>
                      <a:lnTo>
                        <a:pt x="830" y="4245"/>
                      </a:lnTo>
                      <a:lnTo>
                        <a:pt x="879" y="4207"/>
                      </a:lnTo>
                      <a:lnTo>
                        <a:pt x="931" y="4168"/>
                      </a:lnTo>
                      <a:lnTo>
                        <a:pt x="982" y="4127"/>
                      </a:lnTo>
                      <a:lnTo>
                        <a:pt x="1038" y="4084"/>
                      </a:lnTo>
                      <a:lnTo>
                        <a:pt x="1093" y="4041"/>
                      </a:lnTo>
                      <a:lnTo>
                        <a:pt x="1150" y="3995"/>
                      </a:lnTo>
                      <a:lnTo>
                        <a:pt x="1209" y="3947"/>
                      </a:lnTo>
                      <a:lnTo>
                        <a:pt x="1268" y="3900"/>
                      </a:lnTo>
                      <a:lnTo>
                        <a:pt x="1326" y="3850"/>
                      </a:lnTo>
                      <a:lnTo>
                        <a:pt x="1387" y="3799"/>
                      </a:lnTo>
                      <a:lnTo>
                        <a:pt x="1448" y="3747"/>
                      </a:lnTo>
                      <a:lnTo>
                        <a:pt x="1509" y="3694"/>
                      </a:lnTo>
                      <a:lnTo>
                        <a:pt x="1571" y="3640"/>
                      </a:lnTo>
                      <a:lnTo>
                        <a:pt x="1632" y="3585"/>
                      </a:lnTo>
                      <a:lnTo>
                        <a:pt x="1693" y="3530"/>
                      </a:lnTo>
                      <a:lnTo>
                        <a:pt x="1754" y="3473"/>
                      </a:lnTo>
                      <a:lnTo>
                        <a:pt x="1815" y="3416"/>
                      </a:lnTo>
                      <a:lnTo>
                        <a:pt x="1874" y="3358"/>
                      </a:lnTo>
                      <a:lnTo>
                        <a:pt x="1934" y="3299"/>
                      </a:lnTo>
                      <a:lnTo>
                        <a:pt x="1992" y="3240"/>
                      </a:lnTo>
                      <a:lnTo>
                        <a:pt x="2048" y="3181"/>
                      </a:lnTo>
                      <a:lnTo>
                        <a:pt x="2105" y="3121"/>
                      </a:lnTo>
                      <a:lnTo>
                        <a:pt x="2159" y="3062"/>
                      </a:lnTo>
                      <a:lnTo>
                        <a:pt x="2212" y="3001"/>
                      </a:lnTo>
                      <a:lnTo>
                        <a:pt x="2264" y="2942"/>
                      </a:lnTo>
                      <a:lnTo>
                        <a:pt x="2313" y="2881"/>
                      </a:lnTo>
                      <a:lnTo>
                        <a:pt x="2361" y="2820"/>
                      </a:lnTo>
                      <a:lnTo>
                        <a:pt x="2405" y="2760"/>
                      </a:lnTo>
                      <a:lnTo>
                        <a:pt x="2449" y="2700"/>
                      </a:lnTo>
                      <a:lnTo>
                        <a:pt x="2474" y="2671"/>
                      </a:lnTo>
                      <a:lnTo>
                        <a:pt x="2502" y="2639"/>
                      </a:lnTo>
                      <a:lnTo>
                        <a:pt x="2531" y="2607"/>
                      </a:lnTo>
                      <a:lnTo>
                        <a:pt x="2562" y="2572"/>
                      </a:lnTo>
                      <a:lnTo>
                        <a:pt x="2594" y="2535"/>
                      </a:lnTo>
                      <a:lnTo>
                        <a:pt x="2627" y="2496"/>
                      </a:lnTo>
                      <a:lnTo>
                        <a:pt x="2662" y="2458"/>
                      </a:lnTo>
                      <a:lnTo>
                        <a:pt x="2697" y="2416"/>
                      </a:lnTo>
                      <a:lnTo>
                        <a:pt x="2733" y="2376"/>
                      </a:lnTo>
                      <a:lnTo>
                        <a:pt x="2769" y="2334"/>
                      </a:lnTo>
                      <a:lnTo>
                        <a:pt x="2806" y="2293"/>
                      </a:lnTo>
                      <a:lnTo>
                        <a:pt x="2843" y="2250"/>
                      </a:lnTo>
                      <a:lnTo>
                        <a:pt x="2879" y="2208"/>
                      </a:lnTo>
                      <a:lnTo>
                        <a:pt x="2917" y="2165"/>
                      </a:lnTo>
                      <a:lnTo>
                        <a:pt x="2953" y="2124"/>
                      </a:lnTo>
                      <a:lnTo>
                        <a:pt x="2988" y="2084"/>
                      </a:lnTo>
                      <a:lnTo>
                        <a:pt x="3023" y="2044"/>
                      </a:lnTo>
                      <a:lnTo>
                        <a:pt x="3057" y="2005"/>
                      </a:lnTo>
                      <a:lnTo>
                        <a:pt x="3090" y="1967"/>
                      </a:lnTo>
                      <a:lnTo>
                        <a:pt x="3121" y="1931"/>
                      </a:lnTo>
                      <a:lnTo>
                        <a:pt x="3151" y="1897"/>
                      </a:lnTo>
                      <a:lnTo>
                        <a:pt x="3179" y="1864"/>
                      </a:lnTo>
                      <a:lnTo>
                        <a:pt x="3205" y="1834"/>
                      </a:lnTo>
                      <a:lnTo>
                        <a:pt x="3231" y="1806"/>
                      </a:lnTo>
                      <a:lnTo>
                        <a:pt x="3252" y="1781"/>
                      </a:lnTo>
                      <a:lnTo>
                        <a:pt x="3273" y="1757"/>
                      </a:lnTo>
                      <a:lnTo>
                        <a:pt x="3290" y="1738"/>
                      </a:lnTo>
                      <a:lnTo>
                        <a:pt x="3304" y="1721"/>
                      </a:lnTo>
                      <a:lnTo>
                        <a:pt x="3316" y="1708"/>
                      </a:lnTo>
                      <a:lnTo>
                        <a:pt x="3324" y="1698"/>
                      </a:lnTo>
                      <a:lnTo>
                        <a:pt x="3330" y="1692"/>
                      </a:lnTo>
                      <a:lnTo>
                        <a:pt x="3332" y="1690"/>
                      </a:lnTo>
                      <a:lnTo>
                        <a:pt x="3303" y="1731"/>
                      </a:lnTo>
                      <a:lnTo>
                        <a:pt x="3274" y="1774"/>
                      </a:lnTo>
                      <a:lnTo>
                        <a:pt x="3243" y="1818"/>
                      </a:lnTo>
                      <a:lnTo>
                        <a:pt x="3213" y="1862"/>
                      </a:lnTo>
                      <a:lnTo>
                        <a:pt x="3180" y="1908"/>
                      </a:lnTo>
                      <a:lnTo>
                        <a:pt x="3148" y="1953"/>
                      </a:lnTo>
                      <a:lnTo>
                        <a:pt x="3115" y="1999"/>
                      </a:lnTo>
                      <a:lnTo>
                        <a:pt x="3083" y="2045"/>
                      </a:lnTo>
                      <a:lnTo>
                        <a:pt x="3049" y="2091"/>
                      </a:lnTo>
                      <a:lnTo>
                        <a:pt x="3017" y="2137"/>
                      </a:lnTo>
                      <a:lnTo>
                        <a:pt x="2983" y="2183"/>
                      </a:lnTo>
                      <a:lnTo>
                        <a:pt x="2950" y="2228"/>
                      </a:lnTo>
                      <a:lnTo>
                        <a:pt x="2918" y="2273"/>
                      </a:lnTo>
                      <a:lnTo>
                        <a:pt x="2887" y="2317"/>
                      </a:lnTo>
                      <a:lnTo>
                        <a:pt x="2855" y="2359"/>
                      </a:lnTo>
                      <a:lnTo>
                        <a:pt x="2825" y="2400"/>
                      </a:lnTo>
                      <a:lnTo>
                        <a:pt x="2795" y="2442"/>
                      </a:lnTo>
                      <a:lnTo>
                        <a:pt x="2766" y="2481"/>
                      </a:lnTo>
                      <a:lnTo>
                        <a:pt x="2739" y="2517"/>
                      </a:lnTo>
                      <a:lnTo>
                        <a:pt x="2712" y="2553"/>
                      </a:lnTo>
                      <a:lnTo>
                        <a:pt x="2688" y="2587"/>
                      </a:lnTo>
                      <a:lnTo>
                        <a:pt x="2664" y="2619"/>
                      </a:lnTo>
                      <a:lnTo>
                        <a:pt x="2642" y="2648"/>
                      </a:lnTo>
                      <a:lnTo>
                        <a:pt x="2623" y="2675"/>
                      </a:lnTo>
                      <a:lnTo>
                        <a:pt x="2605" y="2699"/>
                      </a:lnTo>
                      <a:lnTo>
                        <a:pt x="2588" y="2721"/>
                      </a:lnTo>
                      <a:lnTo>
                        <a:pt x="2575" y="2739"/>
                      </a:lnTo>
                      <a:lnTo>
                        <a:pt x="2563" y="2755"/>
                      </a:lnTo>
                      <a:lnTo>
                        <a:pt x="2553" y="2767"/>
                      </a:lnTo>
                      <a:lnTo>
                        <a:pt x="2547" y="2777"/>
                      </a:lnTo>
                      <a:lnTo>
                        <a:pt x="2543" y="2781"/>
                      </a:lnTo>
                      <a:lnTo>
                        <a:pt x="2541" y="2784"/>
                      </a:lnTo>
                      <a:lnTo>
                        <a:pt x="2515" y="2812"/>
                      </a:lnTo>
                      <a:lnTo>
                        <a:pt x="2488" y="2841"/>
                      </a:lnTo>
                      <a:lnTo>
                        <a:pt x="2462" y="2869"/>
                      </a:lnTo>
                      <a:lnTo>
                        <a:pt x="2436" y="2898"/>
                      </a:lnTo>
                      <a:lnTo>
                        <a:pt x="2409" y="2926"/>
                      </a:lnTo>
                      <a:lnTo>
                        <a:pt x="2384" y="2955"/>
                      </a:lnTo>
                      <a:lnTo>
                        <a:pt x="2357" y="2983"/>
                      </a:lnTo>
                      <a:lnTo>
                        <a:pt x="2332" y="3012"/>
                      </a:lnTo>
                      <a:lnTo>
                        <a:pt x="2308" y="3040"/>
                      </a:lnTo>
                      <a:lnTo>
                        <a:pt x="2283" y="3068"/>
                      </a:lnTo>
                      <a:lnTo>
                        <a:pt x="2259" y="3096"/>
                      </a:lnTo>
                      <a:lnTo>
                        <a:pt x="2235" y="3124"/>
                      </a:lnTo>
                      <a:lnTo>
                        <a:pt x="2212" y="3151"/>
                      </a:lnTo>
                      <a:lnTo>
                        <a:pt x="2189" y="3179"/>
                      </a:lnTo>
                      <a:lnTo>
                        <a:pt x="2166" y="3207"/>
                      </a:lnTo>
                      <a:lnTo>
                        <a:pt x="2144" y="3235"/>
                      </a:lnTo>
                      <a:lnTo>
                        <a:pt x="2124" y="3262"/>
                      </a:lnTo>
                      <a:lnTo>
                        <a:pt x="2104" y="3289"/>
                      </a:lnTo>
                      <a:lnTo>
                        <a:pt x="2083" y="3316"/>
                      </a:lnTo>
                      <a:lnTo>
                        <a:pt x="2064" y="3343"/>
                      </a:lnTo>
                      <a:lnTo>
                        <a:pt x="2046" y="3370"/>
                      </a:lnTo>
                      <a:lnTo>
                        <a:pt x="2028" y="3395"/>
                      </a:lnTo>
                      <a:lnTo>
                        <a:pt x="2011" y="3422"/>
                      </a:lnTo>
                      <a:lnTo>
                        <a:pt x="1995" y="3447"/>
                      </a:lnTo>
                      <a:lnTo>
                        <a:pt x="1980" y="3473"/>
                      </a:lnTo>
                      <a:lnTo>
                        <a:pt x="1966" y="3498"/>
                      </a:lnTo>
                      <a:lnTo>
                        <a:pt x="1953" y="3523"/>
                      </a:lnTo>
                      <a:lnTo>
                        <a:pt x="1940" y="3548"/>
                      </a:lnTo>
                      <a:lnTo>
                        <a:pt x="1929" y="3572"/>
                      </a:lnTo>
                      <a:lnTo>
                        <a:pt x="1918" y="3595"/>
                      </a:lnTo>
                      <a:lnTo>
                        <a:pt x="1910" y="3620"/>
                      </a:lnTo>
                      <a:lnTo>
                        <a:pt x="1901" y="3643"/>
                      </a:lnTo>
                      <a:lnTo>
                        <a:pt x="1615" y="4655"/>
                      </a:lnTo>
                      <a:lnTo>
                        <a:pt x="1797" y="4689"/>
                      </a:lnTo>
                      <a:lnTo>
                        <a:pt x="1802" y="4669"/>
                      </a:lnTo>
                      <a:lnTo>
                        <a:pt x="1806" y="4647"/>
                      </a:lnTo>
                      <a:lnTo>
                        <a:pt x="1811" y="4621"/>
                      </a:lnTo>
                      <a:lnTo>
                        <a:pt x="1816" y="4592"/>
                      </a:lnTo>
                      <a:lnTo>
                        <a:pt x="1821" y="4559"/>
                      </a:lnTo>
                      <a:lnTo>
                        <a:pt x="1827" y="4524"/>
                      </a:lnTo>
                      <a:lnTo>
                        <a:pt x="1833" y="4486"/>
                      </a:lnTo>
                      <a:lnTo>
                        <a:pt x="1839" y="4446"/>
                      </a:lnTo>
                      <a:lnTo>
                        <a:pt x="1845" y="4403"/>
                      </a:lnTo>
                      <a:lnTo>
                        <a:pt x="1851" y="4359"/>
                      </a:lnTo>
                      <a:lnTo>
                        <a:pt x="1858" y="4312"/>
                      </a:lnTo>
                      <a:lnTo>
                        <a:pt x="1867" y="4265"/>
                      </a:lnTo>
                      <a:lnTo>
                        <a:pt x="1875" y="4215"/>
                      </a:lnTo>
                      <a:lnTo>
                        <a:pt x="1883" y="4166"/>
                      </a:lnTo>
                      <a:lnTo>
                        <a:pt x="1893" y="4115"/>
                      </a:lnTo>
                      <a:lnTo>
                        <a:pt x="1903" y="4063"/>
                      </a:lnTo>
                      <a:lnTo>
                        <a:pt x="1913" y="4010"/>
                      </a:lnTo>
                      <a:lnTo>
                        <a:pt x="1924" y="3958"/>
                      </a:lnTo>
                      <a:lnTo>
                        <a:pt x="1936" y="3906"/>
                      </a:lnTo>
                      <a:lnTo>
                        <a:pt x="1950" y="3854"/>
                      </a:lnTo>
                      <a:lnTo>
                        <a:pt x="1964" y="3802"/>
                      </a:lnTo>
                      <a:lnTo>
                        <a:pt x="1978" y="3751"/>
                      </a:lnTo>
                      <a:lnTo>
                        <a:pt x="1994" y="3700"/>
                      </a:lnTo>
                      <a:lnTo>
                        <a:pt x="2010" y="3651"/>
                      </a:lnTo>
                      <a:lnTo>
                        <a:pt x="2028" y="3604"/>
                      </a:lnTo>
                      <a:lnTo>
                        <a:pt x="2046" y="3557"/>
                      </a:lnTo>
                      <a:lnTo>
                        <a:pt x="2066" y="3513"/>
                      </a:lnTo>
                      <a:lnTo>
                        <a:pt x="2087" y="3471"/>
                      </a:lnTo>
                      <a:lnTo>
                        <a:pt x="2108" y="3429"/>
                      </a:lnTo>
                      <a:lnTo>
                        <a:pt x="2131" y="3392"/>
                      </a:lnTo>
                      <a:lnTo>
                        <a:pt x="2156" y="3356"/>
                      </a:lnTo>
                      <a:lnTo>
                        <a:pt x="2182" y="3324"/>
                      </a:lnTo>
                      <a:lnTo>
                        <a:pt x="2207" y="3290"/>
                      </a:lnTo>
                      <a:lnTo>
                        <a:pt x="2235" y="3252"/>
                      </a:lnTo>
                      <a:lnTo>
                        <a:pt x="2264" y="3212"/>
                      </a:lnTo>
                      <a:lnTo>
                        <a:pt x="2292" y="3171"/>
                      </a:lnTo>
                      <a:lnTo>
                        <a:pt x="2322" y="3130"/>
                      </a:lnTo>
                      <a:lnTo>
                        <a:pt x="2353" y="3087"/>
                      </a:lnTo>
                      <a:lnTo>
                        <a:pt x="2383" y="3046"/>
                      </a:lnTo>
                      <a:lnTo>
                        <a:pt x="2411" y="3005"/>
                      </a:lnTo>
                      <a:lnTo>
                        <a:pt x="2438" y="2966"/>
                      </a:lnTo>
                      <a:lnTo>
                        <a:pt x="2464" y="2929"/>
                      </a:lnTo>
                      <a:lnTo>
                        <a:pt x="2488" y="2895"/>
                      </a:lnTo>
                      <a:lnTo>
                        <a:pt x="2509" y="2865"/>
                      </a:lnTo>
                      <a:lnTo>
                        <a:pt x="2527" y="2840"/>
                      </a:lnTo>
                      <a:lnTo>
                        <a:pt x="2543" y="2819"/>
                      </a:lnTo>
                      <a:lnTo>
                        <a:pt x="2553" y="2803"/>
                      </a:lnTo>
                      <a:lnTo>
                        <a:pt x="2561" y="2795"/>
                      </a:lnTo>
                      <a:lnTo>
                        <a:pt x="2588" y="2763"/>
                      </a:lnTo>
                      <a:lnTo>
                        <a:pt x="2616" y="2730"/>
                      </a:lnTo>
                      <a:lnTo>
                        <a:pt x="2644" y="2699"/>
                      </a:lnTo>
                      <a:lnTo>
                        <a:pt x="2671" y="2667"/>
                      </a:lnTo>
                      <a:lnTo>
                        <a:pt x="2699" y="2635"/>
                      </a:lnTo>
                      <a:lnTo>
                        <a:pt x="2727" y="2603"/>
                      </a:lnTo>
                      <a:lnTo>
                        <a:pt x="2755" y="2572"/>
                      </a:lnTo>
                      <a:lnTo>
                        <a:pt x="2783" y="2540"/>
                      </a:lnTo>
                      <a:lnTo>
                        <a:pt x="2811" y="2508"/>
                      </a:lnTo>
                      <a:lnTo>
                        <a:pt x="2837" y="2478"/>
                      </a:lnTo>
                      <a:lnTo>
                        <a:pt x="2865" y="2447"/>
                      </a:lnTo>
                      <a:lnTo>
                        <a:pt x="2893" y="2415"/>
                      </a:lnTo>
                      <a:lnTo>
                        <a:pt x="2919" y="2385"/>
                      </a:lnTo>
                      <a:lnTo>
                        <a:pt x="2947" y="2354"/>
                      </a:lnTo>
                      <a:lnTo>
                        <a:pt x="2973" y="2324"/>
                      </a:lnTo>
                      <a:lnTo>
                        <a:pt x="2998" y="2294"/>
                      </a:lnTo>
                      <a:lnTo>
                        <a:pt x="3025" y="2263"/>
                      </a:lnTo>
                      <a:lnTo>
                        <a:pt x="3050" y="2234"/>
                      </a:lnTo>
                      <a:lnTo>
                        <a:pt x="3075" y="2205"/>
                      </a:lnTo>
                      <a:lnTo>
                        <a:pt x="3101" y="2176"/>
                      </a:lnTo>
                      <a:lnTo>
                        <a:pt x="3125" y="2147"/>
                      </a:lnTo>
                      <a:lnTo>
                        <a:pt x="3149" y="2119"/>
                      </a:lnTo>
                      <a:lnTo>
                        <a:pt x="3172" y="2091"/>
                      </a:lnTo>
                      <a:lnTo>
                        <a:pt x="3195" y="2063"/>
                      </a:lnTo>
                      <a:lnTo>
                        <a:pt x="3217" y="2037"/>
                      </a:lnTo>
                      <a:lnTo>
                        <a:pt x="3239" y="2010"/>
                      </a:lnTo>
                      <a:lnTo>
                        <a:pt x="3261" y="1983"/>
                      </a:lnTo>
                      <a:lnTo>
                        <a:pt x="3281" y="1958"/>
                      </a:lnTo>
                      <a:lnTo>
                        <a:pt x="3302" y="1932"/>
                      </a:lnTo>
                      <a:lnTo>
                        <a:pt x="3321" y="1907"/>
                      </a:lnTo>
                      <a:lnTo>
                        <a:pt x="3339" y="1882"/>
                      </a:lnTo>
                      <a:lnTo>
                        <a:pt x="3357" y="1858"/>
                      </a:lnTo>
                      <a:lnTo>
                        <a:pt x="3405" y="1791"/>
                      </a:lnTo>
                      <a:lnTo>
                        <a:pt x="3454" y="1724"/>
                      </a:lnTo>
                      <a:lnTo>
                        <a:pt x="3505" y="1657"/>
                      </a:lnTo>
                      <a:lnTo>
                        <a:pt x="3555" y="1590"/>
                      </a:lnTo>
                      <a:lnTo>
                        <a:pt x="3607" y="1522"/>
                      </a:lnTo>
                      <a:lnTo>
                        <a:pt x="3660" y="1455"/>
                      </a:lnTo>
                      <a:lnTo>
                        <a:pt x="3714" y="1390"/>
                      </a:lnTo>
                      <a:lnTo>
                        <a:pt x="3768" y="1324"/>
                      </a:lnTo>
                      <a:lnTo>
                        <a:pt x="3825" y="1259"/>
                      </a:lnTo>
                      <a:lnTo>
                        <a:pt x="3883" y="1196"/>
                      </a:lnTo>
                      <a:lnTo>
                        <a:pt x="3942" y="1133"/>
                      </a:lnTo>
                      <a:lnTo>
                        <a:pt x="4002" y="1071"/>
                      </a:lnTo>
                      <a:lnTo>
                        <a:pt x="4064" y="1010"/>
                      </a:lnTo>
                      <a:lnTo>
                        <a:pt x="4128" y="951"/>
                      </a:lnTo>
                      <a:lnTo>
                        <a:pt x="4193" y="894"/>
                      </a:lnTo>
                      <a:lnTo>
                        <a:pt x="4260" y="838"/>
                      </a:lnTo>
                      <a:lnTo>
                        <a:pt x="4330" y="783"/>
                      </a:lnTo>
                      <a:lnTo>
                        <a:pt x="4401" y="731"/>
                      </a:lnTo>
                      <a:lnTo>
                        <a:pt x="4474" y="681"/>
                      </a:lnTo>
                      <a:lnTo>
                        <a:pt x="4550" y="633"/>
                      </a:lnTo>
                      <a:lnTo>
                        <a:pt x="4628" y="588"/>
                      </a:lnTo>
                      <a:lnTo>
                        <a:pt x="4708" y="544"/>
                      </a:lnTo>
                      <a:lnTo>
                        <a:pt x="4791" y="504"/>
                      </a:lnTo>
                      <a:lnTo>
                        <a:pt x="4876" y="467"/>
                      </a:lnTo>
                      <a:lnTo>
                        <a:pt x="4964" y="431"/>
                      </a:lnTo>
                      <a:lnTo>
                        <a:pt x="5055" y="400"/>
                      </a:lnTo>
                      <a:lnTo>
                        <a:pt x="5148" y="371"/>
                      </a:lnTo>
                      <a:lnTo>
                        <a:pt x="5245" y="345"/>
                      </a:lnTo>
                      <a:lnTo>
                        <a:pt x="5344" y="323"/>
                      </a:lnTo>
                      <a:lnTo>
                        <a:pt x="5448" y="305"/>
                      </a:lnTo>
                      <a:lnTo>
                        <a:pt x="5552" y="291"/>
                      </a:lnTo>
                      <a:lnTo>
                        <a:pt x="5662" y="280"/>
                      </a:lnTo>
                      <a:lnTo>
                        <a:pt x="5701" y="273"/>
                      </a:lnTo>
                      <a:lnTo>
                        <a:pt x="5741" y="265"/>
                      </a:lnTo>
                      <a:lnTo>
                        <a:pt x="5780" y="259"/>
                      </a:lnTo>
                      <a:lnTo>
                        <a:pt x="5819" y="253"/>
                      </a:lnTo>
                      <a:lnTo>
                        <a:pt x="5857" y="247"/>
                      </a:lnTo>
                      <a:lnTo>
                        <a:pt x="5894" y="242"/>
                      </a:lnTo>
                      <a:lnTo>
                        <a:pt x="5931" y="239"/>
                      </a:lnTo>
                      <a:lnTo>
                        <a:pt x="5967" y="234"/>
                      </a:lnTo>
                      <a:lnTo>
                        <a:pt x="6003" y="231"/>
                      </a:lnTo>
                      <a:lnTo>
                        <a:pt x="6038" y="228"/>
                      </a:lnTo>
                      <a:lnTo>
                        <a:pt x="6072" y="225"/>
                      </a:lnTo>
                      <a:lnTo>
                        <a:pt x="6104" y="223"/>
                      </a:lnTo>
                      <a:lnTo>
                        <a:pt x="6137" y="222"/>
                      </a:lnTo>
                      <a:lnTo>
                        <a:pt x="6167" y="219"/>
                      </a:lnTo>
                      <a:lnTo>
                        <a:pt x="6197" y="218"/>
                      </a:lnTo>
                      <a:lnTo>
                        <a:pt x="6226" y="217"/>
                      </a:lnTo>
                      <a:lnTo>
                        <a:pt x="6252" y="217"/>
                      </a:lnTo>
                      <a:lnTo>
                        <a:pt x="6279" y="216"/>
                      </a:lnTo>
                      <a:lnTo>
                        <a:pt x="6303" y="216"/>
                      </a:lnTo>
                      <a:lnTo>
                        <a:pt x="6327" y="216"/>
                      </a:lnTo>
                      <a:lnTo>
                        <a:pt x="6348" y="216"/>
                      </a:lnTo>
                      <a:lnTo>
                        <a:pt x="6368" y="216"/>
                      </a:lnTo>
                      <a:lnTo>
                        <a:pt x="6387" y="216"/>
                      </a:lnTo>
                      <a:lnTo>
                        <a:pt x="6404" y="216"/>
                      </a:lnTo>
                      <a:lnTo>
                        <a:pt x="6418" y="216"/>
                      </a:lnTo>
                      <a:lnTo>
                        <a:pt x="6431" y="217"/>
                      </a:lnTo>
                      <a:lnTo>
                        <a:pt x="6444" y="217"/>
                      </a:lnTo>
                      <a:lnTo>
                        <a:pt x="6453" y="217"/>
                      </a:lnTo>
                      <a:lnTo>
                        <a:pt x="6460" y="218"/>
                      </a:lnTo>
                      <a:lnTo>
                        <a:pt x="6465" y="218"/>
                      </a:lnTo>
                      <a:lnTo>
                        <a:pt x="6469" y="218"/>
                      </a:lnTo>
                      <a:lnTo>
                        <a:pt x="6470" y="218"/>
                      </a:lnTo>
                      <a:lnTo>
                        <a:pt x="752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8" name="Freeform 32"/>
                <p:cNvSpPr>
                  <a:spLocks noChangeAspect="1"/>
                </p:cNvSpPr>
                <p:nvPr/>
              </p:nvSpPr>
              <p:spPr bwMode="auto">
                <a:xfrm>
                  <a:off x="561" y="1816"/>
                  <a:ext cx="575" cy="494"/>
                </a:xfrm>
                <a:custGeom>
                  <a:avLst/>
                  <a:gdLst/>
                  <a:ahLst/>
                  <a:cxnLst>
                    <a:cxn ang="0">
                      <a:pos x="2877" y="0"/>
                    </a:cxn>
                    <a:cxn ang="0">
                      <a:pos x="2461" y="747"/>
                    </a:cxn>
                    <a:cxn ang="0">
                      <a:pos x="1745" y="1577"/>
                    </a:cxn>
                    <a:cxn ang="0">
                      <a:pos x="1477" y="2470"/>
                    </a:cxn>
                    <a:cxn ang="0">
                      <a:pos x="764" y="2335"/>
                    </a:cxn>
                    <a:cxn ang="0">
                      <a:pos x="278" y="2083"/>
                    </a:cxn>
                    <a:cxn ang="0">
                      <a:pos x="0" y="1821"/>
                    </a:cxn>
                  </a:cxnLst>
                  <a:rect l="0" t="0" r="r" b="b"/>
                  <a:pathLst>
                    <a:path w="2877" h="2470">
                      <a:moveTo>
                        <a:pt x="2877" y="0"/>
                      </a:moveTo>
                      <a:lnTo>
                        <a:pt x="2461" y="747"/>
                      </a:lnTo>
                      <a:lnTo>
                        <a:pt x="1745" y="1577"/>
                      </a:lnTo>
                      <a:lnTo>
                        <a:pt x="1477" y="2470"/>
                      </a:lnTo>
                      <a:lnTo>
                        <a:pt x="764" y="2335"/>
                      </a:lnTo>
                      <a:lnTo>
                        <a:pt x="278" y="2083"/>
                      </a:lnTo>
                      <a:lnTo>
                        <a:pt x="0" y="182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9" name="Freeform 33"/>
                <p:cNvSpPr>
                  <a:spLocks noChangeAspect="1"/>
                </p:cNvSpPr>
                <p:nvPr/>
              </p:nvSpPr>
              <p:spPr bwMode="auto">
                <a:xfrm>
                  <a:off x="870" y="1925"/>
                  <a:ext cx="183" cy="1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15" y="207"/>
                    </a:cxn>
                    <a:cxn ang="0">
                      <a:pos x="915" y="650"/>
                    </a:cxn>
                  </a:cxnLst>
                  <a:rect l="0" t="0" r="r" b="b"/>
                  <a:pathLst>
                    <a:path w="915" h="650">
                      <a:moveTo>
                        <a:pt x="0" y="0"/>
                      </a:moveTo>
                      <a:lnTo>
                        <a:pt x="915" y="207"/>
                      </a:lnTo>
                      <a:lnTo>
                        <a:pt x="915" y="65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0" name="Freeform 34"/>
                <p:cNvSpPr>
                  <a:spLocks noChangeAspect="1"/>
                </p:cNvSpPr>
                <p:nvPr/>
              </p:nvSpPr>
              <p:spPr bwMode="auto">
                <a:xfrm>
                  <a:off x="736" y="2089"/>
                  <a:ext cx="174" cy="15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70" y="230"/>
                    </a:cxn>
                    <a:cxn ang="0">
                      <a:pos x="870" y="758"/>
                    </a:cxn>
                  </a:cxnLst>
                  <a:rect l="0" t="0" r="r" b="b"/>
                  <a:pathLst>
                    <a:path w="870" h="758">
                      <a:moveTo>
                        <a:pt x="0" y="0"/>
                      </a:moveTo>
                      <a:lnTo>
                        <a:pt x="870" y="230"/>
                      </a:lnTo>
                      <a:lnTo>
                        <a:pt x="870" y="75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1" name="Line 35"/>
                <p:cNvSpPr>
                  <a:spLocks noChangeAspect="1" noChangeShapeType="1"/>
                </p:cNvSpPr>
                <p:nvPr/>
              </p:nvSpPr>
              <p:spPr bwMode="auto">
                <a:xfrm>
                  <a:off x="854" y="2312"/>
                  <a:ext cx="1" cy="9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2" name="Line 36"/>
                <p:cNvSpPr>
                  <a:spLocks noChangeAspect="1" noChangeShapeType="1"/>
                </p:cNvSpPr>
                <p:nvPr/>
              </p:nvSpPr>
              <p:spPr bwMode="auto">
                <a:xfrm>
                  <a:off x="712" y="2283"/>
                  <a:ext cx="1" cy="8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3" name="Line 37"/>
                <p:cNvSpPr>
                  <a:spLocks noChangeAspect="1" noChangeShapeType="1"/>
                </p:cNvSpPr>
                <p:nvPr/>
              </p:nvSpPr>
              <p:spPr bwMode="auto">
                <a:xfrm>
                  <a:off x="616" y="2232"/>
                  <a:ext cx="1" cy="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4" name="Freeform 38"/>
                <p:cNvSpPr>
                  <a:spLocks noChangeAspect="1"/>
                </p:cNvSpPr>
                <p:nvPr/>
              </p:nvSpPr>
              <p:spPr bwMode="auto">
                <a:xfrm>
                  <a:off x="1136" y="1574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963" y="307"/>
                    </a:cxn>
                    <a:cxn ang="0">
                      <a:pos x="1620" y="4"/>
                    </a:cxn>
                    <a:cxn ang="0">
                      <a:pos x="1620" y="4"/>
                    </a:cxn>
                    <a:cxn ang="0">
                      <a:pos x="1597" y="2"/>
                    </a:cxn>
                    <a:cxn ang="0">
                      <a:pos x="1572" y="0"/>
                    </a:cxn>
                    <a:cxn ang="0">
                      <a:pos x="1542" y="2"/>
                    </a:cxn>
                    <a:cxn ang="0">
                      <a:pos x="1509" y="4"/>
                    </a:cxn>
                    <a:cxn ang="0">
                      <a:pos x="1474" y="8"/>
                    </a:cxn>
                    <a:cxn ang="0">
                      <a:pos x="1437" y="14"/>
                    </a:cxn>
                    <a:cxn ang="0">
                      <a:pos x="1396" y="20"/>
                    </a:cxn>
                    <a:cxn ang="0">
                      <a:pos x="1353" y="28"/>
                    </a:cxn>
                    <a:cxn ang="0">
                      <a:pos x="1308" y="39"/>
                    </a:cxn>
                    <a:cxn ang="0">
                      <a:pos x="1260" y="50"/>
                    </a:cxn>
                    <a:cxn ang="0">
                      <a:pos x="1211" y="64"/>
                    </a:cxn>
                    <a:cxn ang="0">
                      <a:pos x="1160" y="78"/>
                    </a:cxn>
                    <a:cxn ang="0">
                      <a:pos x="1107" y="94"/>
                    </a:cxn>
                    <a:cxn ang="0">
                      <a:pos x="1053" y="112"/>
                    </a:cxn>
                    <a:cxn ang="0">
                      <a:pos x="997" y="131"/>
                    </a:cxn>
                    <a:cxn ang="0">
                      <a:pos x="940" y="151"/>
                    </a:cxn>
                    <a:cxn ang="0">
                      <a:pos x="882" y="174"/>
                    </a:cxn>
                    <a:cxn ang="0">
                      <a:pos x="824" y="197"/>
                    </a:cxn>
                    <a:cxn ang="0">
                      <a:pos x="765" y="222"/>
                    </a:cxn>
                    <a:cxn ang="0">
                      <a:pos x="704" y="249"/>
                    </a:cxn>
                    <a:cxn ang="0">
                      <a:pos x="644" y="277"/>
                    </a:cxn>
                    <a:cxn ang="0">
                      <a:pos x="584" y="306"/>
                    </a:cxn>
                    <a:cxn ang="0">
                      <a:pos x="523" y="336"/>
                    </a:cxn>
                    <a:cxn ang="0">
                      <a:pos x="463" y="369"/>
                    </a:cxn>
                    <a:cxn ang="0">
                      <a:pos x="403" y="402"/>
                    </a:cxn>
                    <a:cxn ang="0">
                      <a:pos x="342" y="437"/>
                    </a:cxn>
                    <a:cxn ang="0">
                      <a:pos x="282" y="474"/>
                    </a:cxn>
                    <a:cxn ang="0">
                      <a:pos x="225" y="512"/>
                    </a:cxn>
                    <a:cxn ang="0">
                      <a:pos x="167" y="551"/>
                    </a:cxn>
                    <a:cxn ang="0">
                      <a:pos x="109" y="592"/>
                    </a:cxn>
                    <a:cxn ang="0">
                      <a:pos x="54" y="634"/>
                    </a:cxn>
                    <a:cxn ang="0">
                      <a:pos x="0" y="677"/>
                    </a:cxn>
                    <a:cxn ang="0">
                      <a:pos x="0" y="925"/>
                    </a:cxn>
                    <a:cxn ang="0">
                      <a:pos x="639" y="1177"/>
                    </a:cxn>
                  </a:cxnLst>
                  <a:rect l="0" t="0" r="r" b="b"/>
                  <a:pathLst>
                    <a:path w="1963" h="1177">
                      <a:moveTo>
                        <a:pt x="1963" y="307"/>
                      </a:moveTo>
                      <a:lnTo>
                        <a:pt x="1620" y="4"/>
                      </a:lnTo>
                      <a:lnTo>
                        <a:pt x="1620" y="4"/>
                      </a:lnTo>
                      <a:lnTo>
                        <a:pt x="1597" y="2"/>
                      </a:lnTo>
                      <a:lnTo>
                        <a:pt x="1572" y="0"/>
                      </a:lnTo>
                      <a:lnTo>
                        <a:pt x="1542" y="2"/>
                      </a:lnTo>
                      <a:lnTo>
                        <a:pt x="1509" y="4"/>
                      </a:lnTo>
                      <a:lnTo>
                        <a:pt x="1474" y="8"/>
                      </a:lnTo>
                      <a:lnTo>
                        <a:pt x="1437" y="14"/>
                      </a:lnTo>
                      <a:lnTo>
                        <a:pt x="1396" y="20"/>
                      </a:lnTo>
                      <a:lnTo>
                        <a:pt x="1353" y="28"/>
                      </a:lnTo>
                      <a:lnTo>
                        <a:pt x="1308" y="39"/>
                      </a:lnTo>
                      <a:lnTo>
                        <a:pt x="1260" y="50"/>
                      </a:lnTo>
                      <a:lnTo>
                        <a:pt x="1211" y="64"/>
                      </a:lnTo>
                      <a:lnTo>
                        <a:pt x="1160" y="78"/>
                      </a:lnTo>
                      <a:lnTo>
                        <a:pt x="1107" y="94"/>
                      </a:lnTo>
                      <a:lnTo>
                        <a:pt x="1053" y="112"/>
                      </a:lnTo>
                      <a:lnTo>
                        <a:pt x="997" y="131"/>
                      </a:lnTo>
                      <a:lnTo>
                        <a:pt x="940" y="151"/>
                      </a:lnTo>
                      <a:lnTo>
                        <a:pt x="882" y="174"/>
                      </a:lnTo>
                      <a:lnTo>
                        <a:pt x="824" y="197"/>
                      </a:lnTo>
                      <a:lnTo>
                        <a:pt x="765" y="222"/>
                      </a:lnTo>
                      <a:lnTo>
                        <a:pt x="704" y="249"/>
                      </a:lnTo>
                      <a:lnTo>
                        <a:pt x="644" y="277"/>
                      </a:lnTo>
                      <a:lnTo>
                        <a:pt x="584" y="306"/>
                      </a:lnTo>
                      <a:lnTo>
                        <a:pt x="523" y="336"/>
                      </a:lnTo>
                      <a:lnTo>
                        <a:pt x="463" y="369"/>
                      </a:lnTo>
                      <a:lnTo>
                        <a:pt x="403" y="402"/>
                      </a:lnTo>
                      <a:lnTo>
                        <a:pt x="342" y="437"/>
                      </a:lnTo>
                      <a:lnTo>
                        <a:pt x="282" y="474"/>
                      </a:lnTo>
                      <a:lnTo>
                        <a:pt x="225" y="512"/>
                      </a:lnTo>
                      <a:lnTo>
                        <a:pt x="167" y="551"/>
                      </a:lnTo>
                      <a:lnTo>
                        <a:pt x="109" y="592"/>
                      </a:lnTo>
                      <a:lnTo>
                        <a:pt x="54" y="634"/>
                      </a:lnTo>
                      <a:lnTo>
                        <a:pt x="0" y="677"/>
                      </a:lnTo>
                      <a:lnTo>
                        <a:pt x="0" y="925"/>
                      </a:lnTo>
                      <a:lnTo>
                        <a:pt x="639" y="117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5" name="Line 3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9" y="1713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7" name="Freeform 41"/>
                <p:cNvSpPr>
                  <a:spLocks noChangeAspect="1"/>
                </p:cNvSpPr>
                <p:nvPr/>
              </p:nvSpPr>
              <p:spPr bwMode="auto">
                <a:xfrm>
                  <a:off x="1132" y="1459"/>
                  <a:ext cx="393" cy="209"/>
                </a:xfrm>
                <a:custGeom>
                  <a:avLst/>
                  <a:gdLst/>
                  <a:ahLst/>
                  <a:cxnLst>
                    <a:cxn ang="0">
                      <a:pos x="1690" y="7"/>
                    </a:cxn>
                    <a:cxn ang="0">
                      <a:pos x="1640" y="2"/>
                    </a:cxn>
                    <a:cxn ang="0">
                      <a:pos x="1575" y="0"/>
                    </a:cxn>
                    <a:cxn ang="0">
                      <a:pos x="1496" y="1"/>
                    </a:cxn>
                    <a:cxn ang="0">
                      <a:pos x="1406" y="6"/>
                    </a:cxn>
                    <a:cxn ang="0">
                      <a:pos x="1306" y="15"/>
                    </a:cxn>
                    <a:cxn ang="0">
                      <a:pos x="1198" y="30"/>
                    </a:cxn>
                    <a:cxn ang="0">
                      <a:pos x="1083" y="49"/>
                    </a:cxn>
                    <a:cxn ang="0">
                      <a:pos x="961" y="75"/>
                    </a:cxn>
                    <a:cxn ang="0">
                      <a:pos x="837" y="106"/>
                    </a:cxn>
                    <a:cxn ang="0">
                      <a:pos x="711" y="145"/>
                    </a:cxn>
                    <a:cxn ang="0">
                      <a:pos x="584" y="191"/>
                    </a:cxn>
                    <a:cxn ang="0">
                      <a:pos x="458" y="245"/>
                    </a:cxn>
                    <a:cxn ang="0">
                      <a:pos x="336" y="307"/>
                    </a:cxn>
                    <a:cxn ang="0">
                      <a:pos x="217" y="377"/>
                    </a:cxn>
                    <a:cxn ang="0">
                      <a:pos x="105" y="457"/>
                    </a:cxn>
                    <a:cxn ang="0">
                      <a:pos x="0" y="547"/>
                    </a:cxn>
                    <a:cxn ang="0">
                      <a:pos x="641" y="1047"/>
                    </a:cxn>
                    <a:cxn ang="0">
                      <a:pos x="664" y="1009"/>
                    </a:cxn>
                    <a:cxn ang="0">
                      <a:pos x="719" y="938"/>
                    </a:cxn>
                    <a:cxn ang="0">
                      <a:pos x="783" y="870"/>
                    </a:cxn>
                    <a:cxn ang="0">
                      <a:pos x="855" y="805"/>
                    </a:cxn>
                    <a:cxn ang="0">
                      <a:pos x="935" y="746"/>
                    </a:cxn>
                    <a:cxn ang="0">
                      <a:pos x="1020" y="690"/>
                    </a:cxn>
                    <a:cxn ang="0">
                      <a:pos x="1109" y="639"/>
                    </a:cxn>
                    <a:cxn ang="0">
                      <a:pos x="1203" y="593"/>
                    </a:cxn>
                    <a:cxn ang="0">
                      <a:pos x="1298" y="552"/>
                    </a:cxn>
                    <a:cxn ang="0">
                      <a:pos x="1394" y="514"/>
                    </a:cxn>
                    <a:cxn ang="0">
                      <a:pos x="1490" y="483"/>
                    </a:cxn>
                    <a:cxn ang="0">
                      <a:pos x="1586" y="456"/>
                    </a:cxn>
                    <a:cxn ang="0">
                      <a:pos x="1678" y="434"/>
                    </a:cxn>
                    <a:cxn ang="0">
                      <a:pos x="1766" y="417"/>
                    </a:cxn>
                    <a:cxn ang="0">
                      <a:pos x="1850" y="406"/>
                    </a:cxn>
                    <a:cxn ang="0">
                      <a:pos x="1927" y="401"/>
                    </a:cxn>
                    <a:cxn ang="0">
                      <a:pos x="1963" y="210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90" y="7"/>
                      </a:ln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</a:path>
                  </a:pathLst>
                </a:custGeom>
                <a:solidFill>
                  <a:schemeClr val="accent4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8" name="Freeform 42"/>
                <p:cNvSpPr>
                  <a:spLocks noChangeAspect="1"/>
                </p:cNvSpPr>
                <p:nvPr/>
              </p:nvSpPr>
              <p:spPr bwMode="auto">
                <a:xfrm>
                  <a:off x="1259" y="1502"/>
                  <a:ext cx="263" cy="169"/>
                </a:xfrm>
                <a:custGeom>
                  <a:avLst/>
                  <a:gdLst/>
                  <a:ahLst/>
                  <a:cxnLst>
                    <a:cxn ang="0">
                      <a:pos x="1317" y="0"/>
                    </a:cxn>
                    <a:cxn ang="0">
                      <a:pos x="1317" y="0"/>
                    </a:cxn>
                    <a:cxn ang="0">
                      <a:pos x="1281" y="1"/>
                    </a:cxn>
                    <a:cxn ang="0">
                      <a:pos x="1244" y="2"/>
                    </a:cxn>
                    <a:cxn ang="0">
                      <a:pos x="1204" y="6"/>
                    </a:cxn>
                    <a:cxn ang="0">
                      <a:pos x="1163" y="10"/>
                    </a:cxn>
                    <a:cxn ang="0">
                      <a:pos x="1121" y="18"/>
                    </a:cxn>
                    <a:cxn ang="0">
                      <a:pos x="1078" y="25"/>
                    </a:cxn>
                    <a:cxn ang="0">
                      <a:pos x="1032" y="35"/>
                    </a:cxn>
                    <a:cxn ang="0">
                      <a:pos x="988" y="44"/>
                    </a:cxn>
                    <a:cxn ang="0">
                      <a:pos x="941" y="57"/>
                    </a:cxn>
                    <a:cxn ang="0">
                      <a:pos x="894" y="69"/>
                    </a:cxn>
                    <a:cxn ang="0">
                      <a:pos x="846" y="83"/>
                    </a:cxn>
                    <a:cxn ang="0">
                      <a:pos x="799" y="99"/>
                    </a:cxn>
                    <a:cxn ang="0">
                      <a:pos x="751" y="116"/>
                    </a:cxn>
                    <a:cxn ang="0">
                      <a:pos x="703" y="134"/>
                    </a:cxn>
                    <a:cxn ang="0">
                      <a:pos x="654" y="154"/>
                    </a:cxn>
                    <a:cxn ang="0">
                      <a:pos x="606" y="174"/>
                    </a:cxn>
                    <a:cxn ang="0">
                      <a:pos x="559" y="195"/>
                    </a:cxn>
                    <a:cxn ang="0">
                      <a:pos x="512" y="218"/>
                    </a:cxn>
                    <a:cxn ang="0">
                      <a:pos x="467" y="242"/>
                    </a:cxn>
                    <a:cxn ang="0">
                      <a:pos x="421" y="268"/>
                    </a:cxn>
                    <a:cxn ang="0">
                      <a:pos x="378" y="293"/>
                    </a:cxn>
                    <a:cxn ang="0">
                      <a:pos x="334" y="321"/>
                    </a:cxn>
                    <a:cxn ang="0">
                      <a:pos x="292" y="349"/>
                    </a:cxn>
                    <a:cxn ang="0">
                      <a:pos x="253" y="379"/>
                    </a:cxn>
                    <a:cxn ang="0">
                      <a:pos x="214" y="410"/>
                    </a:cxn>
                    <a:cxn ang="0">
                      <a:pos x="177" y="441"/>
                    </a:cxn>
                    <a:cxn ang="0">
                      <a:pos x="142" y="474"/>
                    </a:cxn>
                    <a:cxn ang="0">
                      <a:pos x="108" y="507"/>
                    </a:cxn>
                    <a:cxn ang="0">
                      <a:pos x="78" y="542"/>
                    </a:cxn>
                    <a:cxn ang="0">
                      <a:pos x="49" y="577"/>
                    </a:cxn>
                    <a:cxn ang="0">
                      <a:pos x="23" y="613"/>
                    </a:cxn>
                    <a:cxn ang="0">
                      <a:pos x="0" y="651"/>
                    </a:cxn>
                    <a:cxn ang="0">
                      <a:pos x="0" y="843"/>
                    </a:cxn>
                  </a:cxnLst>
                  <a:rect l="0" t="0" r="r" b="b"/>
                  <a:pathLst>
                    <a:path w="1317" h="843">
                      <a:moveTo>
                        <a:pt x="1317" y="0"/>
                      </a:moveTo>
                      <a:lnTo>
                        <a:pt x="1317" y="0"/>
                      </a:lnTo>
                      <a:lnTo>
                        <a:pt x="1281" y="1"/>
                      </a:lnTo>
                      <a:lnTo>
                        <a:pt x="1244" y="2"/>
                      </a:lnTo>
                      <a:lnTo>
                        <a:pt x="1204" y="6"/>
                      </a:lnTo>
                      <a:lnTo>
                        <a:pt x="1163" y="10"/>
                      </a:lnTo>
                      <a:lnTo>
                        <a:pt x="1121" y="18"/>
                      </a:lnTo>
                      <a:lnTo>
                        <a:pt x="1078" y="25"/>
                      </a:lnTo>
                      <a:lnTo>
                        <a:pt x="1032" y="35"/>
                      </a:lnTo>
                      <a:lnTo>
                        <a:pt x="988" y="44"/>
                      </a:lnTo>
                      <a:lnTo>
                        <a:pt x="941" y="57"/>
                      </a:lnTo>
                      <a:lnTo>
                        <a:pt x="894" y="69"/>
                      </a:lnTo>
                      <a:lnTo>
                        <a:pt x="846" y="83"/>
                      </a:lnTo>
                      <a:lnTo>
                        <a:pt x="799" y="99"/>
                      </a:lnTo>
                      <a:lnTo>
                        <a:pt x="751" y="116"/>
                      </a:lnTo>
                      <a:lnTo>
                        <a:pt x="703" y="134"/>
                      </a:lnTo>
                      <a:lnTo>
                        <a:pt x="654" y="154"/>
                      </a:lnTo>
                      <a:lnTo>
                        <a:pt x="606" y="174"/>
                      </a:lnTo>
                      <a:lnTo>
                        <a:pt x="559" y="195"/>
                      </a:lnTo>
                      <a:lnTo>
                        <a:pt x="512" y="218"/>
                      </a:lnTo>
                      <a:lnTo>
                        <a:pt x="467" y="242"/>
                      </a:lnTo>
                      <a:lnTo>
                        <a:pt x="421" y="268"/>
                      </a:lnTo>
                      <a:lnTo>
                        <a:pt x="378" y="293"/>
                      </a:lnTo>
                      <a:lnTo>
                        <a:pt x="334" y="321"/>
                      </a:lnTo>
                      <a:lnTo>
                        <a:pt x="292" y="349"/>
                      </a:lnTo>
                      <a:lnTo>
                        <a:pt x="253" y="379"/>
                      </a:lnTo>
                      <a:lnTo>
                        <a:pt x="214" y="410"/>
                      </a:lnTo>
                      <a:lnTo>
                        <a:pt x="177" y="441"/>
                      </a:lnTo>
                      <a:lnTo>
                        <a:pt x="142" y="474"/>
                      </a:lnTo>
                      <a:lnTo>
                        <a:pt x="108" y="507"/>
                      </a:lnTo>
                      <a:lnTo>
                        <a:pt x="78" y="542"/>
                      </a:lnTo>
                      <a:lnTo>
                        <a:pt x="49" y="577"/>
                      </a:lnTo>
                      <a:lnTo>
                        <a:pt x="23" y="613"/>
                      </a:lnTo>
                      <a:lnTo>
                        <a:pt x="0" y="651"/>
                      </a:lnTo>
                      <a:lnTo>
                        <a:pt x="0" y="84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9" name="Line 4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5" y="1574"/>
                  <a:ext cx="124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0" name="Freeform 44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360" y="207"/>
                    </a:cxn>
                    <a:cxn ang="0">
                      <a:pos x="0" y="219"/>
                    </a:cxn>
                    <a:cxn ang="0">
                      <a:pos x="192" y="0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" name="Freeform 45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360" y="207"/>
                    </a:cxn>
                    <a:cxn ang="0">
                      <a:pos x="0" y="219"/>
                    </a:cxn>
                    <a:cxn ang="0">
                      <a:pos x="192" y="0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" name="Freeform 46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/>
                  <a:ahLst/>
                  <a:cxnLst>
                    <a:cxn ang="0">
                      <a:pos x="131" y="241"/>
                    </a:cxn>
                    <a:cxn ang="0">
                      <a:pos x="386" y="0"/>
                    </a:cxn>
                    <a:cxn ang="0">
                      <a:pos x="0" y="90"/>
                    </a:cxn>
                    <a:cxn ang="0">
                      <a:pos x="131" y="241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3" name="Freeform 47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/>
                  <a:ahLst/>
                  <a:cxnLst>
                    <a:cxn ang="0">
                      <a:pos x="131" y="241"/>
                    </a:cxn>
                    <a:cxn ang="0">
                      <a:pos x="386" y="0"/>
                    </a:cxn>
                    <a:cxn ang="0">
                      <a:pos x="0" y="90"/>
                    </a:cxn>
                    <a:cxn ang="0">
                      <a:pos x="131" y="241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4" name="Freeform 48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359" y="146"/>
                    </a:cxn>
                    <a:cxn ang="0">
                      <a:pos x="0" y="179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5" name="Freeform 49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359" y="146"/>
                    </a:cxn>
                    <a:cxn ang="0">
                      <a:pos x="0" y="179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6" name="Freeform 50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6" y="51"/>
                    </a:cxn>
                    <a:cxn ang="0">
                      <a:pos x="38" y="23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7" name="Freeform 51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6" y="51"/>
                    </a:cxn>
                    <a:cxn ang="0">
                      <a:pos x="38" y="23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049" name="TextBox 2048"/>
              <p:cNvSpPr txBox="1"/>
              <p:nvPr/>
            </p:nvSpPr>
            <p:spPr>
              <a:xfrm>
                <a:off x="5369355" y="823274"/>
                <a:ext cx="14991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Extraction optics</a:t>
                </a:r>
                <a:endParaRPr lang="en-US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17" name="TextBox 516"/>
              <p:cNvSpPr txBox="1"/>
              <p:nvPr/>
            </p:nvSpPr>
            <p:spPr>
              <a:xfrm>
                <a:off x="6819298" y="943312"/>
                <a:ext cx="10135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Mass separator</a:t>
                </a:r>
                <a:endParaRPr lang="en-US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052" name="Straight Connector 2051"/>
              <p:cNvCxnSpPr/>
              <p:nvPr/>
            </p:nvCxnSpPr>
            <p:spPr>
              <a:xfrm flipV="1">
                <a:off x="5493141" y="1076325"/>
                <a:ext cx="136134" cy="115322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Straight Connector 520"/>
              <p:cNvCxnSpPr/>
              <p:nvPr/>
            </p:nvCxnSpPr>
            <p:spPr>
              <a:xfrm flipV="1">
                <a:off x="6627045" y="1219408"/>
                <a:ext cx="204723" cy="8451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3" name="Straight Connector 522"/>
            <p:cNvCxnSpPr/>
            <p:nvPr/>
          </p:nvCxnSpPr>
          <p:spPr>
            <a:xfrm flipV="1">
              <a:off x="4637391" y="1501051"/>
              <a:ext cx="36904" cy="9367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5" name="TextBox 524"/>
            <p:cNvSpPr txBox="1"/>
            <p:nvPr/>
          </p:nvSpPr>
          <p:spPr>
            <a:xfrm>
              <a:off x="4092317" y="1561153"/>
              <a:ext cx="10191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50000"/>
                    </a:schemeClr>
                  </a:solidFill>
                </a:rPr>
                <a:t>Target unit</a:t>
              </a:r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5786539" y="948351"/>
            <a:ext cx="1919288" cy="1109662"/>
          </a:xfrm>
          <a:custGeom>
            <a:avLst/>
            <a:gdLst>
              <a:gd name="connsiteX0" fmla="*/ 178594 w 1919288"/>
              <a:gd name="connsiteY0" fmla="*/ 173831 h 1109662"/>
              <a:gd name="connsiteX1" fmla="*/ 28575 w 1919288"/>
              <a:gd name="connsiteY1" fmla="*/ 280987 h 1109662"/>
              <a:gd name="connsiteX2" fmla="*/ 0 w 1919288"/>
              <a:gd name="connsiteY2" fmla="*/ 764381 h 1109662"/>
              <a:gd name="connsiteX3" fmla="*/ 111919 w 1919288"/>
              <a:gd name="connsiteY3" fmla="*/ 781050 h 1109662"/>
              <a:gd name="connsiteX4" fmla="*/ 216694 w 1919288"/>
              <a:gd name="connsiteY4" fmla="*/ 802481 h 1109662"/>
              <a:gd name="connsiteX5" fmla="*/ 328613 w 1919288"/>
              <a:gd name="connsiteY5" fmla="*/ 845344 h 1109662"/>
              <a:gd name="connsiteX6" fmla="*/ 435769 w 1919288"/>
              <a:gd name="connsiteY6" fmla="*/ 897731 h 1109662"/>
              <a:gd name="connsiteX7" fmla="*/ 535782 w 1919288"/>
              <a:gd name="connsiteY7" fmla="*/ 964406 h 1109662"/>
              <a:gd name="connsiteX8" fmla="*/ 638175 w 1919288"/>
              <a:gd name="connsiteY8" fmla="*/ 1028700 h 1109662"/>
              <a:gd name="connsiteX9" fmla="*/ 721519 w 1919288"/>
              <a:gd name="connsiteY9" fmla="*/ 1109662 h 1109662"/>
              <a:gd name="connsiteX10" fmla="*/ 1290638 w 1919288"/>
              <a:gd name="connsiteY10" fmla="*/ 895350 h 1109662"/>
              <a:gd name="connsiteX11" fmla="*/ 1047750 w 1919288"/>
              <a:gd name="connsiteY11" fmla="*/ 654844 h 1109662"/>
              <a:gd name="connsiteX12" fmla="*/ 1126332 w 1919288"/>
              <a:gd name="connsiteY12" fmla="*/ 585787 h 1109662"/>
              <a:gd name="connsiteX13" fmla="*/ 1119188 w 1919288"/>
              <a:gd name="connsiteY13" fmla="*/ 431006 h 1109662"/>
              <a:gd name="connsiteX14" fmla="*/ 1919288 w 1919288"/>
              <a:gd name="connsiteY14" fmla="*/ 428625 h 1109662"/>
              <a:gd name="connsiteX15" fmla="*/ 1905000 w 1919288"/>
              <a:gd name="connsiteY15" fmla="*/ 250031 h 1109662"/>
              <a:gd name="connsiteX16" fmla="*/ 1588294 w 1919288"/>
              <a:gd name="connsiteY16" fmla="*/ 238125 h 1109662"/>
              <a:gd name="connsiteX17" fmla="*/ 1550194 w 1919288"/>
              <a:gd name="connsiteY17" fmla="*/ 14287 h 1109662"/>
              <a:gd name="connsiteX18" fmla="*/ 1062038 w 1919288"/>
              <a:gd name="connsiteY18" fmla="*/ 0 h 1109662"/>
              <a:gd name="connsiteX19" fmla="*/ 1038225 w 1919288"/>
              <a:gd name="connsiteY19" fmla="*/ 185737 h 1109662"/>
              <a:gd name="connsiteX20" fmla="*/ 826294 w 1919288"/>
              <a:gd name="connsiteY20" fmla="*/ 273844 h 1109662"/>
              <a:gd name="connsiteX21" fmla="*/ 731044 w 1919288"/>
              <a:gd name="connsiteY21" fmla="*/ 250031 h 1109662"/>
              <a:gd name="connsiteX22" fmla="*/ 628650 w 1919288"/>
              <a:gd name="connsiteY22" fmla="*/ 216694 h 1109662"/>
              <a:gd name="connsiteX23" fmla="*/ 504825 w 1919288"/>
              <a:gd name="connsiteY23" fmla="*/ 190500 h 1109662"/>
              <a:gd name="connsiteX24" fmla="*/ 340519 w 1919288"/>
              <a:gd name="connsiteY24" fmla="*/ 166687 h 1109662"/>
              <a:gd name="connsiteX25" fmla="*/ 178594 w 1919288"/>
              <a:gd name="connsiteY25" fmla="*/ 173831 h 110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19288" h="1109662">
                <a:moveTo>
                  <a:pt x="178594" y="173831"/>
                </a:moveTo>
                <a:lnTo>
                  <a:pt x="28575" y="280987"/>
                </a:lnTo>
                <a:lnTo>
                  <a:pt x="0" y="764381"/>
                </a:lnTo>
                <a:lnTo>
                  <a:pt x="111919" y="781050"/>
                </a:lnTo>
                <a:lnTo>
                  <a:pt x="216694" y="802481"/>
                </a:lnTo>
                <a:lnTo>
                  <a:pt x="328613" y="845344"/>
                </a:lnTo>
                <a:lnTo>
                  <a:pt x="435769" y="897731"/>
                </a:lnTo>
                <a:lnTo>
                  <a:pt x="535782" y="964406"/>
                </a:lnTo>
                <a:lnTo>
                  <a:pt x="638175" y="1028700"/>
                </a:lnTo>
                <a:lnTo>
                  <a:pt x="721519" y="1109662"/>
                </a:lnTo>
                <a:lnTo>
                  <a:pt x="1290638" y="895350"/>
                </a:lnTo>
                <a:lnTo>
                  <a:pt x="1047750" y="654844"/>
                </a:lnTo>
                <a:lnTo>
                  <a:pt x="1126332" y="585787"/>
                </a:lnTo>
                <a:lnTo>
                  <a:pt x="1119188" y="431006"/>
                </a:lnTo>
                <a:lnTo>
                  <a:pt x="1919288" y="428625"/>
                </a:lnTo>
                <a:lnTo>
                  <a:pt x="1905000" y="250031"/>
                </a:lnTo>
                <a:lnTo>
                  <a:pt x="1588294" y="238125"/>
                </a:lnTo>
                <a:lnTo>
                  <a:pt x="1550194" y="14287"/>
                </a:lnTo>
                <a:lnTo>
                  <a:pt x="1062038" y="0"/>
                </a:lnTo>
                <a:lnTo>
                  <a:pt x="1038225" y="185737"/>
                </a:lnTo>
                <a:lnTo>
                  <a:pt x="826294" y="273844"/>
                </a:lnTo>
                <a:lnTo>
                  <a:pt x="731044" y="250031"/>
                </a:lnTo>
                <a:lnTo>
                  <a:pt x="628650" y="216694"/>
                </a:lnTo>
                <a:lnTo>
                  <a:pt x="504825" y="190500"/>
                </a:lnTo>
                <a:lnTo>
                  <a:pt x="340519" y="166687"/>
                </a:lnTo>
                <a:lnTo>
                  <a:pt x="178594" y="17383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6669983" y="1831795"/>
            <a:ext cx="2224088" cy="1952625"/>
          </a:xfrm>
          <a:custGeom>
            <a:avLst/>
            <a:gdLst>
              <a:gd name="connsiteX0" fmla="*/ 0 w 2224088"/>
              <a:gd name="connsiteY0" fmla="*/ 161925 h 1952625"/>
              <a:gd name="connsiteX1" fmla="*/ 442913 w 2224088"/>
              <a:gd name="connsiteY1" fmla="*/ 0 h 1952625"/>
              <a:gd name="connsiteX2" fmla="*/ 971550 w 2224088"/>
              <a:gd name="connsiteY2" fmla="*/ 433387 h 1952625"/>
              <a:gd name="connsiteX3" fmla="*/ 1271588 w 2224088"/>
              <a:gd name="connsiteY3" fmla="*/ 795337 h 1952625"/>
              <a:gd name="connsiteX4" fmla="*/ 1824038 w 2224088"/>
              <a:gd name="connsiteY4" fmla="*/ 833437 h 1952625"/>
              <a:gd name="connsiteX5" fmla="*/ 2185988 w 2224088"/>
              <a:gd name="connsiteY5" fmla="*/ 1066800 h 1952625"/>
              <a:gd name="connsiteX6" fmla="*/ 2224088 w 2224088"/>
              <a:gd name="connsiteY6" fmla="*/ 1466850 h 1952625"/>
              <a:gd name="connsiteX7" fmla="*/ 1905000 w 2224088"/>
              <a:gd name="connsiteY7" fmla="*/ 1709737 h 1952625"/>
              <a:gd name="connsiteX8" fmla="*/ 1214438 w 2224088"/>
              <a:gd name="connsiteY8" fmla="*/ 1952625 h 1952625"/>
              <a:gd name="connsiteX9" fmla="*/ 909638 w 2224088"/>
              <a:gd name="connsiteY9" fmla="*/ 1752600 h 1952625"/>
              <a:gd name="connsiteX10" fmla="*/ 757238 w 2224088"/>
              <a:gd name="connsiteY10" fmla="*/ 1328737 h 1952625"/>
              <a:gd name="connsiteX11" fmla="*/ 381000 w 2224088"/>
              <a:gd name="connsiteY11" fmla="*/ 862012 h 1952625"/>
              <a:gd name="connsiteX12" fmla="*/ 0 w 2224088"/>
              <a:gd name="connsiteY12" fmla="*/ 161925 h 195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24088" h="1952625">
                <a:moveTo>
                  <a:pt x="0" y="161925"/>
                </a:moveTo>
                <a:lnTo>
                  <a:pt x="442913" y="0"/>
                </a:lnTo>
                <a:lnTo>
                  <a:pt x="971550" y="433387"/>
                </a:lnTo>
                <a:lnTo>
                  <a:pt x="1271588" y="795337"/>
                </a:lnTo>
                <a:lnTo>
                  <a:pt x="1824038" y="833437"/>
                </a:lnTo>
                <a:lnTo>
                  <a:pt x="2185988" y="1066800"/>
                </a:lnTo>
                <a:lnTo>
                  <a:pt x="2224088" y="1466850"/>
                </a:lnTo>
                <a:lnTo>
                  <a:pt x="1905000" y="1709737"/>
                </a:lnTo>
                <a:lnTo>
                  <a:pt x="1214438" y="1952625"/>
                </a:lnTo>
                <a:lnTo>
                  <a:pt x="909638" y="1752600"/>
                </a:lnTo>
                <a:lnTo>
                  <a:pt x="757238" y="1328737"/>
                </a:lnTo>
                <a:lnTo>
                  <a:pt x="381000" y="862012"/>
                </a:lnTo>
                <a:lnTo>
                  <a:pt x="0" y="16192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Title 1"/>
          <p:cNvSpPr txBox="1">
            <a:spLocks/>
          </p:cNvSpPr>
          <p:nvPr/>
        </p:nvSpPr>
        <p:spPr>
          <a:xfrm>
            <a:off x="5245533" y="204901"/>
            <a:ext cx="1695322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/>
              <a:t>OnLine</a:t>
            </a:r>
            <a:endParaRPr lang="en-US" sz="3600" dirty="0"/>
          </a:p>
        </p:txBody>
      </p:sp>
      <p:sp>
        <p:nvSpPr>
          <p:cNvPr id="146" name="Freeform 269"/>
          <p:cNvSpPr>
            <a:spLocks/>
          </p:cNvSpPr>
          <p:nvPr/>
        </p:nvSpPr>
        <p:spPr bwMode="auto">
          <a:xfrm>
            <a:off x="2612162" y="2067046"/>
            <a:ext cx="190291" cy="649562"/>
          </a:xfrm>
          <a:custGeom>
            <a:avLst/>
            <a:gdLst>
              <a:gd name="T0" fmla="*/ 0 w 666"/>
              <a:gd name="T1" fmla="*/ 431 h 435"/>
              <a:gd name="T2" fmla="*/ 20 w 666"/>
              <a:gd name="T3" fmla="*/ 420 h 435"/>
              <a:gd name="T4" fmla="*/ 36 w 666"/>
              <a:gd name="T5" fmla="*/ 432 h 435"/>
              <a:gd name="T6" fmla="*/ 60 w 666"/>
              <a:gd name="T7" fmla="*/ 421 h 435"/>
              <a:gd name="T8" fmla="*/ 59 w 666"/>
              <a:gd name="T9" fmla="*/ 431 h 435"/>
              <a:gd name="T10" fmla="*/ 41 w 666"/>
              <a:gd name="T11" fmla="*/ 422 h 435"/>
              <a:gd name="T12" fmla="*/ 108 w 666"/>
              <a:gd name="T13" fmla="*/ 432 h 435"/>
              <a:gd name="T14" fmla="*/ 112 w 666"/>
              <a:gd name="T15" fmla="*/ 422 h 435"/>
              <a:gd name="T16" fmla="*/ 138 w 666"/>
              <a:gd name="T17" fmla="*/ 432 h 435"/>
              <a:gd name="T18" fmla="*/ 190 w 666"/>
              <a:gd name="T19" fmla="*/ 420 h 435"/>
              <a:gd name="T20" fmla="*/ 269 w 666"/>
              <a:gd name="T21" fmla="*/ 432 h 435"/>
              <a:gd name="T22" fmla="*/ 299 w 666"/>
              <a:gd name="T23" fmla="*/ 422 h 435"/>
              <a:gd name="T24" fmla="*/ 341 w 666"/>
              <a:gd name="T25" fmla="*/ 432 h 435"/>
              <a:gd name="T26" fmla="*/ 359 w 666"/>
              <a:gd name="T27" fmla="*/ 420 h 435"/>
              <a:gd name="T28" fmla="*/ 362 w 666"/>
              <a:gd name="T29" fmla="*/ 429 h 435"/>
              <a:gd name="T30" fmla="*/ 368 w 666"/>
              <a:gd name="T31" fmla="*/ 423 h 435"/>
              <a:gd name="T32" fmla="*/ 366 w 666"/>
              <a:gd name="T33" fmla="*/ 433 h 435"/>
              <a:gd name="T34" fmla="*/ 431 w 666"/>
              <a:gd name="T35" fmla="*/ 422 h 435"/>
              <a:gd name="T36" fmla="*/ 420 w 666"/>
              <a:gd name="T37" fmla="*/ 433 h 435"/>
              <a:gd name="T38" fmla="*/ 449 w 666"/>
              <a:gd name="T39" fmla="*/ 421 h 435"/>
              <a:gd name="T40" fmla="*/ 449 w 666"/>
              <a:gd name="T41" fmla="*/ 435 h 435"/>
              <a:gd name="T42" fmla="*/ 457 w 666"/>
              <a:gd name="T43" fmla="*/ 419 h 435"/>
              <a:gd name="T44" fmla="*/ 487 w 666"/>
              <a:gd name="T45" fmla="*/ 432 h 435"/>
              <a:gd name="T46" fmla="*/ 478 w 666"/>
              <a:gd name="T47" fmla="*/ 421 h 435"/>
              <a:gd name="T48" fmla="*/ 525 w 666"/>
              <a:gd name="T49" fmla="*/ 432 h 435"/>
              <a:gd name="T50" fmla="*/ 646 w 666"/>
              <a:gd name="T51" fmla="*/ 395 h 435"/>
              <a:gd name="T52" fmla="*/ 659 w 666"/>
              <a:gd name="T53" fmla="*/ 408 h 435"/>
              <a:gd name="T54" fmla="*/ 666 w 666"/>
              <a:gd name="T55" fmla="*/ 394 h 435"/>
              <a:gd name="T56" fmla="*/ 636 w 666"/>
              <a:gd name="T57" fmla="*/ 409 h 435"/>
              <a:gd name="T58" fmla="*/ 504 w 666"/>
              <a:gd name="T59" fmla="*/ 389 h 435"/>
              <a:gd name="T60" fmla="*/ 625 w 666"/>
              <a:gd name="T61" fmla="*/ 374 h 435"/>
              <a:gd name="T62" fmla="*/ 584 w 666"/>
              <a:gd name="T63" fmla="*/ 433 h 435"/>
              <a:gd name="T64" fmla="*/ 502 w 666"/>
              <a:gd name="T65" fmla="*/ 330 h 435"/>
              <a:gd name="T66" fmla="*/ 625 w 666"/>
              <a:gd name="T67" fmla="*/ 279 h 435"/>
              <a:gd name="T68" fmla="*/ 504 w 666"/>
              <a:gd name="T69" fmla="*/ 220 h 435"/>
              <a:gd name="T70" fmla="*/ 628 w 666"/>
              <a:gd name="T71" fmla="*/ 333 h 435"/>
              <a:gd name="T72" fmla="*/ 519 w 666"/>
              <a:gd name="T73" fmla="*/ 78 h 435"/>
              <a:gd name="T74" fmla="*/ 503 w 666"/>
              <a:gd name="T75" fmla="*/ 112 h 435"/>
              <a:gd name="T76" fmla="*/ 591 w 666"/>
              <a:gd name="T77" fmla="*/ 53 h 435"/>
              <a:gd name="T78" fmla="*/ 535 w 666"/>
              <a:gd name="T79" fmla="*/ 41 h 435"/>
              <a:gd name="T80" fmla="*/ 625 w 666"/>
              <a:gd name="T81" fmla="*/ 148 h 435"/>
              <a:gd name="T82" fmla="*/ 501 w 666"/>
              <a:gd name="T83" fmla="*/ 146 h 435"/>
              <a:gd name="T84" fmla="*/ 574 w 666"/>
              <a:gd name="T85" fmla="*/ 0 h 43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connsiteX0" fmla="*/ 0 w 10000"/>
              <a:gd name="connsiteY0" fmla="*/ 9908 h 10000"/>
              <a:gd name="connsiteX1" fmla="*/ 300 w 10000"/>
              <a:gd name="connsiteY1" fmla="*/ 9655 h 10000"/>
              <a:gd name="connsiteX2" fmla="*/ 541 w 10000"/>
              <a:gd name="connsiteY2" fmla="*/ 9931 h 10000"/>
              <a:gd name="connsiteX3" fmla="*/ 901 w 10000"/>
              <a:gd name="connsiteY3" fmla="*/ 9678 h 10000"/>
              <a:gd name="connsiteX4" fmla="*/ 886 w 10000"/>
              <a:gd name="connsiteY4" fmla="*/ 9908 h 10000"/>
              <a:gd name="connsiteX5" fmla="*/ 616 w 10000"/>
              <a:gd name="connsiteY5" fmla="*/ 9701 h 10000"/>
              <a:gd name="connsiteX6" fmla="*/ 1622 w 10000"/>
              <a:gd name="connsiteY6" fmla="*/ 9931 h 10000"/>
              <a:gd name="connsiteX7" fmla="*/ 1682 w 10000"/>
              <a:gd name="connsiteY7" fmla="*/ 9701 h 10000"/>
              <a:gd name="connsiteX8" fmla="*/ 2072 w 10000"/>
              <a:gd name="connsiteY8" fmla="*/ 9931 h 10000"/>
              <a:gd name="connsiteX9" fmla="*/ 2853 w 10000"/>
              <a:gd name="connsiteY9" fmla="*/ 9655 h 10000"/>
              <a:gd name="connsiteX10" fmla="*/ 4039 w 10000"/>
              <a:gd name="connsiteY10" fmla="*/ 9931 h 10000"/>
              <a:gd name="connsiteX11" fmla="*/ 4489 w 10000"/>
              <a:gd name="connsiteY11" fmla="*/ 9701 h 10000"/>
              <a:gd name="connsiteX12" fmla="*/ 5120 w 10000"/>
              <a:gd name="connsiteY12" fmla="*/ 9931 h 10000"/>
              <a:gd name="connsiteX13" fmla="*/ 5390 w 10000"/>
              <a:gd name="connsiteY13" fmla="*/ 9655 h 10000"/>
              <a:gd name="connsiteX14" fmla="*/ 5435 w 10000"/>
              <a:gd name="connsiteY14" fmla="*/ 9862 h 10000"/>
              <a:gd name="connsiteX15" fmla="*/ 5526 w 10000"/>
              <a:gd name="connsiteY15" fmla="*/ 9724 h 10000"/>
              <a:gd name="connsiteX16" fmla="*/ 5495 w 10000"/>
              <a:gd name="connsiteY16" fmla="*/ 9954 h 10000"/>
              <a:gd name="connsiteX17" fmla="*/ 6471 w 10000"/>
              <a:gd name="connsiteY17" fmla="*/ 9701 h 10000"/>
              <a:gd name="connsiteX18" fmla="*/ 6306 w 10000"/>
              <a:gd name="connsiteY18" fmla="*/ 9954 h 10000"/>
              <a:gd name="connsiteX19" fmla="*/ 6742 w 10000"/>
              <a:gd name="connsiteY19" fmla="*/ 9678 h 10000"/>
              <a:gd name="connsiteX20" fmla="*/ 6742 w 10000"/>
              <a:gd name="connsiteY20" fmla="*/ 10000 h 10000"/>
              <a:gd name="connsiteX21" fmla="*/ 6862 w 10000"/>
              <a:gd name="connsiteY21" fmla="*/ 9632 h 10000"/>
              <a:gd name="connsiteX22" fmla="*/ 7312 w 10000"/>
              <a:gd name="connsiteY22" fmla="*/ 9931 h 10000"/>
              <a:gd name="connsiteX23" fmla="*/ 7177 w 10000"/>
              <a:gd name="connsiteY23" fmla="*/ 9678 h 10000"/>
              <a:gd name="connsiteX24" fmla="*/ 7883 w 10000"/>
              <a:gd name="connsiteY24" fmla="*/ 9931 h 10000"/>
              <a:gd name="connsiteX25" fmla="*/ 9700 w 10000"/>
              <a:gd name="connsiteY25" fmla="*/ 9080 h 10000"/>
              <a:gd name="connsiteX26" fmla="*/ 9895 w 10000"/>
              <a:gd name="connsiteY26" fmla="*/ 9379 h 10000"/>
              <a:gd name="connsiteX27" fmla="*/ 10000 w 10000"/>
              <a:gd name="connsiteY27" fmla="*/ 9057 h 10000"/>
              <a:gd name="connsiteX28" fmla="*/ 9002 w 10000"/>
              <a:gd name="connsiteY28" fmla="*/ 9949 h 10000"/>
              <a:gd name="connsiteX29" fmla="*/ 7568 w 10000"/>
              <a:gd name="connsiteY29" fmla="*/ 8943 h 10000"/>
              <a:gd name="connsiteX30" fmla="*/ 9384 w 10000"/>
              <a:gd name="connsiteY30" fmla="*/ 8598 h 10000"/>
              <a:gd name="connsiteX31" fmla="*/ 8769 w 10000"/>
              <a:gd name="connsiteY31" fmla="*/ 9954 h 10000"/>
              <a:gd name="connsiteX32" fmla="*/ 7538 w 10000"/>
              <a:gd name="connsiteY32" fmla="*/ 7586 h 10000"/>
              <a:gd name="connsiteX33" fmla="*/ 9384 w 10000"/>
              <a:gd name="connsiteY33" fmla="*/ 6414 h 10000"/>
              <a:gd name="connsiteX34" fmla="*/ 7568 w 10000"/>
              <a:gd name="connsiteY34" fmla="*/ 5057 h 10000"/>
              <a:gd name="connsiteX35" fmla="*/ 9429 w 10000"/>
              <a:gd name="connsiteY35" fmla="*/ 7655 h 10000"/>
              <a:gd name="connsiteX36" fmla="*/ 7793 w 10000"/>
              <a:gd name="connsiteY36" fmla="*/ 1793 h 10000"/>
              <a:gd name="connsiteX37" fmla="*/ 7553 w 10000"/>
              <a:gd name="connsiteY37" fmla="*/ 2575 h 10000"/>
              <a:gd name="connsiteX38" fmla="*/ 8874 w 10000"/>
              <a:gd name="connsiteY38" fmla="*/ 1218 h 10000"/>
              <a:gd name="connsiteX39" fmla="*/ 8033 w 10000"/>
              <a:gd name="connsiteY39" fmla="*/ 943 h 10000"/>
              <a:gd name="connsiteX40" fmla="*/ 9384 w 10000"/>
              <a:gd name="connsiteY40" fmla="*/ 3402 h 10000"/>
              <a:gd name="connsiteX41" fmla="*/ 7523 w 10000"/>
              <a:gd name="connsiteY41" fmla="*/ 3356 h 10000"/>
              <a:gd name="connsiteX42" fmla="*/ 8619 w 10000"/>
              <a:gd name="connsiteY42" fmla="*/ 0 h 10000"/>
              <a:gd name="connsiteX0" fmla="*/ 0 w 10000"/>
              <a:gd name="connsiteY0" fmla="*/ 9908 h 10000"/>
              <a:gd name="connsiteX1" fmla="*/ 300 w 10000"/>
              <a:gd name="connsiteY1" fmla="*/ 9655 h 10000"/>
              <a:gd name="connsiteX2" fmla="*/ 541 w 10000"/>
              <a:gd name="connsiteY2" fmla="*/ 9931 h 10000"/>
              <a:gd name="connsiteX3" fmla="*/ 901 w 10000"/>
              <a:gd name="connsiteY3" fmla="*/ 9678 h 10000"/>
              <a:gd name="connsiteX4" fmla="*/ 886 w 10000"/>
              <a:gd name="connsiteY4" fmla="*/ 9908 h 10000"/>
              <a:gd name="connsiteX5" fmla="*/ 616 w 10000"/>
              <a:gd name="connsiteY5" fmla="*/ 9701 h 10000"/>
              <a:gd name="connsiteX6" fmla="*/ 1622 w 10000"/>
              <a:gd name="connsiteY6" fmla="*/ 9931 h 10000"/>
              <a:gd name="connsiteX7" fmla="*/ 1682 w 10000"/>
              <a:gd name="connsiteY7" fmla="*/ 9701 h 10000"/>
              <a:gd name="connsiteX8" fmla="*/ 2072 w 10000"/>
              <a:gd name="connsiteY8" fmla="*/ 9931 h 10000"/>
              <a:gd name="connsiteX9" fmla="*/ 2853 w 10000"/>
              <a:gd name="connsiteY9" fmla="*/ 9655 h 10000"/>
              <a:gd name="connsiteX10" fmla="*/ 4039 w 10000"/>
              <a:gd name="connsiteY10" fmla="*/ 9931 h 10000"/>
              <a:gd name="connsiteX11" fmla="*/ 4489 w 10000"/>
              <a:gd name="connsiteY11" fmla="*/ 9701 h 10000"/>
              <a:gd name="connsiteX12" fmla="*/ 5120 w 10000"/>
              <a:gd name="connsiteY12" fmla="*/ 9931 h 10000"/>
              <a:gd name="connsiteX13" fmla="*/ 5390 w 10000"/>
              <a:gd name="connsiteY13" fmla="*/ 9655 h 10000"/>
              <a:gd name="connsiteX14" fmla="*/ 5435 w 10000"/>
              <a:gd name="connsiteY14" fmla="*/ 9862 h 10000"/>
              <a:gd name="connsiteX15" fmla="*/ 5526 w 10000"/>
              <a:gd name="connsiteY15" fmla="*/ 9724 h 10000"/>
              <a:gd name="connsiteX16" fmla="*/ 5495 w 10000"/>
              <a:gd name="connsiteY16" fmla="*/ 9954 h 10000"/>
              <a:gd name="connsiteX17" fmla="*/ 6471 w 10000"/>
              <a:gd name="connsiteY17" fmla="*/ 9701 h 10000"/>
              <a:gd name="connsiteX18" fmla="*/ 6306 w 10000"/>
              <a:gd name="connsiteY18" fmla="*/ 9954 h 10000"/>
              <a:gd name="connsiteX19" fmla="*/ 6742 w 10000"/>
              <a:gd name="connsiteY19" fmla="*/ 9678 h 10000"/>
              <a:gd name="connsiteX20" fmla="*/ 6742 w 10000"/>
              <a:gd name="connsiteY20" fmla="*/ 10000 h 10000"/>
              <a:gd name="connsiteX21" fmla="*/ 6862 w 10000"/>
              <a:gd name="connsiteY21" fmla="*/ 9632 h 10000"/>
              <a:gd name="connsiteX22" fmla="*/ 7312 w 10000"/>
              <a:gd name="connsiteY22" fmla="*/ 9931 h 10000"/>
              <a:gd name="connsiteX23" fmla="*/ 7177 w 10000"/>
              <a:gd name="connsiteY23" fmla="*/ 9678 h 10000"/>
              <a:gd name="connsiteX24" fmla="*/ 7883 w 10000"/>
              <a:gd name="connsiteY24" fmla="*/ 9931 h 10000"/>
              <a:gd name="connsiteX25" fmla="*/ 9700 w 10000"/>
              <a:gd name="connsiteY25" fmla="*/ 9080 h 10000"/>
              <a:gd name="connsiteX26" fmla="*/ 9251 w 10000"/>
              <a:gd name="connsiteY26" fmla="*/ 9343 h 10000"/>
              <a:gd name="connsiteX27" fmla="*/ 10000 w 10000"/>
              <a:gd name="connsiteY27" fmla="*/ 9057 h 10000"/>
              <a:gd name="connsiteX28" fmla="*/ 9002 w 10000"/>
              <a:gd name="connsiteY28" fmla="*/ 9949 h 10000"/>
              <a:gd name="connsiteX29" fmla="*/ 7568 w 10000"/>
              <a:gd name="connsiteY29" fmla="*/ 8943 h 10000"/>
              <a:gd name="connsiteX30" fmla="*/ 9384 w 10000"/>
              <a:gd name="connsiteY30" fmla="*/ 8598 h 10000"/>
              <a:gd name="connsiteX31" fmla="*/ 8769 w 10000"/>
              <a:gd name="connsiteY31" fmla="*/ 9954 h 10000"/>
              <a:gd name="connsiteX32" fmla="*/ 7538 w 10000"/>
              <a:gd name="connsiteY32" fmla="*/ 7586 h 10000"/>
              <a:gd name="connsiteX33" fmla="*/ 9384 w 10000"/>
              <a:gd name="connsiteY33" fmla="*/ 6414 h 10000"/>
              <a:gd name="connsiteX34" fmla="*/ 7568 w 10000"/>
              <a:gd name="connsiteY34" fmla="*/ 5057 h 10000"/>
              <a:gd name="connsiteX35" fmla="*/ 9429 w 10000"/>
              <a:gd name="connsiteY35" fmla="*/ 7655 h 10000"/>
              <a:gd name="connsiteX36" fmla="*/ 7793 w 10000"/>
              <a:gd name="connsiteY36" fmla="*/ 1793 h 10000"/>
              <a:gd name="connsiteX37" fmla="*/ 7553 w 10000"/>
              <a:gd name="connsiteY37" fmla="*/ 2575 h 10000"/>
              <a:gd name="connsiteX38" fmla="*/ 8874 w 10000"/>
              <a:gd name="connsiteY38" fmla="*/ 1218 h 10000"/>
              <a:gd name="connsiteX39" fmla="*/ 8033 w 10000"/>
              <a:gd name="connsiteY39" fmla="*/ 943 h 10000"/>
              <a:gd name="connsiteX40" fmla="*/ 9384 w 10000"/>
              <a:gd name="connsiteY40" fmla="*/ 3402 h 10000"/>
              <a:gd name="connsiteX41" fmla="*/ 7523 w 10000"/>
              <a:gd name="connsiteY41" fmla="*/ 3356 h 10000"/>
              <a:gd name="connsiteX42" fmla="*/ 8619 w 10000"/>
              <a:gd name="connsiteY42" fmla="*/ 0 h 10000"/>
              <a:gd name="connsiteX0" fmla="*/ 0 w 9700"/>
              <a:gd name="connsiteY0" fmla="*/ 9908 h 10000"/>
              <a:gd name="connsiteX1" fmla="*/ 300 w 9700"/>
              <a:gd name="connsiteY1" fmla="*/ 9655 h 10000"/>
              <a:gd name="connsiteX2" fmla="*/ 541 w 9700"/>
              <a:gd name="connsiteY2" fmla="*/ 9931 h 10000"/>
              <a:gd name="connsiteX3" fmla="*/ 901 w 9700"/>
              <a:gd name="connsiteY3" fmla="*/ 9678 h 10000"/>
              <a:gd name="connsiteX4" fmla="*/ 886 w 9700"/>
              <a:gd name="connsiteY4" fmla="*/ 9908 h 10000"/>
              <a:gd name="connsiteX5" fmla="*/ 616 w 9700"/>
              <a:gd name="connsiteY5" fmla="*/ 9701 h 10000"/>
              <a:gd name="connsiteX6" fmla="*/ 1622 w 9700"/>
              <a:gd name="connsiteY6" fmla="*/ 9931 h 10000"/>
              <a:gd name="connsiteX7" fmla="*/ 1682 w 9700"/>
              <a:gd name="connsiteY7" fmla="*/ 9701 h 10000"/>
              <a:gd name="connsiteX8" fmla="*/ 2072 w 9700"/>
              <a:gd name="connsiteY8" fmla="*/ 9931 h 10000"/>
              <a:gd name="connsiteX9" fmla="*/ 2853 w 9700"/>
              <a:gd name="connsiteY9" fmla="*/ 9655 h 10000"/>
              <a:gd name="connsiteX10" fmla="*/ 4039 w 9700"/>
              <a:gd name="connsiteY10" fmla="*/ 9931 h 10000"/>
              <a:gd name="connsiteX11" fmla="*/ 4489 w 9700"/>
              <a:gd name="connsiteY11" fmla="*/ 9701 h 10000"/>
              <a:gd name="connsiteX12" fmla="*/ 5120 w 9700"/>
              <a:gd name="connsiteY12" fmla="*/ 9931 h 10000"/>
              <a:gd name="connsiteX13" fmla="*/ 5390 w 9700"/>
              <a:gd name="connsiteY13" fmla="*/ 9655 h 10000"/>
              <a:gd name="connsiteX14" fmla="*/ 5435 w 9700"/>
              <a:gd name="connsiteY14" fmla="*/ 9862 h 10000"/>
              <a:gd name="connsiteX15" fmla="*/ 5526 w 9700"/>
              <a:gd name="connsiteY15" fmla="*/ 9724 h 10000"/>
              <a:gd name="connsiteX16" fmla="*/ 5495 w 9700"/>
              <a:gd name="connsiteY16" fmla="*/ 9954 h 10000"/>
              <a:gd name="connsiteX17" fmla="*/ 6471 w 9700"/>
              <a:gd name="connsiteY17" fmla="*/ 9701 h 10000"/>
              <a:gd name="connsiteX18" fmla="*/ 6306 w 9700"/>
              <a:gd name="connsiteY18" fmla="*/ 9954 h 10000"/>
              <a:gd name="connsiteX19" fmla="*/ 6742 w 9700"/>
              <a:gd name="connsiteY19" fmla="*/ 9678 h 10000"/>
              <a:gd name="connsiteX20" fmla="*/ 6742 w 9700"/>
              <a:gd name="connsiteY20" fmla="*/ 10000 h 10000"/>
              <a:gd name="connsiteX21" fmla="*/ 6862 w 9700"/>
              <a:gd name="connsiteY21" fmla="*/ 9632 h 10000"/>
              <a:gd name="connsiteX22" fmla="*/ 7312 w 9700"/>
              <a:gd name="connsiteY22" fmla="*/ 9931 h 10000"/>
              <a:gd name="connsiteX23" fmla="*/ 7177 w 9700"/>
              <a:gd name="connsiteY23" fmla="*/ 9678 h 10000"/>
              <a:gd name="connsiteX24" fmla="*/ 7883 w 9700"/>
              <a:gd name="connsiteY24" fmla="*/ 9931 h 10000"/>
              <a:gd name="connsiteX25" fmla="*/ 9700 w 9700"/>
              <a:gd name="connsiteY25" fmla="*/ 9080 h 10000"/>
              <a:gd name="connsiteX26" fmla="*/ 9251 w 9700"/>
              <a:gd name="connsiteY26" fmla="*/ 9343 h 10000"/>
              <a:gd name="connsiteX27" fmla="*/ 8737 w 9700"/>
              <a:gd name="connsiteY27" fmla="*/ 8948 h 10000"/>
              <a:gd name="connsiteX28" fmla="*/ 9002 w 9700"/>
              <a:gd name="connsiteY28" fmla="*/ 9949 h 10000"/>
              <a:gd name="connsiteX29" fmla="*/ 7568 w 9700"/>
              <a:gd name="connsiteY29" fmla="*/ 8943 h 10000"/>
              <a:gd name="connsiteX30" fmla="*/ 9384 w 9700"/>
              <a:gd name="connsiteY30" fmla="*/ 8598 h 10000"/>
              <a:gd name="connsiteX31" fmla="*/ 8769 w 9700"/>
              <a:gd name="connsiteY31" fmla="*/ 9954 h 10000"/>
              <a:gd name="connsiteX32" fmla="*/ 7538 w 9700"/>
              <a:gd name="connsiteY32" fmla="*/ 7586 h 10000"/>
              <a:gd name="connsiteX33" fmla="*/ 9384 w 9700"/>
              <a:gd name="connsiteY33" fmla="*/ 6414 h 10000"/>
              <a:gd name="connsiteX34" fmla="*/ 7568 w 9700"/>
              <a:gd name="connsiteY34" fmla="*/ 5057 h 10000"/>
              <a:gd name="connsiteX35" fmla="*/ 9429 w 9700"/>
              <a:gd name="connsiteY35" fmla="*/ 7655 h 10000"/>
              <a:gd name="connsiteX36" fmla="*/ 7793 w 9700"/>
              <a:gd name="connsiteY36" fmla="*/ 1793 h 10000"/>
              <a:gd name="connsiteX37" fmla="*/ 7553 w 9700"/>
              <a:gd name="connsiteY37" fmla="*/ 2575 h 10000"/>
              <a:gd name="connsiteX38" fmla="*/ 8874 w 9700"/>
              <a:gd name="connsiteY38" fmla="*/ 1218 h 10000"/>
              <a:gd name="connsiteX39" fmla="*/ 8033 w 9700"/>
              <a:gd name="connsiteY39" fmla="*/ 943 h 10000"/>
              <a:gd name="connsiteX40" fmla="*/ 9384 w 9700"/>
              <a:gd name="connsiteY40" fmla="*/ 3402 h 10000"/>
              <a:gd name="connsiteX41" fmla="*/ 7523 w 9700"/>
              <a:gd name="connsiteY41" fmla="*/ 3356 h 10000"/>
              <a:gd name="connsiteX42" fmla="*/ 8619 w 9700"/>
              <a:gd name="connsiteY42" fmla="*/ 0 h 10000"/>
              <a:gd name="connsiteX0" fmla="*/ 0 w 9721"/>
              <a:gd name="connsiteY0" fmla="*/ 9908 h 10000"/>
              <a:gd name="connsiteX1" fmla="*/ 309 w 9721"/>
              <a:gd name="connsiteY1" fmla="*/ 9655 h 10000"/>
              <a:gd name="connsiteX2" fmla="*/ 558 w 9721"/>
              <a:gd name="connsiteY2" fmla="*/ 9931 h 10000"/>
              <a:gd name="connsiteX3" fmla="*/ 929 w 9721"/>
              <a:gd name="connsiteY3" fmla="*/ 9678 h 10000"/>
              <a:gd name="connsiteX4" fmla="*/ 913 w 9721"/>
              <a:gd name="connsiteY4" fmla="*/ 9908 h 10000"/>
              <a:gd name="connsiteX5" fmla="*/ 635 w 9721"/>
              <a:gd name="connsiteY5" fmla="*/ 9701 h 10000"/>
              <a:gd name="connsiteX6" fmla="*/ 1672 w 9721"/>
              <a:gd name="connsiteY6" fmla="*/ 9931 h 10000"/>
              <a:gd name="connsiteX7" fmla="*/ 1734 w 9721"/>
              <a:gd name="connsiteY7" fmla="*/ 9701 h 10000"/>
              <a:gd name="connsiteX8" fmla="*/ 2136 w 9721"/>
              <a:gd name="connsiteY8" fmla="*/ 9931 h 10000"/>
              <a:gd name="connsiteX9" fmla="*/ 2941 w 9721"/>
              <a:gd name="connsiteY9" fmla="*/ 9655 h 10000"/>
              <a:gd name="connsiteX10" fmla="*/ 4164 w 9721"/>
              <a:gd name="connsiteY10" fmla="*/ 9931 h 10000"/>
              <a:gd name="connsiteX11" fmla="*/ 4628 w 9721"/>
              <a:gd name="connsiteY11" fmla="*/ 9701 h 10000"/>
              <a:gd name="connsiteX12" fmla="*/ 5278 w 9721"/>
              <a:gd name="connsiteY12" fmla="*/ 9931 h 10000"/>
              <a:gd name="connsiteX13" fmla="*/ 5557 w 9721"/>
              <a:gd name="connsiteY13" fmla="*/ 9655 h 10000"/>
              <a:gd name="connsiteX14" fmla="*/ 5603 w 9721"/>
              <a:gd name="connsiteY14" fmla="*/ 9862 h 10000"/>
              <a:gd name="connsiteX15" fmla="*/ 5697 w 9721"/>
              <a:gd name="connsiteY15" fmla="*/ 9724 h 10000"/>
              <a:gd name="connsiteX16" fmla="*/ 5665 w 9721"/>
              <a:gd name="connsiteY16" fmla="*/ 9954 h 10000"/>
              <a:gd name="connsiteX17" fmla="*/ 6671 w 9721"/>
              <a:gd name="connsiteY17" fmla="*/ 9701 h 10000"/>
              <a:gd name="connsiteX18" fmla="*/ 6501 w 9721"/>
              <a:gd name="connsiteY18" fmla="*/ 9954 h 10000"/>
              <a:gd name="connsiteX19" fmla="*/ 6951 w 9721"/>
              <a:gd name="connsiteY19" fmla="*/ 9678 h 10000"/>
              <a:gd name="connsiteX20" fmla="*/ 6951 w 9721"/>
              <a:gd name="connsiteY20" fmla="*/ 10000 h 10000"/>
              <a:gd name="connsiteX21" fmla="*/ 7074 w 9721"/>
              <a:gd name="connsiteY21" fmla="*/ 9632 h 10000"/>
              <a:gd name="connsiteX22" fmla="*/ 7538 w 9721"/>
              <a:gd name="connsiteY22" fmla="*/ 9931 h 10000"/>
              <a:gd name="connsiteX23" fmla="*/ 7399 w 9721"/>
              <a:gd name="connsiteY23" fmla="*/ 9678 h 10000"/>
              <a:gd name="connsiteX24" fmla="*/ 8127 w 9721"/>
              <a:gd name="connsiteY24" fmla="*/ 9931 h 10000"/>
              <a:gd name="connsiteX25" fmla="*/ 8894 w 9721"/>
              <a:gd name="connsiteY25" fmla="*/ 7839 h 10000"/>
              <a:gd name="connsiteX26" fmla="*/ 9537 w 9721"/>
              <a:gd name="connsiteY26" fmla="*/ 9343 h 10000"/>
              <a:gd name="connsiteX27" fmla="*/ 9007 w 9721"/>
              <a:gd name="connsiteY27" fmla="*/ 8948 h 10000"/>
              <a:gd name="connsiteX28" fmla="*/ 9280 w 9721"/>
              <a:gd name="connsiteY28" fmla="*/ 9949 h 10000"/>
              <a:gd name="connsiteX29" fmla="*/ 7802 w 9721"/>
              <a:gd name="connsiteY29" fmla="*/ 8943 h 10000"/>
              <a:gd name="connsiteX30" fmla="*/ 9674 w 9721"/>
              <a:gd name="connsiteY30" fmla="*/ 8598 h 10000"/>
              <a:gd name="connsiteX31" fmla="*/ 9040 w 9721"/>
              <a:gd name="connsiteY31" fmla="*/ 9954 h 10000"/>
              <a:gd name="connsiteX32" fmla="*/ 7771 w 9721"/>
              <a:gd name="connsiteY32" fmla="*/ 7586 h 10000"/>
              <a:gd name="connsiteX33" fmla="*/ 9674 w 9721"/>
              <a:gd name="connsiteY33" fmla="*/ 6414 h 10000"/>
              <a:gd name="connsiteX34" fmla="*/ 7802 w 9721"/>
              <a:gd name="connsiteY34" fmla="*/ 5057 h 10000"/>
              <a:gd name="connsiteX35" fmla="*/ 9721 w 9721"/>
              <a:gd name="connsiteY35" fmla="*/ 7655 h 10000"/>
              <a:gd name="connsiteX36" fmla="*/ 8034 w 9721"/>
              <a:gd name="connsiteY36" fmla="*/ 1793 h 10000"/>
              <a:gd name="connsiteX37" fmla="*/ 7787 w 9721"/>
              <a:gd name="connsiteY37" fmla="*/ 2575 h 10000"/>
              <a:gd name="connsiteX38" fmla="*/ 9148 w 9721"/>
              <a:gd name="connsiteY38" fmla="*/ 1218 h 10000"/>
              <a:gd name="connsiteX39" fmla="*/ 8281 w 9721"/>
              <a:gd name="connsiteY39" fmla="*/ 943 h 10000"/>
              <a:gd name="connsiteX40" fmla="*/ 9674 w 9721"/>
              <a:gd name="connsiteY40" fmla="*/ 3402 h 10000"/>
              <a:gd name="connsiteX41" fmla="*/ 7756 w 9721"/>
              <a:gd name="connsiteY41" fmla="*/ 3356 h 10000"/>
              <a:gd name="connsiteX42" fmla="*/ 8886 w 9721"/>
              <a:gd name="connsiteY42" fmla="*/ 0 h 10000"/>
              <a:gd name="connsiteX0" fmla="*/ 0 w 10000"/>
              <a:gd name="connsiteY0" fmla="*/ 9908 h 10077"/>
              <a:gd name="connsiteX1" fmla="*/ 318 w 10000"/>
              <a:gd name="connsiteY1" fmla="*/ 9655 h 10077"/>
              <a:gd name="connsiteX2" fmla="*/ 574 w 10000"/>
              <a:gd name="connsiteY2" fmla="*/ 9931 h 10077"/>
              <a:gd name="connsiteX3" fmla="*/ 956 w 10000"/>
              <a:gd name="connsiteY3" fmla="*/ 9678 h 10077"/>
              <a:gd name="connsiteX4" fmla="*/ 939 w 10000"/>
              <a:gd name="connsiteY4" fmla="*/ 9908 h 10077"/>
              <a:gd name="connsiteX5" fmla="*/ 653 w 10000"/>
              <a:gd name="connsiteY5" fmla="*/ 9701 h 10077"/>
              <a:gd name="connsiteX6" fmla="*/ 1720 w 10000"/>
              <a:gd name="connsiteY6" fmla="*/ 9931 h 10077"/>
              <a:gd name="connsiteX7" fmla="*/ 1784 w 10000"/>
              <a:gd name="connsiteY7" fmla="*/ 9701 h 10077"/>
              <a:gd name="connsiteX8" fmla="*/ 2197 w 10000"/>
              <a:gd name="connsiteY8" fmla="*/ 10077 h 10077"/>
              <a:gd name="connsiteX9" fmla="*/ 3025 w 10000"/>
              <a:gd name="connsiteY9" fmla="*/ 9655 h 10077"/>
              <a:gd name="connsiteX10" fmla="*/ 4284 w 10000"/>
              <a:gd name="connsiteY10" fmla="*/ 9931 h 10077"/>
              <a:gd name="connsiteX11" fmla="*/ 4761 w 10000"/>
              <a:gd name="connsiteY11" fmla="*/ 9701 h 10077"/>
              <a:gd name="connsiteX12" fmla="*/ 5429 w 10000"/>
              <a:gd name="connsiteY12" fmla="*/ 9931 h 10077"/>
              <a:gd name="connsiteX13" fmla="*/ 5716 w 10000"/>
              <a:gd name="connsiteY13" fmla="*/ 9655 h 10077"/>
              <a:gd name="connsiteX14" fmla="*/ 5764 w 10000"/>
              <a:gd name="connsiteY14" fmla="*/ 9862 h 10077"/>
              <a:gd name="connsiteX15" fmla="*/ 5861 w 10000"/>
              <a:gd name="connsiteY15" fmla="*/ 9724 h 10077"/>
              <a:gd name="connsiteX16" fmla="*/ 5828 w 10000"/>
              <a:gd name="connsiteY16" fmla="*/ 9954 h 10077"/>
              <a:gd name="connsiteX17" fmla="*/ 6862 w 10000"/>
              <a:gd name="connsiteY17" fmla="*/ 9701 h 10077"/>
              <a:gd name="connsiteX18" fmla="*/ 6688 w 10000"/>
              <a:gd name="connsiteY18" fmla="*/ 9954 h 10077"/>
              <a:gd name="connsiteX19" fmla="*/ 7150 w 10000"/>
              <a:gd name="connsiteY19" fmla="*/ 9678 h 10077"/>
              <a:gd name="connsiteX20" fmla="*/ 7150 w 10000"/>
              <a:gd name="connsiteY20" fmla="*/ 10000 h 10077"/>
              <a:gd name="connsiteX21" fmla="*/ 7277 w 10000"/>
              <a:gd name="connsiteY21" fmla="*/ 9632 h 10077"/>
              <a:gd name="connsiteX22" fmla="*/ 7754 w 10000"/>
              <a:gd name="connsiteY22" fmla="*/ 9931 h 10077"/>
              <a:gd name="connsiteX23" fmla="*/ 7611 w 10000"/>
              <a:gd name="connsiteY23" fmla="*/ 9678 h 10077"/>
              <a:gd name="connsiteX24" fmla="*/ 8360 w 10000"/>
              <a:gd name="connsiteY24" fmla="*/ 9931 h 10077"/>
              <a:gd name="connsiteX25" fmla="*/ 9149 w 10000"/>
              <a:gd name="connsiteY25" fmla="*/ 7839 h 10077"/>
              <a:gd name="connsiteX26" fmla="*/ 9811 w 10000"/>
              <a:gd name="connsiteY26" fmla="*/ 9343 h 10077"/>
              <a:gd name="connsiteX27" fmla="*/ 9266 w 10000"/>
              <a:gd name="connsiteY27" fmla="*/ 8948 h 10077"/>
              <a:gd name="connsiteX28" fmla="*/ 9546 w 10000"/>
              <a:gd name="connsiteY28" fmla="*/ 9949 h 10077"/>
              <a:gd name="connsiteX29" fmla="*/ 8026 w 10000"/>
              <a:gd name="connsiteY29" fmla="*/ 8943 h 10077"/>
              <a:gd name="connsiteX30" fmla="*/ 9952 w 10000"/>
              <a:gd name="connsiteY30" fmla="*/ 8598 h 10077"/>
              <a:gd name="connsiteX31" fmla="*/ 9299 w 10000"/>
              <a:gd name="connsiteY31" fmla="*/ 9954 h 10077"/>
              <a:gd name="connsiteX32" fmla="*/ 7994 w 10000"/>
              <a:gd name="connsiteY32" fmla="*/ 7586 h 10077"/>
              <a:gd name="connsiteX33" fmla="*/ 9952 w 10000"/>
              <a:gd name="connsiteY33" fmla="*/ 6414 h 10077"/>
              <a:gd name="connsiteX34" fmla="*/ 8026 w 10000"/>
              <a:gd name="connsiteY34" fmla="*/ 5057 h 10077"/>
              <a:gd name="connsiteX35" fmla="*/ 10000 w 10000"/>
              <a:gd name="connsiteY35" fmla="*/ 7655 h 10077"/>
              <a:gd name="connsiteX36" fmla="*/ 8265 w 10000"/>
              <a:gd name="connsiteY36" fmla="*/ 1793 h 10077"/>
              <a:gd name="connsiteX37" fmla="*/ 8010 w 10000"/>
              <a:gd name="connsiteY37" fmla="*/ 2575 h 10077"/>
              <a:gd name="connsiteX38" fmla="*/ 9411 w 10000"/>
              <a:gd name="connsiteY38" fmla="*/ 1218 h 10077"/>
              <a:gd name="connsiteX39" fmla="*/ 8519 w 10000"/>
              <a:gd name="connsiteY39" fmla="*/ 943 h 10077"/>
              <a:gd name="connsiteX40" fmla="*/ 9952 w 10000"/>
              <a:gd name="connsiteY40" fmla="*/ 3402 h 10077"/>
              <a:gd name="connsiteX41" fmla="*/ 7979 w 10000"/>
              <a:gd name="connsiteY41" fmla="*/ 3356 h 10077"/>
              <a:gd name="connsiteX42" fmla="*/ 9141 w 10000"/>
              <a:gd name="connsiteY42" fmla="*/ 0 h 10077"/>
              <a:gd name="connsiteX0" fmla="*/ 0 w 10000"/>
              <a:gd name="connsiteY0" fmla="*/ 9908 h 10077"/>
              <a:gd name="connsiteX1" fmla="*/ 318 w 10000"/>
              <a:gd name="connsiteY1" fmla="*/ 9655 h 10077"/>
              <a:gd name="connsiteX2" fmla="*/ 574 w 10000"/>
              <a:gd name="connsiteY2" fmla="*/ 9931 h 10077"/>
              <a:gd name="connsiteX3" fmla="*/ 956 w 10000"/>
              <a:gd name="connsiteY3" fmla="*/ 9678 h 10077"/>
              <a:gd name="connsiteX4" fmla="*/ 939 w 10000"/>
              <a:gd name="connsiteY4" fmla="*/ 9908 h 10077"/>
              <a:gd name="connsiteX5" fmla="*/ 653 w 10000"/>
              <a:gd name="connsiteY5" fmla="*/ 9701 h 10077"/>
              <a:gd name="connsiteX6" fmla="*/ 1720 w 10000"/>
              <a:gd name="connsiteY6" fmla="*/ 9931 h 10077"/>
              <a:gd name="connsiteX7" fmla="*/ 2012 w 10000"/>
              <a:gd name="connsiteY7" fmla="*/ 9555 h 10077"/>
              <a:gd name="connsiteX8" fmla="*/ 2197 w 10000"/>
              <a:gd name="connsiteY8" fmla="*/ 10077 h 10077"/>
              <a:gd name="connsiteX9" fmla="*/ 3025 w 10000"/>
              <a:gd name="connsiteY9" fmla="*/ 9655 h 10077"/>
              <a:gd name="connsiteX10" fmla="*/ 4284 w 10000"/>
              <a:gd name="connsiteY10" fmla="*/ 9931 h 10077"/>
              <a:gd name="connsiteX11" fmla="*/ 4761 w 10000"/>
              <a:gd name="connsiteY11" fmla="*/ 9701 h 10077"/>
              <a:gd name="connsiteX12" fmla="*/ 5429 w 10000"/>
              <a:gd name="connsiteY12" fmla="*/ 9931 h 10077"/>
              <a:gd name="connsiteX13" fmla="*/ 5716 w 10000"/>
              <a:gd name="connsiteY13" fmla="*/ 9655 h 10077"/>
              <a:gd name="connsiteX14" fmla="*/ 5764 w 10000"/>
              <a:gd name="connsiteY14" fmla="*/ 9862 h 10077"/>
              <a:gd name="connsiteX15" fmla="*/ 5861 w 10000"/>
              <a:gd name="connsiteY15" fmla="*/ 9724 h 10077"/>
              <a:gd name="connsiteX16" fmla="*/ 5828 w 10000"/>
              <a:gd name="connsiteY16" fmla="*/ 9954 h 10077"/>
              <a:gd name="connsiteX17" fmla="*/ 6862 w 10000"/>
              <a:gd name="connsiteY17" fmla="*/ 9701 h 10077"/>
              <a:gd name="connsiteX18" fmla="*/ 6688 w 10000"/>
              <a:gd name="connsiteY18" fmla="*/ 9954 h 10077"/>
              <a:gd name="connsiteX19" fmla="*/ 7150 w 10000"/>
              <a:gd name="connsiteY19" fmla="*/ 9678 h 10077"/>
              <a:gd name="connsiteX20" fmla="*/ 7150 w 10000"/>
              <a:gd name="connsiteY20" fmla="*/ 10000 h 10077"/>
              <a:gd name="connsiteX21" fmla="*/ 7277 w 10000"/>
              <a:gd name="connsiteY21" fmla="*/ 9632 h 10077"/>
              <a:gd name="connsiteX22" fmla="*/ 7754 w 10000"/>
              <a:gd name="connsiteY22" fmla="*/ 9931 h 10077"/>
              <a:gd name="connsiteX23" fmla="*/ 7611 w 10000"/>
              <a:gd name="connsiteY23" fmla="*/ 9678 h 10077"/>
              <a:gd name="connsiteX24" fmla="*/ 8360 w 10000"/>
              <a:gd name="connsiteY24" fmla="*/ 9931 h 10077"/>
              <a:gd name="connsiteX25" fmla="*/ 9149 w 10000"/>
              <a:gd name="connsiteY25" fmla="*/ 7839 h 10077"/>
              <a:gd name="connsiteX26" fmla="*/ 9811 w 10000"/>
              <a:gd name="connsiteY26" fmla="*/ 9343 h 10077"/>
              <a:gd name="connsiteX27" fmla="*/ 9266 w 10000"/>
              <a:gd name="connsiteY27" fmla="*/ 8948 h 10077"/>
              <a:gd name="connsiteX28" fmla="*/ 9546 w 10000"/>
              <a:gd name="connsiteY28" fmla="*/ 9949 h 10077"/>
              <a:gd name="connsiteX29" fmla="*/ 8026 w 10000"/>
              <a:gd name="connsiteY29" fmla="*/ 8943 h 10077"/>
              <a:gd name="connsiteX30" fmla="*/ 9952 w 10000"/>
              <a:gd name="connsiteY30" fmla="*/ 8598 h 10077"/>
              <a:gd name="connsiteX31" fmla="*/ 9299 w 10000"/>
              <a:gd name="connsiteY31" fmla="*/ 9954 h 10077"/>
              <a:gd name="connsiteX32" fmla="*/ 7994 w 10000"/>
              <a:gd name="connsiteY32" fmla="*/ 7586 h 10077"/>
              <a:gd name="connsiteX33" fmla="*/ 9952 w 10000"/>
              <a:gd name="connsiteY33" fmla="*/ 6414 h 10077"/>
              <a:gd name="connsiteX34" fmla="*/ 8026 w 10000"/>
              <a:gd name="connsiteY34" fmla="*/ 5057 h 10077"/>
              <a:gd name="connsiteX35" fmla="*/ 10000 w 10000"/>
              <a:gd name="connsiteY35" fmla="*/ 7655 h 10077"/>
              <a:gd name="connsiteX36" fmla="*/ 8265 w 10000"/>
              <a:gd name="connsiteY36" fmla="*/ 1793 h 10077"/>
              <a:gd name="connsiteX37" fmla="*/ 8010 w 10000"/>
              <a:gd name="connsiteY37" fmla="*/ 2575 h 10077"/>
              <a:gd name="connsiteX38" fmla="*/ 9411 w 10000"/>
              <a:gd name="connsiteY38" fmla="*/ 1218 h 10077"/>
              <a:gd name="connsiteX39" fmla="*/ 8519 w 10000"/>
              <a:gd name="connsiteY39" fmla="*/ 943 h 10077"/>
              <a:gd name="connsiteX40" fmla="*/ 9952 w 10000"/>
              <a:gd name="connsiteY40" fmla="*/ 3402 h 10077"/>
              <a:gd name="connsiteX41" fmla="*/ 7979 w 10000"/>
              <a:gd name="connsiteY41" fmla="*/ 3356 h 10077"/>
              <a:gd name="connsiteX42" fmla="*/ 9141 w 10000"/>
              <a:gd name="connsiteY42" fmla="*/ 0 h 10077"/>
              <a:gd name="connsiteX0" fmla="*/ 1452 w 9682"/>
              <a:gd name="connsiteY0" fmla="*/ 10492 h 10492"/>
              <a:gd name="connsiteX1" fmla="*/ 0 w 9682"/>
              <a:gd name="connsiteY1" fmla="*/ 9655 h 10492"/>
              <a:gd name="connsiteX2" fmla="*/ 256 w 9682"/>
              <a:gd name="connsiteY2" fmla="*/ 9931 h 10492"/>
              <a:gd name="connsiteX3" fmla="*/ 638 w 9682"/>
              <a:gd name="connsiteY3" fmla="*/ 9678 h 10492"/>
              <a:gd name="connsiteX4" fmla="*/ 621 w 9682"/>
              <a:gd name="connsiteY4" fmla="*/ 9908 h 10492"/>
              <a:gd name="connsiteX5" fmla="*/ 335 w 9682"/>
              <a:gd name="connsiteY5" fmla="*/ 9701 h 10492"/>
              <a:gd name="connsiteX6" fmla="*/ 1402 w 9682"/>
              <a:gd name="connsiteY6" fmla="*/ 9931 h 10492"/>
              <a:gd name="connsiteX7" fmla="*/ 1694 w 9682"/>
              <a:gd name="connsiteY7" fmla="*/ 9555 h 10492"/>
              <a:gd name="connsiteX8" fmla="*/ 1879 w 9682"/>
              <a:gd name="connsiteY8" fmla="*/ 10077 h 10492"/>
              <a:gd name="connsiteX9" fmla="*/ 2707 w 9682"/>
              <a:gd name="connsiteY9" fmla="*/ 9655 h 10492"/>
              <a:gd name="connsiteX10" fmla="*/ 3966 w 9682"/>
              <a:gd name="connsiteY10" fmla="*/ 9931 h 10492"/>
              <a:gd name="connsiteX11" fmla="*/ 4443 w 9682"/>
              <a:gd name="connsiteY11" fmla="*/ 9701 h 10492"/>
              <a:gd name="connsiteX12" fmla="*/ 5111 w 9682"/>
              <a:gd name="connsiteY12" fmla="*/ 9931 h 10492"/>
              <a:gd name="connsiteX13" fmla="*/ 5398 w 9682"/>
              <a:gd name="connsiteY13" fmla="*/ 9655 h 10492"/>
              <a:gd name="connsiteX14" fmla="*/ 5446 w 9682"/>
              <a:gd name="connsiteY14" fmla="*/ 9862 h 10492"/>
              <a:gd name="connsiteX15" fmla="*/ 5543 w 9682"/>
              <a:gd name="connsiteY15" fmla="*/ 9724 h 10492"/>
              <a:gd name="connsiteX16" fmla="*/ 5510 w 9682"/>
              <a:gd name="connsiteY16" fmla="*/ 9954 h 10492"/>
              <a:gd name="connsiteX17" fmla="*/ 6544 w 9682"/>
              <a:gd name="connsiteY17" fmla="*/ 9701 h 10492"/>
              <a:gd name="connsiteX18" fmla="*/ 6370 w 9682"/>
              <a:gd name="connsiteY18" fmla="*/ 9954 h 10492"/>
              <a:gd name="connsiteX19" fmla="*/ 6832 w 9682"/>
              <a:gd name="connsiteY19" fmla="*/ 9678 h 10492"/>
              <a:gd name="connsiteX20" fmla="*/ 6832 w 9682"/>
              <a:gd name="connsiteY20" fmla="*/ 10000 h 10492"/>
              <a:gd name="connsiteX21" fmla="*/ 6959 w 9682"/>
              <a:gd name="connsiteY21" fmla="*/ 9632 h 10492"/>
              <a:gd name="connsiteX22" fmla="*/ 7436 w 9682"/>
              <a:gd name="connsiteY22" fmla="*/ 9931 h 10492"/>
              <a:gd name="connsiteX23" fmla="*/ 7293 w 9682"/>
              <a:gd name="connsiteY23" fmla="*/ 9678 h 10492"/>
              <a:gd name="connsiteX24" fmla="*/ 8042 w 9682"/>
              <a:gd name="connsiteY24" fmla="*/ 9931 h 10492"/>
              <a:gd name="connsiteX25" fmla="*/ 8831 w 9682"/>
              <a:gd name="connsiteY25" fmla="*/ 7839 h 10492"/>
              <a:gd name="connsiteX26" fmla="*/ 9493 w 9682"/>
              <a:gd name="connsiteY26" fmla="*/ 9343 h 10492"/>
              <a:gd name="connsiteX27" fmla="*/ 8948 w 9682"/>
              <a:gd name="connsiteY27" fmla="*/ 8948 h 10492"/>
              <a:gd name="connsiteX28" fmla="*/ 9228 w 9682"/>
              <a:gd name="connsiteY28" fmla="*/ 9949 h 10492"/>
              <a:gd name="connsiteX29" fmla="*/ 7708 w 9682"/>
              <a:gd name="connsiteY29" fmla="*/ 8943 h 10492"/>
              <a:gd name="connsiteX30" fmla="*/ 9634 w 9682"/>
              <a:gd name="connsiteY30" fmla="*/ 8598 h 10492"/>
              <a:gd name="connsiteX31" fmla="*/ 8981 w 9682"/>
              <a:gd name="connsiteY31" fmla="*/ 9954 h 10492"/>
              <a:gd name="connsiteX32" fmla="*/ 7676 w 9682"/>
              <a:gd name="connsiteY32" fmla="*/ 7586 h 10492"/>
              <a:gd name="connsiteX33" fmla="*/ 9634 w 9682"/>
              <a:gd name="connsiteY33" fmla="*/ 6414 h 10492"/>
              <a:gd name="connsiteX34" fmla="*/ 7708 w 9682"/>
              <a:gd name="connsiteY34" fmla="*/ 5057 h 10492"/>
              <a:gd name="connsiteX35" fmla="*/ 9682 w 9682"/>
              <a:gd name="connsiteY35" fmla="*/ 7655 h 10492"/>
              <a:gd name="connsiteX36" fmla="*/ 7947 w 9682"/>
              <a:gd name="connsiteY36" fmla="*/ 1793 h 10492"/>
              <a:gd name="connsiteX37" fmla="*/ 7692 w 9682"/>
              <a:gd name="connsiteY37" fmla="*/ 2575 h 10492"/>
              <a:gd name="connsiteX38" fmla="*/ 9093 w 9682"/>
              <a:gd name="connsiteY38" fmla="*/ 1218 h 10492"/>
              <a:gd name="connsiteX39" fmla="*/ 8201 w 9682"/>
              <a:gd name="connsiteY39" fmla="*/ 943 h 10492"/>
              <a:gd name="connsiteX40" fmla="*/ 9634 w 9682"/>
              <a:gd name="connsiteY40" fmla="*/ 3402 h 10492"/>
              <a:gd name="connsiteX41" fmla="*/ 7661 w 9682"/>
              <a:gd name="connsiteY41" fmla="*/ 3356 h 10492"/>
              <a:gd name="connsiteX42" fmla="*/ 8823 w 9682"/>
              <a:gd name="connsiteY42" fmla="*/ 0 h 10492"/>
              <a:gd name="connsiteX0" fmla="*/ 1236 w 9736"/>
              <a:gd name="connsiteY0" fmla="*/ 10000 h 10000"/>
              <a:gd name="connsiteX1" fmla="*/ 1224 w 9736"/>
              <a:gd name="connsiteY1" fmla="*/ 9585 h 10000"/>
              <a:gd name="connsiteX2" fmla="*/ 0 w 9736"/>
              <a:gd name="connsiteY2" fmla="*/ 9465 h 10000"/>
              <a:gd name="connsiteX3" fmla="*/ 395 w 9736"/>
              <a:gd name="connsiteY3" fmla="*/ 9224 h 10000"/>
              <a:gd name="connsiteX4" fmla="*/ 377 w 9736"/>
              <a:gd name="connsiteY4" fmla="*/ 9443 h 10000"/>
              <a:gd name="connsiteX5" fmla="*/ 82 w 9736"/>
              <a:gd name="connsiteY5" fmla="*/ 9246 h 10000"/>
              <a:gd name="connsiteX6" fmla="*/ 1184 w 9736"/>
              <a:gd name="connsiteY6" fmla="*/ 9465 h 10000"/>
              <a:gd name="connsiteX7" fmla="*/ 1486 w 9736"/>
              <a:gd name="connsiteY7" fmla="*/ 9107 h 10000"/>
              <a:gd name="connsiteX8" fmla="*/ 1677 w 9736"/>
              <a:gd name="connsiteY8" fmla="*/ 9604 h 10000"/>
              <a:gd name="connsiteX9" fmla="*/ 2532 w 9736"/>
              <a:gd name="connsiteY9" fmla="*/ 9202 h 10000"/>
              <a:gd name="connsiteX10" fmla="*/ 3832 w 9736"/>
              <a:gd name="connsiteY10" fmla="*/ 9465 h 10000"/>
              <a:gd name="connsiteX11" fmla="*/ 4325 w 9736"/>
              <a:gd name="connsiteY11" fmla="*/ 9246 h 10000"/>
              <a:gd name="connsiteX12" fmla="*/ 5015 w 9736"/>
              <a:gd name="connsiteY12" fmla="*/ 9465 h 10000"/>
              <a:gd name="connsiteX13" fmla="*/ 5311 w 9736"/>
              <a:gd name="connsiteY13" fmla="*/ 9202 h 10000"/>
              <a:gd name="connsiteX14" fmla="*/ 5361 w 9736"/>
              <a:gd name="connsiteY14" fmla="*/ 9400 h 10000"/>
              <a:gd name="connsiteX15" fmla="*/ 5461 w 9736"/>
              <a:gd name="connsiteY15" fmla="*/ 9268 h 10000"/>
              <a:gd name="connsiteX16" fmla="*/ 5427 w 9736"/>
              <a:gd name="connsiteY16" fmla="*/ 9487 h 10000"/>
              <a:gd name="connsiteX17" fmla="*/ 6495 w 9736"/>
              <a:gd name="connsiteY17" fmla="*/ 9246 h 10000"/>
              <a:gd name="connsiteX18" fmla="*/ 6315 w 9736"/>
              <a:gd name="connsiteY18" fmla="*/ 9487 h 10000"/>
              <a:gd name="connsiteX19" fmla="*/ 6792 w 9736"/>
              <a:gd name="connsiteY19" fmla="*/ 9224 h 10000"/>
              <a:gd name="connsiteX20" fmla="*/ 6792 w 9736"/>
              <a:gd name="connsiteY20" fmla="*/ 9531 h 10000"/>
              <a:gd name="connsiteX21" fmla="*/ 6924 w 9736"/>
              <a:gd name="connsiteY21" fmla="*/ 9180 h 10000"/>
              <a:gd name="connsiteX22" fmla="*/ 7416 w 9736"/>
              <a:gd name="connsiteY22" fmla="*/ 9465 h 10000"/>
              <a:gd name="connsiteX23" fmla="*/ 7269 w 9736"/>
              <a:gd name="connsiteY23" fmla="*/ 9224 h 10000"/>
              <a:gd name="connsiteX24" fmla="*/ 8042 w 9736"/>
              <a:gd name="connsiteY24" fmla="*/ 9465 h 10000"/>
              <a:gd name="connsiteX25" fmla="*/ 8857 w 9736"/>
              <a:gd name="connsiteY25" fmla="*/ 7471 h 10000"/>
              <a:gd name="connsiteX26" fmla="*/ 9541 w 9736"/>
              <a:gd name="connsiteY26" fmla="*/ 8905 h 10000"/>
              <a:gd name="connsiteX27" fmla="*/ 8978 w 9736"/>
              <a:gd name="connsiteY27" fmla="*/ 8528 h 10000"/>
              <a:gd name="connsiteX28" fmla="*/ 9267 w 9736"/>
              <a:gd name="connsiteY28" fmla="*/ 9482 h 10000"/>
              <a:gd name="connsiteX29" fmla="*/ 7697 w 9736"/>
              <a:gd name="connsiteY29" fmla="*/ 8524 h 10000"/>
              <a:gd name="connsiteX30" fmla="*/ 9686 w 9736"/>
              <a:gd name="connsiteY30" fmla="*/ 8195 h 10000"/>
              <a:gd name="connsiteX31" fmla="*/ 9012 w 9736"/>
              <a:gd name="connsiteY31" fmla="*/ 9487 h 10000"/>
              <a:gd name="connsiteX32" fmla="*/ 7664 w 9736"/>
              <a:gd name="connsiteY32" fmla="*/ 7230 h 10000"/>
              <a:gd name="connsiteX33" fmla="*/ 9686 w 9736"/>
              <a:gd name="connsiteY33" fmla="*/ 6113 h 10000"/>
              <a:gd name="connsiteX34" fmla="*/ 7697 w 9736"/>
              <a:gd name="connsiteY34" fmla="*/ 4820 h 10000"/>
              <a:gd name="connsiteX35" fmla="*/ 9736 w 9736"/>
              <a:gd name="connsiteY35" fmla="*/ 7296 h 10000"/>
              <a:gd name="connsiteX36" fmla="*/ 7944 w 9736"/>
              <a:gd name="connsiteY36" fmla="*/ 1709 h 10000"/>
              <a:gd name="connsiteX37" fmla="*/ 7681 w 9736"/>
              <a:gd name="connsiteY37" fmla="*/ 2454 h 10000"/>
              <a:gd name="connsiteX38" fmla="*/ 9128 w 9736"/>
              <a:gd name="connsiteY38" fmla="*/ 1161 h 10000"/>
              <a:gd name="connsiteX39" fmla="*/ 8206 w 9736"/>
              <a:gd name="connsiteY39" fmla="*/ 899 h 10000"/>
              <a:gd name="connsiteX40" fmla="*/ 9686 w 9736"/>
              <a:gd name="connsiteY40" fmla="*/ 3242 h 10000"/>
              <a:gd name="connsiteX41" fmla="*/ 7649 w 9736"/>
              <a:gd name="connsiteY41" fmla="*/ 3199 h 10000"/>
              <a:gd name="connsiteX42" fmla="*/ 8849 w 9736"/>
              <a:gd name="connsiteY42" fmla="*/ 0 h 10000"/>
              <a:gd name="connsiteX0" fmla="*/ 1270 w 10000"/>
              <a:gd name="connsiteY0" fmla="*/ 10000 h 10000"/>
              <a:gd name="connsiteX1" fmla="*/ 1257 w 10000"/>
              <a:gd name="connsiteY1" fmla="*/ 9585 h 10000"/>
              <a:gd name="connsiteX2" fmla="*/ 0 w 10000"/>
              <a:gd name="connsiteY2" fmla="*/ 9465 h 10000"/>
              <a:gd name="connsiteX3" fmla="*/ 406 w 10000"/>
              <a:gd name="connsiteY3" fmla="*/ 9224 h 10000"/>
              <a:gd name="connsiteX4" fmla="*/ 387 w 10000"/>
              <a:gd name="connsiteY4" fmla="*/ 9443 h 10000"/>
              <a:gd name="connsiteX5" fmla="*/ 1344 w 10000"/>
              <a:gd name="connsiteY5" fmla="*/ 9037 h 10000"/>
              <a:gd name="connsiteX6" fmla="*/ 1216 w 10000"/>
              <a:gd name="connsiteY6" fmla="*/ 9465 h 10000"/>
              <a:gd name="connsiteX7" fmla="*/ 1526 w 10000"/>
              <a:gd name="connsiteY7" fmla="*/ 9107 h 10000"/>
              <a:gd name="connsiteX8" fmla="*/ 1722 w 10000"/>
              <a:gd name="connsiteY8" fmla="*/ 9604 h 10000"/>
              <a:gd name="connsiteX9" fmla="*/ 2601 w 10000"/>
              <a:gd name="connsiteY9" fmla="*/ 9202 h 10000"/>
              <a:gd name="connsiteX10" fmla="*/ 3936 w 10000"/>
              <a:gd name="connsiteY10" fmla="*/ 9465 h 10000"/>
              <a:gd name="connsiteX11" fmla="*/ 4442 w 10000"/>
              <a:gd name="connsiteY11" fmla="*/ 9246 h 10000"/>
              <a:gd name="connsiteX12" fmla="*/ 5151 w 10000"/>
              <a:gd name="connsiteY12" fmla="*/ 9465 h 10000"/>
              <a:gd name="connsiteX13" fmla="*/ 5455 w 10000"/>
              <a:gd name="connsiteY13" fmla="*/ 9202 h 10000"/>
              <a:gd name="connsiteX14" fmla="*/ 5506 w 10000"/>
              <a:gd name="connsiteY14" fmla="*/ 9400 h 10000"/>
              <a:gd name="connsiteX15" fmla="*/ 5609 w 10000"/>
              <a:gd name="connsiteY15" fmla="*/ 9268 h 10000"/>
              <a:gd name="connsiteX16" fmla="*/ 5574 w 10000"/>
              <a:gd name="connsiteY16" fmla="*/ 9487 h 10000"/>
              <a:gd name="connsiteX17" fmla="*/ 6671 w 10000"/>
              <a:gd name="connsiteY17" fmla="*/ 9246 h 10000"/>
              <a:gd name="connsiteX18" fmla="*/ 6486 w 10000"/>
              <a:gd name="connsiteY18" fmla="*/ 9487 h 10000"/>
              <a:gd name="connsiteX19" fmla="*/ 6976 w 10000"/>
              <a:gd name="connsiteY19" fmla="*/ 9224 h 10000"/>
              <a:gd name="connsiteX20" fmla="*/ 6976 w 10000"/>
              <a:gd name="connsiteY20" fmla="*/ 9531 h 10000"/>
              <a:gd name="connsiteX21" fmla="*/ 7112 w 10000"/>
              <a:gd name="connsiteY21" fmla="*/ 9180 h 10000"/>
              <a:gd name="connsiteX22" fmla="*/ 7617 w 10000"/>
              <a:gd name="connsiteY22" fmla="*/ 9465 h 10000"/>
              <a:gd name="connsiteX23" fmla="*/ 7466 w 10000"/>
              <a:gd name="connsiteY23" fmla="*/ 9224 h 10000"/>
              <a:gd name="connsiteX24" fmla="*/ 8260 w 10000"/>
              <a:gd name="connsiteY24" fmla="*/ 9465 h 10000"/>
              <a:gd name="connsiteX25" fmla="*/ 9097 w 10000"/>
              <a:gd name="connsiteY25" fmla="*/ 7471 h 10000"/>
              <a:gd name="connsiteX26" fmla="*/ 9800 w 10000"/>
              <a:gd name="connsiteY26" fmla="*/ 8905 h 10000"/>
              <a:gd name="connsiteX27" fmla="*/ 9221 w 10000"/>
              <a:gd name="connsiteY27" fmla="*/ 8528 h 10000"/>
              <a:gd name="connsiteX28" fmla="*/ 9518 w 10000"/>
              <a:gd name="connsiteY28" fmla="*/ 9482 h 10000"/>
              <a:gd name="connsiteX29" fmla="*/ 7906 w 10000"/>
              <a:gd name="connsiteY29" fmla="*/ 8524 h 10000"/>
              <a:gd name="connsiteX30" fmla="*/ 9949 w 10000"/>
              <a:gd name="connsiteY30" fmla="*/ 8195 h 10000"/>
              <a:gd name="connsiteX31" fmla="*/ 9256 w 10000"/>
              <a:gd name="connsiteY31" fmla="*/ 9487 h 10000"/>
              <a:gd name="connsiteX32" fmla="*/ 7872 w 10000"/>
              <a:gd name="connsiteY32" fmla="*/ 7230 h 10000"/>
              <a:gd name="connsiteX33" fmla="*/ 9949 w 10000"/>
              <a:gd name="connsiteY33" fmla="*/ 6113 h 10000"/>
              <a:gd name="connsiteX34" fmla="*/ 7906 w 10000"/>
              <a:gd name="connsiteY34" fmla="*/ 4820 h 10000"/>
              <a:gd name="connsiteX35" fmla="*/ 10000 w 10000"/>
              <a:gd name="connsiteY35" fmla="*/ 7296 h 10000"/>
              <a:gd name="connsiteX36" fmla="*/ 8159 w 10000"/>
              <a:gd name="connsiteY36" fmla="*/ 1709 h 10000"/>
              <a:gd name="connsiteX37" fmla="*/ 7889 w 10000"/>
              <a:gd name="connsiteY37" fmla="*/ 2454 h 10000"/>
              <a:gd name="connsiteX38" fmla="*/ 9376 w 10000"/>
              <a:gd name="connsiteY38" fmla="*/ 1161 h 10000"/>
              <a:gd name="connsiteX39" fmla="*/ 8429 w 10000"/>
              <a:gd name="connsiteY39" fmla="*/ 899 h 10000"/>
              <a:gd name="connsiteX40" fmla="*/ 9949 w 10000"/>
              <a:gd name="connsiteY40" fmla="*/ 3242 h 10000"/>
              <a:gd name="connsiteX41" fmla="*/ 7856 w 10000"/>
              <a:gd name="connsiteY41" fmla="*/ 3199 h 10000"/>
              <a:gd name="connsiteX42" fmla="*/ 9089 w 10000"/>
              <a:gd name="connsiteY42" fmla="*/ 0 h 10000"/>
              <a:gd name="connsiteX0" fmla="*/ 883 w 9613"/>
              <a:gd name="connsiteY0" fmla="*/ 10000 h 10000"/>
              <a:gd name="connsiteX1" fmla="*/ 870 w 9613"/>
              <a:gd name="connsiteY1" fmla="*/ 9585 h 10000"/>
              <a:gd name="connsiteX2" fmla="*/ 873 w 9613"/>
              <a:gd name="connsiteY2" fmla="*/ 9187 h 10000"/>
              <a:gd name="connsiteX3" fmla="*/ 19 w 9613"/>
              <a:gd name="connsiteY3" fmla="*/ 9224 h 10000"/>
              <a:gd name="connsiteX4" fmla="*/ 0 w 9613"/>
              <a:gd name="connsiteY4" fmla="*/ 9443 h 10000"/>
              <a:gd name="connsiteX5" fmla="*/ 957 w 9613"/>
              <a:gd name="connsiteY5" fmla="*/ 9037 h 10000"/>
              <a:gd name="connsiteX6" fmla="*/ 829 w 9613"/>
              <a:gd name="connsiteY6" fmla="*/ 9465 h 10000"/>
              <a:gd name="connsiteX7" fmla="*/ 1139 w 9613"/>
              <a:gd name="connsiteY7" fmla="*/ 9107 h 10000"/>
              <a:gd name="connsiteX8" fmla="*/ 1335 w 9613"/>
              <a:gd name="connsiteY8" fmla="*/ 9604 h 10000"/>
              <a:gd name="connsiteX9" fmla="*/ 2214 w 9613"/>
              <a:gd name="connsiteY9" fmla="*/ 9202 h 10000"/>
              <a:gd name="connsiteX10" fmla="*/ 3549 w 9613"/>
              <a:gd name="connsiteY10" fmla="*/ 9465 h 10000"/>
              <a:gd name="connsiteX11" fmla="*/ 4055 w 9613"/>
              <a:gd name="connsiteY11" fmla="*/ 9246 h 10000"/>
              <a:gd name="connsiteX12" fmla="*/ 4764 w 9613"/>
              <a:gd name="connsiteY12" fmla="*/ 9465 h 10000"/>
              <a:gd name="connsiteX13" fmla="*/ 5068 w 9613"/>
              <a:gd name="connsiteY13" fmla="*/ 9202 h 10000"/>
              <a:gd name="connsiteX14" fmla="*/ 5119 w 9613"/>
              <a:gd name="connsiteY14" fmla="*/ 9400 h 10000"/>
              <a:gd name="connsiteX15" fmla="*/ 5222 w 9613"/>
              <a:gd name="connsiteY15" fmla="*/ 9268 h 10000"/>
              <a:gd name="connsiteX16" fmla="*/ 5187 w 9613"/>
              <a:gd name="connsiteY16" fmla="*/ 9487 h 10000"/>
              <a:gd name="connsiteX17" fmla="*/ 6284 w 9613"/>
              <a:gd name="connsiteY17" fmla="*/ 9246 h 10000"/>
              <a:gd name="connsiteX18" fmla="*/ 6099 w 9613"/>
              <a:gd name="connsiteY18" fmla="*/ 9487 h 10000"/>
              <a:gd name="connsiteX19" fmla="*/ 6589 w 9613"/>
              <a:gd name="connsiteY19" fmla="*/ 9224 h 10000"/>
              <a:gd name="connsiteX20" fmla="*/ 6589 w 9613"/>
              <a:gd name="connsiteY20" fmla="*/ 9531 h 10000"/>
              <a:gd name="connsiteX21" fmla="*/ 6725 w 9613"/>
              <a:gd name="connsiteY21" fmla="*/ 9180 h 10000"/>
              <a:gd name="connsiteX22" fmla="*/ 7230 w 9613"/>
              <a:gd name="connsiteY22" fmla="*/ 9465 h 10000"/>
              <a:gd name="connsiteX23" fmla="*/ 7079 w 9613"/>
              <a:gd name="connsiteY23" fmla="*/ 9224 h 10000"/>
              <a:gd name="connsiteX24" fmla="*/ 7873 w 9613"/>
              <a:gd name="connsiteY24" fmla="*/ 9465 h 10000"/>
              <a:gd name="connsiteX25" fmla="*/ 8710 w 9613"/>
              <a:gd name="connsiteY25" fmla="*/ 7471 h 10000"/>
              <a:gd name="connsiteX26" fmla="*/ 9413 w 9613"/>
              <a:gd name="connsiteY26" fmla="*/ 8905 h 10000"/>
              <a:gd name="connsiteX27" fmla="*/ 8834 w 9613"/>
              <a:gd name="connsiteY27" fmla="*/ 8528 h 10000"/>
              <a:gd name="connsiteX28" fmla="*/ 9131 w 9613"/>
              <a:gd name="connsiteY28" fmla="*/ 9482 h 10000"/>
              <a:gd name="connsiteX29" fmla="*/ 7519 w 9613"/>
              <a:gd name="connsiteY29" fmla="*/ 8524 h 10000"/>
              <a:gd name="connsiteX30" fmla="*/ 9562 w 9613"/>
              <a:gd name="connsiteY30" fmla="*/ 8195 h 10000"/>
              <a:gd name="connsiteX31" fmla="*/ 8869 w 9613"/>
              <a:gd name="connsiteY31" fmla="*/ 9487 h 10000"/>
              <a:gd name="connsiteX32" fmla="*/ 7485 w 9613"/>
              <a:gd name="connsiteY32" fmla="*/ 7230 h 10000"/>
              <a:gd name="connsiteX33" fmla="*/ 9562 w 9613"/>
              <a:gd name="connsiteY33" fmla="*/ 6113 h 10000"/>
              <a:gd name="connsiteX34" fmla="*/ 7519 w 9613"/>
              <a:gd name="connsiteY34" fmla="*/ 4820 h 10000"/>
              <a:gd name="connsiteX35" fmla="*/ 9613 w 9613"/>
              <a:gd name="connsiteY35" fmla="*/ 7296 h 10000"/>
              <a:gd name="connsiteX36" fmla="*/ 7772 w 9613"/>
              <a:gd name="connsiteY36" fmla="*/ 1709 h 10000"/>
              <a:gd name="connsiteX37" fmla="*/ 7502 w 9613"/>
              <a:gd name="connsiteY37" fmla="*/ 2454 h 10000"/>
              <a:gd name="connsiteX38" fmla="*/ 8989 w 9613"/>
              <a:gd name="connsiteY38" fmla="*/ 1161 h 10000"/>
              <a:gd name="connsiteX39" fmla="*/ 8042 w 9613"/>
              <a:gd name="connsiteY39" fmla="*/ 899 h 10000"/>
              <a:gd name="connsiteX40" fmla="*/ 9562 w 9613"/>
              <a:gd name="connsiteY40" fmla="*/ 3242 h 10000"/>
              <a:gd name="connsiteX41" fmla="*/ 7469 w 9613"/>
              <a:gd name="connsiteY41" fmla="*/ 3199 h 10000"/>
              <a:gd name="connsiteX42" fmla="*/ 8702 w 9613"/>
              <a:gd name="connsiteY42" fmla="*/ 0 h 10000"/>
              <a:gd name="connsiteX0" fmla="*/ 900 w 9981"/>
              <a:gd name="connsiteY0" fmla="*/ 10000 h 10000"/>
              <a:gd name="connsiteX1" fmla="*/ 886 w 9981"/>
              <a:gd name="connsiteY1" fmla="*/ 9585 h 10000"/>
              <a:gd name="connsiteX2" fmla="*/ 889 w 9981"/>
              <a:gd name="connsiteY2" fmla="*/ 9187 h 10000"/>
              <a:gd name="connsiteX3" fmla="*/ 1 w 9981"/>
              <a:gd name="connsiteY3" fmla="*/ 9224 h 10000"/>
              <a:gd name="connsiteX4" fmla="*/ 651 w 9981"/>
              <a:gd name="connsiteY4" fmla="*/ 9686 h 10000"/>
              <a:gd name="connsiteX5" fmla="*/ 977 w 9981"/>
              <a:gd name="connsiteY5" fmla="*/ 9037 h 10000"/>
              <a:gd name="connsiteX6" fmla="*/ 843 w 9981"/>
              <a:gd name="connsiteY6" fmla="*/ 9465 h 10000"/>
              <a:gd name="connsiteX7" fmla="*/ 1166 w 9981"/>
              <a:gd name="connsiteY7" fmla="*/ 9107 h 10000"/>
              <a:gd name="connsiteX8" fmla="*/ 1370 w 9981"/>
              <a:gd name="connsiteY8" fmla="*/ 9604 h 10000"/>
              <a:gd name="connsiteX9" fmla="*/ 2284 w 9981"/>
              <a:gd name="connsiteY9" fmla="*/ 9202 h 10000"/>
              <a:gd name="connsiteX10" fmla="*/ 3673 w 9981"/>
              <a:gd name="connsiteY10" fmla="*/ 9465 h 10000"/>
              <a:gd name="connsiteX11" fmla="*/ 4199 w 9981"/>
              <a:gd name="connsiteY11" fmla="*/ 9246 h 10000"/>
              <a:gd name="connsiteX12" fmla="*/ 4937 w 9981"/>
              <a:gd name="connsiteY12" fmla="*/ 9465 h 10000"/>
              <a:gd name="connsiteX13" fmla="*/ 5253 w 9981"/>
              <a:gd name="connsiteY13" fmla="*/ 9202 h 10000"/>
              <a:gd name="connsiteX14" fmla="*/ 5306 w 9981"/>
              <a:gd name="connsiteY14" fmla="*/ 9400 h 10000"/>
              <a:gd name="connsiteX15" fmla="*/ 5413 w 9981"/>
              <a:gd name="connsiteY15" fmla="*/ 9268 h 10000"/>
              <a:gd name="connsiteX16" fmla="*/ 5377 w 9981"/>
              <a:gd name="connsiteY16" fmla="*/ 9487 h 10000"/>
              <a:gd name="connsiteX17" fmla="*/ 6518 w 9981"/>
              <a:gd name="connsiteY17" fmla="*/ 9246 h 10000"/>
              <a:gd name="connsiteX18" fmla="*/ 6326 w 9981"/>
              <a:gd name="connsiteY18" fmla="*/ 9487 h 10000"/>
              <a:gd name="connsiteX19" fmla="*/ 6835 w 9981"/>
              <a:gd name="connsiteY19" fmla="*/ 9224 h 10000"/>
              <a:gd name="connsiteX20" fmla="*/ 6835 w 9981"/>
              <a:gd name="connsiteY20" fmla="*/ 9531 h 10000"/>
              <a:gd name="connsiteX21" fmla="*/ 6977 w 9981"/>
              <a:gd name="connsiteY21" fmla="*/ 9180 h 10000"/>
              <a:gd name="connsiteX22" fmla="*/ 7502 w 9981"/>
              <a:gd name="connsiteY22" fmla="*/ 9465 h 10000"/>
              <a:gd name="connsiteX23" fmla="*/ 7345 w 9981"/>
              <a:gd name="connsiteY23" fmla="*/ 9224 h 10000"/>
              <a:gd name="connsiteX24" fmla="*/ 8171 w 9981"/>
              <a:gd name="connsiteY24" fmla="*/ 9465 h 10000"/>
              <a:gd name="connsiteX25" fmla="*/ 9042 w 9981"/>
              <a:gd name="connsiteY25" fmla="*/ 7471 h 10000"/>
              <a:gd name="connsiteX26" fmla="*/ 9773 w 9981"/>
              <a:gd name="connsiteY26" fmla="*/ 8905 h 10000"/>
              <a:gd name="connsiteX27" fmla="*/ 9171 w 9981"/>
              <a:gd name="connsiteY27" fmla="*/ 8528 h 10000"/>
              <a:gd name="connsiteX28" fmla="*/ 9480 w 9981"/>
              <a:gd name="connsiteY28" fmla="*/ 9482 h 10000"/>
              <a:gd name="connsiteX29" fmla="*/ 7803 w 9981"/>
              <a:gd name="connsiteY29" fmla="*/ 8524 h 10000"/>
              <a:gd name="connsiteX30" fmla="*/ 9928 w 9981"/>
              <a:gd name="connsiteY30" fmla="*/ 8195 h 10000"/>
              <a:gd name="connsiteX31" fmla="*/ 9207 w 9981"/>
              <a:gd name="connsiteY31" fmla="*/ 9487 h 10000"/>
              <a:gd name="connsiteX32" fmla="*/ 7767 w 9981"/>
              <a:gd name="connsiteY32" fmla="*/ 7230 h 10000"/>
              <a:gd name="connsiteX33" fmla="*/ 9928 w 9981"/>
              <a:gd name="connsiteY33" fmla="*/ 6113 h 10000"/>
              <a:gd name="connsiteX34" fmla="*/ 7803 w 9981"/>
              <a:gd name="connsiteY34" fmla="*/ 4820 h 10000"/>
              <a:gd name="connsiteX35" fmla="*/ 9981 w 9981"/>
              <a:gd name="connsiteY35" fmla="*/ 7296 h 10000"/>
              <a:gd name="connsiteX36" fmla="*/ 8066 w 9981"/>
              <a:gd name="connsiteY36" fmla="*/ 1709 h 10000"/>
              <a:gd name="connsiteX37" fmla="*/ 7785 w 9981"/>
              <a:gd name="connsiteY37" fmla="*/ 2454 h 10000"/>
              <a:gd name="connsiteX38" fmla="*/ 9332 w 9981"/>
              <a:gd name="connsiteY38" fmla="*/ 1161 h 10000"/>
              <a:gd name="connsiteX39" fmla="*/ 8347 w 9981"/>
              <a:gd name="connsiteY39" fmla="*/ 899 h 10000"/>
              <a:gd name="connsiteX40" fmla="*/ 9928 w 9981"/>
              <a:gd name="connsiteY40" fmla="*/ 3242 h 10000"/>
              <a:gd name="connsiteX41" fmla="*/ 7751 w 9981"/>
              <a:gd name="connsiteY41" fmla="*/ 3199 h 10000"/>
              <a:gd name="connsiteX42" fmla="*/ 9033 w 9981"/>
              <a:gd name="connsiteY42" fmla="*/ 0 h 10000"/>
              <a:gd name="connsiteX0" fmla="*/ 250 w 9348"/>
              <a:gd name="connsiteY0" fmla="*/ 10000 h 10000"/>
              <a:gd name="connsiteX1" fmla="*/ 236 w 9348"/>
              <a:gd name="connsiteY1" fmla="*/ 9585 h 10000"/>
              <a:gd name="connsiteX2" fmla="*/ 239 w 9348"/>
              <a:gd name="connsiteY2" fmla="*/ 9187 h 10000"/>
              <a:gd name="connsiteX3" fmla="*/ 411 w 9348"/>
              <a:gd name="connsiteY3" fmla="*/ 9502 h 10000"/>
              <a:gd name="connsiteX4" fmla="*/ 0 w 9348"/>
              <a:gd name="connsiteY4" fmla="*/ 9686 h 10000"/>
              <a:gd name="connsiteX5" fmla="*/ 327 w 9348"/>
              <a:gd name="connsiteY5" fmla="*/ 9037 h 10000"/>
              <a:gd name="connsiteX6" fmla="*/ 193 w 9348"/>
              <a:gd name="connsiteY6" fmla="*/ 9465 h 10000"/>
              <a:gd name="connsiteX7" fmla="*/ 516 w 9348"/>
              <a:gd name="connsiteY7" fmla="*/ 9107 h 10000"/>
              <a:gd name="connsiteX8" fmla="*/ 721 w 9348"/>
              <a:gd name="connsiteY8" fmla="*/ 9604 h 10000"/>
              <a:gd name="connsiteX9" fmla="*/ 1636 w 9348"/>
              <a:gd name="connsiteY9" fmla="*/ 9202 h 10000"/>
              <a:gd name="connsiteX10" fmla="*/ 3028 w 9348"/>
              <a:gd name="connsiteY10" fmla="*/ 9465 h 10000"/>
              <a:gd name="connsiteX11" fmla="*/ 3555 w 9348"/>
              <a:gd name="connsiteY11" fmla="*/ 9246 h 10000"/>
              <a:gd name="connsiteX12" fmla="*/ 4294 w 9348"/>
              <a:gd name="connsiteY12" fmla="*/ 9465 h 10000"/>
              <a:gd name="connsiteX13" fmla="*/ 4611 w 9348"/>
              <a:gd name="connsiteY13" fmla="*/ 9202 h 10000"/>
              <a:gd name="connsiteX14" fmla="*/ 4664 w 9348"/>
              <a:gd name="connsiteY14" fmla="*/ 9400 h 10000"/>
              <a:gd name="connsiteX15" fmla="*/ 4771 w 9348"/>
              <a:gd name="connsiteY15" fmla="*/ 9268 h 10000"/>
              <a:gd name="connsiteX16" fmla="*/ 4735 w 9348"/>
              <a:gd name="connsiteY16" fmla="*/ 9487 h 10000"/>
              <a:gd name="connsiteX17" fmla="*/ 5878 w 9348"/>
              <a:gd name="connsiteY17" fmla="*/ 9246 h 10000"/>
              <a:gd name="connsiteX18" fmla="*/ 5686 w 9348"/>
              <a:gd name="connsiteY18" fmla="*/ 9487 h 10000"/>
              <a:gd name="connsiteX19" fmla="*/ 6196 w 9348"/>
              <a:gd name="connsiteY19" fmla="*/ 9224 h 10000"/>
              <a:gd name="connsiteX20" fmla="*/ 6196 w 9348"/>
              <a:gd name="connsiteY20" fmla="*/ 9531 h 10000"/>
              <a:gd name="connsiteX21" fmla="*/ 6338 w 9348"/>
              <a:gd name="connsiteY21" fmla="*/ 9180 h 10000"/>
              <a:gd name="connsiteX22" fmla="*/ 6864 w 9348"/>
              <a:gd name="connsiteY22" fmla="*/ 9465 h 10000"/>
              <a:gd name="connsiteX23" fmla="*/ 6707 w 9348"/>
              <a:gd name="connsiteY23" fmla="*/ 9224 h 10000"/>
              <a:gd name="connsiteX24" fmla="*/ 7535 w 9348"/>
              <a:gd name="connsiteY24" fmla="*/ 9465 h 10000"/>
              <a:gd name="connsiteX25" fmla="*/ 8407 w 9348"/>
              <a:gd name="connsiteY25" fmla="*/ 7471 h 10000"/>
              <a:gd name="connsiteX26" fmla="*/ 9140 w 9348"/>
              <a:gd name="connsiteY26" fmla="*/ 8905 h 10000"/>
              <a:gd name="connsiteX27" fmla="*/ 8536 w 9348"/>
              <a:gd name="connsiteY27" fmla="*/ 8528 h 10000"/>
              <a:gd name="connsiteX28" fmla="*/ 8846 w 9348"/>
              <a:gd name="connsiteY28" fmla="*/ 9482 h 10000"/>
              <a:gd name="connsiteX29" fmla="*/ 7166 w 9348"/>
              <a:gd name="connsiteY29" fmla="*/ 8524 h 10000"/>
              <a:gd name="connsiteX30" fmla="*/ 9295 w 9348"/>
              <a:gd name="connsiteY30" fmla="*/ 8195 h 10000"/>
              <a:gd name="connsiteX31" fmla="*/ 8573 w 9348"/>
              <a:gd name="connsiteY31" fmla="*/ 9487 h 10000"/>
              <a:gd name="connsiteX32" fmla="*/ 7130 w 9348"/>
              <a:gd name="connsiteY32" fmla="*/ 7230 h 10000"/>
              <a:gd name="connsiteX33" fmla="*/ 9295 w 9348"/>
              <a:gd name="connsiteY33" fmla="*/ 6113 h 10000"/>
              <a:gd name="connsiteX34" fmla="*/ 7166 w 9348"/>
              <a:gd name="connsiteY34" fmla="*/ 4820 h 10000"/>
              <a:gd name="connsiteX35" fmla="*/ 9348 w 9348"/>
              <a:gd name="connsiteY35" fmla="*/ 7296 h 10000"/>
              <a:gd name="connsiteX36" fmla="*/ 7429 w 9348"/>
              <a:gd name="connsiteY36" fmla="*/ 1709 h 10000"/>
              <a:gd name="connsiteX37" fmla="*/ 7148 w 9348"/>
              <a:gd name="connsiteY37" fmla="*/ 2454 h 10000"/>
              <a:gd name="connsiteX38" fmla="*/ 8698 w 9348"/>
              <a:gd name="connsiteY38" fmla="*/ 1161 h 10000"/>
              <a:gd name="connsiteX39" fmla="*/ 7711 w 9348"/>
              <a:gd name="connsiteY39" fmla="*/ 899 h 10000"/>
              <a:gd name="connsiteX40" fmla="*/ 9295 w 9348"/>
              <a:gd name="connsiteY40" fmla="*/ 3242 h 10000"/>
              <a:gd name="connsiteX41" fmla="*/ 7114 w 9348"/>
              <a:gd name="connsiteY41" fmla="*/ 3199 h 10000"/>
              <a:gd name="connsiteX42" fmla="*/ 8398 w 9348"/>
              <a:gd name="connsiteY42" fmla="*/ 0 h 10000"/>
              <a:gd name="connsiteX0" fmla="*/ 177 w 10000"/>
              <a:gd name="connsiteY0" fmla="*/ 10765 h 10765"/>
              <a:gd name="connsiteX1" fmla="*/ 252 w 10000"/>
              <a:gd name="connsiteY1" fmla="*/ 9585 h 10765"/>
              <a:gd name="connsiteX2" fmla="*/ 256 w 10000"/>
              <a:gd name="connsiteY2" fmla="*/ 9187 h 10765"/>
              <a:gd name="connsiteX3" fmla="*/ 440 w 10000"/>
              <a:gd name="connsiteY3" fmla="*/ 9502 h 10765"/>
              <a:gd name="connsiteX4" fmla="*/ 0 w 10000"/>
              <a:gd name="connsiteY4" fmla="*/ 9686 h 10765"/>
              <a:gd name="connsiteX5" fmla="*/ 350 w 10000"/>
              <a:gd name="connsiteY5" fmla="*/ 9037 h 10765"/>
              <a:gd name="connsiteX6" fmla="*/ 206 w 10000"/>
              <a:gd name="connsiteY6" fmla="*/ 9465 h 10765"/>
              <a:gd name="connsiteX7" fmla="*/ 552 w 10000"/>
              <a:gd name="connsiteY7" fmla="*/ 9107 h 10765"/>
              <a:gd name="connsiteX8" fmla="*/ 771 w 10000"/>
              <a:gd name="connsiteY8" fmla="*/ 9604 h 10765"/>
              <a:gd name="connsiteX9" fmla="*/ 1750 w 10000"/>
              <a:gd name="connsiteY9" fmla="*/ 9202 h 10765"/>
              <a:gd name="connsiteX10" fmla="*/ 3239 w 10000"/>
              <a:gd name="connsiteY10" fmla="*/ 9465 h 10765"/>
              <a:gd name="connsiteX11" fmla="*/ 3803 w 10000"/>
              <a:gd name="connsiteY11" fmla="*/ 9246 h 10765"/>
              <a:gd name="connsiteX12" fmla="*/ 4593 w 10000"/>
              <a:gd name="connsiteY12" fmla="*/ 9465 h 10765"/>
              <a:gd name="connsiteX13" fmla="*/ 4933 w 10000"/>
              <a:gd name="connsiteY13" fmla="*/ 9202 h 10765"/>
              <a:gd name="connsiteX14" fmla="*/ 4989 w 10000"/>
              <a:gd name="connsiteY14" fmla="*/ 9400 h 10765"/>
              <a:gd name="connsiteX15" fmla="*/ 5104 w 10000"/>
              <a:gd name="connsiteY15" fmla="*/ 9268 h 10765"/>
              <a:gd name="connsiteX16" fmla="*/ 5065 w 10000"/>
              <a:gd name="connsiteY16" fmla="*/ 9487 h 10765"/>
              <a:gd name="connsiteX17" fmla="*/ 6288 w 10000"/>
              <a:gd name="connsiteY17" fmla="*/ 9246 h 10765"/>
              <a:gd name="connsiteX18" fmla="*/ 6083 w 10000"/>
              <a:gd name="connsiteY18" fmla="*/ 9487 h 10765"/>
              <a:gd name="connsiteX19" fmla="*/ 6628 w 10000"/>
              <a:gd name="connsiteY19" fmla="*/ 9224 h 10765"/>
              <a:gd name="connsiteX20" fmla="*/ 6628 w 10000"/>
              <a:gd name="connsiteY20" fmla="*/ 9531 h 10765"/>
              <a:gd name="connsiteX21" fmla="*/ 6780 w 10000"/>
              <a:gd name="connsiteY21" fmla="*/ 9180 h 10765"/>
              <a:gd name="connsiteX22" fmla="*/ 7343 w 10000"/>
              <a:gd name="connsiteY22" fmla="*/ 9465 h 10765"/>
              <a:gd name="connsiteX23" fmla="*/ 7175 w 10000"/>
              <a:gd name="connsiteY23" fmla="*/ 9224 h 10765"/>
              <a:gd name="connsiteX24" fmla="*/ 8061 w 10000"/>
              <a:gd name="connsiteY24" fmla="*/ 9465 h 10765"/>
              <a:gd name="connsiteX25" fmla="*/ 8993 w 10000"/>
              <a:gd name="connsiteY25" fmla="*/ 7471 h 10765"/>
              <a:gd name="connsiteX26" fmla="*/ 9777 w 10000"/>
              <a:gd name="connsiteY26" fmla="*/ 8905 h 10765"/>
              <a:gd name="connsiteX27" fmla="*/ 9131 w 10000"/>
              <a:gd name="connsiteY27" fmla="*/ 8528 h 10765"/>
              <a:gd name="connsiteX28" fmla="*/ 9463 w 10000"/>
              <a:gd name="connsiteY28" fmla="*/ 9482 h 10765"/>
              <a:gd name="connsiteX29" fmla="*/ 7666 w 10000"/>
              <a:gd name="connsiteY29" fmla="*/ 8524 h 10765"/>
              <a:gd name="connsiteX30" fmla="*/ 9943 w 10000"/>
              <a:gd name="connsiteY30" fmla="*/ 8195 h 10765"/>
              <a:gd name="connsiteX31" fmla="*/ 9171 w 10000"/>
              <a:gd name="connsiteY31" fmla="*/ 9487 h 10765"/>
              <a:gd name="connsiteX32" fmla="*/ 7627 w 10000"/>
              <a:gd name="connsiteY32" fmla="*/ 7230 h 10765"/>
              <a:gd name="connsiteX33" fmla="*/ 9943 w 10000"/>
              <a:gd name="connsiteY33" fmla="*/ 6113 h 10765"/>
              <a:gd name="connsiteX34" fmla="*/ 7666 w 10000"/>
              <a:gd name="connsiteY34" fmla="*/ 4820 h 10765"/>
              <a:gd name="connsiteX35" fmla="*/ 10000 w 10000"/>
              <a:gd name="connsiteY35" fmla="*/ 7296 h 10765"/>
              <a:gd name="connsiteX36" fmla="*/ 7947 w 10000"/>
              <a:gd name="connsiteY36" fmla="*/ 1709 h 10765"/>
              <a:gd name="connsiteX37" fmla="*/ 7647 w 10000"/>
              <a:gd name="connsiteY37" fmla="*/ 2454 h 10765"/>
              <a:gd name="connsiteX38" fmla="*/ 9305 w 10000"/>
              <a:gd name="connsiteY38" fmla="*/ 1161 h 10765"/>
              <a:gd name="connsiteX39" fmla="*/ 8249 w 10000"/>
              <a:gd name="connsiteY39" fmla="*/ 899 h 10765"/>
              <a:gd name="connsiteX40" fmla="*/ 9943 w 10000"/>
              <a:gd name="connsiteY40" fmla="*/ 3242 h 10765"/>
              <a:gd name="connsiteX41" fmla="*/ 7610 w 10000"/>
              <a:gd name="connsiteY41" fmla="*/ 3199 h 10765"/>
              <a:gd name="connsiteX42" fmla="*/ 8984 w 10000"/>
              <a:gd name="connsiteY42" fmla="*/ 0 h 10765"/>
              <a:gd name="connsiteX0" fmla="*/ 1 w 9824"/>
              <a:gd name="connsiteY0" fmla="*/ 10765 h 10765"/>
              <a:gd name="connsiteX1" fmla="*/ 76 w 9824"/>
              <a:gd name="connsiteY1" fmla="*/ 9585 h 10765"/>
              <a:gd name="connsiteX2" fmla="*/ 80 w 9824"/>
              <a:gd name="connsiteY2" fmla="*/ 9187 h 10765"/>
              <a:gd name="connsiteX3" fmla="*/ 264 w 9824"/>
              <a:gd name="connsiteY3" fmla="*/ 9502 h 10765"/>
              <a:gd name="connsiteX4" fmla="*/ 273 w 9824"/>
              <a:gd name="connsiteY4" fmla="*/ 10277 h 10765"/>
              <a:gd name="connsiteX5" fmla="*/ 174 w 9824"/>
              <a:gd name="connsiteY5" fmla="*/ 9037 h 10765"/>
              <a:gd name="connsiteX6" fmla="*/ 30 w 9824"/>
              <a:gd name="connsiteY6" fmla="*/ 9465 h 10765"/>
              <a:gd name="connsiteX7" fmla="*/ 376 w 9824"/>
              <a:gd name="connsiteY7" fmla="*/ 9107 h 10765"/>
              <a:gd name="connsiteX8" fmla="*/ 595 w 9824"/>
              <a:gd name="connsiteY8" fmla="*/ 9604 h 10765"/>
              <a:gd name="connsiteX9" fmla="*/ 1574 w 9824"/>
              <a:gd name="connsiteY9" fmla="*/ 9202 h 10765"/>
              <a:gd name="connsiteX10" fmla="*/ 3063 w 9824"/>
              <a:gd name="connsiteY10" fmla="*/ 9465 h 10765"/>
              <a:gd name="connsiteX11" fmla="*/ 3627 w 9824"/>
              <a:gd name="connsiteY11" fmla="*/ 9246 h 10765"/>
              <a:gd name="connsiteX12" fmla="*/ 4417 w 9824"/>
              <a:gd name="connsiteY12" fmla="*/ 9465 h 10765"/>
              <a:gd name="connsiteX13" fmla="*/ 4757 w 9824"/>
              <a:gd name="connsiteY13" fmla="*/ 9202 h 10765"/>
              <a:gd name="connsiteX14" fmla="*/ 4813 w 9824"/>
              <a:gd name="connsiteY14" fmla="*/ 9400 h 10765"/>
              <a:gd name="connsiteX15" fmla="*/ 4928 w 9824"/>
              <a:gd name="connsiteY15" fmla="*/ 9268 h 10765"/>
              <a:gd name="connsiteX16" fmla="*/ 4889 w 9824"/>
              <a:gd name="connsiteY16" fmla="*/ 9487 h 10765"/>
              <a:gd name="connsiteX17" fmla="*/ 6112 w 9824"/>
              <a:gd name="connsiteY17" fmla="*/ 9246 h 10765"/>
              <a:gd name="connsiteX18" fmla="*/ 5907 w 9824"/>
              <a:gd name="connsiteY18" fmla="*/ 9487 h 10765"/>
              <a:gd name="connsiteX19" fmla="*/ 6452 w 9824"/>
              <a:gd name="connsiteY19" fmla="*/ 9224 h 10765"/>
              <a:gd name="connsiteX20" fmla="*/ 6452 w 9824"/>
              <a:gd name="connsiteY20" fmla="*/ 9531 h 10765"/>
              <a:gd name="connsiteX21" fmla="*/ 6604 w 9824"/>
              <a:gd name="connsiteY21" fmla="*/ 9180 h 10765"/>
              <a:gd name="connsiteX22" fmla="*/ 7167 w 9824"/>
              <a:gd name="connsiteY22" fmla="*/ 9465 h 10765"/>
              <a:gd name="connsiteX23" fmla="*/ 6999 w 9824"/>
              <a:gd name="connsiteY23" fmla="*/ 9224 h 10765"/>
              <a:gd name="connsiteX24" fmla="*/ 7885 w 9824"/>
              <a:gd name="connsiteY24" fmla="*/ 9465 h 10765"/>
              <a:gd name="connsiteX25" fmla="*/ 8817 w 9824"/>
              <a:gd name="connsiteY25" fmla="*/ 7471 h 10765"/>
              <a:gd name="connsiteX26" fmla="*/ 9601 w 9824"/>
              <a:gd name="connsiteY26" fmla="*/ 8905 h 10765"/>
              <a:gd name="connsiteX27" fmla="*/ 8955 w 9824"/>
              <a:gd name="connsiteY27" fmla="*/ 8528 h 10765"/>
              <a:gd name="connsiteX28" fmla="*/ 9287 w 9824"/>
              <a:gd name="connsiteY28" fmla="*/ 9482 h 10765"/>
              <a:gd name="connsiteX29" fmla="*/ 7490 w 9824"/>
              <a:gd name="connsiteY29" fmla="*/ 8524 h 10765"/>
              <a:gd name="connsiteX30" fmla="*/ 9767 w 9824"/>
              <a:gd name="connsiteY30" fmla="*/ 8195 h 10765"/>
              <a:gd name="connsiteX31" fmla="*/ 8995 w 9824"/>
              <a:gd name="connsiteY31" fmla="*/ 9487 h 10765"/>
              <a:gd name="connsiteX32" fmla="*/ 7451 w 9824"/>
              <a:gd name="connsiteY32" fmla="*/ 7230 h 10765"/>
              <a:gd name="connsiteX33" fmla="*/ 9767 w 9824"/>
              <a:gd name="connsiteY33" fmla="*/ 6113 h 10765"/>
              <a:gd name="connsiteX34" fmla="*/ 7490 w 9824"/>
              <a:gd name="connsiteY34" fmla="*/ 4820 h 10765"/>
              <a:gd name="connsiteX35" fmla="*/ 9824 w 9824"/>
              <a:gd name="connsiteY35" fmla="*/ 7296 h 10765"/>
              <a:gd name="connsiteX36" fmla="*/ 7771 w 9824"/>
              <a:gd name="connsiteY36" fmla="*/ 1709 h 10765"/>
              <a:gd name="connsiteX37" fmla="*/ 7471 w 9824"/>
              <a:gd name="connsiteY37" fmla="*/ 2454 h 10765"/>
              <a:gd name="connsiteX38" fmla="*/ 9129 w 9824"/>
              <a:gd name="connsiteY38" fmla="*/ 1161 h 10765"/>
              <a:gd name="connsiteX39" fmla="*/ 8073 w 9824"/>
              <a:gd name="connsiteY39" fmla="*/ 899 h 10765"/>
              <a:gd name="connsiteX40" fmla="*/ 9767 w 9824"/>
              <a:gd name="connsiteY40" fmla="*/ 3242 h 10765"/>
              <a:gd name="connsiteX41" fmla="*/ 7434 w 9824"/>
              <a:gd name="connsiteY41" fmla="*/ 3199 h 10765"/>
              <a:gd name="connsiteX42" fmla="*/ 8808 w 9824"/>
              <a:gd name="connsiteY42" fmla="*/ 0 h 10765"/>
              <a:gd name="connsiteX0" fmla="*/ 61 w 10060"/>
              <a:gd name="connsiteY0" fmla="*/ 10000 h 10000"/>
              <a:gd name="connsiteX1" fmla="*/ 137 w 10060"/>
              <a:gd name="connsiteY1" fmla="*/ 8904 h 10000"/>
              <a:gd name="connsiteX2" fmla="*/ 141 w 10060"/>
              <a:gd name="connsiteY2" fmla="*/ 8534 h 10000"/>
              <a:gd name="connsiteX3" fmla="*/ 329 w 10060"/>
              <a:gd name="connsiteY3" fmla="*/ 8827 h 10000"/>
              <a:gd name="connsiteX4" fmla="*/ 338 w 10060"/>
              <a:gd name="connsiteY4" fmla="*/ 9547 h 10000"/>
              <a:gd name="connsiteX5" fmla="*/ 237 w 10060"/>
              <a:gd name="connsiteY5" fmla="*/ 8395 h 10000"/>
              <a:gd name="connsiteX6" fmla="*/ 0 w 10060"/>
              <a:gd name="connsiteY6" fmla="*/ 9115 h 10000"/>
              <a:gd name="connsiteX7" fmla="*/ 443 w 10060"/>
              <a:gd name="connsiteY7" fmla="*/ 8460 h 10000"/>
              <a:gd name="connsiteX8" fmla="*/ 666 w 10060"/>
              <a:gd name="connsiteY8" fmla="*/ 8922 h 10000"/>
              <a:gd name="connsiteX9" fmla="*/ 1662 w 10060"/>
              <a:gd name="connsiteY9" fmla="*/ 8548 h 10000"/>
              <a:gd name="connsiteX10" fmla="*/ 3178 w 10060"/>
              <a:gd name="connsiteY10" fmla="*/ 8792 h 10000"/>
              <a:gd name="connsiteX11" fmla="*/ 3752 w 10060"/>
              <a:gd name="connsiteY11" fmla="*/ 8589 h 10000"/>
              <a:gd name="connsiteX12" fmla="*/ 4556 w 10060"/>
              <a:gd name="connsiteY12" fmla="*/ 8792 h 10000"/>
              <a:gd name="connsiteX13" fmla="*/ 4902 w 10060"/>
              <a:gd name="connsiteY13" fmla="*/ 8548 h 10000"/>
              <a:gd name="connsiteX14" fmla="*/ 4959 w 10060"/>
              <a:gd name="connsiteY14" fmla="*/ 8732 h 10000"/>
              <a:gd name="connsiteX15" fmla="*/ 5076 w 10060"/>
              <a:gd name="connsiteY15" fmla="*/ 8609 h 10000"/>
              <a:gd name="connsiteX16" fmla="*/ 5037 w 10060"/>
              <a:gd name="connsiteY16" fmla="*/ 8813 h 10000"/>
              <a:gd name="connsiteX17" fmla="*/ 6281 w 10060"/>
              <a:gd name="connsiteY17" fmla="*/ 8589 h 10000"/>
              <a:gd name="connsiteX18" fmla="*/ 6073 w 10060"/>
              <a:gd name="connsiteY18" fmla="*/ 8813 h 10000"/>
              <a:gd name="connsiteX19" fmla="*/ 6628 w 10060"/>
              <a:gd name="connsiteY19" fmla="*/ 8569 h 10000"/>
              <a:gd name="connsiteX20" fmla="*/ 6628 w 10060"/>
              <a:gd name="connsiteY20" fmla="*/ 8854 h 10000"/>
              <a:gd name="connsiteX21" fmla="*/ 6782 w 10060"/>
              <a:gd name="connsiteY21" fmla="*/ 8528 h 10000"/>
              <a:gd name="connsiteX22" fmla="*/ 7355 w 10060"/>
              <a:gd name="connsiteY22" fmla="*/ 8792 h 10000"/>
              <a:gd name="connsiteX23" fmla="*/ 7184 w 10060"/>
              <a:gd name="connsiteY23" fmla="*/ 8569 h 10000"/>
              <a:gd name="connsiteX24" fmla="*/ 8086 w 10060"/>
              <a:gd name="connsiteY24" fmla="*/ 8792 h 10000"/>
              <a:gd name="connsiteX25" fmla="*/ 9035 w 10060"/>
              <a:gd name="connsiteY25" fmla="*/ 6940 h 10000"/>
              <a:gd name="connsiteX26" fmla="*/ 9833 w 10060"/>
              <a:gd name="connsiteY26" fmla="*/ 8272 h 10000"/>
              <a:gd name="connsiteX27" fmla="*/ 9175 w 10060"/>
              <a:gd name="connsiteY27" fmla="*/ 7922 h 10000"/>
              <a:gd name="connsiteX28" fmla="*/ 9513 w 10060"/>
              <a:gd name="connsiteY28" fmla="*/ 8808 h 10000"/>
              <a:gd name="connsiteX29" fmla="*/ 7684 w 10060"/>
              <a:gd name="connsiteY29" fmla="*/ 7918 h 10000"/>
              <a:gd name="connsiteX30" fmla="*/ 10002 w 10060"/>
              <a:gd name="connsiteY30" fmla="*/ 7613 h 10000"/>
              <a:gd name="connsiteX31" fmla="*/ 9216 w 10060"/>
              <a:gd name="connsiteY31" fmla="*/ 8813 h 10000"/>
              <a:gd name="connsiteX32" fmla="*/ 7644 w 10060"/>
              <a:gd name="connsiteY32" fmla="*/ 6716 h 10000"/>
              <a:gd name="connsiteX33" fmla="*/ 10002 w 10060"/>
              <a:gd name="connsiteY33" fmla="*/ 5679 h 10000"/>
              <a:gd name="connsiteX34" fmla="*/ 7684 w 10060"/>
              <a:gd name="connsiteY34" fmla="*/ 4477 h 10000"/>
              <a:gd name="connsiteX35" fmla="*/ 10060 w 10060"/>
              <a:gd name="connsiteY35" fmla="*/ 6778 h 10000"/>
              <a:gd name="connsiteX36" fmla="*/ 7970 w 10060"/>
              <a:gd name="connsiteY36" fmla="*/ 1588 h 10000"/>
              <a:gd name="connsiteX37" fmla="*/ 7665 w 10060"/>
              <a:gd name="connsiteY37" fmla="*/ 2280 h 10000"/>
              <a:gd name="connsiteX38" fmla="*/ 9353 w 10060"/>
              <a:gd name="connsiteY38" fmla="*/ 1078 h 10000"/>
              <a:gd name="connsiteX39" fmla="*/ 8278 w 10060"/>
              <a:gd name="connsiteY39" fmla="*/ 835 h 10000"/>
              <a:gd name="connsiteX40" fmla="*/ 10002 w 10060"/>
              <a:gd name="connsiteY40" fmla="*/ 3012 h 10000"/>
              <a:gd name="connsiteX41" fmla="*/ 7627 w 10060"/>
              <a:gd name="connsiteY41" fmla="*/ 2972 h 10000"/>
              <a:gd name="connsiteX42" fmla="*/ 9026 w 10060"/>
              <a:gd name="connsiteY42" fmla="*/ 0 h 10000"/>
              <a:gd name="connsiteX0" fmla="*/ 137 w 10060"/>
              <a:gd name="connsiteY0" fmla="*/ 8904 h 9547"/>
              <a:gd name="connsiteX1" fmla="*/ 141 w 10060"/>
              <a:gd name="connsiteY1" fmla="*/ 8534 h 9547"/>
              <a:gd name="connsiteX2" fmla="*/ 329 w 10060"/>
              <a:gd name="connsiteY2" fmla="*/ 8827 h 9547"/>
              <a:gd name="connsiteX3" fmla="*/ 338 w 10060"/>
              <a:gd name="connsiteY3" fmla="*/ 9547 h 9547"/>
              <a:gd name="connsiteX4" fmla="*/ 237 w 10060"/>
              <a:gd name="connsiteY4" fmla="*/ 8395 h 9547"/>
              <a:gd name="connsiteX5" fmla="*/ 0 w 10060"/>
              <a:gd name="connsiteY5" fmla="*/ 9115 h 9547"/>
              <a:gd name="connsiteX6" fmla="*/ 443 w 10060"/>
              <a:gd name="connsiteY6" fmla="*/ 8460 h 9547"/>
              <a:gd name="connsiteX7" fmla="*/ 666 w 10060"/>
              <a:gd name="connsiteY7" fmla="*/ 8922 h 9547"/>
              <a:gd name="connsiteX8" fmla="*/ 1662 w 10060"/>
              <a:gd name="connsiteY8" fmla="*/ 8548 h 9547"/>
              <a:gd name="connsiteX9" fmla="*/ 3178 w 10060"/>
              <a:gd name="connsiteY9" fmla="*/ 8792 h 9547"/>
              <a:gd name="connsiteX10" fmla="*/ 3752 w 10060"/>
              <a:gd name="connsiteY10" fmla="*/ 8589 h 9547"/>
              <a:gd name="connsiteX11" fmla="*/ 4556 w 10060"/>
              <a:gd name="connsiteY11" fmla="*/ 8792 h 9547"/>
              <a:gd name="connsiteX12" fmla="*/ 4902 w 10060"/>
              <a:gd name="connsiteY12" fmla="*/ 8548 h 9547"/>
              <a:gd name="connsiteX13" fmla="*/ 4959 w 10060"/>
              <a:gd name="connsiteY13" fmla="*/ 8732 h 9547"/>
              <a:gd name="connsiteX14" fmla="*/ 5076 w 10060"/>
              <a:gd name="connsiteY14" fmla="*/ 8609 h 9547"/>
              <a:gd name="connsiteX15" fmla="*/ 5037 w 10060"/>
              <a:gd name="connsiteY15" fmla="*/ 8813 h 9547"/>
              <a:gd name="connsiteX16" fmla="*/ 6281 w 10060"/>
              <a:gd name="connsiteY16" fmla="*/ 8589 h 9547"/>
              <a:gd name="connsiteX17" fmla="*/ 6073 w 10060"/>
              <a:gd name="connsiteY17" fmla="*/ 8813 h 9547"/>
              <a:gd name="connsiteX18" fmla="*/ 6628 w 10060"/>
              <a:gd name="connsiteY18" fmla="*/ 8569 h 9547"/>
              <a:gd name="connsiteX19" fmla="*/ 6628 w 10060"/>
              <a:gd name="connsiteY19" fmla="*/ 8854 h 9547"/>
              <a:gd name="connsiteX20" fmla="*/ 6782 w 10060"/>
              <a:gd name="connsiteY20" fmla="*/ 8528 h 9547"/>
              <a:gd name="connsiteX21" fmla="*/ 7355 w 10060"/>
              <a:gd name="connsiteY21" fmla="*/ 8792 h 9547"/>
              <a:gd name="connsiteX22" fmla="*/ 7184 w 10060"/>
              <a:gd name="connsiteY22" fmla="*/ 8569 h 9547"/>
              <a:gd name="connsiteX23" fmla="*/ 8086 w 10060"/>
              <a:gd name="connsiteY23" fmla="*/ 8792 h 9547"/>
              <a:gd name="connsiteX24" fmla="*/ 9035 w 10060"/>
              <a:gd name="connsiteY24" fmla="*/ 6940 h 9547"/>
              <a:gd name="connsiteX25" fmla="*/ 9833 w 10060"/>
              <a:gd name="connsiteY25" fmla="*/ 8272 h 9547"/>
              <a:gd name="connsiteX26" fmla="*/ 9175 w 10060"/>
              <a:gd name="connsiteY26" fmla="*/ 7922 h 9547"/>
              <a:gd name="connsiteX27" fmla="*/ 9513 w 10060"/>
              <a:gd name="connsiteY27" fmla="*/ 8808 h 9547"/>
              <a:gd name="connsiteX28" fmla="*/ 7684 w 10060"/>
              <a:gd name="connsiteY28" fmla="*/ 7918 h 9547"/>
              <a:gd name="connsiteX29" fmla="*/ 10002 w 10060"/>
              <a:gd name="connsiteY29" fmla="*/ 7613 h 9547"/>
              <a:gd name="connsiteX30" fmla="*/ 9216 w 10060"/>
              <a:gd name="connsiteY30" fmla="*/ 8813 h 9547"/>
              <a:gd name="connsiteX31" fmla="*/ 7644 w 10060"/>
              <a:gd name="connsiteY31" fmla="*/ 6716 h 9547"/>
              <a:gd name="connsiteX32" fmla="*/ 10002 w 10060"/>
              <a:gd name="connsiteY32" fmla="*/ 5679 h 9547"/>
              <a:gd name="connsiteX33" fmla="*/ 7684 w 10060"/>
              <a:gd name="connsiteY33" fmla="*/ 4477 h 9547"/>
              <a:gd name="connsiteX34" fmla="*/ 10060 w 10060"/>
              <a:gd name="connsiteY34" fmla="*/ 6778 h 9547"/>
              <a:gd name="connsiteX35" fmla="*/ 7970 w 10060"/>
              <a:gd name="connsiteY35" fmla="*/ 1588 h 9547"/>
              <a:gd name="connsiteX36" fmla="*/ 7665 w 10060"/>
              <a:gd name="connsiteY36" fmla="*/ 2280 h 9547"/>
              <a:gd name="connsiteX37" fmla="*/ 9353 w 10060"/>
              <a:gd name="connsiteY37" fmla="*/ 1078 h 9547"/>
              <a:gd name="connsiteX38" fmla="*/ 8278 w 10060"/>
              <a:gd name="connsiteY38" fmla="*/ 835 h 9547"/>
              <a:gd name="connsiteX39" fmla="*/ 10002 w 10060"/>
              <a:gd name="connsiteY39" fmla="*/ 3012 h 9547"/>
              <a:gd name="connsiteX40" fmla="*/ 7627 w 10060"/>
              <a:gd name="connsiteY40" fmla="*/ 2972 h 9547"/>
              <a:gd name="connsiteX41" fmla="*/ 9026 w 10060"/>
              <a:gd name="connsiteY41" fmla="*/ 0 h 9547"/>
              <a:gd name="connsiteX0" fmla="*/ 0 w 9864"/>
              <a:gd name="connsiteY0" fmla="*/ 9326 h 10000"/>
              <a:gd name="connsiteX1" fmla="*/ 4 w 9864"/>
              <a:gd name="connsiteY1" fmla="*/ 8939 h 10000"/>
              <a:gd name="connsiteX2" fmla="*/ 191 w 9864"/>
              <a:gd name="connsiteY2" fmla="*/ 9246 h 10000"/>
              <a:gd name="connsiteX3" fmla="*/ 200 w 9864"/>
              <a:gd name="connsiteY3" fmla="*/ 10000 h 10000"/>
              <a:gd name="connsiteX4" fmla="*/ 100 w 9864"/>
              <a:gd name="connsiteY4" fmla="*/ 8793 h 10000"/>
              <a:gd name="connsiteX5" fmla="*/ 304 w 9864"/>
              <a:gd name="connsiteY5" fmla="*/ 8861 h 10000"/>
              <a:gd name="connsiteX6" fmla="*/ 526 w 9864"/>
              <a:gd name="connsiteY6" fmla="*/ 9345 h 10000"/>
              <a:gd name="connsiteX7" fmla="*/ 1516 w 9864"/>
              <a:gd name="connsiteY7" fmla="*/ 8954 h 10000"/>
              <a:gd name="connsiteX8" fmla="*/ 3023 w 9864"/>
              <a:gd name="connsiteY8" fmla="*/ 9209 h 10000"/>
              <a:gd name="connsiteX9" fmla="*/ 3594 w 9864"/>
              <a:gd name="connsiteY9" fmla="*/ 8997 h 10000"/>
              <a:gd name="connsiteX10" fmla="*/ 4393 w 9864"/>
              <a:gd name="connsiteY10" fmla="*/ 9209 h 10000"/>
              <a:gd name="connsiteX11" fmla="*/ 4737 w 9864"/>
              <a:gd name="connsiteY11" fmla="*/ 8954 h 10000"/>
              <a:gd name="connsiteX12" fmla="*/ 4793 w 9864"/>
              <a:gd name="connsiteY12" fmla="*/ 9146 h 10000"/>
              <a:gd name="connsiteX13" fmla="*/ 4910 w 9864"/>
              <a:gd name="connsiteY13" fmla="*/ 9017 h 10000"/>
              <a:gd name="connsiteX14" fmla="*/ 4871 w 9864"/>
              <a:gd name="connsiteY14" fmla="*/ 9231 h 10000"/>
              <a:gd name="connsiteX15" fmla="*/ 6108 w 9864"/>
              <a:gd name="connsiteY15" fmla="*/ 8997 h 10000"/>
              <a:gd name="connsiteX16" fmla="*/ 5901 w 9864"/>
              <a:gd name="connsiteY16" fmla="*/ 9231 h 10000"/>
              <a:gd name="connsiteX17" fmla="*/ 6452 w 9864"/>
              <a:gd name="connsiteY17" fmla="*/ 8976 h 10000"/>
              <a:gd name="connsiteX18" fmla="*/ 6452 w 9864"/>
              <a:gd name="connsiteY18" fmla="*/ 9274 h 10000"/>
              <a:gd name="connsiteX19" fmla="*/ 6606 w 9864"/>
              <a:gd name="connsiteY19" fmla="*/ 8933 h 10000"/>
              <a:gd name="connsiteX20" fmla="*/ 7175 w 9864"/>
              <a:gd name="connsiteY20" fmla="*/ 9209 h 10000"/>
              <a:gd name="connsiteX21" fmla="*/ 7005 w 9864"/>
              <a:gd name="connsiteY21" fmla="*/ 8976 h 10000"/>
              <a:gd name="connsiteX22" fmla="*/ 7902 w 9864"/>
              <a:gd name="connsiteY22" fmla="*/ 9209 h 10000"/>
              <a:gd name="connsiteX23" fmla="*/ 8845 w 9864"/>
              <a:gd name="connsiteY23" fmla="*/ 7269 h 10000"/>
              <a:gd name="connsiteX24" fmla="*/ 9638 w 9864"/>
              <a:gd name="connsiteY24" fmla="*/ 8665 h 10000"/>
              <a:gd name="connsiteX25" fmla="*/ 8984 w 9864"/>
              <a:gd name="connsiteY25" fmla="*/ 8298 h 10000"/>
              <a:gd name="connsiteX26" fmla="*/ 9320 w 9864"/>
              <a:gd name="connsiteY26" fmla="*/ 9226 h 10000"/>
              <a:gd name="connsiteX27" fmla="*/ 7502 w 9864"/>
              <a:gd name="connsiteY27" fmla="*/ 8294 h 10000"/>
              <a:gd name="connsiteX28" fmla="*/ 9806 w 9864"/>
              <a:gd name="connsiteY28" fmla="*/ 7974 h 10000"/>
              <a:gd name="connsiteX29" fmla="*/ 9025 w 9864"/>
              <a:gd name="connsiteY29" fmla="*/ 9231 h 10000"/>
              <a:gd name="connsiteX30" fmla="*/ 7462 w 9864"/>
              <a:gd name="connsiteY30" fmla="*/ 7035 h 10000"/>
              <a:gd name="connsiteX31" fmla="*/ 9806 w 9864"/>
              <a:gd name="connsiteY31" fmla="*/ 5948 h 10000"/>
              <a:gd name="connsiteX32" fmla="*/ 7502 w 9864"/>
              <a:gd name="connsiteY32" fmla="*/ 4689 h 10000"/>
              <a:gd name="connsiteX33" fmla="*/ 9864 w 9864"/>
              <a:gd name="connsiteY33" fmla="*/ 7100 h 10000"/>
              <a:gd name="connsiteX34" fmla="*/ 7786 w 9864"/>
              <a:gd name="connsiteY34" fmla="*/ 1663 h 10000"/>
              <a:gd name="connsiteX35" fmla="*/ 7483 w 9864"/>
              <a:gd name="connsiteY35" fmla="*/ 2388 h 10000"/>
              <a:gd name="connsiteX36" fmla="*/ 9161 w 9864"/>
              <a:gd name="connsiteY36" fmla="*/ 1129 h 10000"/>
              <a:gd name="connsiteX37" fmla="*/ 8093 w 9864"/>
              <a:gd name="connsiteY37" fmla="*/ 875 h 10000"/>
              <a:gd name="connsiteX38" fmla="*/ 9806 w 9864"/>
              <a:gd name="connsiteY38" fmla="*/ 3155 h 10000"/>
              <a:gd name="connsiteX39" fmla="*/ 7446 w 9864"/>
              <a:gd name="connsiteY39" fmla="*/ 3113 h 10000"/>
              <a:gd name="connsiteX40" fmla="*/ 8836 w 9864"/>
              <a:gd name="connsiteY40" fmla="*/ 0 h 10000"/>
              <a:gd name="connsiteX0" fmla="*/ 0 w 10000"/>
              <a:gd name="connsiteY0" fmla="*/ 9326 h 10000"/>
              <a:gd name="connsiteX1" fmla="*/ 4 w 10000"/>
              <a:gd name="connsiteY1" fmla="*/ 8939 h 10000"/>
              <a:gd name="connsiteX2" fmla="*/ 203 w 10000"/>
              <a:gd name="connsiteY2" fmla="*/ 10000 h 10000"/>
              <a:gd name="connsiteX3" fmla="*/ 101 w 10000"/>
              <a:gd name="connsiteY3" fmla="*/ 8793 h 10000"/>
              <a:gd name="connsiteX4" fmla="*/ 308 w 10000"/>
              <a:gd name="connsiteY4" fmla="*/ 8861 h 10000"/>
              <a:gd name="connsiteX5" fmla="*/ 533 w 10000"/>
              <a:gd name="connsiteY5" fmla="*/ 9345 h 10000"/>
              <a:gd name="connsiteX6" fmla="*/ 1537 w 10000"/>
              <a:gd name="connsiteY6" fmla="*/ 8954 h 10000"/>
              <a:gd name="connsiteX7" fmla="*/ 3065 w 10000"/>
              <a:gd name="connsiteY7" fmla="*/ 9209 h 10000"/>
              <a:gd name="connsiteX8" fmla="*/ 3644 w 10000"/>
              <a:gd name="connsiteY8" fmla="*/ 8997 h 10000"/>
              <a:gd name="connsiteX9" fmla="*/ 4454 w 10000"/>
              <a:gd name="connsiteY9" fmla="*/ 9209 h 10000"/>
              <a:gd name="connsiteX10" fmla="*/ 4802 w 10000"/>
              <a:gd name="connsiteY10" fmla="*/ 8954 h 10000"/>
              <a:gd name="connsiteX11" fmla="*/ 4859 w 10000"/>
              <a:gd name="connsiteY11" fmla="*/ 9146 h 10000"/>
              <a:gd name="connsiteX12" fmla="*/ 4978 w 10000"/>
              <a:gd name="connsiteY12" fmla="*/ 9017 h 10000"/>
              <a:gd name="connsiteX13" fmla="*/ 4938 w 10000"/>
              <a:gd name="connsiteY13" fmla="*/ 9231 h 10000"/>
              <a:gd name="connsiteX14" fmla="*/ 6192 w 10000"/>
              <a:gd name="connsiteY14" fmla="*/ 8997 h 10000"/>
              <a:gd name="connsiteX15" fmla="*/ 5982 w 10000"/>
              <a:gd name="connsiteY15" fmla="*/ 9231 h 10000"/>
              <a:gd name="connsiteX16" fmla="*/ 6541 w 10000"/>
              <a:gd name="connsiteY16" fmla="*/ 8976 h 10000"/>
              <a:gd name="connsiteX17" fmla="*/ 6541 w 10000"/>
              <a:gd name="connsiteY17" fmla="*/ 9274 h 10000"/>
              <a:gd name="connsiteX18" fmla="*/ 6697 w 10000"/>
              <a:gd name="connsiteY18" fmla="*/ 8933 h 10000"/>
              <a:gd name="connsiteX19" fmla="*/ 7274 w 10000"/>
              <a:gd name="connsiteY19" fmla="*/ 9209 h 10000"/>
              <a:gd name="connsiteX20" fmla="*/ 7102 w 10000"/>
              <a:gd name="connsiteY20" fmla="*/ 8976 h 10000"/>
              <a:gd name="connsiteX21" fmla="*/ 8011 w 10000"/>
              <a:gd name="connsiteY21" fmla="*/ 9209 h 10000"/>
              <a:gd name="connsiteX22" fmla="*/ 8967 w 10000"/>
              <a:gd name="connsiteY22" fmla="*/ 7269 h 10000"/>
              <a:gd name="connsiteX23" fmla="*/ 9771 w 10000"/>
              <a:gd name="connsiteY23" fmla="*/ 8665 h 10000"/>
              <a:gd name="connsiteX24" fmla="*/ 9108 w 10000"/>
              <a:gd name="connsiteY24" fmla="*/ 8298 h 10000"/>
              <a:gd name="connsiteX25" fmla="*/ 9448 w 10000"/>
              <a:gd name="connsiteY25" fmla="*/ 9226 h 10000"/>
              <a:gd name="connsiteX26" fmla="*/ 7605 w 10000"/>
              <a:gd name="connsiteY26" fmla="*/ 8294 h 10000"/>
              <a:gd name="connsiteX27" fmla="*/ 9941 w 10000"/>
              <a:gd name="connsiteY27" fmla="*/ 7974 h 10000"/>
              <a:gd name="connsiteX28" fmla="*/ 9149 w 10000"/>
              <a:gd name="connsiteY28" fmla="*/ 9231 h 10000"/>
              <a:gd name="connsiteX29" fmla="*/ 7565 w 10000"/>
              <a:gd name="connsiteY29" fmla="*/ 7035 h 10000"/>
              <a:gd name="connsiteX30" fmla="*/ 9941 w 10000"/>
              <a:gd name="connsiteY30" fmla="*/ 5948 h 10000"/>
              <a:gd name="connsiteX31" fmla="*/ 7605 w 10000"/>
              <a:gd name="connsiteY31" fmla="*/ 4689 h 10000"/>
              <a:gd name="connsiteX32" fmla="*/ 10000 w 10000"/>
              <a:gd name="connsiteY32" fmla="*/ 7100 h 10000"/>
              <a:gd name="connsiteX33" fmla="*/ 7893 w 10000"/>
              <a:gd name="connsiteY33" fmla="*/ 1663 h 10000"/>
              <a:gd name="connsiteX34" fmla="*/ 7586 w 10000"/>
              <a:gd name="connsiteY34" fmla="*/ 2388 h 10000"/>
              <a:gd name="connsiteX35" fmla="*/ 9287 w 10000"/>
              <a:gd name="connsiteY35" fmla="*/ 1129 h 10000"/>
              <a:gd name="connsiteX36" fmla="*/ 8205 w 10000"/>
              <a:gd name="connsiteY36" fmla="*/ 875 h 10000"/>
              <a:gd name="connsiteX37" fmla="*/ 9941 w 10000"/>
              <a:gd name="connsiteY37" fmla="*/ 3155 h 10000"/>
              <a:gd name="connsiteX38" fmla="*/ 7549 w 10000"/>
              <a:gd name="connsiteY38" fmla="*/ 3113 h 10000"/>
              <a:gd name="connsiteX39" fmla="*/ 8958 w 10000"/>
              <a:gd name="connsiteY39" fmla="*/ 0 h 10000"/>
              <a:gd name="connsiteX0" fmla="*/ 0 w 10000"/>
              <a:gd name="connsiteY0" fmla="*/ 9326 h 10000"/>
              <a:gd name="connsiteX1" fmla="*/ 4 w 10000"/>
              <a:gd name="connsiteY1" fmla="*/ 8939 h 10000"/>
              <a:gd name="connsiteX2" fmla="*/ 203 w 10000"/>
              <a:gd name="connsiteY2" fmla="*/ 10000 h 10000"/>
              <a:gd name="connsiteX3" fmla="*/ 101 w 10000"/>
              <a:gd name="connsiteY3" fmla="*/ 8793 h 10000"/>
              <a:gd name="connsiteX4" fmla="*/ 308 w 10000"/>
              <a:gd name="connsiteY4" fmla="*/ 8861 h 10000"/>
              <a:gd name="connsiteX5" fmla="*/ 1537 w 10000"/>
              <a:gd name="connsiteY5" fmla="*/ 8954 h 10000"/>
              <a:gd name="connsiteX6" fmla="*/ 3065 w 10000"/>
              <a:gd name="connsiteY6" fmla="*/ 9209 h 10000"/>
              <a:gd name="connsiteX7" fmla="*/ 3644 w 10000"/>
              <a:gd name="connsiteY7" fmla="*/ 8997 h 10000"/>
              <a:gd name="connsiteX8" fmla="*/ 4454 w 10000"/>
              <a:gd name="connsiteY8" fmla="*/ 9209 h 10000"/>
              <a:gd name="connsiteX9" fmla="*/ 4802 w 10000"/>
              <a:gd name="connsiteY9" fmla="*/ 8954 h 10000"/>
              <a:gd name="connsiteX10" fmla="*/ 4859 w 10000"/>
              <a:gd name="connsiteY10" fmla="*/ 9146 h 10000"/>
              <a:gd name="connsiteX11" fmla="*/ 4978 w 10000"/>
              <a:gd name="connsiteY11" fmla="*/ 9017 h 10000"/>
              <a:gd name="connsiteX12" fmla="*/ 4938 w 10000"/>
              <a:gd name="connsiteY12" fmla="*/ 9231 h 10000"/>
              <a:gd name="connsiteX13" fmla="*/ 6192 w 10000"/>
              <a:gd name="connsiteY13" fmla="*/ 8997 h 10000"/>
              <a:gd name="connsiteX14" fmla="*/ 5982 w 10000"/>
              <a:gd name="connsiteY14" fmla="*/ 9231 h 10000"/>
              <a:gd name="connsiteX15" fmla="*/ 6541 w 10000"/>
              <a:gd name="connsiteY15" fmla="*/ 8976 h 10000"/>
              <a:gd name="connsiteX16" fmla="*/ 6541 w 10000"/>
              <a:gd name="connsiteY16" fmla="*/ 9274 h 10000"/>
              <a:gd name="connsiteX17" fmla="*/ 6697 w 10000"/>
              <a:gd name="connsiteY17" fmla="*/ 8933 h 10000"/>
              <a:gd name="connsiteX18" fmla="*/ 7274 w 10000"/>
              <a:gd name="connsiteY18" fmla="*/ 9209 h 10000"/>
              <a:gd name="connsiteX19" fmla="*/ 7102 w 10000"/>
              <a:gd name="connsiteY19" fmla="*/ 8976 h 10000"/>
              <a:gd name="connsiteX20" fmla="*/ 8011 w 10000"/>
              <a:gd name="connsiteY20" fmla="*/ 9209 h 10000"/>
              <a:gd name="connsiteX21" fmla="*/ 8967 w 10000"/>
              <a:gd name="connsiteY21" fmla="*/ 7269 h 10000"/>
              <a:gd name="connsiteX22" fmla="*/ 9771 w 10000"/>
              <a:gd name="connsiteY22" fmla="*/ 8665 h 10000"/>
              <a:gd name="connsiteX23" fmla="*/ 9108 w 10000"/>
              <a:gd name="connsiteY23" fmla="*/ 8298 h 10000"/>
              <a:gd name="connsiteX24" fmla="*/ 9448 w 10000"/>
              <a:gd name="connsiteY24" fmla="*/ 9226 h 10000"/>
              <a:gd name="connsiteX25" fmla="*/ 7605 w 10000"/>
              <a:gd name="connsiteY25" fmla="*/ 8294 h 10000"/>
              <a:gd name="connsiteX26" fmla="*/ 9941 w 10000"/>
              <a:gd name="connsiteY26" fmla="*/ 7974 h 10000"/>
              <a:gd name="connsiteX27" fmla="*/ 9149 w 10000"/>
              <a:gd name="connsiteY27" fmla="*/ 9231 h 10000"/>
              <a:gd name="connsiteX28" fmla="*/ 7565 w 10000"/>
              <a:gd name="connsiteY28" fmla="*/ 7035 h 10000"/>
              <a:gd name="connsiteX29" fmla="*/ 9941 w 10000"/>
              <a:gd name="connsiteY29" fmla="*/ 5948 h 10000"/>
              <a:gd name="connsiteX30" fmla="*/ 7605 w 10000"/>
              <a:gd name="connsiteY30" fmla="*/ 4689 h 10000"/>
              <a:gd name="connsiteX31" fmla="*/ 10000 w 10000"/>
              <a:gd name="connsiteY31" fmla="*/ 7100 h 10000"/>
              <a:gd name="connsiteX32" fmla="*/ 7893 w 10000"/>
              <a:gd name="connsiteY32" fmla="*/ 1663 h 10000"/>
              <a:gd name="connsiteX33" fmla="*/ 7586 w 10000"/>
              <a:gd name="connsiteY33" fmla="*/ 2388 h 10000"/>
              <a:gd name="connsiteX34" fmla="*/ 9287 w 10000"/>
              <a:gd name="connsiteY34" fmla="*/ 1129 h 10000"/>
              <a:gd name="connsiteX35" fmla="*/ 8205 w 10000"/>
              <a:gd name="connsiteY35" fmla="*/ 875 h 10000"/>
              <a:gd name="connsiteX36" fmla="*/ 9941 w 10000"/>
              <a:gd name="connsiteY36" fmla="*/ 3155 h 10000"/>
              <a:gd name="connsiteX37" fmla="*/ 7549 w 10000"/>
              <a:gd name="connsiteY37" fmla="*/ 3113 h 10000"/>
              <a:gd name="connsiteX38" fmla="*/ 8958 w 10000"/>
              <a:gd name="connsiteY38" fmla="*/ 0 h 10000"/>
              <a:gd name="connsiteX0" fmla="*/ 0 w 10000"/>
              <a:gd name="connsiteY0" fmla="*/ 9326 h 9326"/>
              <a:gd name="connsiteX1" fmla="*/ 4 w 10000"/>
              <a:gd name="connsiteY1" fmla="*/ 8939 h 9326"/>
              <a:gd name="connsiteX2" fmla="*/ 101 w 10000"/>
              <a:gd name="connsiteY2" fmla="*/ 8793 h 9326"/>
              <a:gd name="connsiteX3" fmla="*/ 308 w 10000"/>
              <a:gd name="connsiteY3" fmla="*/ 8861 h 9326"/>
              <a:gd name="connsiteX4" fmla="*/ 1537 w 10000"/>
              <a:gd name="connsiteY4" fmla="*/ 8954 h 9326"/>
              <a:gd name="connsiteX5" fmla="*/ 3065 w 10000"/>
              <a:gd name="connsiteY5" fmla="*/ 9209 h 9326"/>
              <a:gd name="connsiteX6" fmla="*/ 3644 w 10000"/>
              <a:gd name="connsiteY6" fmla="*/ 8997 h 9326"/>
              <a:gd name="connsiteX7" fmla="*/ 4454 w 10000"/>
              <a:gd name="connsiteY7" fmla="*/ 9209 h 9326"/>
              <a:gd name="connsiteX8" fmla="*/ 4802 w 10000"/>
              <a:gd name="connsiteY8" fmla="*/ 8954 h 9326"/>
              <a:gd name="connsiteX9" fmla="*/ 4859 w 10000"/>
              <a:gd name="connsiteY9" fmla="*/ 9146 h 9326"/>
              <a:gd name="connsiteX10" fmla="*/ 4978 w 10000"/>
              <a:gd name="connsiteY10" fmla="*/ 9017 h 9326"/>
              <a:gd name="connsiteX11" fmla="*/ 4938 w 10000"/>
              <a:gd name="connsiteY11" fmla="*/ 9231 h 9326"/>
              <a:gd name="connsiteX12" fmla="*/ 6192 w 10000"/>
              <a:gd name="connsiteY12" fmla="*/ 8997 h 9326"/>
              <a:gd name="connsiteX13" fmla="*/ 5982 w 10000"/>
              <a:gd name="connsiteY13" fmla="*/ 9231 h 9326"/>
              <a:gd name="connsiteX14" fmla="*/ 6541 w 10000"/>
              <a:gd name="connsiteY14" fmla="*/ 8976 h 9326"/>
              <a:gd name="connsiteX15" fmla="*/ 6541 w 10000"/>
              <a:gd name="connsiteY15" fmla="*/ 9274 h 9326"/>
              <a:gd name="connsiteX16" fmla="*/ 6697 w 10000"/>
              <a:gd name="connsiteY16" fmla="*/ 8933 h 9326"/>
              <a:gd name="connsiteX17" fmla="*/ 7274 w 10000"/>
              <a:gd name="connsiteY17" fmla="*/ 9209 h 9326"/>
              <a:gd name="connsiteX18" fmla="*/ 7102 w 10000"/>
              <a:gd name="connsiteY18" fmla="*/ 8976 h 9326"/>
              <a:gd name="connsiteX19" fmla="*/ 8011 w 10000"/>
              <a:gd name="connsiteY19" fmla="*/ 9209 h 9326"/>
              <a:gd name="connsiteX20" fmla="*/ 8967 w 10000"/>
              <a:gd name="connsiteY20" fmla="*/ 7269 h 9326"/>
              <a:gd name="connsiteX21" fmla="*/ 9771 w 10000"/>
              <a:gd name="connsiteY21" fmla="*/ 8665 h 9326"/>
              <a:gd name="connsiteX22" fmla="*/ 9108 w 10000"/>
              <a:gd name="connsiteY22" fmla="*/ 8298 h 9326"/>
              <a:gd name="connsiteX23" fmla="*/ 9448 w 10000"/>
              <a:gd name="connsiteY23" fmla="*/ 9226 h 9326"/>
              <a:gd name="connsiteX24" fmla="*/ 7605 w 10000"/>
              <a:gd name="connsiteY24" fmla="*/ 8294 h 9326"/>
              <a:gd name="connsiteX25" fmla="*/ 9941 w 10000"/>
              <a:gd name="connsiteY25" fmla="*/ 7974 h 9326"/>
              <a:gd name="connsiteX26" fmla="*/ 9149 w 10000"/>
              <a:gd name="connsiteY26" fmla="*/ 9231 h 9326"/>
              <a:gd name="connsiteX27" fmla="*/ 7565 w 10000"/>
              <a:gd name="connsiteY27" fmla="*/ 7035 h 9326"/>
              <a:gd name="connsiteX28" fmla="*/ 9941 w 10000"/>
              <a:gd name="connsiteY28" fmla="*/ 5948 h 9326"/>
              <a:gd name="connsiteX29" fmla="*/ 7605 w 10000"/>
              <a:gd name="connsiteY29" fmla="*/ 4689 h 9326"/>
              <a:gd name="connsiteX30" fmla="*/ 10000 w 10000"/>
              <a:gd name="connsiteY30" fmla="*/ 7100 h 9326"/>
              <a:gd name="connsiteX31" fmla="*/ 7893 w 10000"/>
              <a:gd name="connsiteY31" fmla="*/ 1663 h 9326"/>
              <a:gd name="connsiteX32" fmla="*/ 7586 w 10000"/>
              <a:gd name="connsiteY32" fmla="*/ 2388 h 9326"/>
              <a:gd name="connsiteX33" fmla="*/ 9287 w 10000"/>
              <a:gd name="connsiteY33" fmla="*/ 1129 h 9326"/>
              <a:gd name="connsiteX34" fmla="*/ 8205 w 10000"/>
              <a:gd name="connsiteY34" fmla="*/ 875 h 9326"/>
              <a:gd name="connsiteX35" fmla="*/ 9941 w 10000"/>
              <a:gd name="connsiteY35" fmla="*/ 3155 h 9326"/>
              <a:gd name="connsiteX36" fmla="*/ 7549 w 10000"/>
              <a:gd name="connsiteY36" fmla="*/ 3113 h 9326"/>
              <a:gd name="connsiteX37" fmla="*/ 8958 w 10000"/>
              <a:gd name="connsiteY37" fmla="*/ 0 h 9326"/>
              <a:gd name="connsiteX0" fmla="*/ 0 w 9996"/>
              <a:gd name="connsiteY0" fmla="*/ 9585 h 9944"/>
              <a:gd name="connsiteX1" fmla="*/ 97 w 9996"/>
              <a:gd name="connsiteY1" fmla="*/ 9428 h 9944"/>
              <a:gd name="connsiteX2" fmla="*/ 304 w 9996"/>
              <a:gd name="connsiteY2" fmla="*/ 9501 h 9944"/>
              <a:gd name="connsiteX3" fmla="*/ 1533 w 9996"/>
              <a:gd name="connsiteY3" fmla="*/ 9601 h 9944"/>
              <a:gd name="connsiteX4" fmla="*/ 3061 w 9996"/>
              <a:gd name="connsiteY4" fmla="*/ 9875 h 9944"/>
              <a:gd name="connsiteX5" fmla="*/ 3640 w 9996"/>
              <a:gd name="connsiteY5" fmla="*/ 9647 h 9944"/>
              <a:gd name="connsiteX6" fmla="*/ 4450 w 9996"/>
              <a:gd name="connsiteY6" fmla="*/ 9875 h 9944"/>
              <a:gd name="connsiteX7" fmla="*/ 4798 w 9996"/>
              <a:gd name="connsiteY7" fmla="*/ 9601 h 9944"/>
              <a:gd name="connsiteX8" fmla="*/ 4855 w 9996"/>
              <a:gd name="connsiteY8" fmla="*/ 9807 h 9944"/>
              <a:gd name="connsiteX9" fmla="*/ 4974 w 9996"/>
              <a:gd name="connsiteY9" fmla="*/ 9669 h 9944"/>
              <a:gd name="connsiteX10" fmla="*/ 4934 w 9996"/>
              <a:gd name="connsiteY10" fmla="*/ 9898 h 9944"/>
              <a:gd name="connsiteX11" fmla="*/ 6188 w 9996"/>
              <a:gd name="connsiteY11" fmla="*/ 9647 h 9944"/>
              <a:gd name="connsiteX12" fmla="*/ 5978 w 9996"/>
              <a:gd name="connsiteY12" fmla="*/ 9898 h 9944"/>
              <a:gd name="connsiteX13" fmla="*/ 6537 w 9996"/>
              <a:gd name="connsiteY13" fmla="*/ 9625 h 9944"/>
              <a:gd name="connsiteX14" fmla="*/ 6537 w 9996"/>
              <a:gd name="connsiteY14" fmla="*/ 9944 h 9944"/>
              <a:gd name="connsiteX15" fmla="*/ 6693 w 9996"/>
              <a:gd name="connsiteY15" fmla="*/ 9579 h 9944"/>
              <a:gd name="connsiteX16" fmla="*/ 7270 w 9996"/>
              <a:gd name="connsiteY16" fmla="*/ 9875 h 9944"/>
              <a:gd name="connsiteX17" fmla="*/ 7098 w 9996"/>
              <a:gd name="connsiteY17" fmla="*/ 9625 h 9944"/>
              <a:gd name="connsiteX18" fmla="*/ 8007 w 9996"/>
              <a:gd name="connsiteY18" fmla="*/ 9875 h 9944"/>
              <a:gd name="connsiteX19" fmla="*/ 8963 w 9996"/>
              <a:gd name="connsiteY19" fmla="*/ 7794 h 9944"/>
              <a:gd name="connsiteX20" fmla="*/ 9767 w 9996"/>
              <a:gd name="connsiteY20" fmla="*/ 9291 h 9944"/>
              <a:gd name="connsiteX21" fmla="*/ 9104 w 9996"/>
              <a:gd name="connsiteY21" fmla="*/ 8898 h 9944"/>
              <a:gd name="connsiteX22" fmla="*/ 9444 w 9996"/>
              <a:gd name="connsiteY22" fmla="*/ 9893 h 9944"/>
              <a:gd name="connsiteX23" fmla="*/ 7601 w 9996"/>
              <a:gd name="connsiteY23" fmla="*/ 8893 h 9944"/>
              <a:gd name="connsiteX24" fmla="*/ 9937 w 9996"/>
              <a:gd name="connsiteY24" fmla="*/ 8550 h 9944"/>
              <a:gd name="connsiteX25" fmla="*/ 9145 w 9996"/>
              <a:gd name="connsiteY25" fmla="*/ 9898 h 9944"/>
              <a:gd name="connsiteX26" fmla="*/ 7561 w 9996"/>
              <a:gd name="connsiteY26" fmla="*/ 7543 h 9944"/>
              <a:gd name="connsiteX27" fmla="*/ 9937 w 9996"/>
              <a:gd name="connsiteY27" fmla="*/ 6378 h 9944"/>
              <a:gd name="connsiteX28" fmla="*/ 7601 w 9996"/>
              <a:gd name="connsiteY28" fmla="*/ 5028 h 9944"/>
              <a:gd name="connsiteX29" fmla="*/ 9996 w 9996"/>
              <a:gd name="connsiteY29" fmla="*/ 7613 h 9944"/>
              <a:gd name="connsiteX30" fmla="*/ 7889 w 9996"/>
              <a:gd name="connsiteY30" fmla="*/ 1783 h 9944"/>
              <a:gd name="connsiteX31" fmla="*/ 7582 w 9996"/>
              <a:gd name="connsiteY31" fmla="*/ 2561 h 9944"/>
              <a:gd name="connsiteX32" fmla="*/ 9283 w 9996"/>
              <a:gd name="connsiteY32" fmla="*/ 1211 h 9944"/>
              <a:gd name="connsiteX33" fmla="*/ 8201 w 9996"/>
              <a:gd name="connsiteY33" fmla="*/ 938 h 9944"/>
              <a:gd name="connsiteX34" fmla="*/ 9937 w 9996"/>
              <a:gd name="connsiteY34" fmla="*/ 3383 h 9944"/>
              <a:gd name="connsiteX35" fmla="*/ 7545 w 9996"/>
              <a:gd name="connsiteY35" fmla="*/ 3338 h 9944"/>
              <a:gd name="connsiteX36" fmla="*/ 8954 w 9996"/>
              <a:gd name="connsiteY36" fmla="*/ 0 h 9944"/>
              <a:gd name="connsiteX0" fmla="*/ 0 w 9903"/>
              <a:gd name="connsiteY0" fmla="*/ 9481 h 10000"/>
              <a:gd name="connsiteX1" fmla="*/ 207 w 9903"/>
              <a:gd name="connsiteY1" fmla="*/ 9555 h 10000"/>
              <a:gd name="connsiteX2" fmla="*/ 1437 w 9903"/>
              <a:gd name="connsiteY2" fmla="*/ 9655 h 10000"/>
              <a:gd name="connsiteX3" fmla="*/ 2965 w 9903"/>
              <a:gd name="connsiteY3" fmla="*/ 9931 h 10000"/>
              <a:gd name="connsiteX4" fmla="*/ 3544 w 9903"/>
              <a:gd name="connsiteY4" fmla="*/ 9701 h 10000"/>
              <a:gd name="connsiteX5" fmla="*/ 4355 w 9903"/>
              <a:gd name="connsiteY5" fmla="*/ 9931 h 10000"/>
              <a:gd name="connsiteX6" fmla="*/ 4703 w 9903"/>
              <a:gd name="connsiteY6" fmla="*/ 9655 h 10000"/>
              <a:gd name="connsiteX7" fmla="*/ 4760 w 9903"/>
              <a:gd name="connsiteY7" fmla="*/ 9862 h 10000"/>
              <a:gd name="connsiteX8" fmla="*/ 4879 w 9903"/>
              <a:gd name="connsiteY8" fmla="*/ 9723 h 10000"/>
              <a:gd name="connsiteX9" fmla="*/ 4839 w 9903"/>
              <a:gd name="connsiteY9" fmla="*/ 9954 h 10000"/>
              <a:gd name="connsiteX10" fmla="*/ 6093 w 9903"/>
              <a:gd name="connsiteY10" fmla="*/ 9701 h 10000"/>
              <a:gd name="connsiteX11" fmla="*/ 5883 w 9903"/>
              <a:gd name="connsiteY11" fmla="*/ 9954 h 10000"/>
              <a:gd name="connsiteX12" fmla="*/ 6443 w 9903"/>
              <a:gd name="connsiteY12" fmla="*/ 9679 h 10000"/>
              <a:gd name="connsiteX13" fmla="*/ 6443 w 9903"/>
              <a:gd name="connsiteY13" fmla="*/ 10000 h 10000"/>
              <a:gd name="connsiteX14" fmla="*/ 6599 w 9903"/>
              <a:gd name="connsiteY14" fmla="*/ 9633 h 10000"/>
              <a:gd name="connsiteX15" fmla="*/ 7176 w 9903"/>
              <a:gd name="connsiteY15" fmla="*/ 9931 h 10000"/>
              <a:gd name="connsiteX16" fmla="*/ 7004 w 9903"/>
              <a:gd name="connsiteY16" fmla="*/ 9679 h 10000"/>
              <a:gd name="connsiteX17" fmla="*/ 7913 w 9903"/>
              <a:gd name="connsiteY17" fmla="*/ 9931 h 10000"/>
              <a:gd name="connsiteX18" fmla="*/ 8870 w 9903"/>
              <a:gd name="connsiteY18" fmla="*/ 7838 h 10000"/>
              <a:gd name="connsiteX19" fmla="*/ 9674 w 9903"/>
              <a:gd name="connsiteY19" fmla="*/ 9343 h 10000"/>
              <a:gd name="connsiteX20" fmla="*/ 9011 w 9903"/>
              <a:gd name="connsiteY20" fmla="*/ 8948 h 10000"/>
              <a:gd name="connsiteX21" fmla="*/ 9351 w 9903"/>
              <a:gd name="connsiteY21" fmla="*/ 9949 h 10000"/>
              <a:gd name="connsiteX22" fmla="*/ 7507 w 9903"/>
              <a:gd name="connsiteY22" fmla="*/ 8943 h 10000"/>
              <a:gd name="connsiteX23" fmla="*/ 9844 w 9903"/>
              <a:gd name="connsiteY23" fmla="*/ 8598 h 10000"/>
              <a:gd name="connsiteX24" fmla="*/ 9052 w 9903"/>
              <a:gd name="connsiteY24" fmla="*/ 9954 h 10000"/>
              <a:gd name="connsiteX25" fmla="*/ 7467 w 9903"/>
              <a:gd name="connsiteY25" fmla="*/ 7585 h 10000"/>
              <a:gd name="connsiteX26" fmla="*/ 9844 w 9903"/>
              <a:gd name="connsiteY26" fmla="*/ 6414 h 10000"/>
              <a:gd name="connsiteX27" fmla="*/ 7507 w 9903"/>
              <a:gd name="connsiteY27" fmla="*/ 5056 h 10000"/>
              <a:gd name="connsiteX28" fmla="*/ 9903 w 9903"/>
              <a:gd name="connsiteY28" fmla="*/ 7656 h 10000"/>
              <a:gd name="connsiteX29" fmla="*/ 7795 w 9903"/>
              <a:gd name="connsiteY29" fmla="*/ 1793 h 10000"/>
              <a:gd name="connsiteX30" fmla="*/ 7488 w 9903"/>
              <a:gd name="connsiteY30" fmla="*/ 2575 h 10000"/>
              <a:gd name="connsiteX31" fmla="*/ 9190 w 9903"/>
              <a:gd name="connsiteY31" fmla="*/ 1218 h 10000"/>
              <a:gd name="connsiteX32" fmla="*/ 8107 w 9903"/>
              <a:gd name="connsiteY32" fmla="*/ 943 h 10000"/>
              <a:gd name="connsiteX33" fmla="*/ 9844 w 9903"/>
              <a:gd name="connsiteY33" fmla="*/ 3402 h 10000"/>
              <a:gd name="connsiteX34" fmla="*/ 7451 w 9903"/>
              <a:gd name="connsiteY34" fmla="*/ 3357 h 10000"/>
              <a:gd name="connsiteX35" fmla="*/ 8861 w 9903"/>
              <a:gd name="connsiteY35" fmla="*/ 0 h 10000"/>
              <a:gd name="connsiteX0" fmla="*/ 0 w 10000"/>
              <a:gd name="connsiteY0" fmla="*/ 9481 h 10000"/>
              <a:gd name="connsiteX1" fmla="*/ 1451 w 10000"/>
              <a:gd name="connsiteY1" fmla="*/ 9655 h 10000"/>
              <a:gd name="connsiteX2" fmla="*/ 2994 w 10000"/>
              <a:gd name="connsiteY2" fmla="*/ 9931 h 10000"/>
              <a:gd name="connsiteX3" fmla="*/ 3579 w 10000"/>
              <a:gd name="connsiteY3" fmla="*/ 9701 h 10000"/>
              <a:gd name="connsiteX4" fmla="*/ 4398 w 10000"/>
              <a:gd name="connsiteY4" fmla="*/ 9931 h 10000"/>
              <a:gd name="connsiteX5" fmla="*/ 4749 w 10000"/>
              <a:gd name="connsiteY5" fmla="*/ 9655 h 10000"/>
              <a:gd name="connsiteX6" fmla="*/ 4807 w 10000"/>
              <a:gd name="connsiteY6" fmla="*/ 9862 h 10000"/>
              <a:gd name="connsiteX7" fmla="*/ 4927 w 10000"/>
              <a:gd name="connsiteY7" fmla="*/ 9723 h 10000"/>
              <a:gd name="connsiteX8" fmla="*/ 4886 w 10000"/>
              <a:gd name="connsiteY8" fmla="*/ 9954 h 10000"/>
              <a:gd name="connsiteX9" fmla="*/ 6153 w 10000"/>
              <a:gd name="connsiteY9" fmla="*/ 9701 h 10000"/>
              <a:gd name="connsiteX10" fmla="*/ 5941 w 10000"/>
              <a:gd name="connsiteY10" fmla="*/ 9954 h 10000"/>
              <a:gd name="connsiteX11" fmla="*/ 6506 w 10000"/>
              <a:gd name="connsiteY11" fmla="*/ 9679 h 10000"/>
              <a:gd name="connsiteX12" fmla="*/ 6506 w 10000"/>
              <a:gd name="connsiteY12" fmla="*/ 10000 h 10000"/>
              <a:gd name="connsiteX13" fmla="*/ 6664 w 10000"/>
              <a:gd name="connsiteY13" fmla="*/ 9633 h 10000"/>
              <a:gd name="connsiteX14" fmla="*/ 7246 w 10000"/>
              <a:gd name="connsiteY14" fmla="*/ 9931 h 10000"/>
              <a:gd name="connsiteX15" fmla="*/ 7073 w 10000"/>
              <a:gd name="connsiteY15" fmla="*/ 9679 h 10000"/>
              <a:gd name="connsiteX16" fmla="*/ 7991 w 10000"/>
              <a:gd name="connsiteY16" fmla="*/ 9931 h 10000"/>
              <a:gd name="connsiteX17" fmla="*/ 8957 w 10000"/>
              <a:gd name="connsiteY17" fmla="*/ 7838 h 10000"/>
              <a:gd name="connsiteX18" fmla="*/ 9769 w 10000"/>
              <a:gd name="connsiteY18" fmla="*/ 9343 h 10000"/>
              <a:gd name="connsiteX19" fmla="*/ 9099 w 10000"/>
              <a:gd name="connsiteY19" fmla="*/ 8948 h 10000"/>
              <a:gd name="connsiteX20" fmla="*/ 9443 w 10000"/>
              <a:gd name="connsiteY20" fmla="*/ 9949 h 10000"/>
              <a:gd name="connsiteX21" fmla="*/ 7581 w 10000"/>
              <a:gd name="connsiteY21" fmla="*/ 8943 h 10000"/>
              <a:gd name="connsiteX22" fmla="*/ 9940 w 10000"/>
              <a:gd name="connsiteY22" fmla="*/ 8598 h 10000"/>
              <a:gd name="connsiteX23" fmla="*/ 9141 w 10000"/>
              <a:gd name="connsiteY23" fmla="*/ 9954 h 10000"/>
              <a:gd name="connsiteX24" fmla="*/ 7540 w 10000"/>
              <a:gd name="connsiteY24" fmla="*/ 7585 h 10000"/>
              <a:gd name="connsiteX25" fmla="*/ 9940 w 10000"/>
              <a:gd name="connsiteY25" fmla="*/ 6414 h 10000"/>
              <a:gd name="connsiteX26" fmla="*/ 7581 w 10000"/>
              <a:gd name="connsiteY26" fmla="*/ 5056 h 10000"/>
              <a:gd name="connsiteX27" fmla="*/ 10000 w 10000"/>
              <a:gd name="connsiteY27" fmla="*/ 7656 h 10000"/>
              <a:gd name="connsiteX28" fmla="*/ 7871 w 10000"/>
              <a:gd name="connsiteY28" fmla="*/ 1793 h 10000"/>
              <a:gd name="connsiteX29" fmla="*/ 7561 w 10000"/>
              <a:gd name="connsiteY29" fmla="*/ 2575 h 10000"/>
              <a:gd name="connsiteX30" fmla="*/ 9280 w 10000"/>
              <a:gd name="connsiteY30" fmla="*/ 1218 h 10000"/>
              <a:gd name="connsiteX31" fmla="*/ 8186 w 10000"/>
              <a:gd name="connsiteY31" fmla="*/ 943 h 10000"/>
              <a:gd name="connsiteX32" fmla="*/ 9940 w 10000"/>
              <a:gd name="connsiteY32" fmla="*/ 3402 h 10000"/>
              <a:gd name="connsiteX33" fmla="*/ 7524 w 10000"/>
              <a:gd name="connsiteY33" fmla="*/ 3357 h 10000"/>
              <a:gd name="connsiteX34" fmla="*/ 8948 w 10000"/>
              <a:gd name="connsiteY34" fmla="*/ 0 h 10000"/>
              <a:gd name="connsiteX0" fmla="*/ 0 w 8549"/>
              <a:gd name="connsiteY0" fmla="*/ 9655 h 10000"/>
              <a:gd name="connsiteX1" fmla="*/ 1543 w 8549"/>
              <a:gd name="connsiteY1" fmla="*/ 9931 h 10000"/>
              <a:gd name="connsiteX2" fmla="*/ 2128 w 8549"/>
              <a:gd name="connsiteY2" fmla="*/ 9701 h 10000"/>
              <a:gd name="connsiteX3" fmla="*/ 2947 w 8549"/>
              <a:gd name="connsiteY3" fmla="*/ 9931 h 10000"/>
              <a:gd name="connsiteX4" fmla="*/ 3298 w 8549"/>
              <a:gd name="connsiteY4" fmla="*/ 9655 h 10000"/>
              <a:gd name="connsiteX5" fmla="*/ 3356 w 8549"/>
              <a:gd name="connsiteY5" fmla="*/ 9862 h 10000"/>
              <a:gd name="connsiteX6" fmla="*/ 3476 w 8549"/>
              <a:gd name="connsiteY6" fmla="*/ 9723 h 10000"/>
              <a:gd name="connsiteX7" fmla="*/ 3435 w 8549"/>
              <a:gd name="connsiteY7" fmla="*/ 9954 h 10000"/>
              <a:gd name="connsiteX8" fmla="*/ 4702 w 8549"/>
              <a:gd name="connsiteY8" fmla="*/ 9701 h 10000"/>
              <a:gd name="connsiteX9" fmla="*/ 4490 w 8549"/>
              <a:gd name="connsiteY9" fmla="*/ 9954 h 10000"/>
              <a:gd name="connsiteX10" fmla="*/ 5055 w 8549"/>
              <a:gd name="connsiteY10" fmla="*/ 9679 h 10000"/>
              <a:gd name="connsiteX11" fmla="*/ 5055 w 8549"/>
              <a:gd name="connsiteY11" fmla="*/ 10000 h 10000"/>
              <a:gd name="connsiteX12" fmla="*/ 5213 w 8549"/>
              <a:gd name="connsiteY12" fmla="*/ 9633 h 10000"/>
              <a:gd name="connsiteX13" fmla="*/ 5795 w 8549"/>
              <a:gd name="connsiteY13" fmla="*/ 9931 h 10000"/>
              <a:gd name="connsiteX14" fmla="*/ 5622 w 8549"/>
              <a:gd name="connsiteY14" fmla="*/ 9679 h 10000"/>
              <a:gd name="connsiteX15" fmla="*/ 6540 w 8549"/>
              <a:gd name="connsiteY15" fmla="*/ 9931 h 10000"/>
              <a:gd name="connsiteX16" fmla="*/ 7506 w 8549"/>
              <a:gd name="connsiteY16" fmla="*/ 7838 h 10000"/>
              <a:gd name="connsiteX17" fmla="*/ 8318 w 8549"/>
              <a:gd name="connsiteY17" fmla="*/ 9343 h 10000"/>
              <a:gd name="connsiteX18" fmla="*/ 7648 w 8549"/>
              <a:gd name="connsiteY18" fmla="*/ 8948 h 10000"/>
              <a:gd name="connsiteX19" fmla="*/ 7992 w 8549"/>
              <a:gd name="connsiteY19" fmla="*/ 9949 h 10000"/>
              <a:gd name="connsiteX20" fmla="*/ 6130 w 8549"/>
              <a:gd name="connsiteY20" fmla="*/ 8943 h 10000"/>
              <a:gd name="connsiteX21" fmla="*/ 8489 w 8549"/>
              <a:gd name="connsiteY21" fmla="*/ 8598 h 10000"/>
              <a:gd name="connsiteX22" fmla="*/ 7690 w 8549"/>
              <a:gd name="connsiteY22" fmla="*/ 9954 h 10000"/>
              <a:gd name="connsiteX23" fmla="*/ 6089 w 8549"/>
              <a:gd name="connsiteY23" fmla="*/ 7585 h 10000"/>
              <a:gd name="connsiteX24" fmla="*/ 8489 w 8549"/>
              <a:gd name="connsiteY24" fmla="*/ 6414 h 10000"/>
              <a:gd name="connsiteX25" fmla="*/ 6130 w 8549"/>
              <a:gd name="connsiteY25" fmla="*/ 5056 h 10000"/>
              <a:gd name="connsiteX26" fmla="*/ 8549 w 8549"/>
              <a:gd name="connsiteY26" fmla="*/ 7656 h 10000"/>
              <a:gd name="connsiteX27" fmla="*/ 6420 w 8549"/>
              <a:gd name="connsiteY27" fmla="*/ 1793 h 10000"/>
              <a:gd name="connsiteX28" fmla="*/ 6110 w 8549"/>
              <a:gd name="connsiteY28" fmla="*/ 2575 h 10000"/>
              <a:gd name="connsiteX29" fmla="*/ 7829 w 8549"/>
              <a:gd name="connsiteY29" fmla="*/ 1218 h 10000"/>
              <a:gd name="connsiteX30" fmla="*/ 6735 w 8549"/>
              <a:gd name="connsiteY30" fmla="*/ 943 h 10000"/>
              <a:gd name="connsiteX31" fmla="*/ 8489 w 8549"/>
              <a:gd name="connsiteY31" fmla="*/ 3402 h 10000"/>
              <a:gd name="connsiteX32" fmla="*/ 6073 w 8549"/>
              <a:gd name="connsiteY32" fmla="*/ 3357 h 10000"/>
              <a:gd name="connsiteX33" fmla="*/ 7497 w 8549"/>
              <a:gd name="connsiteY33" fmla="*/ 0 h 10000"/>
              <a:gd name="connsiteX0" fmla="*/ 0 w 8195"/>
              <a:gd name="connsiteY0" fmla="*/ 9931 h 10000"/>
              <a:gd name="connsiteX1" fmla="*/ 684 w 8195"/>
              <a:gd name="connsiteY1" fmla="*/ 9701 h 10000"/>
              <a:gd name="connsiteX2" fmla="*/ 1642 w 8195"/>
              <a:gd name="connsiteY2" fmla="*/ 9931 h 10000"/>
              <a:gd name="connsiteX3" fmla="*/ 2053 w 8195"/>
              <a:gd name="connsiteY3" fmla="*/ 9655 h 10000"/>
              <a:gd name="connsiteX4" fmla="*/ 2121 w 8195"/>
              <a:gd name="connsiteY4" fmla="*/ 9862 h 10000"/>
              <a:gd name="connsiteX5" fmla="*/ 2261 w 8195"/>
              <a:gd name="connsiteY5" fmla="*/ 9723 h 10000"/>
              <a:gd name="connsiteX6" fmla="*/ 2213 w 8195"/>
              <a:gd name="connsiteY6" fmla="*/ 9954 h 10000"/>
              <a:gd name="connsiteX7" fmla="*/ 3695 w 8195"/>
              <a:gd name="connsiteY7" fmla="*/ 9701 h 10000"/>
              <a:gd name="connsiteX8" fmla="*/ 3447 w 8195"/>
              <a:gd name="connsiteY8" fmla="*/ 9954 h 10000"/>
              <a:gd name="connsiteX9" fmla="*/ 4108 w 8195"/>
              <a:gd name="connsiteY9" fmla="*/ 9679 h 10000"/>
              <a:gd name="connsiteX10" fmla="*/ 4108 w 8195"/>
              <a:gd name="connsiteY10" fmla="*/ 10000 h 10000"/>
              <a:gd name="connsiteX11" fmla="*/ 4293 w 8195"/>
              <a:gd name="connsiteY11" fmla="*/ 9633 h 10000"/>
              <a:gd name="connsiteX12" fmla="*/ 4974 w 8195"/>
              <a:gd name="connsiteY12" fmla="*/ 9931 h 10000"/>
              <a:gd name="connsiteX13" fmla="*/ 4771 w 8195"/>
              <a:gd name="connsiteY13" fmla="*/ 9679 h 10000"/>
              <a:gd name="connsiteX14" fmla="*/ 5845 w 8195"/>
              <a:gd name="connsiteY14" fmla="*/ 9931 h 10000"/>
              <a:gd name="connsiteX15" fmla="*/ 6975 w 8195"/>
              <a:gd name="connsiteY15" fmla="*/ 7838 h 10000"/>
              <a:gd name="connsiteX16" fmla="*/ 7925 w 8195"/>
              <a:gd name="connsiteY16" fmla="*/ 9343 h 10000"/>
              <a:gd name="connsiteX17" fmla="*/ 7141 w 8195"/>
              <a:gd name="connsiteY17" fmla="*/ 8948 h 10000"/>
              <a:gd name="connsiteX18" fmla="*/ 7543 w 8195"/>
              <a:gd name="connsiteY18" fmla="*/ 9949 h 10000"/>
              <a:gd name="connsiteX19" fmla="*/ 5365 w 8195"/>
              <a:gd name="connsiteY19" fmla="*/ 8943 h 10000"/>
              <a:gd name="connsiteX20" fmla="*/ 8125 w 8195"/>
              <a:gd name="connsiteY20" fmla="*/ 8598 h 10000"/>
              <a:gd name="connsiteX21" fmla="*/ 7190 w 8195"/>
              <a:gd name="connsiteY21" fmla="*/ 9954 h 10000"/>
              <a:gd name="connsiteX22" fmla="*/ 5317 w 8195"/>
              <a:gd name="connsiteY22" fmla="*/ 7585 h 10000"/>
              <a:gd name="connsiteX23" fmla="*/ 8125 w 8195"/>
              <a:gd name="connsiteY23" fmla="*/ 6414 h 10000"/>
              <a:gd name="connsiteX24" fmla="*/ 5365 w 8195"/>
              <a:gd name="connsiteY24" fmla="*/ 5056 h 10000"/>
              <a:gd name="connsiteX25" fmla="*/ 8195 w 8195"/>
              <a:gd name="connsiteY25" fmla="*/ 7656 h 10000"/>
              <a:gd name="connsiteX26" fmla="*/ 5705 w 8195"/>
              <a:gd name="connsiteY26" fmla="*/ 1793 h 10000"/>
              <a:gd name="connsiteX27" fmla="*/ 5342 w 8195"/>
              <a:gd name="connsiteY27" fmla="*/ 2575 h 10000"/>
              <a:gd name="connsiteX28" fmla="*/ 7353 w 8195"/>
              <a:gd name="connsiteY28" fmla="*/ 1218 h 10000"/>
              <a:gd name="connsiteX29" fmla="*/ 6073 w 8195"/>
              <a:gd name="connsiteY29" fmla="*/ 943 h 10000"/>
              <a:gd name="connsiteX30" fmla="*/ 8125 w 8195"/>
              <a:gd name="connsiteY30" fmla="*/ 3402 h 10000"/>
              <a:gd name="connsiteX31" fmla="*/ 5299 w 8195"/>
              <a:gd name="connsiteY31" fmla="*/ 3357 h 10000"/>
              <a:gd name="connsiteX32" fmla="*/ 6964 w 8195"/>
              <a:gd name="connsiteY32" fmla="*/ 0 h 10000"/>
              <a:gd name="connsiteX0" fmla="*/ 0 w 9165"/>
              <a:gd name="connsiteY0" fmla="*/ 9701 h 10000"/>
              <a:gd name="connsiteX1" fmla="*/ 1169 w 9165"/>
              <a:gd name="connsiteY1" fmla="*/ 9931 h 10000"/>
              <a:gd name="connsiteX2" fmla="*/ 1670 w 9165"/>
              <a:gd name="connsiteY2" fmla="*/ 9655 h 10000"/>
              <a:gd name="connsiteX3" fmla="*/ 1753 w 9165"/>
              <a:gd name="connsiteY3" fmla="*/ 9862 h 10000"/>
              <a:gd name="connsiteX4" fmla="*/ 1924 w 9165"/>
              <a:gd name="connsiteY4" fmla="*/ 9723 h 10000"/>
              <a:gd name="connsiteX5" fmla="*/ 1865 w 9165"/>
              <a:gd name="connsiteY5" fmla="*/ 9954 h 10000"/>
              <a:gd name="connsiteX6" fmla="*/ 3674 w 9165"/>
              <a:gd name="connsiteY6" fmla="*/ 9701 h 10000"/>
              <a:gd name="connsiteX7" fmla="*/ 3371 w 9165"/>
              <a:gd name="connsiteY7" fmla="*/ 9954 h 10000"/>
              <a:gd name="connsiteX8" fmla="*/ 4178 w 9165"/>
              <a:gd name="connsiteY8" fmla="*/ 9679 h 10000"/>
              <a:gd name="connsiteX9" fmla="*/ 4178 w 9165"/>
              <a:gd name="connsiteY9" fmla="*/ 10000 h 10000"/>
              <a:gd name="connsiteX10" fmla="*/ 4404 w 9165"/>
              <a:gd name="connsiteY10" fmla="*/ 9633 h 10000"/>
              <a:gd name="connsiteX11" fmla="*/ 5235 w 9165"/>
              <a:gd name="connsiteY11" fmla="*/ 9931 h 10000"/>
              <a:gd name="connsiteX12" fmla="*/ 4987 w 9165"/>
              <a:gd name="connsiteY12" fmla="*/ 9679 h 10000"/>
              <a:gd name="connsiteX13" fmla="*/ 6297 w 9165"/>
              <a:gd name="connsiteY13" fmla="*/ 9931 h 10000"/>
              <a:gd name="connsiteX14" fmla="*/ 7676 w 9165"/>
              <a:gd name="connsiteY14" fmla="*/ 7838 h 10000"/>
              <a:gd name="connsiteX15" fmla="*/ 8836 w 9165"/>
              <a:gd name="connsiteY15" fmla="*/ 9343 h 10000"/>
              <a:gd name="connsiteX16" fmla="*/ 7879 w 9165"/>
              <a:gd name="connsiteY16" fmla="*/ 8948 h 10000"/>
              <a:gd name="connsiteX17" fmla="*/ 8369 w 9165"/>
              <a:gd name="connsiteY17" fmla="*/ 9949 h 10000"/>
              <a:gd name="connsiteX18" fmla="*/ 5712 w 9165"/>
              <a:gd name="connsiteY18" fmla="*/ 8943 h 10000"/>
              <a:gd name="connsiteX19" fmla="*/ 9080 w 9165"/>
              <a:gd name="connsiteY19" fmla="*/ 8598 h 10000"/>
              <a:gd name="connsiteX20" fmla="*/ 7939 w 9165"/>
              <a:gd name="connsiteY20" fmla="*/ 9954 h 10000"/>
              <a:gd name="connsiteX21" fmla="*/ 5653 w 9165"/>
              <a:gd name="connsiteY21" fmla="*/ 7585 h 10000"/>
              <a:gd name="connsiteX22" fmla="*/ 9080 w 9165"/>
              <a:gd name="connsiteY22" fmla="*/ 6414 h 10000"/>
              <a:gd name="connsiteX23" fmla="*/ 5712 w 9165"/>
              <a:gd name="connsiteY23" fmla="*/ 5056 h 10000"/>
              <a:gd name="connsiteX24" fmla="*/ 9165 w 9165"/>
              <a:gd name="connsiteY24" fmla="*/ 7656 h 10000"/>
              <a:gd name="connsiteX25" fmla="*/ 6127 w 9165"/>
              <a:gd name="connsiteY25" fmla="*/ 1793 h 10000"/>
              <a:gd name="connsiteX26" fmla="*/ 5684 w 9165"/>
              <a:gd name="connsiteY26" fmla="*/ 2575 h 10000"/>
              <a:gd name="connsiteX27" fmla="*/ 8138 w 9165"/>
              <a:gd name="connsiteY27" fmla="*/ 1218 h 10000"/>
              <a:gd name="connsiteX28" fmla="*/ 6576 w 9165"/>
              <a:gd name="connsiteY28" fmla="*/ 943 h 10000"/>
              <a:gd name="connsiteX29" fmla="*/ 9080 w 9165"/>
              <a:gd name="connsiteY29" fmla="*/ 3402 h 10000"/>
              <a:gd name="connsiteX30" fmla="*/ 5631 w 9165"/>
              <a:gd name="connsiteY30" fmla="*/ 3357 h 10000"/>
              <a:gd name="connsiteX31" fmla="*/ 7663 w 9165"/>
              <a:gd name="connsiteY31" fmla="*/ 0 h 10000"/>
              <a:gd name="connsiteX0" fmla="*/ 0 w 8724"/>
              <a:gd name="connsiteY0" fmla="*/ 9931 h 10000"/>
              <a:gd name="connsiteX1" fmla="*/ 546 w 8724"/>
              <a:gd name="connsiteY1" fmla="*/ 9655 h 10000"/>
              <a:gd name="connsiteX2" fmla="*/ 637 w 8724"/>
              <a:gd name="connsiteY2" fmla="*/ 9862 h 10000"/>
              <a:gd name="connsiteX3" fmla="*/ 823 w 8724"/>
              <a:gd name="connsiteY3" fmla="*/ 9723 h 10000"/>
              <a:gd name="connsiteX4" fmla="*/ 759 w 8724"/>
              <a:gd name="connsiteY4" fmla="*/ 9954 h 10000"/>
              <a:gd name="connsiteX5" fmla="*/ 2733 w 8724"/>
              <a:gd name="connsiteY5" fmla="*/ 9701 h 10000"/>
              <a:gd name="connsiteX6" fmla="*/ 2402 w 8724"/>
              <a:gd name="connsiteY6" fmla="*/ 9954 h 10000"/>
              <a:gd name="connsiteX7" fmla="*/ 3283 w 8724"/>
              <a:gd name="connsiteY7" fmla="*/ 9679 h 10000"/>
              <a:gd name="connsiteX8" fmla="*/ 3283 w 8724"/>
              <a:gd name="connsiteY8" fmla="*/ 10000 h 10000"/>
              <a:gd name="connsiteX9" fmla="*/ 3529 w 8724"/>
              <a:gd name="connsiteY9" fmla="*/ 9633 h 10000"/>
              <a:gd name="connsiteX10" fmla="*/ 4436 w 8724"/>
              <a:gd name="connsiteY10" fmla="*/ 9931 h 10000"/>
              <a:gd name="connsiteX11" fmla="*/ 4165 w 8724"/>
              <a:gd name="connsiteY11" fmla="*/ 9679 h 10000"/>
              <a:gd name="connsiteX12" fmla="*/ 5595 w 8724"/>
              <a:gd name="connsiteY12" fmla="*/ 9931 h 10000"/>
              <a:gd name="connsiteX13" fmla="*/ 7099 w 8724"/>
              <a:gd name="connsiteY13" fmla="*/ 7838 h 10000"/>
              <a:gd name="connsiteX14" fmla="*/ 8365 w 8724"/>
              <a:gd name="connsiteY14" fmla="*/ 9343 h 10000"/>
              <a:gd name="connsiteX15" fmla="*/ 7321 w 8724"/>
              <a:gd name="connsiteY15" fmla="*/ 8948 h 10000"/>
              <a:gd name="connsiteX16" fmla="*/ 7855 w 8724"/>
              <a:gd name="connsiteY16" fmla="*/ 9949 h 10000"/>
              <a:gd name="connsiteX17" fmla="*/ 4956 w 8724"/>
              <a:gd name="connsiteY17" fmla="*/ 8943 h 10000"/>
              <a:gd name="connsiteX18" fmla="*/ 8631 w 8724"/>
              <a:gd name="connsiteY18" fmla="*/ 8598 h 10000"/>
              <a:gd name="connsiteX19" fmla="*/ 7386 w 8724"/>
              <a:gd name="connsiteY19" fmla="*/ 9954 h 10000"/>
              <a:gd name="connsiteX20" fmla="*/ 4892 w 8724"/>
              <a:gd name="connsiteY20" fmla="*/ 7585 h 10000"/>
              <a:gd name="connsiteX21" fmla="*/ 8631 w 8724"/>
              <a:gd name="connsiteY21" fmla="*/ 6414 h 10000"/>
              <a:gd name="connsiteX22" fmla="*/ 4956 w 8724"/>
              <a:gd name="connsiteY22" fmla="*/ 5056 h 10000"/>
              <a:gd name="connsiteX23" fmla="*/ 8724 w 8724"/>
              <a:gd name="connsiteY23" fmla="*/ 7656 h 10000"/>
              <a:gd name="connsiteX24" fmla="*/ 5409 w 8724"/>
              <a:gd name="connsiteY24" fmla="*/ 1793 h 10000"/>
              <a:gd name="connsiteX25" fmla="*/ 4926 w 8724"/>
              <a:gd name="connsiteY25" fmla="*/ 2575 h 10000"/>
              <a:gd name="connsiteX26" fmla="*/ 7603 w 8724"/>
              <a:gd name="connsiteY26" fmla="*/ 1218 h 10000"/>
              <a:gd name="connsiteX27" fmla="*/ 5899 w 8724"/>
              <a:gd name="connsiteY27" fmla="*/ 943 h 10000"/>
              <a:gd name="connsiteX28" fmla="*/ 8631 w 8724"/>
              <a:gd name="connsiteY28" fmla="*/ 3402 h 10000"/>
              <a:gd name="connsiteX29" fmla="*/ 4868 w 8724"/>
              <a:gd name="connsiteY29" fmla="*/ 3357 h 10000"/>
              <a:gd name="connsiteX30" fmla="*/ 7085 w 8724"/>
              <a:gd name="connsiteY30" fmla="*/ 0 h 10000"/>
              <a:gd name="connsiteX0" fmla="*/ 0 w 10000"/>
              <a:gd name="connsiteY0" fmla="*/ 9931 h 10000"/>
              <a:gd name="connsiteX1" fmla="*/ 730 w 10000"/>
              <a:gd name="connsiteY1" fmla="*/ 9862 h 10000"/>
              <a:gd name="connsiteX2" fmla="*/ 943 w 10000"/>
              <a:gd name="connsiteY2" fmla="*/ 9723 h 10000"/>
              <a:gd name="connsiteX3" fmla="*/ 870 w 10000"/>
              <a:gd name="connsiteY3" fmla="*/ 9954 h 10000"/>
              <a:gd name="connsiteX4" fmla="*/ 3133 w 10000"/>
              <a:gd name="connsiteY4" fmla="*/ 9701 h 10000"/>
              <a:gd name="connsiteX5" fmla="*/ 2753 w 10000"/>
              <a:gd name="connsiteY5" fmla="*/ 9954 h 10000"/>
              <a:gd name="connsiteX6" fmla="*/ 3763 w 10000"/>
              <a:gd name="connsiteY6" fmla="*/ 9679 h 10000"/>
              <a:gd name="connsiteX7" fmla="*/ 3763 w 10000"/>
              <a:gd name="connsiteY7" fmla="*/ 10000 h 10000"/>
              <a:gd name="connsiteX8" fmla="*/ 4045 w 10000"/>
              <a:gd name="connsiteY8" fmla="*/ 9633 h 10000"/>
              <a:gd name="connsiteX9" fmla="*/ 5085 w 10000"/>
              <a:gd name="connsiteY9" fmla="*/ 9931 h 10000"/>
              <a:gd name="connsiteX10" fmla="*/ 4774 w 10000"/>
              <a:gd name="connsiteY10" fmla="*/ 9679 h 10000"/>
              <a:gd name="connsiteX11" fmla="*/ 6413 w 10000"/>
              <a:gd name="connsiteY11" fmla="*/ 9931 h 10000"/>
              <a:gd name="connsiteX12" fmla="*/ 8137 w 10000"/>
              <a:gd name="connsiteY12" fmla="*/ 7838 h 10000"/>
              <a:gd name="connsiteX13" fmla="*/ 9588 w 10000"/>
              <a:gd name="connsiteY13" fmla="*/ 9343 h 10000"/>
              <a:gd name="connsiteX14" fmla="*/ 8392 w 10000"/>
              <a:gd name="connsiteY14" fmla="*/ 8948 h 10000"/>
              <a:gd name="connsiteX15" fmla="*/ 9004 w 10000"/>
              <a:gd name="connsiteY15" fmla="*/ 9949 h 10000"/>
              <a:gd name="connsiteX16" fmla="*/ 5681 w 10000"/>
              <a:gd name="connsiteY16" fmla="*/ 8943 h 10000"/>
              <a:gd name="connsiteX17" fmla="*/ 9893 w 10000"/>
              <a:gd name="connsiteY17" fmla="*/ 8598 h 10000"/>
              <a:gd name="connsiteX18" fmla="*/ 8466 w 10000"/>
              <a:gd name="connsiteY18" fmla="*/ 9954 h 10000"/>
              <a:gd name="connsiteX19" fmla="*/ 5608 w 10000"/>
              <a:gd name="connsiteY19" fmla="*/ 7585 h 10000"/>
              <a:gd name="connsiteX20" fmla="*/ 9893 w 10000"/>
              <a:gd name="connsiteY20" fmla="*/ 6414 h 10000"/>
              <a:gd name="connsiteX21" fmla="*/ 5681 w 10000"/>
              <a:gd name="connsiteY21" fmla="*/ 5056 h 10000"/>
              <a:gd name="connsiteX22" fmla="*/ 10000 w 10000"/>
              <a:gd name="connsiteY22" fmla="*/ 7656 h 10000"/>
              <a:gd name="connsiteX23" fmla="*/ 6200 w 10000"/>
              <a:gd name="connsiteY23" fmla="*/ 1793 h 10000"/>
              <a:gd name="connsiteX24" fmla="*/ 5646 w 10000"/>
              <a:gd name="connsiteY24" fmla="*/ 2575 h 10000"/>
              <a:gd name="connsiteX25" fmla="*/ 8715 w 10000"/>
              <a:gd name="connsiteY25" fmla="*/ 1218 h 10000"/>
              <a:gd name="connsiteX26" fmla="*/ 6762 w 10000"/>
              <a:gd name="connsiteY26" fmla="*/ 943 h 10000"/>
              <a:gd name="connsiteX27" fmla="*/ 9893 w 10000"/>
              <a:gd name="connsiteY27" fmla="*/ 3402 h 10000"/>
              <a:gd name="connsiteX28" fmla="*/ 5580 w 10000"/>
              <a:gd name="connsiteY28" fmla="*/ 3357 h 10000"/>
              <a:gd name="connsiteX29" fmla="*/ 8121 w 10000"/>
              <a:gd name="connsiteY29" fmla="*/ 0 h 10000"/>
              <a:gd name="connsiteX0" fmla="*/ 0 w 10000"/>
              <a:gd name="connsiteY0" fmla="*/ 9931 h 10000"/>
              <a:gd name="connsiteX1" fmla="*/ 730 w 10000"/>
              <a:gd name="connsiteY1" fmla="*/ 9862 h 10000"/>
              <a:gd name="connsiteX2" fmla="*/ 943 w 10000"/>
              <a:gd name="connsiteY2" fmla="*/ 9723 h 10000"/>
              <a:gd name="connsiteX3" fmla="*/ 3133 w 10000"/>
              <a:gd name="connsiteY3" fmla="*/ 9701 h 10000"/>
              <a:gd name="connsiteX4" fmla="*/ 2753 w 10000"/>
              <a:gd name="connsiteY4" fmla="*/ 9954 h 10000"/>
              <a:gd name="connsiteX5" fmla="*/ 3763 w 10000"/>
              <a:gd name="connsiteY5" fmla="*/ 9679 h 10000"/>
              <a:gd name="connsiteX6" fmla="*/ 3763 w 10000"/>
              <a:gd name="connsiteY6" fmla="*/ 10000 h 10000"/>
              <a:gd name="connsiteX7" fmla="*/ 4045 w 10000"/>
              <a:gd name="connsiteY7" fmla="*/ 9633 h 10000"/>
              <a:gd name="connsiteX8" fmla="*/ 5085 w 10000"/>
              <a:gd name="connsiteY8" fmla="*/ 9931 h 10000"/>
              <a:gd name="connsiteX9" fmla="*/ 4774 w 10000"/>
              <a:gd name="connsiteY9" fmla="*/ 9679 h 10000"/>
              <a:gd name="connsiteX10" fmla="*/ 6413 w 10000"/>
              <a:gd name="connsiteY10" fmla="*/ 9931 h 10000"/>
              <a:gd name="connsiteX11" fmla="*/ 8137 w 10000"/>
              <a:gd name="connsiteY11" fmla="*/ 7838 h 10000"/>
              <a:gd name="connsiteX12" fmla="*/ 9588 w 10000"/>
              <a:gd name="connsiteY12" fmla="*/ 9343 h 10000"/>
              <a:gd name="connsiteX13" fmla="*/ 8392 w 10000"/>
              <a:gd name="connsiteY13" fmla="*/ 8948 h 10000"/>
              <a:gd name="connsiteX14" fmla="*/ 9004 w 10000"/>
              <a:gd name="connsiteY14" fmla="*/ 9949 h 10000"/>
              <a:gd name="connsiteX15" fmla="*/ 5681 w 10000"/>
              <a:gd name="connsiteY15" fmla="*/ 8943 h 10000"/>
              <a:gd name="connsiteX16" fmla="*/ 9893 w 10000"/>
              <a:gd name="connsiteY16" fmla="*/ 8598 h 10000"/>
              <a:gd name="connsiteX17" fmla="*/ 8466 w 10000"/>
              <a:gd name="connsiteY17" fmla="*/ 9954 h 10000"/>
              <a:gd name="connsiteX18" fmla="*/ 5608 w 10000"/>
              <a:gd name="connsiteY18" fmla="*/ 7585 h 10000"/>
              <a:gd name="connsiteX19" fmla="*/ 9893 w 10000"/>
              <a:gd name="connsiteY19" fmla="*/ 6414 h 10000"/>
              <a:gd name="connsiteX20" fmla="*/ 5681 w 10000"/>
              <a:gd name="connsiteY20" fmla="*/ 5056 h 10000"/>
              <a:gd name="connsiteX21" fmla="*/ 10000 w 10000"/>
              <a:gd name="connsiteY21" fmla="*/ 7656 h 10000"/>
              <a:gd name="connsiteX22" fmla="*/ 6200 w 10000"/>
              <a:gd name="connsiteY22" fmla="*/ 1793 h 10000"/>
              <a:gd name="connsiteX23" fmla="*/ 5646 w 10000"/>
              <a:gd name="connsiteY23" fmla="*/ 2575 h 10000"/>
              <a:gd name="connsiteX24" fmla="*/ 8715 w 10000"/>
              <a:gd name="connsiteY24" fmla="*/ 1218 h 10000"/>
              <a:gd name="connsiteX25" fmla="*/ 6762 w 10000"/>
              <a:gd name="connsiteY25" fmla="*/ 943 h 10000"/>
              <a:gd name="connsiteX26" fmla="*/ 9893 w 10000"/>
              <a:gd name="connsiteY26" fmla="*/ 3402 h 10000"/>
              <a:gd name="connsiteX27" fmla="*/ 5580 w 10000"/>
              <a:gd name="connsiteY27" fmla="*/ 3357 h 10000"/>
              <a:gd name="connsiteX28" fmla="*/ 8121 w 10000"/>
              <a:gd name="connsiteY28" fmla="*/ 0 h 10000"/>
              <a:gd name="connsiteX0" fmla="*/ 0 w 9270"/>
              <a:gd name="connsiteY0" fmla="*/ 9862 h 10000"/>
              <a:gd name="connsiteX1" fmla="*/ 213 w 9270"/>
              <a:gd name="connsiteY1" fmla="*/ 9723 h 10000"/>
              <a:gd name="connsiteX2" fmla="*/ 2403 w 9270"/>
              <a:gd name="connsiteY2" fmla="*/ 9701 h 10000"/>
              <a:gd name="connsiteX3" fmla="*/ 2023 w 9270"/>
              <a:gd name="connsiteY3" fmla="*/ 9954 h 10000"/>
              <a:gd name="connsiteX4" fmla="*/ 3033 w 9270"/>
              <a:gd name="connsiteY4" fmla="*/ 9679 h 10000"/>
              <a:gd name="connsiteX5" fmla="*/ 3033 w 9270"/>
              <a:gd name="connsiteY5" fmla="*/ 10000 h 10000"/>
              <a:gd name="connsiteX6" fmla="*/ 3315 w 9270"/>
              <a:gd name="connsiteY6" fmla="*/ 9633 h 10000"/>
              <a:gd name="connsiteX7" fmla="*/ 4355 w 9270"/>
              <a:gd name="connsiteY7" fmla="*/ 9931 h 10000"/>
              <a:gd name="connsiteX8" fmla="*/ 4044 w 9270"/>
              <a:gd name="connsiteY8" fmla="*/ 9679 h 10000"/>
              <a:gd name="connsiteX9" fmla="*/ 5683 w 9270"/>
              <a:gd name="connsiteY9" fmla="*/ 9931 h 10000"/>
              <a:gd name="connsiteX10" fmla="*/ 7407 w 9270"/>
              <a:gd name="connsiteY10" fmla="*/ 7838 h 10000"/>
              <a:gd name="connsiteX11" fmla="*/ 8858 w 9270"/>
              <a:gd name="connsiteY11" fmla="*/ 9343 h 10000"/>
              <a:gd name="connsiteX12" fmla="*/ 7662 w 9270"/>
              <a:gd name="connsiteY12" fmla="*/ 8948 h 10000"/>
              <a:gd name="connsiteX13" fmla="*/ 8274 w 9270"/>
              <a:gd name="connsiteY13" fmla="*/ 9949 h 10000"/>
              <a:gd name="connsiteX14" fmla="*/ 4951 w 9270"/>
              <a:gd name="connsiteY14" fmla="*/ 8943 h 10000"/>
              <a:gd name="connsiteX15" fmla="*/ 9163 w 9270"/>
              <a:gd name="connsiteY15" fmla="*/ 8598 h 10000"/>
              <a:gd name="connsiteX16" fmla="*/ 7736 w 9270"/>
              <a:gd name="connsiteY16" fmla="*/ 9954 h 10000"/>
              <a:gd name="connsiteX17" fmla="*/ 4878 w 9270"/>
              <a:gd name="connsiteY17" fmla="*/ 7585 h 10000"/>
              <a:gd name="connsiteX18" fmla="*/ 9163 w 9270"/>
              <a:gd name="connsiteY18" fmla="*/ 6414 h 10000"/>
              <a:gd name="connsiteX19" fmla="*/ 4951 w 9270"/>
              <a:gd name="connsiteY19" fmla="*/ 5056 h 10000"/>
              <a:gd name="connsiteX20" fmla="*/ 9270 w 9270"/>
              <a:gd name="connsiteY20" fmla="*/ 7656 h 10000"/>
              <a:gd name="connsiteX21" fmla="*/ 5470 w 9270"/>
              <a:gd name="connsiteY21" fmla="*/ 1793 h 10000"/>
              <a:gd name="connsiteX22" fmla="*/ 4916 w 9270"/>
              <a:gd name="connsiteY22" fmla="*/ 2575 h 10000"/>
              <a:gd name="connsiteX23" fmla="*/ 7985 w 9270"/>
              <a:gd name="connsiteY23" fmla="*/ 1218 h 10000"/>
              <a:gd name="connsiteX24" fmla="*/ 6032 w 9270"/>
              <a:gd name="connsiteY24" fmla="*/ 943 h 10000"/>
              <a:gd name="connsiteX25" fmla="*/ 9163 w 9270"/>
              <a:gd name="connsiteY25" fmla="*/ 3402 h 10000"/>
              <a:gd name="connsiteX26" fmla="*/ 4850 w 9270"/>
              <a:gd name="connsiteY26" fmla="*/ 3357 h 10000"/>
              <a:gd name="connsiteX27" fmla="*/ 7391 w 9270"/>
              <a:gd name="connsiteY27" fmla="*/ 0 h 10000"/>
              <a:gd name="connsiteX0" fmla="*/ 0 w 10000"/>
              <a:gd name="connsiteY0" fmla="*/ 9862 h 10000"/>
              <a:gd name="connsiteX1" fmla="*/ 2592 w 10000"/>
              <a:gd name="connsiteY1" fmla="*/ 9701 h 10000"/>
              <a:gd name="connsiteX2" fmla="*/ 2182 w 10000"/>
              <a:gd name="connsiteY2" fmla="*/ 9954 h 10000"/>
              <a:gd name="connsiteX3" fmla="*/ 3272 w 10000"/>
              <a:gd name="connsiteY3" fmla="*/ 9679 h 10000"/>
              <a:gd name="connsiteX4" fmla="*/ 3272 w 10000"/>
              <a:gd name="connsiteY4" fmla="*/ 10000 h 10000"/>
              <a:gd name="connsiteX5" fmla="*/ 3576 w 10000"/>
              <a:gd name="connsiteY5" fmla="*/ 9633 h 10000"/>
              <a:gd name="connsiteX6" fmla="*/ 4698 w 10000"/>
              <a:gd name="connsiteY6" fmla="*/ 9931 h 10000"/>
              <a:gd name="connsiteX7" fmla="*/ 4362 w 10000"/>
              <a:gd name="connsiteY7" fmla="*/ 9679 h 10000"/>
              <a:gd name="connsiteX8" fmla="*/ 6131 w 10000"/>
              <a:gd name="connsiteY8" fmla="*/ 9931 h 10000"/>
              <a:gd name="connsiteX9" fmla="*/ 7990 w 10000"/>
              <a:gd name="connsiteY9" fmla="*/ 7838 h 10000"/>
              <a:gd name="connsiteX10" fmla="*/ 9556 w 10000"/>
              <a:gd name="connsiteY10" fmla="*/ 9343 h 10000"/>
              <a:gd name="connsiteX11" fmla="*/ 8265 w 10000"/>
              <a:gd name="connsiteY11" fmla="*/ 8948 h 10000"/>
              <a:gd name="connsiteX12" fmla="*/ 8926 w 10000"/>
              <a:gd name="connsiteY12" fmla="*/ 9949 h 10000"/>
              <a:gd name="connsiteX13" fmla="*/ 5341 w 10000"/>
              <a:gd name="connsiteY13" fmla="*/ 8943 h 10000"/>
              <a:gd name="connsiteX14" fmla="*/ 9885 w 10000"/>
              <a:gd name="connsiteY14" fmla="*/ 8598 h 10000"/>
              <a:gd name="connsiteX15" fmla="*/ 8345 w 10000"/>
              <a:gd name="connsiteY15" fmla="*/ 9954 h 10000"/>
              <a:gd name="connsiteX16" fmla="*/ 5262 w 10000"/>
              <a:gd name="connsiteY16" fmla="*/ 7585 h 10000"/>
              <a:gd name="connsiteX17" fmla="*/ 9885 w 10000"/>
              <a:gd name="connsiteY17" fmla="*/ 6414 h 10000"/>
              <a:gd name="connsiteX18" fmla="*/ 5341 w 10000"/>
              <a:gd name="connsiteY18" fmla="*/ 5056 h 10000"/>
              <a:gd name="connsiteX19" fmla="*/ 10000 w 10000"/>
              <a:gd name="connsiteY19" fmla="*/ 7656 h 10000"/>
              <a:gd name="connsiteX20" fmla="*/ 5901 w 10000"/>
              <a:gd name="connsiteY20" fmla="*/ 1793 h 10000"/>
              <a:gd name="connsiteX21" fmla="*/ 5303 w 10000"/>
              <a:gd name="connsiteY21" fmla="*/ 2575 h 10000"/>
              <a:gd name="connsiteX22" fmla="*/ 8614 w 10000"/>
              <a:gd name="connsiteY22" fmla="*/ 1218 h 10000"/>
              <a:gd name="connsiteX23" fmla="*/ 6507 w 10000"/>
              <a:gd name="connsiteY23" fmla="*/ 943 h 10000"/>
              <a:gd name="connsiteX24" fmla="*/ 9885 w 10000"/>
              <a:gd name="connsiteY24" fmla="*/ 3402 h 10000"/>
              <a:gd name="connsiteX25" fmla="*/ 5232 w 10000"/>
              <a:gd name="connsiteY25" fmla="*/ 3357 h 10000"/>
              <a:gd name="connsiteX26" fmla="*/ 7973 w 10000"/>
              <a:gd name="connsiteY26" fmla="*/ 0 h 10000"/>
              <a:gd name="connsiteX0" fmla="*/ 410 w 7818"/>
              <a:gd name="connsiteY0" fmla="*/ 9701 h 10000"/>
              <a:gd name="connsiteX1" fmla="*/ 0 w 7818"/>
              <a:gd name="connsiteY1" fmla="*/ 9954 h 10000"/>
              <a:gd name="connsiteX2" fmla="*/ 1090 w 7818"/>
              <a:gd name="connsiteY2" fmla="*/ 9679 h 10000"/>
              <a:gd name="connsiteX3" fmla="*/ 1090 w 7818"/>
              <a:gd name="connsiteY3" fmla="*/ 10000 h 10000"/>
              <a:gd name="connsiteX4" fmla="*/ 1394 w 7818"/>
              <a:gd name="connsiteY4" fmla="*/ 9633 h 10000"/>
              <a:gd name="connsiteX5" fmla="*/ 2516 w 7818"/>
              <a:gd name="connsiteY5" fmla="*/ 9931 h 10000"/>
              <a:gd name="connsiteX6" fmla="*/ 2180 w 7818"/>
              <a:gd name="connsiteY6" fmla="*/ 9679 h 10000"/>
              <a:gd name="connsiteX7" fmla="*/ 3949 w 7818"/>
              <a:gd name="connsiteY7" fmla="*/ 9931 h 10000"/>
              <a:gd name="connsiteX8" fmla="*/ 5808 w 7818"/>
              <a:gd name="connsiteY8" fmla="*/ 7838 h 10000"/>
              <a:gd name="connsiteX9" fmla="*/ 7374 w 7818"/>
              <a:gd name="connsiteY9" fmla="*/ 9343 h 10000"/>
              <a:gd name="connsiteX10" fmla="*/ 6083 w 7818"/>
              <a:gd name="connsiteY10" fmla="*/ 8948 h 10000"/>
              <a:gd name="connsiteX11" fmla="*/ 6744 w 7818"/>
              <a:gd name="connsiteY11" fmla="*/ 9949 h 10000"/>
              <a:gd name="connsiteX12" fmla="*/ 3159 w 7818"/>
              <a:gd name="connsiteY12" fmla="*/ 8943 h 10000"/>
              <a:gd name="connsiteX13" fmla="*/ 7703 w 7818"/>
              <a:gd name="connsiteY13" fmla="*/ 8598 h 10000"/>
              <a:gd name="connsiteX14" fmla="*/ 6163 w 7818"/>
              <a:gd name="connsiteY14" fmla="*/ 9954 h 10000"/>
              <a:gd name="connsiteX15" fmla="*/ 3080 w 7818"/>
              <a:gd name="connsiteY15" fmla="*/ 7585 h 10000"/>
              <a:gd name="connsiteX16" fmla="*/ 7703 w 7818"/>
              <a:gd name="connsiteY16" fmla="*/ 6414 h 10000"/>
              <a:gd name="connsiteX17" fmla="*/ 3159 w 7818"/>
              <a:gd name="connsiteY17" fmla="*/ 5056 h 10000"/>
              <a:gd name="connsiteX18" fmla="*/ 7818 w 7818"/>
              <a:gd name="connsiteY18" fmla="*/ 7656 h 10000"/>
              <a:gd name="connsiteX19" fmla="*/ 3719 w 7818"/>
              <a:gd name="connsiteY19" fmla="*/ 1793 h 10000"/>
              <a:gd name="connsiteX20" fmla="*/ 3121 w 7818"/>
              <a:gd name="connsiteY20" fmla="*/ 2575 h 10000"/>
              <a:gd name="connsiteX21" fmla="*/ 6432 w 7818"/>
              <a:gd name="connsiteY21" fmla="*/ 1218 h 10000"/>
              <a:gd name="connsiteX22" fmla="*/ 4325 w 7818"/>
              <a:gd name="connsiteY22" fmla="*/ 943 h 10000"/>
              <a:gd name="connsiteX23" fmla="*/ 7703 w 7818"/>
              <a:gd name="connsiteY23" fmla="*/ 3402 h 10000"/>
              <a:gd name="connsiteX24" fmla="*/ 3050 w 7818"/>
              <a:gd name="connsiteY24" fmla="*/ 3357 h 10000"/>
              <a:gd name="connsiteX25" fmla="*/ 5791 w 7818"/>
              <a:gd name="connsiteY25" fmla="*/ 0 h 10000"/>
              <a:gd name="connsiteX0" fmla="*/ 0 w 9476"/>
              <a:gd name="connsiteY0" fmla="*/ 9701 h 10000"/>
              <a:gd name="connsiteX1" fmla="*/ 870 w 9476"/>
              <a:gd name="connsiteY1" fmla="*/ 9679 h 10000"/>
              <a:gd name="connsiteX2" fmla="*/ 870 w 9476"/>
              <a:gd name="connsiteY2" fmla="*/ 10000 h 10000"/>
              <a:gd name="connsiteX3" fmla="*/ 1259 w 9476"/>
              <a:gd name="connsiteY3" fmla="*/ 9633 h 10000"/>
              <a:gd name="connsiteX4" fmla="*/ 2694 w 9476"/>
              <a:gd name="connsiteY4" fmla="*/ 9931 h 10000"/>
              <a:gd name="connsiteX5" fmla="*/ 2264 w 9476"/>
              <a:gd name="connsiteY5" fmla="*/ 9679 h 10000"/>
              <a:gd name="connsiteX6" fmla="*/ 4527 w 9476"/>
              <a:gd name="connsiteY6" fmla="*/ 9931 h 10000"/>
              <a:gd name="connsiteX7" fmla="*/ 6905 w 9476"/>
              <a:gd name="connsiteY7" fmla="*/ 7838 h 10000"/>
              <a:gd name="connsiteX8" fmla="*/ 8908 w 9476"/>
              <a:gd name="connsiteY8" fmla="*/ 9343 h 10000"/>
              <a:gd name="connsiteX9" fmla="*/ 7257 w 9476"/>
              <a:gd name="connsiteY9" fmla="*/ 8948 h 10000"/>
              <a:gd name="connsiteX10" fmla="*/ 8102 w 9476"/>
              <a:gd name="connsiteY10" fmla="*/ 9949 h 10000"/>
              <a:gd name="connsiteX11" fmla="*/ 3517 w 9476"/>
              <a:gd name="connsiteY11" fmla="*/ 8943 h 10000"/>
              <a:gd name="connsiteX12" fmla="*/ 9329 w 9476"/>
              <a:gd name="connsiteY12" fmla="*/ 8598 h 10000"/>
              <a:gd name="connsiteX13" fmla="*/ 7359 w 9476"/>
              <a:gd name="connsiteY13" fmla="*/ 9954 h 10000"/>
              <a:gd name="connsiteX14" fmla="*/ 3416 w 9476"/>
              <a:gd name="connsiteY14" fmla="*/ 7585 h 10000"/>
              <a:gd name="connsiteX15" fmla="*/ 9329 w 9476"/>
              <a:gd name="connsiteY15" fmla="*/ 6414 h 10000"/>
              <a:gd name="connsiteX16" fmla="*/ 3517 w 9476"/>
              <a:gd name="connsiteY16" fmla="*/ 5056 h 10000"/>
              <a:gd name="connsiteX17" fmla="*/ 9476 w 9476"/>
              <a:gd name="connsiteY17" fmla="*/ 7656 h 10000"/>
              <a:gd name="connsiteX18" fmla="*/ 4233 w 9476"/>
              <a:gd name="connsiteY18" fmla="*/ 1793 h 10000"/>
              <a:gd name="connsiteX19" fmla="*/ 3468 w 9476"/>
              <a:gd name="connsiteY19" fmla="*/ 2575 h 10000"/>
              <a:gd name="connsiteX20" fmla="*/ 7703 w 9476"/>
              <a:gd name="connsiteY20" fmla="*/ 1218 h 10000"/>
              <a:gd name="connsiteX21" fmla="*/ 5008 w 9476"/>
              <a:gd name="connsiteY21" fmla="*/ 943 h 10000"/>
              <a:gd name="connsiteX22" fmla="*/ 9329 w 9476"/>
              <a:gd name="connsiteY22" fmla="*/ 3402 h 10000"/>
              <a:gd name="connsiteX23" fmla="*/ 3377 w 9476"/>
              <a:gd name="connsiteY23" fmla="*/ 3357 h 10000"/>
              <a:gd name="connsiteX24" fmla="*/ 6883 w 9476"/>
              <a:gd name="connsiteY24" fmla="*/ 0 h 10000"/>
              <a:gd name="connsiteX0" fmla="*/ 0 w 9082"/>
              <a:gd name="connsiteY0" fmla="*/ 9679 h 10000"/>
              <a:gd name="connsiteX1" fmla="*/ 0 w 9082"/>
              <a:gd name="connsiteY1" fmla="*/ 10000 h 10000"/>
              <a:gd name="connsiteX2" fmla="*/ 411 w 9082"/>
              <a:gd name="connsiteY2" fmla="*/ 9633 h 10000"/>
              <a:gd name="connsiteX3" fmla="*/ 1925 w 9082"/>
              <a:gd name="connsiteY3" fmla="*/ 9931 h 10000"/>
              <a:gd name="connsiteX4" fmla="*/ 1471 w 9082"/>
              <a:gd name="connsiteY4" fmla="*/ 9679 h 10000"/>
              <a:gd name="connsiteX5" fmla="*/ 3859 w 9082"/>
              <a:gd name="connsiteY5" fmla="*/ 9931 h 10000"/>
              <a:gd name="connsiteX6" fmla="*/ 6369 w 9082"/>
              <a:gd name="connsiteY6" fmla="*/ 7838 h 10000"/>
              <a:gd name="connsiteX7" fmla="*/ 8483 w 9082"/>
              <a:gd name="connsiteY7" fmla="*/ 9343 h 10000"/>
              <a:gd name="connsiteX8" fmla="*/ 6740 w 9082"/>
              <a:gd name="connsiteY8" fmla="*/ 8948 h 10000"/>
              <a:gd name="connsiteX9" fmla="*/ 7632 w 9082"/>
              <a:gd name="connsiteY9" fmla="*/ 9949 h 10000"/>
              <a:gd name="connsiteX10" fmla="*/ 2793 w 9082"/>
              <a:gd name="connsiteY10" fmla="*/ 8943 h 10000"/>
              <a:gd name="connsiteX11" fmla="*/ 8927 w 9082"/>
              <a:gd name="connsiteY11" fmla="*/ 8598 h 10000"/>
              <a:gd name="connsiteX12" fmla="*/ 6848 w 9082"/>
              <a:gd name="connsiteY12" fmla="*/ 9954 h 10000"/>
              <a:gd name="connsiteX13" fmla="*/ 2687 w 9082"/>
              <a:gd name="connsiteY13" fmla="*/ 7585 h 10000"/>
              <a:gd name="connsiteX14" fmla="*/ 8927 w 9082"/>
              <a:gd name="connsiteY14" fmla="*/ 6414 h 10000"/>
              <a:gd name="connsiteX15" fmla="*/ 2793 w 9082"/>
              <a:gd name="connsiteY15" fmla="*/ 5056 h 10000"/>
              <a:gd name="connsiteX16" fmla="*/ 9082 w 9082"/>
              <a:gd name="connsiteY16" fmla="*/ 7656 h 10000"/>
              <a:gd name="connsiteX17" fmla="*/ 3549 w 9082"/>
              <a:gd name="connsiteY17" fmla="*/ 1793 h 10000"/>
              <a:gd name="connsiteX18" fmla="*/ 2742 w 9082"/>
              <a:gd name="connsiteY18" fmla="*/ 2575 h 10000"/>
              <a:gd name="connsiteX19" fmla="*/ 7211 w 9082"/>
              <a:gd name="connsiteY19" fmla="*/ 1218 h 10000"/>
              <a:gd name="connsiteX20" fmla="*/ 4367 w 9082"/>
              <a:gd name="connsiteY20" fmla="*/ 943 h 10000"/>
              <a:gd name="connsiteX21" fmla="*/ 8927 w 9082"/>
              <a:gd name="connsiteY21" fmla="*/ 3402 h 10000"/>
              <a:gd name="connsiteX22" fmla="*/ 2646 w 9082"/>
              <a:gd name="connsiteY22" fmla="*/ 3357 h 10000"/>
              <a:gd name="connsiteX23" fmla="*/ 6346 w 9082"/>
              <a:gd name="connsiteY23" fmla="*/ 0 h 10000"/>
              <a:gd name="connsiteX0" fmla="*/ 0 w 10000"/>
              <a:gd name="connsiteY0" fmla="*/ 9679 h 10014"/>
              <a:gd name="connsiteX1" fmla="*/ 0 w 10000"/>
              <a:gd name="connsiteY1" fmla="*/ 10000 h 10014"/>
              <a:gd name="connsiteX2" fmla="*/ 2120 w 10000"/>
              <a:gd name="connsiteY2" fmla="*/ 9931 h 10014"/>
              <a:gd name="connsiteX3" fmla="*/ 1620 w 10000"/>
              <a:gd name="connsiteY3" fmla="*/ 9679 h 10014"/>
              <a:gd name="connsiteX4" fmla="*/ 4249 w 10000"/>
              <a:gd name="connsiteY4" fmla="*/ 9931 h 10014"/>
              <a:gd name="connsiteX5" fmla="*/ 7013 w 10000"/>
              <a:gd name="connsiteY5" fmla="*/ 7838 h 10014"/>
              <a:gd name="connsiteX6" fmla="*/ 9340 w 10000"/>
              <a:gd name="connsiteY6" fmla="*/ 9343 h 10014"/>
              <a:gd name="connsiteX7" fmla="*/ 7421 w 10000"/>
              <a:gd name="connsiteY7" fmla="*/ 8948 h 10014"/>
              <a:gd name="connsiteX8" fmla="*/ 8403 w 10000"/>
              <a:gd name="connsiteY8" fmla="*/ 9949 h 10014"/>
              <a:gd name="connsiteX9" fmla="*/ 3075 w 10000"/>
              <a:gd name="connsiteY9" fmla="*/ 8943 h 10014"/>
              <a:gd name="connsiteX10" fmla="*/ 9829 w 10000"/>
              <a:gd name="connsiteY10" fmla="*/ 8598 h 10014"/>
              <a:gd name="connsiteX11" fmla="*/ 7540 w 10000"/>
              <a:gd name="connsiteY11" fmla="*/ 9954 h 10014"/>
              <a:gd name="connsiteX12" fmla="*/ 2959 w 10000"/>
              <a:gd name="connsiteY12" fmla="*/ 7585 h 10014"/>
              <a:gd name="connsiteX13" fmla="*/ 9829 w 10000"/>
              <a:gd name="connsiteY13" fmla="*/ 6414 h 10014"/>
              <a:gd name="connsiteX14" fmla="*/ 3075 w 10000"/>
              <a:gd name="connsiteY14" fmla="*/ 5056 h 10014"/>
              <a:gd name="connsiteX15" fmla="*/ 10000 w 10000"/>
              <a:gd name="connsiteY15" fmla="*/ 7656 h 10014"/>
              <a:gd name="connsiteX16" fmla="*/ 3908 w 10000"/>
              <a:gd name="connsiteY16" fmla="*/ 1793 h 10014"/>
              <a:gd name="connsiteX17" fmla="*/ 3019 w 10000"/>
              <a:gd name="connsiteY17" fmla="*/ 2575 h 10014"/>
              <a:gd name="connsiteX18" fmla="*/ 7940 w 10000"/>
              <a:gd name="connsiteY18" fmla="*/ 1218 h 10014"/>
              <a:gd name="connsiteX19" fmla="*/ 4808 w 10000"/>
              <a:gd name="connsiteY19" fmla="*/ 943 h 10014"/>
              <a:gd name="connsiteX20" fmla="*/ 9829 w 10000"/>
              <a:gd name="connsiteY20" fmla="*/ 3402 h 10014"/>
              <a:gd name="connsiteX21" fmla="*/ 2913 w 10000"/>
              <a:gd name="connsiteY21" fmla="*/ 3357 h 10014"/>
              <a:gd name="connsiteX22" fmla="*/ 6987 w 10000"/>
              <a:gd name="connsiteY22" fmla="*/ 0 h 10014"/>
              <a:gd name="connsiteX0" fmla="*/ 0 w 10000"/>
              <a:gd name="connsiteY0" fmla="*/ 9679 h 9954"/>
              <a:gd name="connsiteX1" fmla="*/ 2120 w 10000"/>
              <a:gd name="connsiteY1" fmla="*/ 9931 h 9954"/>
              <a:gd name="connsiteX2" fmla="*/ 1620 w 10000"/>
              <a:gd name="connsiteY2" fmla="*/ 9679 h 9954"/>
              <a:gd name="connsiteX3" fmla="*/ 4249 w 10000"/>
              <a:gd name="connsiteY3" fmla="*/ 9931 h 9954"/>
              <a:gd name="connsiteX4" fmla="*/ 7013 w 10000"/>
              <a:gd name="connsiteY4" fmla="*/ 7838 h 9954"/>
              <a:gd name="connsiteX5" fmla="*/ 9340 w 10000"/>
              <a:gd name="connsiteY5" fmla="*/ 9343 h 9954"/>
              <a:gd name="connsiteX6" fmla="*/ 7421 w 10000"/>
              <a:gd name="connsiteY6" fmla="*/ 8948 h 9954"/>
              <a:gd name="connsiteX7" fmla="*/ 8403 w 10000"/>
              <a:gd name="connsiteY7" fmla="*/ 9949 h 9954"/>
              <a:gd name="connsiteX8" fmla="*/ 3075 w 10000"/>
              <a:gd name="connsiteY8" fmla="*/ 8943 h 9954"/>
              <a:gd name="connsiteX9" fmla="*/ 9829 w 10000"/>
              <a:gd name="connsiteY9" fmla="*/ 8598 h 9954"/>
              <a:gd name="connsiteX10" fmla="*/ 7540 w 10000"/>
              <a:gd name="connsiteY10" fmla="*/ 9954 h 9954"/>
              <a:gd name="connsiteX11" fmla="*/ 2959 w 10000"/>
              <a:gd name="connsiteY11" fmla="*/ 7585 h 9954"/>
              <a:gd name="connsiteX12" fmla="*/ 9829 w 10000"/>
              <a:gd name="connsiteY12" fmla="*/ 6414 h 9954"/>
              <a:gd name="connsiteX13" fmla="*/ 3075 w 10000"/>
              <a:gd name="connsiteY13" fmla="*/ 5056 h 9954"/>
              <a:gd name="connsiteX14" fmla="*/ 10000 w 10000"/>
              <a:gd name="connsiteY14" fmla="*/ 7656 h 9954"/>
              <a:gd name="connsiteX15" fmla="*/ 3908 w 10000"/>
              <a:gd name="connsiteY15" fmla="*/ 1793 h 9954"/>
              <a:gd name="connsiteX16" fmla="*/ 3019 w 10000"/>
              <a:gd name="connsiteY16" fmla="*/ 2575 h 9954"/>
              <a:gd name="connsiteX17" fmla="*/ 7940 w 10000"/>
              <a:gd name="connsiteY17" fmla="*/ 1218 h 9954"/>
              <a:gd name="connsiteX18" fmla="*/ 4808 w 10000"/>
              <a:gd name="connsiteY18" fmla="*/ 943 h 9954"/>
              <a:gd name="connsiteX19" fmla="*/ 9829 w 10000"/>
              <a:gd name="connsiteY19" fmla="*/ 3402 h 9954"/>
              <a:gd name="connsiteX20" fmla="*/ 2913 w 10000"/>
              <a:gd name="connsiteY20" fmla="*/ 3357 h 9954"/>
              <a:gd name="connsiteX21" fmla="*/ 6987 w 10000"/>
              <a:gd name="connsiteY21" fmla="*/ 0 h 9954"/>
              <a:gd name="connsiteX0" fmla="*/ 500 w 8380"/>
              <a:gd name="connsiteY0" fmla="*/ 9977 h 10000"/>
              <a:gd name="connsiteX1" fmla="*/ 0 w 8380"/>
              <a:gd name="connsiteY1" fmla="*/ 9724 h 10000"/>
              <a:gd name="connsiteX2" fmla="*/ 2629 w 8380"/>
              <a:gd name="connsiteY2" fmla="*/ 9977 h 10000"/>
              <a:gd name="connsiteX3" fmla="*/ 5393 w 8380"/>
              <a:gd name="connsiteY3" fmla="*/ 7874 h 10000"/>
              <a:gd name="connsiteX4" fmla="*/ 7720 w 8380"/>
              <a:gd name="connsiteY4" fmla="*/ 9386 h 10000"/>
              <a:gd name="connsiteX5" fmla="*/ 5801 w 8380"/>
              <a:gd name="connsiteY5" fmla="*/ 8989 h 10000"/>
              <a:gd name="connsiteX6" fmla="*/ 6783 w 8380"/>
              <a:gd name="connsiteY6" fmla="*/ 9995 h 10000"/>
              <a:gd name="connsiteX7" fmla="*/ 1455 w 8380"/>
              <a:gd name="connsiteY7" fmla="*/ 8984 h 10000"/>
              <a:gd name="connsiteX8" fmla="*/ 8209 w 8380"/>
              <a:gd name="connsiteY8" fmla="*/ 8638 h 10000"/>
              <a:gd name="connsiteX9" fmla="*/ 5920 w 8380"/>
              <a:gd name="connsiteY9" fmla="*/ 10000 h 10000"/>
              <a:gd name="connsiteX10" fmla="*/ 1339 w 8380"/>
              <a:gd name="connsiteY10" fmla="*/ 7620 h 10000"/>
              <a:gd name="connsiteX11" fmla="*/ 8209 w 8380"/>
              <a:gd name="connsiteY11" fmla="*/ 6444 h 10000"/>
              <a:gd name="connsiteX12" fmla="*/ 1455 w 8380"/>
              <a:gd name="connsiteY12" fmla="*/ 5079 h 10000"/>
              <a:gd name="connsiteX13" fmla="*/ 8380 w 8380"/>
              <a:gd name="connsiteY13" fmla="*/ 7691 h 10000"/>
              <a:gd name="connsiteX14" fmla="*/ 2288 w 8380"/>
              <a:gd name="connsiteY14" fmla="*/ 1801 h 10000"/>
              <a:gd name="connsiteX15" fmla="*/ 1399 w 8380"/>
              <a:gd name="connsiteY15" fmla="*/ 2587 h 10000"/>
              <a:gd name="connsiteX16" fmla="*/ 6320 w 8380"/>
              <a:gd name="connsiteY16" fmla="*/ 1224 h 10000"/>
              <a:gd name="connsiteX17" fmla="*/ 3188 w 8380"/>
              <a:gd name="connsiteY17" fmla="*/ 947 h 10000"/>
              <a:gd name="connsiteX18" fmla="*/ 8209 w 8380"/>
              <a:gd name="connsiteY18" fmla="*/ 3418 h 10000"/>
              <a:gd name="connsiteX19" fmla="*/ 1293 w 8380"/>
              <a:gd name="connsiteY19" fmla="*/ 3373 h 10000"/>
              <a:gd name="connsiteX20" fmla="*/ 5367 w 8380"/>
              <a:gd name="connsiteY20" fmla="*/ 0 h 10000"/>
              <a:gd name="connsiteX0" fmla="*/ 0 w 10000"/>
              <a:gd name="connsiteY0" fmla="*/ 9724 h 10000"/>
              <a:gd name="connsiteX1" fmla="*/ 3137 w 10000"/>
              <a:gd name="connsiteY1" fmla="*/ 9977 h 10000"/>
              <a:gd name="connsiteX2" fmla="*/ 6436 w 10000"/>
              <a:gd name="connsiteY2" fmla="*/ 7874 h 10000"/>
              <a:gd name="connsiteX3" fmla="*/ 9212 w 10000"/>
              <a:gd name="connsiteY3" fmla="*/ 9386 h 10000"/>
              <a:gd name="connsiteX4" fmla="*/ 6922 w 10000"/>
              <a:gd name="connsiteY4" fmla="*/ 8989 h 10000"/>
              <a:gd name="connsiteX5" fmla="*/ 8094 w 10000"/>
              <a:gd name="connsiteY5" fmla="*/ 9995 h 10000"/>
              <a:gd name="connsiteX6" fmla="*/ 1736 w 10000"/>
              <a:gd name="connsiteY6" fmla="*/ 8984 h 10000"/>
              <a:gd name="connsiteX7" fmla="*/ 9796 w 10000"/>
              <a:gd name="connsiteY7" fmla="*/ 8638 h 10000"/>
              <a:gd name="connsiteX8" fmla="*/ 7064 w 10000"/>
              <a:gd name="connsiteY8" fmla="*/ 10000 h 10000"/>
              <a:gd name="connsiteX9" fmla="*/ 1598 w 10000"/>
              <a:gd name="connsiteY9" fmla="*/ 7620 h 10000"/>
              <a:gd name="connsiteX10" fmla="*/ 9796 w 10000"/>
              <a:gd name="connsiteY10" fmla="*/ 6444 h 10000"/>
              <a:gd name="connsiteX11" fmla="*/ 1736 w 10000"/>
              <a:gd name="connsiteY11" fmla="*/ 5079 h 10000"/>
              <a:gd name="connsiteX12" fmla="*/ 10000 w 10000"/>
              <a:gd name="connsiteY12" fmla="*/ 7691 h 10000"/>
              <a:gd name="connsiteX13" fmla="*/ 2730 w 10000"/>
              <a:gd name="connsiteY13" fmla="*/ 1801 h 10000"/>
              <a:gd name="connsiteX14" fmla="*/ 1669 w 10000"/>
              <a:gd name="connsiteY14" fmla="*/ 2587 h 10000"/>
              <a:gd name="connsiteX15" fmla="*/ 7542 w 10000"/>
              <a:gd name="connsiteY15" fmla="*/ 1224 h 10000"/>
              <a:gd name="connsiteX16" fmla="*/ 3804 w 10000"/>
              <a:gd name="connsiteY16" fmla="*/ 947 h 10000"/>
              <a:gd name="connsiteX17" fmla="*/ 9796 w 10000"/>
              <a:gd name="connsiteY17" fmla="*/ 3418 h 10000"/>
              <a:gd name="connsiteX18" fmla="*/ 1543 w 10000"/>
              <a:gd name="connsiteY18" fmla="*/ 3373 h 10000"/>
              <a:gd name="connsiteX19" fmla="*/ 6405 w 10000"/>
              <a:gd name="connsiteY19" fmla="*/ 0 h 10000"/>
              <a:gd name="connsiteX0" fmla="*/ 1594 w 8457"/>
              <a:gd name="connsiteY0" fmla="*/ 9977 h 10000"/>
              <a:gd name="connsiteX1" fmla="*/ 4893 w 8457"/>
              <a:gd name="connsiteY1" fmla="*/ 7874 h 10000"/>
              <a:gd name="connsiteX2" fmla="*/ 7669 w 8457"/>
              <a:gd name="connsiteY2" fmla="*/ 9386 h 10000"/>
              <a:gd name="connsiteX3" fmla="*/ 5379 w 8457"/>
              <a:gd name="connsiteY3" fmla="*/ 8989 h 10000"/>
              <a:gd name="connsiteX4" fmla="*/ 6551 w 8457"/>
              <a:gd name="connsiteY4" fmla="*/ 9995 h 10000"/>
              <a:gd name="connsiteX5" fmla="*/ 193 w 8457"/>
              <a:gd name="connsiteY5" fmla="*/ 8984 h 10000"/>
              <a:gd name="connsiteX6" fmla="*/ 8253 w 8457"/>
              <a:gd name="connsiteY6" fmla="*/ 8638 h 10000"/>
              <a:gd name="connsiteX7" fmla="*/ 5521 w 8457"/>
              <a:gd name="connsiteY7" fmla="*/ 10000 h 10000"/>
              <a:gd name="connsiteX8" fmla="*/ 55 w 8457"/>
              <a:gd name="connsiteY8" fmla="*/ 7620 h 10000"/>
              <a:gd name="connsiteX9" fmla="*/ 8253 w 8457"/>
              <a:gd name="connsiteY9" fmla="*/ 6444 h 10000"/>
              <a:gd name="connsiteX10" fmla="*/ 193 w 8457"/>
              <a:gd name="connsiteY10" fmla="*/ 5079 h 10000"/>
              <a:gd name="connsiteX11" fmla="*/ 8457 w 8457"/>
              <a:gd name="connsiteY11" fmla="*/ 7691 h 10000"/>
              <a:gd name="connsiteX12" fmla="*/ 1187 w 8457"/>
              <a:gd name="connsiteY12" fmla="*/ 1801 h 10000"/>
              <a:gd name="connsiteX13" fmla="*/ 126 w 8457"/>
              <a:gd name="connsiteY13" fmla="*/ 2587 h 10000"/>
              <a:gd name="connsiteX14" fmla="*/ 5999 w 8457"/>
              <a:gd name="connsiteY14" fmla="*/ 1224 h 10000"/>
              <a:gd name="connsiteX15" fmla="*/ 2261 w 8457"/>
              <a:gd name="connsiteY15" fmla="*/ 947 h 10000"/>
              <a:gd name="connsiteX16" fmla="*/ 8253 w 8457"/>
              <a:gd name="connsiteY16" fmla="*/ 3418 h 10000"/>
              <a:gd name="connsiteX17" fmla="*/ 0 w 8457"/>
              <a:gd name="connsiteY17" fmla="*/ 3373 h 10000"/>
              <a:gd name="connsiteX18" fmla="*/ 4862 w 8457"/>
              <a:gd name="connsiteY18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457" h="10000">
                <a:moveTo>
                  <a:pt x="1594" y="9977"/>
                </a:moveTo>
                <a:lnTo>
                  <a:pt x="4893" y="7874"/>
                </a:lnTo>
                <a:lnTo>
                  <a:pt x="7669" y="9386"/>
                </a:lnTo>
                <a:lnTo>
                  <a:pt x="5379" y="8989"/>
                </a:lnTo>
                <a:cubicBezTo>
                  <a:pt x="5777" y="9325"/>
                  <a:pt x="6177" y="9659"/>
                  <a:pt x="6551" y="9995"/>
                </a:cubicBezTo>
                <a:lnTo>
                  <a:pt x="193" y="8984"/>
                </a:lnTo>
                <a:lnTo>
                  <a:pt x="8253" y="8638"/>
                </a:lnTo>
                <a:lnTo>
                  <a:pt x="5521" y="10000"/>
                </a:lnTo>
                <a:lnTo>
                  <a:pt x="55" y="7620"/>
                </a:lnTo>
                <a:lnTo>
                  <a:pt x="8253" y="6444"/>
                </a:lnTo>
                <a:lnTo>
                  <a:pt x="193" y="5079"/>
                </a:lnTo>
                <a:lnTo>
                  <a:pt x="8457" y="7691"/>
                </a:lnTo>
                <a:lnTo>
                  <a:pt x="1187" y="1801"/>
                </a:lnTo>
                <a:lnTo>
                  <a:pt x="126" y="2587"/>
                </a:lnTo>
                <a:lnTo>
                  <a:pt x="5999" y="1224"/>
                </a:lnTo>
                <a:lnTo>
                  <a:pt x="2261" y="947"/>
                </a:lnTo>
                <a:lnTo>
                  <a:pt x="8253" y="3418"/>
                </a:lnTo>
                <a:lnTo>
                  <a:pt x="0" y="3373"/>
                </a:lnTo>
                <a:lnTo>
                  <a:pt x="4862" y="0"/>
                </a:lnTo>
              </a:path>
            </a:pathLst>
          </a:custGeom>
          <a:noFill/>
          <a:ln w="12700">
            <a:solidFill>
              <a:srgbClr val="7BBA2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 dirty="0"/>
          </a:p>
        </p:txBody>
      </p:sp>
      <p:grpSp>
        <p:nvGrpSpPr>
          <p:cNvPr id="19" name="Group 18"/>
          <p:cNvGrpSpPr/>
          <p:nvPr/>
        </p:nvGrpSpPr>
        <p:grpSpPr>
          <a:xfrm>
            <a:off x="2122007" y="848762"/>
            <a:ext cx="2153418" cy="596204"/>
            <a:chOff x="2122007" y="848762"/>
            <a:chExt cx="2153418" cy="596204"/>
          </a:xfrm>
        </p:grpSpPr>
        <p:grpSp>
          <p:nvGrpSpPr>
            <p:cNvPr id="3" name="Group 2"/>
            <p:cNvGrpSpPr/>
            <p:nvPr/>
          </p:nvGrpSpPr>
          <p:grpSpPr>
            <a:xfrm>
              <a:off x="2122007" y="882991"/>
              <a:ext cx="1152525" cy="561975"/>
              <a:chOff x="2122007" y="882991"/>
              <a:chExt cx="1152525" cy="561975"/>
            </a:xfrm>
          </p:grpSpPr>
          <p:sp>
            <p:nvSpPr>
              <p:cNvPr id="2057" name="Freeform 2056"/>
              <p:cNvSpPr/>
              <p:nvPr/>
            </p:nvSpPr>
            <p:spPr>
              <a:xfrm>
                <a:off x="2122007" y="882991"/>
                <a:ext cx="523875" cy="561975"/>
              </a:xfrm>
              <a:custGeom>
                <a:avLst/>
                <a:gdLst>
                  <a:gd name="connsiteX0" fmla="*/ 0 w 523875"/>
                  <a:gd name="connsiteY0" fmla="*/ 0 h 561975"/>
                  <a:gd name="connsiteX1" fmla="*/ 0 w 523875"/>
                  <a:gd name="connsiteY1" fmla="*/ 390525 h 561975"/>
                  <a:gd name="connsiteX2" fmla="*/ 523875 w 523875"/>
                  <a:gd name="connsiteY2" fmla="*/ 561975 h 561975"/>
                  <a:gd name="connsiteX3" fmla="*/ 523875 w 523875"/>
                  <a:gd name="connsiteY3" fmla="*/ 495300 h 561975"/>
                  <a:gd name="connsiteX4" fmla="*/ 190500 w 523875"/>
                  <a:gd name="connsiteY4" fmla="*/ 295275 h 561975"/>
                  <a:gd name="connsiteX5" fmla="*/ 190500 w 523875"/>
                  <a:gd name="connsiteY5" fmla="*/ 9525 h 561975"/>
                  <a:gd name="connsiteX6" fmla="*/ 0 w 523875"/>
                  <a:gd name="connsiteY6" fmla="*/ 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3875" h="561975">
                    <a:moveTo>
                      <a:pt x="0" y="0"/>
                    </a:moveTo>
                    <a:lnTo>
                      <a:pt x="0" y="390525"/>
                    </a:lnTo>
                    <a:lnTo>
                      <a:pt x="523875" y="561975"/>
                    </a:lnTo>
                    <a:lnTo>
                      <a:pt x="523875" y="495300"/>
                    </a:lnTo>
                    <a:lnTo>
                      <a:pt x="190500" y="295275"/>
                    </a:lnTo>
                    <a:lnTo>
                      <a:pt x="190500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530" name="Freeform 529"/>
              <p:cNvSpPr/>
              <p:nvPr/>
            </p:nvSpPr>
            <p:spPr>
              <a:xfrm flipH="1">
                <a:off x="2750657" y="882991"/>
                <a:ext cx="523875" cy="561975"/>
              </a:xfrm>
              <a:custGeom>
                <a:avLst/>
                <a:gdLst>
                  <a:gd name="connsiteX0" fmla="*/ 0 w 523875"/>
                  <a:gd name="connsiteY0" fmla="*/ 0 h 561975"/>
                  <a:gd name="connsiteX1" fmla="*/ 0 w 523875"/>
                  <a:gd name="connsiteY1" fmla="*/ 390525 h 561975"/>
                  <a:gd name="connsiteX2" fmla="*/ 523875 w 523875"/>
                  <a:gd name="connsiteY2" fmla="*/ 561975 h 561975"/>
                  <a:gd name="connsiteX3" fmla="*/ 523875 w 523875"/>
                  <a:gd name="connsiteY3" fmla="*/ 495300 h 561975"/>
                  <a:gd name="connsiteX4" fmla="*/ 190500 w 523875"/>
                  <a:gd name="connsiteY4" fmla="*/ 295275 h 561975"/>
                  <a:gd name="connsiteX5" fmla="*/ 190500 w 523875"/>
                  <a:gd name="connsiteY5" fmla="*/ 9525 h 561975"/>
                  <a:gd name="connsiteX6" fmla="*/ 0 w 523875"/>
                  <a:gd name="connsiteY6" fmla="*/ 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3875" h="561975">
                    <a:moveTo>
                      <a:pt x="0" y="0"/>
                    </a:moveTo>
                    <a:lnTo>
                      <a:pt x="0" y="390525"/>
                    </a:lnTo>
                    <a:lnTo>
                      <a:pt x="523875" y="561975"/>
                    </a:lnTo>
                    <a:lnTo>
                      <a:pt x="523875" y="495300"/>
                    </a:lnTo>
                    <a:lnTo>
                      <a:pt x="190500" y="295275"/>
                    </a:lnTo>
                    <a:lnTo>
                      <a:pt x="190500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48" name="TextBox 147"/>
            <p:cNvSpPr txBox="1"/>
            <p:nvPr/>
          </p:nvSpPr>
          <p:spPr>
            <a:xfrm>
              <a:off x="3237974" y="848762"/>
              <a:ext cx="10374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</a:rPr>
                <a:t>Extraction electrode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50" name="Rectangle 300"/>
          <p:cNvSpPr>
            <a:spLocks noChangeArrowheads="1"/>
          </p:cNvSpPr>
          <p:nvPr/>
        </p:nvSpPr>
        <p:spPr bwMode="auto">
          <a:xfrm>
            <a:off x="3549871" y="3011992"/>
            <a:ext cx="98785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685800"/>
            <a:r>
              <a:rPr lang="en-US" sz="1200" dirty="0">
                <a:solidFill>
                  <a:srgbClr val="000000"/>
                </a:solidFill>
              </a:rPr>
              <a:t>up to 2300 °C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4136333" y="750707"/>
            <a:ext cx="2686050" cy="1057275"/>
          </a:xfrm>
          <a:custGeom>
            <a:avLst/>
            <a:gdLst>
              <a:gd name="connsiteX0" fmla="*/ 900113 w 2686050"/>
              <a:gd name="connsiteY0" fmla="*/ 838200 h 1057275"/>
              <a:gd name="connsiteX1" fmla="*/ 900113 w 2686050"/>
              <a:gd name="connsiteY1" fmla="*/ 1047750 h 1057275"/>
              <a:gd name="connsiteX2" fmla="*/ 38100 w 2686050"/>
              <a:gd name="connsiteY2" fmla="*/ 1057275 h 1057275"/>
              <a:gd name="connsiteX3" fmla="*/ 0 w 2686050"/>
              <a:gd name="connsiteY3" fmla="*/ 823913 h 1057275"/>
              <a:gd name="connsiteX4" fmla="*/ 338138 w 2686050"/>
              <a:gd name="connsiteY4" fmla="*/ 776288 h 1057275"/>
              <a:gd name="connsiteX5" fmla="*/ 300038 w 2686050"/>
              <a:gd name="connsiteY5" fmla="*/ 295275 h 1057275"/>
              <a:gd name="connsiteX6" fmla="*/ 638175 w 2686050"/>
              <a:gd name="connsiteY6" fmla="*/ 247650 h 1057275"/>
              <a:gd name="connsiteX7" fmla="*/ 995363 w 2686050"/>
              <a:gd name="connsiteY7" fmla="*/ 0 h 1057275"/>
              <a:gd name="connsiteX8" fmla="*/ 1214438 w 2686050"/>
              <a:gd name="connsiteY8" fmla="*/ 95250 h 1057275"/>
              <a:gd name="connsiteX9" fmla="*/ 2686050 w 2686050"/>
              <a:gd name="connsiteY9" fmla="*/ 123825 h 1057275"/>
              <a:gd name="connsiteX10" fmla="*/ 2671763 w 2686050"/>
              <a:gd name="connsiteY10" fmla="*/ 290513 h 1057275"/>
              <a:gd name="connsiteX11" fmla="*/ 1647825 w 2686050"/>
              <a:gd name="connsiteY11" fmla="*/ 295275 h 1057275"/>
              <a:gd name="connsiteX12" fmla="*/ 1671638 w 2686050"/>
              <a:gd name="connsiteY12" fmla="*/ 409575 h 1057275"/>
              <a:gd name="connsiteX13" fmla="*/ 1685925 w 2686050"/>
              <a:gd name="connsiteY13" fmla="*/ 485775 h 1057275"/>
              <a:gd name="connsiteX14" fmla="*/ 1647825 w 2686050"/>
              <a:gd name="connsiteY14" fmla="*/ 909638 h 1057275"/>
              <a:gd name="connsiteX15" fmla="*/ 1090613 w 2686050"/>
              <a:gd name="connsiteY15" fmla="*/ 866775 h 1057275"/>
              <a:gd name="connsiteX16" fmla="*/ 900113 w 2686050"/>
              <a:gd name="connsiteY16" fmla="*/ 838200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86050" h="1057275">
                <a:moveTo>
                  <a:pt x="900113" y="838200"/>
                </a:moveTo>
                <a:lnTo>
                  <a:pt x="900113" y="1047750"/>
                </a:lnTo>
                <a:lnTo>
                  <a:pt x="38100" y="1057275"/>
                </a:lnTo>
                <a:lnTo>
                  <a:pt x="0" y="823913"/>
                </a:lnTo>
                <a:lnTo>
                  <a:pt x="338138" y="776288"/>
                </a:lnTo>
                <a:lnTo>
                  <a:pt x="300038" y="295275"/>
                </a:lnTo>
                <a:lnTo>
                  <a:pt x="638175" y="247650"/>
                </a:lnTo>
                <a:lnTo>
                  <a:pt x="995363" y="0"/>
                </a:lnTo>
                <a:lnTo>
                  <a:pt x="1214438" y="95250"/>
                </a:lnTo>
                <a:lnTo>
                  <a:pt x="2686050" y="123825"/>
                </a:lnTo>
                <a:lnTo>
                  <a:pt x="2671763" y="290513"/>
                </a:lnTo>
                <a:lnTo>
                  <a:pt x="1647825" y="295275"/>
                </a:lnTo>
                <a:lnTo>
                  <a:pt x="1671638" y="409575"/>
                </a:lnTo>
                <a:lnTo>
                  <a:pt x="1685925" y="485775"/>
                </a:lnTo>
                <a:lnTo>
                  <a:pt x="1647825" y="909638"/>
                </a:lnTo>
                <a:lnTo>
                  <a:pt x="1090613" y="866775"/>
                </a:lnTo>
                <a:lnTo>
                  <a:pt x="900113" y="83820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392918" y="3627725"/>
            <a:ext cx="0" cy="75105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5274421" y="1882968"/>
            <a:ext cx="3004637" cy="1573224"/>
            <a:chOff x="4616482" y="1423459"/>
            <a:chExt cx="3004637" cy="1573224"/>
          </a:xfrm>
        </p:grpSpPr>
        <p:graphicFrame>
          <p:nvGraphicFramePr>
            <p:cNvPr id="535" name="Chart 53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29590590"/>
                </p:ext>
              </p:extLst>
            </p:nvPr>
          </p:nvGraphicFramePr>
          <p:xfrm>
            <a:off x="4616482" y="1591583"/>
            <a:ext cx="3004637" cy="14051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4737871" y="1423459"/>
              <a:ext cx="28119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Radioisotopes have finite half-lives!</a:t>
              </a:r>
              <a:endParaRPr lang="en-US" sz="1200" b="1" dirty="0"/>
            </a:p>
          </p:txBody>
        </p:sp>
      </p:grpSp>
      <p:sp>
        <p:nvSpPr>
          <p:cNvPr id="15" name="Oval 14"/>
          <p:cNvSpPr/>
          <p:nvPr/>
        </p:nvSpPr>
        <p:spPr>
          <a:xfrm rot="2492735">
            <a:off x="6479773" y="2385076"/>
            <a:ext cx="213140" cy="767868"/>
          </a:xfrm>
          <a:prstGeom prst="ellipse">
            <a:avLst/>
          </a:prstGeom>
          <a:noFill/>
          <a:ln w="19050">
            <a:solidFill>
              <a:srgbClr val="3333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Rectangle 157"/>
          <p:cNvSpPr/>
          <p:nvPr/>
        </p:nvSpPr>
        <p:spPr>
          <a:xfrm>
            <a:off x="4925326" y="3641656"/>
            <a:ext cx="939717" cy="37039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9" name="Rectangle 158"/>
          <p:cNvSpPr/>
          <p:nvPr/>
        </p:nvSpPr>
        <p:spPr>
          <a:xfrm>
            <a:off x="5550023" y="4018777"/>
            <a:ext cx="659659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66604" y="3253900"/>
            <a:ext cx="3653662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09544" y="3007443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20 cm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4" name="Rectangle 300"/>
          <p:cNvSpPr>
            <a:spLocks noChangeArrowheads="1"/>
          </p:cNvSpPr>
          <p:nvPr/>
        </p:nvSpPr>
        <p:spPr bwMode="auto">
          <a:xfrm>
            <a:off x="1349840" y="3358951"/>
            <a:ext cx="323880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685800"/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Target heating (1 – 2kW), &lt;~10% beam power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0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1000" fill="hold"/>
                                        <p:tgtEl>
                                          <p:spTgt spid="2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3" dur="500" fill="hold"/>
                                        <p:tgtEl>
                                          <p:spTgt spid="26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93" dur="indefinite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 animBg="1"/>
      <p:bldP spid="242" grpId="0"/>
      <p:bldP spid="260" grpId="0" animBg="1"/>
      <p:bldP spid="261" grpId="0" animBg="1"/>
      <p:bldP spid="261" grpId="1" animBg="1"/>
      <p:bldP spid="262" grpId="0" animBg="1"/>
      <p:bldP spid="264" grpId="0" animBg="1"/>
      <p:bldP spid="264" grpId="1" animBg="1"/>
      <p:bldP spid="382" grpId="0"/>
      <p:bldP spid="392" grpId="0"/>
      <p:bldP spid="393" grpId="0"/>
      <p:bldP spid="394" grpId="0"/>
      <p:bldP spid="395" grpId="0"/>
      <p:bldP spid="396" grpId="0"/>
      <p:bldP spid="397" grpId="0"/>
      <p:bldP spid="398" grpId="0"/>
      <p:bldP spid="399" grpId="0" animBg="1"/>
      <p:bldP spid="400" grpId="0" animBg="1"/>
      <p:bldP spid="401" grpId="0" animBg="1"/>
      <p:bldP spid="402" grpId="0" animBg="1"/>
      <p:bldP spid="513" grpId="0"/>
      <p:bldP spid="514" grpId="0"/>
      <p:bldP spid="11" grpId="0" animBg="1"/>
      <p:bldP spid="11" grpId="1" animBg="1"/>
      <p:bldP spid="13" grpId="0" animBg="1"/>
      <p:bldP spid="13" grpId="1" animBg="1"/>
      <p:bldP spid="145" grpId="0"/>
      <p:bldP spid="145" grpId="1"/>
      <p:bldP spid="146" grpId="0" animBg="1"/>
      <p:bldP spid="150" grpId="0"/>
      <p:bldP spid="20" grpId="0" animBg="1"/>
      <p:bldP spid="20" grpId="1" animBg="1"/>
      <p:bldP spid="15" grpId="0" animBg="1"/>
      <p:bldP spid="158" grpId="0" animBg="1"/>
      <p:bldP spid="159" grpId="0" animBg="1"/>
      <p:bldP spid="22" grpId="0"/>
      <p:bldP spid="1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ISOLDE target materials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330129" y="751148"/>
            <a:ext cx="4559508" cy="176641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</a:pPr>
            <a:r>
              <a:rPr lang="en-US" sz="1600" b="1" cap="none" dirty="0">
                <a:solidFill>
                  <a:srgbClr val="C0000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Material requirements</a:t>
            </a:r>
          </a:p>
          <a:p>
            <a:pPr marL="361950" lvl="1" indent="-180975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High </a:t>
            </a:r>
            <a:r>
              <a:rPr lang="en-US" sz="1400" b="1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production cross section</a:t>
            </a: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 of the isotope(s) of interest</a:t>
            </a:r>
          </a:p>
          <a:p>
            <a:pPr marL="361950" lvl="1" indent="-180975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Stability at </a:t>
            </a:r>
            <a:r>
              <a:rPr lang="en-US" sz="1400" b="1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high temperatures</a:t>
            </a:r>
          </a:p>
          <a:p>
            <a:pPr marL="361950" lvl="1" indent="-180975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Chemically </a:t>
            </a:r>
            <a:r>
              <a:rPr lang="en-US" sz="1400" b="1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stable and inert </a:t>
            </a:r>
            <a:endParaRPr lang="en-US" sz="1400" b="1" cap="none" dirty="0" smtClean="0">
              <a:solidFill>
                <a:schemeClr val="tx1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</a:endParaRPr>
          </a:p>
          <a:p>
            <a:pPr marL="361950" lvl="1" indent="-180975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Resistance </a:t>
            </a: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to radiation damage</a:t>
            </a:r>
          </a:p>
          <a:p>
            <a:pPr marL="361950" lvl="1" indent="-180975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Rapid </a:t>
            </a:r>
            <a:r>
              <a:rPr lang="en-US" sz="1400" b="1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diffusion</a:t>
            </a: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 and </a:t>
            </a:r>
            <a:r>
              <a:rPr lang="en-US" sz="1400" b="1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effusion</a:t>
            </a:r>
            <a:r>
              <a:rPr lang="en-US" sz="1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 rates of the element(s) of interest</a:t>
            </a:r>
          </a:p>
        </p:txBody>
      </p:sp>
      <p:sp>
        <p:nvSpPr>
          <p:cNvPr id="8" name="Rectangle 7"/>
          <p:cNvSpPr/>
          <p:nvPr/>
        </p:nvSpPr>
        <p:spPr>
          <a:xfrm>
            <a:off x="330129" y="2709128"/>
            <a:ext cx="42849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1600" b="1" dirty="0">
                <a:solidFill>
                  <a:srgbClr val="C00000"/>
                </a:solidFill>
              </a:rPr>
              <a:t>Operation </a:t>
            </a:r>
            <a:r>
              <a:rPr lang="en-US" sz="1600" b="1" u="sng" dirty="0">
                <a:solidFill>
                  <a:srgbClr val="C00000"/>
                </a:solidFill>
              </a:rPr>
              <a:t>temperature</a:t>
            </a:r>
            <a:r>
              <a:rPr lang="en-US" sz="1600" b="1" dirty="0">
                <a:solidFill>
                  <a:srgbClr val="C00000"/>
                </a:solidFill>
              </a:rPr>
              <a:t> limitations:</a:t>
            </a:r>
          </a:p>
          <a:p>
            <a:pPr marL="361950" lvl="1" indent="-1809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b="1" dirty="0" smtClean="0"/>
              <a:t>Sintering</a:t>
            </a:r>
            <a:r>
              <a:rPr lang="en-US" sz="1400" dirty="0" smtClean="0"/>
              <a:t> </a:t>
            </a:r>
            <a:r>
              <a:rPr lang="en-US" sz="1400" dirty="0"/>
              <a:t>(preserve target microstructure)</a:t>
            </a:r>
          </a:p>
          <a:p>
            <a:pPr marL="361950" lvl="1" indent="-1809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Limited reactivity with surrounding materials</a:t>
            </a:r>
          </a:p>
          <a:p>
            <a:pPr marL="361950" lvl="1" indent="-1809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Reduced stable beam contaminants (chemical impurities)</a:t>
            </a:r>
          </a:p>
          <a:p>
            <a:pPr marL="361950" lvl="1" indent="-1809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Moderate equilibrium vapor pressure compatible with ion source (10</a:t>
            </a:r>
            <a:r>
              <a:rPr lang="en-US" sz="1400" baseline="30000" dirty="0"/>
              <a:t>-2 </a:t>
            </a:r>
            <a:r>
              <a:rPr lang="en-US" sz="1400" dirty="0"/>
              <a:t>Pa)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32216" y="1002302"/>
            <a:ext cx="4709425" cy="3880757"/>
            <a:chOff x="-358110" y="819682"/>
            <a:chExt cx="4843178" cy="3990975"/>
          </a:xfrm>
        </p:grpSpPr>
        <p:grpSp>
          <p:nvGrpSpPr>
            <p:cNvPr id="10" name="Group 9"/>
            <p:cNvGrpSpPr/>
            <p:nvPr/>
          </p:nvGrpSpPr>
          <p:grpSpPr>
            <a:xfrm>
              <a:off x="-358110" y="819682"/>
              <a:ext cx="4843178" cy="3990975"/>
              <a:chOff x="-358110" y="819682"/>
              <a:chExt cx="4843178" cy="3990975"/>
            </a:xfrm>
          </p:grpSpPr>
          <p:graphicFrame>
            <p:nvGraphicFramePr>
              <p:cNvPr id="12" name="Chart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01775973"/>
                  </p:ext>
                </p:extLst>
              </p:nvPr>
            </p:nvGraphicFramePr>
            <p:xfrm>
              <a:off x="126970" y="819682"/>
              <a:ext cx="4349070" cy="399097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3" name="TextBox 12"/>
              <p:cNvSpPr txBox="1"/>
              <p:nvPr/>
            </p:nvSpPr>
            <p:spPr>
              <a:xfrm>
                <a:off x="706464" y="1095295"/>
                <a:ext cx="1120806" cy="316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+mn-lt"/>
                  </a:rPr>
                  <a:t>Sn, </a:t>
                </a:r>
                <a:r>
                  <a:rPr lang="en-US" sz="1400" dirty="0" err="1">
                    <a:latin typeface="+mn-lt"/>
                  </a:rPr>
                  <a:t>Pb</a:t>
                </a:r>
                <a:r>
                  <a:rPr lang="en-US" sz="1400" dirty="0">
                    <a:latin typeface="+mn-lt"/>
                  </a:rPr>
                  <a:t>,...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-358110" y="2013803"/>
                <a:ext cx="1466850" cy="316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latin typeface="+mn-lt"/>
                  </a:rPr>
                  <a:t>CaO</a:t>
                </a:r>
                <a:r>
                  <a:rPr lang="en-US" sz="1400" dirty="0">
                    <a:latin typeface="+mn-lt"/>
                  </a:rPr>
                  <a:t>, ZrO</a:t>
                </a:r>
                <a:r>
                  <a:rPr lang="en-US" sz="1400" baseline="-25000" dirty="0">
                    <a:latin typeface="+mn-lt"/>
                  </a:rPr>
                  <a:t>2</a:t>
                </a:r>
                <a:r>
                  <a:rPr lang="en-US" sz="1400" dirty="0">
                    <a:latin typeface="+mn-lt"/>
                  </a:rPr>
                  <a:t>,…</a:t>
                </a:r>
              </a:p>
            </p:txBody>
          </p:sp>
          <p:sp>
            <p:nvSpPr>
              <p:cNvPr id="15" name="TextBox 21"/>
              <p:cNvSpPr txBox="1"/>
              <p:nvPr/>
            </p:nvSpPr>
            <p:spPr>
              <a:xfrm>
                <a:off x="2814278" y="3519955"/>
                <a:ext cx="1670790" cy="316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UC</a:t>
                </a:r>
                <a:r>
                  <a:rPr lang="en-US" sz="1400" baseline="-25000" dirty="0"/>
                  <a:t>2</a:t>
                </a:r>
                <a:r>
                  <a:rPr lang="en-US" sz="1400" dirty="0"/>
                  <a:t>-2C, </a:t>
                </a:r>
                <a:r>
                  <a:rPr lang="en-US" sz="1400" dirty="0" err="1"/>
                  <a:t>SiC</a:t>
                </a:r>
                <a:r>
                  <a:rPr lang="en-US" sz="1400" dirty="0"/>
                  <a:t>,… </a:t>
                </a:r>
                <a:endParaRPr lang="en-US" sz="1400" baseline="-25000" dirty="0"/>
              </a:p>
            </p:txBody>
          </p:sp>
        </p:grpSp>
        <p:sp>
          <p:nvSpPr>
            <p:cNvPr id="11" name="TextBox 21"/>
            <p:cNvSpPr txBox="1"/>
            <p:nvPr/>
          </p:nvSpPr>
          <p:spPr>
            <a:xfrm>
              <a:off x="473027" y="3371375"/>
              <a:ext cx="1466850" cy="316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+mn-lt"/>
                </a:rPr>
                <a:t>Ta, </a:t>
              </a:r>
              <a:r>
                <a:rPr lang="en-US" sz="1400" dirty="0" err="1">
                  <a:latin typeface="+mn-lt"/>
                </a:rPr>
                <a:t>Ti</a:t>
              </a:r>
              <a:r>
                <a:rPr lang="en-US" sz="1400" dirty="0">
                  <a:latin typeface="+mn-lt"/>
                </a:rPr>
                <a:t>,…</a:t>
              </a:r>
              <a:endParaRPr lang="en-US" sz="1400" baseline="-25000" dirty="0">
                <a:latin typeface="+mn-lt"/>
              </a:endParaRPr>
            </a:p>
          </p:txBody>
        </p:sp>
      </p:grpSp>
      <p:sp>
        <p:nvSpPr>
          <p:cNvPr id="16" name="Content Placeholder 7"/>
          <p:cNvSpPr txBox="1">
            <a:spLocks/>
          </p:cNvSpPr>
          <p:nvPr/>
        </p:nvSpPr>
        <p:spPr>
          <a:xfrm>
            <a:off x="5704265" y="4233749"/>
            <a:ext cx="2925052" cy="34280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None/>
            </a:pPr>
            <a:r>
              <a:rPr lang="en-US" sz="16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Powders, pellets or liquid form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32216" y="914120"/>
            <a:ext cx="4411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targets in the last 16  years at ISOLDE:</a:t>
            </a: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4" name="Image 10" descr="epfl2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9" name="TextBox 1"/>
          <p:cNvSpPr txBox="1"/>
          <p:nvPr/>
        </p:nvSpPr>
        <p:spPr>
          <a:xfrm rot="18897082">
            <a:off x="6162445" y="3153769"/>
            <a:ext cx="692997" cy="299277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solidFill>
                  <a:schemeClr val="bg1"/>
                </a:solidFill>
              </a:rPr>
              <a:t>Metals – 23%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"/>
          <p:cNvSpPr txBox="1"/>
          <p:nvPr/>
        </p:nvSpPr>
        <p:spPr>
          <a:xfrm rot="1800989">
            <a:off x="5977896" y="2052057"/>
            <a:ext cx="692997" cy="299277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solidFill>
                  <a:schemeClr val="bg1"/>
                </a:solidFill>
              </a:rPr>
              <a:t>Oxides – 16%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1" name="TextBox 1"/>
          <p:cNvSpPr txBox="1"/>
          <p:nvPr/>
        </p:nvSpPr>
        <p:spPr>
          <a:xfrm rot="4044118">
            <a:off x="6435160" y="1661096"/>
            <a:ext cx="692997" cy="299277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solidFill>
                  <a:schemeClr val="bg1"/>
                </a:solidFill>
              </a:rPr>
              <a:t>Molten – 6%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00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uiExpand="1" build="p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453" y="175120"/>
            <a:ext cx="4235767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Target Materials</a:t>
            </a:r>
          </a:p>
        </p:txBody>
      </p:sp>
      <p:sp>
        <p:nvSpPr>
          <p:cNvPr id="2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24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6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pt-PT" dirty="0"/>
              <a:t>13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80452"/>
            <a:ext cx="9144000" cy="33529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27540" y="4169597"/>
            <a:ext cx="5543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 </a:t>
            </a:r>
            <a:r>
              <a:rPr lang="en-GB" sz="1400" dirty="0"/>
              <a:t>squares – currently used at </a:t>
            </a:r>
            <a:r>
              <a:rPr lang="en-GB" sz="1400" dirty="0" smtClean="0"/>
              <a:t>ISOLDE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/>
              <a:t>Underlined and Bold</a:t>
            </a:r>
            <a:r>
              <a:rPr lang="en-GB" sz="1400" b="1" dirty="0"/>
              <a:t> </a:t>
            </a:r>
            <a:r>
              <a:rPr lang="en-GB" sz="1400" dirty="0"/>
              <a:t>– had some kind of material </a:t>
            </a:r>
            <a:r>
              <a:rPr lang="en-GB" sz="1400" dirty="0" smtClean="0"/>
              <a:t>development</a:t>
            </a:r>
            <a:endParaRPr lang="en-GB" sz="1400" dirty="0"/>
          </a:p>
        </p:txBody>
      </p:sp>
      <p:sp>
        <p:nvSpPr>
          <p:cNvPr id="267" name="TextBox 266"/>
          <p:cNvSpPr txBox="1"/>
          <p:nvPr/>
        </p:nvSpPr>
        <p:spPr>
          <a:xfrm>
            <a:off x="4839565" y="222630"/>
            <a:ext cx="44032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120</a:t>
            </a:r>
            <a:r>
              <a:rPr lang="en-GB" sz="1400" dirty="0"/>
              <a:t> Materials (possibly more) were tested and/or used as ISOL targets!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/>
              <a:t>João Pedro Ramos </a:t>
            </a:r>
            <a:r>
              <a:rPr lang="pt-PT" dirty="0"/>
              <a:t>| </a:t>
            </a:r>
            <a:r>
              <a:rPr lang="en-US" dirty="0"/>
              <a:t>26/01/2017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4935034" y="4817941"/>
            <a:ext cx="3714551" cy="21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/>
              <a:t>J.P. Ramos, PhD Thesis, EPFL/CERN (2017)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26652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2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453" y="175120"/>
            <a:ext cx="8581547" cy="705332"/>
          </a:xfrm>
        </p:spPr>
        <p:txBody>
          <a:bodyPr>
            <a:noAutofit/>
          </a:bodyPr>
          <a:lstStyle/>
          <a:p>
            <a:r>
              <a:rPr lang="en-US" sz="3600" dirty="0"/>
              <a:t>What is sintering?</a:t>
            </a:r>
          </a:p>
        </p:txBody>
      </p:sp>
      <p:sp>
        <p:nvSpPr>
          <p:cNvPr id="2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24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6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/>
              <a:t>14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35" y="800967"/>
            <a:ext cx="5105400" cy="247183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75648" y="993471"/>
            <a:ext cx="1342669" cy="7210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182880" y="1906258"/>
            <a:ext cx="877528" cy="1398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Rectangle 13"/>
          <p:cNvSpPr/>
          <p:nvPr/>
        </p:nvSpPr>
        <p:spPr>
          <a:xfrm>
            <a:off x="182879" y="993471"/>
            <a:ext cx="892769" cy="835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/>
          <p:cNvSpPr/>
          <p:nvPr/>
        </p:nvSpPr>
        <p:spPr>
          <a:xfrm>
            <a:off x="1037311" y="1828801"/>
            <a:ext cx="1271549" cy="1386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Rectangle 16"/>
          <p:cNvSpPr/>
          <p:nvPr/>
        </p:nvSpPr>
        <p:spPr>
          <a:xfrm>
            <a:off x="2516729" y="993471"/>
            <a:ext cx="2215487" cy="2270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Down Arrow 20"/>
          <p:cNvSpPr/>
          <p:nvPr/>
        </p:nvSpPr>
        <p:spPr>
          <a:xfrm>
            <a:off x="11486196" y="-1213310"/>
            <a:ext cx="485775" cy="52539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570450" y="0"/>
            <a:ext cx="2568134" cy="5159142"/>
            <a:chOff x="5789352" y="423049"/>
            <a:chExt cx="2426679" cy="48749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89538" y="423049"/>
              <a:ext cx="2426493" cy="162421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89445" y="2047266"/>
              <a:ext cx="2426493" cy="163294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89352" y="3680210"/>
              <a:ext cx="2426493" cy="1617811"/>
            </a:xfrm>
            <a:prstGeom prst="rect">
              <a:avLst/>
            </a:prstGeom>
          </p:spPr>
        </p:pic>
      </p:grpSp>
      <p:sp>
        <p:nvSpPr>
          <p:cNvPr id="6" name="Down Arrow 5"/>
          <p:cNvSpPr/>
          <p:nvPr/>
        </p:nvSpPr>
        <p:spPr>
          <a:xfrm>
            <a:off x="8752347" y="1030038"/>
            <a:ext cx="386953" cy="3281008"/>
          </a:xfrm>
          <a:prstGeom prst="down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Temperature - time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498571" y="-14768"/>
            <a:ext cx="1346829" cy="51535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3787" y="5746"/>
            <a:ext cx="1714743" cy="174947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-34155" y="3626901"/>
            <a:ext cx="27532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Sintering temperature (densify):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Defined in function of the material melting point (T</a:t>
            </a:r>
            <a:r>
              <a:rPr lang="en-US" sz="1400" baseline="-25000" dirty="0"/>
              <a:t>m</a:t>
            </a:r>
            <a:r>
              <a:rPr lang="en-US" sz="1400" dirty="0"/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93762" y="3545480"/>
            <a:ext cx="1529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0.5 to 0.8T</a:t>
            </a:r>
            <a:r>
              <a:rPr lang="en-US" b="1" baseline="-25000" dirty="0"/>
              <a:t>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84237" y="4050360"/>
            <a:ext cx="1529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0.2 to 0.4T</a:t>
            </a:r>
            <a:r>
              <a:rPr lang="en-US" b="1" baseline="-25000" dirty="0"/>
              <a:t>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66507" y="3073142"/>
            <a:ext cx="2129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Main reason why nanomaterials were discarded in the past for ISOL target application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81653" y="3455123"/>
            <a:ext cx="1549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Micrometric materials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58437" y="4076638"/>
            <a:ext cx="1677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Nanomaterials</a:t>
            </a:r>
          </a:p>
        </p:txBody>
      </p:sp>
      <p:sp>
        <p:nvSpPr>
          <p:cNvPr id="8" name="Rectangle 7"/>
          <p:cNvSpPr/>
          <p:nvPr/>
        </p:nvSpPr>
        <p:spPr>
          <a:xfrm>
            <a:off x="2572135" y="3401674"/>
            <a:ext cx="2876492" cy="1145418"/>
          </a:xfrm>
          <a:prstGeom prst="rect">
            <a:avLst/>
          </a:prstGeom>
          <a:noFill/>
          <a:ln w="28575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938508" y="2148506"/>
            <a:ext cx="2665837" cy="71558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C00000"/>
                </a:solidFill>
              </a:rPr>
              <a:t>The smaller the particle size (larger surface area) the </a:t>
            </a:r>
            <a:r>
              <a:rPr lang="en-US" sz="1350" b="1" u="sng" dirty="0">
                <a:solidFill>
                  <a:srgbClr val="C00000"/>
                </a:solidFill>
              </a:rPr>
              <a:t>higher the sintering driving force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06507" y="3164248"/>
            <a:ext cx="249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Arial Black" panose="020B0A04020102020204" pitchFamily="34" charset="0"/>
              </a:rPr>
              <a:t>!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14002" y="4117544"/>
            <a:ext cx="249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Arial Black" panose="020B0A04020102020204" pitchFamily="34" charset="0"/>
              </a:rPr>
              <a:t>!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01053" y="4211892"/>
            <a:ext cx="19135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Sintering </a:t>
            </a:r>
            <a:r>
              <a:rPr lang="en-US" sz="1400" dirty="0" smtClean="0"/>
              <a:t>can be </a:t>
            </a:r>
            <a:r>
              <a:rPr lang="en-US" sz="1400" dirty="0"/>
              <a:t>affected by irradiation (defect creation)</a:t>
            </a:r>
          </a:p>
        </p:txBody>
      </p:sp>
      <p:sp>
        <p:nvSpPr>
          <p:cNvPr id="35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5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6" grpId="0" animBg="1"/>
      <p:bldP spid="17" grpId="0" animBg="1"/>
      <p:bldP spid="6" grpId="0" animBg="1"/>
      <p:bldP spid="20" grpId="0"/>
      <p:bldP spid="26" grpId="0"/>
      <p:bldP spid="27" grpId="0"/>
      <p:bldP spid="28" grpId="0"/>
      <p:bldP spid="29" grpId="0"/>
      <p:bldP spid="30" grpId="0"/>
      <p:bldP spid="8" grpId="0" animBg="1"/>
      <p:bldP spid="19" grpId="0"/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453" y="175120"/>
            <a:ext cx="8581547" cy="705332"/>
          </a:xfrm>
        </p:spPr>
        <p:txBody>
          <a:bodyPr>
            <a:noAutofit/>
          </a:bodyPr>
          <a:lstStyle/>
          <a:p>
            <a:r>
              <a:rPr lang="en-US" sz="3200" dirty="0" smtClean="0"/>
              <a:t>Target material influence on beam intensity?</a:t>
            </a:r>
            <a:endParaRPr lang="en-US" sz="3200" dirty="0"/>
          </a:p>
        </p:txBody>
      </p:sp>
      <p:sp>
        <p:nvSpPr>
          <p:cNvPr id="2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24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6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14246" y="3625315"/>
            <a:ext cx="2137125" cy="1015663"/>
          </a:xfrm>
          <a:prstGeom prst="rect">
            <a:avLst/>
          </a:prstGeom>
          <a:noFill/>
          <a:ln w="19050">
            <a:solidFill>
              <a:srgbClr val="10428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Melting/Sublimation</a:t>
            </a:r>
          </a:p>
          <a:p>
            <a:pPr algn="ctr"/>
            <a:r>
              <a:rPr lang="en-US" sz="1600" b="1" dirty="0" smtClean="0"/>
              <a:t>Sintering</a:t>
            </a:r>
          </a:p>
          <a:p>
            <a:pPr algn="ctr"/>
            <a:r>
              <a:rPr lang="en-US" sz="1400" dirty="0" smtClean="0"/>
              <a:t>Grain size increase</a:t>
            </a:r>
          </a:p>
          <a:p>
            <a:pPr algn="ctr"/>
            <a:r>
              <a:rPr lang="en-US" sz="1400" dirty="0" smtClean="0"/>
              <a:t>Reduction of porosity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896666" y="1913194"/>
            <a:ext cx="28080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Targets are traditionally operated at very high temperatures (close to the materials melting point)</a:t>
            </a:r>
            <a:endParaRPr lang="en-US" sz="1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55385" y="742692"/>
            <a:ext cx="2884564" cy="2088124"/>
            <a:chOff x="-87676" y="767406"/>
            <a:chExt cx="2884564" cy="2088124"/>
          </a:xfrm>
        </p:grpSpPr>
        <p:graphicFrame>
          <p:nvGraphicFramePr>
            <p:cNvPr id="40" name="Chart 3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98232762"/>
                </p:ext>
              </p:extLst>
            </p:nvPr>
          </p:nvGraphicFramePr>
          <p:xfrm>
            <a:off x="-87676" y="767406"/>
            <a:ext cx="2884564" cy="20881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9" name="Straight Connector 8"/>
            <p:cNvCxnSpPr/>
            <p:nvPr/>
          </p:nvCxnSpPr>
          <p:spPr>
            <a:xfrm>
              <a:off x="295275" y="985768"/>
              <a:ext cx="0" cy="1615545"/>
            </a:xfrm>
            <a:prstGeom prst="line">
              <a:avLst/>
            </a:prstGeom>
            <a:ln>
              <a:solidFill>
                <a:srgbClr val="10428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285750" y="2594169"/>
              <a:ext cx="2358330" cy="0"/>
            </a:xfrm>
            <a:prstGeom prst="line">
              <a:avLst/>
            </a:prstGeom>
            <a:ln>
              <a:solidFill>
                <a:srgbClr val="10428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728910" y="850909"/>
            <a:ext cx="3102949" cy="1835833"/>
            <a:chOff x="1108316" y="2125407"/>
            <a:chExt cx="2765239" cy="163603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8316" y="2125407"/>
              <a:ext cx="2585711" cy="163603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1525932" y="2239133"/>
              <a:ext cx="2347623" cy="1261779"/>
              <a:chOff x="3202594" y="1360583"/>
              <a:chExt cx="2347623" cy="126177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202594" y="1988339"/>
                <a:ext cx="2347623" cy="634023"/>
                <a:chOff x="305694" y="3700071"/>
                <a:chExt cx="2347623" cy="634023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305694" y="4087242"/>
                  <a:ext cx="1070262" cy="2468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0000"/>
                      </a:solidFill>
                    </a:rPr>
                    <a:t>31Ar (15.1 </a:t>
                  </a:r>
                  <a:r>
                    <a:rPr lang="en-US" sz="1200" dirty="0" err="1" smtClean="0">
                      <a:solidFill>
                        <a:srgbClr val="FF0000"/>
                      </a:solidFill>
                    </a:rPr>
                    <a:t>ms</a:t>
                  </a:r>
                  <a:r>
                    <a:rPr lang="en-US" sz="1200" dirty="0" smtClean="0">
                      <a:solidFill>
                        <a:srgbClr val="FF0000"/>
                      </a:solidFill>
                    </a:rPr>
                    <a:t>)</a:t>
                  </a:r>
                  <a:endParaRPr lang="en-US" sz="12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105681" y="3957397"/>
                  <a:ext cx="955979" cy="2468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3333FF"/>
                      </a:solidFill>
                    </a:rPr>
                    <a:t>32Ar (98 </a:t>
                  </a:r>
                  <a:r>
                    <a:rPr lang="en-US" sz="1200" dirty="0" err="1" smtClean="0">
                      <a:solidFill>
                        <a:srgbClr val="3333FF"/>
                      </a:solidFill>
                    </a:rPr>
                    <a:t>ms</a:t>
                  </a:r>
                  <a:r>
                    <a:rPr lang="en-US" sz="1200" dirty="0" smtClean="0">
                      <a:solidFill>
                        <a:srgbClr val="3333FF"/>
                      </a:solidFill>
                    </a:rPr>
                    <a:t>)</a:t>
                  </a:r>
                  <a:endParaRPr lang="en-US" sz="1200" dirty="0">
                    <a:solidFill>
                      <a:srgbClr val="3333FF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1697338" y="3700071"/>
                  <a:ext cx="955979" cy="2468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35Ar (1.78 s)</a:t>
                  </a:r>
                  <a:endParaRPr lang="en-US" sz="1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5" name="Rectangle 4"/>
              <p:cNvSpPr/>
              <p:nvPr/>
            </p:nvSpPr>
            <p:spPr>
              <a:xfrm>
                <a:off x="4301751" y="1360583"/>
                <a:ext cx="1172817" cy="5721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547516" y="927267"/>
            <a:ext cx="1794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Arrhenius </a:t>
            </a:r>
            <a:r>
              <a:rPr lang="en-US" sz="1200" dirty="0" err="1" smtClean="0"/>
              <a:t>dependance</a:t>
            </a:r>
            <a:r>
              <a:rPr lang="en-US" sz="1200" dirty="0" smtClean="0"/>
              <a:t> of effusion and diffusion with temperature</a:t>
            </a:r>
            <a:endParaRPr lang="en-US" sz="1200" dirty="0"/>
          </a:p>
        </p:txBody>
      </p:sp>
      <p:sp>
        <p:nvSpPr>
          <p:cNvPr id="14" name="Right Arrow 13"/>
          <p:cNvSpPr/>
          <p:nvPr/>
        </p:nvSpPr>
        <p:spPr>
          <a:xfrm>
            <a:off x="3005559" y="796642"/>
            <a:ext cx="2723351" cy="1100078"/>
          </a:xfrm>
          <a:prstGeom prst="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However during operation</a:t>
            </a:r>
            <a:endParaRPr lang="en-US" sz="1600" dirty="0"/>
          </a:p>
        </p:txBody>
      </p:sp>
      <p:pic>
        <p:nvPicPr>
          <p:cNvPr id="44" name="Picture 2" descr="C:\Users\jofernan\Dropbox\Documentos\Trabalho\Titanium Oxide-Carbide\[2013-09-03] PhD Candidacy Exam\20130828_09523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74371" y="2869169"/>
            <a:ext cx="1335029" cy="104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290" y="3502516"/>
            <a:ext cx="1158990" cy="107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827501" y="3129699"/>
            <a:ext cx="3206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Target material degradation</a:t>
            </a:r>
            <a:endParaRPr lang="en-US" b="1" u="sng" dirty="0"/>
          </a:p>
        </p:txBody>
      </p:sp>
      <p:sp>
        <p:nvSpPr>
          <p:cNvPr id="47" name="Right Arrow 46"/>
          <p:cNvSpPr/>
          <p:nvPr/>
        </p:nvSpPr>
        <p:spPr>
          <a:xfrm rot="5400000">
            <a:off x="7146599" y="2392093"/>
            <a:ext cx="364143" cy="1100078"/>
          </a:xfrm>
          <a:prstGeom prst="rightArrow">
            <a:avLst>
              <a:gd name="adj1" fmla="val 39610"/>
              <a:gd name="adj2" fmla="val 50000"/>
            </a:avLst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" name="Bent-Up Arrow 14"/>
          <p:cNvSpPr/>
          <p:nvPr/>
        </p:nvSpPr>
        <p:spPr>
          <a:xfrm rot="5400000" flipV="1">
            <a:off x="6919962" y="3419491"/>
            <a:ext cx="982498" cy="1182467"/>
          </a:xfrm>
          <a:prstGeom prst="bentUpArrow">
            <a:avLst>
              <a:gd name="adj1" fmla="val 44370"/>
              <a:gd name="adj2" fmla="val 38253"/>
              <a:gd name="adj3" fmla="val 25000"/>
            </a:avLst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6" name="TextBox 225"/>
          <p:cNvSpPr txBox="1"/>
          <p:nvPr/>
        </p:nvSpPr>
        <p:spPr>
          <a:xfrm>
            <a:off x="7087537" y="958133"/>
            <a:ext cx="1632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or even low from the beginning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4482" y="2800090"/>
            <a:ext cx="1479544" cy="99324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9166" y="3539221"/>
            <a:ext cx="1510833" cy="99538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156134" y="765968"/>
            <a:ext cx="1186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Very often</a:t>
            </a:r>
            <a:endParaRPr lang="en-US" sz="1400" b="1" dirty="0"/>
          </a:p>
        </p:txBody>
      </p:sp>
      <p:sp>
        <p:nvSpPr>
          <p:cNvPr id="227" name="TextBox 226"/>
          <p:cNvSpPr txBox="1"/>
          <p:nvPr/>
        </p:nvSpPr>
        <p:spPr>
          <a:xfrm rot="16200000">
            <a:off x="-513551" y="1598488"/>
            <a:ext cx="18373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Expected beam intensity</a:t>
            </a:r>
            <a:endParaRPr lang="en-US" sz="1100" b="1" dirty="0"/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70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/>
      <p:bldP spid="35" grpId="0"/>
      <p:bldP spid="14" grpId="0" animBg="1"/>
      <p:bldP spid="46" grpId="0"/>
      <p:bldP spid="47" grpId="0" animBg="1"/>
      <p:bldP spid="15" grpId="0" animBg="1"/>
      <p:bldP spid="226" grpId="0"/>
      <p:bldP spid="54" grpId="0"/>
      <p:bldP spid="2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Oval 105"/>
          <p:cNvSpPr/>
          <p:nvPr/>
        </p:nvSpPr>
        <p:spPr>
          <a:xfrm>
            <a:off x="8239955" y="794352"/>
            <a:ext cx="742671" cy="742671"/>
          </a:xfrm>
          <a:prstGeom prst="ellipse">
            <a:avLst/>
          </a:prstGeom>
          <a:noFill/>
          <a:ln w="190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Time</a:t>
            </a:r>
          </a:p>
        </p:txBody>
      </p:sp>
      <p:sp>
        <p:nvSpPr>
          <p:cNvPr id="2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24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6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/>
              <a:t>16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"/>
              <p:cNvSpPr txBox="1">
                <a:spLocks/>
              </p:cNvSpPr>
              <p:nvPr/>
            </p:nvSpPr>
            <p:spPr bwMode="auto">
              <a:xfrm>
                <a:off x="104120" y="771613"/>
                <a:ext cx="3457742" cy="275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  <a:ext uri="{FAA26D3D-D897-4be2-8F04-BA451C77F1D7}">
                  <ma14:placeholderFlag xmlns:ma14="http://schemas.microsoft.com/office/mac/drawingml/2011/main" xmlns="" val="1"/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4D4D4D"/>
                  </a:buClr>
                  <a:defRPr>
                    <a:solidFill>
                      <a:schemeClr val="tx1"/>
                    </a:solidFill>
                    <a:latin typeface="Gill Sans MT" panose="020B0502020104020203" pitchFamily="34" charset="0"/>
                    <a:ea typeface="+mn-ea"/>
                    <a:cs typeface="Gill Sans MT" panose="020B0502020104020203" pitchFamily="34" charset="0"/>
                  </a:defRPr>
                </a:lvl1pPr>
                <a:lvl2pPr marL="355600" indent="-176213" algn="l" rtl="0" eaLnBrk="0" fontAlgn="base" hangingPunct="0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4D4D4D"/>
                  </a:buClr>
                  <a:buSzPct val="90000"/>
                  <a:buChar char="-"/>
                  <a:defRPr sz="1600">
                    <a:solidFill>
                      <a:schemeClr val="tx1"/>
                    </a:solidFill>
                    <a:latin typeface="Gill Sans MT" panose="020B0502020104020203" pitchFamily="34" charset="0"/>
                    <a:ea typeface="+mn-ea"/>
                  </a:defRPr>
                </a:lvl2pPr>
                <a:lvl3pPr marL="723900" indent="-188913" algn="l" rtl="0" eaLnBrk="0" fontAlgn="base" hangingPunct="0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4D4D4D"/>
                  </a:buClr>
                  <a:buSzPct val="90000"/>
                  <a:buChar char="-"/>
                  <a:defRPr sz="1400">
                    <a:solidFill>
                      <a:schemeClr val="tx1"/>
                    </a:solidFill>
                    <a:latin typeface="Gill Sans MT" panose="020B0502020104020203" pitchFamily="34" charset="0"/>
                    <a:ea typeface="+mn-ea"/>
                  </a:defRPr>
                </a:lvl3pPr>
                <a:lvl4pPr marL="1079500" indent="-176213" algn="l" rtl="0" eaLnBrk="0" fontAlgn="base" hangingPunct="0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4D4D4D"/>
                  </a:buClr>
                  <a:buSzPct val="90000"/>
                  <a:buChar char="-"/>
                  <a:defRPr sz="1400">
                    <a:solidFill>
                      <a:schemeClr val="tx1"/>
                    </a:solidFill>
                    <a:latin typeface="Gill Sans MT" panose="020B0502020104020203" pitchFamily="34" charset="0"/>
                    <a:ea typeface="+mn-ea"/>
                  </a:defRPr>
                </a:lvl4pPr>
                <a:lvl5pPr marL="1435100" indent="-176213" algn="l" rtl="0" eaLnBrk="0" fontAlgn="base" hangingPunct="0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chemeClr val="tx1"/>
                  </a:buClr>
                  <a:buSzPct val="90000"/>
                  <a:buChar char="-"/>
                  <a:defRPr sz="1400">
                    <a:solidFill>
                      <a:schemeClr val="tx1"/>
                    </a:solidFill>
                    <a:latin typeface="Gill Sans MT" panose="020B0502020104020203" pitchFamily="34" charset="0"/>
                    <a:ea typeface="+mn-ea"/>
                  </a:defRPr>
                </a:lvl5pPr>
                <a:lvl6pPr marL="1892300" indent="-176213" algn="l" rtl="0" fontAlgn="base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chemeClr val="tx1"/>
                  </a:buClr>
                  <a:buSzPct val="90000"/>
                  <a:buChar char="-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349500" indent="-176213" algn="l" rtl="0" fontAlgn="base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chemeClr val="tx1"/>
                  </a:buClr>
                  <a:buSzPct val="90000"/>
                  <a:buChar char="-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806700" indent="-176213" algn="l" rtl="0" fontAlgn="base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chemeClr val="tx1"/>
                  </a:buClr>
                  <a:buSzPct val="90000"/>
                  <a:buChar char="-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263900" indent="-176213" algn="l" rtl="0" fontAlgn="base">
                  <a:lnSpc>
                    <a:spcPct val="102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chemeClr val="tx1"/>
                  </a:buClr>
                  <a:buSzPct val="90000"/>
                  <a:buChar char="-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/>
                <a:r>
                  <a:rPr lang="en-US" sz="1350" kern="0" dirty="0">
                    <a:latin typeface="+mn-lt"/>
                  </a:rPr>
                  <a:t>In most cases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50" b="1" i="1">
                            <a:solidFill>
                              <a:srgbClr val="29348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350" b="1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350" b="1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1350" b="1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𝒅𝒊𝒇𝒇</m:t>
                            </m:r>
                          </m:sub>
                        </m:sSub>
                        <m:r>
                          <a:rPr lang="en-US" sz="135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35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en-US" sz="135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350" kern="0" dirty="0">
                    <a:latin typeface="+mn-lt"/>
                  </a:rPr>
                  <a:t>limit by far the yields.</a:t>
                </a:r>
              </a:p>
            </p:txBody>
          </p:sp>
        </mc:Choice>
        <mc:Fallback xmlns="">
          <p:sp>
            <p:nvSpPr>
              <p:cNvPr id="17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120" y="771613"/>
                <a:ext cx="3457742" cy="275113"/>
              </a:xfrm>
              <a:prstGeom prst="rect">
                <a:avLst/>
              </a:prstGeom>
              <a:blipFill>
                <a:blip r:embed="rId4"/>
                <a:stretch>
                  <a:fillRect l="-2998" t="-17778" r="-1587" b="-1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  <a:ext uri="{FAA26D3D-D897-4be2-8F04-BA451C77F1D7}">
                  <ma14:placeholderFlag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120874" y="2531593"/>
            <a:ext cx="3221831" cy="8708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87400" y="3463967"/>
            <a:ext cx="3057313" cy="291654"/>
            <a:chOff x="4672954" y="6818173"/>
            <a:chExt cx="4076416" cy="388870"/>
          </a:xfrm>
        </p:grpSpPr>
        <p:sp>
          <p:nvSpPr>
            <p:cNvPr id="20" name="TextBox 19"/>
            <p:cNvSpPr txBox="1"/>
            <p:nvPr/>
          </p:nvSpPr>
          <p:spPr>
            <a:xfrm>
              <a:off x="4672954" y="6818173"/>
              <a:ext cx="127000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Gill Sans MT" panose="020B0502020104020203" pitchFamily="34" charset="0"/>
                </a:rPr>
                <a:t>Operation 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27504" y="6837712"/>
              <a:ext cx="182186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Gill Sans MT" panose="020B0502020104020203" pitchFamily="34" charset="0"/>
                </a:rPr>
                <a:t>Grain size/Porosity</a:t>
              </a:r>
            </a:p>
          </p:txBody>
        </p:sp>
        <p:sp>
          <p:nvSpPr>
            <p:cNvPr id="22" name="Left-Right Arrow 21"/>
            <p:cNvSpPr/>
            <p:nvPr/>
          </p:nvSpPr>
          <p:spPr>
            <a:xfrm>
              <a:off x="5969296" y="6856361"/>
              <a:ext cx="903402" cy="319906"/>
            </a:xfrm>
            <a:prstGeom prst="leftRight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03477" y="4300256"/>
            <a:ext cx="23393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u="sng" dirty="0">
                <a:latin typeface="Gill Sans MT" panose="020B0502020104020203" pitchFamily="34" charset="0"/>
              </a:rPr>
              <a:t>Assess microstructure 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38006" y="2818102"/>
                <a:ext cx="1779846" cy="433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135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𝒅𝒊𝒇𝒇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den>
                          </m:f>
                        </m:e>
                      </m:rad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06" y="2818102"/>
                <a:ext cx="1779846" cy="433645"/>
              </a:xfrm>
              <a:prstGeom prst="rect">
                <a:avLst/>
              </a:prstGeom>
              <a:blipFill>
                <a:blip r:embed="rId5"/>
                <a:stretch>
                  <a:fillRect l="-1027" r="-1370" b="-11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ight Arrow 24"/>
          <p:cNvSpPr/>
          <p:nvPr/>
        </p:nvSpPr>
        <p:spPr>
          <a:xfrm>
            <a:off x="1913305" y="2890862"/>
            <a:ext cx="169123" cy="301423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TextBox 25"/>
          <p:cNvSpPr txBox="1"/>
          <p:nvPr/>
        </p:nvSpPr>
        <p:spPr>
          <a:xfrm>
            <a:off x="2048503" y="289763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Cambria" panose="02040503050406030204" pitchFamily="18" charset="0"/>
              </a:rPr>
              <a:t>r</a:t>
            </a:r>
            <a:r>
              <a:rPr lang="en-US" sz="1200" dirty="0">
                <a:latin typeface="Cambria" panose="02040503050406030204" pitchFamily="18" charset="0"/>
              </a:rPr>
              <a:t> /10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0874" y="2590321"/>
            <a:ext cx="1723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Gill Sans MT" panose="020B0502020104020203" pitchFamily="34" charset="0"/>
              </a:rPr>
              <a:t>Diffusion limited release:</a:t>
            </a:r>
          </a:p>
        </p:txBody>
      </p:sp>
      <p:sp>
        <p:nvSpPr>
          <p:cNvPr id="28" name="Oval 27"/>
          <p:cNvSpPr/>
          <p:nvPr/>
        </p:nvSpPr>
        <p:spPr>
          <a:xfrm>
            <a:off x="1606039" y="3078183"/>
            <a:ext cx="141550" cy="19962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606544" y="2891879"/>
                <a:ext cx="809171" cy="294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𝒅𝒊𝒇𝒇</m:t>
                        </m:r>
                      </m:sub>
                    </m:sSub>
                  </m:oMath>
                </a14:m>
                <a:r>
                  <a:rPr lang="en-US" sz="1200" dirty="0">
                    <a:latin typeface="Cambria" panose="02040503050406030204" pitchFamily="18" charset="0"/>
                  </a:rPr>
                  <a:t>x10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6544" y="2891879"/>
                <a:ext cx="809171" cy="294568"/>
              </a:xfrm>
              <a:prstGeom prst="rect">
                <a:avLst/>
              </a:prstGeom>
              <a:blipFill>
                <a:blip r:embed="rId6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ight Arrow 29"/>
          <p:cNvSpPr/>
          <p:nvPr/>
        </p:nvSpPr>
        <p:spPr>
          <a:xfrm>
            <a:off x="2492704" y="2873877"/>
            <a:ext cx="169123" cy="301423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728380" y="2628090"/>
                <a:ext cx="600742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13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≤2</m:t>
                      </m:r>
                      <m:r>
                        <a:rPr lang="en-US" sz="13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380" y="2628090"/>
                <a:ext cx="600742" cy="207749"/>
              </a:xfrm>
              <a:prstGeom prst="rect">
                <a:avLst/>
              </a:prstGeom>
              <a:blipFill>
                <a:blip r:embed="rId7"/>
                <a:stretch>
                  <a:fillRect l="-7143" r="-7143" b="-3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4472076"/>
              </p:ext>
            </p:extLst>
          </p:nvPr>
        </p:nvGraphicFramePr>
        <p:xfrm>
          <a:off x="94941" y="1003979"/>
          <a:ext cx="3374120" cy="1421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7" name="Title 1"/>
          <p:cNvSpPr txBox="1">
            <a:spLocks/>
          </p:cNvSpPr>
          <p:nvPr/>
        </p:nvSpPr>
        <p:spPr>
          <a:xfrm>
            <a:off x="562453" y="175120"/>
            <a:ext cx="8581547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Target material influence on beam intensity?</a:t>
            </a:r>
            <a:endParaRPr lang="en-US" sz="3200" dirty="0"/>
          </a:p>
        </p:txBody>
      </p:sp>
      <p:sp>
        <p:nvSpPr>
          <p:cNvPr id="8" name="Arc 7"/>
          <p:cNvSpPr/>
          <p:nvPr/>
        </p:nvSpPr>
        <p:spPr>
          <a:xfrm rot="15277364">
            <a:off x="1891059" y="-103332"/>
            <a:ext cx="933459" cy="3382476"/>
          </a:xfrm>
          <a:prstGeom prst="arc">
            <a:avLst>
              <a:gd name="adj1" fmla="val 16947872"/>
              <a:gd name="adj2" fmla="val 0"/>
            </a:avLst>
          </a:prstGeom>
          <a:ln>
            <a:solidFill>
              <a:srgbClr val="C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187437" y="1249796"/>
            <a:ext cx="3836932" cy="3836932"/>
          </a:xfrm>
          <a:prstGeom prst="ellipse">
            <a:avLst/>
          </a:prstGeom>
          <a:solidFill>
            <a:srgbClr val="104282"/>
          </a:solidFill>
          <a:ln w="95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Multiplication Sign 13"/>
          <p:cNvSpPr/>
          <p:nvPr/>
        </p:nvSpPr>
        <p:spPr>
          <a:xfrm>
            <a:off x="7045885" y="3070768"/>
            <a:ext cx="194168" cy="19416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Multiplication Sign 54"/>
          <p:cNvSpPr/>
          <p:nvPr/>
        </p:nvSpPr>
        <p:spPr>
          <a:xfrm>
            <a:off x="8417886" y="1748431"/>
            <a:ext cx="194168" cy="19416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7105903" y="3132335"/>
            <a:ext cx="71854" cy="7185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7" name="Straight Arrow Connector 226"/>
          <p:cNvCxnSpPr>
            <a:cxnSpLocks/>
            <a:stCxn id="9" idx="2"/>
            <a:endCxn id="9" idx="6"/>
          </p:cNvCxnSpPr>
          <p:nvPr/>
        </p:nvCxnSpPr>
        <p:spPr>
          <a:xfrm>
            <a:off x="5187437" y="3168262"/>
            <a:ext cx="383693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6735446" y="3289877"/>
            <a:ext cx="72327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 </a:t>
            </a:r>
            <a:r>
              <a:rPr lang="en-US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39" name="Straight Connector 238"/>
          <p:cNvCxnSpPr/>
          <p:nvPr/>
        </p:nvCxnSpPr>
        <p:spPr>
          <a:xfrm flipH="1">
            <a:off x="6560344" y="3168262"/>
            <a:ext cx="581025" cy="167869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/>
          </p:cNvCxnSpPr>
          <p:nvPr/>
        </p:nvCxnSpPr>
        <p:spPr>
          <a:xfrm flipH="1" flipV="1">
            <a:off x="6334125" y="3026569"/>
            <a:ext cx="235744" cy="311944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6019800" y="2832781"/>
            <a:ext cx="311945" cy="193788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</p:cNvCxnSpPr>
          <p:nvPr/>
        </p:nvCxnSpPr>
        <p:spPr>
          <a:xfrm>
            <a:off x="6017419" y="2838450"/>
            <a:ext cx="678656" cy="52388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>
            <a:off x="6692741" y="2894126"/>
            <a:ext cx="296228" cy="682512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/>
          </p:cNvCxnSpPr>
          <p:nvPr/>
        </p:nvCxnSpPr>
        <p:spPr>
          <a:xfrm flipV="1">
            <a:off x="6988969" y="3276600"/>
            <a:ext cx="607219" cy="295141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cxnSpLocks/>
          </p:cNvCxnSpPr>
          <p:nvPr/>
        </p:nvCxnSpPr>
        <p:spPr>
          <a:xfrm>
            <a:off x="7600950" y="3275694"/>
            <a:ext cx="257175" cy="160450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cxnSpLocks/>
          </p:cNvCxnSpPr>
          <p:nvPr/>
        </p:nvCxnSpPr>
        <p:spPr>
          <a:xfrm flipV="1">
            <a:off x="7855743" y="3417094"/>
            <a:ext cx="542926" cy="15762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cxnSpLocks/>
          </p:cNvCxnSpPr>
          <p:nvPr/>
        </p:nvCxnSpPr>
        <p:spPr>
          <a:xfrm>
            <a:off x="8039100" y="3014663"/>
            <a:ext cx="357188" cy="404812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cxnSpLocks/>
          </p:cNvCxnSpPr>
          <p:nvPr/>
        </p:nvCxnSpPr>
        <p:spPr>
          <a:xfrm>
            <a:off x="8036718" y="3008993"/>
            <a:ext cx="559595" cy="98538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cxnSpLocks/>
          </p:cNvCxnSpPr>
          <p:nvPr/>
        </p:nvCxnSpPr>
        <p:spPr>
          <a:xfrm>
            <a:off x="8075173" y="2646306"/>
            <a:ext cx="535428" cy="456463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cxnSpLocks/>
          </p:cNvCxnSpPr>
          <p:nvPr/>
        </p:nvCxnSpPr>
        <p:spPr>
          <a:xfrm>
            <a:off x="7531894" y="2228850"/>
            <a:ext cx="540545" cy="409575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cxnSpLocks/>
          </p:cNvCxnSpPr>
          <p:nvPr/>
        </p:nvCxnSpPr>
        <p:spPr>
          <a:xfrm flipH="1">
            <a:off x="7460456" y="2228850"/>
            <a:ext cx="71439" cy="342900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cxnSpLocks/>
          </p:cNvCxnSpPr>
          <p:nvPr/>
        </p:nvCxnSpPr>
        <p:spPr>
          <a:xfrm flipV="1">
            <a:off x="7462838" y="2307431"/>
            <a:ext cx="700087" cy="256269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/>
          </p:cNvCxnSpPr>
          <p:nvPr/>
        </p:nvCxnSpPr>
        <p:spPr>
          <a:xfrm flipV="1">
            <a:off x="8160542" y="2021681"/>
            <a:ext cx="16671" cy="282172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cxnSpLocks/>
          </p:cNvCxnSpPr>
          <p:nvPr/>
        </p:nvCxnSpPr>
        <p:spPr>
          <a:xfrm flipV="1">
            <a:off x="8177213" y="1861373"/>
            <a:ext cx="337757" cy="154179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9" name="Oval 258"/>
          <p:cNvSpPr/>
          <p:nvPr/>
        </p:nvSpPr>
        <p:spPr>
          <a:xfrm>
            <a:off x="8249222" y="801264"/>
            <a:ext cx="725663" cy="725663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/>
          <p:nvPr/>
        </p:nvSpPr>
        <p:spPr>
          <a:xfrm>
            <a:off x="8439896" y="990290"/>
            <a:ext cx="344507" cy="344507"/>
          </a:xfrm>
          <a:prstGeom prst="ellipse">
            <a:avLst/>
          </a:prstGeom>
          <a:solidFill>
            <a:srgbClr val="104282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02" name="Oval 101"/>
          <p:cNvSpPr/>
          <p:nvPr/>
        </p:nvSpPr>
        <p:spPr>
          <a:xfrm>
            <a:off x="8439799" y="990291"/>
            <a:ext cx="344507" cy="344507"/>
          </a:xfrm>
          <a:prstGeom prst="ellipse">
            <a:avLst/>
          </a:prstGeom>
          <a:solidFill>
            <a:srgbClr val="104282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03" name="Oval 102"/>
          <p:cNvSpPr/>
          <p:nvPr/>
        </p:nvSpPr>
        <p:spPr>
          <a:xfrm>
            <a:off x="8439702" y="990291"/>
            <a:ext cx="344507" cy="344507"/>
          </a:xfrm>
          <a:prstGeom prst="ellipse">
            <a:avLst/>
          </a:prstGeom>
          <a:solidFill>
            <a:srgbClr val="104282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04" name="Oval 103"/>
          <p:cNvSpPr/>
          <p:nvPr/>
        </p:nvSpPr>
        <p:spPr>
          <a:xfrm>
            <a:off x="8439605" y="990291"/>
            <a:ext cx="344507" cy="344507"/>
          </a:xfrm>
          <a:prstGeom prst="ellipse">
            <a:avLst/>
          </a:prstGeom>
          <a:solidFill>
            <a:srgbClr val="104282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6355011" y="3712369"/>
            <a:ext cx="15007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t</a:t>
            </a:r>
            <a:r>
              <a:rPr lang="en-US" sz="1600" b="1" baseline="-25000" dirty="0">
                <a:solidFill>
                  <a:schemeClr val="bg1"/>
                </a:solidFill>
              </a:rPr>
              <a:t>1/2</a:t>
            </a:r>
            <a:r>
              <a:rPr lang="en-US" sz="1600" b="1" dirty="0">
                <a:solidFill>
                  <a:schemeClr val="bg1"/>
                </a:solidFill>
              </a:rPr>
              <a:t> = 1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1s –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2s – 25%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3s – 12.5%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4s – 6.25%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6675207" y="4732507"/>
            <a:ext cx="1130459" cy="25964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3" name="TextBox 262"/>
          <p:cNvSpPr txBox="1"/>
          <p:nvPr/>
        </p:nvSpPr>
        <p:spPr>
          <a:xfrm>
            <a:off x="7787903" y="3484675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10x smaller!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3522773" y="3590649"/>
            <a:ext cx="3207210" cy="95373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rgbClr val="C00000"/>
                </a:solidFill>
              </a:rPr>
              <a:t>Porous nanomaterials campaign started ~10 years ago (ISOLDE is 50 years old)</a:t>
            </a:r>
          </a:p>
          <a:p>
            <a:pPr marL="357188" lvl="1" indent="-174625"/>
            <a:r>
              <a:rPr lang="en-US" sz="1200" b="1" u="sng" dirty="0"/>
              <a:t>Shorter diffusion lengths</a:t>
            </a:r>
            <a:endParaRPr lang="en-US" sz="1200" b="1" dirty="0"/>
          </a:p>
          <a:p>
            <a:pPr marL="357188" lvl="1" indent="-174625"/>
            <a:r>
              <a:rPr lang="en-US" sz="1200" b="1" u="sng" dirty="0"/>
              <a:t>Higher porosity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32749" y="889698"/>
            <a:ext cx="2884564" cy="2088124"/>
            <a:chOff x="9708036" y="1003979"/>
            <a:chExt cx="2884564" cy="2088124"/>
          </a:xfrm>
        </p:grpSpPr>
        <p:grpSp>
          <p:nvGrpSpPr>
            <p:cNvPr id="114" name="Group 113"/>
            <p:cNvGrpSpPr/>
            <p:nvPr/>
          </p:nvGrpSpPr>
          <p:grpSpPr>
            <a:xfrm>
              <a:off x="9708036" y="1003979"/>
              <a:ext cx="2884564" cy="2088124"/>
              <a:chOff x="-87676" y="767406"/>
              <a:chExt cx="2884564" cy="2088124"/>
            </a:xfrm>
          </p:grpSpPr>
          <p:graphicFrame>
            <p:nvGraphicFramePr>
              <p:cNvPr id="115" name="Chart 1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92321652"/>
                  </p:ext>
                </p:extLst>
              </p:nvPr>
            </p:nvGraphicFramePr>
            <p:xfrm>
              <a:off x="-87676" y="767406"/>
              <a:ext cx="2884564" cy="208812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cxnSp>
            <p:nvCxnSpPr>
              <p:cNvPr id="116" name="Straight Connector 115"/>
              <p:cNvCxnSpPr/>
              <p:nvPr/>
            </p:nvCxnSpPr>
            <p:spPr>
              <a:xfrm>
                <a:off x="295275" y="985768"/>
                <a:ext cx="0" cy="1615545"/>
              </a:xfrm>
              <a:prstGeom prst="line">
                <a:avLst/>
              </a:prstGeom>
              <a:ln>
                <a:solidFill>
                  <a:srgbClr val="10428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H="1">
                <a:off x="285750" y="2594169"/>
                <a:ext cx="2358330" cy="0"/>
              </a:xfrm>
              <a:prstGeom prst="line">
                <a:avLst/>
              </a:prstGeom>
              <a:ln>
                <a:solidFill>
                  <a:srgbClr val="10428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TextBox 118"/>
            <p:cNvSpPr txBox="1"/>
            <p:nvPr/>
          </p:nvSpPr>
          <p:spPr>
            <a:xfrm rot="16200000">
              <a:off x="9258714" y="1859775"/>
              <a:ext cx="1398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Diffusion/Effusion</a:t>
              </a:r>
              <a:endParaRPr lang="en-US" sz="1100" b="1" dirty="0"/>
            </a:p>
          </p:txBody>
        </p:sp>
      </p:grpSp>
      <p:sp>
        <p:nvSpPr>
          <p:cNvPr id="68" name="Multiplication Sign 67"/>
          <p:cNvSpPr/>
          <p:nvPr/>
        </p:nvSpPr>
        <p:spPr>
          <a:xfrm>
            <a:off x="5707781" y="1804360"/>
            <a:ext cx="194168" cy="194168"/>
          </a:xfrm>
          <a:prstGeom prst="mathMultiply">
            <a:avLst/>
          </a:prstGeom>
          <a:solidFill>
            <a:srgbClr val="104282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Multiplication Sign 70"/>
          <p:cNvSpPr/>
          <p:nvPr/>
        </p:nvSpPr>
        <p:spPr>
          <a:xfrm>
            <a:off x="5444546" y="2215379"/>
            <a:ext cx="194168" cy="194168"/>
          </a:xfrm>
          <a:prstGeom prst="mathMultiply">
            <a:avLst/>
          </a:prstGeom>
          <a:solidFill>
            <a:srgbClr val="104282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5804865" y="1932707"/>
            <a:ext cx="0" cy="783754"/>
          </a:xfrm>
          <a:prstGeom prst="lin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cxnSpLocks/>
          </p:cNvCxnSpPr>
          <p:nvPr/>
        </p:nvCxnSpPr>
        <p:spPr>
          <a:xfrm>
            <a:off x="5541744" y="2339163"/>
            <a:ext cx="0" cy="370155"/>
          </a:xfrm>
          <a:prstGeom prst="lin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541744" y="2574025"/>
            <a:ext cx="254526" cy="0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6735446" y="963058"/>
            <a:ext cx="247165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Can we stabilize porous nanostructures at high temperatures?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Not found in the literature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Needed R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&amp;D</a:t>
            </a:r>
            <a:endParaRPr lang="en-US" sz="1400" dirty="0"/>
          </a:p>
        </p:txBody>
      </p:sp>
      <p:grpSp>
        <p:nvGrpSpPr>
          <p:cNvPr id="241" name="Group 240"/>
          <p:cNvGrpSpPr/>
          <p:nvPr/>
        </p:nvGrpSpPr>
        <p:grpSpPr>
          <a:xfrm>
            <a:off x="6668468" y="3150224"/>
            <a:ext cx="979755" cy="886619"/>
            <a:chOff x="6682757" y="3150224"/>
            <a:chExt cx="979755" cy="886619"/>
          </a:xfrm>
          <a:effectLst/>
        </p:grpSpPr>
        <p:cxnSp>
          <p:nvCxnSpPr>
            <p:cNvPr id="235" name="Straight Connector 234"/>
            <p:cNvCxnSpPr>
              <a:cxnSpLocks/>
            </p:cNvCxnSpPr>
            <p:nvPr/>
          </p:nvCxnSpPr>
          <p:spPr>
            <a:xfrm>
              <a:off x="7378429" y="3150224"/>
              <a:ext cx="11950" cy="555859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cxnSpLocks/>
            </p:cNvCxnSpPr>
            <p:nvPr/>
          </p:nvCxnSpPr>
          <p:spPr>
            <a:xfrm>
              <a:off x="6851628" y="3159033"/>
              <a:ext cx="11950" cy="555859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Arrow Connector 239"/>
            <p:cNvCxnSpPr/>
            <p:nvPr/>
          </p:nvCxnSpPr>
          <p:spPr>
            <a:xfrm>
              <a:off x="6888870" y="3655354"/>
              <a:ext cx="48140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6682757" y="3667511"/>
              <a:ext cx="97975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104282"/>
                  </a:solidFill>
                </a:rPr>
                <a:t>100 </a:t>
              </a:r>
              <a:r>
                <a:rPr lang="en-US" b="1" dirty="0">
                  <a:solidFill>
                    <a:srgbClr val="10428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nm</a:t>
              </a:r>
              <a:endParaRPr lang="en-US" b="1" dirty="0">
                <a:solidFill>
                  <a:srgbClr val="104282"/>
                </a:solidFill>
              </a:endParaRPr>
            </a:p>
          </p:txBody>
        </p:sp>
      </p:grpSp>
      <p:sp>
        <p:nvSpPr>
          <p:cNvPr id="242" name="TextBox 241"/>
          <p:cNvSpPr txBox="1"/>
          <p:nvPr/>
        </p:nvSpPr>
        <p:spPr>
          <a:xfrm>
            <a:off x="2232788" y="3108534"/>
            <a:ext cx="956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Same T!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3934570" y="1187874"/>
            <a:ext cx="19324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Nano materials sinter faster</a:t>
            </a:r>
          </a:p>
          <a:p>
            <a:pPr marL="285750" indent="-195263">
              <a:buFont typeface="Arial" panose="020B0604020202020204" pitchFamily="34" charset="0"/>
              <a:buChar char="•"/>
            </a:pPr>
            <a:r>
              <a:rPr lang="en-US" sz="1100" dirty="0"/>
              <a:t>Reduce operation temperature to stabilize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52885" y="3807414"/>
            <a:ext cx="3139230" cy="461665"/>
            <a:chOff x="4712656" y="6805704"/>
            <a:chExt cx="4185638" cy="615552"/>
          </a:xfrm>
        </p:grpSpPr>
        <p:sp>
          <p:nvSpPr>
            <p:cNvPr id="98" name="TextBox 97"/>
            <p:cNvSpPr txBox="1"/>
            <p:nvPr/>
          </p:nvSpPr>
          <p:spPr>
            <a:xfrm>
              <a:off x="4712656" y="6805704"/>
              <a:ext cx="1711628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Gill Sans MT" panose="020B0502020104020203" pitchFamily="34" charset="0"/>
                </a:rPr>
                <a:t>Diffusivity</a:t>
              </a:r>
            </a:p>
            <a:p>
              <a:pPr algn="ctr"/>
              <a:r>
                <a:rPr lang="en-US" sz="1200" dirty="0">
                  <a:latin typeface="Gill Sans MT" panose="020B0502020104020203" pitchFamily="34" charset="0"/>
                </a:rPr>
                <a:t>(rate of diffusion)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267079" y="6846936"/>
              <a:ext cx="163121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Gill Sans MT" panose="020B0502020104020203" pitchFamily="34" charset="0"/>
                </a:rPr>
                <a:t>Diffusion lengths</a:t>
              </a:r>
            </a:p>
          </p:txBody>
        </p:sp>
        <p:sp>
          <p:nvSpPr>
            <p:cNvPr id="101" name="Left-Right Arrow 21"/>
            <p:cNvSpPr/>
            <p:nvPr/>
          </p:nvSpPr>
          <p:spPr>
            <a:xfrm>
              <a:off x="6313873" y="6881801"/>
              <a:ext cx="903402" cy="319906"/>
            </a:xfrm>
            <a:prstGeom prst="leftRight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</p:grpSp>
      <p:sp>
        <p:nvSpPr>
          <p:cNvPr id="83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89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4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97531E-6 L -0.06354 0.0321 L -0.08958 -0.02963 L -0.12396 -0.06482 L -0.04861 -0.05371 L -0.01666 0.07963 L 0.05035 0.02099 L 0.07813 0.05185 L 0.1375 0.04876 L 0.09792 -0.03087 L 0.16042 -0.01111 L 0.10139 -0.10371 L 0.04202 -0.18334 L 0.03472 -0.11605 L 0.11181 -0.16667 L 0.11354 -0.22346 L 0.15035 -0.25371 " pathEditMode="relative" rAng="0" ptsTypes="AAAAAAAAAAAAAAAAA">
                                      <p:cBhvr>
                                        <p:cTn id="55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3" y="-870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000"/>
                            </p:stCondLst>
                            <p:childTnLst>
                              <p:par>
                                <p:cTn id="2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500"/>
                            </p:stCondLst>
                            <p:childTnLst>
                              <p:par>
                                <p:cTn id="2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500"/>
                            </p:stCondLst>
                            <p:childTnLst>
                              <p:par>
                                <p:cTn id="2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6" grpId="1" animBg="1"/>
      <p:bldP spid="17" grpId="0"/>
      <p:bldP spid="18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 animBg="1"/>
      <p:bldP spid="31" grpId="0"/>
      <p:bldGraphic spid="32" grpId="0">
        <p:bldAsOne/>
      </p:bldGraphic>
      <p:bldP spid="8" grpId="0" animBg="1"/>
      <p:bldP spid="9" grpId="0" animBg="1"/>
      <p:bldP spid="9" grpId="1" animBg="1"/>
      <p:bldP spid="14" grpId="0" animBg="1"/>
      <p:bldP spid="14" grpId="1" animBg="1"/>
      <p:bldP spid="55" grpId="0" animBg="1"/>
      <p:bldP spid="55" grpId="1" animBg="1"/>
      <p:bldP spid="12" grpId="0" animBg="1"/>
      <p:bldP spid="12" grpId="1" animBg="1"/>
      <p:bldP spid="12" grpId="2" animBg="1"/>
      <p:bldP spid="228" grpId="0"/>
      <p:bldP spid="228" grpId="1"/>
      <p:bldP spid="259" grpId="0" animBg="1"/>
      <p:bldP spid="259" grpId="1" animBg="1"/>
      <p:bldP spid="100" grpId="0" animBg="1"/>
      <p:bldP spid="100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261" grpId="0"/>
      <p:bldP spid="261" grpId="1"/>
      <p:bldP spid="262" grpId="0" animBg="1"/>
      <p:bldP spid="262" grpId="1" animBg="1"/>
      <p:bldP spid="263" grpId="0"/>
      <p:bldP spid="16" grpId="0"/>
      <p:bldP spid="68" grpId="0" animBg="1"/>
      <p:bldP spid="71" grpId="0" animBg="1"/>
      <p:bldP spid="71" grpId="1" animBg="1"/>
      <p:bldP spid="233" grpId="0"/>
      <p:bldP spid="242" grpId="0"/>
      <p:bldP spid="2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9467" y="2080092"/>
            <a:ext cx="2793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Electron microscope of the EN-MME-MM group, at CERN</a:t>
            </a:r>
            <a:endParaRPr lang="en-US" sz="2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0262" t="5382" r="7793" b="11850"/>
          <a:stretch/>
        </p:blipFill>
        <p:spPr>
          <a:xfrm rot="5400000">
            <a:off x="308413" y="1849760"/>
            <a:ext cx="2701294" cy="2706993"/>
          </a:xfrm>
          <a:prstGeom prst="rect">
            <a:avLst/>
          </a:prstGeom>
        </p:spPr>
      </p:pic>
      <p:sp>
        <p:nvSpPr>
          <p:cNvPr id="2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24" name="Image 10" descr="epfl2.pn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6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74311"/>
            <a:ext cx="501424" cy="273844"/>
          </a:xfrm>
        </p:spPr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565" y="904700"/>
            <a:ext cx="4280611" cy="89367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382" y="5286"/>
            <a:ext cx="7744850" cy="5808638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-3480391" y="-1176670"/>
            <a:ext cx="6875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Oval 231"/>
          <p:cNvSpPr/>
          <p:nvPr/>
        </p:nvSpPr>
        <p:spPr>
          <a:xfrm>
            <a:off x="705748" y="3481043"/>
            <a:ext cx="228664" cy="22989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032" y="3524"/>
            <a:ext cx="7747200" cy="581040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674126" y="45260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0.67 mm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5454" y="7048"/>
            <a:ext cx="7747200" cy="58104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7740389" y="452781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100 </a:t>
            </a:r>
            <a:r>
              <a:rPr lang="en-US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</a:rPr>
              <a:t>μ</a:t>
            </a:r>
            <a:r>
              <a:rPr lang="en-US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032" y="3524"/>
            <a:ext cx="7747200" cy="58104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869418" y="453004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 </a:t>
            </a:r>
            <a:r>
              <a:rPr lang="en-US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</a:rPr>
              <a:t>μ</a:t>
            </a:r>
            <a:r>
              <a:rPr lang="en-US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382" y="3524"/>
            <a:ext cx="7747200" cy="58104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794329" y="453004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2.0 </a:t>
            </a:r>
            <a:r>
              <a:rPr lang="en-US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</a:rPr>
              <a:t>μ</a:t>
            </a:r>
            <a:r>
              <a:rPr lang="en-US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610" y="0"/>
            <a:ext cx="7747200" cy="581040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7574255" y="4928696"/>
            <a:ext cx="13487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718855" y="451370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660 nm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24524" y="451109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200 nm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453" y="175120"/>
            <a:ext cx="8581547" cy="705332"/>
          </a:xfrm>
        </p:spPr>
        <p:txBody>
          <a:bodyPr>
            <a:noAutofit/>
          </a:bodyPr>
          <a:lstStyle/>
          <a:p>
            <a:r>
              <a:rPr lang="en-US" sz="3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What about the material microstructure?</a:t>
            </a:r>
            <a:endParaRPr lang="en-US" sz="3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8467" y="3831658"/>
            <a:ext cx="8746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317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 Feynman said: “There is plenty of room at the bottom”!</a:t>
            </a:r>
            <a:endParaRPr lang="en-US" sz="2400" b="1" dirty="0">
              <a:ln w="317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92275" y="458964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31 x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07018" y="45882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200 x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17214" y="460133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1 000 x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39362" y="460133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10 000 x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50424" y="460133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30 000 x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84948" y="460133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100 000 x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077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2" grpId="0" animBg="1"/>
      <p:bldP spid="46" grpId="0"/>
      <p:bldP spid="46" grpId="1"/>
      <p:bldP spid="43" grpId="0"/>
      <p:bldP spid="43" grpId="1"/>
      <p:bldP spid="40" grpId="0"/>
      <p:bldP spid="40" grpId="1"/>
      <p:bldP spid="39" grpId="0"/>
      <p:bldP spid="39" grpId="1"/>
      <p:bldP spid="36" grpId="0"/>
      <p:bldP spid="36" grpId="1"/>
      <p:bldP spid="22" grpId="0"/>
      <p:bldP spid="15" grpId="0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1" grpId="0"/>
      <p:bldP spid="31" grpId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3770376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Nanomaterials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0878" y="3695500"/>
            <a:ext cx="2319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Identifying suitable target nucleus </a:t>
            </a:r>
            <a:b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and chemical compound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99963" y="3695500"/>
            <a:ext cx="29663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Stabilizing microstructure at high temperature and high-power irradiation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00050" y="3944893"/>
            <a:ext cx="708671" cy="0"/>
          </a:xfrm>
          <a:prstGeom prst="straightConnector1">
            <a:avLst/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41687" y="3681720"/>
            <a:ext cx="1438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Engineering desired </a:t>
            </a:r>
            <a:b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microstructure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033291" y="3944893"/>
            <a:ext cx="708671" cy="0"/>
          </a:xfrm>
          <a:prstGeom prst="straightConnector1">
            <a:avLst/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7" idx="1"/>
          </p:cNvCxnSpPr>
          <p:nvPr/>
        </p:nvCxnSpPr>
        <p:spPr>
          <a:xfrm flipH="1">
            <a:off x="2842369" y="4434266"/>
            <a:ext cx="979852" cy="0"/>
          </a:xfrm>
          <a:prstGeom prst="straightConnector1">
            <a:avLst/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10800000" flipV="1">
            <a:off x="7278083" y="4186023"/>
            <a:ext cx="336087" cy="276294"/>
          </a:xfrm>
          <a:prstGeom prst="bentConnector3">
            <a:avLst>
              <a:gd name="adj1" fmla="val 3429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773938" y="4217832"/>
            <a:ext cx="1656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Studying diffusion and release properties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65381" y="4217832"/>
            <a:ext cx="1656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Post-irradiation material analysis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33850" y="4438899"/>
            <a:ext cx="999873" cy="0"/>
          </a:xfrm>
          <a:prstGeom prst="straightConnector1">
            <a:avLst/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22221" y="4295766"/>
            <a:ext cx="16563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Online tests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8" name="Elbow Connector 17"/>
          <p:cNvCxnSpPr/>
          <p:nvPr/>
        </p:nvCxnSpPr>
        <p:spPr>
          <a:xfrm rot="16200000" flipV="1">
            <a:off x="1205334" y="4086397"/>
            <a:ext cx="288000" cy="432000"/>
          </a:xfrm>
          <a:prstGeom prst="bentConnector3">
            <a:avLst>
              <a:gd name="adj1" fmla="val 690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004611" y="3971539"/>
            <a:ext cx="2809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2-5 years per material</a:t>
            </a:r>
            <a:endParaRPr lang="en-US" sz="2000" b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1" name="Footer Placeholder 4"/>
          <p:cNvSpPr txBox="1">
            <a:spLocks/>
          </p:cNvSpPr>
          <p:nvPr/>
        </p:nvSpPr>
        <p:spPr>
          <a:xfrm>
            <a:off x="1982182" y="4824257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22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2493702" y="880453"/>
            <a:ext cx="2156201" cy="1417611"/>
            <a:chOff x="2461205" y="3187391"/>
            <a:chExt cx="2874934" cy="1890148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0978"/>
            <a:stretch/>
          </p:blipFill>
          <p:spPr>
            <a:xfrm>
              <a:off x="2831361" y="3511560"/>
              <a:ext cx="2346974" cy="1565979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  <p:grpSp>
          <p:nvGrpSpPr>
            <p:cNvPr id="35" name="Group 34"/>
            <p:cNvGrpSpPr/>
            <p:nvPr/>
          </p:nvGrpSpPr>
          <p:grpSpPr>
            <a:xfrm>
              <a:off x="2461205" y="3187391"/>
              <a:ext cx="2874934" cy="1385535"/>
              <a:chOff x="2461205" y="3187391"/>
              <a:chExt cx="2874934" cy="1385535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2819352" y="3242046"/>
                <a:ext cx="2516787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b="1" dirty="0" err="1">
                    <a:cs typeface="Arial" panose="020B0604020202020204" pitchFamily="34" charset="0"/>
                  </a:rPr>
                  <a:t>TiC+CB</a:t>
                </a:r>
                <a:r>
                  <a:rPr lang="en-US" sz="1050" b="1" dirty="0">
                    <a:cs typeface="Arial" panose="020B0604020202020204" pitchFamily="34" charset="0"/>
                  </a:rPr>
                  <a:t> – J.P. Ramos, et al.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16200000">
                <a:off x="1953103" y="3695493"/>
                <a:ext cx="13855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Nov- 2014</a:t>
                </a: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4052928" y="2275373"/>
            <a:ext cx="2041035" cy="1431061"/>
            <a:chOff x="3680301" y="4543069"/>
            <a:chExt cx="2721378" cy="1908081"/>
          </a:xfrm>
        </p:grpSpPr>
        <p:sp>
          <p:nvSpPr>
            <p:cNvPr id="39" name="TextBox 38"/>
            <p:cNvSpPr txBox="1"/>
            <p:nvPr/>
          </p:nvSpPr>
          <p:spPr>
            <a:xfrm rot="16200000">
              <a:off x="3248002" y="5536866"/>
              <a:ext cx="1233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cs typeface="Arial" panose="020B0604020202020204" pitchFamily="34" charset="0"/>
                </a:rPr>
                <a:t>Nov- 2014</a:t>
              </a: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3763" y="4543069"/>
              <a:ext cx="2254172" cy="1690629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4048818" y="6235706"/>
              <a:ext cx="235286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>
                  <a:cs typeface="Arial" panose="020B0604020202020204" pitchFamily="34" charset="0"/>
                </a:rPr>
                <a:t>LaC</a:t>
              </a:r>
              <a:r>
                <a:rPr lang="en-US" sz="1050" b="1" baseline="-25000" dirty="0">
                  <a:cs typeface="Arial" panose="020B0604020202020204" pitchFamily="34" charset="0"/>
                </a:rPr>
                <a:t>2</a:t>
              </a:r>
              <a:r>
                <a:rPr lang="en-US" sz="1050" b="1" dirty="0">
                  <a:cs typeface="Arial" panose="020B0604020202020204" pitchFamily="34" charset="0"/>
                </a:rPr>
                <a:t> + 2C – J. </a:t>
              </a:r>
              <a:r>
                <a:rPr lang="en-US" sz="1050" b="1" dirty="0" err="1">
                  <a:cs typeface="Arial" panose="020B0604020202020204" pitchFamily="34" charset="0"/>
                </a:rPr>
                <a:t>Guillot</a:t>
              </a:r>
              <a:r>
                <a:rPr lang="en-US" sz="1050" b="1" dirty="0">
                  <a:cs typeface="Arial" panose="020B0604020202020204" pitchFamily="34" charset="0"/>
                </a:rPr>
                <a:t>, et al.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496939" y="825616"/>
            <a:ext cx="2312467" cy="1402638"/>
            <a:chOff x="5501483" y="3251204"/>
            <a:chExt cx="3083289" cy="1870183"/>
          </a:xfrm>
        </p:grpSpPr>
        <p:grpSp>
          <p:nvGrpSpPr>
            <p:cNvPr id="43" name="Group 42"/>
            <p:cNvGrpSpPr/>
            <p:nvPr/>
          </p:nvGrpSpPr>
          <p:grpSpPr>
            <a:xfrm>
              <a:off x="5501483" y="3251204"/>
              <a:ext cx="3083289" cy="1382607"/>
              <a:chOff x="5501483" y="3251204"/>
              <a:chExt cx="3083289" cy="1382607"/>
            </a:xfrm>
          </p:grpSpPr>
          <p:sp>
            <p:nvSpPr>
              <p:cNvPr id="45" name="TextBox 44"/>
              <p:cNvSpPr txBox="1"/>
              <p:nvPr/>
            </p:nvSpPr>
            <p:spPr>
              <a:xfrm rot="16200000">
                <a:off x="5029615" y="3792612"/>
                <a:ext cx="13130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Nov - 2014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784173" y="3251204"/>
                <a:ext cx="2800599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b="1" dirty="0">
                    <a:cs typeface="Arial" panose="020B0604020202020204" pitchFamily="34" charset="0"/>
                  </a:rPr>
                  <a:t>UC</a:t>
                </a:r>
                <a:r>
                  <a:rPr lang="en-US" sz="1050" b="1" baseline="-25000" dirty="0">
                    <a:cs typeface="Arial" panose="020B0604020202020204" pitchFamily="34" charset="0"/>
                  </a:rPr>
                  <a:t>2</a:t>
                </a:r>
                <a:r>
                  <a:rPr lang="en-US" sz="1050" b="1" dirty="0">
                    <a:cs typeface="Arial" panose="020B0604020202020204" pitchFamily="34" charset="0"/>
                  </a:rPr>
                  <a:t> + 2C – A. Gottberg, et al.</a:t>
                </a:r>
              </a:p>
            </p:txBody>
          </p:sp>
        </p:grp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97814" y="3477062"/>
              <a:ext cx="2453437" cy="1644325"/>
            </a:xfrm>
            <a:prstGeom prst="rect">
              <a:avLst/>
            </a:prstGeom>
          </p:spPr>
        </p:pic>
      </p:grpSp>
      <p:grpSp>
        <p:nvGrpSpPr>
          <p:cNvPr id="47" name="Group 46"/>
          <p:cNvGrpSpPr/>
          <p:nvPr/>
        </p:nvGrpSpPr>
        <p:grpSpPr>
          <a:xfrm>
            <a:off x="6797848" y="2312920"/>
            <a:ext cx="2110869" cy="1369903"/>
            <a:chOff x="6305293" y="4571917"/>
            <a:chExt cx="2814492" cy="1826536"/>
          </a:xfrm>
        </p:grpSpPr>
        <p:sp>
          <p:nvSpPr>
            <p:cNvPr id="48" name="TextBox 47"/>
            <p:cNvSpPr txBox="1"/>
            <p:nvPr/>
          </p:nvSpPr>
          <p:spPr>
            <a:xfrm rot="16200000">
              <a:off x="5863848" y="5451997"/>
              <a:ext cx="1252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cs typeface="Arial" panose="020B0604020202020204" pitchFamily="34" charset="0"/>
                </a:rPr>
                <a:t>Apr- 2015</a:t>
              </a: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7" cstate="hq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99069" l="639" r="100000">
                          <a14:foregroundMark x1="1916" y1="86034" x2="13921" y2="86034"/>
                          <a14:foregroundMark x1="12899" y1="87523" x2="12516" y2="91806"/>
                          <a14:foregroundMark x1="86973" y1="92179" x2="86973" y2="96648"/>
                          <a14:foregroundMark x1="86973" y1="92179" x2="98212" y2="92179"/>
                          <a14:foregroundMark x1="10856" y1="92737" x2="894" y2="9329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13583" y="4571917"/>
              <a:ext cx="2506202" cy="1718812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6631512" y="6183009"/>
              <a:ext cx="2488271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>
                  <a:cs typeface="Arial" panose="020B0604020202020204" pitchFamily="34" charset="0"/>
                </a:rPr>
                <a:t>MWCNT – C. </a:t>
              </a:r>
              <a:r>
                <a:rPr lang="en-US" sz="1050" b="1" dirty="0" err="1">
                  <a:cs typeface="Arial" panose="020B0604020202020204" pitchFamily="34" charset="0"/>
                </a:rPr>
                <a:t>Seiffert</a:t>
              </a:r>
              <a:r>
                <a:rPr lang="en-US" sz="1050" b="1" dirty="0">
                  <a:cs typeface="Arial" panose="020B0604020202020204" pitchFamily="34" charset="0"/>
                </a:rPr>
                <a:t>, et al.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2284" y="963173"/>
            <a:ext cx="2001091" cy="1293109"/>
            <a:chOff x="81442" y="1117061"/>
            <a:chExt cx="2001091" cy="1293109"/>
          </a:xfrm>
        </p:grpSpPr>
        <p:grpSp>
          <p:nvGrpSpPr>
            <p:cNvPr id="25" name="Group 24"/>
            <p:cNvGrpSpPr/>
            <p:nvPr/>
          </p:nvGrpSpPr>
          <p:grpSpPr>
            <a:xfrm>
              <a:off x="81442" y="1117061"/>
              <a:ext cx="1887487" cy="1150831"/>
              <a:chOff x="79418" y="3322669"/>
              <a:chExt cx="2516649" cy="1534441"/>
            </a:xfrm>
          </p:grpSpPr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561" y="3572185"/>
                <a:ext cx="1952290" cy="128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406996" y="3322669"/>
                <a:ext cx="2189071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b="1" dirty="0" err="1">
                    <a:cs typeface="Arial" panose="020B0604020202020204" pitchFamily="34" charset="0"/>
                  </a:rPr>
                  <a:t>SiC</a:t>
                </a:r>
                <a:r>
                  <a:rPr lang="en-US" sz="1050" b="1" dirty="0">
                    <a:cs typeface="Arial" panose="020B0604020202020204" pitchFamily="34" charset="0"/>
                  </a:rPr>
                  <a:t> - S. Fernandes, et al.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-148205" y="3550292"/>
                <a:ext cx="8245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2010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27126" y="2256282"/>
              <a:ext cx="1755407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b="1" dirty="0">
                  <a:cs typeface="Arial" panose="020B0604020202020204" pitchFamily="34" charset="0"/>
                </a:rPr>
                <a:t>*submicron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83449" y="2660224"/>
            <a:ext cx="841645" cy="45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 dirty="0">
                <a:cs typeface="Arial" panose="020B0604020202020204" pitchFamily="34" charset="0"/>
              </a:rPr>
              <a:t>*1</a:t>
            </a:r>
            <a:r>
              <a:rPr lang="en-US" sz="1000" b="1" baseline="30000" dirty="0">
                <a:cs typeface="Arial" panose="020B0604020202020204" pitchFamily="34" charset="0"/>
              </a:rPr>
              <a:t>st</a:t>
            </a:r>
            <a:r>
              <a:rPr lang="en-US" sz="1000" b="1" dirty="0">
                <a:cs typeface="Arial" panose="020B0604020202020204" pitchFamily="34" charset="0"/>
              </a:rPr>
              <a:t> nanomaterial at ISOLDE</a:t>
            </a:r>
          </a:p>
        </p:txBody>
      </p:sp>
      <p:sp>
        <p:nvSpPr>
          <p:cNvPr id="5" name="Rectangle 4"/>
          <p:cNvSpPr/>
          <p:nvPr/>
        </p:nvSpPr>
        <p:spPr>
          <a:xfrm>
            <a:off x="6682049" y="271462"/>
            <a:ext cx="2254712" cy="4248805"/>
          </a:xfrm>
          <a:prstGeom prst="rect">
            <a:avLst/>
          </a:prstGeom>
          <a:noFill/>
          <a:ln w="19050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104282"/>
                </a:solidFill>
              </a:rPr>
              <a:t>Reactive sintering and microstructure stabilization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446552" y="806038"/>
            <a:ext cx="2254712" cy="2080037"/>
          </a:xfrm>
          <a:prstGeom prst="rect">
            <a:avLst/>
          </a:prstGeom>
          <a:noFill/>
          <a:ln w="19050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104282"/>
                </a:solidFill>
              </a:rPr>
              <a:t>Microstructure stabilization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444227" y="3050917"/>
            <a:ext cx="2264730" cy="1890672"/>
          </a:xfrm>
          <a:prstGeom prst="rect">
            <a:avLst/>
          </a:prstGeom>
          <a:noFill/>
          <a:ln w="19050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104282"/>
                </a:solidFill>
              </a:rPr>
              <a:t>Synthesis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11055" y="800180"/>
            <a:ext cx="2254712" cy="3720088"/>
          </a:xfrm>
          <a:prstGeom prst="rect">
            <a:avLst/>
          </a:prstGeom>
          <a:noFill/>
          <a:ln w="19050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104282"/>
                </a:solidFill>
              </a:rPr>
              <a:t>Acquired and tested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55329" y="4356993"/>
            <a:ext cx="1172817" cy="5721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903632" y="2171814"/>
            <a:ext cx="2001399" cy="1495928"/>
            <a:chOff x="1073011" y="4426104"/>
            <a:chExt cx="2668532" cy="1994570"/>
          </a:xfrm>
        </p:grpSpPr>
        <p:sp>
          <p:nvSpPr>
            <p:cNvPr id="30" name="TextBox 29"/>
            <p:cNvSpPr txBox="1"/>
            <p:nvPr/>
          </p:nvSpPr>
          <p:spPr>
            <a:xfrm rot="16200000">
              <a:off x="878814" y="5708448"/>
              <a:ext cx="757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cs typeface="Arial" panose="020B0604020202020204" pitchFamily="34" charset="0"/>
                </a:rPr>
                <a:t>2011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01001" y="6205230"/>
              <a:ext cx="234054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 err="1">
                  <a:cs typeface="Arial" panose="020B0604020202020204" pitchFamily="34" charset="0"/>
                </a:rPr>
                <a:t>CaO</a:t>
              </a:r>
              <a:r>
                <a:rPr lang="en-US" sz="1050" b="1" dirty="0">
                  <a:cs typeface="Arial" panose="020B0604020202020204" pitchFamily="34" charset="0"/>
                </a:rPr>
                <a:t> – J.P. Ramos, et al.</a:t>
              </a:r>
            </a:p>
          </p:txBody>
        </p:sp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1002" y="4426104"/>
              <a:ext cx="2039352" cy="1780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87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0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95062E-6 L -0.71197 0.10987 " pathEditMode="relative" rAng="0" ptsTypes="AA">
                                      <p:cBhvr>
                                        <p:cTn id="17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08" y="5494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58025E-6 L 0.13073 0.0642 " pathEditMode="relative" rAng="0" ptsTypes="AA">
                                      <p:cBhvr>
                                        <p:cTn id="17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28" y="321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0.29913 0.11482 " pathEditMode="relative" rAng="0" ptsTypes="AA">
                                      <p:cBhvr>
                                        <p:cTn id="17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48" y="5741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6.17284E-7 L 0.11146 0.09661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73" y="4815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9259E-6 L 0.29861 0.2429 " pathEditMode="relative" rAng="0" ptsTypes="AA">
                                      <p:cBhvr>
                                        <p:cTn id="1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1" y="1213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03298 0.04815 " pathEditMode="relative" rAng="0" ptsTypes="AA">
                                      <p:cBhvr>
                                        <p:cTn id="18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00"/>
                            </p:stCondLst>
                            <p:childTnLst>
                              <p:par>
                                <p:cTn id="1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8" grpId="0"/>
      <p:bldP spid="8" grpId="1"/>
      <p:bldP spid="8" grpId="2"/>
      <p:bldP spid="10" grpId="0"/>
      <p:bldP spid="10" grpId="1"/>
      <p:bldP spid="10" grpId="2"/>
      <p:bldP spid="14" grpId="0"/>
      <p:bldP spid="14" grpId="1"/>
      <p:bldP spid="14" grpId="2"/>
      <p:bldP spid="15" grpId="0"/>
      <p:bldP spid="15" grpId="1"/>
      <p:bldP spid="15" grpId="2"/>
      <p:bldP spid="17" grpId="0"/>
      <p:bldP spid="17" grpId="1"/>
      <p:bldP spid="17" grpId="2"/>
      <p:bldP spid="19" grpId="0"/>
      <p:bldP spid="19" grpId="1"/>
      <p:bldP spid="52" grpId="0"/>
      <p:bldP spid="52" grpId="1"/>
      <p:bldP spid="5" grpId="0" animBg="1"/>
      <p:bldP spid="54" grpId="0" animBg="1"/>
      <p:bldP spid="58" grpId="0" animBg="1"/>
      <p:bldP spid="59" grpId="0" animBg="1"/>
      <p:bldP spid="6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TiC</a:t>
            </a:r>
            <a:r>
              <a:rPr lang="en-US" dirty="0" smtClean="0"/>
              <a:t> nanocomposite – from A to 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-125357" y="7933659"/>
            <a:ext cx="10743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>
                <a:solidFill>
                  <a:srgbClr val="222B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Mixture done in isopropanol with 5 wt.% pyrrolidone as dispersant </a:t>
            </a:r>
            <a:endParaRPr lang="pt-PT" sz="2800" baseline="30000" dirty="0">
              <a:solidFill>
                <a:srgbClr val="222B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30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32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39325" y="899581"/>
            <a:ext cx="1280478" cy="1610407"/>
            <a:chOff x="235920" y="2678661"/>
            <a:chExt cx="1525849" cy="191900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020" r="50757" b="50999"/>
            <a:stretch/>
          </p:blipFill>
          <p:spPr>
            <a:xfrm>
              <a:off x="250920" y="2678661"/>
              <a:ext cx="1510849" cy="145401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35920" y="4065869"/>
              <a:ext cx="1317990" cy="531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rgbClr val="104282"/>
                  </a:solidFill>
                </a:rPr>
                <a:t>TiC</a:t>
              </a:r>
              <a:endParaRPr lang="en-US" sz="1200" b="1" dirty="0">
                <a:solidFill>
                  <a:srgbClr val="104282"/>
                </a:solidFill>
              </a:endParaRPr>
            </a:p>
            <a:p>
              <a:pPr algn="ctr"/>
              <a:r>
                <a:rPr lang="en-US" sz="1100" b="1" dirty="0">
                  <a:solidFill>
                    <a:srgbClr val="104282"/>
                  </a:solidFill>
                </a:rPr>
                <a:t>(80 – 120 nm)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129531" y="921344"/>
            <a:ext cx="1301714" cy="1677333"/>
            <a:chOff x="2945779" y="2661011"/>
            <a:chExt cx="1551154" cy="199875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319" r="-1" b="51163"/>
            <a:stretch/>
          </p:blipFill>
          <p:spPr>
            <a:xfrm>
              <a:off x="2945779" y="2661011"/>
              <a:ext cx="1551154" cy="146810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130384" y="4109631"/>
              <a:ext cx="974573" cy="55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104282"/>
                  </a:solidFill>
                </a:rPr>
                <a:t>Graphite</a:t>
              </a:r>
            </a:p>
            <a:p>
              <a:r>
                <a:rPr lang="en-US" sz="1200" b="1" dirty="0">
                  <a:solidFill>
                    <a:srgbClr val="104282"/>
                  </a:solidFill>
                </a:rPr>
                <a:t>(~16 µm)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073499" y="913308"/>
            <a:ext cx="1286456" cy="1854154"/>
            <a:chOff x="5285305" y="2661011"/>
            <a:chExt cx="1532972" cy="220945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290" t="51098" r="50829" b="476"/>
            <a:stretch/>
          </p:blipFill>
          <p:spPr>
            <a:xfrm>
              <a:off x="5285305" y="2661011"/>
              <a:ext cx="1532972" cy="1472763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331307" y="4100283"/>
              <a:ext cx="1400542" cy="770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04282"/>
                  </a:solidFill>
                </a:rPr>
                <a:t>Carbon Black</a:t>
              </a:r>
            </a:p>
            <a:p>
              <a:pPr algn="ctr"/>
              <a:r>
                <a:rPr lang="en-US" sz="1200" b="1" dirty="0">
                  <a:solidFill>
                    <a:srgbClr val="104282"/>
                  </a:solidFill>
                </a:rPr>
                <a:t>(~40 nm)</a:t>
              </a:r>
            </a:p>
            <a:p>
              <a:pPr algn="ctr"/>
              <a:endParaRPr lang="en-US" sz="1200" b="1" dirty="0">
                <a:solidFill>
                  <a:srgbClr val="104282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870875" y="917873"/>
            <a:ext cx="1479893" cy="1650239"/>
            <a:chOff x="6645886" y="2684471"/>
            <a:chExt cx="1763476" cy="196646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943" t="51349"/>
            <a:stretch/>
          </p:blipFill>
          <p:spPr>
            <a:xfrm>
              <a:off x="6768457" y="2684471"/>
              <a:ext cx="1476266" cy="1460323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645886" y="4100805"/>
              <a:ext cx="1763476" cy="55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104282"/>
                  </a:solidFill>
                  <a:cs typeface="Arial" panose="020B0604020202020204" pitchFamily="34" charset="0"/>
                </a:rPr>
                <a:t>C Nanotubes</a:t>
              </a:r>
            </a:p>
            <a:p>
              <a:pPr algn="ctr"/>
              <a:r>
                <a:rPr lang="en-US" sz="1200" b="1" dirty="0" smtClean="0">
                  <a:solidFill>
                    <a:srgbClr val="104282"/>
                  </a:solidFill>
                  <a:cs typeface="Arial" panose="020B0604020202020204" pitchFamily="34" charset="0"/>
                </a:rPr>
                <a:t>(~10 nm x 1.5 </a:t>
              </a:r>
              <a:r>
                <a:rPr lang="en-US" sz="1200" b="1" dirty="0" err="1" smtClean="0">
                  <a:solidFill>
                    <a:srgbClr val="104282"/>
                  </a:solidFill>
                  <a:cs typeface="Arial" panose="020B0604020202020204" pitchFamily="34" charset="0"/>
                </a:rPr>
                <a:t>μm</a:t>
              </a:r>
              <a:r>
                <a:rPr lang="en-US" sz="1200" b="1" dirty="0" smtClean="0">
                  <a:solidFill>
                    <a:srgbClr val="104282"/>
                  </a:solidFill>
                  <a:cs typeface="Arial" panose="020B0604020202020204" pitchFamily="34" charset="0"/>
                </a:rPr>
                <a:t>)</a:t>
              </a:r>
              <a:endParaRPr lang="en-US" sz="1200" b="1" dirty="0">
                <a:solidFill>
                  <a:srgbClr val="104282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09867" y="1079971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1042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59718" y="113478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1042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45246" y="1173340"/>
            <a:ext cx="707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042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  <p:sp>
        <p:nvSpPr>
          <p:cNvPr id="3" name="Rectangle 2"/>
          <p:cNvSpPr/>
          <p:nvPr/>
        </p:nvSpPr>
        <p:spPr>
          <a:xfrm>
            <a:off x="2037787" y="859510"/>
            <a:ext cx="5376940" cy="1729596"/>
          </a:xfrm>
          <a:prstGeom prst="rect">
            <a:avLst/>
          </a:prstGeom>
          <a:noFill/>
          <a:ln w="28575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6428" y="3023625"/>
            <a:ext cx="1830631" cy="137297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094" y="3589858"/>
            <a:ext cx="586906" cy="80872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9003" y="2869001"/>
            <a:ext cx="1570501" cy="152850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394" y="2780702"/>
            <a:ext cx="1200297" cy="161006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35190" y="2963663"/>
            <a:ext cx="1360262" cy="1497661"/>
          </a:xfrm>
          <a:prstGeom prst="rect">
            <a:avLst/>
          </a:prstGeom>
        </p:spPr>
      </p:pic>
      <p:pic>
        <p:nvPicPr>
          <p:cNvPr id="45" name="Content Placeholder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911" y="2872795"/>
            <a:ext cx="2079375" cy="152363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0641" y="3458156"/>
            <a:ext cx="1105650" cy="935536"/>
          </a:xfrm>
          <a:prstGeom prst="rect">
            <a:avLst/>
          </a:prstGeom>
        </p:spPr>
      </p:pic>
      <p:graphicFrame>
        <p:nvGraphicFramePr>
          <p:cNvPr id="47" name="Diagram 46"/>
          <p:cNvGraphicFramePr/>
          <p:nvPr>
            <p:extLst>
              <p:ext uri="{D42A27DB-BD31-4B8C-83A1-F6EECF244321}">
                <p14:modId xmlns:p14="http://schemas.microsoft.com/office/powerpoint/2010/main" val="3199025036"/>
              </p:ext>
            </p:extLst>
          </p:nvPr>
        </p:nvGraphicFramePr>
        <p:xfrm>
          <a:off x="606595" y="2565905"/>
          <a:ext cx="7505263" cy="725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7589027" y="826210"/>
            <a:ext cx="1398282" cy="1676075"/>
            <a:chOff x="7592311" y="832197"/>
            <a:chExt cx="1398282" cy="1676075"/>
          </a:xfrm>
        </p:grpSpPr>
        <p:sp>
          <p:nvSpPr>
            <p:cNvPr id="5" name="Oval 4"/>
            <p:cNvSpPr/>
            <p:nvPr/>
          </p:nvSpPr>
          <p:spPr>
            <a:xfrm>
              <a:off x="8000002" y="1073569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8294888" y="1305257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7592311" y="1209423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8631557" y="1137469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8419097" y="832197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8513465" y="1595457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7696227" y="866680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8028507" y="1792432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553820" y="1963844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7778701" y="1538394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7624340" y="1995598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56570" y="2149236"/>
              <a:ext cx="359036" cy="35903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TiC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4" name="Oval 73"/>
          <p:cNvSpPr/>
          <p:nvPr/>
        </p:nvSpPr>
        <p:spPr>
          <a:xfrm>
            <a:off x="8290549" y="1298069"/>
            <a:ext cx="359036" cy="35903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7775417" y="1534570"/>
            <a:ext cx="359036" cy="35903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8551862" y="1957941"/>
            <a:ext cx="359036" cy="35903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7691279" y="859089"/>
            <a:ext cx="359036" cy="35903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427" t="75690" r="-2890" b="291"/>
          <a:stretch/>
        </p:blipFill>
        <p:spPr>
          <a:xfrm>
            <a:off x="251912" y="888325"/>
            <a:ext cx="1316615" cy="12234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317360" y="1307174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04282"/>
                </a:solidFill>
              </a:rPr>
              <a:t>1800 °C</a:t>
            </a:r>
            <a:endParaRPr lang="en-US" sz="1600" dirty="0">
              <a:solidFill>
                <a:srgbClr val="10428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557" y="4364265"/>
            <a:ext cx="1837866" cy="676842"/>
          </a:xfrm>
          <a:prstGeom prst="rect">
            <a:avLst/>
          </a:prstGeom>
        </p:spPr>
      </p:pic>
      <p:sp>
        <p:nvSpPr>
          <p:cNvPr id="54" name="Date Placeholder 3"/>
          <p:cNvSpPr txBox="1">
            <a:spLocks/>
          </p:cNvSpPr>
          <p:nvPr/>
        </p:nvSpPr>
        <p:spPr>
          <a:xfrm>
            <a:off x="4935034" y="4923974"/>
            <a:ext cx="3714551" cy="21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/>
              <a:t>J.P. Ramos, PhD Thesis, EPFL/CERN (2017)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96964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" grpId="0" animBg="1"/>
      <p:bldGraphic spid="47" grpId="0">
        <p:bldAsOne/>
      </p:bldGraphic>
      <p:bldP spid="74" grpId="0" animBg="1"/>
      <p:bldP spid="76" grpId="0" animBg="1"/>
      <p:bldP spid="77" grpId="0" animBg="1"/>
      <p:bldP spid="78" grpId="0" animBg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29" y="4616450"/>
            <a:ext cx="8481236" cy="226402"/>
          </a:xfrm>
        </p:spPr>
        <p:txBody>
          <a:bodyPr/>
          <a:lstStyle/>
          <a:p>
            <a:r>
              <a:rPr lang="en-US" sz="1800" b="1" dirty="0" smtClean="0"/>
              <a:t>Nanostructured materials for particle beams: the example of ISOLDE targets</a:t>
            </a:r>
            <a:endParaRPr lang="en-US" sz="18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36123" y="4163031"/>
            <a:ext cx="3989178" cy="43279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1400" kern="1200">
                <a:solidFill>
                  <a:schemeClr val="tx1"/>
                </a:solidFill>
                <a:latin typeface="Optima"/>
                <a:ea typeface="+mj-ea"/>
                <a:cs typeface="Optima"/>
              </a:defRPr>
            </a:lvl1pPr>
          </a:lstStyle>
          <a:p>
            <a:pPr algn="r"/>
            <a:r>
              <a:rPr lang="en-US" dirty="0" smtClean="0"/>
              <a:t>Accelerators and Technology Sector Seminar</a:t>
            </a:r>
          </a:p>
          <a:p>
            <a:pPr algn="r"/>
            <a:r>
              <a:rPr lang="en-US" dirty="0" smtClean="0"/>
              <a:t>PhD Public Defense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5572" y="3236934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1400" kern="1200">
                <a:solidFill>
                  <a:schemeClr val="tx1"/>
                </a:solidFill>
                <a:latin typeface="Optima"/>
                <a:ea typeface="+mj-ea"/>
                <a:cs typeface="Optima"/>
              </a:defRPr>
            </a:lvl1pPr>
          </a:lstStyle>
          <a:p>
            <a:pPr algn="l"/>
            <a:r>
              <a:rPr lang="en-US" sz="1800" b="1" dirty="0" smtClean="0"/>
              <a:t>João Pedro Ramos</a:t>
            </a:r>
            <a:endParaRPr lang="en-US" sz="1800" b="1" dirty="0"/>
          </a:p>
        </p:txBody>
      </p:sp>
      <p:pic>
        <p:nvPicPr>
          <p:cNvPr id="12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224" y="3615992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986" y="3644949"/>
            <a:ext cx="428690" cy="380229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13103" y="4160715"/>
            <a:ext cx="1873522" cy="43279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1400" kern="1200">
                <a:solidFill>
                  <a:schemeClr val="tx1"/>
                </a:solidFill>
                <a:latin typeface="Optima"/>
                <a:ea typeface="+mj-ea"/>
                <a:cs typeface="Optima"/>
              </a:defRPr>
            </a:lvl1pPr>
          </a:lstStyle>
          <a:p>
            <a:pPr algn="r"/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of January, 2017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152899" y="3553042"/>
            <a:ext cx="4543425" cy="43279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1400" kern="1200">
                <a:solidFill>
                  <a:schemeClr val="tx1"/>
                </a:solidFill>
                <a:latin typeface="Optima"/>
                <a:ea typeface="+mj-ea"/>
                <a:cs typeface="Optima"/>
              </a:defRPr>
            </a:lvl1pPr>
          </a:lstStyle>
          <a:p>
            <a:pPr algn="r"/>
            <a:r>
              <a:rPr lang="en-US" dirty="0" smtClean="0"/>
              <a:t>PhD supervisors: Prof. Paul Bowen, Dr. Thierry </a:t>
            </a:r>
            <a:r>
              <a:rPr lang="en-US" dirty="0" err="1" smtClean="0"/>
              <a:t>Stora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63890" y="3439073"/>
            <a:ext cx="2240947" cy="1831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1400" kern="1200">
                <a:solidFill>
                  <a:schemeClr val="tx1"/>
                </a:solidFill>
                <a:latin typeface="Optima"/>
                <a:ea typeface="+mj-ea"/>
                <a:cs typeface="Optima"/>
              </a:defRPr>
            </a:lvl1pPr>
          </a:lstStyle>
          <a:p>
            <a:pPr algn="l"/>
            <a:r>
              <a:rPr lang="en-US" sz="1120" dirty="0" smtClean="0"/>
              <a:t>http://www.joaopedroramos.com</a:t>
            </a:r>
            <a:endParaRPr lang="en-US" sz="1120" dirty="0"/>
          </a:p>
        </p:txBody>
      </p:sp>
    </p:spTree>
    <p:extLst>
      <p:ext uri="{BB962C8B-B14F-4D97-AF65-F5344CB8AC3E}">
        <p14:creationId xmlns:p14="http://schemas.microsoft.com/office/powerpoint/2010/main" val="366513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61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64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9782" y="482602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75420" y="17416"/>
            <a:ext cx="7503128" cy="5177059"/>
            <a:chOff x="15155114" y="12907618"/>
            <a:chExt cx="14541075" cy="10033149"/>
          </a:xfrm>
        </p:grpSpPr>
        <p:grpSp>
          <p:nvGrpSpPr>
            <p:cNvPr id="8" name="Group 7"/>
            <p:cNvGrpSpPr/>
            <p:nvPr/>
          </p:nvGrpSpPr>
          <p:grpSpPr>
            <a:xfrm>
              <a:off x="15155114" y="12945121"/>
              <a:ext cx="14541075" cy="9995646"/>
              <a:chOff x="4823011" y="13049845"/>
              <a:chExt cx="14541075" cy="999564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3011" y="13049845"/>
                <a:ext cx="11019214" cy="9995644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950932" y="13609320"/>
                <a:ext cx="3413154" cy="9436171"/>
              </a:xfrm>
              <a:prstGeom prst="rect">
                <a:avLst/>
              </a:prstGeom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27223826" y="12907618"/>
              <a:ext cx="1369927" cy="6683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TiCm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17378" y="307051"/>
            <a:ext cx="1760906" cy="4862081"/>
            <a:chOff x="6816511" y="1171575"/>
            <a:chExt cx="1890603" cy="5220189"/>
          </a:xfrm>
        </p:grpSpPr>
        <p:sp>
          <p:nvSpPr>
            <p:cNvPr id="13" name="TextBox 12"/>
            <p:cNvSpPr txBox="1"/>
            <p:nvPr/>
          </p:nvSpPr>
          <p:spPr>
            <a:xfrm>
              <a:off x="7774677" y="1171575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29.1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18481" y="2147762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48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74677" y="2491472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2.3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18481" y="3467660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107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774677" y="3819073"/>
              <a:ext cx="932437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0.3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18894" y="4795262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122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74677" y="5140182"/>
              <a:ext cx="930053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0.1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16511" y="6116371"/>
              <a:ext cx="630455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277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68927" y="307284"/>
            <a:ext cx="1760906" cy="4862082"/>
            <a:chOff x="6816511" y="1171575"/>
            <a:chExt cx="1890603" cy="5220190"/>
          </a:xfrm>
        </p:grpSpPr>
        <p:sp>
          <p:nvSpPr>
            <p:cNvPr id="22" name="TextBox 21"/>
            <p:cNvSpPr txBox="1"/>
            <p:nvPr/>
          </p:nvSpPr>
          <p:spPr>
            <a:xfrm>
              <a:off x="7774677" y="1171575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32.8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18481" y="2147762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43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74677" y="2491474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13.0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18481" y="3467660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59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74677" y="3819077"/>
              <a:ext cx="932437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10.2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18894" y="4795259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64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74677" y="5140186"/>
              <a:ext cx="930053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7.7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16511" y="6116372"/>
              <a:ext cx="630455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134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674822" y="304533"/>
            <a:ext cx="1760906" cy="4862081"/>
            <a:chOff x="6816511" y="1171575"/>
            <a:chExt cx="1890603" cy="5220189"/>
          </a:xfrm>
        </p:grpSpPr>
        <p:sp>
          <p:nvSpPr>
            <p:cNvPr id="31" name="TextBox 30"/>
            <p:cNvSpPr txBox="1"/>
            <p:nvPr/>
          </p:nvSpPr>
          <p:spPr>
            <a:xfrm>
              <a:off x="7774677" y="1171575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36.6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818481" y="2147762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43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774677" y="2491472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22.1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818481" y="3467660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52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774677" y="3819073"/>
              <a:ext cx="932437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19.7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818894" y="4795262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58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74677" y="5140182"/>
              <a:ext cx="930053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16.7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816511" y="6116371"/>
              <a:ext cx="630455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76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500379" y="306336"/>
            <a:ext cx="1760906" cy="4862081"/>
            <a:chOff x="6816511" y="1171575"/>
            <a:chExt cx="1890603" cy="5220189"/>
          </a:xfrm>
        </p:grpSpPr>
        <p:sp>
          <p:nvSpPr>
            <p:cNvPr id="40" name="TextBox 39"/>
            <p:cNvSpPr txBox="1"/>
            <p:nvPr/>
          </p:nvSpPr>
          <p:spPr>
            <a:xfrm>
              <a:off x="7774677" y="1171575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49.4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818481" y="2147762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46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774677" y="2491472"/>
              <a:ext cx="932022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23.0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18481" y="3467660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52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774677" y="3819073"/>
              <a:ext cx="932437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17.4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8894" y="4795262"/>
              <a:ext cx="629671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47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774677" y="5140182"/>
              <a:ext cx="930053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r"/>
              <a:r>
                <a:rPr lang="en-US" sz="1400" dirty="0">
                  <a:latin typeface="Arial Narrow" panose="020B0606020202030204" pitchFamily="34" charset="0"/>
                </a:rPr>
                <a:t>12.0 m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2</a:t>
              </a:r>
              <a:r>
                <a:rPr lang="en-US" sz="1400" dirty="0">
                  <a:latin typeface="Arial Narrow" panose="020B0606020202030204" pitchFamily="34" charset="0"/>
                </a:rPr>
                <a:t> g</a:t>
              </a:r>
              <a:r>
                <a:rPr lang="en-US" sz="1400" baseline="30000" dirty="0">
                  <a:latin typeface="Arial Narrow" panose="020B0606020202030204" pitchFamily="34" charset="0"/>
                </a:rPr>
                <a:t>-1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816511" y="6116371"/>
              <a:ext cx="630455" cy="275393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r>
                <a:rPr lang="en-US" sz="1400" dirty="0">
                  <a:latin typeface="Arial Narrow" panose="020B0606020202030204" pitchFamily="34" charset="0"/>
                </a:rPr>
                <a:t>138 nm</a:t>
              </a:r>
              <a:endParaRPr lang="en-US" sz="1400" baseline="30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811210" y="-14292"/>
            <a:ext cx="1838846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50 vol.% Graphite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56961" y="-14292"/>
            <a:ext cx="1838846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50 vol.% C Black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461696" y="-14292"/>
            <a:ext cx="1838846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75 vol.% CNT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266429" y="-14292"/>
            <a:ext cx="1838846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222BA0"/>
                </a:solidFill>
                <a:latin typeface="Arial Narrow" panose="020B0606020202030204" pitchFamily="34" charset="0"/>
              </a:rPr>
              <a:t>TiC</a:t>
            </a:r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 milled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1034926" y="738688"/>
            <a:ext cx="1278300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as produced</a:t>
            </a:r>
          </a:p>
        </p:txBody>
      </p:sp>
      <p:sp>
        <p:nvSpPr>
          <p:cNvPr id="53" name="TextBox 52"/>
          <p:cNvSpPr txBox="1"/>
          <p:nvPr/>
        </p:nvSpPr>
        <p:spPr>
          <a:xfrm rot="16200000">
            <a:off x="1101336" y="1966816"/>
            <a:ext cx="1139982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1500 ºC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1101336" y="3181164"/>
            <a:ext cx="1139982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1650 ºC</a:t>
            </a:r>
          </a:p>
        </p:txBody>
      </p:sp>
      <p:sp>
        <p:nvSpPr>
          <p:cNvPr id="55" name="TextBox 54"/>
          <p:cNvSpPr txBox="1"/>
          <p:nvPr/>
        </p:nvSpPr>
        <p:spPr>
          <a:xfrm rot="16200000">
            <a:off x="1101336" y="4452042"/>
            <a:ext cx="1139982" cy="34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22BA0"/>
                </a:solidFill>
                <a:latin typeface="Arial Narrow" panose="020B0606020202030204" pitchFamily="34" charset="0"/>
              </a:rPr>
              <a:t>1800 ºC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294172" y="1520942"/>
            <a:ext cx="1811103" cy="1229408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58" name="Rectangle 57"/>
          <p:cNvSpPr/>
          <p:nvPr/>
        </p:nvSpPr>
        <p:spPr>
          <a:xfrm>
            <a:off x="3660782" y="3984361"/>
            <a:ext cx="1811103" cy="1229408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59" name="Rectangle 58"/>
          <p:cNvSpPr/>
          <p:nvPr/>
        </p:nvSpPr>
        <p:spPr>
          <a:xfrm>
            <a:off x="5477029" y="1531793"/>
            <a:ext cx="1811103" cy="1229408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46250" y="3194390"/>
            <a:ext cx="157539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00B050"/>
                </a:solidFill>
                <a:latin typeface="Arial Narrow" panose="020B0606020202030204" pitchFamily="34" charset="0"/>
              </a:rPr>
              <a:t>TiC</a:t>
            </a:r>
            <a:r>
              <a:rPr lang="en-US" sz="2000" b="1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 crystallite &lt; 100 nm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for isotope release</a:t>
            </a:r>
            <a:endParaRPr lang="en-US" sz="2000" b="1" dirty="0">
              <a:solidFill>
                <a:srgbClr val="00B05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59079" y="3987821"/>
            <a:ext cx="7835900" cy="1220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1480138" y="2772941"/>
            <a:ext cx="7835900" cy="1220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1586489" y="1554903"/>
            <a:ext cx="7835900" cy="1220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50479" y="291865"/>
            <a:ext cx="15598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29348C"/>
                </a:solidFill>
              </a:rPr>
              <a:t>Carbon very successfully hinders the sintering of </a:t>
            </a:r>
            <a:r>
              <a:rPr lang="en-US" sz="1600" dirty="0" err="1" smtClean="0">
                <a:solidFill>
                  <a:srgbClr val="29348C"/>
                </a:solidFill>
              </a:rPr>
              <a:t>TiC</a:t>
            </a:r>
            <a:endParaRPr lang="en-US" sz="1600" dirty="0">
              <a:solidFill>
                <a:srgbClr val="29348C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7314" y="1793610"/>
            <a:ext cx="14028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29348C"/>
                </a:solidFill>
              </a:rPr>
              <a:t>In most cases </a:t>
            </a:r>
            <a:r>
              <a:rPr lang="en-US" sz="1400" dirty="0" err="1" smtClean="0">
                <a:solidFill>
                  <a:srgbClr val="29348C"/>
                </a:solidFill>
              </a:rPr>
              <a:t>nanometric</a:t>
            </a:r>
            <a:r>
              <a:rPr lang="en-US" sz="1400" dirty="0" smtClean="0">
                <a:solidFill>
                  <a:srgbClr val="29348C"/>
                </a:solidFill>
              </a:rPr>
              <a:t> </a:t>
            </a:r>
            <a:r>
              <a:rPr lang="en-US" sz="1400" dirty="0" err="1" smtClean="0">
                <a:solidFill>
                  <a:srgbClr val="29348C"/>
                </a:solidFill>
              </a:rPr>
              <a:t>TiC</a:t>
            </a:r>
            <a:r>
              <a:rPr lang="en-US" sz="1400" dirty="0" smtClean="0">
                <a:solidFill>
                  <a:srgbClr val="29348C"/>
                </a:solidFill>
              </a:rPr>
              <a:t> is stable at high temperatures</a:t>
            </a:r>
            <a:endParaRPr lang="en-US" sz="1400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7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3" grpId="0"/>
      <p:bldP spid="2" grpId="0" animBg="1"/>
      <p:bldP spid="75" grpId="0" animBg="1"/>
      <p:bldP spid="76" grpId="0" animBg="1"/>
      <p:bldP spid="77" grpId="0"/>
      <p:bldP spid="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22" name="Image 10" descr="epfl2.pn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4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4059" y="0"/>
            <a:ext cx="4159941" cy="3017616"/>
          </a:xfrm>
          <a:prstGeom prst="rect">
            <a:avLst/>
          </a:prstGeom>
        </p:spPr>
      </p:pic>
      <p:sp>
        <p:nvSpPr>
          <p:cNvPr id="8" name="Content Placeholder 7"/>
          <p:cNvSpPr txBox="1">
            <a:spLocks/>
          </p:cNvSpPr>
          <p:nvPr/>
        </p:nvSpPr>
        <p:spPr>
          <a:xfrm>
            <a:off x="5145922" y="3424715"/>
            <a:ext cx="3867565" cy="83757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ClrTx/>
            </a:pPr>
            <a:r>
              <a:rPr lang="en-US" sz="1600" b="1" cap="none" dirty="0">
                <a:solidFill>
                  <a:srgbClr val="C0000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Be: </a:t>
            </a:r>
            <a:r>
              <a:rPr lang="en-US" sz="16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probable reaction with C</a:t>
            </a:r>
          </a:p>
          <a:p>
            <a:pPr>
              <a:spcBef>
                <a:spcPts val="0"/>
              </a:spcBef>
              <a:spcAft>
                <a:spcPts val="0"/>
              </a:spcAft>
              <a:buClrTx/>
            </a:pPr>
            <a:r>
              <a:rPr lang="en-US" sz="1600" b="1" cap="none" dirty="0">
                <a:solidFill>
                  <a:srgbClr val="C0000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Na, Mg and K: </a:t>
            </a:r>
            <a:r>
              <a:rPr lang="en-US" sz="16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well released</a:t>
            </a:r>
          </a:p>
          <a:p>
            <a:pPr>
              <a:spcBef>
                <a:spcPts val="0"/>
              </a:spcBef>
              <a:spcAft>
                <a:spcPts val="0"/>
              </a:spcAft>
              <a:buClrTx/>
            </a:pPr>
            <a:r>
              <a:rPr lang="en-US" sz="1600" b="1" cap="none" dirty="0" err="1">
                <a:solidFill>
                  <a:srgbClr val="C0000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Sc</a:t>
            </a:r>
            <a:r>
              <a:rPr lang="en-US" sz="1600" b="1" cap="none" dirty="0">
                <a:solidFill>
                  <a:srgbClr val="C0000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: </a:t>
            </a:r>
            <a:r>
              <a:rPr lang="en-US" sz="16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not released, carbide </a:t>
            </a:r>
            <a:r>
              <a:rPr lang="en-US" sz="16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formation</a:t>
            </a:r>
            <a:endParaRPr lang="en-US" sz="1600" cap="none" dirty="0">
              <a:solidFill>
                <a:schemeClr val="tx1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5462092" y="527744"/>
            <a:ext cx="680563" cy="201764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826238" y="1971691"/>
            <a:ext cx="680563" cy="625912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Website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4592" y="2884591"/>
            <a:ext cx="4810817" cy="15033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3270" y="847422"/>
            <a:ext cx="1416363" cy="159706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701" y="963249"/>
            <a:ext cx="1171678" cy="117636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076368" y="1581222"/>
            <a:ext cx="1143986" cy="549224"/>
            <a:chOff x="3172847" y="3541121"/>
            <a:chExt cx="1143986" cy="549224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3202408" y="3776020"/>
              <a:ext cx="1114425" cy="3143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20674317">
              <a:off x="3172847" y="3541121"/>
              <a:ext cx="1005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Protons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TiC</a:t>
            </a:r>
            <a:r>
              <a:rPr lang="en-US" sz="3600" dirty="0" smtClean="0"/>
              <a:t> – release testing</a:t>
            </a:r>
            <a:endParaRPr lang="en-US" sz="3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987" y="1603930"/>
            <a:ext cx="2097422" cy="1179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356" y="934038"/>
            <a:ext cx="1865460" cy="5820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13247" y="1603930"/>
            <a:ext cx="2115776" cy="1191416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96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422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8" repeatCount="indefinite" fill="remove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  <p:bldLst>
      <p:bldP spid="8" grpId="0" uiExpand="1" build="p" animBg="1"/>
      <p:bldP spid="9" grpId="0" uiExpand="1" animBg="1"/>
      <p:bldP spid="9" grpId="1" uiExpand="1" animBg="1"/>
      <p:bldP spid="11" grpId="0" uiExpand="1" animBg="1"/>
      <p:bldP spid="11" grpId="1" uiExpand="1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11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3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Prototype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513" y="1021262"/>
            <a:ext cx="6271460" cy="35276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9777" y="2340721"/>
            <a:ext cx="3481411" cy="8678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3005" y="175120"/>
            <a:ext cx="4390995" cy="7334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2273" y="110629"/>
            <a:ext cx="1948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Material scaled up to make a full target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031767" y="3419060"/>
            <a:ext cx="1910646" cy="1268101"/>
            <a:chOff x="6240831" y="3301930"/>
            <a:chExt cx="3703376" cy="245794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81699" y="3301930"/>
              <a:ext cx="3662508" cy="2457942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240831" y="5319240"/>
              <a:ext cx="817782" cy="373651"/>
              <a:chOff x="8101370" y="4394169"/>
              <a:chExt cx="817782" cy="37365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8213361" y="4491907"/>
                <a:ext cx="632255" cy="2759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101370" y="4394169"/>
                <a:ext cx="817782" cy="357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/>
                  <a:t>500nm</a:t>
                </a:r>
                <a:endParaRPr lang="en-US" sz="800" dirty="0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flipV="1">
                <a:off x="8262759" y="4689240"/>
                <a:ext cx="531178" cy="677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Date Placeholder 3"/>
          <p:cNvSpPr txBox="1">
            <a:spLocks/>
          </p:cNvSpPr>
          <p:nvPr/>
        </p:nvSpPr>
        <p:spPr>
          <a:xfrm>
            <a:off x="4935034" y="4923974"/>
            <a:ext cx="3714551" cy="21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/>
              <a:t>J.P. Ramos, PhD Thesis, EPFL/CERN (2017)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39839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602308" y="1951054"/>
            <a:ext cx="2982429" cy="2276411"/>
            <a:chOff x="3126408" y="946421"/>
            <a:chExt cx="2932596" cy="223837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6408" y="946421"/>
              <a:ext cx="2932596" cy="223837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4328322" y="1524000"/>
              <a:ext cx="1717630" cy="171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32275" y="1289181"/>
              <a:ext cx="1717630" cy="171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6017445" y="1728472"/>
            <a:ext cx="2613113" cy="21429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11" name="Image 10" descr="epfl2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3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6129686" cy="705332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Prototype – Online results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99500" y="1799408"/>
            <a:ext cx="192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+mn-lt"/>
              </a:rPr>
              <a:t>Na </a:t>
            </a:r>
            <a:r>
              <a:rPr lang="en-US" sz="2400" dirty="0">
                <a:latin typeface="+mn-lt"/>
              </a:rPr>
              <a:t>(1.07 s)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086270" y="138701"/>
            <a:ext cx="2849150" cy="1556396"/>
            <a:chOff x="-1992129" y="1437166"/>
            <a:chExt cx="5744227" cy="3137880"/>
          </a:xfrm>
        </p:grpSpPr>
        <p:grpSp>
          <p:nvGrpSpPr>
            <p:cNvPr id="22" name="Group 21"/>
            <p:cNvGrpSpPr/>
            <p:nvPr/>
          </p:nvGrpSpPr>
          <p:grpSpPr>
            <a:xfrm>
              <a:off x="-1992129" y="2351838"/>
              <a:ext cx="5744227" cy="2223208"/>
              <a:chOff x="3059832" y="1819149"/>
              <a:chExt cx="5744227" cy="2223208"/>
            </a:xfrm>
          </p:grpSpPr>
          <p:sp>
            <p:nvSpPr>
              <p:cNvPr id="47" name="Rectangle 244"/>
              <p:cNvSpPr>
                <a:spLocks noChangeArrowheads="1"/>
              </p:cNvSpPr>
              <p:nvPr/>
            </p:nvSpPr>
            <p:spPr bwMode="auto">
              <a:xfrm>
                <a:off x="6225237" y="1819149"/>
                <a:ext cx="122554" cy="691933"/>
              </a:xfrm>
              <a:prstGeom prst="rect">
                <a:avLst/>
              </a:prstGeom>
              <a:solidFill>
                <a:srgbClr val="FFFFFF"/>
              </a:solid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48" name="Rectangle 234"/>
              <p:cNvSpPr>
                <a:spLocks noChangeArrowheads="1"/>
              </p:cNvSpPr>
              <p:nvPr/>
            </p:nvSpPr>
            <p:spPr bwMode="auto">
              <a:xfrm>
                <a:off x="6135544" y="2992595"/>
                <a:ext cx="407196" cy="9291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49" name="Line 235"/>
              <p:cNvSpPr>
                <a:spLocks noChangeShapeType="1"/>
              </p:cNvSpPr>
              <p:nvPr/>
            </p:nvSpPr>
            <p:spPr bwMode="auto">
              <a:xfrm>
                <a:off x="5916132" y="1824217"/>
                <a:ext cx="733348" cy="0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50" name="Rectangle 236"/>
              <p:cNvSpPr>
                <a:spLocks noChangeArrowheads="1"/>
              </p:cNvSpPr>
              <p:nvPr/>
            </p:nvSpPr>
            <p:spPr bwMode="auto">
              <a:xfrm>
                <a:off x="3836667" y="3125051"/>
                <a:ext cx="4896233" cy="484353"/>
              </a:xfrm>
              <a:prstGeom prst="rect">
                <a:avLst/>
              </a:prstGeom>
              <a:solidFill>
                <a:srgbClr val="FFFFFF"/>
              </a:solid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51" name="Rectangle 237"/>
              <p:cNvSpPr>
                <a:spLocks noChangeArrowheads="1"/>
              </p:cNvSpPr>
              <p:nvPr/>
            </p:nvSpPr>
            <p:spPr bwMode="auto">
              <a:xfrm>
                <a:off x="3897944" y="3160636"/>
                <a:ext cx="4777631" cy="413183"/>
              </a:xfrm>
              <a:prstGeom prst="rect">
                <a:avLst/>
              </a:prstGeom>
              <a:pattFill prst="pct20">
                <a:fgClr>
                  <a:schemeClr val="accent4"/>
                </a:fgClr>
                <a:bgClr>
                  <a:schemeClr val="bg1"/>
                </a:bgClr>
              </a:pattFill>
              <a:ln w="2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350" dirty="0"/>
              </a:p>
            </p:txBody>
          </p:sp>
          <p:sp>
            <p:nvSpPr>
              <p:cNvPr id="52" name="Rectangle 238"/>
              <p:cNvSpPr>
                <a:spLocks noChangeArrowheads="1"/>
              </p:cNvSpPr>
              <p:nvPr/>
            </p:nvSpPr>
            <p:spPr bwMode="auto">
              <a:xfrm>
                <a:off x="3959221" y="3182383"/>
                <a:ext cx="4653101" cy="367713"/>
              </a:xfrm>
              <a:prstGeom prst="rect">
                <a:avLst/>
              </a:prstGeom>
              <a:solidFill>
                <a:srgbClr val="FFFFFF"/>
              </a:solidFill>
              <a:ln w="2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53" name="Rectangle 239"/>
              <p:cNvSpPr>
                <a:spLocks noChangeArrowheads="1"/>
              </p:cNvSpPr>
              <p:nvPr/>
            </p:nvSpPr>
            <p:spPr bwMode="auto">
              <a:xfrm>
                <a:off x="3749693" y="3119120"/>
                <a:ext cx="96857" cy="92323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54" name="Rectangle 240"/>
              <p:cNvSpPr>
                <a:spLocks noChangeArrowheads="1"/>
              </p:cNvSpPr>
              <p:nvPr/>
            </p:nvSpPr>
            <p:spPr bwMode="auto">
              <a:xfrm>
                <a:off x="6161240" y="2504288"/>
                <a:ext cx="245108" cy="717634"/>
              </a:xfrm>
              <a:prstGeom prst="rect">
                <a:avLst/>
              </a:prstGeom>
              <a:solidFill>
                <a:srgbClr val="FFFFFF"/>
              </a:solid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55" name="Rectangle 243"/>
              <p:cNvSpPr>
                <a:spLocks noChangeArrowheads="1"/>
              </p:cNvSpPr>
              <p:nvPr/>
            </p:nvSpPr>
            <p:spPr bwMode="auto">
              <a:xfrm>
                <a:off x="8705225" y="3119120"/>
                <a:ext cx="98834" cy="92323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56" name="Rectangle 245"/>
              <p:cNvSpPr>
                <a:spLocks noChangeArrowheads="1"/>
              </p:cNvSpPr>
              <p:nvPr/>
            </p:nvSpPr>
            <p:spPr bwMode="auto">
              <a:xfrm>
                <a:off x="3097388" y="2923402"/>
                <a:ext cx="536485" cy="372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685800"/>
                <a:r>
                  <a:rPr lang="en-US" sz="600" dirty="0">
                    <a:solidFill>
                      <a:srgbClr val="C00000"/>
                    </a:solidFill>
                    <a:latin typeface="Arial" charset="0"/>
                  </a:rPr>
                  <a:t>Pulsed</a:t>
                </a:r>
              </a:p>
              <a:p>
                <a:pPr defTabSz="685800"/>
                <a:r>
                  <a:rPr lang="en-US" sz="600" dirty="0">
                    <a:solidFill>
                      <a:srgbClr val="C00000"/>
                    </a:solidFill>
                    <a:latin typeface="Arial" charset="0"/>
                  </a:rPr>
                  <a:t>Protons</a:t>
                </a:r>
              </a:p>
            </p:txBody>
          </p:sp>
          <p:sp>
            <p:nvSpPr>
              <p:cNvPr id="57" name="Rectangle 246"/>
              <p:cNvSpPr>
                <a:spLocks noChangeArrowheads="1"/>
              </p:cNvSpPr>
              <p:nvPr/>
            </p:nvSpPr>
            <p:spPr bwMode="auto">
              <a:xfrm>
                <a:off x="3959221" y="3206106"/>
                <a:ext cx="4653101" cy="322244"/>
              </a:xfrm>
              <a:prstGeom prst="rect">
                <a:avLst/>
              </a:prstGeom>
              <a:pattFill prst="pct75">
                <a:fgClr>
                  <a:schemeClr val="accent4"/>
                </a:fgClr>
                <a:bgClr>
                  <a:schemeClr val="bg1"/>
                </a:bgClr>
              </a:pattFill>
              <a:ln w="2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350" dirty="0"/>
              </a:p>
            </p:txBody>
          </p:sp>
          <p:cxnSp>
            <p:nvCxnSpPr>
              <p:cNvPr id="58" name="Straight Arrow Connector 57"/>
              <p:cNvCxnSpPr/>
              <p:nvPr/>
            </p:nvCxnSpPr>
            <p:spPr bwMode="auto">
              <a:xfrm>
                <a:off x="3059832" y="3439869"/>
                <a:ext cx="686993" cy="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 24"/>
            <p:cNvSpPr/>
            <p:nvPr/>
          </p:nvSpPr>
          <p:spPr>
            <a:xfrm>
              <a:off x="-476268" y="1593447"/>
              <a:ext cx="209550" cy="431800"/>
            </a:xfrm>
            <a:custGeom>
              <a:avLst/>
              <a:gdLst>
                <a:gd name="connsiteX0" fmla="*/ 0 w 209550"/>
                <a:gd name="connsiteY0" fmla="*/ 412750 h 431800"/>
                <a:gd name="connsiteX1" fmla="*/ 139700 w 209550"/>
                <a:gd name="connsiteY1" fmla="*/ 431800 h 431800"/>
                <a:gd name="connsiteX2" fmla="*/ 25400 w 209550"/>
                <a:gd name="connsiteY2" fmla="*/ 311150 h 431800"/>
                <a:gd name="connsiteX3" fmla="*/ 139700 w 209550"/>
                <a:gd name="connsiteY3" fmla="*/ 323850 h 431800"/>
                <a:gd name="connsiteX4" fmla="*/ 209550 w 209550"/>
                <a:gd name="connsiteY4" fmla="*/ 31750 h 431800"/>
                <a:gd name="connsiteX5" fmla="*/ 209550 w 209550"/>
                <a:gd name="connsiteY5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431800">
                  <a:moveTo>
                    <a:pt x="0" y="412750"/>
                  </a:moveTo>
                  <a:lnTo>
                    <a:pt x="139700" y="431800"/>
                  </a:lnTo>
                  <a:lnTo>
                    <a:pt x="25400" y="311150"/>
                  </a:lnTo>
                  <a:lnTo>
                    <a:pt x="139700" y="323850"/>
                  </a:lnTo>
                  <a:lnTo>
                    <a:pt x="209550" y="31750"/>
                  </a:lnTo>
                  <a:lnTo>
                    <a:pt x="209550" y="0"/>
                  </a:lnTo>
                </a:path>
              </a:pathLst>
            </a:custGeom>
            <a:noFill/>
            <a:ln>
              <a:solidFill>
                <a:srgbClr val="7BBA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-1667421" y="1437166"/>
              <a:ext cx="2051225" cy="2471316"/>
              <a:chOff x="4436141" y="2187505"/>
              <a:chExt cx="1470002" cy="1771059"/>
            </a:xfrm>
          </p:grpSpPr>
          <p:sp>
            <p:nvSpPr>
              <p:cNvPr id="34" name="Freeform 35"/>
              <p:cNvSpPr/>
              <p:nvPr/>
            </p:nvSpPr>
            <p:spPr bwMode="auto">
              <a:xfrm>
                <a:off x="5111016" y="2539303"/>
                <a:ext cx="225736" cy="429289"/>
              </a:xfrm>
              <a:custGeom>
                <a:avLst/>
                <a:gdLst>
                  <a:gd name="connsiteX0" fmla="*/ 28703 w 196821"/>
                  <a:gd name="connsiteY0" fmla="*/ 8485 h 258612"/>
                  <a:gd name="connsiteX1" fmla="*/ 12301 w 196821"/>
                  <a:gd name="connsiteY1" fmla="*/ 33088 h 258612"/>
                  <a:gd name="connsiteX2" fmla="*/ 4100 w 196821"/>
                  <a:gd name="connsiteY2" fmla="*/ 69992 h 258612"/>
                  <a:gd name="connsiteX3" fmla="*/ 0 w 196821"/>
                  <a:gd name="connsiteY3" fmla="*/ 86394 h 258612"/>
                  <a:gd name="connsiteX4" fmla="*/ 4100 w 196821"/>
                  <a:gd name="connsiteY4" fmla="*/ 139699 h 258612"/>
                  <a:gd name="connsiteX5" fmla="*/ 12301 w 196821"/>
                  <a:gd name="connsiteY5" fmla="*/ 152001 h 258612"/>
                  <a:gd name="connsiteX6" fmla="*/ 32803 w 196821"/>
                  <a:gd name="connsiteY6" fmla="*/ 184804 h 258612"/>
                  <a:gd name="connsiteX7" fmla="*/ 41004 w 196821"/>
                  <a:gd name="connsiteY7" fmla="*/ 197106 h 258612"/>
                  <a:gd name="connsiteX8" fmla="*/ 45105 w 196821"/>
                  <a:gd name="connsiteY8" fmla="*/ 213507 h 258612"/>
                  <a:gd name="connsiteX9" fmla="*/ 69707 w 196821"/>
                  <a:gd name="connsiteY9" fmla="*/ 238110 h 258612"/>
                  <a:gd name="connsiteX10" fmla="*/ 77908 w 196821"/>
                  <a:gd name="connsiteY10" fmla="*/ 250411 h 258612"/>
                  <a:gd name="connsiteX11" fmla="*/ 90210 w 196821"/>
                  <a:gd name="connsiteY11" fmla="*/ 258612 h 258612"/>
                  <a:gd name="connsiteX12" fmla="*/ 127114 w 196821"/>
                  <a:gd name="connsiteY12" fmla="*/ 250411 h 258612"/>
                  <a:gd name="connsiteX13" fmla="*/ 139415 w 196821"/>
                  <a:gd name="connsiteY13" fmla="*/ 246311 h 258612"/>
                  <a:gd name="connsiteX14" fmla="*/ 147616 w 196821"/>
                  <a:gd name="connsiteY14" fmla="*/ 234010 h 258612"/>
                  <a:gd name="connsiteX15" fmla="*/ 172219 w 196821"/>
                  <a:gd name="connsiteY15" fmla="*/ 221708 h 258612"/>
                  <a:gd name="connsiteX16" fmla="*/ 176319 w 196821"/>
                  <a:gd name="connsiteY16" fmla="*/ 201206 h 258612"/>
                  <a:gd name="connsiteX17" fmla="*/ 180419 w 196821"/>
                  <a:gd name="connsiteY17" fmla="*/ 172503 h 258612"/>
                  <a:gd name="connsiteX18" fmla="*/ 184520 w 196821"/>
                  <a:gd name="connsiteY18" fmla="*/ 160202 h 258612"/>
                  <a:gd name="connsiteX19" fmla="*/ 188620 w 196821"/>
                  <a:gd name="connsiteY19" fmla="*/ 143800 h 258612"/>
                  <a:gd name="connsiteX20" fmla="*/ 196821 w 196821"/>
                  <a:gd name="connsiteY20" fmla="*/ 119197 h 258612"/>
                  <a:gd name="connsiteX21" fmla="*/ 192721 w 196821"/>
                  <a:gd name="connsiteY21" fmla="*/ 78193 h 258612"/>
                  <a:gd name="connsiteX22" fmla="*/ 188620 w 196821"/>
                  <a:gd name="connsiteY22" fmla="*/ 65891 h 258612"/>
                  <a:gd name="connsiteX23" fmla="*/ 176319 w 196821"/>
                  <a:gd name="connsiteY23" fmla="*/ 53590 h 258612"/>
                  <a:gd name="connsiteX24" fmla="*/ 151716 w 196821"/>
                  <a:gd name="connsiteY24" fmla="*/ 33088 h 258612"/>
                  <a:gd name="connsiteX25" fmla="*/ 139415 w 196821"/>
                  <a:gd name="connsiteY25" fmla="*/ 20786 h 258612"/>
                  <a:gd name="connsiteX26" fmla="*/ 110712 w 196821"/>
                  <a:gd name="connsiteY26" fmla="*/ 12585 h 258612"/>
                  <a:gd name="connsiteX27" fmla="*/ 98411 w 196821"/>
                  <a:gd name="connsiteY27" fmla="*/ 4385 h 258612"/>
                  <a:gd name="connsiteX28" fmla="*/ 53306 w 196821"/>
                  <a:gd name="connsiteY28" fmla="*/ 4385 h 258612"/>
                  <a:gd name="connsiteX29" fmla="*/ 28703 w 196821"/>
                  <a:gd name="connsiteY29" fmla="*/ 16686 h 258612"/>
                  <a:gd name="connsiteX30" fmla="*/ 28703 w 196821"/>
                  <a:gd name="connsiteY30" fmla="*/ 8485 h 25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96821" h="258612">
                    <a:moveTo>
                      <a:pt x="28703" y="8485"/>
                    </a:moveTo>
                    <a:cubicBezTo>
                      <a:pt x="25969" y="11219"/>
                      <a:pt x="17088" y="24472"/>
                      <a:pt x="12301" y="33088"/>
                    </a:cubicBezTo>
                    <a:cubicBezTo>
                      <a:pt x="7315" y="42063"/>
                      <a:pt x="5559" y="62696"/>
                      <a:pt x="4100" y="69992"/>
                    </a:cubicBezTo>
                    <a:cubicBezTo>
                      <a:pt x="2995" y="75518"/>
                      <a:pt x="1367" y="80927"/>
                      <a:pt x="0" y="86394"/>
                    </a:cubicBezTo>
                    <a:cubicBezTo>
                      <a:pt x="1367" y="104162"/>
                      <a:pt x="816" y="122183"/>
                      <a:pt x="4100" y="139699"/>
                    </a:cubicBezTo>
                    <a:cubicBezTo>
                      <a:pt x="5008" y="144543"/>
                      <a:pt x="10299" y="147497"/>
                      <a:pt x="12301" y="152001"/>
                    </a:cubicBezTo>
                    <a:cubicBezTo>
                      <a:pt x="26683" y="184360"/>
                      <a:pt x="10674" y="170051"/>
                      <a:pt x="32803" y="184804"/>
                    </a:cubicBezTo>
                    <a:cubicBezTo>
                      <a:pt x="35537" y="188905"/>
                      <a:pt x="39063" y="192576"/>
                      <a:pt x="41004" y="197106"/>
                    </a:cubicBezTo>
                    <a:cubicBezTo>
                      <a:pt x="43224" y="202286"/>
                      <a:pt x="41873" y="208890"/>
                      <a:pt x="45105" y="213507"/>
                    </a:cubicBezTo>
                    <a:cubicBezTo>
                      <a:pt x="51756" y="223008"/>
                      <a:pt x="63274" y="228460"/>
                      <a:pt x="69707" y="238110"/>
                    </a:cubicBezTo>
                    <a:cubicBezTo>
                      <a:pt x="72441" y="242210"/>
                      <a:pt x="74423" y="246926"/>
                      <a:pt x="77908" y="250411"/>
                    </a:cubicBezTo>
                    <a:cubicBezTo>
                      <a:pt x="81393" y="253896"/>
                      <a:pt x="86109" y="255878"/>
                      <a:pt x="90210" y="258612"/>
                    </a:cubicBezTo>
                    <a:cubicBezTo>
                      <a:pt x="102511" y="255878"/>
                      <a:pt x="114889" y="253467"/>
                      <a:pt x="127114" y="250411"/>
                    </a:cubicBezTo>
                    <a:cubicBezTo>
                      <a:pt x="131307" y="249363"/>
                      <a:pt x="136040" y="249011"/>
                      <a:pt x="139415" y="246311"/>
                    </a:cubicBezTo>
                    <a:cubicBezTo>
                      <a:pt x="143263" y="243233"/>
                      <a:pt x="144131" y="237495"/>
                      <a:pt x="147616" y="234010"/>
                    </a:cubicBezTo>
                    <a:cubicBezTo>
                      <a:pt x="155565" y="226061"/>
                      <a:pt x="162214" y="225043"/>
                      <a:pt x="172219" y="221708"/>
                    </a:cubicBezTo>
                    <a:cubicBezTo>
                      <a:pt x="173586" y="214874"/>
                      <a:pt x="175173" y="208081"/>
                      <a:pt x="176319" y="201206"/>
                    </a:cubicBezTo>
                    <a:cubicBezTo>
                      <a:pt x="177908" y="191673"/>
                      <a:pt x="178524" y="181980"/>
                      <a:pt x="180419" y="172503"/>
                    </a:cubicBezTo>
                    <a:cubicBezTo>
                      <a:pt x="181267" y="168265"/>
                      <a:pt x="183333" y="164358"/>
                      <a:pt x="184520" y="160202"/>
                    </a:cubicBezTo>
                    <a:cubicBezTo>
                      <a:pt x="186068" y="154783"/>
                      <a:pt x="187001" y="149198"/>
                      <a:pt x="188620" y="143800"/>
                    </a:cubicBezTo>
                    <a:cubicBezTo>
                      <a:pt x="191104" y="135520"/>
                      <a:pt x="196821" y="119197"/>
                      <a:pt x="196821" y="119197"/>
                    </a:cubicBezTo>
                    <a:cubicBezTo>
                      <a:pt x="195454" y="105529"/>
                      <a:pt x="194810" y="91769"/>
                      <a:pt x="192721" y="78193"/>
                    </a:cubicBezTo>
                    <a:cubicBezTo>
                      <a:pt x="192064" y="73921"/>
                      <a:pt x="191018" y="69488"/>
                      <a:pt x="188620" y="65891"/>
                    </a:cubicBezTo>
                    <a:cubicBezTo>
                      <a:pt x="185403" y="61066"/>
                      <a:pt x="180093" y="57993"/>
                      <a:pt x="176319" y="53590"/>
                    </a:cubicBezTo>
                    <a:cubicBezTo>
                      <a:pt x="158446" y="32737"/>
                      <a:pt x="172386" y="39977"/>
                      <a:pt x="151716" y="33088"/>
                    </a:cubicBezTo>
                    <a:cubicBezTo>
                      <a:pt x="147616" y="28987"/>
                      <a:pt x="144240" y="24003"/>
                      <a:pt x="139415" y="20786"/>
                    </a:cubicBezTo>
                    <a:cubicBezTo>
                      <a:pt x="135888" y="18435"/>
                      <a:pt x="112895" y="13131"/>
                      <a:pt x="110712" y="12585"/>
                    </a:cubicBezTo>
                    <a:cubicBezTo>
                      <a:pt x="106612" y="9852"/>
                      <a:pt x="102819" y="6589"/>
                      <a:pt x="98411" y="4385"/>
                    </a:cubicBezTo>
                    <a:cubicBezTo>
                      <a:pt x="81722" y="-3959"/>
                      <a:pt x="74933" y="1681"/>
                      <a:pt x="53306" y="4385"/>
                    </a:cubicBezTo>
                    <a:cubicBezTo>
                      <a:pt x="42941" y="11294"/>
                      <a:pt x="40826" y="14261"/>
                      <a:pt x="28703" y="16686"/>
                    </a:cubicBezTo>
                    <a:cubicBezTo>
                      <a:pt x="26022" y="17222"/>
                      <a:pt x="31437" y="5751"/>
                      <a:pt x="28703" y="8485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>
                <a:off x="5830463" y="3882883"/>
                <a:ext cx="75680" cy="75681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cxnSp>
            <p:nvCxnSpPr>
              <p:cNvPr id="36" name="Straight Connector 35"/>
              <p:cNvCxnSpPr/>
              <p:nvPr/>
            </p:nvCxnSpPr>
            <p:spPr bwMode="auto">
              <a:xfrm flipH="1" flipV="1">
                <a:off x="5723477" y="2727963"/>
                <a:ext cx="174356" cy="1154369"/>
              </a:xfrm>
              <a:prstGeom prst="line">
                <a:avLst/>
              </a:prstGeom>
              <a:ln w="63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auto">
              <a:xfrm flipH="1" flipV="1">
                <a:off x="4761914" y="3392823"/>
                <a:ext cx="1078505" cy="535697"/>
              </a:xfrm>
              <a:prstGeom prst="line">
                <a:avLst/>
              </a:prstGeom>
              <a:ln w="63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/>
              <p:cNvSpPr/>
              <p:nvPr/>
            </p:nvSpPr>
            <p:spPr bwMode="auto">
              <a:xfrm>
                <a:off x="4436141" y="2187505"/>
                <a:ext cx="1291783" cy="1293086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39" name="Freeform 40"/>
              <p:cNvSpPr/>
              <p:nvPr/>
            </p:nvSpPr>
            <p:spPr bwMode="auto">
              <a:xfrm>
                <a:off x="4668398" y="2319291"/>
                <a:ext cx="374486" cy="381011"/>
              </a:xfrm>
              <a:custGeom>
                <a:avLst/>
                <a:gdLst>
                  <a:gd name="connsiteX0" fmla="*/ 65684 w 225964"/>
                  <a:gd name="connsiteY0" fmla="*/ 12302 h 229625"/>
                  <a:gd name="connsiteX1" fmla="*/ 41082 w 225964"/>
                  <a:gd name="connsiteY1" fmla="*/ 20502 h 229625"/>
                  <a:gd name="connsiteX2" fmla="*/ 16479 w 225964"/>
                  <a:gd name="connsiteY2" fmla="*/ 49206 h 229625"/>
                  <a:gd name="connsiteX3" fmla="*/ 4178 w 225964"/>
                  <a:gd name="connsiteY3" fmla="*/ 61507 h 229625"/>
                  <a:gd name="connsiteX4" fmla="*/ 77 w 225964"/>
                  <a:gd name="connsiteY4" fmla="*/ 73808 h 229625"/>
                  <a:gd name="connsiteX5" fmla="*/ 4178 w 225964"/>
                  <a:gd name="connsiteY5" fmla="*/ 196822 h 229625"/>
                  <a:gd name="connsiteX6" fmla="*/ 16479 w 225964"/>
                  <a:gd name="connsiteY6" fmla="*/ 205023 h 229625"/>
                  <a:gd name="connsiteX7" fmla="*/ 73885 w 225964"/>
                  <a:gd name="connsiteY7" fmla="*/ 217324 h 229625"/>
                  <a:gd name="connsiteX8" fmla="*/ 106689 w 225964"/>
                  <a:gd name="connsiteY8" fmla="*/ 229625 h 229625"/>
                  <a:gd name="connsiteX9" fmla="*/ 143593 w 225964"/>
                  <a:gd name="connsiteY9" fmla="*/ 225525 h 229625"/>
                  <a:gd name="connsiteX10" fmla="*/ 155894 w 225964"/>
                  <a:gd name="connsiteY10" fmla="*/ 217324 h 229625"/>
                  <a:gd name="connsiteX11" fmla="*/ 180497 w 225964"/>
                  <a:gd name="connsiteY11" fmla="*/ 209123 h 229625"/>
                  <a:gd name="connsiteX12" fmla="*/ 188698 w 225964"/>
                  <a:gd name="connsiteY12" fmla="*/ 184520 h 229625"/>
                  <a:gd name="connsiteX13" fmla="*/ 192798 w 225964"/>
                  <a:gd name="connsiteY13" fmla="*/ 172219 h 229625"/>
                  <a:gd name="connsiteX14" fmla="*/ 200999 w 225964"/>
                  <a:gd name="connsiteY14" fmla="*/ 159918 h 229625"/>
                  <a:gd name="connsiteX15" fmla="*/ 209200 w 225964"/>
                  <a:gd name="connsiteY15" fmla="*/ 131215 h 229625"/>
                  <a:gd name="connsiteX16" fmla="*/ 217401 w 225964"/>
                  <a:gd name="connsiteY16" fmla="*/ 118913 h 229625"/>
                  <a:gd name="connsiteX17" fmla="*/ 225602 w 225964"/>
                  <a:gd name="connsiteY17" fmla="*/ 94311 h 229625"/>
                  <a:gd name="connsiteX18" fmla="*/ 221501 w 225964"/>
                  <a:gd name="connsiteY18" fmla="*/ 77909 h 229625"/>
                  <a:gd name="connsiteX19" fmla="*/ 205100 w 225964"/>
                  <a:gd name="connsiteY19" fmla="*/ 69708 h 229625"/>
                  <a:gd name="connsiteX20" fmla="*/ 188698 w 225964"/>
                  <a:gd name="connsiteY20" fmla="*/ 65607 h 229625"/>
                  <a:gd name="connsiteX21" fmla="*/ 176396 w 225964"/>
                  <a:gd name="connsiteY21" fmla="*/ 61507 h 229625"/>
                  <a:gd name="connsiteX22" fmla="*/ 159995 w 225964"/>
                  <a:gd name="connsiteY22" fmla="*/ 49206 h 229625"/>
                  <a:gd name="connsiteX23" fmla="*/ 147693 w 225964"/>
                  <a:gd name="connsiteY23" fmla="*/ 41005 h 229625"/>
                  <a:gd name="connsiteX24" fmla="*/ 131291 w 225964"/>
                  <a:gd name="connsiteY24" fmla="*/ 16402 h 229625"/>
                  <a:gd name="connsiteX25" fmla="*/ 118990 w 225964"/>
                  <a:gd name="connsiteY25" fmla="*/ 8201 h 229625"/>
                  <a:gd name="connsiteX26" fmla="*/ 94387 w 225964"/>
                  <a:gd name="connsiteY26" fmla="*/ 0 h 229625"/>
                  <a:gd name="connsiteX27" fmla="*/ 53383 w 225964"/>
                  <a:gd name="connsiteY27" fmla="*/ 16402 h 229625"/>
                  <a:gd name="connsiteX28" fmla="*/ 65684 w 225964"/>
                  <a:gd name="connsiteY28" fmla="*/ 12302 h 22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5964" h="229625">
                    <a:moveTo>
                      <a:pt x="65684" y="12302"/>
                    </a:moveTo>
                    <a:cubicBezTo>
                      <a:pt x="63634" y="12985"/>
                      <a:pt x="48494" y="16055"/>
                      <a:pt x="41082" y="20502"/>
                    </a:cubicBezTo>
                    <a:cubicBezTo>
                      <a:pt x="24655" y="30358"/>
                      <a:pt x="26764" y="36864"/>
                      <a:pt x="16479" y="49206"/>
                    </a:cubicBezTo>
                    <a:cubicBezTo>
                      <a:pt x="12767" y="53661"/>
                      <a:pt x="8278" y="57407"/>
                      <a:pt x="4178" y="61507"/>
                    </a:cubicBezTo>
                    <a:cubicBezTo>
                      <a:pt x="2811" y="65607"/>
                      <a:pt x="77" y="69486"/>
                      <a:pt x="77" y="73808"/>
                    </a:cubicBezTo>
                    <a:cubicBezTo>
                      <a:pt x="77" y="114835"/>
                      <a:pt x="-911" y="156111"/>
                      <a:pt x="4178" y="196822"/>
                    </a:cubicBezTo>
                    <a:cubicBezTo>
                      <a:pt x="4789" y="201712"/>
                      <a:pt x="11848" y="203339"/>
                      <a:pt x="16479" y="205023"/>
                    </a:cubicBezTo>
                    <a:cubicBezTo>
                      <a:pt x="33773" y="211312"/>
                      <a:pt x="55555" y="214269"/>
                      <a:pt x="73885" y="217324"/>
                    </a:cubicBezTo>
                    <a:cubicBezTo>
                      <a:pt x="83218" y="221990"/>
                      <a:pt x="95522" y="229625"/>
                      <a:pt x="106689" y="229625"/>
                    </a:cubicBezTo>
                    <a:cubicBezTo>
                      <a:pt x="119066" y="229625"/>
                      <a:pt x="131292" y="226892"/>
                      <a:pt x="143593" y="225525"/>
                    </a:cubicBezTo>
                    <a:cubicBezTo>
                      <a:pt x="147693" y="222791"/>
                      <a:pt x="151391" y="219325"/>
                      <a:pt x="155894" y="217324"/>
                    </a:cubicBezTo>
                    <a:cubicBezTo>
                      <a:pt x="163794" y="213813"/>
                      <a:pt x="180497" y="209123"/>
                      <a:pt x="180497" y="209123"/>
                    </a:cubicBezTo>
                    <a:lnTo>
                      <a:pt x="188698" y="184520"/>
                    </a:lnTo>
                    <a:cubicBezTo>
                      <a:pt x="190065" y="180420"/>
                      <a:pt x="190400" y="175815"/>
                      <a:pt x="192798" y="172219"/>
                    </a:cubicBezTo>
                    <a:lnTo>
                      <a:pt x="200999" y="159918"/>
                    </a:lnTo>
                    <a:cubicBezTo>
                      <a:pt x="202312" y="154667"/>
                      <a:pt x="206260" y="137095"/>
                      <a:pt x="209200" y="131215"/>
                    </a:cubicBezTo>
                    <a:cubicBezTo>
                      <a:pt x="211404" y="126807"/>
                      <a:pt x="214667" y="123014"/>
                      <a:pt x="217401" y="118913"/>
                    </a:cubicBezTo>
                    <a:cubicBezTo>
                      <a:pt x="220135" y="110712"/>
                      <a:pt x="227699" y="102697"/>
                      <a:pt x="225602" y="94311"/>
                    </a:cubicBezTo>
                    <a:cubicBezTo>
                      <a:pt x="224235" y="88844"/>
                      <a:pt x="225109" y="82238"/>
                      <a:pt x="221501" y="77909"/>
                    </a:cubicBezTo>
                    <a:cubicBezTo>
                      <a:pt x="217588" y="73213"/>
                      <a:pt x="210823" y="71854"/>
                      <a:pt x="205100" y="69708"/>
                    </a:cubicBezTo>
                    <a:cubicBezTo>
                      <a:pt x="199823" y="67729"/>
                      <a:pt x="194117" y="67155"/>
                      <a:pt x="188698" y="65607"/>
                    </a:cubicBezTo>
                    <a:cubicBezTo>
                      <a:pt x="184542" y="64420"/>
                      <a:pt x="180497" y="62874"/>
                      <a:pt x="176396" y="61507"/>
                    </a:cubicBezTo>
                    <a:cubicBezTo>
                      <a:pt x="170929" y="57407"/>
                      <a:pt x="165556" y="53178"/>
                      <a:pt x="159995" y="49206"/>
                    </a:cubicBezTo>
                    <a:cubicBezTo>
                      <a:pt x="155985" y="46341"/>
                      <a:pt x="150938" y="44714"/>
                      <a:pt x="147693" y="41005"/>
                    </a:cubicBezTo>
                    <a:cubicBezTo>
                      <a:pt x="141202" y="33587"/>
                      <a:pt x="139492" y="21869"/>
                      <a:pt x="131291" y="16402"/>
                    </a:cubicBezTo>
                    <a:cubicBezTo>
                      <a:pt x="127191" y="13668"/>
                      <a:pt x="123493" y="10202"/>
                      <a:pt x="118990" y="8201"/>
                    </a:cubicBezTo>
                    <a:cubicBezTo>
                      <a:pt x="111090" y="4690"/>
                      <a:pt x="94387" y="0"/>
                      <a:pt x="94387" y="0"/>
                    </a:cubicBezTo>
                    <a:cubicBezTo>
                      <a:pt x="52277" y="5265"/>
                      <a:pt x="69672" y="-5315"/>
                      <a:pt x="53383" y="16402"/>
                    </a:cubicBezTo>
                    <a:cubicBezTo>
                      <a:pt x="52223" y="17948"/>
                      <a:pt x="67734" y="11619"/>
                      <a:pt x="65684" y="12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40" name="Freeform 41"/>
              <p:cNvSpPr/>
              <p:nvPr/>
            </p:nvSpPr>
            <p:spPr bwMode="auto">
              <a:xfrm>
                <a:off x="4483113" y="2698997"/>
                <a:ext cx="381011" cy="418850"/>
              </a:xfrm>
              <a:custGeom>
                <a:avLst/>
                <a:gdLst>
                  <a:gd name="connsiteX0" fmla="*/ 118913 w 229625"/>
                  <a:gd name="connsiteY0" fmla="*/ 5386 h 252291"/>
                  <a:gd name="connsiteX1" fmla="*/ 94310 w 229625"/>
                  <a:gd name="connsiteY1" fmla="*/ 1286 h 252291"/>
                  <a:gd name="connsiteX2" fmla="*/ 20502 w 229625"/>
                  <a:gd name="connsiteY2" fmla="*/ 9487 h 252291"/>
                  <a:gd name="connsiteX3" fmla="*/ 8201 w 229625"/>
                  <a:gd name="connsiteY3" fmla="*/ 21788 h 252291"/>
                  <a:gd name="connsiteX4" fmla="*/ 0 w 229625"/>
                  <a:gd name="connsiteY4" fmla="*/ 46391 h 252291"/>
                  <a:gd name="connsiteX5" fmla="*/ 16402 w 229625"/>
                  <a:gd name="connsiteY5" fmla="*/ 91496 h 252291"/>
                  <a:gd name="connsiteX6" fmla="*/ 20502 w 229625"/>
                  <a:gd name="connsiteY6" fmla="*/ 103797 h 252291"/>
                  <a:gd name="connsiteX7" fmla="*/ 32804 w 229625"/>
                  <a:gd name="connsiteY7" fmla="*/ 177605 h 252291"/>
                  <a:gd name="connsiteX8" fmla="*/ 49206 w 229625"/>
                  <a:gd name="connsiteY8" fmla="*/ 202208 h 252291"/>
                  <a:gd name="connsiteX9" fmla="*/ 73808 w 229625"/>
                  <a:gd name="connsiteY9" fmla="*/ 210409 h 252291"/>
                  <a:gd name="connsiteX10" fmla="*/ 86110 w 229625"/>
                  <a:gd name="connsiteY10" fmla="*/ 214509 h 252291"/>
                  <a:gd name="connsiteX11" fmla="*/ 102511 w 229625"/>
                  <a:gd name="connsiteY11" fmla="*/ 239112 h 252291"/>
                  <a:gd name="connsiteX12" fmla="*/ 200922 w 229625"/>
                  <a:gd name="connsiteY12" fmla="*/ 247313 h 252291"/>
                  <a:gd name="connsiteX13" fmla="*/ 213223 w 229625"/>
                  <a:gd name="connsiteY13" fmla="*/ 251413 h 252291"/>
                  <a:gd name="connsiteX14" fmla="*/ 229625 w 229625"/>
                  <a:gd name="connsiteY14" fmla="*/ 218609 h 252291"/>
                  <a:gd name="connsiteX15" fmla="*/ 213223 w 229625"/>
                  <a:gd name="connsiteY15" fmla="*/ 161203 h 252291"/>
                  <a:gd name="connsiteX16" fmla="*/ 196822 w 229625"/>
                  <a:gd name="connsiteY16" fmla="*/ 153002 h 252291"/>
                  <a:gd name="connsiteX17" fmla="*/ 180420 w 229625"/>
                  <a:gd name="connsiteY17" fmla="*/ 120199 h 252291"/>
                  <a:gd name="connsiteX18" fmla="*/ 172219 w 229625"/>
                  <a:gd name="connsiteY18" fmla="*/ 103797 h 252291"/>
                  <a:gd name="connsiteX19" fmla="*/ 168119 w 229625"/>
                  <a:gd name="connsiteY19" fmla="*/ 91496 h 252291"/>
                  <a:gd name="connsiteX20" fmla="*/ 147616 w 229625"/>
                  <a:gd name="connsiteY20" fmla="*/ 66893 h 252291"/>
                  <a:gd name="connsiteX21" fmla="*/ 139415 w 229625"/>
                  <a:gd name="connsiteY21" fmla="*/ 54592 h 252291"/>
                  <a:gd name="connsiteX22" fmla="*/ 118913 w 229625"/>
                  <a:gd name="connsiteY22" fmla="*/ 5386 h 252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9625" h="252291">
                    <a:moveTo>
                      <a:pt x="118913" y="5386"/>
                    </a:moveTo>
                    <a:cubicBezTo>
                      <a:pt x="111396" y="-3498"/>
                      <a:pt x="102624" y="1286"/>
                      <a:pt x="94310" y="1286"/>
                    </a:cubicBezTo>
                    <a:cubicBezTo>
                      <a:pt x="41652" y="1286"/>
                      <a:pt x="49528" y="-189"/>
                      <a:pt x="20502" y="9487"/>
                    </a:cubicBezTo>
                    <a:cubicBezTo>
                      <a:pt x="16402" y="13587"/>
                      <a:pt x="11017" y="16719"/>
                      <a:pt x="8201" y="21788"/>
                    </a:cubicBezTo>
                    <a:cubicBezTo>
                      <a:pt x="4003" y="29345"/>
                      <a:pt x="0" y="46391"/>
                      <a:pt x="0" y="46391"/>
                    </a:cubicBezTo>
                    <a:cubicBezTo>
                      <a:pt x="9396" y="83975"/>
                      <a:pt x="1949" y="69816"/>
                      <a:pt x="16402" y="91496"/>
                    </a:cubicBezTo>
                    <a:cubicBezTo>
                      <a:pt x="17769" y="95596"/>
                      <a:pt x="19931" y="99513"/>
                      <a:pt x="20502" y="103797"/>
                    </a:cubicBezTo>
                    <a:cubicBezTo>
                      <a:pt x="22553" y="119180"/>
                      <a:pt x="20852" y="159677"/>
                      <a:pt x="32804" y="177605"/>
                    </a:cubicBezTo>
                    <a:cubicBezTo>
                      <a:pt x="38271" y="185806"/>
                      <a:pt x="39855" y="199091"/>
                      <a:pt x="49206" y="202208"/>
                    </a:cubicBezTo>
                    <a:lnTo>
                      <a:pt x="73808" y="210409"/>
                    </a:lnTo>
                    <a:lnTo>
                      <a:pt x="86110" y="214509"/>
                    </a:lnTo>
                    <a:cubicBezTo>
                      <a:pt x="91577" y="222710"/>
                      <a:pt x="92704" y="238131"/>
                      <a:pt x="102511" y="239112"/>
                    </a:cubicBezTo>
                    <a:cubicBezTo>
                      <a:pt x="162605" y="245121"/>
                      <a:pt x="129814" y="242233"/>
                      <a:pt x="200922" y="247313"/>
                    </a:cubicBezTo>
                    <a:cubicBezTo>
                      <a:pt x="205022" y="248680"/>
                      <a:pt x="210167" y="254469"/>
                      <a:pt x="213223" y="251413"/>
                    </a:cubicBezTo>
                    <a:cubicBezTo>
                      <a:pt x="221867" y="242768"/>
                      <a:pt x="229625" y="218609"/>
                      <a:pt x="229625" y="218609"/>
                    </a:cubicBezTo>
                    <a:cubicBezTo>
                      <a:pt x="226661" y="186004"/>
                      <a:pt x="235562" y="177160"/>
                      <a:pt x="213223" y="161203"/>
                    </a:cubicBezTo>
                    <a:cubicBezTo>
                      <a:pt x="208249" y="157650"/>
                      <a:pt x="202289" y="155736"/>
                      <a:pt x="196822" y="153002"/>
                    </a:cubicBezTo>
                    <a:lnTo>
                      <a:pt x="180420" y="120199"/>
                    </a:lnTo>
                    <a:cubicBezTo>
                      <a:pt x="177686" y="114732"/>
                      <a:pt x="174152" y="109596"/>
                      <a:pt x="172219" y="103797"/>
                    </a:cubicBezTo>
                    <a:cubicBezTo>
                      <a:pt x="170852" y="99697"/>
                      <a:pt x="170052" y="95362"/>
                      <a:pt x="168119" y="91496"/>
                    </a:cubicBezTo>
                    <a:cubicBezTo>
                      <a:pt x="160483" y="76223"/>
                      <a:pt x="158954" y="80497"/>
                      <a:pt x="147616" y="66893"/>
                    </a:cubicBezTo>
                    <a:cubicBezTo>
                      <a:pt x="144461" y="63107"/>
                      <a:pt x="142149" y="58692"/>
                      <a:pt x="139415" y="54592"/>
                    </a:cubicBezTo>
                    <a:cubicBezTo>
                      <a:pt x="134936" y="18755"/>
                      <a:pt x="126430" y="14270"/>
                      <a:pt x="118913" y="538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41" name="Freeform 42"/>
              <p:cNvSpPr/>
              <p:nvPr/>
            </p:nvSpPr>
            <p:spPr bwMode="auto">
              <a:xfrm>
                <a:off x="4864122" y="2738141"/>
                <a:ext cx="279234" cy="340561"/>
              </a:xfrm>
              <a:custGeom>
                <a:avLst/>
                <a:gdLst>
                  <a:gd name="connsiteX0" fmla="*/ 28703 w 168756"/>
                  <a:gd name="connsiteY0" fmla="*/ 16402 h 205023"/>
                  <a:gd name="connsiteX1" fmla="*/ 8201 w 168756"/>
                  <a:gd name="connsiteY1" fmla="*/ 41005 h 205023"/>
                  <a:gd name="connsiteX2" fmla="*/ 0 w 168756"/>
                  <a:gd name="connsiteY2" fmla="*/ 77909 h 205023"/>
                  <a:gd name="connsiteX3" fmla="*/ 12301 w 168756"/>
                  <a:gd name="connsiteY3" fmla="*/ 127114 h 205023"/>
                  <a:gd name="connsiteX4" fmla="*/ 24603 w 168756"/>
                  <a:gd name="connsiteY4" fmla="*/ 131215 h 205023"/>
                  <a:gd name="connsiteX5" fmla="*/ 32804 w 168756"/>
                  <a:gd name="connsiteY5" fmla="*/ 143516 h 205023"/>
                  <a:gd name="connsiteX6" fmla="*/ 45105 w 168756"/>
                  <a:gd name="connsiteY6" fmla="*/ 155817 h 205023"/>
                  <a:gd name="connsiteX7" fmla="*/ 65607 w 168756"/>
                  <a:gd name="connsiteY7" fmla="*/ 180420 h 205023"/>
                  <a:gd name="connsiteX8" fmla="*/ 90210 w 168756"/>
                  <a:gd name="connsiteY8" fmla="*/ 196822 h 205023"/>
                  <a:gd name="connsiteX9" fmla="*/ 102511 w 168756"/>
                  <a:gd name="connsiteY9" fmla="*/ 205023 h 205023"/>
                  <a:gd name="connsiteX10" fmla="*/ 139415 w 168756"/>
                  <a:gd name="connsiteY10" fmla="*/ 196822 h 205023"/>
                  <a:gd name="connsiteX11" fmla="*/ 164018 w 168756"/>
                  <a:gd name="connsiteY11" fmla="*/ 176320 h 205023"/>
                  <a:gd name="connsiteX12" fmla="*/ 164018 w 168756"/>
                  <a:gd name="connsiteY12" fmla="*/ 114813 h 205023"/>
                  <a:gd name="connsiteX13" fmla="*/ 151717 w 168756"/>
                  <a:gd name="connsiteY13" fmla="*/ 102512 h 205023"/>
                  <a:gd name="connsiteX14" fmla="*/ 139415 w 168756"/>
                  <a:gd name="connsiteY14" fmla="*/ 65607 h 205023"/>
                  <a:gd name="connsiteX15" fmla="*/ 135315 w 168756"/>
                  <a:gd name="connsiteY15" fmla="*/ 53306 h 205023"/>
                  <a:gd name="connsiteX16" fmla="*/ 131214 w 168756"/>
                  <a:gd name="connsiteY16" fmla="*/ 36904 h 205023"/>
                  <a:gd name="connsiteX17" fmla="*/ 118913 w 168756"/>
                  <a:gd name="connsiteY17" fmla="*/ 32804 h 205023"/>
                  <a:gd name="connsiteX18" fmla="*/ 82009 w 168756"/>
                  <a:gd name="connsiteY18" fmla="*/ 12302 h 205023"/>
                  <a:gd name="connsiteX19" fmla="*/ 57406 w 168756"/>
                  <a:gd name="connsiteY19" fmla="*/ 0 h 205023"/>
                  <a:gd name="connsiteX20" fmla="*/ 32804 w 168756"/>
                  <a:gd name="connsiteY20" fmla="*/ 4101 h 205023"/>
                  <a:gd name="connsiteX21" fmla="*/ 28703 w 168756"/>
                  <a:gd name="connsiteY21" fmla="*/ 16402 h 205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756" h="205023">
                    <a:moveTo>
                      <a:pt x="28703" y="16402"/>
                    </a:moveTo>
                    <a:cubicBezTo>
                      <a:pt x="24603" y="22553"/>
                      <a:pt x="13693" y="31851"/>
                      <a:pt x="8201" y="41005"/>
                    </a:cubicBezTo>
                    <a:cubicBezTo>
                      <a:pt x="6462" y="43903"/>
                      <a:pt x="193" y="76942"/>
                      <a:pt x="0" y="77909"/>
                    </a:cubicBezTo>
                    <a:cubicBezTo>
                      <a:pt x="1414" y="90640"/>
                      <a:pt x="-1480" y="116090"/>
                      <a:pt x="12301" y="127114"/>
                    </a:cubicBezTo>
                    <a:cubicBezTo>
                      <a:pt x="15676" y="129814"/>
                      <a:pt x="20502" y="129848"/>
                      <a:pt x="24603" y="131215"/>
                    </a:cubicBezTo>
                    <a:cubicBezTo>
                      <a:pt x="27337" y="135315"/>
                      <a:pt x="29649" y="139730"/>
                      <a:pt x="32804" y="143516"/>
                    </a:cubicBezTo>
                    <a:cubicBezTo>
                      <a:pt x="36516" y="147971"/>
                      <a:pt x="41889" y="150992"/>
                      <a:pt x="45105" y="155817"/>
                    </a:cubicBezTo>
                    <a:cubicBezTo>
                      <a:pt x="62322" y="181644"/>
                      <a:pt x="28425" y="154393"/>
                      <a:pt x="65607" y="180420"/>
                    </a:cubicBezTo>
                    <a:cubicBezTo>
                      <a:pt x="73682" y="186072"/>
                      <a:pt x="82009" y="191355"/>
                      <a:pt x="90210" y="196822"/>
                    </a:cubicBezTo>
                    <a:lnTo>
                      <a:pt x="102511" y="205023"/>
                    </a:lnTo>
                    <a:cubicBezTo>
                      <a:pt x="114812" y="202289"/>
                      <a:pt x="127460" y="200807"/>
                      <a:pt x="139415" y="196822"/>
                    </a:cubicBezTo>
                    <a:cubicBezTo>
                      <a:pt x="147979" y="193967"/>
                      <a:pt x="158307" y="182031"/>
                      <a:pt x="164018" y="176320"/>
                    </a:cubicBezTo>
                    <a:cubicBezTo>
                      <a:pt x="167905" y="152994"/>
                      <a:pt x="172382" y="139905"/>
                      <a:pt x="164018" y="114813"/>
                    </a:cubicBezTo>
                    <a:cubicBezTo>
                      <a:pt x="162184" y="109312"/>
                      <a:pt x="155817" y="106612"/>
                      <a:pt x="151717" y="102512"/>
                    </a:cubicBezTo>
                    <a:lnTo>
                      <a:pt x="139415" y="65607"/>
                    </a:lnTo>
                    <a:cubicBezTo>
                      <a:pt x="138048" y="61507"/>
                      <a:pt x="136363" y="57499"/>
                      <a:pt x="135315" y="53306"/>
                    </a:cubicBezTo>
                    <a:cubicBezTo>
                      <a:pt x="133948" y="47839"/>
                      <a:pt x="134735" y="41305"/>
                      <a:pt x="131214" y="36904"/>
                    </a:cubicBezTo>
                    <a:cubicBezTo>
                      <a:pt x="128514" y="33529"/>
                      <a:pt x="123013" y="34171"/>
                      <a:pt x="118913" y="32804"/>
                    </a:cubicBezTo>
                    <a:cubicBezTo>
                      <a:pt x="90714" y="14005"/>
                      <a:pt x="103661" y="19519"/>
                      <a:pt x="82009" y="12302"/>
                    </a:cubicBezTo>
                    <a:cubicBezTo>
                      <a:pt x="75790" y="8156"/>
                      <a:pt x="65894" y="0"/>
                      <a:pt x="57406" y="0"/>
                    </a:cubicBezTo>
                    <a:cubicBezTo>
                      <a:pt x="49092" y="0"/>
                      <a:pt x="41005" y="2734"/>
                      <a:pt x="32804" y="4101"/>
                    </a:cubicBezTo>
                    <a:cubicBezTo>
                      <a:pt x="28271" y="17699"/>
                      <a:pt x="32803" y="10251"/>
                      <a:pt x="28703" y="164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42" name="Freeform 43"/>
              <p:cNvSpPr/>
              <p:nvPr/>
            </p:nvSpPr>
            <p:spPr bwMode="auto">
              <a:xfrm>
                <a:off x="5189025" y="2958658"/>
                <a:ext cx="237478" cy="450166"/>
              </a:xfrm>
              <a:custGeom>
                <a:avLst/>
                <a:gdLst>
                  <a:gd name="connsiteX0" fmla="*/ 45105 w 143516"/>
                  <a:gd name="connsiteY0" fmla="*/ 0 h 270629"/>
                  <a:gd name="connsiteX1" fmla="*/ 36904 w 143516"/>
                  <a:gd name="connsiteY1" fmla="*/ 20502 h 270629"/>
                  <a:gd name="connsiteX2" fmla="*/ 28703 w 143516"/>
                  <a:gd name="connsiteY2" fmla="*/ 32803 h 270629"/>
                  <a:gd name="connsiteX3" fmla="*/ 16402 w 143516"/>
                  <a:gd name="connsiteY3" fmla="*/ 53305 h 270629"/>
                  <a:gd name="connsiteX4" fmla="*/ 4101 w 143516"/>
                  <a:gd name="connsiteY4" fmla="*/ 77908 h 270629"/>
                  <a:gd name="connsiteX5" fmla="*/ 0 w 143516"/>
                  <a:gd name="connsiteY5" fmla="*/ 102511 h 270629"/>
                  <a:gd name="connsiteX6" fmla="*/ 4101 w 143516"/>
                  <a:gd name="connsiteY6" fmla="*/ 172218 h 270629"/>
                  <a:gd name="connsiteX7" fmla="*/ 12301 w 143516"/>
                  <a:gd name="connsiteY7" fmla="*/ 196821 h 270629"/>
                  <a:gd name="connsiteX8" fmla="*/ 20502 w 143516"/>
                  <a:gd name="connsiteY8" fmla="*/ 221424 h 270629"/>
                  <a:gd name="connsiteX9" fmla="*/ 24603 w 143516"/>
                  <a:gd name="connsiteY9" fmla="*/ 233725 h 270629"/>
                  <a:gd name="connsiteX10" fmla="*/ 32804 w 143516"/>
                  <a:gd name="connsiteY10" fmla="*/ 250127 h 270629"/>
                  <a:gd name="connsiteX11" fmla="*/ 41005 w 143516"/>
                  <a:gd name="connsiteY11" fmla="*/ 262428 h 270629"/>
                  <a:gd name="connsiteX12" fmla="*/ 53306 w 143516"/>
                  <a:gd name="connsiteY12" fmla="*/ 270629 h 270629"/>
                  <a:gd name="connsiteX13" fmla="*/ 77909 w 143516"/>
                  <a:gd name="connsiteY13" fmla="*/ 266529 h 270629"/>
                  <a:gd name="connsiteX14" fmla="*/ 106612 w 143516"/>
                  <a:gd name="connsiteY14" fmla="*/ 241926 h 270629"/>
                  <a:gd name="connsiteX15" fmla="*/ 118913 w 143516"/>
                  <a:gd name="connsiteY15" fmla="*/ 237826 h 270629"/>
                  <a:gd name="connsiteX16" fmla="*/ 127114 w 143516"/>
                  <a:gd name="connsiteY16" fmla="*/ 225524 h 270629"/>
                  <a:gd name="connsiteX17" fmla="*/ 139415 w 143516"/>
                  <a:gd name="connsiteY17" fmla="*/ 217323 h 270629"/>
                  <a:gd name="connsiteX18" fmla="*/ 143516 w 143516"/>
                  <a:gd name="connsiteY18" fmla="*/ 205022 h 270629"/>
                  <a:gd name="connsiteX19" fmla="*/ 139415 w 143516"/>
                  <a:gd name="connsiteY19" fmla="*/ 188620 h 270629"/>
                  <a:gd name="connsiteX20" fmla="*/ 127114 w 143516"/>
                  <a:gd name="connsiteY20" fmla="*/ 184520 h 270629"/>
                  <a:gd name="connsiteX21" fmla="*/ 123014 w 143516"/>
                  <a:gd name="connsiteY21" fmla="*/ 172218 h 270629"/>
                  <a:gd name="connsiteX22" fmla="*/ 127114 w 143516"/>
                  <a:gd name="connsiteY22" fmla="*/ 155817 h 270629"/>
                  <a:gd name="connsiteX23" fmla="*/ 135315 w 143516"/>
                  <a:gd name="connsiteY23" fmla="*/ 143515 h 270629"/>
                  <a:gd name="connsiteX24" fmla="*/ 139415 w 143516"/>
                  <a:gd name="connsiteY24" fmla="*/ 131214 h 270629"/>
                  <a:gd name="connsiteX25" fmla="*/ 135315 w 143516"/>
                  <a:gd name="connsiteY25" fmla="*/ 114812 h 270629"/>
                  <a:gd name="connsiteX26" fmla="*/ 110712 w 143516"/>
                  <a:gd name="connsiteY26" fmla="*/ 102511 h 270629"/>
                  <a:gd name="connsiteX27" fmla="*/ 106612 w 143516"/>
                  <a:gd name="connsiteY27" fmla="*/ 53305 h 270629"/>
                  <a:gd name="connsiteX28" fmla="*/ 102511 w 143516"/>
                  <a:gd name="connsiteY28" fmla="*/ 32803 h 270629"/>
                  <a:gd name="connsiteX29" fmla="*/ 94310 w 143516"/>
                  <a:gd name="connsiteY29" fmla="*/ 20502 h 270629"/>
                  <a:gd name="connsiteX30" fmla="*/ 45105 w 143516"/>
                  <a:gd name="connsiteY30" fmla="*/ 0 h 270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3516" h="270629">
                    <a:moveTo>
                      <a:pt x="45105" y="0"/>
                    </a:moveTo>
                    <a:cubicBezTo>
                      <a:pt x="35537" y="0"/>
                      <a:pt x="40196" y="13919"/>
                      <a:pt x="36904" y="20502"/>
                    </a:cubicBezTo>
                    <a:cubicBezTo>
                      <a:pt x="34700" y="24910"/>
                      <a:pt x="31315" y="28624"/>
                      <a:pt x="28703" y="32803"/>
                    </a:cubicBezTo>
                    <a:cubicBezTo>
                      <a:pt x="24479" y="39561"/>
                      <a:pt x="19966" y="46177"/>
                      <a:pt x="16402" y="53305"/>
                    </a:cubicBezTo>
                    <a:cubicBezTo>
                      <a:pt x="-576" y="87262"/>
                      <a:pt x="27603" y="42653"/>
                      <a:pt x="4101" y="77908"/>
                    </a:cubicBezTo>
                    <a:cubicBezTo>
                      <a:pt x="2734" y="86109"/>
                      <a:pt x="0" y="94197"/>
                      <a:pt x="0" y="102511"/>
                    </a:cubicBezTo>
                    <a:cubicBezTo>
                      <a:pt x="0" y="125787"/>
                      <a:pt x="1091" y="149138"/>
                      <a:pt x="4101" y="172218"/>
                    </a:cubicBezTo>
                    <a:cubicBezTo>
                      <a:pt x="5219" y="180790"/>
                      <a:pt x="9567" y="188620"/>
                      <a:pt x="12301" y="196821"/>
                    </a:cubicBezTo>
                    <a:lnTo>
                      <a:pt x="20502" y="221424"/>
                    </a:lnTo>
                    <a:cubicBezTo>
                      <a:pt x="21869" y="225524"/>
                      <a:pt x="22670" y="229859"/>
                      <a:pt x="24603" y="233725"/>
                    </a:cubicBezTo>
                    <a:cubicBezTo>
                      <a:pt x="27337" y="239192"/>
                      <a:pt x="29771" y="244820"/>
                      <a:pt x="32804" y="250127"/>
                    </a:cubicBezTo>
                    <a:cubicBezTo>
                      <a:pt x="35249" y="254406"/>
                      <a:pt x="37520" y="258943"/>
                      <a:pt x="41005" y="262428"/>
                    </a:cubicBezTo>
                    <a:cubicBezTo>
                      <a:pt x="44490" y="265913"/>
                      <a:pt x="49206" y="267895"/>
                      <a:pt x="53306" y="270629"/>
                    </a:cubicBezTo>
                    <a:cubicBezTo>
                      <a:pt x="61507" y="269262"/>
                      <a:pt x="70190" y="269617"/>
                      <a:pt x="77909" y="266529"/>
                    </a:cubicBezTo>
                    <a:cubicBezTo>
                      <a:pt x="96566" y="259066"/>
                      <a:pt x="91499" y="252000"/>
                      <a:pt x="106612" y="241926"/>
                    </a:cubicBezTo>
                    <a:cubicBezTo>
                      <a:pt x="110208" y="239529"/>
                      <a:pt x="114813" y="239193"/>
                      <a:pt x="118913" y="237826"/>
                    </a:cubicBezTo>
                    <a:cubicBezTo>
                      <a:pt x="121647" y="233725"/>
                      <a:pt x="123629" y="229009"/>
                      <a:pt x="127114" y="225524"/>
                    </a:cubicBezTo>
                    <a:cubicBezTo>
                      <a:pt x="130599" y="222039"/>
                      <a:pt x="136336" y="221171"/>
                      <a:pt x="139415" y="217323"/>
                    </a:cubicBezTo>
                    <a:cubicBezTo>
                      <a:pt x="142115" y="213948"/>
                      <a:pt x="142149" y="209122"/>
                      <a:pt x="143516" y="205022"/>
                    </a:cubicBezTo>
                    <a:cubicBezTo>
                      <a:pt x="142149" y="199555"/>
                      <a:pt x="142936" y="193021"/>
                      <a:pt x="139415" y="188620"/>
                    </a:cubicBezTo>
                    <a:cubicBezTo>
                      <a:pt x="136715" y="185245"/>
                      <a:pt x="130170" y="187576"/>
                      <a:pt x="127114" y="184520"/>
                    </a:cubicBezTo>
                    <a:cubicBezTo>
                      <a:pt x="124058" y="181464"/>
                      <a:pt x="124381" y="176319"/>
                      <a:pt x="123014" y="172218"/>
                    </a:cubicBezTo>
                    <a:cubicBezTo>
                      <a:pt x="124381" y="166751"/>
                      <a:pt x="124894" y="160997"/>
                      <a:pt x="127114" y="155817"/>
                    </a:cubicBezTo>
                    <a:cubicBezTo>
                      <a:pt x="129055" y="151287"/>
                      <a:pt x="133111" y="147923"/>
                      <a:pt x="135315" y="143515"/>
                    </a:cubicBezTo>
                    <a:cubicBezTo>
                      <a:pt x="137248" y="139649"/>
                      <a:pt x="138048" y="135314"/>
                      <a:pt x="139415" y="131214"/>
                    </a:cubicBezTo>
                    <a:cubicBezTo>
                      <a:pt x="138048" y="125747"/>
                      <a:pt x="138441" y="119501"/>
                      <a:pt x="135315" y="114812"/>
                    </a:cubicBezTo>
                    <a:cubicBezTo>
                      <a:pt x="130772" y="107998"/>
                      <a:pt x="117730" y="104850"/>
                      <a:pt x="110712" y="102511"/>
                    </a:cubicBezTo>
                    <a:cubicBezTo>
                      <a:pt x="99882" y="70021"/>
                      <a:pt x="101090" y="86435"/>
                      <a:pt x="106612" y="53305"/>
                    </a:cubicBezTo>
                    <a:cubicBezTo>
                      <a:pt x="105245" y="46471"/>
                      <a:pt x="104958" y="39329"/>
                      <a:pt x="102511" y="32803"/>
                    </a:cubicBezTo>
                    <a:cubicBezTo>
                      <a:pt x="100781" y="28189"/>
                      <a:pt x="98489" y="23114"/>
                      <a:pt x="94310" y="20502"/>
                    </a:cubicBezTo>
                    <a:cubicBezTo>
                      <a:pt x="77039" y="9708"/>
                      <a:pt x="54673" y="0"/>
                      <a:pt x="451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43" name="Freeform 44"/>
              <p:cNvSpPr/>
              <p:nvPr/>
            </p:nvSpPr>
            <p:spPr bwMode="auto">
              <a:xfrm>
                <a:off x="4733639" y="3078704"/>
                <a:ext cx="413632" cy="330122"/>
              </a:xfrm>
              <a:custGeom>
                <a:avLst/>
                <a:gdLst>
                  <a:gd name="connsiteX0" fmla="*/ 164018 w 255003"/>
                  <a:gd name="connsiteY0" fmla="*/ 337 h 218693"/>
                  <a:gd name="connsiteX1" fmla="*/ 139416 w 255003"/>
                  <a:gd name="connsiteY1" fmla="*/ 4437 h 218693"/>
                  <a:gd name="connsiteX2" fmla="*/ 123014 w 255003"/>
                  <a:gd name="connsiteY2" fmla="*/ 12638 h 218693"/>
                  <a:gd name="connsiteX3" fmla="*/ 110713 w 255003"/>
                  <a:gd name="connsiteY3" fmla="*/ 16739 h 218693"/>
                  <a:gd name="connsiteX4" fmla="*/ 98411 w 255003"/>
                  <a:gd name="connsiteY4" fmla="*/ 29040 h 218693"/>
                  <a:gd name="connsiteX5" fmla="*/ 82009 w 255003"/>
                  <a:gd name="connsiteY5" fmla="*/ 33140 h 218693"/>
                  <a:gd name="connsiteX6" fmla="*/ 69708 w 255003"/>
                  <a:gd name="connsiteY6" fmla="*/ 37241 h 218693"/>
                  <a:gd name="connsiteX7" fmla="*/ 57407 w 255003"/>
                  <a:gd name="connsiteY7" fmla="*/ 49542 h 218693"/>
                  <a:gd name="connsiteX8" fmla="*/ 32804 w 255003"/>
                  <a:gd name="connsiteY8" fmla="*/ 65944 h 218693"/>
                  <a:gd name="connsiteX9" fmla="*/ 16402 w 255003"/>
                  <a:gd name="connsiteY9" fmla="*/ 90547 h 218693"/>
                  <a:gd name="connsiteX10" fmla="*/ 12302 w 255003"/>
                  <a:gd name="connsiteY10" fmla="*/ 102848 h 218693"/>
                  <a:gd name="connsiteX11" fmla="*/ 4101 w 255003"/>
                  <a:gd name="connsiteY11" fmla="*/ 115149 h 218693"/>
                  <a:gd name="connsiteX12" fmla="*/ 0 w 255003"/>
                  <a:gd name="connsiteY12" fmla="*/ 131551 h 218693"/>
                  <a:gd name="connsiteX13" fmla="*/ 4101 w 255003"/>
                  <a:gd name="connsiteY13" fmla="*/ 172556 h 218693"/>
                  <a:gd name="connsiteX14" fmla="*/ 16402 w 255003"/>
                  <a:gd name="connsiteY14" fmla="*/ 176656 h 218693"/>
                  <a:gd name="connsiteX15" fmla="*/ 32804 w 255003"/>
                  <a:gd name="connsiteY15" fmla="*/ 188957 h 218693"/>
                  <a:gd name="connsiteX16" fmla="*/ 49206 w 255003"/>
                  <a:gd name="connsiteY16" fmla="*/ 193058 h 218693"/>
                  <a:gd name="connsiteX17" fmla="*/ 82009 w 255003"/>
                  <a:gd name="connsiteY17" fmla="*/ 205359 h 218693"/>
                  <a:gd name="connsiteX18" fmla="*/ 94311 w 255003"/>
                  <a:gd name="connsiteY18" fmla="*/ 217661 h 218693"/>
                  <a:gd name="connsiteX19" fmla="*/ 180420 w 255003"/>
                  <a:gd name="connsiteY19" fmla="*/ 209460 h 218693"/>
                  <a:gd name="connsiteX20" fmla="*/ 192722 w 255003"/>
                  <a:gd name="connsiteY20" fmla="*/ 201259 h 218693"/>
                  <a:gd name="connsiteX21" fmla="*/ 200922 w 255003"/>
                  <a:gd name="connsiteY21" fmla="*/ 188957 h 218693"/>
                  <a:gd name="connsiteX22" fmla="*/ 229626 w 255003"/>
                  <a:gd name="connsiteY22" fmla="*/ 176656 h 218693"/>
                  <a:gd name="connsiteX23" fmla="*/ 250128 w 255003"/>
                  <a:gd name="connsiteY23" fmla="*/ 143852 h 218693"/>
                  <a:gd name="connsiteX24" fmla="*/ 254228 w 255003"/>
                  <a:gd name="connsiteY24" fmla="*/ 131551 h 218693"/>
                  <a:gd name="connsiteX25" fmla="*/ 241927 w 255003"/>
                  <a:gd name="connsiteY25" fmla="*/ 53643 h 218693"/>
                  <a:gd name="connsiteX26" fmla="*/ 217324 w 255003"/>
                  <a:gd name="connsiteY26" fmla="*/ 41341 h 218693"/>
                  <a:gd name="connsiteX27" fmla="*/ 192722 w 255003"/>
                  <a:gd name="connsiteY27" fmla="*/ 24939 h 218693"/>
                  <a:gd name="connsiteX28" fmla="*/ 184521 w 255003"/>
                  <a:gd name="connsiteY28" fmla="*/ 12638 h 218693"/>
                  <a:gd name="connsiteX29" fmla="*/ 164018 w 255003"/>
                  <a:gd name="connsiteY29" fmla="*/ 337 h 21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5003" h="218693">
                    <a:moveTo>
                      <a:pt x="164018" y="337"/>
                    </a:moveTo>
                    <a:cubicBezTo>
                      <a:pt x="156501" y="-1030"/>
                      <a:pt x="147379" y="2048"/>
                      <a:pt x="139416" y="4437"/>
                    </a:cubicBezTo>
                    <a:cubicBezTo>
                      <a:pt x="133561" y="6193"/>
                      <a:pt x="128632" y="10230"/>
                      <a:pt x="123014" y="12638"/>
                    </a:cubicBezTo>
                    <a:cubicBezTo>
                      <a:pt x="119041" y="14341"/>
                      <a:pt x="114813" y="15372"/>
                      <a:pt x="110713" y="16739"/>
                    </a:cubicBezTo>
                    <a:cubicBezTo>
                      <a:pt x="106612" y="20839"/>
                      <a:pt x="103446" y="26163"/>
                      <a:pt x="98411" y="29040"/>
                    </a:cubicBezTo>
                    <a:cubicBezTo>
                      <a:pt x="93518" y="31836"/>
                      <a:pt x="87428" y="31592"/>
                      <a:pt x="82009" y="33140"/>
                    </a:cubicBezTo>
                    <a:cubicBezTo>
                      <a:pt x="77853" y="34327"/>
                      <a:pt x="73808" y="35874"/>
                      <a:pt x="69708" y="37241"/>
                    </a:cubicBezTo>
                    <a:cubicBezTo>
                      <a:pt x="65608" y="41341"/>
                      <a:pt x="62232" y="46325"/>
                      <a:pt x="57407" y="49542"/>
                    </a:cubicBezTo>
                    <a:cubicBezTo>
                      <a:pt x="35302" y="64279"/>
                      <a:pt x="53932" y="38779"/>
                      <a:pt x="32804" y="65944"/>
                    </a:cubicBezTo>
                    <a:cubicBezTo>
                      <a:pt x="26753" y="73724"/>
                      <a:pt x="16402" y="90547"/>
                      <a:pt x="16402" y="90547"/>
                    </a:cubicBezTo>
                    <a:cubicBezTo>
                      <a:pt x="15035" y="94647"/>
                      <a:pt x="14235" y="98982"/>
                      <a:pt x="12302" y="102848"/>
                    </a:cubicBezTo>
                    <a:cubicBezTo>
                      <a:pt x="10098" y="107256"/>
                      <a:pt x="6042" y="110619"/>
                      <a:pt x="4101" y="115149"/>
                    </a:cubicBezTo>
                    <a:cubicBezTo>
                      <a:pt x="1881" y="120329"/>
                      <a:pt x="1367" y="126084"/>
                      <a:pt x="0" y="131551"/>
                    </a:cubicBezTo>
                    <a:cubicBezTo>
                      <a:pt x="1367" y="145219"/>
                      <a:pt x="-593" y="159647"/>
                      <a:pt x="4101" y="172556"/>
                    </a:cubicBezTo>
                    <a:cubicBezTo>
                      <a:pt x="5578" y="176618"/>
                      <a:pt x="12649" y="174512"/>
                      <a:pt x="16402" y="176656"/>
                    </a:cubicBezTo>
                    <a:cubicBezTo>
                      <a:pt x="22336" y="180047"/>
                      <a:pt x="26691" y="185901"/>
                      <a:pt x="32804" y="188957"/>
                    </a:cubicBezTo>
                    <a:cubicBezTo>
                      <a:pt x="37845" y="191477"/>
                      <a:pt x="43787" y="191510"/>
                      <a:pt x="49206" y="193058"/>
                    </a:cubicBezTo>
                    <a:cubicBezTo>
                      <a:pt x="60461" y="196274"/>
                      <a:pt x="71168" y="201022"/>
                      <a:pt x="82009" y="205359"/>
                    </a:cubicBezTo>
                    <a:cubicBezTo>
                      <a:pt x="86110" y="209460"/>
                      <a:pt x="88544" y="217054"/>
                      <a:pt x="94311" y="217661"/>
                    </a:cubicBezTo>
                    <a:cubicBezTo>
                      <a:pt x="126991" y="221101"/>
                      <a:pt x="151117" y="215320"/>
                      <a:pt x="180420" y="209460"/>
                    </a:cubicBezTo>
                    <a:cubicBezTo>
                      <a:pt x="184521" y="206726"/>
                      <a:pt x="189237" y="204744"/>
                      <a:pt x="192722" y="201259"/>
                    </a:cubicBezTo>
                    <a:cubicBezTo>
                      <a:pt x="196207" y="197774"/>
                      <a:pt x="197136" y="192112"/>
                      <a:pt x="200922" y="188957"/>
                    </a:cubicBezTo>
                    <a:cubicBezTo>
                      <a:pt x="207679" y="183326"/>
                      <a:pt x="221079" y="179505"/>
                      <a:pt x="229626" y="176656"/>
                    </a:cubicBezTo>
                    <a:cubicBezTo>
                      <a:pt x="249119" y="163660"/>
                      <a:pt x="240369" y="173130"/>
                      <a:pt x="250128" y="143852"/>
                    </a:cubicBezTo>
                    <a:lnTo>
                      <a:pt x="254228" y="131551"/>
                    </a:lnTo>
                    <a:cubicBezTo>
                      <a:pt x="252837" y="109290"/>
                      <a:pt x="261604" y="73320"/>
                      <a:pt x="241927" y="53643"/>
                    </a:cubicBezTo>
                    <a:cubicBezTo>
                      <a:pt x="228274" y="39990"/>
                      <a:pt x="232332" y="49679"/>
                      <a:pt x="217324" y="41341"/>
                    </a:cubicBezTo>
                    <a:cubicBezTo>
                      <a:pt x="208708" y="36554"/>
                      <a:pt x="192722" y="24939"/>
                      <a:pt x="192722" y="24939"/>
                    </a:cubicBezTo>
                    <a:cubicBezTo>
                      <a:pt x="189988" y="20839"/>
                      <a:pt x="188700" y="15250"/>
                      <a:pt x="184521" y="12638"/>
                    </a:cubicBezTo>
                    <a:cubicBezTo>
                      <a:pt x="170707" y="4005"/>
                      <a:pt x="171535" y="1704"/>
                      <a:pt x="164018" y="337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44" name="Freeform 45"/>
              <p:cNvSpPr/>
              <p:nvPr/>
            </p:nvSpPr>
            <p:spPr bwMode="auto">
              <a:xfrm>
                <a:off x="5014178" y="2195334"/>
                <a:ext cx="395363" cy="320988"/>
              </a:xfrm>
              <a:custGeom>
                <a:avLst/>
                <a:gdLst>
                  <a:gd name="connsiteX0" fmla="*/ 86110 w 237826"/>
                  <a:gd name="connsiteY0" fmla="*/ 12659 h 193078"/>
                  <a:gd name="connsiteX1" fmla="*/ 49206 w 237826"/>
                  <a:gd name="connsiteY1" fmla="*/ 24960 h 193078"/>
                  <a:gd name="connsiteX2" fmla="*/ 36904 w 237826"/>
                  <a:gd name="connsiteY2" fmla="*/ 29060 h 193078"/>
                  <a:gd name="connsiteX3" fmla="*/ 24603 w 237826"/>
                  <a:gd name="connsiteY3" fmla="*/ 37261 h 193078"/>
                  <a:gd name="connsiteX4" fmla="*/ 4101 w 237826"/>
                  <a:gd name="connsiteY4" fmla="*/ 65964 h 193078"/>
                  <a:gd name="connsiteX5" fmla="*/ 0 w 237826"/>
                  <a:gd name="connsiteY5" fmla="*/ 78266 h 193078"/>
                  <a:gd name="connsiteX6" fmla="*/ 4101 w 237826"/>
                  <a:gd name="connsiteY6" fmla="*/ 106969 h 193078"/>
                  <a:gd name="connsiteX7" fmla="*/ 12302 w 237826"/>
                  <a:gd name="connsiteY7" fmla="*/ 119270 h 193078"/>
                  <a:gd name="connsiteX8" fmla="*/ 36904 w 237826"/>
                  <a:gd name="connsiteY8" fmla="*/ 135672 h 193078"/>
                  <a:gd name="connsiteX9" fmla="*/ 65607 w 237826"/>
                  <a:gd name="connsiteY9" fmla="*/ 143873 h 193078"/>
                  <a:gd name="connsiteX10" fmla="*/ 82009 w 237826"/>
                  <a:gd name="connsiteY10" fmla="*/ 152074 h 193078"/>
                  <a:gd name="connsiteX11" fmla="*/ 106612 w 237826"/>
                  <a:gd name="connsiteY11" fmla="*/ 168476 h 193078"/>
                  <a:gd name="connsiteX12" fmla="*/ 118913 w 237826"/>
                  <a:gd name="connsiteY12" fmla="*/ 180777 h 193078"/>
                  <a:gd name="connsiteX13" fmla="*/ 159918 w 237826"/>
                  <a:gd name="connsiteY13" fmla="*/ 193078 h 193078"/>
                  <a:gd name="connsiteX14" fmla="*/ 205023 w 237826"/>
                  <a:gd name="connsiteY14" fmla="*/ 188978 h 193078"/>
                  <a:gd name="connsiteX15" fmla="*/ 217324 w 237826"/>
                  <a:gd name="connsiteY15" fmla="*/ 156174 h 193078"/>
                  <a:gd name="connsiteX16" fmla="*/ 233726 w 237826"/>
                  <a:gd name="connsiteY16" fmla="*/ 131572 h 193078"/>
                  <a:gd name="connsiteX17" fmla="*/ 237826 w 237826"/>
                  <a:gd name="connsiteY17" fmla="*/ 119270 h 193078"/>
                  <a:gd name="connsiteX18" fmla="*/ 217324 w 237826"/>
                  <a:gd name="connsiteY18" fmla="*/ 65964 h 193078"/>
                  <a:gd name="connsiteX19" fmla="*/ 196822 w 237826"/>
                  <a:gd name="connsiteY19" fmla="*/ 49563 h 193078"/>
                  <a:gd name="connsiteX20" fmla="*/ 188621 w 237826"/>
                  <a:gd name="connsiteY20" fmla="*/ 37261 h 193078"/>
                  <a:gd name="connsiteX21" fmla="*/ 164018 w 237826"/>
                  <a:gd name="connsiteY21" fmla="*/ 24960 h 193078"/>
                  <a:gd name="connsiteX22" fmla="*/ 127114 w 237826"/>
                  <a:gd name="connsiteY22" fmla="*/ 8558 h 193078"/>
                  <a:gd name="connsiteX23" fmla="*/ 114813 w 237826"/>
                  <a:gd name="connsiteY23" fmla="*/ 4458 h 193078"/>
                  <a:gd name="connsiteX24" fmla="*/ 102511 w 237826"/>
                  <a:gd name="connsiteY24" fmla="*/ 357 h 193078"/>
                  <a:gd name="connsiteX25" fmla="*/ 86110 w 237826"/>
                  <a:gd name="connsiteY25" fmla="*/ 12659 h 193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37826" h="193078">
                    <a:moveTo>
                      <a:pt x="86110" y="12659"/>
                    </a:moveTo>
                    <a:lnTo>
                      <a:pt x="49206" y="24960"/>
                    </a:lnTo>
                    <a:lnTo>
                      <a:pt x="36904" y="29060"/>
                    </a:lnTo>
                    <a:cubicBezTo>
                      <a:pt x="32804" y="31794"/>
                      <a:pt x="28088" y="33776"/>
                      <a:pt x="24603" y="37261"/>
                    </a:cubicBezTo>
                    <a:cubicBezTo>
                      <a:pt x="22748" y="39116"/>
                      <a:pt x="6428" y="61309"/>
                      <a:pt x="4101" y="65964"/>
                    </a:cubicBezTo>
                    <a:cubicBezTo>
                      <a:pt x="2168" y="69830"/>
                      <a:pt x="1367" y="74165"/>
                      <a:pt x="0" y="78266"/>
                    </a:cubicBezTo>
                    <a:cubicBezTo>
                      <a:pt x="1367" y="87834"/>
                      <a:pt x="1324" y="97712"/>
                      <a:pt x="4101" y="106969"/>
                    </a:cubicBezTo>
                    <a:cubicBezTo>
                      <a:pt x="5517" y="111689"/>
                      <a:pt x="8593" y="116025"/>
                      <a:pt x="12302" y="119270"/>
                    </a:cubicBezTo>
                    <a:cubicBezTo>
                      <a:pt x="19719" y="125760"/>
                      <a:pt x="27342" y="133282"/>
                      <a:pt x="36904" y="135672"/>
                    </a:cubicBezTo>
                    <a:cubicBezTo>
                      <a:pt x="45235" y="137754"/>
                      <a:pt x="57366" y="140341"/>
                      <a:pt x="65607" y="143873"/>
                    </a:cubicBezTo>
                    <a:cubicBezTo>
                      <a:pt x="71225" y="146281"/>
                      <a:pt x="76767" y="148929"/>
                      <a:pt x="82009" y="152074"/>
                    </a:cubicBezTo>
                    <a:cubicBezTo>
                      <a:pt x="90461" y="157145"/>
                      <a:pt x="99642" y="161506"/>
                      <a:pt x="106612" y="168476"/>
                    </a:cubicBezTo>
                    <a:cubicBezTo>
                      <a:pt x="110712" y="172576"/>
                      <a:pt x="113844" y="177961"/>
                      <a:pt x="118913" y="180777"/>
                    </a:cubicBezTo>
                    <a:cubicBezTo>
                      <a:pt x="127083" y="185316"/>
                      <a:pt x="149328" y="190431"/>
                      <a:pt x="159918" y="193078"/>
                    </a:cubicBezTo>
                    <a:cubicBezTo>
                      <a:pt x="174953" y="191711"/>
                      <a:pt x="190932" y="194397"/>
                      <a:pt x="205023" y="188978"/>
                    </a:cubicBezTo>
                    <a:cubicBezTo>
                      <a:pt x="212521" y="186094"/>
                      <a:pt x="214713" y="161396"/>
                      <a:pt x="217324" y="156174"/>
                    </a:cubicBezTo>
                    <a:cubicBezTo>
                      <a:pt x="221732" y="147358"/>
                      <a:pt x="233726" y="131572"/>
                      <a:pt x="233726" y="131572"/>
                    </a:cubicBezTo>
                    <a:cubicBezTo>
                      <a:pt x="235093" y="127471"/>
                      <a:pt x="237826" y="123592"/>
                      <a:pt x="237826" y="119270"/>
                    </a:cubicBezTo>
                    <a:cubicBezTo>
                      <a:pt x="237826" y="89051"/>
                      <a:pt x="233484" y="90204"/>
                      <a:pt x="217324" y="65964"/>
                    </a:cubicBezTo>
                    <a:cubicBezTo>
                      <a:pt x="206726" y="50067"/>
                      <a:pt x="213798" y="55221"/>
                      <a:pt x="196822" y="49563"/>
                    </a:cubicBezTo>
                    <a:cubicBezTo>
                      <a:pt x="194088" y="45462"/>
                      <a:pt x="192106" y="40746"/>
                      <a:pt x="188621" y="37261"/>
                    </a:cubicBezTo>
                    <a:cubicBezTo>
                      <a:pt x="180672" y="29312"/>
                      <a:pt x="174023" y="28295"/>
                      <a:pt x="164018" y="24960"/>
                    </a:cubicBezTo>
                    <a:cubicBezTo>
                      <a:pt x="144525" y="11964"/>
                      <a:pt x="156391" y="18317"/>
                      <a:pt x="127114" y="8558"/>
                    </a:cubicBezTo>
                    <a:lnTo>
                      <a:pt x="114813" y="4458"/>
                    </a:lnTo>
                    <a:lnTo>
                      <a:pt x="102511" y="357"/>
                    </a:lnTo>
                    <a:cubicBezTo>
                      <a:pt x="54362" y="4735"/>
                      <a:pt x="64157" y="-9046"/>
                      <a:pt x="86110" y="12659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45" name="Freeform 46"/>
              <p:cNvSpPr/>
              <p:nvPr/>
            </p:nvSpPr>
            <p:spPr bwMode="auto">
              <a:xfrm>
                <a:off x="5379531" y="2449775"/>
                <a:ext cx="279234" cy="340561"/>
              </a:xfrm>
              <a:custGeom>
                <a:avLst/>
                <a:gdLst>
                  <a:gd name="connsiteX0" fmla="*/ 28703 w 168756"/>
                  <a:gd name="connsiteY0" fmla="*/ 16402 h 205023"/>
                  <a:gd name="connsiteX1" fmla="*/ 8201 w 168756"/>
                  <a:gd name="connsiteY1" fmla="*/ 41005 h 205023"/>
                  <a:gd name="connsiteX2" fmla="*/ 0 w 168756"/>
                  <a:gd name="connsiteY2" fmla="*/ 77909 h 205023"/>
                  <a:gd name="connsiteX3" fmla="*/ 12301 w 168756"/>
                  <a:gd name="connsiteY3" fmla="*/ 127114 h 205023"/>
                  <a:gd name="connsiteX4" fmla="*/ 24603 w 168756"/>
                  <a:gd name="connsiteY4" fmla="*/ 131215 h 205023"/>
                  <a:gd name="connsiteX5" fmla="*/ 32804 w 168756"/>
                  <a:gd name="connsiteY5" fmla="*/ 143516 h 205023"/>
                  <a:gd name="connsiteX6" fmla="*/ 45105 w 168756"/>
                  <a:gd name="connsiteY6" fmla="*/ 155817 h 205023"/>
                  <a:gd name="connsiteX7" fmla="*/ 65607 w 168756"/>
                  <a:gd name="connsiteY7" fmla="*/ 180420 h 205023"/>
                  <a:gd name="connsiteX8" fmla="*/ 90210 w 168756"/>
                  <a:gd name="connsiteY8" fmla="*/ 196822 h 205023"/>
                  <a:gd name="connsiteX9" fmla="*/ 102511 w 168756"/>
                  <a:gd name="connsiteY9" fmla="*/ 205023 h 205023"/>
                  <a:gd name="connsiteX10" fmla="*/ 139415 w 168756"/>
                  <a:gd name="connsiteY10" fmla="*/ 196822 h 205023"/>
                  <a:gd name="connsiteX11" fmla="*/ 164018 w 168756"/>
                  <a:gd name="connsiteY11" fmla="*/ 176320 h 205023"/>
                  <a:gd name="connsiteX12" fmla="*/ 164018 w 168756"/>
                  <a:gd name="connsiteY12" fmla="*/ 114813 h 205023"/>
                  <a:gd name="connsiteX13" fmla="*/ 151717 w 168756"/>
                  <a:gd name="connsiteY13" fmla="*/ 102512 h 205023"/>
                  <a:gd name="connsiteX14" fmla="*/ 139415 w 168756"/>
                  <a:gd name="connsiteY14" fmla="*/ 65607 h 205023"/>
                  <a:gd name="connsiteX15" fmla="*/ 135315 w 168756"/>
                  <a:gd name="connsiteY15" fmla="*/ 53306 h 205023"/>
                  <a:gd name="connsiteX16" fmla="*/ 131214 w 168756"/>
                  <a:gd name="connsiteY16" fmla="*/ 36904 h 205023"/>
                  <a:gd name="connsiteX17" fmla="*/ 118913 w 168756"/>
                  <a:gd name="connsiteY17" fmla="*/ 32804 h 205023"/>
                  <a:gd name="connsiteX18" fmla="*/ 82009 w 168756"/>
                  <a:gd name="connsiteY18" fmla="*/ 12302 h 205023"/>
                  <a:gd name="connsiteX19" fmla="*/ 57406 w 168756"/>
                  <a:gd name="connsiteY19" fmla="*/ 0 h 205023"/>
                  <a:gd name="connsiteX20" fmla="*/ 32804 w 168756"/>
                  <a:gd name="connsiteY20" fmla="*/ 4101 h 205023"/>
                  <a:gd name="connsiteX21" fmla="*/ 28703 w 168756"/>
                  <a:gd name="connsiteY21" fmla="*/ 16402 h 205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756" h="205023">
                    <a:moveTo>
                      <a:pt x="28703" y="16402"/>
                    </a:moveTo>
                    <a:cubicBezTo>
                      <a:pt x="24603" y="22553"/>
                      <a:pt x="13693" y="31851"/>
                      <a:pt x="8201" y="41005"/>
                    </a:cubicBezTo>
                    <a:cubicBezTo>
                      <a:pt x="6462" y="43903"/>
                      <a:pt x="193" y="76942"/>
                      <a:pt x="0" y="77909"/>
                    </a:cubicBezTo>
                    <a:cubicBezTo>
                      <a:pt x="1414" y="90640"/>
                      <a:pt x="-1480" y="116090"/>
                      <a:pt x="12301" y="127114"/>
                    </a:cubicBezTo>
                    <a:cubicBezTo>
                      <a:pt x="15676" y="129814"/>
                      <a:pt x="20502" y="129848"/>
                      <a:pt x="24603" y="131215"/>
                    </a:cubicBezTo>
                    <a:cubicBezTo>
                      <a:pt x="27337" y="135315"/>
                      <a:pt x="29649" y="139730"/>
                      <a:pt x="32804" y="143516"/>
                    </a:cubicBezTo>
                    <a:cubicBezTo>
                      <a:pt x="36516" y="147971"/>
                      <a:pt x="41889" y="150992"/>
                      <a:pt x="45105" y="155817"/>
                    </a:cubicBezTo>
                    <a:cubicBezTo>
                      <a:pt x="62322" y="181644"/>
                      <a:pt x="28425" y="154393"/>
                      <a:pt x="65607" y="180420"/>
                    </a:cubicBezTo>
                    <a:cubicBezTo>
                      <a:pt x="73682" y="186072"/>
                      <a:pt x="82009" y="191355"/>
                      <a:pt x="90210" y="196822"/>
                    </a:cubicBezTo>
                    <a:lnTo>
                      <a:pt x="102511" y="205023"/>
                    </a:lnTo>
                    <a:cubicBezTo>
                      <a:pt x="114812" y="202289"/>
                      <a:pt x="127460" y="200807"/>
                      <a:pt x="139415" y="196822"/>
                    </a:cubicBezTo>
                    <a:cubicBezTo>
                      <a:pt x="147979" y="193967"/>
                      <a:pt x="158307" y="182031"/>
                      <a:pt x="164018" y="176320"/>
                    </a:cubicBezTo>
                    <a:cubicBezTo>
                      <a:pt x="167905" y="152994"/>
                      <a:pt x="172382" y="139905"/>
                      <a:pt x="164018" y="114813"/>
                    </a:cubicBezTo>
                    <a:cubicBezTo>
                      <a:pt x="162184" y="109312"/>
                      <a:pt x="155817" y="106612"/>
                      <a:pt x="151717" y="102512"/>
                    </a:cubicBezTo>
                    <a:lnTo>
                      <a:pt x="139415" y="65607"/>
                    </a:lnTo>
                    <a:cubicBezTo>
                      <a:pt x="138048" y="61507"/>
                      <a:pt x="136363" y="57499"/>
                      <a:pt x="135315" y="53306"/>
                    </a:cubicBezTo>
                    <a:cubicBezTo>
                      <a:pt x="133948" y="47839"/>
                      <a:pt x="134735" y="41305"/>
                      <a:pt x="131214" y="36904"/>
                    </a:cubicBezTo>
                    <a:cubicBezTo>
                      <a:pt x="128514" y="33529"/>
                      <a:pt x="123013" y="34171"/>
                      <a:pt x="118913" y="32804"/>
                    </a:cubicBezTo>
                    <a:cubicBezTo>
                      <a:pt x="90714" y="14005"/>
                      <a:pt x="103661" y="19519"/>
                      <a:pt x="82009" y="12302"/>
                    </a:cubicBezTo>
                    <a:cubicBezTo>
                      <a:pt x="75790" y="8156"/>
                      <a:pt x="65894" y="0"/>
                      <a:pt x="57406" y="0"/>
                    </a:cubicBezTo>
                    <a:cubicBezTo>
                      <a:pt x="49092" y="0"/>
                      <a:pt x="41005" y="2734"/>
                      <a:pt x="32804" y="4101"/>
                    </a:cubicBezTo>
                    <a:cubicBezTo>
                      <a:pt x="28271" y="17699"/>
                      <a:pt x="32803" y="10251"/>
                      <a:pt x="28703" y="164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  <p:sp>
            <p:nvSpPr>
              <p:cNvPr id="46" name="Freeform 47"/>
              <p:cNvSpPr/>
              <p:nvPr/>
            </p:nvSpPr>
            <p:spPr bwMode="auto">
              <a:xfrm>
                <a:off x="5379531" y="2803383"/>
                <a:ext cx="309244" cy="310550"/>
              </a:xfrm>
              <a:custGeom>
                <a:avLst/>
                <a:gdLst>
                  <a:gd name="connsiteX0" fmla="*/ 65684 w 225964"/>
                  <a:gd name="connsiteY0" fmla="*/ 12302 h 229625"/>
                  <a:gd name="connsiteX1" fmla="*/ 41082 w 225964"/>
                  <a:gd name="connsiteY1" fmla="*/ 20502 h 229625"/>
                  <a:gd name="connsiteX2" fmla="*/ 16479 w 225964"/>
                  <a:gd name="connsiteY2" fmla="*/ 49206 h 229625"/>
                  <a:gd name="connsiteX3" fmla="*/ 4178 w 225964"/>
                  <a:gd name="connsiteY3" fmla="*/ 61507 h 229625"/>
                  <a:gd name="connsiteX4" fmla="*/ 77 w 225964"/>
                  <a:gd name="connsiteY4" fmla="*/ 73808 h 229625"/>
                  <a:gd name="connsiteX5" fmla="*/ 4178 w 225964"/>
                  <a:gd name="connsiteY5" fmla="*/ 196822 h 229625"/>
                  <a:gd name="connsiteX6" fmla="*/ 16479 w 225964"/>
                  <a:gd name="connsiteY6" fmla="*/ 205023 h 229625"/>
                  <a:gd name="connsiteX7" fmla="*/ 73885 w 225964"/>
                  <a:gd name="connsiteY7" fmla="*/ 217324 h 229625"/>
                  <a:gd name="connsiteX8" fmla="*/ 106689 w 225964"/>
                  <a:gd name="connsiteY8" fmla="*/ 229625 h 229625"/>
                  <a:gd name="connsiteX9" fmla="*/ 143593 w 225964"/>
                  <a:gd name="connsiteY9" fmla="*/ 225525 h 229625"/>
                  <a:gd name="connsiteX10" fmla="*/ 155894 w 225964"/>
                  <a:gd name="connsiteY10" fmla="*/ 217324 h 229625"/>
                  <a:gd name="connsiteX11" fmla="*/ 180497 w 225964"/>
                  <a:gd name="connsiteY11" fmla="*/ 209123 h 229625"/>
                  <a:gd name="connsiteX12" fmla="*/ 188698 w 225964"/>
                  <a:gd name="connsiteY12" fmla="*/ 184520 h 229625"/>
                  <a:gd name="connsiteX13" fmla="*/ 192798 w 225964"/>
                  <a:gd name="connsiteY13" fmla="*/ 172219 h 229625"/>
                  <a:gd name="connsiteX14" fmla="*/ 200999 w 225964"/>
                  <a:gd name="connsiteY14" fmla="*/ 159918 h 229625"/>
                  <a:gd name="connsiteX15" fmla="*/ 209200 w 225964"/>
                  <a:gd name="connsiteY15" fmla="*/ 131215 h 229625"/>
                  <a:gd name="connsiteX16" fmla="*/ 217401 w 225964"/>
                  <a:gd name="connsiteY16" fmla="*/ 118913 h 229625"/>
                  <a:gd name="connsiteX17" fmla="*/ 225602 w 225964"/>
                  <a:gd name="connsiteY17" fmla="*/ 94311 h 229625"/>
                  <a:gd name="connsiteX18" fmla="*/ 221501 w 225964"/>
                  <a:gd name="connsiteY18" fmla="*/ 77909 h 229625"/>
                  <a:gd name="connsiteX19" fmla="*/ 205100 w 225964"/>
                  <a:gd name="connsiteY19" fmla="*/ 69708 h 229625"/>
                  <a:gd name="connsiteX20" fmla="*/ 188698 w 225964"/>
                  <a:gd name="connsiteY20" fmla="*/ 65607 h 229625"/>
                  <a:gd name="connsiteX21" fmla="*/ 176396 w 225964"/>
                  <a:gd name="connsiteY21" fmla="*/ 61507 h 229625"/>
                  <a:gd name="connsiteX22" fmla="*/ 159995 w 225964"/>
                  <a:gd name="connsiteY22" fmla="*/ 49206 h 229625"/>
                  <a:gd name="connsiteX23" fmla="*/ 147693 w 225964"/>
                  <a:gd name="connsiteY23" fmla="*/ 41005 h 229625"/>
                  <a:gd name="connsiteX24" fmla="*/ 131291 w 225964"/>
                  <a:gd name="connsiteY24" fmla="*/ 16402 h 229625"/>
                  <a:gd name="connsiteX25" fmla="*/ 118990 w 225964"/>
                  <a:gd name="connsiteY25" fmla="*/ 8201 h 229625"/>
                  <a:gd name="connsiteX26" fmla="*/ 94387 w 225964"/>
                  <a:gd name="connsiteY26" fmla="*/ 0 h 229625"/>
                  <a:gd name="connsiteX27" fmla="*/ 53383 w 225964"/>
                  <a:gd name="connsiteY27" fmla="*/ 16402 h 229625"/>
                  <a:gd name="connsiteX28" fmla="*/ 65684 w 225964"/>
                  <a:gd name="connsiteY28" fmla="*/ 12302 h 22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5964" h="229625">
                    <a:moveTo>
                      <a:pt x="65684" y="12302"/>
                    </a:moveTo>
                    <a:cubicBezTo>
                      <a:pt x="63634" y="12985"/>
                      <a:pt x="48494" y="16055"/>
                      <a:pt x="41082" y="20502"/>
                    </a:cubicBezTo>
                    <a:cubicBezTo>
                      <a:pt x="24655" y="30358"/>
                      <a:pt x="26764" y="36864"/>
                      <a:pt x="16479" y="49206"/>
                    </a:cubicBezTo>
                    <a:cubicBezTo>
                      <a:pt x="12767" y="53661"/>
                      <a:pt x="8278" y="57407"/>
                      <a:pt x="4178" y="61507"/>
                    </a:cubicBezTo>
                    <a:cubicBezTo>
                      <a:pt x="2811" y="65607"/>
                      <a:pt x="77" y="69486"/>
                      <a:pt x="77" y="73808"/>
                    </a:cubicBezTo>
                    <a:cubicBezTo>
                      <a:pt x="77" y="114835"/>
                      <a:pt x="-911" y="156111"/>
                      <a:pt x="4178" y="196822"/>
                    </a:cubicBezTo>
                    <a:cubicBezTo>
                      <a:pt x="4789" y="201712"/>
                      <a:pt x="11848" y="203339"/>
                      <a:pt x="16479" y="205023"/>
                    </a:cubicBezTo>
                    <a:cubicBezTo>
                      <a:pt x="33773" y="211312"/>
                      <a:pt x="55555" y="214269"/>
                      <a:pt x="73885" y="217324"/>
                    </a:cubicBezTo>
                    <a:cubicBezTo>
                      <a:pt x="83218" y="221990"/>
                      <a:pt x="95522" y="229625"/>
                      <a:pt x="106689" y="229625"/>
                    </a:cubicBezTo>
                    <a:cubicBezTo>
                      <a:pt x="119066" y="229625"/>
                      <a:pt x="131292" y="226892"/>
                      <a:pt x="143593" y="225525"/>
                    </a:cubicBezTo>
                    <a:cubicBezTo>
                      <a:pt x="147693" y="222791"/>
                      <a:pt x="151391" y="219325"/>
                      <a:pt x="155894" y="217324"/>
                    </a:cubicBezTo>
                    <a:cubicBezTo>
                      <a:pt x="163794" y="213813"/>
                      <a:pt x="180497" y="209123"/>
                      <a:pt x="180497" y="209123"/>
                    </a:cubicBezTo>
                    <a:lnTo>
                      <a:pt x="188698" y="184520"/>
                    </a:lnTo>
                    <a:cubicBezTo>
                      <a:pt x="190065" y="180420"/>
                      <a:pt x="190400" y="175815"/>
                      <a:pt x="192798" y="172219"/>
                    </a:cubicBezTo>
                    <a:lnTo>
                      <a:pt x="200999" y="159918"/>
                    </a:lnTo>
                    <a:cubicBezTo>
                      <a:pt x="202312" y="154667"/>
                      <a:pt x="206260" y="137095"/>
                      <a:pt x="209200" y="131215"/>
                    </a:cubicBezTo>
                    <a:cubicBezTo>
                      <a:pt x="211404" y="126807"/>
                      <a:pt x="214667" y="123014"/>
                      <a:pt x="217401" y="118913"/>
                    </a:cubicBezTo>
                    <a:cubicBezTo>
                      <a:pt x="220135" y="110712"/>
                      <a:pt x="227699" y="102697"/>
                      <a:pt x="225602" y="94311"/>
                    </a:cubicBezTo>
                    <a:cubicBezTo>
                      <a:pt x="224235" y="88844"/>
                      <a:pt x="225109" y="82238"/>
                      <a:pt x="221501" y="77909"/>
                    </a:cubicBezTo>
                    <a:cubicBezTo>
                      <a:pt x="217588" y="73213"/>
                      <a:pt x="210823" y="71854"/>
                      <a:pt x="205100" y="69708"/>
                    </a:cubicBezTo>
                    <a:cubicBezTo>
                      <a:pt x="199823" y="67729"/>
                      <a:pt x="194117" y="67155"/>
                      <a:pt x="188698" y="65607"/>
                    </a:cubicBezTo>
                    <a:cubicBezTo>
                      <a:pt x="184542" y="64420"/>
                      <a:pt x="180497" y="62874"/>
                      <a:pt x="176396" y="61507"/>
                    </a:cubicBezTo>
                    <a:cubicBezTo>
                      <a:pt x="170929" y="57407"/>
                      <a:pt x="165556" y="53178"/>
                      <a:pt x="159995" y="49206"/>
                    </a:cubicBezTo>
                    <a:cubicBezTo>
                      <a:pt x="155985" y="46341"/>
                      <a:pt x="150938" y="44714"/>
                      <a:pt x="147693" y="41005"/>
                    </a:cubicBezTo>
                    <a:cubicBezTo>
                      <a:pt x="141202" y="33587"/>
                      <a:pt x="139492" y="21869"/>
                      <a:pt x="131291" y="16402"/>
                    </a:cubicBezTo>
                    <a:cubicBezTo>
                      <a:pt x="127191" y="13668"/>
                      <a:pt x="123493" y="10202"/>
                      <a:pt x="118990" y="8201"/>
                    </a:cubicBezTo>
                    <a:cubicBezTo>
                      <a:pt x="111090" y="4690"/>
                      <a:pt x="94387" y="0"/>
                      <a:pt x="94387" y="0"/>
                    </a:cubicBezTo>
                    <a:cubicBezTo>
                      <a:pt x="52277" y="5265"/>
                      <a:pt x="69672" y="-5315"/>
                      <a:pt x="53383" y="16402"/>
                    </a:cubicBezTo>
                    <a:cubicBezTo>
                      <a:pt x="52223" y="17948"/>
                      <a:pt x="67734" y="11619"/>
                      <a:pt x="65684" y="12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-1971829" y="1969026"/>
              <a:ext cx="1322149" cy="326130"/>
              <a:chOff x="3965824" y="2588919"/>
              <a:chExt cx="1223201" cy="254691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3965824" y="2843610"/>
                <a:ext cx="12232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245"/>
              <p:cNvSpPr>
                <a:spLocks noChangeArrowheads="1"/>
              </p:cNvSpPr>
              <p:nvPr/>
            </p:nvSpPr>
            <p:spPr bwMode="auto">
              <a:xfrm>
                <a:off x="3965824" y="2588919"/>
                <a:ext cx="741515" cy="254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685800"/>
                <a:r>
                  <a:rPr lang="en-US" sz="1050" dirty="0">
                    <a:solidFill>
                      <a:srgbClr val="C00000"/>
                    </a:solidFill>
                    <a:latin typeface="Arial" charset="0"/>
                  </a:rPr>
                  <a:t>Proton</a:t>
                </a:r>
              </a:p>
            </p:txBody>
          </p:sp>
        </p:grpSp>
        <p:sp>
          <p:nvSpPr>
            <p:cNvPr id="26" name="Freeform 268"/>
            <p:cNvSpPr>
              <a:spLocks/>
            </p:cNvSpPr>
            <p:nvPr/>
          </p:nvSpPr>
          <p:spPr bwMode="auto">
            <a:xfrm>
              <a:off x="-599936" y="2003947"/>
              <a:ext cx="120017" cy="253790"/>
            </a:xfrm>
            <a:custGeom>
              <a:avLst/>
              <a:gdLst>
                <a:gd name="T0" fmla="*/ 2147483647 w 34"/>
                <a:gd name="T1" fmla="*/ 2147483647 h 105"/>
                <a:gd name="T2" fmla="*/ 2147483647 w 34"/>
                <a:gd name="T3" fmla="*/ 2147483647 h 105"/>
                <a:gd name="T4" fmla="*/ 2147483647 w 34"/>
                <a:gd name="T5" fmla="*/ 2147483647 h 105"/>
                <a:gd name="T6" fmla="*/ 2147483647 w 34"/>
                <a:gd name="T7" fmla="*/ 2147483647 h 105"/>
                <a:gd name="T8" fmla="*/ 2147483647 w 34"/>
                <a:gd name="T9" fmla="*/ 2147483647 h 105"/>
                <a:gd name="T10" fmla="*/ 2147483647 w 34"/>
                <a:gd name="T11" fmla="*/ 2147483647 h 105"/>
                <a:gd name="T12" fmla="*/ 2147483647 w 34"/>
                <a:gd name="T13" fmla="*/ 2147483647 h 105"/>
                <a:gd name="T14" fmla="*/ 2147483647 w 34"/>
                <a:gd name="T15" fmla="*/ 2147483647 h 105"/>
                <a:gd name="T16" fmla="*/ 2147483647 w 34"/>
                <a:gd name="T17" fmla="*/ 2147483647 h 105"/>
                <a:gd name="T18" fmla="*/ 2147483647 w 34"/>
                <a:gd name="T19" fmla="*/ 2147483647 h 105"/>
                <a:gd name="T20" fmla="*/ 2147483647 w 34"/>
                <a:gd name="T21" fmla="*/ 2147483647 h 105"/>
                <a:gd name="T22" fmla="*/ 2147483647 w 34"/>
                <a:gd name="T23" fmla="*/ 2147483647 h 105"/>
                <a:gd name="T24" fmla="*/ 2147483647 w 34"/>
                <a:gd name="T25" fmla="*/ 2147483647 h 105"/>
                <a:gd name="T26" fmla="*/ 2147483647 w 34"/>
                <a:gd name="T27" fmla="*/ 2147483647 h 105"/>
                <a:gd name="T28" fmla="*/ 0 w 34"/>
                <a:gd name="T29" fmla="*/ 2147483647 h 105"/>
                <a:gd name="T30" fmla="*/ 2147483647 w 34"/>
                <a:gd name="T31" fmla="*/ 2147483647 h 105"/>
                <a:gd name="T32" fmla="*/ 2147483647 w 34"/>
                <a:gd name="T33" fmla="*/ 2147483647 h 105"/>
                <a:gd name="T34" fmla="*/ 2147483647 w 34"/>
                <a:gd name="T35" fmla="*/ 2147483647 h 105"/>
                <a:gd name="T36" fmla="*/ 2147483647 w 34"/>
                <a:gd name="T37" fmla="*/ 2147483647 h 105"/>
                <a:gd name="T38" fmla="*/ 2147483647 w 34"/>
                <a:gd name="T39" fmla="*/ 2147483647 h 105"/>
                <a:gd name="T40" fmla="*/ 2147483647 w 34"/>
                <a:gd name="T41" fmla="*/ 2147483647 h 105"/>
                <a:gd name="T42" fmla="*/ 2147483647 w 34"/>
                <a:gd name="T43" fmla="*/ 2147483647 h 105"/>
                <a:gd name="T44" fmla="*/ 2147483647 w 34"/>
                <a:gd name="T45" fmla="*/ 2147483647 h 105"/>
                <a:gd name="T46" fmla="*/ 2147483647 w 34"/>
                <a:gd name="T47" fmla="*/ 2147483647 h 105"/>
                <a:gd name="T48" fmla="*/ 2147483647 w 34"/>
                <a:gd name="T49" fmla="*/ 2147483647 h 105"/>
                <a:gd name="T50" fmla="*/ 2147483647 w 34"/>
                <a:gd name="T51" fmla="*/ 2147483647 h 105"/>
                <a:gd name="T52" fmla="*/ 2147483647 w 34"/>
                <a:gd name="T53" fmla="*/ 2147483647 h 105"/>
                <a:gd name="T54" fmla="*/ 2147483647 w 34"/>
                <a:gd name="T55" fmla="*/ 2147483647 h 105"/>
                <a:gd name="T56" fmla="*/ 2147483647 w 34"/>
                <a:gd name="T57" fmla="*/ 0 h 1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4" h="105">
                  <a:moveTo>
                    <a:pt x="24" y="95"/>
                  </a:moveTo>
                  <a:lnTo>
                    <a:pt x="24" y="100"/>
                  </a:lnTo>
                  <a:lnTo>
                    <a:pt x="19" y="105"/>
                  </a:lnTo>
                  <a:lnTo>
                    <a:pt x="13" y="101"/>
                  </a:lnTo>
                  <a:lnTo>
                    <a:pt x="2" y="93"/>
                  </a:lnTo>
                  <a:lnTo>
                    <a:pt x="3" y="80"/>
                  </a:lnTo>
                  <a:lnTo>
                    <a:pt x="2" y="73"/>
                  </a:lnTo>
                  <a:lnTo>
                    <a:pt x="13" y="63"/>
                  </a:lnTo>
                  <a:lnTo>
                    <a:pt x="19" y="67"/>
                  </a:lnTo>
                  <a:lnTo>
                    <a:pt x="24" y="64"/>
                  </a:lnTo>
                  <a:lnTo>
                    <a:pt x="24" y="55"/>
                  </a:lnTo>
                  <a:lnTo>
                    <a:pt x="11" y="59"/>
                  </a:lnTo>
                  <a:lnTo>
                    <a:pt x="10" y="54"/>
                  </a:lnTo>
                  <a:lnTo>
                    <a:pt x="5" y="60"/>
                  </a:lnTo>
                  <a:lnTo>
                    <a:pt x="0" y="57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21" y="42"/>
                  </a:lnTo>
                  <a:lnTo>
                    <a:pt x="21" y="39"/>
                  </a:lnTo>
                  <a:lnTo>
                    <a:pt x="15" y="37"/>
                  </a:lnTo>
                  <a:lnTo>
                    <a:pt x="15" y="28"/>
                  </a:lnTo>
                  <a:lnTo>
                    <a:pt x="21" y="29"/>
                  </a:lnTo>
                  <a:lnTo>
                    <a:pt x="23" y="19"/>
                  </a:lnTo>
                  <a:lnTo>
                    <a:pt x="14" y="19"/>
                  </a:lnTo>
                  <a:lnTo>
                    <a:pt x="14" y="13"/>
                  </a:lnTo>
                  <a:lnTo>
                    <a:pt x="19" y="13"/>
                  </a:lnTo>
                  <a:lnTo>
                    <a:pt x="22" y="6"/>
                  </a:lnTo>
                  <a:lnTo>
                    <a:pt x="33" y="7"/>
                  </a:lnTo>
                  <a:lnTo>
                    <a:pt x="34" y="0"/>
                  </a:lnTo>
                </a:path>
              </a:pathLst>
            </a:custGeom>
            <a:noFill/>
            <a:ln w="19050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7" name="7-Point Star 28"/>
            <p:cNvSpPr/>
            <p:nvPr/>
          </p:nvSpPr>
          <p:spPr>
            <a:xfrm>
              <a:off x="-634138" y="2249088"/>
              <a:ext cx="89841" cy="89841"/>
            </a:xfrm>
            <a:prstGeom prst="star7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8" name="Freeform 269"/>
            <p:cNvSpPr>
              <a:spLocks/>
            </p:cNvSpPr>
            <p:nvPr/>
          </p:nvSpPr>
          <p:spPr bwMode="auto">
            <a:xfrm>
              <a:off x="115998" y="2881042"/>
              <a:ext cx="1316468" cy="859974"/>
            </a:xfrm>
            <a:custGeom>
              <a:avLst/>
              <a:gdLst>
                <a:gd name="T0" fmla="*/ 0 w 666"/>
                <a:gd name="T1" fmla="*/ 431 h 435"/>
                <a:gd name="T2" fmla="*/ 20 w 666"/>
                <a:gd name="T3" fmla="*/ 420 h 435"/>
                <a:gd name="T4" fmla="*/ 36 w 666"/>
                <a:gd name="T5" fmla="*/ 432 h 435"/>
                <a:gd name="T6" fmla="*/ 60 w 666"/>
                <a:gd name="T7" fmla="*/ 421 h 435"/>
                <a:gd name="T8" fmla="*/ 59 w 666"/>
                <a:gd name="T9" fmla="*/ 431 h 435"/>
                <a:gd name="T10" fmla="*/ 41 w 666"/>
                <a:gd name="T11" fmla="*/ 422 h 435"/>
                <a:gd name="T12" fmla="*/ 108 w 666"/>
                <a:gd name="T13" fmla="*/ 432 h 435"/>
                <a:gd name="T14" fmla="*/ 112 w 666"/>
                <a:gd name="T15" fmla="*/ 422 h 435"/>
                <a:gd name="T16" fmla="*/ 138 w 666"/>
                <a:gd name="T17" fmla="*/ 432 h 435"/>
                <a:gd name="T18" fmla="*/ 190 w 666"/>
                <a:gd name="T19" fmla="*/ 420 h 435"/>
                <a:gd name="T20" fmla="*/ 269 w 666"/>
                <a:gd name="T21" fmla="*/ 432 h 435"/>
                <a:gd name="T22" fmla="*/ 299 w 666"/>
                <a:gd name="T23" fmla="*/ 422 h 435"/>
                <a:gd name="T24" fmla="*/ 341 w 666"/>
                <a:gd name="T25" fmla="*/ 432 h 435"/>
                <a:gd name="T26" fmla="*/ 359 w 666"/>
                <a:gd name="T27" fmla="*/ 420 h 435"/>
                <a:gd name="T28" fmla="*/ 362 w 666"/>
                <a:gd name="T29" fmla="*/ 429 h 435"/>
                <a:gd name="T30" fmla="*/ 368 w 666"/>
                <a:gd name="T31" fmla="*/ 423 h 435"/>
                <a:gd name="T32" fmla="*/ 366 w 666"/>
                <a:gd name="T33" fmla="*/ 433 h 435"/>
                <a:gd name="T34" fmla="*/ 431 w 666"/>
                <a:gd name="T35" fmla="*/ 422 h 435"/>
                <a:gd name="T36" fmla="*/ 420 w 666"/>
                <a:gd name="T37" fmla="*/ 433 h 435"/>
                <a:gd name="T38" fmla="*/ 449 w 666"/>
                <a:gd name="T39" fmla="*/ 421 h 435"/>
                <a:gd name="T40" fmla="*/ 449 w 666"/>
                <a:gd name="T41" fmla="*/ 435 h 435"/>
                <a:gd name="T42" fmla="*/ 457 w 666"/>
                <a:gd name="T43" fmla="*/ 419 h 435"/>
                <a:gd name="T44" fmla="*/ 487 w 666"/>
                <a:gd name="T45" fmla="*/ 432 h 435"/>
                <a:gd name="T46" fmla="*/ 478 w 666"/>
                <a:gd name="T47" fmla="*/ 421 h 435"/>
                <a:gd name="T48" fmla="*/ 525 w 666"/>
                <a:gd name="T49" fmla="*/ 432 h 435"/>
                <a:gd name="T50" fmla="*/ 646 w 666"/>
                <a:gd name="T51" fmla="*/ 395 h 435"/>
                <a:gd name="T52" fmla="*/ 659 w 666"/>
                <a:gd name="T53" fmla="*/ 408 h 435"/>
                <a:gd name="T54" fmla="*/ 666 w 666"/>
                <a:gd name="T55" fmla="*/ 394 h 435"/>
                <a:gd name="T56" fmla="*/ 636 w 666"/>
                <a:gd name="T57" fmla="*/ 409 h 435"/>
                <a:gd name="T58" fmla="*/ 504 w 666"/>
                <a:gd name="T59" fmla="*/ 389 h 435"/>
                <a:gd name="T60" fmla="*/ 625 w 666"/>
                <a:gd name="T61" fmla="*/ 374 h 435"/>
                <a:gd name="T62" fmla="*/ 584 w 666"/>
                <a:gd name="T63" fmla="*/ 433 h 435"/>
                <a:gd name="T64" fmla="*/ 502 w 666"/>
                <a:gd name="T65" fmla="*/ 330 h 435"/>
                <a:gd name="T66" fmla="*/ 625 w 666"/>
                <a:gd name="T67" fmla="*/ 279 h 435"/>
                <a:gd name="T68" fmla="*/ 504 w 666"/>
                <a:gd name="T69" fmla="*/ 220 h 435"/>
                <a:gd name="T70" fmla="*/ 628 w 666"/>
                <a:gd name="T71" fmla="*/ 333 h 435"/>
                <a:gd name="T72" fmla="*/ 519 w 666"/>
                <a:gd name="T73" fmla="*/ 78 h 435"/>
                <a:gd name="T74" fmla="*/ 503 w 666"/>
                <a:gd name="T75" fmla="*/ 112 h 435"/>
                <a:gd name="T76" fmla="*/ 591 w 666"/>
                <a:gd name="T77" fmla="*/ 53 h 435"/>
                <a:gd name="T78" fmla="*/ 535 w 666"/>
                <a:gd name="T79" fmla="*/ 41 h 435"/>
                <a:gd name="T80" fmla="*/ 625 w 666"/>
                <a:gd name="T81" fmla="*/ 148 h 435"/>
                <a:gd name="T82" fmla="*/ 501 w 666"/>
                <a:gd name="T83" fmla="*/ 146 h 435"/>
                <a:gd name="T84" fmla="*/ 574 w 666"/>
                <a:gd name="T85" fmla="*/ 0 h 43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66" h="435">
                  <a:moveTo>
                    <a:pt x="0" y="431"/>
                  </a:moveTo>
                  <a:lnTo>
                    <a:pt x="20" y="420"/>
                  </a:lnTo>
                  <a:lnTo>
                    <a:pt x="36" y="432"/>
                  </a:lnTo>
                  <a:lnTo>
                    <a:pt x="60" y="421"/>
                  </a:lnTo>
                  <a:lnTo>
                    <a:pt x="59" y="431"/>
                  </a:lnTo>
                  <a:lnTo>
                    <a:pt x="41" y="422"/>
                  </a:lnTo>
                  <a:lnTo>
                    <a:pt x="108" y="432"/>
                  </a:lnTo>
                  <a:lnTo>
                    <a:pt x="112" y="422"/>
                  </a:lnTo>
                  <a:lnTo>
                    <a:pt x="138" y="432"/>
                  </a:lnTo>
                  <a:lnTo>
                    <a:pt x="190" y="420"/>
                  </a:lnTo>
                  <a:lnTo>
                    <a:pt x="269" y="432"/>
                  </a:lnTo>
                  <a:lnTo>
                    <a:pt x="299" y="422"/>
                  </a:lnTo>
                  <a:lnTo>
                    <a:pt x="341" y="432"/>
                  </a:lnTo>
                  <a:lnTo>
                    <a:pt x="359" y="420"/>
                  </a:lnTo>
                  <a:lnTo>
                    <a:pt x="362" y="429"/>
                  </a:lnTo>
                  <a:lnTo>
                    <a:pt x="368" y="423"/>
                  </a:lnTo>
                  <a:lnTo>
                    <a:pt x="366" y="433"/>
                  </a:lnTo>
                  <a:lnTo>
                    <a:pt x="431" y="422"/>
                  </a:lnTo>
                  <a:lnTo>
                    <a:pt x="420" y="433"/>
                  </a:lnTo>
                  <a:lnTo>
                    <a:pt x="449" y="421"/>
                  </a:lnTo>
                  <a:lnTo>
                    <a:pt x="449" y="435"/>
                  </a:lnTo>
                  <a:lnTo>
                    <a:pt x="457" y="419"/>
                  </a:lnTo>
                  <a:lnTo>
                    <a:pt x="487" y="432"/>
                  </a:lnTo>
                  <a:lnTo>
                    <a:pt x="478" y="421"/>
                  </a:lnTo>
                  <a:lnTo>
                    <a:pt x="525" y="432"/>
                  </a:lnTo>
                  <a:lnTo>
                    <a:pt x="646" y="395"/>
                  </a:lnTo>
                  <a:lnTo>
                    <a:pt x="659" y="408"/>
                  </a:lnTo>
                  <a:lnTo>
                    <a:pt x="666" y="394"/>
                  </a:lnTo>
                  <a:lnTo>
                    <a:pt x="636" y="409"/>
                  </a:lnTo>
                  <a:lnTo>
                    <a:pt x="504" y="389"/>
                  </a:lnTo>
                  <a:lnTo>
                    <a:pt x="625" y="374"/>
                  </a:lnTo>
                  <a:lnTo>
                    <a:pt x="584" y="433"/>
                  </a:lnTo>
                  <a:lnTo>
                    <a:pt x="502" y="330"/>
                  </a:lnTo>
                  <a:lnTo>
                    <a:pt x="625" y="279"/>
                  </a:lnTo>
                  <a:lnTo>
                    <a:pt x="504" y="220"/>
                  </a:lnTo>
                  <a:lnTo>
                    <a:pt x="628" y="333"/>
                  </a:lnTo>
                  <a:lnTo>
                    <a:pt x="519" y="78"/>
                  </a:lnTo>
                  <a:lnTo>
                    <a:pt x="503" y="112"/>
                  </a:lnTo>
                  <a:lnTo>
                    <a:pt x="591" y="53"/>
                  </a:lnTo>
                  <a:lnTo>
                    <a:pt x="535" y="41"/>
                  </a:lnTo>
                  <a:lnTo>
                    <a:pt x="625" y="148"/>
                  </a:lnTo>
                  <a:lnTo>
                    <a:pt x="501" y="146"/>
                  </a:lnTo>
                  <a:lnTo>
                    <a:pt x="574" y="0"/>
                  </a:lnTo>
                </a:path>
              </a:pathLst>
            </a:custGeom>
            <a:noFill/>
            <a:ln w="12700">
              <a:solidFill>
                <a:srgbClr val="7BBA2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29" name="Freeform 274"/>
            <p:cNvSpPr>
              <a:spLocks/>
            </p:cNvSpPr>
            <p:nvPr/>
          </p:nvSpPr>
          <p:spPr bwMode="auto">
            <a:xfrm>
              <a:off x="1206136" y="2602048"/>
              <a:ext cx="57324" cy="79078"/>
            </a:xfrm>
            <a:custGeom>
              <a:avLst/>
              <a:gdLst>
                <a:gd name="T0" fmla="*/ 0 w 29"/>
                <a:gd name="T1" fmla="*/ 40 h 40"/>
                <a:gd name="T2" fmla="*/ 14 w 29"/>
                <a:gd name="T3" fmla="*/ 0 h 40"/>
                <a:gd name="T4" fmla="*/ 29 w 29"/>
                <a:gd name="T5" fmla="*/ 40 h 40"/>
                <a:gd name="T6" fmla="*/ 0 w 29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" h="40">
                  <a:moveTo>
                    <a:pt x="0" y="40"/>
                  </a:moveTo>
                  <a:lnTo>
                    <a:pt x="14" y="0"/>
                  </a:lnTo>
                  <a:lnTo>
                    <a:pt x="29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30" name="Freeform 271"/>
            <p:cNvSpPr>
              <a:spLocks/>
            </p:cNvSpPr>
            <p:nvPr/>
          </p:nvSpPr>
          <p:spPr bwMode="auto">
            <a:xfrm>
              <a:off x="1210089" y="2857074"/>
              <a:ext cx="63254" cy="59309"/>
            </a:xfrm>
            <a:custGeom>
              <a:avLst/>
              <a:gdLst>
                <a:gd name="T0" fmla="*/ 0 w 32"/>
                <a:gd name="T1" fmla="*/ 13 h 30"/>
                <a:gd name="T2" fmla="*/ 1 w 32"/>
                <a:gd name="T3" fmla="*/ 8 h 30"/>
                <a:gd name="T4" fmla="*/ 5 w 32"/>
                <a:gd name="T5" fmla="*/ 4 h 30"/>
                <a:gd name="T6" fmla="*/ 10 w 32"/>
                <a:gd name="T7" fmla="*/ 1 h 30"/>
                <a:gd name="T8" fmla="*/ 15 w 32"/>
                <a:gd name="T9" fmla="*/ 0 h 30"/>
                <a:gd name="T10" fmla="*/ 21 w 32"/>
                <a:gd name="T11" fmla="*/ 1 h 30"/>
                <a:gd name="T12" fmla="*/ 26 w 32"/>
                <a:gd name="T13" fmla="*/ 3 h 30"/>
                <a:gd name="T14" fmla="*/ 30 w 32"/>
                <a:gd name="T15" fmla="*/ 7 h 30"/>
                <a:gd name="T16" fmla="*/ 32 w 32"/>
                <a:gd name="T17" fmla="*/ 12 h 30"/>
                <a:gd name="T18" fmla="*/ 32 w 32"/>
                <a:gd name="T19" fmla="*/ 18 h 30"/>
                <a:gd name="T20" fmla="*/ 30 w 32"/>
                <a:gd name="T21" fmla="*/ 22 h 30"/>
                <a:gd name="T22" fmla="*/ 27 w 32"/>
                <a:gd name="T23" fmla="*/ 27 h 30"/>
                <a:gd name="T24" fmla="*/ 22 w 32"/>
                <a:gd name="T25" fmla="*/ 29 h 30"/>
                <a:gd name="T26" fmla="*/ 16 w 32"/>
                <a:gd name="T27" fmla="*/ 30 h 30"/>
                <a:gd name="T28" fmla="*/ 11 w 32"/>
                <a:gd name="T29" fmla="*/ 30 h 30"/>
                <a:gd name="T30" fmla="*/ 6 w 32"/>
                <a:gd name="T31" fmla="*/ 27 h 30"/>
                <a:gd name="T32" fmla="*/ 2 w 32"/>
                <a:gd name="T33" fmla="*/ 23 h 30"/>
                <a:gd name="T34" fmla="*/ 0 w 32"/>
                <a:gd name="T35" fmla="*/ 18 h 30"/>
                <a:gd name="T36" fmla="*/ 0 w 32"/>
                <a:gd name="T37" fmla="*/ 13 h 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" h="30">
                  <a:moveTo>
                    <a:pt x="0" y="13"/>
                  </a:moveTo>
                  <a:lnTo>
                    <a:pt x="1" y="8"/>
                  </a:lnTo>
                  <a:lnTo>
                    <a:pt x="5" y="4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1" y="1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2" y="12"/>
                  </a:lnTo>
                  <a:lnTo>
                    <a:pt x="32" y="18"/>
                  </a:lnTo>
                  <a:lnTo>
                    <a:pt x="30" y="22"/>
                  </a:lnTo>
                  <a:lnTo>
                    <a:pt x="27" y="27"/>
                  </a:lnTo>
                  <a:lnTo>
                    <a:pt x="22" y="29"/>
                  </a:lnTo>
                  <a:lnTo>
                    <a:pt x="16" y="30"/>
                  </a:lnTo>
                  <a:lnTo>
                    <a:pt x="11" y="30"/>
                  </a:lnTo>
                  <a:lnTo>
                    <a:pt x="6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0000"/>
            </a:solidFill>
            <a:ln w="2">
              <a:solidFill>
                <a:srgbClr val="00B05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0" dirty="0"/>
            </a:p>
          </p:txBody>
        </p:sp>
        <p:sp>
          <p:nvSpPr>
            <p:cNvPr id="31" name="Line 273"/>
            <p:cNvSpPr>
              <a:spLocks noChangeShapeType="1"/>
            </p:cNvSpPr>
            <p:nvPr/>
          </p:nvSpPr>
          <p:spPr bwMode="auto">
            <a:xfrm>
              <a:off x="1233810" y="2675195"/>
              <a:ext cx="0" cy="183857"/>
            </a:xfrm>
            <a:prstGeom prst="line">
              <a:avLst/>
            </a:prstGeom>
            <a:noFill/>
            <a:ln w="4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50557" y="1021804"/>
            <a:ext cx="4820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Target tested online at ISOLDE at 4 different temperatures, from 1300 to 2000 °C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00546" y="2050239"/>
            <a:ext cx="22675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Beams extracted: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 (high)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 (very high)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 (similar)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 (much lower)</a:t>
            </a:r>
            <a:endParaRPr lang="en-US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264" y="3135212"/>
            <a:ext cx="2498286" cy="1661458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2611907" y="1967741"/>
            <a:ext cx="226750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stable beam intensities over time.</a:t>
            </a:r>
          </a:p>
          <a:p>
            <a:r>
              <a:rPr lang="en-US" sz="1600" dirty="0" smtClean="0"/>
              <a:t>(unlike current </a:t>
            </a:r>
            <a:r>
              <a:rPr lang="en-US" sz="1600" dirty="0" err="1" smtClean="0"/>
              <a:t>Ti</a:t>
            </a:r>
            <a:r>
              <a:rPr lang="en-US" sz="1600" dirty="0" smtClean="0"/>
              <a:t>-based targets)</a:t>
            </a:r>
            <a:endParaRPr lang="en-US" sz="1600" dirty="0"/>
          </a:p>
        </p:txBody>
      </p:sp>
      <p:sp>
        <p:nvSpPr>
          <p:cNvPr id="77" name="Down Arrow 31"/>
          <p:cNvSpPr/>
          <p:nvPr/>
        </p:nvSpPr>
        <p:spPr>
          <a:xfrm>
            <a:off x="634073" y="1706953"/>
            <a:ext cx="975822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Down Arrow 31"/>
          <p:cNvSpPr/>
          <p:nvPr/>
        </p:nvSpPr>
        <p:spPr>
          <a:xfrm>
            <a:off x="3043347" y="1682763"/>
            <a:ext cx="975822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2912165"/>
            <a:ext cx="1938130" cy="596348"/>
          </a:xfrm>
          <a:prstGeom prst="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Down Arrow 31"/>
          <p:cNvSpPr/>
          <p:nvPr/>
        </p:nvSpPr>
        <p:spPr>
          <a:xfrm>
            <a:off x="866730" y="3547097"/>
            <a:ext cx="975822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69509" y="3801052"/>
            <a:ext cx="1862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Probable chemical reaction with carbon black</a:t>
            </a:r>
            <a:endParaRPr lang="en-US" sz="1600" dirty="0"/>
          </a:p>
        </p:txBody>
      </p:sp>
      <p:sp>
        <p:nvSpPr>
          <p:cNvPr id="82" name="Down Arrow 31"/>
          <p:cNvSpPr/>
          <p:nvPr/>
        </p:nvSpPr>
        <p:spPr>
          <a:xfrm rot="16200000">
            <a:off x="2177468" y="3860839"/>
            <a:ext cx="590272" cy="694929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en-US" dirty="0" smtClean="0"/>
              <a:t>New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013244" y="4068283"/>
            <a:ext cx="0" cy="269557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877049" y="4337824"/>
            <a:ext cx="1470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04282"/>
                </a:solidFill>
              </a:rPr>
              <a:t>Proton impact</a:t>
            </a:r>
            <a:endParaRPr lang="en-US" sz="1400" dirty="0">
              <a:solidFill>
                <a:srgbClr val="104282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532369" y="2192282"/>
            <a:ext cx="226750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Ti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metal foils</a:t>
            </a:r>
          </a:p>
          <a:p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TiC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nanocomposite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42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8" grpId="0"/>
      <p:bldP spid="59" grpId="0"/>
      <p:bldP spid="60" grpId="0"/>
      <p:bldP spid="76" grpId="0"/>
      <p:bldP spid="77" grpId="0" animBg="1"/>
      <p:bldP spid="78" grpId="0" animBg="1"/>
      <p:bldP spid="3" grpId="0" animBg="1"/>
      <p:bldP spid="79" grpId="0" animBg="1"/>
      <p:bldP spid="81" grpId="0"/>
      <p:bldP spid="82" grpId="0" animBg="1"/>
      <p:bldP spid="83" grpId="0"/>
      <p:bldP spid="8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4724400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Calcium Oxide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500" y="1091450"/>
            <a:ext cx="3067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104282"/>
                </a:solidFill>
              </a:rPr>
              <a:t>800</a:t>
            </a:r>
            <a:r>
              <a:rPr lang="en-US" baseline="30000" dirty="0" smtClean="0">
                <a:solidFill>
                  <a:srgbClr val="104282"/>
                </a:solidFill>
              </a:rPr>
              <a:t>o</a:t>
            </a:r>
            <a:r>
              <a:rPr lang="en-US" dirty="0" smtClean="0">
                <a:solidFill>
                  <a:srgbClr val="104282"/>
                </a:solidFill>
              </a:rPr>
              <a:t>C – 2 h</a:t>
            </a:r>
          </a:p>
          <a:p>
            <a:pPr algn="ctr"/>
            <a:r>
              <a:rPr lang="en-US" dirty="0" smtClean="0">
                <a:solidFill>
                  <a:srgbClr val="104282"/>
                </a:solidFill>
              </a:rPr>
              <a:t>Vacuum (base P=10</a:t>
            </a:r>
            <a:r>
              <a:rPr lang="en-US" baseline="30000" dirty="0" smtClean="0">
                <a:solidFill>
                  <a:srgbClr val="104282"/>
                </a:solidFill>
              </a:rPr>
              <a:t>-3</a:t>
            </a:r>
            <a:r>
              <a:rPr lang="en-US" dirty="0" smtClean="0">
                <a:solidFill>
                  <a:srgbClr val="104282"/>
                </a:solidFill>
              </a:rPr>
              <a:t> mbar)</a:t>
            </a:r>
            <a:endParaRPr lang="en-US" dirty="0">
              <a:solidFill>
                <a:srgbClr val="10428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971" y="324589"/>
            <a:ext cx="2666442" cy="2322786"/>
          </a:xfrm>
          <a:prstGeom prst="rect">
            <a:avLst/>
          </a:prstGeom>
        </p:spPr>
      </p:pic>
      <p:pic>
        <p:nvPicPr>
          <p:cNvPr id="12" name="Content Placeholder 9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238" y="1732909"/>
            <a:ext cx="2644144" cy="221736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5438" y="4209554"/>
            <a:ext cx="24490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104282"/>
                </a:solidFill>
              </a:rPr>
              <a:t>Pseudomorphous</a:t>
            </a:r>
            <a:r>
              <a:rPr lang="en-US" sz="1400" b="1" dirty="0">
                <a:solidFill>
                  <a:srgbClr val="104282"/>
                </a:solidFill>
              </a:rPr>
              <a:t> reaction</a:t>
            </a:r>
            <a:endParaRPr lang="en-US" sz="1600" b="1" dirty="0">
              <a:solidFill>
                <a:srgbClr val="104282"/>
              </a:solidFill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4" name="Image 10" descr="epfl2.pn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28" name="Date Placeholder 3"/>
          <p:cNvSpPr txBox="1">
            <a:spLocks/>
          </p:cNvSpPr>
          <p:nvPr/>
        </p:nvSpPr>
        <p:spPr>
          <a:xfrm>
            <a:off x="4756869" y="4722300"/>
            <a:ext cx="3714551" cy="3814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J.P. Ramos, et. al., Ceramics International 41 (6) (2015), 8093-8099.</a:t>
            </a:r>
          </a:p>
          <a:p>
            <a:r>
              <a:rPr lang="en-US" sz="900" dirty="0"/>
              <a:t>J.P. Ramos, et  al., NIMB 320 (2014), </a:t>
            </a:r>
            <a:r>
              <a:rPr lang="en-US" sz="900" dirty="0" smtClean="0"/>
              <a:t>83-88</a:t>
            </a:r>
          </a:p>
          <a:p>
            <a:r>
              <a:rPr lang="en-GB" sz="900" dirty="0"/>
              <a:t>J.P. Ramos, </a:t>
            </a:r>
            <a:r>
              <a:rPr lang="en-GB" sz="900" dirty="0" smtClean="0"/>
              <a:t>Master </a:t>
            </a:r>
            <a:r>
              <a:rPr lang="en-GB" sz="900" dirty="0"/>
              <a:t>Thesis, </a:t>
            </a:r>
            <a:r>
              <a:rPr lang="en-GB" sz="900" dirty="0" smtClean="0"/>
              <a:t>Univ. </a:t>
            </a:r>
            <a:r>
              <a:rPr lang="en-GB" sz="900" dirty="0" err="1" smtClean="0"/>
              <a:t>Aveiro</a:t>
            </a:r>
            <a:r>
              <a:rPr lang="en-GB" sz="900" dirty="0" smtClean="0"/>
              <a:t>/CERN </a:t>
            </a:r>
            <a:r>
              <a:rPr lang="en-GB" sz="900" dirty="0"/>
              <a:t>(</a:t>
            </a:r>
            <a:r>
              <a:rPr lang="en-GB" sz="900" dirty="0" smtClean="0"/>
              <a:t>2012)</a:t>
            </a:r>
            <a:endParaRPr lang="en-US" sz="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84029" y="3946317"/>
                <a:ext cx="244971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104282"/>
                          </a:solidFill>
                          <a:latin typeface="Cambria Math" panose="02040503050406030204" pitchFamily="18" charset="0"/>
                        </a:rPr>
                        <m:t>CaC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 b="0" i="0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rgbClr val="10428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0" smtClean="0">
                          <a:solidFill>
                            <a:srgbClr val="10428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10428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CaO</m:t>
                      </m:r>
                      <m:r>
                        <a:rPr lang="en-US" sz="2000" b="0" i="0" smtClean="0">
                          <a:solidFill>
                            <a:srgbClr val="10428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10428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 b="0" i="0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104282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29" y="3946317"/>
                <a:ext cx="2449710" cy="307777"/>
              </a:xfrm>
              <a:prstGeom prst="rect">
                <a:avLst/>
              </a:prstGeom>
              <a:blipFill>
                <a:blip r:embed="rId6"/>
                <a:stretch>
                  <a:fillRect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3583493" y="843579"/>
            <a:ext cx="2676127" cy="1802754"/>
            <a:chOff x="2842055" y="708672"/>
            <a:chExt cx="2676127" cy="180275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2055" y="708672"/>
              <a:ext cx="2676127" cy="1802754"/>
            </a:xfrm>
            <a:prstGeom prst="rect">
              <a:avLst/>
            </a:prstGeom>
          </p:spPr>
        </p:pic>
        <p:grpSp>
          <p:nvGrpSpPr>
            <p:cNvPr id="39" name="Group 38"/>
            <p:cNvGrpSpPr/>
            <p:nvPr/>
          </p:nvGrpSpPr>
          <p:grpSpPr>
            <a:xfrm>
              <a:off x="5061811" y="2259385"/>
              <a:ext cx="450764" cy="196140"/>
              <a:chOff x="4991961" y="2053010"/>
              <a:chExt cx="450764" cy="19614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5020806" y="2092325"/>
                <a:ext cx="391898" cy="1568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4991961" y="2053010"/>
                <a:ext cx="450764" cy="184666"/>
                <a:chOff x="2866798" y="2276238"/>
                <a:chExt cx="450764" cy="184666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>
                  <a:off x="2942255" y="2432050"/>
                  <a:ext cx="280800" cy="3175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2866798" y="2276238"/>
                  <a:ext cx="450764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 smtClean="0">
                      <a:ln w="0">
                        <a:noFill/>
                      </a:ln>
                      <a:solidFill>
                        <a:schemeClr val="accent6">
                          <a:lumMod val="50000"/>
                        </a:schemeClr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650 nm</a:t>
                  </a:r>
                  <a:endParaRPr lang="en-US" sz="600" dirty="0">
                    <a:ln w="0"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41" name="Rectangle 40"/>
          <p:cNvSpPr/>
          <p:nvPr/>
        </p:nvSpPr>
        <p:spPr>
          <a:xfrm>
            <a:off x="5568575" y="560787"/>
            <a:ext cx="7941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04282"/>
                </a:solidFill>
              </a:rPr>
              <a:t>CaCO</a:t>
            </a:r>
            <a:r>
              <a:rPr lang="en-US" sz="1400" b="1" baseline="-25000" dirty="0">
                <a:solidFill>
                  <a:srgbClr val="104282"/>
                </a:solidFill>
              </a:rPr>
              <a:t>3</a:t>
            </a:r>
            <a:endParaRPr lang="en-US" sz="1600" b="1" baseline="-25000" dirty="0">
              <a:solidFill>
                <a:srgbClr val="104282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553453" y="41100"/>
            <a:ext cx="590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104282"/>
                </a:solidFill>
              </a:rPr>
              <a:t>CaO</a:t>
            </a:r>
            <a:endParaRPr lang="en-US" sz="1600" b="1" baseline="-25000" dirty="0">
              <a:solidFill>
                <a:srgbClr val="10428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30333" y="3122510"/>
            <a:ext cx="1840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Operation temperature reduced to keep nanostructure!</a:t>
            </a:r>
            <a:endParaRPr lang="en-US" sz="1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766288" y="2623823"/>
            <a:ext cx="1856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Grain size ~40 nm</a:t>
            </a:r>
            <a:endParaRPr lang="en-US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3173462" y="2902365"/>
            <a:ext cx="3749029" cy="1819935"/>
            <a:chOff x="3173462" y="2902365"/>
            <a:chExt cx="3749029" cy="1819935"/>
          </a:xfrm>
        </p:grpSpPr>
        <p:graphicFrame>
          <p:nvGraphicFramePr>
            <p:cNvPr id="46" name="Chart 4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93046729"/>
                </p:ext>
              </p:extLst>
            </p:nvPr>
          </p:nvGraphicFramePr>
          <p:xfrm>
            <a:off x="3173462" y="2902365"/>
            <a:ext cx="3749029" cy="18199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7" name="TextBox 46"/>
            <p:cNvSpPr txBox="1"/>
            <p:nvPr/>
          </p:nvSpPr>
          <p:spPr>
            <a:xfrm>
              <a:off x="4050427" y="2902365"/>
              <a:ext cx="681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35Ar</a:t>
              </a:r>
              <a:endParaRPr lang="en-US" sz="1600" b="1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064820" y="2599180"/>
            <a:ext cx="174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Grain size ~1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600" dirty="0" err="1" smtClean="0"/>
              <a:t>m</a:t>
            </a:r>
            <a:endParaRPr lang="en-US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707" y="124084"/>
            <a:ext cx="1837866" cy="67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4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30" grpId="0"/>
      <p:bldP spid="41" grpId="0"/>
      <p:bldP spid="42" grpId="0"/>
      <p:bldP spid="43" grpId="0"/>
      <p:bldP spid="45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864" y="772968"/>
            <a:ext cx="3774224" cy="19332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22121" y="2742285"/>
            <a:ext cx="877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9348C"/>
                </a:solidFill>
              </a:rPr>
              <a:t>FLUKA</a:t>
            </a:r>
            <a:endParaRPr lang="en-US" sz="1600" b="1" dirty="0">
              <a:solidFill>
                <a:srgbClr val="29348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6993" y="2628219"/>
            <a:ext cx="1906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29348C"/>
                </a:solidFill>
              </a:rPr>
              <a:t>Recoil energy of 35Ar</a:t>
            </a:r>
          </a:p>
          <a:p>
            <a:r>
              <a:rPr lang="en-US" sz="1400" b="1" dirty="0" smtClean="0">
                <a:solidFill>
                  <a:srgbClr val="29348C"/>
                </a:solidFill>
              </a:rPr>
              <a:t>9.23±1.77 </a:t>
            </a:r>
            <a:r>
              <a:rPr lang="en-US" sz="1400" b="1" dirty="0" err="1" smtClean="0">
                <a:solidFill>
                  <a:srgbClr val="29348C"/>
                </a:solidFill>
              </a:rPr>
              <a:t>keV</a:t>
            </a:r>
            <a:endParaRPr lang="en-US" sz="1400" b="1" dirty="0">
              <a:solidFill>
                <a:srgbClr val="29348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64987" y="3551731"/>
            <a:ext cx="2030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solidFill>
                  <a:srgbClr val="29348C"/>
                </a:solidFill>
              </a:rPr>
              <a:t>10 nm 35Ar</a:t>
            </a:r>
            <a:r>
              <a:rPr lang="en-US" sz="1400" u="sng" baseline="30000" dirty="0" smtClean="0">
                <a:solidFill>
                  <a:srgbClr val="29348C"/>
                </a:solidFill>
              </a:rPr>
              <a:t>+</a:t>
            </a:r>
            <a:r>
              <a:rPr lang="en-US" sz="1400" u="sng" dirty="0" smtClean="0">
                <a:solidFill>
                  <a:srgbClr val="29348C"/>
                </a:solidFill>
              </a:rPr>
              <a:t> average range in </a:t>
            </a:r>
            <a:r>
              <a:rPr lang="en-US" sz="1400" u="sng" dirty="0" err="1" smtClean="0">
                <a:solidFill>
                  <a:srgbClr val="29348C"/>
                </a:solidFill>
              </a:rPr>
              <a:t>CaO</a:t>
            </a:r>
            <a:endParaRPr lang="en-US" sz="1400" u="sng" dirty="0">
              <a:solidFill>
                <a:srgbClr val="29348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36142" y="3220824"/>
            <a:ext cx="1887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err="1" smtClean="0">
                <a:solidFill>
                  <a:srgbClr val="29348C"/>
                </a:solidFill>
              </a:rPr>
              <a:t>CaO</a:t>
            </a:r>
            <a:r>
              <a:rPr lang="en-US" sz="1600" b="1" u="sng" dirty="0" smtClean="0">
                <a:solidFill>
                  <a:srgbClr val="29348C"/>
                </a:solidFill>
              </a:rPr>
              <a:t> particles are around 40 nm</a:t>
            </a:r>
            <a:endParaRPr lang="en-US" sz="1600" b="1" u="sng" dirty="0">
              <a:solidFill>
                <a:srgbClr val="29348C"/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19" name="Image 10" descr="epfl2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22" name="Date Placeholder 3"/>
          <p:cNvSpPr txBox="1">
            <a:spLocks/>
          </p:cNvSpPr>
          <p:nvPr/>
        </p:nvSpPr>
        <p:spPr>
          <a:xfrm>
            <a:off x="4972249" y="4762594"/>
            <a:ext cx="3714551" cy="21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J.P. Ramos, et  al., NIMB 376 (2016), 81-85.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30736" y="3892225"/>
            <a:ext cx="3134252" cy="646331"/>
          </a:xfrm>
          <a:prstGeom prst="rect">
            <a:avLst/>
          </a:prstGeom>
          <a:noFill/>
          <a:ln w="19050"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release mechanism</a:t>
            </a:r>
          </a:p>
          <a:p>
            <a:r>
              <a:rPr lang="en-US" b="1" dirty="0" smtClean="0"/>
              <a:t>thanks to the nanomaterial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91161" y="3794279"/>
            <a:ext cx="3228109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04282"/>
                </a:solidFill>
              </a:rPr>
              <a:t>Release doesn’t follow the classic diffusion-effusion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CaO</a:t>
            </a:r>
            <a:r>
              <a:rPr lang="en-US" dirty="0" smtClean="0"/>
              <a:t> – Beams from a cold target</a:t>
            </a:r>
            <a:endParaRPr lang="en-US" dirty="0"/>
          </a:p>
        </p:txBody>
      </p:sp>
      <p:sp>
        <p:nvSpPr>
          <p:cNvPr id="25" name="Right Arrow 13"/>
          <p:cNvSpPr/>
          <p:nvPr/>
        </p:nvSpPr>
        <p:spPr>
          <a:xfrm>
            <a:off x="5593081" y="2671164"/>
            <a:ext cx="1203960" cy="452441"/>
          </a:xfrm>
          <a:prstGeom prst="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7149178" y="1440180"/>
            <a:ext cx="853440" cy="1135380"/>
          </a:xfrm>
          <a:prstGeom prst="rect">
            <a:avLst/>
          </a:prstGeom>
          <a:noFill/>
          <a:ln w="19050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156894" y="880452"/>
            <a:ext cx="3605258" cy="2756247"/>
            <a:chOff x="156894" y="880452"/>
            <a:chExt cx="3605258" cy="2756247"/>
          </a:xfrm>
        </p:grpSpPr>
        <p:pic>
          <p:nvPicPr>
            <p:cNvPr id="7" name="Picture 6"/>
            <p:cNvPicPr/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2686" y="880452"/>
              <a:ext cx="3569466" cy="275624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 rot="16200000">
              <a:off x="-826095" y="1874528"/>
              <a:ext cx="22429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/>
                  </a:solidFill>
                </a:rPr>
                <a:t>35Ar beam intensity (/</a:t>
              </a:r>
              <a:r>
                <a:rPr lang="en-US" sz="1200" dirty="0" err="1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sz="1200" dirty="0" err="1" smtClean="0">
                  <a:solidFill>
                    <a:schemeClr val="accent6"/>
                  </a:solidFill>
                </a:rPr>
                <a:t>C</a:t>
              </a:r>
              <a:r>
                <a:rPr lang="en-US" sz="1200" dirty="0" smtClean="0">
                  <a:solidFill>
                    <a:schemeClr val="accent6"/>
                  </a:solidFill>
                </a:rPr>
                <a:t>)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9" name="Right Arrow 13"/>
          <p:cNvSpPr/>
          <p:nvPr/>
        </p:nvSpPr>
        <p:spPr>
          <a:xfrm rot="5400000">
            <a:off x="7500602" y="3179090"/>
            <a:ext cx="368972" cy="452441"/>
          </a:xfrm>
          <a:prstGeom prst="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5282063" y="4543562"/>
            <a:ext cx="26292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29348C"/>
                </a:solidFill>
              </a:rPr>
              <a:t>*only possible with volatile elements</a:t>
            </a:r>
            <a:endParaRPr lang="en-US" sz="1200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40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23" grpId="0" animBg="1"/>
      <p:bldP spid="24" grpId="0" animBg="1"/>
      <p:bldP spid="25" grpId="0" animBg="1"/>
      <p:bldP spid="14" grpId="0" animBg="1"/>
      <p:bldP spid="29" grpId="0" animBg="1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Carbon Nanotubes – Boron Beams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244595" y="4200892"/>
            <a:ext cx="48828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9348C"/>
                </a:solidFill>
              </a:rPr>
              <a:t>Area 7140 m</a:t>
            </a:r>
            <a:r>
              <a:rPr lang="en-US" sz="1600" baseline="30000" dirty="0" smtClean="0">
                <a:solidFill>
                  <a:srgbClr val="29348C"/>
                </a:solidFill>
              </a:rPr>
              <a:t>2</a:t>
            </a:r>
            <a:r>
              <a:rPr lang="en-US" sz="1600" dirty="0" smtClean="0">
                <a:solidFill>
                  <a:srgbClr val="29348C"/>
                </a:solidFill>
              </a:rPr>
              <a:t> (68 x 105 m) – FIFA recommendation</a:t>
            </a:r>
            <a:endParaRPr lang="en-US" sz="1600" dirty="0">
              <a:solidFill>
                <a:srgbClr val="29348C"/>
              </a:solidFill>
            </a:endParaRPr>
          </a:p>
        </p:txBody>
      </p:sp>
      <p:pic>
        <p:nvPicPr>
          <p:cNvPr id="18" name="Picture 6" descr="https://upload.wikimedia.org/wikipedia/commons/f/f3/Football_field_105x68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607" y="3153638"/>
            <a:ext cx="2190852" cy="141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s://upload.wikimedia.org/wikipedia/commons/f/f3/Football_field_105x68.PNG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715"/>
          <a:stretch/>
        </p:blipFill>
        <p:spPr bwMode="auto">
          <a:xfrm>
            <a:off x="926607" y="3153637"/>
            <a:ext cx="1320751" cy="141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ounded Rectangle 23"/>
          <p:cNvSpPr/>
          <p:nvPr/>
        </p:nvSpPr>
        <p:spPr>
          <a:xfrm>
            <a:off x="346590" y="823228"/>
            <a:ext cx="4641969" cy="1055240"/>
          </a:xfrm>
          <a:prstGeom prst="roundRect">
            <a:avLst/>
          </a:prstGeom>
          <a:ln w="19050">
            <a:solidFill>
              <a:srgbClr val="29348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22" name="Text Placeholder 4"/>
          <p:cNvSpPr txBox="1">
            <a:spLocks/>
          </p:cNvSpPr>
          <p:nvPr/>
        </p:nvSpPr>
        <p:spPr bwMode="auto">
          <a:xfrm>
            <a:off x="1644951" y="814201"/>
            <a:ext cx="3012604" cy="43937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en-US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Melting point 2070 °C</a:t>
            </a:r>
          </a:p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endParaRPr lang="en-US" baseline="-25000" dirty="0" smtClean="0">
              <a:solidFill>
                <a:srgbClr val="29348C"/>
              </a:solidFill>
              <a:ea typeface="Arial Unicode MS" panose="020B0604020202020204" pitchFamily="34" charset="-128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en-US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	</a:t>
            </a:r>
            <a:endParaRPr lang="en-US" dirty="0">
              <a:solidFill>
                <a:srgbClr val="29348C"/>
              </a:solidFill>
              <a:ea typeface="Arial Unicode MS" panose="020B0604020202020204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4951" y="1285749"/>
            <a:ext cx="3035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9348C"/>
                </a:solidFill>
              </a:rPr>
              <a:t>Reacts with other elements to form refractory compounds</a:t>
            </a:r>
            <a:endParaRPr lang="en-US" sz="1400" b="1" dirty="0">
              <a:solidFill>
                <a:srgbClr val="29348C"/>
              </a:solidFill>
            </a:endParaRPr>
          </a:p>
        </p:txBody>
      </p:sp>
      <p:sp>
        <p:nvSpPr>
          <p:cNvPr id="29" name="Bent-Up Arrow 28"/>
          <p:cNvSpPr/>
          <p:nvPr/>
        </p:nvSpPr>
        <p:spPr>
          <a:xfrm rot="16200000" flipH="1">
            <a:off x="7888999" y="3185611"/>
            <a:ext cx="916049" cy="850092"/>
          </a:xfrm>
          <a:prstGeom prst="bentUpArrow">
            <a:avLst/>
          </a:prstGeom>
          <a:solidFill>
            <a:srgbClr val="7BBA21"/>
          </a:solidFill>
          <a:ln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605631" y="3203000"/>
            <a:ext cx="2377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29348C"/>
                </a:solidFill>
              </a:rPr>
              <a:t>14.85 g of MWCNT</a:t>
            </a:r>
            <a:endParaRPr lang="en-US" sz="2000" dirty="0">
              <a:solidFill>
                <a:srgbClr val="29348C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392388" y="3223646"/>
            <a:ext cx="1991251" cy="807913"/>
          </a:xfrm>
          <a:prstGeom prst="rect">
            <a:avLst/>
          </a:prstGeom>
          <a:ln>
            <a:solidFill>
              <a:srgbClr val="29348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rgbClr val="29348C"/>
                </a:solidFill>
              </a:rPr>
              <a:t>4352.1 m</a:t>
            </a:r>
            <a:r>
              <a:rPr lang="en-US" sz="2000" baseline="30000" dirty="0" smtClean="0">
                <a:solidFill>
                  <a:srgbClr val="29348C"/>
                </a:solidFill>
              </a:rPr>
              <a:t>2</a:t>
            </a:r>
          </a:p>
          <a:p>
            <a:pPr algn="ctr"/>
            <a:endParaRPr lang="en-US" sz="1050" dirty="0" smtClean="0">
              <a:solidFill>
                <a:srgbClr val="29348C"/>
              </a:solidFill>
            </a:endParaRPr>
          </a:p>
          <a:p>
            <a:pPr algn="ctr"/>
            <a:r>
              <a:rPr lang="en-US" sz="1600" dirty="0" smtClean="0">
                <a:solidFill>
                  <a:srgbClr val="29348C"/>
                </a:solidFill>
              </a:rPr>
              <a:t>&gt; 60% Football field</a:t>
            </a:r>
            <a:endParaRPr lang="en-US" sz="1600" baseline="30000" dirty="0">
              <a:solidFill>
                <a:srgbClr val="29348C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94616" y="3592106"/>
            <a:ext cx="2145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29348C"/>
                </a:solidFill>
              </a:rPr>
              <a:t>Specific Surface Area</a:t>
            </a:r>
          </a:p>
          <a:p>
            <a:pPr algn="ctr"/>
            <a:r>
              <a:rPr lang="en-US" sz="2000" b="1" dirty="0" smtClean="0">
                <a:solidFill>
                  <a:srgbClr val="29348C"/>
                </a:solidFill>
              </a:rPr>
              <a:t>293.1 m</a:t>
            </a:r>
            <a:r>
              <a:rPr lang="en-US" sz="2000" b="1" baseline="30000" dirty="0" smtClean="0">
                <a:solidFill>
                  <a:srgbClr val="29348C"/>
                </a:solidFill>
              </a:rPr>
              <a:t>2</a:t>
            </a:r>
            <a:r>
              <a:rPr lang="en-US" sz="2000" b="1" dirty="0" smtClean="0">
                <a:solidFill>
                  <a:srgbClr val="29348C"/>
                </a:solidFill>
              </a:rPr>
              <a:t>/g</a:t>
            </a:r>
            <a:endParaRPr lang="en-US" sz="2000" b="1" dirty="0">
              <a:solidFill>
                <a:srgbClr val="29348C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3664" y="884170"/>
            <a:ext cx="3148566" cy="2165759"/>
          </a:xfrm>
          <a:prstGeom prst="rect">
            <a:avLst/>
          </a:prstGeom>
        </p:spPr>
      </p:pic>
      <p:sp>
        <p:nvSpPr>
          <p:cNvPr id="35" name="Date Placeholder 3"/>
          <p:cNvSpPr txBox="1">
            <a:spLocks/>
          </p:cNvSpPr>
          <p:nvPr/>
        </p:nvSpPr>
        <p:spPr>
          <a:xfrm>
            <a:off x="4808443" y="4763217"/>
            <a:ext cx="3300705" cy="310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/>
              <a:t>C. </a:t>
            </a:r>
            <a:r>
              <a:rPr lang="en-US" sz="900" dirty="0" err="1" smtClean="0"/>
              <a:t>Seiffert</a:t>
            </a:r>
            <a:r>
              <a:rPr lang="en-US" sz="900" dirty="0" smtClean="0"/>
              <a:t>, et al., to be published. </a:t>
            </a:r>
          </a:p>
          <a:p>
            <a:r>
              <a:rPr lang="en-US" sz="900" dirty="0" smtClean="0"/>
              <a:t>C. </a:t>
            </a:r>
            <a:r>
              <a:rPr lang="en-US" sz="900" dirty="0" err="1" smtClean="0"/>
              <a:t>Seiffert</a:t>
            </a:r>
            <a:r>
              <a:rPr lang="en-US" sz="900" dirty="0" smtClean="0"/>
              <a:t>, PhD Thesis, CERN-THESIS-2014-332. </a:t>
            </a:r>
            <a:endParaRPr lang="en-US" sz="900" dirty="0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37" name="Image 10" descr="epfl2.pn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39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44" name="Rounded Rectangle 23"/>
          <p:cNvSpPr/>
          <p:nvPr/>
        </p:nvSpPr>
        <p:spPr>
          <a:xfrm>
            <a:off x="346589" y="1952304"/>
            <a:ext cx="4641969" cy="1054800"/>
          </a:xfrm>
          <a:prstGeom prst="roundRect">
            <a:avLst/>
          </a:prstGeom>
          <a:ln w="19050">
            <a:solidFill>
              <a:srgbClr val="29348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42" name="Text Placeholder 4"/>
          <p:cNvSpPr txBox="1">
            <a:spLocks/>
          </p:cNvSpPr>
          <p:nvPr/>
        </p:nvSpPr>
        <p:spPr bwMode="auto">
          <a:xfrm>
            <a:off x="1644950" y="2400804"/>
            <a:ext cx="3481017" cy="55817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  <a:buSzPct val="100000"/>
            </a:pPr>
            <a:r>
              <a:rPr lang="en-US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Source of F - Injection of </a:t>
            </a:r>
            <a:r>
              <a:rPr lang="en-US" b="1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SF</a:t>
            </a:r>
            <a:r>
              <a:rPr lang="en-US" b="1" baseline="-25000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6</a:t>
            </a:r>
            <a:r>
              <a:rPr lang="en-US" b="1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in the target container</a:t>
            </a:r>
            <a:endParaRPr lang="en-US" dirty="0">
              <a:solidFill>
                <a:srgbClr val="29348C"/>
              </a:solidFill>
              <a:ea typeface="Arial Unicode MS" panose="020B0604020202020204" pitchFamily="34" charset="-128"/>
              <a:sym typeface="Wingdings" panose="05000000000000000000" pitchFamily="2" charset="2"/>
            </a:endParaRPr>
          </a:p>
        </p:txBody>
      </p:sp>
      <p:pic>
        <p:nvPicPr>
          <p:cNvPr id="1028" name="Picture 4" descr="See original image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505" y="882263"/>
            <a:ext cx="943361" cy="94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boron fluoride"/>
          <p:cNvSpPr>
            <a:spLocks noChangeAspect="1" noChangeArrowheads="1"/>
          </p:cNvSpPr>
          <p:nvPr/>
        </p:nvSpPr>
        <p:spPr bwMode="auto">
          <a:xfrm>
            <a:off x="3619500" y="1781175"/>
            <a:ext cx="190500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2" name="Picture 8" descr="File:Boron-trifluoride-3D-balls.png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863" y="2026387"/>
            <a:ext cx="1087488" cy="90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 Placeholder 4"/>
          <p:cNvSpPr txBox="1">
            <a:spLocks/>
          </p:cNvSpPr>
          <p:nvPr/>
        </p:nvSpPr>
        <p:spPr bwMode="auto">
          <a:xfrm>
            <a:off x="1644951" y="1925485"/>
            <a:ext cx="3538965" cy="52956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  <a:buSzPct val="100000"/>
            </a:pPr>
            <a:r>
              <a:rPr lang="en-US" sz="1400" dirty="0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Boron reacts promptly with fluorine forming a volatile molecule </a:t>
            </a:r>
            <a:r>
              <a:rPr lang="en-US" sz="1400" b="1" dirty="0" err="1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BF</a:t>
            </a:r>
            <a:r>
              <a:rPr lang="en-US" sz="1400" b="1" baseline="-25000" dirty="0" err="1" smtClean="0">
                <a:solidFill>
                  <a:srgbClr val="29348C"/>
                </a:solidFill>
                <a:ea typeface="Arial Unicode MS" panose="020B0604020202020204" pitchFamily="34" charset="-128"/>
                <a:sym typeface="Wingdings" panose="05000000000000000000" pitchFamily="2" charset="2"/>
              </a:rPr>
              <a:t>x</a:t>
            </a:r>
            <a:endParaRPr lang="en-US" sz="1400" b="1" dirty="0">
              <a:solidFill>
                <a:srgbClr val="29348C"/>
              </a:solidFill>
              <a:ea typeface="Arial Unicode MS" panose="020B0604020202020204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5731" y="294591"/>
            <a:ext cx="1297950" cy="52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1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 animBg="1"/>
      <p:bldP spid="22" grpId="0"/>
      <p:bldP spid="23" grpId="0"/>
      <p:bldP spid="29" grpId="0" animBg="1"/>
      <p:bldP spid="30" grpId="0"/>
      <p:bldP spid="31" grpId="0" uiExpand="1" build="p" animBg="1"/>
      <p:bldP spid="32" grpId="0"/>
      <p:bldP spid="44" grpId="0" animBg="1"/>
      <p:bldP spid="42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Uranium based materials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11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3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2949" y="2107580"/>
            <a:ext cx="2013684" cy="7483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7273" y="3378054"/>
            <a:ext cx="2347332" cy="1458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20508" y="2899488"/>
            <a:ext cx="2270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04282"/>
                </a:solidFill>
              </a:rPr>
              <a:t>and with K. </a:t>
            </a:r>
            <a:r>
              <a:rPr lang="en-US" sz="1600" dirty="0" err="1" smtClean="0">
                <a:solidFill>
                  <a:srgbClr val="104282"/>
                </a:solidFill>
              </a:rPr>
              <a:t>Novoselov</a:t>
            </a:r>
            <a:r>
              <a:rPr lang="en-US" sz="1600" dirty="0" smtClean="0">
                <a:solidFill>
                  <a:srgbClr val="104282"/>
                </a:solidFill>
              </a:rPr>
              <a:t> </a:t>
            </a:r>
            <a:endParaRPr lang="en-US" sz="1600" dirty="0">
              <a:solidFill>
                <a:srgbClr val="10428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33203" y="2190413"/>
            <a:ext cx="1942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04282"/>
                </a:solidFill>
              </a:rPr>
              <a:t>PhD of M. </a:t>
            </a:r>
            <a:r>
              <a:rPr lang="en-US" sz="1400" dirty="0" err="1" smtClean="0">
                <a:solidFill>
                  <a:srgbClr val="104282"/>
                </a:solidFill>
              </a:rPr>
              <a:t>Nazarova</a:t>
            </a:r>
            <a:endParaRPr lang="en-US" sz="1400" dirty="0">
              <a:solidFill>
                <a:srgbClr val="10428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2756" y="2763011"/>
            <a:ext cx="1688478" cy="15789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00350" y="4329738"/>
            <a:ext cx="1282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04282"/>
                </a:solidFill>
              </a:rPr>
              <a:t>Graphene on Ta</a:t>
            </a:r>
            <a:endParaRPr lang="en-US" sz="1200" dirty="0">
              <a:solidFill>
                <a:srgbClr val="104282"/>
              </a:solidFill>
            </a:endParaRPr>
          </a:p>
        </p:txBody>
      </p:sp>
      <p:sp>
        <p:nvSpPr>
          <p:cNvPr id="1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6669157" y="22481"/>
            <a:ext cx="2435745" cy="710547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marL="0" lvl="1" indent="0" algn="r">
              <a:buNone/>
            </a:pPr>
            <a:r>
              <a:rPr lang="en-US" sz="1400" u="sng" dirty="0">
                <a:solidFill>
                  <a:srgbClr val="1F297F"/>
                </a:solidFill>
              </a:rPr>
              <a:t>Uranium carbide targets are the most used at ISOLDE (&gt;60% of beam time).</a:t>
            </a:r>
          </a:p>
        </p:txBody>
      </p:sp>
      <p:sp>
        <p:nvSpPr>
          <p:cNvPr id="19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2129486" y="3258150"/>
            <a:ext cx="2221007" cy="122827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200" dirty="0">
                <a:solidFill>
                  <a:srgbClr val="1F297F"/>
                </a:solidFill>
              </a:rPr>
              <a:t>Very porous structure (75%) </a:t>
            </a:r>
          </a:p>
          <a:p>
            <a:pPr marL="0" lvl="1" indent="0">
              <a:buNone/>
            </a:pPr>
            <a:r>
              <a:rPr lang="en-US" sz="1200" dirty="0">
                <a:solidFill>
                  <a:srgbClr val="1F297F"/>
                </a:solidFill>
              </a:rPr>
              <a:t>Much less prone to sinter than conventional UC</a:t>
            </a:r>
            <a:r>
              <a:rPr lang="en-US" sz="1200" baseline="-25000" dirty="0">
                <a:solidFill>
                  <a:srgbClr val="1F297F"/>
                </a:solidFill>
              </a:rPr>
              <a:t>2</a:t>
            </a:r>
            <a:r>
              <a:rPr lang="en-US" sz="1200" dirty="0">
                <a:solidFill>
                  <a:srgbClr val="1F297F"/>
                </a:solidFill>
              </a:rPr>
              <a:t> targets (micrometric UC</a:t>
            </a:r>
            <a:r>
              <a:rPr lang="en-US" sz="1200" baseline="-25000" dirty="0">
                <a:solidFill>
                  <a:srgbClr val="1F297F"/>
                </a:solidFill>
              </a:rPr>
              <a:t>2</a:t>
            </a:r>
            <a:r>
              <a:rPr lang="en-US" sz="1200" dirty="0">
                <a:solidFill>
                  <a:srgbClr val="1F297F"/>
                </a:solidFill>
              </a:rPr>
              <a:t> + Graphite)</a:t>
            </a:r>
          </a:p>
          <a:p>
            <a:pPr marL="0" lvl="1" indent="0">
              <a:buNone/>
            </a:pPr>
            <a:r>
              <a:rPr lang="en-US" sz="1200" b="1" dirty="0">
                <a:solidFill>
                  <a:srgbClr val="1F297F"/>
                </a:solidFill>
              </a:rPr>
              <a:t>Release rates on many isotopes improved.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741" y="2536661"/>
            <a:ext cx="25013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𝑈𝑂</a:t>
            </a:r>
            <a:r>
              <a:rPr lang="en-US" sz="1600" baseline="-250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en-US" sz="16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+6𝐶→𝑈𝐶</a:t>
            </a:r>
            <a:r>
              <a:rPr lang="en-US" sz="1600" baseline="-250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en-US" sz="16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+2𝐶+2𝐶𝑂</a:t>
            </a:r>
            <a:endParaRPr lang="en-US" sz="1600" dirty="0">
              <a:solidFill>
                <a:srgbClr val="1F297F"/>
              </a:solidFill>
              <a:latin typeface="Cambria Math" panose="020405030504060302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1372" y="1705879"/>
            <a:ext cx="23645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sz="1400" dirty="0">
                <a:solidFill>
                  <a:srgbClr val="1F297F"/>
                </a:solidFill>
              </a:rPr>
              <a:t>Uranium Oxide (120 nm)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10197" y="2305538"/>
            <a:ext cx="13773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1F297F"/>
                </a:solidFill>
              </a:rPr>
              <a:t>up to 1800</a:t>
            </a:r>
            <a:r>
              <a:rPr lang="en-US" sz="1600" baseline="30000" dirty="0" smtClean="0">
                <a:solidFill>
                  <a:srgbClr val="1F297F"/>
                </a:solidFill>
              </a:rPr>
              <a:t>o</a:t>
            </a:r>
            <a:r>
              <a:rPr lang="en-US" sz="1600" dirty="0" smtClean="0">
                <a:solidFill>
                  <a:srgbClr val="1F297F"/>
                </a:solidFill>
              </a:rPr>
              <a:t>C</a:t>
            </a:r>
            <a:endParaRPr lang="en-US" sz="1600" dirty="0">
              <a:solidFill>
                <a:srgbClr val="1F297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544" y="1073981"/>
            <a:ext cx="263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F297F"/>
                </a:solidFill>
              </a:rPr>
              <a:t>Uranium Oxide (micron sized)</a:t>
            </a:r>
            <a:endParaRPr lang="en-US" sz="1400" dirty="0">
              <a:solidFill>
                <a:srgbClr val="1F297F"/>
              </a:solidFill>
            </a:endParaRPr>
          </a:p>
        </p:txBody>
      </p:sp>
      <p:sp>
        <p:nvSpPr>
          <p:cNvPr id="25" name="Down Arrow 29"/>
          <p:cNvSpPr/>
          <p:nvPr/>
        </p:nvSpPr>
        <p:spPr>
          <a:xfrm>
            <a:off x="495751" y="1384673"/>
            <a:ext cx="1627364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milled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6" name="Down Arrow 30"/>
          <p:cNvSpPr/>
          <p:nvPr/>
        </p:nvSpPr>
        <p:spPr>
          <a:xfrm>
            <a:off x="490409" y="2034805"/>
            <a:ext cx="1610831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+CNT</a:t>
            </a:r>
            <a:endParaRPr lang="en-US" sz="1600" dirty="0"/>
          </a:p>
        </p:txBody>
      </p:sp>
      <p:sp>
        <p:nvSpPr>
          <p:cNvPr id="27" name="Down Arrow 31"/>
          <p:cNvSpPr/>
          <p:nvPr/>
        </p:nvSpPr>
        <p:spPr>
          <a:xfrm>
            <a:off x="763460" y="2893547"/>
            <a:ext cx="975822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72353" y="3258143"/>
            <a:ext cx="1994504" cy="1255743"/>
            <a:chOff x="6660232" y="4616731"/>
            <a:chExt cx="1994504" cy="125574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0232" y="4625909"/>
              <a:ext cx="1994504" cy="1246565"/>
            </a:xfrm>
            <a:prstGeom prst="rect">
              <a:avLst/>
            </a:prstGeom>
          </p:spPr>
        </p:pic>
        <p:grpSp>
          <p:nvGrpSpPr>
            <p:cNvPr id="30" name="Group 29"/>
            <p:cNvGrpSpPr/>
            <p:nvPr/>
          </p:nvGrpSpPr>
          <p:grpSpPr>
            <a:xfrm>
              <a:off x="7956376" y="4616731"/>
              <a:ext cx="673216" cy="319675"/>
              <a:chOff x="8172400" y="4448145"/>
              <a:chExt cx="673216" cy="319675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8213361" y="4491907"/>
                <a:ext cx="632255" cy="2759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172400" y="4448145"/>
                <a:ext cx="6527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500nm</a:t>
                </a:r>
                <a:endParaRPr lang="en-US" sz="1600" dirty="0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flipV="1">
                <a:off x="8274348" y="4693238"/>
                <a:ext cx="454373" cy="1010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extBox 3"/>
          <p:cNvSpPr txBox="1"/>
          <p:nvPr/>
        </p:nvSpPr>
        <p:spPr>
          <a:xfrm>
            <a:off x="1059900" y="4462787"/>
            <a:ext cx="12186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*similar (not </a:t>
            </a:r>
            <a:r>
              <a:rPr lang="en-US" sz="800" dirty="0" err="1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nanoUCx</a:t>
            </a:r>
            <a:r>
              <a:rPr lang="en-US" sz="800" dirty="0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  <a:endParaRPr lang="en-US" sz="80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95170" y="1073981"/>
            <a:ext cx="263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F297F"/>
                </a:solidFill>
              </a:rPr>
              <a:t>Uranium Oxide (micron sized)</a:t>
            </a:r>
            <a:endParaRPr lang="en-US" sz="1400" dirty="0">
              <a:solidFill>
                <a:srgbClr val="1F297F"/>
              </a:solidFill>
            </a:endParaRP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2559202" y="880452"/>
            <a:ext cx="0" cy="2273257"/>
          </a:xfrm>
          <a:prstGeom prst="line">
            <a:avLst/>
          </a:prstGeom>
          <a:ln>
            <a:solidFill>
              <a:srgbClr val="10428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Down Arrow 30"/>
          <p:cNvSpPr/>
          <p:nvPr/>
        </p:nvSpPr>
        <p:spPr>
          <a:xfrm>
            <a:off x="2970868" y="1384673"/>
            <a:ext cx="1610831" cy="972052"/>
          </a:xfrm>
          <a:prstGeom prst="downArrow">
            <a:avLst>
              <a:gd name="adj1" fmla="val 70104"/>
              <a:gd name="adj2" fmla="val 50000"/>
            </a:avLst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+Graphite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2581966" y="2593811"/>
            <a:ext cx="25013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𝑈𝑂</a:t>
            </a:r>
            <a:r>
              <a:rPr lang="en-US" sz="1600" baseline="-250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en-US" sz="16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+6𝐶→𝑈𝐶</a:t>
            </a:r>
            <a:r>
              <a:rPr lang="en-US" sz="1600" baseline="-250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en-US" sz="1600" dirty="0" smtClean="0">
                <a:solidFill>
                  <a:srgbClr val="1F297F"/>
                </a:solidFill>
                <a:latin typeface="Cambria Math" panose="02040503050406030204" pitchFamily="18" charset="0"/>
              </a:rPr>
              <a:t>+2𝐶+2𝐶𝑂</a:t>
            </a:r>
            <a:endParaRPr lang="en-US" sz="1600" dirty="0">
              <a:solidFill>
                <a:srgbClr val="1F297F"/>
              </a:solidFill>
              <a:latin typeface="Cambria Math" panose="020405030504060302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081947" y="2305538"/>
            <a:ext cx="13773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1F297F"/>
                </a:solidFill>
              </a:rPr>
              <a:t>up to 1800</a:t>
            </a:r>
            <a:r>
              <a:rPr lang="en-US" sz="1600" baseline="30000" dirty="0" smtClean="0">
                <a:solidFill>
                  <a:srgbClr val="1F297F"/>
                </a:solidFill>
              </a:rPr>
              <a:t>o</a:t>
            </a:r>
            <a:r>
              <a:rPr lang="en-US" sz="1600" dirty="0" smtClean="0">
                <a:solidFill>
                  <a:srgbClr val="1F297F"/>
                </a:solidFill>
              </a:rPr>
              <a:t>C</a:t>
            </a:r>
            <a:endParaRPr lang="en-US" sz="1600" dirty="0">
              <a:solidFill>
                <a:srgbClr val="1F297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95170" y="816268"/>
            <a:ext cx="263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1F297F"/>
                </a:solidFill>
              </a:rPr>
              <a:t>Standard</a:t>
            </a:r>
            <a:endParaRPr lang="en-US" sz="1400" b="1" dirty="0">
              <a:solidFill>
                <a:srgbClr val="1F297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-43255" y="806743"/>
            <a:ext cx="263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1F297F"/>
                </a:solidFill>
              </a:rPr>
              <a:t>nanoUCx</a:t>
            </a:r>
            <a:endParaRPr lang="en-US" sz="1400" b="1" dirty="0">
              <a:solidFill>
                <a:srgbClr val="1F297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61660" y="858632"/>
            <a:ext cx="40998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04282"/>
                </a:solidFill>
              </a:rPr>
              <a:t>Grow graphene in metal surfaces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04282"/>
                </a:solidFill>
              </a:rPr>
              <a:t>Ultimate goal – grow it on U foils (oxidation protection and avoid adsorption of other atoms/molecules)</a:t>
            </a:r>
            <a:endParaRPr lang="en-US" sz="1600" dirty="0">
              <a:solidFill>
                <a:srgbClr val="104282"/>
              </a:solidFill>
            </a:endParaRPr>
          </a:p>
        </p:txBody>
      </p:sp>
      <p:cxnSp>
        <p:nvCxnSpPr>
          <p:cNvPr id="45" name="Straight Connector 44"/>
          <p:cNvCxnSpPr>
            <a:cxnSpLocks/>
          </p:cNvCxnSpPr>
          <p:nvPr/>
        </p:nvCxnSpPr>
        <p:spPr>
          <a:xfrm>
            <a:off x="2558084" y="3153709"/>
            <a:ext cx="2342732" cy="0"/>
          </a:xfrm>
          <a:prstGeom prst="line">
            <a:avLst/>
          </a:prstGeom>
          <a:ln>
            <a:solidFill>
              <a:srgbClr val="10428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 flipH="1">
            <a:off x="2671845" y="2918483"/>
            <a:ext cx="370345" cy="0"/>
          </a:xfrm>
          <a:prstGeom prst="line">
            <a:avLst/>
          </a:prstGeom>
          <a:ln>
            <a:solidFill>
              <a:srgbClr val="10428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 flipH="1">
            <a:off x="3559740" y="2911857"/>
            <a:ext cx="370345" cy="0"/>
          </a:xfrm>
          <a:prstGeom prst="line">
            <a:avLst/>
          </a:prstGeom>
          <a:ln>
            <a:solidFill>
              <a:srgbClr val="10428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27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18" grpId="0" build="p" animBg="1"/>
      <p:bldP spid="19" grpId="0" uiExpand="1" build="allAtOnce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4" grpId="0"/>
      <p:bldP spid="34" grpId="0"/>
      <p:bldP spid="35" grpId="0" animBg="1"/>
      <p:bldP spid="36" grpId="0"/>
      <p:bldP spid="37" grpId="0"/>
      <p:bldP spid="38" grpId="0"/>
      <p:bldP spid="39" grpId="0"/>
      <p:bldP spid="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8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0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338280" y="832709"/>
            <a:ext cx="4777657" cy="36320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151" y="787711"/>
            <a:ext cx="4332728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Target materials investigation brings high output for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/>
              <a:t>More beam! More isotopes! Less waste!</a:t>
            </a:r>
          </a:p>
          <a:p>
            <a:endParaRPr lang="en-US" sz="1050" dirty="0" smtClean="0"/>
          </a:p>
          <a:p>
            <a:r>
              <a:rPr lang="en-US" sz="1600" dirty="0" smtClean="0"/>
              <a:t>Good stability of nanomaterials is probably related with their ability to self heal the irradiation induced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Application in other beam intercepting </a:t>
            </a:r>
            <a:r>
              <a:rPr lang="en-US" sz="1600" dirty="0" smtClean="0"/>
              <a:t>devices</a:t>
            </a:r>
          </a:p>
          <a:p>
            <a:endParaRPr lang="en-US" sz="1050" dirty="0" smtClean="0"/>
          </a:p>
          <a:p>
            <a:r>
              <a:rPr lang="en-US" sz="1600" dirty="0" smtClean="0"/>
              <a:t>ISOL nanomaterials are a niche research topic: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Can be applied to other ISOL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Similarities to fusion reactor blanket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Nuclear reactors - release know-how</a:t>
            </a:r>
          </a:p>
        </p:txBody>
      </p:sp>
      <p:sp>
        <p:nvSpPr>
          <p:cNvPr id="15" name="Date Placeholder 3"/>
          <p:cNvSpPr txBox="1">
            <a:spLocks/>
          </p:cNvSpPr>
          <p:nvPr/>
        </p:nvSpPr>
        <p:spPr>
          <a:xfrm>
            <a:off x="4972249" y="4696408"/>
            <a:ext cx="3714551" cy="2850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G. </a:t>
            </a:r>
            <a:r>
              <a:rPr lang="en-US" sz="900" dirty="0" err="1"/>
              <a:t>Ackland</a:t>
            </a:r>
            <a:r>
              <a:rPr lang="en-US" sz="900" dirty="0"/>
              <a:t>, Science (80-. ). 327 (2010) 1587–1588</a:t>
            </a:r>
          </a:p>
        </p:txBody>
      </p:sp>
    </p:spTree>
    <p:extLst>
      <p:ext uri="{BB962C8B-B14F-4D97-AF65-F5344CB8AC3E}">
        <p14:creationId xmlns:p14="http://schemas.microsoft.com/office/powerpoint/2010/main" val="257743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you! Merci! Obrigado!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3233846"/>
          </a:xfrm>
        </p:spPr>
        <p:txBody>
          <a:bodyPr>
            <a:noAutofit/>
          </a:bodyPr>
          <a:lstStyle/>
          <a:p>
            <a:pPr marL="36576" indent="0" algn="just">
              <a:buNone/>
            </a:pPr>
            <a:r>
              <a:rPr lang="en-US" sz="1460" i="1" dirty="0" smtClean="0"/>
              <a:t>CERN</a:t>
            </a:r>
            <a:r>
              <a:rPr lang="en-US" sz="1460" dirty="0" smtClean="0"/>
              <a:t> | </a:t>
            </a:r>
            <a:r>
              <a:rPr lang="en-US" sz="1460" i="1" dirty="0" smtClean="0"/>
              <a:t>EPFL</a:t>
            </a:r>
            <a:r>
              <a:rPr lang="en-US" sz="1460" dirty="0" smtClean="0"/>
              <a:t> | Thierry </a:t>
            </a:r>
            <a:r>
              <a:rPr lang="en-US" sz="1460" dirty="0" err="1" smtClean="0"/>
              <a:t>Stora</a:t>
            </a:r>
            <a:r>
              <a:rPr lang="en-US" sz="1460" dirty="0" smtClean="0"/>
              <a:t> | Paul Bowen | Ana </a:t>
            </a:r>
            <a:r>
              <a:rPr lang="en-US" sz="1460" dirty="0" err="1" smtClean="0"/>
              <a:t>Senos</a:t>
            </a:r>
            <a:r>
              <a:rPr lang="en-US" sz="1460" dirty="0" smtClean="0"/>
              <a:t> | Alexander Gottberg | </a:t>
            </a:r>
            <a:r>
              <a:rPr lang="en-US" sz="1460" dirty="0" err="1" smtClean="0"/>
              <a:t>Wonjoo</a:t>
            </a:r>
            <a:r>
              <a:rPr lang="en-US" sz="1460" dirty="0" smtClean="0"/>
              <a:t> Hwang | </a:t>
            </a:r>
            <a:r>
              <a:rPr lang="en-US" sz="1460" dirty="0" err="1" smtClean="0"/>
              <a:t>Tânia</a:t>
            </a:r>
            <a:r>
              <a:rPr lang="en-US" sz="1460" dirty="0" smtClean="0"/>
              <a:t> </a:t>
            </a:r>
            <a:r>
              <a:rPr lang="en-US" sz="1460" dirty="0" err="1" smtClean="0"/>
              <a:t>Mendonça</a:t>
            </a:r>
            <a:r>
              <a:rPr lang="en-US" sz="1460" dirty="0" smtClean="0"/>
              <a:t> | Michal </a:t>
            </a:r>
            <a:r>
              <a:rPr lang="en-US" sz="1460" dirty="0" err="1" smtClean="0"/>
              <a:t>Czapski</a:t>
            </a:r>
            <a:r>
              <a:rPr lang="en-US" sz="1460" dirty="0" smtClean="0"/>
              <a:t> | Jochen Ballof | Julien </a:t>
            </a:r>
            <a:r>
              <a:rPr lang="en-US" sz="1460" dirty="0" err="1" smtClean="0"/>
              <a:t>Guillot</a:t>
            </a:r>
            <a:r>
              <a:rPr lang="en-US" sz="1460" dirty="0" smtClean="0"/>
              <a:t> | Melanie </a:t>
            </a:r>
            <a:r>
              <a:rPr lang="en-US" sz="1460" dirty="0" err="1" smtClean="0"/>
              <a:t>Delonca</a:t>
            </a:r>
            <a:r>
              <a:rPr lang="en-US" sz="1460" dirty="0" smtClean="0"/>
              <a:t> | </a:t>
            </a:r>
            <a:r>
              <a:rPr lang="en-US" sz="1460" dirty="0" err="1" smtClean="0"/>
              <a:t>Yisel</a:t>
            </a:r>
            <a:r>
              <a:rPr lang="en-US" sz="1460" dirty="0" smtClean="0"/>
              <a:t> Martinez-</a:t>
            </a:r>
            <a:r>
              <a:rPr lang="en-US" sz="1460" dirty="0" err="1" smtClean="0"/>
              <a:t>Palenzuela</a:t>
            </a:r>
            <a:r>
              <a:rPr lang="en-US" sz="1460" dirty="0" smtClean="0"/>
              <a:t> | Ricardo Augusto | Christoph </a:t>
            </a:r>
            <a:r>
              <a:rPr lang="en-US" sz="1460" dirty="0" err="1" smtClean="0"/>
              <a:t>Seiffert</a:t>
            </a:r>
            <a:r>
              <a:rPr lang="en-US" sz="1460" dirty="0" smtClean="0"/>
              <a:t> | </a:t>
            </a:r>
            <a:r>
              <a:rPr lang="en-US" sz="1460" dirty="0" err="1" smtClean="0"/>
              <a:t>Silvain</a:t>
            </a:r>
            <a:r>
              <a:rPr lang="en-US" sz="1460" dirty="0" smtClean="0"/>
              <a:t> </a:t>
            </a:r>
            <a:r>
              <a:rPr lang="en-US" sz="1460" dirty="0" err="1" smtClean="0"/>
              <a:t>Badie</a:t>
            </a:r>
            <a:r>
              <a:rPr lang="en-US" sz="1460" dirty="0" smtClean="0"/>
              <a:t> | </a:t>
            </a:r>
            <a:r>
              <a:rPr lang="en-US" sz="1460" i="1" dirty="0" smtClean="0"/>
              <a:t>CERN Library</a:t>
            </a:r>
            <a:r>
              <a:rPr lang="en-US" sz="1460" dirty="0" smtClean="0"/>
              <a:t> | Carlos Morais | Jacques </a:t>
            </a:r>
            <a:r>
              <a:rPr lang="en-US" sz="1460" dirty="0" err="1" smtClean="0"/>
              <a:t>Lemâitre</a:t>
            </a:r>
            <a:r>
              <a:rPr lang="en-US" sz="1460" dirty="0" smtClean="0"/>
              <a:t> | Heinrich Hofmann | Fabien Sorin | </a:t>
            </a:r>
            <a:r>
              <a:rPr lang="en-US" sz="1460" dirty="0" err="1" smtClean="0"/>
              <a:t>Marijana</a:t>
            </a:r>
            <a:r>
              <a:rPr lang="en-US" sz="1460" dirty="0" smtClean="0"/>
              <a:t> </a:t>
            </a:r>
            <a:r>
              <a:rPr lang="en-US" sz="1460" dirty="0" err="1" smtClean="0"/>
              <a:t>Mionic</a:t>
            </a:r>
            <a:r>
              <a:rPr lang="en-US" sz="1460" dirty="0" smtClean="0"/>
              <a:t> | Yves Leterrier | David </a:t>
            </a:r>
            <a:r>
              <a:rPr lang="en-US" sz="1460" dirty="0" err="1" smtClean="0"/>
              <a:t>Geissb</a:t>
            </a:r>
            <a:r>
              <a:rPr lang="en-US" sz="1460" dirty="0" err="1" smtClean="0">
                <a:cs typeface="Arial" panose="020B0604020202020204" pitchFamily="34" charset="0"/>
              </a:rPr>
              <a:t>ϋ</a:t>
            </a:r>
            <a:r>
              <a:rPr lang="en-US" sz="1460" dirty="0" err="1" smtClean="0"/>
              <a:t>hler</a:t>
            </a:r>
            <a:r>
              <a:rPr lang="en-US" sz="1460" dirty="0" smtClean="0"/>
              <a:t> | Zhangli Hu | </a:t>
            </a:r>
            <a:r>
              <a:rPr lang="en-US" sz="1460" i="1" dirty="0" smtClean="0"/>
              <a:t>LTP Laboratory</a:t>
            </a:r>
            <a:r>
              <a:rPr lang="en-US" sz="1460" dirty="0" smtClean="0"/>
              <a:t> | </a:t>
            </a:r>
            <a:r>
              <a:rPr lang="en-US" sz="1460" i="1" dirty="0" err="1" smtClean="0"/>
              <a:t>Universidade</a:t>
            </a:r>
            <a:r>
              <a:rPr lang="en-US" sz="1460" i="1" dirty="0" smtClean="0"/>
              <a:t> de </a:t>
            </a:r>
            <a:r>
              <a:rPr lang="en-US" sz="1460" i="1" dirty="0" err="1" smtClean="0"/>
              <a:t>Aveiro</a:t>
            </a:r>
            <a:r>
              <a:rPr lang="en-US" sz="1460" dirty="0" smtClean="0"/>
              <a:t> | Cristina Fernandes | Maria João Bastos | Carla </a:t>
            </a:r>
            <a:r>
              <a:rPr lang="en-US" sz="1460" dirty="0" err="1" smtClean="0"/>
              <a:t>Pinho</a:t>
            </a:r>
            <a:r>
              <a:rPr lang="en-US" sz="1460" dirty="0" smtClean="0"/>
              <a:t> | </a:t>
            </a:r>
            <a:r>
              <a:rPr lang="en-US" sz="1460" dirty="0" err="1" smtClean="0"/>
              <a:t>Célia</a:t>
            </a:r>
            <a:r>
              <a:rPr lang="en-US" sz="1460" dirty="0" smtClean="0"/>
              <a:t> Miranda | Artur Sarabando | Manuela Fernandes | Isabel </a:t>
            </a:r>
            <a:r>
              <a:rPr lang="en-US" sz="1460" dirty="0" err="1" smtClean="0"/>
              <a:t>Antunes</a:t>
            </a:r>
            <a:r>
              <a:rPr lang="en-US" sz="1460" dirty="0" smtClean="0"/>
              <a:t> | Filipe Oliveira | </a:t>
            </a:r>
            <a:r>
              <a:rPr lang="en-US" sz="1460" i="1" dirty="0" smtClean="0"/>
              <a:t>STI-RBS Section</a:t>
            </a:r>
            <a:r>
              <a:rPr lang="en-US" sz="1460" dirty="0" smtClean="0"/>
              <a:t> | Richard </a:t>
            </a:r>
            <a:r>
              <a:rPr lang="en-US" sz="1460" dirty="0" err="1" smtClean="0"/>
              <a:t>Catheral</a:t>
            </a:r>
            <a:r>
              <a:rPr lang="en-US" sz="1460" dirty="0" smtClean="0"/>
              <a:t> | Bernard </a:t>
            </a:r>
            <a:r>
              <a:rPr lang="en-US" sz="1460" dirty="0" err="1" smtClean="0"/>
              <a:t>Crepieux</a:t>
            </a:r>
            <a:r>
              <a:rPr lang="en-US" sz="1460" dirty="0" smtClean="0"/>
              <a:t> | Michael Owen | Matteo Vagnoni | </a:t>
            </a:r>
            <a:r>
              <a:rPr lang="en-US" sz="1460" dirty="0" err="1" smtClean="0"/>
              <a:t>Ermanno</a:t>
            </a:r>
            <a:r>
              <a:rPr lang="en-US" sz="1460" dirty="0" smtClean="0"/>
              <a:t> </a:t>
            </a:r>
            <a:r>
              <a:rPr lang="en-US" sz="1460" dirty="0" err="1" smtClean="0"/>
              <a:t>Barbero</a:t>
            </a:r>
            <a:r>
              <a:rPr lang="en-US" sz="1460" dirty="0" smtClean="0"/>
              <a:t> | Ana Paula </a:t>
            </a:r>
            <a:r>
              <a:rPr lang="en-US" sz="1460" dirty="0" err="1" smtClean="0"/>
              <a:t>Bernardes</a:t>
            </a:r>
            <a:r>
              <a:rPr lang="en-US" sz="1460" dirty="0" smtClean="0"/>
              <a:t> | Camille </a:t>
            </a:r>
            <a:r>
              <a:rPr lang="en-US" sz="1460" dirty="0" err="1" smtClean="0"/>
              <a:t>Lemesre</a:t>
            </a:r>
            <a:r>
              <a:rPr lang="en-US" sz="1460" dirty="0" smtClean="0"/>
              <a:t> | </a:t>
            </a:r>
            <a:r>
              <a:rPr lang="en-US" sz="1460" dirty="0" err="1" smtClean="0"/>
              <a:t>Ans</a:t>
            </a:r>
            <a:r>
              <a:rPr lang="en-US" sz="1460" dirty="0" smtClean="0"/>
              <a:t> Pardons | Joachim </a:t>
            </a:r>
            <a:r>
              <a:rPr lang="en-US" sz="1460" dirty="0" err="1" smtClean="0"/>
              <a:t>Vollaire</a:t>
            </a:r>
            <a:r>
              <a:rPr lang="en-US" sz="1460" dirty="0" smtClean="0"/>
              <a:t> | Alexandre Dorsival | </a:t>
            </a:r>
            <a:r>
              <a:rPr lang="en-US" sz="1460" dirty="0" err="1" smtClean="0"/>
              <a:t>Uli</a:t>
            </a:r>
            <a:r>
              <a:rPr lang="en-US" sz="1460" dirty="0" smtClean="0"/>
              <a:t> </a:t>
            </a:r>
            <a:r>
              <a:rPr lang="en-US" sz="1460" dirty="0" err="1" smtClean="0"/>
              <a:t>Kö</a:t>
            </a:r>
            <a:r>
              <a:rPr lang="en-US" sz="1460" dirty="0" err="1" smtClean="0">
                <a:cs typeface="Arial" panose="020B0604020202020204" pitchFamily="34" charset="0"/>
              </a:rPr>
              <a:t>ster</a:t>
            </a:r>
            <a:r>
              <a:rPr lang="en-US" sz="1460" dirty="0" smtClean="0">
                <a:cs typeface="Arial" panose="020B0604020202020204" pitchFamily="34" charset="0"/>
              </a:rPr>
              <a:t> | </a:t>
            </a:r>
            <a:r>
              <a:rPr lang="en-US" sz="1460" i="1" dirty="0" smtClean="0">
                <a:cs typeface="Arial" panose="020B0604020202020204" pitchFamily="34" charset="0"/>
              </a:rPr>
              <a:t>ISOLDE Operation</a:t>
            </a:r>
            <a:r>
              <a:rPr lang="en-US" sz="1460" dirty="0" smtClean="0">
                <a:cs typeface="Arial" panose="020B0604020202020204" pitchFamily="34" charset="0"/>
              </a:rPr>
              <a:t> | </a:t>
            </a:r>
            <a:r>
              <a:rPr lang="en-US" sz="1460" i="1" dirty="0" smtClean="0">
                <a:cs typeface="Arial" panose="020B0604020202020204" pitchFamily="34" charset="0"/>
              </a:rPr>
              <a:t>ISOLDE Physics</a:t>
            </a:r>
            <a:r>
              <a:rPr lang="en-US" sz="1460" dirty="0" smtClean="0">
                <a:cs typeface="Arial" panose="020B0604020202020204" pitchFamily="34" charset="0"/>
              </a:rPr>
              <a:t> | </a:t>
            </a:r>
            <a:r>
              <a:rPr lang="en-US" sz="1460" i="1" dirty="0" smtClean="0">
                <a:cs typeface="Arial" panose="020B0604020202020204" pitchFamily="34" charset="0"/>
              </a:rPr>
              <a:t>RILIS</a:t>
            </a:r>
            <a:r>
              <a:rPr lang="en-US" sz="1460" dirty="0" smtClean="0">
                <a:cs typeface="Arial" panose="020B0604020202020204" pitchFamily="34" charset="0"/>
              </a:rPr>
              <a:t> | </a:t>
            </a:r>
            <a:r>
              <a:rPr lang="en-US" sz="1460" i="1" dirty="0" smtClean="0">
                <a:cs typeface="Arial" panose="020B0604020202020204" pitchFamily="34" charset="0"/>
              </a:rPr>
              <a:t>MME-MM Section</a:t>
            </a:r>
            <a:r>
              <a:rPr lang="en-US" sz="1460" dirty="0" smtClean="0">
                <a:cs typeface="Arial" panose="020B0604020202020204" pitchFamily="34" charset="0"/>
              </a:rPr>
              <a:t> | Stefano Sgobba | </a:t>
            </a:r>
            <a:r>
              <a:rPr lang="en-US" sz="1460" dirty="0" err="1" smtClean="0">
                <a:cs typeface="Arial" panose="020B0604020202020204" pitchFamily="34" charset="0"/>
              </a:rPr>
              <a:t>Floriane</a:t>
            </a:r>
            <a:r>
              <a:rPr lang="en-US" sz="1460" dirty="0" smtClean="0">
                <a:cs typeface="Arial" panose="020B0604020202020204" pitchFamily="34" charset="0"/>
              </a:rPr>
              <a:t> </a:t>
            </a:r>
            <a:r>
              <a:rPr lang="en-US" sz="1460" dirty="0" err="1" smtClean="0">
                <a:cs typeface="Arial" panose="020B0604020202020204" pitchFamily="34" charset="0"/>
              </a:rPr>
              <a:t>Leux</a:t>
            </a:r>
            <a:r>
              <a:rPr lang="en-US" sz="1460" dirty="0" smtClean="0">
                <a:cs typeface="Arial" panose="020B0604020202020204" pitchFamily="34" charset="0"/>
              </a:rPr>
              <a:t> | </a:t>
            </a:r>
            <a:r>
              <a:rPr lang="en-US" sz="1460" dirty="0" err="1" smtClean="0">
                <a:cs typeface="Arial" panose="020B0604020202020204" pitchFamily="34" charset="0"/>
              </a:rPr>
              <a:t>Barbora</a:t>
            </a:r>
            <a:r>
              <a:rPr lang="en-US" sz="1460" dirty="0" smtClean="0">
                <a:cs typeface="Arial" panose="020B0604020202020204" pitchFamily="34" charset="0"/>
              </a:rPr>
              <a:t> </a:t>
            </a:r>
            <a:r>
              <a:rPr lang="en-US" sz="1460" dirty="0" err="1" smtClean="0">
                <a:cs typeface="Arial" panose="020B0604020202020204" pitchFamily="34" charset="0"/>
              </a:rPr>
              <a:t>Bartova</a:t>
            </a:r>
            <a:r>
              <a:rPr lang="en-US" sz="1460" dirty="0" smtClean="0">
                <a:cs typeface="Arial" panose="020B0604020202020204" pitchFamily="34" charset="0"/>
              </a:rPr>
              <a:t> | Dora Rio | Filipe Martins | Gabriel Ribeiro | Luís Alberty | Paulo Marques | Vitor Gouveia | Monika Stachura | Silvia Aguilera | Elvis </a:t>
            </a:r>
            <a:r>
              <a:rPr lang="en-US" sz="1460" dirty="0" err="1" smtClean="0">
                <a:cs typeface="Arial" panose="020B0604020202020204" pitchFamily="34" charset="0"/>
              </a:rPr>
              <a:t>Fournasiere</a:t>
            </a:r>
            <a:r>
              <a:rPr lang="en-US" sz="1460" dirty="0" smtClean="0">
                <a:cs typeface="Arial" panose="020B0604020202020204" pitchFamily="34" charset="0"/>
              </a:rPr>
              <a:t> | </a:t>
            </a:r>
            <a:r>
              <a:rPr lang="en-US" sz="1460" dirty="0" err="1" smtClean="0">
                <a:cs typeface="Arial" panose="020B0604020202020204" pitchFamily="34" charset="0"/>
              </a:rPr>
              <a:t>Sérgio</a:t>
            </a:r>
            <a:r>
              <a:rPr lang="en-US" sz="1460" dirty="0" smtClean="0">
                <a:cs typeface="Arial" panose="020B0604020202020204" pitchFamily="34" charset="0"/>
              </a:rPr>
              <a:t> Pina | </a:t>
            </a:r>
            <a:r>
              <a:rPr lang="en-US" sz="1460" dirty="0" err="1" smtClean="0">
                <a:cs typeface="Arial" panose="020B0604020202020204" pitchFamily="34" charset="0"/>
              </a:rPr>
              <a:t>Rogério</a:t>
            </a:r>
            <a:r>
              <a:rPr lang="en-US" sz="1460" dirty="0" smtClean="0">
                <a:cs typeface="Arial" panose="020B0604020202020204" pitchFamily="34" charset="0"/>
              </a:rPr>
              <a:t> Roque | André Santos | Francisco Duarte | </a:t>
            </a:r>
            <a:r>
              <a:rPr lang="en-US" sz="1460" dirty="0" err="1" smtClean="0">
                <a:cs typeface="Arial" panose="020B0604020202020204" pitchFamily="34" charset="0"/>
              </a:rPr>
              <a:t>Evangelina</a:t>
            </a:r>
            <a:r>
              <a:rPr lang="en-US" sz="1460" dirty="0" smtClean="0">
                <a:cs typeface="Arial" panose="020B0604020202020204" pitchFamily="34" charset="0"/>
              </a:rPr>
              <a:t> </a:t>
            </a:r>
            <a:r>
              <a:rPr lang="en-US" sz="1460" dirty="0" err="1" smtClean="0">
                <a:cs typeface="Arial" panose="020B0604020202020204" pitchFamily="34" charset="0"/>
              </a:rPr>
              <a:t>Neves</a:t>
            </a:r>
            <a:r>
              <a:rPr lang="en-US" sz="1460" dirty="0" smtClean="0">
                <a:cs typeface="Arial" panose="020B0604020202020204" pitchFamily="34" charset="0"/>
              </a:rPr>
              <a:t> | João </a:t>
            </a:r>
            <a:r>
              <a:rPr lang="en-US" sz="1460" dirty="0" err="1" smtClean="0">
                <a:cs typeface="Arial" panose="020B0604020202020204" pitchFamily="34" charset="0"/>
              </a:rPr>
              <a:t>Riço</a:t>
            </a:r>
            <a:r>
              <a:rPr lang="en-US" sz="1460" dirty="0" smtClean="0">
                <a:cs typeface="Arial" panose="020B0604020202020204" pitchFamily="34" charset="0"/>
              </a:rPr>
              <a:t> | </a:t>
            </a:r>
            <a:r>
              <a:rPr lang="en-US" sz="1460" dirty="0" err="1" smtClean="0">
                <a:cs typeface="Arial" panose="020B0604020202020204" pitchFamily="34" charset="0"/>
              </a:rPr>
              <a:t>Virgílio</a:t>
            </a:r>
            <a:r>
              <a:rPr lang="en-US" sz="1460" dirty="0" smtClean="0">
                <a:cs typeface="Arial" panose="020B0604020202020204" pitchFamily="34" charset="0"/>
              </a:rPr>
              <a:t> Pinto | Olinda Pinto | Tiago Ramos | </a:t>
            </a:r>
            <a:r>
              <a:rPr lang="en-US" sz="1460" dirty="0" err="1" smtClean="0">
                <a:cs typeface="Arial" panose="020B0604020202020204" pitchFamily="34" charset="0"/>
              </a:rPr>
              <a:t>Tânia</a:t>
            </a:r>
            <a:r>
              <a:rPr lang="en-US" sz="1460" dirty="0" smtClean="0">
                <a:cs typeface="Arial" panose="020B0604020202020204" pitchFamily="34" charset="0"/>
              </a:rPr>
              <a:t> </a:t>
            </a:r>
            <a:r>
              <a:rPr lang="en-US" sz="1460" dirty="0" err="1" smtClean="0">
                <a:cs typeface="Arial" panose="020B0604020202020204" pitchFamily="34" charset="0"/>
              </a:rPr>
              <a:t>Viegas</a:t>
            </a:r>
            <a:r>
              <a:rPr lang="en-US" sz="1460" dirty="0" smtClean="0">
                <a:cs typeface="Arial" panose="020B0604020202020204" pitchFamily="34" charset="0"/>
              </a:rPr>
              <a:t> | Paulo Ramos | Mariana </a:t>
            </a:r>
            <a:r>
              <a:rPr lang="en-US" sz="1460" dirty="0" err="1" smtClean="0">
                <a:cs typeface="Arial" panose="020B0604020202020204" pitchFamily="34" charset="0"/>
              </a:rPr>
              <a:t>Graça</a:t>
            </a:r>
            <a:r>
              <a:rPr lang="en-US" sz="1460" dirty="0" smtClean="0">
                <a:cs typeface="Arial" panose="020B0604020202020204" pitchFamily="34" charset="0"/>
              </a:rPr>
              <a:t> Ramos | Elsa Ramos | João </a:t>
            </a:r>
            <a:r>
              <a:rPr lang="en-US" sz="1460" dirty="0" err="1" smtClean="0">
                <a:cs typeface="Arial" panose="020B0604020202020204" pitchFamily="34" charset="0"/>
              </a:rPr>
              <a:t>Margaça</a:t>
            </a:r>
            <a:r>
              <a:rPr lang="en-US" sz="1460" dirty="0" smtClean="0">
                <a:cs typeface="Arial" panose="020B0604020202020204" pitchFamily="34" charset="0"/>
              </a:rPr>
              <a:t> Ramos | Diana Pinto Ramos</a:t>
            </a:r>
            <a:endParaRPr lang="en-US" sz="146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8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0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51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ISOLDE at CERN </a:t>
            </a:r>
          </a:p>
          <a:p>
            <a:r>
              <a:rPr lang="en-US" dirty="0" smtClean="0"/>
              <a:t>Production of isotopes at ISOLDE</a:t>
            </a:r>
          </a:p>
          <a:p>
            <a:r>
              <a:rPr lang="en-US" dirty="0" smtClean="0"/>
              <a:t>Overview target materials</a:t>
            </a:r>
          </a:p>
          <a:p>
            <a:r>
              <a:rPr lang="en-US" dirty="0" smtClean="0"/>
              <a:t>Nanomaterials at ISOLDE</a:t>
            </a:r>
          </a:p>
          <a:p>
            <a:r>
              <a:rPr lang="en-US" dirty="0" smtClean="0"/>
              <a:t>Outlook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74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2637" y="-8238"/>
            <a:ext cx="3289160" cy="515173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555282" y="-1"/>
            <a:ext cx="218049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381000">
              <a:schemeClr val="bg1"/>
            </a:glow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620" y="1030215"/>
            <a:ext cx="5487404" cy="3525112"/>
          </a:xfr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 smtClean="0"/>
              <a:t>A&amp;T Sector Seminar | Public Defense</a:t>
            </a:r>
            <a:endParaRPr lang="en-US" dirty="0"/>
          </a:p>
        </p:txBody>
      </p:sp>
      <p:pic>
        <p:nvPicPr>
          <p:cNvPr id="10" name="Image 10" descr="epfl2.pn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	   at CERN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700" y="247507"/>
            <a:ext cx="2551270" cy="60157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90274" y="1048196"/>
            <a:ext cx="5224507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29348C"/>
                </a:solidFill>
              </a:rPr>
              <a:t>I</a:t>
            </a:r>
            <a:r>
              <a:rPr lang="en-US" sz="1600" dirty="0" smtClean="0">
                <a:solidFill>
                  <a:srgbClr val="29348C"/>
                </a:solidFill>
              </a:rPr>
              <a:t>sotope </a:t>
            </a:r>
            <a:r>
              <a:rPr lang="en-US" sz="1600" b="1" dirty="0" smtClean="0">
                <a:solidFill>
                  <a:srgbClr val="29348C"/>
                </a:solidFill>
              </a:rPr>
              <a:t>S</a:t>
            </a:r>
            <a:r>
              <a:rPr lang="en-US" sz="1600" dirty="0" smtClean="0">
                <a:solidFill>
                  <a:srgbClr val="29348C"/>
                </a:solidFill>
              </a:rPr>
              <a:t>eparator </a:t>
            </a:r>
            <a:r>
              <a:rPr lang="en-US" sz="1600" b="1" dirty="0" err="1" smtClean="0">
                <a:solidFill>
                  <a:srgbClr val="29348C"/>
                </a:solidFill>
              </a:rPr>
              <a:t>O</a:t>
            </a:r>
            <a:r>
              <a:rPr lang="en-US" sz="1600" dirty="0" err="1" smtClean="0">
                <a:solidFill>
                  <a:srgbClr val="29348C"/>
                </a:solidFill>
              </a:rPr>
              <a:t>n</a:t>
            </a:r>
            <a:r>
              <a:rPr lang="en-US" sz="1600" b="1" dirty="0" err="1" smtClean="0">
                <a:solidFill>
                  <a:srgbClr val="29348C"/>
                </a:solidFill>
              </a:rPr>
              <a:t>L</a:t>
            </a:r>
            <a:r>
              <a:rPr lang="en-US" sz="1600" dirty="0" err="1" smtClean="0">
                <a:solidFill>
                  <a:srgbClr val="29348C"/>
                </a:solidFill>
              </a:rPr>
              <a:t>ine</a:t>
            </a:r>
            <a:r>
              <a:rPr lang="en-US" sz="1600" dirty="0" smtClean="0">
                <a:solidFill>
                  <a:srgbClr val="29348C"/>
                </a:solidFill>
              </a:rPr>
              <a:t> </a:t>
            </a:r>
            <a:r>
              <a:rPr lang="en-US" sz="1600" b="1" dirty="0" smtClean="0">
                <a:solidFill>
                  <a:srgbClr val="29348C"/>
                </a:solidFill>
              </a:rPr>
              <a:t>De</a:t>
            </a:r>
            <a:r>
              <a:rPr lang="en-US" sz="1600" dirty="0" smtClean="0">
                <a:solidFill>
                  <a:srgbClr val="29348C"/>
                </a:solidFill>
              </a:rPr>
              <a:t>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9348C"/>
                </a:solidFill>
              </a:rPr>
              <a:t>Produces Radioactive Ion Beams (RIB)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04282"/>
                </a:solidFill>
              </a:rPr>
              <a:t>Approved by the CERN council in 1964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04282"/>
                </a:solidFill>
              </a:rPr>
              <a:t>Supplied by the SC with 600 MeV protons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04282"/>
                </a:solidFill>
              </a:rPr>
              <a:t>Then by the PSB in 1992 with 1.0 GeV (later 1.4 GeV)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29348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29348C"/>
                </a:solidFill>
              </a:rPr>
              <a:t>RIBs are used for studies in:</a:t>
            </a:r>
          </a:p>
          <a:p>
            <a:pPr marL="534988" lvl="1" indent="-285750">
              <a:buFont typeface="Arial" panose="020B0604020202020204" pitchFamily="34" charset="0"/>
              <a:buChar char="•"/>
              <a:tabLst>
                <a:tab pos="625475" algn="l"/>
                <a:tab pos="898525" algn="l"/>
              </a:tabLst>
            </a:pPr>
            <a:r>
              <a:rPr lang="en-US" sz="1400" dirty="0" smtClean="0">
                <a:solidFill>
                  <a:srgbClr val="29348C"/>
                </a:solidFill>
              </a:rPr>
              <a:t>Nuclear physics</a:t>
            </a:r>
          </a:p>
          <a:p>
            <a:pPr marL="534988" lvl="1" indent="-285750">
              <a:buFont typeface="Arial" panose="020B0604020202020204" pitchFamily="34" charset="0"/>
              <a:buChar char="•"/>
              <a:tabLst>
                <a:tab pos="625475" algn="l"/>
                <a:tab pos="898525" algn="l"/>
              </a:tabLst>
            </a:pPr>
            <a:r>
              <a:rPr lang="en-US" sz="1400" dirty="0" smtClean="0">
                <a:solidFill>
                  <a:srgbClr val="29348C"/>
                </a:solidFill>
              </a:rPr>
              <a:t>Atomic physics</a:t>
            </a:r>
          </a:p>
          <a:p>
            <a:pPr marL="534988" lvl="1" indent="-285750">
              <a:buFont typeface="Arial" panose="020B0604020202020204" pitchFamily="34" charset="0"/>
              <a:buChar char="•"/>
              <a:tabLst>
                <a:tab pos="625475" algn="l"/>
                <a:tab pos="898525" algn="l"/>
              </a:tabLst>
            </a:pPr>
            <a:r>
              <a:rPr lang="en-US" sz="1400" dirty="0" smtClean="0">
                <a:solidFill>
                  <a:srgbClr val="29348C"/>
                </a:solidFill>
              </a:rPr>
              <a:t>Solid state physics</a:t>
            </a:r>
          </a:p>
          <a:p>
            <a:pPr marL="534988" lvl="1" indent="-285750">
              <a:buFont typeface="Arial" panose="020B0604020202020204" pitchFamily="34" charset="0"/>
              <a:buChar char="•"/>
              <a:tabLst>
                <a:tab pos="625475" algn="l"/>
                <a:tab pos="898525" algn="l"/>
              </a:tabLst>
            </a:pPr>
            <a:r>
              <a:rPr lang="en-US" sz="1400" dirty="0" smtClean="0">
                <a:solidFill>
                  <a:srgbClr val="29348C"/>
                </a:solidFill>
              </a:rPr>
              <a:t>Astrophysics</a:t>
            </a:r>
          </a:p>
          <a:p>
            <a:pPr marL="534988" lvl="1" indent="-285750">
              <a:buFont typeface="Arial" panose="020B0604020202020204" pitchFamily="34" charset="0"/>
              <a:buChar char="•"/>
              <a:tabLst>
                <a:tab pos="625475" algn="l"/>
                <a:tab pos="898525" algn="l"/>
              </a:tabLst>
            </a:pPr>
            <a:r>
              <a:rPr lang="en-US" sz="1400" dirty="0" smtClean="0">
                <a:solidFill>
                  <a:srgbClr val="29348C"/>
                </a:solidFill>
              </a:rPr>
              <a:t>Life sciences</a:t>
            </a:r>
            <a:endParaRPr lang="en-US" sz="1400" dirty="0">
              <a:solidFill>
                <a:srgbClr val="29348C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024" y="2891318"/>
            <a:ext cx="2876437" cy="131269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48716" y="-757254"/>
            <a:ext cx="5894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82716E-6 L 0.06997 0.09938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49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allAtOnce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11" name="Image 10" descr="epfl2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482" y="0"/>
            <a:ext cx="7913518" cy="51435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481" y="0"/>
            <a:ext cx="791351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How many isotopes?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81527" y="1023807"/>
            <a:ext cx="1338828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Predicted</a:t>
            </a:r>
          </a:p>
          <a:p>
            <a:pPr algn="ctr"/>
            <a:r>
              <a:rPr lang="en-US" b="1" dirty="0" smtClean="0"/>
              <a:t>~6000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Discovered</a:t>
            </a:r>
          </a:p>
          <a:p>
            <a:pPr algn="ctr"/>
            <a:r>
              <a:rPr lang="en-US" b="1" dirty="0" smtClean="0"/>
              <a:t>~3000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ISOLDE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~1000</a:t>
            </a:r>
          </a:p>
          <a:p>
            <a:pPr algn="ctr"/>
            <a:endParaRPr lang="en-US" sz="1400" b="1" u="sng" dirty="0" smtClean="0">
              <a:solidFill>
                <a:srgbClr val="00B050"/>
              </a:solidFill>
            </a:endParaRPr>
          </a:p>
          <a:p>
            <a:pPr algn="ctr"/>
            <a:r>
              <a:rPr lang="en-US" sz="1400" b="1" u="sng" dirty="0" smtClean="0">
                <a:solidFill>
                  <a:srgbClr val="00B050"/>
                </a:solidFill>
              </a:rPr>
              <a:t>Elements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74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t</a:t>
            </a:r>
            <a:r>
              <a:rPr lang="en-US" b="1" baseline="-25000" dirty="0" smtClean="0">
                <a:solidFill>
                  <a:srgbClr val="00B050"/>
                </a:solidFill>
              </a:rPr>
              <a:t>1/2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&gt;tens of </a:t>
            </a:r>
            <a:r>
              <a:rPr lang="en-US" sz="1400" b="1" dirty="0" err="1" smtClean="0">
                <a:solidFill>
                  <a:srgbClr val="00B050"/>
                </a:solidFill>
              </a:rPr>
              <a:t>ms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5" name="Date Placeholder 3"/>
          <p:cNvSpPr txBox="1">
            <a:spLocks/>
          </p:cNvSpPr>
          <p:nvPr/>
        </p:nvSpPr>
        <p:spPr>
          <a:xfrm>
            <a:off x="5432768" y="4372833"/>
            <a:ext cx="263830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*nuclide chart from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Nucleonica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*J. Ballof, ISOLDE database yields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25581" y="4000500"/>
            <a:ext cx="931694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39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allAtOnce"/>
      <p:bldP spid="15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0608" y="-106671"/>
            <a:ext cx="7290487" cy="4551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5" name="Group 114"/>
          <p:cNvGrpSpPr/>
          <p:nvPr/>
        </p:nvGrpSpPr>
        <p:grpSpPr>
          <a:xfrm>
            <a:off x="2072243" y="-6126"/>
            <a:ext cx="5385174" cy="3118482"/>
            <a:chOff x="825500" y="1287780"/>
            <a:chExt cx="6230620" cy="3608070"/>
          </a:xfrm>
        </p:grpSpPr>
        <p:sp>
          <p:nvSpPr>
            <p:cNvPr id="116" name="Freeform 115"/>
            <p:cNvSpPr/>
            <p:nvPr/>
          </p:nvSpPr>
          <p:spPr>
            <a:xfrm>
              <a:off x="4614863" y="3500438"/>
              <a:ext cx="1281112" cy="1395412"/>
            </a:xfrm>
            <a:custGeom>
              <a:avLst/>
              <a:gdLst>
                <a:gd name="connsiteX0" fmla="*/ 1281112 w 1281112"/>
                <a:gd name="connsiteY0" fmla="*/ 0 h 1395412"/>
                <a:gd name="connsiteX1" fmla="*/ 990600 w 1281112"/>
                <a:gd name="connsiteY1" fmla="*/ 409575 h 1395412"/>
                <a:gd name="connsiteX2" fmla="*/ 781050 w 1281112"/>
                <a:gd name="connsiteY2" fmla="*/ 533400 h 1395412"/>
                <a:gd name="connsiteX3" fmla="*/ 404812 w 1281112"/>
                <a:gd name="connsiteY3" fmla="*/ 885825 h 1395412"/>
                <a:gd name="connsiteX4" fmla="*/ 142875 w 1281112"/>
                <a:gd name="connsiteY4" fmla="*/ 1276350 h 1395412"/>
                <a:gd name="connsiteX5" fmla="*/ 0 w 1281112"/>
                <a:gd name="connsiteY5" fmla="*/ 1395412 h 139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112" h="1395412">
                  <a:moveTo>
                    <a:pt x="1281112" y="0"/>
                  </a:moveTo>
                  <a:lnTo>
                    <a:pt x="990600" y="409575"/>
                  </a:lnTo>
                  <a:lnTo>
                    <a:pt x="781050" y="533400"/>
                  </a:lnTo>
                  <a:lnTo>
                    <a:pt x="404812" y="885825"/>
                  </a:lnTo>
                  <a:lnTo>
                    <a:pt x="142875" y="1276350"/>
                  </a:lnTo>
                  <a:lnTo>
                    <a:pt x="0" y="1395412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5897880" y="1287780"/>
              <a:ext cx="1158240" cy="2209800"/>
            </a:xfrm>
            <a:custGeom>
              <a:avLst/>
              <a:gdLst>
                <a:gd name="connsiteX0" fmla="*/ 0 w 1158240"/>
                <a:gd name="connsiteY0" fmla="*/ 2209800 h 2209800"/>
                <a:gd name="connsiteX1" fmla="*/ 304800 w 1158240"/>
                <a:gd name="connsiteY1" fmla="*/ 1424940 h 2209800"/>
                <a:gd name="connsiteX2" fmla="*/ 533400 w 1158240"/>
                <a:gd name="connsiteY2" fmla="*/ 883920 h 2209800"/>
                <a:gd name="connsiteX3" fmla="*/ 586740 w 1158240"/>
                <a:gd name="connsiteY3" fmla="*/ 746760 h 2209800"/>
                <a:gd name="connsiteX4" fmla="*/ 944880 w 1158240"/>
                <a:gd name="connsiteY4" fmla="*/ 274320 h 2209800"/>
                <a:gd name="connsiteX5" fmla="*/ 1158240 w 1158240"/>
                <a:gd name="connsiteY5" fmla="*/ 0 h 2209800"/>
                <a:gd name="connsiteX6" fmla="*/ 1158240 w 1158240"/>
                <a:gd name="connsiteY6" fmla="*/ 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8240" h="2209800">
                  <a:moveTo>
                    <a:pt x="0" y="2209800"/>
                  </a:moveTo>
                  <a:lnTo>
                    <a:pt x="304800" y="1424940"/>
                  </a:lnTo>
                  <a:lnTo>
                    <a:pt x="533400" y="883920"/>
                  </a:lnTo>
                  <a:lnTo>
                    <a:pt x="586740" y="746760"/>
                  </a:lnTo>
                  <a:lnTo>
                    <a:pt x="944880" y="274320"/>
                  </a:lnTo>
                  <a:lnTo>
                    <a:pt x="1158240" y="0"/>
                  </a:lnTo>
                  <a:lnTo>
                    <a:pt x="1158240" y="0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8" name="Freeform 117"/>
            <p:cNvSpPr/>
            <p:nvPr/>
          </p:nvSpPr>
          <p:spPr>
            <a:xfrm>
              <a:off x="3033713" y="3695700"/>
              <a:ext cx="1593989" cy="1200150"/>
            </a:xfrm>
            <a:custGeom>
              <a:avLst/>
              <a:gdLst>
                <a:gd name="connsiteX0" fmla="*/ 1557337 w 1557337"/>
                <a:gd name="connsiteY0" fmla="*/ 1219200 h 1219200"/>
                <a:gd name="connsiteX1" fmla="*/ 600075 w 1557337"/>
                <a:gd name="connsiteY1" fmla="*/ 490538 h 1219200"/>
                <a:gd name="connsiteX2" fmla="*/ 180975 w 1557337"/>
                <a:gd name="connsiteY2" fmla="*/ 147638 h 1219200"/>
                <a:gd name="connsiteX3" fmla="*/ 0 w 1557337"/>
                <a:gd name="connsiteY3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7337" h="1219200">
                  <a:moveTo>
                    <a:pt x="1557337" y="1219200"/>
                  </a:moveTo>
                  <a:lnTo>
                    <a:pt x="600075" y="490538"/>
                  </a:lnTo>
                  <a:lnTo>
                    <a:pt x="180975" y="147638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9" name="Freeform 118"/>
            <p:cNvSpPr/>
            <p:nvPr/>
          </p:nvSpPr>
          <p:spPr>
            <a:xfrm>
              <a:off x="825500" y="1955800"/>
              <a:ext cx="2209800" cy="1739900"/>
            </a:xfrm>
            <a:custGeom>
              <a:avLst/>
              <a:gdLst>
                <a:gd name="connsiteX0" fmla="*/ 2209800 w 2209800"/>
                <a:gd name="connsiteY0" fmla="*/ 1739900 h 1739900"/>
                <a:gd name="connsiteX1" fmla="*/ 1651000 w 2209800"/>
                <a:gd name="connsiteY1" fmla="*/ 1371600 h 1739900"/>
                <a:gd name="connsiteX2" fmla="*/ 812800 w 2209800"/>
                <a:gd name="connsiteY2" fmla="*/ 558800 h 1739900"/>
                <a:gd name="connsiteX3" fmla="*/ 292100 w 2209800"/>
                <a:gd name="connsiteY3" fmla="*/ 0 h 1739900"/>
                <a:gd name="connsiteX4" fmla="*/ 0 w 2209800"/>
                <a:gd name="connsiteY4" fmla="*/ 177800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1739900">
                  <a:moveTo>
                    <a:pt x="2209800" y="1739900"/>
                  </a:moveTo>
                  <a:lnTo>
                    <a:pt x="1651000" y="1371600"/>
                  </a:lnTo>
                  <a:lnTo>
                    <a:pt x="812800" y="558800"/>
                  </a:lnTo>
                  <a:lnTo>
                    <a:pt x="292100" y="0"/>
                  </a:lnTo>
                  <a:lnTo>
                    <a:pt x="0" y="177800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120" name="Picture 6" descr="http://upload.wikimedia.org/wikipedia/commons/thumb/5/54/Civil_and_Naval_Ensign_of_France.svg/2000px-Civil_and_Naval_Ensign_of_France.svg.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787" y="1127645"/>
            <a:ext cx="711016" cy="4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8" descr="http://upload.wikimedia.org/wikipedia/commons/thumb/0/08/Flag_of_Switzerland_%28Pantone%29.svg/125px-Flag_of_Switzerland_%28Pantone%29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1659" y="1318424"/>
            <a:ext cx="471414" cy="47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2" name="Group 121"/>
          <p:cNvGrpSpPr/>
          <p:nvPr/>
        </p:nvGrpSpPr>
        <p:grpSpPr>
          <a:xfrm>
            <a:off x="4701319" y="2094114"/>
            <a:ext cx="2386465" cy="1197396"/>
            <a:chOff x="3881752" y="3717031"/>
            <a:chExt cx="2697839" cy="1353625"/>
          </a:xfrm>
        </p:grpSpPr>
        <p:sp>
          <p:nvSpPr>
            <p:cNvPr id="123" name="Oval 8"/>
            <p:cNvSpPr>
              <a:spLocks noChangeArrowheads="1"/>
            </p:cNvSpPr>
            <p:nvPr/>
          </p:nvSpPr>
          <p:spPr bwMode="auto">
            <a:xfrm>
              <a:off x="5063393" y="4259361"/>
              <a:ext cx="717333" cy="711462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24" name="Oval 9"/>
            <p:cNvSpPr>
              <a:spLocks noChangeArrowheads="1"/>
            </p:cNvSpPr>
            <p:nvPr/>
          </p:nvSpPr>
          <p:spPr bwMode="auto">
            <a:xfrm>
              <a:off x="4869468" y="4227887"/>
              <a:ext cx="239674" cy="22272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25" name="Line 10"/>
            <p:cNvSpPr>
              <a:spLocks noChangeShapeType="1"/>
            </p:cNvSpPr>
            <p:nvPr/>
          </p:nvSpPr>
          <p:spPr bwMode="auto">
            <a:xfrm flipH="1">
              <a:off x="4956422" y="4372058"/>
              <a:ext cx="133833" cy="35948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en-US" dirty="0"/>
            </a:p>
          </p:txBody>
        </p:sp>
        <p:sp>
          <p:nvSpPr>
            <p:cNvPr id="126" name="Rectangle 11"/>
            <p:cNvSpPr>
              <a:spLocks noChangeArrowheads="1"/>
            </p:cNvSpPr>
            <p:nvPr/>
          </p:nvSpPr>
          <p:spPr bwMode="auto">
            <a:xfrm rot="900000">
              <a:off x="4880381" y="4728226"/>
              <a:ext cx="106204" cy="212332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27" name="Line 12"/>
            <p:cNvSpPr>
              <a:spLocks noChangeShapeType="1"/>
            </p:cNvSpPr>
            <p:nvPr/>
          </p:nvSpPr>
          <p:spPr bwMode="auto">
            <a:xfrm flipH="1">
              <a:off x="5086588" y="4306040"/>
              <a:ext cx="172992" cy="7274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28" name="Line 13"/>
            <p:cNvSpPr>
              <a:spLocks noChangeShapeType="1"/>
            </p:cNvSpPr>
            <p:nvPr/>
          </p:nvSpPr>
          <p:spPr bwMode="auto">
            <a:xfrm flipH="1">
              <a:off x="5134880" y="4224128"/>
              <a:ext cx="91081" cy="13081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29" name="Line 14"/>
            <p:cNvSpPr>
              <a:spLocks noChangeShapeType="1"/>
            </p:cNvSpPr>
            <p:nvPr/>
          </p:nvSpPr>
          <p:spPr bwMode="auto">
            <a:xfrm flipH="1">
              <a:off x="5222903" y="4055269"/>
              <a:ext cx="83563" cy="17008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en-US" dirty="0"/>
            </a:p>
          </p:txBody>
        </p:sp>
        <p:sp>
          <p:nvSpPr>
            <p:cNvPr id="130" name="Line 15"/>
            <p:cNvSpPr>
              <a:spLocks noChangeShapeType="1"/>
            </p:cNvSpPr>
            <p:nvPr/>
          </p:nvSpPr>
          <p:spPr bwMode="auto">
            <a:xfrm flipH="1">
              <a:off x="5229116" y="3719668"/>
              <a:ext cx="91692" cy="231675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1" name="Line 16"/>
            <p:cNvSpPr>
              <a:spLocks noChangeShapeType="1"/>
            </p:cNvSpPr>
            <p:nvPr/>
          </p:nvSpPr>
          <p:spPr bwMode="auto">
            <a:xfrm flipH="1" flipV="1">
              <a:off x="5308774" y="3717031"/>
              <a:ext cx="149152" cy="6724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2" name="Line 17"/>
            <p:cNvSpPr>
              <a:spLocks noChangeShapeType="1"/>
            </p:cNvSpPr>
            <p:nvPr/>
          </p:nvSpPr>
          <p:spPr bwMode="auto">
            <a:xfrm flipH="1" flipV="1">
              <a:off x="5217211" y="3947676"/>
              <a:ext cx="100861" cy="4340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3" name="Line 18"/>
            <p:cNvSpPr>
              <a:spLocks noChangeShapeType="1"/>
            </p:cNvSpPr>
            <p:nvPr/>
          </p:nvSpPr>
          <p:spPr bwMode="auto">
            <a:xfrm flipH="1" flipV="1">
              <a:off x="5385924" y="4008193"/>
              <a:ext cx="66630" cy="29953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4" name="Line 19"/>
            <p:cNvSpPr>
              <a:spLocks noChangeShapeType="1"/>
            </p:cNvSpPr>
            <p:nvPr/>
          </p:nvSpPr>
          <p:spPr bwMode="auto">
            <a:xfrm>
              <a:off x="5500845" y="3994744"/>
              <a:ext cx="58072" cy="3362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5" name="Line 20"/>
            <p:cNvSpPr>
              <a:spLocks noChangeShapeType="1"/>
            </p:cNvSpPr>
            <p:nvPr/>
          </p:nvSpPr>
          <p:spPr bwMode="auto">
            <a:xfrm flipH="1" flipV="1">
              <a:off x="5409764" y="3917112"/>
              <a:ext cx="57460" cy="7274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6" name="Line 21"/>
            <p:cNvSpPr>
              <a:spLocks noChangeShapeType="1"/>
            </p:cNvSpPr>
            <p:nvPr/>
          </p:nvSpPr>
          <p:spPr bwMode="auto">
            <a:xfrm flipH="1">
              <a:off x="5409764" y="3773461"/>
              <a:ext cx="47680" cy="14426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7" name="Line 22"/>
            <p:cNvSpPr>
              <a:spLocks noChangeShapeType="1"/>
            </p:cNvSpPr>
            <p:nvPr/>
          </p:nvSpPr>
          <p:spPr bwMode="auto">
            <a:xfrm flipV="1">
              <a:off x="5295455" y="3981908"/>
              <a:ext cx="14060" cy="7702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8" name="Line 23"/>
            <p:cNvSpPr>
              <a:spLocks noChangeShapeType="1"/>
            </p:cNvSpPr>
            <p:nvPr/>
          </p:nvSpPr>
          <p:spPr bwMode="auto">
            <a:xfrm flipH="1" flipV="1">
              <a:off x="5290564" y="4054039"/>
              <a:ext cx="67241" cy="3362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9" name="Line 24"/>
            <p:cNvSpPr>
              <a:spLocks noChangeShapeType="1"/>
            </p:cNvSpPr>
            <p:nvPr/>
          </p:nvSpPr>
          <p:spPr bwMode="auto">
            <a:xfrm flipH="1">
              <a:off x="5353526" y="4000857"/>
              <a:ext cx="37899" cy="92303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40" name="Line 25"/>
            <p:cNvSpPr>
              <a:spLocks noChangeShapeType="1"/>
            </p:cNvSpPr>
            <p:nvPr/>
          </p:nvSpPr>
          <p:spPr bwMode="auto">
            <a:xfrm flipH="1">
              <a:off x="5515900" y="4025308"/>
              <a:ext cx="28730" cy="90469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41" name="Line 26"/>
            <p:cNvSpPr>
              <a:spLocks noChangeShapeType="1"/>
            </p:cNvSpPr>
            <p:nvPr/>
          </p:nvSpPr>
          <p:spPr bwMode="auto">
            <a:xfrm flipH="1" flipV="1">
              <a:off x="5477616" y="4087048"/>
              <a:ext cx="48291" cy="2934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42" name="Line 27"/>
            <p:cNvSpPr>
              <a:spLocks noChangeShapeType="1"/>
            </p:cNvSpPr>
            <p:nvPr/>
          </p:nvSpPr>
          <p:spPr bwMode="auto">
            <a:xfrm>
              <a:off x="5448275" y="4043036"/>
              <a:ext cx="33009" cy="4829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43" name="Line 28"/>
            <p:cNvSpPr>
              <a:spLocks noChangeShapeType="1"/>
            </p:cNvSpPr>
            <p:nvPr/>
          </p:nvSpPr>
          <p:spPr bwMode="auto">
            <a:xfrm flipH="1" flipV="1">
              <a:off x="5452554" y="3980074"/>
              <a:ext cx="62962" cy="1895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44" name="Text Box 29"/>
            <p:cNvSpPr txBox="1">
              <a:spLocks noChangeArrowheads="1"/>
            </p:cNvSpPr>
            <p:nvPr/>
          </p:nvSpPr>
          <p:spPr bwMode="auto">
            <a:xfrm>
              <a:off x="3881752" y="4653136"/>
              <a:ext cx="1084467" cy="41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C00000"/>
                  </a:solidFill>
                  <a:latin typeface="Gill Sans MT" panose="020B0502020104020203" pitchFamily="34" charset="0"/>
                </a:rPr>
                <a:t>LINAC2</a:t>
              </a:r>
              <a:endParaRPr lang="en-US" sz="1800" dirty="0">
                <a:solidFill>
                  <a:srgbClr val="C00000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45" name="Text Box 30"/>
            <p:cNvSpPr txBox="1">
              <a:spLocks noChangeArrowheads="1"/>
            </p:cNvSpPr>
            <p:nvPr/>
          </p:nvSpPr>
          <p:spPr bwMode="auto">
            <a:xfrm>
              <a:off x="4355976" y="3933056"/>
              <a:ext cx="607435" cy="41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C00000"/>
                  </a:solidFill>
                  <a:latin typeface="Gill Sans MT" panose="020B0502020104020203" pitchFamily="34" charset="0"/>
                </a:rPr>
                <a:t>PSB</a:t>
              </a:r>
              <a:endParaRPr lang="en-US" sz="1800" dirty="0">
                <a:solidFill>
                  <a:srgbClr val="C00000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46" name="Text Box 31"/>
            <p:cNvSpPr txBox="1">
              <a:spLocks noChangeArrowheads="1"/>
            </p:cNvSpPr>
            <p:nvPr/>
          </p:nvSpPr>
          <p:spPr bwMode="auto">
            <a:xfrm>
              <a:off x="5746962" y="4471252"/>
              <a:ext cx="460650" cy="41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C00000"/>
                  </a:solidFill>
                  <a:latin typeface="Gill Sans MT" panose="020B0502020104020203" pitchFamily="34" charset="0"/>
                </a:rPr>
                <a:t>PS</a:t>
              </a:r>
              <a:endParaRPr lang="en-US" sz="1800" dirty="0">
                <a:solidFill>
                  <a:srgbClr val="C00000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47" name="Text Box 32"/>
            <p:cNvSpPr txBox="1">
              <a:spLocks noChangeArrowheads="1"/>
            </p:cNvSpPr>
            <p:nvPr/>
          </p:nvSpPr>
          <p:spPr bwMode="auto">
            <a:xfrm>
              <a:off x="5515494" y="3717032"/>
              <a:ext cx="1064097" cy="41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C00000"/>
                  </a:solidFill>
                  <a:latin typeface="Gill Sans MT" panose="020B0502020104020203" pitchFamily="34" charset="0"/>
                </a:rPr>
                <a:t>ISOLDE</a:t>
              </a:r>
              <a:endParaRPr lang="en-US" sz="1800" dirty="0">
                <a:solidFill>
                  <a:srgbClr val="C00000"/>
                </a:solidFill>
                <a:latin typeface="Gill Sans MT" panose="020B0502020104020203" pitchFamily="34" charset="0"/>
              </a:endParaRPr>
            </a:p>
          </p:txBody>
        </p:sp>
      </p:grpSp>
      <p:sp>
        <p:nvSpPr>
          <p:cNvPr id="157" name="Rectangle 156"/>
          <p:cNvSpPr/>
          <p:nvPr/>
        </p:nvSpPr>
        <p:spPr>
          <a:xfrm rot="18436625">
            <a:off x="1703093" y="536324"/>
            <a:ext cx="2733651" cy="6756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381000">
              <a:schemeClr val="bg1"/>
            </a:glow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10" name="Image 10" descr="epfl2.pn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sp>
        <p:nvSpPr>
          <p:cNvPr id="153" name="TextBox 152"/>
          <p:cNvSpPr txBox="1"/>
          <p:nvPr/>
        </p:nvSpPr>
        <p:spPr>
          <a:xfrm>
            <a:off x="176182" y="3381088"/>
            <a:ext cx="49039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04282"/>
                </a:solidFill>
              </a:rPr>
              <a:t>~50 staff – maintain/operate the facility</a:t>
            </a:r>
          </a:p>
          <a:p>
            <a:pPr marL="355600" indent="-1778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A few students and fellows </a:t>
            </a:r>
          </a:p>
          <a:p>
            <a:r>
              <a:rPr lang="en-US" sz="1600" dirty="0">
                <a:solidFill>
                  <a:srgbClr val="104282"/>
                </a:solidFill>
              </a:rPr>
              <a:t>~450 users for physics in more than 90 experiments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235318" y="1278491"/>
            <a:ext cx="2336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04282"/>
                </a:solidFill>
              </a:rPr>
              <a:t>Operates ~8 months/year, 24/7</a:t>
            </a:r>
          </a:p>
        </p:txBody>
      </p:sp>
      <p:grpSp>
        <p:nvGrpSpPr>
          <p:cNvPr id="148" name="Group 147"/>
          <p:cNvGrpSpPr/>
          <p:nvPr/>
        </p:nvGrpSpPr>
        <p:grpSpPr>
          <a:xfrm>
            <a:off x="177244" y="232899"/>
            <a:ext cx="4789693" cy="705332"/>
            <a:chOff x="142475" y="231638"/>
            <a:chExt cx="4789693" cy="705332"/>
          </a:xfrm>
        </p:grpSpPr>
        <p:sp>
          <p:nvSpPr>
            <p:cNvPr id="149" name="Rectangle 148"/>
            <p:cNvSpPr/>
            <p:nvPr/>
          </p:nvSpPr>
          <p:spPr>
            <a:xfrm rot="16200000">
              <a:off x="2306662" y="-1884101"/>
              <a:ext cx="461319" cy="47896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glow rad="114300">
                <a:schemeClr val="bg1"/>
              </a:glow>
              <a:outerShdw blurRad="50800" dist="50800" dir="5400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0" name="Group 149"/>
            <p:cNvGrpSpPr/>
            <p:nvPr/>
          </p:nvGrpSpPr>
          <p:grpSpPr>
            <a:xfrm>
              <a:off x="155356" y="231638"/>
              <a:ext cx="4726193" cy="705332"/>
              <a:chOff x="112405" y="-196256"/>
              <a:chExt cx="4726193" cy="705332"/>
            </a:xfrm>
          </p:grpSpPr>
          <p:pic>
            <p:nvPicPr>
              <p:cNvPr id="151" name="Picture 150"/>
              <p:cNvPicPr>
                <a:picLocks noChangeAspect="1"/>
              </p:cNvPicPr>
              <p:nvPr/>
            </p:nvPicPr>
            <p:blipFill rotWithShape="1"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2405" y="-185996"/>
                <a:ext cx="2551270" cy="571230"/>
              </a:xfrm>
              <a:prstGeom prst="rect">
                <a:avLst/>
              </a:prstGeom>
            </p:spPr>
          </p:pic>
          <p:sp>
            <p:nvSpPr>
              <p:cNvPr id="152" name="Title 12"/>
              <p:cNvSpPr txBox="1">
                <a:spLocks/>
              </p:cNvSpPr>
              <p:nvPr/>
            </p:nvSpPr>
            <p:spPr>
              <a:xfrm>
                <a:off x="327881" y="-196256"/>
                <a:ext cx="4510717" cy="705332"/>
              </a:xfrm>
              <a:prstGeom prst="rect">
                <a:avLst/>
              </a:prstGeom>
            </p:spPr>
            <p:txBody>
              <a:bodyPr>
                <a:normAutofit fontScale="90000" lnSpcReduction="10000"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 smtClean="0"/>
                  <a:t>		   at CERN</a:t>
                </a:r>
                <a:endParaRPr lang="en-US" dirty="0"/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219529" y="2285169"/>
            <a:ext cx="3482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04282"/>
                </a:solidFill>
              </a:rPr>
              <a:t>ISOLDE takes ~50% of CERN protons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812198" y="2388447"/>
            <a:ext cx="151782" cy="265086"/>
            <a:chOff x="5812198" y="2388447"/>
            <a:chExt cx="151782" cy="265086"/>
          </a:xfrm>
        </p:grpSpPr>
        <p:sp>
          <p:nvSpPr>
            <p:cNvPr id="51" name="Line 13"/>
            <p:cNvSpPr>
              <a:spLocks noChangeShapeType="1"/>
            </p:cNvSpPr>
            <p:nvPr/>
          </p:nvSpPr>
          <p:spPr bwMode="auto">
            <a:xfrm flipH="1">
              <a:off x="5812198" y="2537817"/>
              <a:ext cx="80569" cy="115716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52" name="Line 14"/>
            <p:cNvSpPr>
              <a:spLocks noChangeShapeType="1"/>
            </p:cNvSpPr>
            <p:nvPr/>
          </p:nvSpPr>
          <p:spPr bwMode="auto">
            <a:xfrm flipH="1">
              <a:off x="5890062" y="2388447"/>
              <a:ext cx="73918" cy="150451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5730" y="2751230"/>
            <a:ext cx="2032556" cy="2392914"/>
          </a:xfrm>
          <a:prstGeom prst="rect">
            <a:avLst/>
          </a:prstGeom>
        </p:spPr>
      </p:pic>
      <p:sp>
        <p:nvSpPr>
          <p:cNvPr id="54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4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1897" y="1161721"/>
            <a:ext cx="6718083" cy="3426883"/>
          </a:xfrm>
          <a:prstGeom prst="rect">
            <a:avLst/>
          </a:prstGeom>
        </p:spPr>
      </p:pic>
      <p:sp>
        <p:nvSpPr>
          <p:cNvPr id="18" name="Date Placeholder 3"/>
          <p:cNvSpPr txBox="1">
            <a:spLocks/>
          </p:cNvSpPr>
          <p:nvPr/>
        </p:nvSpPr>
        <p:spPr>
          <a:xfrm>
            <a:off x="7137742" y="4514295"/>
            <a:ext cx="25871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*picture courtesy of M. </a:t>
            </a:r>
            <a:r>
              <a:rPr lang="en-US" sz="1050" dirty="0" err="1"/>
              <a:t>Delonca</a:t>
            </a:r>
            <a:endParaRPr lang="en-US" sz="1050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1" name="Image 10" descr="epfl2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grpSp>
        <p:nvGrpSpPr>
          <p:cNvPr id="166" name="Group 165"/>
          <p:cNvGrpSpPr/>
          <p:nvPr/>
        </p:nvGrpSpPr>
        <p:grpSpPr>
          <a:xfrm>
            <a:off x="7489843" y="3132113"/>
            <a:ext cx="1878437" cy="210303"/>
            <a:chOff x="7453993" y="2804546"/>
            <a:chExt cx="1878437" cy="210303"/>
          </a:xfrm>
        </p:grpSpPr>
        <p:cxnSp>
          <p:nvCxnSpPr>
            <p:cNvPr id="27" name="Straight Arrow Connector 26"/>
            <p:cNvCxnSpPr/>
            <p:nvPr/>
          </p:nvCxnSpPr>
          <p:spPr>
            <a:xfrm rot="1555918" flipH="1">
              <a:off x="9044398" y="2899636"/>
              <a:ext cx="288032" cy="115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555918" flipH="1">
              <a:off x="8734984" y="2877291"/>
              <a:ext cx="288032" cy="115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1555918" flipH="1">
              <a:off x="8425570" y="2854946"/>
              <a:ext cx="288032" cy="115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555918" flipH="1">
              <a:off x="8039090" y="2817681"/>
              <a:ext cx="360040" cy="14927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555918" flipH="1">
              <a:off x="7685979" y="2814161"/>
              <a:ext cx="324035" cy="11840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555918" flipH="1">
              <a:off x="7453993" y="2804546"/>
              <a:ext cx="216024" cy="7893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Oval 32"/>
          <p:cNvSpPr/>
          <p:nvPr/>
        </p:nvSpPr>
        <p:spPr>
          <a:xfrm rot="1555918">
            <a:off x="7334352" y="3093877"/>
            <a:ext cx="134507" cy="1076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7" name="Group 166"/>
          <p:cNvGrpSpPr/>
          <p:nvPr/>
        </p:nvGrpSpPr>
        <p:grpSpPr>
          <a:xfrm>
            <a:off x="6832029" y="2787478"/>
            <a:ext cx="2525451" cy="550550"/>
            <a:chOff x="6793053" y="1892743"/>
            <a:chExt cx="2525451" cy="550550"/>
          </a:xfrm>
        </p:grpSpPr>
        <p:cxnSp>
          <p:nvCxnSpPr>
            <p:cNvPr id="37" name="Straight Arrow Connector 36"/>
            <p:cNvCxnSpPr/>
            <p:nvPr/>
          </p:nvCxnSpPr>
          <p:spPr>
            <a:xfrm rot="1714512" flipH="1">
              <a:off x="9030472" y="2328080"/>
              <a:ext cx="288032" cy="115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1714512" flipH="1">
              <a:off x="8726671" y="2310498"/>
              <a:ext cx="288032" cy="115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714512" flipH="1">
              <a:off x="8408750" y="2288464"/>
              <a:ext cx="288032" cy="115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7905366" y="2266212"/>
              <a:ext cx="507920" cy="6108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714512" flipH="1">
              <a:off x="7539908" y="2173194"/>
              <a:ext cx="360040" cy="4412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714512" flipH="1">
              <a:off x="7201237" y="2041200"/>
              <a:ext cx="360040" cy="4412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714512" flipH="1">
              <a:off x="6793053" y="1892743"/>
              <a:ext cx="441573" cy="5411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Oval 45"/>
          <p:cNvSpPr/>
          <p:nvPr/>
        </p:nvSpPr>
        <p:spPr>
          <a:xfrm rot="1714512">
            <a:off x="6675157" y="2628871"/>
            <a:ext cx="133225" cy="1065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 rot="1335541">
            <a:off x="6378521" y="2715953"/>
            <a:ext cx="503051" cy="725101"/>
            <a:chOff x="3548549" y="3361814"/>
            <a:chExt cx="503051" cy="725101"/>
          </a:xfrm>
        </p:grpSpPr>
        <p:cxnSp>
          <p:nvCxnSpPr>
            <p:cNvPr id="56" name="Straight Arrow Connector 55"/>
            <p:cNvCxnSpPr/>
            <p:nvPr/>
          </p:nvCxnSpPr>
          <p:spPr>
            <a:xfrm rot="20264459" flipH="1">
              <a:off x="3548549" y="3361814"/>
              <a:ext cx="247505" cy="292104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20264459">
              <a:off x="3720612" y="3747926"/>
              <a:ext cx="183206" cy="70336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20264459">
              <a:off x="4037730" y="3834785"/>
              <a:ext cx="13870" cy="252130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60" name="Flowchart: Stored Data 59"/>
            <p:cNvSpPr/>
            <p:nvPr/>
          </p:nvSpPr>
          <p:spPr>
            <a:xfrm rot="19349761">
              <a:off x="3588640" y="3706704"/>
              <a:ext cx="86601" cy="121564"/>
            </a:xfrm>
            <a:prstGeom prst="flowChartOnlineStorage">
              <a:avLst/>
            </a:prstGeom>
            <a:ln w="28575">
              <a:solidFill>
                <a:srgbClr val="10428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Flowchart: Stored Data 60"/>
            <p:cNvSpPr/>
            <p:nvPr/>
          </p:nvSpPr>
          <p:spPr>
            <a:xfrm rot="6599714">
              <a:off x="3910130" y="3746877"/>
              <a:ext cx="95083" cy="114774"/>
            </a:xfrm>
            <a:prstGeom prst="flowChartOnlineStorage">
              <a:avLst/>
            </a:prstGeom>
            <a:ln w="28575">
              <a:solidFill>
                <a:srgbClr val="10428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4" name="Group 83"/>
          <p:cNvGrpSpPr/>
          <p:nvPr/>
        </p:nvGrpSpPr>
        <p:grpSpPr>
          <a:xfrm rot="1335541">
            <a:off x="7122831" y="3189830"/>
            <a:ext cx="233352" cy="312108"/>
            <a:chOff x="3503241" y="3298501"/>
            <a:chExt cx="233352" cy="312108"/>
          </a:xfrm>
        </p:grpSpPr>
        <p:cxnSp>
          <p:nvCxnSpPr>
            <p:cNvPr id="89" name="Straight Arrow Connector 88"/>
            <p:cNvCxnSpPr/>
            <p:nvPr/>
          </p:nvCxnSpPr>
          <p:spPr>
            <a:xfrm rot="20264459" flipH="1">
              <a:off x="3655804" y="3298501"/>
              <a:ext cx="61014" cy="122938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90" name="Straight Arrow Connector 89"/>
            <p:cNvCxnSpPr>
              <a:stCxn id="93" idx="0"/>
            </p:cNvCxnSpPr>
            <p:nvPr/>
          </p:nvCxnSpPr>
          <p:spPr>
            <a:xfrm rot="20264459" flipH="1">
              <a:off x="3503241" y="3577795"/>
              <a:ext cx="187181" cy="32814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93" name="Flowchart: Stored Data 92"/>
            <p:cNvSpPr/>
            <p:nvPr/>
          </p:nvSpPr>
          <p:spPr>
            <a:xfrm rot="11719161">
              <a:off x="3649992" y="3424161"/>
              <a:ext cx="86601" cy="121564"/>
            </a:xfrm>
            <a:prstGeom prst="flowChartOnlineStorage">
              <a:avLst/>
            </a:prstGeom>
            <a:ln w="28575">
              <a:solidFill>
                <a:srgbClr val="10428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3384043" y="3426046"/>
            <a:ext cx="2915668" cy="431722"/>
            <a:chOff x="3384043" y="3140296"/>
            <a:chExt cx="2915668" cy="431722"/>
          </a:xfrm>
        </p:grpSpPr>
        <p:grpSp>
          <p:nvGrpSpPr>
            <p:cNvPr id="130" name="Group 129"/>
            <p:cNvGrpSpPr/>
            <p:nvPr/>
          </p:nvGrpSpPr>
          <p:grpSpPr>
            <a:xfrm>
              <a:off x="3384043" y="3140296"/>
              <a:ext cx="1709457" cy="431722"/>
              <a:chOff x="3384043" y="3140296"/>
              <a:chExt cx="1709457" cy="431722"/>
            </a:xfrm>
          </p:grpSpPr>
          <p:cxnSp>
            <p:nvCxnSpPr>
              <p:cNvPr id="110" name="Straight Arrow Connector 109"/>
              <p:cNvCxnSpPr/>
              <p:nvPr/>
            </p:nvCxnSpPr>
            <p:spPr>
              <a:xfrm rot="1335541" flipH="1">
                <a:off x="4808720" y="3164838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1" name="Straight Arrow Connector 110"/>
              <p:cNvCxnSpPr/>
              <p:nvPr/>
            </p:nvCxnSpPr>
            <p:spPr>
              <a:xfrm rot="1335541" flipH="1">
                <a:off x="4519993" y="3164839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2" name="Straight Arrow Connector 111"/>
              <p:cNvCxnSpPr/>
              <p:nvPr/>
            </p:nvCxnSpPr>
            <p:spPr>
              <a:xfrm rot="1335541" flipH="1">
                <a:off x="4229936" y="3161904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3" name="Straight Arrow Connector 112"/>
              <p:cNvCxnSpPr/>
              <p:nvPr/>
            </p:nvCxnSpPr>
            <p:spPr>
              <a:xfrm rot="1335541" flipH="1">
                <a:off x="3935122" y="3162749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 rot="1335541" flipH="1">
                <a:off x="3642687" y="3147073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rot="1335541" flipH="1">
                <a:off x="3384043" y="3140296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flipH="1">
                <a:off x="3591252" y="3221043"/>
                <a:ext cx="205283" cy="104448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 flipH="1">
                <a:off x="3562616" y="3325314"/>
                <a:ext cx="46449" cy="24670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5086379" y="3156360"/>
              <a:ext cx="1213332" cy="267768"/>
              <a:chOff x="5086379" y="3156360"/>
              <a:chExt cx="1213332" cy="267768"/>
            </a:xfrm>
          </p:grpSpPr>
          <p:cxnSp>
            <p:nvCxnSpPr>
              <p:cNvPr id="107" name="Straight Arrow Connector 106"/>
              <p:cNvCxnSpPr/>
              <p:nvPr/>
            </p:nvCxnSpPr>
            <p:spPr>
              <a:xfrm rot="1335541" flipH="1">
                <a:off x="5676699" y="3156360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08" name="Straight Arrow Connector 107"/>
              <p:cNvCxnSpPr/>
              <p:nvPr/>
            </p:nvCxnSpPr>
            <p:spPr>
              <a:xfrm rot="1335541" flipH="1">
                <a:off x="5373333" y="3158970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 rot="1335541" flipH="1">
                <a:off x="5086379" y="3161904"/>
                <a:ext cx="284780" cy="116941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sp>
            <p:nvSpPr>
              <p:cNvPr id="128" name="Oval 127"/>
              <p:cNvSpPr/>
              <p:nvPr/>
            </p:nvSpPr>
            <p:spPr>
              <a:xfrm>
                <a:off x="5979521" y="3166030"/>
                <a:ext cx="320190" cy="258098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pic>
        <p:nvPicPr>
          <p:cNvPr id="134" name="Picture 13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69510"/>
            <a:ext cx="2598415" cy="1185817"/>
          </a:xfrm>
          <a:prstGeom prst="rect">
            <a:avLst/>
          </a:prstGeom>
        </p:spPr>
      </p:pic>
      <p:grpSp>
        <p:nvGrpSpPr>
          <p:cNvPr id="179" name="Group 178"/>
          <p:cNvGrpSpPr/>
          <p:nvPr/>
        </p:nvGrpSpPr>
        <p:grpSpPr>
          <a:xfrm>
            <a:off x="350898" y="979413"/>
            <a:ext cx="1850899" cy="307777"/>
            <a:chOff x="5105038" y="103787"/>
            <a:chExt cx="1850899" cy="307777"/>
          </a:xfrm>
        </p:grpSpPr>
        <p:sp>
          <p:nvSpPr>
            <p:cNvPr id="131" name="Rectangle 130"/>
            <p:cNvSpPr/>
            <p:nvPr/>
          </p:nvSpPr>
          <p:spPr>
            <a:xfrm>
              <a:off x="5105038" y="201385"/>
              <a:ext cx="223530" cy="121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5328568" y="103787"/>
              <a:ext cx="1627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Protons (1.4 GeV)</a:t>
              </a:r>
              <a:endParaRPr lang="en-US" sz="1400" dirty="0"/>
            </a:p>
          </p:txBody>
        </p:sp>
      </p:grpSp>
      <p:sp>
        <p:nvSpPr>
          <p:cNvPr id="162" name="Title 12"/>
          <p:cNvSpPr>
            <a:spLocks noGrp="1"/>
          </p:cNvSpPr>
          <p:nvPr>
            <p:ph type="title"/>
          </p:nvPr>
        </p:nvSpPr>
        <p:spPr>
          <a:xfrm>
            <a:off x="457200" y="175120"/>
            <a:ext cx="4540250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	   Facility</a:t>
            </a:r>
            <a:endParaRPr lang="en-US" dirty="0"/>
          </a:p>
        </p:txBody>
      </p:sp>
      <p:pic>
        <p:nvPicPr>
          <p:cNvPr id="163" name="Picture 162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700" y="247507"/>
            <a:ext cx="2551270" cy="601579"/>
          </a:xfrm>
          <a:prstGeom prst="rect">
            <a:avLst/>
          </a:prstGeom>
        </p:spPr>
      </p:pic>
      <p:sp>
        <p:nvSpPr>
          <p:cNvPr id="164" name="TextBox 163"/>
          <p:cNvSpPr txBox="1"/>
          <p:nvPr/>
        </p:nvSpPr>
        <p:spPr>
          <a:xfrm>
            <a:off x="215321" y="2011231"/>
            <a:ext cx="29780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04282"/>
                </a:solidFill>
              </a:rPr>
              <a:t>Pulsed protons (1.2 s)</a:t>
            </a:r>
          </a:p>
          <a:p>
            <a:r>
              <a:rPr lang="en-US" sz="1600" dirty="0">
                <a:solidFill>
                  <a:srgbClr val="104282"/>
                </a:solidFill>
              </a:rPr>
              <a:t>1.4 GeV</a:t>
            </a:r>
          </a:p>
          <a:p>
            <a:r>
              <a:rPr lang="en-US" sz="1600" dirty="0">
                <a:solidFill>
                  <a:srgbClr val="104282"/>
                </a:solidFill>
              </a:rPr>
              <a:t>3.3x10</a:t>
            </a:r>
            <a:r>
              <a:rPr lang="en-US" sz="1600" baseline="30000" dirty="0">
                <a:solidFill>
                  <a:srgbClr val="104282"/>
                </a:solidFill>
              </a:rPr>
              <a:t>13</a:t>
            </a:r>
            <a:r>
              <a:rPr lang="en-US" sz="1600" dirty="0">
                <a:solidFill>
                  <a:srgbClr val="104282"/>
                </a:solidFill>
              </a:rPr>
              <a:t> protons per pulse</a:t>
            </a:r>
          </a:p>
        </p:txBody>
      </p:sp>
      <p:pic>
        <p:nvPicPr>
          <p:cNvPr id="165" name="Picture 2" descr="http://thumbs.dreamstime.com/t/love-heart-beat-isolated-white-4265612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636" y="2947925"/>
            <a:ext cx="1158483" cy="496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0" name="TextBox 169"/>
          <p:cNvSpPr txBox="1"/>
          <p:nvPr/>
        </p:nvSpPr>
        <p:spPr>
          <a:xfrm>
            <a:off x="7561853" y="3348412"/>
            <a:ext cx="134684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104282"/>
                </a:solidFill>
              </a:rPr>
              <a:t>GPS</a:t>
            </a:r>
          </a:p>
          <a:p>
            <a:pPr algn="ctr"/>
            <a:r>
              <a:rPr lang="en-US" sz="700" b="1" dirty="0" smtClean="0">
                <a:solidFill>
                  <a:srgbClr val="104282"/>
                </a:solidFill>
              </a:rPr>
              <a:t>General Purpose Separator</a:t>
            </a:r>
            <a:endParaRPr lang="en-US" sz="700" b="1" dirty="0">
              <a:solidFill>
                <a:srgbClr val="104282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757064" y="1959544"/>
            <a:ext cx="131638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104282"/>
                </a:solidFill>
              </a:rPr>
              <a:t>HRS</a:t>
            </a:r>
          </a:p>
          <a:p>
            <a:pPr algn="ctr"/>
            <a:r>
              <a:rPr lang="en-US" sz="700" b="1" dirty="0" smtClean="0">
                <a:solidFill>
                  <a:srgbClr val="104282"/>
                </a:solidFill>
              </a:rPr>
              <a:t>High Resolution Separator</a:t>
            </a:r>
            <a:endParaRPr lang="en-US" sz="700" b="1" dirty="0">
              <a:solidFill>
                <a:srgbClr val="104282"/>
              </a:solidFill>
            </a:endParaRPr>
          </a:p>
        </p:txBody>
      </p:sp>
      <p:grpSp>
        <p:nvGrpSpPr>
          <p:cNvPr id="181" name="Group 180"/>
          <p:cNvGrpSpPr/>
          <p:nvPr/>
        </p:nvGrpSpPr>
        <p:grpSpPr>
          <a:xfrm>
            <a:off x="350898" y="1475082"/>
            <a:ext cx="4005078" cy="307777"/>
            <a:chOff x="5105038" y="599456"/>
            <a:chExt cx="4005078" cy="307777"/>
          </a:xfrm>
        </p:grpSpPr>
        <p:sp>
          <p:nvSpPr>
            <p:cNvPr id="159" name="Rectangle 158"/>
            <p:cNvSpPr/>
            <p:nvPr/>
          </p:nvSpPr>
          <p:spPr>
            <a:xfrm>
              <a:off x="5105038" y="689393"/>
              <a:ext cx="223530" cy="121008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5328568" y="599456"/>
              <a:ext cx="3781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High energy RIBs (up to 10 MeV/u – A/q=4.5)</a:t>
              </a:r>
              <a:endParaRPr lang="en-US" sz="1400" dirty="0"/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350898" y="1239289"/>
            <a:ext cx="2948480" cy="307777"/>
            <a:chOff x="5105038" y="363663"/>
            <a:chExt cx="2948480" cy="307777"/>
          </a:xfrm>
        </p:grpSpPr>
        <p:sp>
          <p:nvSpPr>
            <p:cNvPr id="158" name="Rectangle 157"/>
            <p:cNvSpPr/>
            <p:nvPr/>
          </p:nvSpPr>
          <p:spPr>
            <a:xfrm>
              <a:off x="5105038" y="454079"/>
              <a:ext cx="223530" cy="121008"/>
            </a:xfrm>
            <a:prstGeom prst="rect">
              <a:avLst/>
            </a:prstGeom>
            <a:solidFill>
              <a:srgbClr val="104282"/>
            </a:solidFill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5331298" y="363663"/>
              <a:ext cx="27222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Low energy RIBs (up to 60 </a:t>
              </a:r>
              <a:r>
                <a:rPr lang="en-US" sz="1400" dirty="0" err="1" smtClean="0"/>
                <a:t>keV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</p:grpSp>
      <p:sp>
        <p:nvSpPr>
          <p:cNvPr id="182" name="Freeform 181"/>
          <p:cNvSpPr/>
          <p:nvPr/>
        </p:nvSpPr>
        <p:spPr>
          <a:xfrm>
            <a:off x="2609850" y="2298700"/>
            <a:ext cx="3695700" cy="2089150"/>
          </a:xfrm>
          <a:custGeom>
            <a:avLst/>
            <a:gdLst>
              <a:gd name="connsiteX0" fmla="*/ 352425 w 3695700"/>
              <a:gd name="connsiteY0" fmla="*/ 974725 h 2089150"/>
              <a:gd name="connsiteX1" fmla="*/ 0 w 3695700"/>
              <a:gd name="connsiteY1" fmla="*/ 2082800 h 2089150"/>
              <a:gd name="connsiteX2" fmla="*/ 1724025 w 3695700"/>
              <a:gd name="connsiteY2" fmla="*/ 2089150 h 2089150"/>
              <a:gd name="connsiteX3" fmla="*/ 1838325 w 3695700"/>
              <a:gd name="connsiteY3" fmla="*/ 1403350 h 2089150"/>
              <a:gd name="connsiteX4" fmla="*/ 3695700 w 3695700"/>
              <a:gd name="connsiteY4" fmla="*/ 1403350 h 2089150"/>
              <a:gd name="connsiteX5" fmla="*/ 3695700 w 3695700"/>
              <a:gd name="connsiteY5" fmla="*/ 984250 h 2089150"/>
              <a:gd name="connsiteX6" fmla="*/ 3187700 w 3695700"/>
              <a:gd name="connsiteY6" fmla="*/ 984250 h 2089150"/>
              <a:gd name="connsiteX7" fmla="*/ 3187700 w 3695700"/>
              <a:gd name="connsiteY7" fmla="*/ 0 h 2089150"/>
              <a:gd name="connsiteX8" fmla="*/ 2320925 w 3695700"/>
              <a:gd name="connsiteY8" fmla="*/ 0 h 2089150"/>
              <a:gd name="connsiteX9" fmla="*/ 2279650 w 3695700"/>
              <a:gd name="connsiteY9" fmla="*/ 387350 h 2089150"/>
              <a:gd name="connsiteX10" fmla="*/ 993775 w 3695700"/>
              <a:gd name="connsiteY10" fmla="*/ 387350 h 2089150"/>
              <a:gd name="connsiteX11" fmla="*/ 812800 w 3695700"/>
              <a:gd name="connsiteY11" fmla="*/ 990600 h 2089150"/>
              <a:gd name="connsiteX12" fmla="*/ 352425 w 3695700"/>
              <a:gd name="connsiteY12" fmla="*/ 974725 h 208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95700" h="2089150">
                <a:moveTo>
                  <a:pt x="352425" y="974725"/>
                </a:moveTo>
                <a:lnTo>
                  <a:pt x="0" y="2082800"/>
                </a:lnTo>
                <a:lnTo>
                  <a:pt x="1724025" y="2089150"/>
                </a:lnTo>
                <a:lnTo>
                  <a:pt x="1838325" y="1403350"/>
                </a:lnTo>
                <a:lnTo>
                  <a:pt x="3695700" y="1403350"/>
                </a:lnTo>
                <a:lnTo>
                  <a:pt x="3695700" y="984250"/>
                </a:lnTo>
                <a:lnTo>
                  <a:pt x="3187700" y="984250"/>
                </a:lnTo>
                <a:lnTo>
                  <a:pt x="3187700" y="0"/>
                </a:lnTo>
                <a:lnTo>
                  <a:pt x="2320925" y="0"/>
                </a:lnTo>
                <a:lnTo>
                  <a:pt x="2279650" y="387350"/>
                </a:lnTo>
                <a:lnTo>
                  <a:pt x="993775" y="387350"/>
                </a:lnTo>
                <a:lnTo>
                  <a:pt x="812800" y="990600"/>
                </a:lnTo>
                <a:lnTo>
                  <a:pt x="352425" y="974725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High Energy RIB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9" name="AutoShape 4" descr="Image result for radioactive"/>
          <p:cNvSpPr>
            <a:spLocks noChangeAspect="1" noChangeArrowheads="1"/>
          </p:cNvSpPr>
          <p:nvPr/>
        </p:nvSpPr>
        <p:spPr bwMode="auto">
          <a:xfrm>
            <a:off x="63500" y="-136525"/>
            <a:ext cx="57150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120" name="Group 5119"/>
          <p:cNvGrpSpPr/>
          <p:nvPr/>
        </p:nvGrpSpPr>
        <p:grpSpPr>
          <a:xfrm>
            <a:off x="6553054" y="1680658"/>
            <a:ext cx="2101850" cy="1714500"/>
            <a:chOff x="6621262" y="1142531"/>
            <a:chExt cx="2101850" cy="1714500"/>
          </a:xfrm>
        </p:grpSpPr>
        <p:sp>
          <p:nvSpPr>
            <p:cNvPr id="185" name="Freeform 184"/>
            <p:cNvSpPr/>
            <p:nvPr/>
          </p:nvSpPr>
          <p:spPr>
            <a:xfrm>
              <a:off x="6621262" y="1142531"/>
              <a:ext cx="2101850" cy="1714500"/>
            </a:xfrm>
            <a:custGeom>
              <a:avLst/>
              <a:gdLst>
                <a:gd name="connsiteX0" fmla="*/ 0 w 2101850"/>
                <a:gd name="connsiteY0" fmla="*/ 1092200 h 1714500"/>
                <a:gd name="connsiteX1" fmla="*/ 174625 w 2101850"/>
                <a:gd name="connsiteY1" fmla="*/ 1181100 h 1714500"/>
                <a:gd name="connsiteX2" fmla="*/ 260350 w 2101850"/>
                <a:gd name="connsiteY2" fmla="*/ 1066800 h 1714500"/>
                <a:gd name="connsiteX3" fmla="*/ 714375 w 2101850"/>
                <a:gd name="connsiteY3" fmla="*/ 1254125 h 1714500"/>
                <a:gd name="connsiteX4" fmla="*/ 704850 w 2101850"/>
                <a:gd name="connsiteY4" fmla="*/ 1562100 h 1714500"/>
                <a:gd name="connsiteX5" fmla="*/ 933450 w 2101850"/>
                <a:gd name="connsiteY5" fmla="*/ 1562100 h 1714500"/>
                <a:gd name="connsiteX6" fmla="*/ 949325 w 2101850"/>
                <a:gd name="connsiteY6" fmla="*/ 1714500 h 1714500"/>
                <a:gd name="connsiteX7" fmla="*/ 1460500 w 2101850"/>
                <a:gd name="connsiteY7" fmla="*/ 1593850 h 1714500"/>
                <a:gd name="connsiteX8" fmla="*/ 2101850 w 2101850"/>
                <a:gd name="connsiteY8" fmla="*/ 1682750 h 1714500"/>
                <a:gd name="connsiteX9" fmla="*/ 2066925 w 2101850"/>
                <a:gd name="connsiteY9" fmla="*/ 1358900 h 1714500"/>
                <a:gd name="connsiteX10" fmla="*/ 1146175 w 2101850"/>
                <a:gd name="connsiteY10" fmla="*/ 1270000 h 1714500"/>
                <a:gd name="connsiteX11" fmla="*/ 933450 w 2101850"/>
                <a:gd name="connsiteY11" fmla="*/ 1177925 h 1714500"/>
                <a:gd name="connsiteX12" fmla="*/ 927100 w 2101850"/>
                <a:gd name="connsiteY12" fmla="*/ 165100 h 1714500"/>
                <a:gd name="connsiteX13" fmla="*/ 854075 w 2101850"/>
                <a:gd name="connsiteY13" fmla="*/ 152400 h 1714500"/>
                <a:gd name="connsiteX14" fmla="*/ 739775 w 2101850"/>
                <a:gd name="connsiteY14" fmla="*/ 3175 h 1714500"/>
                <a:gd name="connsiteX15" fmla="*/ 393700 w 2101850"/>
                <a:gd name="connsiteY15" fmla="*/ 0 h 1714500"/>
                <a:gd name="connsiteX16" fmla="*/ 406400 w 2101850"/>
                <a:gd name="connsiteY16" fmla="*/ 117475 h 1714500"/>
                <a:gd name="connsiteX17" fmla="*/ 730250 w 2101850"/>
                <a:gd name="connsiteY17" fmla="*/ 349250 h 1714500"/>
                <a:gd name="connsiteX18" fmla="*/ 635000 w 2101850"/>
                <a:gd name="connsiteY18" fmla="*/ 434975 h 1714500"/>
                <a:gd name="connsiteX19" fmla="*/ 635000 w 2101850"/>
                <a:gd name="connsiteY19" fmla="*/ 565150 h 1714500"/>
                <a:gd name="connsiteX20" fmla="*/ 174625 w 2101850"/>
                <a:gd name="connsiteY20" fmla="*/ 895350 h 1714500"/>
                <a:gd name="connsiteX21" fmla="*/ 0 w 2101850"/>
                <a:gd name="connsiteY21" fmla="*/ 109220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01850" h="1714500">
                  <a:moveTo>
                    <a:pt x="0" y="1092200"/>
                  </a:moveTo>
                  <a:lnTo>
                    <a:pt x="174625" y="1181100"/>
                  </a:lnTo>
                  <a:lnTo>
                    <a:pt x="260350" y="1066800"/>
                  </a:lnTo>
                  <a:lnTo>
                    <a:pt x="714375" y="1254125"/>
                  </a:lnTo>
                  <a:lnTo>
                    <a:pt x="704850" y="1562100"/>
                  </a:lnTo>
                  <a:lnTo>
                    <a:pt x="933450" y="1562100"/>
                  </a:lnTo>
                  <a:lnTo>
                    <a:pt x="949325" y="1714500"/>
                  </a:lnTo>
                  <a:lnTo>
                    <a:pt x="1460500" y="1593850"/>
                  </a:lnTo>
                  <a:lnTo>
                    <a:pt x="2101850" y="1682750"/>
                  </a:lnTo>
                  <a:lnTo>
                    <a:pt x="2066925" y="1358900"/>
                  </a:lnTo>
                  <a:lnTo>
                    <a:pt x="1146175" y="1270000"/>
                  </a:lnTo>
                  <a:lnTo>
                    <a:pt x="933450" y="1177925"/>
                  </a:lnTo>
                  <a:cubicBezTo>
                    <a:pt x="931333" y="840317"/>
                    <a:pt x="929217" y="502708"/>
                    <a:pt x="927100" y="165100"/>
                  </a:cubicBezTo>
                  <a:lnTo>
                    <a:pt x="854075" y="152400"/>
                  </a:lnTo>
                  <a:lnTo>
                    <a:pt x="739775" y="3175"/>
                  </a:lnTo>
                  <a:lnTo>
                    <a:pt x="393700" y="0"/>
                  </a:lnTo>
                  <a:lnTo>
                    <a:pt x="406400" y="117475"/>
                  </a:lnTo>
                  <a:lnTo>
                    <a:pt x="730250" y="349250"/>
                  </a:lnTo>
                  <a:lnTo>
                    <a:pt x="635000" y="434975"/>
                  </a:lnTo>
                  <a:lnTo>
                    <a:pt x="635000" y="565150"/>
                  </a:lnTo>
                  <a:lnTo>
                    <a:pt x="174625" y="895350"/>
                  </a:lnTo>
                  <a:lnTo>
                    <a:pt x="0" y="1092200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7457725" y="2160452"/>
              <a:ext cx="12230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Target area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123" name="Group 5122"/>
          <p:cNvGrpSpPr/>
          <p:nvPr/>
        </p:nvGrpSpPr>
        <p:grpSpPr>
          <a:xfrm>
            <a:off x="7483458" y="1222154"/>
            <a:ext cx="1637810" cy="1141213"/>
            <a:chOff x="7480300" y="935237"/>
            <a:chExt cx="1637810" cy="1141213"/>
          </a:xfrm>
        </p:grpSpPr>
        <p:sp>
          <p:nvSpPr>
            <p:cNvPr id="187" name="Freeform 186"/>
            <p:cNvSpPr/>
            <p:nvPr/>
          </p:nvSpPr>
          <p:spPr>
            <a:xfrm>
              <a:off x="7480300" y="949325"/>
              <a:ext cx="901700" cy="1127125"/>
            </a:xfrm>
            <a:custGeom>
              <a:avLst/>
              <a:gdLst>
                <a:gd name="connsiteX0" fmla="*/ 0 w 901700"/>
                <a:gd name="connsiteY0" fmla="*/ 1127125 h 1127125"/>
                <a:gd name="connsiteX1" fmla="*/ 495300 w 901700"/>
                <a:gd name="connsiteY1" fmla="*/ 1127125 h 1127125"/>
                <a:gd name="connsiteX2" fmla="*/ 463550 w 901700"/>
                <a:gd name="connsiteY2" fmla="*/ 1035050 h 1127125"/>
                <a:gd name="connsiteX3" fmla="*/ 901700 w 901700"/>
                <a:gd name="connsiteY3" fmla="*/ 1035050 h 1127125"/>
                <a:gd name="connsiteX4" fmla="*/ 552450 w 901700"/>
                <a:gd name="connsiteY4" fmla="*/ 0 h 1127125"/>
                <a:gd name="connsiteX5" fmla="*/ 196850 w 901700"/>
                <a:gd name="connsiteY5" fmla="*/ 3175 h 1127125"/>
                <a:gd name="connsiteX6" fmla="*/ 358775 w 901700"/>
                <a:gd name="connsiteY6" fmla="*/ 622300 h 1127125"/>
                <a:gd name="connsiteX7" fmla="*/ 12700 w 901700"/>
                <a:gd name="connsiteY7" fmla="*/ 628650 h 1127125"/>
                <a:gd name="connsiteX8" fmla="*/ 0 w 901700"/>
                <a:gd name="connsiteY8" fmla="*/ 1127125 h 112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700" h="1127125">
                  <a:moveTo>
                    <a:pt x="0" y="1127125"/>
                  </a:moveTo>
                  <a:lnTo>
                    <a:pt x="495300" y="1127125"/>
                  </a:lnTo>
                  <a:lnTo>
                    <a:pt x="463550" y="1035050"/>
                  </a:lnTo>
                  <a:lnTo>
                    <a:pt x="901700" y="1035050"/>
                  </a:lnTo>
                  <a:lnTo>
                    <a:pt x="552450" y="0"/>
                  </a:lnTo>
                  <a:lnTo>
                    <a:pt x="196850" y="3175"/>
                  </a:lnTo>
                  <a:lnTo>
                    <a:pt x="358775" y="622300"/>
                  </a:lnTo>
                  <a:lnTo>
                    <a:pt x="12700" y="628650"/>
                  </a:lnTo>
                  <a:cubicBezTo>
                    <a:pt x="13758" y="795867"/>
                    <a:pt x="14817" y="963083"/>
                    <a:pt x="0" y="1127125"/>
                  </a:cubicBezTo>
                  <a:close/>
                </a:path>
              </a:pathLst>
            </a:custGeom>
            <a:solidFill>
              <a:srgbClr val="92D05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8079043" y="935237"/>
              <a:ext cx="1039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92D050"/>
                  </a:solidFill>
                </a:rPr>
                <a:t>MEDICIS</a:t>
              </a:r>
              <a:endParaRPr lang="en-US" sz="16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5121" name="Group 5120"/>
          <p:cNvGrpSpPr/>
          <p:nvPr/>
        </p:nvGrpSpPr>
        <p:grpSpPr>
          <a:xfrm>
            <a:off x="4092453" y="1231687"/>
            <a:ext cx="3742297" cy="628650"/>
            <a:chOff x="4094397" y="945356"/>
            <a:chExt cx="3742297" cy="628650"/>
          </a:xfrm>
        </p:grpSpPr>
        <p:sp>
          <p:nvSpPr>
            <p:cNvPr id="188" name="Freeform 187"/>
            <p:cNvSpPr/>
            <p:nvPr/>
          </p:nvSpPr>
          <p:spPr>
            <a:xfrm>
              <a:off x="6388894" y="945356"/>
              <a:ext cx="1447800" cy="628650"/>
            </a:xfrm>
            <a:custGeom>
              <a:avLst/>
              <a:gdLst>
                <a:gd name="connsiteX0" fmla="*/ 1278731 w 1447800"/>
                <a:gd name="connsiteY0" fmla="*/ 2382 h 628650"/>
                <a:gd name="connsiteX1" fmla="*/ 259556 w 1447800"/>
                <a:gd name="connsiteY1" fmla="*/ 0 h 628650"/>
                <a:gd name="connsiteX2" fmla="*/ 266700 w 1447800"/>
                <a:gd name="connsiteY2" fmla="*/ 88107 h 628650"/>
                <a:gd name="connsiteX3" fmla="*/ 164306 w 1447800"/>
                <a:gd name="connsiteY3" fmla="*/ 154782 h 628650"/>
                <a:gd name="connsiteX4" fmla="*/ 0 w 1447800"/>
                <a:gd name="connsiteY4" fmla="*/ 154782 h 628650"/>
                <a:gd name="connsiteX5" fmla="*/ 21431 w 1447800"/>
                <a:gd name="connsiteY5" fmla="*/ 481013 h 628650"/>
                <a:gd name="connsiteX6" fmla="*/ 561975 w 1447800"/>
                <a:gd name="connsiteY6" fmla="*/ 473869 h 628650"/>
                <a:gd name="connsiteX7" fmla="*/ 554831 w 1447800"/>
                <a:gd name="connsiteY7" fmla="*/ 450057 h 628650"/>
                <a:gd name="connsiteX8" fmla="*/ 909637 w 1447800"/>
                <a:gd name="connsiteY8" fmla="*/ 454819 h 628650"/>
                <a:gd name="connsiteX9" fmla="*/ 1016794 w 1447800"/>
                <a:gd name="connsiteY9" fmla="*/ 602457 h 628650"/>
                <a:gd name="connsiteX10" fmla="*/ 1102519 w 1447800"/>
                <a:gd name="connsiteY10" fmla="*/ 621507 h 628650"/>
                <a:gd name="connsiteX11" fmla="*/ 1097756 w 1447800"/>
                <a:gd name="connsiteY11" fmla="*/ 628650 h 628650"/>
                <a:gd name="connsiteX12" fmla="*/ 1447800 w 1447800"/>
                <a:gd name="connsiteY12" fmla="*/ 628650 h 628650"/>
                <a:gd name="connsiteX13" fmla="*/ 1278731 w 1447800"/>
                <a:gd name="connsiteY13" fmla="*/ 2382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47800" h="628650">
                  <a:moveTo>
                    <a:pt x="1278731" y="2382"/>
                  </a:moveTo>
                  <a:lnTo>
                    <a:pt x="259556" y="0"/>
                  </a:lnTo>
                  <a:lnTo>
                    <a:pt x="266700" y="88107"/>
                  </a:lnTo>
                  <a:lnTo>
                    <a:pt x="164306" y="154782"/>
                  </a:lnTo>
                  <a:lnTo>
                    <a:pt x="0" y="154782"/>
                  </a:lnTo>
                  <a:lnTo>
                    <a:pt x="21431" y="481013"/>
                  </a:lnTo>
                  <a:lnTo>
                    <a:pt x="561975" y="473869"/>
                  </a:lnTo>
                  <a:lnTo>
                    <a:pt x="554831" y="450057"/>
                  </a:lnTo>
                  <a:lnTo>
                    <a:pt x="909637" y="454819"/>
                  </a:lnTo>
                  <a:lnTo>
                    <a:pt x="1016794" y="602457"/>
                  </a:lnTo>
                  <a:lnTo>
                    <a:pt x="1102519" y="621507"/>
                  </a:lnTo>
                  <a:lnTo>
                    <a:pt x="1097756" y="628650"/>
                  </a:lnTo>
                  <a:lnTo>
                    <a:pt x="1447800" y="628650"/>
                  </a:lnTo>
                  <a:lnTo>
                    <a:pt x="1278731" y="2382"/>
                  </a:lnTo>
                  <a:close/>
                </a:path>
              </a:pathLst>
            </a:custGeom>
            <a:solidFill>
              <a:srgbClr val="FFFF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4094397" y="953321"/>
              <a:ext cx="22236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FFCC00"/>
                  </a:solidFill>
                </a:rPr>
                <a:t>Radioactive laboratory</a:t>
              </a:r>
              <a:br>
                <a:rPr lang="en-US" sz="1600" dirty="0" smtClean="0">
                  <a:solidFill>
                    <a:srgbClr val="FFCC00"/>
                  </a:solidFill>
                </a:rPr>
              </a:br>
              <a:r>
                <a:rPr lang="en-US" sz="1600" dirty="0" smtClean="0">
                  <a:solidFill>
                    <a:srgbClr val="FFCC00"/>
                  </a:solidFill>
                </a:rPr>
                <a:t>Class A </a:t>
              </a:r>
              <a:endParaRPr lang="en-US" sz="1600" dirty="0">
                <a:solidFill>
                  <a:srgbClr val="FFCC00"/>
                </a:solidFill>
              </a:endParaRPr>
            </a:p>
          </p:txBody>
        </p:sp>
      </p:grpSp>
      <p:pic>
        <p:nvPicPr>
          <p:cNvPr id="5126" name="Picture 6" descr="Image result for radioactive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3986" y="2298643"/>
            <a:ext cx="487277" cy="42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" name="Picture 6" descr="Image result for radioactive"/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7289" y="1294731"/>
            <a:ext cx="287063" cy="25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" name="Picture 6" descr="Image result for radioactive"/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4342" y="1816220"/>
            <a:ext cx="410008" cy="35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" name="Picture 6" descr="Image result for radioactive"/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2630" y="4152086"/>
            <a:ext cx="216450" cy="18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17273309">
            <a:off x="1974426" y="280667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Route Einstein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 rot="4266998">
            <a:off x="7704264" y="2146194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Route </a:t>
            </a:r>
            <a:r>
              <a:rPr lang="en-US" dirty="0" err="1" smtClean="0"/>
              <a:t>Democrite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468806" y="3486150"/>
            <a:ext cx="1649544" cy="603308"/>
            <a:chOff x="5468806" y="3486150"/>
            <a:chExt cx="1649544" cy="603308"/>
          </a:xfrm>
        </p:grpSpPr>
        <p:grpSp>
          <p:nvGrpSpPr>
            <p:cNvPr id="174" name="Group 173"/>
            <p:cNvGrpSpPr/>
            <p:nvPr/>
          </p:nvGrpSpPr>
          <p:grpSpPr>
            <a:xfrm>
              <a:off x="5468806" y="3524250"/>
              <a:ext cx="1319344" cy="565208"/>
              <a:chOff x="5515723" y="3225742"/>
              <a:chExt cx="1319344" cy="565208"/>
            </a:xfrm>
          </p:grpSpPr>
          <p:cxnSp>
            <p:nvCxnSpPr>
              <p:cNvPr id="139" name="Straight Arrow Connector 138"/>
              <p:cNvCxnSpPr/>
              <p:nvPr/>
            </p:nvCxnSpPr>
            <p:spPr>
              <a:xfrm flipH="1">
                <a:off x="6179462" y="3498560"/>
                <a:ext cx="61867" cy="172467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grpSp>
            <p:nvGrpSpPr>
              <p:cNvPr id="173" name="Group 172"/>
              <p:cNvGrpSpPr/>
              <p:nvPr/>
            </p:nvGrpSpPr>
            <p:grpSpPr>
              <a:xfrm>
                <a:off x="5515723" y="3225742"/>
                <a:ext cx="1319344" cy="565208"/>
                <a:chOff x="5515723" y="3225742"/>
                <a:chExt cx="1319344" cy="565208"/>
              </a:xfrm>
            </p:grpSpPr>
            <p:grpSp>
              <p:nvGrpSpPr>
                <p:cNvPr id="126" name="Group 125"/>
                <p:cNvGrpSpPr/>
                <p:nvPr/>
              </p:nvGrpSpPr>
              <p:grpSpPr>
                <a:xfrm>
                  <a:off x="5957390" y="3225742"/>
                  <a:ext cx="877677" cy="433670"/>
                  <a:chOff x="5940425" y="3537396"/>
                  <a:chExt cx="877677" cy="433670"/>
                </a:xfrm>
              </p:grpSpPr>
              <p:cxnSp>
                <p:nvCxnSpPr>
                  <p:cNvPr id="121" name="Straight Arrow Connector 120"/>
                  <p:cNvCxnSpPr/>
                  <p:nvPr/>
                </p:nvCxnSpPr>
                <p:spPr>
                  <a:xfrm flipH="1">
                    <a:off x="6594174" y="3537396"/>
                    <a:ext cx="223928" cy="96856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22" name="Straight Arrow Connector 121"/>
                  <p:cNvCxnSpPr/>
                  <p:nvPr/>
                </p:nvCxnSpPr>
                <p:spPr>
                  <a:xfrm flipH="1">
                    <a:off x="6238874" y="3635424"/>
                    <a:ext cx="361840" cy="181791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23" name="Straight Arrow Connector 122"/>
                  <p:cNvCxnSpPr/>
                  <p:nvPr/>
                </p:nvCxnSpPr>
                <p:spPr>
                  <a:xfrm flipH="1">
                    <a:off x="5940425" y="3806211"/>
                    <a:ext cx="313128" cy="164855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24" name="Straight Arrow Connector 123"/>
                  <p:cNvCxnSpPr/>
                  <p:nvPr/>
                </p:nvCxnSpPr>
                <p:spPr>
                  <a:xfrm flipH="1">
                    <a:off x="6508473" y="3639501"/>
                    <a:ext cx="88594" cy="191583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25" name="Straight Arrow Connector 124"/>
                  <p:cNvCxnSpPr/>
                  <p:nvPr/>
                </p:nvCxnSpPr>
                <p:spPr>
                  <a:xfrm rot="1335541" flipH="1">
                    <a:off x="6297854" y="3575781"/>
                    <a:ext cx="284780" cy="116941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</p:grpSp>
            <p:cxnSp>
              <p:nvCxnSpPr>
                <p:cNvPr id="135" name="Straight Arrow Connector 134"/>
                <p:cNvCxnSpPr/>
                <p:nvPr/>
              </p:nvCxnSpPr>
              <p:spPr>
                <a:xfrm flipH="1">
                  <a:off x="6436759" y="3511395"/>
                  <a:ext cx="88594" cy="159632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137" name="Straight Arrow Connector 136"/>
                <p:cNvCxnSpPr/>
                <p:nvPr/>
              </p:nvCxnSpPr>
              <p:spPr>
                <a:xfrm flipH="1">
                  <a:off x="5702470" y="3656621"/>
                  <a:ext cx="254835" cy="134329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142" name="Straight Arrow Connector 141"/>
                <p:cNvCxnSpPr/>
                <p:nvPr/>
              </p:nvCxnSpPr>
              <p:spPr>
                <a:xfrm flipH="1">
                  <a:off x="5953744" y="3494557"/>
                  <a:ext cx="302095" cy="4003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145" name="Straight Arrow Connector 144"/>
                <p:cNvCxnSpPr/>
                <p:nvPr/>
              </p:nvCxnSpPr>
              <p:spPr>
                <a:xfrm flipH="1">
                  <a:off x="5515723" y="3650557"/>
                  <a:ext cx="455988" cy="0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</p:grpSp>
        </p:grpSp>
        <p:cxnSp>
          <p:nvCxnSpPr>
            <p:cNvPr id="114" name="Straight Arrow Connector 113"/>
            <p:cNvCxnSpPr/>
            <p:nvPr/>
          </p:nvCxnSpPr>
          <p:spPr>
            <a:xfrm flipH="1">
              <a:off x="6781801" y="3486150"/>
              <a:ext cx="336549" cy="31750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>
              <a:off x="6875673" y="3486904"/>
              <a:ext cx="224034" cy="222974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>
              <a:off x="7008211" y="3498257"/>
              <a:ext cx="100792" cy="377025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184" name="Freeform 183"/>
          <p:cNvSpPr/>
          <p:nvPr/>
        </p:nvSpPr>
        <p:spPr>
          <a:xfrm>
            <a:off x="4344859" y="2775052"/>
            <a:ext cx="4719637" cy="1609725"/>
          </a:xfrm>
          <a:custGeom>
            <a:avLst/>
            <a:gdLst>
              <a:gd name="connsiteX0" fmla="*/ 100012 w 4719637"/>
              <a:gd name="connsiteY0" fmla="*/ 928688 h 1609725"/>
              <a:gd name="connsiteX1" fmla="*/ 0 w 4719637"/>
              <a:gd name="connsiteY1" fmla="*/ 1609725 h 1609725"/>
              <a:gd name="connsiteX2" fmla="*/ 4719637 w 4719637"/>
              <a:gd name="connsiteY2" fmla="*/ 1609725 h 1609725"/>
              <a:gd name="connsiteX3" fmla="*/ 4610100 w 4719637"/>
              <a:gd name="connsiteY3" fmla="*/ 1281113 h 1609725"/>
              <a:gd name="connsiteX4" fmla="*/ 4386262 w 4719637"/>
              <a:gd name="connsiteY4" fmla="*/ 1271588 h 1609725"/>
              <a:gd name="connsiteX5" fmla="*/ 4305300 w 4719637"/>
              <a:gd name="connsiteY5" fmla="*/ 1019175 h 1609725"/>
              <a:gd name="connsiteX6" fmla="*/ 3228975 w 4719637"/>
              <a:gd name="connsiteY6" fmla="*/ 1028700 h 1609725"/>
              <a:gd name="connsiteX7" fmla="*/ 3128962 w 4719637"/>
              <a:gd name="connsiteY7" fmla="*/ 485775 h 1609725"/>
              <a:gd name="connsiteX8" fmla="*/ 2609850 w 4719637"/>
              <a:gd name="connsiteY8" fmla="*/ 485775 h 1609725"/>
              <a:gd name="connsiteX9" fmla="*/ 2581275 w 4719637"/>
              <a:gd name="connsiteY9" fmla="*/ 333375 h 1609725"/>
              <a:gd name="connsiteX10" fmla="*/ 2290762 w 4719637"/>
              <a:gd name="connsiteY10" fmla="*/ 214313 h 1609725"/>
              <a:gd name="connsiteX11" fmla="*/ 2405062 w 4719637"/>
              <a:gd name="connsiteY11" fmla="*/ 104775 h 1609725"/>
              <a:gd name="connsiteX12" fmla="*/ 2214562 w 4719637"/>
              <a:gd name="connsiteY12" fmla="*/ 0 h 1609725"/>
              <a:gd name="connsiteX13" fmla="*/ 2124075 w 4719637"/>
              <a:gd name="connsiteY13" fmla="*/ 142875 h 1609725"/>
              <a:gd name="connsiteX14" fmla="*/ 1809750 w 4719637"/>
              <a:gd name="connsiteY14" fmla="*/ 147638 h 1609725"/>
              <a:gd name="connsiteX15" fmla="*/ 1824037 w 4719637"/>
              <a:gd name="connsiteY15" fmla="*/ 500063 h 1609725"/>
              <a:gd name="connsiteX16" fmla="*/ 1966912 w 4719637"/>
              <a:gd name="connsiteY16" fmla="*/ 509588 h 1609725"/>
              <a:gd name="connsiteX17" fmla="*/ 1971675 w 4719637"/>
              <a:gd name="connsiteY17" fmla="*/ 923925 h 1609725"/>
              <a:gd name="connsiteX18" fmla="*/ 100012 w 4719637"/>
              <a:gd name="connsiteY18" fmla="*/ 928688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19637" h="1609725">
                <a:moveTo>
                  <a:pt x="100012" y="928688"/>
                </a:moveTo>
                <a:lnTo>
                  <a:pt x="0" y="1609725"/>
                </a:lnTo>
                <a:lnTo>
                  <a:pt x="4719637" y="1609725"/>
                </a:lnTo>
                <a:lnTo>
                  <a:pt x="4610100" y="1281113"/>
                </a:lnTo>
                <a:lnTo>
                  <a:pt x="4386262" y="1271588"/>
                </a:lnTo>
                <a:lnTo>
                  <a:pt x="4305300" y="1019175"/>
                </a:lnTo>
                <a:lnTo>
                  <a:pt x="3228975" y="1028700"/>
                </a:lnTo>
                <a:lnTo>
                  <a:pt x="3128962" y="485775"/>
                </a:lnTo>
                <a:lnTo>
                  <a:pt x="2609850" y="485775"/>
                </a:lnTo>
                <a:lnTo>
                  <a:pt x="2581275" y="333375"/>
                </a:lnTo>
                <a:lnTo>
                  <a:pt x="2290762" y="214313"/>
                </a:lnTo>
                <a:lnTo>
                  <a:pt x="2405062" y="104775"/>
                </a:lnTo>
                <a:lnTo>
                  <a:pt x="2214562" y="0"/>
                </a:lnTo>
                <a:lnTo>
                  <a:pt x="2124075" y="142875"/>
                </a:lnTo>
                <a:lnTo>
                  <a:pt x="1809750" y="147638"/>
                </a:lnTo>
                <a:lnTo>
                  <a:pt x="1824037" y="500063"/>
                </a:lnTo>
                <a:lnTo>
                  <a:pt x="1966912" y="509588"/>
                </a:lnTo>
                <a:cubicBezTo>
                  <a:pt x="1968500" y="647700"/>
                  <a:pt x="1970087" y="785813"/>
                  <a:pt x="1971675" y="923925"/>
                </a:cubicBezTo>
                <a:lnTo>
                  <a:pt x="100012" y="928688"/>
                </a:lnTo>
                <a:close/>
              </a:path>
            </a:pathLst>
          </a:custGeom>
          <a:solidFill>
            <a:srgbClr val="104282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104282"/>
                </a:solidFill>
              </a:rPr>
              <a:t>Low energy RIB </a:t>
            </a:r>
            <a:endParaRPr lang="en-US" dirty="0">
              <a:solidFill>
                <a:srgbClr val="104282"/>
              </a:solidFill>
            </a:endParaRPr>
          </a:p>
        </p:txBody>
      </p:sp>
      <p:pic>
        <p:nvPicPr>
          <p:cNvPr id="193" name="Picture 6" descr="Image result for radioactive"/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1272" y="4162403"/>
            <a:ext cx="216450" cy="18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75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3" grpId="2" animBg="1"/>
      <p:bldP spid="33" grpId="3" animBg="1"/>
      <p:bldP spid="46" grpId="0" animBg="1"/>
      <p:bldP spid="46" grpId="1" animBg="1"/>
      <p:bldP spid="164" grpId="0" uiExpand="1" build="allAtOnce"/>
      <p:bldP spid="170" grpId="0"/>
      <p:bldP spid="176" grpId="0"/>
      <p:bldP spid="182" grpId="0" animBg="1"/>
      <p:bldP spid="2" grpId="0"/>
      <p:bldP spid="100" grpId="0"/>
      <p:bldP spid="1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interaction with target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84" y="2882408"/>
            <a:ext cx="3380067" cy="17313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524" y="3025377"/>
            <a:ext cx="3005615" cy="17350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63" y="1038454"/>
            <a:ext cx="3713508" cy="1601114"/>
          </a:xfrm>
          <a:prstGeom prst="rect">
            <a:avLst/>
          </a:prstGeom>
          <a:ln w="19050">
            <a:solidFill>
              <a:srgbClr val="104282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2794355" y="1153476"/>
            <a:ext cx="1241780" cy="1153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934799" y="1171694"/>
            <a:ext cx="827452" cy="1117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ooter Placeholder 4"/>
          <p:cNvSpPr txBox="1">
            <a:spLocks/>
          </p:cNvSpPr>
          <p:nvPr/>
        </p:nvSpPr>
        <p:spPr>
          <a:xfrm>
            <a:off x="2005216" y="48253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A&amp;T Sector Seminar | Public Defense</a:t>
            </a:r>
          </a:p>
        </p:txBody>
      </p:sp>
      <p:pic>
        <p:nvPicPr>
          <p:cNvPr id="18" name="Image 10" descr="epfl2.pn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ate Placeholder 3"/>
          <p:cNvSpPr txBox="1">
            <a:spLocks/>
          </p:cNvSpPr>
          <p:nvPr/>
        </p:nvSpPr>
        <p:spPr>
          <a:xfrm>
            <a:off x="2099702" y="4598190"/>
            <a:ext cx="26325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237175" y="1251698"/>
            <a:ext cx="4931574" cy="1293169"/>
            <a:chOff x="4237175" y="930732"/>
            <a:chExt cx="4708286" cy="123461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311" b="25105"/>
            <a:stretch/>
          </p:blipFill>
          <p:spPr>
            <a:xfrm>
              <a:off x="4237175" y="1035049"/>
              <a:ext cx="4708286" cy="1130301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7201695" y="930732"/>
              <a:ext cx="1000921" cy="1161763"/>
              <a:chOff x="7201695" y="930732"/>
              <a:chExt cx="1000921" cy="1161763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7755732" y="1886806"/>
                <a:ext cx="446884" cy="2056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104282"/>
                    </a:solidFill>
                  </a:rPr>
                  <a:t>2.3 </a:t>
                </a:r>
                <a:r>
                  <a:rPr lang="en-US" sz="1400" dirty="0" err="1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μs</a:t>
                </a:r>
                <a:endParaRPr lang="en-US" sz="1400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01695" y="930732"/>
                <a:ext cx="489736" cy="2056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104282"/>
                    </a:solidFill>
                  </a:rPr>
                  <a:t>230 </a:t>
                </a:r>
                <a:r>
                  <a:rPr lang="en-US" sz="1400" dirty="0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ns</a:t>
                </a:r>
                <a:endParaRPr lang="en-US" sz="1400" dirty="0">
                  <a:solidFill>
                    <a:srgbClr val="104282"/>
                  </a:solidFill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4491925" y="925213"/>
            <a:ext cx="3417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 power deposition – pulsed beams!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732216" y="2531297"/>
            <a:ext cx="3796232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Thermomechanical stresses and shockwaves</a:t>
            </a:r>
            <a:endParaRPr lang="en-US" sz="1400" dirty="0"/>
          </a:p>
        </p:txBody>
      </p:sp>
      <p:sp>
        <p:nvSpPr>
          <p:cNvPr id="22" name="Date Placeholder 3"/>
          <p:cNvSpPr txBox="1">
            <a:spLocks/>
          </p:cNvSpPr>
          <p:nvPr/>
        </p:nvSpPr>
        <p:spPr>
          <a:xfrm>
            <a:off x="4770121" y="4809935"/>
            <a:ext cx="3714551" cy="21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/>
              <a:t>Booster pulse pictures </a:t>
            </a:r>
            <a:r>
              <a:rPr lang="en-GB" sz="900" dirty="0"/>
              <a:t>from PhD Thesis, R. </a:t>
            </a:r>
            <a:r>
              <a:rPr lang="en-GB" sz="900" dirty="0" err="1" smtClean="0"/>
              <a:t>Wilfinger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25299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1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1897" y="875971"/>
            <a:ext cx="6718083" cy="3426883"/>
          </a:xfrm>
          <a:prstGeom prst="rect">
            <a:avLst/>
          </a:prstGeom>
        </p:spPr>
      </p:pic>
      <p:sp>
        <p:nvSpPr>
          <p:cNvPr id="18" name="Date Placeholder 3"/>
          <p:cNvSpPr txBox="1">
            <a:spLocks/>
          </p:cNvSpPr>
          <p:nvPr/>
        </p:nvSpPr>
        <p:spPr>
          <a:xfrm>
            <a:off x="6127845" y="4538961"/>
            <a:ext cx="314490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*pictures courtesy of M. </a:t>
            </a:r>
            <a:r>
              <a:rPr lang="en-US" sz="1050" dirty="0" err="1"/>
              <a:t>Delonca</a:t>
            </a:r>
            <a:r>
              <a:rPr lang="en-US" sz="1050" dirty="0"/>
              <a:t> and J. Montano</a:t>
            </a: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216" y="4825369"/>
            <a:ext cx="2895600" cy="273844"/>
          </a:xfrm>
        </p:spPr>
        <p:txBody>
          <a:bodyPr/>
          <a:lstStyle/>
          <a:p>
            <a:r>
              <a:rPr lang="en-US" dirty="0"/>
              <a:t>A&amp;T Sector Seminar | Public Defense</a:t>
            </a:r>
          </a:p>
        </p:txBody>
      </p:sp>
      <p:pic>
        <p:nvPicPr>
          <p:cNvPr id="21" name="Image 10" descr="epfl2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849" y="4617720"/>
            <a:ext cx="81485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11" y="4646677"/>
            <a:ext cx="428690" cy="38022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137742" y="1892997"/>
            <a:ext cx="585050" cy="1153238"/>
            <a:chOff x="7137742" y="1892997"/>
            <a:chExt cx="585050" cy="1153238"/>
          </a:xfrm>
        </p:grpSpPr>
        <p:sp>
          <p:nvSpPr>
            <p:cNvPr id="2" name="Oval 1"/>
            <p:cNvSpPr/>
            <p:nvPr/>
          </p:nvSpPr>
          <p:spPr>
            <a:xfrm>
              <a:off x="7137742" y="2589412"/>
              <a:ext cx="456823" cy="456823"/>
            </a:xfrm>
            <a:prstGeom prst="ellipse">
              <a:avLst/>
            </a:prstGeom>
            <a:noFill/>
            <a:ln w="28575">
              <a:solidFill>
                <a:srgbClr val="10428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>
              <a:off x="7466337" y="1892997"/>
              <a:ext cx="256455" cy="623602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Rectangle 117"/>
          <p:cNvSpPr/>
          <p:nvPr/>
        </p:nvSpPr>
        <p:spPr>
          <a:xfrm>
            <a:off x="3853770" y="389198"/>
            <a:ext cx="3704391" cy="39689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381000">
              <a:schemeClr val="bg1"/>
            </a:glow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7967556" y="1931990"/>
            <a:ext cx="662301" cy="662301"/>
          </a:xfrm>
          <a:prstGeom prst="lin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>
            <a:off x="7993851" y="3052215"/>
            <a:ext cx="656278" cy="891589"/>
          </a:xfrm>
          <a:prstGeom prst="lin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932" y="3097069"/>
            <a:ext cx="2455324" cy="138112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5290" y="244178"/>
            <a:ext cx="2551270" cy="601579"/>
          </a:xfrm>
          <a:prstGeom prst="rect">
            <a:avLst/>
          </a:prstGeom>
        </p:spPr>
      </p:pic>
      <p:sp>
        <p:nvSpPr>
          <p:cNvPr id="162" name="Title 12"/>
          <p:cNvSpPr>
            <a:spLocks noGrp="1"/>
          </p:cNvSpPr>
          <p:nvPr>
            <p:ph type="title"/>
          </p:nvPr>
        </p:nvSpPr>
        <p:spPr>
          <a:xfrm>
            <a:off x="457200" y="175120"/>
            <a:ext cx="5075138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Target Unit – Heart of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652254" y="1206466"/>
            <a:ext cx="2098924" cy="3062584"/>
            <a:chOff x="5679563" y="1217740"/>
            <a:chExt cx="2098924" cy="3062584"/>
          </a:xfrm>
        </p:grpSpPr>
        <p:pic>
          <p:nvPicPr>
            <p:cNvPr id="100" name="Picture 10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542" r="25673"/>
            <a:stretch/>
          </p:blipFill>
          <p:spPr bwMode="auto">
            <a:xfrm>
              <a:off x="5679563" y="1217740"/>
              <a:ext cx="2024588" cy="253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1" name="TextBox 140"/>
            <p:cNvSpPr txBox="1"/>
            <p:nvPr/>
          </p:nvSpPr>
          <p:spPr>
            <a:xfrm>
              <a:off x="5705965" y="3633993"/>
              <a:ext cx="20725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104282"/>
                  </a:solidFill>
                </a:rPr>
                <a:t>ISOLDE Frontend</a:t>
              </a:r>
              <a:br>
                <a:rPr lang="en-US" dirty="0" smtClean="0">
                  <a:solidFill>
                    <a:srgbClr val="104282"/>
                  </a:solidFill>
                </a:rPr>
              </a:br>
              <a:r>
                <a:rPr lang="en-US" dirty="0" smtClean="0">
                  <a:solidFill>
                    <a:srgbClr val="104282"/>
                  </a:solidFill>
                </a:rPr>
                <a:t>Target station</a:t>
              </a:r>
              <a:endParaRPr lang="en-US" dirty="0">
                <a:solidFill>
                  <a:srgbClr val="104282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800983" y="1687274"/>
            <a:ext cx="566408" cy="2063620"/>
            <a:chOff x="5800983" y="1687274"/>
            <a:chExt cx="566408" cy="2063620"/>
          </a:xfrm>
        </p:grpSpPr>
        <p:sp>
          <p:nvSpPr>
            <p:cNvPr id="127" name="Oval 126"/>
            <p:cNvSpPr/>
            <p:nvPr/>
          </p:nvSpPr>
          <p:spPr>
            <a:xfrm>
              <a:off x="5910568" y="2577120"/>
              <a:ext cx="456823" cy="456823"/>
            </a:xfrm>
            <a:prstGeom prst="ellipse">
              <a:avLst/>
            </a:prstGeom>
            <a:noFill/>
            <a:ln w="28575">
              <a:solidFill>
                <a:srgbClr val="10428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3" name="Straight Connector 142"/>
            <p:cNvCxnSpPr>
              <a:stCxn id="127" idx="7"/>
            </p:cNvCxnSpPr>
            <p:nvPr/>
          </p:nvCxnSpPr>
          <p:spPr>
            <a:xfrm flipH="1" flipV="1">
              <a:off x="5891928" y="1687274"/>
              <a:ext cx="408563" cy="956746"/>
            </a:xfrm>
            <a:prstGeom prst="line">
              <a:avLst/>
            </a:prstGeom>
            <a:ln>
              <a:solidFill>
                <a:srgbClr val="10428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>
              <a:stCxn id="127" idx="5"/>
            </p:cNvCxnSpPr>
            <p:nvPr/>
          </p:nvCxnSpPr>
          <p:spPr>
            <a:xfrm flipH="1">
              <a:off x="5800983" y="2967043"/>
              <a:ext cx="499508" cy="783851"/>
            </a:xfrm>
            <a:prstGeom prst="line">
              <a:avLst/>
            </a:prstGeom>
            <a:ln>
              <a:solidFill>
                <a:srgbClr val="10428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8" name="Picture 67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0206" y="911930"/>
            <a:ext cx="1833229" cy="2078100"/>
          </a:xfrm>
          <a:prstGeom prst="rect">
            <a:avLst/>
          </a:prstGeom>
        </p:spPr>
      </p:pic>
      <p:sp>
        <p:nvSpPr>
          <p:cNvPr id="69" name="Freeform 68"/>
          <p:cNvSpPr/>
          <p:nvPr/>
        </p:nvSpPr>
        <p:spPr>
          <a:xfrm>
            <a:off x="4210050" y="2085975"/>
            <a:ext cx="981075" cy="174625"/>
          </a:xfrm>
          <a:custGeom>
            <a:avLst/>
            <a:gdLst>
              <a:gd name="connsiteX0" fmla="*/ 25400 w 981075"/>
              <a:gd name="connsiteY0" fmla="*/ 0 h 174625"/>
              <a:gd name="connsiteX1" fmla="*/ 0 w 981075"/>
              <a:gd name="connsiteY1" fmla="*/ 57150 h 174625"/>
              <a:gd name="connsiteX2" fmla="*/ 6350 w 981075"/>
              <a:gd name="connsiteY2" fmla="*/ 85725 h 174625"/>
              <a:gd name="connsiteX3" fmla="*/ 22225 w 981075"/>
              <a:gd name="connsiteY3" fmla="*/ 104775 h 174625"/>
              <a:gd name="connsiteX4" fmla="*/ 936625 w 981075"/>
              <a:gd name="connsiteY4" fmla="*/ 174625 h 174625"/>
              <a:gd name="connsiteX5" fmla="*/ 965200 w 981075"/>
              <a:gd name="connsiteY5" fmla="*/ 165100 h 174625"/>
              <a:gd name="connsiteX6" fmla="*/ 981075 w 981075"/>
              <a:gd name="connsiteY6" fmla="*/ 139700 h 174625"/>
              <a:gd name="connsiteX7" fmla="*/ 974725 w 981075"/>
              <a:gd name="connsiteY7" fmla="*/ 111125 h 174625"/>
              <a:gd name="connsiteX8" fmla="*/ 965200 w 981075"/>
              <a:gd name="connsiteY8" fmla="*/ 76200 h 174625"/>
              <a:gd name="connsiteX9" fmla="*/ 936625 w 981075"/>
              <a:gd name="connsiteY9" fmla="*/ 66675 h 174625"/>
              <a:gd name="connsiteX10" fmla="*/ 517525 w 981075"/>
              <a:gd name="connsiteY10" fmla="*/ 34925 h 174625"/>
              <a:gd name="connsiteX11" fmla="*/ 501650 w 981075"/>
              <a:gd name="connsiteY11" fmla="*/ 47625 h 174625"/>
              <a:gd name="connsiteX12" fmla="*/ 495300 w 981075"/>
              <a:gd name="connsiteY12" fmla="*/ 60325 h 174625"/>
              <a:gd name="connsiteX13" fmla="*/ 482600 w 981075"/>
              <a:gd name="connsiteY13" fmla="*/ 69850 h 174625"/>
              <a:gd name="connsiteX14" fmla="*/ 457200 w 981075"/>
              <a:gd name="connsiteY14" fmla="*/ 69850 h 174625"/>
              <a:gd name="connsiteX15" fmla="*/ 444500 w 981075"/>
              <a:gd name="connsiteY15" fmla="*/ 57150 h 174625"/>
              <a:gd name="connsiteX16" fmla="*/ 444500 w 981075"/>
              <a:gd name="connsiteY16" fmla="*/ 41275 h 174625"/>
              <a:gd name="connsiteX17" fmla="*/ 450850 w 981075"/>
              <a:gd name="connsiteY17" fmla="*/ 31750 h 174625"/>
              <a:gd name="connsiteX18" fmla="*/ 25400 w 981075"/>
              <a:gd name="connsiteY18" fmla="*/ 0 h 17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1075" h="174625">
                <a:moveTo>
                  <a:pt x="25400" y="0"/>
                </a:moveTo>
                <a:lnTo>
                  <a:pt x="0" y="57150"/>
                </a:lnTo>
                <a:lnTo>
                  <a:pt x="6350" y="85725"/>
                </a:lnTo>
                <a:lnTo>
                  <a:pt x="22225" y="104775"/>
                </a:lnTo>
                <a:lnTo>
                  <a:pt x="936625" y="174625"/>
                </a:lnTo>
                <a:lnTo>
                  <a:pt x="965200" y="165100"/>
                </a:lnTo>
                <a:lnTo>
                  <a:pt x="981075" y="139700"/>
                </a:lnTo>
                <a:lnTo>
                  <a:pt x="974725" y="111125"/>
                </a:lnTo>
                <a:lnTo>
                  <a:pt x="965200" y="76200"/>
                </a:lnTo>
                <a:lnTo>
                  <a:pt x="936625" y="66675"/>
                </a:lnTo>
                <a:lnTo>
                  <a:pt x="517525" y="34925"/>
                </a:lnTo>
                <a:lnTo>
                  <a:pt x="501650" y="47625"/>
                </a:lnTo>
                <a:lnTo>
                  <a:pt x="495300" y="60325"/>
                </a:lnTo>
                <a:lnTo>
                  <a:pt x="482600" y="69850"/>
                </a:lnTo>
                <a:lnTo>
                  <a:pt x="457200" y="69850"/>
                </a:lnTo>
                <a:lnTo>
                  <a:pt x="444500" y="57150"/>
                </a:lnTo>
                <a:lnTo>
                  <a:pt x="444500" y="41275"/>
                </a:lnTo>
                <a:lnTo>
                  <a:pt x="450850" y="31750"/>
                </a:lnTo>
                <a:lnTo>
                  <a:pt x="2540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effectLst>
            <a:glow rad="254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Freeform 70"/>
          <p:cNvSpPr/>
          <p:nvPr/>
        </p:nvSpPr>
        <p:spPr>
          <a:xfrm>
            <a:off x="4652963" y="2055019"/>
            <a:ext cx="130968" cy="97631"/>
          </a:xfrm>
          <a:custGeom>
            <a:avLst/>
            <a:gdLst>
              <a:gd name="connsiteX0" fmla="*/ 130968 w 130968"/>
              <a:gd name="connsiteY0" fmla="*/ 52387 h 119062"/>
              <a:gd name="connsiteX1" fmla="*/ 40481 w 130968"/>
              <a:gd name="connsiteY1" fmla="*/ 111918 h 119062"/>
              <a:gd name="connsiteX2" fmla="*/ 14287 w 130968"/>
              <a:gd name="connsiteY2" fmla="*/ 119062 h 119062"/>
              <a:gd name="connsiteX3" fmla="*/ 0 w 130968"/>
              <a:gd name="connsiteY3" fmla="*/ 111918 h 119062"/>
              <a:gd name="connsiteX4" fmla="*/ 0 w 130968"/>
              <a:gd name="connsiteY4" fmla="*/ 100012 h 119062"/>
              <a:gd name="connsiteX5" fmla="*/ 2381 w 130968"/>
              <a:gd name="connsiteY5" fmla="*/ 85725 h 119062"/>
              <a:gd name="connsiteX6" fmla="*/ 73818 w 130968"/>
              <a:gd name="connsiteY6" fmla="*/ 33337 h 119062"/>
              <a:gd name="connsiteX7" fmla="*/ 128587 w 130968"/>
              <a:gd name="connsiteY7" fmla="*/ 0 h 119062"/>
              <a:gd name="connsiteX8" fmla="*/ 130968 w 130968"/>
              <a:gd name="connsiteY8" fmla="*/ 52387 h 119062"/>
              <a:gd name="connsiteX0" fmla="*/ 130968 w 130968"/>
              <a:gd name="connsiteY0" fmla="*/ 42862 h 109537"/>
              <a:gd name="connsiteX1" fmla="*/ 40481 w 130968"/>
              <a:gd name="connsiteY1" fmla="*/ 102393 h 109537"/>
              <a:gd name="connsiteX2" fmla="*/ 14287 w 130968"/>
              <a:gd name="connsiteY2" fmla="*/ 109537 h 109537"/>
              <a:gd name="connsiteX3" fmla="*/ 0 w 130968"/>
              <a:gd name="connsiteY3" fmla="*/ 102393 h 109537"/>
              <a:gd name="connsiteX4" fmla="*/ 0 w 130968"/>
              <a:gd name="connsiteY4" fmla="*/ 90487 h 109537"/>
              <a:gd name="connsiteX5" fmla="*/ 2381 w 130968"/>
              <a:gd name="connsiteY5" fmla="*/ 76200 h 109537"/>
              <a:gd name="connsiteX6" fmla="*/ 73818 w 130968"/>
              <a:gd name="connsiteY6" fmla="*/ 23812 h 109537"/>
              <a:gd name="connsiteX7" fmla="*/ 107156 w 130968"/>
              <a:gd name="connsiteY7" fmla="*/ 0 h 109537"/>
              <a:gd name="connsiteX8" fmla="*/ 130968 w 130968"/>
              <a:gd name="connsiteY8" fmla="*/ 42862 h 109537"/>
              <a:gd name="connsiteX0" fmla="*/ 130968 w 130968"/>
              <a:gd name="connsiteY0" fmla="*/ 42862 h 109537"/>
              <a:gd name="connsiteX1" fmla="*/ 40481 w 130968"/>
              <a:gd name="connsiteY1" fmla="*/ 102393 h 109537"/>
              <a:gd name="connsiteX2" fmla="*/ 14287 w 130968"/>
              <a:gd name="connsiteY2" fmla="*/ 109537 h 109537"/>
              <a:gd name="connsiteX3" fmla="*/ 0 w 130968"/>
              <a:gd name="connsiteY3" fmla="*/ 102393 h 109537"/>
              <a:gd name="connsiteX4" fmla="*/ 0 w 130968"/>
              <a:gd name="connsiteY4" fmla="*/ 90487 h 109537"/>
              <a:gd name="connsiteX5" fmla="*/ 2381 w 130968"/>
              <a:gd name="connsiteY5" fmla="*/ 76200 h 109537"/>
              <a:gd name="connsiteX6" fmla="*/ 73818 w 130968"/>
              <a:gd name="connsiteY6" fmla="*/ 23812 h 109537"/>
              <a:gd name="connsiteX7" fmla="*/ 107156 w 130968"/>
              <a:gd name="connsiteY7" fmla="*/ 0 h 109537"/>
              <a:gd name="connsiteX8" fmla="*/ 130968 w 130968"/>
              <a:gd name="connsiteY8" fmla="*/ 42862 h 109537"/>
              <a:gd name="connsiteX0" fmla="*/ 130968 w 130968"/>
              <a:gd name="connsiteY0" fmla="*/ 42862 h 109537"/>
              <a:gd name="connsiteX1" fmla="*/ 40481 w 130968"/>
              <a:gd name="connsiteY1" fmla="*/ 102393 h 109537"/>
              <a:gd name="connsiteX2" fmla="*/ 14287 w 130968"/>
              <a:gd name="connsiteY2" fmla="*/ 109537 h 109537"/>
              <a:gd name="connsiteX3" fmla="*/ 0 w 130968"/>
              <a:gd name="connsiteY3" fmla="*/ 102393 h 109537"/>
              <a:gd name="connsiteX4" fmla="*/ 0 w 130968"/>
              <a:gd name="connsiteY4" fmla="*/ 90487 h 109537"/>
              <a:gd name="connsiteX5" fmla="*/ 2381 w 130968"/>
              <a:gd name="connsiteY5" fmla="*/ 76200 h 109537"/>
              <a:gd name="connsiteX6" fmla="*/ 61912 w 130968"/>
              <a:gd name="connsiteY6" fmla="*/ 35718 h 109537"/>
              <a:gd name="connsiteX7" fmla="*/ 107156 w 130968"/>
              <a:gd name="connsiteY7" fmla="*/ 0 h 109537"/>
              <a:gd name="connsiteX8" fmla="*/ 130968 w 130968"/>
              <a:gd name="connsiteY8" fmla="*/ 42862 h 109537"/>
              <a:gd name="connsiteX0" fmla="*/ 130968 w 130968"/>
              <a:gd name="connsiteY0" fmla="*/ 30956 h 97631"/>
              <a:gd name="connsiteX1" fmla="*/ 40481 w 130968"/>
              <a:gd name="connsiteY1" fmla="*/ 90487 h 97631"/>
              <a:gd name="connsiteX2" fmla="*/ 14287 w 130968"/>
              <a:gd name="connsiteY2" fmla="*/ 97631 h 97631"/>
              <a:gd name="connsiteX3" fmla="*/ 0 w 130968"/>
              <a:gd name="connsiteY3" fmla="*/ 90487 h 97631"/>
              <a:gd name="connsiteX4" fmla="*/ 0 w 130968"/>
              <a:gd name="connsiteY4" fmla="*/ 78581 h 97631"/>
              <a:gd name="connsiteX5" fmla="*/ 2381 w 130968"/>
              <a:gd name="connsiteY5" fmla="*/ 64294 h 97631"/>
              <a:gd name="connsiteX6" fmla="*/ 61912 w 130968"/>
              <a:gd name="connsiteY6" fmla="*/ 23812 h 97631"/>
              <a:gd name="connsiteX7" fmla="*/ 109537 w 130968"/>
              <a:gd name="connsiteY7" fmla="*/ 0 h 97631"/>
              <a:gd name="connsiteX8" fmla="*/ 130968 w 130968"/>
              <a:gd name="connsiteY8" fmla="*/ 30956 h 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68" h="97631">
                <a:moveTo>
                  <a:pt x="130968" y="30956"/>
                </a:moveTo>
                <a:lnTo>
                  <a:pt x="40481" y="90487"/>
                </a:lnTo>
                <a:lnTo>
                  <a:pt x="14287" y="97631"/>
                </a:lnTo>
                <a:lnTo>
                  <a:pt x="0" y="90487"/>
                </a:lnTo>
                <a:lnTo>
                  <a:pt x="0" y="78581"/>
                </a:lnTo>
                <a:lnTo>
                  <a:pt x="2381" y="64294"/>
                </a:lnTo>
                <a:lnTo>
                  <a:pt x="61912" y="23812"/>
                </a:lnTo>
                <a:lnTo>
                  <a:pt x="109537" y="0"/>
                </a:lnTo>
                <a:lnTo>
                  <a:pt x="130968" y="30956"/>
                </a:lnTo>
                <a:close/>
              </a:path>
            </a:pathLst>
          </a:custGeom>
          <a:solidFill>
            <a:srgbClr val="FFFF00">
              <a:alpha val="30000"/>
            </a:srgbClr>
          </a:solidFill>
          <a:effectLst>
            <a:glow rad="254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Freeform 73"/>
          <p:cNvSpPr/>
          <p:nvPr/>
        </p:nvSpPr>
        <p:spPr>
          <a:xfrm>
            <a:off x="4245769" y="3638550"/>
            <a:ext cx="152400" cy="85725"/>
          </a:xfrm>
          <a:custGeom>
            <a:avLst/>
            <a:gdLst>
              <a:gd name="connsiteX0" fmla="*/ 0 w 152400"/>
              <a:gd name="connsiteY0" fmla="*/ 69056 h 85725"/>
              <a:gd name="connsiteX1" fmla="*/ 121444 w 152400"/>
              <a:gd name="connsiteY1" fmla="*/ 85725 h 85725"/>
              <a:gd name="connsiteX2" fmla="*/ 123825 w 152400"/>
              <a:gd name="connsiteY2" fmla="*/ 50006 h 85725"/>
              <a:gd name="connsiteX3" fmla="*/ 133350 w 152400"/>
              <a:gd name="connsiteY3" fmla="*/ 23813 h 85725"/>
              <a:gd name="connsiteX4" fmla="*/ 152400 w 152400"/>
              <a:gd name="connsiteY4" fmla="*/ 14288 h 85725"/>
              <a:gd name="connsiteX5" fmla="*/ 16669 w 152400"/>
              <a:gd name="connsiteY5" fmla="*/ 0 h 85725"/>
              <a:gd name="connsiteX6" fmla="*/ 0 w 152400"/>
              <a:gd name="connsiteY6" fmla="*/ 69056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85725">
                <a:moveTo>
                  <a:pt x="0" y="69056"/>
                </a:moveTo>
                <a:lnTo>
                  <a:pt x="121444" y="85725"/>
                </a:lnTo>
                <a:lnTo>
                  <a:pt x="123825" y="50006"/>
                </a:lnTo>
                <a:lnTo>
                  <a:pt x="133350" y="23813"/>
                </a:lnTo>
                <a:lnTo>
                  <a:pt x="152400" y="14288"/>
                </a:lnTo>
                <a:lnTo>
                  <a:pt x="16669" y="0"/>
                </a:lnTo>
                <a:lnTo>
                  <a:pt x="0" y="69056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Freeform 75"/>
          <p:cNvSpPr/>
          <p:nvPr/>
        </p:nvSpPr>
        <p:spPr>
          <a:xfrm>
            <a:off x="4379119" y="3648075"/>
            <a:ext cx="288131" cy="107156"/>
          </a:xfrm>
          <a:custGeom>
            <a:avLst/>
            <a:gdLst>
              <a:gd name="connsiteX0" fmla="*/ 19050 w 288131"/>
              <a:gd name="connsiteY0" fmla="*/ 0 h 107156"/>
              <a:gd name="connsiteX1" fmla="*/ 288131 w 288131"/>
              <a:gd name="connsiteY1" fmla="*/ 40481 h 107156"/>
              <a:gd name="connsiteX2" fmla="*/ 278606 w 288131"/>
              <a:gd name="connsiteY2" fmla="*/ 76200 h 107156"/>
              <a:gd name="connsiteX3" fmla="*/ 269081 w 288131"/>
              <a:gd name="connsiteY3" fmla="*/ 107156 h 107156"/>
              <a:gd name="connsiteX4" fmla="*/ 204787 w 288131"/>
              <a:gd name="connsiteY4" fmla="*/ 100013 h 107156"/>
              <a:gd name="connsiteX5" fmla="*/ 145256 w 288131"/>
              <a:gd name="connsiteY5" fmla="*/ 71438 h 107156"/>
              <a:gd name="connsiteX6" fmla="*/ 111919 w 288131"/>
              <a:gd name="connsiteY6" fmla="*/ 61913 h 107156"/>
              <a:gd name="connsiteX7" fmla="*/ 54769 w 288131"/>
              <a:gd name="connsiteY7" fmla="*/ 61913 h 107156"/>
              <a:gd name="connsiteX8" fmla="*/ 23812 w 288131"/>
              <a:gd name="connsiteY8" fmla="*/ 73819 h 107156"/>
              <a:gd name="connsiteX9" fmla="*/ 0 w 288131"/>
              <a:gd name="connsiteY9" fmla="*/ 71438 h 107156"/>
              <a:gd name="connsiteX10" fmla="*/ 19050 w 288131"/>
              <a:gd name="connsiteY10" fmla="*/ 0 h 10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131" h="107156">
                <a:moveTo>
                  <a:pt x="19050" y="0"/>
                </a:moveTo>
                <a:lnTo>
                  <a:pt x="288131" y="40481"/>
                </a:lnTo>
                <a:lnTo>
                  <a:pt x="278606" y="76200"/>
                </a:lnTo>
                <a:lnTo>
                  <a:pt x="269081" y="107156"/>
                </a:lnTo>
                <a:lnTo>
                  <a:pt x="204787" y="100013"/>
                </a:lnTo>
                <a:lnTo>
                  <a:pt x="145256" y="71438"/>
                </a:lnTo>
                <a:lnTo>
                  <a:pt x="111919" y="61913"/>
                </a:lnTo>
                <a:lnTo>
                  <a:pt x="54769" y="61913"/>
                </a:lnTo>
                <a:lnTo>
                  <a:pt x="23812" y="73819"/>
                </a:lnTo>
                <a:lnTo>
                  <a:pt x="0" y="71438"/>
                </a:lnTo>
                <a:lnTo>
                  <a:pt x="19050" y="0"/>
                </a:lnTo>
                <a:close/>
              </a:path>
            </a:pathLst>
          </a:custGeom>
          <a:solidFill>
            <a:srgbClr val="FFFF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Freeform 77"/>
          <p:cNvSpPr/>
          <p:nvPr/>
        </p:nvSpPr>
        <p:spPr>
          <a:xfrm>
            <a:off x="3838575" y="3643313"/>
            <a:ext cx="1202531" cy="366712"/>
          </a:xfrm>
          <a:custGeom>
            <a:avLst/>
            <a:gdLst>
              <a:gd name="connsiteX0" fmla="*/ 138113 w 1202531"/>
              <a:gd name="connsiteY0" fmla="*/ 366712 h 366712"/>
              <a:gd name="connsiteX1" fmla="*/ 1171575 w 1202531"/>
              <a:gd name="connsiteY1" fmla="*/ 142875 h 366712"/>
              <a:gd name="connsiteX2" fmla="*/ 1197769 w 1202531"/>
              <a:gd name="connsiteY2" fmla="*/ 109537 h 366712"/>
              <a:gd name="connsiteX3" fmla="*/ 1202531 w 1202531"/>
              <a:gd name="connsiteY3" fmla="*/ 83343 h 366712"/>
              <a:gd name="connsiteX4" fmla="*/ 1200150 w 1202531"/>
              <a:gd name="connsiteY4" fmla="*/ 50006 h 366712"/>
              <a:gd name="connsiteX5" fmla="*/ 1181100 w 1202531"/>
              <a:gd name="connsiteY5" fmla="*/ 30956 h 366712"/>
              <a:gd name="connsiteX6" fmla="*/ 1152525 w 1202531"/>
              <a:gd name="connsiteY6" fmla="*/ 7143 h 366712"/>
              <a:gd name="connsiteX7" fmla="*/ 1126331 w 1202531"/>
              <a:gd name="connsiteY7" fmla="*/ 0 h 366712"/>
              <a:gd name="connsiteX8" fmla="*/ 1085850 w 1202531"/>
              <a:gd name="connsiteY8" fmla="*/ 7143 h 366712"/>
              <a:gd name="connsiteX9" fmla="*/ 826294 w 1202531"/>
              <a:gd name="connsiteY9" fmla="*/ 57150 h 366712"/>
              <a:gd name="connsiteX10" fmla="*/ 831056 w 1202531"/>
              <a:gd name="connsiteY10" fmla="*/ 85725 h 366712"/>
              <a:gd name="connsiteX11" fmla="*/ 826294 w 1202531"/>
              <a:gd name="connsiteY11" fmla="*/ 107156 h 366712"/>
              <a:gd name="connsiteX12" fmla="*/ 814388 w 1202531"/>
              <a:gd name="connsiteY12" fmla="*/ 121443 h 366712"/>
              <a:gd name="connsiteX13" fmla="*/ 790575 w 1202531"/>
              <a:gd name="connsiteY13" fmla="*/ 116681 h 366712"/>
              <a:gd name="connsiteX14" fmla="*/ 762000 w 1202531"/>
              <a:gd name="connsiteY14" fmla="*/ 111918 h 366712"/>
              <a:gd name="connsiteX15" fmla="*/ 726281 w 1202531"/>
              <a:gd name="connsiteY15" fmla="*/ 109537 h 366712"/>
              <a:gd name="connsiteX16" fmla="*/ 707231 w 1202531"/>
              <a:gd name="connsiteY16" fmla="*/ 95250 h 366712"/>
              <a:gd name="connsiteX17" fmla="*/ 688181 w 1202531"/>
              <a:gd name="connsiteY17" fmla="*/ 76200 h 366712"/>
              <a:gd name="connsiteX18" fmla="*/ 664369 w 1202531"/>
              <a:gd name="connsiteY18" fmla="*/ 66675 h 366712"/>
              <a:gd name="connsiteX19" fmla="*/ 635794 w 1202531"/>
              <a:gd name="connsiteY19" fmla="*/ 64293 h 366712"/>
              <a:gd name="connsiteX20" fmla="*/ 600075 w 1202531"/>
              <a:gd name="connsiteY20" fmla="*/ 69056 h 366712"/>
              <a:gd name="connsiteX21" fmla="*/ 561975 w 1202531"/>
              <a:gd name="connsiteY21" fmla="*/ 80962 h 366712"/>
              <a:gd name="connsiteX22" fmla="*/ 538163 w 1202531"/>
              <a:gd name="connsiteY22" fmla="*/ 71437 h 366712"/>
              <a:gd name="connsiteX23" fmla="*/ 133350 w 1202531"/>
              <a:gd name="connsiteY23" fmla="*/ 130968 h 366712"/>
              <a:gd name="connsiteX24" fmla="*/ 83344 w 1202531"/>
              <a:gd name="connsiteY24" fmla="*/ 130968 h 366712"/>
              <a:gd name="connsiteX25" fmla="*/ 35719 w 1202531"/>
              <a:gd name="connsiteY25" fmla="*/ 157162 h 366712"/>
              <a:gd name="connsiteX26" fmla="*/ 11906 w 1202531"/>
              <a:gd name="connsiteY26" fmla="*/ 183356 h 366712"/>
              <a:gd name="connsiteX27" fmla="*/ 9525 w 1202531"/>
              <a:gd name="connsiteY27" fmla="*/ 214312 h 366712"/>
              <a:gd name="connsiteX28" fmla="*/ 0 w 1202531"/>
              <a:gd name="connsiteY28" fmla="*/ 257175 h 366712"/>
              <a:gd name="connsiteX29" fmla="*/ 19050 w 1202531"/>
              <a:gd name="connsiteY29" fmla="*/ 280987 h 366712"/>
              <a:gd name="connsiteX30" fmla="*/ 38100 w 1202531"/>
              <a:gd name="connsiteY30" fmla="*/ 326231 h 366712"/>
              <a:gd name="connsiteX31" fmla="*/ 61913 w 1202531"/>
              <a:gd name="connsiteY31" fmla="*/ 361950 h 366712"/>
              <a:gd name="connsiteX32" fmla="*/ 138113 w 1202531"/>
              <a:gd name="connsiteY32" fmla="*/ 366712 h 36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02531" h="366712">
                <a:moveTo>
                  <a:pt x="138113" y="366712"/>
                </a:moveTo>
                <a:lnTo>
                  <a:pt x="1171575" y="142875"/>
                </a:lnTo>
                <a:lnTo>
                  <a:pt x="1197769" y="109537"/>
                </a:lnTo>
                <a:lnTo>
                  <a:pt x="1202531" y="83343"/>
                </a:lnTo>
                <a:lnTo>
                  <a:pt x="1200150" y="50006"/>
                </a:lnTo>
                <a:lnTo>
                  <a:pt x="1181100" y="30956"/>
                </a:lnTo>
                <a:lnTo>
                  <a:pt x="1152525" y="7143"/>
                </a:lnTo>
                <a:lnTo>
                  <a:pt x="1126331" y="0"/>
                </a:lnTo>
                <a:lnTo>
                  <a:pt x="1085850" y="7143"/>
                </a:lnTo>
                <a:lnTo>
                  <a:pt x="826294" y="57150"/>
                </a:lnTo>
                <a:lnTo>
                  <a:pt x="831056" y="85725"/>
                </a:lnTo>
                <a:lnTo>
                  <a:pt x="826294" y="107156"/>
                </a:lnTo>
                <a:lnTo>
                  <a:pt x="814388" y="121443"/>
                </a:lnTo>
                <a:lnTo>
                  <a:pt x="790575" y="116681"/>
                </a:lnTo>
                <a:lnTo>
                  <a:pt x="762000" y="111918"/>
                </a:lnTo>
                <a:lnTo>
                  <a:pt x="726281" y="109537"/>
                </a:lnTo>
                <a:lnTo>
                  <a:pt x="707231" y="95250"/>
                </a:lnTo>
                <a:lnTo>
                  <a:pt x="688181" y="76200"/>
                </a:lnTo>
                <a:lnTo>
                  <a:pt x="664369" y="66675"/>
                </a:lnTo>
                <a:lnTo>
                  <a:pt x="635794" y="64293"/>
                </a:lnTo>
                <a:lnTo>
                  <a:pt x="600075" y="69056"/>
                </a:lnTo>
                <a:lnTo>
                  <a:pt x="561975" y="80962"/>
                </a:lnTo>
                <a:lnTo>
                  <a:pt x="538163" y="71437"/>
                </a:lnTo>
                <a:lnTo>
                  <a:pt x="133350" y="130968"/>
                </a:lnTo>
                <a:lnTo>
                  <a:pt x="83344" y="130968"/>
                </a:lnTo>
                <a:lnTo>
                  <a:pt x="35719" y="157162"/>
                </a:lnTo>
                <a:lnTo>
                  <a:pt x="11906" y="183356"/>
                </a:lnTo>
                <a:lnTo>
                  <a:pt x="9525" y="214312"/>
                </a:lnTo>
                <a:lnTo>
                  <a:pt x="0" y="257175"/>
                </a:lnTo>
                <a:lnTo>
                  <a:pt x="19050" y="280987"/>
                </a:lnTo>
                <a:lnTo>
                  <a:pt x="38100" y="326231"/>
                </a:lnTo>
                <a:lnTo>
                  <a:pt x="61913" y="361950"/>
                </a:lnTo>
                <a:lnTo>
                  <a:pt x="138113" y="366712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Freeform 80"/>
          <p:cNvSpPr/>
          <p:nvPr/>
        </p:nvSpPr>
        <p:spPr>
          <a:xfrm>
            <a:off x="4765314" y="2031371"/>
            <a:ext cx="71437" cy="47624"/>
          </a:xfrm>
          <a:custGeom>
            <a:avLst/>
            <a:gdLst>
              <a:gd name="connsiteX0" fmla="*/ 0 w 230981"/>
              <a:gd name="connsiteY0" fmla="*/ 209550 h 266700"/>
              <a:gd name="connsiteX1" fmla="*/ 78581 w 230981"/>
              <a:gd name="connsiteY1" fmla="*/ 266700 h 266700"/>
              <a:gd name="connsiteX2" fmla="*/ 230981 w 230981"/>
              <a:gd name="connsiteY2" fmla="*/ 71438 h 266700"/>
              <a:gd name="connsiteX3" fmla="*/ 138113 w 230981"/>
              <a:gd name="connsiteY3" fmla="*/ 0 h 266700"/>
              <a:gd name="connsiteX4" fmla="*/ 0 w 230981"/>
              <a:gd name="connsiteY4" fmla="*/ 209550 h 266700"/>
              <a:gd name="connsiteX0" fmla="*/ 0 w 230981"/>
              <a:gd name="connsiteY0" fmla="*/ 209550 h 235743"/>
              <a:gd name="connsiteX1" fmla="*/ 28575 w 230981"/>
              <a:gd name="connsiteY1" fmla="*/ 235743 h 235743"/>
              <a:gd name="connsiteX2" fmla="*/ 230981 w 230981"/>
              <a:gd name="connsiteY2" fmla="*/ 71438 h 235743"/>
              <a:gd name="connsiteX3" fmla="*/ 138113 w 230981"/>
              <a:gd name="connsiteY3" fmla="*/ 0 h 235743"/>
              <a:gd name="connsiteX4" fmla="*/ 0 w 230981"/>
              <a:gd name="connsiteY4" fmla="*/ 209550 h 235743"/>
              <a:gd name="connsiteX0" fmla="*/ 0 w 138113"/>
              <a:gd name="connsiteY0" fmla="*/ 209550 h 235743"/>
              <a:gd name="connsiteX1" fmla="*/ 28575 w 138113"/>
              <a:gd name="connsiteY1" fmla="*/ 235743 h 235743"/>
              <a:gd name="connsiteX2" fmla="*/ 133350 w 138113"/>
              <a:gd name="connsiteY2" fmla="*/ 138113 h 235743"/>
              <a:gd name="connsiteX3" fmla="*/ 138113 w 138113"/>
              <a:gd name="connsiteY3" fmla="*/ 0 h 235743"/>
              <a:gd name="connsiteX4" fmla="*/ 0 w 138113"/>
              <a:gd name="connsiteY4" fmla="*/ 209550 h 235743"/>
              <a:gd name="connsiteX0" fmla="*/ 0 w 133350"/>
              <a:gd name="connsiteY0" fmla="*/ 92869 h 119062"/>
              <a:gd name="connsiteX1" fmla="*/ 28575 w 133350"/>
              <a:gd name="connsiteY1" fmla="*/ 119062 h 119062"/>
              <a:gd name="connsiteX2" fmla="*/ 133350 w 133350"/>
              <a:gd name="connsiteY2" fmla="*/ 21432 h 119062"/>
              <a:gd name="connsiteX3" fmla="*/ 95251 w 133350"/>
              <a:gd name="connsiteY3" fmla="*/ 0 h 119062"/>
              <a:gd name="connsiteX4" fmla="*/ 0 w 133350"/>
              <a:gd name="connsiteY4" fmla="*/ 92869 h 119062"/>
              <a:gd name="connsiteX0" fmla="*/ 0 w 133350"/>
              <a:gd name="connsiteY0" fmla="*/ 71437 h 97630"/>
              <a:gd name="connsiteX1" fmla="*/ 28575 w 133350"/>
              <a:gd name="connsiteY1" fmla="*/ 97630 h 97630"/>
              <a:gd name="connsiteX2" fmla="*/ 133350 w 133350"/>
              <a:gd name="connsiteY2" fmla="*/ 0 h 97630"/>
              <a:gd name="connsiteX3" fmla="*/ 57151 w 133350"/>
              <a:gd name="connsiteY3" fmla="*/ 19050 h 97630"/>
              <a:gd name="connsiteX4" fmla="*/ 0 w 133350"/>
              <a:gd name="connsiteY4" fmla="*/ 71437 h 97630"/>
              <a:gd name="connsiteX0" fmla="*/ 0 w 83344"/>
              <a:gd name="connsiteY0" fmla="*/ 52387 h 78580"/>
              <a:gd name="connsiteX1" fmla="*/ 28575 w 83344"/>
              <a:gd name="connsiteY1" fmla="*/ 78580 h 78580"/>
              <a:gd name="connsiteX2" fmla="*/ 83344 w 83344"/>
              <a:gd name="connsiteY2" fmla="*/ 52388 h 78580"/>
              <a:gd name="connsiteX3" fmla="*/ 57151 w 83344"/>
              <a:gd name="connsiteY3" fmla="*/ 0 h 78580"/>
              <a:gd name="connsiteX4" fmla="*/ 0 w 83344"/>
              <a:gd name="connsiteY4" fmla="*/ 52387 h 78580"/>
              <a:gd name="connsiteX0" fmla="*/ 0 w 83344"/>
              <a:gd name="connsiteY0" fmla="*/ 28575 h 54768"/>
              <a:gd name="connsiteX1" fmla="*/ 28575 w 83344"/>
              <a:gd name="connsiteY1" fmla="*/ 54768 h 54768"/>
              <a:gd name="connsiteX2" fmla="*/ 83344 w 83344"/>
              <a:gd name="connsiteY2" fmla="*/ 28576 h 54768"/>
              <a:gd name="connsiteX3" fmla="*/ 50007 w 83344"/>
              <a:gd name="connsiteY3" fmla="*/ 0 h 54768"/>
              <a:gd name="connsiteX4" fmla="*/ 0 w 83344"/>
              <a:gd name="connsiteY4" fmla="*/ 28575 h 54768"/>
              <a:gd name="connsiteX0" fmla="*/ 0 w 78581"/>
              <a:gd name="connsiteY0" fmla="*/ 28575 h 54768"/>
              <a:gd name="connsiteX1" fmla="*/ 28575 w 78581"/>
              <a:gd name="connsiteY1" fmla="*/ 54768 h 54768"/>
              <a:gd name="connsiteX2" fmla="*/ 78581 w 78581"/>
              <a:gd name="connsiteY2" fmla="*/ 23813 h 54768"/>
              <a:gd name="connsiteX3" fmla="*/ 50007 w 78581"/>
              <a:gd name="connsiteY3" fmla="*/ 0 h 54768"/>
              <a:gd name="connsiteX4" fmla="*/ 0 w 78581"/>
              <a:gd name="connsiteY4" fmla="*/ 28575 h 54768"/>
              <a:gd name="connsiteX0" fmla="*/ 0 w 78581"/>
              <a:gd name="connsiteY0" fmla="*/ 28575 h 50005"/>
              <a:gd name="connsiteX1" fmla="*/ 19050 w 78581"/>
              <a:gd name="connsiteY1" fmla="*/ 50005 h 50005"/>
              <a:gd name="connsiteX2" fmla="*/ 78581 w 78581"/>
              <a:gd name="connsiteY2" fmla="*/ 23813 h 50005"/>
              <a:gd name="connsiteX3" fmla="*/ 50007 w 78581"/>
              <a:gd name="connsiteY3" fmla="*/ 0 h 50005"/>
              <a:gd name="connsiteX4" fmla="*/ 0 w 78581"/>
              <a:gd name="connsiteY4" fmla="*/ 28575 h 50005"/>
              <a:gd name="connsiteX0" fmla="*/ 0 w 71437"/>
              <a:gd name="connsiteY0" fmla="*/ 28575 h 50005"/>
              <a:gd name="connsiteX1" fmla="*/ 19050 w 71437"/>
              <a:gd name="connsiteY1" fmla="*/ 50005 h 50005"/>
              <a:gd name="connsiteX2" fmla="*/ 71437 w 71437"/>
              <a:gd name="connsiteY2" fmla="*/ 21432 h 50005"/>
              <a:gd name="connsiteX3" fmla="*/ 50007 w 71437"/>
              <a:gd name="connsiteY3" fmla="*/ 0 h 50005"/>
              <a:gd name="connsiteX4" fmla="*/ 0 w 71437"/>
              <a:gd name="connsiteY4" fmla="*/ 28575 h 50005"/>
              <a:gd name="connsiteX0" fmla="*/ 0 w 71437"/>
              <a:gd name="connsiteY0" fmla="*/ 26194 h 47624"/>
              <a:gd name="connsiteX1" fmla="*/ 19050 w 71437"/>
              <a:gd name="connsiteY1" fmla="*/ 47624 h 47624"/>
              <a:gd name="connsiteX2" fmla="*/ 71437 w 71437"/>
              <a:gd name="connsiteY2" fmla="*/ 19051 h 47624"/>
              <a:gd name="connsiteX3" fmla="*/ 42864 w 71437"/>
              <a:gd name="connsiteY3" fmla="*/ 0 h 47624"/>
              <a:gd name="connsiteX4" fmla="*/ 0 w 71437"/>
              <a:gd name="connsiteY4" fmla="*/ 26194 h 47624"/>
              <a:gd name="connsiteX0" fmla="*/ 0 w 71437"/>
              <a:gd name="connsiteY0" fmla="*/ 26194 h 47624"/>
              <a:gd name="connsiteX1" fmla="*/ 19050 w 71437"/>
              <a:gd name="connsiteY1" fmla="*/ 47624 h 47624"/>
              <a:gd name="connsiteX2" fmla="*/ 71437 w 71437"/>
              <a:gd name="connsiteY2" fmla="*/ 19051 h 47624"/>
              <a:gd name="connsiteX3" fmla="*/ 42864 w 71437"/>
              <a:gd name="connsiteY3" fmla="*/ 0 h 47624"/>
              <a:gd name="connsiteX4" fmla="*/ 0 w 71437"/>
              <a:gd name="connsiteY4" fmla="*/ 26194 h 4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37" h="47624">
                <a:moveTo>
                  <a:pt x="0" y="26194"/>
                </a:moveTo>
                <a:lnTo>
                  <a:pt x="19050" y="47624"/>
                </a:lnTo>
                <a:lnTo>
                  <a:pt x="71437" y="19051"/>
                </a:lnTo>
                <a:lnTo>
                  <a:pt x="42864" y="0"/>
                </a:lnTo>
                <a:lnTo>
                  <a:pt x="0" y="26194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  <a:effectLst>
            <a:glow rad="254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312430" y="1699307"/>
            <a:ext cx="1318227" cy="962329"/>
          </a:xfrm>
          <a:prstGeom prst="straightConnector1">
            <a:avLst/>
          </a:prstGeom>
          <a:ln w="28575">
            <a:solidFill>
              <a:srgbClr val="10428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5532337" y="2545375"/>
            <a:ext cx="1190190" cy="4507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Date Placeholder 3"/>
          <p:cNvSpPr>
            <a:spLocks noGrp="1"/>
          </p:cNvSpPr>
          <p:nvPr>
            <p:ph type="dt" sz="half" idx="2"/>
          </p:nvPr>
        </p:nvSpPr>
        <p:spPr>
          <a:xfrm>
            <a:off x="2099702" y="4598190"/>
            <a:ext cx="2632514" cy="273844"/>
          </a:xfrm>
        </p:spPr>
        <p:txBody>
          <a:bodyPr/>
          <a:lstStyle/>
          <a:p>
            <a:r>
              <a:rPr lang="en-US" dirty="0" smtClean="0"/>
              <a:t>João Pedro Ramos | 26/01/2017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210050" y="2272340"/>
            <a:ext cx="949440" cy="73372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 rot="328491">
            <a:off x="4410008" y="2290371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20 cm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8" name="Picture 137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8676" y="1545873"/>
            <a:ext cx="3786093" cy="2192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TextBox 35"/>
          <p:cNvSpPr txBox="1"/>
          <p:nvPr/>
        </p:nvSpPr>
        <p:spPr>
          <a:xfrm>
            <a:off x="827708" y="1166335"/>
            <a:ext cx="145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Transfer line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1612" y="2965270"/>
            <a:ext cx="82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147" name="TextBox 146"/>
          <p:cNvSpPr txBox="1"/>
          <p:nvPr/>
        </p:nvSpPr>
        <p:spPr>
          <a:xfrm>
            <a:off x="779200" y="378065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Ion Source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427095" y="2428217"/>
            <a:ext cx="481013" cy="440532"/>
          </a:xfrm>
          <a:custGeom>
            <a:avLst/>
            <a:gdLst>
              <a:gd name="connsiteX0" fmla="*/ 0 w 481013"/>
              <a:gd name="connsiteY0" fmla="*/ 0 h 440532"/>
              <a:gd name="connsiteX1" fmla="*/ 9525 w 481013"/>
              <a:gd name="connsiteY1" fmla="*/ 169069 h 440532"/>
              <a:gd name="connsiteX2" fmla="*/ 385763 w 481013"/>
              <a:gd name="connsiteY2" fmla="*/ 440532 h 440532"/>
              <a:gd name="connsiteX3" fmla="*/ 411957 w 481013"/>
              <a:gd name="connsiteY3" fmla="*/ 435769 h 440532"/>
              <a:gd name="connsiteX4" fmla="*/ 411957 w 481013"/>
              <a:gd name="connsiteY4" fmla="*/ 435769 h 440532"/>
              <a:gd name="connsiteX5" fmla="*/ 445294 w 481013"/>
              <a:gd name="connsiteY5" fmla="*/ 419100 h 440532"/>
              <a:gd name="connsiteX6" fmla="*/ 457200 w 481013"/>
              <a:gd name="connsiteY6" fmla="*/ 409575 h 440532"/>
              <a:gd name="connsiteX7" fmla="*/ 464344 w 481013"/>
              <a:gd name="connsiteY7" fmla="*/ 402432 h 440532"/>
              <a:gd name="connsiteX8" fmla="*/ 471488 w 481013"/>
              <a:gd name="connsiteY8" fmla="*/ 390525 h 440532"/>
              <a:gd name="connsiteX9" fmla="*/ 481013 w 481013"/>
              <a:gd name="connsiteY9" fmla="*/ 373857 h 440532"/>
              <a:gd name="connsiteX10" fmla="*/ 481013 w 481013"/>
              <a:gd name="connsiteY10" fmla="*/ 335757 h 440532"/>
              <a:gd name="connsiteX11" fmla="*/ 478632 w 481013"/>
              <a:gd name="connsiteY11" fmla="*/ 311944 h 440532"/>
              <a:gd name="connsiteX12" fmla="*/ 471488 w 481013"/>
              <a:gd name="connsiteY12" fmla="*/ 297657 h 440532"/>
              <a:gd name="connsiteX13" fmla="*/ 461963 w 481013"/>
              <a:gd name="connsiteY13" fmla="*/ 285750 h 440532"/>
              <a:gd name="connsiteX14" fmla="*/ 447675 w 481013"/>
              <a:gd name="connsiteY14" fmla="*/ 273844 h 440532"/>
              <a:gd name="connsiteX15" fmla="*/ 435769 w 481013"/>
              <a:gd name="connsiteY15" fmla="*/ 266700 h 440532"/>
              <a:gd name="connsiteX16" fmla="*/ 409575 w 481013"/>
              <a:gd name="connsiteY16" fmla="*/ 257175 h 440532"/>
              <a:gd name="connsiteX17" fmla="*/ 385763 w 481013"/>
              <a:gd name="connsiteY17" fmla="*/ 223838 h 440532"/>
              <a:gd name="connsiteX18" fmla="*/ 111919 w 481013"/>
              <a:gd name="connsiteY18" fmla="*/ 30957 h 440532"/>
              <a:gd name="connsiteX19" fmla="*/ 90488 w 481013"/>
              <a:gd name="connsiteY19" fmla="*/ 19050 h 440532"/>
              <a:gd name="connsiteX20" fmla="*/ 76200 w 481013"/>
              <a:gd name="connsiteY20" fmla="*/ 9525 h 440532"/>
              <a:gd name="connsiteX21" fmla="*/ 69057 w 481013"/>
              <a:gd name="connsiteY21" fmla="*/ 7144 h 440532"/>
              <a:gd name="connsiteX22" fmla="*/ 59532 w 481013"/>
              <a:gd name="connsiteY22" fmla="*/ 7144 h 440532"/>
              <a:gd name="connsiteX23" fmla="*/ 0 w 481013"/>
              <a:gd name="connsiteY23" fmla="*/ 0 h 440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1013" h="440532">
                <a:moveTo>
                  <a:pt x="0" y="0"/>
                </a:moveTo>
                <a:lnTo>
                  <a:pt x="9525" y="169069"/>
                </a:lnTo>
                <a:lnTo>
                  <a:pt x="385763" y="440532"/>
                </a:lnTo>
                <a:lnTo>
                  <a:pt x="411957" y="435769"/>
                </a:lnTo>
                <a:lnTo>
                  <a:pt x="411957" y="435769"/>
                </a:lnTo>
                <a:lnTo>
                  <a:pt x="445294" y="419100"/>
                </a:lnTo>
                <a:lnTo>
                  <a:pt x="457200" y="409575"/>
                </a:lnTo>
                <a:lnTo>
                  <a:pt x="464344" y="402432"/>
                </a:lnTo>
                <a:lnTo>
                  <a:pt x="471488" y="390525"/>
                </a:lnTo>
                <a:lnTo>
                  <a:pt x="481013" y="373857"/>
                </a:lnTo>
                <a:lnTo>
                  <a:pt x="481013" y="335757"/>
                </a:lnTo>
                <a:lnTo>
                  <a:pt x="478632" y="311944"/>
                </a:lnTo>
                <a:lnTo>
                  <a:pt x="471488" y="297657"/>
                </a:lnTo>
                <a:lnTo>
                  <a:pt x="461963" y="285750"/>
                </a:lnTo>
                <a:lnTo>
                  <a:pt x="447675" y="273844"/>
                </a:lnTo>
                <a:lnTo>
                  <a:pt x="435769" y="266700"/>
                </a:lnTo>
                <a:lnTo>
                  <a:pt x="409575" y="257175"/>
                </a:lnTo>
                <a:lnTo>
                  <a:pt x="385763" y="223838"/>
                </a:lnTo>
                <a:lnTo>
                  <a:pt x="111919" y="30957"/>
                </a:lnTo>
                <a:lnTo>
                  <a:pt x="90488" y="19050"/>
                </a:lnTo>
                <a:lnTo>
                  <a:pt x="76200" y="9525"/>
                </a:lnTo>
                <a:lnTo>
                  <a:pt x="69057" y="7144"/>
                </a:lnTo>
                <a:lnTo>
                  <a:pt x="59532" y="714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Freeform 51"/>
          <p:cNvSpPr/>
          <p:nvPr/>
        </p:nvSpPr>
        <p:spPr>
          <a:xfrm>
            <a:off x="821301" y="2585597"/>
            <a:ext cx="373856" cy="128587"/>
          </a:xfrm>
          <a:custGeom>
            <a:avLst/>
            <a:gdLst>
              <a:gd name="connsiteX0" fmla="*/ 0 w 373856"/>
              <a:gd name="connsiteY0" fmla="*/ 66675 h 128587"/>
              <a:gd name="connsiteX1" fmla="*/ 369094 w 373856"/>
              <a:gd name="connsiteY1" fmla="*/ 0 h 128587"/>
              <a:gd name="connsiteX2" fmla="*/ 371475 w 373856"/>
              <a:gd name="connsiteY2" fmla="*/ 21431 h 128587"/>
              <a:gd name="connsiteX3" fmla="*/ 321469 w 373856"/>
              <a:gd name="connsiteY3" fmla="*/ 23812 h 128587"/>
              <a:gd name="connsiteX4" fmla="*/ 311944 w 373856"/>
              <a:gd name="connsiteY4" fmla="*/ 30956 h 128587"/>
              <a:gd name="connsiteX5" fmla="*/ 311944 w 373856"/>
              <a:gd name="connsiteY5" fmla="*/ 54768 h 128587"/>
              <a:gd name="connsiteX6" fmla="*/ 328613 w 373856"/>
              <a:gd name="connsiteY6" fmla="*/ 59531 h 128587"/>
              <a:gd name="connsiteX7" fmla="*/ 361950 w 373856"/>
              <a:gd name="connsiteY7" fmla="*/ 50006 h 128587"/>
              <a:gd name="connsiteX8" fmla="*/ 373856 w 373856"/>
              <a:gd name="connsiteY8" fmla="*/ 64293 h 128587"/>
              <a:gd name="connsiteX9" fmla="*/ 80963 w 373856"/>
              <a:gd name="connsiteY9" fmla="*/ 128587 h 128587"/>
              <a:gd name="connsiteX10" fmla="*/ 66675 w 373856"/>
              <a:gd name="connsiteY10" fmla="*/ 121443 h 128587"/>
              <a:gd name="connsiteX11" fmla="*/ 54769 w 373856"/>
              <a:gd name="connsiteY11" fmla="*/ 114300 h 128587"/>
              <a:gd name="connsiteX12" fmla="*/ 33338 w 373856"/>
              <a:gd name="connsiteY12" fmla="*/ 104775 h 128587"/>
              <a:gd name="connsiteX13" fmla="*/ 0 w 373856"/>
              <a:gd name="connsiteY13" fmla="*/ 66675 h 12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3856" h="128587">
                <a:moveTo>
                  <a:pt x="0" y="66675"/>
                </a:moveTo>
                <a:lnTo>
                  <a:pt x="369094" y="0"/>
                </a:lnTo>
                <a:lnTo>
                  <a:pt x="371475" y="21431"/>
                </a:lnTo>
                <a:lnTo>
                  <a:pt x="321469" y="23812"/>
                </a:lnTo>
                <a:lnTo>
                  <a:pt x="311944" y="30956"/>
                </a:lnTo>
                <a:lnTo>
                  <a:pt x="311944" y="54768"/>
                </a:lnTo>
                <a:lnTo>
                  <a:pt x="328613" y="59531"/>
                </a:lnTo>
                <a:lnTo>
                  <a:pt x="361950" y="50006"/>
                </a:lnTo>
                <a:lnTo>
                  <a:pt x="373856" y="64293"/>
                </a:lnTo>
                <a:lnTo>
                  <a:pt x="80963" y="128587"/>
                </a:lnTo>
                <a:lnTo>
                  <a:pt x="66675" y="121443"/>
                </a:lnTo>
                <a:lnTo>
                  <a:pt x="54769" y="114300"/>
                </a:lnTo>
                <a:lnTo>
                  <a:pt x="33338" y="104775"/>
                </a:lnTo>
                <a:lnTo>
                  <a:pt x="0" y="66675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Freeform 66"/>
          <p:cNvSpPr/>
          <p:nvPr/>
        </p:nvSpPr>
        <p:spPr>
          <a:xfrm>
            <a:off x="1131597" y="2557022"/>
            <a:ext cx="273109" cy="92868"/>
          </a:xfrm>
          <a:custGeom>
            <a:avLst/>
            <a:gdLst>
              <a:gd name="connsiteX0" fmla="*/ 78581 w 335756"/>
              <a:gd name="connsiteY0" fmla="*/ 90487 h 100012"/>
              <a:gd name="connsiteX1" fmla="*/ 335756 w 335756"/>
              <a:gd name="connsiteY1" fmla="*/ 42862 h 100012"/>
              <a:gd name="connsiteX2" fmla="*/ 326231 w 335756"/>
              <a:gd name="connsiteY2" fmla="*/ 21431 h 100012"/>
              <a:gd name="connsiteX3" fmla="*/ 326231 w 335756"/>
              <a:gd name="connsiteY3" fmla="*/ 19050 h 100012"/>
              <a:gd name="connsiteX4" fmla="*/ 330994 w 335756"/>
              <a:gd name="connsiteY4" fmla="*/ 11906 h 100012"/>
              <a:gd name="connsiteX5" fmla="*/ 335756 w 335756"/>
              <a:gd name="connsiteY5" fmla="*/ 7143 h 100012"/>
              <a:gd name="connsiteX6" fmla="*/ 323850 w 335756"/>
              <a:gd name="connsiteY6" fmla="*/ 0 h 100012"/>
              <a:gd name="connsiteX7" fmla="*/ 123825 w 335756"/>
              <a:gd name="connsiteY7" fmla="*/ 38100 h 100012"/>
              <a:gd name="connsiteX8" fmla="*/ 0 w 335756"/>
              <a:gd name="connsiteY8" fmla="*/ 69056 h 100012"/>
              <a:gd name="connsiteX9" fmla="*/ 0 w 335756"/>
              <a:gd name="connsiteY9" fmla="*/ 100012 h 100012"/>
              <a:gd name="connsiteX10" fmla="*/ 78581 w 335756"/>
              <a:gd name="connsiteY10" fmla="*/ 90487 h 100012"/>
              <a:gd name="connsiteX0" fmla="*/ 78581 w 335756"/>
              <a:gd name="connsiteY0" fmla="*/ 90487 h 100012"/>
              <a:gd name="connsiteX1" fmla="*/ 335756 w 335756"/>
              <a:gd name="connsiteY1" fmla="*/ 42862 h 100012"/>
              <a:gd name="connsiteX2" fmla="*/ 326231 w 335756"/>
              <a:gd name="connsiteY2" fmla="*/ 21431 h 100012"/>
              <a:gd name="connsiteX3" fmla="*/ 326231 w 335756"/>
              <a:gd name="connsiteY3" fmla="*/ 19050 h 100012"/>
              <a:gd name="connsiteX4" fmla="*/ 330994 w 335756"/>
              <a:gd name="connsiteY4" fmla="*/ 11906 h 100012"/>
              <a:gd name="connsiteX5" fmla="*/ 335756 w 335756"/>
              <a:gd name="connsiteY5" fmla="*/ 7143 h 100012"/>
              <a:gd name="connsiteX6" fmla="*/ 323850 w 335756"/>
              <a:gd name="connsiteY6" fmla="*/ 0 h 100012"/>
              <a:gd name="connsiteX7" fmla="*/ 123825 w 335756"/>
              <a:gd name="connsiteY7" fmla="*/ 38100 h 100012"/>
              <a:gd name="connsiteX8" fmla="*/ 59531 w 335756"/>
              <a:gd name="connsiteY8" fmla="*/ 52388 h 100012"/>
              <a:gd name="connsiteX9" fmla="*/ 0 w 335756"/>
              <a:gd name="connsiteY9" fmla="*/ 100012 h 100012"/>
              <a:gd name="connsiteX10" fmla="*/ 78581 w 335756"/>
              <a:gd name="connsiteY10" fmla="*/ 90487 h 100012"/>
              <a:gd name="connsiteX0" fmla="*/ 145256 w 335756"/>
              <a:gd name="connsiteY0" fmla="*/ 78581 h 100012"/>
              <a:gd name="connsiteX1" fmla="*/ 335756 w 335756"/>
              <a:gd name="connsiteY1" fmla="*/ 42862 h 100012"/>
              <a:gd name="connsiteX2" fmla="*/ 326231 w 335756"/>
              <a:gd name="connsiteY2" fmla="*/ 21431 h 100012"/>
              <a:gd name="connsiteX3" fmla="*/ 326231 w 335756"/>
              <a:gd name="connsiteY3" fmla="*/ 19050 h 100012"/>
              <a:gd name="connsiteX4" fmla="*/ 330994 w 335756"/>
              <a:gd name="connsiteY4" fmla="*/ 11906 h 100012"/>
              <a:gd name="connsiteX5" fmla="*/ 335756 w 335756"/>
              <a:gd name="connsiteY5" fmla="*/ 7143 h 100012"/>
              <a:gd name="connsiteX6" fmla="*/ 323850 w 335756"/>
              <a:gd name="connsiteY6" fmla="*/ 0 h 100012"/>
              <a:gd name="connsiteX7" fmla="*/ 123825 w 335756"/>
              <a:gd name="connsiteY7" fmla="*/ 38100 h 100012"/>
              <a:gd name="connsiteX8" fmla="*/ 59531 w 335756"/>
              <a:gd name="connsiteY8" fmla="*/ 52388 h 100012"/>
              <a:gd name="connsiteX9" fmla="*/ 0 w 335756"/>
              <a:gd name="connsiteY9" fmla="*/ 100012 h 100012"/>
              <a:gd name="connsiteX10" fmla="*/ 145256 w 335756"/>
              <a:gd name="connsiteY10" fmla="*/ 78581 h 100012"/>
              <a:gd name="connsiteX0" fmla="*/ 85725 w 276225"/>
              <a:gd name="connsiteY0" fmla="*/ 78581 h 92868"/>
              <a:gd name="connsiteX1" fmla="*/ 276225 w 276225"/>
              <a:gd name="connsiteY1" fmla="*/ 42862 h 92868"/>
              <a:gd name="connsiteX2" fmla="*/ 266700 w 276225"/>
              <a:gd name="connsiteY2" fmla="*/ 21431 h 92868"/>
              <a:gd name="connsiteX3" fmla="*/ 266700 w 276225"/>
              <a:gd name="connsiteY3" fmla="*/ 19050 h 92868"/>
              <a:gd name="connsiteX4" fmla="*/ 271463 w 276225"/>
              <a:gd name="connsiteY4" fmla="*/ 11906 h 92868"/>
              <a:gd name="connsiteX5" fmla="*/ 276225 w 276225"/>
              <a:gd name="connsiteY5" fmla="*/ 7143 h 92868"/>
              <a:gd name="connsiteX6" fmla="*/ 264319 w 276225"/>
              <a:gd name="connsiteY6" fmla="*/ 0 h 92868"/>
              <a:gd name="connsiteX7" fmla="*/ 64294 w 276225"/>
              <a:gd name="connsiteY7" fmla="*/ 38100 h 92868"/>
              <a:gd name="connsiteX8" fmla="*/ 0 w 276225"/>
              <a:gd name="connsiteY8" fmla="*/ 52388 h 92868"/>
              <a:gd name="connsiteX9" fmla="*/ 19050 w 276225"/>
              <a:gd name="connsiteY9" fmla="*/ 92868 h 92868"/>
              <a:gd name="connsiteX10" fmla="*/ 85725 w 276225"/>
              <a:gd name="connsiteY10" fmla="*/ 78581 h 92868"/>
              <a:gd name="connsiteX0" fmla="*/ 66675 w 257175"/>
              <a:gd name="connsiteY0" fmla="*/ 78581 h 92868"/>
              <a:gd name="connsiteX1" fmla="*/ 257175 w 257175"/>
              <a:gd name="connsiteY1" fmla="*/ 42862 h 92868"/>
              <a:gd name="connsiteX2" fmla="*/ 247650 w 257175"/>
              <a:gd name="connsiteY2" fmla="*/ 21431 h 92868"/>
              <a:gd name="connsiteX3" fmla="*/ 247650 w 257175"/>
              <a:gd name="connsiteY3" fmla="*/ 19050 h 92868"/>
              <a:gd name="connsiteX4" fmla="*/ 252413 w 257175"/>
              <a:gd name="connsiteY4" fmla="*/ 11906 h 92868"/>
              <a:gd name="connsiteX5" fmla="*/ 257175 w 257175"/>
              <a:gd name="connsiteY5" fmla="*/ 7143 h 92868"/>
              <a:gd name="connsiteX6" fmla="*/ 245269 w 257175"/>
              <a:gd name="connsiteY6" fmla="*/ 0 h 92868"/>
              <a:gd name="connsiteX7" fmla="*/ 45244 w 257175"/>
              <a:gd name="connsiteY7" fmla="*/ 38100 h 92868"/>
              <a:gd name="connsiteX8" fmla="*/ 7144 w 257175"/>
              <a:gd name="connsiteY8" fmla="*/ 54769 h 92868"/>
              <a:gd name="connsiteX9" fmla="*/ 0 w 257175"/>
              <a:gd name="connsiteY9" fmla="*/ 92868 h 92868"/>
              <a:gd name="connsiteX10" fmla="*/ 66675 w 257175"/>
              <a:gd name="connsiteY10" fmla="*/ 78581 h 92868"/>
              <a:gd name="connsiteX0" fmla="*/ 78581 w 269081"/>
              <a:gd name="connsiteY0" fmla="*/ 78581 h 92868"/>
              <a:gd name="connsiteX1" fmla="*/ 269081 w 269081"/>
              <a:gd name="connsiteY1" fmla="*/ 42862 h 92868"/>
              <a:gd name="connsiteX2" fmla="*/ 259556 w 269081"/>
              <a:gd name="connsiteY2" fmla="*/ 21431 h 92868"/>
              <a:gd name="connsiteX3" fmla="*/ 259556 w 269081"/>
              <a:gd name="connsiteY3" fmla="*/ 19050 h 92868"/>
              <a:gd name="connsiteX4" fmla="*/ 264319 w 269081"/>
              <a:gd name="connsiteY4" fmla="*/ 11906 h 92868"/>
              <a:gd name="connsiteX5" fmla="*/ 269081 w 269081"/>
              <a:gd name="connsiteY5" fmla="*/ 7143 h 92868"/>
              <a:gd name="connsiteX6" fmla="*/ 257175 w 269081"/>
              <a:gd name="connsiteY6" fmla="*/ 0 h 92868"/>
              <a:gd name="connsiteX7" fmla="*/ 57150 w 269081"/>
              <a:gd name="connsiteY7" fmla="*/ 38100 h 92868"/>
              <a:gd name="connsiteX8" fmla="*/ 0 w 269081"/>
              <a:gd name="connsiteY8" fmla="*/ 54769 h 92868"/>
              <a:gd name="connsiteX9" fmla="*/ 11906 w 269081"/>
              <a:gd name="connsiteY9" fmla="*/ 92868 h 92868"/>
              <a:gd name="connsiteX10" fmla="*/ 78581 w 269081"/>
              <a:gd name="connsiteY10" fmla="*/ 78581 h 92868"/>
              <a:gd name="connsiteX0" fmla="*/ 80962 w 271462"/>
              <a:gd name="connsiteY0" fmla="*/ 78581 h 92868"/>
              <a:gd name="connsiteX1" fmla="*/ 271462 w 271462"/>
              <a:gd name="connsiteY1" fmla="*/ 42862 h 92868"/>
              <a:gd name="connsiteX2" fmla="*/ 261937 w 271462"/>
              <a:gd name="connsiteY2" fmla="*/ 21431 h 92868"/>
              <a:gd name="connsiteX3" fmla="*/ 261937 w 271462"/>
              <a:gd name="connsiteY3" fmla="*/ 19050 h 92868"/>
              <a:gd name="connsiteX4" fmla="*/ 266700 w 271462"/>
              <a:gd name="connsiteY4" fmla="*/ 11906 h 92868"/>
              <a:gd name="connsiteX5" fmla="*/ 271462 w 271462"/>
              <a:gd name="connsiteY5" fmla="*/ 7143 h 92868"/>
              <a:gd name="connsiteX6" fmla="*/ 259556 w 271462"/>
              <a:gd name="connsiteY6" fmla="*/ 0 h 92868"/>
              <a:gd name="connsiteX7" fmla="*/ 59531 w 271462"/>
              <a:gd name="connsiteY7" fmla="*/ 38100 h 92868"/>
              <a:gd name="connsiteX8" fmla="*/ 0 w 271462"/>
              <a:gd name="connsiteY8" fmla="*/ 85725 h 92868"/>
              <a:gd name="connsiteX9" fmla="*/ 14287 w 271462"/>
              <a:gd name="connsiteY9" fmla="*/ 92868 h 92868"/>
              <a:gd name="connsiteX10" fmla="*/ 80962 w 271462"/>
              <a:gd name="connsiteY10" fmla="*/ 78581 h 92868"/>
              <a:gd name="connsiteX0" fmla="*/ 81557 w 272057"/>
              <a:gd name="connsiteY0" fmla="*/ 78581 h 92868"/>
              <a:gd name="connsiteX1" fmla="*/ 272057 w 272057"/>
              <a:gd name="connsiteY1" fmla="*/ 42862 h 92868"/>
              <a:gd name="connsiteX2" fmla="*/ 262532 w 272057"/>
              <a:gd name="connsiteY2" fmla="*/ 21431 h 92868"/>
              <a:gd name="connsiteX3" fmla="*/ 262532 w 272057"/>
              <a:gd name="connsiteY3" fmla="*/ 19050 h 92868"/>
              <a:gd name="connsiteX4" fmla="*/ 267295 w 272057"/>
              <a:gd name="connsiteY4" fmla="*/ 11906 h 92868"/>
              <a:gd name="connsiteX5" fmla="*/ 272057 w 272057"/>
              <a:gd name="connsiteY5" fmla="*/ 7143 h 92868"/>
              <a:gd name="connsiteX6" fmla="*/ 260151 w 272057"/>
              <a:gd name="connsiteY6" fmla="*/ 0 h 92868"/>
              <a:gd name="connsiteX7" fmla="*/ 60126 w 272057"/>
              <a:gd name="connsiteY7" fmla="*/ 38100 h 92868"/>
              <a:gd name="connsiteX8" fmla="*/ 595 w 272057"/>
              <a:gd name="connsiteY8" fmla="*/ 85725 h 92868"/>
              <a:gd name="connsiteX9" fmla="*/ 14882 w 272057"/>
              <a:gd name="connsiteY9" fmla="*/ 92868 h 92868"/>
              <a:gd name="connsiteX10" fmla="*/ 81557 w 272057"/>
              <a:gd name="connsiteY10" fmla="*/ 78581 h 92868"/>
              <a:gd name="connsiteX0" fmla="*/ 82609 w 273109"/>
              <a:gd name="connsiteY0" fmla="*/ 78581 h 92868"/>
              <a:gd name="connsiteX1" fmla="*/ 273109 w 273109"/>
              <a:gd name="connsiteY1" fmla="*/ 42862 h 92868"/>
              <a:gd name="connsiteX2" fmla="*/ 263584 w 273109"/>
              <a:gd name="connsiteY2" fmla="*/ 21431 h 92868"/>
              <a:gd name="connsiteX3" fmla="*/ 263584 w 273109"/>
              <a:gd name="connsiteY3" fmla="*/ 19050 h 92868"/>
              <a:gd name="connsiteX4" fmla="*/ 268347 w 273109"/>
              <a:gd name="connsiteY4" fmla="*/ 11906 h 92868"/>
              <a:gd name="connsiteX5" fmla="*/ 273109 w 273109"/>
              <a:gd name="connsiteY5" fmla="*/ 7143 h 92868"/>
              <a:gd name="connsiteX6" fmla="*/ 261203 w 273109"/>
              <a:gd name="connsiteY6" fmla="*/ 0 h 92868"/>
              <a:gd name="connsiteX7" fmla="*/ 27840 w 273109"/>
              <a:gd name="connsiteY7" fmla="*/ 47625 h 92868"/>
              <a:gd name="connsiteX8" fmla="*/ 1647 w 273109"/>
              <a:gd name="connsiteY8" fmla="*/ 85725 h 92868"/>
              <a:gd name="connsiteX9" fmla="*/ 15934 w 273109"/>
              <a:gd name="connsiteY9" fmla="*/ 92868 h 92868"/>
              <a:gd name="connsiteX10" fmla="*/ 82609 w 273109"/>
              <a:gd name="connsiteY10" fmla="*/ 78581 h 9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3109" h="92868">
                <a:moveTo>
                  <a:pt x="82609" y="78581"/>
                </a:moveTo>
                <a:lnTo>
                  <a:pt x="273109" y="42862"/>
                </a:lnTo>
                <a:lnTo>
                  <a:pt x="263584" y="21431"/>
                </a:lnTo>
                <a:lnTo>
                  <a:pt x="263584" y="19050"/>
                </a:lnTo>
                <a:lnTo>
                  <a:pt x="268347" y="11906"/>
                </a:lnTo>
                <a:lnTo>
                  <a:pt x="273109" y="7143"/>
                </a:lnTo>
                <a:lnTo>
                  <a:pt x="261203" y="0"/>
                </a:lnTo>
                <a:lnTo>
                  <a:pt x="27840" y="47625"/>
                </a:lnTo>
                <a:cubicBezTo>
                  <a:pt x="7996" y="63500"/>
                  <a:pt x="-4702" y="60325"/>
                  <a:pt x="1647" y="85725"/>
                </a:cubicBezTo>
                <a:lnTo>
                  <a:pt x="15934" y="92868"/>
                </a:lnTo>
                <a:lnTo>
                  <a:pt x="82609" y="78581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1046217" y="1535667"/>
            <a:ext cx="250308" cy="102135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>
            <a:stCxn id="147" idx="0"/>
          </p:cNvCxnSpPr>
          <p:nvPr/>
        </p:nvCxnSpPr>
        <p:spPr>
          <a:xfrm flipH="1" flipV="1">
            <a:off x="1282126" y="2714185"/>
            <a:ext cx="147252" cy="106647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V="1">
            <a:off x="420351" y="2805090"/>
            <a:ext cx="140315" cy="20985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4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93827E-6 L 0.13126 4.93827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7284E-6 L 0.13125 0.0015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46914E-7 L 0.15122 -0.01173 " pathEditMode="relative" rAng="0" ptsTypes="AA">
                                      <p:cBhvr>
                                        <p:cTn id="15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2" y="-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8" dur="1000" fill="hold"/>
                                        <p:tgtEl>
                                          <p:spTgt spid="138"/>
                                        </p:tgtEl>
                                      </p:cBhvr>
                                      <p:by x="168000" y="16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69" grpId="0" animBg="1"/>
      <p:bldP spid="71" grpId="0" animBg="1"/>
      <p:bldP spid="74" grpId="0" animBg="1"/>
      <p:bldP spid="76" grpId="0" animBg="1"/>
      <p:bldP spid="78" grpId="0" animBg="1"/>
      <p:bldP spid="81" grpId="0" animBg="1"/>
      <p:bldP spid="46" grpId="0"/>
      <p:bldP spid="36" grpId="0"/>
      <p:bldP spid="36" grpId="1"/>
      <p:bldP spid="146" grpId="0"/>
      <p:bldP spid="146" grpId="1"/>
      <p:bldP spid="147" grpId="0"/>
      <p:bldP spid="147" grpId="1"/>
      <p:bldP spid="41" grpId="0" animBg="1"/>
      <p:bldP spid="41" grpId="1" animBg="1"/>
      <p:bldP spid="52" grpId="0" animBg="1"/>
      <p:bldP spid="52" grpId="1" animBg="1"/>
      <p:bldP spid="67" grpId="0" animBg="1"/>
      <p:bldP spid="67" grpId="1" animBg="1"/>
    </p:bld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8793</TotalTime>
  <Words>2452</Words>
  <Application>Microsoft Office PowerPoint</Application>
  <PresentationFormat>On-screen Show (16:9)</PresentationFormat>
  <Paragraphs>552</Paragraphs>
  <Slides>29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Arial Unicode MS</vt:lpstr>
      <vt:lpstr>MS PGothic</vt:lpstr>
      <vt:lpstr>MS PGothic</vt:lpstr>
      <vt:lpstr>Arial</vt:lpstr>
      <vt:lpstr>Arial Black</vt:lpstr>
      <vt:lpstr>Arial Narrow</vt:lpstr>
      <vt:lpstr>Calibri</vt:lpstr>
      <vt:lpstr>Cambria</vt:lpstr>
      <vt:lpstr>Cambria Math</vt:lpstr>
      <vt:lpstr>Gill Sans MT</vt:lpstr>
      <vt:lpstr>Optima</vt:lpstr>
      <vt:lpstr>Wingdings</vt:lpstr>
      <vt:lpstr>CERNcobrandi16-9</vt:lpstr>
      <vt:lpstr>PowerPoint Presentation</vt:lpstr>
      <vt:lpstr>Nanostructured materials for particle beams: the example of ISOLDE targets</vt:lpstr>
      <vt:lpstr>Structure</vt:lpstr>
      <vt:lpstr>     at CERN</vt:lpstr>
      <vt:lpstr>How many isotopes?</vt:lpstr>
      <vt:lpstr>PowerPoint Presentation</vt:lpstr>
      <vt:lpstr>     Facility</vt:lpstr>
      <vt:lpstr>Beam interaction with target</vt:lpstr>
      <vt:lpstr>Target Unit – Heart of</vt:lpstr>
      <vt:lpstr>Target Unit – Heart of</vt:lpstr>
      <vt:lpstr>ISOL Isotope Separation</vt:lpstr>
      <vt:lpstr>ISOLDE target materials</vt:lpstr>
      <vt:lpstr>Target Materials</vt:lpstr>
      <vt:lpstr>What is sintering?</vt:lpstr>
      <vt:lpstr>Target material influence on beam intensity?</vt:lpstr>
      <vt:lpstr>PowerPoint Presentation</vt:lpstr>
      <vt:lpstr>What about the material microstructure?</vt:lpstr>
      <vt:lpstr>Nanomaterials</vt:lpstr>
      <vt:lpstr>TiC nanocomposite – from A to Z</vt:lpstr>
      <vt:lpstr>PowerPoint Presentation</vt:lpstr>
      <vt:lpstr>TiC – release testing</vt:lpstr>
      <vt:lpstr>Prototype</vt:lpstr>
      <vt:lpstr>Prototype – Online results</vt:lpstr>
      <vt:lpstr>Calcium Oxide</vt:lpstr>
      <vt:lpstr>CaO – Beams from a cold target</vt:lpstr>
      <vt:lpstr>Carbon Nanotubes – Boron Beams</vt:lpstr>
      <vt:lpstr>Uranium based materials</vt:lpstr>
      <vt:lpstr>Outlook</vt:lpstr>
      <vt:lpstr>Thank you! Merci! Obrigado!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Nanostructured materials for particle beams: the example of ISOLDE targets</dc:title>
  <dc:creator>Joao Pedro Ramos</dc:creator>
  <cp:lastModifiedBy>Joao Pedro Fernandes Pinto Ramos</cp:lastModifiedBy>
  <cp:revision>580</cp:revision>
  <dcterms:created xsi:type="dcterms:W3CDTF">2012-11-30T11:04:26Z</dcterms:created>
  <dcterms:modified xsi:type="dcterms:W3CDTF">2017-01-30T11:19:36Z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