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7"/>
  </p:notesMasterIdLst>
  <p:handoutMasterIdLst>
    <p:handoutMasterId r:id="rId8"/>
  </p:handoutMasterIdLst>
  <p:sldIdLst>
    <p:sldId id="1425" r:id="rId2"/>
    <p:sldId id="1620" r:id="rId3"/>
    <p:sldId id="1621" r:id="rId4"/>
    <p:sldId id="1622" r:id="rId5"/>
    <p:sldId id="1623" r:id="rId6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1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CC0000"/>
    <a:srgbClr val="ACACFF"/>
    <a:srgbClr val="FFFFFF"/>
    <a:srgbClr val="7171B7"/>
    <a:srgbClr val="FFFF99"/>
    <a:srgbClr val="DEDC8C"/>
    <a:srgbClr val="FF9900"/>
    <a:srgbClr val="E3D0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1" autoAdjust="0"/>
    <p:restoredTop sz="95267" autoAdjust="0"/>
  </p:normalViewPr>
  <p:slideViewPr>
    <p:cSldViewPr snapToObjects="1">
      <p:cViewPr varScale="1">
        <p:scale>
          <a:sx n="132" d="100"/>
          <a:sy n="132" d="100"/>
        </p:scale>
        <p:origin x="924" y="108"/>
      </p:cViewPr>
      <p:guideLst>
        <p:guide orient="horz" pos="2160"/>
        <p:guide pos="5103"/>
      </p:guideLst>
    </p:cSldViewPr>
  </p:slideViewPr>
  <p:outlineViewPr>
    <p:cViewPr>
      <p:scale>
        <a:sx n="33" d="100"/>
        <a:sy n="33" d="100"/>
      </p:scale>
      <p:origin x="0" y="612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44C-6647-7A44-A30B-40518DF4CE46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EE20-7222-3F4B-902C-214D1A533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695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73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Evian, 15/12/2016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MDs, Jan Uythoven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116540"/>
            <a:ext cx="8229600" cy="5238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3E7D3-E8A8-4E1B-881E-DBC7929F15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915770" y="6632575"/>
            <a:ext cx="4032560" cy="252413"/>
          </a:xfrm>
        </p:spPr>
        <p:txBody>
          <a:bodyPr/>
          <a:lstStyle/>
          <a:p>
            <a:r>
              <a:rPr lang="en-US" dirty="0" smtClean="0"/>
              <a:t>LINAC4 RR, Jan Uythoven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4" y="6616700"/>
            <a:ext cx="3456926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ESS meeting @ CERN 12/01/2017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MDs, Jan Uythoven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03559" y="25400"/>
            <a:ext cx="75102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Evian, 15/12/2016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" y="1"/>
            <a:ext cx="1224169" cy="5902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843760" y="1828800"/>
            <a:ext cx="6300240" cy="2209800"/>
          </a:xfrm>
        </p:spPr>
        <p:txBody>
          <a:bodyPr/>
          <a:lstStyle/>
          <a:p>
            <a:r>
              <a:rPr lang="en-GB" sz="4000" dirty="0" smtClean="0"/>
              <a:t>LINAC4 Reliability Run</a:t>
            </a:r>
            <a:r>
              <a:rPr lang="en-GB" dirty="0"/>
              <a:t/>
            </a:r>
            <a:br>
              <a:rPr lang="en-GB" dirty="0"/>
            </a:br>
            <a:r>
              <a:rPr lang="en-GB" sz="2000" i="1" dirty="0"/>
              <a:t/>
            </a:r>
            <a:br>
              <a:rPr lang="en-GB" sz="2000" i="1" dirty="0"/>
            </a:br>
            <a:r>
              <a:rPr lang="en-GB" sz="2000" i="1" dirty="0" smtClean="0"/>
              <a:t>ESS – CERN meeting 12/01/2017</a:t>
            </a:r>
            <a:endParaRPr lang="en-GB" sz="2000" i="1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83460" y="5229250"/>
            <a:ext cx="8137130" cy="1247750"/>
          </a:xfrm>
        </p:spPr>
        <p:txBody>
          <a:bodyPr/>
          <a:lstStyle/>
          <a:p>
            <a:pPr algn="ctr"/>
            <a:r>
              <a:rPr lang="en-US" dirty="0" smtClean="0"/>
              <a:t>Jan </a:t>
            </a:r>
            <a:r>
              <a:rPr lang="en-US" dirty="0" smtClean="0"/>
              <a:t>Uythoven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7430" y="5843238"/>
            <a:ext cx="84971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Thanks to all </a:t>
            </a:r>
            <a:r>
              <a:rPr lang="en-US" i="1" dirty="0" smtClean="0"/>
              <a:t>people involved</a:t>
            </a:r>
            <a:endParaRPr lang="en-US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89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LINAC4 Reliability Run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Goal</a:t>
            </a:r>
          </a:p>
          <a:p>
            <a:pPr lvl="1"/>
            <a:r>
              <a:rPr lang="en-GB" sz="1800" dirty="0" smtClean="0"/>
              <a:t>Prove that LINAC4 availability requirement of 95 % can be reached</a:t>
            </a:r>
          </a:p>
          <a:p>
            <a:pPr lvl="1"/>
            <a:r>
              <a:rPr lang="en-GB" sz="1800" dirty="0" smtClean="0"/>
              <a:t>Identifying weakest systems and start improvements</a:t>
            </a:r>
          </a:p>
          <a:p>
            <a:pPr lvl="1"/>
            <a:r>
              <a:rPr lang="en-GB" sz="1800" dirty="0" smtClean="0"/>
              <a:t>First step to routine operation with organisational structure</a:t>
            </a:r>
          </a:p>
          <a:p>
            <a:pPr lvl="1"/>
            <a:r>
              <a:rPr lang="en-GB" sz="1800" dirty="0" smtClean="0"/>
              <a:t>Comparison with LINAC4 availability modelling</a:t>
            </a:r>
          </a:p>
          <a:p>
            <a:r>
              <a:rPr lang="en-GB" sz="2000" dirty="0" smtClean="0"/>
              <a:t>Actors</a:t>
            </a:r>
          </a:p>
          <a:p>
            <a:pPr lvl="1"/>
            <a:r>
              <a:rPr lang="en-GB" sz="1800" dirty="0" smtClean="0"/>
              <a:t>Operations</a:t>
            </a:r>
          </a:p>
          <a:p>
            <a:pPr lvl="2"/>
            <a:r>
              <a:rPr lang="en-GB" sz="1600" dirty="0" smtClean="0"/>
              <a:t>Need to run under realistic conditions from the final control room (CCC) with operators instead of RF experts</a:t>
            </a:r>
          </a:p>
          <a:p>
            <a:pPr lvl="2"/>
            <a:r>
              <a:rPr lang="en-GB" sz="1600" dirty="0" smtClean="0"/>
              <a:t>Training of operators and testing of control system tools</a:t>
            </a:r>
          </a:p>
          <a:p>
            <a:pPr lvl="2"/>
            <a:r>
              <a:rPr lang="en-GB" sz="1600" dirty="0" smtClean="0"/>
              <a:t>Will provide initial input of fault statistics</a:t>
            </a:r>
          </a:p>
          <a:p>
            <a:pPr lvl="1"/>
            <a:r>
              <a:rPr lang="en-GB" sz="1800" dirty="0" smtClean="0"/>
              <a:t>Experts</a:t>
            </a:r>
          </a:p>
          <a:p>
            <a:pPr lvl="2"/>
            <a:r>
              <a:rPr lang="en-GB" sz="1600" dirty="0" smtClean="0"/>
              <a:t>Setting-up, supervision, repairs</a:t>
            </a:r>
          </a:p>
          <a:p>
            <a:pPr lvl="1"/>
            <a:r>
              <a:rPr lang="en-GB" sz="1800" dirty="0" smtClean="0"/>
              <a:t>Availability experts</a:t>
            </a:r>
          </a:p>
          <a:p>
            <a:pPr lvl="2"/>
            <a:r>
              <a:rPr lang="en-GB" sz="1600" dirty="0" smtClean="0"/>
              <a:t>Organisation, defining goals, modus operandi</a:t>
            </a:r>
          </a:p>
          <a:p>
            <a:pPr lvl="2"/>
            <a:r>
              <a:rPr lang="en-GB" sz="1600" dirty="0" smtClean="0"/>
              <a:t>Detailed fault bookkeeping and checking against availability model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LINAC4 RR,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ESS meeting @ CERN 12/01/2017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24491" y="689045"/>
            <a:ext cx="5832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1" dirty="0" smtClean="0"/>
              <a:t>See also half </a:t>
            </a:r>
            <a:r>
              <a:rPr lang="en-GB" sz="1800" i="1" dirty="0"/>
              <a:t>day workshop on 30/11/2016: https://indico.cern.ch/event/588169/</a:t>
            </a:r>
          </a:p>
        </p:txBody>
      </p:sp>
    </p:spTree>
    <p:extLst>
      <p:ext uri="{BB962C8B-B14F-4D97-AF65-F5344CB8AC3E}">
        <p14:creationId xmlns:p14="http://schemas.microsoft.com/office/powerpoint/2010/main" val="330562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and When. Open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3816245"/>
          </a:xfrm>
        </p:spPr>
        <p:txBody>
          <a:bodyPr/>
          <a:lstStyle/>
          <a:p>
            <a:r>
              <a:rPr lang="en-GB" sz="2000" dirty="0" smtClean="0"/>
              <a:t>Beam 24/7 on </a:t>
            </a:r>
            <a:r>
              <a:rPr lang="en-GB" sz="2000" dirty="0" smtClean="0"/>
              <a:t>LINAC4 </a:t>
            </a:r>
            <a:r>
              <a:rPr lang="en-GB" sz="2000" dirty="0" smtClean="0"/>
              <a:t>main dump</a:t>
            </a:r>
          </a:p>
          <a:p>
            <a:pPr lvl="1"/>
            <a:r>
              <a:rPr lang="en-GB" sz="1800" dirty="0" smtClean="0"/>
              <a:t>No standby service outside normal working hours </a:t>
            </a:r>
            <a:r>
              <a:rPr lang="en-GB" sz="1800" dirty="0" smtClean="0">
                <a:sym typeface="Wingdings" panose="05000000000000000000" pitchFamily="2" charset="2"/>
              </a:rPr>
              <a:t> adapt </a:t>
            </a:r>
            <a:r>
              <a:rPr lang="en-GB" sz="1800" dirty="0" smtClean="0">
                <a:sym typeface="Wingdings" panose="05000000000000000000" pitchFamily="2" charset="2"/>
              </a:rPr>
              <a:t>statistics</a:t>
            </a: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Weekends ? Specialists ?</a:t>
            </a:r>
            <a:endParaRPr lang="en-GB" sz="1800" dirty="0" smtClean="0"/>
          </a:p>
          <a:p>
            <a:r>
              <a:rPr lang="en-GB" sz="2000" dirty="0" smtClean="0"/>
              <a:t>2017 &amp; 2018</a:t>
            </a:r>
          </a:p>
          <a:p>
            <a:pPr lvl="1"/>
            <a:r>
              <a:rPr lang="en-GB" sz="1800" dirty="0" smtClean="0"/>
              <a:t>Expect need several weeks before RR to determine beam parameters. Run different cycles for different users interleaved</a:t>
            </a:r>
          </a:p>
          <a:p>
            <a:pPr lvl="1"/>
            <a:r>
              <a:rPr lang="en-GB" sz="1800" dirty="0" smtClean="0"/>
              <a:t>Interleaved </a:t>
            </a:r>
            <a:r>
              <a:rPr lang="en-GB" sz="1800" dirty="0" smtClean="0"/>
              <a:t>with periods for repair and modifications </a:t>
            </a:r>
          </a:p>
          <a:p>
            <a:pPr lvl="1"/>
            <a:r>
              <a:rPr lang="en-GB" sz="1800" dirty="0" smtClean="0"/>
              <a:t>Expect will extend the RR to 2018 (several months)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LINAC4 RR,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ESS meeting @ CERN 12/01/2017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01" y="4394199"/>
            <a:ext cx="8728997" cy="147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74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530" y="403225"/>
            <a:ext cx="8229600" cy="523875"/>
          </a:xfrm>
        </p:spPr>
        <p:txBody>
          <a:bodyPr/>
          <a:lstStyle/>
          <a:p>
            <a:r>
              <a:rPr lang="en-GB" dirty="0" smtClean="0"/>
              <a:t>Synchronise </a:t>
            </a:r>
            <a:r>
              <a:rPr lang="en-GB" dirty="0"/>
              <a:t>with Technical Stops of the accelerator complex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LINAC4 RR,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ESS meeting @ CERN 12/01/2017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20" y="1340710"/>
            <a:ext cx="5568533" cy="507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36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96735"/>
            <a:ext cx="8229600" cy="523875"/>
          </a:xfrm>
        </p:spPr>
        <p:txBody>
          <a:bodyPr/>
          <a:lstStyle/>
          <a:p>
            <a:r>
              <a:rPr lang="en-GB" dirty="0" smtClean="0"/>
              <a:t>Discussion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Standby intervention nights and weekends</a:t>
            </a:r>
          </a:p>
          <a:p>
            <a:r>
              <a:rPr lang="en-GB" sz="2000" dirty="0" smtClean="0"/>
              <a:t>Fault tracking via logbook and Accelerator Fault Tracking </a:t>
            </a:r>
            <a:r>
              <a:rPr lang="en-GB" sz="2000" dirty="0" smtClean="0"/>
              <a:t>Tools</a:t>
            </a:r>
          </a:p>
          <a:p>
            <a:r>
              <a:rPr lang="en-GB" sz="2000" dirty="0" smtClean="0"/>
              <a:t>Training </a:t>
            </a:r>
            <a:r>
              <a:rPr lang="en-GB" sz="2000" dirty="0"/>
              <a:t>of </a:t>
            </a:r>
            <a:r>
              <a:rPr lang="en-GB" sz="2000" dirty="0" smtClean="0"/>
              <a:t>operators</a:t>
            </a:r>
            <a:endParaRPr lang="en-GB" sz="2000" dirty="0" smtClean="0"/>
          </a:p>
          <a:p>
            <a:r>
              <a:rPr lang="en-GB" sz="2000" dirty="0" smtClean="0"/>
              <a:t>Development of Controls Tools for </a:t>
            </a:r>
            <a:r>
              <a:rPr lang="en-GB" sz="2000" dirty="0" smtClean="0"/>
              <a:t>Operators. </a:t>
            </a:r>
          </a:p>
          <a:p>
            <a:r>
              <a:rPr lang="en-GB" sz="2000" dirty="0" smtClean="0"/>
              <a:t>Standard beam parameters for operation</a:t>
            </a:r>
          </a:p>
          <a:p>
            <a:pPr lvl="1"/>
            <a:r>
              <a:rPr lang="en-GB" sz="1800" dirty="0" smtClean="0"/>
              <a:t>Different for different periods</a:t>
            </a:r>
          </a:p>
          <a:p>
            <a:pPr lvl="1"/>
            <a:r>
              <a:rPr lang="en-GB" sz="1800" dirty="0" smtClean="0"/>
              <a:t>Different cycles for different future clients simultaneously</a:t>
            </a:r>
          </a:p>
          <a:p>
            <a:r>
              <a:rPr lang="en-GB" sz="2000" dirty="0" smtClean="0"/>
              <a:t>Regular measurements of these parameters: how often, how and what to do with it</a:t>
            </a:r>
          </a:p>
          <a:p>
            <a:r>
              <a:rPr lang="en-GB" sz="2000" dirty="0" smtClean="0"/>
              <a:t>How much time do the RF experts need to do the regulations and debugging before we have stable operation ?</a:t>
            </a:r>
          </a:p>
          <a:p>
            <a:pPr lvl="1"/>
            <a:r>
              <a:rPr lang="en-GB" sz="1600" dirty="0" smtClean="0"/>
              <a:t>Debugging ≠ </a:t>
            </a:r>
            <a:r>
              <a:rPr lang="en-GB" sz="1600" smtClean="0"/>
              <a:t>Reliability Running</a:t>
            </a:r>
            <a:endParaRPr lang="en-GB" sz="1600" dirty="0" smtClean="0"/>
          </a:p>
          <a:p>
            <a:endParaRPr lang="en-GB" sz="20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LINAC4 RR,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ESS meeting @ CERN 12/01/2017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655318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80809</TotalTime>
  <Words>316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Times New Roman</vt:lpstr>
      <vt:lpstr>Wingdings</vt:lpstr>
      <vt:lpstr>Pixel</vt:lpstr>
      <vt:lpstr>LINAC4 Reliability Run  ESS – CERN meeting 12/01/2017</vt:lpstr>
      <vt:lpstr>LINAC4 Reliability Run</vt:lpstr>
      <vt:lpstr>How and When. Open Questions</vt:lpstr>
      <vt:lpstr>Synchronise with Technical Stops of the accelerator complex</vt:lpstr>
      <vt:lpstr>Discussion Points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Jan Uythoven</cp:lastModifiedBy>
  <cp:revision>4209</cp:revision>
  <cp:lastPrinted>2013-03-06T10:39:49Z</cp:lastPrinted>
  <dcterms:created xsi:type="dcterms:W3CDTF">2010-07-26T05:43:59Z</dcterms:created>
  <dcterms:modified xsi:type="dcterms:W3CDTF">2017-01-11T16:47:52Z</dcterms:modified>
</cp:coreProperties>
</file>