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7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6" r:id="rId19"/>
    <p:sldId id="274" r:id="rId20"/>
    <p:sldId id="275"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498" y="138"/>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93706463"/>
      </p:ext>
    </p:extLst>
  </p:cSld>
  <p:clrMap bg1="lt1" tx1="dk1" bg2="lt2" tx2="dk2" accent1="accent1" accent2="accent2" accent3="accent3" accent4="accent4" accent5="accent5" accent6="accent6" hlink="hlink" folHlink="folHlink"/>
  <p:notesStyle>
    <a:lvl1pPr defTabSz="457200" latinLnBrk="0">
      <a:lnSpc>
        <a:spcPct val="125000"/>
      </a:lnSpc>
      <a:defRPr sz="3200">
        <a:latin typeface="Avenir Roman"/>
        <a:ea typeface="Avenir Roman"/>
        <a:cs typeface="Avenir Roman"/>
        <a:sym typeface="Avenir Roman"/>
      </a:defRPr>
    </a:lvl1pPr>
    <a:lvl2pPr indent="228600" defTabSz="457200" latinLnBrk="0">
      <a:lnSpc>
        <a:spcPct val="125000"/>
      </a:lnSpc>
      <a:defRPr sz="3200">
        <a:latin typeface="Avenir Roman"/>
        <a:ea typeface="Avenir Roman"/>
        <a:cs typeface="Avenir Roman"/>
        <a:sym typeface="Avenir Roman"/>
      </a:defRPr>
    </a:lvl2pPr>
    <a:lvl3pPr indent="457200" defTabSz="457200" latinLnBrk="0">
      <a:lnSpc>
        <a:spcPct val="125000"/>
      </a:lnSpc>
      <a:defRPr sz="3200">
        <a:latin typeface="Avenir Roman"/>
        <a:ea typeface="Avenir Roman"/>
        <a:cs typeface="Avenir Roman"/>
        <a:sym typeface="Avenir Roman"/>
      </a:defRPr>
    </a:lvl3pPr>
    <a:lvl4pPr indent="685800" defTabSz="457200" latinLnBrk="0">
      <a:lnSpc>
        <a:spcPct val="125000"/>
      </a:lnSpc>
      <a:defRPr sz="3200">
        <a:latin typeface="Avenir Roman"/>
        <a:ea typeface="Avenir Roman"/>
        <a:cs typeface="Avenir Roman"/>
        <a:sym typeface="Avenir Roman"/>
      </a:defRPr>
    </a:lvl4pPr>
    <a:lvl5pPr indent="914400" defTabSz="457200" latinLnBrk="0">
      <a:lnSpc>
        <a:spcPct val="125000"/>
      </a:lnSpc>
      <a:defRPr sz="3200">
        <a:latin typeface="Avenir Roman"/>
        <a:ea typeface="Avenir Roman"/>
        <a:cs typeface="Avenir Roman"/>
        <a:sym typeface="Avenir Roman"/>
      </a:defRPr>
    </a:lvl5pPr>
    <a:lvl6pPr indent="1143000" defTabSz="457200" latinLnBrk="0">
      <a:lnSpc>
        <a:spcPct val="125000"/>
      </a:lnSpc>
      <a:defRPr sz="3200">
        <a:latin typeface="Avenir Roman"/>
        <a:ea typeface="Avenir Roman"/>
        <a:cs typeface="Avenir Roman"/>
        <a:sym typeface="Avenir Roman"/>
      </a:defRPr>
    </a:lvl6pPr>
    <a:lvl7pPr indent="1371600" defTabSz="457200" latinLnBrk="0">
      <a:lnSpc>
        <a:spcPct val="125000"/>
      </a:lnSpc>
      <a:defRPr sz="3200">
        <a:latin typeface="Avenir Roman"/>
        <a:ea typeface="Avenir Roman"/>
        <a:cs typeface="Avenir Roman"/>
        <a:sym typeface="Avenir Roman"/>
      </a:defRPr>
    </a:lvl7pPr>
    <a:lvl8pPr indent="1600200" defTabSz="457200" latinLnBrk="0">
      <a:lnSpc>
        <a:spcPct val="125000"/>
      </a:lnSpc>
      <a:defRPr sz="3200">
        <a:latin typeface="Avenir Roman"/>
        <a:ea typeface="Avenir Roman"/>
        <a:cs typeface="Avenir Roman"/>
        <a:sym typeface="Avenir Roman"/>
      </a:defRPr>
    </a:lvl8pPr>
    <a:lvl9pPr indent="1828800" defTabSz="457200" latinLnBrk="0">
      <a:lnSpc>
        <a:spcPct val="125000"/>
      </a:lnSpc>
      <a:defRPr sz="32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Title Text</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0432"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Title Text</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3200"/>
              </a:spcBef>
              <a:defRPr sz="3800"/>
            </a:lvl1pPr>
            <a:lvl2pPr marL="808264" indent="-465364">
              <a:spcBef>
                <a:spcPts val="3200"/>
              </a:spcBef>
              <a:defRPr sz="3800"/>
            </a:lvl2pPr>
            <a:lvl3pPr marL="1151164" indent="-465364">
              <a:spcBef>
                <a:spcPts val="3200"/>
              </a:spcBef>
              <a:defRPr sz="3800"/>
            </a:lvl3pPr>
            <a:lvl4pPr marL="1494064" indent="-465364">
              <a:spcBef>
                <a:spcPts val="3200"/>
              </a:spcBef>
              <a:defRPr sz="3800"/>
            </a:lvl4pPr>
            <a:lvl5pPr marL="1836964" indent="-465364">
              <a:spcBef>
                <a:spcPts val="32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half" idx="13"/>
          </p:nvPr>
        </p:nvSpPr>
        <p:spPr>
          <a:xfrm>
            <a:off x="4387453" y="1250156"/>
            <a:ext cx="7500938" cy="11215688"/>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495609" y="7161609"/>
            <a:ext cx="7500938" cy="5304235"/>
          </a:xfrm>
          <a:prstGeom prst="rect">
            <a:avLst/>
          </a:prstGeom>
        </p:spPr>
        <p:txBody>
          <a:bodyPr lIns="91439" tIns="45719" rIns="91439" bIns="45719" anchor="t">
            <a:noAutofit/>
          </a:bodyPr>
          <a:lstStyle/>
          <a:p>
            <a:endParaRPr/>
          </a:p>
        </p:txBody>
      </p:sp>
      <p:sp>
        <p:nvSpPr>
          <p:cNvPr id="85" name="Shape 85"/>
          <p:cNvSpPr>
            <a:spLocks noGrp="1"/>
          </p:cNvSpPr>
          <p:nvPr>
            <p:ph type="pic" sz="quarter" idx="15"/>
          </p:nvPr>
        </p:nvSpPr>
        <p:spPr>
          <a:xfrm>
            <a:off x="12504353" y="1250156"/>
            <a:ext cx="7500939" cy="5304235"/>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Title Text</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hyperlink" Target="mailto:carmen.leuschel@tu-dresden.de"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mailto:kristin.walter@tu-dresden.de?subject="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pPr defTabSz="578358">
              <a:defRPr sz="11088"/>
            </a:pPr>
            <a:r>
              <a:rPr dirty="0" err="1" smtClean="0"/>
              <a:t>Reisekostenabrechung</a:t>
            </a:r>
            <a:endParaRPr dirty="0"/>
          </a:p>
        </p:txBody>
      </p:sp>
      <p:sp>
        <p:nvSpPr>
          <p:cNvPr id="120" name="Shape 120"/>
          <p:cNvSpPr>
            <a:spLocks noGrp="1"/>
          </p:cNvSpPr>
          <p:nvPr>
            <p:ph type="subTitle" sz="quarter" idx="1"/>
          </p:nvPr>
        </p:nvSpPr>
        <p:spPr>
          <a:prstGeom prst="rect">
            <a:avLst/>
          </a:prstGeom>
        </p:spPr>
        <p:txBody>
          <a:bodyPr/>
          <a:lstStyle/>
          <a:p>
            <a:endParaRPr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 name="pasted-image.png"/>
          <p:cNvPicPr>
            <a:picLocks noGrp="1" noChangeAspect="1"/>
          </p:cNvPicPr>
          <p:nvPr>
            <p:ph type="pic" idx="13"/>
          </p:nvPr>
        </p:nvPicPr>
        <p:blipFill>
          <a:blip r:embed="rId2">
            <a:extLst/>
          </a:blip>
          <a:srcRect l="628" t="2326" r="628" b="44741"/>
          <a:stretch>
            <a:fillRect/>
          </a:stretch>
        </p:blipFill>
        <p:spPr>
          <a:xfrm>
            <a:off x="266700" y="4996656"/>
            <a:ext cx="23850600" cy="3722501"/>
          </a:xfrm>
          <a:prstGeom prst="rect">
            <a:avLst/>
          </a:prstGeom>
        </p:spPr>
      </p:pic>
      <p:sp>
        <p:nvSpPr>
          <p:cNvPr id="222" name="Shape 222"/>
          <p:cNvSpPr/>
          <p:nvPr/>
        </p:nvSpPr>
        <p:spPr>
          <a:xfrm rot="20520000">
            <a:off x="4263551" y="5631704"/>
            <a:ext cx="158569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smtClean="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1" nodeType="clickEffect">
                                  <p:stCondLst>
                                    <p:cond delay="0"/>
                                  </p:stCondLst>
                                  <p:childTnLst>
                                    <p:set>
                                      <p:cBhvr>
                                        <p:cTn id="6" dur="indefinite" fill="hold"/>
                                        <p:tgtEl>
                                          <p:spTgt spid="221"/>
                                        </p:tgtEl>
                                        <p:attrNameLst>
                                          <p:attrName>style.opacity</p:attrName>
                                        </p:attrNameLst>
                                      </p:cBhvr>
                                      <p:to>
                                        <p:strVal val="0.20"/>
                                      </p:to>
                                    </p:set>
                                    <p:animEffect filter="image" prLst="opacity: 0.20; ">
                                      <p:cBhvr>
                                        <p:cTn id="7" dur="indefinite" fill="hold"/>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1" animBg="1" advAuto="0"/>
      <p:bldP spid="222" grpId="2"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pasted-image.png"/>
          <p:cNvPicPr>
            <a:picLocks noGrp="1" noChangeAspect="1"/>
          </p:cNvPicPr>
          <p:nvPr>
            <p:ph type="pic" idx="13"/>
          </p:nvPr>
        </p:nvPicPr>
        <p:blipFill>
          <a:blip r:embed="rId2">
            <a:extLst/>
          </a:blip>
          <a:srcRect l="628" t="54742" r="628"/>
          <a:stretch>
            <a:fillRect/>
          </a:stretch>
        </p:blipFill>
        <p:spPr>
          <a:xfrm>
            <a:off x="266700" y="5266729"/>
            <a:ext cx="23850600" cy="3182738"/>
          </a:xfrm>
          <a:prstGeom prst="rect">
            <a:avLst/>
          </a:prstGeom>
        </p:spPr>
      </p:pic>
      <p:sp>
        <p:nvSpPr>
          <p:cNvPr id="225" name="Shape 225"/>
          <p:cNvSpPr>
            <a:spLocks noGrp="1"/>
          </p:cNvSpPr>
          <p:nvPr>
            <p:ph type="body" sz="quarter" idx="4294967295"/>
          </p:nvPr>
        </p:nvSpPr>
        <p:spPr>
          <a:xfrm>
            <a:off x="331849" y="4203808"/>
            <a:ext cx="10627431" cy="1061182"/>
          </a:xfrm>
          <a:prstGeom prst="rect">
            <a:avLst/>
          </a:prstGeom>
        </p:spPr>
        <p:txBody>
          <a:bodyPr/>
          <a:lstStyle>
            <a:lvl1pPr marL="0" indent="0">
              <a:buSzTx/>
              <a:buNone/>
            </a:lvl1pPr>
          </a:lstStyle>
          <a:p>
            <a:r>
              <a:t>Gegebenenfalls bei Mitnahme</a:t>
            </a:r>
          </a:p>
        </p:txBody>
      </p:sp>
      <p:sp>
        <p:nvSpPr>
          <p:cNvPr id="226" name="Shape 226"/>
          <p:cNvSpPr/>
          <p:nvPr/>
        </p:nvSpPr>
        <p:spPr>
          <a:xfrm>
            <a:off x="18201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t>
            </a:r>
          </a:p>
        </p:txBody>
      </p:sp>
      <p:sp>
        <p:nvSpPr>
          <p:cNvPr id="227" name="Shape 227"/>
          <p:cNvSpPr/>
          <p:nvPr/>
        </p:nvSpPr>
        <p:spPr>
          <a:xfrm>
            <a:off x="93893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MUSTERSCHULE</a:t>
            </a:r>
          </a:p>
        </p:txBody>
      </p:sp>
      <p:sp>
        <p:nvSpPr>
          <p:cNvPr id="228" name="Shape 228"/>
          <p:cNvSpPr/>
          <p:nvPr/>
        </p:nvSpPr>
        <p:spPr>
          <a:xfrm>
            <a:off x="144947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229" name="Shape 229"/>
          <p:cNvSpPr/>
          <p:nvPr/>
        </p:nvSpPr>
        <p:spPr>
          <a:xfrm>
            <a:off x="179491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230" name="Shape 230"/>
          <p:cNvSpPr/>
          <p:nvPr/>
        </p:nvSpPr>
        <p:spPr>
          <a:xfrm>
            <a:off x="21062597" y="65452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1" name="Shape 231"/>
          <p:cNvSpPr/>
          <p:nvPr/>
        </p:nvSpPr>
        <p:spPr>
          <a:xfrm rot="20520000">
            <a:off x="16093528" y="85719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2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2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5" nodeType="clickEffect">
                                  <p:stCondLst>
                                    <p:cond delay="0"/>
                                  </p:stCondLst>
                                  <p:iterate>
                                    <p:tmAbs val="0"/>
                                  </p:iterate>
                                  <p:childTnLst>
                                    <p:set>
                                      <p:cBhvr>
                                        <p:cTn id="22" fill="hold"/>
                                        <p:tgtEl>
                                          <p:spTgt spid="2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6" nodeType="clickEffect">
                                  <p:stCondLst>
                                    <p:cond delay="0"/>
                                  </p:stCondLst>
                                  <p:iterate>
                                    <p:tmAbs val="0"/>
                                  </p:iterate>
                                  <p:childTnLst>
                                    <p:set>
                                      <p:cBhvr>
                                        <p:cTn id="26" fill="hold"/>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1" animBg="1" advAuto="0"/>
      <p:bldP spid="227" grpId="2" animBg="1" advAuto="0"/>
      <p:bldP spid="228" grpId="3" animBg="1" advAuto="0"/>
      <p:bldP spid="229" grpId="4" animBg="1" advAuto="0"/>
      <p:bldP spid="230" grpId="5" animBg="1" advAuto="0"/>
      <p:bldP spid="231" grpId="6"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pasted-image.png"/>
          <p:cNvPicPr>
            <a:picLocks noGrp="1" noChangeAspect="1"/>
          </p:cNvPicPr>
          <p:nvPr>
            <p:ph type="pic" idx="13"/>
          </p:nvPr>
        </p:nvPicPr>
        <p:blipFill>
          <a:blip r:embed="rId2">
            <a:extLst/>
          </a:blip>
          <a:srcRect t="4934" b="13136"/>
          <a:stretch>
            <a:fillRect/>
          </a:stretch>
        </p:blipFill>
        <p:spPr>
          <a:xfrm>
            <a:off x="266700" y="6030515"/>
            <a:ext cx="23850601" cy="1655166"/>
          </a:xfrm>
          <a:prstGeom prst="rect">
            <a:avLst/>
          </a:prstGeom>
        </p:spPr>
      </p:pic>
      <p:sp>
        <p:nvSpPr>
          <p:cNvPr id="234" name="Shape 234"/>
          <p:cNvSpPr/>
          <p:nvPr/>
        </p:nvSpPr>
        <p:spPr>
          <a:xfrm>
            <a:off x="1961797" y="63928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5" name="Shape 235"/>
          <p:cNvSpPr/>
          <p:nvPr/>
        </p:nvSpPr>
        <p:spPr>
          <a:xfrm rot="20520000">
            <a:off x="16416148" y="77083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animBg="1" advAuto="0"/>
      <p:bldP spid="235" grpId="2"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asted-image.png"/>
          <p:cNvPicPr>
            <a:picLocks noGrp="1" noChangeAspect="1"/>
          </p:cNvPicPr>
          <p:nvPr>
            <p:ph type="pic" idx="13"/>
          </p:nvPr>
        </p:nvPicPr>
        <p:blipFill>
          <a:blip r:embed="rId2">
            <a:extLst/>
          </a:blip>
          <a:srcRect t="5082" b="5082"/>
          <a:stretch>
            <a:fillRect/>
          </a:stretch>
        </p:blipFill>
        <p:spPr>
          <a:xfrm>
            <a:off x="266700" y="5776118"/>
            <a:ext cx="23850601" cy="2163910"/>
          </a:xfrm>
          <a:prstGeom prst="rect">
            <a:avLst/>
          </a:prstGeom>
        </p:spPr>
      </p:pic>
      <p:sp>
        <p:nvSpPr>
          <p:cNvPr id="238" name="Shape 238"/>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smtClean="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1" nodeType="clickEffect">
                                  <p:stCondLst>
                                    <p:cond delay="0"/>
                                  </p:stCondLst>
                                  <p:childTnLst>
                                    <p:set>
                                      <p:cBhvr>
                                        <p:cTn id="6" dur="indefinite" fill="hold"/>
                                        <p:tgtEl>
                                          <p:spTgt spid="237"/>
                                        </p:tgtEl>
                                        <p:attrNameLst>
                                          <p:attrName>style.opacity</p:attrName>
                                        </p:attrNameLst>
                                      </p:cBhvr>
                                      <p:to>
                                        <p:strVal val="0.20"/>
                                      </p:to>
                                    </p:set>
                                    <p:animEffect filter="image" prLst="opacity: 0.20; ">
                                      <p:cBhvr>
                                        <p:cTn id="7" dur="indefinite" fill="hold"/>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1" animBg="1" advAuto="0"/>
      <p:bldP spid="238"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pasted-image.png"/>
          <p:cNvPicPr>
            <a:picLocks noGrp="1" noChangeAspect="1"/>
          </p:cNvPicPr>
          <p:nvPr>
            <p:ph type="pic" idx="13"/>
          </p:nvPr>
        </p:nvPicPr>
        <p:blipFill>
          <a:blip r:embed="rId2">
            <a:extLst/>
          </a:blip>
          <a:srcRect t="4885" b="4885"/>
          <a:stretch>
            <a:fillRect/>
          </a:stretch>
        </p:blipFill>
        <p:spPr>
          <a:xfrm>
            <a:off x="266700" y="5346302"/>
            <a:ext cx="23850600" cy="3023208"/>
          </a:xfrm>
          <a:prstGeom prst="rect">
            <a:avLst/>
          </a:prstGeom>
        </p:spPr>
      </p:pic>
      <p:sp>
        <p:nvSpPr>
          <p:cNvPr id="241" name="Shape 241"/>
          <p:cNvSpPr>
            <a:spLocks noGrp="1"/>
          </p:cNvSpPr>
          <p:nvPr>
            <p:ph type="body" sz="quarter" idx="4294967295"/>
          </p:nvPr>
        </p:nvSpPr>
        <p:spPr>
          <a:xfrm>
            <a:off x="331849" y="4241908"/>
            <a:ext cx="10627431" cy="1061182"/>
          </a:xfrm>
          <a:prstGeom prst="rect">
            <a:avLst/>
          </a:prstGeom>
        </p:spPr>
        <p:txBody>
          <a:bodyPr/>
          <a:lstStyle>
            <a:lvl1pPr marL="0" indent="0">
              <a:buSzTx/>
              <a:buNone/>
            </a:lvl1pPr>
          </a:lstStyle>
          <a:p>
            <a:r>
              <a:t>Gegebenenfalls bei Nebenkosten</a:t>
            </a:r>
          </a:p>
        </p:txBody>
      </p:sp>
      <p:sp>
        <p:nvSpPr>
          <p:cNvPr id="242" name="Shape 242"/>
          <p:cNvSpPr/>
          <p:nvPr/>
        </p:nvSpPr>
        <p:spPr>
          <a:xfrm>
            <a:off x="1820130" y="70977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ERLÄUTERUNG</a:t>
            </a:r>
          </a:p>
        </p:txBody>
      </p:sp>
      <p:sp>
        <p:nvSpPr>
          <p:cNvPr id="243" name="Shape 243"/>
          <p:cNvSpPr/>
          <p:nvPr/>
        </p:nvSpPr>
        <p:spPr>
          <a:xfrm rot="20520000">
            <a:off x="15839528" y="77337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1" animBg="1" advAuto="0"/>
      <p:bldP spid="243" grpId="2"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pasted-image.png"/>
          <p:cNvPicPr>
            <a:picLocks noGrp="1" noChangeAspect="1"/>
          </p:cNvPicPr>
          <p:nvPr>
            <p:ph type="pic" idx="13"/>
          </p:nvPr>
        </p:nvPicPr>
        <p:blipFill>
          <a:blip r:embed="rId2">
            <a:extLst/>
          </a:blip>
          <a:srcRect t="2620" b="62417"/>
          <a:stretch>
            <a:fillRect/>
          </a:stretch>
        </p:blipFill>
        <p:spPr>
          <a:xfrm>
            <a:off x="266700" y="5623123"/>
            <a:ext cx="23850600" cy="2469674"/>
          </a:xfrm>
          <a:prstGeom prst="rect">
            <a:avLst/>
          </a:prstGeom>
        </p:spPr>
      </p:pic>
      <p:sp>
        <p:nvSpPr>
          <p:cNvPr id="246" name="Shape 246"/>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smtClean="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1" nodeType="clickEffect">
                                  <p:stCondLst>
                                    <p:cond delay="0"/>
                                  </p:stCondLst>
                                  <p:childTnLst>
                                    <p:set>
                                      <p:cBhvr>
                                        <p:cTn id="6" dur="indefinite" fill="hold"/>
                                        <p:tgtEl>
                                          <p:spTgt spid="245"/>
                                        </p:tgtEl>
                                        <p:attrNameLst>
                                          <p:attrName>style.opacity</p:attrName>
                                        </p:attrNameLst>
                                      </p:cBhvr>
                                      <p:to>
                                        <p:strVal val="0.20"/>
                                      </p:to>
                                    </p:set>
                                    <p:animEffect filter="image" prLst="opacity: 0.20; ">
                                      <p:cBhvr>
                                        <p:cTn id="7" dur="indefinite" fill="hold"/>
                                        <p:tgtEl>
                                          <p:spTgt spid="2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1" animBg="1" advAuto="0"/>
      <p:bldP spid="246" grpId="2"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pasted-image.png"/>
          <p:cNvPicPr>
            <a:picLocks noGrp="1" noChangeAspect="1"/>
          </p:cNvPicPr>
          <p:nvPr>
            <p:ph type="pic" idx="13"/>
          </p:nvPr>
        </p:nvPicPr>
        <p:blipFill>
          <a:blip r:embed="rId2">
            <a:extLst/>
          </a:blip>
          <a:srcRect t="36784"/>
          <a:stretch>
            <a:fillRect/>
          </a:stretch>
        </p:blipFill>
        <p:spPr>
          <a:xfrm>
            <a:off x="266700" y="4625181"/>
            <a:ext cx="23850601" cy="4465491"/>
          </a:xfrm>
          <a:prstGeom prst="rect">
            <a:avLst/>
          </a:prstGeom>
        </p:spPr>
      </p:pic>
      <p:sp>
        <p:nvSpPr>
          <p:cNvPr id="249" name="Shape 249"/>
          <p:cNvSpPr/>
          <p:nvPr/>
        </p:nvSpPr>
        <p:spPr>
          <a:xfrm>
            <a:off x="12725034" y="6998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50" name="Shape 250"/>
          <p:cNvSpPr/>
          <p:nvPr/>
        </p:nvSpPr>
        <p:spPr>
          <a:xfrm>
            <a:off x="18172044" y="6998630"/>
            <a:ext cx="541313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UNTERSCHREIBEN!!!!!!</a:t>
            </a:r>
          </a:p>
        </p:txBody>
      </p:sp>
      <p:sp>
        <p:nvSpPr>
          <p:cNvPr id="251" name="Shape 251"/>
          <p:cNvSpPr/>
          <p:nvPr/>
        </p:nvSpPr>
        <p:spPr>
          <a:xfrm rot="20520000">
            <a:off x="18240860" y="9367304"/>
            <a:ext cx="6054541" cy="1683152"/>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p>
            <a:pPr>
              <a:defRPr>
                <a:solidFill>
                  <a:srgbClr val="FF2600"/>
                </a:solidFill>
              </a:defRPr>
            </a:pPr>
            <a:r>
              <a:rPr lang="de-DE" dirty="0" smtClean="0"/>
              <a:t>Ansonsten wird kein </a:t>
            </a:r>
          </a:p>
          <a:p>
            <a:pPr>
              <a:defRPr>
                <a:solidFill>
                  <a:srgbClr val="FF2600"/>
                </a:solidFill>
              </a:defRPr>
            </a:pPr>
            <a:r>
              <a:rPr lang="de-DE" dirty="0" smtClean="0"/>
              <a:t>Geld erstattet!</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1" animBg="1" advAuto="0"/>
      <p:bldP spid="250" grpId="2" animBg="1" advAuto="0"/>
      <p:bldP spid="251" grpId="3"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lang="de-DE" dirty="0" smtClean="0"/>
              <a:t>Wichtig</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92500" lnSpcReduction="20000"/>
          </a:bodyPr>
          <a:lstStyle/>
          <a:p>
            <a:r>
              <a:rPr lang="de-DE" dirty="0"/>
              <a:t>Es werden max. 200,-€ Reisekosten erstattet</a:t>
            </a:r>
          </a:p>
          <a:p>
            <a:pPr lvl="0"/>
            <a:r>
              <a:rPr lang="de-DE" dirty="0" smtClean="0"/>
              <a:t>Bitte nichts zusammenrechnen oder rausrechnen, wenn Reisekosten den Betrag überschreiten</a:t>
            </a:r>
          </a:p>
          <a:p>
            <a:pPr lvl="0"/>
            <a:r>
              <a:rPr lang="de-DE" dirty="0" smtClean="0"/>
              <a:t>Reisekosten lediglich an der richtigen Stelle eintragen</a:t>
            </a:r>
          </a:p>
          <a:p>
            <a:pPr lvl="0"/>
            <a:r>
              <a:rPr lang="de-DE" dirty="0" smtClean="0"/>
              <a:t>Bitte alle Belege im Original aufbewahren (auch Boardingpass)</a:t>
            </a:r>
          </a:p>
          <a:p>
            <a:pPr lvl="0"/>
            <a:r>
              <a:rPr lang="de-DE" smtClean="0"/>
              <a:t>FORMULAR DUPLEX DRUCKEN</a:t>
            </a:r>
            <a:endParaRPr lang="de-DE" dirty="0" smtClean="0"/>
          </a:p>
          <a:p>
            <a:pPr lvl="0"/>
            <a:r>
              <a:rPr lang="de-DE" dirty="0" smtClean="0"/>
              <a:t>BLAU UNTERSCHREIBEN</a:t>
            </a:r>
          </a:p>
          <a:p>
            <a:r>
              <a:rPr lang="de-DE" dirty="0" smtClean="0"/>
              <a:t>Im Zweifel bitte einfach noch mal bei uns nachfragen: </a:t>
            </a:r>
            <a:r>
              <a:rPr lang="de-DE" dirty="0" smtClean="0">
                <a:hlinkClick r:id="rId2"/>
              </a:rPr>
              <a:t>anne.feuerhack@tu-dresden.de</a:t>
            </a:r>
            <a:r>
              <a:rPr lang="de-DE" dirty="0" smtClean="0"/>
              <a:t> </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1"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1"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1"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1"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1"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1"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1" build="p" bldLvl="5"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dirty="0" err="1" smtClean="0"/>
              <a:t>ToDo</a:t>
            </a:r>
            <a:r>
              <a:rPr lang="de-DE" dirty="0" smtClean="0"/>
              <a:t>'s</a:t>
            </a:r>
            <a:r>
              <a:rPr dirty="0" smtClean="0"/>
              <a:t> </a:t>
            </a:r>
            <a:r>
              <a:rPr dirty="0" err="1"/>
              <a:t>Checkliste</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85000" lnSpcReduction="20000"/>
          </a:bodyPr>
          <a:lstStyle/>
          <a:p>
            <a:pPr lvl="0"/>
            <a:r>
              <a:rPr lang="de-DE" dirty="0" smtClean="0"/>
              <a:t>Folgende Unterlagen im Original einreichen (Quittungen o.ä. bitte auf A4-Blatt aufkleben)</a:t>
            </a:r>
          </a:p>
          <a:p>
            <a:pPr lvl="4">
              <a:buFont typeface="Symbol" panose="05050102010706020507" pitchFamily="18" charset="2"/>
              <a:buChar char="-"/>
            </a:pPr>
            <a:r>
              <a:rPr lang="de-DE" dirty="0"/>
              <a:t>Original-Tickets von </a:t>
            </a:r>
            <a:r>
              <a:rPr lang="de-DE" dirty="0" smtClean="0"/>
              <a:t>Flug, Bahnfahrt </a:t>
            </a:r>
            <a:r>
              <a:rPr lang="de-DE" dirty="0" err="1" smtClean="0"/>
              <a:t>u.ä.</a:t>
            </a:r>
            <a:r>
              <a:rPr lang="de-DE" dirty="0" smtClean="0"/>
              <a:t> </a:t>
            </a:r>
            <a:r>
              <a:rPr lang="de-DE" b="1" dirty="0" smtClean="0"/>
              <a:t>und</a:t>
            </a:r>
          </a:p>
          <a:p>
            <a:pPr lvl="4">
              <a:buFont typeface="Symbol" panose="05050102010706020507" pitchFamily="18" charset="2"/>
              <a:buChar char="-"/>
            </a:pPr>
            <a:r>
              <a:rPr lang="de-DE" dirty="0" smtClean="0"/>
              <a:t>Original Rechnung </a:t>
            </a:r>
            <a:r>
              <a:rPr lang="de-DE" dirty="0"/>
              <a:t>mit </a:t>
            </a:r>
            <a:r>
              <a:rPr lang="de-DE" dirty="0" smtClean="0"/>
              <a:t>Ticketpreis </a:t>
            </a:r>
            <a:r>
              <a:rPr lang="de-DE" b="1" dirty="0" smtClean="0"/>
              <a:t>und</a:t>
            </a:r>
            <a:endParaRPr lang="de-DE" b="1" dirty="0"/>
          </a:p>
          <a:p>
            <a:pPr lvl="4">
              <a:buFont typeface="Symbol" panose="05050102010706020507" pitchFamily="18" charset="2"/>
              <a:buChar char="-"/>
            </a:pPr>
            <a:r>
              <a:rPr lang="de-DE" dirty="0"/>
              <a:t>Kontoauszug über Bezahlung </a:t>
            </a:r>
            <a:r>
              <a:rPr lang="de-DE" b="1" dirty="0" smtClean="0"/>
              <a:t>oder </a:t>
            </a:r>
          </a:p>
          <a:p>
            <a:pPr lvl="4">
              <a:buFont typeface="Symbol" panose="05050102010706020507" pitchFamily="18" charset="2"/>
              <a:buChar char="-"/>
            </a:pPr>
            <a:r>
              <a:rPr lang="de-DE" dirty="0" smtClean="0"/>
              <a:t>Quittung </a:t>
            </a:r>
            <a:r>
              <a:rPr lang="de-DE" dirty="0"/>
              <a:t>bei Barzahlung</a:t>
            </a:r>
          </a:p>
          <a:p>
            <a:pPr lvl="0"/>
            <a:r>
              <a:rPr lang="de-DE" dirty="0" smtClean="0"/>
              <a:t>Formular zur Reisekostenabrechnung vollständig ausfüllen und mit Original-Unterschrift an TUD schicken</a:t>
            </a:r>
          </a:p>
          <a:p>
            <a:pPr lvl="0"/>
            <a:r>
              <a:rPr dirty="0" err="1" smtClean="0"/>
              <a:t>Bei</a:t>
            </a:r>
            <a:r>
              <a:rPr dirty="0" smtClean="0"/>
              <a:t> </a:t>
            </a:r>
            <a:r>
              <a:rPr dirty="0" err="1"/>
              <a:t>Fragen</a:t>
            </a:r>
            <a:r>
              <a:rPr dirty="0"/>
              <a:t> </a:t>
            </a:r>
            <a:r>
              <a:rPr lang="de-DE" dirty="0" smtClean="0"/>
              <a:t>bitte </a:t>
            </a:r>
            <a:r>
              <a:rPr dirty="0" err="1" smtClean="0"/>
              <a:t>vor</a:t>
            </a:r>
            <a:r>
              <a:rPr dirty="0" smtClean="0"/>
              <a:t> </a:t>
            </a:r>
            <a:r>
              <a:rPr dirty="0" err="1"/>
              <a:t>dem</a:t>
            </a:r>
            <a:r>
              <a:rPr dirty="0"/>
              <a:t> </a:t>
            </a:r>
            <a:r>
              <a:rPr dirty="0" err="1"/>
              <a:t>Abschicken</a:t>
            </a:r>
            <a:r>
              <a:rPr dirty="0"/>
              <a:t> </a:t>
            </a:r>
            <a:r>
              <a:rPr dirty="0" err="1"/>
              <a:t>mit</a:t>
            </a:r>
            <a:r>
              <a:rPr dirty="0"/>
              <a:t> </a:t>
            </a:r>
            <a:r>
              <a:rPr lang="de-DE" dirty="0" smtClean="0"/>
              <a:t>Anne Feuerhack </a:t>
            </a:r>
            <a:r>
              <a:rPr dirty="0" smtClean="0"/>
              <a:t>R</a:t>
            </a:r>
            <a:r>
              <a:rPr lang="de-DE" dirty="0" smtClean="0"/>
              <a:t>ü</a:t>
            </a:r>
            <a:r>
              <a:rPr dirty="0" err="1" smtClean="0"/>
              <a:t>cksprache</a:t>
            </a:r>
            <a:r>
              <a:rPr dirty="0" smtClean="0"/>
              <a:t> </a:t>
            </a:r>
            <a:r>
              <a:rPr dirty="0" err="1" smtClean="0"/>
              <a:t>halten</a:t>
            </a:r>
            <a:endParaRPr dirty="0"/>
          </a:p>
        </p:txBody>
      </p:sp>
    </p:spTree>
    <p:extLst>
      <p:ext uri="{BB962C8B-B14F-4D97-AF65-F5344CB8AC3E}">
        <p14:creationId xmlns:p14="http://schemas.microsoft.com/office/powerpoint/2010/main" val="410626614"/>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0" y="625078"/>
            <a:ext cx="24384000" cy="3036094"/>
          </a:xfrm>
          <a:prstGeom prst="rect">
            <a:avLst/>
          </a:prstGeom>
        </p:spPr>
        <p:txBody>
          <a:bodyPr/>
          <a:lstStyle/>
          <a:p>
            <a:r>
              <a:rPr dirty="0"/>
              <a:t>Deadline</a:t>
            </a:r>
          </a:p>
        </p:txBody>
      </p:sp>
      <p:sp>
        <p:nvSpPr>
          <p:cNvPr id="257" name="Shape 257"/>
          <p:cNvSpPr>
            <a:spLocks noGrp="1"/>
          </p:cNvSpPr>
          <p:nvPr>
            <p:ph type="body" sz="quarter" idx="1"/>
          </p:nvPr>
        </p:nvSpPr>
        <p:spPr>
          <a:xfrm>
            <a:off x="2448000" y="3672000"/>
            <a:ext cx="19080000" cy="6047230"/>
          </a:xfrm>
          <a:prstGeom prst="rect">
            <a:avLst/>
          </a:prstGeom>
        </p:spPr>
        <p:txBody>
          <a:bodyPr/>
          <a:lstStyle/>
          <a:p>
            <a:pPr marL="0" indent="0" algn="ctr" defTabSz="519937">
              <a:spcBef>
                <a:spcPts val="3700"/>
              </a:spcBef>
              <a:buSzTx/>
              <a:buNone/>
              <a:defRPr sz="4450"/>
            </a:pPr>
            <a:r>
              <a:rPr dirty="0" err="1"/>
              <a:t>Eingang</a:t>
            </a:r>
            <a:r>
              <a:rPr dirty="0"/>
              <a:t> des </a:t>
            </a:r>
            <a:r>
              <a:rPr dirty="0" err="1"/>
              <a:t>vollständig</a:t>
            </a:r>
            <a:r>
              <a:rPr dirty="0"/>
              <a:t> </a:t>
            </a:r>
            <a:r>
              <a:rPr dirty="0" err="1"/>
              <a:t>ausgefüllten</a:t>
            </a:r>
            <a:r>
              <a:rPr dirty="0"/>
              <a:t> und </a:t>
            </a:r>
            <a:r>
              <a:rPr lang="de-DE" dirty="0"/>
              <a:t/>
            </a:r>
            <a:br>
              <a:rPr lang="de-DE" dirty="0"/>
            </a:br>
            <a:r>
              <a:rPr dirty="0" err="1" smtClean="0"/>
              <a:t>unterschriebenen</a:t>
            </a:r>
            <a:r>
              <a:rPr dirty="0"/>
              <a:t>(!) </a:t>
            </a:r>
            <a:r>
              <a:rPr dirty="0" err="1"/>
              <a:t>Formulars</a:t>
            </a:r>
            <a:r>
              <a:rPr dirty="0"/>
              <a:t> </a:t>
            </a:r>
            <a:r>
              <a:rPr lang="de-DE" dirty="0" smtClean="0"/>
              <a:t>nebst </a:t>
            </a:r>
            <a:r>
              <a:rPr dirty="0" err="1" smtClean="0"/>
              <a:t>aller</a:t>
            </a:r>
            <a:r>
              <a:rPr dirty="0"/>
              <a:t>(!) </a:t>
            </a:r>
            <a:r>
              <a:rPr lang="de-DE" dirty="0" smtClean="0"/>
              <a:t/>
            </a:r>
            <a:br>
              <a:rPr lang="de-DE" dirty="0" smtClean="0"/>
            </a:br>
            <a:r>
              <a:rPr dirty="0" err="1" smtClean="0"/>
              <a:t>Originalbelege</a:t>
            </a:r>
            <a:r>
              <a:rPr dirty="0" smtClean="0"/>
              <a:t> </a:t>
            </a:r>
            <a:r>
              <a:rPr dirty="0" err="1"/>
              <a:t>bis</a:t>
            </a:r>
            <a:r>
              <a:rPr dirty="0"/>
              <a:t> </a:t>
            </a:r>
            <a:r>
              <a:rPr dirty="0" err="1" smtClean="0"/>
              <a:t>zum</a:t>
            </a:r>
            <a:endParaRPr lang="de-DE" dirty="0" smtClean="0"/>
          </a:p>
          <a:p>
            <a:pPr marL="0" indent="0" algn="ctr" defTabSz="519937">
              <a:spcBef>
                <a:spcPts val="3700"/>
              </a:spcBef>
              <a:buSzTx/>
              <a:buNone/>
              <a:defRPr sz="4450"/>
            </a:pPr>
            <a:r>
              <a:rPr lang="de-DE" sz="11200" dirty="0" smtClean="0"/>
              <a:t>06.11.2017</a:t>
            </a:r>
            <a:endParaRPr sz="11200"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a:prstGeom prst="rect">
            <a:avLst/>
          </a:prstGeom>
        </p:spPr>
        <p:txBody>
          <a:bodyPr/>
          <a:lstStyle/>
          <a:p>
            <a:r>
              <a:t>Inhalt</a:t>
            </a:r>
          </a:p>
        </p:txBody>
      </p:sp>
      <p:sp>
        <p:nvSpPr>
          <p:cNvPr id="124" name="Shape 124"/>
          <p:cNvSpPr>
            <a:spLocks noGrp="1"/>
          </p:cNvSpPr>
          <p:nvPr>
            <p:ph type="body" sz="quarter" idx="1"/>
          </p:nvPr>
        </p:nvSpPr>
        <p:spPr>
          <a:xfrm>
            <a:off x="4387452" y="3661171"/>
            <a:ext cx="11262855" cy="8840392"/>
          </a:xfrm>
          <a:prstGeom prst="rect">
            <a:avLst/>
          </a:prstGeom>
        </p:spPr>
        <p:txBody>
          <a:bodyPr/>
          <a:lstStyle/>
          <a:p>
            <a:pPr marL="670277" indent="-670277">
              <a:buSzPct val="100000"/>
              <a:buAutoNum type="arabicPeriod"/>
            </a:pPr>
            <a:r>
              <a:rPr lang="de-DE" dirty="0" smtClean="0"/>
              <a:t>Formular Reisekostenabrechnung TUD</a:t>
            </a:r>
          </a:p>
          <a:p>
            <a:pPr marL="670277" indent="-670277">
              <a:buSzPct val="100000"/>
              <a:buAutoNum type="arabicPeriod"/>
            </a:pPr>
            <a:r>
              <a:rPr lang="de-DE" dirty="0" err="1" smtClean="0"/>
              <a:t>To</a:t>
            </a:r>
            <a:r>
              <a:rPr lang="de-DE" dirty="0" smtClean="0"/>
              <a:t> </a:t>
            </a:r>
            <a:r>
              <a:rPr lang="de-DE" dirty="0" err="1" smtClean="0"/>
              <a:t>Do‘s</a:t>
            </a:r>
            <a:r>
              <a:rPr lang="de-DE" dirty="0" smtClean="0"/>
              <a:t> </a:t>
            </a:r>
            <a:r>
              <a:rPr dirty="0" err="1" smtClean="0"/>
              <a:t>Checkliste</a:t>
            </a:r>
            <a:endParaRPr dirty="0"/>
          </a:p>
          <a:p>
            <a:pPr marL="670277" indent="-670277">
              <a:buSzPct val="100000"/>
              <a:buAutoNum type="arabicPeriod"/>
            </a:pPr>
            <a:r>
              <a:rPr dirty="0" smtClean="0"/>
              <a:t>Deadline</a:t>
            </a:r>
            <a:endParaRPr dirty="0"/>
          </a:p>
          <a:p>
            <a:pPr marL="670277" indent="-670277">
              <a:buSzPct val="100000"/>
              <a:buAutoNum type="arabicPeriod"/>
            </a:pPr>
            <a:r>
              <a:rPr lang="de-DE" dirty="0" smtClean="0"/>
              <a:t>Ad</a:t>
            </a:r>
            <a:r>
              <a:rPr dirty="0" err="1" smtClean="0"/>
              <a:t>resse</a:t>
            </a:r>
            <a:endParaRPr dirty="0"/>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prstGeom prst="rect">
            <a:avLst/>
          </a:prstGeom>
        </p:spPr>
        <p:txBody>
          <a:bodyPr/>
          <a:lstStyle/>
          <a:p>
            <a:r>
              <a:rPr lang="de-DE" dirty="0" smtClean="0"/>
              <a:t>TUD A</a:t>
            </a:r>
            <a:r>
              <a:rPr dirty="0" err="1" smtClean="0"/>
              <a:t>dresse</a:t>
            </a:r>
            <a:endParaRPr dirty="0"/>
          </a:p>
        </p:txBody>
      </p:sp>
      <p:sp>
        <p:nvSpPr>
          <p:cNvPr id="260" name="Shape 260"/>
          <p:cNvSpPr>
            <a:spLocks noGrp="1"/>
          </p:cNvSpPr>
          <p:nvPr>
            <p:ph type="body" idx="1"/>
          </p:nvPr>
        </p:nvSpPr>
        <p:spPr>
          <a:xfrm>
            <a:off x="1460448" y="3438144"/>
            <a:ext cx="21417840" cy="9063420"/>
          </a:xfrm>
          <a:prstGeom prst="rect">
            <a:avLst/>
          </a:prstGeom>
        </p:spPr>
        <p:txBody>
          <a:bodyPr>
            <a:normAutofit/>
          </a:bodyPr>
          <a:lstStyle/>
          <a:p>
            <a:pPr marL="0" indent="0">
              <a:buSzTx/>
              <a:buNone/>
            </a:pPr>
            <a:endParaRPr lang="de-DE" smtClean="0"/>
          </a:p>
          <a:p>
            <a:pPr marL="0" indent="0">
              <a:buSzTx/>
              <a:buNone/>
            </a:pPr>
            <a:r>
              <a:rPr lang="de-DE" smtClean="0"/>
              <a:t>Technische </a:t>
            </a:r>
            <a:r>
              <a:rPr lang="de-DE" dirty="0" smtClean="0"/>
              <a:t>Universität Dresden</a:t>
            </a:r>
            <a:br>
              <a:rPr lang="de-DE" dirty="0" smtClean="0"/>
            </a:br>
            <a:r>
              <a:rPr lang="de-DE" dirty="0" smtClean="0"/>
              <a:t>Institut </a:t>
            </a:r>
            <a:r>
              <a:rPr lang="de-DE" dirty="0"/>
              <a:t>für Kern- und </a:t>
            </a:r>
            <a:r>
              <a:rPr lang="de-DE" dirty="0" smtClean="0"/>
              <a:t>Teilchenphysik</a:t>
            </a:r>
            <a:br>
              <a:rPr lang="de-DE" dirty="0" smtClean="0"/>
            </a:br>
            <a:r>
              <a:rPr lang="de-DE" dirty="0" smtClean="0"/>
              <a:t>Anne Feuerhack</a:t>
            </a:r>
            <a:br>
              <a:rPr lang="de-DE" dirty="0" smtClean="0"/>
            </a:br>
            <a:r>
              <a:rPr lang="de-DE" dirty="0" smtClean="0"/>
              <a:t>Zellescher Weg 19</a:t>
            </a:r>
            <a:br>
              <a:rPr lang="de-DE" dirty="0" smtClean="0"/>
            </a:br>
            <a:r>
              <a:rPr lang="de-DE" dirty="0" smtClean="0"/>
              <a:t>01069 Dresden</a:t>
            </a:r>
            <a:endParaRPr lang="de-DE" dirty="0"/>
          </a:p>
          <a:p>
            <a:pPr marL="0" indent="0">
              <a:spcBef>
                <a:spcPts val="600"/>
              </a:spcBef>
              <a:buSzTx/>
              <a:buNone/>
            </a:pPr>
            <a:r>
              <a:rPr dirty="0" smtClean="0"/>
              <a:t>+49 </a:t>
            </a:r>
            <a:r>
              <a:rPr dirty="0"/>
              <a:t>351 </a:t>
            </a:r>
            <a:r>
              <a:rPr dirty="0" smtClean="0"/>
              <a:t>463</a:t>
            </a:r>
            <a:r>
              <a:rPr lang="de-DE" dirty="0" smtClean="0"/>
              <a:t>33792</a:t>
            </a:r>
            <a:r>
              <a:rPr dirty="0" smtClean="0"/>
              <a:t> </a:t>
            </a:r>
            <a:r>
              <a:rPr dirty="0"/>
              <a:t/>
            </a:r>
            <a:br>
              <a:rPr dirty="0"/>
            </a:br>
            <a:r>
              <a:rPr lang="de-DE" u="sng" dirty="0" err="1" smtClean="0">
                <a:hlinkClick r:id="rId2"/>
              </a:rPr>
              <a:t>anne.feuerhack</a:t>
            </a:r>
            <a:r>
              <a:rPr u="sng" dirty="0" smtClean="0">
                <a:hlinkClick r:id="rId2"/>
              </a:rPr>
              <a:t>@tu-dresden.de</a:t>
            </a:r>
            <a:endParaRPr lang="de-DE" u="sng" dirty="0" smtClean="0">
              <a:hlinkClick r:id="rId2"/>
            </a:endParaRPr>
          </a:p>
          <a:p>
            <a:pPr marL="0" indent="0">
              <a:spcBef>
                <a:spcPts val="600"/>
              </a:spcBef>
              <a:buNone/>
            </a:pPr>
            <a:endParaRPr lang="de-DE" sz="4800" dirty="0" smtClean="0"/>
          </a:p>
          <a:p>
            <a:pPr marL="0" indent="0">
              <a:buSzTx/>
              <a:buNone/>
            </a:pPr>
            <a:endParaRPr lang="de-DE" u="sng" dirty="0">
              <a:hlinkClick r:id="rId2"/>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8000" dirty="0" smtClean="0"/>
              <a:t>FAQ</a:t>
            </a:r>
            <a:endParaRPr lang="en-GB" sz="8000" dirty="0"/>
          </a:p>
        </p:txBody>
      </p:sp>
      <p:sp>
        <p:nvSpPr>
          <p:cNvPr id="3" name="Text Placeholder 2"/>
          <p:cNvSpPr>
            <a:spLocks noGrp="1"/>
          </p:cNvSpPr>
          <p:nvPr>
            <p:ph type="body" idx="1"/>
          </p:nvPr>
        </p:nvSpPr>
        <p:spPr/>
        <p:txBody>
          <a:bodyPr>
            <a:normAutofit lnSpcReduction="10000"/>
          </a:bodyPr>
          <a:lstStyle/>
          <a:p>
            <a:r>
              <a:rPr lang="de-DE" dirty="0" smtClean="0"/>
              <a:t>Das Feld „Grenzübertritt“ muss nicht ausgefüllt werden, sondern bleibt frei.</a:t>
            </a:r>
          </a:p>
          <a:p>
            <a:r>
              <a:rPr lang="de-DE" dirty="0"/>
              <a:t>Bei der Kostenangabe reicht es wenn man bei der Hinreise den Gesamtbetrag einträgt und bei der Rückreise „siehe oben“ einträgt ohne Betrag. Wichtig ist einfach nur, dass das Nachvollziehbar und leserlich ist</a:t>
            </a:r>
            <a:r>
              <a:rPr lang="de-DE" dirty="0" smtClean="0"/>
              <a:t>.</a:t>
            </a:r>
          </a:p>
          <a:p>
            <a:r>
              <a:rPr lang="de-DE" dirty="0"/>
              <a:t>Der Reisezweck muss nicht ausgefüllt werden. Da die Post aber über das </a:t>
            </a:r>
            <a:r>
              <a:rPr lang="de-DE"/>
              <a:t>Sekretariat </a:t>
            </a:r>
            <a:r>
              <a:rPr lang="de-DE" smtClean="0"/>
              <a:t>verteilt wird</a:t>
            </a:r>
            <a:r>
              <a:rPr lang="de-DE" dirty="0" smtClean="0"/>
              <a:t>, hilft </a:t>
            </a:r>
            <a:r>
              <a:rPr lang="de-DE" dirty="0"/>
              <a:t>es </a:t>
            </a:r>
            <a:r>
              <a:rPr lang="de-DE"/>
              <a:t>beim </a:t>
            </a:r>
            <a:r>
              <a:rPr lang="de-DE" smtClean="0"/>
              <a:t>Zuordnen </a:t>
            </a:r>
            <a:r>
              <a:rPr lang="de-DE" dirty="0"/>
              <a:t>wenn ihr reinschreibt „Netzwerk Teilchenwelt </a:t>
            </a:r>
            <a:r>
              <a:rPr lang="de-DE"/>
              <a:t>Projektwochen </a:t>
            </a:r>
            <a:r>
              <a:rPr lang="de-DE" smtClean="0"/>
              <a:t>CERN“.</a:t>
            </a:r>
            <a:endParaRPr lang="en-GB" dirty="0"/>
          </a:p>
        </p:txBody>
      </p:sp>
    </p:spTree>
    <p:extLst>
      <p:ext uri="{BB962C8B-B14F-4D97-AF65-F5344CB8AC3E}">
        <p14:creationId xmlns:p14="http://schemas.microsoft.com/office/powerpoint/2010/main" val="14101859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asted-image.png"/>
          <p:cNvPicPr>
            <a:picLocks noGrp="1" noChangeAspect="1"/>
          </p:cNvPicPr>
          <p:nvPr>
            <p:ph type="pic" idx="13"/>
          </p:nvPr>
        </p:nvPicPr>
        <p:blipFill>
          <a:blip r:embed="rId2">
            <a:extLst/>
          </a:blip>
          <a:srcRect/>
          <a:stretch>
            <a:fillRect/>
          </a:stretch>
        </p:blipFill>
        <p:spPr>
          <a:xfrm>
            <a:off x="264594" y="1509343"/>
            <a:ext cx="23854636" cy="10697314"/>
          </a:xfrm>
          <a:prstGeom prst="rect">
            <a:avLst/>
          </a:prstGeom>
        </p:spPr>
      </p:pic>
      <p:sp>
        <p:nvSpPr>
          <p:cNvPr id="140" name="Shape 140"/>
          <p:cNvSpPr/>
          <p:nvPr/>
        </p:nvSpPr>
        <p:spPr>
          <a:xfrm>
            <a:off x="18924170" y="3787683"/>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1" name="Shape 141"/>
          <p:cNvSpPr/>
          <p:nvPr/>
        </p:nvSpPr>
        <p:spPr>
          <a:xfrm>
            <a:off x="5706330" y="4965476"/>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a:t>
            </a:r>
          </a:p>
        </p:txBody>
      </p:sp>
      <p:sp>
        <p:nvSpPr>
          <p:cNvPr id="142" name="Shape 142"/>
          <p:cNvSpPr/>
          <p:nvPr/>
        </p:nvSpPr>
        <p:spPr>
          <a:xfrm>
            <a:off x="5706330" y="5621468"/>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MUSTERSTRASSE 126</a:t>
            </a:r>
          </a:p>
        </p:txBody>
      </p:sp>
      <p:sp>
        <p:nvSpPr>
          <p:cNvPr id="143" name="Shape 143"/>
          <p:cNvSpPr/>
          <p:nvPr/>
        </p:nvSpPr>
        <p:spPr>
          <a:xfrm>
            <a:off x="5706330" y="6302650"/>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137, MUSTERORT</a:t>
            </a:r>
          </a:p>
        </p:txBody>
      </p:sp>
      <p:sp>
        <p:nvSpPr>
          <p:cNvPr id="144" name="Shape 144"/>
          <p:cNvSpPr/>
          <p:nvPr/>
        </p:nvSpPr>
        <p:spPr>
          <a:xfrm>
            <a:off x="5706330" y="6983831"/>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endParaRPr dirty="0"/>
          </a:p>
        </p:txBody>
      </p:sp>
      <p:sp>
        <p:nvSpPr>
          <p:cNvPr id="145" name="Shape 145"/>
          <p:cNvSpPr/>
          <p:nvPr/>
        </p:nvSpPr>
        <p:spPr>
          <a:xfrm>
            <a:off x="21066377" y="7542055"/>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6" name="Shape 146"/>
          <p:cNvSpPr/>
          <p:nvPr/>
        </p:nvSpPr>
        <p:spPr>
          <a:xfrm>
            <a:off x="4649396" y="8647427"/>
            <a:ext cx="77494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MUSTER31 4159 2653 5897 9323 84</a:t>
            </a:r>
          </a:p>
        </p:txBody>
      </p:sp>
      <p:sp>
        <p:nvSpPr>
          <p:cNvPr id="147" name="Shape 147"/>
          <p:cNvSpPr/>
          <p:nvPr/>
        </p:nvSpPr>
        <p:spPr>
          <a:xfrm>
            <a:off x="12887603" y="8647427"/>
            <a:ext cx="269441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MUSTERBIC</a:t>
            </a:r>
          </a:p>
        </p:txBody>
      </p:sp>
      <p:sp>
        <p:nvSpPr>
          <p:cNvPr id="148" name="Shape 148"/>
          <p:cNvSpPr/>
          <p:nvPr/>
        </p:nvSpPr>
        <p:spPr>
          <a:xfrm>
            <a:off x="16566404" y="8647427"/>
            <a:ext cx="391189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MUSTERBANK</a:t>
            </a:r>
          </a:p>
        </p:txBody>
      </p:sp>
      <p:sp>
        <p:nvSpPr>
          <p:cNvPr id="149" name="Shape 149"/>
          <p:cNvSpPr/>
          <p:nvPr/>
        </p:nvSpPr>
        <p:spPr>
          <a:xfrm rot="20520000">
            <a:off x="16358670" y="1100108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smtClean="0"/>
              <a:t>Ansonsten 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1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5" nodeType="clickEffect">
                                  <p:stCondLst>
                                    <p:cond delay="0"/>
                                  </p:stCondLst>
                                  <p:iterate>
                                    <p:tmAbs val="0"/>
                                  </p:iterate>
                                  <p:childTnLst>
                                    <p:set>
                                      <p:cBhvr>
                                        <p:cTn id="22" fill="hold"/>
                                        <p:tgtEl>
                                          <p:spTgt spid="1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6" nodeType="clickEffect">
                                  <p:stCondLst>
                                    <p:cond delay="0"/>
                                  </p:stCondLst>
                                  <p:iterate>
                                    <p:tmAbs val="0"/>
                                  </p:iterate>
                                  <p:childTnLst>
                                    <p:set>
                                      <p:cBhvr>
                                        <p:cTn id="26" fill="hold"/>
                                        <p:tgtEl>
                                          <p:spTgt spid="1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7" nodeType="clickEffect">
                                  <p:stCondLst>
                                    <p:cond delay="0"/>
                                  </p:stCondLst>
                                  <p:iterate>
                                    <p:tmAbs val="0"/>
                                  </p:iterate>
                                  <p:childTnLst>
                                    <p:set>
                                      <p:cBhvr>
                                        <p:cTn id="30" fill="hold"/>
                                        <p:tgtEl>
                                          <p:spTgt spid="1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8" nodeType="clickEffect">
                                  <p:stCondLst>
                                    <p:cond delay="0"/>
                                  </p:stCondLst>
                                  <p:iterate>
                                    <p:tmAbs val="0"/>
                                  </p:iterate>
                                  <p:childTnLst>
                                    <p:set>
                                      <p:cBhvr>
                                        <p:cTn id="34" fill="hold"/>
                                        <p:tgtEl>
                                          <p:spTgt spid="1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9" nodeType="clickEffect">
                                  <p:stCondLst>
                                    <p:cond delay="0"/>
                                  </p:stCondLst>
                                  <p:iterate>
                                    <p:tmAbs val="0"/>
                                  </p:iterate>
                                  <p:childTnLst>
                                    <p:set>
                                      <p:cBhvr>
                                        <p:cTn id="38" fill="hold"/>
                                        <p:tgtEl>
                                          <p:spTgt spid="1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0" nodeType="clickEffect">
                                  <p:stCondLst>
                                    <p:cond delay="0"/>
                                  </p:stCondLst>
                                  <p:iterate>
                                    <p:tmAbs val="0"/>
                                  </p:iterate>
                                  <p:childTnLst>
                                    <p:set>
                                      <p:cBhvr>
                                        <p:cTn id="42" fill="hold"/>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1" animBg="1" advAuto="0"/>
      <p:bldP spid="141" grpId="2" animBg="1" advAuto="0"/>
      <p:bldP spid="142" grpId="3" animBg="1" advAuto="0"/>
      <p:bldP spid="143" grpId="4" animBg="1" advAuto="0"/>
      <p:bldP spid="144" grpId="5" animBg="1" advAuto="0"/>
      <p:bldP spid="145" grpId="6" animBg="1" advAuto="0"/>
      <p:bldP spid="146" grpId="7" animBg="1" advAuto="0"/>
      <p:bldP spid="147" grpId="8" animBg="1" advAuto="0"/>
      <p:bldP spid="148" grpId="9" animBg="1" advAuto="0"/>
      <p:bldP spid="149" grpId="1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asted-image.png"/>
          <p:cNvPicPr>
            <a:picLocks noGrp="1" noChangeAspect="1"/>
          </p:cNvPicPr>
          <p:nvPr>
            <p:ph type="pic" idx="13"/>
          </p:nvPr>
        </p:nvPicPr>
        <p:blipFill>
          <a:blip r:embed="rId2">
            <a:extLst/>
          </a:blip>
          <a:srcRect l="1408" r="1408"/>
          <a:stretch>
            <a:fillRect/>
          </a:stretch>
        </p:blipFill>
        <p:spPr>
          <a:xfrm>
            <a:off x="266700" y="3851322"/>
            <a:ext cx="23850601" cy="1227106"/>
          </a:xfrm>
          <a:prstGeom prst="rect">
            <a:avLst/>
          </a:prstGeom>
        </p:spPr>
      </p:pic>
      <p:pic>
        <p:nvPicPr>
          <p:cNvPr id="152" name="pasted-image.png"/>
          <p:cNvPicPr>
            <a:picLocks noChangeAspect="1"/>
          </p:cNvPicPr>
          <p:nvPr/>
        </p:nvPicPr>
        <p:blipFill>
          <a:blip r:embed="rId2">
            <a:extLst/>
          </a:blip>
          <a:srcRect l="1408" r="1408"/>
          <a:stretch>
            <a:fillRect/>
          </a:stretch>
        </p:blipFill>
        <p:spPr>
          <a:xfrm>
            <a:off x="266700" y="8663678"/>
            <a:ext cx="23850600" cy="1227106"/>
          </a:xfrm>
          <a:prstGeom prst="rect">
            <a:avLst/>
          </a:prstGeom>
          <a:ln w="12700">
            <a:miter lim="400000"/>
          </a:ln>
        </p:spPr>
      </p:pic>
      <p:sp>
        <p:nvSpPr>
          <p:cNvPr id="153" name="Shape 153"/>
          <p:cNvSpPr>
            <a:spLocks noGrp="1"/>
          </p:cNvSpPr>
          <p:nvPr>
            <p:ph type="body" sz="quarter" idx="4294967295"/>
          </p:nvPr>
        </p:nvSpPr>
        <p:spPr>
          <a:xfrm>
            <a:off x="331849" y="2806808"/>
            <a:ext cx="8368915" cy="1061182"/>
          </a:xfrm>
          <a:prstGeom prst="rect">
            <a:avLst/>
          </a:prstGeom>
        </p:spPr>
        <p:txBody>
          <a:bodyPr/>
          <a:lstStyle>
            <a:lvl1pPr marL="0" indent="0">
              <a:buSzTx/>
              <a:buNone/>
            </a:lvl1pPr>
          </a:lstStyle>
          <a:p>
            <a:r>
              <a:t>Stadt A - Genf - Stadt A</a:t>
            </a:r>
          </a:p>
        </p:txBody>
      </p:sp>
      <p:sp>
        <p:nvSpPr>
          <p:cNvPr id="154" name="Shape 154"/>
          <p:cNvSpPr/>
          <p:nvPr/>
        </p:nvSpPr>
        <p:spPr>
          <a:xfrm>
            <a:off x="331849" y="7625339"/>
            <a:ext cx="8368915" cy="1061183"/>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lvl1pPr algn="l">
              <a:spcBef>
                <a:spcPts val="4200"/>
              </a:spcBef>
            </a:lvl1pPr>
          </a:lstStyle>
          <a:p>
            <a:r>
              <a:t>Stadt A - Genf - Stadt B</a:t>
            </a:r>
          </a:p>
        </p:txBody>
      </p:sp>
      <p:sp>
        <p:nvSpPr>
          <p:cNvPr id="155" name="Shape 155"/>
          <p:cNvSpPr/>
          <p:nvPr/>
        </p:nvSpPr>
        <p:spPr>
          <a:xfrm>
            <a:off x="8105134" y="3850133"/>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56" name="Shape 156"/>
          <p:cNvSpPr/>
          <p:nvPr/>
        </p:nvSpPr>
        <p:spPr>
          <a:xfrm>
            <a:off x="8754330" y="3869183"/>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7" name="Shape 157"/>
          <p:cNvSpPr/>
          <p:nvPr/>
        </p:nvSpPr>
        <p:spPr>
          <a:xfrm>
            <a:off x="12307182" y="3869183"/>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58" name="Shape 158"/>
          <p:cNvSpPr/>
          <p:nvPr/>
        </p:nvSpPr>
        <p:spPr>
          <a:xfrm>
            <a:off x="8754330"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9" name="Shape 159"/>
          <p:cNvSpPr/>
          <p:nvPr/>
        </p:nvSpPr>
        <p:spPr>
          <a:xfrm>
            <a:off x="8105134"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0" name="Shape 160"/>
          <p:cNvSpPr/>
          <p:nvPr/>
        </p:nvSpPr>
        <p:spPr>
          <a:xfrm>
            <a:off x="12307182" y="8706729"/>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61" name="Shape 161"/>
          <p:cNvSpPr/>
          <p:nvPr/>
        </p:nvSpPr>
        <p:spPr>
          <a:xfrm>
            <a:off x="20625655"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2" name="Shape 162"/>
          <p:cNvSpPr/>
          <p:nvPr/>
        </p:nvSpPr>
        <p:spPr>
          <a:xfrm>
            <a:off x="21274851"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B</a:t>
            </a:r>
          </a:p>
        </p:txBody>
      </p:sp>
      <p:sp>
        <p:nvSpPr>
          <p:cNvPr id="163" name="Shape 163"/>
          <p:cNvSpPr/>
          <p:nvPr/>
        </p:nvSpPr>
        <p:spPr>
          <a:xfrm rot="20520000">
            <a:off x="16305909" y="10004376"/>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
        <p:nvSpPr>
          <p:cNvPr id="164" name="Shape 164"/>
          <p:cNvSpPr/>
          <p:nvPr/>
        </p:nvSpPr>
        <p:spPr>
          <a:xfrm rot="20520000">
            <a:off x="16305909" y="514374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5" nodeType="clickEffect">
                                  <p:stCondLst>
                                    <p:cond delay="0"/>
                                  </p:stCondLst>
                                  <p:iterate>
                                    <p:tmAbs val="0"/>
                                  </p:iterate>
                                  <p:childTnLst>
                                    <p:set>
                                      <p:cBhvr>
                                        <p:cTn id="22" fill="hold"/>
                                        <p:tgtEl>
                                          <p:spTgt spid="1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6" nodeType="clickEffect">
                                  <p:stCondLst>
                                    <p:cond delay="0"/>
                                  </p:stCondLst>
                                  <p:iterate>
                                    <p:tmAbs val="0"/>
                                  </p:iterate>
                                  <p:childTnLst>
                                    <p:set>
                                      <p:cBhvr>
                                        <p:cTn id="26" fill="hold"/>
                                        <p:tgtEl>
                                          <p:spTgt spid="1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7" nodeType="clickEffect">
                                  <p:stCondLst>
                                    <p:cond delay="0"/>
                                  </p:stCondLst>
                                  <p:iterate>
                                    <p:tmAbs val="0"/>
                                  </p:iterate>
                                  <p:childTnLst>
                                    <p:set>
                                      <p:cBhvr>
                                        <p:cTn id="30" fill="hold"/>
                                        <p:tgtEl>
                                          <p:spTgt spid="1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8" nodeType="clickEffect">
                                  <p:stCondLst>
                                    <p:cond delay="0"/>
                                  </p:stCondLst>
                                  <p:iterate>
                                    <p:tmAbs val="0"/>
                                  </p:iterate>
                                  <p:childTnLst>
                                    <p:set>
                                      <p:cBhvr>
                                        <p:cTn id="34" fill="hold"/>
                                        <p:tgtEl>
                                          <p:spTgt spid="1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9" nodeType="clickEffect">
                                  <p:stCondLst>
                                    <p:cond delay="0"/>
                                  </p:stCondLst>
                                  <p:iterate>
                                    <p:tmAbs val="0"/>
                                  </p:iterate>
                                  <p:childTnLst>
                                    <p:set>
                                      <p:cBhvr>
                                        <p:cTn id="38" fill="hold"/>
                                        <p:tgtEl>
                                          <p:spTgt spid="16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0" nodeType="clickEffect">
                                  <p:stCondLst>
                                    <p:cond delay="0"/>
                                  </p:stCondLst>
                                  <p:iterate>
                                    <p:tmAbs val="0"/>
                                  </p:iterate>
                                  <p:childTnLst>
                                    <p:set>
                                      <p:cBhvr>
                                        <p:cTn id="42" fill="hold"/>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1" nodeType="clickEffect">
                                  <p:stCondLst>
                                    <p:cond delay="0"/>
                                  </p:stCondLst>
                                  <p:iterate>
                                    <p:tmAbs val="0"/>
                                  </p:iterate>
                                  <p:childTnLst>
                                    <p:set>
                                      <p:cBhvr>
                                        <p:cTn id="46" fill="hold"/>
                                        <p:tgtEl>
                                          <p:spTgt spid="1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2" nodeType="clickEffect">
                                  <p:stCondLst>
                                    <p:cond delay="0"/>
                                  </p:stCondLst>
                                  <p:iterate>
                                    <p:tmAbs val="0"/>
                                  </p:iterate>
                                  <p:childTnLst>
                                    <p:set>
                                      <p:cBhvr>
                                        <p:cTn id="5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6" animBg="1" advAuto="0"/>
      <p:bldP spid="154" grpId="5" animBg="1" advAuto="0"/>
      <p:bldP spid="155" grpId="1" animBg="1" advAuto="0"/>
      <p:bldP spid="156" grpId="2" animBg="1" advAuto="0"/>
      <p:bldP spid="157" grpId="3" animBg="1" advAuto="0"/>
      <p:bldP spid="158" grpId="8" animBg="1" advAuto="0"/>
      <p:bldP spid="159" grpId="7" animBg="1" advAuto="0"/>
      <p:bldP spid="160" grpId="9" animBg="1" advAuto="0"/>
      <p:bldP spid="161" grpId="10" animBg="1" advAuto="0"/>
      <p:bldP spid="162" grpId="11" animBg="1" advAuto="0"/>
      <p:bldP spid="163" grpId="12" animBg="1" advAuto="0"/>
      <p:bldP spid="164" grpId="4"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ng"/>
          <p:cNvPicPr>
            <a:picLocks noGrp="1" noChangeAspect="1"/>
          </p:cNvPicPr>
          <p:nvPr>
            <p:ph type="pic" idx="13"/>
          </p:nvPr>
        </p:nvPicPr>
        <p:blipFill>
          <a:blip r:embed="rId2">
            <a:extLst/>
          </a:blip>
          <a:srcRect l="3518" r="3518"/>
          <a:stretch>
            <a:fillRect/>
          </a:stretch>
        </p:blipFill>
        <p:spPr>
          <a:xfrm>
            <a:off x="266699" y="2351274"/>
            <a:ext cx="23850601" cy="9013715"/>
          </a:xfrm>
          <a:prstGeom prst="rect">
            <a:avLst/>
          </a:prstGeom>
        </p:spPr>
      </p:pic>
      <p:grpSp>
        <p:nvGrpSpPr>
          <p:cNvPr id="169" name="Group 169"/>
          <p:cNvGrpSpPr/>
          <p:nvPr/>
        </p:nvGrpSpPr>
        <p:grpSpPr>
          <a:xfrm>
            <a:off x="12754152" y="1093882"/>
            <a:ext cx="8771431" cy="10936876"/>
            <a:chOff x="0" y="0"/>
            <a:chExt cx="8771429" cy="10936874"/>
          </a:xfrm>
        </p:grpSpPr>
        <p:sp>
          <p:nvSpPr>
            <p:cNvPr id="167" name="Shape 167"/>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168" name="Shape 168"/>
            <p:cNvSpPr/>
            <p:nvPr/>
          </p:nvSpPr>
          <p:spPr>
            <a:xfrm>
              <a:off x="0" y="44361"/>
              <a:ext cx="8771430"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0" name="Shape 170"/>
          <p:cNvSpPr/>
          <p:nvPr/>
        </p:nvSpPr>
        <p:spPr>
          <a:xfrm>
            <a:off x="3187322"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171" name="Shape 171"/>
          <p:cNvSpPr/>
          <p:nvPr/>
        </p:nvSpPr>
        <p:spPr>
          <a:xfrm>
            <a:off x="6664603"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2" name="Shape 172"/>
          <p:cNvSpPr/>
          <p:nvPr/>
        </p:nvSpPr>
        <p:spPr>
          <a:xfrm>
            <a:off x="3104798" y="71887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73" name="Shape 173"/>
          <p:cNvSpPr/>
          <p:nvPr/>
        </p:nvSpPr>
        <p:spPr>
          <a:xfrm>
            <a:off x="1147974" y="95259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74" name="Shape 174"/>
          <p:cNvSpPr/>
          <p:nvPr/>
        </p:nvSpPr>
        <p:spPr>
          <a:xfrm>
            <a:off x="6976463" y="95259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5" name="Shape 175"/>
          <p:cNvSpPr/>
          <p:nvPr/>
        </p:nvSpPr>
        <p:spPr>
          <a:xfrm>
            <a:off x="6025269" y="100307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grpSp>
        <p:nvGrpSpPr>
          <p:cNvPr id="178" name="Group 178"/>
          <p:cNvGrpSpPr/>
          <p:nvPr/>
        </p:nvGrpSpPr>
        <p:grpSpPr>
          <a:xfrm>
            <a:off x="8465487" y="1109713"/>
            <a:ext cx="4211317" cy="10936876"/>
            <a:chOff x="0" y="0"/>
            <a:chExt cx="4211315" cy="10936874"/>
          </a:xfrm>
        </p:grpSpPr>
        <p:sp>
          <p:nvSpPr>
            <p:cNvPr id="176" name="Shape 176"/>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177" name="Shape 177"/>
            <p:cNvSpPr/>
            <p:nvPr/>
          </p:nvSpPr>
          <p:spPr>
            <a:xfrm>
              <a:off x="111440" y="44361"/>
              <a:ext cx="4099876"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9" name="Shape 179"/>
          <p:cNvSpPr/>
          <p:nvPr/>
        </p:nvSpPr>
        <p:spPr>
          <a:xfrm>
            <a:off x="8882367" y="9225381"/>
            <a:ext cx="3667475"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Hin&amp;Retour)</a:t>
            </a:r>
            <a:br/>
            <a:r>
              <a:t/>
            </a:r>
            <a:br/>
            <a:r>
              <a:t>a) Bus, Tram: Betrag €</a:t>
            </a:r>
          </a:p>
        </p:txBody>
      </p:sp>
      <p:sp>
        <p:nvSpPr>
          <p:cNvPr id="180" name="Shape 180"/>
          <p:cNvSpPr/>
          <p:nvPr/>
        </p:nvSpPr>
        <p:spPr>
          <a:xfrm>
            <a:off x="12779049" y="6760532"/>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1" name="Shape 181"/>
          <p:cNvSpPr/>
          <p:nvPr/>
        </p:nvSpPr>
        <p:spPr>
          <a:xfrm>
            <a:off x="12779049" y="7201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2" name="Shape 182"/>
          <p:cNvSpPr/>
          <p:nvPr/>
        </p:nvSpPr>
        <p:spPr>
          <a:xfrm>
            <a:off x="13333524" y="9644481"/>
            <a:ext cx="4211316"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183" name="Shape 183"/>
          <p:cNvSpPr/>
          <p:nvPr/>
        </p:nvSpPr>
        <p:spPr>
          <a:xfrm>
            <a:off x="17582109" y="6890314"/>
            <a:ext cx="421131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184" name="Shape 184"/>
          <p:cNvSpPr/>
          <p:nvPr/>
        </p:nvSpPr>
        <p:spPr>
          <a:xfrm>
            <a:off x="21602930" y="6890314"/>
            <a:ext cx="2458048"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185" name="Shape 185"/>
          <p:cNvSpPr/>
          <p:nvPr/>
        </p:nvSpPr>
        <p:spPr>
          <a:xfrm rot="20520000">
            <a:off x="16203323" y="11248935"/>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5" nodeType="clickEffect">
                                  <p:stCondLst>
                                    <p:cond delay="0"/>
                                  </p:stCondLst>
                                  <p:iterate>
                                    <p:tmAbs val="0"/>
                                  </p:iterate>
                                  <p:childTnLst>
                                    <p:set>
                                      <p:cBhvr>
                                        <p:cTn id="22" fill="hold"/>
                                        <p:tgtEl>
                                          <p:spTgt spid="1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6" nodeType="clickEffect">
                                  <p:stCondLst>
                                    <p:cond delay="0"/>
                                  </p:stCondLst>
                                  <p:iterate>
                                    <p:tmAbs val="0"/>
                                  </p:iterate>
                                  <p:childTnLst>
                                    <p:set>
                                      <p:cBhvr>
                                        <p:cTn id="26" fill="hold"/>
                                        <p:tgtEl>
                                          <p:spTgt spid="1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7" nodeType="clickEffect">
                                  <p:stCondLst>
                                    <p:cond delay="0"/>
                                  </p:stCondLst>
                                  <p:iterate>
                                    <p:tmAbs val="0"/>
                                  </p:iterate>
                                  <p:childTnLst>
                                    <p:set>
                                      <p:cBhvr>
                                        <p:cTn id="30" fill="hold"/>
                                        <p:tgtEl>
                                          <p:spTgt spid="1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8" nodeType="clickEffect">
                                  <p:stCondLst>
                                    <p:cond delay="0"/>
                                  </p:stCondLst>
                                  <p:iterate>
                                    <p:tmAbs val="0"/>
                                  </p:iterate>
                                  <p:childTnLst>
                                    <p:set>
                                      <p:cBhvr>
                                        <p:cTn id="34" fill="hold"/>
                                        <p:tgtEl>
                                          <p:spTgt spid="1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9" nodeType="clickEffect">
                                  <p:stCondLst>
                                    <p:cond delay="0"/>
                                  </p:stCondLst>
                                  <p:iterate>
                                    <p:tmAbs val="0"/>
                                  </p:iterate>
                                  <p:childTnLst>
                                    <p:set>
                                      <p:cBhvr>
                                        <p:cTn id="38" fill="hold"/>
                                        <p:tgtEl>
                                          <p:spTgt spid="1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0" nodeType="clickEffect">
                                  <p:stCondLst>
                                    <p:cond delay="0"/>
                                  </p:stCondLst>
                                  <p:iterate>
                                    <p:tmAbs val="0"/>
                                  </p:iterate>
                                  <p:childTnLst>
                                    <p:set>
                                      <p:cBhvr>
                                        <p:cTn id="42" fill="hold"/>
                                        <p:tgtEl>
                                          <p:spTgt spid="1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1" nodeType="clickEffect">
                                  <p:stCondLst>
                                    <p:cond delay="0"/>
                                  </p:stCondLst>
                                  <p:iterate>
                                    <p:tmAbs val="0"/>
                                  </p:iterate>
                                  <p:childTnLst>
                                    <p:set>
                                      <p:cBhvr>
                                        <p:cTn id="46" fill="hold"/>
                                        <p:tgtEl>
                                          <p:spTgt spid="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2" nodeType="clickEffect">
                                  <p:stCondLst>
                                    <p:cond delay="0"/>
                                  </p:stCondLst>
                                  <p:iterate>
                                    <p:tmAbs val="0"/>
                                  </p:iterate>
                                  <p:childTnLst>
                                    <p:set>
                                      <p:cBhvr>
                                        <p:cTn id="50" fill="hold"/>
                                        <p:tgtEl>
                                          <p:spTgt spid="1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3" nodeType="clickEffect">
                                  <p:stCondLst>
                                    <p:cond delay="0"/>
                                  </p:stCondLst>
                                  <p:iterate>
                                    <p:tmAbs val="0"/>
                                  </p:iterate>
                                  <p:childTnLst>
                                    <p:set>
                                      <p:cBhvr>
                                        <p:cTn id="54" fill="hold"/>
                                        <p:tgtEl>
                                          <p:spTgt spid="1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14" nodeType="clickEffect">
                                  <p:stCondLst>
                                    <p:cond delay="0"/>
                                  </p:stCondLst>
                                  <p:iterate>
                                    <p:tmAbs val="0"/>
                                  </p:iterate>
                                  <p:childTnLst>
                                    <p:set>
                                      <p:cBhvr>
                                        <p:cTn id="58" fill="hold"/>
                                        <p:tgtEl>
                                          <p:spTgt spid="1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15" nodeType="clickEffect">
                                  <p:stCondLst>
                                    <p:cond delay="0"/>
                                  </p:stCondLst>
                                  <p:iterate>
                                    <p:tmAbs val="0"/>
                                  </p:iterate>
                                  <p:childTnLst>
                                    <p:set>
                                      <p:cBhvr>
                                        <p:cTn id="62" fill="hold"/>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8" animBg="1" advAuto="0"/>
      <p:bldP spid="170" grpId="1" animBg="1" advAuto="0"/>
      <p:bldP spid="171" grpId="2" animBg="1" advAuto="0"/>
      <p:bldP spid="172" grpId="3" animBg="1" advAuto="0"/>
      <p:bldP spid="173" grpId="4" animBg="1" advAuto="0"/>
      <p:bldP spid="174" grpId="5" animBg="1" advAuto="0"/>
      <p:bldP spid="175" grpId="6" animBg="1" advAuto="0"/>
      <p:bldP spid="178" grpId="7" animBg="1" advAuto="0"/>
      <p:bldP spid="179" grpId="9" animBg="1" advAuto="0"/>
      <p:bldP spid="180" grpId="10" animBg="1" advAuto="0"/>
      <p:bldP spid="181" grpId="11" animBg="1" advAuto="0"/>
      <p:bldP spid="182" grpId="12" animBg="1" advAuto="0"/>
      <p:bldP spid="183" grpId="13" animBg="1" advAuto="0"/>
      <p:bldP spid="184" grpId="14" animBg="1" advAuto="0"/>
      <p:bldP spid="185" grpId="1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pasted-image.png"/>
          <p:cNvPicPr>
            <a:picLocks noGrp="1" noChangeAspect="1"/>
          </p:cNvPicPr>
          <p:nvPr>
            <p:ph type="pic" idx="13"/>
          </p:nvPr>
        </p:nvPicPr>
        <p:blipFill>
          <a:blip r:embed="rId2">
            <a:extLst/>
          </a:blip>
          <a:srcRect l="316" t="316" r="316" b="316"/>
          <a:stretch>
            <a:fillRect/>
          </a:stretch>
        </p:blipFill>
        <p:spPr>
          <a:xfrm>
            <a:off x="266891" y="3500922"/>
            <a:ext cx="23850218" cy="6714311"/>
          </a:xfrm>
          <a:prstGeom prst="rect">
            <a:avLst/>
          </a:prstGeom>
        </p:spPr>
      </p:pic>
      <p:sp>
        <p:nvSpPr>
          <p:cNvPr id="188" name="Shape 188"/>
          <p:cNvSpPr/>
          <p:nvPr/>
        </p:nvSpPr>
        <p:spPr>
          <a:xfrm>
            <a:off x="4355722" y="41633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smtClean="0"/>
              <a:t>15.10.17</a:t>
            </a:r>
            <a:endParaRPr dirty="0"/>
          </a:p>
        </p:txBody>
      </p:sp>
      <p:sp>
        <p:nvSpPr>
          <p:cNvPr id="189" name="Shape 189"/>
          <p:cNvSpPr/>
          <p:nvPr/>
        </p:nvSpPr>
        <p:spPr>
          <a:xfrm>
            <a:off x="6692521" y="4163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smtClean="0"/>
              <a:t>1</a:t>
            </a:r>
            <a:r>
              <a:rPr lang="de-DE" dirty="0" smtClean="0"/>
              <a:t>6</a:t>
            </a:r>
            <a:r>
              <a:rPr dirty="0" smtClean="0"/>
              <a:t>:00</a:t>
            </a:r>
            <a:endParaRPr dirty="0"/>
          </a:p>
        </p:txBody>
      </p:sp>
      <p:sp>
        <p:nvSpPr>
          <p:cNvPr id="190" name="Shape 190"/>
          <p:cNvSpPr/>
          <p:nvPr/>
        </p:nvSpPr>
        <p:spPr>
          <a:xfrm>
            <a:off x="6692521" y="4671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smtClean="0"/>
              <a:t>12:</a:t>
            </a:r>
            <a:r>
              <a:rPr lang="de-DE" dirty="0" smtClean="0"/>
              <a:t>3</a:t>
            </a:r>
            <a:r>
              <a:rPr dirty="0" smtClean="0"/>
              <a:t>0</a:t>
            </a:r>
            <a:endParaRPr dirty="0"/>
          </a:p>
        </p:txBody>
      </p:sp>
      <p:sp>
        <p:nvSpPr>
          <p:cNvPr id="191" name="Shape 191"/>
          <p:cNvSpPr/>
          <p:nvPr/>
        </p:nvSpPr>
        <p:spPr>
          <a:xfrm>
            <a:off x="4355722" y="4669425"/>
            <a:ext cx="2249549" cy="667489"/>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smtClean="0"/>
              <a:t>27.10.17</a:t>
            </a:r>
            <a:endParaRPr dirty="0"/>
          </a:p>
        </p:txBody>
      </p:sp>
      <p:sp>
        <p:nvSpPr>
          <p:cNvPr id="192" name="Shape 192"/>
          <p:cNvSpPr/>
          <p:nvPr/>
        </p:nvSpPr>
        <p:spPr>
          <a:xfrm>
            <a:off x="5600321" y="7338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1x</a:t>
            </a:r>
          </a:p>
        </p:txBody>
      </p:sp>
      <p:sp>
        <p:nvSpPr>
          <p:cNvPr id="193" name="Shape 193"/>
          <p:cNvSpPr/>
          <p:nvPr/>
        </p:nvSpPr>
        <p:spPr>
          <a:xfrm>
            <a:off x="8628367" y="6589712"/>
            <a:ext cx="3667475" cy="536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2600">
                <a:solidFill>
                  <a:srgbClr val="3161AB"/>
                </a:solidFill>
              </a:defRPr>
            </a:lvl1pPr>
          </a:lstStyle>
          <a:p>
            <a:r>
              <a:t>a) Tram: 8 CHF</a:t>
            </a:r>
          </a:p>
        </p:txBody>
      </p:sp>
      <p:sp>
        <p:nvSpPr>
          <p:cNvPr id="194" name="Shape 194"/>
          <p:cNvSpPr/>
          <p:nvPr/>
        </p:nvSpPr>
        <p:spPr>
          <a:xfrm rot="20520000">
            <a:off x="16097438" y="100959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1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5" nodeType="clickEffect">
                                  <p:stCondLst>
                                    <p:cond delay="0"/>
                                  </p:stCondLst>
                                  <p:iterate>
                                    <p:tmAbs val="0"/>
                                  </p:iterate>
                                  <p:childTnLst>
                                    <p:set>
                                      <p:cBhvr>
                                        <p:cTn id="22" fill="hold"/>
                                        <p:tgtEl>
                                          <p:spTgt spid="19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6" nodeType="clickEffect">
                                  <p:stCondLst>
                                    <p:cond delay="0"/>
                                  </p:stCondLst>
                                  <p:iterate>
                                    <p:tmAbs val="0"/>
                                  </p:iterate>
                                  <p:childTnLst>
                                    <p:set>
                                      <p:cBhvr>
                                        <p:cTn id="26" fill="hold"/>
                                        <p:tgtEl>
                                          <p:spTgt spid="19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7" nodeType="clickEffect">
                                  <p:stCondLst>
                                    <p:cond delay="0"/>
                                  </p:stCondLst>
                                  <p:iterate>
                                    <p:tmAbs val="0"/>
                                  </p:iterate>
                                  <p:childTnLst>
                                    <p:set>
                                      <p:cBhvr>
                                        <p:cTn id="30" fill="hold"/>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1" animBg="1" advAuto="0"/>
      <p:bldP spid="189" grpId="2" animBg="1" advAuto="0"/>
      <p:bldP spid="190" grpId="4" animBg="1" advAuto="0"/>
      <p:bldP spid="191" grpId="3" animBg="1" advAuto="0"/>
      <p:bldP spid="192" grpId="5" animBg="1" advAuto="0"/>
      <p:bldP spid="193" grpId="6" animBg="1" advAuto="0"/>
      <p:bldP spid="194" grpId="7"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pasted-image.png"/>
          <p:cNvPicPr>
            <a:picLocks noGrp="1" noChangeAspect="1"/>
          </p:cNvPicPr>
          <p:nvPr>
            <p:ph type="pic" idx="13"/>
          </p:nvPr>
        </p:nvPicPr>
        <p:blipFill>
          <a:blip r:embed="rId2">
            <a:extLst/>
          </a:blip>
          <a:srcRect/>
          <a:stretch>
            <a:fillRect/>
          </a:stretch>
        </p:blipFill>
        <p:spPr>
          <a:xfrm>
            <a:off x="870684" y="6552280"/>
            <a:ext cx="23205282" cy="5932027"/>
          </a:xfrm>
          <a:prstGeom prst="rect">
            <a:avLst/>
          </a:prstGeom>
        </p:spPr>
      </p:pic>
      <p:pic>
        <p:nvPicPr>
          <p:cNvPr id="197" name="pasted-image.png"/>
          <p:cNvPicPr>
            <a:picLocks noChangeAspect="1"/>
          </p:cNvPicPr>
          <p:nvPr/>
        </p:nvPicPr>
        <p:blipFill>
          <a:blip r:embed="rId3">
            <a:alphaModFix amt="18506"/>
            <a:extLst/>
          </a:blip>
          <a:srcRect l="3894" r="2598" b="55112"/>
          <a:stretch>
            <a:fillRect/>
          </a:stretch>
        </p:blipFill>
        <p:spPr>
          <a:xfrm>
            <a:off x="352821" y="2354422"/>
            <a:ext cx="23983158" cy="4044863"/>
          </a:xfrm>
          <a:prstGeom prst="rect">
            <a:avLst/>
          </a:prstGeom>
          <a:ln w="12700">
            <a:miter lim="400000"/>
          </a:ln>
        </p:spPr>
      </p:pic>
      <p:sp>
        <p:nvSpPr>
          <p:cNvPr id="198" name="Shape 198"/>
          <p:cNvSpPr/>
          <p:nvPr/>
        </p:nvSpPr>
        <p:spPr>
          <a:xfrm>
            <a:off x="1224174" y="72018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99" name="Shape 199"/>
          <p:cNvSpPr/>
          <p:nvPr/>
        </p:nvSpPr>
        <p:spPr>
          <a:xfrm>
            <a:off x="7027075" y="7201830"/>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0" name="Shape 200"/>
          <p:cNvSpPr/>
          <p:nvPr/>
        </p:nvSpPr>
        <p:spPr>
          <a:xfrm>
            <a:off x="3075311" y="7709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01" name="Shape 201"/>
          <p:cNvSpPr/>
          <p:nvPr/>
        </p:nvSpPr>
        <p:spPr>
          <a:xfrm>
            <a:off x="3631834"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02" name="Shape 202"/>
          <p:cNvSpPr/>
          <p:nvPr/>
        </p:nvSpPr>
        <p:spPr>
          <a:xfrm>
            <a:off x="6620863"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3" name="Shape 203"/>
          <p:cNvSpPr/>
          <p:nvPr/>
        </p:nvSpPr>
        <p:spPr>
          <a:xfrm>
            <a:off x="6006219" y="110213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sp>
        <p:nvSpPr>
          <p:cNvPr id="204" name="Shape 204"/>
          <p:cNvSpPr/>
          <p:nvPr/>
        </p:nvSpPr>
        <p:spPr>
          <a:xfrm>
            <a:off x="8875917" y="9631781"/>
            <a:ext cx="3667476"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siehe oben)</a:t>
            </a:r>
            <a:br/>
            <a:r>
              <a:t/>
            </a:r>
            <a:br/>
            <a:r>
              <a:t>a) Bus, Tram: Betrag €</a:t>
            </a:r>
          </a:p>
        </p:txBody>
      </p:sp>
      <p:grpSp>
        <p:nvGrpSpPr>
          <p:cNvPr id="207" name="Group 207"/>
          <p:cNvGrpSpPr/>
          <p:nvPr/>
        </p:nvGrpSpPr>
        <p:grpSpPr>
          <a:xfrm>
            <a:off x="12760304" y="1109713"/>
            <a:ext cx="8771430" cy="11652838"/>
            <a:chOff x="0" y="0"/>
            <a:chExt cx="8771429" cy="11652837"/>
          </a:xfrm>
        </p:grpSpPr>
        <p:sp>
          <p:nvSpPr>
            <p:cNvPr id="205" name="Shape 205"/>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206" name="Shape 206"/>
            <p:cNvSpPr/>
            <p:nvPr/>
          </p:nvSpPr>
          <p:spPr>
            <a:xfrm>
              <a:off x="0" y="44361"/>
              <a:ext cx="8771430"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grpSp>
        <p:nvGrpSpPr>
          <p:cNvPr id="210" name="Group 210"/>
          <p:cNvGrpSpPr/>
          <p:nvPr/>
        </p:nvGrpSpPr>
        <p:grpSpPr>
          <a:xfrm>
            <a:off x="8461122" y="1109713"/>
            <a:ext cx="4211317" cy="11652838"/>
            <a:chOff x="0" y="0"/>
            <a:chExt cx="4211315" cy="11652837"/>
          </a:xfrm>
        </p:grpSpPr>
        <p:sp>
          <p:nvSpPr>
            <p:cNvPr id="208" name="Shape 208"/>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209" name="Shape 209"/>
            <p:cNvSpPr/>
            <p:nvPr/>
          </p:nvSpPr>
          <p:spPr>
            <a:xfrm>
              <a:off x="111440" y="44361"/>
              <a:ext cx="4099876"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211" name="Shape 211"/>
          <p:cNvSpPr/>
          <p:nvPr/>
        </p:nvSpPr>
        <p:spPr>
          <a:xfrm>
            <a:off x="12785704" y="726853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2" name="Shape 212"/>
          <p:cNvSpPr/>
          <p:nvPr/>
        </p:nvSpPr>
        <p:spPr>
          <a:xfrm>
            <a:off x="12785704" y="7709464"/>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3" name="Shape 213"/>
          <p:cNvSpPr/>
          <p:nvPr/>
        </p:nvSpPr>
        <p:spPr>
          <a:xfrm>
            <a:off x="13340179" y="10546181"/>
            <a:ext cx="4211317"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214" name="Shape 214"/>
          <p:cNvSpPr/>
          <p:nvPr/>
        </p:nvSpPr>
        <p:spPr>
          <a:xfrm>
            <a:off x="17615565" y="7271314"/>
            <a:ext cx="4211316"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215" name="Shape 215"/>
          <p:cNvSpPr/>
          <p:nvPr/>
        </p:nvSpPr>
        <p:spPr>
          <a:xfrm>
            <a:off x="21636386" y="7271314"/>
            <a:ext cx="245804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216" name="Shape 216"/>
          <p:cNvSpPr/>
          <p:nvPr/>
        </p:nvSpPr>
        <p:spPr>
          <a:xfrm rot="20520000">
            <a:off x="16195373" y="115945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2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2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5" nodeType="clickEffect">
                                  <p:stCondLst>
                                    <p:cond delay="0"/>
                                  </p:stCondLst>
                                  <p:iterate>
                                    <p:tmAbs val="0"/>
                                  </p:iterate>
                                  <p:childTnLst>
                                    <p:set>
                                      <p:cBhvr>
                                        <p:cTn id="22" fill="hold"/>
                                        <p:tgtEl>
                                          <p:spTgt spid="2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6" nodeType="clickEffect">
                                  <p:stCondLst>
                                    <p:cond delay="0"/>
                                  </p:stCondLst>
                                  <p:iterate>
                                    <p:tmAbs val="0"/>
                                  </p:iterate>
                                  <p:childTnLst>
                                    <p:set>
                                      <p:cBhvr>
                                        <p:cTn id="26" fill="hold"/>
                                        <p:tgtEl>
                                          <p:spTgt spid="20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7" nodeType="clickEffect">
                                  <p:stCondLst>
                                    <p:cond delay="0"/>
                                  </p:stCondLst>
                                  <p:iterate>
                                    <p:tmAbs val="0"/>
                                  </p:iterate>
                                  <p:childTnLst>
                                    <p:set>
                                      <p:cBhvr>
                                        <p:cTn id="30" fill="hold"/>
                                        <p:tgtEl>
                                          <p:spTgt spid="2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8" nodeType="clickEffect">
                                  <p:stCondLst>
                                    <p:cond delay="0"/>
                                  </p:stCondLst>
                                  <p:iterate>
                                    <p:tmAbs val="0"/>
                                  </p:iterate>
                                  <p:childTnLst>
                                    <p:set>
                                      <p:cBhvr>
                                        <p:cTn id="34" fill="hold"/>
                                        <p:tgtEl>
                                          <p:spTgt spid="2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9" nodeType="clickEffect">
                                  <p:stCondLst>
                                    <p:cond delay="0"/>
                                  </p:stCondLst>
                                  <p:iterate>
                                    <p:tmAbs val="0"/>
                                  </p:iterate>
                                  <p:childTnLst>
                                    <p:set>
                                      <p:cBhvr>
                                        <p:cTn id="38" fill="hold"/>
                                        <p:tgtEl>
                                          <p:spTgt spid="20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0" nodeType="clickEffect">
                                  <p:stCondLst>
                                    <p:cond delay="0"/>
                                  </p:stCondLst>
                                  <p:iterate>
                                    <p:tmAbs val="0"/>
                                  </p:iterate>
                                  <p:childTnLst>
                                    <p:set>
                                      <p:cBhvr>
                                        <p:cTn id="42" fill="hold"/>
                                        <p:tgtEl>
                                          <p:spTgt spid="2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1" nodeType="clickEffect">
                                  <p:stCondLst>
                                    <p:cond delay="0"/>
                                  </p:stCondLst>
                                  <p:iterate>
                                    <p:tmAbs val="0"/>
                                  </p:iterate>
                                  <p:childTnLst>
                                    <p:set>
                                      <p:cBhvr>
                                        <p:cTn id="46" fill="hold"/>
                                        <p:tgtEl>
                                          <p:spTgt spid="2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2" nodeType="clickEffect">
                                  <p:stCondLst>
                                    <p:cond delay="0"/>
                                  </p:stCondLst>
                                  <p:iterate>
                                    <p:tmAbs val="0"/>
                                  </p:iterate>
                                  <p:childTnLst>
                                    <p:set>
                                      <p:cBhvr>
                                        <p:cTn id="50" fill="hold"/>
                                        <p:tgtEl>
                                          <p:spTgt spid="2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3" nodeType="clickEffect">
                                  <p:stCondLst>
                                    <p:cond delay="0"/>
                                  </p:stCondLst>
                                  <p:iterate>
                                    <p:tmAbs val="0"/>
                                  </p:iterate>
                                  <p:childTnLst>
                                    <p:set>
                                      <p:cBhvr>
                                        <p:cTn id="54" fill="hold"/>
                                        <p:tgtEl>
                                          <p:spTgt spid="2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14" nodeType="clickEffect">
                                  <p:stCondLst>
                                    <p:cond delay="0"/>
                                  </p:stCondLst>
                                  <p:iterate>
                                    <p:tmAbs val="0"/>
                                  </p:iterate>
                                  <p:childTnLst>
                                    <p:set>
                                      <p:cBhvr>
                                        <p:cTn id="58" fill="hold"/>
                                        <p:tgtEl>
                                          <p:spTgt spid="2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15" nodeType="clickEffect">
                                  <p:stCondLst>
                                    <p:cond delay="0"/>
                                  </p:stCondLst>
                                  <p:iterate>
                                    <p:tmAbs val="0"/>
                                  </p:iterate>
                                  <p:childTnLst>
                                    <p:set>
                                      <p:cBhvr>
                                        <p:cTn id="62" fill="hold"/>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1" animBg="1" advAuto="0"/>
      <p:bldP spid="199" grpId="2" animBg="1" advAuto="0"/>
      <p:bldP spid="200" grpId="3" animBg="1" advAuto="0"/>
      <p:bldP spid="201" grpId="4" animBg="1" advAuto="0"/>
      <p:bldP spid="202" grpId="5" animBg="1" advAuto="0"/>
      <p:bldP spid="203" grpId="6" animBg="1" advAuto="0"/>
      <p:bldP spid="204" grpId="9" animBg="1" advAuto="0"/>
      <p:bldP spid="207" grpId="8" animBg="1" advAuto="0"/>
      <p:bldP spid="210" grpId="7" animBg="1" advAuto="0"/>
      <p:bldP spid="211" grpId="10" animBg="1" advAuto="0"/>
      <p:bldP spid="212" grpId="11" animBg="1" advAuto="0"/>
      <p:bldP spid="213" grpId="12" animBg="1" advAuto="0"/>
      <p:bldP spid="214" grpId="13" animBg="1" advAuto="0"/>
      <p:bldP spid="215" grpId="14" animBg="1" advAuto="0"/>
      <p:bldP spid="216" grpId="15"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pasted-image.png"/>
          <p:cNvPicPr>
            <a:picLocks noGrp="1" noChangeAspect="1"/>
          </p:cNvPicPr>
          <p:nvPr>
            <p:ph type="pic" idx="13"/>
          </p:nvPr>
        </p:nvPicPr>
        <p:blipFill>
          <a:blip r:embed="rId2">
            <a:extLst/>
          </a:blip>
          <a:srcRect l="533" r="533"/>
          <a:stretch>
            <a:fillRect/>
          </a:stretch>
        </p:blipFill>
        <p:spPr>
          <a:xfrm>
            <a:off x="266700" y="930585"/>
            <a:ext cx="23850600" cy="11854895"/>
          </a:xfrm>
          <a:prstGeom prst="rect">
            <a:avLst/>
          </a:prstGeom>
        </p:spPr>
      </p:pic>
      <p:sp>
        <p:nvSpPr>
          <p:cNvPr id="219" name="Shape 219"/>
          <p:cNvSpPr/>
          <p:nvPr/>
        </p:nvSpPr>
        <p:spPr>
          <a:xfrm rot="20520000">
            <a:off x="3996653"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smtClean="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1" nodeType="clickEffect">
                                  <p:stCondLst>
                                    <p:cond delay="0"/>
                                  </p:stCondLst>
                                  <p:childTnLst>
                                    <p:set>
                                      <p:cBhvr>
                                        <p:cTn id="6" dur="indefinite" fill="hold"/>
                                        <p:tgtEl>
                                          <p:spTgt spid="218"/>
                                        </p:tgtEl>
                                        <p:attrNameLst>
                                          <p:attrName>style.opacity</p:attrName>
                                        </p:attrNameLst>
                                      </p:cBhvr>
                                      <p:to>
                                        <p:strVal val="0.20"/>
                                      </p:to>
                                    </p:set>
                                    <p:animEffect filter="image" prLst="opacity: 0.20; ">
                                      <p:cBhvr>
                                        <p:cTn id="7" dur="indefinite" fill="hold"/>
                                        <p:tgtEl>
                                          <p:spTgt spid="2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1" animBg="1" advAuto="0"/>
      <p:bldP spid="219" grpId="2"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TotalTime>
  <Words>426</Words>
  <Application>Microsoft Office PowerPoint</Application>
  <PresentationFormat>Custom</PresentationFormat>
  <Paragraphs>115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Avenir Roman</vt:lpstr>
      <vt:lpstr>Helvetica Light</vt:lpstr>
      <vt:lpstr>Symbol</vt:lpstr>
      <vt:lpstr>White</vt:lpstr>
      <vt:lpstr>Reisekostenabrechung</vt:lpstr>
      <vt:lpstr>Inhalt</vt:lpstr>
      <vt:lpstr>FAQ</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Wichtig</vt:lpstr>
      <vt:lpstr>ToDo's Checkliste</vt:lpstr>
      <vt:lpstr>Deadline</vt:lpstr>
      <vt:lpstr>TUD Adresse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Reisekostenabrechung</dc:title>
  <dc:creator>Flora Brinckmann</dc:creator>
  <cp:lastModifiedBy>Susanne Duehrkoop</cp:lastModifiedBy>
  <cp:revision>20</cp:revision>
  <dcterms:modified xsi:type="dcterms:W3CDTF">2017-10-20T10:16:34Z</dcterms:modified>
</cp:coreProperties>
</file>