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7"/>
  </p:notesMasterIdLst>
  <p:sldIdLst>
    <p:sldId id="256" r:id="rId2"/>
    <p:sldId id="258" r:id="rId3"/>
    <p:sldId id="257" r:id="rId4"/>
    <p:sldId id="259" r:id="rId5"/>
    <p:sldId id="267" r:id="rId6"/>
    <p:sldId id="261" r:id="rId7"/>
    <p:sldId id="284" r:id="rId8"/>
    <p:sldId id="273" r:id="rId9"/>
    <p:sldId id="296" r:id="rId10"/>
    <p:sldId id="305" r:id="rId11"/>
    <p:sldId id="306" r:id="rId12"/>
    <p:sldId id="286" r:id="rId13"/>
    <p:sldId id="289" r:id="rId14"/>
    <p:sldId id="290" r:id="rId15"/>
    <p:sldId id="291" r:id="rId16"/>
    <p:sldId id="308" r:id="rId17"/>
    <p:sldId id="302" r:id="rId18"/>
    <p:sldId id="307" r:id="rId19"/>
    <p:sldId id="300" r:id="rId20"/>
    <p:sldId id="309" r:id="rId21"/>
    <p:sldId id="303" r:id="rId22"/>
    <p:sldId id="281" r:id="rId23"/>
    <p:sldId id="295" r:id="rId24"/>
    <p:sldId id="304" r:id="rId25"/>
    <p:sldId id="260" r:id="rId26"/>
    <p:sldId id="263" r:id="rId27"/>
    <p:sldId id="277" r:id="rId28"/>
    <p:sldId id="287" r:id="rId29"/>
    <p:sldId id="288" r:id="rId30"/>
    <p:sldId id="293" r:id="rId31"/>
    <p:sldId id="310" r:id="rId32"/>
    <p:sldId id="297" r:id="rId33"/>
    <p:sldId id="301" r:id="rId34"/>
    <p:sldId id="298" r:id="rId35"/>
    <p:sldId id="266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97"/>
    <a:srgbClr val="D82028"/>
    <a:srgbClr val="CA00FF"/>
    <a:srgbClr val="FF992F"/>
    <a:srgbClr val="7474FF"/>
    <a:srgbClr val="009849"/>
    <a:srgbClr val="292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16"/>
    <p:restoredTop sz="72074"/>
  </p:normalViewPr>
  <p:slideViewPr>
    <p:cSldViewPr snapToGrid="0" snapToObjects="1">
      <p:cViewPr>
        <p:scale>
          <a:sx n="59" d="100"/>
          <a:sy n="59" d="100"/>
        </p:scale>
        <p:origin x="1368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Matter and Energy Distribution in the Universe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206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Matter and Energy Distribution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explosion val="7"/>
            <c:spPr>
              <a:solidFill>
                <a:schemeClr val="dk1">
                  <a:tint val="5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0818824109752238"/>
                  <c:y val="0.02208117703988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9013756259191"/>
                  <c:y val="-0.089412267967485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376829359096071"/>
                  <c:y val="0.017451857306017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Baryonic Matter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68.3</c:v>
                </c:pt>
                <c:pt idx="1">
                  <c:v>26.7</c:v>
                </c:pt>
                <c:pt idx="2">
                  <c:v>4.9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FAE57-31D2-4289-A4B0-17E5508F8136}" type="doc">
      <dgm:prSet loTypeId="urn:microsoft.com/office/officeart/2008/layout/LinedList" loCatId="Inbox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7996E9E-9DEB-4F91-B882-338DAC870F26}">
      <dgm:prSet custT="1"/>
      <dgm:spPr/>
      <dgm:t>
        <a:bodyPr/>
        <a:lstStyle/>
        <a:p>
          <a:r>
            <a:rPr lang="en-US" sz="2800" b="0" i="0">
              <a:latin typeface="Helvetica Light" charset="0"/>
              <a:ea typeface="Helvetica Light" charset="0"/>
              <a:cs typeface="Helvetica Light" charset="0"/>
            </a:rPr>
            <a:t>QCD</a:t>
          </a:r>
        </a:p>
      </dgm:t>
    </dgm:pt>
    <dgm:pt modelId="{862423F7-FEC5-4BD9-8C92-B8F1E54E1250}" type="parTrans" cxnId="{F81B9679-AC42-419A-8CE5-F6E67C149CA0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7F1B35F2-19CF-4253-83D9-8E8338A12EA3}" type="sibTrans" cxnId="{F81B9679-AC42-419A-8CE5-F6E67C149CA0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BD4A5785-4AAE-447F-92CD-BF125E77ECF0}">
      <dgm:prSet custT="1"/>
      <dgm:spPr/>
      <dgm:t>
        <a:bodyPr/>
        <a:lstStyle/>
        <a:p>
          <a:r>
            <a:rPr lang="en-US" sz="2800" b="0" i="0">
              <a:latin typeface="Helvetica Light" charset="0"/>
              <a:ea typeface="Helvetica Light" charset="0"/>
              <a:cs typeface="Helvetica Light" charset="0"/>
            </a:rPr>
            <a:t>W Bosons</a:t>
          </a:r>
        </a:p>
      </dgm:t>
    </dgm:pt>
    <dgm:pt modelId="{C409B4FB-2F37-48B7-8385-561B57658505}" type="parTrans" cxnId="{9DE4F972-B963-48DA-B442-68886385188E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A569C754-F3FE-498D-A764-9569C1338656}" type="sibTrans" cxnId="{9DE4F972-B963-48DA-B442-68886385188E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D691580E-6790-4588-B23B-7AAF9608230C}">
      <dgm:prSet custT="1"/>
      <dgm:spPr/>
      <dgm:t>
        <a:bodyPr/>
        <a:lstStyle/>
        <a:p>
          <a:r>
            <a:rPr lang="en-US" sz="2800" b="0" i="0" dirty="0">
              <a:latin typeface="Helvetica Light" charset="0"/>
              <a:ea typeface="Helvetica Light" charset="0"/>
              <a:cs typeface="Helvetica Light" charset="0"/>
            </a:rPr>
            <a:t>Z Bosons</a:t>
          </a:r>
        </a:p>
      </dgm:t>
    </dgm:pt>
    <dgm:pt modelId="{A5C9E04E-BBA2-4E26-B5BA-D9E3D9E47317}" type="parTrans" cxnId="{35D7525A-1850-41EE-8F2D-F9B3C902A405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7970CE25-D508-4FA3-9953-24B34207EA6F}" type="sibTrans" cxnId="{35D7525A-1850-41EE-8F2D-F9B3C902A405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E1057E78-CE1C-49CD-B51E-26534D8F7790}">
      <dgm:prSet custT="1"/>
      <dgm:spPr/>
      <dgm:t>
        <a:bodyPr/>
        <a:lstStyle/>
        <a:p>
          <a:r>
            <a:rPr lang="en-US" sz="2800" b="0" i="0" dirty="0" smtClean="0">
              <a:latin typeface="Helvetica Light" charset="0"/>
              <a:ea typeface="Helvetica Light" charset="0"/>
              <a:cs typeface="Helvetica Light" charset="0"/>
            </a:rPr>
            <a:t>Top/Anti-top</a:t>
          </a:r>
          <a:endParaRPr lang="en-US" sz="2800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C07F1628-9220-4C74-AFD8-593CAC2668D9}" type="parTrans" cxnId="{5524E230-AF8A-4269-AD70-F267CEBE6B11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0119840A-2A1E-4495-BAD6-8D38E4083136}" type="sibTrans" cxnId="{5524E230-AF8A-4269-AD70-F267CEBE6B11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07F8489F-BD6C-4C45-8231-D7F3E1C670CF}">
      <dgm:prSet custT="1"/>
      <dgm:spPr/>
      <dgm:t>
        <a:bodyPr/>
        <a:lstStyle/>
        <a:p>
          <a:r>
            <a:rPr lang="en-US" sz="2800" b="0" i="0" dirty="0" smtClean="0">
              <a:latin typeface="Helvetica Light" charset="0"/>
              <a:ea typeface="Helvetica Light" charset="0"/>
              <a:cs typeface="Helvetica Light" charset="0"/>
            </a:rPr>
            <a:t>Other Processes</a:t>
          </a:r>
          <a:endParaRPr lang="en-US" sz="2800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29095149-CA1E-419B-92F9-6A02C198448D}" type="parTrans" cxnId="{4888930E-C28A-4293-AAB6-767AEF08E53B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406B7916-B7D5-4C41-B215-B47B75ACF4FD}" type="sibTrans" cxnId="{4888930E-C28A-4293-AAB6-767AEF08E53B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6E9F435D-30F2-C645-91BC-294FEA2FF50F}" type="pres">
      <dgm:prSet presAssocID="{951FAE57-31D2-4289-A4B0-17E5508F813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92CE740-D430-E14A-AA87-204ACD6E4448}" type="pres">
      <dgm:prSet presAssocID="{C7996E9E-9DEB-4F91-B882-338DAC870F26}" presName="thickLine" presStyleLbl="alignNode1" presStyleIdx="0" presStyleCnt="5"/>
      <dgm:spPr/>
      <dgm:t>
        <a:bodyPr/>
        <a:lstStyle/>
        <a:p>
          <a:endParaRPr lang="en-US"/>
        </a:p>
      </dgm:t>
    </dgm:pt>
    <dgm:pt modelId="{DC0A4B1E-7A54-464F-BB40-2304FB416E1D}" type="pres">
      <dgm:prSet presAssocID="{C7996E9E-9DEB-4F91-B882-338DAC870F26}" presName="horz1" presStyleCnt="0"/>
      <dgm:spPr/>
      <dgm:t>
        <a:bodyPr/>
        <a:lstStyle/>
        <a:p>
          <a:endParaRPr lang="en-US"/>
        </a:p>
      </dgm:t>
    </dgm:pt>
    <dgm:pt modelId="{3D31DD31-6E55-EB4B-A77F-F76807935A84}" type="pres">
      <dgm:prSet presAssocID="{C7996E9E-9DEB-4F91-B882-338DAC870F26}" presName="tx1" presStyleLbl="revTx" presStyleIdx="0" presStyleCnt="5"/>
      <dgm:spPr/>
      <dgm:t>
        <a:bodyPr/>
        <a:lstStyle/>
        <a:p>
          <a:endParaRPr lang="en-US"/>
        </a:p>
      </dgm:t>
    </dgm:pt>
    <dgm:pt modelId="{27DAA477-D53F-3640-97B5-A132895D8B1A}" type="pres">
      <dgm:prSet presAssocID="{C7996E9E-9DEB-4F91-B882-338DAC870F26}" presName="vert1" presStyleCnt="0"/>
      <dgm:spPr/>
      <dgm:t>
        <a:bodyPr/>
        <a:lstStyle/>
        <a:p>
          <a:endParaRPr lang="en-US"/>
        </a:p>
      </dgm:t>
    </dgm:pt>
    <dgm:pt modelId="{60E2FC1E-EE8A-8B4B-96EB-785EBB2DCB80}" type="pres">
      <dgm:prSet presAssocID="{BD4A5785-4AAE-447F-92CD-BF125E77ECF0}" presName="thickLine" presStyleLbl="alignNode1" presStyleIdx="1" presStyleCnt="5"/>
      <dgm:spPr/>
      <dgm:t>
        <a:bodyPr/>
        <a:lstStyle/>
        <a:p>
          <a:endParaRPr lang="en-US"/>
        </a:p>
      </dgm:t>
    </dgm:pt>
    <dgm:pt modelId="{663FB8F7-8DAA-8A45-81D9-0B0C67B0F433}" type="pres">
      <dgm:prSet presAssocID="{BD4A5785-4AAE-447F-92CD-BF125E77ECF0}" presName="horz1" presStyleCnt="0"/>
      <dgm:spPr/>
      <dgm:t>
        <a:bodyPr/>
        <a:lstStyle/>
        <a:p>
          <a:endParaRPr lang="en-US"/>
        </a:p>
      </dgm:t>
    </dgm:pt>
    <dgm:pt modelId="{FCB612E5-3A1D-2344-B2B8-B2403E0CFE7D}" type="pres">
      <dgm:prSet presAssocID="{BD4A5785-4AAE-447F-92CD-BF125E77ECF0}" presName="tx1" presStyleLbl="revTx" presStyleIdx="1" presStyleCnt="5"/>
      <dgm:spPr/>
      <dgm:t>
        <a:bodyPr/>
        <a:lstStyle/>
        <a:p>
          <a:endParaRPr lang="en-US"/>
        </a:p>
      </dgm:t>
    </dgm:pt>
    <dgm:pt modelId="{95DD0E36-06F7-004D-8931-A7FAB95A1BB1}" type="pres">
      <dgm:prSet presAssocID="{BD4A5785-4AAE-447F-92CD-BF125E77ECF0}" presName="vert1" presStyleCnt="0"/>
      <dgm:spPr/>
      <dgm:t>
        <a:bodyPr/>
        <a:lstStyle/>
        <a:p>
          <a:endParaRPr lang="en-US"/>
        </a:p>
      </dgm:t>
    </dgm:pt>
    <dgm:pt modelId="{9AED589D-D903-254D-A874-5EF1165E9EDB}" type="pres">
      <dgm:prSet presAssocID="{D691580E-6790-4588-B23B-7AAF9608230C}" presName="thickLine" presStyleLbl="alignNode1" presStyleIdx="2" presStyleCnt="5"/>
      <dgm:spPr/>
      <dgm:t>
        <a:bodyPr/>
        <a:lstStyle/>
        <a:p>
          <a:endParaRPr lang="en-US"/>
        </a:p>
      </dgm:t>
    </dgm:pt>
    <dgm:pt modelId="{D990646A-E861-C24A-94C3-AA9425F5E628}" type="pres">
      <dgm:prSet presAssocID="{D691580E-6790-4588-B23B-7AAF9608230C}" presName="horz1" presStyleCnt="0"/>
      <dgm:spPr/>
      <dgm:t>
        <a:bodyPr/>
        <a:lstStyle/>
        <a:p>
          <a:endParaRPr lang="en-US"/>
        </a:p>
      </dgm:t>
    </dgm:pt>
    <dgm:pt modelId="{11510A71-EAE2-B24E-9193-86B9031A4108}" type="pres">
      <dgm:prSet presAssocID="{D691580E-6790-4588-B23B-7AAF9608230C}" presName="tx1" presStyleLbl="revTx" presStyleIdx="2" presStyleCnt="5"/>
      <dgm:spPr/>
      <dgm:t>
        <a:bodyPr/>
        <a:lstStyle/>
        <a:p>
          <a:endParaRPr lang="en-US"/>
        </a:p>
      </dgm:t>
    </dgm:pt>
    <dgm:pt modelId="{5D99978F-B94A-2F4C-97E9-4F6DC51CE6D2}" type="pres">
      <dgm:prSet presAssocID="{D691580E-6790-4588-B23B-7AAF9608230C}" presName="vert1" presStyleCnt="0"/>
      <dgm:spPr/>
      <dgm:t>
        <a:bodyPr/>
        <a:lstStyle/>
        <a:p>
          <a:endParaRPr lang="en-US"/>
        </a:p>
      </dgm:t>
    </dgm:pt>
    <dgm:pt modelId="{F45D0954-C23C-224C-8405-D4A78C5F86C3}" type="pres">
      <dgm:prSet presAssocID="{E1057E78-CE1C-49CD-B51E-26534D8F7790}" presName="thickLine" presStyleLbl="alignNode1" presStyleIdx="3" presStyleCnt="5"/>
      <dgm:spPr/>
      <dgm:t>
        <a:bodyPr/>
        <a:lstStyle/>
        <a:p>
          <a:endParaRPr lang="en-US"/>
        </a:p>
      </dgm:t>
    </dgm:pt>
    <dgm:pt modelId="{1F7D6FDD-8D84-0B4B-8A18-0E6F6B06DD3E}" type="pres">
      <dgm:prSet presAssocID="{E1057E78-CE1C-49CD-B51E-26534D8F7790}" presName="horz1" presStyleCnt="0"/>
      <dgm:spPr/>
      <dgm:t>
        <a:bodyPr/>
        <a:lstStyle/>
        <a:p>
          <a:endParaRPr lang="en-US"/>
        </a:p>
      </dgm:t>
    </dgm:pt>
    <dgm:pt modelId="{AFBD3879-C8D5-4A4B-A9C3-0F14CA56DC3B}" type="pres">
      <dgm:prSet presAssocID="{E1057E78-CE1C-49CD-B51E-26534D8F7790}" presName="tx1" presStyleLbl="revTx" presStyleIdx="3" presStyleCnt="5"/>
      <dgm:spPr/>
      <dgm:t>
        <a:bodyPr/>
        <a:lstStyle/>
        <a:p>
          <a:endParaRPr lang="en-US"/>
        </a:p>
      </dgm:t>
    </dgm:pt>
    <dgm:pt modelId="{CDD5FECA-4291-C945-9C43-6734337FF222}" type="pres">
      <dgm:prSet presAssocID="{E1057E78-CE1C-49CD-B51E-26534D8F7790}" presName="vert1" presStyleCnt="0"/>
      <dgm:spPr/>
      <dgm:t>
        <a:bodyPr/>
        <a:lstStyle/>
        <a:p>
          <a:endParaRPr lang="en-US"/>
        </a:p>
      </dgm:t>
    </dgm:pt>
    <dgm:pt modelId="{60A4D0E2-F2DE-BC4F-ACB8-79ED7B07A3B2}" type="pres">
      <dgm:prSet presAssocID="{07F8489F-BD6C-4C45-8231-D7F3E1C670CF}" presName="thickLine" presStyleLbl="alignNode1" presStyleIdx="4" presStyleCnt="5"/>
      <dgm:spPr/>
      <dgm:t>
        <a:bodyPr/>
        <a:lstStyle/>
        <a:p>
          <a:endParaRPr lang="en-US"/>
        </a:p>
      </dgm:t>
    </dgm:pt>
    <dgm:pt modelId="{EDC05EC8-C84A-D748-B7AE-D480717C4A97}" type="pres">
      <dgm:prSet presAssocID="{07F8489F-BD6C-4C45-8231-D7F3E1C670CF}" presName="horz1" presStyleCnt="0"/>
      <dgm:spPr/>
      <dgm:t>
        <a:bodyPr/>
        <a:lstStyle/>
        <a:p>
          <a:endParaRPr lang="en-US"/>
        </a:p>
      </dgm:t>
    </dgm:pt>
    <dgm:pt modelId="{3293BB3B-5E3C-BF42-9B43-D346EFD38E90}" type="pres">
      <dgm:prSet presAssocID="{07F8489F-BD6C-4C45-8231-D7F3E1C670CF}" presName="tx1" presStyleLbl="revTx" presStyleIdx="4" presStyleCnt="5"/>
      <dgm:spPr/>
      <dgm:t>
        <a:bodyPr/>
        <a:lstStyle/>
        <a:p>
          <a:endParaRPr lang="en-US"/>
        </a:p>
      </dgm:t>
    </dgm:pt>
    <dgm:pt modelId="{FC497F23-F0CB-4C47-B357-FBA2E8CF4DE0}" type="pres">
      <dgm:prSet presAssocID="{07F8489F-BD6C-4C45-8231-D7F3E1C670CF}" presName="vert1" presStyleCnt="0"/>
      <dgm:spPr/>
      <dgm:t>
        <a:bodyPr/>
        <a:lstStyle/>
        <a:p>
          <a:endParaRPr lang="en-US"/>
        </a:p>
      </dgm:t>
    </dgm:pt>
  </dgm:ptLst>
  <dgm:cxnLst>
    <dgm:cxn modelId="{66A05558-1897-4845-8A21-DB7D00B98571}" type="presOf" srcId="{BD4A5785-4AAE-447F-92CD-BF125E77ECF0}" destId="{FCB612E5-3A1D-2344-B2B8-B2403E0CFE7D}" srcOrd="0" destOrd="0" presId="urn:microsoft.com/office/officeart/2008/layout/LinedList"/>
    <dgm:cxn modelId="{59E71F6E-3EA4-7140-8A45-08D4ADD142C0}" type="presOf" srcId="{951FAE57-31D2-4289-A4B0-17E5508F8136}" destId="{6E9F435D-30F2-C645-91BC-294FEA2FF50F}" srcOrd="0" destOrd="0" presId="urn:microsoft.com/office/officeart/2008/layout/LinedList"/>
    <dgm:cxn modelId="{9DE4F972-B963-48DA-B442-68886385188E}" srcId="{951FAE57-31D2-4289-A4B0-17E5508F8136}" destId="{BD4A5785-4AAE-447F-92CD-BF125E77ECF0}" srcOrd="1" destOrd="0" parTransId="{C409B4FB-2F37-48B7-8385-561B57658505}" sibTransId="{A569C754-F3FE-498D-A764-9569C1338656}"/>
    <dgm:cxn modelId="{5524E230-AF8A-4269-AD70-F267CEBE6B11}" srcId="{951FAE57-31D2-4289-A4B0-17E5508F8136}" destId="{E1057E78-CE1C-49CD-B51E-26534D8F7790}" srcOrd="3" destOrd="0" parTransId="{C07F1628-9220-4C74-AFD8-593CAC2668D9}" sibTransId="{0119840A-2A1E-4495-BAD6-8D38E4083136}"/>
    <dgm:cxn modelId="{93C6C35D-7B84-8645-BFD9-356F32244108}" type="presOf" srcId="{E1057E78-CE1C-49CD-B51E-26534D8F7790}" destId="{AFBD3879-C8D5-4A4B-A9C3-0F14CA56DC3B}" srcOrd="0" destOrd="0" presId="urn:microsoft.com/office/officeart/2008/layout/LinedList"/>
    <dgm:cxn modelId="{F81B9679-AC42-419A-8CE5-F6E67C149CA0}" srcId="{951FAE57-31D2-4289-A4B0-17E5508F8136}" destId="{C7996E9E-9DEB-4F91-B882-338DAC870F26}" srcOrd="0" destOrd="0" parTransId="{862423F7-FEC5-4BD9-8C92-B8F1E54E1250}" sibTransId="{7F1B35F2-19CF-4253-83D9-8E8338A12EA3}"/>
    <dgm:cxn modelId="{35D7525A-1850-41EE-8F2D-F9B3C902A405}" srcId="{951FAE57-31D2-4289-A4B0-17E5508F8136}" destId="{D691580E-6790-4588-B23B-7AAF9608230C}" srcOrd="2" destOrd="0" parTransId="{A5C9E04E-BBA2-4E26-B5BA-D9E3D9E47317}" sibTransId="{7970CE25-D508-4FA3-9953-24B34207EA6F}"/>
    <dgm:cxn modelId="{1EC3E415-E853-2447-B13A-67A9BA00A911}" type="presOf" srcId="{07F8489F-BD6C-4C45-8231-D7F3E1C670CF}" destId="{3293BB3B-5E3C-BF42-9B43-D346EFD38E90}" srcOrd="0" destOrd="0" presId="urn:microsoft.com/office/officeart/2008/layout/LinedList"/>
    <dgm:cxn modelId="{EE76E061-EBB7-1B40-BE74-A8F9C0DC3E02}" type="presOf" srcId="{C7996E9E-9DEB-4F91-B882-338DAC870F26}" destId="{3D31DD31-6E55-EB4B-A77F-F76807935A84}" srcOrd="0" destOrd="0" presId="urn:microsoft.com/office/officeart/2008/layout/LinedList"/>
    <dgm:cxn modelId="{B0E888B0-888E-9940-85D8-596DB48F4FB0}" type="presOf" srcId="{D691580E-6790-4588-B23B-7AAF9608230C}" destId="{11510A71-EAE2-B24E-9193-86B9031A4108}" srcOrd="0" destOrd="0" presId="urn:microsoft.com/office/officeart/2008/layout/LinedList"/>
    <dgm:cxn modelId="{4888930E-C28A-4293-AAB6-767AEF08E53B}" srcId="{951FAE57-31D2-4289-A4B0-17E5508F8136}" destId="{07F8489F-BD6C-4C45-8231-D7F3E1C670CF}" srcOrd="4" destOrd="0" parTransId="{29095149-CA1E-419B-92F9-6A02C198448D}" sibTransId="{406B7916-B7D5-4C41-B215-B47B75ACF4FD}"/>
    <dgm:cxn modelId="{4B2D7376-C2C0-8A47-B103-0BCAB98A9108}" type="presParOf" srcId="{6E9F435D-30F2-C645-91BC-294FEA2FF50F}" destId="{092CE740-D430-E14A-AA87-204ACD6E4448}" srcOrd="0" destOrd="0" presId="urn:microsoft.com/office/officeart/2008/layout/LinedList"/>
    <dgm:cxn modelId="{8DDFDEF8-5DE2-584C-8AD0-CCD3E5317AB7}" type="presParOf" srcId="{6E9F435D-30F2-C645-91BC-294FEA2FF50F}" destId="{DC0A4B1E-7A54-464F-BB40-2304FB416E1D}" srcOrd="1" destOrd="0" presId="urn:microsoft.com/office/officeart/2008/layout/LinedList"/>
    <dgm:cxn modelId="{E8ABC00A-C045-414B-958C-66EE0A4D38B8}" type="presParOf" srcId="{DC0A4B1E-7A54-464F-BB40-2304FB416E1D}" destId="{3D31DD31-6E55-EB4B-A77F-F76807935A84}" srcOrd="0" destOrd="0" presId="urn:microsoft.com/office/officeart/2008/layout/LinedList"/>
    <dgm:cxn modelId="{208925FD-FF07-FF4B-9BC1-2D5BA74F9F47}" type="presParOf" srcId="{DC0A4B1E-7A54-464F-BB40-2304FB416E1D}" destId="{27DAA477-D53F-3640-97B5-A132895D8B1A}" srcOrd="1" destOrd="0" presId="urn:microsoft.com/office/officeart/2008/layout/LinedList"/>
    <dgm:cxn modelId="{6E51FF35-F86E-5045-8705-99DFC12F3534}" type="presParOf" srcId="{6E9F435D-30F2-C645-91BC-294FEA2FF50F}" destId="{60E2FC1E-EE8A-8B4B-96EB-785EBB2DCB80}" srcOrd="2" destOrd="0" presId="urn:microsoft.com/office/officeart/2008/layout/LinedList"/>
    <dgm:cxn modelId="{77D1460D-40FE-4948-87FC-C2A1CC3DBCAF}" type="presParOf" srcId="{6E9F435D-30F2-C645-91BC-294FEA2FF50F}" destId="{663FB8F7-8DAA-8A45-81D9-0B0C67B0F433}" srcOrd="3" destOrd="0" presId="urn:microsoft.com/office/officeart/2008/layout/LinedList"/>
    <dgm:cxn modelId="{28E24FA2-92D8-8C47-A6B4-85993B9F0122}" type="presParOf" srcId="{663FB8F7-8DAA-8A45-81D9-0B0C67B0F433}" destId="{FCB612E5-3A1D-2344-B2B8-B2403E0CFE7D}" srcOrd="0" destOrd="0" presId="urn:microsoft.com/office/officeart/2008/layout/LinedList"/>
    <dgm:cxn modelId="{80C2889B-7844-D743-BCFB-1B9D82963733}" type="presParOf" srcId="{663FB8F7-8DAA-8A45-81D9-0B0C67B0F433}" destId="{95DD0E36-06F7-004D-8931-A7FAB95A1BB1}" srcOrd="1" destOrd="0" presId="urn:microsoft.com/office/officeart/2008/layout/LinedList"/>
    <dgm:cxn modelId="{9DEEAD42-5801-9043-A088-CC35F801EA55}" type="presParOf" srcId="{6E9F435D-30F2-C645-91BC-294FEA2FF50F}" destId="{9AED589D-D903-254D-A874-5EF1165E9EDB}" srcOrd="4" destOrd="0" presId="urn:microsoft.com/office/officeart/2008/layout/LinedList"/>
    <dgm:cxn modelId="{11EFE4F3-D639-0547-AFE1-DD6FA4E39B9F}" type="presParOf" srcId="{6E9F435D-30F2-C645-91BC-294FEA2FF50F}" destId="{D990646A-E861-C24A-94C3-AA9425F5E628}" srcOrd="5" destOrd="0" presId="urn:microsoft.com/office/officeart/2008/layout/LinedList"/>
    <dgm:cxn modelId="{819147EB-E170-BB47-AC7C-20790485C164}" type="presParOf" srcId="{D990646A-E861-C24A-94C3-AA9425F5E628}" destId="{11510A71-EAE2-B24E-9193-86B9031A4108}" srcOrd="0" destOrd="0" presId="urn:microsoft.com/office/officeart/2008/layout/LinedList"/>
    <dgm:cxn modelId="{BD41ECF8-BFEB-A64B-B770-7B1C8E42C631}" type="presParOf" srcId="{D990646A-E861-C24A-94C3-AA9425F5E628}" destId="{5D99978F-B94A-2F4C-97E9-4F6DC51CE6D2}" srcOrd="1" destOrd="0" presId="urn:microsoft.com/office/officeart/2008/layout/LinedList"/>
    <dgm:cxn modelId="{D8C87B14-890E-9746-A7D2-600129B0B1F5}" type="presParOf" srcId="{6E9F435D-30F2-C645-91BC-294FEA2FF50F}" destId="{F45D0954-C23C-224C-8405-D4A78C5F86C3}" srcOrd="6" destOrd="0" presId="urn:microsoft.com/office/officeart/2008/layout/LinedList"/>
    <dgm:cxn modelId="{76E9327B-34D3-E74F-B6B6-9ECF174503F5}" type="presParOf" srcId="{6E9F435D-30F2-C645-91BC-294FEA2FF50F}" destId="{1F7D6FDD-8D84-0B4B-8A18-0E6F6B06DD3E}" srcOrd="7" destOrd="0" presId="urn:microsoft.com/office/officeart/2008/layout/LinedList"/>
    <dgm:cxn modelId="{A16791FC-07AD-524B-96FD-5B17B29CAA20}" type="presParOf" srcId="{1F7D6FDD-8D84-0B4B-8A18-0E6F6B06DD3E}" destId="{AFBD3879-C8D5-4A4B-A9C3-0F14CA56DC3B}" srcOrd="0" destOrd="0" presId="urn:microsoft.com/office/officeart/2008/layout/LinedList"/>
    <dgm:cxn modelId="{218B8F91-F503-E142-8E09-B14B235CD4C8}" type="presParOf" srcId="{1F7D6FDD-8D84-0B4B-8A18-0E6F6B06DD3E}" destId="{CDD5FECA-4291-C945-9C43-6734337FF222}" srcOrd="1" destOrd="0" presId="urn:microsoft.com/office/officeart/2008/layout/LinedList"/>
    <dgm:cxn modelId="{24AD1848-9E36-AB46-B9C2-4C5D30E0B704}" type="presParOf" srcId="{6E9F435D-30F2-C645-91BC-294FEA2FF50F}" destId="{60A4D0E2-F2DE-BC4F-ACB8-79ED7B07A3B2}" srcOrd="8" destOrd="0" presId="urn:microsoft.com/office/officeart/2008/layout/LinedList"/>
    <dgm:cxn modelId="{06DC40FC-3A4B-9243-96E1-25EE9286B062}" type="presParOf" srcId="{6E9F435D-30F2-C645-91BC-294FEA2FF50F}" destId="{EDC05EC8-C84A-D748-B7AE-D480717C4A97}" srcOrd="9" destOrd="0" presId="urn:microsoft.com/office/officeart/2008/layout/LinedList"/>
    <dgm:cxn modelId="{D0E253EE-BDE6-7148-A96D-04F19B908B6F}" type="presParOf" srcId="{EDC05EC8-C84A-D748-B7AE-D480717C4A97}" destId="{3293BB3B-5E3C-BF42-9B43-D346EFD38E90}" srcOrd="0" destOrd="0" presId="urn:microsoft.com/office/officeart/2008/layout/LinedList"/>
    <dgm:cxn modelId="{184BBDB0-0167-1145-BCC4-92D25573459D}" type="presParOf" srcId="{EDC05EC8-C84A-D748-B7AE-D480717C4A97}" destId="{FC497F23-F0CB-4C47-B357-FBA2E8CF4DE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56E61B-5002-3C46-92C6-A06E64750B22}" type="doc">
      <dgm:prSet loTypeId="urn:microsoft.com/office/officeart/2005/8/layout/hierarchy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2712418-F9A3-8244-B10A-FCAD7051BAA2}">
      <dgm:prSet phldrT="[Text]"/>
      <dgm:spPr/>
      <dgm:t>
        <a:bodyPr/>
        <a:lstStyle/>
        <a:p>
          <a:r>
            <a:rPr lang="en-US" b="0" i="0" dirty="0" smtClean="0">
              <a:latin typeface="Helvetica Light" charset="0"/>
              <a:ea typeface="Helvetica Light" charset="0"/>
              <a:cs typeface="Helvetica Light" charset="0"/>
            </a:rPr>
            <a:t>Variable 1 </a:t>
          </a:r>
          <a:endParaRPr lang="en-US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2F95FB09-5B66-0F41-A8E7-A85CCD47D764}" type="parTrans" cxnId="{CFB1244C-39F8-0949-A102-53432B89F3AE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87B235F2-4F96-B042-8393-DD2FFAA48EF8}" type="sibTrans" cxnId="{CFB1244C-39F8-0949-A102-53432B89F3AE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E3D91001-5863-6442-956E-6BC579469200}">
      <dgm:prSet phldrT="[Text]"/>
      <dgm:spPr/>
      <dgm:t>
        <a:bodyPr/>
        <a:lstStyle/>
        <a:p>
          <a:r>
            <a:rPr lang="en-US" b="0" i="0" dirty="0" smtClean="0">
              <a:latin typeface="Helvetica Light" charset="0"/>
              <a:ea typeface="Helvetica Light" charset="0"/>
              <a:cs typeface="Helvetica Light" charset="0"/>
            </a:rPr>
            <a:t>Signal Variable 2</a:t>
          </a:r>
          <a:endParaRPr lang="en-US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C1DE2A9E-A0E3-C04D-B3C4-2BD05B0FBF63}" type="parTrans" cxnId="{537068BF-BFD7-0648-9761-40CA1AB69452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9D60F632-57BB-274C-B3C5-056EA6733321}" type="sibTrans" cxnId="{537068BF-BFD7-0648-9761-40CA1AB69452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56B2127B-CE01-424E-80D0-616A593A2383}">
      <dgm:prSet phldrT="[Text]"/>
      <dgm:spPr/>
      <dgm:t>
        <a:bodyPr/>
        <a:lstStyle/>
        <a:p>
          <a:r>
            <a:rPr lang="en-US" b="0" i="0" dirty="0" smtClean="0">
              <a:latin typeface="Helvetica Light" charset="0"/>
              <a:ea typeface="Helvetica Light" charset="0"/>
              <a:cs typeface="Helvetica Light" charset="0"/>
            </a:rPr>
            <a:t>Signal Variable 4</a:t>
          </a:r>
          <a:endParaRPr lang="en-US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7899605D-EEB6-E640-B45F-27670F00F466}" type="parTrans" cxnId="{3ADDA982-F737-664D-9BCE-A1DD52A3EFF0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ECACAA2E-6D87-064C-805D-439ED7DBAA8F}" type="sibTrans" cxnId="{3ADDA982-F737-664D-9BCE-A1DD52A3EFF0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C35DE243-2B23-D14A-8744-D5FC5F764BD1}">
      <dgm:prSet phldrT="[Text]"/>
      <dgm:spPr/>
      <dgm:t>
        <a:bodyPr/>
        <a:lstStyle/>
        <a:p>
          <a:r>
            <a:rPr lang="en-US" b="0" i="0" dirty="0" err="1" smtClean="0">
              <a:latin typeface="Helvetica Light" charset="0"/>
              <a:ea typeface="Helvetica Light" charset="0"/>
              <a:cs typeface="Helvetica Light" charset="0"/>
            </a:rPr>
            <a:t>Bkg</a:t>
          </a:r>
          <a:r>
            <a:rPr lang="en-US" b="0" i="0" dirty="0" smtClean="0">
              <a:latin typeface="Helvetica Light" charset="0"/>
              <a:ea typeface="Helvetica Light" charset="0"/>
              <a:cs typeface="Helvetica Light" charset="0"/>
            </a:rPr>
            <a:t> Variable 5</a:t>
          </a:r>
          <a:endParaRPr lang="en-US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8D0F835C-A49E-3840-BC7C-C95132227788}" type="parTrans" cxnId="{2CC7F5EC-CD75-2B43-B50F-EA42DC8B0204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B0C310FF-49EC-6848-B0E2-494CE6BDF18A}" type="sibTrans" cxnId="{2CC7F5EC-CD75-2B43-B50F-EA42DC8B0204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CD0D301A-7DCB-2342-AB70-89F447C97EF0}">
      <dgm:prSet phldrT="[Text]"/>
      <dgm:spPr/>
      <dgm:t>
        <a:bodyPr/>
        <a:lstStyle/>
        <a:p>
          <a:r>
            <a:rPr lang="en-US" b="0" i="0" dirty="0" err="1" smtClean="0">
              <a:latin typeface="Helvetica Light" charset="0"/>
              <a:ea typeface="Helvetica Light" charset="0"/>
              <a:cs typeface="Helvetica Light" charset="0"/>
            </a:rPr>
            <a:t>Bkg</a:t>
          </a:r>
          <a:r>
            <a:rPr lang="en-US" b="0" i="0" dirty="0" smtClean="0">
              <a:latin typeface="Helvetica Light" charset="0"/>
              <a:ea typeface="Helvetica Light" charset="0"/>
              <a:cs typeface="Helvetica Light" charset="0"/>
            </a:rPr>
            <a:t> Variable 3</a:t>
          </a:r>
          <a:endParaRPr lang="en-US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37318219-9C60-1948-A74A-31AD7972DF8F}" type="parTrans" cxnId="{D9FBEE42-3D77-9D46-8D65-C794E2D3AF26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EBC0BD52-BA36-9040-A691-3AF0A0B279C5}" type="sibTrans" cxnId="{D9FBEE42-3D77-9D46-8D65-C794E2D3AF26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3E6E4A97-97F5-664C-A20E-EFBFC5355422}">
      <dgm:prSet phldrT="[Text]"/>
      <dgm:spPr/>
      <dgm:t>
        <a:bodyPr/>
        <a:lstStyle/>
        <a:p>
          <a:r>
            <a:rPr lang="en-US" b="0" i="0" dirty="0" smtClean="0">
              <a:latin typeface="Helvetica Light" charset="0"/>
              <a:ea typeface="Helvetica Light" charset="0"/>
              <a:cs typeface="Helvetica Light" charset="0"/>
            </a:rPr>
            <a:t>Signal Variable 6</a:t>
          </a:r>
          <a:endParaRPr lang="en-US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A296A907-AB89-D944-975F-EB36F12808F3}" type="parTrans" cxnId="{7B6F9B2A-3618-6F48-9A4D-86D93E3EE82E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69F3B76E-E689-9745-B5A8-704B8E5E0282}" type="sibTrans" cxnId="{7B6F9B2A-3618-6F48-9A4D-86D93E3EE82E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5EADB974-68D1-0C4B-A055-4E2C01D437F1}">
      <dgm:prSet/>
      <dgm:spPr/>
      <dgm:t>
        <a:bodyPr/>
        <a:lstStyle/>
        <a:p>
          <a:r>
            <a:rPr lang="en-US" b="0" i="0" dirty="0" smtClean="0">
              <a:latin typeface="Helvetica Light" charset="0"/>
              <a:ea typeface="Helvetica Light" charset="0"/>
              <a:cs typeface="Helvetica Light" charset="0"/>
            </a:rPr>
            <a:t>Signal Variable 7</a:t>
          </a:r>
          <a:endParaRPr lang="en-US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5449569C-8D97-3C4F-9DE6-443D70FF454E}" type="parTrans" cxnId="{DE034AB7-AD92-C548-9BBF-CB8EAEA647C7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CE645406-EB72-E14B-ADF7-8E727E84C8CA}" type="sibTrans" cxnId="{DE034AB7-AD92-C548-9BBF-CB8EAEA647C7}">
      <dgm:prSet/>
      <dgm:spPr/>
      <dgm:t>
        <a:bodyPr/>
        <a:lstStyle/>
        <a:p>
          <a:endParaRPr lang="en-US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840613E4-620B-BC45-881F-1A0EE4E26C09}" type="pres">
      <dgm:prSet presAssocID="{8B56E61B-5002-3C46-92C6-A06E64750B2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0BCEA3A-2474-6C4D-A5B0-71BFAE98FF96}" type="pres">
      <dgm:prSet presAssocID="{A2712418-F9A3-8244-B10A-FCAD7051BAA2}" presName="hierRoot1" presStyleCnt="0"/>
      <dgm:spPr/>
    </dgm:pt>
    <dgm:pt modelId="{169AFC91-429A-1A4F-866B-ADFCFB1D33AD}" type="pres">
      <dgm:prSet presAssocID="{A2712418-F9A3-8244-B10A-FCAD7051BAA2}" presName="composite" presStyleCnt="0"/>
      <dgm:spPr/>
    </dgm:pt>
    <dgm:pt modelId="{CB79E920-A903-F945-8A45-15858F54B899}" type="pres">
      <dgm:prSet presAssocID="{A2712418-F9A3-8244-B10A-FCAD7051BAA2}" presName="background" presStyleLbl="node0" presStyleIdx="0" presStyleCnt="1"/>
      <dgm:spPr>
        <a:noFill/>
      </dgm:spPr>
    </dgm:pt>
    <dgm:pt modelId="{871FFAC6-787E-AA49-9B48-836D516DAC99}" type="pres">
      <dgm:prSet presAssocID="{A2712418-F9A3-8244-B10A-FCAD7051BAA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2AD3DF-DB0D-9C4E-BBA2-218AFF56EE15}" type="pres">
      <dgm:prSet presAssocID="{A2712418-F9A3-8244-B10A-FCAD7051BAA2}" presName="hierChild2" presStyleCnt="0"/>
      <dgm:spPr/>
    </dgm:pt>
    <dgm:pt modelId="{4158669D-28F7-3741-B85F-E3180CA7E1AF}" type="pres">
      <dgm:prSet presAssocID="{C1DE2A9E-A0E3-C04D-B3C4-2BD05B0FBF63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994DB5A-BCB5-8B49-93D2-529D382732AB}" type="pres">
      <dgm:prSet presAssocID="{E3D91001-5863-6442-956E-6BC579469200}" presName="hierRoot2" presStyleCnt="0"/>
      <dgm:spPr/>
    </dgm:pt>
    <dgm:pt modelId="{CF0E4E14-EC3C-5548-BBE7-1E251CC70666}" type="pres">
      <dgm:prSet presAssocID="{E3D91001-5863-6442-956E-6BC579469200}" presName="composite2" presStyleCnt="0"/>
      <dgm:spPr/>
    </dgm:pt>
    <dgm:pt modelId="{B08DAE39-588A-E242-AE29-EDEE9252B486}" type="pres">
      <dgm:prSet presAssocID="{E3D91001-5863-6442-956E-6BC579469200}" presName="background2" presStyleLbl="node2" presStyleIdx="0" presStyleCnt="2"/>
      <dgm:spPr>
        <a:noFill/>
      </dgm:spPr>
    </dgm:pt>
    <dgm:pt modelId="{8BF50FD0-6E5D-E845-B0E5-DB2AD142F6E4}" type="pres">
      <dgm:prSet presAssocID="{E3D91001-5863-6442-956E-6BC57946920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CBDAC2-ED11-4B4E-8174-69F0CCC56204}" type="pres">
      <dgm:prSet presAssocID="{E3D91001-5863-6442-956E-6BC579469200}" presName="hierChild3" presStyleCnt="0"/>
      <dgm:spPr/>
    </dgm:pt>
    <dgm:pt modelId="{D04A11C4-46D9-8444-B1DD-DE2A670FFA56}" type="pres">
      <dgm:prSet presAssocID="{7899605D-EEB6-E640-B45F-27670F00F466}" presName="Name17" presStyleLbl="parChTrans1D3" presStyleIdx="0" presStyleCnt="4"/>
      <dgm:spPr/>
      <dgm:t>
        <a:bodyPr/>
        <a:lstStyle/>
        <a:p>
          <a:endParaRPr lang="en-US"/>
        </a:p>
      </dgm:t>
    </dgm:pt>
    <dgm:pt modelId="{CD8BFA78-094F-174D-91F4-E4C11DF2CE9D}" type="pres">
      <dgm:prSet presAssocID="{56B2127B-CE01-424E-80D0-616A593A2383}" presName="hierRoot3" presStyleCnt="0"/>
      <dgm:spPr/>
    </dgm:pt>
    <dgm:pt modelId="{8CD0B4E8-1166-5A4E-852E-8DF13D105DB8}" type="pres">
      <dgm:prSet presAssocID="{56B2127B-CE01-424E-80D0-616A593A2383}" presName="composite3" presStyleCnt="0"/>
      <dgm:spPr/>
    </dgm:pt>
    <dgm:pt modelId="{D83D26B9-B276-8E42-932F-69DB5E2A2DA6}" type="pres">
      <dgm:prSet presAssocID="{56B2127B-CE01-424E-80D0-616A593A2383}" presName="background3" presStyleLbl="node3" presStyleIdx="0" presStyleCnt="4"/>
      <dgm:spPr>
        <a:noFill/>
      </dgm:spPr>
    </dgm:pt>
    <dgm:pt modelId="{CA04382B-DFA4-3D42-A47B-1A1F3062827E}" type="pres">
      <dgm:prSet presAssocID="{56B2127B-CE01-424E-80D0-616A593A2383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5D333E-20B8-F54B-9FCD-4534304F9DE0}" type="pres">
      <dgm:prSet presAssocID="{56B2127B-CE01-424E-80D0-616A593A2383}" presName="hierChild4" presStyleCnt="0"/>
      <dgm:spPr/>
    </dgm:pt>
    <dgm:pt modelId="{16A29F01-0FD4-8B45-8D52-4D9001B021FE}" type="pres">
      <dgm:prSet presAssocID="{8D0F835C-A49E-3840-BC7C-C95132227788}" presName="Name17" presStyleLbl="parChTrans1D3" presStyleIdx="1" presStyleCnt="4"/>
      <dgm:spPr/>
      <dgm:t>
        <a:bodyPr/>
        <a:lstStyle/>
        <a:p>
          <a:endParaRPr lang="en-US"/>
        </a:p>
      </dgm:t>
    </dgm:pt>
    <dgm:pt modelId="{801A8E0A-740D-924C-80FD-098A037E6A51}" type="pres">
      <dgm:prSet presAssocID="{C35DE243-2B23-D14A-8744-D5FC5F764BD1}" presName="hierRoot3" presStyleCnt="0"/>
      <dgm:spPr/>
    </dgm:pt>
    <dgm:pt modelId="{61A682C6-3B20-7447-B36A-D834DAB5F0F3}" type="pres">
      <dgm:prSet presAssocID="{C35DE243-2B23-D14A-8744-D5FC5F764BD1}" presName="composite3" presStyleCnt="0"/>
      <dgm:spPr/>
    </dgm:pt>
    <dgm:pt modelId="{E48724DC-A0CF-564A-9905-FC9C1BFAC898}" type="pres">
      <dgm:prSet presAssocID="{C35DE243-2B23-D14A-8744-D5FC5F764BD1}" presName="background3" presStyleLbl="node3" presStyleIdx="1" presStyleCnt="4"/>
      <dgm:spPr>
        <a:noFill/>
      </dgm:spPr>
    </dgm:pt>
    <dgm:pt modelId="{AE4CA28D-BEB5-DC4E-B7B0-05D0AC452369}" type="pres">
      <dgm:prSet presAssocID="{C35DE243-2B23-D14A-8744-D5FC5F764BD1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361FFE-26BF-FC45-8B6B-A615AAC7368A}" type="pres">
      <dgm:prSet presAssocID="{C35DE243-2B23-D14A-8744-D5FC5F764BD1}" presName="hierChild4" presStyleCnt="0"/>
      <dgm:spPr/>
    </dgm:pt>
    <dgm:pt modelId="{BD7DE515-1184-9D4D-8C87-1D360A15B513}" type="pres">
      <dgm:prSet presAssocID="{37318219-9C60-1948-A74A-31AD7972DF8F}" presName="Name10" presStyleLbl="parChTrans1D2" presStyleIdx="1" presStyleCnt="2"/>
      <dgm:spPr/>
      <dgm:t>
        <a:bodyPr/>
        <a:lstStyle/>
        <a:p>
          <a:endParaRPr lang="en-US"/>
        </a:p>
      </dgm:t>
    </dgm:pt>
    <dgm:pt modelId="{E2183114-F507-8A48-A09C-73A56ED11F88}" type="pres">
      <dgm:prSet presAssocID="{CD0D301A-7DCB-2342-AB70-89F447C97EF0}" presName="hierRoot2" presStyleCnt="0"/>
      <dgm:spPr/>
    </dgm:pt>
    <dgm:pt modelId="{674D515B-8A3A-464D-A4EC-7272B3ACB1C1}" type="pres">
      <dgm:prSet presAssocID="{CD0D301A-7DCB-2342-AB70-89F447C97EF0}" presName="composite2" presStyleCnt="0"/>
      <dgm:spPr/>
    </dgm:pt>
    <dgm:pt modelId="{069AA55E-FD85-5C46-832C-775E257B49E9}" type="pres">
      <dgm:prSet presAssocID="{CD0D301A-7DCB-2342-AB70-89F447C97EF0}" presName="background2" presStyleLbl="node2" presStyleIdx="1" presStyleCnt="2"/>
      <dgm:spPr>
        <a:noFill/>
      </dgm:spPr>
    </dgm:pt>
    <dgm:pt modelId="{D1793E52-52F3-CB49-874E-4194F85CF4AB}" type="pres">
      <dgm:prSet presAssocID="{CD0D301A-7DCB-2342-AB70-89F447C97EF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AA9A7B-529D-FC41-B113-2D41828986C5}" type="pres">
      <dgm:prSet presAssocID="{CD0D301A-7DCB-2342-AB70-89F447C97EF0}" presName="hierChild3" presStyleCnt="0"/>
      <dgm:spPr/>
    </dgm:pt>
    <dgm:pt modelId="{9D70F92C-6597-2946-8402-5A4B6F4C9B06}" type="pres">
      <dgm:prSet presAssocID="{A296A907-AB89-D944-975F-EB36F12808F3}" presName="Name17" presStyleLbl="parChTrans1D3" presStyleIdx="2" presStyleCnt="4"/>
      <dgm:spPr/>
      <dgm:t>
        <a:bodyPr/>
        <a:lstStyle/>
        <a:p>
          <a:endParaRPr lang="en-US"/>
        </a:p>
      </dgm:t>
    </dgm:pt>
    <dgm:pt modelId="{B0623AC6-A840-504B-B33D-4571AB494A09}" type="pres">
      <dgm:prSet presAssocID="{3E6E4A97-97F5-664C-A20E-EFBFC5355422}" presName="hierRoot3" presStyleCnt="0"/>
      <dgm:spPr/>
    </dgm:pt>
    <dgm:pt modelId="{8F3891D7-48CE-D744-A143-55160ECC43AF}" type="pres">
      <dgm:prSet presAssocID="{3E6E4A97-97F5-664C-A20E-EFBFC5355422}" presName="composite3" presStyleCnt="0"/>
      <dgm:spPr/>
    </dgm:pt>
    <dgm:pt modelId="{11F0D693-F3B9-164E-8ECC-D16D19CCBF48}" type="pres">
      <dgm:prSet presAssocID="{3E6E4A97-97F5-664C-A20E-EFBFC5355422}" presName="background3" presStyleLbl="node3" presStyleIdx="2" presStyleCnt="4"/>
      <dgm:spPr>
        <a:noFill/>
      </dgm:spPr>
    </dgm:pt>
    <dgm:pt modelId="{F06030B1-57AC-7846-8BC5-D0535441CD14}" type="pres">
      <dgm:prSet presAssocID="{3E6E4A97-97F5-664C-A20E-EFBFC535542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6C6055-3DC2-D541-908C-D1CB339EA5DC}" type="pres">
      <dgm:prSet presAssocID="{3E6E4A97-97F5-664C-A20E-EFBFC5355422}" presName="hierChild4" presStyleCnt="0"/>
      <dgm:spPr/>
    </dgm:pt>
    <dgm:pt modelId="{92A2199A-F856-CD42-B619-AAF5CD6DE1FD}" type="pres">
      <dgm:prSet presAssocID="{5449569C-8D97-3C4F-9DE6-443D70FF454E}" presName="Name17" presStyleLbl="parChTrans1D3" presStyleIdx="3" presStyleCnt="4"/>
      <dgm:spPr/>
      <dgm:t>
        <a:bodyPr/>
        <a:lstStyle/>
        <a:p>
          <a:endParaRPr lang="en-US"/>
        </a:p>
      </dgm:t>
    </dgm:pt>
    <dgm:pt modelId="{080F1608-06B2-024A-84FD-42F30B210A21}" type="pres">
      <dgm:prSet presAssocID="{5EADB974-68D1-0C4B-A055-4E2C01D437F1}" presName="hierRoot3" presStyleCnt="0"/>
      <dgm:spPr/>
    </dgm:pt>
    <dgm:pt modelId="{103B23AE-9A5B-8D47-A2C6-9FDF19A3C295}" type="pres">
      <dgm:prSet presAssocID="{5EADB974-68D1-0C4B-A055-4E2C01D437F1}" presName="composite3" presStyleCnt="0"/>
      <dgm:spPr/>
    </dgm:pt>
    <dgm:pt modelId="{069A5A6A-BA45-7D45-9EE3-C31ED2826254}" type="pres">
      <dgm:prSet presAssocID="{5EADB974-68D1-0C4B-A055-4E2C01D437F1}" presName="background3" presStyleLbl="node3" presStyleIdx="3" presStyleCnt="4"/>
      <dgm:spPr>
        <a:noFill/>
      </dgm:spPr>
    </dgm:pt>
    <dgm:pt modelId="{3E341ED3-0262-F047-B45E-C0FB170A7421}" type="pres">
      <dgm:prSet presAssocID="{5EADB974-68D1-0C4B-A055-4E2C01D437F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C42F96-BDF8-BB48-8050-E8D075851580}" type="pres">
      <dgm:prSet presAssocID="{5EADB974-68D1-0C4B-A055-4E2C01D437F1}" presName="hierChild4" presStyleCnt="0"/>
      <dgm:spPr/>
    </dgm:pt>
  </dgm:ptLst>
  <dgm:cxnLst>
    <dgm:cxn modelId="{31922B1B-7793-5645-A1C1-D89D1036A63C}" type="presOf" srcId="{C1DE2A9E-A0E3-C04D-B3C4-2BD05B0FBF63}" destId="{4158669D-28F7-3741-B85F-E3180CA7E1AF}" srcOrd="0" destOrd="0" presId="urn:microsoft.com/office/officeart/2005/8/layout/hierarchy1"/>
    <dgm:cxn modelId="{8E74A931-D575-4841-B154-A09469AEA1AA}" type="presOf" srcId="{7899605D-EEB6-E640-B45F-27670F00F466}" destId="{D04A11C4-46D9-8444-B1DD-DE2A670FFA56}" srcOrd="0" destOrd="0" presId="urn:microsoft.com/office/officeart/2005/8/layout/hierarchy1"/>
    <dgm:cxn modelId="{E6C8C6C0-AB93-A943-880E-D026ED77D4F9}" type="presOf" srcId="{56B2127B-CE01-424E-80D0-616A593A2383}" destId="{CA04382B-DFA4-3D42-A47B-1A1F3062827E}" srcOrd="0" destOrd="0" presId="urn:microsoft.com/office/officeart/2005/8/layout/hierarchy1"/>
    <dgm:cxn modelId="{D305FA81-946D-034A-8587-F2A2475205B9}" type="presOf" srcId="{8B56E61B-5002-3C46-92C6-A06E64750B22}" destId="{840613E4-620B-BC45-881F-1A0EE4E26C09}" srcOrd="0" destOrd="0" presId="urn:microsoft.com/office/officeart/2005/8/layout/hierarchy1"/>
    <dgm:cxn modelId="{7B6F9B2A-3618-6F48-9A4D-86D93E3EE82E}" srcId="{CD0D301A-7DCB-2342-AB70-89F447C97EF0}" destId="{3E6E4A97-97F5-664C-A20E-EFBFC5355422}" srcOrd="0" destOrd="0" parTransId="{A296A907-AB89-D944-975F-EB36F12808F3}" sibTransId="{69F3B76E-E689-9745-B5A8-704B8E5E0282}"/>
    <dgm:cxn modelId="{C3F4B2F6-57F1-7843-9A14-1D17A44DFD18}" type="presOf" srcId="{C35DE243-2B23-D14A-8744-D5FC5F764BD1}" destId="{AE4CA28D-BEB5-DC4E-B7B0-05D0AC452369}" srcOrd="0" destOrd="0" presId="urn:microsoft.com/office/officeart/2005/8/layout/hierarchy1"/>
    <dgm:cxn modelId="{379C9974-315D-AF4D-974D-913FF2157BC9}" type="presOf" srcId="{A2712418-F9A3-8244-B10A-FCAD7051BAA2}" destId="{871FFAC6-787E-AA49-9B48-836D516DAC99}" srcOrd="0" destOrd="0" presId="urn:microsoft.com/office/officeart/2005/8/layout/hierarchy1"/>
    <dgm:cxn modelId="{EAB79CF8-D39E-E048-9215-6BFBF53F29D2}" type="presOf" srcId="{37318219-9C60-1948-A74A-31AD7972DF8F}" destId="{BD7DE515-1184-9D4D-8C87-1D360A15B513}" srcOrd="0" destOrd="0" presId="urn:microsoft.com/office/officeart/2005/8/layout/hierarchy1"/>
    <dgm:cxn modelId="{2CC7F5EC-CD75-2B43-B50F-EA42DC8B0204}" srcId="{E3D91001-5863-6442-956E-6BC579469200}" destId="{C35DE243-2B23-D14A-8744-D5FC5F764BD1}" srcOrd="1" destOrd="0" parTransId="{8D0F835C-A49E-3840-BC7C-C95132227788}" sibTransId="{B0C310FF-49EC-6848-B0E2-494CE6BDF18A}"/>
    <dgm:cxn modelId="{DE034AB7-AD92-C548-9BBF-CB8EAEA647C7}" srcId="{CD0D301A-7DCB-2342-AB70-89F447C97EF0}" destId="{5EADB974-68D1-0C4B-A055-4E2C01D437F1}" srcOrd="1" destOrd="0" parTransId="{5449569C-8D97-3C4F-9DE6-443D70FF454E}" sibTransId="{CE645406-EB72-E14B-ADF7-8E727E84C8CA}"/>
    <dgm:cxn modelId="{F6B17783-851A-5A47-8B97-16B6A9B9939C}" type="presOf" srcId="{8D0F835C-A49E-3840-BC7C-C95132227788}" destId="{16A29F01-0FD4-8B45-8D52-4D9001B021FE}" srcOrd="0" destOrd="0" presId="urn:microsoft.com/office/officeart/2005/8/layout/hierarchy1"/>
    <dgm:cxn modelId="{537068BF-BFD7-0648-9761-40CA1AB69452}" srcId="{A2712418-F9A3-8244-B10A-FCAD7051BAA2}" destId="{E3D91001-5863-6442-956E-6BC579469200}" srcOrd="0" destOrd="0" parTransId="{C1DE2A9E-A0E3-C04D-B3C4-2BD05B0FBF63}" sibTransId="{9D60F632-57BB-274C-B3C5-056EA6733321}"/>
    <dgm:cxn modelId="{725A0478-5346-BA45-A74E-32EB05AF0C91}" type="presOf" srcId="{A296A907-AB89-D944-975F-EB36F12808F3}" destId="{9D70F92C-6597-2946-8402-5A4B6F4C9B06}" srcOrd="0" destOrd="0" presId="urn:microsoft.com/office/officeart/2005/8/layout/hierarchy1"/>
    <dgm:cxn modelId="{D9FBEE42-3D77-9D46-8D65-C794E2D3AF26}" srcId="{A2712418-F9A3-8244-B10A-FCAD7051BAA2}" destId="{CD0D301A-7DCB-2342-AB70-89F447C97EF0}" srcOrd="1" destOrd="0" parTransId="{37318219-9C60-1948-A74A-31AD7972DF8F}" sibTransId="{EBC0BD52-BA36-9040-A691-3AF0A0B279C5}"/>
    <dgm:cxn modelId="{4090F014-C200-7844-AE77-9EC3DB21476C}" type="presOf" srcId="{E3D91001-5863-6442-956E-6BC579469200}" destId="{8BF50FD0-6E5D-E845-B0E5-DB2AD142F6E4}" srcOrd="0" destOrd="0" presId="urn:microsoft.com/office/officeart/2005/8/layout/hierarchy1"/>
    <dgm:cxn modelId="{BF8C7A23-5FCA-8C4F-8EA7-5FD5E74F1A90}" type="presOf" srcId="{3E6E4A97-97F5-664C-A20E-EFBFC5355422}" destId="{F06030B1-57AC-7846-8BC5-D0535441CD14}" srcOrd="0" destOrd="0" presId="urn:microsoft.com/office/officeart/2005/8/layout/hierarchy1"/>
    <dgm:cxn modelId="{CFB1244C-39F8-0949-A102-53432B89F3AE}" srcId="{8B56E61B-5002-3C46-92C6-A06E64750B22}" destId="{A2712418-F9A3-8244-B10A-FCAD7051BAA2}" srcOrd="0" destOrd="0" parTransId="{2F95FB09-5B66-0F41-A8E7-A85CCD47D764}" sibTransId="{87B235F2-4F96-B042-8393-DD2FFAA48EF8}"/>
    <dgm:cxn modelId="{28D9D37C-D652-5343-B227-D3640828FD33}" type="presOf" srcId="{5449569C-8D97-3C4F-9DE6-443D70FF454E}" destId="{92A2199A-F856-CD42-B619-AAF5CD6DE1FD}" srcOrd="0" destOrd="0" presId="urn:microsoft.com/office/officeart/2005/8/layout/hierarchy1"/>
    <dgm:cxn modelId="{79C6B325-348E-AC43-85C1-7C52EEDAA015}" type="presOf" srcId="{CD0D301A-7DCB-2342-AB70-89F447C97EF0}" destId="{D1793E52-52F3-CB49-874E-4194F85CF4AB}" srcOrd="0" destOrd="0" presId="urn:microsoft.com/office/officeart/2005/8/layout/hierarchy1"/>
    <dgm:cxn modelId="{74E2E041-E7E7-8248-91A6-AF9182C068DA}" type="presOf" srcId="{5EADB974-68D1-0C4B-A055-4E2C01D437F1}" destId="{3E341ED3-0262-F047-B45E-C0FB170A7421}" srcOrd="0" destOrd="0" presId="urn:microsoft.com/office/officeart/2005/8/layout/hierarchy1"/>
    <dgm:cxn modelId="{3ADDA982-F737-664D-9BCE-A1DD52A3EFF0}" srcId="{E3D91001-5863-6442-956E-6BC579469200}" destId="{56B2127B-CE01-424E-80D0-616A593A2383}" srcOrd="0" destOrd="0" parTransId="{7899605D-EEB6-E640-B45F-27670F00F466}" sibTransId="{ECACAA2E-6D87-064C-805D-439ED7DBAA8F}"/>
    <dgm:cxn modelId="{EA0D5DDC-2C15-FD4E-9D70-748B8B354313}" type="presParOf" srcId="{840613E4-620B-BC45-881F-1A0EE4E26C09}" destId="{50BCEA3A-2474-6C4D-A5B0-71BFAE98FF96}" srcOrd="0" destOrd="0" presId="urn:microsoft.com/office/officeart/2005/8/layout/hierarchy1"/>
    <dgm:cxn modelId="{C5DCF02F-8772-0B4F-8078-CFBB6F8EE9F4}" type="presParOf" srcId="{50BCEA3A-2474-6C4D-A5B0-71BFAE98FF96}" destId="{169AFC91-429A-1A4F-866B-ADFCFB1D33AD}" srcOrd="0" destOrd="0" presId="urn:microsoft.com/office/officeart/2005/8/layout/hierarchy1"/>
    <dgm:cxn modelId="{99875D36-976D-BE48-ACF5-DB15E2A208DF}" type="presParOf" srcId="{169AFC91-429A-1A4F-866B-ADFCFB1D33AD}" destId="{CB79E920-A903-F945-8A45-15858F54B899}" srcOrd="0" destOrd="0" presId="urn:microsoft.com/office/officeart/2005/8/layout/hierarchy1"/>
    <dgm:cxn modelId="{5374D72D-C814-774E-B33D-B4AD333D201B}" type="presParOf" srcId="{169AFC91-429A-1A4F-866B-ADFCFB1D33AD}" destId="{871FFAC6-787E-AA49-9B48-836D516DAC99}" srcOrd="1" destOrd="0" presId="urn:microsoft.com/office/officeart/2005/8/layout/hierarchy1"/>
    <dgm:cxn modelId="{8F9AECD2-4EDA-454E-851C-FB4397E5103F}" type="presParOf" srcId="{50BCEA3A-2474-6C4D-A5B0-71BFAE98FF96}" destId="{652AD3DF-DB0D-9C4E-BBA2-218AFF56EE15}" srcOrd="1" destOrd="0" presId="urn:microsoft.com/office/officeart/2005/8/layout/hierarchy1"/>
    <dgm:cxn modelId="{01307A40-64CF-194B-B075-A40B4AA6347D}" type="presParOf" srcId="{652AD3DF-DB0D-9C4E-BBA2-218AFF56EE15}" destId="{4158669D-28F7-3741-B85F-E3180CA7E1AF}" srcOrd="0" destOrd="0" presId="urn:microsoft.com/office/officeart/2005/8/layout/hierarchy1"/>
    <dgm:cxn modelId="{892BA0C0-524F-7240-9C60-AB79005368DD}" type="presParOf" srcId="{652AD3DF-DB0D-9C4E-BBA2-218AFF56EE15}" destId="{A994DB5A-BCB5-8B49-93D2-529D382732AB}" srcOrd="1" destOrd="0" presId="urn:microsoft.com/office/officeart/2005/8/layout/hierarchy1"/>
    <dgm:cxn modelId="{D4C0060E-9FAD-1A49-A60C-84DF2E1C4FD8}" type="presParOf" srcId="{A994DB5A-BCB5-8B49-93D2-529D382732AB}" destId="{CF0E4E14-EC3C-5548-BBE7-1E251CC70666}" srcOrd="0" destOrd="0" presId="urn:microsoft.com/office/officeart/2005/8/layout/hierarchy1"/>
    <dgm:cxn modelId="{B75FA755-5695-F14A-8B65-ACAC14B08448}" type="presParOf" srcId="{CF0E4E14-EC3C-5548-BBE7-1E251CC70666}" destId="{B08DAE39-588A-E242-AE29-EDEE9252B486}" srcOrd="0" destOrd="0" presId="urn:microsoft.com/office/officeart/2005/8/layout/hierarchy1"/>
    <dgm:cxn modelId="{E9A1DE6F-7B7A-304C-B2A1-7E30C85CB445}" type="presParOf" srcId="{CF0E4E14-EC3C-5548-BBE7-1E251CC70666}" destId="{8BF50FD0-6E5D-E845-B0E5-DB2AD142F6E4}" srcOrd="1" destOrd="0" presId="urn:microsoft.com/office/officeart/2005/8/layout/hierarchy1"/>
    <dgm:cxn modelId="{84B23DD7-B357-6F40-AA9D-CD2DAD1CF1B9}" type="presParOf" srcId="{A994DB5A-BCB5-8B49-93D2-529D382732AB}" destId="{B4CBDAC2-ED11-4B4E-8174-69F0CCC56204}" srcOrd="1" destOrd="0" presId="urn:microsoft.com/office/officeart/2005/8/layout/hierarchy1"/>
    <dgm:cxn modelId="{3CF7E710-9264-674C-A5F8-361775D11DCA}" type="presParOf" srcId="{B4CBDAC2-ED11-4B4E-8174-69F0CCC56204}" destId="{D04A11C4-46D9-8444-B1DD-DE2A670FFA56}" srcOrd="0" destOrd="0" presId="urn:microsoft.com/office/officeart/2005/8/layout/hierarchy1"/>
    <dgm:cxn modelId="{81D46756-9EAE-5B4A-9C2E-1411A732CA19}" type="presParOf" srcId="{B4CBDAC2-ED11-4B4E-8174-69F0CCC56204}" destId="{CD8BFA78-094F-174D-91F4-E4C11DF2CE9D}" srcOrd="1" destOrd="0" presId="urn:microsoft.com/office/officeart/2005/8/layout/hierarchy1"/>
    <dgm:cxn modelId="{97B6C49E-DBDF-224B-ADE6-ACBFB5E968AD}" type="presParOf" srcId="{CD8BFA78-094F-174D-91F4-E4C11DF2CE9D}" destId="{8CD0B4E8-1166-5A4E-852E-8DF13D105DB8}" srcOrd="0" destOrd="0" presId="urn:microsoft.com/office/officeart/2005/8/layout/hierarchy1"/>
    <dgm:cxn modelId="{745BB9CB-0E5C-B242-8477-4F8B68562792}" type="presParOf" srcId="{8CD0B4E8-1166-5A4E-852E-8DF13D105DB8}" destId="{D83D26B9-B276-8E42-932F-69DB5E2A2DA6}" srcOrd="0" destOrd="0" presId="urn:microsoft.com/office/officeart/2005/8/layout/hierarchy1"/>
    <dgm:cxn modelId="{21BF85E6-C072-8E47-B641-DC33C8261389}" type="presParOf" srcId="{8CD0B4E8-1166-5A4E-852E-8DF13D105DB8}" destId="{CA04382B-DFA4-3D42-A47B-1A1F3062827E}" srcOrd="1" destOrd="0" presId="urn:microsoft.com/office/officeart/2005/8/layout/hierarchy1"/>
    <dgm:cxn modelId="{14887A2D-2F3E-134C-988B-FDF9DC80CDCB}" type="presParOf" srcId="{CD8BFA78-094F-174D-91F4-E4C11DF2CE9D}" destId="{6A5D333E-20B8-F54B-9FCD-4534304F9DE0}" srcOrd="1" destOrd="0" presId="urn:microsoft.com/office/officeart/2005/8/layout/hierarchy1"/>
    <dgm:cxn modelId="{1252AD84-C817-AB4A-89ED-B2FB94EAB491}" type="presParOf" srcId="{B4CBDAC2-ED11-4B4E-8174-69F0CCC56204}" destId="{16A29F01-0FD4-8B45-8D52-4D9001B021FE}" srcOrd="2" destOrd="0" presId="urn:microsoft.com/office/officeart/2005/8/layout/hierarchy1"/>
    <dgm:cxn modelId="{BA68B3AA-8E8D-5643-9837-2FDBA83C00A6}" type="presParOf" srcId="{B4CBDAC2-ED11-4B4E-8174-69F0CCC56204}" destId="{801A8E0A-740D-924C-80FD-098A037E6A51}" srcOrd="3" destOrd="0" presId="urn:microsoft.com/office/officeart/2005/8/layout/hierarchy1"/>
    <dgm:cxn modelId="{78FC3F9C-1FA0-2940-B1FE-BE99B27A8AF1}" type="presParOf" srcId="{801A8E0A-740D-924C-80FD-098A037E6A51}" destId="{61A682C6-3B20-7447-B36A-D834DAB5F0F3}" srcOrd="0" destOrd="0" presId="urn:microsoft.com/office/officeart/2005/8/layout/hierarchy1"/>
    <dgm:cxn modelId="{E61AA33D-79BB-8648-B8D5-5FC781BEF095}" type="presParOf" srcId="{61A682C6-3B20-7447-B36A-D834DAB5F0F3}" destId="{E48724DC-A0CF-564A-9905-FC9C1BFAC898}" srcOrd="0" destOrd="0" presId="urn:microsoft.com/office/officeart/2005/8/layout/hierarchy1"/>
    <dgm:cxn modelId="{3AF042F5-85D7-224F-BB49-86EFDC5D40EB}" type="presParOf" srcId="{61A682C6-3B20-7447-B36A-D834DAB5F0F3}" destId="{AE4CA28D-BEB5-DC4E-B7B0-05D0AC452369}" srcOrd="1" destOrd="0" presId="urn:microsoft.com/office/officeart/2005/8/layout/hierarchy1"/>
    <dgm:cxn modelId="{C5E110C6-3BE9-0649-9601-D7518625B9CC}" type="presParOf" srcId="{801A8E0A-740D-924C-80FD-098A037E6A51}" destId="{C9361FFE-26BF-FC45-8B6B-A615AAC7368A}" srcOrd="1" destOrd="0" presId="urn:microsoft.com/office/officeart/2005/8/layout/hierarchy1"/>
    <dgm:cxn modelId="{94377A7B-FEFE-DF43-841A-9F00930673A6}" type="presParOf" srcId="{652AD3DF-DB0D-9C4E-BBA2-218AFF56EE15}" destId="{BD7DE515-1184-9D4D-8C87-1D360A15B513}" srcOrd="2" destOrd="0" presId="urn:microsoft.com/office/officeart/2005/8/layout/hierarchy1"/>
    <dgm:cxn modelId="{B4CAB6CF-8A7C-384D-A566-0FCF1D3AADB9}" type="presParOf" srcId="{652AD3DF-DB0D-9C4E-BBA2-218AFF56EE15}" destId="{E2183114-F507-8A48-A09C-73A56ED11F88}" srcOrd="3" destOrd="0" presId="urn:microsoft.com/office/officeart/2005/8/layout/hierarchy1"/>
    <dgm:cxn modelId="{31983D1D-8328-B142-8E34-7FBFF4FDF401}" type="presParOf" srcId="{E2183114-F507-8A48-A09C-73A56ED11F88}" destId="{674D515B-8A3A-464D-A4EC-7272B3ACB1C1}" srcOrd="0" destOrd="0" presId="urn:microsoft.com/office/officeart/2005/8/layout/hierarchy1"/>
    <dgm:cxn modelId="{71AEE1CE-7D5D-1E4B-9EBB-AE8AEDB66343}" type="presParOf" srcId="{674D515B-8A3A-464D-A4EC-7272B3ACB1C1}" destId="{069AA55E-FD85-5C46-832C-775E257B49E9}" srcOrd="0" destOrd="0" presId="urn:microsoft.com/office/officeart/2005/8/layout/hierarchy1"/>
    <dgm:cxn modelId="{7B88B183-209F-804D-9165-8DA0E8A1A7D4}" type="presParOf" srcId="{674D515B-8A3A-464D-A4EC-7272B3ACB1C1}" destId="{D1793E52-52F3-CB49-874E-4194F85CF4AB}" srcOrd="1" destOrd="0" presId="urn:microsoft.com/office/officeart/2005/8/layout/hierarchy1"/>
    <dgm:cxn modelId="{45441DFD-6AD5-E044-8993-737851B76F89}" type="presParOf" srcId="{E2183114-F507-8A48-A09C-73A56ED11F88}" destId="{C2AA9A7B-529D-FC41-B113-2D41828986C5}" srcOrd="1" destOrd="0" presId="urn:microsoft.com/office/officeart/2005/8/layout/hierarchy1"/>
    <dgm:cxn modelId="{1CE0C0E5-9244-8E4D-BE60-D08FCDB12098}" type="presParOf" srcId="{C2AA9A7B-529D-FC41-B113-2D41828986C5}" destId="{9D70F92C-6597-2946-8402-5A4B6F4C9B06}" srcOrd="0" destOrd="0" presId="urn:microsoft.com/office/officeart/2005/8/layout/hierarchy1"/>
    <dgm:cxn modelId="{6C55E4B7-7C8D-DD4F-9F0C-517009507F5E}" type="presParOf" srcId="{C2AA9A7B-529D-FC41-B113-2D41828986C5}" destId="{B0623AC6-A840-504B-B33D-4571AB494A09}" srcOrd="1" destOrd="0" presId="urn:microsoft.com/office/officeart/2005/8/layout/hierarchy1"/>
    <dgm:cxn modelId="{59BF6572-FCBC-2749-B31B-E88DDA640B23}" type="presParOf" srcId="{B0623AC6-A840-504B-B33D-4571AB494A09}" destId="{8F3891D7-48CE-D744-A143-55160ECC43AF}" srcOrd="0" destOrd="0" presId="urn:microsoft.com/office/officeart/2005/8/layout/hierarchy1"/>
    <dgm:cxn modelId="{0821767E-C78B-EE4E-9ACF-C37CFBE21548}" type="presParOf" srcId="{8F3891D7-48CE-D744-A143-55160ECC43AF}" destId="{11F0D693-F3B9-164E-8ECC-D16D19CCBF48}" srcOrd="0" destOrd="0" presId="urn:microsoft.com/office/officeart/2005/8/layout/hierarchy1"/>
    <dgm:cxn modelId="{ABC96234-3928-9044-BB13-610B119443DE}" type="presParOf" srcId="{8F3891D7-48CE-D744-A143-55160ECC43AF}" destId="{F06030B1-57AC-7846-8BC5-D0535441CD14}" srcOrd="1" destOrd="0" presId="urn:microsoft.com/office/officeart/2005/8/layout/hierarchy1"/>
    <dgm:cxn modelId="{3CDF7EC9-9B33-484D-B1B5-91911409330F}" type="presParOf" srcId="{B0623AC6-A840-504B-B33D-4571AB494A09}" destId="{556C6055-3DC2-D541-908C-D1CB339EA5DC}" srcOrd="1" destOrd="0" presId="urn:microsoft.com/office/officeart/2005/8/layout/hierarchy1"/>
    <dgm:cxn modelId="{DA1BE5B1-ED75-0041-B926-23F4832A2D7F}" type="presParOf" srcId="{C2AA9A7B-529D-FC41-B113-2D41828986C5}" destId="{92A2199A-F856-CD42-B619-AAF5CD6DE1FD}" srcOrd="2" destOrd="0" presId="urn:microsoft.com/office/officeart/2005/8/layout/hierarchy1"/>
    <dgm:cxn modelId="{5375E1DB-2F4D-5749-97B0-8A53159FEF8E}" type="presParOf" srcId="{C2AA9A7B-529D-FC41-B113-2D41828986C5}" destId="{080F1608-06B2-024A-84FD-42F30B210A21}" srcOrd="3" destOrd="0" presId="urn:microsoft.com/office/officeart/2005/8/layout/hierarchy1"/>
    <dgm:cxn modelId="{D52104DE-2A6B-3749-A82C-73F0F256D441}" type="presParOf" srcId="{080F1608-06B2-024A-84FD-42F30B210A21}" destId="{103B23AE-9A5B-8D47-A2C6-9FDF19A3C295}" srcOrd="0" destOrd="0" presId="urn:microsoft.com/office/officeart/2005/8/layout/hierarchy1"/>
    <dgm:cxn modelId="{8F5EEBBA-0E22-574C-AA17-73B926A120BC}" type="presParOf" srcId="{103B23AE-9A5B-8D47-A2C6-9FDF19A3C295}" destId="{069A5A6A-BA45-7D45-9EE3-C31ED2826254}" srcOrd="0" destOrd="0" presId="urn:microsoft.com/office/officeart/2005/8/layout/hierarchy1"/>
    <dgm:cxn modelId="{6F290E36-DAC6-9E49-9F31-500B3BFAEB49}" type="presParOf" srcId="{103B23AE-9A5B-8D47-A2C6-9FDF19A3C295}" destId="{3E341ED3-0262-F047-B45E-C0FB170A7421}" srcOrd="1" destOrd="0" presId="urn:microsoft.com/office/officeart/2005/8/layout/hierarchy1"/>
    <dgm:cxn modelId="{1B21AA38-4C01-B246-B461-8A6B43FA9CE6}" type="presParOf" srcId="{080F1608-06B2-024A-84FD-42F30B210A21}" destId="{72C42F96-BDF8-BB48-8050-E8D07585158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168F21-D257-4135-8ECA-DD915CD6685C}" type="doc">
      <dgm:prSet loTypeId="urn:microsoft.com/office/officeart/2008/layout/LinedList" loCatId="Inbox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B4587F3-B421-412C-A716-A8398961CD62}">
      <dgm:prSet custT="1"/>
      <dgm:spPr/>
      <dgm:t>
        <a:bodyPr/>
        <a:lstStyle/>
        <a:p>
          <a:r>
            <a:rPr lang="en-US" sz="2800" b="0" i="0">
              <a:latin typeface="Helvetica Light" charset="0"/>
              <a:ea typeface="Helvetica Light" charset="0"/>
              <a:cs typeface="Helvetica Light" charset="0"/>
            </a:rPr>
            <a:t>Introduction and Motivation </a:t>
          </a:r>
        </a:p>
      </dgm:t>
    </dgm:pt>
    <dgm:pt modelId="{A49A1923-571C-418F-9015-28EF7BDD54F0}" type="parTrans" cxnId="{8A8F7B75-8A64-43E9-80C6-8AF6662E903C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8FA4FF4F-8561-4B07-A46E-F38978E1643B}" type="sibTrans" cxnId="{8A8F7B75-8A64-43E9-80C6-8AF6662E903C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B43D3883-9E08-4999-9C28-85C3A336F7CA}">
      <dgm:prSet custT="1"/>
      <dgm:spPr/>
      <dgm:t>
        <a:bodyPr/>
        <a:lstStyle/>
        <a:p>
          <a:r>
            <a:rPr lang="en-US" sz="2800" b="0" i="0">
              <a:latin typeface="Helvetica Light" charset="0"/>
              <a:ea typeface="Helvetica Light" charset="0"/>
              <a:cs typeface="Helvetica Light" charset="0"/>
            </a:rPr>
            <a:t>Model </a:t>
          </a:r>
        </a:p>
      </dgm:t>
    </dgm:pt>
    <dgm:pt modelId="{1EA1A397-3757-44EC-A45D-D0B0A6F4A573}" type="parTrans" cxnId="{1F8A4C18-ADBF-47AD-A3C3-DFEBBDB9BC5D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56231EE1-F500-4B57-B001-831429D38C49}" type="sibTrans" cxnId="{1F8A4C18-ADBF-47AD-A3C3-DFEBBDB9BC5D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F2D664F4-B8F5-45BD-8CF8-54B944F6E998}">
      <dgm:prSet custT="1"/>
      <dgm:spPr/>
      <dgm:t>
        <a:bodyPr/>
        <a:lstStyle/>
        <a:p>
          <a:r>
            <a:rPr lang="en-US" sz="2800" b="0" i="0">
              <a:latin typeface="Helvetica Light" charset="0"/>
              <a:ea typeface="Helvetica Light" charset="0"/>
              <a:cs typeface="Helvetica Light" charset="0"/>
            </a:rPr>
            <a:t>Backgrounds </a:t>
          </a:r>
        </a:p>
      </dgm:t>
    </dgm:pt>
    <dgm:pt modelId="{DDF405AE-F65E-462C-8272-A83594D8C858}" type="parTrans" cxnId="{39BA684B-35CA-43D3-943D-BC6BB8EB8CFB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C35BD735-59FD-4048-B760-DB507000CE70}" type="sibTrans" cxnId="{39BA684B-35CA-43D3-943D-BC6BB8EB8CFB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3D09E90D-B099-4553-A16A-71BA475325B5}">
      <dgm:prSet custT="1"/>
      <dgm:spPr/>
      <dgm:t>
        <a:bodyPr/>
        <a:lstStyle/>
        <a:p>
          <a:r>
            <a:rPr lang="en-US" sz="2800" b="0" i="0" dirty="0" smtClean="0">
              <a:latin typeface="Helvetica Light" charset="0"/>
              <a:ea typeface="Helvetica Light" charset="0"/>
              <a:cs typeface="Helvetica Light" charset="0"/>
            </a:rPr>
            <a:t>High Mass Signal Region</a:t>
          </a:r>
          <a:endParaRPr lang="en-US" sz="2800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AF425D52-210E-442C-AEE6-FEB1568744EB}" type="parTrans" cxnId="{8CC8B243-F4E6-47A1-BDF9-3C9033CCE6B5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9A928A1A-C45C-473F-A158-E925B58C7EDC}" type="sibTrans" cxnId="{8CC8B243-F4E6-47A1-BDF9-3C9033CCE6B5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8E326F46-6BD0-4F12-80A4-E4643F8D1245}">
      <dgm:prSet custT="1"/>
      <dgm:spPr/>
      <dgm:t>
        <a:bodyPr/>
        <a:lstStyle/>
        <a:p>
          <a:r>
            <a:rPr lang="en-US" sz="2800" b="0" i="0" dirty="0" smtClean="0">
              <a:latin typeface="Helvetica Light" charset="0"/>
              <a:ea typeface="Helvetica Light" charset="0"/>
              <a:cs typeface="Helvetica Light" charset="0"/>
            </a:rPr>
            <a:t>Low Mass Signal Region</a:t>
          </a:r>
          <a:endParaRPr lang="en-US" sz="2800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98B9BA41-72B5-4C01-B33A-D495A4F1EEAC}" type="parTrans" cxnId="{2712AA05-75CF-4D69-9594-BC4B354269EA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7594B2D1-46F6-4BE2-8FD6-CE22458C9317}" type="sibTrans" cxnId="{2712AA05-75CF-4D69-9594-BC4B354269EA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C8DB5016-0FF4-4F85-B3A2-13013736896E}">
      <dgm:prSet custT="1"/>
      <dgm:spPr/>
      <dgm:t>
        <a:bodyPr/>
        <a:lstStyle/>
        <a:p>
          <a:r>
            <a:rPr lang="en-US" sz="2800" b="0" i="0" dirty="0" smtClean="0">
              <a:latin typeface="Helvetica Light" charset="0"/>
              <a:ea typeface="Helvetica Light" charset="0"/>
              <a:cs typeface="Helvetica Light" charset="0"/>
            </a:rPr>
            <a:t>Conclusion </a:t>
          </a:r>
          <a:r>
            <a:rPr lang="en-US" sz="2800" b="0" i="0" smtClean="0">
              <a:latin typeface="Helvetica Light" charset="0"/>
              <a:ea typeface="Helvetica Light" charset="0"/>
              <a:cs typeface="Helvetica Light" charset="0"/>
            </a:rPr>
            <a:t>and Outlook</a:t>
          </a:r>
          <a:endParaRPr lang="en-US" sz="2800" b="0" i="0" dirty="0">
            <a:latin typeface="Helvetica Light" charset="0"/>
            <a:ea typeface="Helvetica Light" charset="0"/>
            <a:cs typeface="Helvetica Light" charset="0"/>
          </a:endParaRPr>
        </a:p>
      </dgm:t>
    </dgm:pt>
    <dgm:pt modelId="{7D8FD507-5F2E-4E46-81B2-B3D7C5155A9E}" type="parTrans" cxnId="{D477E85E-F513-4730-9898-6A21242B6BF0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C688B39A-7E77-4039-9D07-93DB159A97DE}" type="sibTrans" cxnId="{D477E85E-F513-4730-9898-6A21242B6BF0}">
      <dgm:prSet/>
      <dgm:spPr/>
      <dgm:t>
        <a:bodyPr/>
        <a:lstStyle/>
        <a:p>
          <a:endParaRPr lang="en-US" sz="2800" b="0" i="0">
            <a:latin typeface="Helvetica Light" charset="0"/>
            <a:ea typeface="Helvetica Light" charset="0"/>
            <a:cs typeface="Helvetica Light" charset="0"/>
          </a:endParaRPr>
        </a:p>
      </dgm:t>
    </dgm:pt>
    <dgm:pt modelId="{0EE3881B-9691-2A41-948A-BE0EAE0E452E}" type="pres">
      <dgm:prSet presAssocID="{43168F21-D257-4135-8ECA-DD915CD6685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D8AEBF1-71EE-EA45-9C47-C7940FEB3FF0}" type="pres">
      <dgm:prSet presAssocID="{3B4587F3-B421-412C-A716-A8398961CD62}" presName="thickLine" presStyleLbl="alignNode1" presStyleIdx="0" presStyleCnt="6"/>
      <dgm:spPr/>
      <dgm:t>
        <a:bodyPr/>
        <a:lstStyle/>
        <a:p>
          <a:endParaRPr lang="en-US"/>
        </a:p>
      </dgm:t>
    </dgm:pt>
    <dgm:pt modelId="{426E9E9F-2065-2048-AB59-A9E809003BD2}" type="pres">
      <dgm:prSet presAssocID="{3B4587F3-B421-412C-A716-A8398961CD62}" presName="horz1" presStyleCnt="0"/>
      <dgm:spPr/>
      <dgm:t>
        <a:bodyPr/>
        <a:lstStyle/>
        <a:p>
          <a:endParaRPr lang="en-US"/>
        </a:p>
      </dgm:t>
    </dgm:pt>
    <dgm:pt modelId="{14E4420B-7D00-3448-8804-7FDDB7EF95F5}" type="pres">
      <dgm:prSet presAssocID="{3B4587F3-B421-412C-A716-A8398961CD62}" presName="tx1" presStyleLbl="revTx" presStyleIdx="0" presStyleCnt="6"/>
      <dgm:spPr/>
      <dgm:t>
        <a:bodyPr/>
        <a:lstStyle/>
        <a:p>
          <a:endParaRPr lang="en-US"/>
        </a:p>
      </dgm:t>
    </dgm:pt>
    <dgm:pt modelId="{15FA4725-7263-7042-9210-AAC77CE3DD21}" type="pres">
      <dgm:prSet presAssocID="{3B4587F3-B421-412C-A716-A8398961CD62}" presName="vert1" presStyleCnt="0"/>
      <dgm:spPr/>
      <dgm:t>
        <a:bodyPr/>
        <a:lstStyle/>
        <a:p>
          <a:endParaRPr lang="en-US"/>
        </a:p>
      </dgm:t>
    </dgm:pt>
    <dgm:pt modelId="{D5F66014-A756-2343-B069-E110B3E503B5}" type="pres">
      <dgm:prSet presAssocID="{B43D3883-9E08-4999-9C28-85C3A336F7CA}" presName="thickLine" presStyleLbl="alignNode1" presStyleIdx="1" presStyleCnt="6"/>
      <dgm:spPr/>
      <dgm:t>
        <a:bodyPr/>
        <a:lstStyle/>
        <a:p>
          <a:endParaRPr lang="en-US"/>
        </a:p>
      </dgm:t>
    </dgm:pt>
    <dgm:pt modelId="{DB33847E-7033-DE42-807F-BC99233838CA}" type="pres">
      <dgm:prSet presAssocID="{B43D3883-9E08-4999-9C28-85C3A336F7CA}" presName="horz1" presStyleCnt="0"/>
      <dgm:spPr/>
      <dgm:t>
        <a:bodyPr/>
        <a:lstStyle/>
        <a:p>
          <a:endParaRPr lang="en-US"/>
        </a:p>
      </dgm:t>
    </dgm:pt>
    <dgm:pt modelId="{33D58E57-E147-2E4F-B487-6FEF5ACDF2AA}" type="pres">
      <dgm:prSet presAssocID="{B43D3883-9E08-4999-9C28-85C3A336F7CA}" presName="tx1" presStyleLbl="revTx" presStyleIdx="1" presStyleCnt="6"/>
      <dgm:spPr/>
      <dgm:t>
        <a:bodyPr/>
        <a:lstStyle/>
        <a:p>
          <a:endParaRPr lang="en-US"/>
        </a:p>
      </dgm:t>
    </dgm:pt>
    <dgm:pt modelId="{49567FFF-B348-9845-9C1D-F3CE25F57FD5}" type="pres">
      <dgm:prSet presAssocID="{B43D3883-9E08-4999-9C28-85C3A336F7CA}" presName="vert1" presStyleCnt="0"/>
      <dgm:spPr/>
      <dgm:t>
        <a:bodyPr/>
        <a:lstStyle/>
        <a:p>
          <a:endParaRPr lang="en-US"/>
        </a:p>
      </dgm:t>
    </dgm:pt>
    <dgm:pt modelId="{7BAF8CA9-BFBA-A44F-A8EB-2F2A31E03A7E}" type="pres">
      <dgm:prSet presAssocID="{F2D664F4-B8F5-45BD-8CF8-54B944F6E998}" presName="thickLine" presStyleLbl="alignNode1" presStyleIdx="2" presStyleCnt="6"/>
      <dgm:spPr/>
      <dgm:t>
        <a:bodyPr/>
        <a:lstStyle/>
        <a:p>
          <a:endParaRPr lang="en-US"/>
        </a:p>
      </dgm:t>
    </dgm:pt>
    <dgm:pt modelId="{4FB20D6E-0657-A042-844C-E80ECCC789BD}" type="pres">
      <dgm:prSet presAssocID="{F2D664F4-B8F5-45BD-8CF8-54B944F6E998}" presName="horz1" presStyleCnt="0"/>
      <dgm:spPr/>
      <dgm:t>
        <a:bodyPr/>
        <a:lstStyle/>
        <a:p>
          <a:endParaRPr lang="en-US"/>
        </a:p>
      </dgm:t>
    </dgm:pt>
    <dgm:pt modelId="{34279714-9E26-6B48-9049-85959707B398}" type="pres">
      <dgm:prSet presAssocID="{F2D664F4-B8F5-45BD-8CF8-54B944F6E998}" presName="tx1" presStyleLbl="revTx" presStyleIdx="2" presStyleCnt="6"/>
      <dgm:spPr/>
      <dgm:t>
        <a:bodyPr/>
        <a:lstStyle/>
        <a:p>
          <a:endParaRPr lang="en-US"/>
        </a:p>
      </dgm:t>
    </dgm:pt>
    <dgm:pt modelId="{5C893D77-BB6A-DE43-9C80-F59B0C266468}" type="pres">
      <dgm:prSet presAssocID="{F2D664F4-B8F5-45BD-8CF8-54B944F6E998}" presName="vert1" presStyleCnt="0"/>
      <dgm:spPr/>
      <dgm:t>
        <a:bodyPr/>
        <a:lstStyle/>
        <a:p>
          <a:endParaRPr lang="en-US"/>
        </a:p>
      </dgm:t>
    </dgm:pt>
    <dgm:pt modelId="{06435054-993F-654D-AE2E-6C3B568CC267}" type="pres">
      <dgm:prSet presAssocID="{3D09E90D-B099-4553-A16A-71BA475325B5}" presName="thickLine" presStyleLbl="alignNode1" presStyleIdx="3" presStyleCnt="6"/>
      <dgm:spPr/>
      <dgm:t>
        <a:bodyPr/>
        <a:lstStyle/>
        <a:p>
          <a:endParaRPr lang="en-US"/>
        </a:p>
      </dgm:t>
    </dgm:pt>
    <dgm:pt modelId="{0FC1342C-F9C7-F343-AB43-09EB781D11A6}" type="pres">
      <dgm:prSet presAssocID="{3D09E90D-B099-4553-A16A-71BA475325B5}" presName="horz1" presStyleCnt="0"/>
      <dgm:spPr/>
      <dgm:t>
        <a:bodyPr/>
        <a:lstStyle/>
        <a:p>
          <a:endParaRPr lang="en-US"/>
        </a:p>
      </dgm:t>
    </dgm:pt>
    <dgm:pt modelId="{3C8B4A41-64A4-7244-917F-77F0055D45CA}" type="pres">
      <dgm:prSet presAssocID="{3D09E90D-B099-4553-A16A-71BA475325B5}" presName="tx1" presStyleLbl="revTx" presStyleIdx="3" presStyleCnt="6"/>
      <dgm:spPr/>
      <dgm:t>
        <a:bodyPr/>
        <a:lstStyle/>
        <a:p>
          <a:endParaRPr lang="en-US"/>
        </a:p>
      </dgm:t>
    </dgm:pt>
    <dgm:pt modelId="{22339E21-CFBD-E946-80FE-201DA0169668}" type="pres">
      <dgm:prSet presAssocID="{3D09E90D-B099-4553-A16A-71BA475325B5}" presName="vert1" presStyleCnt="0"/>
      <dgm:spPr/>
      <dgm:t>
        <a:bodyPr/>
        <a:lstStyle/>
        <a:p>
          <a:endParaRPr lang="en-US"/>
        </a:p>
      </dgm:t>
    </dgm:pt>
    <dgm:pt modelId="{46903E19-B7B6-A547-A9BC-974FCA0BFB06}" type="pres">
      <dgm:prSet presAssocID="{8E326F46-6BD0-4F12-80A4-E4643F8D1245}" presName="thickLine" presStyleLbl="alignNode1" presStyleIdx="4" presStyleCnt="6"/>
      <dgm:spPr/>
      <dgm:t>
        <a:bodyPr/>
        <a:lstStyle/>
        <a:p>
          <a:endParaRPr lang="en-US"/>
        </a:p>
      </dgm:t>
    </dgm:pt>
    <dgm:pt modelId="{9146A36B-5656-4248-935B-02E1FBDC30FD}" type="pres">
      <dgm:prSet presAssocID="{8E326F46-6BD0-4F12-80A4-E4643F8D1245}" presName="horz1" presStyleCnt="0"/>
      <dgm:spPr/>
      <dgm:t>
        <a:bodyPr/>
        <a:lstStyle/>
        <a:p>
          <a:endParaRPr lang="en-US"/>
        </a:p>
      </dgm:t>
    </dgm:pt>
    <dgm:pt modelId="{9C522B58-B7C6-F145-9FDC-E955E1F04856}" type="pres">
      <dgm:prSet presAssocID="{8E326F46-6BD0-4F12-80A4-E4643F8D1245}" presName="tx1" presStyleLbl="revTx" presStyleIdx="4" presStyleCnt="6"/>
      <dgm:spPr/>
      <dgm:t>
        <a:bodyPr/>
        <a:lstStyle/>
        <a:p>
          <a:endParaRPr lang="en-US"/>
        </a:p>
      </dgm:t>
    </dgm:pt>
    <dgm:pt modelId="{FDA6EE02-19FA-A848-81E8-7D2D4206C1EF}" type="pres">
      <dgm:prSet presAssocID="{8E326F46-6BD0-4F12-80A4-E4643F8D1245}" presName="vert1" presStyleCnt="0"/>
      <dgm:spPr/>
      <dgm:t>
        <a:bodyPr/>
        <a:lstStyle/>
        <a:p>
          <a:endParaRPr lang="en-US"/>
        </a:p>
      </dgm:t>
    </dgm:pt>
    <dgm:pt modelId="{C77DAD76-1960-9A44-B790-3535A844F5FC}" type="pres">
      <dgm:prSet presAssocID="{C8DB5016-0FF4-4F85-B3A2-13013736896E}" presName="thickLine" presStyleLbl="alignNode1" presStyleIdx="5" presStyleCnt="6"/>
      <dgm:spPr/>
      <dgm:t>
        <a:bodyPr/>
        <a:lstStyle/>
        <a:p>
          <a:endParaRPr lang="en-US"/>
        </a:p>
      </dgm:t>
    </dgm:pt>
    <dgm:pt modelId="{DC4C507C-DDC5-0041-823A-E0C74BA636F2}" type="pres">
      <dgm:prSet presAssocID="{C8DB5016-0FF4-4F85-B3A2-13013736896E}" presName="horz1" presStyleCnt="0"/>
      <dgm:spPr/>
      <dgm:t>
        <a:bodyPr/>
        <a:lstStyle/>
        <a:p>
          <a:endParaRPr lang="en-US"/>
        </a:p>
      </dgm:t>
    </dgm:pt>
    <dgm:pt modelId="{0A4945F7-EE42-C248-92D1-802463FD4823}" type="pres">
      <dgm:prSet presAssocID="{C8DB5016-0FF4-4F85-B3A2-13013736896E}" presName="tx1" presStyleLbl="revTx" presStyleIdx="5" presStyleCnt="6"/>
      <dgm:spPr/>
      <dgm:t>
        <a:bodyPr/>
        <a:lstStyle/>
        <a:p>
          <a:endParaRPr lang="en-US"/>
        </a:p>
      </dgm:t>
    </dgm:pt>
    <dgm:pt modelId="{7B5CA7B6-B99D-F144-B1D6-8F6FE380FDBF}" type="pres">
      <dgm:prSet presAssocID="{C8DB5016-0FF4-4F85-B3A2-13013736896E}" presName="vert1" presStyleCnt="0"/>
      <dgm:spPr/>
      <dgm:t>
        <a:bodyPr/>
        <a:lstStyle/>
        <a:p>
          <a:endParaRPr lang="en-US"/>
        </a:p>
      </dgm:t>
    </dgm:pt>
  </dgm:ptLst>
  <dgm:cxnLst>
    <dgm:cxn modelId="{1E03FFE7-8BDA-8B4B-9404-F19C308F3485}" type="presOf" srcId="{43168F21-D257-4135-8ECA-DD915CD6685C}" destId="{0EE3881B-9691-2A41-948A-BE0EAE0E452E}" srcOrd="0" destOrd="0" presId="urn:microsoft.com/office/officeart/2008/layout/LinedList"/>
    <dgm:cxn modelId="{39BA684B-35CA-43D3-943D-BC6BB8EB8CFB}" srcId="{43168F21-D257-4135-8ECA-DD915CD6685C}" destId="{F2D664F4-B8F5-45BD-8CF8-54B944F6E998}" srcOrd="2" destOrd="0" parTransId="{DDF405AE-F65E-462C-8272-A83594D8C858}" sibTransId="{C35BD735-59FD-4048-B760-DB507000CE70}"/>
    <dgm:cxn modelId="{8CC8B243-F4E6-47A1-BDF9-3C9033CCE6B5}" srcId="{43168F21-D257-4135-8ECA-DD915CD6685C}" destId="{3D09E90D-B099-4553-A16A-71BA475325B5}" srcOrd="3" destOrd="0" parTransId="{AF425D52-210E-442C-AEE6-FEB1568744EB}" sibTransId="{9A928A1A-C45C-473F-A158-E925B58C7EDC}"/>
    <dgm:cxn modelId="{1F8A4C18-ADBF-47AD-A3C3-DFEBBDB9BC5D}" srcId="{43168F21-D257-4135-8ECA-DD915CD6685C}" destId="{B43D3883-9E08-4999-9C28-85C3A336F7CA}" srcOrd="1" destOrd="0" parTransId="{1EA1A397-3757-44EC-A45D-D0B0A6F4A573}" sibTransId="{56231EE1-F500-4B57-B001-831429D38C49}"/>
    <dgm:cxn modelId="{E5DF1D01-8CE8-8B48-A928-A5E5263B888C}" type="presOf" srcId="{F2D664F4-B8F5-45BD-8CF8-54B944F6E998}" destId="{34279714-9E26-6B48-9049-85959707B398}" srcOrd="0" destOrd="0" presId="urn:microsoft.com/office/officeart/2008/layout/LinedList"/>
    <dgm:cxn modelId="{07653D81-6869-3446-9B78-D4C401A10CC5}" type="presOf" srcId="{3D09E90D-B099-4553-A16A-71BA475325B5}" destId="{3C8B4A41-64A4-7244-917F-77F0055D45CA}" srcOrd="0" destOrd="0" presId="urn:microsoft.com/office/officeart/2008/layout/LinedList"/>
    <dgm:cxn modelId="{D477E85E-F513-4730-9898-6A21242B6BF0}" srcId="{43168F21-D257-4135-8ECA-DD915CD6685C}" destId="{C8DB5016-0FF4-4F85-B3A2-13013736896E}" srcOrd="5" destOrd="0" parTransId="{7D8FD507-5F2E-4E46-81B2-B3D7C5155A9E}" sibTransId="{C688B39A-7E77-4039-9D07-93DB159A97DE}"/>
    <dgm:cxn modelId="{2712AA05-75CF-4D69-9594-BC4B354269EA}" srcId="{43168F21-D257-4135-8ECA-DD915CD6685C}" destId="{8E326F46-6BD0-4F12-80A4-E4643F8D1245}" srcOrd="4" destOrd="0" parTransId="{98B9BA41-72B5-4C01-B33A-D495A4F1EEAC}" sibTransId="{7594B2D1-46F6-4BE2-8FD6-CE22458C9317}"/>
    <dgm:cxn modelId="{8FEBB52B-5A16-9D44-9D45-C2889ED7631B}" type="presOf" srcId="{3B4587F3-B421-412C-A716-A8398961CD62}" destId="{14E4420B-7D00-3448-8804-7FDDB7EF95F5}" srcOrd="0" destOrd="0" presId="urn:microsoft.com/office/officeart/2008/layout/LinedList"/>
    <dgm:cxn modelId="{D6804888-EC34-CB44-AA93-FBE8C05382FD}" type="presOf" srcId="{8E326F46-6BD0-4F12-80A4-E4643F8D1245}" destId="{9C522B58-B7C6-F145-9FDC-E955E1F04856}" srcOrd="0" destOrd="0" presId="urn:microsoft.com/office/officeart/2008/layout/LinedList"/>
    <dgm:cxn modelId="{51570F74-8443-814C-BCCB-22DEA03A0BAE}" type="presOf" srcId="{B43D3883-9E08-4999-9C28-85C3A336F7CA}" destId="{33D58E57-E147-2E4F-B487-6FEF5ACDF2AA}" srcOrd="0" destOrd="0" presId="urn:microsoft.com/office/officeart/2008/layout/LinedList"/>
    <dgm:cxn modelId="{8A8F7B75-8A64-43E9-80C6-8AF6662E903C}" srcId="{43168F21-D257-4135-8ECA-DD915CD6685C}" destId="{3B4587F3-B421-412C-A716-A8398961CD62}" srcOrd="0" destOrd="0" parTransId="{A49A1923-571C-418F-9015-28EF7BDD54F0}" sibTransId="{8FA4FF4F-8561-4B07-A46E-F38978E1643B}"/>
    <dgm:cxn modelId="{5E42211A-8A1D-CD41-9F3F-DB4FCB883314}" type="presOf" srcId="{C8DB5016-0FF4-4F85-B3A2-13013736896E}" destId="{0A4945F7-EE42-C248-92D1-802463FD4823}" srcOrd="0" destOrd="0" presId="urn:microsoft.com/office/officeart/2008/layout/LinedList"/>
    <dgm:cxn modelId="{81A07B7C-AB22-E64A-A2A7-DC6B2D8C579F}" type="presParOf" srcId="{0EE3881B-9691-2A41-948A-BE0EAE0E452E}" destId="{6D8AEBF1-71EE-EA45-9C47-C7940FEB3FF0}" srcOrd="0" destOrd="0" presId="urn:microsoft.com/office/officeart/2008/layout/LinedList"/>
    <dgm:cxn modelId="{99B68183-7D15-CA42-AAC1-84EA1E61C078}" type="presParOf" srcId="{0EE3881B-9691-2A41-948A-BE0EAE0E452E}" destId="{426E9E9F-2065-2048-AB59-A9E809003BD2}" srcOrd="1" destOrd="0" presId="urn:microsoft.com/office/officeart/2008/layout/LinedList"/>
    <dgm:cxn modelId="{F185A9DF-6946-C640-BBC3-35A7BF377E76}" type="presParOf" srcId="{426E9E9F-2065-2048-AB59-A9E809003BD2}" destId="{14E4420B-7D00-3448-8804-7FDDB7EF95F5}" srcOrd="0" destOrd="0" presId="urn:microsoft.com/office/officeart/2008/layout/LinedList"/>
    <dgm:cxn modelId="{F97F9111-D9F2-204D-8123-A838594DD1F6}" type="presParOf" srcId="{426E9E9F-2065-2048-AB59-A9E809003BD2}" destId="{15FA4725-7263-7042-9210-AAC77CE3DD21}" srcOrd="1" destOrd="0" presId="urn:microsoft.com/office/officeart/2008/layout/LinedList"/>
    <dgm:cxn modelId="{3891F59E-61CB-CD49-9AF4-0F9CDE22519B}" type="presParOf" srcId="{0EE3881B-9691-2A41-948A-BE0EAE0E452E}" destId="{D5F66014-A756-2343-B069-E110B3E503B5}" srcOrd="2" destOrd="0" presId="urn:microsoft.com/office/officeart/2008/layout/LinedList"/>
    <dgm:cxn modelId="{7985E9D5-B3C5-A34E-BD2B-B934000898EC}" type="presParOf" srcId="{0EE3881B-9691-2A41-948A-BE0EAE0E452E}" destId="{DB33847E-7033-DE42-807F-BC99233838CA}" srcOrd="3" destOrd="0" presId="urn:microsoft.com/office/officeart/2008/layout/LinedList"/>
    <dgm:cxn modelId="{A6061EDA-611B-5445-B4E6-6BD8977885B2}" type="presParOf" srcId="{DB33847E-7033-DE42-807F-BC99233838CA}" destId="{33D58E57-E147-2E4F-B487-6FEF5ACDF2AA}" srcOrd="0" destOrd="0" presId="urn:microsoft.com/office/officeart/2008/layout/LinedList"/>
    <dgm:cxn modelId="{46BF5FA5-5280-BC45-8BF8-21FF839976E2}" type="presParOf" srcId="{DB33847E-7033-DE42-807F-BC99233838CA}" destId="{49567FFF-B348-9845-9C1D-F3CE25F57FD5}" srcOrd="1" destOrd="0" presId="urn:microsoft.com/office/officeart/2008/layout/LinedList"/>
    <dgm:cxn modelId="{7C6FF913-5F59-5744-9EFA-1906D0A88CD0}" type="presParOf" srcId="{0EE3881B-9691-2A41-948A-BE0EAE0E452E}" destId="{7BAF8CA9-BFBA-A44F-A8EB-2F2A31E03A7E}" srcOrd="4" destOrd="0" presId="urn:microsoft.com/office/officeart/2008/layout/LinedList"/>
    <dgm:cxn modelId="{2713A4E4-192D-634B-BAF7-F2CA24F46F00}" type="presParOf" srcId="{0EE3881B-9691-2A41-948A-BE0EAE0E452E}" destId="{4FB20D6E-0657-A042-844C-E80ECCC789BD}" srcOrd="5" destOrd="0" presId="urn:microsoft.com/office/officeart/2008/layout/LinedList"/>
    <dgm:cxn modelId="{03FC4124-BCA2-BE43-8C0E-21E4AEDF920B}" type="presParOf" srcId="{4FB20D6E-0657-A042-844C-E80ECCC789BD}" destId="{34279714-9E26-6B48-9049-85959707B398}" srcOrd="0" destOrd="0" presId="urn:microsoft.com/office/officeart/2008/layout/LinedList"/>
    <dgm:cxn modelId="{8EA342E0-C284-F341-9213-AA2FFF1DDFD0}" type="presParOf" srcId="{4FB20D6E-0657-A042-844C-E80ECCC789BD}" destId="{5C893D77-BB6A-DE43-9C80-F59B0C266468}" srcOrd="1" destOrd="0" presId="urn:microsoft.com/office/officeart/2008/layout/LinedList"/>
    <dgm:cxn modelId="{C6DF4A80-C498-CC46-A4ED-29D7D5DD9C44}" type="presParOf" srcId="{0EE3881B-9691-2A41-948A-BE0EAE0E452E}" destId="{06435054-993F-654D-AE2E-6C3B568CC267}" srcOrd="6" destOrd="0" presId="urn:microsoft.com/office/officeart/2008/layout/LinedList"/>
    <dgm:cxn modelId="{BDBFE646-4951-5346-8767-1EB27AA2B039}" type="presParOf" srcId="{0EE3881B-9691-2A41-948A-BE0EAE0E452E}" destId="{0FC1342C-F9C7-F343-AB43-09EB781D11A6}" srcOrd="7" destOrd="0" presId="urn:microsoft.com/office/officeart/2008/layout/LinedList"/>
    <dgm:cxn modelId="{758496D5-5291-1B41-BBF1-895F2DEE97C5}" type="presParOf" srcId="{0FC1342C-F9C7-F343-AB43-09EB781D11A6}" destId="{3C8B4A41-64A4-7244-917F-77F0055D45CA}" srcOrd="0" destOrd="0" presId="urn:microsoft.com/office/officeart/2008/layout/LinedList"/>
    <dgm:cxn modelId="{D4AEFF2B-3C7A-AD43-9029-569B3DB80668}" type="presParOf" srcId="{0FC1342C-F9C7-F343-AB43-09EB781D11A6}" destId="{22339E21-CFBD-E946-80FE-201DA0169668}" srcOrd="1" destOrd="0" presId="urn:microsoft.com/office/officeart/2008/layout/LinedList"/>
    <dgm:cxn modelId="{5D61C00F-27FD-264C-BE5E-2AE5998FE603}" type="presParOf" srcId="{0EE3881B-9691-2A41-948A-BE0EAE0E452E}" destId="{46903E19-B7B6-A547-A9BC-974FCA0BFB06}" srcOrd="8" destOrd="0" presId="urn:microsoft.com/office/officeart/2008/layout/LinedList"/>
    <dgm:cxn modelId="{5B120C3C-7DD1-EC4B-B0EB-38BA8C246DBE}" type="presParOf" srcId="{0EE3881B-9691-2A41-948A-BE0EAE0E452E}" destId="{9146A36B-5656-4248-935B-02E1FBDC30FD}" srcOrd="9" destOrd="0" presId="urn:microsoft.com/office/officeart/2008/layout/LinedList"/>
    <dgm:cxn modelId="{50556681-10C6-A94E-BBA9-2B068B8FAE1E}" type="presParOf" srcId="{9146A36B-5656-4248-935B-02E1FBDC30FD}" destId="{9C522B58-B7C6-F145-9FDC-E955E1F04856}" srcOrd="0" destOrd="0" presId="urn:microsoft.com/office/officeart/2008/layout/LinedList"/>
    <dgm:cxn modelId="{39E0B2CB-6080-E24F-A7AF-300888BAD4DB}" type="presParOf" srcId="{9146A36B-5656-4248-935B-02E1FBDC30FD}" destId="{FDA6EE02-19FA-A848-81E8-7D2D4206C1EF}" srcOrd="1" destOrd="0" presId="urn:microsoft.com/office/officeart/2008/layout/LinedList"/>
    <dgm:cxn modelId="{C91BFFBC-3465-904A-BFA7-6674B5867692}" type="presParOf" srcId="{0EE3881B-9691-2A41-948A-BE0EAE0E452E}" destId="{C77DAD76-1960-9A44-B790-3535A844F5FC}" srcOrd="10" destOrd="0" presId="urn:microsoft.com/office/officeart/2008/layout/LinedList"/>
    <dgm:cxn modelId="{71119BBE-0447-934C-8132-DD7BE3CAF0F2}" type="presParOf" srcId="{0EE3881B-9691-2A41-948A-BE0EAE0E452E}" destId="{DC4C507C-DDC5-0041-823A-E0C74BA636F2}" srcOrd="11" destOrd="0" presId="urn:microsoft.com/office/officeart/2008/layout/LinedList"/>
    <dgm:cxn modelId="{A14A3AE8-C58A-8340-9749-027F52ED9B0F}" type="presParOf" srcId="{DC4C507C-DDC5-0041-823A-E0C74BA636F2}" destId="{0A4945F7-EE42-C248-92D1-802463FD4823}" srcOrd="0" destOrd="0" presId="urn:microsoft.com/office/officeart/2008/layout/LinedList"/>
    <dgm:cxn modelId="{07F5E721-23E5-E94D-A04C-3A26EC2FC060}" type="presParOf" srcId="{DC4C507C-DDC5-0041-823A-E0C74BA636F2}" destId="{7B5CA7B6-B99D-F144-B1D6-8F6FE380FDB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CE740-D430-E14A-AA87-204ACD6E4448}">
      <dsp:nvSpPr>
        <dsp:cNvPr id="0" name=""/>
        <dsp:cNvSpPr/>
      </dsp:nvSpPr>
      <dsp:spPr>
        <a:xfrm>
          <a:off x="0" y="531"/>
          <a:ext cx="286752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31DD31-6E55-EB4B-A77F-F76807935A84}">
      <dsp:nvSpPr>
        <dsp:cNvPr id="0" name=""/>
        <dsp:cNvSpPr/>
      </dsp:nvSpPr>
      <dsp:spPr>
        <a:xfrm>
          <a:off x="0" y="531"/>
          <a:ext cx="2867525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>
              <a:latin typeface="Helvetica Light" charset="0"/>
              <a:ea typeface="Helvetica Light" charset="0"/>
              <a:cs typeface="Helvetica Light" charset="0"/>
            </a:rPr>
            <a:t>QCD</a:t>
          </a:r>
        </a:p>
      </dsp:txBody>
      <dsp:txXfrm>
        <a:off x="0" y="531"/>
        <a:ext cx="2867525" cy="870055"/>
      </dsp:txXfrm>
    </dsp:sp>
    <dsp:sp modelId="{60E2FC1E-EE8A-8B4B-96EB-785EBB2DCB80}">
      <dsp:nvSpPr>
        <dsp:cNvPr id="0" name=""/>
        <dsp:cNvSpPr/>
      </dsp:nvSpPr>
      <dsp:spPr>
        <a:xfrm>
          <a:off x="0" y="870586"/>
          <a:ext cx="286752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B612E5-3A1D-2344-B2B8-B2403E0CFE7D}">
      <dsp:nvSpPr>
        <dsp:cNvPr id="0" name=""/>
        <dsp:cNvSpPr/>
      </dsp:nvSpPr>
      <dsp:spPr>
        <a:xfrm>
          <a:off x="0" y="870586"/>
          <a:ext cx="2867525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>
              <a:latin typeface="Helvetica Light" charset="0"/>
              <a:ea typeface="Helvetica Light" charset="0"/>
              <a:cs typeface="Helvetica Light" charset="0"/>
            </a:rPr>
            <a:t>W Bosons</a:t>
          </a:r>
        </a:p>
      </dsp:txBody>
      <dsp:txXfrm>
        <a:off x="0" y="870586"/>
        <a:ext cx="2867525" cy="870055"/>
      </dsp:txXfrm>
    </dsp:sp>
    <dsp:sp modelId="{9AED589D-D903-254D-A874-5EF1165E9EDB}">
      <dsp:nvSpPr>
        <dsp:cNvPr id="0" name=""/>
        <dsp:cNvSpPr/>
      </dsp:nvSpPr>
      <dsp:spPr>
        <a:xfrm>
          <a:off x="0" y="1740641"/>
          <a:ext cx="286752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510A71-EAE2-B24E-9193-86B9031A4108}">
      <dsp:nvSpPr>
        <dsp:cNvPr id="0" name=""/>
        <dsp:cNvSpPr/>
      </dsp:nvSpPr>
      <dsp:spPr>
        <a:xfrm>
          <a:off x="0" y="1740641"/>
          <a:ext cx="2867525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>
              <a:latin typeface="Helvetica Light" charset="0"/>
              <a:ea typeface="Helvetica Light" charset="0"/>
              <a:cs typeface="Helvetica Light" charset="0"/>
            </a:rPr>
            <a:t>Z Bosons</a:t>
          </a:r>
        </a:p>
      </dsp:txBody>
      <dsp:txXfrm>
        <a:off x="0" y="1740641"/>
        <a:ext cx="2867525" cy="870055"/>
      </dsp:txXfrm>
    </dsp:sp>
    <dsp:sp modelId="{F45D0954-C23C-224C-8405-D4A78C5F86C3}">
      <dsp:nvSpPr>
        <dsp:cNvPr id="0" name=""/>
        <dsp:cNvSpPr/>
      </dsp:nvSpPr>
      <dsp:spPr>
        <a:xfrm>
          <a:off x="0" y="2610696"/>
          <a:ext cx="286752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D3879-C8D5-4A4B-A9C3-0F14CA56DC3B}">
      <dsp:nvSpPr>
        <dsp:cNvPr id="0" name=""/>
        <dsp:cNvSpPr/>
      </dsp:nvSpPr>
      <dsp:spPr>
        <a:xfrm>
          <a:off x="0" y="2610696"/>
          <a:ext cx="2867525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latin typeface="Helvetica Light" charset="0"/>
              <a:ea typeface="Helvetica Light" charset="0"/>
              <a:cs typeface="Helvetica Light" charset="0"/>
            </a:rPr>
            <a:t>Top/Anti-top</a:t>
          </a:r>
          <a:endParaRPr lang="en-US" sz="2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0" y="2610696"/>
        <a:ext cx="2867525" cy="870055"/>
      </dsp:txXfrm>
    </dsp:sp>
    <dsp:sp modelId="{60A4D0E2-F2DE-BC4F-ACB8-79ED7B07A3B2}">
      <dsp:nvSpPr>
        <dsp:cNvPr id="0" name=""/>
        <dsp:cNvSpPr/>
      </dsp:nvSpPr>
      <dsp:spPr>
        <a:xfrm>
          <a:off x="0" y="3480751"/>
          <a:ext cx="286752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3BB3B-5E3C-BF42-9B43-D346EFD38E90}">
      <dsp:nvSpPr>
        <dsp:cNvPr id="0" name=""/>
        <dsp:cNvSpPr/>
      </dsp:nvSpPr>
      <dsp:spPr>
        <a:xfrm>
          <a:off x="0" y="3480751"/>
          <a:ext cx="2867525" cy="870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latin typeface="Helvetica Light" charset="0"/>
              <a:ea typeface="Helvetica Light" charset="0"/>
              <a:cs typeface="Helvetica Light" charset="0"/>
            </a:rPr>
            <a:t>Other Processes</a:t>
          </a:r>
          <a:endParaRPr lang="en-US" sz="2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0" y="3480751"/>
        <a:ext cx="2867525" cy="8700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A2199A-F856-CD42-B619-AAF5CD6DE1FD}">
      <dsp:nvSpPr>
        <dsp:cNvPr id="0" name=""/>
        <dsp:cNvSpPr/>
      </dsp:nvSpPr>
      <dsp:spPr>
        <a:xfrm>
          <a:off x="4471364" y="2404001"/>
          <a:ext cx="768213" cy="365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45"/>
              </a:lnTo>
              <a:lnTo>
                <a:pt x="768213" y="249145"/>
              </a:lnTo>
              <a:lnTo>
                <a:pt x="768213" y="365599"/>
              </a:lnTo>
            </a:path>
          </a:pathLst>
        </a:custGeom>
        <a:noFill/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70F92C-6597-2946-8402-5A4B6F4C9B06}">
      <dsp:nvSpPr>
        <dsp:cNvPr id="0" name=""/>
        <dsp:cNvSpPr/>
      </dsp:nvSpPr>
      <dsp:spPr>
        <a:xfrm>
          <a:off x="3703151" y="2404001"/>
          <a:ext cx="768213" cy="365599"/>
        </a:xfrm>
        <a:custGeom>
          <a:avLst/>
          <a:gdLst/>
          <a:ahLst/>
          <a:cxnLst/>
          <a:rect l="0" t="0" r="0" b="0"/>
          <a:pathLst>
            <a:path>
              <a:moveTo>
                <a:pt x="768213" y="0"/>
              </a:moveTo>
              <a:lnTo>
                <a:pt x="768213" y="249145"/>
              </a:lnTo>
              <a:lnTo>
                <a:pt x="0" y="249145"/>
              </a:lnTo>
              <a:lnTo>
                <a:pt x="0" y="365599"/>
              </a:lnTo>
            </a:path>
          </a:pathLst>
        </a:custGeom>
        <a:noFill/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DE515-1184-9D4D-8C87-1D360A15B513}">
      <dsp:nvSpPr>
        <dsp:cNvPr id="0" name=""/>
        <dsp:cNvSpPr/>
      </dsp:nvSpPr>
      <dsp:spPr>
        <a:xfrm>
          <a:off x="2934937" y="1240159"/>
          <a:ext cx="1536426" cy="365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45"/>
              </a:lnTo>
              <a:lnTo>
                <a:pt x="1536426" y="249145"/>
              </a:lnTo>
              <a:lnTo>
                <a:pt x="1536426" y="365599"/>
              </a:lnTo>
            </a:path>
          </a:pathLst>
        </a:custGeom>
        <a:noFill/>
        <a:ln w="63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29F01-0FD4-8B45-8D52-4D9001B021FE}">
      <dsp:nvSpPr>
        <dsp:cNvPr id="0" name=""/>
        <dsp:cNvSpPr/>
      </dsp:nvSpPr>
      <dsp:spPr>
        <a:xfrm>
          <a:off x="1398511" y="2404001"/>
          <a:ext cx="768213" cy="365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45"/>
              </a:lnTo>
              <a:lnTo>
                <a:pt x="768213" y="249145"/>
              </a:lnTo>
              <a:lnTo>
                <a:pt x="768213" y="365599"/>
              </a:lnTo>
            </a:path>
          </a:pathLst>
        </a:custGeom>
        <a:noFill/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A11C4-46D9-8444-B1DD-DE2A670FFA56}">
      <dsp:nvSpPr>
        <dsp:cNvPr id="0" name=""/>
        <dsp:cNvSpPr/>
      </dsp:nvSpPr>
      <dsp:spPr>
        <a:xfrm>
          <a:off x="630298" y="2404001"/>
          <a:ext cx="768213" cy="365599"/>
        </a:xfrm>
        <a:custGeom>
          <a:avLst/>
          <a:gdLst/>
          <a:ahLst/>
          <a:cxnLst/>
          <a:rect l="0" t="0" r="0" b="0"/>
          <a:pathLst>
            <a:path>
              <a:moveTo>
                <a:pt x="768213" y="0"/>
              </a:moveTo>
              <a:lnTo>
                <a:pt x="768213" y="249145"/>
              </a:lnTo>
              <a:lnTo>
                <a:pt x="0" y="249145"/>
              </a:lnTo>
              <a:lnTo>
                <a:pt x="0" y="365599"/>
              </a:lnTo>
            </a:path>
          </a:pathLst>
        </a:custGeom>
        <a:noFill/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58669D-28F7-3741-B85F-E3180CA7E1AF}">
      <dsp:nvSpPr>
        <dsp:cNvPr id="0" name=""/>
        <dsp:cNvSpPr/>
      </dsp:nvSpPr>
      <dsp:spPr>
        <a:xfrm>
          <a:off x="1398511" y="1240159"/>
          <a:ext cx="1536426" cy="365599"/>
        </a:xfrm>
        <a:custGeom>
          <a:avLst/>
          <a:gdLst/>
          <a:ahLst/>
          <a:cxnLst/>
          <a:rect l="0" t="0" r="0" b="0"/>
          <a:pathLst>
            <a:path>
              <a:moveTo>
                <a:pt x="1536426" y="0"/>
              </a:moveTo>
              <a:lnTo>
                <a:pt x="1536426" y="249145"/>
              </a:lnTo>
              <a:lnTo>
                <a:pt x="0" y="249145"/>
              </a:lnTo>
              <a:lnTo>
                <a:pt x="0" y="365599"/>
              </a:lnTo>
            </a:path>
          </a:pathLst>
        </a:custGeom>
        <a:noFill/>
        <a:ln w="63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9E920-A903-F945-8A45-15858F54B899}">
      <dsp:nvSpPr>
        <dsp:cNvPr id="0" name=""/>
        <dsp:cNvSpPr/>
      </dsp:nvSpPr>
      <dsp:spPr>
        <a:xfrm>
          <a:off x="2306399" y="441915"/>
          <a:ext cx="1257076" cy="79824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1FFAC6-787E-AA49-9B48-836D516DAC99}">
      <dsp:nvSpPr>
        <dsp:cNvPr id="0" name=""/>
        <dsp:cNvSpPr/>
      </dsp:nvSpPr>
      <dsp:spPr>
        <a:xfrm>
          <a:off x="2446075" y="574607"/>
          <a:ext cx="1257076" cy="79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>
              <a:latin typeface="Helvetica Light" charset="0"/>
              <a:ea typeface="Helvetica Light" charset="0"/>
              <a:cs typeface="Helvetica Light" charset="0"/>
            </a:rPr>
            <a:t>Variable 1 </a:t>
          </a:r>
          <a:endParaRPr lang="en-US" sz="1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2469455" y="597987"/>
        <a:ext cx="1210316" cy="751483"/>
      </dsp:txXfrm>
    </dsp:sp>
    <dsp:sp modelId="{B08DAE39-588A-E242-AE29-EDEE9252B486}">
      <dsp:nvSpPr>
        <dsp:cNvPr id="0" name=""/>
        <dsp:cNvSpPr/>
      </dsp:nvSpPr>
      <dsp:spPr>
        <a:xfrm>
          <a:off x="769973" y="1605758"/>
          <a:ext cx="1257076" cy="79824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F50FD0-6E5D-E845-B0E5-DB2AD142F6E4}">
      <dsp:nvSpPr>
        <dsp:cNvPr id="0" name=""/>
        <dsp:cNvSpPr/>
      </dsp:nvSpPr>
      <dsp:spPr>
        <a:xfrm>
          <a:off x="909648" y="1738450"/>
          <a:ext cx="1257076" cy="79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>
              <a:latin typeface="Helvetica Light" charset="0"/>
              <a:ea typeface="Helvetica Light" charset="0"/>
              <a:cs typeface="Helvetica Light" charset="0"/>
            </a:rPr>
            <a:t>Signal Variable 2</a:t>
          </a:r>
          <a:endParaRPr lang="en-US" sz="1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933028" y="1761830"/>
        <a:ext cx="1210316" cy="751483"/>
      </dsp:txXfrm>
    </dsp:sp>
    <dsp:sp modelId="{D83D26B9-B276-8E42-932F-69DB5E2A2DA6}">
      <dsp:nvSpPr>
        <dsp:cNvPr id="0" name=""/>
        <dsp:cNvSpPr/>
      </dsp:nvSpPr>
      <dsp:spPr>
        <a:xfrm>
          <a:off x="1760" y="2769601"/>
          <a:ext cx="1257076" cy="79824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04382B-DFA4-3D42-A47B-1A1F3062827E}">
      <dsp:nvSpPr>
        <dsp:cNvPr id="0" name=""/>
        <dsp:cNvSpPr/>
      </dsp:nvSpPr>
      <dsp:spPr>
        <a:xfrm>
          <a:off x="141435" y="2902292"/>
          <a:ext cx="1257076" cy="79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>
              <a:latin typeface="Helvetica Light" charset="0"/>
              <a:ea typeface="Helvetica Light" charset="0"/>
              <a:cs typeface="Helvetica Light" charset="0"/>
            </a:rPr>
            <a:t>Signal Variable 4</a:t>
          </a:r>
          <a:endParaRPr lang="en-US" sz="1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164815" y="2925672"/>
        <a:ext cx="1210316" cy="751483"/>
      </dsp:txXfrm>
    </dsp:sp>
    <dsp:sp modelId="{E48724DC-A0CF-564A-9905-FC9C1BFAC898}">
      <dsp:nvSpPr>
        <dsp:cNvPr id="0" name=""/>
        <dsp:cNvSpPr/>
      </dsp:nvSpPr>
      <dsp:spPr>
        <a:xfrm>
          <a:off x="1538186" y="2769601"/>
          <a:ext cx="1257076" cy="79824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4CA28D-BEB5-DC4E-B7B0-05D0AC452369}">
      <dsp:nvSpPr>
        <dsp:cNvPr id="0" name=""/>
        <dsp:cNvSpPr/>
      </dsp:nvSpPr>
      <dsp:spPr>
        <a:xfrm>
          <a:off x="1677861" y="2902292"/>
          <a:ext cx="1257076" cy="79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err="1" smtClean="0">
              <a:latin typeface="Helvetica Light" charset="0"/>
              <a:ea typeface="Helvetica Light" charset="0"/>
              <a:cs typeface="Helvetica Light" charset="0"/>
            </a:rPr>
            <a:t>Bkg</a:t>
          </a:r>
          <a:r>
            <a:rPr lang="en-US" sz="1800" b="0" i="0" kern="1200" dirty="0" smtClean="0">
              <a:latin typeface="Helvetica Light" charset="0"/>
              <a:ea typeface="Helvetica Light" charset="0"/>
              <a:cs typeface="Helvetica Light" charset="0"/>
            </a:rPr>
            <a:t> Variable 5</a:t>
          </a:r>
          <a:endParaRPr lang="en-US" sz="1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1701241" y="2925672"/>
        <a:ext cx="1210316" cy="751483"/>
      </dsp:txXfrm>
    </dsp:sp>
    <dsp:sp modelId="{069AA55E-FD85-5C46-832C-775E257B49E9}">
      <dsp:nvSpPr>
        <dsp:cNvPr id="0" name=""/>
        <dsp:cNvSpPr/>
      </dsp:nvSpPr>
      <dsp:spPr>
        <a:xfrm>
          <a:off x="3842826" y="1605758"/>
          <a:ext cx="1257076" cy="79824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793E52-52F3-CB49-874E-4194F85CF4AB}">
      <dsp:nvSpPr>
        <dsp:cNvPr id="0" name=""/>
        <dsp:cNvSpPr/>
      </dsp:nvSpPr>
      <dsp:spPr>
        <a:xfrm>
          <a:off x="3982501" y="1738450"/>
          <a:ext cx="1257076" cy="79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err="1" smtClean="0">
              <a:latin typeface="Helvetica Light" charset="0"/>
              <a:ea typeface="Helvetica Light" charset="0"/>
              <a:cs typeface="Helvetica Light" charset="0"/>
            </a:rPr>
            <a:t>Bkg</a:t>
          </a:r>
          <a:r>
            <a:rPr lang="en-US" sz="1800" b="0" i="0" kern="1200" dirty="0" smtClean="0">
              <a:latin typeface="Helvetica Light" charset="0"/>
              <a:ea typeface="Helvetica Light" charset="0"/>
              <a:cs typeface="Helvetica Light" charset="0"/>
            </a:rPr>
            <a:t> Variable 3</a:t>
          </a:r>
          <a:endParaRPr lang="en-US" sz="1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4005881" y="1761830"/>
        <a:ext cx="1210316" cy="751483"/>
      </dsp:txXfrm>
    </dsp:sp>
    <dsp:sp modelId="{11F0D693-F3B9-164E-8ECC-D16D19CCBF48}">
      <dsp:nvSpPr>
        <dsp:cNvPr id="0" name=""/>
        <dsp:cNvSpPr/>
      </dsp:nvSpPr>
      <dsp:spPr>
        <a:xfrm>
          <a:off x="3074613" y="2769601"/>
          <a:ext cx="1257076" cy="79824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6030B1-57AC-7846-8BC5-D0535441CD14}">
      <dsp:nvSpPr>
        <dsp:cNvPr id="0" name=""/>
        <dsp:cNvSpPr/>
      </dsp:nvSpPr>
      <dsp:spPr>
        <a:xfrm>
          <a:off x="3214288" y="2902292"/>
          <a:ext cx="1257076" cy="79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>
              <a:latin typeface="Helvetica Light" charset="0"/>
              <a:ea typeface="Helvetica Light" charset="0"/>
              <a:cs typeface="Helvetica Light" charset="0"/>
            </a:rPr>
            <a:t>Signal Variable 6</a:t>
          </a:r>
          <a:endParaRPr lang="en-US" sz="1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3237668" y="2925672"/>
        <a:ext cx="1210316" cy="751483"/>
      </dsp:txXfrm>
    </dsp:sp>
    <dsp:sp modelId="{069A5A6A-BA45-7D45-9EE3-C31ED2826254}">
      <dsp:nvSpPr>
        <dsp:cNvPr id="0" name=""/>
        <dsp:cNvSpPr/>
      </dsp:nvSpPr>
      <dsp:spPr>
        <a:xfrm>
          <a:off x="4611039" y="2769601"/>
          <a:ext cx="1257076" cy="798243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341ED3-0262-F047-B45E-C0FB170A7421}">
      <dsp:nvSpPr>
        <dsp:cNvPr id="0" name=""/>
        <dsp:cNvSpPr/>
      </dsp:nvSpPr>
      <dsp:spPr>
        <a:xfrm>
          <a:off x="4750714" y="2902292"/>
          <a:ext cx="1257076" cy="79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>
              <a:latin typeface="Helvetica Light" charset="0"/>
              <a:ea typeface="Helvetica Light" charset="0"/>
              <a:cs typeface="Helvetica Light" charset="0"/>
            </a:rPr>
            <a:t>Signal Variable 7</a:t>
          </a:r>
          <a:endParaRPr lang="en-US" sz="1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4774094" y="2925672"/>
        <a:ext cx="1210316" cy="7514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AEBF1-71EE-EA45-9C47-C7940FEB3FF0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4420B-7D00-3448-8804-7FDDB7EF95F5}">
      <dsp:nvSpPr>
        <dsp:cNvPr id="0" name=""/>
        <dsp:cNvSpPr/>
      </dsp:nvSpPr>
      <dsp:spPr>
        <a:xfrm>
          <a:off x="0" y="2124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>
              <a:latin typeface="Helvetica Light" charset="0"/>
              <a:ea typeface="Helvetica Light" charset="0"/>
              <a:cs typeface="Helvetica Light" charset="0"/>
            </a:rPr>
            <a:t>Introduction and Motivation </a:t>
          </a:r>
        </a:p>
      </dsp:txBody>
      <dsp:txXfrm>
        <a:off x="0" y="2124"/>
        <a:ext cx="10515600" cy="724514"/>
      </dsp:txXfrm>
    </dsp:sp>
    <dsp:sp modelId="{D5F66014-A756-2343-B069-E110B3E503B5}">
      <dsp:nvSpPr>
        <dsp:cNvPr id="0" name=""/>
        <dsp:cNvSpPr/>
      </dsp:nvSpPr>
      <dsp:spPr>
        <a:xfrm>
          <a:off x="0" y="726639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D58E57-E147-2E4F-B487-6FEF5ACDF2AA}">
      <dsp:nvSpPr>
        <dsp:cNvPr id="0" name=""/>
        <dsp:cNvSpPr/>
      </dsp:nvSpPr>
      <dsp:spPr>
        <a:xfrm>
          <a:off x="0" y="726639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>
              <a:latin typeface="Helvetica Light" charset="0"/>
              <a:ea typeface="Helvetica Light" charset="0"/>
              <a:cs typeface="Helvetica Light" charset="0"/>
            </a:rPr>
            <a:t>Model </a:t>
          </a:r>
        </a:p>
      </dsp:txBody>
      <dsp:txXfrm>
        <a:off x="0" y="726639"/>
        <a:ext cx="10515600" cy="724514"/>
      </dsp:txXfrm>
    </dsp:sp>
    <dsp:sp modelId="{7BAF8CA9-BFBA-A44F-A8EB-2F2A31E03A7E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79714-9E26-6B48-9049-85959707B398}">
      <dsp:nvSpPr>
        <dsp:cNvPr id="0" name=""/>
        <dsp:cNvSpPr/>
      </dsp:nvSpPr>
      <dsp:spPr>
        <a:xfrm>
          <a:off x="0" y="1451154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>
              <a:latin typeface="Helvetica Light" charset="0"/>
              <a:ea typeface="Helvetica Light" charset="0"/>
              <a:cs typeface="Helvetica Light" charset="0"/>
            </a:rPr>
            <a:t>Backgrounds </a:t>
          </a:r>
        </a:p>
      </dsp:txBody>
      <dsp:txXfrm>
        <a:off x="0" y="1451154"/>
        <a:ext cx="10515600" cy="724514"/>
      </dsp:txXfrm>
    </dsp:sp>
    <dsp:sp modelId="{06435054-993F-654D-AE2E-6C3B568CC267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8B4A41-64A4-7244-917F-77F0055D45CA}">
      <dsp:nvSpPr>
        <dsp:cNvPr id="0" name=""/>
        <dsp:cNvSpPr/>
      </dsp:nvSpPr>
      <dsp:spPr>
        <a:xfrm>
          <a:off x="0" y="2175669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latin typeface="Helvetica Light" charset="0"/>
              <a:ea typeface="Helvetica Light" charset="0"/>
              <a:cs typeface="Helvetica Light" charset="0"/>
            </a:rPr>
            <a:t>High Mass Signal Region</a:t>
          </a:r>
          <a:endParaRPr lang="en-US" sz="2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0" y="2175669"/>
        <a:ext cx="10515600" cy="724514"/>
      </dsp:txXfrm>
    </dsp:sp>
    <dsp:sp modelId="{46903E19-B7B6-A547-A9BC-974FCA0BFB06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22B58-B7C6-F145-9FDC-E955E1F04856}">
      <dsp:nvSpPr>
        <dsp:cNvPr id="0" name=""/>
        <dsp:cNvSpPr/>
      </dsp:nvSpPr>
      <dsp:spPr>
        <a:xfrm>
          <a:off x="0" y="2900183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latin typeface="Helvetica Light" charset="0"/>
              <a:ea typeface="Helvetica Light" charset="0"/>
              <a:cs typeface="Helvetica Light" charset="0"/>
            </a:rPr>
            <a:t>Low Mass Signal Region</a:t>
          </a:r>
          <a:endParaRPr lang="en-US" sz="2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0" y="2900183"/>
        <a:ext cx="10515600" cy="724514"/>
      </dsp:txXfrm>
    </dsp:sp>
    <dsp:sp modelId="{C77DAD76-1960-9A44-B790-3535A844F5FC}">
      <dsp:nvSpPr>
        <dsp:cNvPr id="0" name=""/>
        <dsp:cNvSpPr/>
      </dsp:nvSpPr>
      <dsp:spPr>
        <a:xfrm>
          <a:off x="0" y="3624698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945F7-EE42-C248-92D1-802463FD4823}">
      <dsp:nvSpPr>
        <dsp:cNvPr id="0" name=""/>
        <dsp:cNvSpPr/>
      </dsp:nvSpPr>
      <dsp:spPr>
        <a:xfrm>
          <a:off x="0" y="3624698"/>
          <a:ext cx="10515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latin typeface="Helvetica Light" charset="0"/>
              <a:ea typeface="Helvetica Light" charset="0"/>
              <a:cs typeface="Helvetica Light" charset="0"/>
            </a:rPr>
            <a:t>Conclusion </a:t>
          </a:r>
          <a:r>
            <a:rPr lang="en-US" sz="2800" b="0" i="0" kern="1200" smtClean="0">
              <a:latin typeface="Helvetica Light" charset="0"/>
              <a:ea typeface="Helvetica Light" charset="0"/>
              <a:cs typeface="Helvetica Light" charset="0"/>
            </a:rPr>
            <a:t>and Outlook</a:t>
          </a:r>
          <a:endParaRPr lang="en-US" sz="2800" b="0" i="0" kern="1200" dirty="0">
            <a:latin typeface="Helvetica Light" charset="0"/>
            <a:ea typeface="Helvetica Light" charset="0"/>
            <a:cs typeface="Helvetica Light" charset="0"/>
          </a:endParaRPr>
        </a:p>
      </dsp:txBody>
      <dsp:txXfrm>
        <a:off x="0" y="3624698"/>
        <a:ext cx="10515600" cy="724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F1688-C4FE-F643-BE25-D13BED8F8EDD}" type="datetimeFigureOut">
              <a:rPr lang="en-US" smtClean="0"/>
              <a:t>10/27/17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1D717-3EC4-B64D-9AAB-AECE206AD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88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37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Z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/>
              </a:rPr>
              <a:t> Tau Tau </a:t>
            </a:r>
          </a:p>
          <a:p>
            <a:pPr marL="228600" indent="-228600">
              <a:buAutoNum type="arabicPeriod"/>
            </a:pPr>
            <a:endParaRPr lang="en-US" baseline="0" dirty="0" smtClean="0">
              <a:sym typeface="Wingdings"/>
            </a:endParaRPr>
          </a:p>
          <a:p>
            <a:pPr marL="228600" indent="-228600">
              <a:buAutoNum type="arabicPeriod"/>
            </a:pPr>
            <a:r>
              <a:rPr lang="en-US" baseline="0" dirty="0" smtClean="0">
                <a:sym typeface="Wingdings"/>
              </a:rPr>
              <a:t>Recoil Jet  Trigger requires 1 hard jet </a:t>
            </a:r>
          </a:p>
          <a:p>
            <a:pPr marL="228600" indent="-228600">
              <a:buAutoNum type="arabicPeriod"/>
            </a:pPr>
            <a:r>
              <a:rPr lang="en-US" baseline="0" dirty="0" smtClean="0">
                <a:sym typeface="Wingdings"/>
              </a:rPr>
              <a:t>Event is Boosted</a:t>
            </a:r>
          </a:p>
          <a:p>
            <a:pPr marL="228600" indent="-228600">
              <a:buAutoNum type="arabicPeriod"/>
            </a:pPr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75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Higher energies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/>
              </a:rPr>
              <a:t> Separate signal from the background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45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diffrence</a:t>
            </a:r>
            <a:r>
              <a:rPr lang="en-US" baseline="0" dirty="0" smtClean="0"/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608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29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687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777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783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Legend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13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Choose 1, bottom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91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Larger angle</a:t>
            </a:r>
            <a:r>
              <a:rPr lang="en-US" baseline="0" dirty="0" smtClean="0"/>
              <a:t> = smaller cosine = larger multiple = larger transverse mass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80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Rotational velocities of galaxies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Bullet</a:t>
            </a:r>
            <a:r>
              <a:rPr lang="en-US" baseline="0" dirty="0" smtClean="0"/>
              <a:t> cluster </a:t>
            </a:r>
            <a:endParaRPr lang="en-US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47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Count</a:t>
            </a:r>
            <a:r>
              <a:rPr lang="en-US" baseline="0" dirty="0" smtClean="0"/>
              <a:t> the events through integration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Error  </a:t>
            </a:r>
            <a:r>
              <a:rPr lang="en-US" baseline="0" dirty="0" smtClean="0">
                <a:sym typeface="Wingdings"/>
              </a:rPr>
              <a:t> Poisson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59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MT2 is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function of the momenta of two visible particles and the missing transverse momentum in an event. 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to bound the masses of an unseen pair of particles which are presumed to have decayed semi-invisibly into particles which were seen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32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MT2 is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function of the momenta of two visible particles and the missing transverse momentum in an event. 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to bound the masses of an unseen pair of particles which are presumed to have decayed semi-invisibly into particles which were seen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249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21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symmetry between fermions and bosons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Super-partners for each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Fermions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added in front of the SM name, turning a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quark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 a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squark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 a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selectron</a:t>
            </a:r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Suffix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ino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appended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Parameters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120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Impossible to look for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25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baseline="0" dirty="0" smtClean="0"/>
              <a:t>  Assumptions: Decrease in parameter </a:t>
            </a:r>
            <a:r>
              <a:rPr lang="en-US" baseline="0" dirty="0" smtClean="0">
                <a:sym typeface="Wingdings"/>
              </a:rPr>
              <a:t> Simplification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Signature </a:t>
            </a:r>
            <a:r>
              <a:rPr lang="en-US" dirty="0" smtClean="0"/>
              <a:t>+ Topology 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Lightest</a:t>
            </a:r>
            <a:r>
              <a:rPr lang="en-US" baseline="0" dirty="0" smtClean="0"/>
              <a:t> Supersymmetric Particle </a:t>
            </a:r>
            <a:r>
              <a:rPr lang="en-US" baseline="0" dirty="0" smtClean="0">
                <a:sym typeface="Wingdings"/>
              </a:rPr>
              <a:t> Stable, Neutral, massive  Dark matter?? 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Taus</a:t>
            </a:r>
            <a:r>
              <a:rPr lang="en-US" dirty="0" smtClean="0"/>
              <a:t>,</a:t>
            </a:r>
            <a:r>
              <a:rPr lang="en-US" baseline="0" dirty="0" smtClean="0"/>
              <a:t> jets</a:t>
            </a:r>
            <a:r>
              <a:rPr lang="mr-IN" baseline="0" dirty="0" smtClean="0"/>
              <a:t>…</a:t>
            </a:r>
            <a:r>
              <a:rPr lang="en-US" baseline="0" dirty="0" smtClean="0"/>
              <a:t>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60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All mass scenarios are equally </a:t>
            </a:r>
            <a:r>
              <a:rPr lang="en-US" dirty="0" err="1" smtClean="0"/>
              <a:t>relalised</a:t>
            </a:r>
            <a:r>
              <a:rPr lang="en-US" baseline="0" dirty="0" smtClean="0"/>
              <a:t>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Compressed:</a:t>
            </a:r>
            <a:r>
              <a:rPr lang="en-US" baseline="0" dirty="0" smtClean="0"/>
              <a:t> (Pink) Small mass </a:t>
            </a:r>
            <a:r>
              <a:rPr lang="en-US" baseline="0" dirty="0" err="1" smtClean="0"/>
              <a:t>diffrence</a:t>
            </a:r>
            <a:r>
              <a:rPr lang="en-US" baseline="0" dirty="0" smtClean="0"/>
              <a:t>  </a:t>
            </a:r>
            <a:r>
              <a:rPr lang="en-US" baseline="0" dirty="0" smtClean="0">
                <a:sym typeface="Wingdings"/>
              </a:rPr>
              <a:t> limited energy to produce and boost particle in final state  Low PT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>
              <a:sym typeface="Wingding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Pt from leading tau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High difference</a:t>
            </a:r>
            <a:r>
              <a:rPr lang="en-US" baseline="0" dirty="0" smtClean="0"/>
              <a:t>: </a:t>
            </a:r>
            <a:r>
              <a:rPr lang="en-US" baseline="0" dirty="0" smtClean="0">
                <a:sym typeface="Wingdings"/>
              </a:rPr>
              <a:t> Purple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24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QCD background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650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High cross-section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Easily</a:t>
            </a:r>
            <a:r>
              <a:rPr lang="en-US" baseline="0" dirty="0" smtClean="0"/>
              <a:t> reduced 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Uncorelated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59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EC:</a:t>
            </a:r>
            <a:r>
              <a:rPr lang="en-US" baseline="0" dirty="0" smtClean="0"/>
              <a:t> Well Reconstructed</a:t>
            </a:r>
          </a:p>
          <a:p>
            <a:r>
              <a:rPr lang="en-US" baseline="0" dirty="0" smtClean="0"/>
              <a:t>Trigger Plateau: Trigger selects signatures which look similar to presented model</a:t>
            </a:r>
          </a:p>
          <a:p>
            <a:r>
              <a:rPr lang="en-US" baseline="0" dirty="0" smtClean="0"/>
              <a:t>Need missing energy </a:t>
            </a:r>
          </a:p>
          <a:p>
            <a:r>
              <a:rPr lang="en-US" baseline="0" dirty="0" smtClean="0"/>
              <a:t>Need jets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Boosted Decision Tree: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Machine Learning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Multiple Variables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71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Have we understood</a:t>
            </a:r>
            <a:r>
              <a:rPr lang="en-US" baseline="0" dirty="0" smtClean="0"/>
              <a:t>/ properly simulated the background?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Compare Data to Monte Carlo samples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Good Agreement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Find certain regions </a:t>
            </a:r>
            <a:r>
              <a:rPr lang="en-US" baseline="0" dirty="0" smtClean="0">
                <a:sym typeface="Wingdings"/>
              </a:rPr>
              <a:t> enrich signal over background  Dark Matter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Different Variables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1D717-3EC4-B64D-9AAB-AECE206AD47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78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FCAD2-9F0F-7D49-B8FB-B93A25FB0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7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4" Type="http://schemas.openxmlformats.org/officeDocument/2006/relationships/image" Target="../media/image340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41.png"/><Relationship Id="rId5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0.png"/><Relationship Id="rId3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4" Type="http://schemas.openxmlformats.org/officeDocument/2006/relationships/image" Target="../media/image220.png"/><Relationship Id="rId5" Type="http://schemas.openxmlformats.org/officeDocument/2006/relationships/image" Target="../media/image23.pn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60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tif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40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5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6698" y="63863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SEARCH FOR SUPERSYMMETRY AND DARK MATTER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06837"/>
            <a:ext cx="9144000" cy="2070629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Netzwerk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Teilchenwelt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Projektwochen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 2017</a:t>
            </a:r>
          </a:p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Sophie Li </a:t>
            </a:r>
          </a:p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Supervisor: Philipp 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König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, 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Universität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 Bonn</a:t>
            </a:r>
          </a:p>
          <a:p>
            <a:endParaRPr lang="en-US" dirty="0" smtClean="0">
              <a:latin typeface="Helvetica Light" charset="0"/>
              <a:ea typeface="Helvetica Light" charset="0"/>
              <a:cs typeface="Helvetica Light" charset="0"/>
            </a:endParaRPr>
          </a:p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27.10.17, CERN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  <a:p>
            <a:endParaRPr lang="en-US" dirty="0" smtClean="0">
              <a:latin typeface="News Gothic MT" charset="0"/>
              <a:ea typeface="News Gothic MT" charset="0"/>
              <a:cs typeface="News Gothic MT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1</a:t>
            </a:fld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44" y="5456436"/>
            <a:ext cx="3806869" cy="119535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697" y="4393067"/>
            <a:ext cx="1093817" cy="10772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686" y="5802272"/>
            <a:ext cx="2478024" cy="8709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3" y="4077520"/>
            <a:ext cx="2488060" cy="130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5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Light" charset="0"/>
                <a:ea typeface="Helvetica Light" charset="0"/>
                <a:cs typeface="Helvetica Light" charset="0"/>
              </a:rPr>
              <a:t>HM Cut 1: 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Tau transverse mass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Supersymmetry and Dark Matter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4" t="10046" r="41058" b="26575"/>
          <a:stretch/>
        </p:blipFill>
        <p:spPr>
          <a:xfrm>
            <a:off x="612466" y="3296002"/>
            <a:ext cx="3194668" cy="31582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3" t="12517" r="37868" b="10204"/>
          <a:stretch/>
        </p:blipFill>
        <p:spPr>
          <a:xfrm>
            <a:off x="4617996" y="3354289"/>
            <a:ext cx="2956007" cy="3041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4" t="16326" r="39739" b="14337"/>
          <a:stretch/>
        </p:blipFill>
        <p:spPr>
          <a:xfrm>
            <a:off x="8417834" y="3324103"/>
            <a:ext cx="3128732" cy="31020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257300" y="1575991"/>
                <a:ext cx="9677400" cy="969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Helvetica Light" charset="0"/>
                    <a:ea typeface="Helvetica Light" charset="0"/>
                    <a:cs typeface="Helvetica Light" charset="0"/>
                  </a:rPr>
                  <a:t>Transverse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</m:sup>
                    </m:sSubSup>
                    <m:r>
                      <a:rPr lang="en-US" sz="280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2</m:t>
                        </m:r>
                        <m:sSubSup>
                          <m:sSubSupPr>
                            <m:ctrlP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𝑚𝑖𝑠𝑠</m:t>
                            </m:r>
                          </m:sup>
                        </m:sSubSup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(1−</m:t>
                        </m:r>
                        <m:func>
                          <m:funcPr>
                            <m:ctrlP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funcPr>
                          <m:fName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𝑐𝑜𝑠</m:t>
                            </m:r>
                          </m:fName>
                          <m:e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(</m:t>
                            </m:r>
                            <m:r>
                              <a:rPr lang="el-GR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𝛥𝜙</m:t>
                            </m:r>
                            <m:d>
                              <m:dPr>
                                <m:ctrlP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𝜏</m:t>
                                </m:r>
                                <m: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𝑚𝑖𝑠𝑠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)</m:t>
                            </m:r>
                          </m:e>
                        </m:func>
                      </m:e>
                    </m:rad>
                  </m:oMath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300" y="1575991"/>
                <a:ext cx="9677400" cy="969176"/>
              </a:xfrm>
              <a:prstGeom prst="rect">
                <a:avLst/>
              </a:prstGeom>
              <a:blipFill rotWithShape="0">
                <a:blip r:embed="rId6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12466" y="2790854"/>
                <a:ext cx="277399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𝑍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is-I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 </m:t>
                          </m:r>
                        </m:e>
                      </m:groupCh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+</m:t>
                          </m:r>
                        </m:sup>
                      </m:sSup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66" y="2790854"/>
                <a:ext cx="2773993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706437" y="2790854"/>
                <a:ext cx="277399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𝑊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is-I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 </m:t>
                          </m:r>
                        </m:e>
                      </m:groupCh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𝜏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𝜈</m:t>
                          </m:r>
                        </m:e>
                      </m:acc>
                    </m:oMath>
                  </m:oMathPara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6437" y="2790854"/>
                <a:ext cx="2773993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417834" y="2767180"/>
                <a:ext cx="277399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𝑡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is-I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 </m:t>
                          </m:r>
                        </m:e>
                      </m:groupCh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𝑏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𝑊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7834" y="2767180"/>
                <a:ext cx="2773993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29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Light" charset="0"/>
                <a:ea typeface="Helvetica Light" charset="0"/>
                <a:cs typeface="Helvetica Light" charset="0"/>
              </a:rPr>
              <a:t>HM Cut 1: Transverse mass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245" y="1423265"/>
            <a:ext cx="8207510" cy="493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7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47" y="1653110"/>
            <a:ext cx="4927203" cy="470324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12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27547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HM Cut 1: Transverse mass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369341" y="3359201"/>
                <a:ext cx="4253947" cy="22231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24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Sum of transverse </a:t>
                </a:r>
                <a:r>
                  <a:rPr lang="en-US" sz="2400" dirty="0">
                    <a:latin typeface="Helvetica Light" charset="0"/>
                    <a:ea typeface="Helvetica Light" charset="0"/>
                    <a:cs typeface="Helvetica Light" charset="0"/>
                  </a:rPr>
                  <a:t>masses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𝑠𝑢𝑚</m:t>
                        </m:r>
                      </m:sup>
                    </m:sSubSup>
                    <m:r>
                      <a:rPr lang="en-US" sz="240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1</m:t>
                        </m:r>
                      </m:sup>
                    </m:sSubSup>
                    <m:r>
                      <a:rPr lang="en-US" sz="240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+</m:t>
                    </m:r>
                    <m:sSubSup>
                      <m:sSubSupPr>
                        <m:ctrlP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i="1" dirty="0" smtClean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endParaRPr lang="en-US" sz="2400" i="1" dirty="0" smtClean="0">
                  <a:latin typeface="Cambria Math" charset="0"/>
                  <a:ea typeface="Helvetica Light" charset="0"/>
                  <a:cs typeface="Helvetica Light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endParaRPr lang="en-US" sz="2400" i="1" dirty="0" smtClean="0">
                  <a:latin typeface="Cambria Math" charset="0"/>
                  <a:ea typeface="Helvetica Light" charset="0"/>
                  <a:cs typeface="Helvetica Light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𝑠𝑢𝑚</m:t>
                        </m:r>
                      </m:sup>
                    </m:sSubSup>
                  </m:oMath>
                </a14:m>
                <a:r>
                  <a:rPr lang="en-US" sz="2400" i="1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&gt; </a:t>
                </a:r>
                <a:r>
                  <a:rPr lang="en-US" sz="24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300 GeV</a:t>
                </a:r>
                <a:endParaRPr lang="en-US" sz="24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9341" y="3359201"/>
                <a:ext cx="4253947" cy="2223173"/>
              </a:xfrm>
              <a:prstGeom prst="rect">
                <a:avLst/>
              </a:prstGeom>
              <a:blipFill rotWithShape="0">
                <a:blip r:embed="rId3"/>
                <a:stretch>
                  <a:fillRect l="-2006" t="-24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5729829" y="1805873"/>
            <a:ext cx="2423571" cy="1323439"/>
            <a:chOff x="7212356" y="2019571"/>
            <a:chExt cx="2423571" cy="1323439"/>
          </a:xfrm>
        </p:grpSpPr>
        <p:sp>
          <p:nvSpPr>
            <p:cNvPr id="2" name="TextBox 1"/>
            <p:cNvSpPr txBox="1"/>
            <p:nvPr/>
          </p:nvSpPr>
          <p:spPr>
            <a:xfrm>
              <a:off x="7394822" y="2019571"/>
              <a:ext cx="224110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Helvetica Light" charset="0"/>
                  <a:ea typeface="Helvetica Light" charset="0"/>
                  <a:cs typeface="Helvetica Light" charset="0"/>
                </a:rPr>
                <a:t>HM Signal </a:t>
              </a:r>
            </a:p>
            <a:p>
              <a:r>
                <a:rPr lang="en-US" sz="2000" dirty="0" smtClean="0">
                  <a:latin typeface="Helvetica Light" charset="0"/>
                  <a:ea typeface="Helvetica Light" charset="0"/>
                  <a:cs typeface="Helvetica Light" charset="0"/>
                </a:rPr>
                <a:t>All Z Processes </a:t>
              </a:r>
            </a:p>
            <a:p>
              <a:r>
                <a:rPr lang="en-US" sz="2000" dirty="0" smtClean="0">
                  <a:latin typeface="Helvetica Light" charset="0"/>
                  <a:ea typeface="Helvetica Light" charset="0"/>
                  <a:cs typeface="Helvetica Light" charset="0"/>
                </a:rPr>
                <a:t>All W Processes </a:t>
              </a:r>
            </a:p>
            <a:p>
              <a:r>
                <a:rPr lang="en-US" sz="2000" dirty="0">
                  <a:latin typeface="Helvetica Light" charset="0"/>
                  <a:ea typeface="Helvetica Light" charset="0"/>
                  <a:cs typeface="Helvetica Light" charset="0"/>
                </a:rPr>
                <a:t>t</a:t>
              </a:r>
              <a:r>
                <a:rPr lang="en-US" sz="2000" dirty="0" smtClean="0">
                  <a:latin typeface="Helvetica Light" charset="0"/>
                  <a:ea typeface="Helvetica Light" charset="0"/>
                  <a:cs typeface="Helvetica Light" charset="0"/>
                </a:rPr>
                <a:t>op/Anti-top</a:t>
              </a:r>
              <a:endParaRPr lang="en-US" sz="2000" dirty="0">
                <a:latin typeface="Helvetica Light" charset="0"/>
                <a:ea typeface="Helvetica Light" charset="0"/>
                <a:cs typeface="Helvetica Light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7219091" y="3047317"/>
              <a:ext cx="175731" cy="163792"/>
            </a:xfrm>
            <a:prstGeom prst="rect">
              <a:avLst/>
            </a:prstGeom>
            <a:solidFill>
              <a:srgbClr val="009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12356" y="2755004"/>
              <a:ext cx="175731" cy="163792"/>
            </a:xfrm>
            <a:prstGeom prst="rect">
              <a:avLst/>
            </a:prstGeom>
            <a:solidFill>
              <a:srgbClr val="747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219091" y="2451548"/>
              <a:ext cx="175731" cy="163792"/>
            </a:xfrm>
            <a:prstGeom prst="rect">
              <a:avLst/>
            </a:prstGeom>
            <a:solidFill>
              <a:srgbClr val="FF99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219091" y="2153664"/>
              <a:ext cx="175731" cy="163792"/>
            </a:xfrm>
            <a:prstGeom prst="rect">
              <a:avLst/>
            </a:prstGeom>
            <a:solidFill>
              <a:srgbClr val="CA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283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HM Cut 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𝑒𝑓𝑓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248878"/>
              </a:xfrm>
            </p:spPr>
            <p:txBody>
              <a:bodyPr/>
              <a:lstStyle/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Scaler sum of transverse momenta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𝑎</m:t>
                        </m:r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𝑙𝑙</m:t>
                        </m:r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 </m:t>
                        </m:r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𝜏</m:t>
                            </m:r>
                          </m:sup>
                        </m:sSubSup>
                      </m:e>
                    </m:nary>
                    <m:r>
                      <a:rPr lang="en-US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+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𝑖</m:t>
                        </m:r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=1,2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𝑗𝑒𝑡</m:t>
                            </m:r>
                          </m:sup>
                        </m:sSubSup>
                      </m:e>
                    </m:nary>
                  </m:oMath>
                </a14:m>
                <a:endParaRPr lang="en-US" dirty="0" smtClean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Effective </a:t>
                </a:r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𝑒𝑓𝑓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+</m:t>
                    </m:r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𝑚𝑖𝑠𝑠</m:t>
                        </m:r>
                      </m:sup>
                    </m:sSubSup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248878"/>
              </a:xfrm>
              <a:blipFill rotWithShape="0">
                <a:blip r:embed="rId4"/>
                <a:stretch>
                  <a:fillRect l="-1043" t="-2439" b="-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13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34" y="3074503"/>
            <a:ext cx="5374861" cy="32863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695" y="3074503"/>
            <a:ext cx="5236705" cy="328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8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00878" y="385106"/>
                <a:ext cx="10515600" cy="1325563"/>
              </a:xfrm>
            </p:spPr>
            <p:txBody>
              <a:bodyPr/>
              <a:lstStyle/>
              <a:p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HM Cut 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𝑒𝑓𝑓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/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0878" y="385106"/>
                <a:ext cx="10515600" cy="1325563"/>
              </a:xfrm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8378" y="1047887"/>
            <a:ext cx="2170043" cy="59952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Greater significance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14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125386"/>
            <a:ext cx="5027492" cy="41160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8" y="2125386"/>
            <a:ext cx="5091044" cy="414548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3140765" y="1285461"/>
            <a:ext cx="3737113" cy="14577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14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15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36171" y="141545"/>
            <a:ext cx="10874829" cy="1325563"/>
          </a:xfrm>
        </p:spPr>
        <p:txBody>
          <a:bodyPr>
            <a:normAutofit/>
          </a:bodyPr>
          <a:lstStyle/>
          <a:p>
            <a:pPr algn="r"/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Data 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Comparison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57" y="1462840"/>
            <a:ext cx="8086305" cy="48935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450305" y="2980821"/>
                <a:ext cx="2859157" cy="1071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i="1" dirty="0" smtClean="0">
                  <a:latin typeface="Cambria Math" charset="0"/>
                  <a:ea typeface="Helvetica Light" charset="0"/>
                  <a:cs typeface="Helvetica Light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sz="2000" i="1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&gt; </a:t>
                </a:r>
                <a:r>
                  <a:rPr lang="en-US" sz="20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1750 GeV</a:t>
                </a:r>
                <a:endParaRPr lang="en-US" sz="20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305" y="2980821"/>
                <a:ext cx="2859157" cy="107106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/>
          <p:nvPr/>
        </p:nvCxnSpPr>
        <p:spPr>
          <a:xfrm>
            <a:off x="3744686" y="1462840"/>
            <a:ext cx="10885" cy="45918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471052"/>
              </p:ext>
            </p:extLst>
          </p:nvPr>
        </p:nvGraphicFramePr>
        <p:xfrm>
          <a:off x="8309462" y="1735931"/>
          <a:ext cx="3326205" cy="3811348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689235"/>
                <a:gridCol w="1636970"/>
              </a:tblGrid>
              <a:tr h="952837">
                <a:tc>
                  <a:txBody>
                    <a:bodyPr/>
                    <a:lstStyle/>
                    <a:p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Count</a:t>
                      </a:r>
                      <a:r>
                        <a:rPr lang="en-US" sz="20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Number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Signal 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9.29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Background</a:t>
                      </a:r>
                      <a:r>
                        <a:rPr lang="en-US" sz="20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3.53</a:t>
                      </a:r>
                      <a:r>
                        <a:rPr lang="en-US" sz="20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± 1.88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Data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5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286518" y="804326"/>
                <a:ext cx="5087067" cy="8879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Helvetica Light" charset="0"/>
                    <a:ea typeface="Helvetica Light" charset="0"/>
                    <a:cs typeface="Helvetica Light" charset="0"/>
                  </a:rPr>
                  <a:t>Effective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𝑒𝑓𝑓</m:t>
                        </m:r>
                      </m:sub>
                    </m:sSub>
                    <m:r>
                      <a:rPr lang="en-US" sz="240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𝐻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</m:sSub>
                    <m:r>
                      <a:rPr lang="en-US" sz="240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+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𝑚𝑖𝑠𝑠</m:t>
                        </m:r>
                      </m:sup>
                    </m:sSubSup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6518" y="804326"/>
                <a:ext cx="5087067" cy="887935"/>
              </a:xfrm>
              <a:prstGeom prst="rect">
                <a:avLst/>
              </a:prstGeom>
              <a:blipFill rotWithShape="0">
                <a:blip r:embed="rId5"/>
                <a:stretch>
                  <a:fillRect l="-1796" t="-20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895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Compressed Signal Region Cuts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88797785"/>
                  </p:ext>
                </p:extLst>
              </p:nvPr>
            </p:nvGraphicFramePr>
            <p:xfrm>
              <a:off x="838200" y="1385989"/>
              <a:ext cx="10663989" cy="2095148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4695896"/>
                    <a:gridCol w="2413430"/>
                    <a:gridCol w="3554663"/>
                  </a:tblGrid>
                  <a:tr h="381081">
                    <a:tc gridSpan="2"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Variable Name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Cut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</a:tr>
                  <a:tr h="468516"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Transverse</a:t>
                          </a:r>
                          <a:r>
                            <a:rPr lang="en-US" sz="2000" b="0" i="0" baseline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 Momentum of leading tau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𝜏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000" b="0" i="1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&gt; 60 GeV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</a:tr>
                  <a:tr h="400891">
                    <a:tc>
                      <a:txBody>
                        <a:bodyPr/>
                        <a:lstStyle/>
                        <a:p>
                          <a:r>
                            <a:rPr lang="en-US" sz="2000" b="0" i="0" dirty="0" err="1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Stransverse</a:t>
                          </a:r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 Mass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𝑇</m:t>
                                    </m:r>
                                    <m:r>
                                      <a:rPr lang="en-US" sz="2000" b="0" i="1"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1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&gt; 60 GeV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</a:tr>
                  <a:tr h="673769"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Sum</a:t>
                          </a:r>
                          <a:r>
                            <a:rPr lang="en-US" sz="2000" b="0" i="0" baseline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 of the transverse masses of </a:t>
                          </a:r>
                          <a:r>
                            <a:rPr lang="en-US" sz="2000" b="0" i="0" baseline="0" dirty="0" err="1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taus</a:t>
                          </a:r>
                          <a:r>
                            <a:rPr lang="en-US" sz="2000" b="0" i="0" baseline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 and jets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Sup>
                                      <m:sSubSup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Helvetica Light" charset="0"/>
                                            <a:cs typeface="Helvetica Light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000" b="0" i="1" smtClean="0">
                                            <a:latin typeface="Cambria Math" charset="0"/>
                                            <a:ea typeface="Helvetica Light" charset="0"/>
                                            <a:cs typeface="Helvetica Light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charset="0"/>
                                            <a:ea typeface="Helvetica Light" charset="0"/>
                                            <a:cs typeface="Helvetica Light" charset="0"/>
                                          </a:rPr>
                                          <m:t>𝑇</m:t>
                                        </m:r>
                                      </m:sub>
                                      <m:sup>
                                        <m:r>
                                          <a:rPr lang="en-US" sz="2000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𝜏</m:t>
                                        </m:r>
                                        <m:r>
                                          <a:rPr lang="en-US" sz="2000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+</m:t>
                                        </m:r>
                                        <m:r>
                                          <a:rPr lang="en-US" sz="2000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𝑗𝑒𝑡𝑠</m:t>
                                        </m:r>
                                      </m:sup>
                                    </m:sSubSup>
                                  </m:e>
                                </m:nary>
                              </m:oMath>
                            </m:oMathPara>
                          </a14:m>
                          <a:endParaRPr lang="en-US" sz="2000" b="0" i="1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&gt; 1900 GeV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88797785"/>
                  </p:ext>
                </p:extLst>
              </p:nvPr>
            </p:nvGraphicFramePr>
            <p:xfrm>
              <a:off x="838200" y="1385989"/>
              <a:ext cx="10663989" cy="2095148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4695896"/>
                    <a:gridCol w="2413430"/>
                    <a:gridCol w="3554663"/>
                  </a:tblGrid>
                  <a:tr h="396240">
                    <a:tc gridSpan="2"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Variable Name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Cut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</a:tr>
                  <a:tr h="468516"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Transverse</a:t>
                          </a:r>
                          <a:r>
                            <a:rPr lang="en-US" sz="2000" b="0" i="0" baseline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 Momentum of leading tau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94949" t="-89610" r="-148485" b="-266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&gt; 60 GeV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</a:tr>
                  <a:tr h="400891">
                    <a:tc>
                      <a:txBody>
                        <a:bodyPr/>
                        <a:lstStyle/>
                        <a:p>
                          <a:r>
                            <a:rPr lang="en-US" sz="2000" b="0" i="0" dirty="0" err="1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Stransverse</a:t>
                          </a:r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 Mass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94949" t="-221212" r="-148485" b="-2106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&gt; 60 GeV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</a:tr>
                  <a:tr h="829501"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Sum</a:t>
                          </a:r>
                          <a:r>
                            <a:rPr lang="en-US" sz="2000" b="0" i="0" baseline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 of the transverse masses of </a:t>
                          </a:r>
                          <a:r>
                            <a:rPr lang="en-US" sz="2000" b="0" i="0" baseline="0" dirty="0" err="1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taus</a:t>
                          </a:r>
                          <a:r>
                            <a:rPr lang="en-US" sz="2000" b="0" i="0" baseline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 and jets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94949" t="-154745" r="-148485" b="-14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i="0" dirty="0" smtClean="0">
                              <a:latin typeface="Helvetica Light" charset="0"/>
                              <a:ea typeface="Helvetica Light" charset="0"/>
                              <a:cs typeface="Helvetica Light" charset="0"/>
                            </a:rPr>
                            <a:t>&gt; 1900 GeV</a:t>
                          </a:r>
                          <a:endParaRPr lang="en-US" sz="2000" b="0" i="0" dirty="0">
                            <a:latin typeface="Helvetica Light" charset="0"/>
                            <a:ea typeface="Helvetica Light" charset="0"/>
                            <a:cs typeface="Helvetica Light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04075"/>
            <a:ext cx="3545305" cy="222933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>
            <a:off x="1973873" y="3804075"/>
            <a:ext cx="1" cy="20691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/>
          <a:stretch/>
        </p:blipFill>
        <p:spPr>
          <a:xfrm>
            <a:off x="4682286" y="3896656"/>
            <a:ext cx="3471114" cy="2136755"/>
          </a:xfrm>
          <a:prstGeom prst="rect">
            <a:avLst/>
          </a:prstGeom>
        </p:spPr>
      </p:pic>
      <p:pic>
        <p:nvPicPr>
          <p:cNvPr id="13" name="Content Placeholder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896657"/>
            <a:ext cx="2891589" cy="2039956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>
            <a:off x="5736365" y="3730838"/>
            <a:ext cx="616" cy="23758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930912" y="3730838"/>
            <a:ext cx="461" cy="23737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37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Data Comparison: </a:t>
                </a:r>
                <a:r>
                  <a:rPr lang="en-US" dirty="0" smtClean="0">
                    <a:solidFill>
                      <a:srgbClr val="FF0097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Low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FF0097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 </m:t>
                    </m:r>
                    <m:r>
                      <a:rPr lang="en-US" i="1">
                        <a:solidFill>
                          <a:srgbClr val="FF0097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∆</m:t>
                    </m:r>
                    <m:r>
                      <a:rPr lang="en-US" i="1">
                        <a:solidFill>
                          <a:srgbClr val="FF0097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𝑚</m:t>
                    </m:r>
                  </m:oMath>
                </a14:m>
                <a:r>
                  <a:rPr lang="en-US" i="1" dirty="0">
                    <a:solidFill>
                      <a:srgbClr val="FF0097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  <a:r>
                  <a:rPr lang="en-US" dirty="0">
                    <a:solidFill>
                      <a:srgbClr val="FF0097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Signal Region</a:t>
                </a:r>
                <a:r>
                  <a:rPr lang="en-US" dirty="0">
                    <a:solidFill>
                      <a:srgbClr val="FF0097"/>
                    </a:solidFill>
                    <a:latin typeface="Helvetica" charset="0"/>
                    <a:ea typeface="Helvetica" charset="0"/>
                    <a:cs typeface="Helvetica" charset="0"/>
                  </a:rPr>
                  <a:t> </a:t>
                </a:r>
                <a:endParaRPr lang="en-US" dirty="0">
                  <a:solidFill>
                    <a:srgbClr val="FF0097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1690688"/>
            <a:ext cx="7429500" cy="4513683"/>
          </a:xfrm>
          <a:prstGeom prst="rect">
            <a:avLst/>
          </a:prstGeom>
        </p:spPr>
      </p:pic>
      <p:graphicFrame>
        <p:nvGraphicFramePr>
          <p:cNvPr id="8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16708"/>
              </p:ext>
            </p:extLst>
          </p:nvPr>
        </p:nvGraphicFramePr>
        <p:xfrm>
          <a:off x="8153400" y="1842667"/>
          <a:ext cx="3326205" cy="3750597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689235"/>
                <a:gridCol w="1636970"/>
              </a:tblGrid>
              <a:tr h="892086">
                <a:tc>
                  <a:txBody>
                    <a:bodyPr/>
                    <a:lstStyle/>
                    <a:p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Count</a:t>
                      </a:r>
                      <a:r>
                        <a:rPr lang="en-US" sz="20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Number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Signal 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18.56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Background</a:t>
                      </a:r>
                      <a:r>
                        <a:rPr lang="en-US" sz="20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1.05 ±1.02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Data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0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677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Summary, Conclusion and Outlook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Search for Dark Matter </a:t>
            </a:r>
          </a:p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Supersymmetry 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  <a:sym typeface="Wingdings"/>
              </a:rPr>
              <a:t> Possible Model </a:t>
            </a:r>
          </a:p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  <a:sym typeface="Wingdings"/>
              </a:rPr>
              <a:t>Signal Regions for 2 different mass scenarios </a:t>
            </a:r>
          </a:p>
          <a:p>
            <a:endParaRPr lang="en-US" dirty="0" smtClean="0">
              <a:latin typeface="Helvetica Light" charset="0"/>
              <a:ea typeface="Helvetica Light" charset="0"/>
              <a:cs typeface="Helvetica Light" charset="0"/>
              <a:sym typeface="Wingdings"/>
            </a:endParaRPr>
          </a:p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  <a:sym typeface="Wingdings"/>
              </a:rPr>
              <a:t>No results beyond expected SM Background</a:t>
            </a:r>
            <a:endParaRPr lang="en-US" dirty="0">
              <a:latin typeface="Helvetica Light" charset="0"/>
              <a:ea typeface="Helvetica Light" charset="0"/>
              <a:cs typeface="Helvetica Light" charset="0"/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18</a:t>
            </a:fld>
            <a:endParaRPr lang="en-US"/>
          </a:p>
        </p:txBody>
      </p:sp>
      <p:sp>
        <p:nvSpPr>
          <p:cNvPr id="10" name="Up Arrow 9"/>
          <p:cNvSpPr/>
          <p:nvPr/>
        </p:nvSpPr>
        <p:spPr>
          <a:xfrm rot="5400000">
            <a:off x="1364075" y="4373713"/>
            <a:ext cx="504392" cy="1323416"/>
          </a:xfrm>
          <a:prstGeom prst="upArrow">
            <a:avLst>
              <a:gd name="adj1" fmla="val 28482"/>
              <a:gd name="adj2" fmla="val 61544"/>
            </a:avLst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10853" y="4552392"/>
            <a:ext cx="3599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</a:rPr>
              <a:t>No Dark Matter found</a:t>
            </a:r>
            <a:endParaRPr lang="en-US" sz="2400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10853" y="5193444"/>
            <a:ext cx="2181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dirty="0" smtClean="0">
                <a:latin typeface="Helvetica Light" charset="0"/>
                <a:ea typeface="Helvetica Light" charset="0"/>
                <a:cs typeface="Helvetica Light" charset="0"/>
              </a:rPr>
              <a:t>…</a:t>
            </a:r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</a:rPr>
              <a:t>Yet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701716" y="5424276"/>
            <a:ext cx="306955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91612" y="4413151"/>
            <a:ext cx="44907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</a:rPr>
              <a:t>Exactly 1 Tau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</a:rPr>
              <a:t>Other possible decay chains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</a:rPr>
              <a:t>Electroweak SUSY production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</a:rPr>
              <a:t>More </a:t>
            </a:r>
            <a:r>
              <a:rPr lang="en-US" sz="2400" dirty="0" err="1" smtClean="0">
                <a:latin typeface="Helvetica Light" charset="0"/>
                <a:ea typeface="Helvetica Light" charset="0"/>
                <a:cs typeface="Helvetica Light" charset="0"/>
              </a:rPr>
              <a:t>Lumi</a:t>
            </a:r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  <a:sym typeface="Wingdings"/>
              </a:rPr>
              <a:t> </a:t>
            </a:r>
            <a:r>
              <a:rPr lang="en-US" sz="2400" dirty="0" smtClean="0">
                <a:latin typeface="Helvetica Light" charset="0"/>
                <a:ea typeface="Helvetica Light" charset="0"/>
                <a:cs typeface="Helvetica Light" charset="0"/>
              </a:rPr>
              <a:t>Higher mass scenarios</a:t>
            </a:r>
            <a:endParaRPr lang="en-US" sz="2400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6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758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 </a:t>
            </a:r>
            <a:r>
              <a:rPr lang="en-US" dirty="0" smtClean="0"/>
              <a:t>you!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19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34033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i="1" dirty="0" smtClean="0"/>
              <a:t>Special thanks to the organizers of </a:t>
            </a:r>
            <a:r>
              <a:rPr lang="en-US" sz="3200" i="1" dirty="0" err="1" smtClean="0"/>
              <a:t>Netzwerk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Teilchenwelt</a:t>
            </a:r>
            <a:r>
              <a:rPr lang="en-US" sz="3200" i="1" dirty="0" smtClean="0"/>
              <a:t>, </a:t>
            </a:r>
          </a:p>
          <a:p>
            <a:pPr algn="ctr"/>
            <a:r>
              <a:rPr lang="en-US" sz="3200" i="1" dirty="0" smtClean="0"/>
              <a:t>Philipp </a:t>
            </a:r>
            <a:r>
              <a:rPr lang="en-US" sz="3200" i="1" dirty="0" err="1" smtClean="0"/>
              <a:t>König</a:t>
            </a:r>
            <a:r>
              <a:rPr lang="en-US" sz="3200" i="1" dirty="0" smtClean="0"/>
              <a:t> </a:t>
            </a:r>
          </a:p>
          <a:p>
            <a:pPr algn="ctr"/>
            <a:r>
              <a:rPr lang="en-US" sz="3200" i="1" dirty="0" smtClean="0"/>
              <a:t>and all others at Bonn University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541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294307"/>
              </p:ext>
            </p:extLst>
          </p:nvPr>
        </p:nvGraphicFramePr>
        <p:xfrm>
          <a:off x="609600" y="440267"/>
          <a:ext cx="10744200" cy="5736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2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86900" y="6356350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(Cosmic)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“Cosmic Microwave Background.” Planck Mission, European Space Agency, 21 Mar. 2013,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planck.cf.ac.uk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/results/cosmic-microwave-background. </a:t>
            </a:r>
            <a:endParaRPr lang="en-US" sz="1800" dirty="0" smtClean="0">
              <a:latin typeface="Helvetica Light" charset="0"/>
              <a:ea typeface="Helvetica Light" charset="0"/>
              <a:cs typeface="Helvetica Light" charset="0"/>
            </a:endParaRPr>
          </a:p>
          <a:p>
            <a:pPr marL="0" indent="0">
              <a:buNone/>
            </a:pPr>
            <a:endParaRPr lang="en-US" sz="1800" dirty="0">
              <a:latin typeface="Helvetica Light" charset="0"/>
              <a:ea typeface="Helvetica Light" charset="0"/>
              <a:cs typeface="Helvetica Light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König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, Philipp. “Simplified Models with High Dimensionality in the Search for Supersymmetry at the ATLAS Experiment.” 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Experimentelle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Teilchen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Physik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 , 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Rheinische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Friedrich-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Wilhelms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-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Universität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Bonn,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Heinische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Friedrich-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Wilhelms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-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Universität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Bonn, Sept. 2016,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www.lhc-ilc.physik.uni-bonn.de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/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ergebnisse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/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dateien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/t00000079.pdf?c=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t&amp;id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=79. </a:t>
            </a:r>
            <a:endParaRPr lang="en-US" sz="1800" dirty="0" smtClean="0">
              <a:latin typeface="Helvetica Light" charset="0"/>
              <a:ea typeface="Helvetica Light" charset="0"/>
              <a:cs typeface="Helvetica Light" charset="0"/>
            </a:endParaRPr>
          </a:p>
          <a:p>
            <a:pPr marL="0" indent="0">
              <a:buNone/>
            </a:pPr>
            <a:endParaRPr lang="en-US" sz="1800" dirty="0">
              <a:latin typeface="Helvetica Light" charset="0"/>
              <a:ea typeface="Helvetica Light" charset="0"/>
              <a:cs typeface="Helvetica Light" charset="0"/>
            </a:endParaRPr>
          </a:p>
          <a:p>
            <a:pPr marL="0" indent="0">
              <a:buNone/>
            </a:pP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“Particle Physics Theory.” Particle Physics Theory, University of Glasgow, School of Physics and Astronomy,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www.physics.gla.ac.uk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/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ppt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/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bsm.htm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. </a:t>
            </a:r>
            <a:endParaRPr lang="en-US" sz="1800" dirty="0" smtClean="0">
              <a:latin typeface="Helvetica Light" charset="0"/>
              <a:ea typeface="Helvetica Light" charset="0"/>
              <a:cs typeface="Helvetica Light" charset="0"/>
            </a:endParaRPr>
          </a:p>
          <a:p>
            <a:pPr marL="0" indent="0">
              <a:buNone/>
            </a:pPr>
            <a:endParaRPr lang="en-US" sz="1800" dirty="0">
              <a:latin typeface="Helvetica Light" charset="0"/>
              <a:ea typeface="Helvetica Light" charset="0"/>
              <a:cs typeface="Helvetica Light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Schaepe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, Steffen. “Search for Supersymmetry in Tau Lepton Final States with the ATLAS Detector.” 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Uni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Bibliotek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Bonn, 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Rheinische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Friedrich-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Wilhelms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-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Universität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Bonn,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Rheinische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Friedrich-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Wilhelms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-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Universität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 Bonn, June 2015, </a:t>
            </a:r>
            <a:r>
              <a:rPr lang="en-US" sz="1800" dirty="0" err="1">
                <a:latin typeface="Helvetica Light" charset="0"/>
                <a:ea typeface="Helvetica Light" charset="0"/>
                <a:cs typeface="Helvetica Light" charset="0"/>
              </a:rPr>
              <a:t>hss.ulb.uni-bonn.de</a:t>
            </a:r>
            <a:r>
              <a:rPr lang="en-US" sz="1800" dirty="0">
                <a:latin typeface="Helvetica Light" charset="0"/>
                <a:ea typeface="Helvetica Light" charset="0"/>
                <a:cs typeface="Helvetica Light" charset="0"/>
              </a:rPr>
              <a:t>/2016/4238/4238.pdf.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2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8653"/>
            <a:ext cx="12192000" cy="881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76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Important Kinematic Variables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Transverse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i="1" dirty="0" smtClean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Magnitude of missing transverse momentum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𝑚𝑖𝑠𝑠</m:t>
                        </m:r>
                      </m:sup>
                    </m:sSubSup>
                  </m:oMath>
                </a14:m>
                <a:endParaRPr lang="en-US" i="1" dirty="0" smtClean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Transverse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</m:sup>
                    </m:sSubSup>
                    <m:r>
                      <a:rPr lang="en-US" b="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2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𝑚𝑖𝑠𝑠</m:t>
                            </m:r>
                          </m:sup>
                        </m:sSubSup>
                        <m:r>
                          <a:rPr lang="en-US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(1−</m:t>
                        </m:r>
                        <m:func>
                          <m:funcPr>
                            <m:ctrlP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funcPr>
                          <m:fName>
                            <m:r>
                              <a:rPr lang="en-US" b="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𝑐𝑜𝑠</m:t>
                            </m:r>
                          </m:fName>
                          <m:e>
                            <m:r>
                              <a:rPr lang="en-US" b="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(</m:t>
                            </m:r>
                            <m:r>
                              <a:rPr lang="el-GR" b="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𝛥𝜙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𝜏</m:t>
                                </m:r>
                                <m:r>
                                  <a:rPr lang="en-US" b="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𝑚𝑖𝑠𝑠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b="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)</m:t>
                            </m:r>
                          </m:e>
                        </m:func>
                      </m:e>
                    </m:rad>
                  </m:oMath>
                </a14:m>
                <a:endParaRPr lang="en-US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Sum of transverse </a:t>
                </a:r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m</a:t>
                </a:r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asses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𝑠𝑢𝑚</m:t>
                        </m:r>
                      </m:sup>
                    </m:sSubSup>
                    <m:r>
                      <a:rPr lang="en-US" b="0" i="1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=</m:t>
                    </m:r>
                    <m:sSubSup>
                      <m:sSubSupPr>
                        <m:ctrlPr>
                          <a:rPr lang="en-US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1</m:t>
                        </m:r>
                      </m:sup>
                    </m:sSubSup>
                    <m:r>
                      <a:rPr lang="en-US" b="0" i="1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+</m:t>
                    </m:r>
                    <m:sSubSup>
                      <m:sSubSupPr>
                        <m:ctrlPr>
                          <a:rPr lang="en-US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i="1" dirty="0" smtClean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Scaler sum of transverse momenta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𝐻</m:t>
                        </m:r>
                      </m:e>
                      <m:sub>
                        <m:r>
                          <a:rPr lang="en-US" b="0" i="1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</m:sSub>
                    <m:r>
                      <a:rPr lang="en-US" b="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𝑎</m:t>
                        </m:r>
                        <m:r>
                          <a:rPr lang="en-US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𝑙𝑙</m:t>
                        </m:r>
                        <m:r>
                          <a:rPr lang="en-US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 </m:t>
                        </m:r>
                        <m:r>
                          <a:rPr lang="en-US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𝜏</m:t>
                            </m:r>
                          </m:sup>
                        </m:sSubSup>
                      </m:e>
                    </m:nary>
                    <m:r>
                      <a:rPr lang="en-US" b="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+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𝑖</m:t>
                        </m:r>
                        <m:r>
                          <a:rPr lang="en-US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=1,2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b="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𝑗𝑒𝑡</m:t>
                            </m:r>
                          </m:sup>
                        </m:sSubSup>
                      </m:e>
                    </m:nary>
                  </m:oMath>
                </a14:m>
                <a:endParaRPr lang="en-US" i="1" dirty="0" smtClean="0">
                  <a:solidFill>
                    <a:srgbClr val="00B050"/>
                  </a:solidFill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Effective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𝑒𝑓𝑓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+</m:t>
                    </m:r>
                    <m:sSubSup>
                      <m:sSub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en-US" i="1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 </a:t>
                </a:r>
                <a:endParaRPr lang="en-US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22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3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681318" y="365125"/>
                <a:ext cx="10672482" cy="1325563"/>
              </a:xfrm>
            </p:spPr>
            <p:txBody>
              <a:bodyPr/>
              <a:lstStyle/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LM </a:t>
                </a:r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Cut </a:t>
                </a:r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1: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1</m:t>
                            </m:r>
                          </m:sub>
                        </m:sSub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81318" y="365125"/>
                <a:ext cx="10672482" cy="1325563"/>
              </a:xfrm>
              <a:blipFill rotWithShape="0">
                <a:blip r:embed="rId2"/>
                <a:stretch>
                  <a:fillRect l="-2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23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05" y="1529423"/>
            <a:ext cx="7260389" cy="45654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253620" y="1690688"/>
                <a:ext cx="3100180" cy="1429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800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𝑝</m:t>
                        </m:r>
                      </m:e>
                      <m:sub>
                        <m:r>
                          <a:rPr lang="en-US" sz="2800" b="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sSub>
                          <m:sSubPr>
                            <m:ctrlP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Pr>
                          <m:e>
                            <m:r>
                              <a:rPr lang="en-US" sz="2800" b="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sz="2800" b="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sz="2800" b="0" i="0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&lt;</m:t>
                    </m:r>
                  </m:oMath>
                </a14:m>
                <a:r>
                  <a:rPr lang="en-US" sz="28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100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US" sz="2800" dirty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endParaRPr lang="en-US" sz="28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620" y="1690688"/>
                <a:ext cx="3100180" cy="1429109"/>
              </a:xfrm>
              <a:prstGeom prst="rect">
                <a:avLst/>
              </a:prstGeom>
              <a:blipFill rotWithShape="0">
                <a:blip r:embed="rId4"/>
                <a:stretch>
                  <a:fillRect t="-1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 flipH="1">
            <a:off x="2713693" y="1267927"/>
            <a:ext cx="1" cy="45915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31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8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7166585"/>
              </p:ext>
            </p:extLst>
          </p:nvPr>
        </p:nvGraphicFramePr>
        <p:xfrm>
          <a:off x="5759116" y="2095500"/>
          <a:ext cx="6009551" cy="4142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8"/>
          <a:stretch/>
        </p:blipFill>
        <p:spPr>
          <a:xfrm>
            <a:off x="2040763" y="2095500"/>
            <a:ext cx="3081273" cy="381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3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latin typeface="Helvetica Light" charset="0"/>
                <a:ea typeface="Helvetica Light" charset="0"/>
                <a:cs typeface="Helvetica Light" charset="0"/>
              </a:rPr>
              <a:t>W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 Boson and </a:t>
            </a:r>
            <a:r>
              <a:rPr lang="en-US" i="1" dirty="0" smtClean="0">
                <a:latin typeface="Helvetica Light" charset="0"/>
                <a:ea typeface="Helvetica Light" charset="0"/>
                <a:cs typeface="Helvetica Light" charset="0"/>
              </a:rPr>
              <a:t>Z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 Boson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25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5" r="33125"/>
          <a:stretch/>
        </p:blipFill>
        <p:spPr>
          <a:xfrm>
            <a:off x="146956" y="1384555"/>
            <a:ext cx="3608615" cy="387181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10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910" y="1217897"/>
            <a:ext cx="7735134" cy="4205135"/>
          </a:xfrm>
        </p:spPr>
      </p:pic>
      <p:sp>
        <p:nvSpPr>
          <p:cNvPr id="3" name="TextBox 2"/>
          <p:cNvSpPr txBox="1"/>
          <p:nvPr/>
        </p:nvSpPr>
        <p:spPr>
          <a:xfrm>
            <a:off x="4169228" y="5875694"/>
            <a:ext cx="334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9849"/>
                </a:solidFill>
                <a:latin typeface="Helvetica Light" charset="0"/>
                <a:ea typeface="Helvetica Light" charset="0"/>
                <a:cs typeface="Helvetica Light" charset="0"/>
              </a:rPr>
              <a:t>Taus</a:t>
            </a:r>
            <a:r>
              <a:rPr lang="en-US" sz="2000" dirty="0" smtClean="0">
                <a:solidFill>
                  <a:srgbClr val="009849"/>
                </a:solidFill>
                <a:latin typeface="Helvetica Light" charset="0"/>
                <a:ea typeface="Helvetica Light" charset="0"/>
                <a:cs typeface="Helvetica Light" charset="0"/>
              </a:rPr>
              <a:t>, </a:t>
            </a:r>
            <a:r>
              <a:rPr lang="en-US" sz="2000" dirty="0" smtClean="0">
                <a:solidFill>
                  <a:srgbClr val="292C78"/>
                </a:solidFill>
                <a:latin typeface="Helvetica Light" charset="0"/>
                <a:ea typeface="Helvetica Light" charset="0"/>
                <a:cs typeface="Helvetica Light" charset="0"/>
              </a:rPr>
              <a:t>Jets,</a:t>
            </a:r>
            <a:r>
              <a:rPr lang="en-US" sz="2000" dirty="0" smtClean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sz="2000" dirty="0" smtClean="0">
                <a:solidFill>
                  <a:srgbClr val="D82028"/>
                </a:solidFill>
                <a:latin typeface="Helvetica Light" charset="0"/>
                <a:ea typeface="Helvetica Light" charset="0"/>
                <a:cs typeface="Helvetica Light" charset="0"/>
              </a:rPr>
              <a:t>Missing Energy</a:t>
            </a:r>
            <a:endParaRPr lang="en-US" sz="2000" dirty="0">
              <a:solidFill>
                <a:srgbClr val="D82028"/>
              </a:solidFill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01150" y="6352143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(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Schaepe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)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81730" y="420243"/>
                <a:ext cx="10515600" cy="1325563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81730" y="420243"/>
                <a:ext cx="10515600" cy="1325563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26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61" y="724353"/>
            <a:ext cx="7025477" cy="53405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395559" y="2554333"/>
            <a:ext cx="12035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9849"/>
                </a:solidFill>
                <a:latin typeface="Helvetica Light" charset="0"/>
                <a:ea typeface="Helvetica Light" charset="0"/>
                <a:cs typeface="Helvetica Light" charset="0"/>
              </a:rPr>
              <a:t>Taus</a:t>
            </a:r>
            <a:r>
              <a:rPr lang="en-US" sz="2000" dirty="0" smtClean="0">
                <a:solidFill>
                  <a:srgbClr val="009849"/>
                </a:solidFill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sz="2000" dirty="0" smtClean="0">
                <a:solidFill>
                  <a:srgbClr val="292C78"/>
                </a:solidFill>
                <a:latin typeface="Helvetica Light" charset="0"/>
                <a:ea typeface="Helvetica Light" charset="0"/>
                <a:cs typeface="Helvetica Light" charset="0"/>
              </a:rPr>
              <a:t>Jets</a:t>
            </a:r>
            <a:r>
              <a:rPr lang="en-US" sz="2000" dirty="0" smtClean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lang="en-US" sz="2000" dirty="0" smtClean="0">
                <a:solidFill>
                  <a:srgbClr val="D82028"/>
                </a:solidFill>
                <a:latin typeface="Helvetica Light" charset="0"/>
                <a:ea typeface="Helvetica Light" charset="0"/>
                <a:cs typeface="Helvetica Light" charset="0"/>
              </a:rPr>
              <a:t>Missing Energy</a:t>
            </a:r>
            <a:endParaRPr lang="en-US" sz="2000" dirty="0">
              <a:solidFill>
                <a:srgbClr val="D82028"/>
              </a:solidFill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01150" y="6352143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(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Schaepe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)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5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7547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HM Cut 1: Transverse mass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27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257300" y="1575991"/>
                <a:ext cx="9677400" cy="969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Helvetica Light" charset="0"/>
                    <a:ea typeface="Helvetica Light" charset="0"/>
                    <a:cs typeface="Helvetica Light" charset="0"/>
                  </a:rPr>
                  <a:t>Transverse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</m:sup>
                    </m:sSubSup>
                    <m:r>
                      <a:rPr lang="en-US" sz="280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2</m:t>
                        </m:r>
                        <m:sSubSup>
                          <m:sSubSupPr>
                            <m:ctrlP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𝑚𝑖𝑠𝑠</m:t>
                            </m:r>
                          </m:sup>
                        </m:sSubSup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(1−</m:t>
                        </m:r>
                        <m:func>
                          <m:funcPr>
                            <m:ctrlP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funcPr>
                          <m:fName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𝑐𝑜𝑠</m:t>
                            </m:r>
                          </m:fName>
                          <m:e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(</m:t>
                            </m:r>
                            <m:r>
                              <a:rPr lang="el-GR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𝛥𝜙</m:t>
                            </m:r>
                            <m:d>
                              <m:dPr>
                                <m:ctrlP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𝜏</m:t>
                                </m:r>
                                <m: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𝑚𝑖𝑠𝑠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)</m:t>
                            </m:r>
                          </m:e>
                        </m:func>
                      </m:e>
                    </m:rad>
                  </m:oMath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300" y="1575991"/>
                <a:ext cx="9677400" cy="969176"/>
              </a:xfrm>
              <a:prstGeom prst="rect">
                <a:avLst/>
              </a:prstGeom>
              <a:blipFill rotWithShape="0">
                <a:blip r:embed="rId3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19519" y="2849675"/>
                <a:ext cx="277399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𝑍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is-I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 </m:t>
                          </m:r>
                        </m:e>
                      </m:groupCh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+</m:t>
                          </m:r>
                        </m:sup>
                      </m:sSup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19" y="2849675"/>
                <a:ext cx="2773993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4" t="10046" r="41058" b="26575"/>
          <a:stretch/>
        </p:blipFill>
        <p:spPr>
          <a:xfrm>
            <a:off x="2482814" y="2563786"/>
            <a:ext cx="3646137" cy="36045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149" y="2601342"/>
            <a:ext cx="5026090" cy="370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8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13"/>
    </mc:Choice>
    <mc:Fallback xmlns="">
      <p:transition spd="slow" advTm="31913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7547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HM Cut 1: Transverse mass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28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257300" y="1575991"/>
                <a:ext cx="9677400" cy="969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Helvetica Light" charset="0"/>
                    <a:ea typeface="Helvetica Light" charset="0"/>
                    <a:cs typeface="Helvetica Light" charset="0"/>
                  </a:rPr>
                  <a:t>Transverse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𝜏</m:t>
                        </m:r>
                      </m:sup>
                    </m:sSubSup>
                    <m:r>
                      <a:rPr lang="en-US" sz="2800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2</m:t>
                        </m:r>
                        <m:sSubSup>
                          <m:sSubSupPr>
                            <m:ctrlP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𝑚𝑖𝑠𝑠</m:t>
                            </m:r>
                          </m:sup>
                        </m:sSubSup>
                        <m:r>
                          <a:rPr lang="en-US" sz="28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(1−</m:t>
                        </m:r>
                        <m:func>
                          <m:funcPr>
                            <m:ctrlP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funcPr>
                          <m:fName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𝑐𝑜𝑠</m:t>
                            </m:r>
                          </m:fName>
                          <m:e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(</m:t>
                            </m:r>
                            <m:r>
                              <a:rPr lang="el-GR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𝛥𝜙</m:t>
                            </m:r>
                            <m:d>
                              <m:dPr>
                                <m:ctrlP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𝜏</m:t>
                                </m:r>
                                <m:r>
                                  <a:rPr lang="en-US" sz="2800" i="1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Helvetica Light" charset="0"/>
                                        <a:cs typeface="Helvetica Light" charset="0"/>
                                      </a:rPr>
                                      <m:t>𝑚𝑖𝑠𝑠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sz="28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)</m:t>
                            </m:r>
                          </m:e>
                        </m:func>
                      </m:e>
                    </m:rad>
                  </m:oMath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300" y="1575991"/>
                <a:ext cx="9677400" cy="969176"/>
              </a:xfrm>
              <a:prstGeom prst="rect">
                <a:avLst/>
              </a:prstGeom>
              <a:blipFill rotWithShape="0">
                <a:blip r:embed="rId2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3" t="12517" r="37868" b="10204"/>
          <a:stretch/>
        </p:blipFill>
        <p:spPr>
          <a:xfrm>
            <a:off x="1512515" y="2765843"/>
            <a:ext cx="3549815" cy="36527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80183" y="2324010"/>
                <a:ext cx="277399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𝑊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is-I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 </m:t>
                          </m:r>
                        </m:e>
                      </m:groupCh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𝜏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𝜈</m:t>
                          </m:r>
                        </m:e>
                      </m:acc>
                    </m:oMath>
                  </m:oMathPara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83" y="2324010"/>
                <a:ext cx="2773993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614" y="2765843"/>
            <a:ext cx="6365247" cy="343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57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7547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HM Cut 1: Transverse mass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29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1611520"/>
                <a:ext cx="277399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𝑡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is-I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 </m:t>
                          </m:r>
                        </m:e>
                      </m:groupCh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𝑏</m:t>
                      </m:r>
                      <m:r>
                        <a:rPr lang="en-US" sz="2800" b="0" i="1" smtClean="0">
                          <a:latin typeface="Cambria Math" charset="0"/>
                          <a:ea typeface="Helvetica Light" charset="0"/>
                          <a:cs typeface="Helvetica Light" charset="0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𝑊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charset="0"/>
                              <a:ea typeface="Helvetica Light" charset="0"/>
                              <a:cs typeface="Helvetica Light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800" i="1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11520"/>
                <a:ext cx="2773993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35" y="2041560"/>
            <a:ext cx="7178810" cy="43147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4" t="16326" r="39739" b="14337"/>
          <a:stretch/>
        </p:blipFill>
        <p:spPr>
          <a:xfrm>
            <a:off x="665274" y="2272703"/>
            <a:ext cx="4118761" cy="408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Supersymmetry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3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690688"/>
            <a:ext cx="9753600" cy="4483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01150" y="6352143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(Particle)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50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>
                    <a:latin typeface="Helvetica Light" charset="0"/>
                    <a:ea typeface="Helvetica Light" charset="0"/>
                    <a:cs typeface="Helvetica Light" charset="0"/>
                  </a:rPr>
                  <a:t>Data Comparison: </a:t>
                </a:r>
                <a:r>
                  <a:rPr lang="en-US" sz="4000" dirty="0">
                    <a:solidFill>
                      <a:srgbClr val="CA00FF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High</a:t>
                </a:r>
                <a14:m>
                  <m:oMath xmlns:m="http://schemas.openxmlformats.org/officeDocument/2006/math">
                    <m:r>
                      <a:rPr lang="en-US" sz="4000">
                        <a:solidFill>
                          <a:srgbClr val="CA00FF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 </m:t>
                    </m:r>
                    <m:r>
                      <a:rPr lang="en-US" sz="4000" i="1">
                        <a:solidFill>
                          <a:srgbClr val="CA00FF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∆</m:t>
                    </m:r>
                    <m:r>
                      <a:rPr lang="en-US" sz="4000" i="1">
                        <a:solidFill>
                          <a:srgbClr val="CA00FF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𝑚</m:t>
                    </m:r>
                  </m:oMath>
                </a14:m>
                <a:r>
                  <a:rPr lang="en-US" sz="4000" i="1" dirty="0">
                    <a:solidFill>
                      <a:srgbClr val="CA00FF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  <a:r>
                  <a:rPr lang="en-US" sz="4000" dirty="0">
                    <a:solidFill>
                      <a:srgbClr val="CA00FF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Signal Region</a:t>
                </a:r>
                <a:r>
                  <a:rPr lang="en-US" sz="4000" dirty="0">
                    <a:latin typeface="Helvetica" charset="0"/>
                    <a:ea typeface="Helvetica" charset="0"/>
                    <a:cs typeface="Helvetica" charset="0"/>
                  </a:rPr>
                  <a:t> </a:t>
                </a:r>
                <a:endParaRPr lang="en-US" sz="40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blipFill rotWithShape="0">
                <a:blip r:embed="rId3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30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4" b="2017"/>
          <a:stretch/>
        </p:blipFill>
        <p:spPr>
          <a:xfrm>
            <a:off x="0" y="1582795"/>
            <a:ext cx="8425798" cy="4773555"/>
          </a:xfrm>
          <a:prstGeom prst="rect">
            <a:avLst/>
          </a:prstGeom>
        </p:spPr>
      </p:pic>
      <p:graphicFrame>
        <p:nvGraphicFramePr>
          <p:cNvPr id="9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89572"/>
              </p:ext>
            </p:extLst>
          </p:nvPr>
        </p:nvGraphicFramePr>
        <p:xfrm>
          <a:off x="8610600" y="1958549"/>
          <a:ext cx="3326205" cy="3811348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689235"/>
                <a:gridCol w="1636970"/>
              </a:tblGrid>
              <a:tr h="952837">
                <a:tc>
                  <a:txBody>
                    <a:bodyPr/>
                    <a:lstStyle/>
                    <a:p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Count</a:t>
                      </a:r>
                      <a:r>
                        <a:rPr lang="en-US" sz="20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Number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Signal 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9.29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Background</a:t>
                      </a:r>
                      <a:r>
                        <a:rPr lang="en-US" sz="20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3.53</a:t>
                      </a:r>
                      <a:r>
                        <a:rPr lang="en-US" sz="2000" b="0" i="0" baseline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± 1.88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  <a:tr h="952837"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Data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 smtClean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5</a:t>
                      </a:r>
                      <a:endParaRPr lang="en-US" sz="20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62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Stransverse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 Mass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" b="2262"/>
          <a:stretch/>
        </p:blipFill>
        <p:spPr>
          <a:xfrm>
            <a:off x="250371" y="1523999"/>
            <a:ext cx="4569378" cy="415834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31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17029" y="1872343"/>
            <a:ext cx="52033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>
                <a:latin typeface="Helvetica Light" charset="0"/>
                <a:ea typeface="Helvetica Light" charset="0"/>
                <a:cs typeface="Helvetica Light" charset="0"/>
              </a:rPr>
              <a:t>momenta </a:t>
            </a:r>
            <a:r>
              <a:rPr lang="en-US" sz="2800" dirty="0">
                <a:latin typeface="Helvetica Light" charset="0"/>
                <a:ea typeface="Helvetica Light" charset="0"/>
                <a:cs typeface="Helvetica Light" charset="0"/>
              </a:rPr>
              <a:t>of two visible </a:t>
            </a:r>
            <a:r>
              <a:rPr lang="en-US" sz="2800" dirty="0" smtClean="0">
                <a:latin typeface="Helvetica Light" charset="0"/>
                <a:ea typeface="Helvetica Light" charset="0"/>
                <a:cs typeface="Helvetica Light" charset="0"/>
              </a:rPr>
              <a:t>particles, missing transverse momentum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>
                <a:latin typeface="Helvetica Light" charset="0"/>
                <a:ea typeface="Helvetica Light" charset="0"/>
                <a:cs typeface="Helvetica Light" charset="0"/>
              </a:rPr>
              <a:t>Bound for the </a:t>
            </a:r>
            <a:r>
              <a:rPr lang="en-US" sz="2800" dirty="0">
                <a:latin typeface="Helvetica Light" charset="0"/>
                <a:ea typeface="Helvetica Light" charset="0"/>
                <a:cs typeface="Helvetica Light" charset="0"/>
              </a:rPr>
              <a:t>masses of an unseen </a:t>
            </a:r>
            <a:r>
              <a:rPr lang="en-US" sz="2800" b="1" dirty="0">
                <a:latin typeface="Helvetica Light" charset="0"/>
                <a:ea typeface="Helvetica Light" charset="0"/>
                <a:cs typeface="Helvetica Light" charset="0"/>
              </a:rPr>
              <a:t>pair</a:t>
            </a:r>
            <a:r>
              <a:rPr lang="en-US" sz="2800" dirty="0">
                <a:latin typeface="Helvetica Light" charset="0"/>
                <a:ea typeface="Helvetica Light" charset="0"/>
                <a:cs typeface="Helvetica Light" charset="0"/>
              </a:rPr>
              <a:t> of particles</a:t>
            </a:r>
          </a:p>
        </p:txBody>
      </p:sp>
    </p:spTree>
    <p:extLst>
      <p:ext uri="{BB962C8B-B14F-4D97-AF65-F5344CB8AC3E}">
        <p14:creationId xmlns:p14="http://schemas.microsoft.com/office/powerpoint/2010/main" val="11972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48056" y="265447"/>
                <a:ext cx="10515600" cy="1325563"/>
              </a:xfrm>
            </p:spPr>
            <p:txBody>
              <a:bodyPr/>
              <a:lstStyle/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LM </a:t>
                </a:r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Cut </a:t>
                </a:r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2: </a:t>
                </a:r>
                <a:r>
                  <a:rPr lang="en-US" dirty="0" err="1" smtClean="0">
                    <a:latin typeface="Helvetica Light" charset="0"/>
                    <a:ea typeface="Helvetica Light" charset="0"/>
                    <a:cs typeface="Helvetica Light" charset="0"/>
                  </a:rPr>
                  <a:t>Stransvers</a:t>
                </a:r>
                <a:r>
                  <a:rPr lang="en-US" dirty="0" err="1">
                    <a:latin typeface="Helvetica Light" charset="0"/>
                    <a:ea typeface="Helvetica Light" charset="0"/>
                    <a:cs typeface="Helvetica Light" charset="0"/>
                  </a:rPr>
                  <a:t>e</a:t>
                </a:r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8056" y="265447"/>
                <a:ext cx="10515600" cy="1325563"/>
              </a:xfrm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"/>
          <a:stretch/>
        </p:blipFill>
        <p:spPr>
          <a:xfrm>
            <a:off x="2258786" y="1605583"/>
            <a:ext cx="7674428" cy="47507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32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79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LM Cut 2: </a:t>
                </a:r>
                <a:r>
                  <a:rPr lang="en-US" dirty="0" err="1">
                    <a:latin typeface="Helvetica Light" charset="0"/>
                    <a:ea typeface="Helvetica Light" charset="0"/>
                    <a:cs typeface="Helvetica Light" charset="0"/>
                  </a:rPr>
                  <a:t>Stransverse</a:t>
                </a:r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4629"/>
            <a:ext cx="4925930" cy="43513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27.10.2017 Sophie Li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Supersymmetry and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/>
              <a:t>33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591056" y="1843723"/>
            <a:ext cx="18288" cy="3967734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hevron 10"/>
          <p:cNvSpPr/>
          <p:nvPr/>
        </p:nvSpPr>
        <p:spPr>
          <a:xfrm>
            <a:off x="5130146" y="2794318"/>
            <a:ext cx="859536" cy="2066544"/>
          </a:xfrm>
          <a:prstGeom prst="chevron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/>
          <a:stretch/>
        </p:blipFill>
        <p:spPr>
          <a:xfrm>
            <a:off x="5989682" y="1980545"/>
            <a:ext cx="6202318" cy="381803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H="1">
            <a:off x="7869936" y="1734629"/>
            <a:ext cx="18288" cy="3967734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9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</p:spPr>
            <p:txBody>
              <a:bodyPr/>
              <a:lstStyle/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LM Cut 3: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naryPr>
                      <m:sub/>
                      <m:sup/>
                      <m:e>
                        <m:sSubSup>
                          <m:sSubSupPr>
                            <m:ctrlPr>
                              <a:rPr lang="en-US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𝑇</m:t>
                            </m:r>
                          </m:sub>
                          <m:sup>
                            <m:sSup>
                              <m:sSupPr>
                                <m:ctrlPr>
                                  <a:rPr lang="en-US" i="1" smtClean="0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</m:ctrlPr>
                              </m:sSupPr>
                              <m:e>
                                <m:r>
                                  <a:rPr lang="en-US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𝜏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charset="0"/>
                                    <a:ea typeface="Helvetica Light" charset="0"/>
                                    <a:cs typeface="Helvetica Light" charset="0"/>
                                  </a:rPr>
                                  <m:t>𝑗𝑒𝑡</m:t>
                                </m:r>
                              </m:sup>
                            </m:sSup>
                          </m:sup>
                        </m:sSubSup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blipFill rotWithShape="0">
                <a:blip r:embed="rId3"/>
                <a:stretch>
                  <a:fillRect l="-2377" b="-3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084" y="1690688"/>
            <a:ext cx="6167916" cy="43513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34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5583" y="3198297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 Light" charset="0"/>
                <a:ea typeface="Helvetica Light" charset="0"/>
                <a:cs typeface="Helvetica Light" charset="0"/>
              </a:rPr>
              <a:t>Cut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55" y="2005012"/>
            <a:ext cx="5682829" cy="36311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2889504" y="1690688"/>
            <a:ext cx="18288" cy="3967734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839200" y="1668398"/>
            <a:ext cx="18288" cy="3967734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8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Contents</a:t>
            </a:r>
          </a:p>
        </p:txBody>
      </p:sp>
      <p:graphicFrame>
        <p:nvGraphicFramePr>
          <p:cNvPr id="8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75332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pPr>
                <a:spcAft>
                  <a:spcPts val="600"/>
                </a:spcAft>
              </a:pPr>
              <a:t>35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60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Helvetica Light" charset="0"/>
                <a:ea typeface="Helvetica Light" charset="0"/>
                <a:cs typeface="Helvetica Light" charset="0"/>
              </a:rPr>
              <a:t>Simplified Model </a:t>
            </a:r>
            <a:endParaRPr lang="en-US" sz="3200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913" y="1007382"/>
            <a:ext cx="7515603" cy="549957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4</a:t>
            </a:fld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8" name="Frame 7"/>
          <p:cNvSpPr/>
          <p:nvPr/>
        </p:nvSpPr>
        <p:spPr>
          <a:xfrm>
            <a:off x="8417378" y="1798501"/>
            <a:ext cx="919843" cy="620486"/>
          </a:xfrm>
          <a:prstGeom prst="frame">
            <a:avLst/>
          </a:prstGeom>
          <a:solidFill>
            <a:srgbClr val="009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ame 10"/>
          <p:cNvSpPr/>
          <p:nvPr/>
        </p:nvSpPr>
        <p:spPr>
          <a:xfrm>
            <a:off x="5614899" y="1015320"/>
            <a:ext cx="698386" cy="620486"/>
          </a:xfrm>
          <a:prstGeom prst="frame">
            <a:avLst/>
          </a:prstGeom>
          <a:solidFill>
            <a:srgbClr val="292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4757234" y="1015320"/>
            <a:ext cx="696685" cy="620486"/>
          </a:xfrm>
          <a:prstGeom prst="frame">
            <a:avLst/>
          </a:prstGeom>
          <a:solidFill>
            <a:srgbClr val="292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5614899" y="5918426"/>
            <a:ext cx="698386" cy="620486"/>
          </a:xfrm>
          <a:prstGeom prst="frame">
            <a:avLst/>
          </a:prstGeom>
          <a:solidFill>
            <a:srgbClr val="292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ame 13"/>
          <p:cNvSpPr/>
          <p:nvPr/>
        </p:nvSpPr>
        <p:spPr>
          <a:xfrm>
            <a:off x="4757234" y="5898477"/>
            <a:ext cx="696685" cy="620486"/>
          </a:xfrm>
          <a:prstGeom prst="frame">
            <a:avLst/>
          </a:prstGeom>
          <a:solidFill>
            <a:srgbClr val="292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8528105" y="2891925"/>
            <a:ext cx="698386" cy="620486"/>
          </a:xfrm>
          <a:prstGeom prst="frame">
            <a:avLst/>
          </a:prstGeom>
          <a:solidFill>
            <a:srgbClr val="D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ame 15"/>
          <p:cNvSpPr/>
          <p:nvPr/>
        </p:nvSpPr>
        <p:spPr>
          <a:xfrm>
            <a:off x="8560492" y="3965749"/>
            <a:ext cx="698386" cy="620486"/>
          </a:xfrm>
          <a:prstGeom prst="frame">
            <a:avLst/>
          </a:prstGeom>
          <a:solidFill>
            <a:srgbClr val="D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828412" y="4028372"/>
            <a:ext cx="2181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D82028"/>
                </a:solidFill>
                <a:latin typeface="Helvetica Light" charset="0"/>
                <a:ea typeface="Helvetica Light" charset="0"/>
                <a:cs typeface="Helvetica Light" charset="0"/>
              </a:rPr>
              <a:t>Missing Energy</a:t>
            </a:r>
            <a:endParaRPr lang="en-US" sz="2000" dirty="0">
              <a:solidFill>
                <a:srgbClr val="D82028"/>
              </a:solidFill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18" name="Frame 17"/>
          <p:cNvSpPr/>
          <p:nvPr/>
        </p:nvSpPr>
        <p:spPr>
          <a:xfrm>
            <a:off x="7690757" y="1178015"/>
            <a:ext cx="919843" cy="620486"/>
          </a:xfrm>
          <a:prstGeom prst="frame">
            <a:avLst/>
          </a:prstGeom>
          <a:solidFill>
            <a:srgbClr val="009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ame 18"/>
          <p:cNvSpPr/>
          <p:nvPr/>
        </p:nvSpPr>
        <p:spPr>
          <a:xfrm>
            <a:off x="7791309" y="5918426"/>
            <a:ext cx="919843" cy="620486"/>
          </a:xfrm>
          <a:prstGeom prst="frame">
            <a:avLst/>
          </a:prstGeom>
          <a:solidFill>
            <a:srgbClr val="009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rame 19"/>
          <p:cNvSpPr/>
          <p:nvPr/>
        </p:nvSpPr>
        <p:spPr>
          <a:xfrm>
            <a:off x="8404727" y="5257586"/>
            <a:ext cx="919843" cy="620486"/>
          </a:xfrm>
          <a:prstGeom prst="frame">
            <a:avLst/>
          </a:prstGeom>
          <a:solidFill>
            <a:srgbClr val="009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01150" y="6352143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(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König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)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73676" y="3338590"/>
            <a:ext cx="237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09849"/>
                </a:solidFill>
                <a:latin typeface="Helvetica Light" charset="0"/>
                <a:ea typeface="Helvetica Light" charset="0"/>
                <a:cs typeface="Helvetica Light" charset="0"/>
              </a:rPr>
              <a:t>Taus</a:t>
            </a:r>
            <a:endParaRPr lang="en-US" dirty="0">
              <a:solidFill>
                <a:srgbClr val="009849"/>
              </a:solidFill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98226" y="2679853"/>
            <a:ext cx="237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292C78"/>
                </a:solidFill>
                <a:latin typeface="Helvetica Light" charset="0"/>
                <a:ea typeface="Helvetica Light" charset="0"/>
                <a:cs typeface="Helvetica Light" charset="0"/>
              </a:rPr>
              <a:t>Jets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04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 animBg="1"/>
      <p:bldP spid="19" grpId="0" animBg="1"/>
      <p:bldP spid="20" grpId="0" animBg="1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28" y="212725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Signals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5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271933" y="306242"/>
                <a:ext cx="342053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97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Compressed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solidFill>
                          <a:srgbClr val="FF0097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rgbClr val="FF0097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∆</m:t>
                    </m:r>
                    <m:r>
                      <a:rPr lang="en-US" sz="2800" b="0" i="1" smtClean="0">
                        <a:solidFill>
                          <a:srgbClr val="FF0097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𝑚</m:t>
                    </m:r>
                  </m:oMath>
                </a14:m>
                <a:r>
                  <a:rPr lang="en-US" sz="2800" i="1" dirty="0" smtClean="0">
                    <a:solidFill>
                      <a:srgbClr val="FF0097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  <a:r>
                  <a:rPr lang="en-US" sz="2800" dirty="0" smtClean="0">
                    <a:solidFill>
                      <a:srgbClr val="FF0097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Signal Region</a:t>
                </a:r>
                <a:endParaRPr lang="en-US" sz="2800" dirty="0">
                  <a:solidFill>
                    <a:srgbClr val="FF0097"/>
                  </a:solidFill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933" y="306242"/>
                <a:ext cx="3420534" cy="954107"/>
              </a:xfrm>
              <a:prstGeom prst="rect">
                <a:avLst/>
              </a:prstGeom>
              <a:blipFill rotWithShape="0">
                <a:blip r:embed="rId3"/>
                <a:stretch>
                  <a:fillRect l="-3743" t="-6369"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271933" y="3598055"/>
                <a:ext cx="342053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A00FF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High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solidFill>
                          <a:srgbClr val="CA00FF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rgbClr val="CA00FF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∆</m:t>
                    </m:r>
                    <m:r>
                      <a:rPr lang="en-US" sz="2800" b="0" i="1" smtClean="0">
                        <a:solidFill>
                          <a:srgbClr val="CA00FF"/>
                        </a:solidFill>
                        <a:latin typeface="Cambria Math" charset="0"/>
                        <a:ea typeface="Helvetica Light" charset="0"/>
                        <a:cs typeface="Helvetica Light" charset="0"/>
                      </a:rPr>
                      <m:t>𝑚</m:t>
                    </m:r>
                  </m:oMath>
                </a14:m>
                <a:r>
                  <a:rPr lang="en-US" sz="2800" i="1" dirty="0" smtClean="0">
                    <a:solidFill>
                      <a:srgbClr val="CA00FF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  <a:r>
                  <a:rPr lang="en-US" sz="2800" dirty="0" smtClean="0">
                    <a:solidFill>
                      <a:srgbClr val="CA00FF"/>
                    </a:solidFill>
                    <a:latin typeface="Helvetica Light" charset="0"/>
                    <a:ea typeface="Helvetica Light" charset="0"/>
                    <a:cs typeface="Helvetica Light" charset="0"/>
                  </a:rPr>
                  <a:t>Signal Region</a:t>
                </a:r>
                <a:endParaRPr lang="en-US" sz="2800" dirty="0">
                  <a:solidFill>
                    <a:srgbClr val="CA00FF"/>
                  </a:solidFill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933" y="3598055"/>
                <a:ext cx="3420534" cy="954107"/>
              </a:xfrm>
              <a:prstGeom prst="rect">
                <a:avLst/>
              </a:prstGeom>
              <a:blipFill rotWithShape="0">
                <a:blip r:embed="rId4"/>
                <a:stretch>
                  <a:fillRect l="-3743" t="-6369"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863421" y="2916280"/>
                <a:ext cx="1727718" cy="3131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00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accPr>
                          <m:e>
                            <m:r>
                              <a:rPr lang="en-US" sz="20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1</m:t>
                        </m:r>
                      </m:sub>
                      <m:sup>
                        <m:r>
                          <a:rPr lang="en-US" sz="20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0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: 825 GeV</a:t>
                </a:r>
                <a:endParaRPr lang="en-US" sz="20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3421" y="2916280"/>
                <a:ext cx="1727718" cy="313163"/>
              </a:xfrm>
              <a:prstGeom prst="rect">
                <a:avLst/>
              </a:prstGeom>
              <a:blipFill rotWithShape="0">
                <a:blip r:embed="rId6"/>
                <a:stretch>
                  <a:fillRect l="-5300" t="-21154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/>
          <p:nvPr/>
        </p:nvCxnSpPr>
        <p:spPr>
          <a:xfrm>
            <a:off x="9770046" y="1934211"/>
            <a:ext cx="0" cy="783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9049688" y="1477916"/>
                <a:ext cx="1541451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0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US" sz="20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: 1065 GeV</a:t>
                </a:r>
                <a:endParaRPr lang="en-US" sz="20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9688" y="1477916"/>
                <a:ext cx="1541451" cy="307777"/>
              </a:xfrm>
              <a:prstGeom prst="rect">
                <a:avLst/>
              </a:prstGeom>
              <a:blipFill rotWithShape="0">
                <a:blip r:embed="rId7"/>
                <a:stretch>
                  <a:fillRect l="-5952" t="-23529" r="-3175" b="-50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906187" y="6035953"/>
                <a:ext cx="1727718" cy="3131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00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accPr>
                          <m:e>
                            <m:r>
                              <a:rPr lang="en-US" sz="20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1</m:t>
                        </m:r>
                      </m:sub>
                      <m:sup>
                        <m:r>
                          <a:rPr lang="en-US" sz="20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0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: 345 GeV</a:t>
                </a:r>
                <a:endParaRPr lang="en-US" sz="20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6187" y="6035953"/>
                <a:ext cx="1727718" cy="313163"/>
              </a:xfrm>
              <a:prstGeom prst="rect">
                <a:avLst/>
              </a:prstGeom>
              <a:blipFill rotWithShape="0">
                <a:blip r:embed="rId8"/>
                <a:stretch>
                  <a:fillRect l="-5300" t="-21154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9774828" y="5125751"/>
            <a:ext cx="0" cy="783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054470" y="4669456"/>
                <a:ext cx="1541451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0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US" sz="20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: 1705GeV</a:t>
                </a:r>
                <a:endParaRPr lang="en-US" sz="20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4470" y="4669456"/>
                <a:ext cx="1541451" cy="307777"/>
              </a:xfrm>
              <a:prstGeom prst="rect">
                <a:avLst/>
              </a:prstGeom>
              <a:blipFill rotWithShape="0">
                <a:blip r:embed="rId9"/>
                <a:stretch>
                  <a:fillRect l="-5929" t="-24000" b="-5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30" y="1435493"/>
            <a:ext cx="7370374" cy="447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02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Backgrounds</a:t>
            </a:r>
          </a:p>
        </p:txBody>
      </p:sp>
      <p:graphicFrame>
        <p:nvGraphicFramePr>
          <p:cNvPr id="8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050536"/>
              </p:ext>
            </p:extLst>
          </p:nvPr>
        </p:nvGraphicFramePr>
        <p:xfrm>
          <a:off x="838201" y="1825625"/>
          <a:ext cx="286752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pPr>
                <a:spcAft>
                  <a:spcPts val="600"/>
                </a:spcAft>
              </a:pPr>
              <a:t>6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75747" y="1061462"/>
            <a:ext cx="29998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charset="0"/>
              <a:buChar char="•"/>
            </a:pPr>
            <a:r>
              <a:rPr lang="en-US" sz="2800" dirty="0" err="1" smtClean="0">
                <a:solidFill>
                  <a:srgbClr val="009849"/>
                </a:solidFill>
                <a:latin typeface="Helvetica Light" charset="0"/>
                <a:ea typeface="Helvetica Light" charset="0"/>
                <a:cs typeface="Helvetica Light" charset="0"/>
              </a:rPr>
              <a:t>Taus</a:t>
            </a:r>
            <a:r>
              <a:rPr lang="en-US" sz="2800" dirty="0" smtClean="0">
                <a:solidFill>
                  <a:srgbClr val="009849"/>
                </a:solidFill>
                <a:latin typeface="Helvetica Light" charset="0"/>
                <a:ea typeface="Helvetica Light" charset="0"/>
                <a:cs typeface="Helvetica Light" charset="0"/>
              </a:rPr>
              <a:t> </a:t>
            </a:r>
          </a:p>
          <a:p>
            <a:pPr marL="342900" indent="-342900" algn="ctr">
              <a:buFont typeface="Arial" charset="0"/>
              <a:buChar char="•"/>
            </a:pPr>
            <a:r>
              <a:rPr lang="en-US" sz="2800" dirty="0" smtClean="0">
                <a:solidFill>
                  <a:srgbClr val="292C78"/>
                </a:solidFill>
                <a:latin typeface="Helvetica Light" charset="0"/>
                <a:ea typeface="Helvetica Light" charset="0"/>
                <a:cs typeface="Helvetica Light" charset="0"/>
              </a:rPr>
              <a:t>Jets</a:t>
            </a:r>
            <a:r>
              <a:rPr lang="en-US" sz="2800" dirty="0" smtClean="0">
                <a:latin typeface="Helvetica Light" charset="0"/>
                <a:ea typeface="Helvetica Light" charset="0"/>
                <a:cs typeface="Helvetica Light" charset="0"/>
              </a:rPr>
              <a:t> </a:t>
            </a:r>
          </a:p>
          <a:p>
            <a:pPr marL="342900" indent="-342900" algn="ctr">
              <a:buFont typeface="Arial" charset="0"/>
              <a:buChar char="•"/>
            </a:pPr>
            <a:r>
              <a:rPr lang="en-US" sz="2800" dirty="0" smtClean="0">
                <a:solidFill>
                  <a:srgbClr val="D82028"/>
                </a:solidFill>
                <a:latin typeface="Helvetica Light" charset="0"/>
                <a:ea typeface="Helvetica Light" charset="0"/>
                <a:cs typeface="Helvetica Light" charset="0"/>
              </a:rPr>
              <a:t>Missing Energy</a:t>
            </a:r>
            <a:endParaRPr lang="en-US" sz="2800" dirty="0">
              <a:solidFill>
                <a:srgbClr val="D82028"/>
              </a:solidFill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927" y="733640"/>
            <a:ext cx="7636882" cy="5805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26597" y="5556131"/>
            <a:ext cx="169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(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Schaepe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)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22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QCD Background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7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940963" y="1982758"/>
                <a:ext cx="3037114" cy="439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ϕ</m:t>
                    </m:r>
                    <m:d>
                      <m:dPr>
                        <m:ctrlPr>
                          <a:rPr lang="en-US" sz="20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jet</m:t>
                            </m:r>
                          </m:e>
                          <m:sub>
                            <m: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0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200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T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miss</m:t>
                            </m:r>
                          </m:sup>
                        </m:sSubSup>
                      </m:e>
                    </m:d>
                    <m:r>
                      <a:rPr lang="en-US" sz="2000" b="0" i="0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&gt;</m:t>
                    </m:r>
                  </m:oMath>
                </a14:m>
                <a:r>
                  <a:rPr lang="en-US" sz="20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0.2 GeV</a:t>
                </a:r>
                <a:endParaRPr lang="en-US" sz="20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963" y="1982758"/>
                <a:ext cx="3037114" cy="439736"/>
              </a:xfrm>
              <a:prstGeom prst="rect">
                <a:avLst/>
              </a:prstGeom>
              <a:blipFill rotWithShape="0">
                <a:blip r:embed="rId3"/>
                <a:stretch>
                  <a:fillRect r="-1406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940963" y="2829880"/>
                <a:ext cx="3037115" cy="439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ϕ</m:t>
                    </m:r>
                    <m:d>
                      <m:dPr>
                        <m:ctrlPr>
                          <a:rPr lang="en-US" sz="20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jet</m:t>
                            </m:r>
                          </m:e>
                          <m:sub>
                            <m: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0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2000" i="1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T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miss</m:t>
                            </m:r>
                          </m:sup>
                        </m:sSubSup>
                      </m:e>
                    </m:d>
                    <m:r>
                      <a:rPr lang="en-US" sz="2000" b="0" i="0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&gt;</m:t>
                    </m:r>
                  </m:oMath>
                </a14:m>
                <a:r>
                  <a:rPr lang="en-US" sz="20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0.3 GeV</a:t>
                </a:r>
                <a:endParaRPr lang="en-US" sz="20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963" y="2829880"/>
                <a:ext cx="3037115" cy="439736"/>
              </a:xfrm>
              <a:prstGeom prst="rect">
                <a:avLst/>
              </a:prstGeom>
              <a:blipFill rotWithShape="0">
                <a:blip r:embed="rId4"/>
                <a:stretch>
                  <a:fillRect r="-1406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882742" y="3457381"/>
                <a:ext cx="3309258" cy="1759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QCD Fake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miss</m:t>
                        </m:r>
                      </m:sup>
                    </m:sSubSup>
                  </m:oMath>
                </a14:m>
                <a:r>
                  <a:rPr lang="en-US" sz="24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from jet mismeasurement </a:t>
                </a:r>
              </a:p>
              <a:p>
                <a:pPr marL="285750" indent="-285750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Signal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40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miss</m:t>
                        </m:r>
                      </m:sup>
                    </m:sSubSup>
                  </m:oMath>
                </a14:m>
                <a:r>
                  <a:rPr lang="en-US" sz="24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400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0</m:t>
                        </m:r>
                      </m:sup>
                    </m:sSubSup>
                  </m:oMath>
                </a14:m>
                <a:endParaRPr lang="en-US" sz="24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2742" y="3457381"/>
                <a:ext cx="3309258" cy="1759777"/>
              </a:xfrm>
              <a:prstGeom prst="rect">
                <a:avLst/>
              </a:prstGeom>
              <a:blipFill rotWithShape="0">
                <a:blip r:embed="rId5"/>
                <a:stretch>
                  <a:fillRect l="-2394" r="-5341" b="-65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560145"/>
            <a:ext cx="4374651" cy="42266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3" y="1560145"/>
            <a:ext cx="4132225" cy="401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6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22" y="297996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Preliminary Cuts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838200" y="2148922"/>
                <a:ext cx="3621505" cy="3682065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Event Cleaning </a:t>
                </a:r>
              </a:p>
              <a:p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Trigger Plateau </a:t>
                </a:r>
                <a:endParaRPr lang="en-US" dirty="0">
                  <a:latin typeface="Helvetica Light" charset="0"/>
                  <a:ea typeface="Helvetica Light" charset="0"/>
                  <a:cs typeface="Helvetica Light" charset="0"/>
                </a:endParaRP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𝑚𝑖𝑠𝑠</m:t>
                        </m:r>
                      </m:sup>
                    </m:sSubSup>
                    <m:r>
                      <a:rPr lang="en-US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&gt;</m:t>
                    </m:r>
                  </m:oMath>
                </a14:m>
                <a:r>
                  <a:rPr lang="en-US" i="1" dirty="0"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180 GeV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𝑗𝑒𝑡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&gt;</m:t>
                    </m:r>
                  </m:oMath>
                </a14:m>
                <a:r>
                  <a:rPr lang="en-US" i="1" dirty="0"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120 GeV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𝑇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𝑗𝑒𝑡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Helvetica Light" charset="0"/>
                                <a:cs typeface="Helvetica Light" charset="0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a:rPr lang="en-US" i="1">
                        <a:latin typeface="Cambria Math" charset="0"/>
                        <a:ea typeface="Helvetica Light" charset="0"/>
                        <a:cs typeface="Helvetica Light" charset="0"/>
                      </a:rPr>
                      <m:t>&gt;</m:t>
                    </m:r>
                  </m:oMath>
                </a14:m>
                <a:r>
                  <a:rPr lang="en-US" i="1" dirty="0"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  <a:r>
                  <a:rPr lang="en-US" dirty="0">
                    <a:latin typeface="Helvetica Light" charset="0"/>
                    <a:ea typeface="Helvetica Light" charset="0"/>
                    <a:cs typeface="Helvetica Light" charset="0"/>
                  </a:rPr>
                  <a:t>25 </a:t>
                </a:r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GeV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≥</m:t>
                    </m:r>
                  </m:oMath>
                </a14:m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2 </a:t>
                </a:r>
                <a:r>
                  <a:rPr lang="en-US" dirty="0" err="1" smtClean="0">
                    <a:latin typeface="Helvetica Light" charset="0"/>
                    <a:ea typeface="Helvetica Light" charset="0"/>
                    <a:cs typeface="Helvetica Light" charset="0"/>
                  </a:rPr>
                  <a:t>Taus</a:t>
                </a:r>
                <a:r>
                  <a:rPr lang="en-US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8200" y="2148922"/>
                <a:ext cx="3621505" cy="3682065"/>
              </a:xfrm>
              <a:blipFill rotWithShape="0">
                <a:blip r:embed="rId3"/>
                <a:stretch>
                  <a:fillRect l="-3030" t="-2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851106" y="6356350"/>
            <a:ext cx="2743200" cy="365125"/>
          </a:xfrm>
        </p:spPr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8</a:t>
            </a:fld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5574506" y="2542192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Tau Reconstruction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5662590" y="3629526"/>
            <a:ext cx="6048512" cy="1376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Distinguish between </a:t>
            </a:r>
            <a:r>
              <a:rPr lang="en-US" dirty="0" err="1" smtClean="0">
                <a:latin typeface="Helvetica Light" charset="0"/>
                <a:ea typeface="Helvetica Light" charset="0"/>
                <a:cs typeface="Helvetica Light" charset="0"/>
              </a:rPr>
              <a:t>taus</a:t>
            </a:r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 and jets</a:t>
            </a:r>
          </a:p>
          <a:p>
            <a:r>
              <a:rPr lang="en-US" dirty="0" smtClean="0">
                <a:latin typeface="Helvetica Light" charset="0"/>
                <a:ea typeface="Helvetica Light" charset="0"/>
                <a:cs typeface="Helvetica Light" charset="0"/>
              </a:rPr>
              <a:t>Boosted Decision Tree</a:t>
            </a:r>
          </a:p>
        </p:txBody>
      </p:sp>
    </p:spTree>
    <p:extLst>
      <p:ext uri="{BB962C8B-B14F-4D97-AF65-F5344CB8AC3E}">
        <p14:creationId xmlns:p14="http://schemas.microsoft.com/office/powerpoint/2010/main" val="111975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Data Monte Carlo Comparison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Helvetica Light" charset="0"/>
                <a:ea typeface="Helvetica Light" charset="0"/>
                <a:cs typeface="Helvetica Light" charset="0"/>
              </a:rPr>
              <a:t>27.10.2017 Sophie Li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Supersymmetry and Dark Matter</a:t>
            </a:r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AD2-9F0F-7D49-B8FB-B93A25FB095A}" type="slidenum">
              <a:rPr lang="en-US" smtClean="0">
                <a:latin typeface="Helvetica Light" charset="0"/>
                <a:ea typeface="Helvetica Light" charset="0"/>
                <a:cs typeface="Helvetica Light" charset="0"/>
              </a:rPr>
              <a:t>9</a:t>
            </a:fld>
            <a:endParaRPr lang="en-US">
              <a:latin typeface="Helvetica Light" charset="0"/>
              <a:ea typeface="Helvetica Light" charset="0"/>
              <a:cs typeface="Helvetica Ligh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98" y="1266548"/>
            <a:ext cx="7957102" cy="5089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610600" y="2592111"/>
                <a:ext cx="3148263" cy="1820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charset="0"/>
                  <a:buChar char="•"/>
                </a:pPr>
                <a:r>
                  <a:rPr lang="en-US" sz="28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2015 + 16 Dataset </a:t>
                </a:r>
              </a:p>
              <a:p>
                <a:pPr marL="457200" indent="-457200">
                  <a:buFont typeface="Arial" charset="0"/>
                  <a:buChar char="•"/>
                </a:pPr>
                <a:r>
                  <a:rPr lang="en-US" sz="28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36.1 fb</a:t>
                </a:r>
                <a:r>
                  <a:rPr lang="en-US" sz="2800" baseline="300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-1</a:t>
                </a:r>
                <a:r>
                  <a:rPr lang="en-US" sz="28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 </a:t>
                </a:r>
              </a:p>
              <a:p>
                <a:pPr marL="457200" indent="-457200">
                  <a:buFont typeface="Arial" charset="0"/>
                  <a:buChar char="•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charset="0"/>
                            <a:ea typeface="Helvetica Light" charset="0"/>
                            <a:cs typeface="Helvetica Light" charset="0"/>
                          </a:rPr>
                          <m:t>𝑠</m:t>
                        </m:r>
                      </m:e>
                    </m:rad>
                    <m:r>
                      <a:rPr lang="en-US" sz="2800" b="0" i="0" smtClean="0">
                        <a:latin typeface="Cambria Math" charset="0"/>
                        <a:ea typeface="Helvetica Light" charset="0"/>
                        <a:cs typeface="Helvetica Light" charset="0"/>
                      </a:rPr>
                      <m:t>=</m:t>
                    </m:r>
                  </m:oMath>
                </a14:m>
                <a:r>
                  <a:rPr lang="en-US" sz="2800" dirty="0" smtClean="0">
                    <a:latin typeface="Helvetica Light" charset="0"/>
                    <a:ea typeface="Helvetica Light" charset="0"/>
                    <a:cs typeface="Helvetica Light" charset="0"/>
                  </a:rPr>
                  <a:t>13 </a:t>
                </a:r>
                <a:r>
                  <a:rPr lang="en-US" sz="2800" dirty="0" err="1" smtClean="0">
                    <a:latin typeface="Helvetica Light" charset="0"/>
                    <a:ea typeface="Helvetica Light" charset="0"/>
                    <a:cs typeface="Helvetica Light" charset="0"/>
                  </a:rPr>
                  <a:t>TeV</a:t>
                </a:r>
                <a:endParaRPr lang="en-US" sz="2800" dirty="0">
                  <a:latin typeface="Helvetica Light" charset="0"/>
                  <a:ea typeface="Helvetica Light" charset="0"/>
                  <a:cs typeface="Helvetica Light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592111"/>
                <a:ext cx="3148263" cy="1820691"/>
              </a:xfrm>
              <a:prstGeom prst="rect">
                <a:avLst/>
              </a:prstGeom>
              <a:blipFill rotWithShape="0">
                <a:blip r:embed="rId4"/>
                <a:stretch>
                  <a:fillRect l="-3488" t="-3344" b="-8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54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3396</TotalTime>
  <Words>1597</Words>
  <Application>Microsoft Macintosh PowerPoint</Application>
  <PresentationFormat>Widescreen</PresentationFormat>
  <Paragraphs>368</Paragraphs>
  <Slides>35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Calibri</vt:lpstr>
      <vt:lpstr>Calibri Light</vt:lpstr>
      <vt:lpstr>Cambria Math</vt:lpstr>
      <vt:lpstr>Helvetica</vt:lpstr>
      <vt:lpstr>Helvetica Light</vt:lpstr>
      <vt:lpstr>Mangal</vt:lpstr>
      <vt:lpstr>News Gothic MT</vt:lpstr>
      <vt:lpstr>Wingdings</vt:lpstr>
      <vt:lpstr>Arial</vt:lpstr>
      <vt:lpstr>Office Theme</vt:lpstr>
      <vt:lpstr>SEARCH FOR SUPERSYMMETRY AND DARK MATTER</vt:lpstr>
      <vt:lpstr>PowerPoint Presentation</vt:lpstr>
      <vt:lpstr>Supersymmetry</vt:lpstr>
      <vt:lpstr>Simplified Model </vt:lpstr>
      <vt:lpstr>Signals</vt:lpstr>
      <vt:lpstr>Backgrounds</vt:lpstr>
      <vt:lpstr>QCD Background</vt:lpstr>
      <vt:lpstr>Preliminary Cuts</vt:lpstr>
      <vt:lpstr>Data Monte Carlo Comparison</vt:lpstr>
      <vt:lpstr>HM Cut 1: Tau transverse mass</vt:lpstr>
      <vt:lpstr>HM Cut 1: Transverse mass</vt:lpstr>
      <vt:lpstr>HM Cut 1: Transverse mass</vt:lpstr>
      <vt:lpstr>HM Cut 2: m_eff/H_T</vt:lpstr>
      <vt:lpstr>HM Cut 2: m_eff/H_T</vt:lpstr>
      <vt:lpstr>Data Comparison</vt:lpstr>
      <vt:lpstr>Compressed Signal Region Cuts</vt:lpstr>
      <vt:lpstr>Data Comparison: Low ∆m Signal Region </vt:lpstr>
      <vt:lpstr>Summary, Conclusion and Outlook</vt:lpstr>
      <vt:lpstr>Thank you!</vt:lpstr>
      <vt:lpstr>Works Cited</vt:lpstr>
      <vt:lpstr>PowerPoint Presentation</vt:lpstr>
      <vt:lpstr>Important Kinematic Variables</vt:lpstr>
      <vt:lpstr>LM Cut 1: p_T^(τ_1 )</vt:lpstr>
      <vt:lpstr>PowerPoint Presentation</vt:lpstr>
      <vt:lpstr>W Boson and Z Boson</vt:lpstr>
      <vt:lpstr>tt ̅</vt:lpstr>
      <vt:lpstr>HM Cut 1: Transverse mass</vt:lpstr>
      <vt:lpstr>HM Cut 1: Transverse mass</vt:lpstr>
      <vt:lpstr>HM Cut 1: Transverse mass</vt:lpstr>
      <vt:lpstr>Data Comparison: High ∆m Signal Region </vt:lpstr>
      <vt:lpstr>Stransverse Mass</vt:lpstr>
      <vt:lpstr>LM Cut 2: Stransverse mass M_T2</vt:lpstr>
      <vt:lpstr>LM Cut 2: Stransverse mass M_T2</vt:lpstr>
      <vt:lpstr>LM Cut 3: ∑▒m_T^(τ^jet ) </vt:lpstr>
      <vt:lpstr>Contents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Supersymmetry and Dark Matter</dc:title>
  <dc:creator>Sophie Li</dc:creator>
  <cp:lastModifiedBy>Sophie Li</cp:lastModifiedBy>
  <cp:revision>104</cp:revision>
  <dcterms:created xsi:type="dcterms:W3CDTF">2017-10-23T13:03:40Z</dcterms:created>
  <dcterms:modified xsi:type="dcterms:W3CDTF">2017-10-27T07:20:36Z</dcterms:modified>
</cp:coreProperties>
</file>