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9"/>
  </p:notesMasterIdLst>
  <p:handoutMasterIdLst>
    <p:handoutMasterId r:id="rId60"/>
  </p:handoutMasterIdLst>
  <p:sldIdLst>
    <p:sldId id="387" r:id="rId5"/>
    <p:sldId id="498" r:id="rId6"/>
    <p:sldId id="523" r:id="rId7"/>
    <p:sldId id="499" r:id="rId8"/>
    <p:sldId id="501" r:id="rId9"/>
    <p:sldId id="503" r:id="rId10"/>
    <p:sldId id="504" r:id="rId11"/>
    <p:sldId id="505" r:id="rId12"/>
    <p:sldId id="536" r:id="rId13"/>
    <p:sldId id="537" r:id="rId14"/>
    <p:sldId id="538" r:id="rId15"/>
    <p:sldId id="509" r:id="rId16"/>
    <p:sldId id="510" r:id="rId17"/>
    <p:sldId id="511" r:id="rId18"/>
    <p:sldId id="512" r:id="rId19"/>
    <p:sldId id="513" r:id="rId20"/>
    <p:sldId id="514" r:id="rId21"/>
    <p:sldId id="515" r:id="rId22"/>
    <p:sldId id="516" r:id="rId23"/>
    <p:sldId id="517" r:id="rId24"/>
    <p:sldId id="518" r:id="rId25"/>
    <p:sldId id="522" r:id="rId26"/>
    <p:sldId id="484" r:id="rId27"/>
    <p:sldId id="485" r:id="rId28"/>
    <p:sldId id="486" r:id="rId29"/>
    <p:sldId id="539" r:id="rId30"/>
    <p:sldId id="488" r:id="rId31"/>
    <p:sldId id="491" r:id="rId32"/>
    <p:sldId id="489" r:id="rId33"/>
    <p:sldId id="490" r:id="rId34"/>
    <p:sldId id="496" r:id="rId35"/>
    <p:sldId id="492" r:id="rId36"/>
    <p:sldId id="495" r:id="rId37"/>
    <p:sldId id="493" r:id="rId38"/>
    <p:sldId id="524" r:id="rId39"/>
    <p:sldId id="525" r:id="rId40"/>
    <p:sldId id="526" r:id="rId41"/>
    <p:sldId id="540" r:id="rId42"/>
    <p:sldId id="527" r:id="rId43"/>
    <p:sldId id="541" r:id="rId44"/>
    <p:sldId id="542" r:id="rId45"/>
    <p:sldId id="528" r:id="rId46"/>
    <p:sldId id="529" r:id="rId47"/>
    <p:sldId id="543" r:id="rId48"/>
    <p:sldId id="544" r:id="rId49"/>
    <p:sldId id="530" r:id="rId50"/>
    <p:sldId id="531" r:id="rId51"/>
    <p:sldId id="532" r:id="rId52"/>
    <p:sldId id="533" r:id="rId53"/>
    <p:sldId id="534" r:id="rId54"/>
    <p:sldId id="545" r:id="rId55"/>
    <p:sldId id="431" r:id="rId56"/>
    <p:sldId id="535" r:id="rId57"/>
    <p:sldId id="483" r:id="rId58"/>
  </p:sldIdLst>
  <p:sldSz cx="9144000" cy="6858000" type="screen4x3"/>
  <p:notesSz cx="6811963" cy="9942513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A0000"/>
    <a:srgbClr val="B30000"/>
    <a:srgbClr val="FF3EF4"/>
    <a:srgbClr val="90B8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1" autoAdjust="0"/>
    <p:restoredTop sz="94713" autoAdjust="0"/>
  </p:normalViewPr>
  <p:slideViewPr>
    <p:cSldViewPr>
      <p:cViewPr varScale="1">
        <p:scale>
          <a:sx n="76" d="100"/>
          <a:sy n="76" d="100"/>
        </p:scale>
        <p:origin x="69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2772" y="72"/>
      </p:cViewPr>
      <p:guideLst>
        <p:guide orient="horz" pos="3132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SMB\Groups\SE\DOP\DO\Fernandez\BUREAU%20D'ETUDE\PRESENTATIONS\20151128%20presentation%20dop%202016\estadistic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SMB\Groups\SE\DOP\DO\Fernandez\BUREAU%20D'ETUDE\PRESENTATIONS\20151128%20presentation%20dop%202016\estadistic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Sheet1!$G$3:$G$11</c:f>
              <c:strCache>
                <c:ptCount val="9"/>
                <c:pt idx="0">
                  <c:v>Divers (Entrances, scafoldings, worksite assesment, …)</c:v>
                </c:pt>
                <c:pt idx="1">
                  <c:v>VRD (Roads and network)</c:v>
                </c:pt>
                <c:pt idx="2">
                  <c:v>Modular buildings</c:v>
                </c:pt>
                <c:pt idx="3">
                  <c:v>Steel check</c:v>
                </c:pt>
                <c:pt idx="4">
                  <c:v>Steel design</c:v>
                </c:pt>
                <c:pt idx="5">
                  <c:v>Concrete check</c:v>
                </c:pt>
                <c:pt idx="6">
                  <c:v>Concrete design</c:v>
                </c:pt>
                <c:pt idx="7">
                  <c:v>IPP (infrastructure project proposal)</c:v>
                </c:pt>
                <c:pt idx="8">
                  <c:v>Standards request, drawing research, others</c:v>
                </c:pt>
              </c:strCache>
            </c:strRef>
          </c:cat>
          <c:val>
            <c:numRef>
              <c:f>Sheet1!$N$3:$N$11</c:f>
              <c:numCache>
                <c:formatCode>General</c:formatCode>
                <c:ptCount val="9"/>
                <c:pt idx="0">
                  <c:v>50</c:v>
                </c:pt>
                <c:pt idx="1">
                  <c:v>45</c:v>
                </c:pt>
                <c:pt idx="2">
                  <c:v>15</c:v>
                </c:pt>
                <c:pt idx="3">
                  <c:v>45</c:v>
                </c:pt>
                <c:pt idx="4">
                  <c:v>20</c:v>
                </c:pt>
                <c:pt idx="5">
                  <c:v>65</c:v>
                </c:pt>
                <c:pt idx="6">
                  <c:v>25</c:v>
                </c:pt>
                <c:pt idx="7">
                  <c:v>12</c:v>
                </c:pt>
                <c:pt idx="8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76780264"/>
        <c:axId val="27678065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Sheet1!$G$3:$G$11</c15:sqref>
                        </c15:formulaRef>
                      </c:ext>
                    </c:extLst>
                    <c:strCache>
                      <c:ptCount val="9"/>
                      <c:pt idx="0">
                        <c:v>Divers (Entrances, scafoldings, worksite assesment, …)</c:v>
                      </c:pt>
                      <c:pt idx="1">
                        <c:v>VRD (Roads and network)</c:v>
                      </c:pt>
                      <c:pt idx="2">
                        <c:v>Modular buildings</c:v>
                      </c:pt>
                      <c:pt idx="3">
                        <c:v>Steel check</c:v>
                      </c:pt>
                      <c:pt idx="4">
                        <c:v>Steel design</c:v>
                      </c:pt>
                      <c:pt idx="5">
                        <c:v>Concrete check</c:v>
                      </c:pt>
                      <c:pt idx="6">
                        <c:v>Concrete design</c:v>
                      </c:pt>
                      <c:pt idx="7">
                        <c:v>IPP (infrastructure project proposal)</c:v>
                      </c:pt>
                      <c:pt idx="8">
                        <c:v>Standards request, drawing research, others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Sheet1!$H$3:$H$11</c15:sqref>
                        </c15:formulaRef>
                      </c:ext>
                    </c:extLst>
                    <c:numCache>
                      <c:formatCode>General</c:formatCode>
                      <c:ptCount val="9"/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Sheet1!$G$3:$G$11</c15:sqref>
                        </c15:formulaRef>
                      </c:ext>
                    </c:extLst>
                    <c:strCache>
                      <c:ptCount val="9"/>
                      <c:pt idx="0">
                        <c:v>Divers (Entrances, scafoldings, worksite assesment, …)</c:v>
                      </c:pt>
                      <c:pt idx="1">
                        <c:v>VRD (Roads and network)</c:v>
                      </c:pt>
                      <c:pt idx="2">
                        <c:v>Modular buildings</c:v>
                      </c:pt>
                      <c:pt idx="3">
                        <c:v>Steel check</c:v>
                      </c:pt>
                      <c:pt idx="4">
                        <c:v>Steel design</c:v>
                      </c:pt>
                      <c:pt idx="5">
                        <c:v>Concrete check</c:v>
                      </c:pt>
                      <c:pt idx="6">
                        <c:v>Concrete design</c:v>
                      </c:pt>
                      <c:pt idx="7">
                        <c:v>IPP (infrastructure project proposal)</c:v>
                      </c:pt>
                      <c:pt idx="8">
                        <c:v>Standards request, drawing research, others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Sheet1!$I$3:$I$11</c15:sqref>
                        </c15:formulaRef>
                      </c:ext>
                    </c:extLst>
                    <c:numCache>
                      <c:formatCode>General</c:formatCode>
                      <c:ptCount val="9"/>
                    </c:numCache>
                  </c:numRef>
                </c:val>
              </c15:ser>
            </c15:filteredBarSeries>
            <c15:filteredBarSeries>
              <c15:ser>
                <c:idx val="2"/>
                <c:order val="2"/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Sheet1!$G$3:$G$11</c15:sqref>
                        </c15:formulaRef>
                      </c:ext>
                    </c:extLst>
                    <c:strCache>
                      <c:ptCount val="9"/>
                      <c:pt idx="0">
                        <c:v>Divers (Entrances, scafoldings, worksite assesment, …)</c:v>
                      </c:pt>
                      <c:pt idx="1">
                        <c:v>VRD (Roads and network)</c:v>
                      </c:pt>
                      <c:pt idx="2">
                        <c:v>Modular buildings</c:v>
                      </c:pt>
                      <c:pt idx="3">
                        <c:v>Steel check</c:v>
                      </c:pt>
                      <c:pt idx="4">
                        <c:v>Steel design</c:v>
                      </c:pt>
                      <c:pt idx="5">
                        <c:v>Concrete check</c:v>
                      </c:pt>
                      <c:pt idx="6">
                        <c:v>Concrete design</c:v>
                      </c:pt>
                      <c:pt idx="7">
                        <c:v>IPP (infrastructure project proposal)</c:v>
                      </c:pt>
                      <c:pt idx="8">
                        <c:v>Standards request, drawing research, others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Sheet1!$J$3:$J$11</c15:sqref>
                        </c15:formulaRef>
                      </c:ext>
                    </c:extLst>
                    <c:numCache>
                      <c:formatCode>General</c:formatCode>
                      <c:ptCount val="9"/>
                    </c:numCache>
                  </c:numRef>
                </c:val>
              </c15:ser>
            </c15:filteredBarSeries>
            <c15:filteredBarSeries>
              <c15:ser>
                <c:idx val="3"/>
                <c:order val="3"/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Sheet1!$G$3:$G$11</c15:sqref>
                        </c15:formulaRef>
                      </c:ext>
                    </c:extLst>
                    <c:strCache>
                      <c:ptCount val="9"/>
                      <c:pt idx="0">
                        <c:v>Divers (Entrances, scafoldings, worksite assesment, …)</c:v>
                      </c:pt>
                      <c:pt idx="1">
                        <c:v>VRD (Roads and network)</c:v>
                      </c:pt>
                      <c:pt idx="2">
                        <c:v>Modular buildings</c:v>
                      </c:pt>
                      <c:pt idx="3">
                        <c:v>Steel check</c:v>
                      </c:pt>
                      <c:pt idx="4">
                        <c:v>Steel design</c:v>
                      </c:pt>
                      <c:pt idx="5">
                        <c:v>Concrete check</c:v>
                      </c:pt>
                      <c:pt idx="6">
                        <c:v>Concrete design</c:v>
                      </c:pt>
                      <c:pt idx="7">
                        <c:v>IPP (infrastructure project proposal)</c:v>
                      </c:pt>
                      <c:pt idx="8">
                        <c:v>Standards request, drawing research, others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Sheet1!$K$3:$K$11</c15:sqref>
                        </c15:formulaRef>
                      </c:ext>
                    </c:extLst>
                    <c:numCache>
                      <c:formatCode>General</c:formatCode>
                      <c:ptCount val="9"/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Sheet1!$G$3:$G$11</c15:sqref>
                        </c15:formulaRef>
                      </c:ext>
                    </c:extLst>
                    <c:strCache>
                      <c:ptCount val="9"/>
                      <c:pt idx="0">
                        <c:v>Divers (Entrances, scafoldings, worksite assesment, …)</c:v>
                      </c:pt>
                      <c:pt idx="1">
                        <c:v>VRD (Roads and network)</c:v>
                      </c:pt>
                      <c:pt idx="2">
                        <c:v>Modular buildings</c:v>
                      </c:pt>
                      <c:pt idx="3">
                        <c:v>Steel check</c:v>
                      </c:pt>
                      <c:pt idx="4">
                        <c:v>Steel design</c:v>
                      </c:pt>
                      <c:pt idx="5">
                        <c:v>Concrete check</c:v>
                      </c:pt>
                      <c:pt idx="6">
                        <c:v>Concrete design</c:v>
                      </c:pt>
                      <c:pt idx="7">
                        <c:v>IPP (infrastructure project proposal)</c:v>
                      </c:pt>
                      <c:pt idx="8">
                        <c:v>Standards request, drawing research, others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Sheet1!$L$3:$L$11</c15:sqref>
                        </c15:formulaRef>
                      </c:ext>
                    </c:extLst>
                    <c:numCache>
                      <c:formatCode>General</c:formatCode>
                      <c:ptCount val="9"/>
                    </c:numCache>
                  </c:numRef>
                </c:val>
              </c15:ser>
            </c15:filteredBarSeries>
            <c15:filteredBarSeries>
              <c15:ser>
                <c:idx val="5"/>
                <c:order val="5"/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Sheet1!$G$3:$G$11</c15:sqref>
                        </c15:formulaRef>
                      </c:ext>
                    </c:extLst>
                    <c:strCache>
                      <c:ptCount val="9"/>
                      <c:pt idx="0">
                        <c:v>Divers (Entrances, scafoldings, worksite assesment, …)</c:v>
                      </c:pt>
                      <c:pt idx="1">
                        <c:v>VRD (Roads and network)</c:v>
                      </c:pt>
                      <c:pt idx="2">
                        <c:v>Modular buildings</c:v>
                      </c:pt>
                      <c:pt idx="3">
                        <c:v>Steel check</c:v>
                      </c:pt>
                      <c:pt idx="4">
                        <c:v>Steel design</c:v>
                      </c:pt>
                      <c:pt idx="5">
                        <c:v>Concrete check</c:v>
                      </c:pt>
                      <c:pt idx="6">
                        <c:v>Concrete design</c:v>
                      </c:pt>
                      <c:pt idx="7">
                        <c:v>IPP (infrastructure project proposal)</c:v>
                      </c:pt>
                      <c:pt idx="8">
                        <c:v>Standards request, drawing research, others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Sheet1!$M$3:$M$11</c15:sqref>
                        </c15:formulaRef>
                      </c:ext>
                    </c:extLst>
                    <c:numCache>
                      <c:formatCode>General</c:formatCode>
                      <c:ptCount val="9"/>
                    </c:numCache>
                  </c:numRef>
                </c:val>
              </c15:ser>
            </c15:filteredBarSeries>
          </c:ext>
        </c:extLst>
      </c:barChart>
      <c:catAx>
        <c:axId val="276780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6780656"/>
        <c:crosses val="autoZero"/>
        <c:auto val="1"/>
        <c:lblAlgn val="ctr"/>
        <c:lblOffset val="100"/>
        <c:noMultiLvlLbl val="0"/>
      </c:catAx>
      <c:valAx>
        <c:axId val="276780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6780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IT 2016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IT 2016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dk1">
                      <a:tint val="75000"/>
                      <a:shade val="51000"/>
                      <a:satMod val="130000"/>
                    </a:schemeClr>
                  </a:gs>
                  <a:gs pos="80000">
                    <a:schemeClr val="dk1">
                      <a:tint val="75000"/>
                      <a:shade val="93000"/>
                      <a:satMod val="130000"/>
                    </a:schemeClr>
                  </a:gs>
                  <a:gs pos="100000">
                    <a:schemeClr val="dk1">
                      <a:tint val="75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dk1">
                      <a:tint val="98500"/>
                      <a:shade val="51000"/>
                      <a:satMod val="130000"/>
                    </a:schemeClr>
                  </a:gs>
                  <a:gs pos="80000">
                    <a:schemeClr val="dk1">
                      <a:tint val="98500"/>
                      <a:shade val="93000"/>
                      <a:satMod val="130000"/>
                    </a:schemeClr>
                  </a:gs>
                  <a:gs pos="100000">
                    <a:schemeClr val="dk1">
                      <a:tint val="985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Sheet1!$A$2:$A$3</c:f>
              <c:strCache>
                <c:ptCount val="2"/>
                <c:pt idx="0">
                  <c:v>Others SMB-SE</c:v>
                </c:pt>
                <c:pt idx="1">
                  <c:v>Processes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tx2">
            <a:lumMod val="60000"/>
            <a:lumOff val="4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>
                <a:solidFill>
                  <a:schemeClr val="tx1"/>
                </a:solidFill>
              </a:rPr>
              <a:t>Cost estimations + Requests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Buildings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7</c:v>
                </c:pt>
                <c:pt idx="1">
                  <c:v>18</c:v>
                </c:pt>
                <c:pt idx="2">
                  <c:v>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CE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18</c:v>
                </c:pt>
                <c:pt idx="1">
                  <c:v>35</c:v>
                </c:pt>
                <c:pt idx="2">
                  <c:v>32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 Cost Estimations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25</c:v>
                </c:pt>
                <c:pt idx="1">
                  <c:v>53</c:v>
                </c:pt>
                <c:pt idx="2">
                  <c:v>66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Requests</c:v>
                </c:pt>
              </c:strCache>
            </c:strRef>
          </c:tx>
          <c:spPr>
            <a:solidFill>
              <a:srgbClr val="FF0066">
                <a:alpha val="98000"/>
              </a:srgbClr>
            </a:solidFill>
            <a:ln>
              <a:noFill/>
            </a:ln>
            <a:effectLst/>
            <a:sp3d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15</c:v>
                </c:pt>
                <c:pt idx="1">
                  <c:v>23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4443400"/>
        <c:axId val="324443792"/>
        <c:axId val="0"/>
      </c:bar3DChart>
      <c:catAx>
        <c:axId val="324443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24443792"/>
        <c:crosses val="autoZero"/>
        <c:auto val="1"/>
        <c:lblAlgn val="ctr"/>
        <c:lblOffset val="100"/>
        <c:noMultiLvlLbl val="0"/>
      </c:catAx>
      <c:valAx>
        <c:axId val="324443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24443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999900994706185E-2"/>
          <c:y val="0.91305296140308045"/>
          <c:w val="0.9220038770473058"/>
          <c:h val="6.62752039715965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% IPP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 IPP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dk1">
                      <a:tint val="75000"/>
                      <a:shade val="51000"/>
                      <a:satMod val="130000"/>
                    </a:schemeClr>
                  </a:gs>
                  <a:gs pos="80000">
                    <a:schemeClr val="dk1">
                      <a:tint val="75000"/>
                      <a:shade val="93000"/>
                      <a:satMod val="130000"/>
                    </a:schemeClr>
                  </a:gs>
                  <a:gs pos="100000">
                    <a:schemeClr val="dk1">
                      <a:tint val="75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dk1">
                      <a:tint val="98500"/>
                      <a:shade val="51000"/>
                      <a:satMod val="130000"/>
                    </a:schemeClr>
                  </a:gs>
                  <a:gs pos="80000">
                    <a:schemeClr val="dk1">
                      <a:tint val="98500"/>
                      <a:shade val="93000"/>
                      <a:satMod val="130000"/>
                    </a:schemeClr>
                  </a:gs>
                  <a:gs pos="100000">
                    <a:schemeClr val="dk1">
                      <a:tint val="985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Sheet1!$A$2:$A$3</c:f>
              <c:strCache>
                <c:ptCount val="2"/>
                <c:pt idx="0">
                  <c:v>Others</c:v>
                </c:pt>
                <c:pt idx="1">
                  <c:v>IPP Processes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tx2">
            <a:lumMod val="60000"/>
            <a:lumOff val="4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>
                <a:solidFill>
                  <a:schemeClr val="tx1"/>
                </a:solidFill>
              </a:rPr>
              <a:t>IPP</a:t>
            </a:r>
            <a:endParaRPr lang="en-GB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09250064600954"/>
          <c:y val="0.14503028206745472"/>
          <c:w val="0.87078423083282264"/>
          <c:h val="0.6272700021024503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CE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Buildings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3</c:v>
                </c:pt>
                <c:pt idx="1">
                  <c:v>7</c:v>
                </c:pt>
                <c:pt idx="2">
                  <c:v>12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FF3EF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3</c:v>
                </c:pt>
                <c:pt idx="1">
                  <c:v>8</c:v>
                </c:pt>
                <c:pt idx="2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4444968"/>
        <c:axId val="324445360"/>
        <c:axId val="0"/>
      </c:bar3DChart>
      <c:catAx>
        <c:axId val="324444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24445360"/>
        <c:crosses val="autoZero"/>
        <c:auto val="1"/>
        <c:lblAlgn val="ctr"/>
        <c:lblOffset val="100"/>
        <c:noMultiLvlLbl val="0"/>
      </c:catAx>
      <c:valAx>
        <c:axId val="324445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24444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Value of OSVC per contract</a:t>
            </a:r>
            <a:r>
              <a:rPr lang="en-GB" baseline="0"/>
              <a:t> (KCHF)</a:t>
            </a:r>
            <a:endParaRPr lang="en-GB"/>
          </a:p>
        </c:rich>
      </c:tx>
      <c:layout>
        <c:manualLayout>
          <c:xMode val="edge"/>
          <c:yMode val="edge"/>
          <c:x val="0.18354155730533686"/>
          <c:y val="1.85824561129696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5.1369132272538254E-2"/>
          <c:y val="0.13347726403954874"/>
          <c:w val="0.64298038964641613"/>
          <c:h val="0.69711786269985399"/>
        </c:manualLayout>
      </c:layout>
      <c:lineChart>
        <c:grouping val="standard"/>
        <c:varyColors val="0"/>
        <c:ser>
          <c:idx val="0"/>
          <c:order val="0"/>
          <c:tx>
            <c:strRef>
              <c:f>Sheet5!$B$3</c:f>
              <c:strCache>
                <c:ptCount val="1"/>
                <c:pt idx="0">
                  <c:v>Boma-BAC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Sheet5!$A$4:$A$6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Sheet5!$B$4:$B$6</c:f>
              <c:numCache>
                <c:formatCode>General</c:formatCode>
                <c:ptCount val="3"/>
                <c:pt idx="0">
                  <c:v>240</c:v>
                </c:pt>
                <c:pt idx="1">
                  <c:v>40</c:v>
                </c:pt>
                <c:pt idx="2">
                  <c:v>15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Sheet5!$C$3</c:f>
              <c:strCache>
                <c:ptCount val="1"/>
                <c:pt idx="0">
                  <c:v>GEOS (Architecture)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Sheet5!$A$4:$A$6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Sheet5!$C$4:$C$6</c:f>
              <c:numCache>
                <c:formatCode>General</c:formatCode>
                <c:ptCount val="3"/>
                <c:pt idx="0">
                  <c:v>165</c:v>
                </c:pt>
                <c:pt idx="1">
                  <c:v>120</c:v>
                </c:pt>
                <c:pt idx="2">
                  <c:v>430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Sheet5!$D$3</c:f>
              <c:strCache>
                <c:ptCount val="1"/>
                <c:pt idx="0">
                  <c:v>GEOS (engineering)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Sheet5!$A$4:$A$6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Sheet5!$D$4:$D$6</c:f>
              <c:numCache>
                <c:formatCode>General</c:formatCode>
                <c:ptCount val="3"/>
                <c:pt idx="0">
                  <c:v>0</c:v>
                </c:pt>
                <c:pt idx="1">
                  <c:v>190</c:v>
                </c:pt>
                <c:pt idx="2">
                  <c:v>105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Sheet5!$E$3</c:f>
              <c:strCache>
                <c:ptCount val="1"/>
                <c:pt idx="0">
                  <c:v>Atkins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Sheet5!$A$4:$A$6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Sheet5!$E$4:$E$6</c:f>
              <c:numCache>
                <c:formatCode>General</c:formatCode>
                <c:ptCount val="3"/>
                <c:pt idx="0">
                  <c:v>95</c:v>
                </c:pt>
                <c:pt idx="1">
                  <c:v>65</c:v>
                </c:pt>
                <c:pt idx="2">
                  <c:v>175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6781440"/>
        <c:axId val="276781832"/>
      </c:lineChart>
      <c:catAx>
        <c:axId val="276781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6781832"/>
        <c:crosses val="autoZero"/>
        <c:auto val="1"/>
        <c:lblAlgn val="ctr"/>
        <c:lblOffset val="100"/>
        <c:noMultiLvlLbl val="0"/>
      </c:catAx>
      <c:valAx>
        <c:axId val="276781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6781440"/>
        <c:crossesAt val="1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655741203081313"/>
          <c:y val="0.38218751288084746"/>
          <c:w val="0.27718242536756077"/>
          <c:h val="0.38407595712537118"/>
        </c:manualLayout>
      </c:layout>
      <c:overlay val="0"/>
      <c:spPr>
        <a:noFill/>
        <a:ln w="0">
          <a:solidFill>
            <a:schemeClr val="accent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Sheet1!$A$2:$A$9</c:f>
              <c:strCache>
                <c:ptCount val="8"/>
                <c:pt idx="0">
                  <c:v>Topographical survey (estimated)</c:v>
                </c:pt>
                <c:pt idx="1">
                  <c:v>Floor maps </c:v>
                </c:pt>
                <c:pt idx="2">
                  <c:v>GIS Portals</c:v>
                </c:pt>
                <c:pt idx="3">
                  <c:v>Archived plans</c:v>
                </c:pt>
                <c:pt idx="4">
                  <c:v>Baraque rental</c:v>
                </c:pt>
                <c:pt idx="5">
                  <c:v>Patrimony data</c:v>
                </c:pt>
                <c:pt idx="6">
                  <c:v>DICT</c:v>
                </c:pt>
                <c:pt idx="7">
                  <c:v>Site and General Maps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150</c:v>
                </c:pt>
                <c:pt idx="1">
                  <c:v>176</c:v>
                </c:pt>
                <c:pt idx="2">
                  <c:v>135</c:v>
                </c:pt>
                <c:pt idx="3">
                  <c:v>140</c:v>
                </c:pt>
                <c:pt idx="4">
                  <c:v>25</c:v>
                </c:pt>
                <c:pt idx="5">
                  <c:v>30</c:v>
                </c:pt>
                <c:pt idx="6">
                  <c:v>250</c:v>
                </c:pt>
                <c:pt idx="7">
                  <c:v>49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MS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2015</a:t>
            </a: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MS 2015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dk1">
                      <a:tint val="75000"/>
                      <a:shade val="51000"/>
                      <a:satMod val="130000"/>
                    </a:schemeClr>
                  </a:gs>
                  <a:gs pos="80000">
                    <a:schemeClr val="dk1">
                      <a:tint val="75000"/>
                      <a:shade val="93000"/>
                      <a:satMod val="130000"/>
                    </a:schemeClr>
                  </a:gs>
                  <a:gs pos="100000">
                    <a:schemeClr val="dk1">
                      <a:tint val="75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dk1">
                      <a:tint val="98500"/>
                      <a:shade val="51000"/>
                      <a:satMod val="130000"/>
                    </a:schemeClr>
                  </a:gs>
                  <a:gs pos="80000">
                    <a:schemeClr val="dk1">
                      <a:tint val="98500"/>
                      <a:shade val="93000"/>
                      <a:satMod val="130000"/>
                    </a:schemeClr>
                  </a:gs>
                  <a:gs pos="100000">
                    <a:schemeClr val="dk1">
                      <a:tint val="985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Sheet1!$A$2:$A$3</c:f>
              <c:strCache>
                <c:ptCount val="2"/>
                <c:pt idx="0">
                  <c:v>Others SMB-SE</c:v>
                </c:pt>
                <c:pt idx="1">
                  <c:v>Processes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tx2">
            <a:lumMod val="60000"/>
            <a:lumOff val="4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MS 2016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MS 2016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dk1">
                      <a:tint val="75000"/>
                      <a:shade val="51000"/>
                      <a:satMod val="130000"/>
                    </a:schemeClr>
                  </a:gs>
                  <a:gs pos="80000">
                    <a:schemeClr val="dk1">
                      <a:tint val="75000"/>
                      <a:shade val="93000"/>
                      <a:satMod val="130000"/>
                    </a:schemeClr>
                  </a:gs>
                  <a:gs pos="100000">
                    <a:schemeClr val="dk1">
                      <a:tint val="75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dk1">
                      <a:tint val="98500"/>
                      <a:shade val="51000"/>
                      <a:satMod val="130000"/>
                    </a:schemeClr>
                  </a:gs>
                  <a:gs pos="80000">
                    <a:schemeClr val="dk1">
                      <a:tint val="98500"/>
                      <a:shade val="93000"/>
                      <a:satMod val="130000"/>
                    </a:schemeClr>
                  </a:gs>
                  <a:gs pos="100000">
                    <a:schemeClr val="dk1">
                      <a:tint val="985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Sheet1!$A$2:$A$3</c:f>
              <c:strCache>
                <c:ptCount val="2"/>
                <c:pt idx="0">
                  <c:v>Others SMB-SE</c:v>
                </c:pt>
                <c:pt idx="1">
                  <c:v>Processes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tx2">
            <a:lumMod val="60000"/>
            <a:lumOff val="4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2015</a:t>
            </a: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 2015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Sheet1!$A$2:$A$3</c:f>
              <c:strCache>
                <c:ptCount val="2"/>
                <c:pt idx="0">
                  <c:v>Others SMB-SE</c:v>
                </c:pt>
                <c:pt idx="1">
                  <c:v>Processes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11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tx2">
            <a:lumMod val="60000"/>
            <a:lumOff val="4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 2016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 2016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dk1">
                      <a:tint val="75000"/>
                      <a:shade val="51000"/>
                      <a:satMod val="130000"/>
                    </a:schemeClr>
                  </a:gs>
                  <a:gs pos="80000">
                    <a:schemeClr val="dk1">
                      <a:tint val="75000"/>
                      <a:shade val="93000"/>
                      <a:satMod val="130000"/>
                    </a:schemeClr>
                  </a:gs>
                  <a:gs pos="100000">
                    <a:schemeClr val="dk1">
                      <a:tint val="75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dk1">
                      <a:tint val="98500"/>
                      <a:shade val="51000"/>
                      <a:satMod val="130000"/>
                    </a:schemeClr>
                  </a:gs>
                  <a:gs pos="80000">
                    <a:schemeClr val="dk1">
                      <a:tint val="98500"/>
                      <a:shade val="93000"/>
                      <a:satMod val="130000"/>
                    </a:schemeClr>
                  </a:gs>
                  <a:gs pos="100000">
                    <a:schemeClr val="dk1">
                      <a:tint val="985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Sheet1!$A$2:$A$3</c:f>
              <c:strCache>
                <c:ptCount val="2"/>
                <c:pt idx="0">
                  <c:v>Others SMB-SE</c:v>
                </c:pt>
                <c:pt idx="1">
                  <c:v>Processes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tx2">
            <a:lumMod val="60000"/>
            <a:lumOff val="4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IT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2015</a:t>
            </a: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IT 2015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dk1">
                      <a:tint val="75000"/>
                      <a:shade val="51000"/>
                      <a:satMod val="130000"/>
                    </a:schemeClr>
                  </a:gs>
                  <a:gs pos="80000">
                    <a:schemeClr val="dk1">
                      <a:tint val="75000"/>
                      <a:shade val="93000"/>
                      <a:satMod val="130000"/>
                    </a:schemeClr>
                  </a:gs>
                  <a:gs pos="100000">
                    <a:schemeClr val="dk1">
                      <a:tint val="75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dk1">
                      <a:tint val="98500"/>
                      <a:shade val="51000"/>
                      <a:satMod val="130000"/>
                    </a:schemeClr>
                  </a:gs>
                  <a:gs pos="80000">
                    <a:schemeClr val="dk1">
                      <a:tint val="98500"/>
                      <a:shade val="93000"/>
                      <a:satMod val="130000"/>
                    </a:schemeClr>
                  </a:gs>
                  <a:gs pos="100000">
                    <a:schemeClr val="dk1">
                      <a:tint val="985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Sheet1!$A$2:$A$3</c:f>
              <c:strCache>
                <c:ptCount val="2"/>
                <c:pt idx="0">
                  <c:v>Others SMB-SE</c:v>
                </c:pt>
                <c:pt idx="1">
                  <c:v>Processes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tx2">
            <a:lumMod val="60000"/>
            <a:lumOff val="4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0.30489</cdr:x>
      <cdr:y>0.35274</cdr:y>
    </cdr:from>
    <cdr:to>
      <cdr:x>0.56025</cdr:x>
      <cdr:y>0.50703</cdr:y>
    </cdr:to>
    <cdr:sp macro="" textlink="">
      <cdr:nvSpPr>
        <cdr:cNvPr id="2" name="Content Placeholder 5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725613" y="765254"/>
          <a:ext cx="607763" cy="3347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>
          <a:normAutofit/>
        </a:bodyPr>
        <a:lstStyle xmlns:a="http://schemas.openxmlformats.org/drawingml/2006/main">
          <a:defPPr>
            <a:defRPr lang="en-US"/>
          </a:defPPr>
          <a:lvl1pPr marL="0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78736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57472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436206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914941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393675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872411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351146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829881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>
            <a:spcBef>
              <a:spcPts val="0"/>
            </a:spcBef>
            <a:buClrTx/>
            <a:buSzTx/>
            <a:buNone/>
            <a:defRPr/>
          </a:pPr>
          <a:r>
            <a:rPr lang="en-US" sz="1400" dirty="0" smtClean="0">
              <a:solidFill>
                <a:srgbClr val="0055A0"/>
              </a:solidFill>
            </a:rPr>
            <a:t>27%</a:t>
          </a:r>
          <a:endParaRPr lang="en-US" sz="1400" dirty="0">
            <a:solidFill>
              <a:srgbClr val="0055A0"/>
            </a:solidFill>
          </a:endParaRPr>
        </a:p>
        <a:p xmlns:a="http://schemas.openxmlformats.org/drawingml/2006/main">
          <a:pPr marL="0" indent="0">
            <a:spcBef>
              <a:spcPts val="0"/>
            </a:spcBef>
            <a:buClrTx/>
            <a:buSzTx/>
            <a:buNone/>
            <a:defRPr/>
          </a:pPr>
          <a:endParaRPr lang="en-US" sz="1800" dirty="0">
            <a:solidFill>
              <a:srgbClr val="0055A0"/>
            </a:solidFill>
          </a:endParaRPr>
        </a:p>
      </cdr:txBody>
    </cdr:sp>
  </cdr:relSizeAnchor>
  <cdr:relSizeAnchor xmlns:cdr="http://schemas.openxmlformats.org/drawingml/2006/chartDrawing">
    <cdr:from>
      <cdr:x>0.49303</cdr:x>
      <cdr:y>0.51756</cdr:y>
    </cdr:from>
    <cdr:to>
      <cdr:x>0.7484</cdr:x>
      <cdr:y>0.67185</cdr:y>
    </cdr:to>
    <cdr:sp macro="" textlink="">
      <cdr:nvSpPr>
        <cdr:cNvPr id="3" name="Content Placeholder 5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173388" y="1122817"/>
          <a:ext cx="607763" cy="3347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>
          <a:normAutofit/>
        </a:bodyPr>
        <a:lstStyle xmlns:a="http://schemas.openxmlformats.org/drawingml/2006/main">
          <a:defPPr>
            <a:defRPr lang="en-US"/>
          </a:defPPr>
          <a:lvl1pPr marL="0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78736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57472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436206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914941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393675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872411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351146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829881" algn="l" defTabSz="957472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>
            <a:spcBef>
              <a:spcPts val="0"/>
            </a:spcBef>
            <a:buClrTx/>
            <a:buSzTx/>
            <a:buNone/>
            <a:defRPr/>
          </a:pPr>
          <a:r>
            <a:rPr lang="en-US" sz="1400" dirty="0" smtClean="0">
              <a:solidFill>
                <a:srgbClr val="0055A0"/>
              </a:solidFill>
            </a:rPr>
            <a:t>73%</a:t>
          </a:r>
          <a:endParaRPr lang="en-US" sz="1400" dirty="0">
            <a:solidFill>
              <a:srgbClr val="0055A0"/>
            </a:solidFill>
          </a:endParaRPr>
        </a:p>
        <a:p xmlns:a="http://schemas.openxmlformats.org/drawingml/2006/main">
          <a:pPr marL="0" indent="0">
            <a:spcBef>
              <a:spcPts val="0"/>
            </a:spcBef>
            <a:buClrTx/>
            <a:buSzTx/>
            <a:buNone/>
            <a:defRPr/>
          </a:pPr>
          <a:endParaRPr lang="en-US" sz="1800" dirty="0">
            <a:solidFill>
              <a:srgbClr val="0055A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A7E07-C38B-4762-9B27-A6B114C038BF}" type="datetimeFigureOut">
              <a:rPr lang="en-US" smtClean="0"/>
              <a:pPr/>
              <a:t>1/20/2017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C5582-A90A-4655-93D8-A2A1991EAA8E}" type="datetimeFigureOut">
              <a:rPr lang="en-US" smtClean="0"/>
              <a:pPr/>
              <a:t>1/20/2017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2" y="4723021"/>
            <a:ext cx="5448939" cy="4473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526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9187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2072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821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241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6848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35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7834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1238" y="725488"/>
            <a:ext cx="4832350" cy="3624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36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42110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47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0415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914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20/01/16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 SMB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20/01/16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 SMB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628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20/01/16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 SMB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20/01/16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 SMB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20/01/16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Ll. Miralles SMB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057400"/>
            <a:ext cx="2523429" cy="249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1610"/>
            <a:ext cx="7391400" cy="66278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477" y="6400801"/>
            <a:ext cx="21336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76200" y="68592"/>
            <a:ext cx="68580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235569" y="64008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Ll. Miralles SMB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492369" y="640080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20/01/16</a:t>
            </a:r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315077" y="51492"/>
            <a:ext cx="720000" cy="720000"/>
            <a:chOff x="5029200" y="2743200"/>
            <a:chExt cx="762000" cy="762000"/>
          </a:xfrm>
        </p:grpSpPr>
        <p:sp>
          <p:nvSpPr>
            <p:cNvPr id="16" name="Oval 15"/>
            <p:cNvSpPr/>
            <p:nvPr/>
          </p:nvSpPr>
          <p:spPr>
            <a:xfrm>
              <a:off x="5029200" y="2743200"/>
              <a:ext cx="762000" cy="762000"/>
            </a:xfrm>
            <a:prstGeom prst="ellipse">
              <a:avLst/>
            </a:prstGeom>
            <a:solidFill>
              <a:srgbClr val="B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754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2931974"/>
              <a:ext cx="762000" cy="376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a-ES" sz="1846" dirty="0" smtClean="0">
                  <a:solidFill>
                    <a:schemeClr val="bg1"/>
                  </a:solidFill>
                  <a:latin typeface="DIN Alternate Bold"/>
                  <a:cs typeface="DIN Alternate Bold"/>
                </a:rPr>
                <a:t>SMB</a:t>
              </a:r>
              <a:endParaRPr lang="ca-ES" sz="1846" dirty="0">
                <a:solidFill>
                  <a:schemeClr val="bg1"/>
                </a:solidFill>
                <a:latin typeface="DIN Alternate Bold"/>
                <a:cs typeface="DIN Alternate Bold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7" r:id="rId5"/>
    <p:sldLayoutId id="2147483683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883842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41" indent="-331441" algn="l" defTabSz="883842" rtl="0" eaLnBrk="1" latinLnBrk="0" hangingPunct="1">
        <a:spcBef>
          <a:spcPct val="20000"/>
        </a:spcBef>
        <a:buFont typeface="Arial" pitchFamily="34" charset="0"/>
        <a:buChar char="•"/>
        <a:defRPr sz="3139" kern="1200">
          <a:solidFill>
            <a:schemeClr val="tx1"/>
          </a:solidFill>
          <a:latin typeface="+mn-lt"/>
          <a:ea typeface="+mn-ea"/>
          <a:cs typeface="+mn-cs"/>
        </a:defRPr>
      </a:lvl1pPr>
      <a:lvl2pPr marL="718121" indent="-276200" algn="l" defTabSz="883842" rtl="0" eaLnBrk="1" latinLnBrk="0" hangingPunct="1">
        <a:spcBef>
          <a:spcPct val="20000"/>
        </a:spcBef>
        <a:buFont typeface="Arial" pitchFamily="34" charset="0"/>
        <a:buChar char="–"/>
        <a:defRPr sz="2677" kern="1200">
          <a:solidFill>
            <a:schemeClr val="tx1"/>
          </a:solidFill>
          <a:latin typeface="+mn-lt"/>
          <a:ea typeface="+mn-ea"/>
          <a:cs typeface="+mn-cs"/>
        </a:defRPr>
      </a:lvl2pPr>
      <a:lvl3pPr marL="1104801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546720" indent="-220961" algn="l" defTabSz="883842" rtl="0" eaLnBrk="1" latinLnBrk="0" hangingPunct="1">
        <a:spcBef>
          <a:spcPct val="20000"/>
        </a:spcBef>
        <a:buFont typeface="Arial" pitchFamily="34" charset="0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4pPr>
      <a:lvl5pPr marL="1988641" indent="-220961" algn="l" defTabSz="883842" rtl="0" eaLnBrk="1" latinLnBrk="0" hangingPunct="1">
        <a:spcBef>
          <a:spcPct val="20000"/>
        </a:spcBef>
        <a:buFont typeface="Arial" pitchFamily="34" charset="0"/>
        <a:buChar char="»"/>
        <a:defRPr sz="1939" kern="1200">
          <a:solidFill>
            <a:schemeClr val="tx1"/>
          </a:solidFill>
          <a:latin typeface="+mn-lt"/>
          <a:ea typeface="+mn-ea"/>
          <a:cs typeface="+mn-cs"/>
        </a:defRPr>
      </a:lvl5pPr>
      <a:lvl6pPr marL="2430562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6pPr>
      <a:lvl7pPr marL="287248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7pPr>
      <a:lvl8pPr marL="331440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8pPr>
      <a:lvl9pPr marL="3756324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192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8384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2576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6768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960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5152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9344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3536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hyperlink" Target="http://www.google.com/url?sa=i&amp;rct=j&amp;q=&amp;esrc=s&amp;source=images&amp;cd=&amp;cad=rja&amp;uact=8&amp;ved=0ahUKEwjV4eCx-N7KAhXD2RoKHXNUAj4QjRwIBw&amp;url=http://www.clipartbest.com/picture-of-people-working-together&amp;bvm=bv.113370389,d.d2s&amp;psig=AFQjCNG8fEXlehDyfBnPP5Vtas8BQj8QoQ&amp;ust=1454703808661802" TargetMode="Externa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3.png"/><Relationship Id="rId2" Type="http://schemas.openxmlformats.org/officeDocument/2006/relationships/hyperlink" Target="http://www.google.com/url?sa=i&amp;rct=j&amp;q=&amp;esrc=s&amp;source=images&amp;cd=&amp;cad=rja&amp;uact=8&amp;ved=0ahUKEwia1Mfclt_KAhUJOxoKHVgWCWwQjRwIBw&amp;url=http://worldartsme.com/stacks/&amp;psig=AFQjCNE9ut4c91dPQcjCpPvB413NLIECDQ&amp;ust=1454710005045076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emf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jpeg"/><Relationship Id="rId5" Type="http://schemas.openxmlformats.org/officeDocument/2006/relationships/hyperlink" Target="http://www.google.com/url?sa=i&amp;rct=j&amp;q=&amp;esrc=s&amp;source=images&amp;cd=&amp;cad=rja&amp;uact=8&amp;ved=0ahUKEwjVo_-0-t7KAhWBvxoKHcW3A_QQjRwIBw&amp;url=http://www.fotosearch.com/CSP219/k2195829/&amp;bvm=bv.113370389,d.d2s&amp;psig=AFQjCNFKWrFaxifhTw8nvpNiTesn1eA4hA&amp;ust=1454704370832182" TargetMode="External"/><Relationship Id="rId4" Type="http://schemas.openxmlformats.org/officeDocument/2006/relationships/image" Target="../media/image7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7.png"/><Relationship Id="rId4" Type="http://schemas.openxmlformats.org/officeDocument/2006/relationships/chart" Target="../charts/chart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ahUKEwjXl4bzot_KAhWLOxoKHbpkCGYQjRwIBw&amp;url=http://organicmountainrecords.com/manufacturing-engineer-clipart&amp;psig=AFQjCNEVtv60Rze2EjQElADLI94A5k89MQ&amp;ust=1454714433663829" TargetMode="Externa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3.xml"/><Relationship Id="rId4" Type="http://schemas.openxmlformats.org/officeDocument/2006/relationships/image" Target="../media/image7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hyperlink" Target="http://www.gograph.com/illustration/3d-human-characters-making-graph-of-growth-gg62935651.html" TargetMode="Externa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jpeg"/><Relationship Id="rId9" Type="http://schemas.openxmlformats.org/officeDocument/2006/relationships/image" Target="../media/image94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jpeg"/><Relationship Id="rId13" Type="http://schemas.openxmlformats.org/officeDocument/2006/relationships/image" Target="../media/image103.png"/><Relationship Id="rId3" Type="http://schemas.openxmlformats.org/officeDocument/2006/relationships/image" Target="../media/image91.png"/><Relationship Id="rId7" Type="http://schemas.openxmlformats.org/officeDocument/2006/relationships/image" Target="../media/image97.png"/><Relationship Id="rId12" Type="http://schemas.openxmlformats.org/officeDocument/2006/relationships/image" Target="../media/image102.pn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png"/><Relationship Id="rId11" Type="http://schemas.openxmlformats.org/officeDocument/2006/relationships/image" Target="../media/image101.png"/><Relationship Id="rId5" Type="http://schemas.openxmlformats.org/officeDocument/2006/relationships/image" Target="../media/image94.png"/><Relationship Id="rId10" Type="http://schemas.openxmlformats.org/officeDocument/2006/relationships/image" Target="../media/image100.png"/><Relationship Id="rId4" Type="http://schemas.openxmlformats.org/officeDocument/2006/relationships/image" Target="../media/image95.png"/><Relationship Id="rId9" Type="http://schemas.openxmlformats.org/officeDocument/2006/relationships/image" Target="../media/image9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jpeg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1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9"/>
            <a:ext cx="9144000" cy="1470025"/>
          </a:xfrm>
        </p:spPr>
        <p:txBody>
          <a:bodyPr/>
          <a:lstStyle/>
          <a:p>
            <a:r>
              <a:rPr lang="fr-CH" dirty="0" smtClean="0"/>
              <a:t>SMB-SE-DOP Section</a:t>
            </a:r>
            <a:endParaRPr lang="fr-CH" dirty="0"/>
          </a:p>
        </p:txBody>
      </p:sp>
      <p:sp>
        <p:nvSpPr>
          <p:cNvPr id="15" name="Subtitle 7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M. Poehler</a:t>
            </a:r>
          </a:p>
          <a:p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77847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1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1800" dirty="0" smtClean="0">
                <a:solidFill>
                  <a:schemeClr val="bg1">
                    <a:lumMod val="50000"/>
                  </a:schemeClr>
                </a:solidFill>
              </a:rPr>
              <a:t> group meeting/20170120</a:t>
            </a:r>
            <a:endParaRPr lang="fr-CH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24199" t="13043" r="4363" b="6523"/>
          <a:stretch/>
        </p:blipFill>
        <p:spPr>
          <a:xfrm>
            <a:off x="2146158" y="1943479"/>
            <a:ext cx="2121041" cy="134332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48998" t="14577" r="26183" b="7106"/>
          <a:stretch/>
        </p:blipFill>
        <p:spPr>
          <a:xfrm>
            <a:off x="6332067" y="1447800"/>
            <a:ext cx="2615941" cy="464305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l="4756" t="17647" r="2375" b="8975"/>
          <a:stretch/>
        </p:blipFill>
        <p:spPr>
          <a:xfrm>
            <a:off x="333088" y="3738194"/>
            <a:ext cx="5791200" cy="25738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87403" y="1271464"/>
            <a:ext cx="2510660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sz="1800" dirty="0">
                <a:latin typeface="+mj-lt"/>
                <a:ea typeface="+mj-ea"/>
                <a:cs typeface="+mj-cs"/>
              </a:rPr>
              <a:t>Feasibility studies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sz="1800" dirty="0">
                <a:latin typeface="+mj-lt"/>
                <a:ea typeface="+mj-ea"/>
                <a:cs typeface="+mj-cs"/>
              </a:rPr>
              <a:t>Preliminary designs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sz="1800" dirty="0">
                <a:latin typeface="+mj-lt"/>
                <a:ea typeface="+mj-ea"/>
                <a:cs typeface="+mj-cs"/>
              </a:rPr>
              <a:t>Construction designs</a:t>
            </a:r>
          </a:p>
          <a:p>
            <a:pPr algn="ctr">
              <a:lnSpc>
                <a:spcPct val="170000"/>
              </a:lnSpc>
              <a:spcBef>
                <a:spcPct val="0"/>
              </a:spcBef>
            </a:pPr>
            <a:r>
              <a:rPr lang="en-US" sz="1800" dirty="0">
                <a:latin typeface="+mj-lt"/>
                <a:ea typeface="+mj-ea"/>
                <a:cs typeface="+mj-cs"/>
              </a:rPr>
              <a:t>Tender designs</a:t>
            </a:r>
          </a:p>
          <a:p>
            <a:pPr algn="r">
              <a:lnSpc>
                <a:spcPct val="170000"/>
              </a:lnSpc>
              <a:spcBef>
                <a:spcPct val="0"/>
              </a:spcBef>
            </a:pPr>
            <a:r>
              <a:rPr lang="fr-CH" sz="1800" dirty="0">
                <a:latin typeface="+mj-lt"/>
                <a:ea typeface="+mj-ea"/>
                <a:cs typeface="+mj-cs"/>
              </a:rPr>
              <a:t>Coordination </a:t>
            </a:r>
            <a:r>
              <a:rPr lang="fr-CH" sz="1800" dirty="0" smtClean="0">
                <a:latin typeface="+mj-lt"/>
                <a:ea typeface="+mj-ea"/>
                <a:cs typeface="+mj-cs"/>
              </a:rPr>
              <a:t>designs</a:t>
            </a:r>
            <a:endParaRPr lang="fr-CH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5918634"/>
            <a:ext cx="1957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New MEQ59 sub-station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38" y="4100960"/>
            <a:ext cx="2184259" cy="118693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32278" t="12870" r="30813" b="6697"/>
          <a:stretch/>
        </p:blipFill>
        <p:spPr>
          <a:xfrm>
            <a:off x="406538" y="1465717"/>
            <a:ext cx="2171700" cy="26620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67551" y="5923891"/>
            <a:ext cx="2688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Refurbishment of building 232.</a:t>
            </a:r>
          </a:p>
          <a:p>
            <a:pPr algn="ctr"/>
            <a:r>
              <a:rPr lang="en-US" sz="1400" dirty="0" smtClean="0"/>
              <a:t>New ME91 sub-station f</a:t>
            </a:r>
            <a:r>
              <a:rPr lang="fr-CH" sz="1400" dirty="0" smtClean="0"/>
              <a:t>alse </a:t>
            </a:r>
            <a:r>
              <a:rPr lang="fr-CH" sz="1400" dirty="0" err="1" smtClean="0"/>
              <a:t>floor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69223" y="1285209"/>
            <a:ext cx="2493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Basement for modular building.</a:t>
            </a:r>
          </a:p>
          <a:p>
            <a:pPr algn="ctr"/>
            <a:r>
              <a:rPr lang="fr-CH" sz="1400" dirty="0" smtClean="0"/>
              <a:t>Training center-</a:t>
            </a:r>
            <a:r>
              <a:rPr lang="fr-CH" sz="1400" dirty="0" err="1" smtClean="0"/>
              <a:t>bld</a:t>
            </a:r>
            <a:r>
              <a:rPr lang="fr-CH" sz="1400" dirty="0" smtClean="0"/>
              <a:t> 693</a:t>
            </a:r>
            <a:endParaRPr lang="en-US" sz="1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9942" y="8978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2D </a:t>
            </a:r>
            <a:r>
              <a:rPr lang="en-US" sz="2400" dirty="0">
                <a:solidFill>
                  <a:schemeClr val="tx1"/>
                </a:solidFill>
              </a:rPr>
              <a:t>Drawings – Studies and Projects </a:t>
            </a:r>
            <a:r>
              <a:rPr lang="en-US" sz="1600" dirty="0" smtClean="0">
                <a:solidFill>
                  <a:schemeClr val="tx1"/>
                </a:solidFill>
              </a:rPr>
              <a:t>(~200 </a:t>
            </a:r>
            <a:r>
              <a:rPr lang="en-US" sz="1600" dirty="0">
                <a:solidFill>
                  <a:schemeClr val="tx1"/>
                </a:solidFill>
              </a:rPr>
              <a:t>requests/year)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20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48000" t="17407" r="793" b="10000"/>
          <a:stretch/>
        </p:blipFill>
        <p:spPr>
          <a:xfrm>
            <a:off x="2963492" y="3733800"/>
            <a:ext cx="6074408" cy="2583361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1143" y="1454765"/>
            <a:ext cx="899675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Working group for the prevention of liquid and chemical pollution </a:t>
            </a:r>
            <a:r>
              <a:rPr lang="en-US" dirty="0" smtClean="0"/>
              <a:t>in collaboration with all the departments</a:t>
            </a: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dirty="0" smtClean="0"/>
              <a:t>Liquid </a:t>
            </a:r>
            <a:r>
              <a:rPr lang="en-US" dirty="0"/>
              <a:t>products in the central store </a:t>
            </a:r>
            <a:r>
              <a:rPr lang="en-US" dirty="0" smtClean="0"/>
              <a:t> and waste disposal management</a:t>
            </a: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dirty="0"/>
              <a:t>Petrol </a:t>
            </a:r>
            <a:r>
              <a:rPr lang="en-US" dirty="0" smtClean="0"/>
              <a:t>stations</a:t>
            </a: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dirty="0"/>
              <a:t>Sewage Network (included oil separators and retention basins)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Hydraulic </a:t>
            </a:r>
            <a:r>
              <a:rPr lang="en-US" dirty="0" smtClean="0"/>
              <a:t>studies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9144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Verdana" pitchFamily="34" charset="0"/>
                <a:ea typeface="+mj-ea"/>
                <a:cs typeface="+mj-cs"/>
              </a:rPr>
              <a:t>PoliChem Working Group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76351" y="5954824"/>
            <a:ext cx="618725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Study for the risk mitigation in the Prévessin site and BA-2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261435" y="3593812"/>
          <a:ext cx="2481765" cy="2432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Acrobat Document" r:id="rId4" imgW="17116357" imgH="16773525" progId="AcroExch.Document.DC">
                  <p:embed/>
                </p:oleObj>
              </mc:Choice>
              <mc:Fallback>
                <p:oleObj name="Acrobat Document" r:id="rId4" imgW="17116357" imgH="1677352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1435" y="3593812"/>
                        <a:ext cx="2481765" cy="24323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1143" y="5715000"/>
            <a:ext cx="234089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Network modification</a:t>
            </a:r>
          </a:p>
          <a:p>
            <a:r>
              <a:rPr lang="fr-CH" dirty="0" smtClean="0"/>
              <a:t>at Point LHC-7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26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9942" y="762000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>
                <a:solidFill>
                  <a:schemeClr val="tx1"/>
                </a:solidFill>
              </a:rPr>
              <a:t>HL-LHC </a:t>
            </a:r>
            <a:r>
              <a:rPr lang="en-GB" sz="2400" dirty="0">
                <a:solidFill>
                  <a:schemeClr val="tx1"/>
                </a:solidFill>
              </a:rPr>
              <a:t>project in point LHC-1 and LHC-5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3" t="3294" r="4243"/>
          <a:stretch/>
        </p:blipFill>
        <p:spPr>
          <a:xfrm>
            <a:off x="101119" y="3403092"/>
            <a:ext cx="4800600" cy="299770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74344"/>
            <a:ext cx="292221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/>
              <a:t>3D model </a:t>
            </a:r>
            <a:endParaRPr lang="fr-CH" dirty="0" smtClean="0"/>
          </a:p>
          <a:p>
            <a:pPr algn="ctr"/>
            <a:r>
              <a:rPr lang="fr-CH" dirty="0" smtClean="0"/>
              <a:t>Underground infrastructure</a:t>
            </a:r>
            <a:endParaRPr lang="fr-CH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06"/>
          <a:stretch/>
        </p:blipFill>
        <p:spPr>
          <a:xfrm>
            <a:off x="101119" y="1284200"/>
            <a:ext cx="5357897" cy="2144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1119" y="1352292"/>
            <a:ext cx="194886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3D model </a:t>
            </a:r>
            <a:r>
              <a:rPr lang="fr-CH" dirty="0" smtClean="0">
                <a:solidFill>
                  <a:schemeClr val="bg1"/>
                </a:solidFill>
              </a:rPr>
              <a:t>Point 1.</a:t>
            </a:r>
          </a:p>
          <a:p>
            <a:pPr algn="ctr"/>
            <a:r>
              <a:rPr lang="fr-CH" dirty="0" smtClean="0">
                <a:solidFill>
                  <a:schemeClr val="bg1"/>
                </a:solidFill>
              </a:rPr>
              <a:t>Surface buildings</a:t>
            </a:r>
            <a:endParaRPr lang="fr-CH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t="4805" r="5833" b="23979"/>
          <a:stretch/>
        </p:blipFill>
        <p:spPr>
          <a:xfrm>
            <a:off x="3968658" y="3657600"/>
            <a:ext cx="5077557" cy="2667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016666" y="5647492"/>
            <a:ext cx="194886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3D model </a:t>
            </a:r>
            <a:r>
              <a:rPr lang="fr-CH" dirty="0" smtClean="0">
                <a:solidFill>
                  <a:schemeClr val="bg1"/>
                </a:solidFill>
              </a:rPr>
              <a:t>Point 5.</a:t>
            </a:r>
          </a:p>
          <a:p>
            <a:pPr algn="ctr"/>
            <a:r>
              <a:rPr lang="fr-CH" dirty="0" smtClean="0">
                <a:solidFill>
                  <a:schemeClr val="bg1"/>
                </a:solidFill>
              </a:rPr>
              <a:t>Surface buildings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15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57806" y="1544085"/>
            <a:ext cx="1879858" cy="11498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Conception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Collaboration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Design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9942" y="762000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>
                <a:solidFill>
                  <a:schemeClr val="tx1"/>
                </a:solidFill>
              </a:rPr>
              <a:t>HL-LHC project. Example for point LHC-5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5418137" y="1223612"/>
          <a:ext cx="3725863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8" name="Acrobat Document" r:id="rId3" imgW="17040157" imgH="18583185" progId="AcroExch.Document.DC">
                  <p:embed/>
                </p:oleObj>
              </mc:Choice>
              <mc:Fallback>
                <p:oleObj name="Acrobat Document" r:id="rId3" imgW="17040157" imgH="1858318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18137" y="1223612"/>
                        <a:ext cx="3725863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76200" y="3352800"/>
          <a:ext cx="6096000" cy="297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9" name="Acrobat Document" r:id="rId5" imgW="29898772" imgH="14601825" progId="AcroExch.Document.DC">
                  <p:embed/>
                </p:oleObj>
              </mc:Choice>
              <mc:Fallback>
                <p:oleObj name="Acrobat Document" r:id="rId5" imgW="29898772" imgH="1460182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200" y="3352800"/>
                        <a:ext cx="6096000" cy="297656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3149342" y="1715187"/>
            <a:ext cx="1879858" cy="8076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Coordination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Integration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4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16034" r="9167" b="8651"/>
          <a:stretch/>
        </p:blipFill>
        <p:spPr>
          <a:xfrm>
            <a:off x="4347832" y="1292653"/>
            <a:ext cx="3891459" cy="22299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930897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320"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US" sz="2400" dirty="0"/>
              <a:t>3D Models – Studies and Projects (~50 requests/year)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1" r="20636"/>
          <a:stretch/>
        </p:blipFill>
        <p:spPr>
          <a:xfrm>
            <a:off x="328013" y="1685224"/>
            <a:ext cx="2811762" cy="25057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315" y="1471254"/>
            <a:ext cx="251132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ECX-5 New </a:t>
            </a:r>
            <a:r>
              <a:rPr lang="fr-CH" dirty="0" err="1" smtClean="0"/>
              <a:t>beam</a:t>
            </a:r>
            <a:r>
              <a:rPr lang="fr-CH" dirty="0" smtClean="0"/>
              <a:t> dump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4" t="8289" r="944" b="4778"/>
          <a:stretch/>
        </p:blipFill>
        <p:spPr>
          <a:xfrm>
            <a:off x="162716" y="3848210"/>
            <a:ext cx="4754301" cy="2522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t="7329" r="6354" b="2289"/>
          <a:stretch/>
        </p:blipFill>
        <p:spPr>
          <a:xfrm>
            <a:off x="5082314" y="3558246"/>
            <a:ext cx="3962400" cy="2819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25561" y="1416088"/>
            <a:ext cx="183742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Booster </a:t>
            </a:r>
            <a:r>
              <a:rPr lang="fr-CH" dirty="0" err="1" smtClean="0"/>
              <a:t>complex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001417" y="5715000"/>
            <a:ext cx="99578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BLD 107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27581" y="5968268"/>
            <a:ext cx="242463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Booster-PS </a:t>
            </a:r>
            <a:r>
              <a:rPr lang="fr-CH" dirty="0" err="1" smtClean="0"/>
              <a:t>connection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60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9942" y="1223612"/>
            <a:ext cx="5308858" cy="681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9" t="14418" r="10706"/>
          <a:stretch/>
        </p:blipFill>
        <p:spPr>
          <a:xfrm>
            <a:off x="31830" y="1438677"/>
            <a:ext cx="4086754" cy="23713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6" t="11618" r="15000" b="7188"/>
          <a:stretch/>
        </p:blipFill>
        <p:spPr>
          <a:xfrm>
            <a:off x="101358" y="4137316"/>
            <a:ext cx="2955175" cy="2057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13081" r="5833" b="7174"/>
          <a:stretch/>
        </p:blipFill>
        <p:spPr>
          <a:xfrm>
            <a:off x="4820707" y="1447800"/>
            <a:ext cx="4267200" cy="22156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t="7329" r="6354" b="2289"/>
          <a:stretch/>
        </p:blipFill>
        <p:spPr>
          <a:xfrm>
            <a:off x="5181600" y="3697749"/>
            <a:ext cx="3733800" cy="26567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872103" y="5691845"/>
            <a:ext cx="99578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BLD 107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299827" y="3078670"/>
            <a:ext cx="162743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BA3-BB3-BAF3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988586" y="3471101"/>
            <a:ext cx="189776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SM18-CLUSTER 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77874" y="5501744"/>
            <a:ext cx="115698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ISR-RWTC</a:t>
            </a:r>
          </a:p>
          <a:p>
            <a:r>
              <a:rPr lang="fr-CH" dirty="0" smtClean="0"/>
              <a:t>BLD 184</a:t>
            </a:r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52400" y="930897"/>
            <a:ext cx="9143999" cy="60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320"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3D Models – Studies and Projects </a:t>
            </a:r>
            <a:r>
              <a:rPr lang="en-US" sz="1200" dirty="0"/>
              <a:t>(~50 requests/year)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34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9942" y="1223612"/>
            <a:ext cx="5308858" cy="681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6"/>
          <a:stretch/>
        </p:blipFill>
        <p:spPr>
          <a:xfrm>
            <a:off x="1055984" y="1308458"/>
            <a:ext cx="7070170" cy="5092342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29942" y="923224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320"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US" sz="2400" dirty="0"/>
              <a:t>FCC – preliminary studies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95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Frame contracts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28600" y="15328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>
                <a:solidFill>
                  <a:schemeClr val="tx1"/>
                </a:solidFill>
              </a:rPr>
              <a:t>Civil </a:t>
            </a:r>
            <a:r>
              <a:rPr lang="en-GB" sz="2400" dirty="0">
                <a:solidFill>
                  <a:schemeClr val="tx1"/>
                </a:solidFill>
              </a:rPr>
              <a:t>Engineering and Architectural Consultancy Services 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38188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Design </a:t>
            </a:r>
            <a:r>
              <a:rPr lang="en-US" sz="2400" dirty="0">
                <a:solidFill>
                  <a:schemeClr val="tx1"/>
                </a:solidFill>
              </a:rPr>
              <a:t>services (Draftsmen)</a:t>
            </a: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228600" y="2337434"/>
          <a:ext cx="4200525" cy="133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147"/>
                <a:gridCol w="871511"/>
                <a:gridCol w="847955"/>
                <a:gridCol w="816550"/>
                <a:gridCol w="879362"/>
              </a:tblGrid>
              <a:tr h="409846"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Value in KCHF/</a:t>
                      </a:r>
                      <a:r>
                        <a:rPr lang="fr-CH" sz="9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Year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BOMA-BAC (22%)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GEOS (50%) (Architecture)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GEOS (15%) (Engineering)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ATKINS (13%)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6154"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165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6154"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09846"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GB" sz="9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430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175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6200" y="4306431"/>
            <a:ext cx="687771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buFontTx/>
              <a:buChar char="-"/>
            </a:pPr>
            <a:r>
              <a:rPr lang="en-US" sz="1400" dirty="0"/>
              <a:t>7 persons working on CERN site in the DOP section</a:t>
            </a:r>
          </a:p>
          <a:p>
            <a:pPr marL="742950" lvl="1" indent="-285750">
              <a:buFontTx/>
              <a:buChar char="-"/>
            </a:pPr>
            <a:r>
              <a:rPr lang="en-US" sz="1400" dirty="0"/>
              <a:t>2 persons collaborating in other services (HL-LHC; ALICE)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Collaborations with different projects:</a:t>
            </a:r>
          </a:p>
          <a:p>
            <a:pPr marL="1200150" lvl="2" indent="-285750">
              <a:buFontTx/>
              <a:buChar char="-"/>
            </a:pPr>
            <a:r>
              <a:rPr lang="en-US" sz="1400" dirty="0" smtClean="0"/>
              <a:t>HL-LHC (Underground and surface infrastructures</a:t>
            </a:r>
          </a:p>
          <a:p>
            <a:pPr marL="1200150" lvl="2" indent="-285750">
              <a:buFontTx/>
              <a:buChar char="-"/>
            </a:pPr>
            <a:r>
              <a:rPr lang="en-US" sz="1400" dirty="0" smtClean="0"/>
              <a:t>CATIA Integration models (Booster, LINAC, PS, SPS, LHC, LIU)</a:t>
            </a:r>
          </a:p>
          <a:p>
            <a:pPr marL="1200150" lvl="2" indent="-285750">
              <a:buFontTx/>
              <a:buChar char="-"/>
            </a:pPr>
            <a:r>
              <a:rPr lang="en-US" sz="1400" dirty="0" smtClean="0"/>
              <a:t>ISR-RWTC (radioactive waste treatment center)</a:t>
            </a:r>
          </a:p>
          <a:p>
            <a:pPr marL="1200150" lvl="2" indent="-285750">
              <a:buFontTx/>
              <a:buChar char="-"/>
            </a:pPr>
            <a:r>
              <a:rPr lang="en-US" sz="1400" dirty="0" smtClean="0"/>
              <a:t>FCC (Future Circular </a:t>
            </a:r>
            <a:r>
              <a:rPr lang="en-US" sz="1400" dirty="0" err="1" smtClean="0"/>
              <a:t>Colider</a:t>
            </a:r>
            <a:r>
              <a:rPr lang="en-US" sz="1400" dirty="0" smtClean="0"/>
              <a:t>)</a:t>
            </a:r>
          </a:p>
          <a:p>
            <a:pPr marL="1200150" lvl="2" indent="-285750">
              <a:buFontTx/>
              <a:buChar char="-"/>
            </a:pPr>
            <a:r>
              <a:rPr lang="en-US" sz="1400" dirty="0" smtClean="0"/>
              <a:t>Buildings 107, 311 (magnetic measurements), 887 (CENF), 773 (New IT Hub)</a:t>
            </a:r>
          </a:p>
          <a:p>
            <a:pPr marL="1200150" lvl="2" indent="-285750">
              <a:buFontTx/>
              <a:buChar char="-"/>
            </a:pPr>
            <a:r>
              <a:rPr lang="en-US" sz="1400" dirty="0" smtClean="0"/>
              <a:t>PoliChem working group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/>
          </p:nvPr>
        </p:nvGraphicFramePr>
        <p:xfrm>
          <a:off x="4521924" y="2057400"/>
          <a:ext cx="4572000" cy="2050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23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Internal invoicing jobs (2016)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324242"/>
              </p:ext>
            </p:extLst>
          </p:nvPr>
        </p:nvGraphicFramePr>
        <p:xfrm>
          <a:off x="1786410" y="1683727"/>
          <a:ext cx="5985990" cy="3318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0682"/>
                <a:gridCol w="2275308"/>
              </a:tblGrid>
              <a:tr h="331843"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r>
                        <a:rPr kumimoji="0" lang="fr-CH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(CHF)</a:t>
                      </a:r>
                      <a:endParaRPr kumimoji="0" lang="en-GB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l"/>
                      <a:r>
                        <a:rPr lang="fr-CH" sz="1400" dirty="0" smtClean="0"/>
                        <a:t>RWTC-ISR</a:t>
                      </a:r>
                      <a:r>
                        <a:rPr lang="fr-CH" sz="1400" baseline="0" dirty="0" smtClean="0"/>
                        <a:t> (</a:t>
                      </a:r>
                      <a:r>
                        <a:rPr lang="en-GB" sz="1400" baseline="0" noProof="0" dirty="0" smtClean="0"/>
                        <a:t>Radioactive Waste Treatment </a:t>
                      </a:r>
                      <a:r>
                        <a:rPr lang="en-GB" sz="1400" baseline="0" noProof="0" dirty="0" err="1" smtClean="0"/>
                        <a:t>Center</a:t>
                      </a:r>
                      <a:r>
                        <a:rPr lang="fr-CH" sz="1400" baseline="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32.000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Consolidation</a:t>
                      </a:r>
                      <a:r>
                        <a:rPr lang="en-GB" sz="1400" baseline="0" noProof="0" dirty="0" smtClean="0"/>
                        <a:t> projects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60.000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l"/>
                      <a:r>
                        <a:rPr lang="fr-CH" sz="1400" dirty="0" smtClean="0"/>
                        <a:t>Modification </a:t>
                      </a:r>
                      <a:r>
                        <a:rPr lang="fr-CH" sz="1400" baseline="0" dirty="0" smtClean="0"/>
                        <a:t>CERN entrance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5.000</a:t>
                      </a:r>
                      <a:endParaRPr lang="en-GB" sz="1400" dirty="0" smtClean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l"/>
                      <a:r>
                        <a:rPr lang="fr-CH" sz="1400" dirty="0" smtClean="0"/>
                        <a:t>New CSA</a:t>
                      </a:r>
                      <a:r>
                        <a:rPr lang="fr-CH" sz="1400" baseline="0" dirty="0" smtClean="0"/>
                        <a:t> installation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3.000</a:t>
                      </a:r>
                      <a:endParaRPr lang="en-GB" sz="1400" dirty="0" smtClean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l"/>
                      <a:r>
                        <a:rPr lang="fr-CH" sz="1400" dirty="0" smtClean="0"/>
                        <a:t>HL-LHC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190.000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l"/>
                      <a:r>
                        <a:rPr lang="fr-CH" sz="1400" dirty="0" smtClean="0"/>
                        <a:t>Building 947 for </a:t>
                      </a:r>
                      <a:r>
                        <a:rPr lang="fr-CH" sz="1400" dirty="0" err="1" smtClean="0"/>
                        <a:t>storage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8.200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l"/>
                      <a:r>
                        <a:rPr lang="fr-CH" sz="1400" dirty="0" smtClean="0"/>
                        <a:t>SM18 extension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16.000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l"/>
                      <a:r>
                        <a:rPr lang="fr-CH" sz="1400" dirty="0" smtClean="0"/>
                        <a:t>New building 107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50.000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r"/>
                      <a:r>
                        <a:rPr lang="fr-CH" sz="1400" b="1" dirty="0" smtClean="0"/>
                        <a:t>Total: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364.200</a:t>
                      </a:r>
                      <a:endParaRPr lang="en-GB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45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530321"/>
              </p:ext>
            </p:extLst>
          </p:nvPr>
        </p:nvGraphicFramePr>
        <p:xfrm>
          <a:off x="1612586" y="1562351"/>
          <a:ext cx="6242364" cy="2195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0314"/>
                <a:gridCol w="1546386"/>
                <a:gridCol w="1855664"/>
              </a:tblGrid>
              <a:tr h="313714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N° </a:t>
                      </a:r>
                      <a:r>
                        <a:rPr kumimoji="0" lang="en-GB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studies</a:t>
                      </a:r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</a:t>
                      </a:r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N° </a:t>
                      </a:r>
                      <a:r>
                        <a:rPr kumimoji="0" lang="en-GB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working hours</a:t>
                      </a:r>
                      <a:endParaRPr kumimoji="0" lang="en-GB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3714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PROJECTS-DIVERS (DOP)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93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2845</a:t>
                      </a:r>
                      <a:endParaRPr lang="en-GB" sz="1400" dirty="0"/>
                    </a:p>
                  </a:txBody>
                  <a:tcPr/>
                </a:tc>
              </a:tr>
              <a:tr h="313714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SMB-SE-CEB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75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4100</a:t>
                      </a:r>
                      <a:endParaRPr lang="en-GB" sz="1400" dirty="0"/>
                    </a:p>
                  </a:txBody>
                  <a:tcPr/>
                </a:tc>
              </a:tr>
              <a:tr h="313714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SMB-SE-FAS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100</a:t>
                      </a:r>
                      <a:endParaRPr lang="en-GB" sz="1400" dirty="0"/>
                    </a:p>
                  </a:txBody>
                  <a:tcPr/>
                </a:tc>
              </a:tr>
              <a:tr h="313714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SMB-SE-PO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960</a:t>
                      </a:r>
                      <a:endParaRPr lang="en-GB" sz="1400" dirty="0"/>
                    </a:p>
                  </a:txBody>
                  <a:tcPr/>
                </a:tc>
              </a:tr>
              <a:tr h="313714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INTEGRATION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2265</a:t>
                      </a:r>
                      <a:endParaRPr lang="en-GB" sz="1400" dirty="0"/>
                    </a:p>
                  </a:txBody>
                  <a:tcPr/>
                </a:tc>
              </a:tr>
              <a:tr h="313714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HL-LHC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2500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69375"/>
              </p:ext>
            </p:extLst>
          </p:nvPr>
        </p:nvGraphicFramePr>
        <p:xfrm>
          <a:off x="1431768" y="4053840"/>
          <a:ext cx="6604000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02000"/>
                <a:gridCol w="3302000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HL-LHC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Ludovic, Sertec1, PS1</a:t>
                      </a:r>
                      <a:endParaRPr lang="fr-CH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Building 107: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Patrick, </a:t>
                      </a:r>
                      <a:r>
                        <a:rPr lang="en-US" sz="1200" dirty="0" err="1" smtClean="0"/>
                        <a:t>Sertec</a:t>
                      </a:r>
                      <a:r>
                        <a:rPr lang="en-US" sz="1200" dirty="0" smtClean="0"/>
                        <a:t> 1,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Sertec</a:t>
                      </a:r>
                      <a:r>
                        <a:rPr lang="en-US" sz="1200" baseline="0" dirty="0" smtClean="0"/>
                        <a:t> 2</a:t>
                      </a:r>
                      <a:endParaRPr lang="en-US" sz="1200" dirty="0" smtClean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Building 311: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838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Patrick, </a:t>
                      </a:r>
                      <a:r>
                        <a:rPr lang="en-US" sz="1200" baseline="0" dirty="0" err="1" smtClean="0"/>
                        <a:t>Sertec</a:t>
                      </a:r>
                      <a:r>
                        <a:rPr lang="en-US" sz="1200" baseline="0" dirty="0" smtClean="0"/>
                        <a:t> 2</a:t>
                      </a:r>
                      <a:r>
                        <a:rPr lang="en-US" sz="1200" dirty="0" smtClean="0"/>
                        <a:t>, Raul</a:t>
                      </a:r>
                      <a:endParaRPr lang="fr-CH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ISR-RWTC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Sertec</a:t>
                      </a:r>
                      <a:r>
                        <a:rPr lang="en-US" sz="1200" dirty="0" smtClean="0"/>
                        <a:t> 5, Raul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Building 887-Extension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Patrick, </a:t>
                      </a:r>
                      <a:r>
                        <a:rPr lang="en-US" sz="1200" dirty="0" err="1" smtClean="0"/>
                        <a:t>Sertec</a:t>
                      </a:r>
                      <a:r>
                        <a:rPr lang="en-US" sz="1200" dirty="0" smtClean="0"/>
                        <a:t> 1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FCC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Sertec</a:t>
                      </a:r>
                      <a:r>
                        <a:rPr lang="en-US" sz="1200" dirty="0" smtClean="0"/>
                        <a:t> 1, </a:t>
                      </a:r>
                      <a:r>
                        <a:rPr lang="en-US" sz="1200" dirty="0" err="1" smtClean="0"/>
                        <a:t>Sertec</a:t>
                      </a:r>
                      <a:r>
                        <a:rPr lang="en-US" sz="1200" dirty="0" smtClean="0"/>
                        <a:t> 5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PoliChem working group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Raul, </a:t>
                      </a:r>
                      <a:r>
                        <a:rPr lang="en-US" sz="1200" dirty="0" err="1" smtClean="0"/>
                        <a:t>Sertec</a:t>
                      </a:r>
                      <a:r>
                        <a:rPr lang="en-US" sz="1200" dirty="0" smtClean="0"/>
                        <a:t> 4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Civil models for Integration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err="1" smtClean="0"/>
                        <a:t>Sertec</a:t>
                      </a:r>
                      <a:r>
                        <a:rPr lang="en-US" sz="1200" baseline="0" dirty="0" smtClean="0"/>
                        <a:t> 3</a:t>
                      </a:r>
                      <a:r>
                        <a:rPr lang="en-US" sz="1200" dirty="0" smtClean="0"/>
                        <a:t>, </a:t>
                      </a:r>
                      <a:r>
                        <a:rPr lang="en-US" sz="1200" baseline="0" dirty="0" err="1" smtClean="0"/>
                        <a:t>Sertec</a:t>
                      </a:r>
                      <a:r>
                        <a:rPr lang="en-US" sz="1200" baseline="0" dirty="0" smtClean="0"/>
                        <a:t> 2</a:t>
                      </a:r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>
                <a:solidFill>
                  <a:schemeClr val="tx1"/>
                </a:solidFill>
              </a:rPr>
              <a:t>J</a:t>
            </a:r>
            <a:r>
              <a:rPr lang="en-US" sz="2400" dirty="0" smtClean="0">
                <a:solidFill>
                  <a:schemeClr val="tx1"/>
                </a:solidFill>
              </a:rPr>
              <a:t>obs distribution (2016)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1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3400" y="959803"/>
            <a:ext cx="7867650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dirty="0"/>
              <a:t>“The DOP section is responsible for Civil Engineering design, Geographic and Patrimony data in the following categories:</a:t>
            </a:r>
          </a:p>
          <a:p>
            <a:pPr>
              <a:defRPr/>
            </a:pPr>
            <a:r>
              <a:rPr lang="en-US" sz="1200" dirty="0"/>
              <a:t> </a:t>
            </a: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n-US" dirty="0" smtClean="0"/>
              <a:t>the </a:t>
            </a:r>
            <a:r>
              <a:rPr lang="en-US" b="1" dirty="0"/>
              <a:t>study and design of Civil Engineering works </a:t>
            </a:r>
            <a:r>
              <a:rPr lang="en-US" dirty="0" smtClean="0"/>
              <a:t>(</a:t>
            </a:r>
            <a:r>
              <a:rPr lang="en-US" dirty="0"/>
              <a:t>underground, surface and special works, piping networks, </a:t>
            </a:r>
            <a:r>
              <a:rPr lang="en-US" dirty="0" smtClean="0"/>
              <a:t>roads </a:t>
            </a:r>
            <a:r>
              <a:rPr lang="en-US" dirty="0"/>
              <a:t>and landscaping); the </a:t>
            </a:r>
            <a:r>
              <a:rPr lang="en-US" b="1" dirty="0"/>
              <a:t>2D integration, the modeling of </a:t>
            </a:r>
            <a:r>
              <a:rPr lang="en-US" b="1" dirty="0" smtClean="0"/>
              <a:t>structures </a:t>
            </a:r>
            <a:r>
              <a:rPr lang="en-US" b="1" dirty="0"/>
              <a:t>in 3D </a:t>
            </a:r>
            <a:r>
              <a:rPr lang="en-US" b="1" dirty="0" err="1"/>
              <a:t>Catia</a:t>
            </a:r>
            <a:r>
              <a:rPr lang="en-US" dirty="0"/>
              <a:t>; the support to project manager and work </a:t>
            </a:r>
            <a:r>
              <a:rPr lang="en-US" dirty="0" smtClean="0"/>
              <a:t>requester</a:t>
            </a:r>
            <a:endParaRPr lang="fr-CH" dirty="0"/>
          </a:p>
          <a:p>
            <a:pPr marL="171450" indent="-171450" algn="just">
              <a:buFont typeface="Wingdings" panose="05000000000000000000" pitchFamily="2" charset="2"/>
              <a:buChar char="q"/>
              <a:defRPr/>
            </a:pPr>
            <a:endParaRPr lang="en-US" sz="1000" dirty="0"/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n-US" dirty="0" smtClean="0"/>
              <a:t>the </a:t>
            </a:r>
            <a:r>
              <a:rPr lang="en-US" dirty="0"/>
              <a:t>administration of the CERN </a:t>
            </a:r>
            <a:r>
              <a:rPr lang="en-US" b="1" dirty="0"/>
              <a:t>Geographic Information </a:t>
            </a:r>
            <a:r>
              <a:rPr lang="en-US" b="1" dirty="0" smtClean="0"/>
              <a:t>System </a:t>
            </a:r>
            <a:r>
              <a:rPr lang="en-US" dirty="0"/>
              <a:t>(GIS), the update, </a:t>
            </a:r>
            <a:r>
              <a:rPr lang="en-US" b="1" dirty="0"/>
              <a:t>archive and diffusion of the CERN 	base maps </a:t>
            </a:r>
            <a:r>
              <a:rPr lang="en-US" dirty="0"/>
              <a:t>(sites, parcels, roads, networks, buildings, tunnels, </a:t>
            </a:r>
            <a:r>
              <a:rPr lang="en-US" dirty="0" smtClean="0"/>
              <a:t>rooms</a:t>
            </a:r>
            <a:r>
              <a:rPr lang="en-US" dirty="0"/>
              <a:t>, …) and the </a:t>
            </a:r>
            <a:r>
              <a:rPr lang="en-US" b="1" dirty="0"/>
              <a:t>patrimony data</a:t>
            </a:r>
            <a:r>
              <a:rPr lang="en-US" dirty="0"/>
              <a:t>; the </a:t>
            </a:r>
            <a:r>
              <a:rPr lang="en-US" b="1" dirty="0"/>
              <a:t>land surveying</a:t>
            </a:r>
            <a:r>
              <a:rPr lang="en-US" dirty="0"/>
              <a:t> activities; </a:t>
            </a:r>
          </a:p>
          <a:p>
            <a:pPr marL="650186" lvl="1" indent="-171450" algn="just">
              <a:buFont typeface="Wingdings" panose="05000000000000000000" pitchFamily="2" charset="2"/>
              <a:buChar char="q"/>
              <a:defRPr/>
            </a:pPr>
            <a:endParaRPr lang="en-US" sz="1000" dirty="0"/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n-US" dirty="0" smtClean="0"/>
              <a:t>The </a:t>
            </a:r>
            <a:r>
              <a:rPr lang="en-US" dirty="0"/>
              <a:t>support for project manager and work requester,  </a:t>
            </a:r>
            <a:r>
              <a:rPr lang="en-US" dirty="0" smtClean="0"/>
              <a:t>for </a:t>
            </a:r>
            <a:r>
              <a:rPr lang="en-US" b="1" dirty="0" smtClean="0"/>
              <a:t>technical specifications</a:t>
            </a:r>
            <a:r>
              <a:rPr lang="en-US" b="1" dirty="0"/>
              <a:t>, cost estimations, and </a:t>
            </a:r>
            <a:r>
              <a:rPr lang="en-US" b="1" dirty="0" smtClean="0"/>
              <a:t>blanket contract</a:t>
            </a:r>
            <a:r>
              <a:rPr lang="en-US" dirty="0" smtClean="0"/>
              <a:t> (data base </a:t>
            </a:r>
            <a:r>
              <a:rPr lang="en-US" dirty="0"/>
              <a:t>of technical specifications and prices)</a:t>
            </a:r>
          </a:p>
          <a:p>
            <a:pPr marL="650186" lvl="1" indent="-171450" algn="just">
              <a:buFont typeface="Wingdings" panose="05000000000000000000" pitchFamily="2" charset="2"/>
              <a:buChar char="q"/>
              <a:defRPr/>
            </a:pPr>
            <a:endParaRPr lang="en-US" sz="1000" dirty="0"/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n-US" dirty="0" smtClean="0"/>
              <a:t>The </a:t>
            </a:r>
            <a:r>
              <a:rPr lang="en-US" dirty="0"/>
              <a:t>management of </a:t>
            </a:r>
            <a:r>
              <a:rPr lang="en-US" b="1" dirty="0"/>
              <a:t>external relations with the technical offices of </a:t>
            </a:r>
            <a:r>
              <a:rPr lang="en-US" b="1" dirty="0" smtClean="0"/>
              <a:t>the </a:t>
            </a:r>
            <a:r>
              <a:rPr lang="en-US" b="1" dirty="0"/>
              <a:t>local authorities</a:t>
            </a:r>
            <a:r>
              <a:rPr lang="en-US" dirty="0"/>
              <a:t>.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DOP – Section mandate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1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837306" y="990600"/>
          <a:ext cx="7544694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Acrobat Document" r:id="rId3" imgW="11344072" imgH="8019870" progId="AcroExch.Document.DC">
                  <p:embed/>
                </p:oleObj>
              </mc:Choice>
              <mc:Fallback>
                <p:oleObj name="Acrobat Document" r:id="rId3" imgW="11344072" imgH="801987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7306" y="990600"/>
                        <a:ext cx="7544694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172" y="2658308"/>
            <a:ext cx="167000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Creation of the</a:t>
            </a:r>
          </a:p>
          <a:p>
            <a:r>
              <a:rPr lang="en-US" dirty="0" smtClean="0"/>
              <a:t>3D model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50222" y="1981200"/>
            <a:ext cx="279377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Support to make decisions</a:t>
            </a:r>
          </a:p>
          <a:p>
            <a:r>
              <a:rPr lang="en-US" dirty="0" smtClean="0"/>
              <a:t>3D views and renders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68603" y="5786884"/>
            <a:ext cx="285514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Identification of elements </a:t>
            </a:r>
          </a:p>
          <a:p>
            <a:r>
              <a:rPr lang="en-US" dirty="0" smtClean="0"/>
              <a:t>by type (ex: a type of door)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5681758"/>
            <a:ext cx="234044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Bill of quantities.</a:t>
            </a:r>
          </a:p>
          <a:p>
            <a:r>
              <a:rPr lang="fr-CH" dirty="0" smtClean="0"/>
              <a:t>By type, </a:t>
            </a:r>
            <a:r>
              <a:rPr lang="fr-CH" dirty="0" err="1" smtClean="0"/>
              <a:t>material</a:t>
            </a:r>
            <a:r>
              <a:rPr lang="fr-CH" dirty="0" smtClean="0"/>
              <a:t>, etc.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76200" y="4800600"/>
            <a:ext cx="249510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to data sheets and</a:t>
            </a:r>
          </a:p>
          <a:p>
            <a:r>
              <a:rPr lang="en-US" dirty="0" smtClean="0"/>
              <a:t>Specifications on EDMS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0987" y="6001134"/>
            <a:ext cx="293606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Data extraction (</a:t>
            </a:r>
            <a:r>
              <a:rPr lang="fr-CH" dirty="0" err="1" smtClean="0"/>
              <a:t>excell</a:t>
            </a:r>
            <a:r>
              <a:rPr lang="fr-CH" dirty="0" smtClean="0"/>
              <a:t>, etc.)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76400" y="1247373"/>
            <a:ext cx="428643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Creation of the 2D drawings, sections, </a:t>
            </a:r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873" y="831352"/>
            <a:ext cx="6789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/>
              <a:t>PREPARED FOR THE REFURBISHMENT OF BUILDING 5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37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Objectives 2017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3885" y="5562600"/>
            <a:ext cx="6458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i="1" dirty="0"/>
              <a:t>Fellow – Civil Engineer Support (Structural calculations, reports, studies</a:t>
            </a:r>
            <a:r>
              <a:rPr lang="en-US" sz="1600" i="1" dirty="0" smtClean="0"/>
              <a:t>)</a:t>
            </a:r>
            <a:endParaRPr lang="en-US" sz="1600" i="1" dirty="0"/>
          </a:p>
          <a:p>
            <a:pPr marL="285750" indent="-285750">
              <a:buFontTx/>
              <a:buChar char="-"/>
            </a:pPr>
            <a:r>
              <a:rPr lang="en-US" sz="1600" dirty="0" smtClean="0"/>
              <a:t>Cad and Revit support (to be defined with the main project baseline) 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923886" y="4343400"/>
            <a:ext cx="38073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/>
              <a:t>1 Civil engineer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5 CAD-Revit draftsmen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3 </a:t>
            </a:r>
            <a:r>
              <a:rPr lang="en-US" sz="1600" dirty="0"/>
              <a:t>CATIA </a:t>
            </a:r>
            <a:r>
              <a:rPr lang="en-US" sz="1600" dirty="0" smtClean="0"/>
              <a:t>draftsmen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Technical student (BIM implementation)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1224" y="4690646"/>
            <a:ext cx="1473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Personnel </a:t>
            </a:r>
            <a:r>
              <a:rPr lang="fr-CH" sz="1600" dirty="0" smtClean="0"/>
              <a:t>2016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5609511"/>
            <a:ext cx="12009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Needs </a:t>
            </a:r>
            <a:r>
              <a:rPr lang="en-US" sz="1600" dirty="0" smtClean="0"/>
              <a:t>2017</a:t>
            </a:r>
            <a:endParaRPr lang="en-US" sz="1600" dirty="0"/>
          </a:p>
          <a:p>
            <a:pPr algn="ctr"/>
            <a:r>
              <a:rPr lang="en-US" sz="1600" dirty="0"/>
              <a:t>(in addition)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982" y="1613118"/>
            <a:ext cx="842288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600" dirty="0"/>
              <a:t>Strengthen support to other </a:t>
            </a:r>
            <a:r>
              <a:rPr lang="en-GB" sz="1600" dirty="0" smtClean="0"/>
              <a:t>sections </a:t>
            </a:r>
            <a:r>
              <a:rPr lang="en-GB" sz="1600" dirty="0"/>
              <a:t>through streamlines/standard procedures/templates.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Service oriented and client satisfaction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Increment </a:t>
            </a:r>
            <a:r>
              <a:rPr lang="en-US" sz="1600" dirty="0"/>
              <a:t>of the number of studies completed and a maximum register of information in </a:t>
            </a:r>
            <a:r>
              <a:rPr lang="en-US" sz="1600" dirty="0" smtClean="0"/>
              <a:t>EDMS</a:t>
            </a: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Implantation of the first phase of BIM (Working in 3D models, even with external contractors)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BIM </a:t>
            </a:r>
            <a:r>
              <a:rPr lang="en-US" sz="1600" dirty="0"/>
              <a:t>projects (3D models): </a:t>
            </a:r>
            <a:r>
              <a:rPr lang="en-US" sz="1600" dirty="0" smtClean="0"/>
              <a:t>50% of the main projects buildings/works developed in REVIT</a:t>
            </a: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 smtClean="0"/>
              <a:t>Use </a:t>
            </a:r>
            <a:r>
              <a:rPr lang="en-US" sz="1600" dirty="0"/>
              <a:t>of service-now to follow the advancement of the studies and register </a:t>
            </a:r>
            <a:r>
              <a:rPr lang="en-US" sz="1600" dirty="0" smtClean="0"/>
              <a:t>them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Increase capacity of design </a:t>
            </a:r>
            <a:r>
              <a:rPr lang="en-GB" sz="1600" dirty="0" smtClean="0"/>
              <a:t>integration</a:t>
            </a:r>
            <a:endParaRPr lang="en-GB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29942" y="3733800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2017 - Resources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1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"/>
          <p:cNvSpPr txBox="1">
            <a:spLocks/>
          </p:cNvSpPr>
          <p:nvPr/>
        </p:nvSpPr>
        <p:spPr>
          <a:xfrm>
            <a:off x="495300" y="1219200"/>
            <a:ext cx="8179777" cy="3124199"/>
          </a:xfrm>
          <a:prstGeom prst="rect">
            <a:avLst/>
          </a:prstGeom>
        </p:spPr>
        <p:txBody>
          <a:bodyPr vert="horz" lIns="95746" tIns="47874" rIns="95746" bIns="47874" rtlCol="0" anchor="t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sz="3320" baseline="0"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Design </a:t>
            </a:r>
            <a:r>
              <a:rPr lang="en-GB" dirty="0" smtClean="0"/>
              <a:t>office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Patrimony and site </a:t>
            </a:r>
            <a:r>
              <a:rPr lang="en-GB" dirty="0" smtClean="0">
                <a:solidFill>
                  <a:srgbClr val="FF0000"/>
                </a:solidFill>
              </a:rPr>
              <a:t>information</a:t>
            </a:r>
          </a:p>
          <a:p>
            <a:endParaRPr lang="en-GB" sz="2000" dirty="0"/>
          </a:p>
          <a:p>
            <a:r>
              <a:rPr lang="en-GB" dirty="0"/>
              <a:t>CE </a:t>
            </a:r>
            <a:r>
              <a:rPr lang="en-GB" dirty="0" smtClean="0"/>
              <a:t>Processes</a:t>
            </a:r>
          </a:p>
          <a:p>
            <a:endParaRPr lang="en-GB" sz="2000" dirty="0"/>
          </a:p>
          <a:p>
            <a:r>
              <a:rPr lang="en-US" dirty="0"/>
              <a:t>External relations with the </a:t>
            </a:r>
            <a:r>
              <a:rPr lang="en-US" dirty="0" smtClean="0"/>
              <a:t>technical offices </a:t>
            </a:r>
            <a:r>
              <a:rPr lang="en-US" dirty="0"/>
              <a:t>of the local authorities</a:t>
            </a:r>
            <a:endParaRPr lang="en-GB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SMB-SE DOP Section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5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757" y="926929"/>
            <a:ext cx="7391400" cy="685800"/>
          </a:xfrm>
        </p:spPr>
        <p:txBody>
          <a:bodyPr vert="horz" lIns="95746" tIns="47874" rIns="95746" bIns="47874" rtlCol="0" anchor="ctr">
            <a:noAutofit/>
          </a:bodyPr>
          <a:lstStyle/>
          <a:p>
            <a:pPr algn="l" defTabSz="957472"/>
            <a:r>
              <a:rPr lang="fr-CH" sz="2400" dirty="0">
                <a:latin typeface="Verdana" pitchFamily="34" charset="0"/>
              </a:rPr>
              <a:t>The Team and the mandate</a:t>
            </a:r>
            <a:endParaRPr lang="en-GB" sz="24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524000"/>
            <a:ext cx="8461513" cy="4667421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fr-CH" sz="2000" b="1" dirty="0"/>
              <a:t>General contact : </a:t>
            </a:r>
            <a:r>
              <a:rPr lang="fr-CH" sz="2000" dirty="0"/>
              <a:t>Youri </a:t>
            </a:r>
            <a:r>
              <a:rPr lang="fr-CH" sz="2000" dirty="0" smtClean="0"/>
              <a:t>Robert</a:t>
            </a:r>
            <a:endParaRPr lang="fr-CH" sz="2000" dirty="0"/>
          </a:p>
          <a:p>
            <a:pPr>
              <a:lnSpc>
                <a:spcPct val="200000"/>
              </a:lnSpc>
            </a:pPr>
            <a:r>
              <a:rPr lang="fr-CH" sz="2000" b="1" dirty="0"/>
              <a:t>GIS </a:t>
            </a:r>
            <a:r>
              <a:rPr lang="fr-CH" sz="2000" b="1" dirty="0" smtClean="0"/>
              <a:t>portal infrastructure: </a:t>
            </a:r>
            <a:r>
              <a:rPr lang="fr-CH" sz="2000" dirty="0"/>
              <a:t>Nicolas </a:t>
            </a:r>
            <a:r>
              <a:rPr lang="fr-CH" sz="2000" dirty="0" smtClean="0"/>
              <a:t>Guilhaudin</a:t>
            </a:r>
            <a:endParaRPr lang="fr-CH" sz="2000" dirty="0"/>
          </a:p>
          <a:p>
            <a:pPr>
              <a:lnSpc>
                <a:spcPct val="200000"/>
              </a:lnSpc>
            </a:pPr>
            <a:r>
              <a:rPr lang="fr-CH" sz="2000" b="1" dirty="0"/>
              <a:t>GIS and 3D </a:t>
            </a:r>
            <a:r>
              <a:rPr lang="fr-CH" sz="2000" b="1" dirty="0" err="1"/>
              <a:t>projects</a:t>
            </a:r>
            <a:r>
              <a:rPr lang="fr-CH" sz="2000" b="1" dirty="0"/>
              <a:t> : </a:t>
            </a:r>
            <a:r>
              <a:rPr lang="fr-CH" sz="2000" dirty="0" err="1"/>
              <a:t>Klaudyna</a:t>
            </a:r>
            <a:r>
              <a:rPr lang="fr-CH" sz="2000" dirty="0"/>
              <a:t> </a:t>
            </a:r>
            <a:r>
              <a:rPr lang="fr-CH" sz="2000" dirty="0" err="1" smtClean="0"/>
              <a:t>Wrochna</a:t>
            </a:r>
            <a:endParaRPr lang="fr-CH" sz="2000" dirty="0"/>
          </a:p>
          <a:p>
            <a:pPr>
              <a:lnSpc>
                <a:spcPct val="200000"/>
              </a:lnSpc>
            </a:pPr>
            <a:r>
              <a:rPr lang="fr-CH" sz="2000" b="1" dirty="0" err="1"/>
              <a:t>Modular</a:t>
            </a:r>
            <a:r>
              <a:rPr lang="fr-CH" sz="2000" b="1" dirty="0"/>
              <a:t> buildings </a:t>
            </a:r>
            <a:r>
              <a:rPr lang="fr-CH" sz="2000" b="1" dirty="0" err="1"/>
              <a:t>rental</a:t>
            </a:r>
            <a:r>
              <a:rPr lang="fr-CH" sz="2000" b="1" dirty="0"/>
              <a:t> and </a:t>
            </a:r>
            <a:r>
              <a:rPr lang="fr-CH" sz="2000" b="1" dirty="0" err="1"/>
              <a:t>archived</a:t>
            </a:r>
            <a:r>
              <a:rPr lang="fr-CH" sz="2000" b="1" dirty="0"/>
              <a:t> plans: </a:t>
            </a:r>
            <a:r>
              <a:rPr lang="fr-CH" sz="2000" dirty="0"/>
              <a:t>François </a:t>
            </a:r>
            <a:r>
              <a:rPr lang="fr-CH" sz="2000" dirty="0" smtClean="0"/>
              <a:t>Villagrassa</a:t>
            </a:r>
            <a:endParaRPr lang="fr-CH" sz="2000" dirty="0"/>
          </a:p>
          <a:p>
            <a:pPr>
              <a:lnSpc>
                <a:spcPct val="200000"/>
              </a:lnSpc>
            </a:pPr>
            <a:r>
              <a:rPr lang="fr-CH" sz="2000" b="1" dirty="0" err="1"/>
              <a:t>Topography</a:t>
            </a:r>
            <a:r>
              <a:rPr lang="fr-CH" sz="2000" b="1" dirty="0"/>
              <a:t>: </a:t>
            </a:r>
            <a:r>
              <a:rPr lang="fr-CH" sz="2000" dirty="0" smtClean="0"/>
              <a:t>Samuel Zeler</a:t>
            </a:r>
          </a:p>
          <a:p>
            <a:pPr>
              <a:lnSpc>
                <a:spcPct val="200000"/>
              </a:lnSpc>
            </a:pPr>
            <a:r>
              <a:rPr lang="fr-CH" sz="2000" b="1" dirty="0" smtClean="0"/>
              <a:t>Maps, DICT and </a:t>
            </a:r>
            <a:r>
              <a:rPr lang="fr-CH" sz="2000" b="1" dirty="0" err="1" smtClean="0"/>
              <a:t>Others</a:t>
            </a:r>
            <a:r>
              <a:rPr lang="fr-CH" sz="2000" b="1" dirty="0" smtClean="0"/>
              <a:t>: </a:t>
            </a:r>
            <a:r>
              <a:rPr lang="fr-CH" sz="2000" dirty="0" smtClean="0"/>
              <a:t>C201/BE</a:t>
            </a:r>
            <a:endParaRPr lang="fr-CH" sz="2000" dirty="0"/>
          </a:p>
          <a:p>
            <a:pPr>
              <a:lnSpc>
                <a:spcPct val="200000"/>
              </a:lnSpc>
            </a:pPr>
            <a:r>
              <a:rPr lang="fr-CH" sz="2000" b="1" dirty="0"/>
              <a:t>Floor </a:t>
            </a:r>
            <a:r>
              <a:rPr lang="fr-CH" sz="2000" b="1" dirty="0" smtClean="0"/>
              <a:t>Maps: </a:t>
            </a:r>
            <a:r>
              <a:rPr lang="fr-CH" sz="2000" dirty="0" smtClean="0"/>
              <a:t>C201/BE</a:t>
            </a:r>
            <a:endParaRPr lang="fr-CH" sz="2000" dirty="0"/>
          </a:p>
          <a:p>
            <a:pPr marL="36576" indent="0">
              <a:lnSpc>
                <a:spcPct val="200000"/>
              </a:lnSpc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6292" y="1524000"/>
            <a:ext cx="2542420" cy="147556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1026" name="Picture 2" descr="Résultat de recherche d'images pour &quot;trimble S3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427" y="4183540"/>
            <a:ext cx="1447460" cy="2071101"/>
          </a:xfrm>
          <a:prstGeom prst="rect">
            <a:avLst/>
          </a:prstGeom>
          <a:noFill/>
          <a:ln w="158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2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57179"/>
            <a:ext cx="8226854" cy="4667421"/>
          </a:xfrm>
        </p:spPr>
        <p:txBody>
          <a:bodyPr/>
          <a:lstStyle/>
          <a:p>
            <a:pPr marL="36576" indent="0">
              <a:buNone/>
            </a:pPr>
            <a:r>
              <a:rPr lang="fr-CH" dirty="0" smtClean="0"/>
              <a:t> </a:t>
            </a:r>
            <a:endParaRPr lang="en-GB" dirty="0"/>
          </a:p>
        </p:txBody>
      </p:sp>
      <p:graphicFrame>
        <p:nvGraphicFramePr>
          <p:cNvPr id="12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8547674"/>
              </p:ext>
            </p:extLst>
          </p:nvPr>
        </p:nvGraphicFramePr>
        <p:xfrm>
          <a:off x="549388" y="1561158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240407"/>
              </p:ext>
            </p:extLst>
          </p:nvPr>
        </p:nvGraphicFramePr>
        <p:xfrm>
          <a:off x="627277" y="1767210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3401" y="1657179"/>
            <a:ext cx="115390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Total=955</a:t>
            </a:r>
            <a:endParaRPr lang="en-GB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ISP in </a:t>
            </a:r>
            <a:r>
              <a:rPr lang="fr-CH" sz="2400" dirty="0" err="1" smtClean="0"/>
              <a:t>number</a:t>
            </a:r>
            <a:r>
              <a:rPr lang="fr-CH" sz="2400" dirty="0" smtClean="0"/>
              <a:t> of «Snow tickets»</a:t>
            </a:r>
            <a:endParaRPr lang="en-GB" sz="24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75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0891"/>
            <a:ext cx="8229600" cy="4823667"/>
          </a:xfrm>
        </p:spPr>
        <p:txBody>
          <a:bodyPr/>
          <a:lstStyle/>
          <a:p>
            <a:r>
              <a:rPr lang="fr-CH" sz="3200" b="1" dirty="0" smtClean="0"/>
              <a:t>Survey and </a:t>
            </a:r>
            <a:r>
              <a:rPr lang="fr-CH" sz="3200" b="1" dirty="0" err="1" smtClean="0"/>
              <a:t>Topography</a:t>
            </a:r>
            <a:endParaRPr lang="en-US" sz="1800" dirty="0" smtClean="0"/>
          </a:p>
          <a:p>
            <a:r>
              <a:rPr lang="en-US" sz="1800" dirty="0" smtClean="0"/>
              <a:t>50 </a:t>
            </a:r>
            <a:r>
              <a:rPr lang="en-US" sz="1800" dirty="0"/>
              <a:t>set out (“implantations”) and land surveys for new buildings or networks.</a:t>
            </a:r>
          </a:p>
          <a:p>
            <a:r>
              <a:rPr lang="en-US" sz="1800" dirty="0" smtClean="0"/>
              <a:t>90 </a:t>
            </a:r>
            <a:r>
              <a:rPr lang="en-US" sz="1800" dirty="0"/>
              <a:t>land surveys </a:t>
            </a:r>
            <a:r>
              <a:rPr lang="en-US" sz="1800" dirty="0" smtClean="0"/>
              <a:t>for updates </a:t>
            </a:r>
            <a:r>
              <a:rPr lang="en-US" sz="1800" dirty="0"/>
              <a:t>of CERN maps </a:t>
            </a:r>
            <a:r>
              <a:rPr lang="en-US" sz="1800" dirty="0" smtClean="0"/>
              <a:t>and new projects</a:t>
            </a:r>
            <a:endParaRPr lang="en-US" sz="1800" dirty="0"/>
          </a:p>
          <a:p>
            <a:r>
              <a:rPr lang="en-US" sz="1800" dirty="0" smtClean="0"/>
              <a:t>10 specific calculations (cubic, profiles,..)</a:t>
            </a:r>
            <a:endParaRPr lang="en-US" sz="1800" dirty="0"/>
          </a:p>
          <a:p>
            <a:pPr marL="36576" indent="0"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47" b="5076"/>
          <a:stretch/>
        </p:blipFill>
        <p:spPr>
          <a:xfrm>
            <a:off x="5719482" y="3124200"/>
            <a:ext cx="1978820" cy="2971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1234190" y="6082197"/>
            <a:ext cx="347029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dirty="0" smtClean="0">
                <a:solidFill>
                  <a:schemeClr val="bg2">
                    <a:lumMod val="10000"/>
                  </a:schemeClr>
                </a:solidFill>
              </a:rPr>
              <a:t>Survey of Hi-</a:t>
            </a:r>
            <a:r>
              <a:rPr lang="fr-CH" dirty="0" err="1" smtClean="0">
                <a:solidFill>
                  <a:schemeClr val="bg2">
                    <a:lumMod val="10000"/>
                  </a:schemeClr>
                </a:solidFill>
              </a:rPr>
              <a:t>lumi</a:t>
            </a:r>
            <a:r>
              <a:rPr lang="fr-CH" dirty="0" smtClean="0">
                <a:solidFill>
                  <a:schemeClr val="bg2">
                    <a:lumMod val="10000"/>
                  </a:schemeClr>
                </a:solidFill>
              </a:rPr>
              <a:t> new networks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94909" y="6092279"/>
            <a:ext cx="2834691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dirty="0" smtClean="0">
                <a:solidFill>
                  <a:schemeClr val="bg2">
                    <a:lumMod val="10000"/>
                  </a:schemeClr>
                </a:solidFill>
              </a:rPr>
              <a:t>Land Survey for future 947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371600" y="3131775"/>
            <a:ext cx="2908080" cy="2982117"/>
            <a:chOff x="3117960" y="3058775"/>
            <a:chExt cx="2908080" cy="298211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489" b="54136"/>
            <a:stretch/>
          </p:blipFill>
          <p:spPr>
            <a:xfrm>
              <a:off x="3117960" y="3058775"/>
              <a:ext cx="2908080" cy="298211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</p:pic>
        <p:sp>
          <p:nvSpPr>
            <p:cNvPr id="12" name="Down Arrow 11"/>
            <p:cNvSpPr/>
            <p:nvPr/>
          </p:nvSpPr>
          <p:spPr>
            <a:xfrm>
              <a:off x="4064599" y="3380933"/>
              <a:ext cx="199176" cy="270299"/>
            </a:xfrm>
            <a:prstGeom prst="downArrow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8122" y="3058775"/>
              <a:ext cx="15648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smtClean="0">
                  <a:solidFill>
                    <a:srgbClr val="C00000"/>
                  </a:solidFill>
                </a:rPr>
                <a:t>High </a:t>
              </a:r>
              <a:r>
                <a:rPr lang="fr-CH" sz="1200" dirty="0" err="1" smtClean="0">
                  <a:solidFill>
                    <a:srgbClr val="C00000"/>
                  </a:solidFill>
                </a:rPr>
                <a:t>precision</a:t>
              </a:r>
              <a:r>
                <a:rPr lang="fr-CH" sz="1200" dirty="0" smtClean="0">
                  <a:solidFill>
                    <a:srgbClr val="C00000"/>
                  </a:solidFill>
                </a:rPr>
                <a:t> GPS</a:t>
              </a:r>
              <a:r>
                <a:rPr lang="fr-CH" sz="1200" dirty="0" smtClean="0"/>
                <a:t> </a:t>
              </a:r>
              <a:endParaRPr lang="en-GB" sz="1200" dirty="0"/>
            </a:p>
          </p:txBody>
        </p:sp>
      </p:grpSp>
      <p:sp>
        <p:nvSpPr>
          <p:cNvPr id="14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2016 Main </a:t>
            </a:r>
            <a:r>
              <a:rPr lang="fr-CH" sz="2400" dirty="0" err="1" smtClean="0"/>
              <a:t>achievements</a:t>
            </a:r>
            <a:endParaRPr lang="en-GB" sz="24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53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7" t="8014" r="9034" b="26163"/>
          <a:stretch/>
        </p:blipFill>
        <p:spPr>
          <a:xfrm>
            <a:off x="242329" y="3984064"/>
            <a:ext cx="3429000" cy="21738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1465690"/>
            <a:ext cx="8229600" cy="4838561"/>
          </a:xfrm>
        </p:spPr>
        <p:txBody>
          <a:bodyPr/>
          <a:lstStyle/>
          <a:p>
            <a:r>
              <a:rPr lang="fr-CH" sz="3200" b="1" dirty="0" err="1"/>
              <a:t>Modular</a:t>
            </a:r>
            <a:r>
              <a:rPr lang="fr-CH" sz="3200" b="1" dirty="0"/>
              <a:t> Buildings leasing (baraques)</a:t>
            </a:r>
            <a:endParaRPr lang="en-GB" sz="3200" b="1" dirty="0"/>
          </a:p>
          <a:p>
            <a:r>
              <a:rPr lang="fr-CH" sz="2200" dirty="0" smtClean="0"/>
              <a:t>23 </a:t>
            </a:r>
            <a:r>
              <a:rPr lang="fr-CH" sz="2200" dirty="0" err="1" smtClean="0"/>
              <a:t>Contract</a:t>
            </a:r>
            <a:r>
              <a:rPr lang="fr-CH" sz="2200" dirty="0" smtClean="0"/>
              <a:t> </a:t>
            </a:r>
            <a:r>
              <a:rPr lang="fr-CH" sz="2200" dirty="0" err="1" smtClean="0"/>
              <a:t>rental</a:t>
            </a:r>
            <a:r>
              <a:rPr lang="fr-CH" sz="2200" dirty="0" smtClean="0"/>
              <a:t> </a:t>
            </a:r>
            <a:r>
              <a:rPr lang="fr-CH" sz="2200" dirty="0"/>
              <a:t>(</a:t>
            </a:r>
            <a:r>
              <a:rPr lang="fr-CH" sz="2200" dirty="0" smtClean="0"/>
              <a:t>2500 </a:t>
            </a:r>
            <a:r>
              <a:rPr lang="fr-CH" sz="2200" dirty="0"/>
              <a:t>m2 </a:t>
            </a:r>
            <a:r>
              <a:rPr lang="fr-CH" sz="2200" dirty="0" smtClean="0"/>
              <a:t>)</a:t>
            </a:r>
            <a:endParaRPr lang="en-GB" sz="2200" dirty="0"/>
          </a:p>
          <a:p>
            <a:r>
              <a:rPr lang="fr-CH" sz="2200" dirty="0" smtClean="0"/>
              <a:t>Major </a:t>
            </a:r>
            <a:r>
              <a:rPr lang="fr-CH" sz="2200" dirty="0" err="1" smtClean="0"/>
              <a:t>achievements</a:t>
            </a:r>
            <a:r>
              <a:rPr lang="fr-CH" sz="2200" dirty="0" smtClean="0"/>
              <a:t>:</a:t>
            </a:r>
          </a:p>
          <a:p>
            <a:pPr marL="36576" indent="0">
              <a:buNone/>
            </a:pPr>
            <a:r>
              <a:rPr lang="fr-CH" sz="2200" dirty="0"/>
              <a:t>	</a:t>
            </a:r>
            <a:r>
              <a:rPr lang="fr-CH" sz="2200" dirty="0" smtClean="0"/>
              <a:t>- Swing </a:t>
            </a:r>
            <a:r>
              <a:rPr lang="fr-CH" sz="2200" dirty="0" err="1" smtClean="0"/>
              <a:t>Space</a:t>
            </a:r>
            <a:r>
              <a:rPr lang="fr-CH" sz="2200" dirty="0" smtClean="0"/>
              <a:t> 653</a:t>
            </a:r>
          </a:p>
          <a:p>
            <a:pPr marL="36576" indent="0">
              <a:buNone/>
            </a:pPr>
            <a:r>
              <a:rPr lang="fr-CH" sz="2200" dirty="0"/>
              <a:t>	</a:t>
            </a:r>
            <a:r>
              <a:rPr lang="fr-CH" sz="2200" dirty="0" smtClean="0"/>
              <a:t>- Class room 693</a:t>
            </a:r>
          </a:p>
          <a:p>
            <a:pPr marL="36576" indent="0">
              <a:buNone/>
            </a:pPr>
            <a:r>
              <a:rPr lang="fr-CH" sz="2200" dirty="0"/>
              <a:t>	</a:t>
            </a:r>
            <a:r>
              <a:rPr lang="fr-CH" sz="2200" dirty="0" smtClean="0"/>
              <a:t>- 107 </a:t>
            </a:r>
            <a:r>
              <a:rPr lang="fr-CH" sz="2200" dirty="0" err="1" smtClean="0"/>
              <a:t>lifebase</a:t>
            </a:r>
            <a:endParaRPr lang="en-GB" sz="2200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709250" y="6092279"/>
            <a:ext cx="2718430" cy="384721"/>
          </a:xfrm>
          <a:prstGeom prst="rect">
            <a:avLst/>
          </a:prstGeom>
          <a:noFill/>
          <a:ln w="63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CH" dirty="0" smtClean="0">
                <a:solidFill>
                  <a:schemeClr val="bg2">
                    <a:lumMod val="10000"/>
                  </a:schemeClr>
                </a:solidFill>
              </a:rPr>
              <a:t>Class room 693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64"/>
          <a:stretch/>
        </p:blipFill>
        <p:spPr>
          <a:xfrm>
            <a:off x="3733801" y="2349676"/>
            <a:ext cx="5167870" cy="326877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5663569" y="5618452"/>
            <a:ext cx="3023231" cy="384721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CH" dirty="0" smtClean="0">
                <a:solidFill>
                  <a:schemeClr val="bg2">
                    <a:lumMod val="10000"/>
                  </a:schemeClr>
                </a:solidFill>
              </a:rPr>
              <a:t>Swing </a:t>
            </a:r>
            <a:r>
              <a:rPr lang="fr-CH" dirty="0" err="1" smtClean="0">
                <a:solidFill>
                  <a:schemeClr val="bg2">
                    <a:lumMod val="10000"/>
                  </a:schemeClr>
                </a:solidFill>
              </a:rPr>
              <a:t>space</a:t>
            </a:r>
            <a:r>
              <a:rPr lang="fr-CH" dirty="0" smtClean="0">
                <a:solidFill>
                  <a:schemeClr val="bg2">
                    <a:lumMod val="10000"/>
                  </a:schemeClr>
                </a:solidFill>
              </a:rPr>
              <a:t> 652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2016 Main </a:t>
            </a:r>
            <a:r>
              <a:rPr lang="fr-CH" sz="2400" dirty="0" err="1" smtClean="0"/>
              <a:t>achievements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49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5"/>
            <a:ext cx="8229600" cy="5059365"/>
          </a:xfrm>
        </p:spPr>
        <p:txBody>
          <a:bodyPr/>
          <a:lstStyle/>
          <a:p>
            <a:r>
              <a:rPr lang="fr-CH" sz="2800" b="1" dirty="0" smtClean="0"/>
              <a:t>Floor Maps</a:t>
            </a:r>
            <a:endParaRPr lang="en-GB" sz="2800" b="1" dirty="0"/>
          </a:p>
          <a:p>
            <a:pPr lvl="0"/>
            <a:endParaRPr lang="fr-FR" sz="2200" dirty="0" smtClean="0"/>
          </a:p>
          <a:p>
            <a:pPr lvl="0"/>
            <a:r>
              <a:rPr lang="fr-FR" sz="2200" dirty="0" smtClean="0"/>
              <a:t>176 </a:t>
            </a:r>
            <a:r>
              <a:rPr lang="fr-FR" sz="2200" dirty="0" err="1" smtClean="0"/>
              <a:t>requests</a:t>
            </a:r>
            <a:r>
              <a:rPr lang="fr-FR" sz="2200" dirty="0" smtClean="0"/>
              <a:t> </a:t>
            </a:r>
            <a:r>
              <a:rPr lang="fr-FR" sz="2200" dirty="0" err="1" smtClean="0"/>
              <a:t>processed</a:t>
            </a:r>
            <a:r>
              <a:rPr lang="fr-FR" sz="2200" dirty="0" smtClean="0"/>
              <a:t> (+ 25%)</a:t>
            </a:r>
            <a:endParaRPr lang="en-GB" sz="2200" dirty="0"/>
          </a:p>
          <a:p>
            <a:pPr lvl="0"/>
            <a:r>
              <a:rPr lang="fr-FR" sz="2200" dirty="0" smtClean="0"/>
              <a:t>22  	</a:t>
            </a:r>
            <a:r>
              <a:rPr lang="fr-FR" sz="2200" dirty="0"/>
              <a:t> </a:t>
            </a:r>
            <a:r>
              <a:rPr lang="fr-FR" sz="2200" dirty="0" smtClean="0"/>
              <a:t>    feedbacks</a:t>
            </a:r>
          </a:p>
          <a:p>
            <a:pPr lvl="0"/>
            <a:r>
              <a:rPr lang="fr-FR" sz="2200" dirty="0" smtClean="0"/>
              <a:t>New </a:t>
            </a:r>
            <a:r>
              <a:rPr lang="fr-FR" sz="2200" dirty="0" err="1" smtClean="0"/>
              <a:t>colors</a:t>
            </a:r>
            <a:r>
              <a:rPr lang="fr-FR" sz="2200" dirty="0" smtClean="0"/>
              <a:t> and display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971800"/>
            <a:ext cx="455482" cy="381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756" y="2409502"/>
            <a:ext cx="3490662" cy="26196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0" b="34841"/>
          <a:stretch/>
        </p:blipFill>
        <p:spPr>
          <a:xfrm>
            <a:off x="0" y="4382102"/>
            <a:ext cx="8928805" cy="175661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362200" y="6016079"/>
            <a:ext cx="4759995" cy="3847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dirty="0" smtClean="0">
                <a:solidFill>
                  <a:schemeClr val="bg2">
                    <a:lumMod val="10000"/>
                  </a:schemeClr>
                </a:solidFill>
              </a:rPr>
              <a:t>EHN1 (887) Ground floor </a:t>
            </a:r>
            <a:r>
              <a:rPr lang="fr-CH" dirty="0" err="1" smtClean="0">
                <a:solidFill>
                  <a:schemeClr val="bg2">
                    <a:lumMod val="10000"/>
                  </a:schemeClr>
                </a:solidFill>
              </a:rPr>
              <a:t>with</a:t>
            </a:r>
            <a:r>
              <a:rPr lang="fr-CH" dirty="0" smtClean="0">
                <a:solidFill>
                  <a:schemeClr val="bg2">
                    <a:lumMod val="10000"/>
                  </a:schemeClr>
                </a:solidFill>
              </a:rPr>
              <a:t> new extension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733800" y="3581400"/>
            <a:ext cx="12954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2016 Main </a:t>
            </a:r>
            <a:r>
              <a:rPr lang="fr-CH" sz="2400" dirty="0" err="1" smtClean="0"/>
              <a:t>achievements</a:t>
            </a:r>
            <a:endParaRPr lang="en-GB" sz="24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6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5" t="3184" r="3014" b="5323"/>
          <a:stretch/>
        </p:blipFill>
        <p:spPr>
          <a:xfrm>
            <a:off x="236755" y="2701357"/>
            <a:ext cx="3878896" cy="31674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72504">
            <a:off x="3609925" y="2180111"/>
            <a:ext cx="1615367" cy="224007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17635"/>
            <a:ext cx="8229600" cy="4906965"/>
          </a:xfrm>
        </p:spPr>
        <p:txBody>
          <a:bodyPr/>
          <a:lstStyle/>
          <a:p>
            <a:r>
              <a:rPr lang="fr-CH" b="1" dirty="0" err="1" smtClean="0"/>
              <a:t>Digging</a:t>
            </a:r>
            <a:r>
              <a:rPr lang="fr-CH" b="1" dirty="0" smtClean="0"/>
              <a:t> </a:t>
            </a:r>
            <a:r>
              <a:rPr lang="fr-CH" b="1" dirty="0" err="1" smtClean="0"/>
              <a:t>authorisations</a:t>
            </a:r>
            <a:endParaRPr lang="en-GB" b="1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5247661" y="3205501"/>
            <a:ext cx="3775098" cy="344750"/>
          </a:xfrm>
          <a:prstGeom prst="rect">
            <a:avLst/>
          </a:prstGeom>
        </p:spPr>
        <p:txBody>
          <a:bodyPr>
            <a:normAutofit/>
          </a:bodyPr>
          <a:lstStyle>
            <a:lvl1pPr marL="331441" indent="-331441" algn="l" defTabSz="8838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1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8121" indent="-276200" algn="l" defTabSz="88384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4801" indent="-220961" algn="l" defTabSz="8838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6720" indent="-220961" algn="l" defTabSz="88384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88641" indent="-220961" algn="l" defTabSz="88384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0562" indent="-220961" algn="l" defTabSz="8838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2483" indent="-220961" algn="l" defTabSz="8838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14403" indent="-220961" algn="l" defTabSz="8838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56324" indent="-220961" algn="l" defTabSz="8838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itchFamily="34" charset="0"/>
              <a:buNone/>
            </a:pP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363176" y="1139286"/>
            <a:ext cx="3544069" cy="22467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CH" b="1" dirty="0" smtClean="0"/>
              <a:t>3</a:t>
            </a:r>
            <a:r>
              <a:rPr lang="fr-CH" dirty="0" smtClean="0"/>
              <a:t> </a:t>
            </a:r>
            <a:r>
              <a:rPr lang="fr-CH" dirty="0" err="1" smtClean="0"/>
              <a:t>Digging</a:t>
            </a:r>
            <a:r>
              <a:rPr lang="fr-CH" dirty="0" smtClean="0"/>
              <a:t> </a:t>
            </a:r>
            <a:r>
              <a:rPr lang="fr-CH" dirty="0" err="1" smtClean="0"/>
              <a:t>authorisations</a:t>
            </a:r>
            <a:r>
              <a:rPr lang="fr-CH" dirty="0" smtClean="0"/>
              <a:t> and </a:t>
            </a:r>
            <a:r>
              <a:rPr lang="fr-CH" dirty="0" err="1" smtClean="0"/>
              <a:t>following</a:t>
            </a:r>
            <a:r>
              <a:rPr lang="fr-CH" dirty="0" smtClean="0"/>
              <a:t>, </a:t>
            </a:r>
            <a:r>
              <a:rPr lang="fr-CH" dirty="0" err="1" smtClean="0"/>
              <a:t>next</a:t>
            </a:r>
            <a:r>
              <a:rPr lang="fr-CH" dirty="0" smtClean="0"/>
              <a:t> to the tunnel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CH" b="1" dirty="0" smtClean="0"/>
              <a:t>5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r>
              <a:rPr lang="fr-CH" dirty="0" smtClean="0"/>
              <a:t> and </a:t>
            </a:r>
            <a:r>
              <a:rPr lang="fr-CH" dirty="0" err="1" smtClean="0"/>
              <a:t>authorisations</a:t>
            </a:r>
            <a:r>
              <a:rPr lang="fr-CH" dirty="0" smtClean="0"/>
              <a:t> for building </a:t>
            </a:r>
            <a:r>
              <a:rPr lang="fr-CH" dirty="0" err="1" smtClean="0"/>
              <a:t>permits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 to the tunnel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b="1" dirty="0" smtClean="0"/>
              <a:t>250</a:t>
            </a:r>
            <a:r>
              <a:rPr lang="fr-CH" dirty="0" smtClean="0"/>
              <a:t> </a:t>
            </a:r>
            <a:r>
              <a:rPr lang="fr-CH" b="1" dirty="0"/>
              <a:t>DICT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*</a:t>
            </a:r>
            <a:r>
              <a:rPr lang="fr-CH" dirty="0"/>
              <a:t> </a:t>
            </a:r>
            <a:r>
              <a:rPr lang="fr-CH" dirty="0" err="1" smtClean="0"/>
              <a:t>studied</a:t>
            </a:r>
            <a:r>
              <a:rPr lang="fr-CH" dirty="0" smtClean="0"/>
              <a:t> and </a:t>
            </a:r>
            <a:r>
              <a:rPr lang="fr-CH" dirty="0" err="1" smtClean="0"/>
              <a:t>replied</a:t>
            </a:r>
            <a:endParaRPr lang="fr-CH" dirty="0" smtClean="0"/>
          </a:p>
          <a:p>
            <a:pPr>
              <a:spcBef>
                <a:spcPts val="600"/>
              </a:spcBef>
            </a:pP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*</a:t>
            </a:r>
            <a:r>
              <a:rPr lang="fr-CH" sz="1100" dirty="0"/>
              <a:t> Déclaration d’Intention de Commencement de </a:t>
            </a:r>
            <a:r>
              <a:rPr lang="fr-CH" sz="1100" dirty="0" smtClean="0"/>
              <a:t>Travaux</a:t>
            </a:r>
            <a:endParaRPr lang="en-GB" sz="11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502" y="3471306"/>
            <a:ext cx="4071743" cy="2881845"/>
          </a:xfrm>
          <a:prstGeom prst="rect">
            <a:avLst/>
          </a:prstGeom>
          <a:ln w="15875">
            <a:solidFill>
              <a:srgbClr val="FF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02835" y="5805120"/>
            <a:ext cx="32004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Zac</a:t>
            </a:r>
            <a:r>
              <a:rPr lang="fr-CH" dirty="0" smtClean="0"/>
              <a:t> </a:t>
            </a:r>
            <a:r>
              <a:rPr lang="fr-CH" dirty="0" err="1" smtClean="0"/>
              <a:t>Ferney</a:t>
            </a:r>
            <a:r>
              <a:rPr lang="fr-CH" dirty="0" smtClean="0"/>
              <a:t> Genève innovation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 rot="2060418">
            <a:off x="851727" y="3762662"/>
            <a:ext cx="764375" cy="9008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752600" y="4419600"/>
            <a:ext cx="29718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2016 Main </a:t>
            </a:r>
            <a:r>
              <a:rPr lang="fr-CH" sz="2400" dirty="0" err="1" smtClean="0"/>
              <a:t>achievements</a:t>
            </a:r>
            <a:endParaRPr lang="en-GB" sz="240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08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9958"/>
            <a:ext cx="8229600" cy="5000842"/>
          </a:xfrm>
        </p:spPr>
        <p:txBody>
          <a:bodyPr/>
          <a:lstStyle/>
          <a:p>
            <a:pPr marL="493776" indent="-457200"/>
            <a:r>
              <a:rPr lang="fr-CH" sz="3200" b="1" dirty="0" smtClean="0"/>
              <a:t>GIS </a:t>
            </a:r>
            <a:r>
              <a:rPr lang="fr-CH" sz="3200" b="1" dirty="0" err="1" smtClean="0"/>
              <a:t>Portals</a:t>
            </a:r>
            <a:endParaRPr lang="fr-CH" sz="3200" b="1" dirty="0" smtClean="0"/>
          </a:p>
          <a:p>
            <a:pPr marL="493776" indent="-457200"/>
            <a:r>
              <a:rPr lang="fr-CH" sz="2200" dirty="0" smtClean="0"/>
              <a:t>EN/ACE Tunnel </a:t>
            </a:r>
            <a:r>
              <a:rPr lang="fr-CH" sz="2200" dirty="0" err="1" smtClean="0"/>
              <a:t>Panoramic</a:t>
            </a:r>
            <a:r>
              <a:rPr lang="fr-CH" sz="2200" dirty="0" smtClean="0"/>
              <a:t> </a:t>
            </a:r>
            <a:r>
              <a:rPr lang="fr-CH" sz="2200" dirty="0" err="1" smtClean="0"/>
              <a:t>picture</a:t>
            </a:r>
            <a:r>
              <a:rPr lang="fr-CH" sz="2200" dirty="0" smtClean="0"/>
              <a:t> </a:t>
            </a:r>
            <a:r>
              <a:rPr lang="fr-CH" sz="2200" dirty="0" err="1" smtClean="0"/>
              <a:t>integration</a:t>
            </a:r>
            <a:r>
              <a:rPr lang="fr-CH" sz="2200" dirty="0" smtClean="0"/>
              <a:t> (</a:t>
            </a:r>
            <a:r>
              <a:rPr lang="fr-CH" sz="2200" dirty="0" err="1" smtClean="0"/>
              <a:t>coming</a:t>
            </a:r>
            <a:r>
              <a:rPr lang="fr-CH" sz="2200" dirty="0" smtClean="0"/>
              <a:t> </a:t>
            </a:r>
            <a:r>
              <a:rPr lang="fr-CH" sz="2200" dirty="0" err="1" smtClean="0"/>
              <a:t>soon</a:t>
            </a:r>
            <a:r>
              <a:rPr lang="fr-CH" sz="2200" dirty="0" smtClean="0"/>
              <a:t> on GIS Portal)</a:t>
            </a:r>
            <a:endParaRPr lang="en-GB" sz="2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4674" y="2495848"/>
            <a:ext cx="5379380" cy="349717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11689" y="2674776"/>
            <a:ext cx="284747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Just </a:t>
            </a:r>
            <a:r>
              <a:rPr lang="fr-CH" b="1" dirty="0" err="1" smtClean="0"/>
              <a:t>like</a:t>
            </a:r>
            <a:r>
              <a:rPr lang="fr-CH" b="1" dirty="0" smtClean="0"/>
              <a:t> Google Street </a:t>
            </a:r>
            <a:r>
              <a:rPr lang="fr-CH" b="1" dirty="0" err="1" smtClean="0"/>
              <a:t>view</a:t>
            </a:r>
            <a:r>
              <a:rPr lang="fr-CH" dirty="0" smtClean="0"/>
              <a:t>, the</a:t>
            </a:r>
          </a:p>
          <a:p>
            <a:r>
              <a:rPr lang="fr-CH" dirty="0" smtClean="0"/>
              <a:t>		</a:t>
            </a:r>
            <a:r>
              <a:rPr lang="fr-CH" dirty="0" err="1" smtClean="0"/>
              <a:t>icon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 </a:t>
            </a:r>
            <a:r>
              <a:rPr lang="fr-CH" dirty="0" err="1" smtClean="0"/>
              <a:t>indicates</a:t>
            </a:r>
            <a:r>
              <a:rPr lang="fr-CH" dirty="0" smtClean="0"/>
              <a:t> the position of the 360° </a:t>
            </a:r>
            <a:r>
              <a:rPr lang="fr-CH" dirty="0" err="1" smtClean="0"/>
              <a:t>picture</a:t>
            </a:r>
            <a:r>
              <a:rPr lang="fr-CH" dirty="0" smtClean="0"/>
              <a:t> in the </a:t>
            </a:r>
            <a:r>
              <a:rPr lang="fr-CH" dirty="0" err="1" smtClean="0"/>
              <a:t>map</a:t>
            </a:r>
            <a:r>
              <a:rPr lang="fr-CH" dirty="0" smtClean="0"/>
              <a:t> and </a:t>
            </a:r>
            <a:r>
              <a:rPr lang="fr-CH" dirty="0" err="1" smtClean="0"/>
              <a:t>its</a:t>
            </a:r>
            <a:r>
              <a:rPr lang="fr-CH" dirty="0" smtClean="0"/>
              <a:t> orientation.</a:t>
            </a:r>
          </a:p>
          <a:p>
            <a:r>
              <a:rPr lang="fr-CH" dirty="0" smtClean="0"/>
              <a:t>It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moved</a:t>
            </a:r>
            <a:r>
              <a:rPr lang="fr-CH" dirty="0" smtClean="0"/>
              <a:t> to </a:t>
            </a:r>
            <a:r>
              <a:rPr lang="fr-CH" dirty="0" err="1" smtClean="0"/>
              <a:t>any</a:t>
            </a:r>
            <a:r>
              <a:rPr lang="fr-CH" dirty="0" smtClean="0"/>
              <a:t> place </a:t>
            </a:r>
            <a:r>
              <a:rPr lang="fr-CH" dirty="0" err="1" smtClean="0"/>
              <a:t>where</a:t>
            </a:r>
            <a:r>
              <a:rPr lang="fr-CH" dirty="0" smtClean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/>
              <a:t>picture</a:t>
            </a:r>
            <a:endParaRPr lang="fr-CH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048000"/>
            <a:ext cx="319693" cy="490197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4744103" y="4052810"/>
            <a:ext cx="223257" cy="375821"/>
          </a:xfrm>
          <a:prstGeom prst="down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2016 Main </a:t>
            </a:r>
            <a:r>
              <a:rPr lang="fr-CH" sz="2400" dirty="0" err="1" smtClean="0"/>
              <a:t>achievements</a:t>
            </a:r>
            <a:endParaRPr lang="en-GB" sz="24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98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DOP – Section organigram </a:t>
            </a:r>
            <a:r>
              <a:rPr lang="en-US" sz="1600" dirty="0" smtClean="0"/>
              <a:t>(01.12.16)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537432" y="1038199"/>
            <a:ext cx="8266973" cy="714401"/>
          </a:xfrm>
          <a:prstGeom prst="rect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Section Leader:  </a:t>
            </a:r>
            <a:r>
              <a:rPr lang="fr-CH" sz="1200" b="1" i="1" dirty="0">
                <a:solidFill>
                  <a:schemeClr val="bg1"/>
                </a:solidFill>
              </a:rPr>
              <a:t>M. Poehler</a:t>
            </a: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Deputy</a:t>
            </a:r>
            <a:r>
              <a:rPr lang="fr-CH" sz="1200" dirty="0">
                <a:solidFill>
                  <a:schemeClr val="bg1"/>
                </a:solidFill>
              </a:rPr>
              <a:t> SL:  </a:t>
            </a:r>
            <a:r>
              <a:rPr lang="fr-CH" sz="1200" b="1" i="1" dirty="0">
                <a:solidFill>
                  <a:schemeClr val="bg1"/>
                </a:solidFill>
              </a:rPr>
              <a:t>E. </a:t>
            </a:r>
            <a:r>
              <a:rPr lang="fr-CH" sz="1200" b="1" i="1" dirty="0" smtClean="0">
                <a:solidFill>
                  <a:schemeClr val="bg1"/>
                </a:solidFill>
              </a:rPr>
              <a:t>Perez-Duenas</a:t>
            </a:r>
          </a:p>
          <a:p>
            <a:pPr algn="ctr"/>
            <a:r>
              <a:rPr lang="fr-CH" sz="1200" dirty="0" smtClean="0">
                <a:solidFill>
                  <a:schemeClr val="bg1"/>
                </a:solidFill>
              </a:rPr>
              <a:t>Assistant </a:t>
            </a:r>
            <a:r>
              <a:rPr lang="fr-CH" sz="1200" dirty="0" err="1" smtClean="0">
                <a:solidFill>
                  <a:schemeClr val="bg1"/>
                </a:solidFill>
              </a:rPr>
              <a:t>project</a:t>
            </a:r>
            <a:r>
              <a:rPr lang="fr-CH" sz="1200" dirty="0" smtClean="0">
                <a:solidFill>
                  <a:schemeClr val="bg1"/>
                </a:solidFill>
              </a:rPr>
              <a:t> : </a:t>
            </a:r>
            <a:r>
              <a:rPr lang="fr-CH" sz="1200" b="1" i="1" dirty="0" smtClean="0">
                <a:solidFill>
                  <a:schemeClr val="bg1"/>
                </a:solidFill>
              </a:rPr>
              <a:t>A. Lacarcel*</a:t>
            </a:r>
            <a:endParaRPr lang="fr-CH" sz="1200" b="1" i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2307172"/>
            <a:ext cx="2500300" cy="3393879"/>
          </a:xfrm>
          <a:prstGeom prst="rect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fr-CH" sz="1200" i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 smtClean="0">
                <a:solidFill>
                  <a:schemeClr val="bg1"/>
                </a:solidFill>
              </a:rPr>
              <a:t>Ingénieur </a:t>
            </a:r>
            <a:r>
              <a:rPr lang="fr-CH" sz="1200" i="1" dirty="0">
                <a:solidFill>
                  <a:schemeClr val="bg1"/>
                </a:solidFill>
              </a:rPr>
              <a:t>structure</a:t>
            </a:r>
          </a:p>
          <a:p>
            <a:r>
              <a:rPr lang="fr-CH" sz="1200" dirty="0">
                <a:solidFill>
                  <a:schemeClr val="bg1"/>
                </a:solidFill>
              </a:rPr>
              <a:t>Raul FERNANDEZ</a:t>
            </a: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Projeteurs AutoCad-Catia</a:t>
            </a:r>
          </a:p>
          <a:p>
            <a:r>
              <a:rPr lang="fr-CH" sz="1200" dirty="0">
                <a:solidFill>
                  <a:schemeClr val="bg1"/>
                </a:solidFill>
              </a:rPr>
              <a:t>Ludovic BARTHELEMY</a:t>
            </a:r>
          </a:p>
          <a:p>
            <a:r>
              <a:rPr lang="fr-CH" sz="1200" dirty="0" smtClean="0">
                <a:solidFill>
                  <a:schemeClr val="bg1"/>
                </a:solidFill>
              </a:rPr>
              <a:t>Patrick </a:t>
            </a:r>
            <a:r>
              <a:rPr lang="fr-CH" sz="1200" dirty="0" smtClean="0">
                <a:solidFill>
                  <a:schemeClr val="bg1"/>
                </a:solidFill>
              </a:rPr>
              <a:t>RIEDO</a:t>
            </a:r>
            <a:endParaRPr lang="fr-CH" sz="1200" dirty="0" smtClean="0">
              <a:solidFill>
                <a:schemeClr val="bg1"/>
              </a:solidFill>
            </a:endParaRPr>
          </a:p>
          <a:p>
            <a:r>
              <a:rPr lang="fr-CH" sz="1200" i="1" dirty="0" smtClean="0">
                <a:solidFill>
                  <a:schemeClr val="bg1"/>
                </a:solidFill>
              </a:rPr>
              <a:t>Poste à pourvoir</a:t>
            </a:r>
            <a:endParaRPr lang="fr-CH" sz="1200" i="1" dirty="0">
              <a:solidFill>
                <a:schemeClr val="bg1"/>
              </a:solidFill>
            </a:endParaRP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Projeteurs contrat cadre</a:t>
            </a:r>
          </a:p>
          <a:p>
            <a:r>
              <a:rPr lang="fr-CH" sz="1200" dirty="0" smtClean="0">
                <a:solidFill>
                  <a:schemeClr val="bg1"/>
                </a:solidFill>
              </a:rPr>
              <a:t>Sertec-1**</a:t>
            </a:r>
            <a:endParaRPr lang="fr-CH" sz="1200" dirty="0">
              <a:solidFill>
                <a:schemeClr val="bg1"/>
              </a:solidFill>
            </a:endParaRPr>
          </a:p>
          <a:p>
            <a:r>
              <a:rPr lang="fr-CH" sz="1200" dirty="0" smtClean="0">
                <a:solidFill>
                  <a:schemeClr val="bg1"/>
                </a:solidFill>
              </a:rPr>
              <a:t>Sertec-2**</a:t>
            </a:r>
            <a:endParaRPr lang="fr-CH" sz="1200" dirty="0">
              <a:solidFill>
                <a:schemeClr val="bg1"/>
              </a:solidFill>
            </a:endParaRPr>
          </a:p>
          <a:p>
            <a:r>
              <a:rPr lang="fr-CH" sz="1200" dirty="0" smtClean="0">
                <a:solidFill>
                  <a:schemeClr val="bg1"/>
                </a:solidFill>
              </a:rPr>
              <a:t>Sertec-3**</a:t>
            </a:r>
            <a:endParaRPr lang="fr-CH" sz="1200" dirty="0">
              <a:solidFill>
                <a:schemeClr val="bg1"/>
              </a:solidFill>
            </a:endParaRPr>
          </a:p>
          <a:p>
            <a:r>
              <a:rPr lang="fr-CH" sz="1200" dirty="0" smtClean="0">
                <a:solidFill>
                  <a:schemeClr val="bg1"/>
                </a:solidFill>
              </a:rPr>
              <a:t>Sertec-4***</a:t>
            </a:r>
            <a:endParaRPr lang="fr-CH" sz="1200" dirty="0">
              <a:solidFill>
                <a:schemeClr val="bg1"/>
              </a:solidFill>
            </a:endParaRPr>
          </a:p>
          <a:p>
            <a:r>
              <a:rPr lang="fr-CH" sz="1200" dirty="0" smtClean="0">
                <a:solidFill>
                  <a:schemeClr val="bg1"/>
                </a:solidFill>
              </a:rPr>
              <a:t>Sertec-5***</a:t>
            </a:r>
          </a:p>
          <a:p>
            <a:r>
              <a:rPr lang="fr-CH" sz="1200" dirty="0" smtClean="0">
                <a:solidFill>
                  <a:schemeClr val="bg1"/>
                </a:solidFill>
              </a:rPr>
              <a:t>Pini-1 **</a:t>
            </a:r>
          </a:p>
          <a:p>
            <a:r>
              <a:rPr lang="fr-CH" sz="1200" dirty="0" smtClean="0">
                <a:solidFill>
                  <a:schemeClr val="bg1"/>
                </a:solidFill>
              </a:rPr>
              <a:t>Pini-2 **</a:t>
            </a:r>
          </a:p>
          <a:p>
            <a:endParaRPr lang="fr-CH" sz="1200" dirty="0" smtClean="0">
              <a:solidFill>
                <a:schemeClr val="bg1"/>
              </a:solidFill>
            </a:endParaRPr>
          </a:p>
          <a:p>
            <a:endParaRPr lang="fr-CH" sz="12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33775" y="2313850"/>
            <a:ext cx="2500300" cy="3387850"/>
          </a:xfrm>
          <a:prstGeom prst="rect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fr-CH" sz="1200" i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 smtClean="0">
                <a:solidFill>
                  <a:schemeClr val="bg1"/>
                </a:solidFill>
              </a:rPr>
              <a:t>Ingénieur </a:t>
            </a:r>
            <a:r>
              <a:rPr lang="fr-CH" sz="1200" i="1" dirty="0">
                <a:solidFill>
                  <a:schemeClr val="bg1"/>
                </a:solidFill>
              </a:rPr>
              <a:t>«processes»</a:t>
            </a:r>
          </a:p>
          <a:p>
            <a:r>
              <a:rPr lang="fr-CH" sz="1200" dirty="0">
                <a:solidFill>
                  <a:schemeClr val="bg1"/>
                </a:solidFill>
              </a:rPr>
              <a:t>Eliseo PEREZ-DUEÑAS</a:t>
            </a: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Technicien «processes»</a:t>
            </a:r>
          </a:p>
          <a:p>
            <a:r>
              <a:rPr lang="fr-CH" sz="1200" dirty="0">
                <a:solidFill>
                  <a:schemeClr val="bg1"/>
                </a:solidFill>
              </a:rPr>
              <a:t>Stéphanie RICHARD</a:t>
            </a: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04105" y="2317292"/>
            <a:ext cx="2500300" cy="3390160"/>
          </a:xfrm>
          <a:prstGeom prst="rect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fr-CH" sz="1200" i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 smtClean="0">
                <a:solidFill>
                  <a:schemeClr val="bg1"/>
                </a:solidFill>
              </a:rPr>
              <a:t>Ingénieur </a:t>
            </a:r>
            <a:r>
              <a:rPr lang="fr-CH" sz="1200" i="1" dirty="0">
                <a:solidFill>
                  <a:schemeClr val="bg1"/>
                </a:solidFill>
              </a:rPr>
              <a:t>Géomètre</a:t>
            </a:r>
          </a:p>
          <a:p>
            <a:r>
              <a:rPr lang="fr-CH" sz="1200" dirty="0">
                <a:solidFill>
                  <a:schemeClr val="bg1"/>
                </a:solidFill>
              </a:rPr>
              <a:t>Youri ROBERT</a:t>
            </a: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Géomaticien</a:t>
            </a:r>
          </a:p>
          <a:p>
            <a:r>
              <a:rPr lang="fr-CH" sz="1200" dirty="0">
                <a:solidFill>
                  <a:schemeClr val="bg1"/>
                </a:solidFill>
              </a:rPr>
              <a:t>Nicolas GUILHAUDIN </a:t>
            </a:r>
            <a:endParaRPr lang="fr-CH" sz="1200" dirty="0" smtClean="0">
              <a:solidFill>
                <a:schemeClr val="bg1"/>
              </a:solidFill>
            </a:endParaRPr>
          </a:p>
          <a:p>
            <a:r>
              <a:rPr lang="fr-CH" sz="1200" dirty="0" err="1">
                <a:solidFill>
                  <a:schemeClr val="bg1"/>
                </a:solidFill>
              </a:rPr>
              <a:t>Klaudyna</a:t>
            </a:r>
            <a:r>
              <a:rPr lang="fr-CH" sz="1200" dirty="0">
                <a:solidFill>
                  <a:schemeClr val="bg1"/>
                </a:solidFill>
              </a:rPr>
              <a:t> </a:t>
            </a:r>
            <a:r>
              <a:rPr lang="fr-CH" sz="1200" dirty="0" err="1">
                <a:solidFill>
                  <a:schemeClr val="bg1"/>
                </a:solidFill>
              </a:rPr>
              <a:t>Kaja</a:t>
            </a:r>
            <a:r>
              <a:rPr lang="fr-CH" sz="1200" dirty="0">
                <a:solidFill>
                  <a:schemeClr val="bg1"/>
                </a:solidFill>
              </a:rPr>
              <a:t> </a:t>
            </a:r>
            <a:r>
              <a:rPr lang="fr-CH" sz="1200" dirty="0" smtClean="0">
                <a:solidFill>
                  <a:schemeClr val="bg1"/>
                </a:solidFill>
              </a:rPr>
              <a:t>WROCHNA*</a:t>
            </a:r>
            <a:endParaRPr lang="fr-CH" sz="1200" dirty="0">
              <a:solidFill>
                <a:schemeClr val="bg1"/>
              </a:solidFill>
            </a:endParaRP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Technicien</a:t>
            </a:r>
          </a:p>
          <a:p>
            <a:r>
              <a:rPr lang="fr-CH" sz="1200" dirty="0">
                <a:solidFill>
                  <a:schemeClr val="bg1"/>
                </a:solidFill>
              </a:rPr>
              <a:t>Samuel ZELER </a:t>
            </a:r>
          </a:p>
          <a:p>
            <a:r>
              <a:rPr lang="fr-CH" sz="1200" dirty="0">
                <a:solidFill>
                  <a:schemeClr val="bg1"/>
                </a:solidFill>
              </a:rPr>
              <a:t>Francois VILLAGRASSA</a:t>
            </a: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Technicien contrat cadre</a:t>
            </a:r>
          </a:p>
          <a:p>
            <a:r>
              <a:rPr lang="fr-CH" sz="1200" dirty="0" smtClean="0">
                <a:solidFill>
                  <a:schemeClr val="bg1"/>
                </a:solidFill>
              </a:rPr>
              <a:t>C201/BE**</a:t>
            </a:r>
            <a:endParaRPr lang="fr-CH" sz="1200" dirty="0">
              <a:solidFill>
                <a:schemeClr val="bg1"/>
              </a:solidFill>
            </a:endParaRPr>
          </a:p>
          <a:p>
            <a:r>
              <a:rPr lang="fr-CH" sz="1200" dirty="0" smtClean="0">
                <a:solidFill>
                  <a:schemeClr val="bg1"/>
                </a:solidFill>
              </a:rPr>
              <a:t>C201/BE**</a:t>
            </a:r>
            <a:endParaRPr lang="fr-CH" sz="1200" dirty="0">
              <a:solidFill>
                <a:schemeClr val="bg1"/>
              </a:solidFill>
            </a:endParaRPr>
          </a:p>
          <a:p>
            <a:endParaRPr lang="fr-CH" sz="12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endParaRPr lang="fr-CH" sz="1200" dirty="0">
              <a:solidFill>
                <a:schemeClr val="bg1"/>
              </a:solidFill>
            </a:endParaRPr>
          </a:p>
        </p:txBody>
      </p:sp>
      <p:cxnSp>
        <p:nvCxnSpPr>
          <p:cNvPr id="13" name="Straight Connector 12"/>
          <p:cNvCxnSpPr>
            <a:stCxn id="11" idx="3"/>
            <a:endCxn id="11" idx="3"/>
          </p:cNvCxnSpPr>
          <p:nvPr/>
        </p:nvCxnSpPr>
        <p:spPr>
          <a:xfrm>
            <a:off x="5934075" y="400777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76600" y="5778385"/>
            <a:ext cx="27542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* </a:t>
            </a:r>
            <a:r>
              <a:rPr lang="fr-CH" sz="1000" dirty="0"/>
              <a:t>VIA, </a:t>
            </a:r>
            <a:r>
              <a:rPr lang="fr-CH" sz="1000" dirty="0" err="1"/>
              <a:t>Fellow</a:t>
            </a:r>
            <a:r>
              <a:rPr lang="fr-CH" sz="1000" dirty="0"/>
              <a:t>, stagiaire, COAS ou autres </a:t>
            </a:r>
            <a:r>
              <a:rPr lang="fr-CH" sz="1000" dirty="0" smtClean="0"/>
              <a:t>contrats</a:t>
            </a:r>
          </a:p>
          <a:p>
            <a:r>
              <a:rPr lang="fr-CH" sz="1000" dirty="0" smtClean="0"/>
              <a:t>** </a:t>
            </a:r>
            <a:r>
              <a:rPr lang="fr-CH" sz="1000" dirty="0"/>
              <a:t>Personnel en prestation de service</a:t>
            </a:r>
          </a:p>
          <a:p>
            <a:r>
              <a:rPr lang="fr-CH" sz="1000" dirty="0" smtClean="0"/>
              <a:t>***</a:t>
            </a:r>
            <a:r>
              <a:rPr lang="fr-CH" sz="1000" dirty="0"/>
              <a:t>Personnel en prestation de service </a:t>
            </a:r>
            <a:r>
              <a:rPr lang="fr-CH" sz="1000" dirty="0" smtClean="0"/>
              <a:t>détaché</a:t>
            </a:r>
            <a:endParaRPr lang="fr-CH" sz="1000" dirty="0"/>
          </a:p>
        </p:txBody>
      </p:sp>
      <p:sp>
        <p:nvSpPr>
          <p:cNvPr id="15" name="Rectangle 14"/>
          <p:cNvSpPr/>
          <p:nvPr/>
        </p:nvSpPr>
        <p:spPr>
          <a:xfrm>
            <a:off x="1212808" y="1884239"/>
            <a:ext cx="1149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400" dirty="0"/>
              <a:t>Design Office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372690" y="1776516"/>
            <a:ext cx="23631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400" dirty="0" err="1"/>
              <a:t>Patrimony</a:t>
            </a:r>
            <a:endParaRPr lang="fr-CH" sz="1400" dirty="0"/>
          </a:p>
          <a:p>
            <a:pPr algn="ctr"/>
            <a:r>
              <a:rPr lang="fr-CH" sz="1400" dirty="0"/>
              <a:t>and Site Information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122553" y="1884239"/>
            <a:ext cx="112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400" dirty="0"/>
              <a:t>CE Processes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62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" y="1431988"/>
            <a:ext cx="8001000" cy="1419941"/>
          </a:xfrm>
        </p:spPr>
        <p:txBody>
          <a:bodyPr>
            <a:normAutofit fontScale="92500" lnSpcReduction="10000"/>
          </a:bodyPr>
          <a:lstStyle/>
          <a:p>
            <a:r>
              <a:rPr lang="fr-CH" sz="3200" b="1" dirty="0" smtClean="0"/>
              <a:t>GIS PORTALS - mobile</a:t>
            </a:r>
          </a:p>
          <a:p>
            <a:r>
              <a:rPr lang="fr-CH" sz="2200" dirty="0"/>
              <a:t>Offline mobile </a:t>
            </a:r>
            <a:r>
              <a:rPr lang="fr-CH" sz="2200" dirty="0" smtClean="0"/>
              <a:t>Apps </a:t>
            </a:r>
            <a:r>
              <a:rPr lang="fr-CH" sz="2200" dirty="0"/>
              <a:t>for data </a:t>
            </a:r>
            <a:r>
              <a:rPr lang="fr-CH" sz="2200" dirty="0" err="1" smtClean="0"/>
              <a:t>edition</a:t>
            </a:r>
            <a:r>
              <a:rPr lang="fr-CH" sz="2200" dirty="0" smtClean="0"/>
              <a:t> (roof </a:t>
            </a:r>
            <a:r>
              <a:rPr lang="fr-CH" sz="2200" dirty="0" err="1" smtClean="0"/>
              <a:t>security</a:t>
            </a:r>
            <a:r>
              <a:rPr lang="fr-CH" sz="2200" dirty="0" smtClean="0"/>
              <a:t> </a:t>
            </a:r>
            <a:r>
              <a:rPr lang="fr-CH" sz="2200" dirty="0" err="1" smtClean="0"/>
              <a:t>equipment</a:t>
            </a:r>
            <a:r>
              <a:rPr lang="fr-CH" sz="2200" dirty="0"/>
              <a:t> </a:t>
            </a:r>
            <a:r>
              <a:rPr lang="fr-CH" sz="2200" dirty="0" err="1" smtClean="0"/>
              <a:t>inventory</a:t>
            </a:r>
            <a:r>
              <a:rPr lang="fr-CH" sz="2200" dirty="0" smtClean="0"/>
              <a:t>)</a:t>
            </a:r>
            <a:endParaRPr lang="fr-CH" sz="2200" dirty="0"/>
          </a:p>
          <a:p>
            <a:r>
              <a:rPr lang="fr-CH" sz="2200" dirty="0" smtClean="0"/>
              <a:t>Prototype App for Security </a:t>
            </a:r>
            <a:r>
              <a:rPr lang="fr-CH" sz="2200" dirty="0" err="1" smtClean="0"/>
              <a:t>guards</a:t>
            </a:r>
            <a:r>
              <a:rPr lang="fr-CH" sz="2200" dirty="0" smtClean="0"/>
              <a:t> (in production in 2017)</a:t>
            </a:r>
            <a:endParaRPr lang="en-GB" sz="2200" dirty="0"/>
          </a:p>
          <a:p>
            <a:pPr marL="0" indent="0">
              <a:spcBef>
                <a:spcPts val="0"/>
              </a:spcBef>
              <a:buNone/>
            </a:pPr>
            <a:r>
              <a:rPr lang="fr-CH" sz="1500" dirty="0" smtClean="0"/>
              <a:t>	(</a:t>
            </a:r>
            <a:r>
              <a:rPr lang="fr-CH" sz="1500" dirty="0" err="1" smtClean="0"/>
              <a:t>Provide</a:t>
            </a:r>
            <a:r>
              <a:rPr lang="fr-CH" sz="1500" dirty="0" smtClean="0"/>
              <a:t> </a:t>
            </a:r>
            <a:r>
              <a:rPr lang="fr-CH" sz="1500" dirty="0" err="1" smtClean="0"/>
              <a:t>optimised</a:t>
            </a:r>
            <a:r>
              <a:rPr lang="fr-CH" sz="1500" dirty="0" smtClean="0"/>
              <a:t> routes for </a:t>
            </a:r>
            <a:r>
              <a:rPr lang="fr-CH" sz="1500" dirty="0" err="1" smtClean="0"/>
              <a:t>security</a:t>
            </a:r>
            <a:r>
              <a:rPr lang="fr-CH" sz="1500" dirty="0" smtClean="0"/>
              <a:t> inspections </a:t>
            </a:r>
            <a:r>
              <a:rPr lang="fr-CH" sz="1500" dirty="0" err="1" smtClean="0"/>
              <a:t>according</a:t>
            </a:r>
            <a:r>
              <a:rPr lang="fr-CH" sz="1500" dirty="0" smtClean="0"/>
              <a:t> to customs </a:t>
            </a:r>
            <a:r>
              <a:rPr lang="fr-CH" sz="1500" dirty="0" err="1" smtClean="0"/>
              <a:t>criterias</a:t>
            </a:r>
            <a:r>
              <a:rPr lang="fr-CH" sz="1500" dirty="0" smtClean="0"/>
              <a:t>)</a:t>
            </a:r>
            <a:endParaRPr lang="en-GB" sz="1500" dirty="0"/>
          </a:p>
        </p:txBody>
      </p:sp>
      <p:grpSp>
        <p:nvGrpSpPr>
          <p:cNvPr id="7" name="Groupe 2"/>
          <p:cNvGrpSpPr/>
          <p:nvPr/>
        </p:nvGrpSpPr>
        <p:grpSpPr>
          <a:xfrm>
            <a:off x="5363843" y="3655379"/>
            <a:ext cx="3573684" cy="2429280"/>
            <a:chOff x="1296807" y="1089660"/>
            <a:chExt cx="6550387" cy="44196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807" y="1089660"/>
              <a:ext cx="6550387" cy="44196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14518" y="1342049"/>
              <a:ext cx="5484765" cy="3914822"/>
            </a:xfrm>
            <a:prstGeom prst="rect">
              <a:avLst/>
            </a:prstGeom>
          </p:spPr>
        </p:pic>
      </p:grpSp>
      <p:pic>
        <p:nvPicPr>
          <p:cNvPr id="10" name="Imag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230" r="560"/>
          <a:stretch/>
        </p:blipFill>
        <p:spPr>
          <a:xfrm>
            <a:off x="3070051" y="2986417"/>
            <a:ext cx="3507472" cy="20366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4674700" y="6125287"/>
            <a:ext cx="37335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400" dirty="0" smtClean="0">
                <a:solidFill>
                  <a:schemeClr val="bg2">
                    <a:lumMod val="10000"/>
                  </a:schemeClr>
                </a:solidFill>
              </a:rPr>
              <a:t>Security </a:t>
            </a:r>
            <a:r>
              <a:rPr lang="fr-CH" sz="1400" dirty="0" err="1" smtClean="0">
                <a:solidFill>
                  <a:schemeClr val="bg2">
                    <a:lumMod val="10000"/>
                  </a:schemeClr>
                </a:solidFill>
              </a:rPr>
              <a:t>guards</a:t>
            </a:r>
            <a:r>
              <a:rPr lang="fr-CH" sz="1400" dirty="0" smtClean="0">
                <a:solidFill>
                  <a:schemeClr val="bg2">
                    <a:lumMod val="10000"/>
                  </a:schemeClr>
                </a:solidFill>
              </a:rPr>
              <a:t> mobile and desktop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50207" y="2949689"/>
            <a:ext cx="2382840" cy="3184196"/>
            <a:chOff x="6420221" y="2791778"/>
            <a:chExt cx="2568696" cy="362426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7011" y="3119344"/>
              <a:ext cx="2255116" cy="3006821"/>
            </a:xfrm>
            <a:prstGeom prst="rect">
              <a:avLst/>
            </a:prstGeom>
          </p:spPr>
        </p:pic>
        <p:pic>
          <p:nvPicPr>
            <p:cNvPr id="1026" name="Picture 2" descr="Résultat de recherche d'images pour &quot;ipad&quot;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892437" y="3319562"/>
              <a:ext cx="3624263" cy="2568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Rectangle 14"/>
          <p:cNvSpPr/>
          <p:nvPr/>
        </p:nvSpPr>
        <p:spPr>
          <a:xfrm>
            <a:off x="371098" y="6092279"/>
            <a:ext cx="2449876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400" dirty="0" smtClean="0">
                <a:solidFill>
                  <a:schemeClr val="bg2">
                    <a:lumMod val="10000"/>
                  </a:schemeClr>
                </a:solidFill>
              </a:rPr>
              <a:t>Offline</a:t>
            </a:r>
            <a:r>
              <a:rPr lang="fr-CH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sz="1400" dirty="0" smtClean="0">
                <a:solidFill>
                  <a:schemeClr val="bg2">
                    <a:lumMod val="10000"/>
                  </a:schemeClr>
                </a:solidFill>
              </a:rPr>
              <a:t>mobile </a:t>
            </a:r>
            <a:r>
              <a:rPr lang="fr-CH" sz="1400" dirty="0" err="1" smtClean="0">
                <a:solidFill>
                  <a:schemeClr val="bg2">
                    <a:lumMod val="10000"/>
                  </a:schemeClr>
                </a:solidFill>
              </a:rPr>
              <a:t>edition</a:t>
            </a:r>
            <a:endParaRPr lang="fr-CH" sz="1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2016 Main </a:t>
            </a:r>
            <a:r>
              <a:rPr lang="fr-CH" sz="2400" dirty="0" err="1" smtClean="0"/>
              <a:t>achievements</a:t>
            </a:r>
            <a:endParaRPr lang="en-GB" sz="240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48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41960" y="1399459"/>
            <a:ext cx="8001000" cy="1419941"/>
          </a:xfrm>
        </p:spPr>
        <p:txBody>
          <a:bodyPr>
            <a:normAutofit/>
          </a:bodyPr>
          <a:lstStyle/>
          <a:p>
            <a:r>
              <a:rPr lang="fr-CH" sz="3200" b="1" dirty="0" smtClean="0"/>
              <a:t>3D </a:t>
            </a:r>
            <a:r>
              <a:rPr lang="fr-CH" sz="3200" b="1" dirty="0" err="1" smtClean="0"/>
              <a:t>videos</a:t>
            </a:r>
            <a:r>
              <a:rPr lang="fr-CH" sz="3200" b="1" dirty="0" smtClean="0"/>
              <a:t> for building simulation</a:t>
            </a:r>
          </a:p>
          <a:p>
            <a:r>
              <a:rPr lang="fr-CH" sz="2200" dirty="0" smtClean="0"/>
              <a:t>775</a:t>
            </a:r>
          </a:p>
          <a:p>
            <a:r>
              <a:rPr lang="fr-CH" sz="2200" dirty="0" smtClean="0"/>
              <a:t>947</a:t>
            </a:r>
            <a:endParaRPr lang="en-GB" sz="1500" dirty="0"/>
          </a:p>
        </p:txBody>
      </p:sp>
      <p:pic>
        <p:nvPicPr>
          <p:cNvPr id="3" name="Map_3D_presenta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02578" y="1998657"/>
            <a:ext cx="7148699" cy="40211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2016 Main </a:t>
            </a:r>
            <a:r>
              <a:rPr lang="fr-CH" sz="2400" dirty="0" err="1" smtClean="0"/>
              <a:t>achievements</a:t>
            </a:r>
            <a:endParaRPr lang="en-GB" sz="24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64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867" y="2732143"/>
            <a:ext cx="7860164" cy="357384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962" y="1493837"/>
            <a:ext cx="8229600" cy="4525963"/>
          </a:xfrm>
        </p:spPr>
        <p:txBody>
          <a:bodyPr/>
          <a:lstStyle/>
          <a:p>
            <a:r>
              <a:rPr lang="fr-CH" b="1" dirty="0" smtClean="0"/>
              <a:t>Land </a:t>
            </a:r>
            <a:r>
              <a:rPr lang="fr-CH" b="1" dirty="0" err="1" smtClean="0"/>
              <a:t>survey</a:t>
            </a:r>
            <a:r>
              <a:rPr lang="fr-CH" b="1" dirty="0" smtClean="0"/>
              <a:t> and </a:t>
            </a:r>
            <a:r>
              <a:rPr lang="fr-CH" b="1" dirty="0" err="1" smtClean="0"/>
              <a:t>topography</a:t>
            </a:r>
            <a:endParaRPr lang="fr-CH" b="1" dirty="0" smtClean="0"/>
          </a:p>
          <a:p>
            <a:pPr marL="0" indent="0">
              <a:buNone/>
            </a:pPr>
            <a:r>
              <a:rPr lang="fr-CH" dirty="0" smtClean="0"/>
              <a:t>	-</a:t>
            </a:r>
            <a:r>
              <a:rPr lang="fr-CH" sz="2000" dirty="0" smtClean="0"/>
              <a:t>Land </a:t>
            </a:r>
            <a:r>
              <a:rPr lang="fr-CH" sz="2000" dirty="0" err="1" smtClean="0"/>
              <a:t>survey</a:t>
            </a:r>
            <a:r>
              <a:rPr lang="fr-CH" sz="2000" dirty="0" smtClean="0"/>
              <a:t> and </a:t>
            </a:r>
            <a:r>
              <a:rPr lang="fr-CH" sz="2000" dirty="0" err="1" smtClean="0"/>
              <a:t>orthophotos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UAV</a:t>
            </a:r>
            <a:r>
              <a:rPr lang="fr-CH" sz="1100" dirty="0" smtClean="0">
                <a:solidFill>
                  <a:schemeClr val="accent6">
                    <a:lumMod val="50000"/>
                  </a:schemeClr>
                </a:solidFill>
              </a:rPr>
              <a:t>*</a:t>
            </a:r>
            <a:r>
              <a:rPr lang="fr-CH" sz="2000" dirty="0" smtClean="0"/>
              <a:t> (Drone) </a:t>
            </a:r>
            <a:r>
              <a:rPr lang="fr-CH" sz="1000" dirty="0">
                <a:solidFill>
                  <a:schemeClr val="accent6">
                    <a:lumMod val="50000"/>
                  </a:schemeClr>
                </a:solidFill>
              </a:rPr>
              <a:t>*</a:t>
            </a:r>
            <a:r>
              <a:rPr lang="fr-CH" sz="1000" dirty="0"/>
              <a:t> </a:t>
            </a:r>
            <a:r>
              <a:rPr lang="en-GB" sz="1000" dirty="0"/>
              <a:t>Unmanned Aerial Vehicle</a:t>
            </a:r>
            <a:endParaRPr lang="fr-CH" sz="1000" dirty="0" smtClean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285" y="4916836"/>
            <a:ext cx="1837114" cy="13698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13176" t="3506" r="6447"/>
          <a:stretch/>
        </p:blipFill>
        <p:spPr>
          <a:xfrm>
            <a:off x="829733" y="2732143"/>
            <a:ext cx="1614702" cy="1382657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2017 Objectives</a:t>
            </a:r>
            <a:endParaRPr lang="en-GB" sz="24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2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678" y="4567933"/>
            <a:ext cx="1427844" cy="18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fr-CH" sz="3200" b="1" dirty="0" smtClean="0"/>
              <a:t>Main UAV </a:t>
            </a:r>
            <a:r>
              <a:rPr lang="fr-CH" sz="3200" b="1" dirty="0" err="1" smtClean="0"/>
              <a:t>intended</a:t>
            </a:r>
            <a:r>
              <a:rPr lang="fr-CH" sz="3200" b="1" dirty="0" smtClean="0"/>
              <a:t> uses</a:t>
            </a:r>
            <a:endParaRPr lang="fr-CH" sz="16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Land </a:t>
            </a:r>
            <a:r>
              <a:rPr lang="fr-CH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survey</a:t>
            </a:r>
            <a:r>
              <a:rPr lang="fr-CH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	</a:t>
            </a:r>
          </a:p>
          <a:p>
            <a:pPr marL="1090800" lvl="4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Topographic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measurement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(-&gt;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creation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Digital Terrain Model)</a:t>
            </a:r>
          </a:p>
          <a:p>
            <a:pPr marL="1090800" lvl="4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Digitalisation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orthophoto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0800" lvl="4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Cubic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calculation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3D terrain modelling:</a:t>
            </a:r>
          </a:p>
          <a:p>
            <a:pPr marL="1090800" lvl="4" indent="-285750">
              <a:lnSpc>
                <a:spcPct val="107000"/>
              </a:lnSpc>
              <a:buFontTx/>
              <a:buChar char="-"/>
            </a:pP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Update of the 3D building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database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0800" lvl="4" indent="-285750">
              <a:lnSpc>
                <a:spcPct val="107000"/>
              </a:lnSpc>
              <a:buFontTx/>
              <a:buChar char="-"/>
            </a:pP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 for building Textures</a:t>
            </a:r>
          </a:p>
          <a:p>
            <a:pPr marL="2114550" lvl="4" indent="-285750">
              <a:lnSpc>
                <a:spcPct val="107000"/>
              </a:lnSpc>
              <a:buFontTx/>
              <a:buChar char="-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Inspection: 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0800" lvl="3">
              <a:lnSpc>
                <a:spcPct val="107000"/>
              </a:lnSpc>
            </a:pPr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Façade, roof, crack inspection or monitoring  (</a:t>
            </a:r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globe, </a:t>
            </a:r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cooling</a:t>
            </a:r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towers</a:t>
            </a:r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water </a:t>
            </a:r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tower</a:t>
            </a:r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0800" lvl="3">
              <a:lnSpc>
                <a:spcPct val="107000"/>
              </a:lnSpc>
            </a:pPr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Thermic</a:t>
            </a:r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inspection : gaz </a:t>
            </a:r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leaks</a:t>
            </a:r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insulation</a:t>
            </a:r>
            <a:r>
              <a:rPr lang="fr-CH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3">
              <a:lnSpc>
                <a:spcPct val="107000"/>
              </a:lnSpc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Update of site </a:t>
            </a:r>
            <a:r>
              <a:rPr lang="en-GB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orthophotos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</a:t>
            </a:r>
            <a:r>
              <a:rPr lang="fr-CH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aerial</a:t>
            </a:r>
            <a:r>
              <a:rPr lang="fr-CH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</a:t>
            </a:r>
            <a:r>
              <a:rPr lang="fr-CH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communication:</a:t>
            </a:r>
            <a:endParaRPr lang="fr-CH" dirty="0"/>
          </a:p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endParaRPr lang="fr-CH" sz="1600" b="1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703" y="1982584"/>
            <a:ext cx="2801297" cy="150216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66"/>
          <a:stretch/>
        </p:blipFill>
        <p:spPr>
          <a:xfrm>
            <a:off x="4572000" y="2534334"/>
            <a:ext cx="2587001" cy="1573981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2017 Objectives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54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14433"/>
          </a:xfrm>
        </p:spPr>
        <p:txBody>
          <a:bodyPr/>
          <a:lstStyle/>
          <a:p>
            <a:r>
              <a:rPr lang="fr-CH" b="1" dirty="0" smtClean="0"/>
              <a:t>GIS infrastructure</a:t>
            </a:r>
          </a:p>
          <a:p>
            <a:pPr marL="0" indent="0">
              <a:buNone/>
            </a:pPr>
            <a:r>
              <a:rPr lang="fr-CH" sz="2000" dirty="0" smtClean="0"/>
              <a:t>	- Infrastructure consolidation (speed and Server </a:t>
            </a:r>
            <a:r>
              <a:rPr lang="fr-CH" sz="2000" dirty="0" err="1" smtClean="0"/>
              <a:t>redundancy</a:t>
            </a:r>
            <a:r>
              <a:rPr lang="fr-CH" sz="2000" dirty="0" smtClean="0"/>
              <a:t>)</a:t>
            </a:r>
          </a:p>
          <a:p>
            <a:pPr marL="0" indent="0">
              <a:buNone/>
            </a:pPr>
            <a:r>
              <a:rPr lang="fr-CH" sz="2000" dirty="0"/>
              <a:t>	</a:t>
            </a:r>
            <a:r>
              <a:rPr lang="fr-CH" sz="2000" dirty="0" smtClean="0"/>
              <a:t>- </a:t>
            </a:r>
            <a:r>
              <a:rPr lang="fr-CH" sz="2000" dirty="0" err="1" smtClean="0"/>
              <a:t>Integration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InforEAM</a:t>
            </a:r>
            <a:endParaRPr lang="fr-CH" sz="2000" dirty="0" smtClean="0"/>
          </a:p>
          <a:p>
            <a:pPr marL="0" indent="0">
              <a:buNone/>
            </a:pPr>
            <a:r>
              <a:rPr lang="fr-CH" sz="2000" dirty="0"/>
              <a:t>	</a:t>
            </a:r>
            <a:r>
              <a:rPr lang="fr-CH" sz="2000" dirty="0" smtClean="0"/>
              <a:t>- </a:t>
            </a:r>
            <a:r>
              <a:rPr lang="fr-CH" sz="2000" dirty="0" err="1" smtClean="0"/>
              <a:t>Creation</a:t>
            </a:r>
            <a:r>
              <a:rPr lang="fr-CH" sz="2000" dirty="0" smtClean="0"/>
              <a:t> of a 3D </a:t>
            </a:r>
            <a:r>
              <a:rPr lang="fr-CH" sz="2000" dirty="0" err="1" smtClean="0"/>
              <a:t>database</a:t>
            </a:r>
            <a:r>
              <a:rPr lang="fr-CH" sz="2000" dirty="0" smtClean="0"/>
              <a:t> and web site</a:t>
            </a:r>
          </a:p>
          <a:p>
            <a:endParaRPr lang="fr-CH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87"/>
          <a:stretch/>
        </p:blipFill>
        <p:spPr>
          <a:xfrm>
            <a:off x="5358667" y="3018023"/>
            <a:ext cx="3364945" cy="2514039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254" y="3018023"/>
            <a:ext cx="2811946" cy="2673465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1026" name="Picture 2" descr="Résultat de recherche d'images pour &quot;esri and inforEam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741" y="3623232"/>
            <a:ext cx="3091939" cy="244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ésultat de recherche d'images pour &quot;inforEam&quot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52" b="22561"/>
          <a:stretch/>
        </p:blipFill>
        <p:spPr bwMode="auto">
          <a:xfrm>
            <a:off x="3912928" y="4033078"/>
            <a:ext cx="1354959" cy="46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57200" y="5705306"/>
            <a:ext cx="152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New GIS Infrastructure</a:t>
            </a:r>
            <a:endParaRPr lang="en-GB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3352800" y="6041670"/>
            <a:ext cx="2095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 smtClean="0"/>
              <a:t>Example</a:t>
            </a:r>
            <a:r>
              <a:rPr lang="fr-CH" sz="1100" dirty="0" smtClean="0"/>
              <a:t> of </a:t>
            </a:r>
            <a:r>
              <a:rPr lang="fr-CH" sz="1100" dirty="0" err="1" smtClean="0"/>
              <a:t>InforEam</a:t>
            </a:r>
            <a:r>
              <a:rPr lang="fr-CH" sz="1100" dirty="0" smtClean="0"/>
              <a:t> </a:t>
            </a:r>
            <a:r>
              <a:rPr lang="fr-CH" sz="1100" dirty="0" err="1" smtClean="0"/>
              <a:t>Integration</a:t>
            </a:r>
            <a:endParaRPr lang="en-GB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6134100" y="5532062"/>
            <a:ext cx="2095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 smtClean="0"/>
              <a:t>Example</a:t>
            </a:r>
            <a:r>
              <a:rPr lang="fr-CH" sz="1100" dirty="0" smtClean="0"/>
              <a:t> of 3D web site</a:t>
            </a:r>
            <a:endParaRPr lang="en-GB" sz="11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Patrimony</a:t>
            </a:r>
            <a:r>
              <a:rPr lang="fr-CH" dirty="0" smtClean="0"/>
              <a:t> and site </a:t>
            </a:r>
            <a:r>
              <a:rPr lang="fr-CH" dirty="0" err="1" smtClean="0"/>
              <a:t>inform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2017 Objectives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1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"/>
          <p:cNvSpPr txBox="1">
            <a:spLocks/>
          </p:cNvSpPr>
          <p:nvPr/>
        </p:nvSpPr>
        <p:spPr>
          <a:xfrm>
            <a:off x="495300" y="1219200"/>
            <a:ext cx="8179777" cy="3124199"/>
          </a:xfrm>
          <a:prstGeom prst="rect">
            <a:avLst/>
          </a:prstGeom>
        </p:spPr>
        <p:txBody>
          <a:bodyPr vert="horz" lIns="95746" tIns="47874" rIns="95746" bIns="47874" rtlCol="0" anchor="t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sz="3320" baseline="0"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Design </a:t>
            </a:r>
            <a:r>
              <a:rPr lang="en-GB" dirty="0" smtClean="0"/>
              <a:t>office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r>
              <a:rPr lang="en-GB" dirty="0"/>
              <a:t>Patrimony and site </a:t>
            </a:r>
            <a:r>
              <a:rPr lang="en-GB" dirty="0" smtClean="0"/>
              <a:t>information</a:t>
            </a:r>
          </a:p>
          <a:p>
            <a:endParaRPr lang="en-GB" sz="2000" dirty="0"/>
          </a:p>
          <a:p>
            <a:r>
              <a:rPr lang="en-GB" dirty="0">
                <a:solidFill>
                  <a:srgbClr val="FF0000"/>
                </a:solidFill>
              </a:rPr>
              <a:t>CE </a:t>
            </a:r>
            <a:r>
              <a:rPr lang="en-GB" dirty="0" smtClean="0">
                <a:solidFill>
                  <a:srgbClr val="FF0000"/>
                </a:solidFill>
              </a:rPr>
              <a:t>Processes</a:t>
            </a:r>
          </a:p>
          <a:p>
            <a:endParaRPr lang="en-GB" sz="2000" dirty="0"/>
          </a:p>
          <a:p>
            <a:r>
              <a:rPr lang="en-US" dirty="0"/>
              <a:t>External relations with the </a:t>
            </a:r>
            <a:r>
              <a:rPr lang="en-US" dirty="0" smtClean="0"/>
              <a:t>technical offices </a:t>
            </a:r>
            <a:r>
              <a:rPr lang="en-US" dirty="0"/>
              <a:t>of the local authorities</a:t>
            </a:r>
            <a:endParaRPr lang="en-GB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SMB-SE DOP Section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15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57200" y="1697018"/>
            <a:ext cx="7848600" cy="223412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endParaRPr lang="en-US" sz="2700" dirty="0">
              <a:solidFill>
                <a:srgbClr val="1F497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775" y="2706277"/>
            <a:ext cx="1713124" cy="193259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04800" y="2899175"/>
            <a:ext cx="7232073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441" lvl="0" indent="-331441" defTabSz="883842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>
                <a:solidFill>
                  <a:prstClr val="black"/>
                </a:solidFill>
              </a:rPr>
              <a:t>Processes engineer: Eliseo Perez-Duenas</a:t>
            </a:r>
          </a:p>
          <a:p>
            <a:pPr lvl="0" defTabSz="883842">
              <a:spcBef>
                <a:spcPct val="20000"/>
              </a:spcBef>
            </a:pPr>
            <a:endParaRPr lang="en-GB" sz="2800" dirty="0" smtClean="0">
              <a:solidFill>
                <a:prstClr val="black"/>
              </a:solidFill>
            </a:endParaRPr>
          </a:p>
          <a:p>
            <a:pPr marL="331441" lvl="0" indent="-331441" defTabSz="883842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>
                <a:solidFill>
                  <a:prstClr val="black"/>
                </a:solidFill>
              </a:rPr>
              <a:t>Processes</a:t>
            </a:r>
            <a:r>
              <a:rPr lang="fr-CH" sz="2800" dirty="0" smtClean="0">
                <a:solidFill>
                  <a:prstClr val="black"/>
                </a:solidFill>
              </a:rPr>
              <a:t> </a:t>
            </a:r>
            <a:r>
              <a:rPr lang="en-GB" sz="2800" dirty="0" smtClean="0">
                <a:solidFill>
                  <a:prstClr val="black"/>
                </a:solidFill>
              </a:rPr>
              <a:t>technician</a:t>
            </a:r>
            <a:r>
              <a:rPr lang="fr-CH" sz="2800" dirty="0" smtClean="0">
                <a:solidFill>
                  <a:prstClr val="black"/>
                </a:solidFill>
              </a:rPr>
              <a:t>: Stéphanie Richard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Processes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smtClean="0"/>
              <a:t>The team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63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3323" dirty="0" smtClean="0"/>
              <a:t>fully drawing up or in </a:t>
            </a:r>
            <a:r>
              <a:rPr lang="en-GB" sz="3323" b="1" dirty="0" smtClean="0"/>
              <a:t>collaboration</a:t>
            </a:r>
            <a:r>
              <a:rPr lang="en-GB" sz="3323" dirty="0" smtClean="0"/>
              <a:t> with </a:t>
            </a:r>
            <a:r>
              <a:rPr lang="en-GB" sz="3323" dirty="0"/>
              <a:t>SE group sections and others </a:t>
            </a:r>
            <a:r>
              <a:rPr lang="en-GB" sz="3323" dirty="0" smtClean="0"/>
              <a:t>Departments of </a:t>
            </a:r>
            <a:r>
              <a:rPr lang="en-GB" sz="3323" b="1" dirty="0" smtClean="0"/>
              <a:t>technical specifications </a:t>
            </a:r>
            <a:r>
              <a:rPr lang="en-GB" sz="3323" dirty="0" smtClean="0"/>
              <a:t>(MS,PE and IT),</a:t>
            </a:r>
          </a:p>
          <a:p>
            <a:pPr marL="0" indent="0">
              <a:buNone/>
            </a:pPr>
            <a:endParaRPr lang="fr-CH" sz="2200" dirty="0" smtClean="0"/>
          </a:p>
          <a:p>
            <a:r>
              <a:rPr lang="en-GB" sz="3323" dirty="0" smtClean="0"/>
              <a:t>to </a:t>
            </a:r>
            <a:r>
              <a:rPr lang="en-GB" sz="3323" dirty="0"/>
              <a:t>draw up </a:t>
            </a:r>
            <a:r>
              <a:rPr lang="en-GB" sz="3323" b="1" dirty="0"/>
              <a:t>blanket contracts</a:t>
            </a:r>
            <a:r>
              <a:rPr lang="en-GB" sz="3323" dirty="0"/>
              <a:t>,</a:t>
            </a:r>
          </a:p>
          <a:p>
            <a:endParaRPr lang="en-GB" sz="2200" dirty="0"/>
          </a:p>
          <a:p>
            <a:r>
              <a:rPr lang="en-GB" sz="3323" dirty="0" smtClean="0"/>
              <a:t>to </a:t>
            </a:r>
            <a:r>
              <a:rPr lang="en-GB" sz="3323" dirty="0"/>
              <a:t>draw up IPPs (</a:t>
            </a:r>
            <a:r>
              <a:rPr lang="en-GB" sz="3323" b="1" dirty="0"/>
              <a:t>Infrastructure Project Proposal</a:t>
            </a:r>
            <a:r>
              <a:rPr lang="en-GB" sz="3323" dirty="0"/>
              <a:t>),</a:t>
            </a:r>
          </a:p>
          <a:p>
            <a:endParaRPr lang="en-GB" sz="1900" dirty="0"/>
          </a:p>
          <a:p>
            <a:r>
              <a:rPr lang="en-GB" sz="3323" b="1" dirty="0" smtClean="0"/>
              <a:t>cost estimates </a:t>
            </a:r>
            <a:r>
              <a:rPr lang="en-GB" sz="3323" dirty="0" smtClean="0"/>
              <a:t>for </a:t>
            </a:r>
            <a:r>
              <a:rPr lang="en-GB" sz="3323" dirty="0" smtClean="0"/>
              <a:t>CE </a:t>
            </a:r>
            <a:r>
              <a:rPr lang="en-GB" sz="3323" dirty="0" smtClean="0"/>
              <a:t>projects</a:t>
            </a:r>
            <a:r>
              <a:rPr lang="en-GB" sz="3323" dirty="0" smtClean="0"/>
              <a:t>,</a:t>
            </a:r>
            <a:endParaRPr lang="en-GB" sz="1900" dirty="0" smtClean="0"/>
          </a:p>
          <a:p>
            <a:pPr marL="0" indent="0">
              <a:buNone/>
            </a:pPr>
            <a:endParaRPr lang="fr-CH" sz="1900" dirty="0" smtClean="0"/>
          </a:p>
          <a:p>
            <a:r>
              <a:rPr lang="fr-CH" sz="3323" b="1" dirty="0" smtClean="0"/>
              <a:t>supporting  and advising </a:t>
            </a:r>
            <a:r>
              <a:rPr lang="fr-CH" sz="3323" dirty="0" smtClean="0"/>
              <a:t>SMB-SE construction teams,</a:t>
            </a:r>
            <a:endParaRPr lang="en-GB" sz="3323" dirty="0" smtClean="0"/>
          </a:p>
          <a:p>
            <a:pPr marL="0" indent="0">
              <a:buNone/>
            </a:pPr>
            <a:endParaRPr lang="en-GB" sz="1700" dirty="0"/>
          </a:p>
          <a:p>
            <a:r>
              <a:rPr lang="en-GB" sz="3323" dirty="0" smtClean="0"/>
              <a:t>set </a:t>
            </a:r>
            <a:r>
              <a:rPr lang="en-GB" sz="3323" dirty="0"/>
              <a:t>up of </a:t>
            </a:r>
            <a:r>
              <a:rPr lang="en-GB" sz="3323" b="1" dirty="0"/>
              <a:t>DB</a:t>
            </a:r>
            <a:r>
              <a:rPr lang="en-GB" sz="3323" dirty="0"/>
              <a:t> </a:t>
            </a:r>
            <a:r>
              <a:rPr lang="en-GB" sz="3323" dirty="0" smtClean="0"/>
              <a:t>for Description and  Quantity Estimates, unit </a:t>
            </a:r>
            <a:r>
              <a:rPr lang="en-GB" sz="3323" dirty="0"/>
              <a:t>prices and </a:t>
            </a:r>
            <a:r>
              <a:rPr lang="en-GB" sz="3323" dirty="0" smtClean="0"/>
              <a:t>firms.</a:t>
            </a:r>
            <a:endParaRPr lang="en-GB" sz="3323" dirty="0"/>
          </a:p>
          <a:p>
            <a:pPr marL="0" indent="0">
              <a:buNone/>
            </a:pPr>
            <a:endParaRPr lang="en-GB" sz="3323" dirty="0"/>
          </a:p>
          <a:p>
            <a:pPr marL="0" indent="0">
              <a:buNone/>
            </a:pPr>
            <a:endParaRPr lang="en-GB" sz="3323" dirty="0"/>
          </a:p>
        </p:txBody>
      </p:sp>
      <p:pic>
        <p:nvPicPr>
          <p:cNvPr id="9" name="Picture 8" descr="http://www.clipartbest.com/cliparts/9cz/Ed4/9czEd4yBi.jpe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286002"/>
            <a:ext cx="1867709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Processes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smtClean="0"/>
              <a:t>The mandate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2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Processes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smtClean="0"/>
              <a:t>The Team</a:t>
            </a:r>
            <a:endParaRPr lang="en-GB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1000" y="143891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323" dirty="0"/>
          </a:p>
          <a:p>
            <a:pPr marL="0" indent="0">
              <a:buNone/>
            </a:pPr>
            <a:endParaRPr lang="en-GB" sz="3323" dirty="0"/>
          </a:p>
          <a:p>
            <a:pPr marL="0" indent="0">
              <a:buNone/>
            </a:pPr>
            <a:endParaRPr lang="en-GB" sz="3323" dirty="0"/>
          </a:p>
        </p:txBody>
      </p:sp>
      <p:sp>
        <p:nvSpPr>
          <p:cNvPr id="11" name="Left-Right Arrow 10"/>
          <p:cNvSpPr/>
          <p:nvPr/>
        </p:nvSpPr>
        <p:spPr>
          <a:xfrm>
            <a:off x="4267200" y="4288336"/>
            <a:ext cx="7620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90700" y="990616"/>
            <a:ext cx="5638800" cy="5181584"/>
            <a:chOff x="1820092" y="1114620"/>
            <a:chExt cx="5638800" cy="5181584"/>
          </a:xfrm>
        </p:grpSpPr>
        <p:sp>
          <p:nvSpPr>
            <p:cNvPr id="13" name="Rectangle 12"/>
            <p:cNvSpPr/>
            <p:nvPr/>
          </p:nvSpPr>
          <p:spPr>
            <a:xfrm>
              <a:off x="3496492" y="1114620"/>
              <a:ext cx="2209800" cy="8382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b="1" dirty="0" smtClean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Processes Service</a:t>
              </a:r>
            </a:p>
            <a:p>
              <a:pPr algn="ctr"/>
              <a:r>
                <a:rPr lang="fr-CH" b="1" dirty="0" smtClean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EPD</a:t>
              </a:r>
              <a:endPara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820092" y="2821577"/>
              <a:ext cx="2209800" cy="3474627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fr-CH" dirty="0" smtClean="0"/>
                <a:t>EPD</a:t>
              </a: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fr-CH" sz="1400" dirty="0" err="1" smtClean="0"/>
                <a:t>Cost</a:t>
              </a:r>
              <a:r>
                <a:rPr lang="fr-CH" sz="1400" dirty="0" smtClean="0"/>
                <a:t> Estimations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fr-CH" sz="1400" dirty="0" smtClean="0"/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CH" sz="1400" dirty="0" err="1" smtClean="0"/>
                <a:t>Market</a:t>
              </a:r>
              <a:r>
                <a:rPr lang="fr-CH" sz="1400" dirty="0" smtClean="0"/>
                <a:t> Survey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fr-CH" sz="1400" dirty="0" smtClean="0"/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CH" sz="1400" dirty="0" smtClean="0"/>
                <a:t>Price Enquiries for Consultants and CE works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fr-CH" sz="1400" dirty="0" smtClean="0"/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CH" sz="1400" dirty="0" smtClean="0"/>
                <a:t>Call for Tenders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fr-CH" sz="1400" dirty="0" smtClean="0"/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CH" sz="1400" dirty="0" smtClean="0"/>
                <a:t>Call for Tenders support for other Departments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fr-CH" sz="1400" dirty="0"/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CH" sz="1400" dirty="0" smtClean="0"/>
                <a:t>-IPP</a:t>
              </a:r>
              <a:endParaRPr lang="en-GB" sz="14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249092" y="2808438"/>
              <a:ext cx="2209800" cy="3487766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fr-CH" dirty="0" smtClean="0"/>
                <a:t>SR</a:t>
              </a: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fr-CH" sz="1400" dirty="0" err="1" smtClean="0"/>
                <a:t>Cost</a:t>
              </a:r>
              <a:r>
                <a:rPr lang="fr-CH" sz="1400" dirty="0" smtClean="0"/>
                <a:t> Estimations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fr-CH" sz="1400" dirty="0"/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CH" sz="1400" dirty="0" smtClean="0"/>
                <a:t>Price Enquiries for Consultants and CE works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fr-CH" sz="1400" dirty="0"/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CH" sz="1400" dirty="0" smtClean="0"/>
                <a:t>Call </a:t>
              </a:r>
              <a:r>
                <a:rPr lang="fr-CH" sz="1400" dirty="0"/>
                <a:t>for </a:t>
              </a:r>
              <a:r>
                <a:rPr lang="fr-CH" sz="1400" dirty="0" smtClean="0"/>
                <a:t>Tenders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fr-CH" sz="1400" dirty="0"/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CH" sz="1400" dirty="0" smtClean="0"/>
                <a:t>Call for Tenders for Blanket Contracts CE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fr-CH" sz="1400" dirty="0"/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CH" sz="1400" dirty="0" smtClean="0"/>
                <a:t>IPP (947)</a:t>
              </a:r>
              <a:endParaRPr lang="en-GB" sz="1400" dirty="0"/>
            </a:p>
            <a:p>
              <a:pPr algn="just"/>
              <a:endParaRPr lang="en-GB" dirty="0"/>
            </a:p>
          </p:txBody>
        </p:sp>
        <p:cxnSp>
          <p:nvCxnSpPr>
            <p:cNvPr id="16" name="Straight Connector 15"/>
            <p:cNvCxnSpPr>
              <a:stCxn id="13" idx="2"/>
            </p:cNvCxnSpPr>
            <p:nvPr/>
          </p:nvCxnSpPr>
          <p:spPr>
            <a:xfrm flipH="1">
              <a:off x="4595949" y="1952820"/>
              <a:ext cx="5443" cy="39087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>
              <a:endCxn id="15" idx="0"/>
            </p:cNvCxnSpPr>
            <p:nvPr/>
          </p:nvCxnSpPr>
          <p:spPr>
            <a:xfrm>
              <a:off x="4595949" y="2343699"/>
              <a:ext cx="1758043" cy="464739"/>
            </a:xfrm>
            <a:prstGeom prst="bentConnector2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/>
            <p:nvPr/>
          </p:nvCxnSpPr>
          <p:spPr>
            <a:xfrm rot="10800000" flipV="1">
              <a:off x="2673532" y="2344791"/>
              <a:ext cx="1922417" cy="492961"/>
            </a:xfrm>
            <a:prstGeom prst="bentConnector2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2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2016 Main Achievements</a:t>
            </a:r>
            <a:endParaRPr lang="en-GB" sz="3200" dirty="0"/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Processes</a:t>
            </a:r>
            <a:endParaRPr lang="en-US" dirty="0"/>
          </a:p>
        </p:txBody>
      </p:sp>
      <p:pic>
        <p:nvPicPr>
          <p:cNvPr id="37" name="irc_mi" descr="http://worldartsme.com/images/systems-engineer-clipart-1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27673"/>
            <a:ext cx="1530068" cy="1492282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685800" y="1286413"/>
            <a:ext cx="8077200" cy="609598"/>
          </a:xfrm>
        </p:spPr>
        <p:txBody>
          <a:bodyPr>
            <a:normAutofit/>
          </a:bodyPr>
          <a:lstStyle/>
          <a:p>
            <a:r>
              <a:rPr lang="en-GB" sz="3323" b="1" dirty="0" smtClean="0"/>
              <a:t>Market Surveys processed (2015 &amp; 2016):</a:t>
            </a:r>
          </a:p>
          <a:p>
            <a:pPr marL="0" indent="0">
              <a:buNone/>
            </a:pPr>
            <a:endParaRPr lang="en-GB" sz="3323" dirty="0"/>
          </a:p>
        </p:txBody>
      </p:sp>
      <p:graphicFrame>
        <p:nvGraphicFramePr>
          <p:cNvPr id="41" name="Chart 40"/>
          <p:cNvGraphicFramePr/>
          <p:nvPr>
            <p:extLst>
              <p:ext uri="{D42A27DB-BD31-4B8C-83A1-F6EECF244321}">
                <p14:modId xmlns:p14="http://schemas.microsoft.com/office/powerpoint/2010/main" val="629764456"/>
              </p:ext>
            </p:extLst>
          </p:nvPr>
        </p:nvGraphicFramePr>
        <p:xfrm>
          <a:off x="3027905" y="1796013"/>
          <a:ext cx="2379948" cy="2169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2" name="Chart 41"/>
          <p:cNvGraphicFramePr/>
          <p:nvPr>
            <p:extLst>
              <p:ext uri="{D42A27DB-BD31-4B8C-83A1-F6EECF244321}">
                <p14:modId xmlns:p14="http://schemas.microsoft.com/office/powerpoint/2010/main" val="2780398924"/>
              </p:ext>
            </p:extLst>
          </p:nvPr>
        </p:nvGraphicFramePr>
        <p:xfrm>
          <a:off x="3024283" y="4231368"/>
          <a:ext cx="2379948" cy="2169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3" name="Content Placeholder 5"/>
          <p:cNvSpPr txBox="1">
            <a:spLocks/>
          </p:cNvSpPr>
          <p:nvPr/>
        </p:nvSpPr>
        <p:spPr>
          <a:xfrm>
            <a:off x="3689713" y="2713373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>
                <a:solidFill>
                  <a:srgbClr val="0055A0"/>
                </a:solidFill>
              </a:rPr>
              <a:t>40%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44" name="Content Placeholder 5"/>
          <p:cNvSpPr txBox="1">
            <a:spLocks/>
          </p:cNvSpPr>
          <p:nvPr/>
        </p:nvSpPr>
        <p:spPr>
          <a:xfrm>
            <a:off x="4186000" y="2927038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>
                <a:solidFill>
                  <a:srgbClr val="002060"/>
                </a:solidFill>
              </a:rPr>
              <a:t>60%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4013" y="2292253"/>
            <a:ext cx="2241960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 smtClean="0"/>
              <a:t>2015 Group SMB-SE </a:t>
            </a:r>
          </a:p>
          <a:p>
            <a:r>
              <a:rPr lang="fr-CH" dirty="0" smtClean="0"/>
              <a:t>Total MS……………..	5</a:t>
            </a:r>
          </a:p>
          <a:p>
            <a:r>
              <a:rPr lang="fr-CH" dirty="0" smtClean="0"/>
              <a:t>DOP-Processes……  	2</a:t>
            </a:r>
            <a:endParaRPr lang="fr-CH" dirty="0"/>
          </a:p>
        </p:txBody>
      </p:sp>
      <p:sp>
        <p:nvSpPr>
          <p:cNvPr id="46" name="Content Placeholder 5"/>
          <p:cNvSpPr txBox="1">
            <a:spLocks/>
          </p:cNvSpPr>
          <p:nvPr/>
        </p:nvSpPr>
        <p:spPr>
          <a:xfrm>
            <a:off x="3797252" y="5383441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 smtClean="0">
                <a:solidFill>
                  <a:srgbClr val="0055A0"/>
                </a:solidFill>
              </a:rPr>
              <a:t>85%</a:t>
            </a:r>
            <a:endParaRPr lang="en-US" sz="1400" dirty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47" name="Content Placeholder 5"/>
          <p:cNvSpPr txBox="1">
            <a:spLocks/>
          </p:cNvSpPr>
          <p:nvPr/>
        </p:nvSpPr>
        <p:spPr>
          <a:xfrm>
            <a:off x="4157125" y="4877112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 smtClean="0">
                <a:solidFill>
                  <a:srgbClr val="002060"/>
                </a:solidFill>
              </a:rPr>
              <a:t>15%</a:t>
            </a:r>
            <a:endParaRPr lang="en-US" sz="1400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8215" y="5267578"/>
            <a:ext cx="2365391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 smtClean="0"/>
              <a:t>2016 Group SMB-SE</a:t>
            </a:r>
          </a:p>
          <a:p>
            <a:r>
              <a:rPr lang="fr-CH" dirty="0" smtClean="0"/>
              <a:t>Total MS……………..	19</a:t>
            </a:r>
          </a:p>
          <a:p>
            <a:r>
              <a:rPr lang="fr-CH" dirty="0" smtClean="0"/>
              <a:t>DOP-Processes……  	16</a:t>
            </a:r>
            <a:endParaRPr lang="fr-CH" dirty="0"/>
          </a:p>
        </p:txBody>
      </p:sp>
      <p:grpSp>
        <p:nvGrpSpPr>
          <p:cNvPr id="49" name="Group 48"/>
          <p:cNvGrpSpPr/>
          <p:nvPr/>
        </p:nvGrpSpPr>
        <p:grpSpPr>
          <a:xfrm>
            <a:off x="5704908" y="4151191"/>
            <a:ext cx="3271939" cy="1905002"/>
            <a:chOff x="5726017" y="1820903"/>
            <a:chExt cx="3271939" cy="1905002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26017" y="1820903"/>
              <a:ext cx="3271939" cy="1905002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5847012" y="3312879"/>
              <a:ext cx="1410964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FF0000"/>
                  </a:solidFill>
                </a:defRPr>
              </a:lvl1pPr>
            </a:lstStyle>
            <a:p>
              <a:r>
                <a:rPr lang="fr-CH" dirty="0"/>
                <a:t>Building 107</a:t>
              </a:r>
            </a:p>
          </p:txBody>
        </p: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0555" y="2263925"/>
            <a:ext cx="3853445" cy="1221455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715729" y="1907532"/>
            <a:ext cx="100309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Pont ISR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15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SMB-SE DOP Section</a:t>
            </a:r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0" y="3781460"/>
            <a:ext cx="3376247" cy="816499"/>
          </a:xfrm>
          <a:prstGeom prst="roundRect">
            <a:avLst/>
          </a:prstGeom>
          <a:solidFill>
            <a:srgbClr val="FF93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4" b="1" dirty="0">
                <a:solidFill>
                  <a:sysClr val="windowText" lastClr="000000"/>
                </a:solidFill>
              </a:rPr>
              <a:t>Studies for future accelerators</a:t>
            </a:r>
          </a:p>
          <a:p>
            <a:pPr algn="ctr"/>
            <a:r>
              <a:rPr lang="en-US" sz="1754" b="1" dirty="0">
                <a:solidFill>
                  <a:sysClr val="windowText" lastClr="000000"/>
                </a:solidFill>
              </a:rPr>
              <a:t>and existing tunnel structures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547446" y="3060170"/>
            <a:ext cx="7596554" cy="756132"/>
            <a:chOff x="1577649" y="3286753"/>
            <a:chExt cx="7572948" cy="764543"/>
          </a:xfrm>
        </p:grpSpPr>
        <p:sp>
          <p:nvSpPr>
            <p:cNvPr id="31" name="Rounded Rectangle 30"/>
            <p:cNvSpPr/>
            <p:nvPr/>
          </p:nvSpPr>
          <p:spPr>
            <a:xfrm>
              <a:off x="3564466" y="3286753"/>
              <a:ext cx="1634067" cy="394470"/>
            </a:xfrm>
            <a:prstGeom prst="roundRect">
              <a:avLst/>
            </a:prstGeom>
            <a:solidFill>
              <a:srgbClr val="FFC000">
                <a:alpha val="42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92" b="1" dirty="0">
                  <a:solidFill>
                    <a:sysClr val="windowText" lastClr="000000"/>
                  </a:solidFill>
                </a:rPr>
                <a:t>Mainly machine</a:t>
              </a: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5402703" y="3649133"/>
              <a:ext cx="3732830" cy="396632"/>
            </a:xfrm>
            <a:prstGeom prst="roundRect">
              <a:avLst/>
            </a:prstGeom>
            <a:solidFill>
              <a:srgbClr val="FFFF00">
                <a:alpha val="42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92" b="1" dirty="0">
                  <a:solidFill>
                    <a:sysClr val="windowText" lastClr="000000"/>
                  </a:solidFill>
                </a:rPr>
                <a:t>Mainly tertiary</a:t>
              </a: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1577649" y="3292284"/>
              <a:ext cx="7572948" cy="759012"/>
            </a:xfrm>
            <a:prstGeom prst="roundRect">
              <a:avLst/>
            </a:prstGeom>
            <a:solidFill>
              <a:srgbClr val="00B050">
                <a:alpha val="2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54" b="1" dirty="0">
                  <a:solidFill>
                    <a:sysClr val="windowText" lastClr="000000"/>
                  </a:solidFill>
                </a:rPr>
                <a:t>Project execution</a:t>
              </a:r>
            </a:p>
          </p:txBody>
        </p:sp>
      </p:grpSp>
      <p:sp>
        <p:nvSpPr>
          <p:cNvPr id="34" name="Rounded Rectangle 33"/>
          <p:cNvSpPr/>
          <p:nvPr/>
        </p:nvSpPr>
        <p:spPr>
          <a:xfrm>
            <a:off x="1617785" y="2374308"/>
            <a:ext cx="1828800" cy="808125"/>
          </a:xfrm>
          <a:prstGeom prst="roundRect">
            <a:avLst/>
          </a:prstGeom>
          <a:solidFill>
            <a:srgbClr val="7030A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7" b="1" dirty="0">
                <a:solidFill>
                  <a:sysClr val="windowText" lastClr="000000"/>
                </a:solidFill>
              </a:rPr>
              <a:t>Patrimony and  External relations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5416062" y="2444646"/>
            <a:ext cx="3727938" cy="491014"/>
          </a:xfrm>
          <a:prstGeom prst="roundRect">
            <a:avLst/>
          </a:prstGeom>
          <a:solidFill>
            <a:srgbClr val="FF40FF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4" b="1" dirty="0">
                <a:solidFill>
                  <a:sysClr val="windowText" lastClr="000000"/>
                </a:solidFill>
              </a:rPr>
              <a:t>Consolidation program execution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547447" y="3781077"/>
            <a:ext cx="7579502" cy="1125031"/>
            <a:chOff x="1015193" y="4068151"/>
            <a:chExt cx="8120340" cy="1137546"/>
          </a:xfrm>
        </p:grpSpPr>
        <p:sp>
          <p:nvSpPr>
            <p:cNvPr id="37" name="Rounded Rectangle 36"/>
            <p:cNvSpPr/>
            <p:nvPr/>
          </p:nvSpPr>
          <p:spPr>
            <a:xfrm>
              <a:off x="5402703" y="4068151"/>
              <a:ext cx="3732830" cy="1137546"/>
            </a:xfrm>
            <a:prstGeom prst="roundRect">
              <a:avLst/>
            </a:prstGeom>
            <a:solidFill>
              <a:srgbClr val="00B0F0">
                <a:alpha val="42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54" b="1">
                  <a:solidFill>
                    <a:sysClr val="windowText" lastClr="000000"/>
                  </a:solidFill>
                </a:rPr>
                <a:t>Works, Operation </a:t>
              </a:r>
              <a:r>
                <a:rPr lang="en-US" sz="1754" b="1" dirty="0">
                  <a:solidFill>
                    <a:sysClr val="windowText" lastClr="000000"/>
                  </a:solidFill>
                </a:rPr>
                <a:t>and Maintenance</a:t>
              </a: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1015193" y="4893733"/>
              <a:ext cx="4530474" cy="307462"/>
            </a:xfrm>
            <a:prstGeom prst="roundRect">
              <a:avLst/>
            </a:prstGeom>
            <a:solidFill>
              <a:srgbClr val="00B0F0">
                <a:alpha val="3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54" b="1" dirty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23701"/>
            <a:ext cx="9144000" cy="3410598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371644" y="1383977"/>
            <a:ext cx="3262915" cy="4865315"/>
            <a:chOff x="402614" y="1213559"/>
            <a:chExt cx="3534824" cy="5270758"/>
          </a:xfrm>
        </p:grpSpPr>
        <p:sp>
          <p:nvSpPr>
            <p:cNvPr id="41" name="Oval 40"/>
            <p:cNvSpPr/>
            <p:nvPr/>
          </p:nvSpPr>
          <p:spPr>
            <a:xfrm>
              <a:off x="1575238" y="1213559"/>
              <a:ext cx="2362200" cy="464820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754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02614" y="5768844"/>
              <a:ext cx="2547573" cy="715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46" b="1" dirty="0">
                  <a:solidFill>
                    <a:srgbClr val="FF0000"/>
                  </a:solidFill>
                </a:rPr>
                <a:t>Important interaction </a:t>
              </a:r>
            </a:p>
            <a:p>
              <a:pPr algn="ctr"/>
              <a:r>
                <a:rPr lang="en-GB" sz="1846" b="1" dirty="0">
                  <a:solidFill>
                    <a:srgbClr val="FF0000"/>
                  </a:solidFill>
                </a:rPr>
                <a:t>with </a:t>
              </a:r>
              <a:r>
                <a:rPr lang="en-GB" sz="1846" b="1" dirty="0" smtClean="0">
                  <a:solidFill>
                    <a:srgbClr val="FF0000"/>
                  </a:solidFill>
                </a:rPr>
                <a:t>all other </a:t>
              </a:r>
              <a:r>
                <a:rPr lang="en-GB" sz="1846" b="1" dirty="0">
                  <a:solidFill>
                    <a:srgbClr val="FF0000"/>
                  </a:solidFill>
                </a:rPr>
                <a:t>section</a:t>
              </a:r>
              <a:endParaRPr lang="fr-CH" sz="1846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581400" y="1905000"/>
            <a:ext cx="1639161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extBox 18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49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2016 Main Achievements</a:t>
            </a:r>
            <a:endParaRPr lang="en-GB" sz="3200" dirty="0"/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Processes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685800" y="1299934"/>
            <a:ext cx="8077200" cy="609598"/>
          </a:xfrm>
        </p:spPr>
        <p:txBody>
          <a:bodyPr>
            <a:normAutofit/>
          </a:bodyPr>
          <a:lstStyle/>
          <a:p>
            <a:r>
              <a:rPr lang="en-GB" sz="3323" b="1" dirty="0" smtClean="0"/>
              <a:t>Price Enquiries processed (2015 &amp; 2016):</a:t>
            </a:r>
          </a:p>
          <a:p>
            <a:pPr marL="0" indent="0">
              <a:buNone/>
            </a:pPr>
            <a:endParaRPr lang="en-GB" sz="3323" dirty="0"/>
          </a:p>
        </p:txBody>
      </p:sp>
      <p:sp>
        <p:nvSpPr>
          <p:cNvPr id="21" name="TextBox 20"/>
          <p:cNvSpPr txBox="1"/>
          <p:nvPr/>
        </p:nvSpPr>
        <p:spPr>
          <a:xfrm>
            <a:off x="270378" y="2443700"/>
            <a:ext cx="2365391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 smtClean="0"/>
              <a:t>2015 Group SMB-SE </a:t>
            </a:r>
          </a:p>
          <a:p>
            <a:r>
              <a:rPr lang="fr-CH" dirty="0" smtClean="0"/>
              <a:t>Total PE……………..	15</a:t>
            </a:r>
          </a:p>
          <a:p>
            <a:r>
              <a:rPr lang="fr-CH" dirty="0" smtClean="0"/>
              <a:t>DOP-Processes……  	4</a:t>
            </a:r>
            <a:endParaRPr lang="fr-CH" dirty="0"/>
          </a:p>
        </p:txBody>
      </p:sp>
      <p:sp>
        <p:nvSpPr>
          <p:cNvPr id="22" name="TextBox 21"/>
          <p:cNvSpPr txBox="1"/>
          <p:nvPr/>
        </p:nvSpPr>
        <p:spPr>
          <a:xfrm>
            <a:off x="272407" y="4740596"/>
            <a:ext cx="2365391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 smtClean="0"/>
              <a:t>2016 Group SMB-SE</a:t>
            </a:r>
          </a:p>
          <a:p>
            <a:r>
              <a:rPr lang="fr-CH" dirty="0" smtClean="0"/>
              <a:t>Total PE……………..	10</a:t>
            </a:r>
          </a:p>
          <a:p>
            <a:r>
              <a:rPr lang="fr-CH" dirty="0" smtClean="0"/>
              <a:t>DOP-Processes……  	3</a:t>
            </a:r>
            <a:endParaRPr lang="fr-CH" dirty="0"/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420522259"/>
              </p:ext>
            </p:extLst>
          </p:nvPr>
        </p:nvGraphicFramePr>
        <p:xfrm>
          <a:off x="3271032" y="1961558"/>
          <a:ext cx="2379948" cy="2169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1187723894"/>
              </p:ext>
            </p:extLst>
          </p:nvPr>
        </p:nvGraphicFramePr>
        <p:xfrm>
          <a:off x="3378193" y="4231368"/>
          <a:ext cx="2379948" cy="2169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Content Placeholder 5"/>
          <p:cNvSpPr txBox="1">
            <a:spLocks/>
          </p:cNvSpPr>
          <p:nvPr/>
        </p:nvSpPr>
        <p:spPr>
          <a:xfrm>
            <a:off x="4027122" y="5068104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 smtClean="0">
                <a:solidFill>
                  <a:srgbClr val="0055A0"/>
                </a:solidFill>
              </a:rPr>
              <a:t>30%</a:t>
            </a:r>
            <a:endParaRPr lang="en-US" sz="1400" dirty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/>
        </p:nvSpPr>
        <p:spPr>
          <a:xfrm>
            <a:off x="4562133" y="5339687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 smtClean="0">
                <a:solidFill>
                  <a:srgbClr val="0055A0"/>
                </a:solidFill>
              </a:rPr>
              <a:t>70%</a:t>
            </a:r>
            <a:endParaRPr lang="en-US" sz="1400" dirty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7093" y="4298686"/>
            <a:ext cx="3206907" cy="188004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053906" y="6062246"/>
            <a:ext cx="1213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solidFill>
                  <a:srgbClr val="FF0000"/>
                </a:solidFill>
              </a:rPr>
              <a:t>Building 689</a:t>
            </a:r>
          </a:p>
        </p:txBody>
      </p:sp>
      <p:pic>
        <p:nvPicPr>
          <p:cNvPr id="29" name="Picture 28" descr="http://sr.photos2.fotosearch.com/bthumb/CSP/CSP592/k5921988.jpg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343303"/>
            <a:ext cx="1410944" cy="137134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99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957" y="4457157"/>
            <a:ext cx="3131050" cy="1826446"/>
          </a:xfrm>
          <a:prstGeom prst="rect">
            <a:avLst/>
          </a:prstGeom>
        </p:spPr>
      </p:pic>
      <p:sp>
        <p:nvSpPr>
          <p:cNvPr id="39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2016 Main Achievements</a:t>
            </a:r>
            <a:endParaRPr lang="en-GB" sz="3200" dirty="0"/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Processes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685800" y="1343175"/>
            <a:ext cx="8077200" cy="609598"/>
          </a:xfrm>
        </p:spPr>
        <p:txBody>
          <a:bodyPr>
            <a:normAutofit/>
          </a:bodyPr>
          <a:lstStyle/>
          <a:p>
            <a:r>
              <a:rPr lang="en-GB" sz="3323" b="1" dirty="0" smtClean="0"/>
              <a:t>Call for Tenders processed (2015 &amp; 2016):</a:t>
            </a:r>
          </a:p>
          <a:p>
            <a:pPr marL="0" indent="0">
              <a:buNone/>
            </a:pPr>
            <a:endParaRPr lang="en-GB" sz="3323" dirty="0"/>
          </a:p>
        </p:txBody>
      </p:sp>
      <p:sp>
        <p:nvSpPr>
          <p:cNvPr id="16" name="TextBox 15"/>
          <p:cNvSpPr txBox="1"/>
          <p:nvPr/>
        </p:nvSpPr>
        <p:spPr>
          <a:xfrm>
            <a:off x="263201" y="2585704"/>
            <a:ext cx="2365391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 smtClean="0"/>
              <a:t>2015 Group SMB-SE </a:t>
            </a:r>
          </a:p>
          <a:p>
            <a:r>
              <a:rPr lang="fr-CH" dirty="0" smtClean="0"/>
              <a:t>Total IT……………..	10</a:t>
            </a:r>
          </a:p>
          <a:p>
            <a:r>
              <a:rPr lang="fr-CH" dirty="0" smtClean="0"/>
              <a:t>DOP-Processes……  	6</a:t>
            </a:r>
            <a:endParaRPr lang="fr-CH" dirty="0"/>
          </a:p>
        </p:txBody>
      </p:sp>
      <p:sp>
        <p:nvSpPr>
          <p:cNvPr id="17" name="TextBox 16"/>
          <p:cNvSpPr txBox="1"/>
          <p:nvPr/>
        </p:nvSpPr>
        <p:spPr>
          <a:xfrm>
            <a:off x="422284" y="4755136"/>
            <a:ext cx="2365391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 smtClean="0"/>
              <a:t>2016 Group SMB-SE</a:t>
            </a:r>
          </a:p>
          <a:p>
            <a:r>
              <a:rPr lang="fr-CH" dirty="0" smtClean="0"/>
              <a:t>Total IT……………..	15</a:t>
            </a:r>
          </a:p>
          <a:p>
            <a:r>
              <a:rPr lang="fr-CH" dirty="0" smtClean="0"/>
              <a:t>DOP-Processes……  	9</a:t>
            </a:r>
            <a:endParaRPr lang="fr-CH" dirty="0"/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590125138"/>
              </p:ext>
            </p:extLst>
          </p:nvPr>
        </p:nvGraphicFramePr>
        <p:xfrm>
          <a:off x="3124200" y="1985736"/>
          <a:ext cx="2379948" cy="2169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Content Placeholder 5"/>
          <p:cNvSpPr txBox="1">
            <a:spLocks/>
          </p:cNvSpPr>
          <p:nvPr/>
        </p:nvSpPr>
        <p:spPr>
          <a:xfrm>
            <a:off x="3797251" y="3033593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 smtClean="0">
                <a:solidFill>
                  <a:srgbClr val="0055A0"/>
                </a:solidFill>
              </a:rPr>
              <a:t>60%</a:t>
            </a:r>
            <a:endParaRPr lang="en-US" sz="1400" dirty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30" name="Content Placeholder 5"/>
          <p:cNvSpPr txBox="1">
            <a:spLocks/>
          </p:cNvSpPr>
          <p:nvPr/>
        </p:nvSpPr>
        <p:spPr>
          <a:xfrm>
            <a:off x="4333098" y="2891215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>
                <a:solidFill>
                  <a:srgbClr val="0055A0"/>
                </a:solidFill>
              </a:rPr>
              <a:t>4</a:t>
            </a:r>
            <a:r>
              <a:rPr lang="en-US" sz="1400" dirty="0" smtClean="0">
                <a:solidFill>
                  <a:srgbClr val="0055A0"/>
                </a:solidFill>
              </a:rPr>
              <a:t>0%</a:t>
            </a:r>
            <a:endParaRPr lang="en-US" sz="1400" dirty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397359596"/>
              </p:ext>
            </p:extLst>
          </p:nvPr>
        </p:nvGraphicFramePr>
        <p:xfrm>
          <a:off x="3124200" y="4155168"/>
          <a:ext cx="2379948" cy="2169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Content Placeholder 5"/>
          <p:cNvSpPr txBox="1">
            <a:spLocks/>
          </p:cNvSpPr>
          <p:nvPr/>
        </p:nvSpPr>
        <p:spPr>
          <a:xfrm>
            <a:off x="3797250" y="5239884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 smtClean="0">
                <a:solidFill>
                  <a:srgbClr val="0055A0"/>
                </a:solidFill>
              </a:rPr>
              <a:t>60%</a:t>
            </a:r>
            <a:endParaRPr lang="en-US" sz="1400" dirty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33" name="Content Placeholder 5"/>
          <p:cNvSpPr txBox="1">
            <a:spLocks/>
          </p:cNvSpPr>
          <p:nvPr/>
        </p:nvSpPr>
        <p:spPr>
          <a:xfrm>
            <a:off x="4405013" y="5035669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 smtClean="0">
                <a:solidFill>
                  <a:srgbClr val="002060"/>
                </a:solidFill>
              </a:rPr>
              <a:t>40%</a:t>
            </a:r>
            <a:endParaRPr lang="en-US" sz="1400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99068" y="5883956"/>
            <a:ext cx="128753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FF00"/>
                </a:solidFill>
              </a:rPr>
              <a:t>Building 90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9756" y="1891187"/>
            <a:ext cx="2465832" cy="219917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7232672" y="3675641"/>
            <a:ext cx="141096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Building 947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73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smtClean="0"/>
              <a:t>2016 Main </a:t>
            </a:r>
            <a:r>
              <a:rPr lang="fr-CH" sz="3200" dirty="0" err="1" smtClean="0"/>
              <a:t>Achievements</a:t>
            </a:r>
            <a:endParaRPr lang="en-GB" sz="32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Processes</a:t>
            </a:r>
            <a:endParaRPr lang="en-US" dirty="0"/>
          </a:p>
        </p:txBody>
      </p:sp>
      <p:graphicFrame>
        <p:nvGraphicFramePr>
          <p:cNvPr id="7" name="Content Placeholder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0459171"/>
              </p:ext>
            </p:extLst>
          </p:nvPr>
        </p:nvGraphicFramePr>
        <p:xfrm>
          <a:off x="228600" y="1600202"/>
          <a:ext cx="4040188" cy="368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5046729" y="1659731"/>
            <a:ext cx="4378590" cy="395128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sz="1600" dirty="0" smtClean="0"/>
              <a:t>cost estimations:</a:t>
            </a:r>
            <a:endParaRPr lang="en-US" sz="1600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400" dirty="0"/>
              <a:t>- more than 50 estimations per year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q"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q"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Font typeface="Wingdings" pitchFamily="2" charset="2"/>
              <a:buChar char="q"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q"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Font typeface="Wingdings" pitchFamily="2" charset="2"/>
              <a:buChar char="q"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q"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Font typeface="Wingdings" pitchFamily="2" charset="2"/>
              <a:buChar char="q"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  <a:p>
            <a:pPr>
              <a:spcBef>
                <a:spcPts val="0"/>
              </a:spcBef>
              <a:defRPr/>
            </a:pPr>
            <a:r>
              <a:rPr lang="en-US" sz="1800" dirty="0"/>
              <a:t> </a:t>
            </a:r>
            <a:r>
              <a:rPr lang="en-US" sz="1600" dirty="0"/>
              <a:t>technical</a:t>
            </a:r>
            <a:r>
              <a:rPr lang="en-US" sz="1800" dirty="0"/>
              <a:t> </a:t>
            </a:r>
            <a:r>
              <a:rPr lang="en-US" sz="1600" dirty="0"/>
              <a:t>requests from all Departments</a:t>
            </a:r>
          </a:p>
          <a:p>
            <a:pPr marL="285750" indent="-285750">
              <a:spcBef>
                <a:spcPts val="0"/>
              </a:spcBef>
              <a:buFontTx/>
              <a:buChar char="-"/>
              <a:defRPr/>
            </a:pPr>
            <a:r>
              <a:rPr lang="en-US" sz="1400" dirty="0"/>
              <a:t>about buildings and civil engineering items,</a:t>
            </a:r>
          </a:p>
          <a:p>
            <a:pPr marL="285750" indent="-285750">
              <a:spcBef>
                <a:spcPts val="0"/>
              </a:spcBef>
              <a:buFontTx/>
              <a:buChar char="-"/>
              <a:defRPr/>
            </a:pPr>
            <a:endParaRPr lang="en-US" sz="1400" dirty="0">
              <a:solidFill>
                <a:srgbClr val="0055A0"/>
              </a:solidFill>
            </a:endParaRPr>
          </a:p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3264" y="2647223"/>
            <a:ext cx="1876425" cy="18192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30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smtClean="0"/>
              <a:t>2016 Main </a:t>
            </a:r>
            <a:r>
              <a:rPr lang="fr-CH" sz="3200" dirty="0" err="1" smtClean="0"/>
              <a:t>Achievements</a:t>
            </a:r>
            <a:endParaRPr lang="en-GB" sz="32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Processes</a:t>
            </a:r>
            <a:endParaRPr lang="en-US" dirty="0"/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621250632"/>
              </p:ext>
            </p:extLst>
          </p:nvPr>
        </p:nvGraphicFramePr>
        <p:xfrm>
          <a:off x="5210953" y="2602596"/>
          <a:ext cx="4056094" cy="295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9" name="Picture 18" descr="https://encrypted-tbn3.gstatic.com/images?q=tbn:ANd9GcSftO6WjPEhIWEQVkrAUAN91uVcYgGVIyNQjO0LGLliplqcoLqO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69514"/>
            <a:ext cx="2018713" cy="179941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0" name="Content Placeholder 10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841000591"/>
              </p:ext>
            </p:extLst>
          </p:nvPr>
        </p:nvGraphicFramePr>
        <p:xfrm>
          <a:off x="152400" y="1874659"/>
          <a:ext cx="4040188" cy="368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Rectangle 20"/>
          <p:cNvSpPr/>
          <p:nvPr/>
        </p:nvSpPr>
        <p:spPr>
          <a:xfrm>
            <a:off x="4610100" y="1828800"/>
            <a:ext cx="4572000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Font typeface="Wingdings" pitchFamily="2" charset="2"/>
              <a:buChar char="q"/>
              <a:defRPr/>
            </a:pPr>
            <a:r>
              <a:rPr lang="en-GB" sz="1600" dirty="0"/>
              <a:t> to draw up IPPs (Infrastructure Project Proposal)</a:t>
            </a:r>
          </a:p>
          <a:p>
            <a:pPr lvl="0">
              <a:defRPr/>
            </a:pPr>
            <a:r>
              <a:rPr lang="en-GB" dirty="0"/>
              <a:t> </a:t>
            </a:r>
            <a:r>
              <a:rPr lang="en-US" dirty="0"/>
              <a:t>- </a:t>
            </a:r>
            <a:r>
              <a:rPr lang="en-US" sz="1400" dirty="0"/>
              <a:t>processed </a:t>
            </a:r>
            <a:r>
              <a:rPr lang="en-US" sz="1400" dirty="0" smtClean="0"/>
              <a:t>15 </a:t>
            </a:r>
            <a:r>
              <a:rPr lang="en-US" sz="1400" dirty="0"/>
              <a:t>proposals in </a:t>
            </a:r>
            <a:r>
              <a:rPr lang="en-US" sz="1400" dirty="0" smtClean="0"/>
              <a:t>2016 </a:t>
            </a:r>
            <a:r>
              <a:rPr lang="en-US" sz="1400" dirty="0"/>
              <a:t>(total </a:t>
            </a:r>
            <a:r>
              <a:rPr lang="en-US" sz="1400" dirty="0" smtClean="0"/>
              <a:t>22)</a:t>
            </a:r>
            <a:endParaRPr lang="en-GB" sz="1400" dirty="0"/>
          </a:p>
        </p:txBody>
      </p:sp>
      <p:sp>
        <p:nvSpPr>
          <p:cNvPr id="22" name="Content Placeholder 5"/>
          <p:cNvSpPr txBox="1">
            <a:spLocks/>
          </p:cNvSpPr>
          <p:nvPr/>
        </p:nvSpPr>
        <p:spPr>
          <a:xfrm>
            <a:off x="6631237" y="4216668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 smtClean="0">
                <a:solidFill>
                  <a:srgbClr val="002060"/>
                </a:solidFill>
              </a:rPr>
              <a:t>68%</a:t>
            </a:r>
            <a:endParaRPr lang="en-US" sz="1400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/>
        </p:nvSpPr>
        <p:spPr>
          <a:xfrm>
            <a:off x="7444301" y="3717746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 smtClean="0">
                <a:solidFill>
                  <a:srgbClr val="002060"/>
                </a:solidFill>
              </a:rPr>
              <a:t>32%</a:t>
            </a:r>
            <a:endParaRPr lang="en-US" sz="1400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33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smtClean="0"/>
              <a:t>2016 Main </a:t>
            </a:r>
            <a:r>
              <a:rPr lang="fr-CH" sz="3200" dirty="0" err="1" smtClean="0"/>
              <a:t>Achievements</a:t>
            </a:r>
            <a:endParaRPr lang="en-GB" sz="32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Processes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16877" y="1538469"/>
            <a:ext cx="8458200" cy="152399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Preparation in collaboration with others Departments of technical specifications (MS, PE and IT)</a:t>
            </a:r>
          </a:p>
          <a:p>
            <a:pPr marL="0" indent="0">
              <a:buNone/>
            </a:pPr>
            <a:endParaRPr lang="fr-CH" sz="3323" dirty="0" smtClean="0"/>
          </a:p>
          <a:p>
            <a:pPr marL="0" indent="0">
              <a:buNone/>
            </a:pPr>
            <a:endParaRPr lang="en-GB" sz="3323" dirty="0" smtClean="0"/>
          </a:p>
          <a:p>
            <a:pPr marL="0" indent="0">
              <a:buNone/>
            </a:pPr>
            <a:endParaRPr lang="en-GB" sz="3323" dirty="0"/>
          </a:p>
          <a:p>
            <a:pPr marL="0" indent="0">
              <a:buNone/>
            </a:pPr>
            <a:endParaRPr lang="en-GB" sz="3323" dirty="0"/>
          </a:p>
        </p:txBody>
      </p:sp>
      <p:grpSp>
        <p:nvGrpSpPr>
          <p:cNvPr id="11" name="Group 10"/>
          <p:cNvGrpSpPr/>
          <p:nvPr/>
        </p:nvGrpSpPr>
        <p:grpSpPr>
          <a:xfrm>
            <a:off x="676357" y="3211855"/>
            <a:ext cx="3244256" cy="2358401"/>
            <a:chOff x="676357" y="2723388"/>
            <a:chExt cx="2782154" cy="193433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357" y="2743200"/>
              <a:ext cx="2752643" cy="191452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989181" y="2723388"/>
              <a:ext cx="2469330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FF00"/>
                  </a:solidFill>
                </a:rPr>
                <a:t>Building 775  New HUB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74060" y="2743200"/>
            <a:ext cx="3067050" cy="2827056"/>
            <a:chOff x="5759328" y="2643682"/>
            <a:chExt cx="3067050" cy="282705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9328" y="2743200"/>
              <a:ext cx="3067050" cy="2727538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5872728" y="2643682"/>
              <a:ext cx="2723823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</a:rPr>
                <a:t>Electrical substation BE-2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24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smtClean="0"/>
              <a:t>2016 Main </a:t>
            </a:r>
            <a:r>
              <a:rPr lang="fr-CH" sz="3200" dirty="0" err="1" smtClean="0"/>
              <a:t>Achievements</a:t>
            </a:r>
            <a:endParaRPr lang="en-GB" sz="32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Processes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216876" y="1371602"/>
            <a:ext cx="8927123" cy="1523998"/>
          </a:xfrm>
        </p:spPr>
        <p:txBody>
          <a:bodyPr>
            <a:normAutofit/>
          </a:bodyPr>
          <a:lstStyle/>
          <a:p>
            <a:r>
              <a:rPr lang="en-GB" sz="2800" dirty="0"/>
              <a:t> </a:t>
            </a:r>
            <a:r>
              <a:rPr lang="en-GB" sz="2400" dirty="0"/>
              <a:t>set up of DB for Description and  Quantity Estimates, </a:t>
            </a:r>
            <a:r>
              <a:rPr lang="en-GB" sz="2400" dirty="0" smtClean="0"/>
              <a:t>Unit Prices </a:t>
            </a:r>
            <a:r>
              <a:rPr lang="en-GB" sz="2400" dirty="0"/>
              <a:t>and </a:t>
            </a:r>
            <a:r>
              <a:rPr lang="en-GB" sz="2400" dirty="0" smtClean="0"/>
              <a:t>Firms</a:t>
            </a:r>
            <a:r>
              <a:rPr lang="en-GB" sz="2400" dirty="0"/>
              <a:t>.</a:t>
            </a:r>
          </a:p>
          <a:p>
            <a:pPr marL="0" indent="0">
              <a:buNone/>
            </a:pPr>
            <a:endParaRPr lang="fr-CH" sz="3323" dirty="0" smtClean="0"/>
          </a:p>
          <a:p>
            <a:pPr marL="0" indent="0">
              <a:buNone/>
            </a:pPr>
            <a:endParaRPr lang="en-GB" sz="3323" dirty="0" smtClean="0"/>
          </a:p>
          <a:p>
            <a:pPr marL="0" indent="0">
              <a:buNone/>
            </a:pPr>
            <a:endParaRPr lang="en-GB" sz="3323" dirty="0"/>
          </a:p>
          <a:p>
            <a:pPr marL="0" indent="0">
              <a:buNone/>
            </a:pPr>
            <a:endParaRPr lang="en-GB" sz="3323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567" y="2243518"/>
            <a:ext cx="5975033" cy="232848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37" y="4321057"/>
            <a:ext cx="3032125" cy="18192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4719" y="3739220"/>
            <a:ext cx="1999132" cy="188402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8870" y="4691063"/>
            <a:ext cx="3936841" cy="17097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50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3d human characters making graph of growth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895600"/>
            <a:ext cx="1788502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3323" dirty="0" smtClean="0"/>
              <a:t>In collaboration with IPT, preparation of standards of MS, PE and IT,</a:t>
            </a:r>
          </a:p>
          <a:p>
            <a:pPr marL="0" indent="0">
              <a:buNone/>
            </a:pPr>
            <a:endParaRPr lang="fr-CH" sz="3323" dirty="0" smtClean="0"/>
          </a:p>
          <a:p>
            <a:r>
              <a:rPr lang="en-GB" sz="3323" dirty="0"/>
              <a:t>F</a:t>
            </a:r>
            <a:r>
              <a:rPr lang="en-GB" sz="3323" dirty="0" smtClean="0"/>
              <a:t>inishing the remaining new blanket </a:t>
            </a:r>
            <a:r>
              <a:rPr lang="en-GB" sz="3323" dirty="0"/>
              <a:t>contracts,</a:t>
            </a:r>
          </a:p>
          <a:p>
            <a:endParaRPr lang="en-GB" sz="3323" dirty="0"/>
          </a:p>
          <a:p>
            <a:r>
              <a:rPr lang="en-GB" sz="3323" dirty="0"/>
              <a:t>M</a:t>
            </a:r>
            <a:r>
              <a:rPr lang="en-GB" sz="3323" dirty="0" smtClean="0"/>
              <a:t>onitoring the internal IPPs process,</a:t>
            </a:r>
            <a:endParaRPr lang="en-GB" sz="3323" dirty="0"/>
          </a:p>
          <a:p>
            <a:endParaRPr lang="en-GB" sz="3323" dirty="0"/>
          </a:p>
          <a:p>
            <a:r>
              <a:rPr lang="en-GB" sz="3323" dirty="0"/>
              <a:t>S</a:t>
            </a:r>
            <a:r>
              <a:rPr lang="en-GB" sz="3323" dirty="0" smtClean="0"/>
              <a:t>tandard cost estimates </a:t>
            </a:r>
            <a:r>
              <a:rPr lang="en-GB" sz="3323" dirty="0"/>
              <a:t>based in the </a:t>
            </a:r>
            <a:r>
              <a:rPr lang="en-GB" sz="3323" dirty="0" smtClean="0"/>
              <a:t>DB,</a:t>
            </a:r>
          </a:p>
          <a:p>
            <a:endParaRPr lang="en-GB" sz="3323" dirty="0" smtClean="0"/>
          </a:p>
          <a:p>
            <a:r>
              <a:rPr lang="en-GB" sz="3323" dirty="0"/>
              <a:t>C</a:t>
            </a:r>
            <a:r>
              <a:rPr lang="en-GB" sz="3323" dirty="0" smtClean="0"/>
              <a:t>omplete the DB of CE data.</a:t>
            </a:r>
            <a:endParaRPr lang="en-GB" sz="3323" dirty="0"/>
          </a:p>
          <a:p>
            <a:pPr marL="0" indent="0">
              <a:buNone/>
            </a:pPr>
            <a:endParaRPr lang="en-GB" sz="3323" dirty="0"/>
          </a:p>
          <a:p>
            <a:pPr marL="0" indent="0">
              <a:buNone/>
            </a:pPr>
            <a:endParaRPr lang="en-GB" sz="3323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smtClean="0"/>
              <a:t>2016 Main objectives</a:t>
            </a:r>
            <a:endParaRPr lang="en-GB" sz="32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DOP </a:t>
            </a:r>
            <a:r>
              <a:rPr lang="fr-CH" dirty="0" err="1" smtClean="0"/>
              <a:t>Processes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54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"/>
          <p:cNvSpPr txBox="1">
            <a:spLocks/>
          </p:cNvSpPr>
          <p:nvPr/>
        </p:nvSpPr>
        <p:spPr>
          <a:xfrm>
            <a:off x="495300" y="1219200"/>
            <a:ext cx="8179777" cy="3124199"/>
          </a:xfrm>
          <a:prstGeom prst="rect">
            <a:avLst/>
          </a:prstGeom>
        </p:spPr>
        <p:txBody>
          <a:bodyPr vert="horz" lIns="95746" tIns="47874" rIns="95746" bIns="47874" rtlCol="0" anchor="t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sz="3320" baseline="0"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Design </a:t>
            </a:r>
            <a:r>
              <a:rPr lang="en-GB" dirty="0" smtClean="0"/>
              <a:t>office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r>
              <a:rPr lang="en-GB" dirty="0"/>
              <a:t>Patrimony and site </a:t>
            </a:r>
            <a:r>
              <a:rPr lang="en-GB" dirty="0" smtClean="0"/>
              <a:t>information</a:t>
            </a:r>
          </a:p>
          <a:p>
            <a:endParaRPr lang="en-GB" sz="2000" dirty="0"/>
          </a:p>
          <a:p>
            <a:r>
              <a:rPr lang="en-GB" dirty="0"/>
              <a:t>CE </a:t>
            </a:r>
            <a:r>
              <a:rPr lang="en-GB" dirty="0" smtClean="0"/>
              <a:t>Processes</a:t>
            </a:r>
          </a:p>
          <a:p>
            <a:endParaRPr lang="en-GB" sz="2000" dirty="0"/>
          </a:p>
          <a:p>
            <a:r>
              <a:rPr lang="en-US" dirty="0">
                <a:solidFill>
                  <a:srgbClr val="FF0000"/>
                </a:solidFill>
              </a:rPr>
              <a:t>External relations with the </a:t>
            </a:r>
            <a:r>
              <a:rPr lang="en-US" dirty="0" smtClean="0">
                <a:solidFill>
                  <a:srgbClr val="FF0000"/>
                </a:solidFill>
              </a:rPr>
              <a:t>technical offices </a:t>
            </a:r>
            <a:r>
              <a:rPr lang="en-US" dirty="0">
                <a:solidFill>
                  <a:srgbClr val="FF0000"/>
                </a:solidFill>
              </a:rPr>
              <a:t>of the local authorities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SMB-SE DOP Section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58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138" y="1850518"/>
            <a:ext cx="583128" cy="31239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742083"/>
              </p:ext>
            </p:extLst>
          </p:nvPr>
        </p:nvGraphicFramePr>
        <p:xfrm>
          <a:off x="351693" y="1825283"/>
          <a:ext cx="8299939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2926"/>
                <a:gridCol w="2497013"/>
              </a:tblGrid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err="1" smtClean="0"/>
                        <a:t>Permis</a:t>
                      </a:r>
                      <a:r>
                        <a:rPr lang="en-GB" sz="1700" dirty="0" smtClean="0"/>
                        <a:t> de </a:t>
                      </a:r>
                      <a:r>
                        <a:rPr lang="en-GB" sz="1700" dirty="0" err="1" smtClean="0"/>
                        <a:t>construire</a:t>
                      </a:r>
                      <a:r>
                        <a:rPr lang="en-GB" sz="1700" dirty="0" smtClean="0"/>
                        <a:t> – 6 </a:t>
                      </a:r>
                      <a:r>
                        <a:rPr lang="en-GB" sz="1700" dirty="0" err="1" smtClean="0"/>
                        <a:t>permis</a:t>
                      </a:r>
                      <a:r>
                        <a:rPr lang="en-GB" sz="1700" dirty="0" smtClean="0"/>
                        <a:t> de </a:t>
                      </a:r>
                      <a:r>
                        <a:rPr lang="en-GB" sz="1700" dirty="0" err="1" smtClean="0"/>
                        <a:t>construire</a:t>
                      </a:r>
                      <a:r>
                        <a:rPr lang="en-GB" sz="1700" dirty="0" smtClean="0"/>
                        <a:t> </a:t>
                      </a:r>
                      <a:r>
                        <a:rPr lang="en-GB" sz="1700" dirty="0" err="1" smtClean="0"/>
                        <a:t>en</a:t>
                      </a:r>
                      <a:r>
                        <a:rPr lang="en-GB" sz="1700" dirty="0" smtClean="0"/>
                        <a:t> 2016 (HL-LHC)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Comité</a:t>
                      </a:r>
                      <a:r>
                        <a:rPr lang="en-US" sz="17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7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Quadri</a:t>
                      </a:r>
                      <a:r>
                        <a:rPr lang="en-US" sz="17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-partite –  </a:t>
                      </a:r>
                      <a:r>
                        <a:rPr lang="en-US" sz="17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Comité</a:t>
                      </a:r>
                      <a:r>
                        <a:rPr lang="en-US" sz="17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Transport et </a:t>
                      </a:r>
                      <a:r>
                        <a:rPr lang="en-US" sz="17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environnement</a:t>
                      </a:r>
                      <a:endParaRPr lang="en-US" sz="1700" dirty="0" smtClean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en-US" sz="1300" dirty="0" smtClean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700" dirty="0" smtClean="0">
                          <a:solidFill>
                            <a:schemeClr val="tx1"/>
                          </a:solidFill>
                        </a:rPr>
                        <a:t>Suivi des </a:t>
                      </a:r>
                      <a:r>
                        <a:rPr lang="fr-CH" sz="1700" dirty="0" err="1" smtClean="0">
                          <a:solidFill>
                            <a:schemeClr val="tx1"/>
                          </a:solidFill>
                        </a:rPr>
                        <a:t>PLUi</a:t>
                      </a:r>
                      <a:endParaRPr lang="en-GB" sz="17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dirty="0" smtClean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Nouveau </a:t>
                      </a:r>
                      <a:r>
                        <a:rPr lang="en-US" sz="1700" dirty="0" err="1" smtClean="0"/>
                        <a:t>carrefour</a:t>
                      </a:r>
                      <a:r>
                        <a:rPr lang="en-US" sz="1700" dirty="0" smtClean="0"/>
                        <a:t> de </a:t>
                      </a:r>
                      <a:r>
                        <a:rPr lang="en-US" sz="1700" dirty="0" err="1" smtClean="0"/>
                        <a:t>l’entrée</a:t>
                      </a:r>
                      <a:r>
                        <a:rPr lang="en-US" sz="1700" dirty="0" smtClean="0"/>
                        <a:t> du Site CERN </a:t>
                      </a:r>
                      <a:r>
                        <a:rPr lang="en-US" sz="1700" dirty="0" err="1" smtClean="0"/>
                        <a:t>Prévessin</a:t>
                      </a:r>
                      <a:r>
                        <a:rPr lang="en-US" sz="1700" dirty="0" smtClean="0"/>
                        <a:t> 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dirty="0" smtClean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err="1" smtClean="0"/>
                        <a:t>Piste</a:t>
                      </a:r>
                      <a:r>
                        <a:rPr lang="en-GB" sz="1700" dirty="0" smtClean="0"/>
                        <a:t> </a:t>
                      </a:r>
                      <a:r>
                        <a:rPr lang="en-GB" sz="1700" dirty="0" err="1" smtClean="0"/>
                        <a:t>cyclable</a:t>
                      </a:r>
                      <a:r>
                        <a:rPr lang="en-GB" sz="1700" dirty="0" smtClean="0"/>
                        <a:t> route de </a:t>
                      </a:r>
                      <a:r>
                        <a:rPr lang="en-GB" sz="1700" dirty="0" err="1" smtClean="0"/>
                        <a:t>l’Europe</a:t>
                      </a:r>
                      <a:r>
                        <a:rPr lang="en-GB" sz="1700" dirty="0" smtClean="0"/>
                        <a:t> – MO Commune de </a:t>
                      </a:r>
                      <a:r>
                        <a:rPr lang="en-GB" sz="1700" dirty="0" err="1" smtClean="0"/>
                        <a:t>Prévessin</a:t>
                      </a:r>
                      <a:endParaRPr lang="en-GB" sz="1700" dirty="0" smtClean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COPIL Gestion des déblais du Pays de Gex</a:t>
                      </a:r>
                      <a:endParaRPr lang="en-GB" sz="1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Prolongation TCMC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douane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– Saint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Genis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Pouilly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BHNS (Bus à Haut Niveau de Service) Gex – </a:t>
                      </a:r>
                      <a:r>
                        <a:rPr lang="fr-CH" sz="1600" dirty="0" err="1" smtClean="0">
                          <a:solidFill>
                            <a:schemeClr val="tx1"/>
                          </a:solidFill>
                        </a:rPr>
                        <a:t>Ferney</a:t>
                      </a:r>
                      <a:endParaRPr lang="fr-CH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Projet </a:t>
                      </a:r>
                      <a:r>
                        <a:rPr lang="fr-CH" sz="1600" dirty="0" err="1" smtClean="0">
                          <a:solidFill>
                            <a:schemeClr val="tx1"/>
                          </a:solidFill>
                        </a:rPr>
                        <a:t>Hilumi</a:t>
                      </a:r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 - Groupe de travail autorités FR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ZAC de </a:t>
                      </a:r>
                      <a:r>
                        <a:rPr lang="en-GB" sz="1600" dirty="0" err="1" smtClean="0"/>
                        <a:t>Ferney</a:t>
                      </a:r>
                      <a:r>
                        <a:rPr lang="en-GB" sz="1600" dirty="0" smtClean="0"/>
                        <a:t> – </a:t>
                      </a:r>
                      <a:r>
                        <a:rPr lang="en-GB" sz="1600" dirty="0" err="1" smtClean="0"/>
                        <a:t>Autorisation</a:t>
                      </a:r>
                      <a:r>
                        <a:rPr lang="en-GB" sz="1600" baseline="0" dirty="0" smtClean="0"/>
                        <a:t> de forage</a:t>
                      </a:r>
                      <a:r>
                        <a:rPr lang="en-GB" sz="1600" dirty="0" smtClean="0"/>
                        <a:t> 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Instruction des </a:t>
                      </a:r>
                      <a:r>
                        <a:rPr lang="en-GB" sz="1600" dirty="0" err="1" smtClean="0"/>
                        <a:t>permis</a:t>
                      </a:r>
                      <a:r>
                        <a:rPr lang="en-GB" sz="1600" baseline="0" dirty="0" smtClean="0"/>
                        <a:t> de </a:t>
                      </a:r>
                      <a:r>
                        <a:rPr lang="en-GB" sz="1600" baseline="0" dirty="0" err="1" smtClean="0"/>
                        <a:t>construire</a:t>
                      </a:r>
                      <a:r>
                        <a:rPr lang="en-GB" sz="1600" baseline="0" dirty="0" smtClean="0"/>
                        <a:t> et des declarations de forage</a:t>
                      </a:r>
                      <a:endParaRPr lang="en-GB" sz="1600" dirty="0" smtClean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COPIL – </a:t>
                      </a:r>
                      <a:r>
                        <a:rPr lang="en-GB" sz="1600" dirty="0" err="1" smtClean="0"/>
                        <a:t>Contrat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Corridors – vert et bleu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304563" y="1115976"/>
            <a:ext cx="8440614" cy="554562"/>
          </a:xfrm>
          <a:prstGeom prst="rect">
            <a:avLst/>
          </a:prstGeom>
        </p:spPr>
        <p:txBody>
          <a:bodyPr vert="horz" lIns="88381" tIns="44191" rIns="88381" bIns="44191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215" dirty="0">
                <a:solidFill>
                  <a:schemeClr val="tx1"/>
                </a:solidFill>
              </a:rPr>
              <a:t>External relations with the technical </a:t>
            </a:r>
          </a:p>
          <a:p>
            <a:pPr algn="l"/>
            <a:r>
              <a:rPr lang="en-US" sz="2215" dirty="0">
                <a:solidFill>
                  <a:schemeClr val="tx1"/>
                </a:solidFill>
              </a:rPr>
              <a:t>offices of the local authorities</a:t>
            </a:r>
            <a:endParaRPr lang="en-GB" sz="2215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835" y="1115976"/>
            <a:ext cx="884796" cy="5894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2928811"/>
            <a:ext cx="250581" cy="2501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66745" t="21433" r="7362"/>
          <a:stretch/>
        </p:blipFill>
        <p:spPr>
          <a:xfrm>
            <a:off x="6522570" y="2233246"/>
            <a:ext cx="440939" cy="2578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2201920"/>
            <a:ext cx="250581" cy="2501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1873734"/>
            <a:ext cx="250581" cy="2501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3017" y="2215624"/>
            <a:ext cx="731610" cy="2364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7149" y="2178704"/>
            <a:ext cx="583128" cy="31239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3241201"/>
            <a:ext cx="250581" cy="25016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1477" y="3254905"/>
            <a:ext cx="731610" cy="2364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609" y="3217985"/>
            <a:ext cx="583128" cy="31239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/>
          <a:srcRect l="66745" t="21433" r="7362"/>
          <a:stretch/>
        </p:blipFill>
        <p:spPr>
          <a:xfrm>
            <a:off x="6522569" y="2936631"/>
            <a:ext cx="440939" cy="25784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3592894"/>
            <a:ext cx="250581" cy="25016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1477" y="3606598"/>
            <a:ext cx="731610" cy="23646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609" y="3569678"/>
            <a:ext cx="583128" cy="31239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/>
          <a:srcRect t="23129" r="3087"/>
          <a:stretch/>
        </p:blipFill>
        <p:spPr>
          <a:xfrm>
            <a:off x="6878421" y="3917620"/>
            <a:ext cx="1723292" cy="27338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/>
          <a:srcRect l="66745" t="21433" r="7362"/>
          <a:stretch/>
        </p:blipFill>
        <p:spPr>
          <a:xfrm>
            <a:off x="6522570" y="3975912"/>
            <a:ext cx="440939" cy="25784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3944586"/>
            <a:ext cx="250581" cy="250164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4273062"/>
            <a:ext cx="250581" cy="25016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1478" y="4270976"/>
            <a:ext cx="1629270" cy="31398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2577119"/>
            <a:ext cx="250581" cy="250164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1477" y="2590823"/>
            <a:ext cx="731610" cy="23646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609" y="2553903"/>
            <a:ext cx="583128" cy="31239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189785" y="4606868"/>
            <a:ext cx="1649928" cy="312390"/>
            <a:chOff x="6172200" y="4624755"/>
            <a:chExt cx="1649928" cy="312390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4626636"/>
              <a:ext cx="250581" cy="250164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77000" y="4640340"/>
              <a:ext cx="731610" cy="23646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9000" y="4624755"/>
              <a:ext cx="583128" cy="312390"/>
            </a:xfrm>
            <a:prstGeom prst="rect">
              <a:avLst/>
            </a:prstGeom>
          </p:spPr>
        </p:pic>
      </p:grpSp>
      <p:sp>
        <p:nvSpPr>
          <p:cNvPr id="37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SMB-SE DOP Section</a:t>
            </a:r>
            <a:endParaRPr lang="en-US" sz="1600" dirty="0"/>
          </a:p>
        </p:txBody>
      </p:sp>
      <p:grpSp>
        <p:nvGrpSpPr>
          <p:cNvPr id="8" name="Group 7"/>
          <p:cNvGrpSpPr/>
          <p:nvPr/>
        </p:nvGrpSpPr>
        <p:grpSpPr>
          <a:xfrm>
            <a:off x="6226419" y="4943883"/>
            <a:ext cx="1088781" cy="267203"/>
            <a:chOff x="6226419" y="4943883"/>
            <a:chExt cx="1088781" cy="26720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06029" y="4943883"/>
              <a:ext cx="809171" cy="267203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6419" y="4953000"/>
              <a:ext cx="250581" cy="250164"/>
            </a:xfrm>
            <a:prstGeom prst="rect">
              <a:avLst/>
            </a:prstGeom>
          </p:spPr>
        </p:pic>
      </p:grpSp>
      <p:pic>
        <p:nvPicPr>
          <p:cNvPr id="50" name="Picture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206" y="5304640"/>
            <a:ext cx="250581" cy="250164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5"/>
          <a:srcRect l="66745" t="21433" r="7362"/>
          <a:stretch/>
        </p:blipFill>
        <p:spPr>
          <a:xfrm>
            <a:off x="6557990" y="5312460"/>
            <a:ext cx="440939" cy="257848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1030" y="4966704"/>
            <a:ext cx="731610" cy="23646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848" y="5654426"/>
            <a:ext cx="250581" cy="25016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7540" y="5668130"/>
            <a:ext cx="731610" cy="23646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1672" y="5631210"/>
            <a:ext cx="583128" cy="31239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36523" y="5617526"/>
            <a:ext cx="586154" cy="307879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5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437849"/>
              </p:ext>
            </p:extLst>
          </p:nvPr>
        </p:nvGraphicFramePr>
        <p:xfrm>
          <a:off x="351693" y="1825283"/>
          <a:ext cx="8299939" cy="34348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2926"/>
                <a:gridCol w="2497013"/>
              </a:tblGrid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noProof="0" dirty="0" smtClean="0"/>
                        <a:t>Permis de construire – 3 permis de construire en 2016 (HL-LHC))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r>
                        <a:rPr lang="fr-FR" sz="17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Forum Agglo-Genève – </a:t>
                      </a:r>
                      <a:r>
                        <a:rPr lang="fr-FR" sz="1100" noProof="0" dirty="0" smtClean="0"/>
                        <a:t>F. sur le Grand Genève entre représentants de la société civil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en-US" sz="1300" dirty="0" smtClean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noProof="0" dirty="0" smtClean="0">
                          <a:solidFill>
                            <a:schemeClr val="tx1"/>
                          </a:solidFill>
                        </a:rPr>
                        <a:t>Géothermie 2020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dirty="0" smtClean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Prolongation TCMC (Globe – douane)</a:t>
                      </a:r>
                      <a:endParaRPr lang="fr-FR" sz="17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Microsoft </a:t>
                      </a:r>
                      <a:r>
                        <a:rPr lang="fr-FR" sz="1700" kern="1200" baseline="0" noProof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Hololens</a:t>
                      </a:r>
                      <a:endParaRPr lang="fr-FR" sz="1700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SITG : membre de la commission technique</a:t>
                      </a:r>
                      <a:endParaRPr lang="fr-FR" sz="17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SITG : membre du</a:t>
                      </a:r>
                      <a:r>
                        <a:rPr lang="fr-FR" sz="17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forum utilisateurs</a:t>
                      </a:r>
                      <a:endParaRPr lang="fr-FR" sz="170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noProof="0" dirty="0" smtClean="0">
                          <a:solidFill>
                            <a:schemeClr val="tx1"/>
                          </a:solidFill>
                        </a:rPr>
                        <a:t>Projet </a:t>
                      </a:r>
                      <a:r>
                        <a:rPr lang="fr-FR" sz="1700" noProof="0" dirty="0" err="1" smtClean="0">
                          <a:solidFill>
                            <a:schemeClr val="tx1"/>
                          </a:solidFill>
                        </a:rPr>
                        <a:t>Hilumi</a:t>
                      </a:r>
                      <a:r>
                        <a:rPr lang="fr-FR" sz="1700" noProof="0" dirty="0" smtClean="0">
                          <a:solidFill>
                            <a:schemeClr val="tx1"/>
                          </a:solidFill>
                        </a:rPr>
                        <a:t> - Groupe de travail autorités CH</a:t>
                      </a: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noProof="0" dirty="0" smtClean="0"/>
                        <a:t>Recensement architectural du CERN Meyrin - </a:t>
                      </a:r>
                      <a:r>
                        <a:rPr lang="fr-FR" sz="1000" noProof="0" dirty="0" smtClean="0"/>
                        <a:t>Office du Patrimoine</a:t>
                      </a:r>
                      <a:endParaRPr lang="fr-FR" sz="10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  <a:tr h="342314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noProof="0" dirty="0" smtClean="0"/>
                        <a:t>PACA</a:t>
                      </a:r>
                      <a:r>
                        <a:rPr lang="fr-FR" sz="1700" baseline="0" noProof="0" dirty="0" smtClean="0"/>
                        <a:t> </a:t>
                      </a:r>
                      <a:r>
                        <a:rPr lang="fr-FR" sz="1000" baseline="0" noProof="0" dirty="0" smtClean="0"/>
                        <a:t>(</a:t>
                      </a:r>
                      <a:r>
                        <a:rPr lang="fr-FR" sz="1000" noProof="0" dirty="0" smtClean="0"/>
                        <a:t>Périmètres d'aménagement coordonné d'agglomération)</a:t>
                      </a:r>
                      <a:r>
                        <a:rPr lang="fr-FR" sz="1700" noProof="0" dirty="0" smtClean="0"/>
                        <a:t> </a:t>
                      </a:r>
                      <a:r>
                        <a:rPr lang="fr-FR" sz="1700" baseline="0" noProof="0" dirty="0" smtClean="0"/>
                        <a:t>– Cercle de l’innovation</a:t>
                      </a:r>
                      <a:endParaRPr lang="fr-FR" sz="1700" noProof="0" dirty="0" smtClean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lang="fr-CH" sz="1600" dirty="0"/>
                    </a:p>
                  </a:txBody>
                  <a:tcPr marL="84406" marR="84406" marT="42203" marB="42203"/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304563" y="1115976"/>
            <a:ext cx="8440614" cy="554562"/>
          </a:xfrm>
          <a:prstGeom prst="rect">
            <a:avLst/>
          </a:prstGeom>
        </p:spPr>
        <p:txBody>
          <a:bodyPr vert="horz" lIns="88381" tIns="44191" rIns="88381" bIns="44191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215" dirty="0">
                <a:solidFill>
                  <a:schemeClr val="tx1"/>
                </a:solidFill>
              </a:rPr>
              <a:t>External relations with the technical </a:t>
            </a:r>
          </a:p>
          <a:p>
            <a:pPr algn="l"/>
            <a:r>
              <a:rPr lang="en-US" sz="2215" dirty="0">
                <a:solidFill>
                  <a:schemeClr val="tx1"/>
                </a:solidFill>
              </a:rPr>
              <a:t>offices of the local authorities</a:t>
            </a:r>
            <a:endParaRPr lang="en-GB" sz="2215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2201920"/>
            <a:ext cx="250581" cy="2501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1873734"/>
            <a:ext cx="250581" cy="25016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3563586"/>
            <a:ext cx="250581" cy="25016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2577119"/>
            <a:ext cx="250581" cy="25016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964" y="4982715"/>
            <a:ext cx="250581" cy="250164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1410" y="4982715"/>
            <a:ext cx="542871" cy="17545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85" y="1100985"/>
            <a:ext cx="611830" cy="6118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1138" y="1855029"/>
            <a:ext cx="586154" cy="30787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716" y="2201920"/>
            <a:ext cx="782628" cy="242293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1138" y="2558413"/>
            <a:ext cx="586154" cy="3078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8600" y="2553146"/>
            <a:ext cx="294543" cy="294543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728" y="2561747"/>
            <a:ext cx="524072" cy="293607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2928811"/>
            <a:ext cx="250581" cy="250164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1138" y="2910105"/>
            <a:ext cx="586154" cy="307879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3255036"/>
            <a:ext cx="250581" cy="250164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969" y="4650208"/>
            <a:ext cx="250581" cy="25016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9"/>
          <a:srcRect l="1063" r="57162"/>
          <a:stretch/>
        </p:blipFill>
        <p:spPr>
          <a:xfrm>
            <a:off x="6471139" y="3540369"/>
            <a:ext cx="1045482" cy="299526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322" y="4572000"/>
            <a:ext cx="586154" cy="307879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5" y="4285905"/>
            <a:ext cx="250581" cy="250164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1138" y="4267200"/>
            <a:ext cx="586154" cy="307879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5729" y="4949921"/>
            <a:ext cx="586154" cy="307879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71192" y="5357264"/>
            <a:ext cx="1515208" cy="1336560"/>
          </a:xfrm>
          <a:prstGeom prst="rect">
            <a:avLst/>
          </a:prstGeom>
        </p:spPr>
      </p:pic>
      <p:sp>
        <p:nvSpPr>
          <p:cNvPr id="30" name="Multiply 29"/>
          <p:cNvSpPr/>
          <p:nvPr/>
        </p:nvSpPr>
        <p:spPr>
          <a:xfrm>
            <a:off x="-353356" y="2164634"/>
            <a:ext cx="6705838" cy="34231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754"/>
          </a:p>
        </p:txBody>
      </p:sp>
      <p:grpSp>
        <p:nvGrpSpPr>
          <p:cNvPr id="2" name="Group 1"/>
          <p:cNvGrpSpPr/>
          <p:nvPr/>
        </p:nvGrpSpPr>
        <p:grpSpPr>
          <a:xfrm>
            <a:off x="6216964" y="3891474"/>
            <a:ext cx="1326836" cy="299526"/>
            <a:chOff x="6216964" y="4272474"/>
            <a:chExt cx="1326836" cy="299526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6964" y="4295691"/>
              <a:ext cx="250581" cy="250164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9"/>
            <a:srcRect l="1063" r="57162"/>
            <a:stretch/>
          </p:blipFill>
          <p:spPr>
            <a:xfrm>
              <a:off x="6498318" y="4272474"/>
              <a:ext cx="1045482" cy="299526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44523" y="3222920"/>
            <a:ext cx="985077" cy="2994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80307" y="3264838"/>
            <a:ext cx="771525" cy="25850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83440" y="2565433"/>
            <a:ext cx="771525" cy="258501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575" y="4982715"/>
            <a:ext cx="782628" cy="2422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02734" y="5332961"/>
            <a:ext cx="1550066" cy="1364681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66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"/>
          <p:cNvSpPr txBox="1">
            <a:spLocks/>
          </p:cNvSpPr>
          <p:nvPr/>
        </p:nvSpPr>
        <p:spPr>
          <a:xfrm>
            <a:off x="495300" y="1219200"/>
            <a:ext cx="8179777" cy="3124199"/>
          </a:xfrm>
          <a:prstGeom prst="rect">
            <a:avLst/>
          </a:prstGeom>
        </p:spPr>
        <p:txBody>
          <a:bodyPr vert="horz" lIns="95746" tIns="47874" rIns="95746" bIns="47874" rtlCol="0" anchor="t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sz="3320" baseline="0"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F0000"/>
                </a:solidFill>
              </a:rPr>
              <a:t>Design </a:t>
            </a:r>
            <a:r>
              <a:rPr lang="en-GB" dirty="0" smtClean="0">
                <a:solidFill>
                  <a:srgbClr val="FF0000"/>
                </a:solidFill>
              </a:rPr>
              <a:t>office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r>
              <a:rPr lang="en-GB" dirty="0"/>
              <a:t>Patrimony and site </a:t>
            </a:r>
            <a:r>
              <a:rPr lang="en-GB" dirty="0" smtClean="0"/>
              <a:t>information</a:t>
            </a:r>
          </a:p>
          <a:p>
            <a:endParaRPr lang="en-GB" sz="2000" dirty="0"/>
          </a:p>
          <a:p>
            <a:r>
              <a:rPr lang="en-GB" dirty="0"/>
              <a:t>CE </a:t>
            </a:r>
            <a:r>
              <a:rPr lang="en-GB" dirty="0" smtClean="0"/>
              <a:t>Processes</a:t>
            </a:r>
          </a:p>
          <a:p>
            <a:endParaRPr lang="en-GB" sz="2000" dirty="0"/>
          </a:p>
          <a:p>
            <a:r>
              <a:rPr lang="en-US" dirty="0"/>
              <a:t>External relations with the </a:t>
            </a:r>
            <a:r>
              <a:rPr lang="en-US" dirty="0" smtClean="0"/>
              <a:t>technical offices </a:t>
            </a:r>
            <a:r>
              <a:rPr lang="en-US" dirty="0"/>
              <a:t>of the local authorities</a:t>
            </a:r>
            <a:endParaRPr lang="en-GB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SMB-SE DOP Section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70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1"/>
          <p:cNvSpPr txBox="1">
            <a:spLocks/>
          </p:cNvSpPr>
          <p:nvPr/>
        </p:nvSpPr>
        <p:spPr>
          <a:xfrm>
            <a:off x="495300" y="1219200"/>
            <a:ext cx="8179777" cy="3124199"/>
          </a:xfrm>
          <a:prstGeom prst="rect">
            <a:avLst/>
          </a:prstGeom>
        </p:spPr>
        <p:txBody>
          <a:bodyPr vert="horz" lIns="95746" tIns="47874" rIns="95746" bIns="47874" rtlCol="0" anchor="t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sz="3320" baseline="0"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Design </a:t>
            </a:r>
            <a:r>
              <a:rPr lang="en-GB" dirty="0" smtClean="0"/>
              <a:t>office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r>
              <a:rPr lang="en-GB" dirty="0"/>
              <a:t>Patrimony and site </a:t>
            </a:r>
            <a:r>
              <a:rPr lang="en-GB" dirty="0" smtClean="0"/>
              <a:t>information</a:t>
            </a:r>
          </a:p>
          <a:p>
            <a:endParaRPr lang="en-GB" sz="2000" dirty="0"/>
          </a:p>
          <a:p>
            <a:r>
              <a:rPr lang="en-GB" dirty="0"/>
              <a:t>CE </a:t>
            </a:r>
            <a:r>
              <a:rPr lang="en-GB" dirty="0" smtClean="0"/>
              <a:t>Processes</a:t>
            </a:r>
          </a:p>
          <a:p>
            <a:endParaRPr lang="en-GB" sz="2000" dirty="0"/>
          </a:p>
          <a:p>
            <a:r>
              <a:rPr lang="en-US" dirty="0"/>
              <a:t>External relations with the </a:t>
            </a:r>
            <a:r>
              <a:rPr lang="en-US" dirty="0" smtClean="0"/>
              <a:t>technical offices </a:t>
            </a:r>
            <a:r>
              <a:rPr lang="en-US" dirty="0"/>
              <a:t>of the local </a:t>
            </a:r>
            <a:r>
              <a:rPr lang="en-US" dirty="0" smtClean="0"/>
              <a:t>authorities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Some projects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SMB-SE DOP Section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50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SMB-SE DOP Section</a:t>
            </a:r>
            <a:endParaRPr lang="en-US" sz="16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err="1" smtClean="0"/>
              <a:t>Some</a:t>
            </a:r>
            <a:r>
              <a:rPr lang="fr-CH" sz="3200" dirty="0" smtClean="0"/>
              <a:t> </a:t>
            </a:r>
            <a:r>
              <a:rPr lang="fr-CH" sz="3200" dirty="0"/>
              <a:t>on </a:t>
            </a:r>
            <a:r>
              <a:rPr lang="fr-CH" sz="3200" dirty="0" err="1"/>
              <a:t>going</a:t>
            </a:r>
            <a:r>
              <a:rPr lang="fr-CH" sz="3200" dirty="0"/>
              <a:t> </a:t>
            </a:r>
            <a:r>
              <a:rPr lang="fr-CH" sz="3200" dirty="0" err="1" smtClean="0"/>
              <a:t>projects</a:t>
            </a:r>
            <a:r>
              <a:rPr lang="fr-CH" sz="3200" dirty="0" smtClean="0"/>
              <a:t> – BAT 90</a:t>
            </a:r>
            <a:endParaRPr lang="en-GB" sz="3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241" y="1612730"/>
            <a:ext cx="3649360" cy="2117694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09101" y="1371600"/>
            <a:ext cx="3884479" cy="1962905"/>
            <a:chOff x="300191" y="1345646"/>
            <a:chExt cx="3884479" cy="196290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14"/>
            <a:stretch/>
          </p:blipFill>
          <p:spPr>
            <a:xfrm>
              <a:off x="300191" y="1910057"/>
              <a:ext cx="3884479" cy="1398494"/>
            </a:xfrm>
            <a:prstGeom prst="rect">
              <a:avLst/>
            </a:prstGeom>
          </p:spPr>
        </p:pic>
        <p:sp>
          <p:nvSpPr>
            <p:cNvPr id="17" name="Title 1"/>
            <p:cNvSpPr txBox="1">
              <a:spLocks/>
            </p:cNvSpPr>
            <p:nvPr/>
          </p:nvSpPr>
          <p:spPr>
            <a:xfrm>
              <a:off x="431868" y="1345646"/>
              <a:ext cx="2768532" cy="685800"/>
            </a:xfrm>
            <a:prstGeom prst="rect">
              <a:avLst/>
            </a:prstGeom>
          </p:spPr>
          <p:txBody>
            <a:bodyPr vert="horz" lIns="95746" tIns="47874" rIns="95746" bIns="47874" rtlCol="0" anchor="ctr">
              <a:noAutofit/>
            </a:bodyPr>
            <a:lstStyle>
              <a:lvl1pPr algn="ctr" defTabSz="883842" rtl="0" eaLnBrk="1" latinLnBrk="0" hangingPunct="1">
                <a:spcBef>
                  <a:spcPct val="0"/>
                </a:spcBef>
                <a:buNone/>
                <a:defRPr sz="4062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endParaRPr lang="en-GB" sz="24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6200" y="3669583"/>
            <a:ext cx="8992038" cy="2815263"/>
            <a:chOff x="76200" y="3669583"/>
            <a:chExt cx="8992038" cy="2815263"/>
          </a:xfrm>
        </p:grpSpPr>
        <p:grpSp>
          <p:nvGrpSpPr>
            <p:cNvPr id="3" name="Group 2"/>
            <p:cNvGrpSpPr/>
            <p:nvPr/>
          </p:nvGrpSpPr>
          <p:grpSpPr>
            <a:xfrm>
              <a:off x="76200" y="3669583"/>
              <a:ext cx="8992038" cy="2595615"/>
              <a:chOff x="76200" y="3669583"/>
              <a:chExt cx="8992038" cy="2595615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33800" y="4063435"/>
                <a:ext cx="3352800" cy="195580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00" y="3669583"/>
                <a:ext cx="3522967" cy="2055064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21233" y="3817472"/>
                <a:ext cx="1847005" cy="2447726"/>
              </a:xfrm>
              <a:prstGeom prst="rect">
                <a:avLst/>
              </a:prstGeom>
            </p:spPr>
          </p:pic>
        </p:grpSp>
        <p:sp>
          <p:nvSpPr>
            <p:cNvPr id="2" name="TextBox 1"/>
            <p:cNvSpPr txBox="1"/>
            <p:nvPr/>
          </p:nvSpPr>
          <p:spPr>
            <a:xfrm>
              <a:off x="76200" y="5900071"/>
              <a:ext cx="30883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/>
                <a:t>Schedule of the </a:t>
              </a:r>
              <a:r>
                <a:rPr lang="fr-CH" sz="1600" dirty="0" err="1" smtClean="0"/>
                <a:t>work</a:t>
              </a:r>
              <a:r>
                <a:rPr lang="fr-CH" sz="1600" dirty="0" smtClean="0"/>
                <a:t>: janv. 2018</a:t>
              </a:r>
            </a:p>
            <a:p>
              <a:r>
                <a:rPr lang="fr-CH" sz="1600" dirty="0"/>
                <a:t>	</a:t>
              </a:r>
              <a:r>
                <a:rPr lang="fr-CH" sz="1600" dirty="0" smtClean="0"/>
                <a:t>	  </a:t>
              </a:r>
              <a:r>
                <a:rPr lang="fr-CH" sz="1600" dirty="0" err="1" smtClean="0"/>
                <a:t>june</a:t>
              </a:r>
              <a:r>
                <a:rPr lang="fr-CH" sz="1600" dirty="0" smtClean="0"/>
                <a:t> 2020 </a:t>
              </a:r>
              <a:endParaRPr lang="fr-CH" sz="16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20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SMB-SE DOP Section</a:t>
            </a:r>
            <a:endParaRPr lang="en-US" sz="16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83756" y="926929"/>
            <a:ext cx="8507843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err="1" smtClean="0"/>
              <a:t>Some</a:t>
            </a:r>
            <a:r>
              <a:rPr lang="fr-CH" sz="3200" dirty="0" smtClean="0"/>
              <a:t> </a:t>
            </a:r>
            <a:r>
              <a:rPr lang="fr-CH" sz="3200" dirty="0"/>
              <a:t>on </a:t>
            </a:r>
            <a:r>
              <a:rPr lang="fr-CH" sz="3200" dirty="0" err="1"/>
              <a:t>going</a:t>
            </a:r>
            <a:r>
              <a:rPr lang="fr-CH" sz="3200" dirty="0"/>
              <a:t> </a:t>
            </a:r>
            <a:r>
              <a:rPr lang="fr-CH" sz="3200" dirty="0" err="1" smtClean="0"/>
              <a:t>projects</a:t>
            </a:r>
            <a:r>
              <a:rPr lang="fr-CH" sz="3200" dirty="0" smtClean="0"/>
              <a:t> – new green data center </a:t>
            </a:r>
            <a:endParaRPr lang="en-GB" sz="3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56" y="1600200"/>
            <a:ext cx="7228369" cy="1969986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78313" y="3747644"/>
            <a:ext cx="8507843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err="1" smtClean="0"/>
              <a:t>Some</a:t>
            </a:r>
            <a:r>
              <a:rPr lang="fr-CH" sz="3200" dirty="0" smtClean="0"/>
              <a:t> </a:t>
            </a:r>
            <a:r>
              <a:rPr lang="fr-CH" sz="3200" dirty="0"/>
              <a:t>on </a:t>
            </a:r>
            <a:r>
              <a:rPr lang="fr-CH" sz="3200" dirty="0" err="1"/>
              <a:t>going</a:t>
            </a:r>
            <a:r>
              <a:rPr lang="fr-CH" sz="3200" dirty="0"/>
              <a:t> </a:t>
            </a:r>
            <a:r>
              <a:rPr lang="fr-CH" sz="3200" dirty="0" err="1" smtClean="0"/>
              <a:t>projects</a:t>
            </a:r>
            <a:r>
              <a:rPr lang="fr-CH" sz="3200" dirty="0" smtClean="0"/>
              <a:t> – new </a:t>
            </a:r>
            <a:r>
              <a:rPr lang="fr-CH" sz="3200" dirty="0" err="1" smtClean="0"/>
              <a:t>crossroad</a:t>
            </a:r>
            <a:r>
              <a:rPr lang="fr-CH" sz="3200" dirty="0" smtClean="0"/>
              <a:t> </a:t>
            </a:r>
            <a:r>
              <a:rPr lang="fr-CH" sz="3200" dirty="0" err="1" smtClean="0"/>
              <a:t>Prévessin</a:t>
            </a:r>
            <a:endParaRPr lang="en-GB" sz="3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967" y="4452250"/>
            <a:ext cx="3624262" cy="18683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935" y="4689621"/>
            <a:ext cx="3318865" cy="159556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52400" y="6111042"/>
            <a:ext cx="4507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Planning of the </a:t>
            </a:r>
            <a:r>
              <a:rPr lang="fr-CH" sz="1600" dirty="0" err="1" smtClean="0"/>
              <a:t>works</a:t>
            </a:r>
            <a:r>
              <a:rPr lang="fr-CH" sz="1600" dirty="0" smtClean="0"/>
              <a:t> : </a:t>
            </a:r>
            <a:r>
              <a:rPr lang="fr-CH" sz="1600" dirty="0" err="1" smtClean="0"/>
              <a:t>april</a:t>
            </a:r>
            <a:r>
              <a:rPr lang="fr-CH" sz="1600" dirty="0" smtClean="0"/>
              <a:t> </a:t>
            </a:r>
            <a:r>
              <a:rPr lang="fr-CH" sz="1600" dirty="0" smtClean="0"/>
              <a:t>2017 </a:t>
            </a:r>
            <a:r>
              <a:rPr lang="fr-CH" sz="1600" dirty="0" smtClean="0"/>
              <a:t>– </a:t>
            </a:r>
            <a:r>
              <a:rPr lang="fr-CH" sz="1600" dirty="0" err="1" smtClean="0"/>
              <a:t>November</a:t>
            </a:r>
            <a:r>
              <a:rPr lang="fr-CH" sz="1600" dirty="0" smtClean="0"/>
              <a:t> 2018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6756" y="3581400"/>
            <a:ext cx="4491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i="1" dirty="0" smtClean="0"/>
              <a:t>Planning of the </a:t>
            </a:r>
            <a:r>
              <a:rPr lang="fr-CH" sz="1600" i="1" dirty="0" err="1" smtClean="0"/>
              <a:t>works</a:t>
            </a:r>
            <a:r>
              <a:rPr lang="fr-CH" sz="1600" i="1" dirty="0" smtClean="0"/>
              <a:t> : </a:t>
            </a:r>
            <a:r>
              <a:rPr lang="fr-CH" sz="1600" i="1" dirty="0" err="1" smtClean="0"/>
              <a:t>april</a:t>
            </a:r>
            <a:r>
              <a:rPr lang="fr-CH" sz="1600" i="1" dirty="0" smtClean="0"/>
              <a:t> 2018 – </a:t>
            </a:r>
            <a:r>
              <a:rPr lang="fr-CH" sz="1600" i="1" dirty="0" err="1" smtClean="0"/>
              <a:t>December</a:t>
            </a:r>
            <a:r>
              <a:rPr lang="fr-CH" sz="1600" i="1" dirty="0" smtClean="0"/>
              <a:t> 2019</a:t>
            </a:r>
            <a:endParaRPr lang="fr-CH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349813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SMB-SE DOP Section</a:t>
            </a:r>
            <a:endParaRPr lang="en-US" sz="16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31868" y="1345646"/>
            <a:ext cx="4292532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Esplanade des particules</a:t>
            </a:r>
            <a:endParaRPr lang="en-GB" sz="2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58" y="1880731"/>
            <a:ext cx="8708342" cy="2618658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483757" y="926929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200" dirty="0" err="1" smtClean="0"/>
              <a:t>Some</a:t>
            </a:r>
            <a:r>
              <a:rPr lang="fr-CH" sz="3200" dirty="0" smtClean="0"/>
              <a:t> </a:t>
            </a:r>
            <a:r>
              <a:rPr lang="fr-CH" sz="3200" dirty="0"/>
              <a:t>on </a:t>
            </a:r>
            <a:r>
              <a:rPr lang="fr-CH" sz="3200" dirty="0" err="1"/>
              <a:t>going</a:t>
            </a:r>
            <a:r>
              <a:rPr lang="fr-CH" sz="3200" dirty="0"/>
              <a:t> </a:t>
            </a:r>
            <a:r>
              <a:rPr lang="fr-CH" sz="3200" dirty="0" err="1" smtClean="0"/>
              <a:t>projects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019800"/>
            <a:ext cx="4507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Planning of the </a:t>
            </a:r>
            <a:r>
              <a:rPr lang="fr-CH" sz="1600" dirty="0" err="1" smtClean="0"/>
              <a:t>works</a:t>
            </a:r>
            <a:r>
              <a:rPr lang="fr-CH" sz="1600" dirty="0" smtClean="0"/>
              <a:t> : </a:t>
            </a:r>
            <a:r>
              <a:rPr lang="fr-CH" sz="1600" dirty="0" err="1" smtClean="0"/>
              <a:t>april</a:t>
            </a:r>
            <a:r>
              <a:rPr lang="fr-CH" sz="1600" dirty="0" smtClean="0"/>
              <a:t> </a:t>
            </a:r>
            <a:r>
              <a:rPr lang="fr-CH" sz="1600" dirty="0" smtClean="0"/>
              <a:t>2017 </a:t>
            </a:r>
            <a:r>
              <a:rPr lang="fr-CH" sz="1600" dirty="0" smtClean="0"/>
              <a:t>– </a:t>
            </a:r>
            <a:r>
              <a:rPr lang="fr-CH" sz="1600" dirty="0" err="1" smtClean="0"/>
              <a:t>November</a:t>
            </a:r>
            <a:r>
              <a:rPr lang="fr-CH" sz="1600" dirty="0" smtClean="0"/>
              <a:t> 2018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29751" t="14039" r="25623" b="21944"/>
          <a:stretch/>
        </p:blipFill>
        <p:spPr>
          <a:xfrm>
            <a:off x="76200" y="1869547"/>
            <a:ext cx="8991600" cy="38787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55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26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3320" dirty="0" smtClean="0">
                <a:solidFill>
                  <a:schemeClr val="tx1"/>
                </a:solidFill>
              </a:rPr>
              <a:t>Number of request</a:t>
            </a:r>
            <a:endParaRPr lang="en-US" sz="3320" dirty="0">
              <a:solidFill>
                <a:schemeClr val="tx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828801" y="1655063"/>
          <a:ext cx="5791199" cy="102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528"/>
                <a:gridCol w="996988"/>
                <a:gridCol w="1022997"/>
                <a:gridCol w="1066343"/>
                <a:gridCol w="1066343"/>
              </a:tblGrid>
              <a:tr h="34200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42000"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 smtClean="0"/>
                        <a:t>Graphic studies</a:t>
                      </a:r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65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90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180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200</a:t>
                      </a:r>
                      <a:endParaRPr lang="en-GB" sz="1200" dirty="0"/>
                    </a:p>
                  </a:txBody>
                  <a:tcPr/>
                </a:tc>
              </a:tr>
              <a:tr h="342000"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 smtClean="0"/>
                        <a:t>Structural</a:t>
                      </a:r>
                      <a:r>
                        <a:rPr lang="en-GB" sz="1100" baseline="0" noProof="0" dirty="0" smtClean="0"/>
                        <a:t> studies</a:t>
                      </a:r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195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240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275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300(*)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807305" y="2717884"/>
            <a:ext cx="345318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(*) </a:t>
            </a:r>
            <a:r>
              <a:rPr lang="en-US" sz="1050" dirty="0" smtClean="0"/>
              <a:t>75% </a:t>
            </a:r>
            <a:r>
              <a:rPr lang="en-US" sz="1050" dirty="0"/>
              <a:t>complete, </a:t>
            </a:r>
            <a:r>
              <a:rPr lang="en-US" sz="1050" dirty="0" smtClean="0"/>
              <a:t>15% </a:t>
            </a:r>
            <a:r>
              <a:rPr lang="en-US" sz="1050" dirty="0"/>
              <a:t>ongoing, 10% canceled by requester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4291" y="2743200"/>
            <a:ext cx="9143999" cy="123892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3320" dirty="0" smtClean="0">
                <a:solidFill>
                  <a:schemeClr val="tx1"/>
                </a:solidFill>
              </a:rPr>
              <a:t>Type of studies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(</a:t>
            </a:r>
            <a:r>
              <a:rPr lang="en-US" sz="1000" dirty="0" smtClean="0">
                <a:solidFill>
                  <a:schemeClr val="tx1"/>
                </a:solidFill>
              </a:rPr>
              <a:t>Approx. values)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1295400" y="3581400"/>
          <a:ext cx="6643688" cy="2738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36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0246084"/>
              </p:ext>
            </p:extLst>
          </p:nvPr>
        </p:nvGraphicFramePr>
        <p:xfrm>
          <a:off x="120433" y="945234"/>
          <a:ext cx="3622675" cy="2559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Acrobat Document" r:id="rId3" imgW="8019977" imgH="5667300" progId="Acrobat.Document.11">
                  <p:embed/>
                </p:oleObj>
              </mc:Choice>
              <mc:Fallback>
                <p:oleObj name="Acrobat Document" r:id="rId3" imgW="8019977" imgH="56673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433" y="945234"/>
                        <a:ext cx="3622675" cy="25599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/>
          </p:nvPr>
        </p:nvGraphicFramePr>
        <p:xfrm>
          <a:off x="6018163" y="911442"/>
          <a:ext cx="3045657" cy="2152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Acrobat Document" r:id="rId5" imgW="8019977" imgH="5667300" progId="Acrobat.Document.11">
                  <p:embed/>
                </p:oleObj>
              </mc:Choice>
              <mc:Fallback>
                <p:oleObj name="Acrobat Document" r:id="rId5" imgW="8019977" imgH="56673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18163" y="911442"/>
                        <a:ext cx="3045657" cy="2152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752" y="4378723"/>
            <a:ext cx="2838927" cy="2007518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 rotWithShape="1">
          <a:blip r:embed="rId8"/>
          <a:srcRect l="46640" t="2508" b="3630"/>
          <a:stretch/>
        </p:blipFill>
        <p:spPr bwMode="auto">
          <a:xfrm>
            <a:off x="2068622" y="4546600"/>
            <a:ext cx="2198578" cy="1473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086183" y="911442"/>
            <a:ext cx="2213950" cy="542700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en-US" sz="1800" dirty="0"/>
              <a:t>Static verifications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Construction designs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Feasibility studies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Standards requests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Design </a:t>
            </a:r>
            <a:r>
              <a:rPr lang="en-US" sz="1800" dirty="0" smtClean="0"/>
              <a:t>assessment</a:t>
            </a:r>
          </a:p>
          <a:p>
            <a:pPr algn="ctr">
              <a:lnSpc>
                <a:spcPct val="170000"/>
              </a:lnSpc>
            </a:pPr>
            <a:r>
              <a:rPr lang="en-US" sz="1800" dirty="0"/>
              <a:t>Reinforced concrete</a:t>
            </a:r>
          </a:p>
          <a:p>
            <a:pPr algn="ctr">
              <a:lnSpc>
                <a:spcPct val="170000"/>
              </a:lnSpc>
            </a:pPr>
            <a:r>
              <a:rPr lang="en-US" sz="1800" dirty="0"/>
              <a:t>Steel structure</a:t>
            </a:r>
          </a:p>
          <a:p>
            <a:pPr algn="r">
              <a:lnSpc>
                <a:spcPct val="170000"/>
              </a:lnSpc>
            </a:pPr>
            <a:r>
              <a:rPr lang="en-US" sz="1800" dirty="0"/>
              <a:t>External layouts</a:t>
            </a:r>
          </a:p>
          <a:p>
            <a:pPr algn="r">
              <a:lnSpc>
                <a:spcPct val="170000"/>
              </a:lnSpc>
            </a:pPr>
            <a:r>
              <a:rPr lang="en-US" sz="1800" dirty="0"/>
              <a:t>Architectural design</a:t>
            </a:r>
          </a:p>
          <a:p>
            <a:pPr algn="r">
              <a:lnSpc>
                <a:spcPct val="170000"/>
              </a:lnSpc>
            </a:pPr>
            <a:r>
              <a:rPr lang="en-US" sz="1800" dirty="0"/>
              <a:t>Refurbishment</a:t>
            </a:r>
          </a:p>
          <a:p>
            <a:pPr algn="r">
              <a:lnSpc>
                <a:spcPct val="170000"/>
              </a:lnSpc>
            </a:pPr>
            <a:r>
              <a:rPr lang="en-US" sz="1800" dirty="0"/>
              <a:t>Detailing</a:t>
            </a:r>
          </a:p>
          <a:p>
            <a:pPr>
              <a:lnSpc>
                <a:spcPct val="170000"/>
              </a:lnSpc>
            </a:pP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6358431" y="5940623"/>
            <a:ext cx="2404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+mj-lt"/>
                <a:ea typeface="+mj-ea"/>
                <a:cs typeface="+mj-cs"/>
              </a:rPr>
              <a:t>Bld-874-CCC_Temporary cover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7366" y="5293218"/>
            <a:ext cx="1894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>
                <a:latin typeface="+mj-lt"/>
                <a:ea typeface="+mj-ea"/>
                <a:cs typeface="+mj-cs"/>
              </a:rPr>
              <a:t>Bld</a:t>
            </a:r>
            <a:r>
              <a:rPr lang="en-US" sz="1400" dirty="0">
                <a:latin typeface="+mj-lt"/>
                <a:ea typeface="+mj-ea"/>
                <a:cs typeface="+mj-cs"/>
              </a:rPr>
              <a:t> 899-ECA5_Hanging </a:t>
            </a:r>
            <a:endParaRPr lang="en-US" sz="14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en-US" sz="1400" dirty="0" smtClean="0">
                <a:latin typeface="+mj-lt"/>
                <a:ea typeface="+mj-ea"/>
                <a:cs typeface="+mj-cs"/>
              </a:rPr>
              <a:t>Loads from </a:t>
            </a:r>
            <a:r>
              <a:rPr lang="en-US" sz="1400" dirty="0">
                <a:latin typeface="+mj-lt"/>
                <a:ea typeface="+mj-ea"/>
                <a:cs typeface="+mj-cs"/>
              </a:rPr>
              <a:t>the dome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99001" y="2373835"/>
            <a:ext cx="2356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+mj-lt"/>
                <a:ea typeface="+mj-ea"/>
                <a:cs typeface="+mj-cs"/>
              </a:rPr>
              <a:t>Bld-201_Study for the </a:t>
            </a:r>
            <a:endParaRPr lang="en-US" sz="14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en-US" sz="1400" dirty="0" smtClean="0">
                <a:latin typeface="+mj-lt"/>
                <a:ea typeface="+mj-ea"/>
                <a:cs typeface="+mj-cs"/>
              </a:rPr>
              <a:t>Installation of </a:t>
            </a:r>
            <a:r>
              <a:rPr lang="en-US" sz="1400" dirty="0">
                <a:latin typeface="+mj-lt"/>
                <a:ea typeface="+mj-ea"/>
                <a:cs typeface="+mj-cs"/>
              </a:rPr>
              <a:t>the new </a:t>
            </a:r>
            <a:r>
              <a:rPr lang="en-US" sz="1400" dirty="0" smtClean="0">
                <a:latin typeface="+mj-lt"/>
                <a:ea typeface="+mj-ea"/>
                <a:cs typeface="+mj-cs"/>
              </a:rPr>
              <a:t>boilers</a:t>
            </a:r>
            <a:endParaRPr lang="en-US" sz="1400" dirty="0"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6"/>
          <p:cNvPicPr/>
          <p:nvPr/>
        </p:nvPicPr>
        <p:blipFill rotWithShape="1">
          <a:blip r:embed="rId9"/>
          <a:srcRect l="46747" b="3988"/>
          <a:stretch/>
        </p:blipFill>
        <p:spPr bwMode="auto">
          <a:xfrm>
            <a:off x="228600" y="3581400"/>
            <a:ext cx="2606785" cy="14859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24499" y="2754710"/>
            <a:ext cx="1870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>
                <a:latin typeface="+mj-lt"/>
                <a:ea typeface="+mj-ea"/>
                <a:cs typeface="+mj-cs"/>
              </a:rPr>
              <a:t>Bld</a:t>
            </a:r>
            <a:r>
              <a:rPr lang="en-US" sz="1400" dirty="0">
                <a:latin typeface="+mj-lt"/>
                <a:ea typeface="+mj-ea"/>
                <a:cs typeface="+mj-cs"/>
              </a:rPr>
              <a:t> </a:t>
            </a:r>
            <a:r>
              <a:rPr lang="en-US" sz="1400" dirty="0" smtClean="0">
                <a:latin typeface="+mj-lt"/>
                <a:ea typeface="+mj-ea"/>
                <a:cs typeface="+mj-cs"/>
              </a:rPr>
              <a:t>101-PS_New </a:t>
            </a:r>
            <a:r>
              <a:rPr lang="en-US" sz="1400" dirty="0">
                <a:latin typeface="+mj-lt"/>
                <a:ea typeface="+mj-ea"/>
                <a:cs typeface="+mj-cs"/>
              </a:rPr>
              <a:t>HVAC </a:t>
            </a:r>
            <a:endParaRPr lang="en-US" sz="14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en-US" sz="1400" dirty="0" smtClean="0">
                <a:latin typeface="+mj-lt"/>
                <a:ea typeface="+mj-ea"/>
                <a:cs typeface="+mj-cs"/>
              </a:rPr>
              <a:t>equipment on </a:t>
            </a:r>
            <a:r>
              <a:rPr lang="en-US" sz="1400" dirty="0">
                <a:latin typeface="+mj-lt"/>
                <a:ea typeface="+mj-ea"/>
                <a:cs typeface="+mj-cs"/>
              </a:rPr>
              <a:t>the </a:t>
            </a:r>
            <a:r>
              <a:rPr lang="en-US" sz="1400" dirty="0" smtClean="0">
                <a:latin typeface="+mj-lt"/>
                <a:ea typeface="+mj-ea"/>
                <a:cs typeface="+mj-cs"/>
              </a:rPr>
              <a:t>roof</a:t>
            </a:r>
            <a:endParaRPr lang="en-US" sz="1400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5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6500" t="19365" r="23000" b="10424"/>
          <a:stretch/>
        </p:blipFill>
        <p:spPr>
          <a:xfrm>
            <a:off x="185290" y="3817558"/>
            <a:ext cx="3467100" cy="22632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65277" y="4450699"/>
            <a:ext cx="2133600" cy="365125"/>
          </a:xfrm>
        </p:spPr>
        <p:txBody>
          <a:bodyPr/>
          <a:lstStyle/>
          <a:p>
            <a:fld id="{06987D14-C9E0-42AC-85F7-32247EF94A2C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4" name="Picture 3"/>
          <p:cNvPicPr/>
          <p:nvPr/>
        </p:nvPicPr>
        <p:blipFill rotWithShape="1">
          <a:blip r:embed="rId3"/>
          <a:srcRect l="48496" t="12741" r="3359" b="21340"/>
          <a:stretch/>
        </p:blipFill>
        <p:spPr bwMode="auto">
          <a:xfrm>
            <a:off x="152399" y="1066800"/>
            <a:ext cx="3499991" cy="1371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4"/>
          <a:srcRect l="49140" t="29938" r="10594" b="18474"/>
          <a:stretch/>
        </p:blipFill>
        <p:spPr>
          <a:xfrm>
            <a:off x="152398" y="2416906"/>
            <a:ext cx="3499992" cy="13168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9709" t="19196" r="36863" b="11689"/>
          <a:stretch/>
        </p:blipFill>
        <p:spPr>
          <a:xfrm>
            <a:off x="6172200" y="1977437"/>
            <a:ext cx="2971800" cy="34562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889" y="1061941"/>
            <a:ext cx="2735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Shielding stability at point 1 (RR17)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77053" y="2636987"/>
            <a:ext cx="20674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Study buffer zone in BA80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8307" y="6028670"/>
            <a:ext cx="4620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Bld</a:t>
            </a:r>
            <a:r>
              <a:rPr lang="en-US" sz="1400" dirty="0" smtClean="0"/>
              <a:t> 73. Refurbishment study of alternatives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086183" y="911442"/>
            <a:ext cx="2213950" cy="542700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en-US" sz="1800" dirty="0"/>
              <a:t>Static verifications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Construction designs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Feasibility studies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Standards requests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Design </a:t>
            </a:r>
            <a:r>
              <a:rPr lang="en-US" sz="1800" dirty="0" smtClean="0"/>
              <a:t>assessment</a:t>
            </a:r>
          </a:p>
          <a:p>
            <a:pPr algn="ctr">
              <a:lnSpc>
                <a:spcPct val="170000"/>
              </a:lnSpc>
            </a:pPr>
            <a:r>
              <a:rPr lang="en-US" sz="1800" dirty="0"/>
              <a:t>Reinforced concrete</a:t>
            </a:r>
          </a:p>
          <a:p>
            <a:pPr algn="ctr">
              <a:lnSpc>
                <a:spcPct val="170000"/>
              </a:lnSpc>
            </a:pPr>
            <a:r>
              <a:rPr lang="en-US" sz="1800" dirty="0"/>
              <a:t>Steel structure</a:t>
            </a:r>
          </a:p>
          <a:p>
            <a:pPr algn="r">
              <a:lnSpc>
                <a:spcPct val="170000"/>
              </a:lnSpc>
            </a:pPr>
            <a:r>
              <a:rPr lang="en-US" sz="1800" dirty="0"/>
              <a:t>External layouts</a:t>
            </a:r>
          </a:p>
          <a:p>
            <a:pPr algn="r">
              <a:lnSpc>
                <a:spcPct val="170000"/>
              </a:lnSpc>
            </a:pPr>
            <a:r>
              <a:rPr lang="en-US" sz="1800" dirty="0"/>
              <a:t>Architectural design</a:t>
            </a:r>
          </a:p>
          <a:p>
            <a:pPr algn="r">
              <a:lnSpc>
                <a:spcPct val="170000"/>
              </a:lnSpc>
            </a:pPr>
            <a:r>
              <a:rPr lang="en-US" sz="1800" dirty="0"/>
              <a:t>Refurbishment</a:t>
            </a:r>
          </a:p>
          <a:p>
            <a:pPr algn="r">
              <a:lnSpc>
                <a:spcPct val="170000"/>
              </a:lnSpc>
            </a:pPr>
            <a:r>
              <a:rPr lang="en-US" sz="1800" dirty="0"/>
              <a:t>Detailing</a:t>
            </a:r>
          </a:p>
          <a:p>
            <a:pPr>
              <a:lnSpc>
                <a:spcPct val="170000"/>
              </a:lnSpc>
            </a:pP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78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6194" t="13131" r="23800" b="6436"/>
          <a:stretch/>
        </p:blipFill>
        <p:spPr>
          <a:xfrm>
            <a:off x="100852" y="1297005"/>
            <a:ext cx="3200400" cy="28956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DOP Design - </a:t>
            </a:r>
            <a:r>
              <a:rPr lang="fr-CH" dirty="0" smtClean="0"/>
              <a:t>Office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1322739"/>
            <a:ext cx="1355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SM18 Extension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3278570" y="1356215"/>
            <a:ext cx="2510660" cy="3388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sz="1800" dirty="0">
                <a:latin typeface="+mj-lt"/>
                <a:ea typeface="+mj-ea"/>
                <a:cs typeface="+mj-cs"/>
              </a:rPr>
              <a:t>Feasibility studies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sz="1800" dirty="0">
                <a:latin typeface="+mj-lt"/>
                <a:ea typeface="+mj-ea"/>
                <a:cs typeface="+mj-cs"/>
              </a:rPr>
              <a:t>Preliminary designs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sz="1800" dirty="0">
                <a:latin typeface="+mj-lt"/>
                <a:ea typeface="+mj-ea"/>
                <a:cs typeface="+mj-cs"/>
              </a:rPr>
              <a:t>Construction designs</a:t>
            </a:r>
          </a:p>
          <a:p>
            <a:pPr algn="ctr">
              <a:lnSpc>
                <a:spcPct val="170000"/>
              </a:lnSpc>
              <a:spcBef>
                <a:spcPct val="0"/>
              </a:spcBef>
            </a:pPr>
            <a:r>
              <a:rPr lang="en-US" sz="1800" dirty="0">
                <a:latin typeface="+mj-lt"/>
                <a:ea typeface="+mj-ea"/>
                <a:cs typeface="+mj-cs"/>
              </a:rPr>
              <a:t>Tender designs</a:t>
            </a:r>
          </a:p>
          <a:p>
            <a:pPr algn="r">
              <a:lnSpc>
                <a:spcPct val="170000"/>
              </a:lnSpc>
              <a:spcBef>
                <a:spcPct val="0"/>
              </a:spcBef>
            </a:pPr>
            <a:r>
              <a:rPr lang="fr-CH" sz="1800" dirty="0">
                <a:latin typeface="+mj-lt"/>
                <a:ea typeface="+mj-ea"/>
                <a:cs typeface="+mj-cs"/>
              </a:rPr>
              <a:t>Coordination designs</a:t>
            </a:r>
          </a:p>
          <a:p>
            <a:pPr algn="r">
              <a:lnSpc>
                <a:spcPct val="170000"/>
              </a:lnSpc>
              <a:spcBef>
                <a:spcPct val="0"/>
              </a:spcBef>
            </a:pPr>
            <a:r>
              <a:rPr lang="en-GB" sz="1800" dirty="0">
                <a:latin typeface="+mj-lt"/>
                <a:ea typeface="+mj-ea"/>
                <a:cs typeface="+mj-cs"/>
              </a:rPr>
              <a:t>Archive drawings </a:t>
            </a:r>
            <a:r>
              <a:rPr lang="en-GB" sz="1800" dirty="0" smtClean="0">
                <a:latin typeface="+mj-lt"/>
                <a:ea typeface="+mj-ea"/>
                <a:cs typeface="+mj-cs"/>
              </a:rPr>
              <a:t>Research of drawings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29942" y="762000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2D </a:t>
            </a:r>
            <a:r>
              <a:rPr lang="en-US" sz="2400" dirty="0">
                <a:solidFill>
                  <a:schemeClr val="tx1"/>
                </a:solidFill>
              </a:rPr>
              <a:t>Drawings – Studies and </a:t>
            </a:r>
            <a:r>
              <a:rPr lang="en-US" sz="2400" dirty="0" smtClean="0">
                <a:solidFill>
                  <a:schemeClr val="tx1"/>
                </a:solidFill>
              </a:rPr>
              <a:t>Projects </a:t>
            </a:r>
            <a:r>
              <a:rPr lang="en-US" sz="1600" dirty="0" smtClean="0">
                <a:solidFill>
                  <a:schemeClr val="tx1"/>
                </a:solidFill>
              </a:rPr>
              <a:t>(~200 </a:t>
            </a:r>
            <a:r>
              <a:rPr lang="en-US" sz="1600" dirty="0">
                <a:solidFill>
                  <a:schemeClr val="tx1"/>
                </a:solidFill>
              </a:rPr>
              <a:t>requests/year)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1767" t="13536" r="19892" b="6031"/>
          <a:stretch/>
        </p:blipFill>
        <p:spPr>
          <a:xfrm>
            <a:off x="256906" y="3733800"/>
            <a:ext cx="3248293" cy="25190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2962" y="6113818"/>
            <a:ext cx="2634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Refurbishment of the Entrance B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1737" t="14816" r="26182" b="13217"/>
          <a:stretch/>
        </p:blipFill>
        <p:spPr>
          <a:xfrm>
            <a:off x="5841206" y="3505201"/>
            <a:ext cx="2969688" cy="285678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56353" y="5852177"/>
            <a:ext cx="2202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Studies for the</a:t>
            </a:r>
          </a:p>
          <a:p>
            <a:pPr algn="ctr"/>
            <a:r>
              <a:rPr lang="en-US" sz="1400" dirty="0" smtClean="0"/>
              <a:t>New substation BE2 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38899" t="17595" r="14666" b="8321"/>
          <a:stretch/>
        </p:blipFill>
        <p:spPr>
          <a:xfrm>
            <a:off x="5707855" y="1362320"/>
            <a:ext cx="2971800" cy="26670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86795" y="1231822"/>
            <a:ext cx="1766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New storage building </a:t>
            </a:r>
          </a:p>
          <a:p>
            <a:pPr algn="ctr"/>
            <a:r>
              <a:rPr lang="en-US" sz="1400" dirty="0" smtClean="0"/>
              <a:t>In Prévessin (</a:t>
            </a:r>
            <a:r>
              <a:rPr lang="en-US" sz="1400" dirty="0" err="1" smtClean="0"/>
              <a:t>Bld</a:t>
            </a:r>
            <a:r>
              <a:rPr lang="en-US" sz="1400" dirty="0" smtClean="0"/>
              <a:t> 947)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655320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SMB-SE/</a:t>
            </a:r>
            <a:r>
              <a:rPr lang="fr-CH" sz="800" dirty="0" err="1" smtClean="0">
                <a:solidFill>
                  <a:schemeClr val="bg1">
                    <a:lumMod val="50000"/>
                  </a:schemeClr>
                </a:solidFill>
              </a:rPr>
              <a:t>Anual</a:t>
            </a:r>
            <a:r>
              <a:rPr lang="fr-CH" sz="800" dirty="0" smtClean="0">
                <a:solidFill>
                  <a:schemeClr val="bg1">
                    <a:lumMod val="50000"/>
                  </a:schemeClr>
                </a:solidFill>
              </a:rPr>
              <a:t> group meeting/MPOEHLER/20170120</a:t>
            </a:r>
            <a:endParaRPr lang="fr-CH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29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A549806-FAAB-4268-AEBA-06ACB6437F19}">
  <ds:schemaRefs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111100</TotalTime>
  <Words>2468</Words>
  <Application>Microsoft Office PowerPoint</Application>
  <PresentationFormat>On-screen Show (4:3)</PresentationFormat>
  <Paragraphs>730</Paragraphs>
  <Slides>54</Slides>
  <Notes>9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2" baseType="lpstr">
      <vt:lpstr>Arial</vt:lpstr>
      <vt:lpstr>Calibri</vt:lpstr>
      <vt:lpstr>DIN Alternate Bold</vt:lpstr>
      <vt:lpstr>Times New Roman</vt:lpstr>
      <vt:lpstr>Verdana</vt:lpstr>
      <vt:lpstr>Wingdings</vt:lpstr>
      <vt:lpstr>Office Theme</vt:lpstr>
      <vt:lpstr>Acrobat Document</vt:lpstr>
      <vt:lpstr>SMB-SE-DOP Section</vt:lpstr>
      <vt:lpstr>PowerPoint Presentation</vt:lpstr>
      <vt:lpstr>PowerPoint Presentation</vt:lpstr>
      <vt:lpstr>PowerPoint Presentation</vt:lpstr>
      <vt:lpstr>PowerPoint Presentation</vt:lpstr>
      <vt:lpstr>DOP Design - Office</vt:lpstr>
      <vt:lpstr>DOP Design - Office</vt:lpstr>
      <vt:lpstr>DOP Design - Office</vt:lpstr>
      <vt:lpstr>DOP Design - Office</vt:lpstr>
      <vt:lpstr>DOP Design - Office</vt:lpstr>
      <vt:lpstr>DOP Design - Office</vt:lpstr>
      <vt:lpstr>DOP Design - Office</vt:lpstr>
      <vt:lpstr>DOP Design - Office</vt:lpstr>
      <vt:lpstr>DOP Design - Office</vt:lpstr>
      <vt:lpstr>DOP Design - Office</vt:lpstr>
      <vt:lpstr>DOP Design - Office</vt:lpstr>
      <vt:lpstr>DOP Design - Office</vt:lpstr>
      <vt:lpstr>DOP Design - Office</vt:lpstr>
      <vt:lpstr>DOP Design - Office</vt:lpstr>
      <vt:lpstr>DOP Design - Office</vt:lpstr>
      <vt:lpstr>DOP Design - Office</vt:lpstr>
      <vt:lpstr>PowerPoint Presentation</vt:lpstr>
      <vt:lpstr>The Team and the mandate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objective 2013</dc:title>
  <dc:subject/>
  <dc:creator>Ll. Miralles</dc:creator>
  <cp:keywords/>
  <dc:description/>
  <cp:lastModifiedBy>Michael Poehler</cp:lastModifiedBy>
  <cp:revision>719</cp:revision>
  <cp:lastPrinted>2016-12-06T09:48:30Z</cp:lastPrinted>
  <dcterms:created xsi:type="dcterms:W3CDTF">2011-12-06T21:21:22Z</dcterms:created>
  <dcterms:modified xsi:type="dcterms:W3CDTF">2017-01-20T09:56:13Z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