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263" r:id="rId5"/>
    <p:sldId id="267" r:id="rId6"/>
    <p:sldId id="396" r:id="rId7"/>
    <p:sldId id="433" r:id="rId8"/>
    <p:sldId id="397" r:id="rId9"/>
    <p:sldId id="399" r:id="rId10"/>
    <p:sldId id="400" r:id="rId11"/>
    <p:sldId id="401" r:id="rId12"/>
    <p:sldId id="403" r:id="rId13"/>
    <p:sldId id="406" r:id="rId14"/>
    <p:sldId id="395" r:id="rId15"/>
    <p:sldId id="405" r:id="rId16"/>
    <p:sldId id="407" r:id="rId17"/>
    <p:sldId id="408" r:id="rId18"/>
    <p:sldId id="409" r:id="rId19"/>
    <p:sldId id="410" r:id="rId20"/>
    <p:sldId id="412" r:id="rId21"/>
    <p:sldId id="418" r:id="rId22"/>
    <p:sldId id="420" r:id="rId23"/>
    <p:sldId id="425" r:id="rId24"/>
    <p:sldId id="421" r:id="rId25"/>
    <p:sldId id="426" r:id="rId26"/>
    <p:sldId id="427" r:id="rId27"/>
    <p:sldId id="429" r:id="rId28"/>
    <p:sldId id="430" r:id="rId29"/>
    <p:sldId id="434" r:id="rId30"/>
    <p:sldId id="431" r:id="rId31"/>
    <p:sldId id="432" r:id="rId32"/>
    <p:sldId id="411" r:id="rId33"/>
    <p:sldId id="414" r:id="rId34"/>
    <p:sldId id="415" r:id="rId35"/>
    <p:sldId id="416" r:id="rId36"/>
    <p:sldId id="417" r:id="rId37"/>
    <p:sldId id="402" r:id="rId38"/>
    <p:sldId id="266" r:id="rId3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FA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07"/>
    <p:restoredTop sz="93646"/>
  </p:normalViewPr>
  <p:slideViewPr>
    <p:cSldViewPr snapToObjects="1" showGuides="1">
      <p:cViewPr>
        <p:scale>
          <a:sx n="106" d="100"/>
          <a:sy n="106" d="100"/>
        </p:scale>
        <p:origin x="928" y="43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16/01/2017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44849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654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2184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96922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28460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50602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97228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15690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741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85805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5375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87989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8102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82436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09498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09637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5962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554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686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02360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9435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8708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3434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226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4194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549502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471814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488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364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3753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4279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922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May further include a small crossing</a:t>
            </a:r>
            <a:r>
              <a:rPr lang="en-US" baseline="0" dirty="0" smtClean="0"/>
              <a:t> angle vs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4326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Y.Papaphilippou - 11/15/2016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Y.Papaphilippou - 11/15/2016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Y.Papaphilippou - 11/15/2016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Y.Papaphilippou - 11/15/2016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Y.Papaphilippou - 11/15/2016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Y.Papaphilippou - 11/15/2016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Y.Papaphilippou - 11/15/2016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</a:lstStyle>
          <a:p>
            <a:r>
              <a:rPr lang="fr-FR" smtClean="0"/>
              <a:t>Y.Papaphilippou - 11/15/2016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Bookman Old Style" charset="0"/>
          <a:ea typeface="Bookman Old Style" charset="0"/>
          <a:cs typeface="Bookman Old Style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5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7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8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9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0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504" y="2250535"/>
            <a:ext cx="9036496" cy="1800000"/>
          </a:xfrm>
        </p:spPr>
        <p:txBody>
          <a:bodyPr/>
          <a:lstStyle/>
          <a:p>
            <a:pPr algn="ctr"/>
            <a:r>
              <a:rPr lang="en-US" sz="4400"/>
              <a:t>Sensitivity of integrated luminosity for beam parameter change</a:t>
            </a:r>
            <a:endParaRPr lang="en-GB" sz="4400" dirty="0"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7504" y="5013175"/>
            <a:ext cx="8208912" cy="933599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GB" sz="2800" dirty="0" smtClean="0">
                <a:latin typeface="Bookman Old Style" charset="0"/>
                <a:ea typeface="Bookman Old Style" charset="0"/>
                <a:cs typeface="Bookman Old Style" charset="0"/>
              </a:rPr>
              <a:t>F. Antoniou</a:t>
            </a:r>
            <a:r>
              <a:rPr lang="en-GB" sz="2800" dirty="0" smtClean="0"/>
              <a:t>, R. De </a:t>
            </a:r>
            <a:r>
              <a:rPr lang="en-GB" sz="2800" dirty="0"/>
              <a:t>M</a:t>
            </a:r>
            <a:r>
              <a:rPr lang="en-GB" sz="2800" dirty="0" smtClean="0"/>
              <a:t>aria, S. </a:t>
            </a:r>
            <a:r>
              <a:rPr lang="en-GB" sz="2800" dirty="0" err="1" smtClean="0"/>
              <a:t>Fartoukh</a:t>
            </a:r>
            <a:r>
              <a:rPr lang="en-GB" sz="2800" dirty="0" smtClean="0"/>
              <a:t>, N. </a:t>
            </a:r>
            <a:r>
              <a:rPr lang="en-GB" sz="2800" dirty="0" err="1" smtClean="0"/>
              <a:t>Karastathis</a:t>
            </a:r>
            <a:r>
              <a:rPr lang="en-GB" sz="2800" dirty="0" smtClean="0"/>
              <a:t>, Y. Papaphilippou, D. Pellegrini, K. </a:t>
            </a:r>
            <a:r>
              <a:rPr lang="en-GB" sz="2800" dirty="0" err="1" smtClean="0"/>
              <a:t>Sjobaek</a:t>
            </a:r>
            <a:endParaRPr lang="en-GB" sz="2800" dirty="0" smtClean="0"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15576" y="6310742"/>
            <a:ext cx="6480000" cy="34925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WP2 meeting, 17/01/2017</a:t>
            </a:r>
            <a:endParaRPr lang="en-GB" sz="200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031888" cy="330413"/>
          </a:xfrm>
        </p:spPr>
        <p:txBody>
          <a:bodyPr>
            <a:noAutofit/>
          </a:bodyPr>
          <a:lstStyle/>
          <a:p>
            <a:r>
              <a:rPr lang="en-GB" sz="4800" dirty="0" smtClean="0"/>
              <a:t>A few remarks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589746" cy="5519638"/>
          </a:xfrm>
        </p:spPr>
        <p:txBody>
          <a:bodyPr>
            <a:normAutofit/>
          </a:bodyPr>
          <a:lstStyle/>
          <a:p>
            <a:r>
              <a:rPr lang="en-US" dirty="0" smtClean="0"/>
              <a:t>Crossing angle can be reduced during levelling to 6 </a:t>
            </a:r>
            <a:r>
              <a:rPr lang="el-GR" dirty="0" smtClean="0"/>
              <a:t>σ </a:t>
            </a:r>
            <a:r>
              <a:rPr lang="en-US" dirty="0" smtClean="0"/>
              <a:t>DA, reducing pile-up density and triplet irradiation</a:t>
            </a:r>
          </a:p>
          <a:p>
            <a:r>
              <a:rPr lang="en-US" dirty="0"/>
              <a:t>F</a:t>
            </a:r>
            <a:r>
              <a:rPr lang="en-US" dirty="0" smtClean="0"/>
              <a:t>ull </a:t>
            </a:r>
            <a:r>
              <a:rPr lang="en-US" dirty="0"/>
              <a:t>crabbing can be achieved with two cavities (max </a:t>
            </a:r>
            <a:r>
              <a:rPr lang="en-US" dirty="0" smtClean="0"/>
              <a:t>kick of 380 </a:t>
            </a:r>
            <a:r>
              <a:rPr lang="el-GR" dirty="0" smtClean="0"/>
              <a:t>μ</a:t>
            </a:r>
            <a:r>
              <a:rPr lang="en-US" dirty="0" smtClean="0"/>
              <a:t>rad) for currents &lt; 2</a:t>
            </a:r>
            <a:r>
              <a:rPr lang="en-US" dirty="0"/>
              <a:t> x </a:t>
            </a:r>
            <a:r>
              <a:rPr lang="en-US" dirty="0" smtClean="0"/>
              <a:t>10</a:t>
            </a:r>
            <a:r>
              <a:rPr lang="en-US" baseline="30000" dirty="0" smtClean="0"/>
              <a:t>11</a:t>
            </a:r>
            <a:r>
              <a:rPr lang="en-US" dirty="0" smtClean="0"/>
              <a:t> almost through the whole levelling process </a:t>
            </a:r>
            <a:endParaRPr lang="en-US" dirty="0" smtClean="0"/>
          </a:p>
          <a:p>
            <a:r>
              <a:rPr lang="en-US" dirty="0" smtClean="0"/>
              <a:t>Some small leveling time (and performance) can be gained @ 20 cm,  by levelling with the crossing angle</a:t>
            </a:r>
          </a:p>
          <a:p>
            <a:r>
              <a:rPr lang="en-US" dirty="0" smtClean="0"/>
              <a:t>Need to complement the DA simulations down to 15 cm especially for the ultimate scenario and span also lower crossing angles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49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4282026" cy="330413"/>
          </a:xfrm>
        </p:spPr>
        <p:txBody>
          <a:bodyPr>
            <a:noAutofit/>
          </a:bodyPr>
          <a:lstStyle/>
          <a:p>
            <a:r>
              <a:rPr lang="en-GB" sz="4800" dirty="0" smtClean="0"/>
              <a:t>Performance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52736"/>
            <a:ext cx="4695886" cy="5303614"/>
          </a:xfrm>
        </p:spPr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en-US" dirty="0" smtClean="0"/>
              <a:t>stimate impact in integrated luminosity and pile-up density for nominal and ultimate, for mentioned “crossing adaptive levelling”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087" y="694206"/>
            <a:ext cx="4350913" cy="616379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55400" y="4653136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X.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Buffat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HL-LHC meeting 2016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77590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948" t="3800" r="3523" b="3800"/>
          <a:stretch/>
        </p:blipFill>
        <p:spPr>
          <a:xfrm>
            <a:off x="1403648" y="1957769"/>
            <a:ext cx="6621282" cy="4855607"/>
          </a:xfrm>
          <a:prstGeom prst="rect">
            <a:avLst/>
          </a:prstGeom>
        </p:spPr>
      </p:pic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512676"/>
          </a:xfrm>
        </p:spPr>
        <p:txBody>
          <a:bodyPr/>
          <a:lstStyle/>
          <a:p>
            <a:r>
              <a:rPr lang="en-US" sz="3600" dirty="0" smtClean="0">
                <a:latin typeface="Bookman Old Style" pitchFamily="18" charset="0"/>
              </a:rPr>
              <a:t>Separation levelling </a:t>
            </a:r>
            <a:r>
              <a:rPr lang="en-US" sz="3600" dirty="0" err="1" smtClean="0">
                <a:latin typeface="Bookman Old Style" pitchFamily="18" charset="0"/>
              </a:rPr>
              <a:t>N</a:t>
            </a:r>
            <a:r>
              <a:rPr lang="en-US" sz="3600" baseline="-25000" dirty="0" err="1" smtClean="0">
                <a:latin typeface="Bookman Old Style" pitchFamily="18" charset="0"/>
              </a:rPr>
              <a:t>b</a:t>
            </a:r>
            <a:r>
              <a:rPr lang="en-US" sz="3600" dirty="0" smtClean="0">
                <a:latin typeface="Bookman Old Style" pitchFamily="18" charset="0"/>
              </a:rPr>
              <a:t> = </a:t>
            </a:r>
            <a:r>
              <a:rPr lang="el-GR" sz="3600" dirty="0" smtClean="0">
                <a:latin typeface="Bookman Old Style" pitchFamily="18" charset="0"/>
              </a:rPr>
              <a:t>2.</a:t>
            </a:r>
            <a:r>
              <a:rPr lang="en-US" sz="3600" dirty="0" smtClean="0">
                <a:latin typeface="Bookman Old Style" pitchFamily="18" charset="0"/>
              </a:rPr>
              <a:t>2</a:t>
            </a:r>
            <a:r>
              <a:rPr lang="en-US" sz="3600" dirty="0">
                <a:latin typeface="Bookman Old Style" pitchFamily="18" charset="0"/>
              </a:rPr>
              <a:t> </a:t>
            </a:r>
            <a:r>
              <a:rPr lang="en-US" sz="3600" dirty="0" smtClean="0">
                <a:latin typeface="Bookman Old Style" pitchFamily="18" charset="0"/>
              </a:rPr>
              <a:t>x 10</a:t>
            </a:r>
            <a:r>
              <a:rPr lang="en-US" sz="3600" baseline="30000" dirty="0" smtClean="0">
                <a:latin typeface="Bookman Old Style" pitchFamily="18" charset="0"/>
              </a:rPr>
              <a:t>1</a:t>
            </a:r>
            <a:r>
              <a:rPr lang="el-GR" sz="3600" baseline="30000" dirty="0" smtClean="0">
                <a:latin typeface="Bookman Old Style" pitchFamily="18" charset="0"/>
              </a:rPr>
              <a:t>1</a:t>
            </a:r>
            <a:endParaRPr lang="en-GB" sz="36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3906" y="593743"/>
            <a:ext cx="8620581" cy="1267000"/>
          </a:xfrm>
        </p:spPr>
        <p:txBody>
          <a:bodyPr>
            <a:normAutofit fontScale="62500" lnSpcReduction="20000"/>
          </a:bodyPr>
          <a:lstStyle/>
          <a:p>
            <a:r>
              <a:rPr lang="el-GR" dirty="0" smtClean="0"/>
              <a:t>β* </a:t>
            </a:r>
            <a:r>
              <a:rPr lang="en-US" dirty="0" smtClean="0"/>
              <a:t>kept constant while levelling the luminosity by separation</a:t>
            </a:r>
          </a:p>
          <a:p>
            <a:r>
              <a:rPr lang="en-US" dirty="0"/>
              <a:t>For </a:t>
            </a:r>
            <a:r>
              <a:rPr lang="en-US" dirty="0" smtClean="0"/>
              <a:t>5 </a:t>
            </a:r>
            <a:r>
              <a:rPr lang="en-US" dirty="0"/>
              <a:t>x 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, the leveling could start at </a:t>
            </a:r>
            <a:r>
              <a:rPr lang="en-US" dirty="0" smtClean="0"/>
              <a:t>1.8 </a:t>
            </a:r>
            <a:r>
              <a:rPr lang="el-GR" dirty="0" smtClean="0"/>
              <a:t>σ </a:t>
            </a:r>
            <a:r>
              <a:rPr lang="en-US" dirty="0" smtClean="0"/>
              <a:t>separation with </a:t>
            </a:r>
            <a:r>
              <a:rPr lang="en-US" dirty="0"/>
              <a:t>a </a:t>
            </a:r>
            <a:r>
              <a:rPr lang="en-US" dirty="0" smtClean="0"/>
              <a:t>large crossing </a:t>
            </a:r>
            <a:r>
              <a:rPr lang="en-US" dirty="0"/>
              <a:t>angle of </a:t>
            </a:r>
            <a:r>
              <a:rPr lang="el-GR" dirty="0" smtClean="0"/>
              <a:t>550</a:t>
            </a:r>
            <a:r>
              <a:rPr lang="en-US" dirty="0" smtClean="0"/>
              <a:t> </a:t>
            </a:r>
            <a:r>
              <a:rPr lang="el-GR" dirty="0"/>
              <a:t>μ</a:t>
            </a:r>
            <a:r>
              <a:rPr lang="en-US" dirty="0"/>
              <a:t>rad (</a:t>
            </a:r>
            <a:r>
              <a:rPr lang="en-US" dirty="0" smtClean="0"/>
              <a:t>1</a:t>
            </a:r>
            <a:r>
              <a:rPr lang="el-GR" dirty="0" smtClean="0"/>
              <a:t>3.4</a:t>
            </a:r>
            <a:r>
              <a:rPr lang="en-US" dirty="0" smtClean="0"/>
              <a:t> </a:t>
            </a:r>
            <a:r>
              <a:rPr lang="el-GR" dirty="0"/>
              <a:t>σ)</a:t>
            </a:r>
            <a:r>
              <a:rPr lang="en-US" dirty="0"/>
              <a:t> </a:t>
            </a:r>
          </a:p>
          <a:p>
            <a:r>
              <a:rPr lang="en-US" dirty="0" smtClean="0"/>
              <a:t>For 7.5 x 10</a:t>
            </a:r>
            <a:r>
              <a:rPr lang="en-US" baseline="30000" dirty="0" smtClean="0"/>
              <a:t>34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 s</a:t>
            </a:r>
            <a:r>
              <a:rPr lang="en-US" baseline="30000" dirty="0" smtClean="0"/>
              <a:t>-1</a:t>
            </a:r>
            <a:r>
              <a:rPr lang="en-US" dirty="0" smtClean="0"/>
              <a:t>, the leveling could start at </a:t>
            </a:r>
            <a:r>
              <a:rPr lang="el-GR" dirty="0" smtClean="0"/>
              <a:t>1.2 σ </a:t>
            </a:r>
            <a:r>
              <a:rPr lang="en-US" dirty="0" smtClean="0"/>
              <a:t>with a crossing angle of 580 </a:t>
            </a:r>
            <a:r>
              <a:rPr lang="el-GR" dirty="0" smtClean="0"/>
              <a:t>μ</a:t>
            </a:r>
            <a:r>
              <a:rPr lang="en-US" dirty="0" smtClean="0"/>
              <a:t>rad (14.2 </a:t>
            </a:r>
            <a:r>
              <a:rPr lang="el-GR" dirty="0" smtClean="0"/>
              <a:t>σ)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4" name="Oval 3"/>
          <p:cNvSpPr/>
          <p:nvPr/>
        </p:nvSpPr>
        <p:spPr>
          <a:xfrm>
            <a:off x="6031323" y="4241556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724128" y="3356992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23275" y="1588436"/>
            <a:ext cx="464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S.Fartoukh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63511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964" t="3768" r="3538" b="3768"/>
          <a:stretch/>
        </p:blipFill>
        <p:spPr>
          <a:xfrm>
            <a:off x="1473928" y="1993648"/>
            <a:ext cx="6551001" cy="4804067"/>
          </a:xfrm>
          <a:prstGeom prst="rect">
            <a:avLst/>
          </a:prstGeom>
        </p:spPr>
      </p:pic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512676"/>
          </a:xfrm>
        </p:spPr>
        <p:txBody>
          <a:bodyPr/>
          <a:lstStyle/>
          <a:p>
            <a:r>
              <a:rPr lang="en-US" sz="3600" dirty="0" smtClean="0">
                <a:latin typeface="Bookman Old Style" pitchFamily="18" charset="0"/>
              </a:rPr>
              <a:t>Separation levelling </a:t>
            </a:r>
            <a:r>
              <a:rPr lang="en-US" sz="3600" dirty="0" err="1" smtClean="0">
                <a:latin typeface="Bookman Old Style" pitchFamily="18" charset="0"/>
              </a:rPr>
              <a:t>N</a:t>
            </a:r>
            <a:r>
              <a:rPr lang="en-US" sz="3600" baseline="-25000" dirty="0" err="1" smtClean="0">
                <a:latin typeface="Bookman Old Style" pitchFamily="18" charset="0"/>
              </a:rPr>
              <a:t>b</a:t>
            </a:r>
            <a:r>
              <a:rPr lang="en-US" sz="3600" dirty="0" smtClean="0">
                <a:latin typeface="Bookman Old Style" pitchFamily="18" charset="0"/>
              </a:rPr>
              <a:t> = 1.9</a:t>
            </a:r>
            <a:r>
              <a:rPr lang="en-US" sz="3600" dirty="0" smtClean="0">
                <a:latin typeface="Bookman Old Style" pitchFamily="18" charset="0"/>
              </a:rPr>
              <a:t> x 10</a:t>
            </a:r>
            <a:r>
              <a:rPr lang="en-US" sz="3600" baseline="30000" dirty="0" smtClean="0">
                <a:latin typeface="Bookman Old Style" pitchFamily="18" charset="0"/>
              </a:rPr>
              <a:t>1</a:t>
            </a:r>
            <a:r>
              <a:rPr lang="el-GR" sz="3600" baseline="30000" dirty="0" smtClean="0">
                <a:latin typeface="Bookman Old Style" pitchFamily="18" charset="0"/>
              </a:rPr>
              <a:t>1</a:t>
            </a:r>
            <a:endParaRPr lang="en-GB" sz="36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3906" y="593742"/>
            <a:ext cx="8800094" cy="139990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DA seems quite independent on separation</a:t>
            </a:r>
          </a:p>
          <a:p>
            <a:r>
              <a:rPr lang="en-US" dirty="0"/>
              <a:t>For both nominal </a:t>
            </a:r>
            <a:r>
              <a:rPr lang="en-US" dirty="0" smtClean="0"/>
              <a:t>(1.6 </a:t>
            </a:r>
            <a:r>
              <a:rPr lang="el-GR" dirty="0" smtClean="0"/>
              <a:t>σ </a:t>
            </a:r>
            <a:r>
              <a:rPr lang="en-US" dirty="0" smtClean="0"/>
              <a:t>separation</a:t>
            </a:r>
            <a:r>
              <a:rPr lang="el-GR" dirty="0" smtClean="0"/>
              <a:t>) </a:t>
            </a:r>
            <a:r>
              <a:rPr lang="en-US" dirty="0" smtClean="0"/>
              <a:t>and ultimate (1 </a:t>
            </a:r>
            <a:r>
              <a:rPr lang="el-GR" dirty="0" smtClean="0"/>
              <a:t>σ</a:t>
            </a:r>
            <a:r>
              <a:rPr lang="en-US" dirty="0" smtClean="0"/>
              <a:t> separation), </a:t>
            </a:r>
            <a:r>
              <a:rPr lang="en-US" dirty="0"/>
              <a:t>a crossing of 500 </a:t>
            </a:r>
            <a:r>
              <a:rPr lang="el-GR" dirty="0"/>
              <a:t>μ</a:t>
            </a:r>
            <a:r>
              <a:rPr lang="en-US" dirty="0"/>
              <a:t>rad (12.</a:t>
            </a:r>
            <a:r>
              <a:rPr lang="el-GR" dirty="0"/>
              <a:t>2</a:t>
            </a:r>
            <a:r>
              <a:rPr lang="en-US" dirty="0"/>
              <a:t> </a:t>
            </a:r>
            <a:r>
              <a:rPr lang="el-GR" dirty="0"/>
              <a:t>σ) </a:t>
            </a:r>
            <a:r>
              <a:rPr lang="en-US" dirty="0"/>
              <a:t>maintains DA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4" name="Oval 3"/>
          <p:cNvSpPr/>
          <p:nvPr/>
        </p:nvSpPr>
        <p:spPr>
          <a:xfrm>
            <a:off x="5076056" y="4509120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049089" y="3676498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743953" y="1629033"/>
            <a:ext cx="464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S.Fartoukh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48988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963" t="3785" r="2750" b="3785"/>
          <a:stretch/>
        </p:blipFill>
        <p:spPr>
          <a:xfrm>
            <a:off x="1515192" y="2060847"/>
            <a:ext cx="6513192" cy="4736867"/>
          </a:xfrm>
          <a:prstGeom prst="rect">
            <a:avLst/>
          </a:prstGeom>
        </p:spPr>
      </p:pic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512676"/>
          </a:xfrm>
        </p:spPr>
        <p:txBody>
          <a:bodyPr/>
          <a:lstStyle/>
          <a:p>
            <a:r>
              <a:rPr lang="en-US" sz="3600" dirty="0" smtClean="0">
                <a:latin typeface="Bookman Old Style" pitchFamily="18" charset="0"/>
              </a:rPr>
              <a:t>Separation levelling </a:t>
            </a:r>
            <a:r>
              <a:rPr lang="en-US" sz="3600" dirty="0" err="1" smtClean="0">
                <a:latin typeface="Bookman Old Style" pitchFamily="18" charset="0"/>
              </a:rPr>
              <a:t>N</a:t>
            </a:r>
            <a:r>
              <a:rPr lang="en-US" sz="3600" baseline="-25000" dirty="0" err="1" smtClean="0">
                <a:latin typeface="Bookman Old Style" pitchFamily="18" charset="0"/>
              </a:rPr>
              <a:t>b</a:t>
            </a:r>
            <a:r>
              <a:rPr lang="en-US" sz="3600" dirty="0" smtClean="0">
                <a:latin typeface="Bookman Old Style" pitchFamily="18" charset="0"/>
              </a:rPr>
              <a:t> = 1.6</a:t>
            </a:r>
            <a:r>
              <a:rPr lang="en-US" sz="3600" dirty="0" smtClean="0">
                <a:latin typeface="Bookman Old Style" pitchFamily="18" charset="0"/>
              </a:rPr>
              <a:t> x 10</a:t>
            </a:r>
            <a:r>
              <a:rPr lang="en-US" sz="3600" baseline="30000" dirty="0" smtClean="0">
                <a:latin typeface="Bookman Old Style" pitchFamily="18" charset="0"/>
              </a:rPr>
              <a:t>1</a:t>
            </a:r>
            <a:r>
              <a:rPr lang="el-GR" sz="3600" baseline="30000" dirty="0" smtClean="0">
                <a:latin typeface="Bookman Old Style" pitchFamily="18" charset="0"/>
              </a:rPr>
              <a:t>1</a:t>
            </a:r>
            <a:endParaRPr lang="en-GB" sz="36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3906" y="593742"/>
            <a:ext cx="8800094" cy="153911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DA seems again quite independent on separation</a:t>
            </a:r>
          </a:p>
          <a:p>
            <a:r>
              <a:rPr lang="en-US" dirty="0"/>
              <a:t>For 5 x 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, the leveling could </a:t>
            </a:r>
            <a:r>
              <a:rPr lang="en-US" dirty="0" smtClean="0"/>
              <a:t>continue with a 1.2 </a:t>
            </a:r>
            <a:r>
              <a:rPr lang="el-GR" dirty="0"/>
              <a:t>σ </a:t>
            </a:r>
            <a:r>
              <a:rPr lang="en-US" dirty="0"/>
              <a:t>separation with a </a:t>
            </a:r>
            <a:r>
              <a:rPr lang="en-US" dirty="0" smtClean="0"/>
              <a:t>crossing </a:t>
            </a:r>
            <a:r>
              <a:rPr lang="en-US" dirty="0"/>
              <a:t>angle of </a:t>
            </a:r>
            <a:r>
              <a:rPr lang="en-US" dirty="0" smtClean="0"/>
              <a:t>4</a:t>
            </a:r>
            <a:r>
              <a:rPr lang="el-GR" dirty="0" smtClean="0"/>
              <a:t>50</a:t>
            </a:r>
            <a:r>
              <a:rPr lang="en-US" dirty="0" smtClean="0"/>
              <a:t> </a:t>
            </a:r>
            <a:r>
              <a:rPr lang="el-GR" dirty="0"/>
              <a:t>μ</a:t>
            </a:r>
            <a:r>
              <a:rPr lang="en-US" dirty="0"/>
              <a:t>rad </a:t>
            </a:r>
            <a:r>
              <a:rPr lang="en-US" dirty="0" smtClean="0"/>
              <a:t>(11 </a:t>
            </a:r>
            <a:r>
              <a:rPr lang="el-GR" dirty="0" smtClean="0"/>
              <a:t>σ</a:t>
            </a:r>
            <a:r>
              <a:rPr lang="el-GR" dirty="0"/>
              <a:t>)</a:t>
            </a:r>
            <a:r>
              <a:rPr lang="en-US" dirty="0"/>
              <a:t> </a:t>
            </a:r>
          </a:p>
          <a:p>
            <a:r>
              <a:rPr lang="en-US" dirty="0"/>
              <a:t>For 7.5 x 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r>
              <a:rPr lang="en-US" dirty="0"/>
              <a:t>, the leveling </a:t>
            </a:r>
            <a:r>
              <a:rPr lang="en-US" dirty="0" smtClean="0"/>
              <a:t>can stop @ a </a:t>
            </a:r>
            <a:r>
              <a:rPr lang="en-US" dirty="0"/>
              <a:t>crossing angle of </a:t>
            </a:r>
            <a:r>
              <a:rPr lang="en-US" dirty="0" smtClean="0"/>
              <a:t>440 </a:t>
            </a:r>
            <a:r>
              <a:rPr lang="el-GR" dirty="0" smtClean="0"/>
              <a:t>μ</a:t>
            </a:r>
            <a:r>
              <a:rPr lang="en-US" dirty="0"/>
              <a:t>rad (</a:t>
            </a:r>
            <a:r>
              <a:rPr lang="en-US" dirty="0" smtClean="0"/>
              <a:t>10.8 </a:t>
            </a:r>
            <a:r>
              <a:rPr lang="el-GR" dirty="0"/>
              <a:t>σ)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4" name="Oval 3"/>
          <p:cNvSpPr/>
          <p:nvPr/>
        </p:nvSpPr>
        <p:spPr>
          <a:xfrm>
            <a:off x="4229097" y="5877272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482486" y="4207968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738872" y="1795115"/>
            <a:ext cx="464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S.Fartoukh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25723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733" t="3800" r="2733" b="3800"/>
          <a:stretch/>
        </p:blipFill>
        <p:spPr>
          <a:xfrm>
            <a:off x="1557699" y="2063382"/>
            <a:ext cx="6477265" cy="4749994"/>
          </a:xfrm>
          <a:prstGeom prst="rect">
            <a:avLst/>
          </a:prstGeom>
        </p:spPr>
      </p:pic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512676"/>
          </a:xfrm>
        </p:spPr>
        <p:txBody>
          <a:bodyPr/>
          <a:lstStyle/>
          <a:p>
            <a:r>
              <a:rPr lang="en-US" sz="3400" dirty="0" smtClean="0">
                <a:latin typeface="Bookman Old Style" pitchFamily="18" charset="0"/>
              </a:rPr>
              <a:t>Separation levelling </a:t>
            </a:r>
            <a:r>
              <a:rPr lang="en-US" sz="3400" dirty="0" err="1" smtClean="0">
                <a:latin typeface="Bookman Old Style" pitchFamily="18" charset="0"/>
              </a:rPr>
              <a:t>N</a:t>
            </a:r>
            <a:r>
              <a:rPr lang="en-US" sz="3400" baseline="-25000" dirty="0" err="1" smtClean="0">
                <a:latin typeface="Bookman Old Style" pitchFamily="18" charset="0"/>
              </a:rPr>
              <a:t>b</a:t>
            </a:r>
            <a:r>
              <a:rPr lang="en-US" sz="3400" dirty="0" smtClean="0">
                <a:latin typeface="Bookman Old Style" pitchFamily="18" charset="0"/>
              </a:rPr>
              <a:t> = 1.275</a:t>
            </a:r>
            <a:r>
              <a:rPr lang="en-US" sz="3400" dirty="0" smtClean="0">
                <a:latin typeface="Bookman Old Style" pitchFamily="18" charset="0"/>
              </a:rPr>
              <a:t> x 10</a:t>
            </a:r>
            <a:r>
              <a:rPr lang="en-US" sz="3400" baseline="30000" dirty="0" smtClean="0">
                <a:latin typeface="Bookman Old Style" pitchFamily="18" charset="0"/>
              </a:rPr>
              <a:t>1</a:t>
            </a:r>
            <a:r>
              <a:rPr lang="el-GR" sz="3400" baseline="30000" dirty="0" smtClean="0">
                <a:latin typeface="Bookman Old Style" pitchFamily="18" charset="0"/>
              </a:rPr>
              <a:t>1</a:t>
            </a:r>
            <a:endParaRPr lang="en-GB" sz="34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3906" y="593743"/>
            <a:ext cx="8620581" cy="1267000"/>
          </a:xfrm>
        </p:spPr>
        <p:txBody>
          <a:bodyPr>
            <a:normAutofit/>
          </a:bodyPr>
          <a:lstStyle/>
          <a:p>
            <a:r>
              <a:rPr lang="en-US" dirty="0" smtClean="0"/>
              <a:t>Separation levelling for nominal scheme ends @ 380 </a:t>
            </a:r>
            <a:r>
              <a:rPr lang="el-GR" dirty="0" smtClean="0"/>
              <a:t>μ</a:t>
            </a:r>
            <a:r>
              <a:rPr lang="en-US" dirty="0" smtClean="0"/>
              <a:t>rad (</a:t>
            </a:r>
            <a:r>
              <a:rPr lang="el-GR" dirty="0" smtClean="0"/>
              <a:t>~</a:t>
            </a:r>
            <a:r>
              <a:rPr lang="en-US" dirty="0" smtClean="0"/>
              <a:t>9.3 </a:t>
            </a:r>
            <a:r>
              <a:rPr lang="el-GR" dirty="0" smtClean="0"/>
              <a:t>σ)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4" name="Oval 3"/>
          <p:cNvSpPr/>
          <p:nvPr/>
        </p:nvSpPr>
        <p:spPr>
          <a:xfrm>
            <a:off x="3635896" y="5949280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731163" y="1572478"/>
            <a:ext cx="464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S.Fartoukh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42311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3746" t="5900" r="4985" b="4851"/>
          <a:stretch/>
        </p:blipFill>
        <p:spPr>
          <a:xfrm>
            <a:off x="1503593" y="2021701"/>
            <a:ext cx="6531371" cy="4791675"/>
          </a:xfrm>
          <a:prstGeom prst="rect">
            <a:avLst/>
          </a:prstGeom>
        </p:spPr>
      </p:pic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512676"/>
          </a:xfrm>
        </p:spPr>
        <p:txBody>
          <a:bodyPr/>
          <a:lstStyle/>
          <a:p>
            <a:r>
              <a:rPr lang="en-US" sz="3400" dirty="0" smtClean="0">
                <a:latin typeface="Bookman Old Style" pitchFamily="18" charset="0"/>
              </a:rPr>
              <a:t>Separation levelling </a:t>
            </a:r>
            <a:r>
              <a:rPr lang="en-US" sz="3400" dirty="0" err="1" smtClean="0">
                <a:latin typeface="Bookman Old Style" pitchFamily="18" charset="0"/>
              </a:rPr>
              <a:t>N</a:t>
            </a:r>
            <a:r>
              <a:rPr lang="en-US" sz="3400" baseline="-25000" dirty="0" err="1" smtClean="0">
                <a:latin typeface="Bookman Old Style" pitchFamily="18" charset="0"/>
              </a:rPr>
              <a:t>b</a:t>
            </a:r>
            <a:r>
              <a:rPr lang="en-US" sz="3400" dirty="0" smtClean="0">
                <a:latin typeface="Bookman Old Style" pitchFamily="18" charset="0"/>
              </a:rPr>
              <a:t> = 1.2</a:t>
            </a:r>
            <a:r>
              <a:rPr lang="en-US" sz="3400" dirty="0" smtClean="0">
                <a:latin typeface="Bookman Old Style" pitchFamily="18" charset="0"/>
              </a:rPr>
              <a:t> x 10</a:t>
            </a:r>
            <a:r>
              <a:rPr lang="en-US" sz="3400" baseline="30000" dirty="0" smtClean="0">
                <a:latin typeface="Bookman Old Style" pitchFamily="18" charset="0"/>
              </a:rPr>
              <a:t>1</a:t>
            </a:r>
            <a:r>
              <a:rPr lang="el-GR" sz="3400" baseline="30000" dirty="0" smtClean="0">
                <a:latin typeface="Bookman Old Style" pitchFamily="18" charset="0"/>
              </a:rPr>
              <a:t>1</a:t>
            </a:r>
            <a:endParaRPr lang="en-GB" sz="34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3906" y="593743"/>
            <a:ext cx="8620581" cy="1267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same crossing angle levelling scheme can be pursued as before to gain some extra levelling time and optimize performance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3275856" y="5877272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648339" y="1676077"/>
            <a:ext cx="464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S.Fartoukh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85269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341"/>
            <a:ext cx="8496944" cy="959183"/>
          </a:xfrm>
        </p:spPr>
        <p:txBody>
          <a:bodyPr/>
          <a:lstStyle/>
          <a:p>
            <a:r>
              <a:rPr lang="en-US" sz="4400" dirty="0" smtClean="0"/>
              <a:t>Levelling </a:t>
            </a:r>
            <a:r>
              <a:rPr lang="en-US" sz="4400" dirty="0" smtClean="0"/>
              <a:t>experience in 2016</a:t>
            </a:r>
            <a:endParaRPr lang="en-US" sz="4400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79511" y="999525"/>
            <a:ext cx="5301127" cy="5453811"/>
          </a:xfrm>
        </p:spPr>
        <p:txBody>
          <a:bodyPr>
            <a:normAutofit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GB" b="1" dirty="0" smtClean="0"/>
              <a:t>Levelling</a:t>
            </a:r>
            <a:r>
              <a:rPr lang="en-GB" dirty="0" smtClean="0"/>
              <a:t> by </a:t>
            </a:r>
            <a:r>
              <a:rPr lang="en-GB" b="1" dirty="0" smtClean="0"/>
              <a:t>separation</a:t>
            </a:r>
            <a:r>
              <a:rPr lang="en-GB" dirty="0" smtClean="0"/>
              <a:t> demonstrated in test fills during 2016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GB" b="1" dirty="0" smtClean="0"/>
              <a:t>Fine tune </a:t>
            </a:r>
            <a:r>
              <a:rPr lang="en-GB" dirty="0" smtClean="0"/>
              <a:t>adjustments and </a:t>
            </a:r>
            <a:r>
              <a:rPr lang="en-GB" b="1" dirty="0" smtClean="0"/>
              <a:t>reduction</a:t>
            </a:r>
            <a:r>
              <a:rPr lang="en-GB" dirty="0" smtClean="0"/>
              <a:t> of </a:t>
            </a:r>
            <a:r>
              <a:rPr lang="en-GB" b="1" dirty="0" smtClean="0"/>
              <a:t>octupoles/chromaticity</a:t>
            </a:r>
            <a:r>
              <a:rPr lang="en-GB" dirty="0" smtClean="0"/>
              <a:t> necessary to improve lifetime during levelling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GB" dirty="0" smtClean="0"/>
              <a:t>Satisfying possible request of </a:t>
            </a:r>
            <a:r>
              <a:rPr lang="en-GB" b="1" dirty="0" smtClean="0"/>
              <a:t>experiments</a:t>
            </a:r>
            <a:r>
              <a:rPr lang="en-GB" dirty="0" smtClean="0"/>
              <a:t> or when reaching </a:t>
            </a:r>
            <a:r>
              <a:rPr lang="en-GB" b="1" dirty="0" smtClean="0"/>
              <a:t>cryogenics’ limit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GB" b="1" dirty="0" smtClean="0"/>
              <a:t>Changing X-angle </a:t>
            </a:r>
            <a:r>
              <a:rPr lang="en-GB" dirty="0"/>
              <a:t>from </a:t>
            </a:r>
            <a:r>
              <a:rPr lang="en-GB" dirty="0" smtClean="0"/>
              <a:t>fill-to-fill (adapt </a:t>
            </a:r>
            <a:r>
              <a:rPr lang="en-GB" b="1" dirty="0" smtClean="0"/>
              <a:t>H/V emittance </a:t>
            </a:r>
            <a:r>
              <a:rPr lang="en-GB" b="1" dirty="0"/>
              <a:t>ratio </a:t>
            </a:r>
            <a:r>
              <a:rPr lang="en-GB" dirty="0"/>
              <a:t>or </a:t>
            </a:r>
            <a:r>
              <a:rPr lang="en-GB" b="1" dirty="0" smtClean="0"/>
              <a:t>increase</a:t>
            </a:r>
            <a:r>
              <a:rPr lang="en-GB" dirty="0" smtClean="0"/>
              <a:t> peak </a:t>
            </a:r>
            <a:r>
              <a:rPr lang="en-GB" b="1" dirty="0"/>
              <a:t>luminosity</a:t>
            </a:r>
            <a:r>
              <a:rPr lang="en-GB" dirty="0"/>
              <a:t>) or </a:t>
            </a:r>
            <a:r>
              <a:rPr lang="en-GB" b="1" dirty="0"/>
              <a:t>levelling</a:t>
            </a:r>
            <a:r>
              <a:rPr lang="en-GB" dirty="0"/>
              <a:t> </a:t>
            </a:r>
            <a:r>
              <a:rPr lang="en-GB" dirty="0" smtClean="0"/>
              <a:t>during </a:t>
            </a:r>
            <a:r>
              <a:rPr lang="en-GB" dirty="0"/>
              <a:t>stable beams </a:t>
            </a:r>
            <a:r>
              <a:rPr lang="en-GB" dirty="0" smtClean="0"/>
              <a:t>(range of 60 </a:t>
            </a:r>
            <a:r>
              <a:rPr lang="el-GR" dirty="0" smtClean="0"/>
              <a:t>μ</a:t>
            </a:r>
            <a:r>
              <a:rPr lang="en-GB" dirty="0" smtClean="0"/>
              <a:t>rad </a:t>
            </a:r>
            <a:r>
              <a:rPr lang="en-GB" dirty="0"/>
              <a:t>in </a:t>
            </a:r>
            <a:r>
              <a:rPr lang="en-US" dirty="0" smtClean="0"/>
              <a:t>X/2-</a:t>
            </a:r>
            <a:r>
              <a:rPr lang="en-GB" dirty="0" smtClean="0"/>
              <a:t>angle</a:t>
            </a:r>
            <a:r>
              <a:rPr lang="en-GB" dirty="0" smtClean="0"/>
              <a:t>)</a:t>
            </a:r>
            <a:endParaRPr lang="en-GB" dirty="0" smtClean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" t="4721" r="7941"/>
          <a:stretch/>
        </p:blipFill>
        <p:spPr bwMode="auto">
          <a:xfrm>
            <a:off x="5485546" y="1179307"/>
            <a:ext cx="3630091" cy="291656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673805" y="1431571"/>
            <a:ext cx="1272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F.Antoniou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515371" y="2295667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515371" y="2727715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3536" b="3488"/>
          <a:stretch/>
        </p:blipFill>
        <p:spPr>
          <a:xfrm>
            <a:off x="5480638" y="4121696"/>
            <a:ext cx="3677226" cy="273630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152562" y="5812131"/>
            <a:ext cx="14966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D. Pellegrini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71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031888" cy="330413"/>
          </a:xfrm>
        </p:spPr>
        <p:txBody>
          <a:bodyPr>
            <a:noAutofit/>
          </a:bodyPr>
          <a:lstStyle/>
          <a:p>
            <a:r>
              <a:rPr lang="en-GB" sz="4800" dirty="0" smtClean="0"/>
              <a:t>Beam losses</a:t>
            </a:r>
            <a:endParaRPr lang="en-GB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88694"/>
            <a:ext cx="9144000" cy="52806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60735" y="604028"/>
            <a:ext cx="2591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F.Antoniou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Evian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93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625"/>
          <a:stretch/>
        </p:blipFill>
        <p:spPr>
          <a:xfrm>
            <a:off x="0" y="692695"/>
            <a:ext cx="9144000" cy="61512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031888" cy="330413"/>
          </a:xfrm>
        </p:spPr>
        <p:txBody>
          <a:bodyPr>
            <a:noAutofit/>
          </a:bodyPr>
          <a:lstStyle/>
          <a:p>
            <a:r>
              <a:rPr lang="en-GB" sz="4800" dirty="0" smtClean="0"/>
              <a:t>Beam losses</a:t>
            </a:r>
            <a:endParaRPr lang="en-GB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460735" y="604028"/>
            <a:ext cx="2591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F.Antoniou</a:t>
            </a:r>
            <a:r>
              <a:rPr lang="en-US" b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Evian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80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-32319"/>
            <a:ext cx="7751390" cy="580999"/>
          </a:xfrm>
        </p:spPr>
        <p:txBody>
          <a:bodyPr/>
          <a:lstStyle/>
          <a:p>
            <a:r>
              <a:rPr lang="en-GB" sz="4800" dirty="0" smtClean="0">
                <a:latin typeface="Bookman Old Style" pitchFamily="18" charset="0"/>
              </a:rPr>
              <a:t>Outline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4860032" y="2060848"/>
            <a:ext cx="576064" cy="28803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5" y="620688"/>
            <a:ext cx="8658803" cy="5712891"/>
          </a:xfrm>
        </p:spPr>
        <p:txBody>
          <a:bodyPr>
            <a:normAutofit/>
          </a:bodyPr>
          <a:lstStyle/>
          <a:p>
            <a:r>
              <a:rPr lang="en-US" dirty="0"/>
              <a:t>Xing </a:t>
            </a:r>
            <a:r>
              <a:rPr lang="en-US" dirty="0" smtClean="0"/>
              <a:t>angle choice during levelling</a:t>
            </a:r>
          </a:p>
          <a:p>
            <a:r>
              <a:rPr lang="en-US" dirty="0" smtClean="0"/>
              <a:t>Impact on levelling (</a:t>
            </a:r>
            <a:r>
              <a:rPr lang="el-GR" dirty="0" smtClean="0"/>
              <a:t>β</a:t>
            </a:r>
            <a:r>
              <a:rPr lang="en-US" dirty="0" smtClean="0"/>
              <a:t>* vs. separation)</a:t>
            </a:r>
          </a:p>
          <a:p>
            <a:r>
              <a:rPr lang="en-US" dirty="0" smtClean="0"/>
              <a:t>Experience </a:t>
            </a:r>
            <a:r>
              <a:rPr lang="en-US" dirty="0"/>
              <a:t>2016: </a:t>
            </a:r>
            <a:endParaRPr lang="en-US" dirty="0" smtClean="0"/>
          </a:p>
          <a:p>
            <a:pPr lvl="1"/>
            <a:r>
              <a:rPr lang="en-US" dirty="0"/>
              <a:t>L</a:t>
            </a:r>
            <a:r>
              <a:rPr lang="en-US" dirty="0" smtClean="0"/>
              <a:t>uminosity </a:t>
            </a:r>
            <a:r>
              <a:rPr lang="en-US" dirty="0"/>
              <a:t>lifetime, blow-up, </a:t>
            </a:r>
            <a:r>
              <a:rPr lang="en-US" dirty="0" smtClean="0"/>
              <a:t>impact on </a:t>
            </a:r>
            <a:r>
              <a:rPr lang="en-US" dirty="0"/>
              <a:t>estimated </a:t>
            </a:r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Levelling tests</a:t>
            </a:r>
          </a:p>
          <a:p>
            <a:pPr lvl="1"/>
            <a:r>
              <a:rPr lang="en-US" dirty="0" smtClean="0"/>
              <a:t>Availability</a:t>
            </a:r>
            <a:endParaRPr lang="en-US" dirty="0"/>
          </a:p>
          <a:p>
            <a:r>
              <a:rPr lang="en-US" dirty="0" smtClean="0"/>
              <a:t>Projection on integrated luminosity performance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365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031888" cy="864096"/>
          </a:xfrm>
        </p:spPr>
        <p:txBody>
          <a:bodyPr>
            <a:noAutofit/>
          </a:bodyPr>
          <a:lstStyle/>
          <a:p>
            <a:r>
              <a:rPr lang="en-GB" sz="4800" dirty="0" smtClean="0"/>
              <a:t>Expected Emittance blow-up</a:t>
            </a:r>
            <a:endParaRPr lang="en-GB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708197" y="591061"/>
            <a:ext cx="1272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F.Antoniou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" t="6951" r="6744" b="3801"/>
          <a:stretch/>
        </p:blipFill>
        <p:spPr>
          <a:xfrm>
            <a:off x="683567" y="1418314"/>
            <a:ext cx="6552729" cy="535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1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031888" cy="864096"/>
          </a:xfrm>
        </p:spPr>
        <p:txBody>
          <a:bodyPr>
            <a:noAutofit/>
          </a:bodyPr>
          <a:lstStyle/>
          <a:p>
            <a:r>
              <a:rPr lang="en-GB" sz="4800" dirty="0" smtClean="0"/>
              <a:t>Observed Emittance blow-up</a:t>
            </a:r>
            <a:endParaRPr lang="en-GB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708197" y="591061"/>
            <a:ext cx="1272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F.Antoniou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1" t="6433" r="6365" b="2622"/>
          <a:stretch/>
        </p:blipFill>
        <p:spPr>
          <a:xfrm>
            <a:off x="1115615" y="1290806"/>
            <a:ext cx="6592581" cy="555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55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031888" cy="864096"/>
          </a:xfrm>
        </p:spPr>
        <p:txBody>
          <a:bodyPr>
            <a:noAutofit/>
          </a:bodyPr>
          <a:lstStyle/>
          <a:p>
            <a:r>
              <a:rPr lang="en-GB" sz="4800" dirty="0" smtClean="0"/>
              <a:t>Observed Emittance blow-up</a:t>
            </a:r>
            <a:endParaRPr lang="en-GB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708197" y="591061"/>
            <a:ext cx="1272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F.Antoniou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296" y="1415142"/>
            <a:ext cx="6389182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4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003232" cy="576064"/>
          </a:xfrm>
        </p:spPr>
        <p:txBody>
          <a:bodyPr>
            <a:noAutofit/>
          </a:bodyPr>
          <a:lstStyle/>
          <a:p>
            <a:r>
              <a:rPr lang="en-GB" sz="4800" smtClean="0"/>
              <a:t>Extra Emittance </a:t>
            </a:r>
            <a:r>
              <a:rPr lang="en-GB" sz="4800" dirty="0" smtClean="0"/>
              <a:t>blow-up</a:t>
            </a:r>
            <a:endParaRPr lang="en-GB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596781" y="1268760"/>
            <a:ext cx="1272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F.Antoniou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7" t="5385" r="7653" b="1918"/>
          <a:stretch/>
        </p:blipFill>
        <p:spPr>
          <a:xfrm>
            <a:off x="1043609" y="960393"/>
            <a:ext cx="6519937" cy="575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73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003232" cy="576064"/>
          </a:xfrm>
        </p:spPr>
        <p:txBody>
          <a:bodyPr>
            <a:noAutofit/>
          </a:bodyPr>
          <a:lstStyle/>
          <a:p>
            <a:r>
              <a:rPr lang="en-GB" sz="4800" smtClean="0"/>
              <a:t>Extra Emittance </a:t>
            </a:r>
            <a:r>
              <a:rPr lang="en-GB" sz="4800" dirty="0" smtClean="0"/>
              <a:t>blow-up</a:t>
            </a:r>
            <a:endParaRPr lang="en-GB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596781" y="1268760"/>
            <a:ext cx="1272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F.Antoniou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3" t="6951" r="7607" b="3801"/>
          <a:stretch/>
        </p:blipFill>
        <p:spPr>
          <a:xfrm>
            <a:off x="1324763" y="1124744"/>
            <a:ext cx="6268933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94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003232" cy="576064"/>
          </a:xfrm>
        </p:spPr>
        <p:txBody>
          <a:bodyPr>
            <a:noAutofit/>
          </a:bodyPr>
          <a:lstStyle/>
          <a:p>
            <a:r>
              <a:rPr lang="en-GB" sz="4800" dirty="0" smtClean="0"/>
              <a:t>Luminosity loss </a:t>
            </a:r>
            <a:endParaRPr lang="en-GB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7596781" y="1268760"/>
            <a:ext cx="1272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F.Antoniou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55623"/>
            <a:ext cx="9144000" cy="494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93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003232" cy="576064"/>
          </a:xfrm>
        </p:spPr>
        <p:txBody>
          <a:bodyPr>
            <a:noAutofit/>
          </a:bodyPr>
          <a:lstStyle/>
          <a:p>
            <a:r>
              <a:rPr lang="en-GB" sz="4800" dirty="0" smtClean="0"/>
              <a:t>Availability</a:t>
            </a:r>
            <a:endParaRPr lang="en-GB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80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031888" cy="330413"/>
          </a:xfrm>
        </p:spPr>
        <p:txBody>
          <a:bodyPr>
            <a:noAutofit/>
          </a:bodyPr>
          <a:lstStyle/>
          <a:p>
            <a:r>
              <a:rPr lang="en-GB" sz="4800" dirty="0"/>
              <a:t>R</a:t>
            </a:r>
            <a:r>
              <a:rPr lang="en-GB" sz="4800" dirty="0" smtClean="0"/>
              <a:t>emarks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589746" cy="5519638"/>
          </a:xfrm>
        </p:spPr>
        <p:txBody>
          <a:bodyPr>
            <a:normAutofit/>
          </a:bodyPr>
          <a:lstStyle/>
          <a:p>
            <a:r>
              <a:rPr lang="en-US" dirty="0" smtClean="0"/>
              <a:t>Based on observation from 2016</a:t>
            </a:r>
          </a:p>
          <a:p>
            <a:pPr lvl="1"/>
            <a:r>
              <a:rPr lang="en-US" dirty="0" smtClean="0"/>
              <a:t>Estimate luminosity evolution for HL-LHC scenarios by assuming an extra blow-up growth rate based on the data</a:t>
            </a:r>
          </a:p>
          <a:p>
            <a:pPr lvl="2"/>
            <a:r>
              <a:rPr lang="en-US" dirty="0" smtClean="0"/>
              <a:t>Correlated with brightness?</a:t>
            </a:r>
          </a:p>
          <a:p>
            <a:pPr lvl="1"/>
            <a:r>
              <a:rPr lang="en-US" dirty="0" smtClean="0"/>
              <a:t>Including realistic evolution from injection to stable beams</a:t>
            </a:r>
          </a:p>
          <a:p>
            <a:pPr lvl="1"/>
            <a:r>
              <a:rPr lang="en-US" dirty="0" smtClean="0"/>
              <a:t>Including availability observed in 2016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6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031888" cy="330413"/>
          </a:xfrm>
        </p:spPr>
        <p:txBody>
          <a:bodyPr>
            <a:noAutofit/>
          </a:bodyPr>
          <a:lstStyle/>
          <a:p>
            <a:r>
              <a:rPr lang="en-GB" sz="4800" dirty="0" smtClean="0"/>
              <a:t>Impact of </a:t>
            </a:r>
            <a:r>
              <a:rPr lang="en-GB" sz="4800" dirty="0" err="1" smtClean="0"/>
              <a:t>LHCb</a:t>
            </a:r>
            <a:r>
              <a:rPr lang="en-GB" sz="4800" dirty="0" smtClean="0"/>
              <a:t> polarity - octupoles</a:t>
            </a:r>
            <a:endParaRPr lang="en-GB" sz="4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25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512676"/>
          </a:xfrm>
        </p:spPr>
        <p:txBody>
          <a:bodyPr/>
          <a:lstStyle/>
          <a:p>
            <a:r>
              <a:rPr lang="en-US" sz="3400" dirty="0" smtClean="0">
                <a:latin typeface="Bookman Old Style" pitchFamily="18" charset="0"/>
              </a:rPr>
              <a:t>Effect of octupoles and </a:t>
            </a:r>
            <a:r>
              <a:rPr lang="en-US" sz="3400" dirty="0" err="1" smtClean="0">
                <a:latin typeface="Bookman Old Style" pitchFamily="18" charset="0"/>
              </a:rPr>
              <a:t>LHCb</a:t>
            </a:r>
            <a:endParaRPr lang="en-GB" sz="34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593743"/>
            <a:ext cx="8496943" cy="1267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Tune scans for </a:t>
            </a:r>
            <a:r>
              <a:rPr lang="en-US" b="1" dirty="0" smtClean="0"/>
              <a:t>550A </a:t>
            </a:r>
            <a:r>
              <a:rPr lang="en-US" b="1" dirty="0" err="1" smtClean="0"/>
              <a:t>octupole</a:t>
            </a:r>
            <a:r>
              <a:rPr lang="en-US" b="1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LHCb</a:t>
            </a:r>
            <a:r>
              <a:rPr lang="en-US" dirty="0" smtClean="0"/>
              <a:t> on with good polarity, end of levelling parameters, nominal scheme</a:t>
            </a:r>
          </a:p>
          <a:p>
            <a:r>
              <a:rPr lang="en-US" dirty="0" smtClean="0"/>
              <a:t>DA quite limited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693104"/>
            <a:ext cx="7380312" cy="51648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436096" y="1508438"/>
            <a:ext cx="3610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N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05716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442778" cy="1286482"/>
          </a:xfrm>
        </p:spPr>
        <p:txBody>
          <a:bodyPr/>
          <a:lstStyle/>
          <a:p>
            <a:r>
              <a:rPr lang="en-GB" sz="4800" dirty="0" smtClean="0">
                <a:latin typeface="Bookman Old Style" pitchFamily="18" charset="0"/>
              </a:rPr>
              <a:t>Global DA scanning of parameters</a:t>
            </a:r>
            <a:endParaRPr lang="en-GB" sz="4800" dirty="0" smtClean="0">
              <a:latin typeface="Bookman Old Style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860032" y="2060848"/>
            <a:ext cx="576064" cy="28803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9" y="1412776"/>
            <a:ext cx="8730810" cy="492080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Tracking set-up: </a:t>
            </a:r>
          </a:p>
          <a:p>
            <a:pPr lvl="1"/>
            <a:r>
              <a:rPr lang="en-US" dirty="0" smtClean="0"/>
              <a:t>HL-LHC optics v1.2</a:t>
            </a:r>
            <a:r>
              <a:rPr lang="en-US" dirty="0"/>
              <a:t>, </a:t>
            </a:r>
            <a:r>
              <a:rPr lang="en-US" dirty="0" smtClean="0"/>
              <a:t>half available crab voltage</a:t>
            </a:r>
          </a:p>
          <a:p>
            <a:r>
              <a:rPr lang="en-US" dirty="0" smtClean="0"/>
              <a:t>Octupoles </a:t>
            </a:r>
            <a:r>
              <a:rPr lang="en-US" dirty="0"/>
              <a:t>set to </a:t>
            </a:r>
            <a:r>
              <a:rPr lang="en-US" dirty="0" smtClean="0"/>
              <a:t>0, chromaticity of 3</a:t>
            </a:r>
            <a:r>
              <a:rPr lang="en-US" dirty="0"/>
              <a:t>, </a:t>
            </a:r>
            <a:r>
              <a:rPr lang="en-US" dirty="0" smtClean="0"/>
              <a:t>nominal tunes </a:t>
            </a:r>
          </a:p>
          <a:p>
            <a:r>
              <a:rPr lang="en-US" dirty="0" smtClean="0"/>
              <a:t>IP1, IP5 and IP8 head-on, IP2 </a:t>
            </a:r>
            <a:r>
              <a:rPr lang="en-US" dirty="0" err="1" smtClean="0"/>
              <a:t>seperated</a:t>
            </a:r>
            <a:r>
              <a:rPr lang="en-US" dirty="0" smtClean="0"/>
              <a:t> (halo collisions)</a:t>
            </a:r>
          </a:p>
          <a:p>
            <a:r>
              <a:rPr lang="en-US" dirty="0" smtClean="0"/>
              <a:t>Assuming constant (round) emittance of 2.5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</a:p>
          <a:p>
            <a:r>
              <a:rPr lang="en-US" dirty="0"/>
              <a:t>Tracking with </a:t>
            </a:r>
            <a:r>
              <a:rPr lang="en-US" dirty="0" err="1"/>
              <a:t>SixTrack</a:t>
            </a:r>
            <a:r>
              <a:rPr lang="en-US" dirty="0"/>
              <a:t> for </a:t>
            </a:r>
            <a:r>
              <a:rPr lang="en-US" dirty="0" smtClean="0"/>
              <a:t>10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turns and </a:t>
            </a:r>
            <a:r>
              <a:rPr lang="en-US" dirty="0" smtClean="0"/>
              <a:t>estimating DA (minimum over 5 angles)</a:t>
            </a:r>
            <a:endParaRPr lang="en-US" dirty="0"/>
          </a:p>
          <a:p>
            <a:r>
              <a:rPr lang="en-US" dirty="0" smtClean="0"/>
              <a:t>Scanning</a:t>
            </a:r>
            <a:r>
              <a:rPr lang="el-GR" dirty="0" smtClean="0"/>
              <a:t> </a:t>
            </a:r>
            <a:r>
              <a:rPr lang="en-US" dirty="0" smtClean="0"/>
              <a:t>of crossing angle vs. </a:t>
            </a:r>
            <a:r>
              <a:rPr lang="el-GR" dirty="0" smtClean="0"/>
              <a:t>β*</a:t>
            </a:r>
            <a:r>
              <a:rPr lang="en-US" dirty="0" smtClean="0"/>
              <a:t> and vs. separation, for various intensities</a:t>
            </a:r>
          </a:p>
          <a:p>
            <a:r>
              <a:rPr lang="en-US" dirty="0" smtClean="0"/>
              <a:t>Superimposing luminosity curves for the various parameters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779912" y="6453703"/>
            <a:ext cx="464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S.Fartoukh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01417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512676"/>
          </a:xfrm>
        </p:spPr>
        <p:txBody>
          <a:bodyPr/>
          <a:lstStyle/>
          <a:p>
            <a:r>
              <a:rPr lang="en-US" sz="3400" dirty="0" smtClean="0">
                <a:latin typeface="Bookman Old Style" pitchFamily="18" charset="0"/>
              </a:rPr>
              <a:t>Effect of octupoles and </a:t>
            </a:r>
            <a:r>
              <a:rPr lang="en-US" sz="3400" dirty="0" err="1" smtClean="0">
                <a:latin typeface="Bookman Old Style" pitchFamily="18" charset="0"/>
              </a:rPr>
              <a:t>LHCb</a:t>
            </a:r>
            <a:endParaRPr lang="en-GB" sz="34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593743"/>
            <a:ext cx="8496943" cy="1267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Tune scans for </a:t>
            </a:r>
            <a:r>
              <a:rPr lang="en-US" b="1" dirty="0" smtClean="0"/>
              <a:t>0 </a:t>
            </a:r>
            <a:r>
              <a:rPr lang="en-US" b="1" dirty="0" err="1" smtClean="0"/>
              <a:t>octupole</a:t>
            </a:r>
            <a:r>
              <a:rPr lang="en-US" b="1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LHCb</a:t>
            </a:r>
            <a:r>
              <a:rPr lang="en-US" dirty="0" smtClean="0"/>
              <a:t> on with good polarity, end of levelling parameters, nominal scheme</a:t>
            </a:r>
          </a:p>
          <a:p>
            <a:r>
              <a:rPr lang="en-US" dirty="0" smtClean="0"/>
              <a:t>Recovering DA towards the diagonal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5436096" y="1757144"/>
            <a:ext cx="3610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2232799"/>
            <a:ext cx="6588224" cy="461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7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512676"/>
          </a:xfrm>
        </p:spPr>
        <p:txBody>
          <a:bodyPr/>
          <a:lstStyle/>
          <a:p>
            <a:r>
              <a:rPr lang="en-US" sz="3400" dirty="0" smtClean="0">
                <a:latin typeface="Bookman Old Style" pitchFamily="18" charset="0"/>
              </a:rPr>
              <a:t>Effect of octupoles and </a:t>
            </a:r>
            <a:r>
              <a:rPr lang="en-US" sz="3400" dirty="0" err="1" smtClean="0">
                <a:latin typeface="Bookman Old Style" pitchFamily="18" charset="0"/>
              </a:rPr>
              <a:t>LHCb</a:t>
            </a:r>
            <a:endParaRPr lang="en-GB" sz="34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593743"/>
            <a:ext cx="8496943" cy="1267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Tune scans for </a:t>
            </a:r>
            <a:r>
              <a:rPr lang="en-US" b="1" dirty="0" smtClean="0"/>
              <a:t>-550 </a:t>
            </a:r>
            <a:r>
              <a:rPr lang="en-US" b="1" dirty="0" err="1" smtClean="0"/>
              <a:t>octupole</a:t>
            </a:r>
            <a:r>
              <a:rPr lang="en-US" b="1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b="1" dirty="0" smtClean="0"/>
              <a:t>off</a:t>
            </a:r>
            <a:r>
              <a:rPr lang="en-US" dirty="0" smtClean="0"/>
              <a:t>, end of levelling parameters, nominal scheme</a:t>
            </a:r>
          </a:p>
          <a:p>
            <a:r>
              <a:rPr lang="en-US" dirty="0" smtClean="0"/>
              <a:t>DA even more improved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5436096" y="1757144"/>
            <a:ext cx="3610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2067388"/>
            <a:ext cx="6840760" cy="478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79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512676"/>
          </a:xfrm>
        </p:spPr>
        <p:txBody>
          <a:bodyPr/>
          <a:lstStyle/>
          <a:p>
            <a:r>
              <a:rPr lang="en-US" sz="3400" dirty="0" smtClean="0">
                <a:latin typeface="Bookman Old Style" pitchFamily="18" charset="0"/>
              </a:rPr>
              <a:t>Effect of octupoles and </a:t>
            </a:r>
            <a:r>
              <a:rPr lang="en-US" sz="3400" dirty="0" err="1" smtClean="0">
                <a:latin typeface="Bookman Old Style" pitchFamily="18" charset="0"/>
              </a:rPr>
              <a:t>LHCb</a:t>
            </a:r>
            <a:endParaRPr lang="en-GB" sz="34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593743"/>
            <a:ext cx="8496943" cy="1267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Tune scans for </a:t>
            </a:r>
            <a:r>
              <a:rPr lang="en-US" b="1" dirty="0" smtClean="0"/>
              <a:t>-550 A </a:t>
            </a:r>
            <a:r>
              <a:rPr lang="en-US" b="1" dirty="0" err="1" smtClean="0"/>
              <a:t>octupole</a:t>
            </a:r>
            <a:r>
              <a:rPr lang="en-US" b="1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b="1" dirty="0" smtClean="0"/>
              <a:t>on</a:t>
            </a:r>
            <a:r>
              <a:rPr lang="en-US" dirty="0" smtClean="0"/>
              <a:t>, with “</a:t>
            </a:r>
            <a:r>
              <a:rPr lang="en-US" b="1" dirty="0" smtClean="0"/>
              <a:t>good polarity</a:t>
            </a:r>
            <a:r>
              <a:rPr lang="en-US" dirty="0" smtClean="0"/>
              <a:t>” end of levelling parameters, nominal scheme</a:t>
            </a:r>
          </a:p>
          <a:p>
            <a:r>
              <a:rPr lang="en-US" dirty="0" smtClean="0"/>
              <a:t>DA degraded especially close to 3</a:t>
            </a:r>
            <a:r>
              <a:rPr lang="en-US" baseline="30000" dirty="0" smtClean="0"/>
              <a:t>rd</a:t>
            </a:r>
            <a:r>
              <a:rPr lang="en-US" dirty="0" smtClean="0"/>
              <a:t> and 10</a:t>
            </a:r>
            <a:r>
              <a:rPr lang="en-US" baseline="30000" dirty="0" smtClean="0"/>
              <a:t>th</a:t>
            </a:r>
            <a:r>
              <a:rPr lang="en-US" dirty="0" smtClean="0"/>
              <a:t> order resonances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5436096" y="1757144"/>
            <a:ext cx="3610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2060055"/>
            <a:ext cx="6552728" cy="458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49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512676"/>
          </a:xfrm>
        </p:spPr>
        <p:txBody>
          <a:bodyPr/>
          <a:lstStyle/>
          <a:p>
            <a:r>
              <a:rPr lang="en-US" sz="3400" dirty="0" smtClean="0">
                <a:latin typeface="Bookman Old Style" pitchFamily="18" charset="0"/>
              </a:rPr>
              <a:t>Effect of octupoles and </a:t>
            </a:r>
            <a:r>
              <a:rPr lang="en-US" sz="3400" dirty="0" err="1" smtClean="0">
                <a:latin typeface="Bookman Old Style" pitchFamily="18" charset="0"/>
              </a:rPr>
              <a:t>LHCb</a:t>
            </a:r>
            <a:endParaRPr lang="en-GB" sz="34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593743"/>
            <a:ext cx="8496943" cy="1267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Tune scans for </a:t>
            </a:r>
            <a:r>
              <a:rPr lang="en-US" b="1" dirty="0" smtClean="0"/>
              <a:t>-550 A </a:t>
            </a:r>
            <a:r>
              <a:rPr lang="en-US" b="1" dirty="0" err="1" smtClean="0"/>
              <a:t>octupole</a:t>
            </a:r>
            <a:r>
              <a:rPr lang="en-US" b="1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b="1" dirty="0" smtClean="0"/>
              <a:t>on</a:t>
            </a:r>
            <a:r>
              <a:rPr lang="en-US" dirty="0" smtClean="0"/>
              <a:t>, with “</a:t>
            </a:r>
            <a:r>
              <a:rPr lang="en-US" b="1" dirty="0" smtClean="0"/>
              <a:t>bad polarity</a:t>
            </a:r>
            <a:r>
              <a:rPr lang="en-US" dirty="0" smtClean="0"/>
              <a:t>” end of levelling parameters, nominal scheme</a:t>
            </a:r>
          </a:p>
          <a:p>
            <a:r>
              <a:rPr lang="en-US" dirty="0" smtClean="0"/>
              <a:t>DA degraded mostly  close to 10</a:t>
            </a:r>
            <a:r>
              <a:rPr lang="en-US" baseline="30000" dirty="0" smtClean="0"/>
              <a:t>th</a:t>
            </a:r>
            <a:r>
              <a:rPr lang="en-US" dirty="0" smtClean="0"/>
              <a:t> order resonances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5436096" y="1757144"/>
            <a:ext cx="3610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2126295"/>
            <a:ext cx="6444208" cy="451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92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031888" cy="330413"/>
          </a:xfrm>
        </p:spPr>
        <p:txBody>
          <a:bodyPr>
            <a:noAutofit/>
          </a:bodyPr>
          <a:lstStyle/>
          <a:p>
            <a:r>
              <a:rPr lang="en-GB" sz="4800" dirty="0" smtClean="0"/>
              <a:t>Summary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589746" cy="5519638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48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your attention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442778" cy="1286482"/>
          </a:xfrm>
        </p:spPr>
        <p:txBody>
          <a:bodyPr/>
          <a:lstStyle/>
          <a:p>
            <a:r>
              <a:rPr lang="en-GB" sz="4800" dirty="0" smtClean="0">
                <a:latin typeface="Bookman Old Style" pitchFamily="18" charset="0"/>
              </a:rPr>
              <a:t>Global DA scanning of parameters</a:t>
            </a:r>
            <a:endParaRPr lang="en-GB" sz="4800" dirty="0" smtClean="0">
              <a:latin typeface="Bookman Old Style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860032" y="2060848"/>
            <a:ext cx="576064" cy="28803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9" y="1412776"/>
            <a:ext cx="8730810" cy="492080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Tracking set-up: </a:t>
            </a:r>
          </a:p>
          <a:p>
            <a:pPr lvl="1"/>
            <a:r>
              <a:rPr lang="en-US" dirty="0" smtClean="0"/>
              <a:t>HL-LHC optics v1.2</a:t>
            </a:r>
            <a:r>
              <a:rPr lang="en-US" dirty="0"/>
              <a:t>, </a:t>
            </a:r>
            <a:r>
              <a:rPr lang="en-US" dirty="0" smtClean="0"/>
              <a:t>half available crab voltage</a:t>
            </a:r>
          </a:p>
          <a:p>
            <a:r>
              <a:rPr lang="en-US" dirty="0" smtClean="0"/>
              <a:t>Octupoles </a:t>
            </a:r>
            <a:r>
              <a:rPr lang="en-US" dirty="0"/>
              <a:t>set to </a:t>
            </a:r>
            <a:r>
              <a:rPr lang="en-US" dirty="0" smtClean="0"/>
              <a:t>0, chromaticity of 3</a:t>
            </a:r>
            <a:r>
              <a:rPr lang="en-US" dirty="0"/>
              <a:t>, </a:t>
            </a:r>
            <a:r>
              <a:rPr lang="en-US" dirty="0" smtClean="0"/>
              <a:t>nominal tunes </a:t>
            </a:r>
          </a:p>
          <a:p>
            <a:r>
              <a:rPr lang="en-US" dirty="0" smtClean="0"/>
              <a:t>IP1, IP5 and IP8 head-on, IP2 separated (halo collisions)</a:t>
            </a:r>
          </a:p>
          <a:p>
            <a:r>
              <a:rPr lang="en-US" dirty="0" smtClean="0"/>
              <a:t>Assuming constant (round) emittance of 2.5 </a:t>
            </a:r>
            <a:r>
              <a:rPr lang="el-GR" dirty="0" smtClean="0"/>
              <a:t>μ</a:t>
            </a:r>
            <a:r>
              <a:rPr lang="en-US" dirty="0" smtClean="0"/>
              <a:t>m along stable beams</a:t>
            </a:r>
          </a:p>
          <a:p>
            <a:r>
              <a:rPr lang="en-US" dirty="0"/>
              <a:t>Tracking with </a:t>
            </a:r>
            <a:r>
              <a:rPr lang="en-US" dirty="0" err="1"/>
              <a:t>SixTrack</a:t>
            </a:r>
            <a:r>
              <a:rPr lang="en-US" dirty="0"/>
              <a:t> for </a:t>
            </a:r>
            <a:r>
              <a:rPr lang="en-US" dirty="0" smtClean="0"/>
              <a:t>10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turns and </a:t>
            </a:r>
            <a:r>
              <a:rPr lang="en-US" dirty="0" smtClean="0"/>
              <a:t>estimating DA (minimum over 5 angles)</a:t>
            </a:r>
            <a:endParaRPr lang="en-US" dirty="0"/>
          </a:p>
          <a:p>
            <a:r>
              <a:rPr lang="en-US" dirty="0" smtClean="0"/>
              <a:t>Scanning</a:t>
            </a:r>
            <a:r>
              <a:rPr lang="el-GR" dirty="0" smtClean="0"/>
              <a:t> </a:t>
            </a:r>
            <a:r>
              <a:rPr lang="en-US" dirty="0" smtClean="0"/>
              <a:t>of crossing angle vs. </a:t>
            </a:r>
            <a:r>
              <a:rPr lang="el-GR" dirty="0" smtClean="0"/>
              <a:t>β*</a:t>
            </a:r>
            <a:r>
              <a:rPr lang="en-US" dirty="0" smtClean="0"/>
              <a:t> and vs. separation, for various intensities</a:t>
            </a:r>
          </a:p>
          <a:p>
            <a:r>
              <a:rPr lang="en-US" dirty="0" smtClean="0"/>
              <a:t>Superimposing luminosity curves for the various parameters</a:t>
            </a:r>
          </a:p>
          <a:p>
            <a:r>
              <a:rPr lang="en-US" dirty="0" smtClean="0"/>
              <a:t>Target DA of 6</a:t>
            </a:r>
            <a:r>
              <a:rPr lang="el-GR" dirty="0" smtClean="0"/>
              <a:t> σ, </a:t>
            </a:r>
            <a:r>
              <a:rPr lang="en-US" dirty="0" smtClean="0"/>
              <a:t>as simulation scenario is optimistic (no errors, no octupoles, low chromaticity,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779912" y="6453703"/>
            <a:ext cx="464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S.Fartoukh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05835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512676"/>
          </a:xfrm>
        </p:spPr>
        <p:txBody>
          <a:bodyPr/>
          <a:lstStyle/>
          <a:p>
            <a:r>
              <a:rPr lang="en-GB" sz="4000" dirty="0" smtClean="0">
                <a:latin typeface="Bookman Old Style" pitchFamily="18" charset="0"/>
              </a:rPr>
              <a:t>Start of levelling</a:t>
            </a:r>
            <a:r>
              <a:rPr lang="el-GR" sz="4000" dirty="0" smtClean="0">
                <a:latin typeface="Bookman Old Style" pitchFamily="18" charset="0"/>
              </a:rPr>
              <a:t> </a:t>
            </a:r>
            <a:r>
              <a:rPr lang="en-US" sz="4000" dirty="0" err="1" smtClean="0">
                <a:latin typeface="Bookman Old Style" pitchFamily="18" charset="0"/>
              </a:rPr>
              <a:t>N</a:t>
            </a:r>
            <a:r>
              <a:rPr lang="en-US" sz="4000" baseline="-25000" dirty="0" err="1" smtClean="0">
                <a:latin typeface="Bookman Old Style" pitchFamily="18" charset="0"/>
              </a:rPr>
              <a:t>b</a:t>
            </a:r>
            <a:r>
              <a:rPr lang="en-US" sz="4000" dirty="0" smtClean="0">
                <a:latin typeface="Bookman Old Style" pitchFamily="18" charset="0"/>
              </a:rPr>
              <a:t> = </a:t>
            </a:r>
            <a:r>
              <a:rPr lang="el-GR" sz="4000" dirty="0" smtClean="0">
                <a:latin typeface="Bookman Old Style" pitchFamily="18" charset="0"/>
              </a:rPr>
              <a:t>2.</a:t>
            </a:r>
            <a:r>
              <a:rPr lang="en-US" sz="4000" dirty="0" smtClean="0">
                <a:latin typeface="Bookman Old Style" pitchFamily="18" charset="0"/>
              </a:rPr>
              <a:t>2</a:t>
            </a:r>
            <a:r>
              <a:rPr lang="en-US" sz="4000" dirty="0">
                <a:latin typeface="Bookman Old Style" pitchFamily="18" charset="0"/>
              </a:rPr>
              <a:t> </a:t>
            </a:r>
            <a:r>
              <a:rPr lang="en-US" sz="4000" dirty="0" smtClean="0">
                <a:latin typeface="Bookman Old Style" pitchFamily="18" charset="0"/>
              </a:rPr>
              <a:t>x 10</a:t>
            </a:r>
            <a:r>
              <a:rPr lang="en-US" sz="4000" baseline="30000" dirty="0" smtClean="0">
                <a:latin typeface="Bookman Old Style" pitchFamily="18" charset="0"/>
              </a:rPr>
              <a:t>1</a:t>
            </a:r>
            <a:r>
              <a:rPr lang="el-GR" sz="4000" baseline="30000" dirty="0" smtClean="0">
                <a:latin typeface="Bookman Old Style" pitchFamily="18" charset="0"/>
              </a:rPr>
              <a:t>1</a:t>
            </a:r>
            <a:endParaRPr lang="en-GB" sz="40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3906" y="593743"/>
            <a:ext cx="8620581" cy="1267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Full crossing angle could be reduced to 440 </a:t>
            </a:r>
            <a:r>
              <a:rPr lang="el-GR" dirty="0" smtClean="0"/>
              <a:t>μ</a:t>
            </a:r>
            <a:r>
              <a:rPr lang="en-US" dirty="0" smtClean="0"/>
              <a:t>rad (~19.4 </a:t>
            </a:r>
            <a:r>
              <a:rPr lang="el-GR" dirty="0" smtClean="0"/>
              <a:t>σ </a:t>
            </a:r>
            <a:r>
              <a:rPr lang="en-US" dirty="0" smtClean="0"/>
              <a:t>separation @ 65 cm </a:t>
            </a:r>
            <a:r>
              <a:rPr lang="el-GR" dirty="0" smtClean="0"/>
              <a:t>β*)</a:t>
            </a:r>
            <a:r>
              <a:rPr lang="en-US" dirty="0" smtClean="0"/>
              <a:t>, keeping the 6 </a:t>
            </a:r>
            <a:r>
              <a:rPr lang="el-GR" dirty="0" smtClean="0"/>
              <a:t>σ </a:t>
            </a:r>
            <a:r>
              <a:rPr lang="en-US" dirty="0" smtClean="0"/>
              <a:t>DA and the luminosity at 5 x 10</a:t>
            </a:r>
            <a:r>
              <a:rPr lang="en-US" baseline="30000" dirty="0" smtClean="0"/>
              <a:t>34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/>
              <a:t> 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dirty="0" smtClean="0"/>
          </a:p>
          <a:p>
            <a:r>
              <a:rPr lang="en-US" dirty="0" smtClean="0"/>
              <a:t>Even for min. </a:t>
            </a:r>
            <a:r>
              <a:rPr lang="el-GR" dirty="0"/>
              <a:t>β</a:t>
            </a:r>
            <a:r>
              <a:rPr lang="el-GR" dirty="0" smtClean="0"/>
              <a:t>* </a:t>
            </a:r>
            <a:r>
              <a:rPr lang="en-US" dirty="0" smtClean="0"/>
              <a:t>of 20</a:t>
            </a:r>
            <a:r>
              <a:rPr lang="el-GR" dirty="0" smtClean="0"/>
              <a:t> </a:t>
            </a:r>
            <a:r>
              <a:rPr lang="en-US" dirty="0" smtClean="0"/>
              <a:t>cm</a:t>
            </a:r>
            <a:r>
              <a:rPr lang="el-GR" dirty="0" smtClean="0"/>
              <a:t> @ 510 μ</a:t>
            </a:r>
            <a:r>
              <a:rPr lang="en-US" dirty="0" smtClean="0"/>
              <a:t>rad, DA ~5.5 </a:t>
            </a:r>
            <a:r>
              <a:rPr lang="el-GR" dirty="0" smtClean="0"/>
              <a:t>σ</a:t>
            </a:r>
            <a:endParaRPr lang="en-US" dirty="0" smtClean="0"/>
          </a:p>
          <a:p>
            <a:r>
              <a:rPr lang="en-US" dirty="0" smtClean="0"/>
              <a:t>For 7.5 </a:t>
            </a:r>
            <a:r>
              <a:rPr lang="en-US" dirty="0"/>
              <a:t>x </a:t>
            </a:r>
            <a:r>
              <a:rPr lang="en-US" dirty="0" smtClean="0"/>
              <a:t>10</a:t>
            </a:r>
            <a:r>
              <a:rPr lang="en-US" baseline="30000" dirty="0" smtClean="0"/>
              <a:t>34</a:t>
            </a:r>
            <a:r>
              <a:rPr lang="en-US" dirty="0"/>
              <a:t> 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 s</a:t>
            </a:r>
            <a:r>
              <a:rPr lang="en-US" baseline="30000" dirty="0" smtClean="0"/>
              <a:t>-1</a:t>
            </a:r>
            <a:r>
              <a:rPr lang="en-US" dirty="0" smtClean="0"/>
              <a:t>, the leveling could start at 40 cm with a crossing angle of 480 </a:t>
            </a:r>
            <a:r>
              <a:rPr lang="el-GR" dirty="0" smtClean="0"/>
              <a:t>μ</a:t>
            </a:r>
            <a:r>
              <a:rPr lang="en-US" dirty="0" smtClean="0"/>
              <a:t>rad (16.6 </a:t>
            </a:r>
            <a:r>
              <a:rPr lang="el-GR" dirty="0" smtClean="0"/>
              <a:t>σ)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2050" name="Picture 2" descr="can_XB_2.2_20170116.pd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7" t="4206" r="3742" b="3547"/>
          <a:stretch/>
        </p:blipFill>
        <p:spPr bwMode="auto">
          <a:xfrm>
            <a:off x="1462360" y="1941810"/>
            <a:ext cx="6566024" cy="487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5292080" y="4221088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283968" y="4005064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839508" y="5085184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731163" y="1572478"/>
            <a:ext cx="464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S.Fartoukh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69527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an_XB_1.9_20170116.pd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" t="3886" r="3329" b="2881"/>
          <a:stretch/>
        </p:blipFill>
        <p:spPr bwMode="auto">
          <a:xfrm>
            <a:off x="1475657" y="1941810"/>
            <a:ext cx="6519811" cy="488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512676"/>
          </a:xfrm>
        </p:spPr>
        <p:txBody>
          <a:bodyPr/>
          <a:lstStyle/>
          <a:p>
            <a:r>
              <a:rPr lang="en-US" sz="4000" dirty="0" smtClean="0">
                <a:latin typeface="Bookman Old Style" pitchFamily="18" charset="0"/>
              </a:rPr>
              <a:t>During levelling, </a:t>
            </a:r>
            <a:r>
              <a:rPr lang="en-US" sz="4000" dirty="0" err="1" smtClean="0">
                <a:latin typeface="Bookman Old Style" pitchFamily="18" charset="0"/>
              </a:rPr>
              <a:t>N</a:t>
            </a:r>
            <a:r>
              <a:rPr lang="en-US" sz="4000" baseline="-25000" dirty="0" err="1" smtClean="0">
                <a:latin typeface="Bookman Old Style" pitchFamily="18" charset="0"/>
              </a:rPr>
              <a:t>b</a:t>
            </a:r>
            <a:r>
              <a:rPr lang="en-US" sz="4000" dirty="0" smtClean="0">
                <a:latin typeface="Bookman Old Style" pitchFamily="18" charset="0"/>
              </a:rPr>
              <a:t> = 1.9</a:t>
            </a:r>
            <a:r>
              <a:rPr lang="en-US" sz="4000" dirty="0" smtClean="0">
                <a:latin typeface="Bookman Old Style" pitchFamily="18" charset="0"/>
              </a:rPr>
              <a:t> x 10</a:t>
            </a:r>
            <a:r>
              <a:rPr lang="en-US" sz="4000" baseline="30000" dirty="0" smtClean="0">
                <a:latin typeface="Bookman Old Style" pitchFamily="18" charset="0"/>
              </a:rPr>
              <a:t>1</a:t>
            </a:r>
            <a:r>
              <a:rPr lang="el-GR" sz="4000" baseline="30000" dirty="0" smtClean="0">
                <a:latin typeface="Bookman Old Style" pitchFamily="18" charset="0"/>
              </a:rPr>
              <a:t>1</a:t>
            </a:r>
            <a:endParaRPr lang="en-GB" sz="40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3906" y="593743"/>
            <a:ext cx="8620581" cy="1267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Full crossing angle could be reduced to 340 </a:t>
            </a:r>
            <a:r>
              <a:rPr lang="el-GR" dirty="0" smtClean="0"/>
              <a:t>μ</a:t>
            </a:r>
            <a:r>
              <a:rPr lang="en-US" dirty="0" smtClean="0"/>
              <a:t>rad (~13.1 </a:t>
            </a:r>
            <a:r>
              <a:rPr lang="el-GR" dirty="0" smtClean="0"/>
              <a:t>σ </a:t>
            </a:r>
            <a:r>
              <a:rPr lang="en-US" dirty="0" smtClean="0"/>
              <a:t>separation @ 50 cm </a:t>
            </a:r>
            <a:r>
              <a:rPr lang="el-GR" dirty="0" smtClean="0"/>
              <a:t>β*)</a:t>
            </a:r>
            <a:r>
              <a:rPr lang="en-US" dirty="0" smtClean="0"/>
              <a:t>, keeping the 6 </a:t>
            </a:r>
            <a:r>
              <a:rPr lang="el-GR" dirty="0" smtClean="0"/>
              <a:t>σ </a:t>
            </a:r>
            <a:r>
              <a:rPr lang="en-US" dirty="0" smtClean="0"/>
              <a:t>DA and the luminosity at 5 x 10</a:t>
            </a:r>
            <a:r>
              <a:rPr lang="en-US" baseline="30000" dirty="0" smtClean="0"/>
              <a:t>34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/>
              <a:t> 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</a:p>
          <a:p>
            <a:r>
              <a:rPr lang="en-US" dirty="0" smtClean="0"/>
              <a:t>For </a:t>
            </a:r>
            <a:r>
              <a:rPr lang="en-US" dirty="0"/>
              <a:t>7.5 x 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, a DA of </a:t>
            </a:r>
            <a:r>
              <a:rPr lang="el-GR" dirty="0" smtClean="0"/>
              <a:t>6 σ </a:t>
            </a:r>
            <a:r>
              <a:rPr lang="en-US" dirty="0" smtClean="0"/>
              <a:t>is obtained with </a:t>
            </a:r>
            <a:r>
              <a:rPr lang="en-US" dirty="0"/>
              <a:t>a crossing angle of </a:t>
            </a:r>
            <a:r>
              <a:rPr lang="en-US" dirty="0" smtClean="0"/>
              <a:t>4</a:t>
            </a:r>
            <a:r>
              <a:rPr lang="el-GR" dirty="0" smtClean="0"/>
              <a:t>4</a:t>
            </a:r>
            <a:r>
              <a:rPr lang="en-US" dirty="0" smtClean="0"/>
              <a:t>0 </a:t>
            </a:r>
            <a:r>
              <a:rPr lang="el-GR" dirty="0"/>
              <a:t>μ</a:t>
            </a:r>
            <a:r>
              <a:rPr lang="en-US" dirty="0"/>
              <a:t>rad </a:t>
            </a:r>
            <a:r>
              <a:rPr lang="en-US" dirty="0" smtClean="0"/>
              <a:t>(13.2 </a:t>
            </a:r>
            <a:r>
              <a:rPr lang="el-GR" dirty="0" smtClean="0"/>
              <a:t>σ</a:t>
            </a:r>
            <a:r>
              <a:rPr lang="en-US" dirty="0" smtClean="0"/>
              <a:t> @ 30 cm</a:t>
            </a:r>
            <a:r>
              <a:rPr lang="el-GR" dirty="0" smtClean="0"/>
              <a:t>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2987824" y="4575055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292080" y="4941168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11960" y="5445224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31163" y="1572478"/>
            <a:ext cx="464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S.Fartoukh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53195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" t="4593" r="3735" b="3533"/>
          <a:stretch/>
        </p:blipFill>
        <p:spPr>
          <a:xfrm>
            <a:off x="1324073" y="1941810"/>
            <a:ext cx="6660246" cy="4907550"/>
          </a:xfrm>
          <a:prstGeom prst="rect">
            <a:avLst/>
          </a:prstGeom>
        </p:spPr>
      </p:pic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512676"/>
          </a:xfrm>
        </p:spPr>
        <p:txBody>
          <a:bodyPr/>
          <a:lstStyle/>
          <a:p>
            <a:r>
              <a:rPr lang="en-US" sz="4000" dirty="0" smtClean="0">
                <a:latin typeface="Bookman Old Style" pitchFamily="18" charset="0"/>
              </a:rPr>
              <a:t>During levelling, </a:t>
            </a:r>
            <a:r>
              <a:rPr lang="en-US" sz="4000" dirty="0" err="1" smtClean="0">
                <a:latin typeface="Bookman Old Style" pitchFamily="18" charset="0"/>
              </a:rPr>
              <a:t>N</a:t>
            </a:r>
            <a:r>
              <a:rPr lang="en-US" sz="4000" baseline="-25000" dirty="0" err="1" smtClean="0">
                <a:latin typeface="Bookman Old Style" pitchFamily="18" charset="0"/>
              </a:rPr>
              <a:t>b</a:t>
            </a:r>
            <a:r>
              <a:rPr lang="en-US" sz="4000" dirty="0" smtClean="0">
                <a:latin typeface="Bookman Old Style" pitchFamily="18" charset="0"/>
              </a:rPr>
              <a:t> = 1.6</a:t>
            </a:r>
            <a:r>
              <a:rPr lang="en-US" sz="4000" dirty="0" smtClean="0">
                <a:latin typeface="Bookman Old Style" pitchFamily="18" charset="0"/>
              </a:rPr>
              <a:t> x 10</a:t>
            </a:r>
            <a:r>
              <a:rPr lang="en-US" sz="4000" baseline="30000" dirty="0" smtClean="0">
                <a:latin typeface="Bookman Old Style" pitchFamily="18" charset="0"/>
              </a:rPr>
              <a:t>1</a:t>
            </a:r>
            <a:r>
              <a:rPr lang="el-GR" sz="4000" baseline="30000" dirty="0" smtClean="0">
                <a:latin typeface="Bookman Old Style" pitchFamily="18" charset="0"/>
              </a:rPr>
              <a:t>1</a:t>
            </a:r>
            <a:endParaRPr lang="en-GB" sz="40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3906" y="593743"/>
            <a:ext cx="8620581" cy="1267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Full crossing angle could remain at 340 </a:t>
            </a:r>
            <a:r>
              <a:rPr lang="el-GR" dirty="0" smtClean="0"/>
              <a:t>μ</a:t>
            </a:r>
            <a:r>
              <a:rPr lang="en-US" dirty="0" smtClean="0"/>
              <a:t>rad (~11 </a:t>
            </a:r>
            <a:r>
              <a:rPr lang="el-GR" dirty="0" smtClean="0"/>
              <a:t>σ </a:t>
            </a:r>
            <a:r>
              <a:rPr lang="en-US" dirty="0" smtClean="0"/>
              <a:t>separation @ 35 cm </a:t>
            </a:r>
            <a:r>
              <a:rPr lang="el-GR" dirty="0" smtClean="0"/>
              <a:t>β*)</a:t>
            </a:r>
            <a:r>
              <a:rPr lang="en-US" dirty="0" smtClean="0"/>
              <a:t>, keeping the 6 </a:t>
            </a:r>
            <a:r>
              <a:rPr lang="el-GR" dirty="0" smtClean="0"/>
              <a:t>σ </a:t>
            </a:r>
            <a:r>
              <a:rPr lang="en-US" dirty="0" smtClean="0"/>
              <a:t>DA and the luminosity at 5 x 10</a:t>
            </a:r>
            <a:r>
              <a:rPr lang="en-US" baseline="30000" dirty="0" smtClean="0"/>
              <a:t>34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/>
              <a:t> 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dirty="0" smtClean="0"/>
          </a:p>
          <a:p>
            <a:r>
              <a:rPr lang="en-US" dirty="0"/>
              <a:t>For 7.5 x 10</a:t>
            </a:r>
            <a:r>
              <a:rPr lang="en-US" baseline="30000" dirty="0"/>
              <a:t>34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, a DA of </a:t>
            </a:r>
            <a:r>
              <a:rPr lang="el-GR" dirty="0" smtClean="0"/>
              <a:t>6 σ </a:t>
            </a:r>
            <a:r>
              <a:rPr lang="en-US" dirty="0" smtClean="0"/>
              <a:t>is obtained with </a:t>
            </a:r>
            <a:r>
              <a:rPr lang="en-US" dirty="0"/>
              <a:t>a crossing angle of </a:t>
            </a:r>
            <a:r>
              <a:rPr lang="en-US" dirty="0" smtClean="0"/>
              <a:t>430 </a:t>
            </a:r>
            <a:r>
              <a:rPr lang="el-GR" dirty="0"/>
              <a:t>μ</a:t>
            </a:r>
            <a:r>
              <a:rPr lang="en-US" dirty="0"/>
              <a:t>rad </a:t>
            </a:r>
            <a:r>
              <a:rPr lang="en-US" dirty="0" smtClean="0"/>
              <a:t>(10.5 </a:t>
            </a:r>
            <a:r>
              <a:rPr lang="el-GR" dirty="0" smtClean="0"/>
              <a:t>σ</a:t>
            </a:r>
            <a:r>
              <a:rPr lang="en-US" dirty="0" smtClean="0"/>
              <a:t> @ 20 cm, i.e. reaching the end of  </a:t>
            </a:r>
            <a:r>
              <a:rPr lang="el-GR" dirty="0" smtClean="0"/>
              <a:t>β* </a:t>
            </a:r>
            <a:r>
              <a:rPr lang="en-US" dirty="0" smtClean="0"/>
              <a:t>levelling</a:t>
            </a:r>
            <a:r>
              <a:rPr lang="el-GR" dirty="0" smtClean="0"/>
              <a:t>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2987824" y="5229200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220072" y="5517232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067944" y="5872735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731163" y="1572478"/>
            <a:ext cx="464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S.Fartoukh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14612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t="4063" r="3735" b="4063"/>
          <a:stretch/>
        </p:blipFill>
        <p:spPr>
          <a:xfrm>
            <a:off x="1366624" y="1957769"/>
            <a:ext cx="6589752" cy="4855607"/>
          </a:xfrm>
          <a:prstGeom prst="rect">
            <a:avLst/>
          </a:prstGeom>
        </p:spPr>
      </p:pic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343906" y="0"/>
            <a:ext cx="8800094" cy="512676"/>
          </a:xfrm>
        </p:spPr>
        <p:txBody>
          <a:bodyPr/>
          <a:lstStyle/>
          <a:p>
            <a:r>
              <a:rPr lang="en-US" sz="3600" dirty="0" smtClean="0">
                <a:latin typeface="Bookman Old Style" pitchFamily="18" charset="0"/>
              </a:rPr>
              <a:t>End of levelling, </a:t>
            </a:r>
            <a:r>
              <a:rPr lang="en-US" sz="3600" dirty="0" err="1" smtClean="0">
                <a:latin typeface="Bookman Old Style" pitchFamily="18" charset="0"/>
              </a:rPr>
              <a:t>N</a:t>
            </a:r>
            <a:r>
              <a:rPr lang="en-US" sz="3600" baseline="-25000" dirty="0" err="1" smtClean="0">
                <a:latin typeface="Bookman Old Style" pitchFamily="18" charset="0"/>
              </a:rPr>
              <a:t>b</a:t>
            </a:r>
            <a:r>
              <a:rPr lang="en-US" sz="3600" dirty="0" smtClean="0">
                <a:latin typeface="Bookman Old Style" pitchFamily="18" charset="0"/>
              </a:rPr>
              <a:t> = 1.275</a:t>
            </a:r>
            <a:r>
              <a:rPr lang="en-US" sz="3600" dirty="0" smtClean="0">
                <a:latin typeface="Bookman Old Style" pitchFamily="18" charset="0"/>
              </a:rPr>
              <a:t> x 10</a:t>
            </a:r>
            <a:r>
              <a:rPr lang="en-US" sz="3600" baseline="30000" dirty="0" smtClean="0">
                <a:latin typeface="Bookman Old Style" pitchFamily="18" charset="0"/>
              </a:rPr>
              <a:t>1</a:t>
            </a:r>
            <a:r>
              <a:rPr lang="el-GR" sz="3600" baseline="30000" dirty="0" smtClean="0">
                <a:latin typeface="Bookman Old Style" pitchFamily="18" charset="0"/>
              </a:rPr>
              <a:t>1</a:t>
            </a:r>
            <a:endParaRPr lang="en-GB" sz="36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3906" y="593743"/>
            <a:ext cx="8620581" cy="1267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Full crossing angle should be increased to 380 </a:t>
            </a:r>
            <a:r>
              <a:rPr lang="el-GR" dirty="0" smtClean="0"/>
              <a:t>μ</a:t>
            </a:r>
            <a:r>
              <a:rPr lang="en-US" dirty="0" smtClean="0"/>
              <a:t>rad (~9.3 </a:t>
            </a:r>
            <a:r>
              <a:rPr lang="el-GR" dirty="0" smtClean="0"/>
              <a:t>σ </a:t>
            </a:r>
            <a:r>
              <a:rPr lang="en-US" dirty="0" smtClean="0"/>
              <a:t>separation @ 20 cm</a:t>
            </a:r>
            <a:r>
              <a:rPr lang="el-GR" dirty="0" smtClean="0"/>
              <a:t>)</a:t>
            </a:r>
            <a:r>
              <a:rPr lang="en-US" dirty="0" smtClean="0"/>
              <a:t>, keeping 6 </a:t>
            </a:r>
            <a:r>
              <a:rPr lang="el-GR" dirty="0" smtClean="0"/>
              <a:t>σ </a:t>
            </a:r>
            <a:r>
              <a:rPr lang="en-US" dirty="0" smtClean="0"/>
              <a:t>DA and luminosity of 5 x 10</a:t>
            </a:r>
            <a:r>
              <a:rPr lang="en-US" baseline="30000" dirty="0" smtClean="0"/>
              <a:t>34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/>
              <a:t> 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5227639" y="5805264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347864" y="5805264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61500" y="1659472"/>
            <a:ext cx="464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S.Fartoukh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09404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" t="4064" r="4720" b="4062"/>
          <a:stretch/>
        </p:blipFill>
        <p:spPr>
          <a:xfrm>
            <a:off x="1277124" y="1839465"/>
            <a:ext cx="6679252" cy="4973911"/>
          </a:xfrm>
          <a:prstGeom prst="rect">
            <a:avLst/>
          </a:prstGeom>
        </p:spPr>
      </p:pic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343906" y="0"/>
            <a:ext cx="8800094" cy="512676"/>
          </a:xfrm>
        </p:spPr>
        <p:txBody>
          <a:bodyPr/>
          <a:lstStyle/>
          <a:p>
            <a:r>
              <a:rPr lang="en-US" sz="3600" dirty="0" smtClean="0">
                <a:latin typeface="Bookman Old Style" pitchFamily="18" charset="0"/>
              </a:rPr>
              <a:t>Extra levelling, </a:t>
            </a:r>
            <a:r>
              <a:rPr lang="en-US" sz="3600" dirty="0" err="1" smtClean="0">
                <a:latin typeface="Bookman Old Style" pitchFamily="18" charset="0"/>
              </a:rPr>
              <a:t>N</a:t>
            </a:r>
            <a:r>
              <a:rPr lang="en-US" sz="3600" baseline="-25000" dirty="0" err="1" smtClean="0">
                <a:latin typeface="Bookman Old Style" pitchFamily="18" charset="0"/>
              </a:rPr>
              <a:t>b</a:t>
            </a:r>
            <a:r>
              <a:rPr lang="en-US" sz="3600" dirty="0" smtClean="0">
                <a:latin typeface="Bookman Old Style" pitchFamily="18" charset="0"/>
              </a:rPr>
              <a:t> = 1.25</a:t>
            </a:r>
            <a:r>
              <a:rPr lang="en-US" sz="3600" dirty="0" smtClean="0">
                <a:latin typeface="Bookman Old Style" pitchFamily="18" charset="0"/>
              </a:rPr>
              <a:t> x 10</a:t>
            </a:r>
            <a:r>
              <a:rPr lang="en-US" sz="3600" baseline="30000" dirty="0" smtClean="0">
                <a:latin typeface="Bookman Old Style" pitchFamily="18" charset="0"/>
              </a:rPr>
              <a:t>1</a:t>
            </a:r>
            <a:r>
              <a:rPr lang="el-GR" sz="3600" baseline="30000" dirty="0" smtClean="0">
                <a:latin typeface="Bookman Old Style" pitchFamily="18" charset="0"/>
              </a:rPr>
              <a:t>1</a:t>
            </a:r>
            <a:endParaRPr lang="en-GB" sz="3600" dirty="0" smtClean="0">
              <a:latin typeface="Bookman Old Style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3906" y="593743"/>
            <a:ext cx="8620581" cy="1267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Some extra levelling time can be gained by levelling with the crossing angle at DA close to 6 </a:t>
            </a:r>
            <a:r>
              <a:rPr lang="el-GR" dirty="0" smtClean="0"/>
              <a:t>σ</a:t>
            </a:r>
            <a:r>
              <a:rPr lang="en-US" dirty="0" smtClean="0"/>
              <a:t> and constant </a:t>
            </a:r>
            <a:r>
              <a:rPr lang="el-GR" dirty="0" smtClean="0"/>
              <a:t>β* </a:t>
            </a:r>
            <a:r>
              <a:rPr lang="en-US" dirty="0" smtClean="0"/>
              <a:t>of </a:t>
            </a:r>
            <a:r>
              <a:rPr lang="el-GR" dirty="0" smtClean="0"/>
              <a:t>20 </a:t>
            </a:r>
            <a:r>
              <a:rPr lang="en-US" dirty="0" smtClean="0"/>
              <a:t>cm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5227639" y="5805264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108366" y="5834826"/>
            <a:ext cx="288032" cy="28803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39598" y="2115604"/>
            <a:ext cx="464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S.Fartoukh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N.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D. 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01632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6fab682d02d32f3818012531b33daef7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96a9c0ce77d80681a706755b52ae3ca6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</Note>
  </documentManagement>
</p:properties>
</file>

<file path=customXml/itemProps1.xml><?xml version="1.0" encoding="utf-8"?>
<ds:datastoreItem xmlns:ds="http://schemas.openxmlformats.org/officeDocument/2006/customXml" ds:itemID="{661DC92C-1DAB-41B2-9382-84FE6FF6EC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872C54E-84E5-44B5-A4E6-E63841D57A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5F1974-8BF4-40F8-A094-6D0042E24DA8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946e33d-fd2f-4ae4-8ee9-d90c129cdf9e"/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8220</TotalTime>
  <Words>1482</Words>
  <Application>Microsoft Macintosh PowerPoint</Application>
  <PresentationFormat>On-screen Show (4:3)</PresentationFormat>
  <Paragraphs>200</Paragraphs>
  <Slides>35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Bookman Old Style</vt:lpstr>
      <vt:lpstr>Calibri</vt:lpstr>
      <vt:lpstr>Chalkboard</vt:lpstr>
      <vt:lpstr>ＭＳ Ｐゴシック</vt:lpstr>
      <vt:lpstr>Wingdings</vt:lpstr>
      <vt:lpstr>Arial</vt:lpstr>
      <vt:lpstr>Thème Office</vt:lpstr>
      <vt:lpstr>Sensitivity of integrated luminosity for beam parameter change</vt:lpstr>
      <vt:lpstr>Outline</vt:lpstr>
      <vt:lpstr>Global DA scanning of parameters</vt:lpstr>
      <vt:lpstr>Global DA scanning of parameters</vt:lpstr>
      <vt:lpstr>Start of levelling Nb = 2.2 x 1011</vt:lpstr>
      <vt:lpstr>During levelling, Nb = 1.9 x 1011</vt:lpstr>
      <vt:lpstr>During levelling, Nb = 1.6 x 1011</vt:lpstr>
      <vt:lpstr>End of levelling, Nb = 1.275 x 1011</vt:lpstr>
      <vt:lpstr>Extra levelling, Nb = 1.25 x 1011</vt:lpstr>
      <vt:lpstr>A few remarks</vt:lpstr>
      <vt:lpstr>Performance</vt:lpstr>
      <vt:lpstr>Separation levelling Nb = 2.2 x 1011</vt:lpstr>
      <vt:lpstr>Separation levelling Nb = 1.9 x 1011</vt:lpstr>
      <vt:lpstr>Separation levelling Nb = 1.6 x 1011</vt:lpstr>
      <vt:lpstr>Separation levelling Nb = 1.275 x 1011</vt:lpstr>
      <vt:lpstr>Separation levelling Nb = 1.2 x 1011</vt:lpstr>
      <vt:lpstr>Levelling experience in 2016</vt:lpstr>
      <vt:lpstr>Beam losses</vt:lpstr>
      <vt:lpstr>Beam losses</vt:lpstr>
      <vt:lpstr>Expected Emittance blow-up</vt:lpstr>
      <vt:lpstr>Observed Emittance blow-up</vt:lpstr>
      <vt:lpstr>Observed Emittance blow-up</vt:lpstr>
      <vt:lpstr>Extra Emittance blow-up</vt:lpstr>
      <vt:lpstr>Extra Emittance blow-up</vt:lpstr>
      <vt:lpstr>Luminosity loss </vt:lpstr>
      <vt:lpstr>Availability</vt:lpstr>
      <vt:lpstr>Remarks</vt:lpstr>
      <vt:lpstr>Impact of LHCb polarity - octupoles</vt:lpstr>
      <vt:lpstr>Effect of octupoles and LHCb</vt:lpstr>
      <vt:lpstr>Effect of octupoles and LHCb</vt:lpstr>
      <vt:lpstr>Effect of octupoles and LHCb</vt:lpstr>
      <vt:lpstr>Effect of octupoles and LHCb</vt:lpstr>
      <vt:lpstr>Effect of octupoles and LHCb</vt:lpstr>
      <vt:lpstr>Summary</vt:lpstr>
      <vt:lpstr>Thanks for your attention</vt:lpstr>
    </vt:vector>
  </TitlesOfParts>
  <Company>APO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Yannis Papaphilippou</cp:lastModifiedBy>
  <cp:revision>434</cp:revision>
  <cp:lastPrinted>2017-01-17T09:44:44Z</cp:lastPrinted>
  <dcterms:created xsi:type="dcterms:W3CDTF">2016-02-12T10:02:27Z</dcterms:created>
  <dcterms:modified xsi:type="dcterms:W3CDTF">2017-01-17T09:53:57Z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