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2" r:id="rId4"/>
    <p:sldId id="273" r:id="rId5"/>
    <p:sldId id="274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3A84"/>
    <a:srgbClr val="9E6958"/>
    <a:srgbClr val="F3F303"/>
    <a:srgbClr val="1201F5"/>
    <a:srgbClr val="C234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232" autoAdjust="0"/>
  </p:normalViewPr>
  <p:slideViewPr>
    <p:cSldViewPr>
      <p:cViewPr>
        <p:scale>
          <a:sx n="60" d="100"/>
          <a:sy n="60" d="100"/>
        </p:scale>
        <p:origin x="-1450" y="-22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54"/>
          <a:stretch/>
        </p:blipFill>
        <p:spPr>
          <a:xfrm>
            <a:off x="-1" y="0"/>
            <a:ext cx="914376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9952" y="2595840"/>
            <a:ext cx="3312368" cy="932745"/>
          </a:xfrm>
        </p:spPr>
        <p:txBody>
          <a:bodyPr>
            <a:normAutofit/>
          </a:bodyPr>
          <a:lstStyle>
            <a:lvl1pPr algn="l">
              <a:defRPr sz="3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43587" y="3560706"/>
            <a:ext cx="2590801" cy="464863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8" name="Rectangle 3"/>
          <p:cNvSpPr>
            <a:spLocks noChangeArrowheads="1"/>
          </p:cNvSpPr>
          <p:nvPr userDrawn="1"/>
        </p:nvSpPr>
        <p:spPr bwMode="auto">
          <a:xfrm>
            <a:off x="4139952" y="167149"/>
            <a:ext cx="4392488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GB" altLang="en-US" sz="3000" dirty="0">
                <a:solidFill>
                  <a:srgbClr val="3399FF"/>
                </a:solidFill>
                <a:latin typeface="Arial Narrow" pitchFamily="34" charset="0"/>
              </a:rPr>
              <a:t>EUROPEAN</a:t>
            </a:r>
          </a:p>
          <a:p>
            <a:r>
              <a:rPr lang="en-GB" altLang="en-US" sz="3000" dirty="0">
                <a:solidFill>
                  <a:srgbClr val="33CCFF"/>
                </a:solidFill>
                <a:latin typeface="Arial Narrow" pitchFamily="34" charset="0"/>
              </a:rPr>
              <a:t>PLASMA RESEARCH</a:t>
            </a:r>
          </a:p>
          <a:p>
            <a:r>
              <a:rPr lang="en-GB" altLang="en-US" sz="3000" dirty="0">
                <a:solidFill>
                  <a:srgbClr val="33CCFF"/>
                </a:solidFill>
                <a:latin typeface="Arial Narrow" pitchFamily="34" charset="0"/>
              </a:rPr>
              <a:t>ACCELERATOR WITH</a:t>
            </a:r>
          </a:p>
          <a:p>
            <a:r>
              <a:rPr lang="en-GB" altLang="en-US" sz="3000" dirty="0">
                <a:solidFill>
                  <a:schemeClr val="bg1"/>
                </a:solidFill>
                <a:latin typeface="Arial Narrow" pitchFamily="34" charset="0"/>
              </a:rPr>
              <a:t>EXCELLENCE IN</a:t>
            </a:r>
          </a:p>
          <a:p>
            <a:r>
              <a:rPr lang="en-GB" altLang="en-US" sz="3000" dirty="0">
                <a:solidFill>
                  <a:schemeClr val="bg1"/>
                </a:solidFill>
                <a:latin typeface="Arial Narrow" pitchFamily="34" charset="0"/>
              </a:rPr>
              <a:t>APPLICATIONS</a:t>
            </a:r>
          </a:p>
        </p:txBody>
      </p:sp>
      <p:sp>
        <p:nvSpPr>
          <p:cNvPr id="29" name="TextBox 28"/>
          <p:cNvSpPr txBox="1"/>
          <p:nvPr userDrawn="1"/>
        </p:nvSpPr>
        <p:spPr>
          <a:xfrm>
            <a:off x="223954" y="6402814"/>
            <a:ext cx="33094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solidFill>
                  <a:schemeClr val="bg1"/>
                </a:solidFill>
              </a:rPr>
              <a:t>This project has received funding from the European Union’s Horizon 2020 research and innovation programme under grant agreement No 653782.</a:t>
            </a:r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223955" y="4367538"/>
            <a:ext cx="3309466" cy="1941781"/>
            <a:chOff x="223955" y="4151514"/>
            <a:chExt cx="3309466" cy="1941781"/>
          </a:xfrm>
        </p:grpSpPr>
        <p:sp>
          <p:nvSpPr>
            <p:cNvPr id="21" name="Rectangle 20"/>
            <p:cNvSpPr/>
            <p:nvPr userDrawn="1"/>
          </p:nvSpPr>
          <p:spPr>
            <a:xfrm rot="5400000">
              <a:off x="907797" y="3467672"/>
              <a:ext cx="1941781" cy="33094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0" name="Group 9"/>
            <p:cNvGrpSpPr/>
            <p:nvPr userDrawn="1"/>
          </p:nvGrpSpPr>
          <p:grpSpPr>
            <a:xfrm>
              <a:off x="466286" y="4383011"/>
              <a:ext cx="2824802" cy="1478788"/>
              <a:chOff x="461901" y="4383011"/>
              <a:chExt cx="2824802" cy="1478788"/>
            </a:xfrm>
          </p:grpSpPr>
          <p:pic>
            <p:nvPicPr>
              <p:cNvPr id="27" name="Picture 26"/>
              <p:cNvPicPr>
                <a:picLocks/>
              </p:cNvPicPr>
              <p:nvPr userDrawn="1"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1901" y="4383011"/>
                <a:ext cx="628065" cy="397092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0" name="Picture 29" descr="de.png"/>
              <p:cNvPicPr>
                <a:picLocks/>
              </p:cNvPicPr>
              <p:nvPr userDrawn="1"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91675" y="4390576"/>
                <a:ext cx="628065" cy="397092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1" name="Picture 30" descr="gb.png"/>
              <p:cNvPicPr>
                <a:picLocks/>
              </p:cNvPicPr>
              <p:nvPr userDrawn="1"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58638" y="4405716"/>
                <a:ext cx="628065" cy="39769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2" name="Picture 31" descr="fr.png"/>
              <p:cNvPicPr>
                <a:picLocks noChangeAspect="1"/>
              </p:cNvPicPr>
              <p:nvPr userDrawn="1"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928759" y="4390576"/>
                <a:ext cx="627655" cy="39769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3" name="Picture 32" descr="it.png"/>
              <p:cNvPicPr>
                <a:picLocks noChangeAspect="1"/>
              </p:cNvPicPr>
              <p:nvPr userDrawn="1"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91675" y="4909772"/>
                <a:ext cx="627656" cy="39769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4" name="Picture 33" descr="pt.png"/>
              <p:cNvPicPr>
                <a:picLocks noChangeAspect="1"/>
              </p:cNvPicPr>
              <p:nvPr userDrawn="1"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9513" y="4918757"/>
                <a:ext cx="627655" cy="39769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6" name="Picture 35" descr="jp.png"/>
              <p:cNvPicPr>
                <a:picLocks noChangeAspect="1"/>
              </p:cNvPicPr>
              <p:nvPr userDrawn="1"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938968" y="5464105"/>
                <a:ext cx="627655" cy="39769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7" name="Picture 36" descr="cz.png"/>
              <p:cNvPicPr>
                <a:picLocks noChangeAspect="1"/>
              </p:cNvPicPr>
              <p:nvPr userDrawn="1"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9513" y="5461135"/>
                <a:ext cx="627655" cy="39769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8" name="Picture 37" descr="us.png"/>
              <p:cNvPicPr>
                <a:picLocks/>
              </p:cNvPicPr>
              <p:nvPr userDrawn="1"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91675" y="5461135"/>
                <a:ext cx="628065" cy="39769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9" name="Picture 38" descr="hu.png"/>
              <p:cNvPicPr>
                <a:picLocks/>
              </p:cNvPicPr>
              <p:nvPr userDrawn="1"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55403" y="4918757"/>
                <a:ext cx="628065" cy="39769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0" name="Picture 39" descr="se.png"/>
              <p:cNvPicPr>
                <a:picLocks/>
              </p:cNvPicPr>
              <p:nvPr userDrawn="1"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931891" y="4909772"/>
                <a:ext cx="628065" cy="397092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23" name="Picture 22" descr="cn.png"/>
              <p:cNvPicPr>
                <a:picLocks noChangeAspect="1"/>
              </p:cNvPicPr>
              <p:nvPr userDrawn="1"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59048" y="5464105"/>
                <a:ext cx="627655" cy="39769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p:grpSp>
      </p:grp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19" y="690721"/>
            <a:ext cx="3281901" cy="1484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6997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9B823-A69D-495C-83D1-AD3D8EFB4293}" type="datetimeFigureOut">
              <a:rPr lang="en-GB" smtClean="0"/>
              <a:t>06/04/2017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55936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9B823-A69D-495C-83D1-AD3D8EFB4293}" type="datetimeFigureOut">
              <a:rPr lang="en-GB" smtClean="0"/>
              <a:t>06/04/2017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33266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-27384"/>
            <a:ext cx="9144000" cy="8031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19" y="83790"/>
            <a:ext cx="1421141" cy="61058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3812" y="116632"/>
            <a:ext cx="679856" cy="449147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7805914" y="507091"/>
            <a:ext cx="1086566" cy="2034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rgbClr val="0070C0"/>
                </a:solidFill>
              </a:rPr>
              <a:t>Horizon 2020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0" y="6456439"/>
            <a:ext cx="9144000" cy="40156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5069" y="-171400"/>
            <a:ext cx="5067211" cy="1143000"/>
          </a:xfrm>
        </p:spPr>
        <p:txBody>
          <a:bodyPr>
            <a:normAutofit/>
          </a:bodyPr>
          <a:lstStyle>
            <a:lvl1pPr algn="ctr">
              <a:defRPr sz="3500">
                <a:solidFill>
                  <a:srgbClr val="2D3A84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86912"/>
            <a:ext cx="8229600" cy="548505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53336"/>
            <a:ext cx="2133600" cy="365125"/>
          </a:xfrm>
        </p:spPr>
        <p:txBody>
          <a:bodyPr/>
          <a:lstStyle/>
          <a:p>
            <a:fld id="{BAD9B823-A69D-495C-83D1-AD3D8EFB4293}" type="datetimeFigureOut">
              <a:rPr lang="en-GB" smtClean="0"/>
              <a:t>06/04/2017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53336"/>
            <a:ext cx="2895600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53336"/>
            <a:ext cx="2133600" cy="365125"/>
          </a:xfrm>
        </p:spPr>
        <p:txBody>
          <a:bodyPr/>
          <a:lstStyle/>
          <a:p>
            <a:fld id="{7C8D6F1B-0912-4E83-AA89-4880E358676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36706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9B823-A69D-495C-83D1-AD3D8EFB4293}" type="datetimeFigureOut">
              <a:rPr lang="en-GB" smtClean="0"/>
              <a:t>06/04/2017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66703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9B823-A69D-495C-83D1-AD3D8EFB4293}" type="datetimeFigureOut">
              <a:rPr lang="en-GB" smtClean="0"/>
              <a:t>06/04/2017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99711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9B823-A69D-495C-83D1-AD3D8EFB4293}" type="datetimeFigureOut">
              <a:rPr lang="en-GB" smtClean="0"/>
              <a:t>06/04/2017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73513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9B823-A69D-495C-83D1-AD3D8EFB4293}" type="datetimeFigureOut">
              <a:rPr lang="en-GB" smtClean="0"/>
              <a:t>06/04/2017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0525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9B823-A69D-495C-83D1-AD3D8EFB4293}" type="datetimeFigureOut">
              <a:rPr lang="en-GB" smtClean="0"/>
              <a:t>06/04/2017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20010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9B823-A69D-495C-83D1-AD3D8EFB4293}" type="datetimeFigureOut">
              <a:rPr lang="en-GB" smtClean="0"/>
              <a:t>06/04/2017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2161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9B823-A69D-495C-83D1-AD3D8EFB4293}" type="datetimeFigureOut">
              <a:rPr lang="en-GB" smtClean="0"/>
              <a:t>06/04/2017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51091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D9B823-A69D-495C-83D1-AD3D8EFB4293}" type="datetimeFigureOut">
              <a:rPr lang="en-GB" smtClean="0"/>
              <a:t>06/04/2017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8D6F1B-0912-4E83-AA89-4880E358676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7099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9952" y="2595840"/>
            <a:ext cx="3744416" cy="133721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High Gradient Laser Plasma Accelerating Structure WP3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11960" y="3861048"/>
            <a:ext cx="2590801" cy="648072"/>
          </a:xfrm>
        </p:spPr>
        <p:txBody>
          <a:bodyPr>
            <a:normAutofit/>
          </a:bodyPr>
          <a:lstStyle/>
          <a:p>
            <a:r>
              <a:rPr lang="en-GB" sz="1800" b="1" dirty="0" smtClean="0"/>
              <a:t>Brigitte CROS – </a:t>
            </a:r>
            <a:r>
              <a:rPr lang="en-GB" sz="1800" b="1" dirty="0" err="1" smtClean="0"/>
              <a:t>Zulfikar</a:t>
            </a:r>
            <a:r>
              <a:rPr lang="en-GB" sz="1800" b="1" dirty="0" smtClean="0"/>
              <a:t> NAJMUDIN</a:t>
            </a:r>
          </a:p>
        </p:txBody>
      </p:sp>
    </p:spTree>
    <p:extLst>
      <p:ext uri="{BB962C8B-B14F-4D97-AF65-F5344CB8AC3E}">
        <p14:creationId xmlns:p14="http://schemas.microsoft.com/office/powerpoint/2010/main" val="21263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835697" y="-171400"/>
            <a:ext cx="6048672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Main actions since last SC meeting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95536" y="980728"/>
            <a:ext cx="7643192" cy="5400600"/>
          </a:xfrm>
        </p:spPr>
        <p:txBody>
          <a:bodyPr>
            <a:noAutofit/>
          </a:bodyPr>
          <a:lstStyle/>
          <a:p>
            <a:r>
              <a:rPr lang="en-GB" b="1" dirty="0" smtClean="0"/>
              <a:t>WP3 milestone </a:t>
            </a:r>
            <a:r>
              <a:rPr lang="en-GB" b="1" dirty="0" smtClean="0"/>
              <a:t>report </a:t>
            </a:r>
            <a:r>
              <a:rPr lang="en-GB" b="1" dirty="0" smtClean="0"/>
              <a:t>MS3.1</a:t>
            </a:r>
            <a:endParaRPr lang="en-GB" b="1" dirty="0" smtClean="0"/>
          </a:p>
          <a:p>
            <a:pPr lvl="1"/>
            <a:r>
              <a:rPr lang="en-GB" dirty="0" smtClean="0"/>
              <a:t>First task (</a:t>
            </a:r>
            <a:r>
              <a:rPr lang="en-US" dirty="0" smtClean="0"/>
              <a:t>Design </a:t>
            </a:r>
            <a:r>
              <a:rPr lang="en-US" dirty="0"/>
              <a:t>plasma </a:t>
            </a:r>
            <a:r>
              <a:rPr lang="en-US" dirty="0" smtClean="0"/>
              <a:t>structures: injector </a:t>
            </a:r>
            <a:r>
              <a:rPr lang="en-US" dirty="0"/>
              <a:t>&amp; accelerator) </a:t>
            </a:r>
            <a:r>
              <a:rPr lang="en-GB" dirty="0" smtClean="0"/>
              <a:t>of WP3 completed with this report: plasma components for LPI and LPAS were analysed and current performances compared to </a:t>
            </a:r>
            <a:r>
              <a:rPr lang="en-GB" dirty="0" err="1" smtClean="0"/>
              <a:t>Eupraxia</a:t>
            </a:r>
            <a:r>
              <a:rPr lang="en-GB" dirty="0" smtClean="0"/>
              <a:t> design parameters</a:t>
            </a:r>
            <a:endParaRPr lang="en-GB" dirty="0" smtClean="0"/>
          </a:p>
          <a:p>
            <a:pPr lvl="1"/>
            <a:r>
              <a:rPr lang="en-GB" dirty="0" smtClean="0"/>
              <a:t>Final draft delivered to management team</a:t>
            </a:r>
            <a:endParaRPr lang="en-GB" dirty="0" smtClean="0"/>
          </a:p>
          <a:p>
            <a:pPr lvl="1"/>
            <a:r>
              <a:rPr lang="en-GB" dirty="0" smtClean="0"/>
              <a:t>Overleaf file </a:t>
            </a:r>
            <a:r>
              <a:rPr lang="en-GB" dirty="0" smtClean="0"/>
              <a:t>was used </a:t>
            </a:r>
            <a:r>
              <a:rPr lang="en-GB" dirty="0" smtClean="0"/>
              <a:t>for collaborative </a:t>
            </a:r>
            <a:r>
              <a:rPr lang="en-GB" dirty="0" smtClean="0"/>
              <a:t>work</a:t>
            </a:r>
          </a:p>
          <a:p>
            <a:pPr lvl="1"/>
            <a:r>
              <a:rPr lang="en-GB" dirty="0" smtClean="0"/>
              <a:t>Contributions from CNRS, ICL, U. Oxford, CNR</a:t>
            </a:r>
          </a:p>
        </p:txBody>
      </p:sp>
    </p:spTree>
    <p:extLst>
      <p:ext uri="{BB962C8B-B14F-4D97-AF65-F5344CB8AC3E}">
        <p14:creationId xmlns:p14="http://schemas.microsoft.com/office/powerpoint/2010/main" val="4089168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25069" y="-171400"/>
            <a:ext cx="5859299" cy="1143000"/>
          </a:xfrm>
        </p:spPr>
        <p:txBody>
          <a:bodyPr>
            <a:normAutofit fontScale="90000"/>
          </a:bodyPr>
          <a:lstStyle/>
          <a:p>
            <a:r>
              <a:rPr lang="en-GB" sz="3600" dirty="0"/>
              <a:t>Main conclusions of report MS3.1 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Gas cells as media for </a:t>
            </a:r>
            <a:r>
              <a:rPr lang="en-GB" dirty="0" smtClean="0"/>
              <a:t>LPI</a:t>
            </a:r>
          </a:p>
          <a:p>
            <a:r>
              <a:rPr lang="en-GB" dirty="0" smtClean="0"/>
              <a:t>Waveguides </a:t>
            </a:r>
            <a:r>
              <a:rPr lang="en-GB" dirty="0"/>
              <a:t>for </a:t>
            </a:r>
            <a:r>
              <a:rPr lang="en-GB" dirty="0" smtClean="0"/>
              <a:t>LPAS: channel-GICT can be used</a:t>
            </a:r>
          </a:p>
          <a:p>
            <a:r>
              <a:rPr lang="en-GB" dirty="0" smtClean="0"/>
              <a:t>Laser quality and stability essential for reliable operation</a:t>
            </a:r>
          </a:p>
          <a:p>
            <a:r>
              <a:rPr lang="en-GB" dirty="0" smtClean="0"/>
              <a:t>Efforts on plasma (density) stabilisation required: more experimental data necessary</a:t>
            </a:r>
          </a:p>
          <a:p>
            <a:r>
              <a:rPr lang="en-GB" dirty="0" smtClean="0"/>
              <a:t>LPI: combination of schemes (III and density gradient) for control of electron bunch</a:t>
            </a:r>
          </a:p>
          <a:p>
            <a:r>
              <a:rPr lang="en-GB" dirty="0" smtClean="0"/>
              <a:t>Acceleration of externally injected electrons: more experimental data necessary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77498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Next</a:t>
            </a:r>
            <a:r>
              <a:rPr lang="fr-FR" dirty="0" smtClean="0"/>
              <a:t> </a:t>
            </a:r>
            <a:r>
              <a:rPr lang="fr-FR" dirty="0" err="1" smtClean="0"/>
              <a:t>steps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In the 2 </a:t>
            </a:r>
            <a:r>
              <a:rPr lang="fr-FR" dirty="0" err="1" smtClean="0"/>
              <a:t>next</a:t>
            </a:r>
            <a:r>
              <a:rPr lang="fr-FR" dirty="0" smtClean="0"/>
              <a:t> </a:t>
            </a:r>
            <a:r>
              <a:rPr lang="fr-FR" dirty="0" err="1" smtClean="0"/>
              <a:t>tasks</a:t>
            </a:r>
            <a:r>
              <a:rPr lang="fr-FR" dirty="0" smtClean="0"/>
              <a:t> of WP3 (MS reports in </a:t>
            </a:r>
            <a:r>
              <a:rPr lang="fr-FR" dirty="0" err="1" smtClean="0"/>
              <a:t>October</a:t>
            </a:r>
            <a:r>
              <a:rPr lang="fr-FR" dirty="0" smtClean="0"/>
              <a:t> 2017):</a:t>
            </a:r>
          </a:p>
          <a:p>
            <a:pPr lvl="1"/>
            <a:r>
              <a:rPr lang="fr-FR" dirty="0" err="1" smtClean="0"/>
              <a:t>pre-selected</a:t>
            </a:r>
            <a:r>
              <a:rPr lang="fr-FR" dirty="0" smtClean="0"/>
              <a:t> </a:t>
            </a:r>
            <a:r>
              <a:rPr lang="fr-FR" dirty="0" err="1" smtClean="0"/>
              <a:t>schemes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analyzed</a:t>
            </a:r>
            <a:r>
              <a:rPr lang="fr-FR" dirty="0" smtClean="0"/>
              <a:t> in </a:t>
            </a:r>
            <a:r>
              <a:rPr lang="fr-FR" dirty="0" err="1" smtClean="0"/>
              <a:t>detail</a:t>
            </a:r>
            <a:r>
              <a:rPr lang="fr-FR" dirty="0" smtClean="0"/>
              <a:t> for </a:t>
            </a:r>
            <a:r>
              <a:rPr lang="fr-FR" b="1" dirty="0" err="1" smtClean="0"/>
              <a:t>experimental</a:t>
            </a:r>
            <a:r>
              <a:rPr lang="fr-FR" b="1" dirty="0" smtClean="0"/>
              <a:t> </a:t>
            </a:r>
            <a:r>
              <a:rPr lang="fr-FR" b="1" dirty="0" err="1" smtClean="0"/>
              <a:t>implementation</a:t>
            </a:r>
            <a:r>
              <a:rPr lang="fr-FR" b="1" dirty="0" smtClean="0"/>
              <a:t> </a:t>
            </a:r>
            <a:r>
              <a:rPr lang="fr-FR" dirty="0" smtClean="0"/>
              <a:t>in the </a:t>
            </a:r>
            <a:r>
              <a:rPr lang="fr-FR" dirty="0" err="1" smtClean="0"/>
              <a:t>beamline</a:t>
            </a:r>
            <a:endParaRPr lang="fr-FR" dirty="0" smtClean="0"/>
          </a:p>
          <a:p>
            <a:pPr lvl="1"/>
            <a:r>
              <a:rPr lang="fr-FR" b="1" dirty="0" smtClean="0"/>
              <a:t>diagnostics</a:t>
            </a:r>
            <a:r>
              <a:rPr lang="fr-FR" dirty="0" smtClean="0"/>
              <a:t> (plasma, </a:t>
            </a:r>
            <a:r>
              <a:rPr lang="fr-FR" dirty="0" err="1" smtClean="0"/>
              <a:t>accel</a:t>
            </a:r>
            <a:r>
              <a:rPr lang="fr-FR" dirty="0" smtClean="0"/>
              <a:t> </a:t>
            </a:r>
            <a:r>
              <a:rPr lang="fr-FR" dirty="0" err="1" smtClean="0"/>
              <a:t>field</a:t>
            </a:r>
            <a:r>
              <a:rPr lang="fr-FR" dirty="0" smtClean="0"/>
              <a:t>, </a:t>
            </a:r>
            <a:r>
              <a:rPr lang="fr-FR" dirty="0" err="1" smtClean="0"/>
              <a:t>electrons</a:t>
            </a:r>
            <a:r>
              <a:rPr lang="fr-FR" dirty="0" smtClean="0"/>
              <a:t>, laser)</a:t>
            </a:r>
          </a:p>
          <a:p>
            <a:r>
              <a:rPr lang="fr-FR" dirty="0" smtClean="0"/>
              <a:t>Topics to </a:t>
            </a:r>
            <a:r>
              <a:rPr lang="fr-FR" dirty="0" err="1" smtClean="0"/>
              <a:t>discuss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other</a:t>
            </a:r>
            <a:r>
              <a:rPr lang="fr-FR" dirty="0" smtClean="0"/>
              <a:t> WP at the collaboration </a:t>
            </a:r>
            <a:r>
              <a:rPr lang="fr-FR" dirty="0" err="1" smtClean="0"/>
              <a:t>week</a:t>
            </a:r>
            <a:r>
              <a:rPr lang="fr-FR" dirty="0" smtClean="0"/>
              <a:t>:</a:t>
            </a:r>
          </a:p>
          <a:p>
            <a:pPr lvl="1"/>
            <a:r>
              <a:rPr lang="fr-FR" dirty="0" smtClean="0"/>
              <a:t>Simulations for </a:t>
            </a:r>
            <a:r>
              <a:rPr lang="fr-FR" dirty="0" err="1" smtClean="0"/>
              <a:t>selected</a:t>
            </a:r>
            <a:r>
              <a:rPr lang="fr-FR" dirty="0" smtClean="0"/>
              <a:t> </a:t>
            </a:r>
            <a:r>
              <a:rPr lang="fr-FR" dirty="0" err="1" smtClean="0"/>
              <a:t>schemes</a:t>
            </a:r>
            <a:r>
              <a:rPr lang="fr-FR" dirty="0" smtClean="0"/>
              <a:t> (WP2)</a:t>
            </a:r>
          </a:p>
          <a:p>
            <a:pPr lvl="1"/>
            <a:r>
              <a:rPr lang="fr-FR" dirty="0" smtClean="0"/>
              <a:t>Laser </a:t>
            </a:r>
            <a:r>
              <a:rPr lang="fr-FR" dirty="0" err="1" smtClean="0"/>
              <a:t>quality</a:t>
            </a:r>
            <a:r>
              <a:rPr lang="fr-FR" dirty="0" smtClean="0"/>
              <a:t> and </a:t>
            </a:r>
            <a:r>
              <a:rPr lang="fr-FR" dirty="0" err="1" smtClean="0"/>
              <a:t>stability</a:t>
            </a:r>
            <a:r>
              <a:rPr lang="fr-FR" dirty="0" smtClean="0"/>
              <a:t> (WP4, WP2)</a:t>
            </a:r>
          </a:p>
          <a:p>
            <a:pPr lvl="1"/>
            <a:r>
              <a:rPr lang="fr-FR" dirty="0" smtClean="0"/>
              <a:t>Electron </a:t>
            </a:r>
            <a:r>
              <a:rPr lang="fr-FR" dirty="0" err="1" smtClean="0"/>
              <a:t>coupling</a:t>
            </a:r>
            <a:r>
              <a:rPr lang="fr-FR" dirty="0" smtClean="0"/>
              <a:t> (WP5, WP2)</a:t>
            </a:r>
          </a:p>
          <a:p>
            <a:endParaRPr lang="fr-FR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70808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Other</a:t>
            </a:r>
            <a:r>
              <a:rPr lang="fr-FR" dirty="0" smtClean="0"/>
              <a:t> </a:t>
            </a:r>
            <a:r>
              <a:rPr lang="fr-FR" dirty="0" err="1" smtClean="0"/>
              <a:t>tasks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139952" y="886912"/>
            <a:ext cx="4824536" cy="5485058"/>
          </a:xfrm>
        </p:spPr>
        <p:txBody>
          <a:bodyPr/>
          <a:lstStyle/>
          <a:p>
            <a:r>
              <a:rPr lang="fr-FR" dirty="0" smtClean="0"/>
              <a:t>MS20: end </a:t>
            </a:r>
            <a:r>
              <a:rPr lang="fr-FR" dirty="0" err="1" smtClean="0"/>
              <a:t>October</a:t>
            </a:r>
            <a:r>
              <a:rPr lang="fr-FR" dirty="0" smtClean="0"/>
              <a:t> 2017</a:t>
            </a:r>
          </a:p>
          <a:p>
            <a:r>
              <a:rPr lang="fr-FR" dirty="0" smtClean="0"/>
              <a:t>MS21: end </a:t>
            </a:r>
            <a:r>
              <a:rPr lang="fr-FR" dirty="0" err="1" smtClean="0"/>
              <a:t>October</a:t>
            </a:r>
            <a:r>
              <a:rPr lang="fr-FR" dirty="0" smtClean="0"/>
              <a:t> 2017</a:t>
            </a:r>
          </a:p>
          <a:p>
            <a:r>
              <a:rPr lang="fr-FR" dirty="0" smtClean="0"/>
              <a:t>MS26: end July 2018</a:t>
            </a:r>
          </a:p>
          <a:p>
            <a:endParaRPr lang="fr-FR" dirty="0"/>
          </a:p>
          <a:p>
            <a:endParaRPr lang="fr-FR" dirty="0" smtClean="0"/>
          </a:p>
          <a:p>
            <a:r>
              <a:rPr lang="fr-FR" dirty="0" smtClean="0"/>
              <a:t>End </a:t>
            </a:r>
            <a:r>
              <a:rPr lang="fr-FR" dirty="0" err="1" smtClean="0"/>
              <a:t>October</a:t>
            </a:r>
            <a:r>
              <a:rPr lang="fr-FR" dirty="0" smtClean="0"/>
              <a:t> 2018</a:t>
            </a:r>
            <a:endParaRPr lang="fr-FR" dirty="0"/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92696"/>
            <a:ext cx="3672408" cy="611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954733"/>
            <a:ext cx="5047978" cy="814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26499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873</TotalTime>
  <Words>193</Words>
  <Application>Microsoft Office PowerPoint</Application>
  <PresentationFormat>Affichage à l'écran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Office Theme</vt:lpstr>
      <vt:lpstr>High Gradient Laser Plasma Accelerating Structure WP3</vt:lpstr>
      <vt:lpstr>Main actions since last SC meeting</vt:lpstr>
      <vt:lpstr>Main conclusions of report MS3.1 </vt:lpstr>
      <vt:lpstr>Next steps</vt:lpstr>
      <vt:lpstr>Other tasks</vt:lpstr>
    </vt:vector>
  </TitlesOfParts>
  <Company>Daresbury Laboratory (STFC)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Brigitte</cp:lastModifiedBy>
  <cp:revision>90</cp:revision>
  <dcterms:created xsi:type="dcterms:W3CDTF">2016-07-20T12:43:59Z</dcterms:created>
  <dcterms:modified xsi:type="dcterms:W3CDTF">2017-04-06T09:26:06Z</dcterms:modified>
</cp:coreProperties>
</file>