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C06ABC-789D-4830-A8C6-E9CCAEB8D2B0}">
          <p14:sldIdLst>
            <p14:sldId id="256"/>
            <p14:sldId id="257"/>
            <p14:sldId id="258"/>
            <p14:sldId id="259"/>
            <p14:sldId id="260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2" y="6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Testing and Commissioning </a:t>
            </a:r>
            <a:r>
              <a:rPr lang="en-US" dirty="0" err="1"/>
              <a:t>bmg</a:t>
            </a:r>
            <a:r>
              <a:rPr lang="en-US" dirty="0"/>
              <a:t> chambers in ATLAS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Ezra Lesser, Dr. </a:t>
            </a:r>
            <a:r>
              <a:rPr lang="en-US" dirty="0" err="1"/>
              <a:t>Tiesheng</a:t>
            </a:r>
            <a:r>
              <a:rPr lang="en-US" dirty="0"/>
              <a:t> Dai, 8-Mar-2017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944" y="4517523"/>
            <a:ext cx="3088340" cy="19664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899" y="4459334"/>
            <a:ext cx="2024705" cy="19664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2398" y="4625311"/>
            <a:ext cx="3106096" cy="163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214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new BMG Chambers have been installed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12 chambers: 6 on A-side, 6 on C-side</a:t>
            </a:r>
          </a:p>
          <a:p>
            <a:pPr lvl="1"/>
            <a:r>
              <a:rPr lang="en-US" dirty="0"/>
              <a:t>Split between sectors 12 and 14</a:t>
            </a:r>
            <a:br>
              <a:rPr lang="en-US" dirty="0"/>
            </a:br>
            <a:endParaRPr lang="en-US" dirty="0"/>
          </a:p>
          <a:p>
            <a:r>
              <a:rPr lang="en-US" dirty="0"/>
              <a:t>Electronics installed</a:t>
            </a:r>
          </a:p>
          <a:p>
            <a:pPr lvl="1"/>
            <a:r>
              <a:rPr lang="en-US" dirty="0"/>
              <a:t>CSM cables (JTAG / TTC) attached, HV/LV power, etc.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Currently replacing coolant systems and BME chamber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207" y="709201"/>
            <a:ext cx="11084407" cy="57703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46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Checking TDC and ADC Distributions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Expect some data from cosmic muons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Adjust chamber timing to proper region</a:t>
            </a:r>
          </a:p>
          <a:p>
            <a:pPr lvl="1"/>
            <a:r>
              <a:rPr lang="en-US" dirty="0"/>
              <a:t>If timing is incorrect, trigger will only pick up noise or very few cosmic tracks</a:t>
            </a:r>
            <a:br>
              <a:rPr lang="en-US" dirty="0"/>
            </a:br>
            <a:endParaRPr lang="en-US" dirty="0"/>
          </a:p>
          <a:p>
            <a:r>
              <a:rPr lang="en-US" dirty="0"/>
              <a:t>Can compare rates and widths to nearby chambers</a:t>
            </a:r>
          </a:p>
          <a:p>
            <a:pPr lvl="1"/>
            <a:r>
              <a:rPr lang="en-US" dirty="0"/>
              <a:t>ADC roughly gives you gain, TDC confirms spectrum for cosmic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184" y="2097086"/>
            <a:ext cx="5852172" cy="43891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324" y="2097088"/>
            <a:ext cx="5852172" cy="43891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4411" y="2097087"/>
            <a:ext cx="5852172" cy="43891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0981" y="2097086"/>
            <a:ext cx="5852172" cy="43891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7551" y="2097086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63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Checking channel mappings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867150"/>
          </a:xfrm>
        </p:spPr>
        <p:txBody>
          <a:bodyPr>
            <a:normAutofit/>
          </a:bodyPr>
          <a:lstStyle/>
          <a:p>
            <a:r>
              <a:rPr lang="en-US" dirty="0"/>
              <a:t>Must individually check each chamber that mezzanine and channel maps to where we expect it inside the chamber</a:t>
            </a:r>
            <a:br>
              <a:rPr lang="en-US" dirty="0"/>
            </a:br>
            <a:endParaRPr lang="en-US" dirty="0"/>
          </a:p>
          <a:p>
            <a:r>
              <a:rPr lang="en-US" dirty="0"/>
              <a:t>Select cosmic particles by looking for matching segments</a:t>
            </a:r>
          </a:p>
          <a:p>
            <a:pPr lvl="1"/>
            <a:r>
              <a:rPr lang="en-US" dirty="0"/>
              <a:t>Write program to look through millions of events and find cosmic ones</a:t>
            </a:r>
          </a:p>
          <a:p>
            <a:pPr lvl="1"/>
            <a:r>
              <a:rPr lang="en-US" dirty="0"/>
              <a:t>So far, after adjustments, everything looks good!</a:t>
            </a:r>
            <a:br>
              <a:rPr lang="en-US" dirty="0"/>
            </a:br>
            <a:endParaRPr lang="en-US" dirty="0"/>
          </a:p>
          <a:p>
            <a:r>
              <a:rPr lang="en-US" dirty="0"/>
              <a:t>Must also check mapping for HV, LV, T/B sensors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31811" y="2249487"/>
            <a:ext cx="11125200" cy="3886200"/>
            <a:chOff x="531811" y="2249487"/>
            <a:chExt cx="11125200" cy="3886200"/>
          </a:xfrm>
          <a:effectLst>
            <a:outerShdw blurRad="50800" dist="50800" dir="5400000" algn="ctr" rotWithShape="0">
              <a:schemeClr val="bg1"/>
            </a:outerShdw>
          </a:effectLst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1811" y="2249487"/>
              <a:ext cx="11125200" cy="38862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098473" y="4020344"/>
              <a:ext cx="1653309" cy="376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BMG2A12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31811" y="2249487"/>
            <a:ext cx="11134725" cy="3886200"/>
            <a:chOff x="531811" y="2249487"/>
            <a:chExt cx="11134725" cy="38862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1811" y="2249487"/>
              <a:ext cx="11134725" cy="38862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345723" y="4020344"/>
              <a:ext cx="1184031" cy="376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BMG2A14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46098" y="2268537"/>
            <a:ext cx="11096625" cy="3848100"/>
            <a:chOff x="546098" y="2268537"/>
            <a:chExt cx="11096625" cy="38481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6098" y="2268537"/>
              <a:ext cx="11096625" cy="38481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310555" y="4020344"/>
              <a:ext cx="1219200" cy="376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BMG6A14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2286" y="2251148"/>
            <a:ext cx="11134725" cy="3882878"/>
            <a:chOff x="522286" y="2251148"/>
            <a:chExt cx="11134725" cy="388287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2286" y="2251148"/>
              <a:ext cx="11134725" cy="388287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331898" y="3998396"/>
              <a:ext cx="12191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BMG6C14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4083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DEALING WITH NOISE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11702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BMG chambers currently have unexpectedly large amounts of noise</a:t>
            </a:r>
          </a:p>
          <a:p>
            <a:endParaRPr lang="en-US" dirty="0"/>
          </a:p>
          <a:p>
            <a:r>
              <a:rPr lang="en-US" dirty="0"/>
              <a:t>We have tested HV, LV, nearby alignment sensors, grounding problems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Greatest success of noise reduction from switching LV PS with nearby endcap chamber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Still looking for definitive noise source …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However, even with this noise we can see </a:t>
            </a:r>
            <a:r>
              <a:rPr lang="en-US" dirty="0" err="1"/>
              <a:t>cosmics</a:t>
            </a:r>
            <a:r>
              <a:rPr lang="en-US" dirty="0"/>
              <a:t> and take data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0576" y="749573"/>
            <a:ext cx="5446835" cy="12164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590" y="0"/>
            <a:ext cx="96688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838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Constant hardware debugging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025583"/>
          </a:xfrm>
        </p:spPr>
        <p:txBody>
          <a:bodyPr>
            <a:normAutofit/>
          </a:bodyPr>
          <a:lstStyle/>
          <a:p>
            <a:r>
              <a:rPr lang="en-US" dirty="0"/>
              <a:t>Fixing various errors in installation and analysis:</a:t>
            </a:r>
          </a:p>
          <a:p>
            <a:pPr lvl="1"/>
            <a:r>
              <a:rPr lang="en-US" dirty="0"/>
              <a:t>Example: One chamber would not initialize, thought we might have fried all mezzanines during LV grounding cable installation; turned out to be software bug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Example: Many error words from two mezzanines in BMG6A12; replaced mezzanines, appears to be fixed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Example: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3970" y="248901"/>
            <a:ext cx="3063240" cy="241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98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tasks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and try to fix sources of noise in BMG</a:t>
            </a:r>
          </a:p>
          <a:p>
            <a:pPr lvl="1"/>
            <a:r>
              <a:rPr lang="en-US" dirty="0"/>
              <a:t>Most important, and not negligible!</a:t>
            </a:r>
            <a:br>
              <a:rPr lang="en-US" dirty="0"/>
            </a:br>
            <a:endParaRPr lang="en-US" dirty="0"/>
          </a:p>
          <a:p>
            <a:r>
              <a:rPr lang="en-US" dirty="0"/>
              <a:t>Ensure all mappings are correct and that data is usable for collaboration</a:t>
            </a:r>
          </a:p>
          <a:p>
            <a:pPr lvl="1"/>
            <a:r>
              <a:rPr lang="en-US" dirty="0"/>
              <a:t>Also requires checking HPTDC versus AMT decoding is what is expected</a:t>
            </a:r>
            <a:br>
              <a:rPr lang="en-US" dirty="0"/>
            </a:br>
            <a:endParaRPr lang="en-US" dirty="0"/>
          </a:p>
          <a:p>
            <a:r>
              <a:rPr lang="en-US" dirty="0"/>
              <a:t>General maintenance on whole MDT system</a:t>
            </a:r>
          </a:p>
        </p:txBody>
      </p:sp>
    </p:spTree>
    <p:extLst>
      <p:ext uri="{BB962C8B-B14F-4D97-AF65-F5344CB8AC3E}">
        <p14:creationId xmlns:p14="http://schemas.microsoft.com/office/powerpoint/2010/main" val="328150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159</TotalTime>
  <Words>158</Words>
  <Application>Microsoft Office PowerPoint</Application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Tw Cen MT</vt:lpstr>
      <vt:lpstr>Circuit</vt:lpstr>
      <vt:lpstr>Testing and Commissioning bmg chambers in ATLAS </vt:lpstr>
      <vt:lpstr>All new BMG Chambers have been installed</vt:lpstr>
      <vt:lpstr>Checking TDC and ADC Distributions</vt:lpstr>
      <vt:lpstr>Checking channel mappings</vt:lpstr>
      <vt:lpstr>DEALING WITH NOISE</vt:lpstr>
      <vt:lpstr>Constant hardware debugging …</vt:lpstr>
      <vt:lpstr>Future tasks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and Commissioning bmg chambers in ATLAS</dc:title>
  <dc:creator>Ezra Lesser</dc:creator>
  <cp:lastModifiedBy>Ezra Lesser</cp:lastModifiedBy>
  <cp:revision>18</cp:revision>
  <dcterms:created xsi:type="dcterms:W3CDTF">2017-03-07T14:36:12Z</dcterms:created>
  <dcterms:modified xsi:type="dcterms:W3CDTF">2017-03-07T17:16:12Z</dcterms:modified>
</cp:coreProperties>
</file>