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8"/>
  </p:notesMasterIdLst>
  <p:handoutMasterIdLst>
    <p:handoutMasterId r:id="rId19"/>
  </p:handoutMasterIdLst>
  <p:sldIdLst>
    <p:sldId id="257" r:id="rId5"/>
    <p:sldId id="279" r:id="rId6"/>
    <p:sldId id="275" r:id="rId7"/>
    <p:sldId id="278" r:id="rId8"/>
    <p:sldId id="268" r:id="rId9"/>
    <p:sldId id="276" r:id="rId10"/>
    <p:sldId id="267" r:id="rId11"/>
    <p:sldId id="269" r:id="rId12"/>
    <p:sldId id="270" r:id="rId13"/>
    <p:sldId id="271" r:id="rId14"/>
    <p:sldId id="272" r:id="rId15"/>
    <p:sldId id="277" r:id="rId16"/>
    <p:sldId id="273" r:id="rId1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zra Lesser" initials="EL" lastIdx="1" clrIdx="0">
    <p:extLst>
      <p:ext uri="{19B8F6BF-5375-455C-9EA6-DF929625EA0E}">
        <p15:presenceInfo xmlns:p15="http://schemas.microsoft.com/office/powerpoint/2012/main" userId="6879336bb79d96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79" d="100"/>
          <a:sy n="79" d="100"/>
        </p:scale>
        <p:origin x="62" y="30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1-31T18:07:57.593" idx="1">
    <p:pos x="10" y="10"/>
    <p:text>750 ns to outside
Measure shortest difference
calibration to T0</p:text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B4EDC-59C0-49C7-8ADA-5A781B329E02}" type="datetimeFigureOut">
              <a:rPr lang="en-US"/>
              <a:t>4/18/2017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29053-DC2A-4342-ADD4-2FD729D91E2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8D46A-B586-417D-BFBD-8C8FE0AAF762}" type="datetimeFigureOut">
              <a:rPr lang="en-US"/>
              <a:t>4/18/2017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A5BD7-F043-4D1B-AA17-CD412FC534D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229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309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diagonal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bottom lines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Freeform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0" name="Freeform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1" name="Freeform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176" y="2616200"/>
            <a:ext cx="8735325" cy="1752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4/18/2017</a:t>
            </a:fld>
            <a:endParaRPr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4/18/2017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584200"/>
            <a:ext cx="7414869" cy="55880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4/18/2017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4/18/2017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diagonal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5176" y="4951266"/>
            <a:ext cx="7069519" cy="122093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4/18/2017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5078677" cy="446532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707" y="1706880"/>
            <a:ext cx="5078677" cy="446532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4/18/2017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701800"/>
            <a:ext cx="5082740" cy="9144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8883" y="2717800"/>
            <a:ext cx="5078677" cy="3454400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 baseline="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96644" y="1701800"/>
            <a:ext cx="5082740" cy="9144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0707" y="2717800"/>
            <a:ext cx="5078677" cy="3454400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 baseline="0"/>
            </a:lvl6pPr>
            <a:lvl7pPr>
              <a:defRPr sz="2000" baseline="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4/18/2017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4/18/2017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4/18/2017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anchor="b">
            <a:normAutofit/>
          </a:bodyPr>
          <a:lstStyle>
            <a:lvl1pPr algn="l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4971" y="584200"/>
            <a:ext cx="6094413" cy="5588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4/18/2017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anchor="b">
            <a:normAutofit/>
          </a:bodyPr>
          <a:lstStyle>
            <a:lvl1pPr algn="l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4/18/2017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left lines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Freeform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Freeform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Freeform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FD029-FB74-4578-B929-F66AA97659CA}" type="datetimeFigureOut">
              <a:rPr lang="en-US"/>
              <a:pPr/>
              <a:t>4/18/2017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comments" Target="../comments/comment1.xml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85000">
              <a:schemeClr val="tx1">
                <a:lumMod val="50000"/>
              </a:schemeClr>
            </a:gs>
            <a:gs pos="100000">
              <a:schemeClr val="tx1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176" y="1066800"/>
            <a:ext cx="8735325" cy="200025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Installation and Commissioning of BMG Chambers in the ATLAS Detector at CERN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629130" y="3733800"/>
            <a:ext cx="8735325" cy="175260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Ezra Lesser, Dr. </a:t>
            </a:r>
            <a:r>
              <a:rPr lang="en-US" dirty="0" err="1">
                <a:solidFill>
                  <a:schemeClr val="bg1"/>
                </a:solidFill>
              </a:rPr>
              <a:t>Tiesheng</a:t>
            </a:r>
            <a:r>
              <a:rPr lang="en-US" dirty="0">
                <a:solidFill>
                  <a:schemeClr val="bg1"/>
                </a:solidFill>
              </a:rPr>
              <a:t> Dai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18 April 2017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1012" y="5410200"/>
            <a:ext cx="3016359" cy="15872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12" y="4038600"/>
            <a:ext cx="1778064" cy="1726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Possible causes for noise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9752329" cy="4465320"/>
          </a:xfrm>
        </p:spPr>
        <p:txBody>
          <a:bodyPr/>
          <a:lstStyle/>
          <a:p>
            <a:r>
              <a:rPr lang="en-US" dirty="0"/>
              <a:t>Unexplained grounding issues</a:t>
            </a:r>
          </a:p>
          <a:p>
            <a:pPr lvl="1"/>
            <a:r>
              <a:rPr lang="en-US" dirty="0"/>
              <a:t>Problem between analog/digital ground on mezzanine card</a:t>
            </a:r>
          </a:p>
          <a:p>
            <a:pPr lvl="1"/>
            <a:r>
              <a:rPr lang="en-US" dirty="0"/>
              <a:t>Problem between ATLAS frame isolation to chamber</a:t>
            </a:r>
          </a:p>
          <a:p>
            <a:pPr lvl="1"/>
            <a:r>
              <a:rPr lang="en-US" dirty="0"/>
              <a:t>… ??? …</a:t>
            </a:r>
          </a:p>
          <a:p>
            <a:pPr lvl="1"/>
            <a:r>
              <a:rPr lang="en-US" dirty="0"/>
              <a:t>Correlations between noisy channels</a:t>
            </a:r>
          </a:p>
          <a:p>
            <a:pPr lvl="1"/>
            <a:endParaRPr lang="en-US" dirty="0"/>
          </a:p>
          <a:p>
            <a:r>
              <a:rPr lang="en-US" dirty="0"/>
              <a:t>Inherent weakness in chamber/electronics design</a:t>
            </a:r>
          </a:p>
          <a:p>
            <a:endParaRPr lang="en-US" dirty="0"/>
          </a:p>
          <a:p>
            <a:r>
              <a:rPr lang="en-US" dirty="0"/>
              <a:t>Environmental effects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852" y="5410200"/>
            <a:ext cx="2961019" cy="15581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48" r="7884" b="2819"/>
          <a:stretch/>
        </p:blipFill>
        <p:spPr>
          <a:xfrm>
            <a:off x="5180012" y="4953000"/>
            <a:ext cx="2366135" cy="1822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3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852" y="5410200"/>
            <a:ext cx="2961019" cy="15581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Tests will continue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Experimentations with different grounding connections and schematics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Can still use chambers for interesting physics, even though they are noisy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033" y="2983548"/>
            <a:ext cx="4803179" cy="36023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11" r="14444"/>
          <a:stretch/>
        </p:blipFill>
        <p:spPr>
          <a:xfrm rot="5400000">
            <a:off x="1736724" y="2890838"/>
            <a:ext cx="3733800" cy="38576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241" y="3048000"/>
            <a:ext cx="472440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58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Other work being done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10057129" cy="4465320"/>
          </a:xfrm>
        </p:spPr>
        <p:txBody>
          <a:bodyPr>
            <a:normAutofit/>
          </a:bodyPr>
          <a:lstStyle/>
          <a:p>
            <a:r>
              <a:rPr lang="en-US" dirty="0"/>
              <a:t>Muon (MDT) system repair and maintenance</a:t>
            </a:r>
          </a:p>
          <a:p>
            <a:pPr lvl="1"/>
            <a:r>
              <a:rPr lang="en-US" dirty="0"/>
              <a:t>Hardware/software faults, replacement</a:t>
            </a:r>
          </a:p>
          <a:p>
            <a:pPr lvl="1"/>
            <a:endParaRPr lang="en-US" dirty="0"/>
          </a:p>
          <a:p>
            <a:r>
              <a:rPr lang="en-US" dirty="0"/>
              <a:t>Testing new mezzanine (old-type TDC) cards made at MPI</a:t>
            </a:r>
          </a:p>
          <a:p>
            <a:pPr lvl="1"/>
            <a:r>
              <a:rPr lang="en-US" dirty="0"/>
              <a:t>Finding optimal thresholds</a:t>
            </a:r>
          </a:p>
          <a:p>
            <a:pPr lvl="2"/>
            <a:r>
              <a:rPr lang="en-US" dirty="0"/>
              <a:t>Cutting for threshold range</a:t>
            </a:r>
          </a:p>
          <a:p>
            <a:pPr lvl="1"/>
            <a:r>
              <a:rPr lang="en-US" dirty="0"/>
              <a:t>Checking noise rates</a:t>
            </a:r>
          </a:p>
          <a:p>
            <a:pPr lvl="1"/>
            <a:r>
              <a:rPr lang="en-US" dirty="0"/>
              <a:t>Scanning for linearity</a:t>
            </a:r>
          </a:p>
          <a:p>
            <a:pPr lvl="1"/>
            <a:r>
              <a:rPr lang="en-US" dirty="0"/>
              <a:t>Program to parse information from output of </a:t>
            </a:r>
            <a:r>
              <a:rPr lang="en-US" dirty="0" err="1"/>
              <a:t>Tiesheng’s</a:t>
            </a:r>
            <a:r>
              <a:rPr lang="en-US" dirty="0"/>
              <a:t> custom software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852" y="5410200"/>
            <a:ext cx="2961019" cy="155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09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9447529" cy="1223963"/>
          </a:xfrm>
        </p:spPr>
        <p:txBody>
          <a:bodyPr>
            <a:normAutofit/>
          </a:bodyPr>
          <a:lstStyle/>
          <a:p>
            <a:pPr algn="ctr"/>
            <a:r>
              <a:rPr lang="en-US" sz="6600" dirty="0">
                <a:solidFill>
                  <a:schemeClr val="accent1"/>
                </a:solidFill>
                <a:latin typeface="Algerian" panose="04020705040A02060702" pitchFamily="82" charset="0"/>
              </a:rPr>
              <a:t>Thank You!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10209529" cy="446532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Algerian" panose="04020705040A02060702" pitchFamily="82" charset="0"/>
              </a:rPr>
              <a:t>@CERN: </a:t>
            </a:r>
            <a:r>
              <a:rPr lang="en-US" sz="3600" dirty="0"/>
              <a:t>Dr. </a:t>
            </a:r>
            <a:r>
              <a:rPr lang="en-US" sz="3600" dirty="0" err="1"/>
              <a:t>Tiesheng</a:t>
            </a:r>
            <a:r>
              <a:rPr lang="en-US" sz="3600" dirty="0"/>
              <a:t> Dai, Dr. Zhen Yan, Dr. Steven Goldfarb, Karri </a:t>
            </a:r>
            <a:r>
              <a:rPr lang="en-US" sz="3600" dirty="0" err="1"/>
              <a:t>DiPetrillo</a:t>
            </a:r>
            <a:r>
              <a:rPr lang="en-US" sz="3600" dirty="0"/>
              <a:t>, </a:t>
            </a:r>
            <a:r>
              <a:rPr lang="en-US" sz="3600" dirty="0" err="1"/>
              <a:t>Rongkun</a:t>
            </a:r>
            <a:r>
              <a:rPr lang="en-US" sz="3600" dirty="0"/>
              <a:t> Wang</a:t>
            </a:r>
          </a:p>
          <a:p>
            <a:r>
              <a:rPr lang="en-US" sz="3600" dirty="0">
                <a:solidFill>
                  <a:schemeClr val="accent1"/>
                </a:solidFill>
                <a:latin typeface="Algerian" panose="04020705040A02060702" pitchFamily="82" charset="0"/>
              </a:rPr>
              <a:t>@UM: </a:t>
            </a:r>
            <a:r>
              <a:rPr lang="en-US" sz="3600" dirty="0"/>
              <a:t>Dr. Jean </a:t>
            </a:r>
            <a:r>
              <a:rPr lang="en-US" sz="3600" dirty="0" err="1"/>
              <a:t>Krisch</a:t>
            </a:r>
            <a:r>
              <a:rPr lang="en-US" sz="3600" dirty="0"/>
              <a:t>, Dr. Thomas Schwarz</a:t>
            </a:r>
          </a:p>
          <a:p>
            <a:r>
              <a:rPr lang="en-US" sz="3600" dirty="0"/>
              <a:t>UM Physics Student Services Office (SSO)</a:t>
            </a:r>
          </a:p>
          <a:p>
            <a:r>
              <a:rPr lang="en-US" sz="3600" dirty="0"/>
              <a:t>The </a:t>
            </a:r>
            <a:r>
              <a:rPr lang="en-US" sz="3600" dirty="0" err="1"/>
              <a:t>Lounsbery</a:t>
            </a:r>
            <a:r>
              <a:rPr lang="en-US" sz="3600" dirty="0"/>
              <a:t> Foundation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2" y="5562600"/>
            <a:ext cx="2808000" cy="1219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852" y="5410200"/>
            <a:ext cx="2961019" cy="15581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012" y="5638800"/>
            <a:ext cx="1795141" cy="1143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085" y="5638800"/>
            <a:ext cx="1151929" cy="11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68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2" y="1202839"/>
            <a:ext cx="8735467" cy="45475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09075"/>
            <a:ext cx="9141619" cy="980502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ATLAS Muon Detection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3783"/>
          <a:stretch/>
        </p:blipFill>
        <p:spPr>
          <a:xfrm>
            <a:off x="-1" y="893"/>
            <a:ext cx="12188825" cy="696741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-28176" y="895"/>
            <a:ext cx="12218589" cy="6967416"/>
            <a:chOff x="1524000" y="913080"/>
            <a:chExt cx="9144000" cy="521419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314" b="10656"/>
            <a:stretch/>
          </p:blipFill>
          <p:spPr>
            <a:xfrm>
              <a:off x="1524000" y="913080"/>
              <a:ext cx="9144000" cy="5214191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827688" y="1136505"/>
              <a:ext cx="8536623" cy="707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999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All BMG chambers have been installed!</a:t>
              </a: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852" y="5410200"/>
            <a:ext cx="2961019" cy="155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852" y="5410200"/>
            <a:ext cx="2961019" cy="15581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981" y="365922"/>
            <a:ext cx="10512862" cy="75539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/>
                </a:solidFill>
              </a:rPr>
              <a:t>Principles of detection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161" y="1307655"/>
            <a:ext cx="10360501" cy="4462272"/>
          </a:xfrm>
        </p:spPr>
        <p:txBody>
          <a:bodyPr/>
          <a:lstStyle/>
          <a:p>
            <a:r>
              <a:rPr lang="en-US" dirty="0"/>
              <a:t>Monitored drift tube (MDT)</a:t>
            </a:r>
          </a:p>
          <a:p>
            <a:pPr lvl="1"/>
            <a:r>
              <a:rPr lang="en-US" dirty="0"/>
              <a:t>Calculate track from multiple tubes in chamber</a:t>
            </a:r>
            <a:br>
              <a:rPr lang="en-US" dirty="0"/>
            </a:br>
            <a:endParaRPr lang="en-US" dirty="0"/>
          </a:p>
          <a:p>
            <a:r>
              <a:rPr lang="en-US" dirty="0"/>
              <a:t>Small muon drift tube (</a:t>
            </a:r>
            <a:r>
              <a:rPr lang="en-US" dirty="0" err="1"/>
              <a:t>sMDT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Used in muon detector upgrade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18" y="3852842"/>
            <a:ext cx="6988194" cy="26139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8338776" y="3626751"/>
                <a:ext cx="3765470" cy="2307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399" dirty="0"/>
                  <a:t>Radius of closest interaction </a:t>
                </a:r>
                <a14:m>
                  <m:oMath xmlns:m="http://schemas.openxmlformats.org/officeDocument/2006/math">
                    <m:r>
                      <a:rPr lang="en-US" sz="2399" i="1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399" dirty="0"/>
                  <a:t> can be calculated from time-to-digital converter (TDC) measurement in relation to detector’s calculated reference point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99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99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399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2399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8776" y="3626751"/>
                <a:ext cx="3765470" cy="2307555"/>
              </a:xfrm>
              <a:prstGeom prst="rect">
                <a:avLst/>
              </a:prstGeom>
              <a:blipFill>
                <a:blip r:embed="rId4"/>
                <a:stretch>
                  <a:fillRect l="-2265" t="-2116" r="-2913" b="-5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/>
          <p:cNvGrpSpPr/>
          <p:nvPr/>
        </p:nvGrpSpPr>
        <p:grpSpPr>
          <a:xfrm>
            <a:off x="8504370" y="131870"/>
            <a:ext cx="3434283" cy="3407267"/>
            <a:chOff x="8005157" y="444797"/>
            <a:chExt cx="3435178" cy="3408154"/>
          </a:xfrm>
        </p:grpSpPr>
        <p:grpSp>
          <p:nvGrpSpPr>
            <p:cNvPr id="28" name="Group 27"/>
            <p:cNvGrpSpPr/>
            <p:nvPr/>
          </p:nvGrpSpPr>
          <p:grpSpPr>
            <a:xfrm>
              <a:off x="8005157" y="444797"/>
              <a:ext cx="3435178" cy="3408154"/>
              <a:chOff x="8005157" y="444797"/>
              <a:chExt cx="3435178" cy="3408154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8005157" y="941127"/>
                <a:ext cx="3435178" cy="2911824"/>
                <a:chOff x="8382530" y="788553"/>
                <a:chExt cx="3435178" cy="2911824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8570442" y="1144588"/>
                  <a:ext cx="2555789" cy="2555789"/>
                  <a:chOff x="7896997" y="791862"/>
                  <a:chExt cx="2555789" cy="2555789"/>
                </a:xfrm>
              </p:grpSpPr>
              <p:sp>
                <p:nvSpPr>
                  <p:cNvPr id="7" name="Oval 6"/>
                  <p:cNvSpPr/>
                  <p:nvPr/>
                </p:nvSpPr>
                <p:spPr>
                  <a:xfrm>
                    <a:off x="7896997" y="791862"/>
                    <a:ext cx="2555789" cy="255578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99"/>
                  </a:p>
                </p:txBody>
              </p:sp>
              <p:sp>
                <p:nvSpPr>
                  <p:cNvPr id="8" name="Oval 7"/>
                  <p:cNvSpPr/>
                  <p:nvPr/>
                </p:nvSpPr>
                <p:spPr>
                  <a:xfrm>
                    <a:off x="9131643" y="2026508"/>
                    <a:ext cx="86498" cy="8649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399"/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" name="TextBox 11"/>
                    <p:cNvSpPr txBox="1"/>
                    <p:nvPr/>
                  </p:nvSpPr>
                  <p:spPr>
                    <a:xfrm>
                      <a:off x="11302394" y="1956201"/>
                      <a:ext cx="383059" cy="46628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sz="2399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399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en-US" sz="2399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</m:sup>
                            </m:sSup>
                          </m:oMath>
                        </m:oMathPara>
                      </a14:m>
                      <a:endParaRPr lang="en-US" sz="2399" dirty="0"/>
                    </a:p>
                  </p:txBody>
                </p:sp>
              </mc:Choice>
              <mc:Fallback xmlns="">
                <p:sp>
                  <p:nvSpPr>
                    <p:cNvPr id="12" name="TextBox 1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1302394" y="1956201"/>
                      <a:ext cx="383059" cy="466281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l="-4762" r="-38095" b="-921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19" name="Group 18"/>
                <p:cNvGrpSpPr/>
                <p:nvPr/>
              </p:nvGrpSpPr>
              <p:grpSpPr>
                <a:xfrm>
                  <a:off x="8382530" y="788553"/>
                  <a:ext cx="3435178" cy="1927654"/>
                  <a:chOff x="8353168" y="815546"/>
                  <a:chExt cx="3435178" cy="1927654"/>
                </a:xfrm>
              </p:grpSpPr>
              <p:cxnSp>
                <p:nvCxnSpPr>
                  <p:cNvPr id="11" name="Straight Connector 10"/>
                  <p:cNvCxnSpPr/>
                  <p:nvPr/>
                </p:nvCxnSpPr>
                <p:spPr>
                  <a:xfrm>
                    <a:off x="8353168" y="815546"/>
                    <a:ext cx="3435178" cy="1927654"/>
                  </a:xfrm>
                  <a:prstGeom prst="line">
                    <a:avLst/>
                  </a:prstGeom>
                  <a:ln w="25400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Arrow Connector 15"/>
                  <p:cNvCxnSpPr>
                    <a:cxnSpLocks/>
                  </p:cNvCxnSpPr>
                  <p:nvPr/>
                </p:nvCxnSpPr>
                <p:spPr>
                  <a:xfrm flipH="1">
                    <a:off x="9848337" y="1825625"/>
                    <a:ext cx="307888" cy="553609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" name="TextBox 17"/>
                    <p:cNvSpPr txBox="1"/>
                    <p:nvPr/>
                  </p:nvSpPr>
                  <p:spPr>
                    <a:xfrm>
                      <a:off x="9940136" y="1925825"/>
                      <a:ext cx="543697" cy="46153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sz="2399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399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399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oMath>
                        </m:oMathPara>
                      </a14:m>
                      <a:endParaRPr lang="en-US" sz="2399" dirty="0"/>
                    </a:p>
                  </p:txBody>
                </p:sp>
              </mc:Choice>
              <mc:Fallback xmlns="">
                <p:sp>
                  <p:nvSpPr>
                    <p:cNvPr id="18" name="TextBox 1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940136" y="1925825"/>
                      <a:ext cx="543697" cy="461537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20" name="Oval 19"/>
                <p:cNvSpPr/>
                <p:nvPr/>
              </p:nvSpPr>
              <p:spPr>
                <a:xfrm>
                  <a:off x="9158391" y="1732537"/>
                  <a:ext cx="1379890" cy="13798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399" dirty="0"/>
                </a:p>
              </p:txBody>
            </p:sp>
          </p:grpSp>
          <p:sp>
            <p:nvSpPr>
              <p:cNvPr id="22" name="TextBox 21"/>
              <p:cNvSpPr txBox="1"/>
              <p:nvPr/>
            </p:nvSpPr>
            <p:spPr>
              <a:xfrm>
                <a:off x="8265021" y="444797"/>
                <a:ext cx="2470609" cy="8307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399" dirty="0"/>
                  <a:t>Drift tube cross section:</a:t>
                </a:r>
              </a:p>
            </p:txBody>
          </p:sp>
          <p:cxnSp>
            <p:nvCxnSpPr>
              <p:cNvPr id="25" name="Straight Connector 24"/>
              <p:cNvCxnSpPr>
                <a:cxnSpLocks/>
                <a:stCxn id="8" idx="4"/>
                <a:endCxn id="20" idx="4"/>
              </p:cNvCxnSpPr>
              <p:nvPr/>
            </p:nvCxnSpPr>
            <p:spPr>
              <a:xfrm flipH="1">
                <a:off x="9470963" y="2618306"/>
                <a:ext cx="1" cy="646695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9184434" y="2681261"/>
                    <a:ext cx="243280" cy="4615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399" i="1" dirty="0">
                              <a:latin typeface="Cambria Math" panose="02040503050406030204" pitchFamily="18" charset="0"/>
                            </a:rPr>
                            <m:t>𝑟</m:t>
                          </m:r>
                        </m:oMath>
                      </m:oMathPara>
                    </a14:m>
                    <a:endParaRPr lang="en-US" sz="2399" dirty="0"/>
                  </a:p>
                </p:txBody>
              </p:sp>
            </mc:Choice>
            <mc:Fallback xmlns="">
              <p:sp>
                <p:nvSpPr>
                  <p:cNvPr id="27" name="TextBox 2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84434" y="2681261"/>
                    <a:ext cx="243280" cy="461537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r="-3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30" name="Straight Connector 29"/>
            <p:cNvCxnSpPr>
              <a:stCxn id="7" idx="2"/>
              <a:endCxn id="8" idx="6"/>
            </p:cNvCxnSpPr>
            <p:nvPr/>
          </p:nvCxnSpPr>
          <p:spPr>
            <a:xfrm>
              <a:off x="8193069" y="2575057"/>
              <a:ext cx="132114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8358924" y="2228010"/>
                  <a:ext cx="335559" cy="4615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399" i="1" dirty="0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US" sz="2399" dirty="0"/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58924" y="2228010"/>
                  <a:ext cx="335559" cy="461537"/>
                </a:xfrm>
                <a:prstGeom prst="rect">
                  <a:avLst/>
                </a:prstGeom>
                <a:blipFill>
                  <a:blip r:embed="rId8"/>
                  <a:stretch>
                    <a:fillRect l="-3636" r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32" y="533401"/>
            <a:ext cx="7920383" cy="594028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30" y="533401"/>
            <a:ext cx="7940443" cy="5955333"/>
          </a:xfrm>
          <a:prstGeom prst="rect">
            <a:avLst/>
          </a:prstGeom>
        </p:spPr>
      </p:pic>
      <p:cxnSp>
        <p:nvCxnSpPr>
          <p:cNvPr id="36" name="Straight Connector 35"/>
          <p:cNvCxnSpPr>
            <a:cxnSpLocks/>
          </p:cNvCxnSpPr>
          <p:nvPr/>
        </p:nvCxnSpPr>
        <p:spPr>
          <a:xfrm>
            <a:off x="1979612" y="1268024"/>
            <a:ext cx="0" cy="4599376"/>
          </a:xfrm>
          <a:prstGeom prst="line">
            <a:avLst/>
          </a:prstGeom>
          <a:ln w="349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781481" y="5826693"/>
            <a:ext cx="3962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chemeClr val="bg1"/>
                </a:solidFill>
              </a:rPr>
              <a:t>T</a:t>
            </a:r>
            <a:r>
              <a:rPr lang="en-US" sz="2000" i="1" baseline="-25000" dirty="0">
                <a:solidFill>
                  <a:schemeClr val="bg1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568620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3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852" y="5410200"/>
            <a:ext cx="2961019" cy="15581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012" y="152400"/>
            <a:ext cx="10022503" cy="808051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chemeClr val="accent1"/>
                </a:solidFill>
              </a:rPr>
              <a:t>Commissioning new muon detectors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647802" y="1072413"/>
                <a:ext cx="8390209" cy="5665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797" indent="-342797">
                  <a:buFontTx/>
                  <a:buChar char="•"/>
                </a:pPr>
                <a:r>
                  <a:rPr lang="en-US" sz="1800" dirty="0"/>
                  <a:t>Functional alignment system and consistent results from with survey, and adjust chamber to final position</a:t>
                </a:r>
              </a:p>
              <a:p>
                <a:pPr marL="342797" indent="-342797">
                  <a:buFontTx/>
                  <a:buChar char="•"/>
                </a:pPr>
                <a:endParaRPr lang="en-US" sz="1800" dirty="0"/>
              </a:p>
              <a:p>
                <a:pPr marL="342797" indent="-342797">
                  <a:buFontTx/>
                  <a:buChar char="•"/>
                </a:pPr>
                <a:r>
                  <a:rPr lang="en-US" sz="1800" dirty="0"/>
                  <a:t>No gas leak</a:t>
                </a:r>
                <a:br>
                  <a:rPr lang="en-US" sz="1800" dirty="0"/>
                </a:br>
                <a:endParaRPr lang="en-US" sz="1800" dirty="0">
                  <a:solidFill>
                    <a:schemeClr val="accent1"/>
                  </a:solidFill>
                </a:endParaRPr>
              </a:p>
              <a:p>
                <a:pPr marL="342797" indent="-342797">
                  <a:buFontTx/>
                  <a:buChar char="•"/>
                </a:pPr>
                <a:r>
                  <a:rPr lang="en-US" sz="1800" b="1" i="1" dirty="0">
                    <a:solidFill>
                      <a:schemeClr val="accent1"/>
                    </a:solidFill>
                  </a:rPr>
                  <a:t>Front-end electronics work consistently with ATLAS control</a:t>
                </a:r>
                <a:br>
                  <a:rPr lang="en-US" sz="1800" dirty="0"/>
                </a:br>
                <a:endParaRPr lang="en-US" sz="1800" dirty="0"/>
              </a:p>
              <a:p>
                <a:pPr marL="342797" indent="-342797">
                  <a:buFontTx/>
                  <a:buChar char="•"/>
                </a:pPr>
                <a:r>
                  <a:rPr lang="en-US" sz="1800" dirty="0"/>
                  <a:t>Sensors continue to monitor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1800" dirty="0"/>
                  <a:t>-field, temperature and voltage to ensure reasonable readout</a:t>
                </a:r>
                <a:br>
                  <a:rPr lang="en-US" sz="1800" dirty="0">
                    <a:solidFill>
                      <a:schemeClr val="accent1"/>
                    </a:solidFill>
                  </a:rPr>
                </a:br>
                <a:endParaRPr lang="en-US" sz="1800" b="1" i="1" dirty="0">
                  <a:solidFill>
                    <a:schemeClr val="accent1"/>
                  </a:solidFill>
                </a:endParaRPr>
              </a:p>
              <a:p>
                <a:pPr marL="342797" indent="-342797">
                  <a:buFontTx/>
                  <a:buChar char="•"/>
                </a:pPr>
                <a:r>
                  <a:rPr lang="en-US" sz="1800" b="1" i="1" dirty="0">
                    <a:solidFill>
                      <a:schemeClr val="accent1"/>
                    </a:solidFill>
                  </a:rPr>
                  <a:t>Reasonable ADC (peaked around 100 to 150ns) and flat TDC distributions</a:t>
                </a:r>
                <a:br>
                  <a:rPr lang="en-US" sz="1800" dirty="0"/>
                </a:br>
                <a:endParaRPr lang="en-US" sz="1800" dirty="0"/>
              </a:p>
              <a:p>
                <a:pPr marL="342797" indent="-342797">
                  <a:buFontTx/>
                  <a:buChar char="•"/>
                </a:pPr>
                <a:r>
                  <a:rPr lang="en-US" sz="1800" dirty="0"/>
                  <a:t>Mapping for LV, HV and readout is correct and verifiable</a:t>
                </a:r>
                <a:br>
                  <a:rPr lang="en-US" sz="1800" dirty="0"/>
                </a:br>
                <a:endParaRPr lang="en-US" sz="1800" dirty="0"/>
              </a:p>
              <a:p>
                <a:pPr marL="342797" indent="-342797">
                  <a:buFontTx/>
                  <a:buChar char="•"/>
                </a:pPr>
                <a:r>
                  <a:rPr lang="en-US" sz="1800" b="1" i="1" dirty="0">
                    <a:solidFill>
                      <a:schemeClr val="accent1"/>
                    </a:solidFill>
                  </a:rPr>
                  <a:t>No unexpected noise; able to trigger on proper segments and eliminate background</a:t>
                </a:r>
                <a:br>
                  <a:rPr lang="en-US" sz="1800" dirty="0"/>
                </a:br>
                <a:endParaRPr lang="en-US" sz="1800" dirty="0"/>
              </a:p>
              <a:p>
                <a:pPr marL="342797" indent="-342797">
                  <a:buFontTx/>
                  <a:buChar char="•"/>
                </a:pPr>
                <a:r>
                  <a:rPr lang="en-US" sz="1800" dirty="0"/>
                  <a:t>Chamber hold HV 2730V with low dark current</a:t>
                </a:r>
                <a:br>
                  <a:rPr lang="en-US" sz="1800" b="1" i="1" dirty="0">
                    <a:solidFill>
                      <a:schemeClr val="accent1"/>
                    </a:solidFill>
                  </a:rPr>
                </a:br>
                <a:endParaRPr lang="en-US" sz="1800" b="1" i="1" dirty="0">
                  <a:solidFill>
                    <a:schemeClr val="accent1"/>
                  </a:solidFill>
                </a:endParaRPr>
              </a:p>
              <a:p>
                <a:pPr marL="342797" indent="-342797">
                  <a:buFontTx/>
                  <a:buChar char="•"/>
                </a:pPr>
                <a:r>
                  <a:rPr lang="en-US" sz="1800" b="1" i="1" dirty="0">
                    <a:solidFill>
                      <a:schemeClr val="accent1"/>
                    </a:solidFill>
                  </a:rPr>
                  <a:t>No unexpected dead tubes/channels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7802" y="1072413"/>
                <a:ext cx="8390209" cy="5665910"/>
              </a:xfrm>
              <a:prstGeom prst="rect">
                <a:avLst/>
              </a:prstGeom>
              <a:blipFill>
                <a:blip r:embed="rId3"/>
                <a:stretch>
                  <a:fillRect l="-581" t="-646" b="-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63535" y="2258403"/>
            <a:ext cx="5421661" cy="3049684"/>
          </a:xfrm>
        </p:spPr>
      </p:pic>
    </p:spTree>
    <p:extLst>
      <p:ext uri="{BB962C8B-B14F-4D97-AF65-F5344CB8AC3E}">
        <p14:creationId xmlns:p14="http://schemas.microsoft.com/office/powerpoint/2010/main" val="122788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Review of last update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BMG chambers have been installed</a:t>
            </a:r>
          </a:p>
          <a:p>
            <a:pPr lvl="1"/>
            <a:r>
              <a:rPr lang="en-US" dirty="0"/>
              <a:t>6 on each side of ATLAS (12 total)</a:t>
            </a:r>
          </a:p>
          <a:p>
            <a:pPr lvl="1"/>
            <a:r>
              <a:rPr lang="en-US" dirty="0"/>
              <a:t>All have integrated into detector control system (DCS)</a:t>
            </a:r>
          </a:p>
          <a:p>
            <a:pPr lvl="1"/>
            <a:r>
              <a:rPr lang="en-US" dirty="0"/>
              <a:t>LV / HV / Channel mappings confirmed</a:t>
            </a:r>
          </a:p>
          <a:p>
            <a:r>
              <a:rPr lang="en-US" dirty="0"/>
              <a:t>Lots of unexplained noise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852" y="5410200"/>
            <a:ext cx="2961019" cy="15581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813" y="4114800"/>
            <a:ext cx="7115057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11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852" y="5410200"/>
            <a:ext cx="2961019" cy="15581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Checking channel mappings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2067" y="1987060"/>
            <a:ext cx="9903419" cy="3866143"/>
          </a:xfrm>
        </p:spPr>
        <p:txBody>
          <a:bodyPr>
            <a:normAutofit/>
          </a:bodyPr>
          <a:lstStyle/>
          <a:p>
            <a:r>
              <a:rPr lang="en-US" dirty="0"/>
              <a:t>Must individually check each chamber that mezzanine and channel maps to where we expect it inside the chamber</a:t>
            </a:r>
            <a:br>
              <a:rPr lang="en-US" dirty="0"/>
            </a:br>
            <a:endParaRPr lang="en-US" dirty="0"/>
          </a:p>
          <a:p>
            <a:r>
              <a:rPr lang="en-US" dirty="0"/>
              <a:t>Select cosmic particles by looking for matching segments</a:t>
            </a:r>
          </a:p>
          <a:p>
            <a:pPr lvl="1"/>
            <a:r>
              <a:rPr lang="en-US" dirty="0"/>
              <a:t>Write program to look through millions of events and find cosmic ones</a:t>
            </a:r>
          </a:p>
          <a:p>
            <a:pPr lvl="1"/>
            <a:r>
              <a:rPr lang="en-US" dirty="0"/>
              <a:t>Everything looks good – cosmic muon tracks can be roughly found</a:t>
            </a:r>
            <a:br>
              <a:rPr lang="en-US" dirty="0"/>
            </a:br>
            <a:endParaRPr lang="en-US" dirty="0"/>
          </a:p>
          <a:p>
            <a:r>
              <a:rPr lang="en-US" dirty="0"/>
              <a:t>Must also check mapping for HV, LV, T/B sensors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41195" y="1688319"/>
            <a:ext cx="11122303" cy="3885188"/>
            <a:chOff x="531811" y="2249487"/>
            <a:chExt cx="11125200" cy="3886200"/>
          </a:xfrm>
          <a:effectLst>
            <a:outerShdw blurRad="50800" dist="50800" dir="5400000" algn="ctr" rotWithShape="0">
              <a:schemeClr val="bg1"/>
            </a:outerShdw>
          </a:effectLst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1811" y="2249487"/>
              <a:ext cx="11125200" cy="38862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5112129" y="3984774"/>
              <a:ext cx="1653309" cy="461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399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BMG2A12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31673" y="1656719"/>
            <a:ext cx="11131825" cy="3885188"/>
            <a:chOff x="531811" y="2249487"/>
            <a:chExt cx="11134725" cy="38862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1811" y="2249487"/>
              <a:ext cx="11134725" cy="38862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191348" y="3950243"/>
              <a:ext cx="1439398" cy="461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399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BMG2A14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26908" y="1667466"/>
            <a:ext cx="11093735" cy="3847098"/>
            <a:chOff x="546098" y="2268537"/>
            <a:chExt cx="11096625" cy="38481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6098" y="2268537"/>
              <a:ext cx="11096625" cy="38481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176735" y="3944634"/>
              <a:ext cx="1515837" cy="461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399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BMG6A14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6908" y="1662919"/>
            <a:ext cx="11131825" cy="3881867"/>
            <a:chOff x="531811" y="2215863"/>
            <a:chExt cx="11134725" cy="388287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1811" y="2215863"/>
              <a:ext cx="11134725" cy="3882878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199220" y="3911895"/>
              <a:ext cx="1429408" cy="461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399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BMG6C14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408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851" y="5410200"/>
            <a:ext cx="2961020" cy="155811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Chambers built at </a:t>
            </a:r>
            <a:r>
              <a:rPr lang="en-US" i="1" dirty="0"/>
              <a:t>Max Planck </a:t>
            </a:r>
            <a:r>
              <a:rPr lang="en-US" i="1" dirty="0" err="1"/>
              <a:t>Institut</a:t>
            </a:r>
            <a:r>
              <a:rPr lang="en-US" i="1" dirty="0"/>
              <a:t> </a:t>
            </a:r>
            <a:r>
              <a:rPr lang="en-US" i="1" dirty="0" err="1"/>
              <a:t>für</a:t>
            </a:r>
            <a:r>
              <a:rPr lang="en-US" i="1" dirty="0"/>
              <a:t> </a:t>
            </a:r>
            <a:r>
              <a:rPr lang="en-US" i="1" dirty="0" err="1"/>
              <a:t>Physik</a:t>
            </a:r>
            <a:r>
              <a:rPr lang="en-US" i="1" dirty="0"/>
              <a:t> </a:t>
            </a:r>
            <a:r>
              <a:rPr lang="en-US" dirty="0"/>
              <a:t>(MPI) in Munich</a:t>
            </a:r>
          </a:p>
          <a:p>
            <a:r>
              <a:rPr lang="en-US" dirty="0"/>
              <a:t>High noise seen in above-ground tests, extraordinary noise seen after installation (some tubes of order 1 MHz)</a:t>
            </a:r>
          </a:p>
          <a:p>
            <a:pPr lvl="1"/>
            <a:r>
              <a:rPr lang="en-US" dirty="0"/>
              <a:t>Usually require that any tube over 5 kHz must be investigated</a:t>
            </a:r>
          </a:p>
          <a:p>
            <a:r>
              <a:rPr lang="en-US" dirty="0"/>
              <a:t>Interesting signatures of the BMG noise:</a:t>
            </a:r>
          </a:p>
          <a:p>
            <a:pPr lvl="1"/>
            <a:r>
              <a:rPr lang="en-US" dirty="0"/>
              <a:t>Specific pattern unaffected by our tests</a:t>
            </a:r>
          </a:p>
          <a:p>
            <a:pPr lvl="1"/>
            <a:r>
              <a:rPr lang="en-US" dirty="0"/>
              <a:t>Not as bad in BME (also use </a:t>
            </a:r>
            <a:r>
              <a:rPr lang="en-US" dirty="0" err="1"/>
              <a:t>sMDT</a:t>
            </a:r>
            <a:r>
              <a:rPr lang="en-US" dirty="0"/>
              <a:t>, but old-type TDC)</a:t>
            </a:r>
          </a:p>
          <a:p>
            <a:pPr lvl="1"/>
            <a:r>
              <a:rPr lang="en-US" dirty="0"/>
              <a:t>Only significantly decreased by changes to LV power supply</a:t>
            </a:r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Elaboration on BMG Noise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09185" y="0"/>
            <a:ext cx="11370456" cy="6858000"/>
            <a:chOff x="516089" y="64478"/>
            <a:chExt cx="11156647" cy="6729043"/>
          </a:xfrm>
        </p:grpSpPr>
        <p:grpSp>
          <p:nvGrpSpPr>
            <p:cNvPr id="6" name="Group 5"/>
            <p:cNvGrpSpPr/>
            <p:nvPr/>
          </p:nvGrpSpPr>
          <p:grpSpPr>
            <a:xfrm>
              <a:off x="516089" y="64478"/>
              <a:ext cx="11156647" cy="6729043"/>
              <a:chOff x="516089" y="64478"/>
              <a:chExt cx="11156647" cy="6729043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6089" y="64478"/>
                <a:ext cx="11156647" cy="6729043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8609012" y="796896"/>
                <a:ext cx="190500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>
                    <a:solidFill>
                      <a:schemeClr val="accent5">
                        <a:lumMod val="50000"/>
                      </a:schemeClr>
                    </a:solidFill>
                  </a:rPr>
                  <a:t>BMG-6C-14</a:t>
                </a:r>
              </a:p>
              <a:p>
                <a:pPr algn="ctr"/>
                <a:r>
                  <a:rPr lang="en-US" sz="2800" i="1" dirty="0">
                    <a:solidFill>
                      <a:schemeClr val="accent5">
                        <a:lumMod val="50000"/>
                      </a:schemeClr>
                    </a:solidFill>
                  </a:rPr>
                  <a:t>In Munich</a:t>
                </a: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8113712" y="5486321"/>
              <a:ext cx="2895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i="1" dirty="0">
                  <a:solidFill>
                    <a:schemeClr val="bg1"/>
                  </a:solidFill>
                </a:rPr>
                <a:t>Plots by Oliver Kortner, MPI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" y="381000"/>
            <a:ext cx="12582672" cy="6176501"/>
            <a:chOff x="8764" y="381001"/>
            <a:chExt cx="12366766" cy="607051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64" y="381001"/>
              <a:ext cx="12019160" cy="60198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193930" y="6051409"/>
              <a:ext cx="518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i="1" dirty="0">
                  <a:solidFill>
                    <a:schemeClr val="bg1"/>
                  </a:solidFill>
                </a:rPr>
                <a:t>Plots by Karri </a:t>
              </a:r>
              <a:r>
                <a:rPr lang="en-US" sz="2000" i="1" dirty="0" err="1">
                  <a:solidFill>
                    <a:schemeClr val="bg1"/>
                  </a:solidFill>
                </a:rPr>
                <a:t>DiPetrillo</a:t>
              </a:r>
              <a:r>
                <a:rPr lang="en-US" sz="2000" i="1" dirty="0">
                  <a:solidFill>
                    <a:schemeClr val="bg1"/>
                  </a:solidFill>
                </a:rPr>
                <a:t>, Harvard University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481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Noise tests completed at CERN: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9904729" cy="446532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Tightening grounding pins</a:t>
            </a:r>
          </a:p>
          <a:p>
            <a:pPr lvl="1"/>
            <a:r>
              <a:rPr lang="en-US" dirty="0"/>
              <a:t>Multiple loose, some missing</a:t>
            </a:r>
          </a:p>
          <a:p>
            <a:pPr lvl="1"/>
            <a:r>
              <a:rPr lang="en-US" dirty="0"/>
              <a:t>Some cannot be repaired</a:t>
            </a:r>
            <a:br>
              <a:rPr lang="en-US" dirty="0"/>
            </a:br>
            <a:endParaRPr lang="en-US" dirty="0"/>
          </a:p>
          <a:p>
            <a:r>
              <a:rPr lang="en-US" dirty="0"/>
              <a:t>Unplug nearby alignment </a:t>
            </a:r>
            <a:br>
              <a:rPr lang="en-US" dirty="0"/>
            </a:br>
            <a:r>
              <a:rPr lang="en-US" dirty="0"/>
              <a:t>sensors and devices</a:t>
            </a:r>
            <a:br>
              <a:rPr lang="en-US" dirty="0"/>
            </a:br>
            <a:endParaRPr lang="en-US" dirty="0"/>
          </a:p>
          <a:p>
            <a:r>
              <a:rPr lang="en-US" dirty="0"/>
              <a:t>Chambers rotated to access HV side</a:t>
            </a:r>
          </a:p>
          <a:p>
            <a:pPr lvl="1"/>
            <a:r>
              <a:rPr lang="en-US" dirty="0"/>
              <a:t>Multiple runs with jumpers / hedgehog cards removed: no change in noise pattern, no decrease in noise</a:t>
            </a:r>
          </a:p>
          <a:p>
            <a:pPr lvl="1"/>
            <a:r>
              <a:rPr lang="en-US" dirty="0"/>
              <a:t>Actually, after this intervention, noise got slightly worse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81" b="6934"/>
          <a:stretch/>
        </p:blipFill>
        <p:spPr>
          <a:xfrm rot="10800000">
            <a:off x="5783632" y="1447800"/>
            <a:ext cx="5339980" cy="29204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852" y="5410200"/>
            <a:ext cx="2961019" cy="155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1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Noise tests completed at CERN (cont.):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9752329" cy="4465320"/>
          </a:xfrm>
        </p:spPr>
        <p:txBody>
          <a:bodyPr/>
          <a:lstStyle/>
          <a:p>
            <a:r>
              <a:rPr lang="en-US" dirty="0"/>
              <a:t>Replacing / exchanging mezzanine cards</a:t>
            </a:r>
          </a:p>
          <a:p>
            <a:r>
              <a:rPr lang="en-US" dirty="0"/>
              <a:t>Experimentations with grounding</a:t>
            </a:r>
          </a:p>
          <a:p>
            <a:pPr lvl="1"/>
            <a:r>
              <a:rPr lang="en-US" dirty="0"/>
              <a:t>Removing / replacing safety ground with BME chamber ground</a:t>
            </a:r>
          </a:p>
          <a:p>
            <a:pPr lvl="1"/>
            <a:r>
              <a:rPr lang="en-US" dirty="0"/>
              <a:t>Isolating all cabled ground connections on the chamber</a:t>
            </a:r>
          </a:p>
          <a:p>
            <a:pPr lvl="1"/>
            <a:r>
              <a:rPr lang="en-US" dirty="0"/>
              <a:t>Continuity checks with DVM</a:t>
            </a:r>
          </a:p>
          <a:p>
            <a:r>
              <a:rPr lang="en-US" dirty="0"/>
              <a:t>HPTDC mezzanine card shielding</a:t>
            </a:r>
          </a:p>
          <a:p>
            <a:pPr lvl="1"/>
            <a:r>
              <a:rPr lang="en-US" dirty="0"/>
              <a:t>Removing</a:t>
            </a:r>
          </a:p>
          <a:p>
            <a:pPr lvl="1"/>
            <a:r>
              <a:rPr lang="en-US" dirty="0"/>
              <a:t>Adding more</a:t>
            </a:r>
          </a:p>
          <a:p>
            <a:r>
              <a:rPr lang="en-US" dirty="0"/>
              <a:t>… Nothing has helped!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16" t="1112" r="20618" b="1"/>
          <a:stretch/>
        </p:blipFill>
        <p:spPr>
          <a:xfrm>
            <a:off x="6627812" y="3639652"/>
            <a:ext cx="3581401" cy="31245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852" y="5410200"/>
            <a:ext cx="2961019" cy="155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18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Tech 16x9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2787990.potx" id="{BDB9CD5E-36EC-45F3-B87D-6D062B8A3823}" vid="{51682E2F-7C85-4D6F-AD40-072EFC83910D}"/>
    </a:ext>
  </a:extLst>
</a:theme>
</file>

<file path=ppt/theme/theme2.xml><?xml version="1.0" encoding="utf-8"?>
<a:theme xmlns:a="http://schemas.openxmlformats.org/drawingml/2006/main" name="Office Them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0C67BEE-D13F-4BD2-98A5-34D8A0977F68}">
  <ds:schemaRefs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openxmlformats.org/package/2006/metadata/core-properties"/>
    <ds:schemaRef ds:uri="4873beb7-5857-4685-be1f-d57550cc96cc"/>
  </ds:schemaRefs>
</ds:datastoreItem>
</file>

<file path=customXml/itemProps2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Triple circuit lines presentation (widescreen)</Template>
  <TotalTime>324</TotalTime>
  <Words>503</Words>
  <Application>Microsoft Office PowerPoint</Application>
  <PresentationFormat>Custom</PresentationFormat>
  <Paragraphs>104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Algerian</vt:lpstr>
      <vt:lpstr>Arial</vt:lpstr>
      <vt:lpstr>Calibri</vt:lpstr>
      <vt:lpstr>Cambria Math</vt:lpstr>
      <vt:lpstr>Tech 16x9</vt:lpstr>
      <vt:lpstr>Installation and Commissioning of BMG Chambers in the ATLAS Detector at CERN</vt:lpstr>
      <vt:lpstr>ATLAS Muon Detection</vt:lpstr>
      <vt:lpstr>Principles of detection</vt:lpstr>
      <vt:lpstr>Commissioning new muon detectors</vt:lpstr>
      <vt:lpstr>Review of last update</vt:lpstr>
      <vt:lpstr>Checking channel mappings</vt:lpstr>
      <vt:lpstr>Elaboration on BMG Noise</vt:lpstr>
      <vt:lpstr>Noise tests completed at CERN:</vt:lpstr>
      <vt:lpstr>Noise tests completed at CERN (cont.):</vt:lpstr>
      <vt:lpstr>Possible causes for noise</vt:lpstr>
      <vt:lpstr>Tests will continue …</vt:lpstr>
      <vt:lpstr>Other work being done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Installation and Commissioning of BMG Chambers in the ATLAS Detector at CERN</dc:title>
  <dc:creator>Ezra Lesser</dc:creator>
  <cp:lastModifiedBy>Ezra Lesser</cp:lastModifiedBy>
  <cp:revision>37</cp:revision>
  <dcterms:created xsi:type="dcterms:W3CDTF">2017-04-12T10:50:10Z</dcterms:created>
  <dcterms:modified xsi:type="dcterms:W3CDTF">2017-04-18T12:40:18Z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