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13" r:id="rId1"/>
    <p:sldMasterId id="2147484628" r:id="rId2"/>
  </p:sldMasterIdLst>
  <p:notesMasterIdLst>
    <p:notesMasterId r:id="rId5"/>
  </p:notesMasterIdLst>
  <p:sldIdLst>
    <p:sldId id="413" r:id="rId3"/>
    <p:sldId id="414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3AD55F9-0059-4D5E-B097-DC5549527552}">
          <p14:sldIdLst/>
        </p14:section>
        <p14:section name="Untitled Section" id="{343AFE75-931B-42DB-B7DB-F01C1A23CF0D}">
          <p14:sldIdLst>
            <p14:sldId id="413"/>
            <p14:sldId id="41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0CF8"/>
    <a:srgbClr val="006600"/>
    <a:srgbClr val="969696"/>
    <a:srgbClr val="4C97B2"/>
    <a:srgbClr val="4585B9"/>
    <a:srgbClr val="2E70D0"/>
    <a:srgbClr val="C59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99" autoAdjust="0"/>
    <p:restoredTop sz="80846" autoAdjust="0"/>
  </p:normalViewPr>
  <p:slideViewPr>
    <p:cSldViewPr>
      <p:cViewPr varScale="1">
        <p:scale>
          <a:sx n="117" d="100"/>
          <a:sy n="117" d="100"/>
        </p:scale>
        <p:origin x="1493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7D241A8-7866-4993-A771-B33BEDCF82EB}" type="datetimeFigureOut">
              <a:rPr lang="en-US"/>
              <a:pPr>
                <a:defRPr/>
              </a:pPr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F27483B-AAE3-4ACB-BB3D-23602E58AD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74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7485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8526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3022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795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9256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48934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rm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rm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  <p:extLst>
      <p:ext uri="{BB962C8B-B14F-4D97-AF65-F5344CB8AC3E}">
        <p14:creationId xmlns:p14="http://schemas.microsoft.com/office/powerpoint/2010/main" val="323072835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>
                    <a:tint val="75000"/>
                  </a:srgbClr>
                </a:solidFill>
              </a:rPr>
              <a:t>Brainstorming session on Data Center Architectures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629185" y="6356350"/>
            <a:ext cx="2133600" cy="365125"/>
          </a:xfrm>
        </p:spPr>
        <p:txBody>
          <a:bodyPr/>
          <a:lstStyle/>
          <a:p>
            <a:fld id="{997F593E-4D65-AC44-A603-FB3151009EC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575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>
            <a:normAutofit/>
          </a:bodyPr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>
            <a:normAutofit/>
          </a:bodyPr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>
                    <a:tint val="75000"/>
                  </a:srgbClr>
                </a:solidFill>
              </a:rPr>
              <a:t>Brainstorming session on Data Center Architectures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66703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>
                    <a:tint val="75000"/>
                  </a:srgbClr>
                </a:solidFill>
              </a:rPr>
              <a:t>Brainstorming session on Data Center Architectures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57364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>
                    <a:tint val="75000"/>
                  </a:srgbClr>
                </a:solidFill>
              </a:rPr>
              <a:t>Brainstorming session on Data Center Architectures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7F593E-4D65-AC44-A603-FB3151009EC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5694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739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120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534003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0753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9250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00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59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480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39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4" r:id="rId1"/>
    <p:sldLayoutId id="2147484615" r:id="rId2"/>
    <p:sldLayoutId id="2147484616" r:id="rId3"/>
    <p:sldLayoutId id="2147484617" r:id="rId4"/>
    <p:sldLayoutId id="2147484618" r:id="rId5"/>
    <p:sldLayoutId id="2147484619" r:id="rId6"/>
    <p:sldLayoutId id="2147484620" r:id="rId7"/>
    <p:sldLayoutId id="2147484621" r:id="rId8"/>
    <p:sldLayoutId id="2147484622" r:id="rId9"/>
    <p:sldLayoutId id="2147484623" r:id="rId10"/>
    <p:sldLayoutId id="2147484624" r:id="rId11"/>
    <p:sldLayoutId id="2147484625" r:id="rId12"/>
    <p:sldLayoutId id="2147484626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r>
              <a:rPr lang="en-GB" smtClean="0">
                <a:solidFill>
                  <a:srgbClr val="FFFFFF">
                    <a:tint val="75000"/>
                  </a:srgbClr>
                </a:solidFill>
              </a:rPr>
              <a:t>Brainstorming session on Data Center Architectures</a:t>
            </a:r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</a:lstStyle>
          <a:p>
            <a:fld id="{997F593E-4D65-AC44-A603-FB3151009ECD}" type="slidenum">
              <a:rPr lang="en-US" smtClean="0">
                <a:solidFill>
                  <a:srgbClr val="FFFFFF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FFFFFF">
                  <a:tint val="75000"/>
                </a:srgbClr>
              </a:solidFill>
            </a:endParaRPr>
          </a:p>
        </p:txBody>
      </p:sp>
      <p:pic>
        <p:nvPicPr>
          <p:cNvPr id="4" name="Picture 3" descr="Cern_Logo.png"/>
          <p:cNvPicPr>
            <a:picLocks noChangeAspect="1"/>
          </p:cNvPicPr>
          <p:nvPr/>
        </p:nvPicPr>
        <p:blipFill>
          <a:blip r:embed="rId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4" y="6130515"/>
            <a:ext cx="745634" cy="745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3182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29" r:id="rId1"/>
    <p:sldLayoutId id="2147484630" r:id="rId2"/>
    <p:sldLayoutId id="2147484631" r:id="rId3"/>
    <p:sldLayoutId id="2147484632" r:id="rId4"/>
    <p:sldLayoutId id="2147484633" r:id="rId5"/>
    <p:sldLayoutId id="2147484634" r:id="rId6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0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1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Scale up x60 of CPU and x10 storage by 2026</a:t>
            </a:r>
          </a:p>
          <a:p>
            <a:pPr lvl="2"/>
            <a:r>
              <a:rPr lang="en-GB" dirty="0"/>
              <a:t>A</a:t>
            </a:r>
            <a:r>
              <a:rPr lang="en-GB" dirty="0" smtClean="0"/>
              <a:t>ssume ~x5 scaling from technology (Moore)</a:t>
            </a:r>
          </a:p>
          <a:p>
            <a:pPr lvl="2"/>
            <a:r>
              <a:rPr lang="en-GB" dirty="0" smtClean="0"/>
              <a:t>Remaining x10 from innovation and optimization</a:t>
            </a:r>
          </a:p>
          <a:p>
            <a:r>
              <a:rPr lang="en-GB" dirty="0" smtClean="0"/>
              <a:t>Possible new data centre</a:t>
            </a:r>
          </a:p>
          <a:p>
            <a:pPr lvl="2"/>
            <a:r>
              <a:rPr lang="en-GB" dirty="0" smtClean="0"/>
              <a:t>PUE &lt;1.1</a:t>
            </a:r>
          </a:p>
          <a:p>
            <a:pPr lvl="2"/>
            <a:r>
              <a:rPr lang="en-GB" dirty="0" smtClean="0"/>
              <a:t>15-20kW density</a:t>
            </a:r>
          </a:p>
          <a:p>
            <a:pPr lvl="2"/>
            <a:r>
              <a:rPr lang="en-GB" dirty="0" smtClean="0"/>
              <a:t>4MW equipment load with staged growth to 12MW</a:t>
            </a:r>
          </a:p>
          <a:p>
            <a:pPr lvl="2"/>
            <a:r>
              <a:rPr lang="en-GB" dirty="0" smtClean="0"/>
              <a:t>Shared facility for LHC experiments and IT</a:t>
            </a:r>
          </a:p>
          <a:p>
            <a:pPr lvl="2"/>
            <a:r>
              <a:rPr lang="en-GB" dirty="0" smtClean="0"/>
              <a:t>Very </a:t>
            </a:r>
            <a:r>
              <a:rPr lang="en-GB" dirty="0"/>
              <a:t>high bandwidth to experiment pits required</a:t>
            </a:r>
          </a:p>
          <a:p>
            <a:pPr marL="1307592" lvl="4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09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Logistics, racking, repairs</a:t>
            </a:r>
          </a:p>
          <a:p>
            <a:pPr lvl="2"/>
            <a:r>
              <a:rPr lang="en-GB" dirty="0" smtClean="0"/>
              <a:t>Warehouse automation</a:t>
            </a:r>
          </a:p>
          <a:p>
            <a:r>
              <a:rPr lang="en-GB" dirty="0" smtClean="0"/>
              <a:t>Assets tracking &amp; management</a:t>
            </a:r>
          </a:p>
          <a:p>
            <a:pPr lvl="2"/>
            <a:r>
              <a:rPr lang="en-GB" dirty="0" err="1" smtClean="0"/>
              <a:t>IoT</a:t>
            </a:r>
            <a:r>
              <a:rPr lang="en-GB" dirty="0" smtClean="0"/>
              <a:t> </a:t>
            </a:r>
            <a:r>
              <a:rPr lang="en-GB" dirty="0"/>
              <a:t>for FRU </a:t>
            </a:r>
            <a:r>
              <a:rPr lang="en-GB" dirty="0" smtClean="0"/>
              <a:t>tracking</a:t>
            </a:r>
          </a:p>
          <a:p>
            <a:pPr lvl="2"/>
            <a:r>
              <a:rPr lang="en-GB" dirty="0" smtClean="0"/>
              <a:t>Spare parts &amp; stock mgmt.</a:t>
            </a:r>
          </a:p>
          <a:p>
            <a:r>
              <a:rPr lang="en-GB" dirty="0" smtClean="0"/>
              <a:t>Inhomogeneous density</a:t>
            </a:r>
          </a:p>
          <a:p>
            <a:r>
              <a:rPr lang="en-GB" dirty="0" smtClean="0"/>
              <a:t>Disaggregation</a:t>
            </a:r>
          </a:p>
          <a:p>
            <a:pPr lvl="2"/>
            <a:r>
              <a:rPr lang="en-GB" dirty="0" smtClean="0"/>
              <a:t>Component granularity</a:t>
            </a:r>
          </a:p>
          <a:p>
            <a:pPr lvl="2"/>
            <a:r>
              <a:rPr lang="en-GB" dirty="0" smtClean="0"/>
              <a:t>Lifecycle mgmt. &amp; service level per device</a:t>
            </a:r>
          </a:p>
          <a:p>
            <a:pPr lvl="2"/>
            <a:r>
              <a:rPr lang="en-GB" dirty="0" smtClean="0"/>
              <a:t>Fault management</a:t>
            </a:r>
          </a:p>
          <a:p>
            <a:pPr lvl="2"/>
            <a:r>
              <a:rPr lang="en-GB" dirty="0" smtClean="0"/>
              <a:t>Future proof interconnect</a:t>
            </a:r>
          </a:p>
          <a:p>
            <a:r>
              <a:rPr lang="en-GB" dirty="0"/>
              <a:t>Rolling upgrades sleds/bricks/blade/drawer</a:t>
            </a:r>
          </a:p>
          <a:p>
            <a:pPr lvl="2"/>
            <a:r>
              <a:rPr lang="en-GB" dirty="0"/>
              <a:t>Cable free </a:t>
            </a:r>
            <a:r>
              <a:rPr lang="en-GB" i="1" dirty="0"/>
              <a:t>electrical</a:t>
            </a:r>
            <a:r>
              <a:rPr lang="en-GB" dirty="0"/>
              <a:t> and </a:t>
            </a:r>
            <a:r>
              <a:rPr lang="en-GB" i="1" dirty="0"/>
              <a:t>interconnect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/>
              <a:t> Rack unit: proprietary or loosely coupled</a:t>
            </a:r>
          </a:p>
          <a:p>
            <a:pPr lvl="2"/>
            <a:r>
              <a:rPr lang="en-GB" dirty="0"/>
              <a:t>Sourcing </a:t>
            </a:r>
            <a:r>
              <a:rPr lang="en-GB" dirty="0" smtClean="0"/>
              <a:t>upgrades</a:t>
            </a:r>
          </a:p>
          <a:p>
            <a:r>
              <a:rPr lang="en-GB" dirty="0" smtClean="0"/>
              <a:t>SDI &amp; </a:t>
            </a:r>
            <a:r>
              <a:rPr lang="en-GB" dirty="0"/>
              <a:t>Integration with </a:t>
            </a:r>
            <a:r>
              <a:rPr lang="en-GB" dirty="0" smtClean="0"/>
              <a:t>tool-chain</a:t>
            </a:r>
          </a:p>
          <a:p>
            <a:pPr lvl="2"/>
            <a:r>
              <a:rPr lang="en-GB" dirty="0" smtClean="0"/>
              <a:t>Provisioning, configuration, monitoring</a:t>
            </a:r>
          </a:p>
          <a:p>
            <a:r>
              <a:rPr lang="en-GB" dirty="0" smtClean="0"/>
              <a:t>Any convergence  among disperse initiatives RSD, OCP, Open19,..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March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Brainstorming session on Data Center Architectures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822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nline-new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10914</TotalTime>
  <Words>158</Words>
  <Application>Microsoft Office PowerPoint</Application>
  <PresentationFormat>On-screen Show (4:3)</PresentationFormat>
  <Paragraphs>37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Optima</vt:lpstr>
      <vt:lpstr>CERNCorporate4-3</vt:lpstr>
      <vt:lpstr>online-new</vt:lpstr>
      <vt:lpstr>Background challenge</vt:lpstr>
      <vt:lpstr>Some topics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rosy</dc:creator>
  <cp:lastModifiedBy>Olof Barring</cp:lastModifiedBy>
  <cp:revision>755</cp:revision>
  <dcterms:created xsi:type="dcterms:W3CDTF">2006-05-15T08:51:15Z</dcterms:created>
  <dcterms:modified xsi:type="dcterms:W3CDTF">2017-03-01T07:52:45Z</dcterms:modified>
</cp:coreProperties>
</file>