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9"/>
  </p:notesMasterIdLst>
  <p:sldIdLst>
    <p:sldId id="277" r:id="rId2"/>
    <p:sldId id="278" r:id="rId3"/>
    <p:sldId id="280" r:id="rId4"/>
    <p:sldId id="330" r:id="rId5"/>
    <p:sldId id="303" r:id="rId6"/>
    <p:sldId id="323" r:id="rId7"/>
    <p:sldId id="315" r:id="rId8"/>
    <p:sldId id="331" r:id="rId9"/>
    <p:sldId id="311" r:id="rId10"/>
    <p:sldId id="332" r:id="rId11"/>
    <p:sldId id="333" r:id="rId12"/>
    <p:sldId id="334" r:id="rId13"/>
    <p:sldId id="335" r:id="rId14"/>
    <p:sldId id="336" r:id="rId15"/>
    <p:sldId id="309" r:id="rId16"/>
    <p:sldId id="327" r:id="rId17"/>
    <p:sldId id="33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F58E480-8F2F-8C45-BF79-0333048251C4}">
          <p14:sldIdLst>
            <p14:sldId id="277"/>
            <p14:sldId id="278"/>
            <p14:sldId id="280"/>
            <p14:sldId id="330"/>
            <p14:sldId id="303"/>
            <p14:sldId id="323"/>
            <p14:sldId id="315"/>
            <p14:sldId id="331"/>
            <p14:sldId id="311"/>
            <p14:sldId id="332"/>
            <p14:sldId id="333"/>
            <p14:sldId id="334"/>
            <p14:sldId id="335"/>
            <p14:sldId id="336"/>
            <p14:sldId id="309"/>
            <p14:sldId id="327"/>
            <p14:sldId id="337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 D-W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289" autoAdjust="0"/>
  </p:normalViewPr>
  <p:slideViewPr>
    <p:cSldViewPr snapToGrid="0" snapToObjects="1">
      <p:cViewPr varScale="1">
        <p:scale>
          <a:sx n="95" d="100"/>
          <a:sy n="95" d="100"/>
        </p:scale>
        <p:origin x="-20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commentAuthors" Target="commentAuthors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D3BFC-D004-5947-A93F-1ADE5A95639A}" type="datetimeFigureOut">
              <a:rPr lang="en-US" smtClean="0"/>
              <a:t>01/03/17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416E0E-B1B5-A14D-AE29-4CA15332B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257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Relationship Id="rId3" Type="http://schemas.openxmlformats.org/officeDocument/2006/relationships/hyperlink" Target="http://jupyter.org/" TargetMode="Externa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416E0E-B1B5-A14D-AE29-4CA15332B42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011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Analyse</a:t>
            </a:r>
            <a:r>
              <a:rPr lang="en-US" dirty="0" smtClean="0"/>
              <a:t> data </a:t>
            </a:r>
            <a:r>
              <a:rPr lang="en-US" b="1" dirty="0" smtClean="0"/>
              <a:t>without the need to install any software</a:t>
            </a:r>
            <a:r>
              <a:rPr lang="en-US" dirty="0" smtClean="0"/>
              <a:t> using </a:t>
            </a:r>
            <a:r>
              <a:rPr lang="en-US" dirty="0" smtClean="0">
                <a:hlinkClick r:id="rId3"/>
              </a:rPr>
              <a:t>Jupyter </a:t>
            </a:r>
            <a:r>
              <a:rPr lang="en-US" b="1" dirty="0" smtClean="0">
                <a:hlinkClick r:id="rId3"/>
              </a:rPr>
              <a:t>notebook interface</a:t>
            </a:r>
            <a:r>
              <a:rPr lang="en-US" dirty="0" smtClean="0"/>
              <a:t> Access </a:t>
            </a:r>
            <a:r>
              <a:rPr lang="en-US" b="1" dirty="0" smtClean="0"/>
              <a:t>experiments' and user data</a:t>
            </a:r>
            <a:r>
              <a:rPr lang="en-US" dirty="0" smtClean="0"/>
              <a:t> in the CERN cloud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416E0E-B1B5-A14D-AE29-4CA15332B42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445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Short overview of what is the current status of DB services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416E0E-B1B5-A14D-AE29-4CA15332B42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308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Short overview of what is the current status of DB services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416E0E-B1B5-A14D-AE29-4CA15332B42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308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LHCb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Monitoring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Sensors data from LHC</a:t>
            </a:r>
          </a:p>
          <a:p>
            <a:endParaRPr lang="en-US" dirty="0" smtClean="0"/>
          </a:p>
          <a:p>
            <a:r>
              <a:rPr lang="en-US" dirty="0" smtClean="0"/>
              <a:t>And this will lead us to</a:t>
            </a:r>
            <a:r>
              <a:rPr lang="en-US" baseline="0" dirty="0" smtClean="0"/>
              <a:t> a long term challenge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416E0E-B1B5-A14D-AE29-4CA15332B42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983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Different</a:t>
            </a:r>
            <a:r>
              <a:rPr lang="en-US" baseline="0" dirty="0" smtClean="0"/>
              <a:t> data sources Stores acquisition device/property data 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Mainly NUMERIC </a:t>
            </a:r>
            <a:r>
              <a:rPr lang="en-US" baseline="0" dirty="0" err="1" smtClean="0"/>
              <a:t>timeseries</a:t>
            </a:r>
            <a:r>
              <a:rPr lang="en-US" baseline="0" dirty="0" smtClean="0"/>
              <a:t>, not text logs…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Temp store</a:t>
            </a:r>
            <a:r>
              <a:rPr lang="en-US" baseline="0" dirty="0" smtClean="0"/>
              <a:t> – to prevent data loss in case storage layer is not </a:t>
            </a:r>
            <a:r>
              <a:rPr lang="en-US" baseline="0" dirty="0" err="1" smtClean="0"/>
              <a:t>avaialable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416E0E-B1B5-A14D-AE29-4CA15332B42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8622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Used to find files containing certain</a:t>
            </a:r>
            <a:r>
              <a:rPr lang="en-US" baseline="0" dirty="0" smtClean="0"/>
              <a:t> events in CASTOR and grid</a:t>
            </a:r>
          </a:p>
          <a:p>
            <a:r>
              <a:rPr lang="en-US" baseline="0" dirty="0" smtClean="0"/>
              <a:t>What could be a possible solution?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416E0E-B1B5-A14D-AE29-4CA15332B42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7093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Oracle is using</a:t>
            </a:r>
            <a:r>
              <a:rPr lang="en-US" baseline="0" dirty="0" smtClean="0"/>
              <a:t> flash for in-memory databases for their engineered systems. We can imagine running in-memory.</a:t>
            </a:r>
          </a:p>
          <a:p>
            <a:r>
              <a:rPr lang="en-US" baseline="0" dirty="0" smtClean="0"/>
              <a:t>OS database using NV memory as storage.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416E0E-B1B5-A14D-AE29-4CA15332B42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4191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Oracle is using</a:t>
            </a:r>
            <a:r>
              <a:rPr lang="en-US" baseline="0" dirty="0" smtClean="0"/>
              <a:t> flash for in-memory databases for their engineered systems. We can imagine running in-memory.</a:t>
            </a:r>
          </a:p>
          <a:p>
            <a:r>
              <a:rPr lang="en-US" baseline="0" dirty="0" smtClean="0"/>
              <a:t>OS database using NV memory as storage.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416E0E-B1B5-A14D-AE29-4CA15332B42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4191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Cos</a:t>
            </a:r>
            <a:r>
              <a:rPr lang="en-US" baseline="0" dirty="0" smtClean="0"/>
              <a:t>t: hardware, </a:t>
            </a:r>
            <a:r>
              <a:rPr lang="en-US" baseline="0" dirty="0" err="1" smtClean="0"/>
              <a:t>licences</a:t>
            </a:r>
            <a:r>
              <a:rPr lang="en-US" baseline="0" dirty="0" smtClean="0"/>
              <a:t>, manpower – needed for cloud migration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need for on-premise support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416E0E-B1B5-A14D-AE29-4CA15332B42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2470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</a:t>
            </a:r>
            <a:r>
              <a:rPr lang="en-US" baseline="0" dirty="0" smtClean="0"/>
              <a:t> are having a look at other options.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416E0E-B1B5-A14D-AE29-4CA15332B42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520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20/04/2016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DB Services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20/04/2016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20/04/2016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08/12/2016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Future Database Challenges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08/12/2016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Future Database Challenges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01/03/17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01/03/17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08/12/2016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Future Database Challenges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6144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Computing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GPU</a:t>
            </a:r>
          </a:p>
          <a:p>
            <a:pPr lvl="1"/>
            <a:r>
              <a:rPr lang="en-US" dirty="0" smtClean="0"/>
              <a:t>Training of deep learning models</a:t>
            </a:r>
          </a:p>
          <a:p>
            <a:pPr lvl="2"/>
            <a:r>
              <a:rPr lang="en-US" dirty="0" smtClean="0"/>
              <a:t>Neural network</a:t>
            </a:r>
          </a:p>
          <a:p>
            <a:pPr lvl="2"/>
            <a:r>
              <a:rPr lang="en-US" dirty="0" smtClean="0"/>
              <a:t>Significant speed-up comparing to CPUs</a:t>
            </a:r>
          </a:p>
          <a:p>
            <a:pPr lvl="1"/>
            <a:r>
              <a:rPr lang="en-US" dirty="0" smtClean="0"/>
              <a:t> Challenges</a:t>
            </a:r>
          </a:p>
          <a:p>
            <a:pPr lvl="2"/>
            <a:r>
              <a:rPr lang="en-US" dirty="0" smtClean="0"/>
              <a:t>Algorithms complexity &amp; low level programming</a:t>
            </a:r>
          </a:p>
          <a:p>
            <a:pPr lvl="2"/>
            <a:r>
              <a:rPr lang="en-US" dirty="0" smtClean="0"/>
              <a:t>Data parallelization</a:t>
            </a:r>
          </a:p>
          <a:p>
            <a:pPr lvl="2"/>
            <a:r>
              <a:rPr lang="en-US" dirty="0" smtClean="0"/>
              <a:t>Heterogeneous systems 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01/03/2017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Database 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061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 algn="ctr">
              <a:buNone/>
            </a:pPr>
            <a:endParaRPr lang="en-US" dirty="0" smtClean="0"/>
          </a:p>
          <a:p>
            <a:pPr marL="36576" indent="0" algn="ctr">
              <a:buNone/>
            </a:pPr>
            <a:endParaRPr lang="en-US" dirty="0"/>
          </a:p>
          <a:p>
            <a:pPr marL="36576" indent="0" algn="ctr">
              <a:buNone/>
            </a:pPr>
            <a:r>
              <a:rPr lang="en-US" sz="4600" dirty="0" smtClean="0"/>
              <a:t>High availability</a:t>
            </a:r>
            <a:endParaRPr lang="en-US" sz="4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01/03/2017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Database 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773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availability for Big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architecture of </a:t>
            </a:r>
            <a:r>
              <a:rPr lang="en-US" dirty="0" err="1" smtClean="0"/>
              <a:t>Hadoop</a:t>
            </a:r>
            <a:r>
              <a:rPr lang="en-US" dirty="0" smtClean="0"/>
              <a:t> Service</a:t>
            </a:r>
          </a:p>
          <a:p>
            <a:pPr lvl="1"/>
            <a:r>
              <a:rPr lang="en-US" dirty="0" smtClean="0"/>
              <a:t>At works now</a:t>
            </a:r>
          </a:p>
          <a:p>
            <a:r>
              <a:rPr lang="en-US" dirty="0" smtClean="0"/>
              <a:t>Ensuring disaster recovery</a:t>
            </a:r>
          </a:p>
          <a:p>
            <a:r>
              <a:rPr lang="en-US" dirty="0" smtClean="0"/>
              <a:t>Increasing backup capabilities</a:t>
            </a:r>
          </a:p>
          <a:p>
            <a:r>
              <a:rPr lang="en-US" dirty="0" smtClean="0"/>
              <a:t>Providing sufficient and flexible computing resource</a:t>
            </a:r>
          </a:p>
          <a:p>
            <a:pPr lvl="1"/>
            <a:r>
              <a:rPr lang="en-US" dirty="0" smtClean="0"/>
              <a:t>Resource expansion for peak usage </a:t>
            </a:r>
          </a:p>
          <a:p>
            <a:r>
              <a:rPr lang="en-US" dirty="0" smtClean="0"/>
              <a:t>Optimizing cost of operations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01/03/2017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Database 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694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One of the options</a:t>
            </a:r>
          </a:p>
          <a:p>
            <a:pPr lvl="1"/>
            <a:r>
              <a:rPr lang="en-US" dirty="0" smtClean="0"/>
              <a:t>Oracle cloud is being currently tested</a:t>
            </a:r>
          </a:p>
          <a:p>
            <a:r>
              <a:rPr lang="en-US" dirty="0" smtClean="0"/>
              <a:t>Key factors</a:t>
            </a:r>
          </a:p>
          <a:p>
            <a:pPr lvl="1"/>
            <a:r>
              <a:rPr lang="en-US" dirty="0" smtClean="0"/>
              <a:t>Feasibility of using cloud with complex environments</a:t>
            </a:r>
          </a:p>
          <a:p>
            <a:pPr lvl="2"/>
            <a:r>
              <a:rPr lang="en-US" dirty="0" smtClean="0"/>
              <a:t>Experiment’s and technical network, SSO…</a:t>
            </a:r>
          </a:p>
          <a:p>
            <a:pPr lvl="2"/>
            <a:r>
              <a:rPr lang="en-US" dirty="0"/>
              <a:t>Performance/</a:t>
            </a:r>
            <a:r>
              <a:rPr lang="en-US" dirty="0" smtClean="0"/>
              <a:t>latency</a:t>
            </a:r>
          </a:p>
          <a:p>
            <a:pPr lvl="1"/>
            <a:r>
              <a:rPr lang="en-US" dirty="0"/>
              <a:t>Effort needed for data </a:t>
            </a:r>
            <a:r>
              <a:rPr lang="en-US" dirty="0" smtClean="0"/>
              <a:t>migration</a:t>
            </a:r>
          </a:p>
          <a:p>
            <a:pPr lvl="1"/>
            <a:r>
              <a:rPr lang="en-US" dirty="0" smtClean="0"/>
              <a:t>Cost</a:t>
            </a:r>
          </a:p>
          <a:p>
            <a:pPr lvl="2"/>
            <a:r>
              <a:rPr lang="en-US" dirty="0" smtClean="0"/>
              <a:t>Models differ between companies and even regions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01/03/2017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Database 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023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 algn="ctr">
              <a:buNone/>
            </a:pPr>
            <a:endParaRPr lang="en-US" dirty="0" smtClean="0"/>
          </a:p>
          <a:p>
            <a:pPr marL="36576" indent="0" algn="ctr">
              <a:buNone/>
            </a:pPr>
            <a:endParaRPr lang="en-US" dirty="0"/>
          </a:p>
          <a:p>
            <a:pPr marL="36576" indent="0" algn="ctr">
              <a:buNone/>
            </a:pPr>
            <a:r>
              <a:rPr lang="en-US" sz="4600" dirty="0" smtClean="0"/>
              <a:t>Machine learning</a:t>
            </a:r>
            <a:endParaRPr lang="en-US" sz="4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01/03/2017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Database 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166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Physics analysis in DB type of workload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Ongoing projects in experiments</a:t>
            </a:r>
          </a:p>
          <a:p>
            <a:pPr lvl="1"/>
            <a:r>
              <a:rPr lang="en-US" dirty="0" smtClean="0"/>
              <a:t>CMS Big Data project</a:t>
            </a:r>
          </a:p>
          <a:p>
            <a:pPr lvl="2"/>
            <a:r>
              <a:rPr lang="en-US" dirty="0" smtClean="0"/>
              <a:t>Speed up HEP analysis 100 times</a:t>
            </a:r>
          </a:p>
          <a:p>
            <a:pPr lvl="2"/>
            <a:r>
              <a:rPr lang="en-US" dirty="0"/>
              <a:t>Process an input sample of </a:t>
            </a:r>
            <a:r>
              <a:rPr lang="en-US" dirty="0" smtClean="0"/>
              <a:t>1PB </a:t>
            </a:r>
            <a:r>
              <a:rPr lang="en-US" dirty="0"/>
              <a:t>within 5 </a:t>
            </a:r>
            <a:r>
              <a:rPr lang="en-US" dirty="0" smtClean="0"/>
              <a:t>hours</a:t>
            </a:r>
          </a:p>
          <a:p>
            <a:pPr lvl="1"/>
            <a:r>
              <a:rPr lang="en-US" dirty="0" smtClean="0"/>
              <a:t>SWAN Project</a:t>
            </a:r>
          </a:p>
          <a:p>
            <a:pPr lvl="2"/>
            <a:r>
              <a:rPr lang="en-US" dirty="0" smtClean="0"/>
              <a:t>Cloud HEP data analysis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01/03/2017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Database 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680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Optimizing data placement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Ongoing investigations in CMS </a:t>
            </a:r>
          </a:p>
          <a:p>
            <a:r>
              <a:rPr lang="en-US" dirty="0" smtClean="0"/>
              <a:t>Intelligent dataset placement across sites</a:t>
            </a:r>
          </a:p>
          <a:p>
            <a:pPr lvl="1"/>
            <a:r>
              <a:rPr lang="en-US" dirty="0" smtClean="0"/>
              <a:t>70 sites</a:t>
            </a:r>
          </a:p>
          <a:p>
            <a:pPr lvl="1"/>
            <a:r>
              <a:rPr lang="en-US" dirty="0" smtClean="0"/>
              <a:t>~20 Petabytes of data produces/year </a:t>
            </a:r>
          </a:p>
          <a:p>
            <a:pPr lvl="1"/>
            <a:r>
              <a:rPr lang="en-US" dirty="0" smtClean="0"/>
              <a:t>For HL-LHC</a:t>
            </a:r>
          </a:p>
          <a:p>
            <a:pPr lvl="2"/>
            <a:r>
              <a:rPr lang="en-US" dirty="0" smtClean="0"/>
              <a:t>Event size x3</a:t>
            </a:r>
          </a:p>
          <a:p>
            <a:pPr lvl="2"/>
            <a:r>
              <a:rPr lang="en-US" dirty="0" smtClean="0"/>
              <a:t>Event number x5</a:t>
            </a:r>
          </a:p>
          <a:p>
            <a:r>
              <a:rPr lang="en-US" dirty="0" smtClean="0"/>
              <a:t>Reduction of transfer and storage costs</a:t>
            </a:r>
          </a:p>
          <a:p>
            <a:r>
              <a:rPr lang="en-US" dirty="0" smtClean="0"/>
              <a:t>A base for a study on optimal job scheduling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01/03/2017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Database 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511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4 main </a:t>
            </a:r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</a:t>
            </a:r>
            <a:r>
              <a:rPr lang="en-US" dirty="0" smtClean="0"/>
              <a:t>size and rate</a:t>
            </a:r>
          </a:p>
          <a:p>
            <a:r>
              <a:rPr lang="en-US" dirty="0" smtClean="0"/>
              <a:t>Hardware evolution</a:t>
            </a:r>
          </a:p>
          <a:p>
            <a:r>
              <a:rPr lang="en-US" dirty="0" smtClean="0"/>
              <a:t>High availability</a:t>
            </a:r>
          </a:p>
          <a:p>
            <a:r>
              <a:rPr lang="en-US" dirty="0" smtClean="0"/>
              <a:t>Machine learning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01/03/2017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Database Technologies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926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800" b="1" dirty="0" smtClean="0">
                <a:solidFill>
                  <a:srgbClr val="3861AA"/>
                </a:solidFill>
              </a:rPr>
              <a:t>Brainstorming Session on Database Technologies</a:t>
            </a:r>
            <a:r>
              <a:rPr lang="en-GB" sz="4800" b="1" dirty="0">
                <a:solidFill>
                  <a:srgbClr val="3861AA"/>
                </a:solidFill>
              </a:rPr>
              <a:t/>
            </a:r>
            <a:br>
              <a:rPr lang="en-GB" sz="4800" b="1" dirty="0">
                <a:solidFill>
                  <a:srgbClr val="3861AA"/>
                </a:solidFill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6350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main challenges</a:t>
            </a:r>
          </a:p>
          <a:p>
            <a:pPr lvl="1"/>
            <a:r>
              <a:rPr lang="en-US" dirty="0" smtClean="0"/>
              <a:t>Data size and rate</a:t>
            </a:r>
          </a:p>
          <a:p>
            <a:pPr lvl="1"/>
            <a:r>
              <a:rPr lang="en-US" dirty="0" smtClean="0"/>
              <a:t>Hardware evolution</a:t>
            </a:r>
          </a:p>
          <a:p>
            <a:pPr lvl="1"/>
            <a:r>
              <a:rPr lang="en-US" dirty="0" smtClean="0"/>
              <a:t>High availability</a:t>
            </a:r>
          </a:p>
          <a:p>
            <a:pPr lvl="1"/>
            <a:r>
              <a:rPr lang="en-US" dirty="0" smtClean="0"/>
              <a:t>Machine learning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01/03/2017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Database Technologies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113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 algn="ctr">
              <a:buNone/>
            </a:pPr>
            <a:endParaRPr lang="en-US" dirty="0" smtClean="0"/>
          </a:p>
          <a:p>
            <a:pPr marL="36576" indent="0" algn="ctr">
              <a:buNone/>
            </a:pPr>
            <a:endParaRPr lang="en-US" dirty="0"/>
          </a:p>
          <a:p>
            <a:pPr marL="36576" indent="0" algn="ctr">
              <a:buNone/>
            </a:pPr>
            <a:r>
              <a:rPr lang="en-US" sz="4600" dirty="0" smtClean="0"/>
              <a:t>Data size and rate</a:t>
            </a:r>
            <a:endParaRPr lang="en-US" sz="4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01/03/2017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Database 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130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500" dirty="0" smtClean="0"/>
              <a:t>Time series workload</a:t>
            </a:r>
            <a:endParaRPr lang="en-US" sz="4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</a:t>
            </a:r>
            <a:r>
              <a:rPr lang="en-US" dirty="0" smtClean="0"/>
              <a:t>orkload assumptions</a:t>
            </a:r>
            <a:endParaRPr lang="en-US" dirty="0"/>
          </a:p>
          <a:p>
            <a:pPr lvl="1"/>
            <a:r>
              <a:rPr lang="en-US" dirty="0"/>
              <a:t>Billions of individual data </a:t>
            </a:r>
            <a:r>
              <a:rPr lang="en-US" dirty="0" smtClean="0"/>
              <a:t>points</a:t>
            </a:r>
            <a:endParaRPr lang="en-US" dirty="0"/>
          </a:p>
          <a:p>
            <a:pPr lvl="1"/>
            <a:r>
              <a:rPr lang="en-US" dirty="0" smtClean="0"/>
              <a:t>High write </a:t>
            </a:r>
            <a:r>
              <a:rPr lang="en-US" dirty="0"/>
              <a:t>and read </a:t>
            </a:r>
            <a:r>
              <a:rPr lang="en-US" dirty="0" smtClean="0"/>
              <a:t>throughput</a:t>
            </a:r>
          </a:p>
          <a:p>
            <a:pPr lvl="2"/>
            <a:r>
              <a:rPr lang="en-US" dirty="0" smtClean="0"/>
              <a:t>250k rec/s from LHC sensors</a:t>
            </a:r>
            <a:endParaRPr lang="en-US" dirty="0"/>
          </a:p>
          <a:p>
            <a:pPr lvl="1"/>
            <a:r>
              <a:rPr lang="en-US" dirty="0" smtClean="0"/>
              <a:t>Mostly </a:t>
            </a:r>
            <a:r>
              <a:rPr lang="en-US" dirty="0"/>
              <a:t>an insert/append </a:t>
            </a:r>
            <a:r>
              <a:rPr lang="en-US" dirty="0" smtClean="0"/>
              <a:t>workload</a:t>
            </a:r>
          </a:p>
          <a:p>
            <a:pPr lvl="1"/>
            <a:r>
              <a:rPr lang="en-US" dirty="0" smtClean="0"/>
              <a:t>Large </a:t>
            </a:r>
            <a:r>
              <a:rPr lang="en-US" dirty="0"/>
              <a:t>deletes </a:t>
            </a:r>
            <a:endParaRPr lang="en-US" dirty="0" smtClean="0"/>
          </a:p>
          <a:p>
            <a:pPr lvl="1"/>
            <a:r>
              <a:rPr lang="en-US" dirty="0" smtClean="0"/>
              <a:t>Multiple use-cases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01/03/2017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Database 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868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ingest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Accelerator logging 2.0</a:t>
            </a:r>
          </a:p>
          <a:p>
            <a:pPr lvl="1"/>
            <a:r>
              <a:rPr lang="en-US" dirty="0" smtClean="0"/>
              <a:t>Data coming from </a:t>
            </a:r>
            <a:r>
              <a:rPr lang="en-US" dirty="0"/>
              <a:t>different </a:t>
            </a:r>
            <a:r>
              <a:rPr lang="en-US" dirty="0" smtClean="0"/>
              <a:t>sources</a:t>
            </a:r>
          </a:p>
          <a:p>
            <a:pPr lvl="2"/>
            <a:r>
              <a:rPr lang="en-US" dirty="0" smtClean="0"/>
              <a:t>Possibly</a:t>
            </a:r>
            <a:r>
              <a:rPr lang="en-US" b="1" dirty="0" smtClean="0"/>
              <a:t> 250k records/s </a:t>
            </a:r>
          </a:p>
          <a:p>
            <a:pPr lvl="1"/>
            <a:r>
              <a:rPr lang="en-US" dirty="0" smtClean="0"/>
              <a:t>Data </a:t>
            </a:r>
            <a:r>
              <a:rPr lang="en-US" dirty="0"/>
              <a:t>Latency &lt;~</a:t>
            </a:r>
            <a:r>
              <a:rPr lang="en-US" dirty="0" smtClean="0"/>
              <a:t>30sec</a:t>
            </a:r>
          </a:p>
          <a:p>
            <a:pPr lvl="1"/>
            <a:r>
              <a:rPr lang="en-US" dirty="0" smtClean="0"/>
              <a:t>No </a:t>
            </a:r>
            <a:r>
              <a:rPr lang="en-US" dirty="0"/>
              <a:t>data losses </a:t>
            </a:r>
            <a:r>
              <a:rPr lang="en-US" dirty="0" smtClean="0"/>
              <a:t>acceptable</a:t>
            </a:r>
            <a:endParaRPr lang="en-US" dirty="0"/>
          </a:p>
          <a:p>
            <a:pPr lvl="1"/>
            <a:r>
              <a:rPr lang="en-US" dirty="0" smtClean="0"/>
              <a:t>Temporary data store in </a:t>
            </a:r>
            <a:r>
              <a:rPr lang="en-US" dirty="0"/>
              <a:t>the ingestion layer </a:t>
            </a:r>
            <a:endParaRPr lang="en-US" dirty="0" smtClean="0"/>
          </a:p>
          <a:p>
            <a:pPr lvl="1"/>
            <a:r>
              <a:rPr lang="en-US" dirty="0" smtClean="0"/>
              <a:t>Provide </a:t>
            </a:r>
            <a:r>
              <a:rPr lang="en-US" dirty="0"/>
              <a:t>data transformation features</a:t>
            </a:r>
          </a:p>
          <a:p>
            <a:pPr lvl="2"/>
            <a:r>
              <a:rPr lang="en-US" dirty="0"/>
              <a:t>Enhancing by adding some context </a:t>
            </a:r>
            <a:endParaRPr lang="en-US" dirty="0" smtClean="0"/>
          </a:p>
          <a:p>
            <a:pPr lvl="2"/>
            <a:r>
              <a:rPr lang="en-US" dirty="0" smtClean="0"/>
              <a:t>Filtering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01/03/2017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Database 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378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500" dirty="0" smtClean="0"/>
              <a:t>High frequency query challenge</a:t>
            </a:r>
            <a:endParaRPr lang="en-US" sz="4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ALICE file catalog</a:t>
            </a:r>
          </a:p>
          <a:p>
            <a:pPr lvl="1"/>
            <a:r>
              <a:rPr lang="en-US" dirty="0" smtClean="0"/>
              <a:t>Currently</a:t>
            </a:r>
          </a:p>
          <a:p>
            <a:pPr lvl="2"/>
            <a:r>
              <a:rPr lang="en-US" dirty="0" smtClean="0"/>
              <a:t>Single instance of MySQL</a:t>
            </a:r>
          </a:p>
          <a:p>
            <a:pPr lvl="2"/>
            <a:r>
              <a:rPr lang="en-US" dirty="0" smtClean="0"/>
              <a:t>Few TBs of data, ~8.5B rows</a:t>
            </a:r>
          </a:p>
          <a:p>
            <a:pPr lvl="2"/>
            <a:r>
              <a:rPr lang="en-US" dirty="0" smtClean="0"/>
              <a:t>Read access rate – 11500 Hz</a:t>
            </a:r>
          </a:p>
          <a:p>
            <a:pPr lvl="1"/>
            <a:r>
              <a:rPr lang="en-US" dirty="0" smtClean="0"/>
              <a:t>Run 3</a:t>
            </a:r>
          </a:p>
          <a:p>
            <a:pPr lvl="2"/>
            <a:r>
              <a:rPr lang="en-US" dirty="0" smtClean="0"/>
              <a:t>10X increase in data size and insert rate</a:t>
            </a:r>
          </a:p>
          <a:p>
            <a:pPr lvl="1"/>
            <a:r>
              <a:rPr lang="en-US" dirty="0" smtClean="0"/>
              <a:t>Robust solution is needed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01/03/2017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Database </a:t>
            </a:r>
            <a:r>
              <a:rPr lang="en-US" dirty="0" smtClean="0"/>
              <a:t>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691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 algn="ctr">
              <a:buNone/>
            </a:pPr>
            <a:endParaRPr lang="en-US" dirty="0" smtClean="0"/>
          </a:p>
          <a:p>
            <a:pPr marL="36576" indent="0" algn="ctr">
              <a:buNone/>
            </a:pPr>
            <a:endParaRPr lang="en-US" dirty="0"/>
          </a:p>
          <a:p>
            <a:pPr marL="36576" indent="0" algn="ctr">
              <a:buNone/>
            </a:pPr>
            <a:r>
              <a:rPr lang="en-US" sz="4600" dirty="0" smtClean="0"/>
              <a:t>Hardware evolution </a:t>
            </a:r>
            <a:endParaRPr lang="en-US" sz="4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01/03/2017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Database 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280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Memory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NVMe</a:t>
            </a:r>
            <a:endParaRPr lang="en-US" dirty="0" smtClean="0"/>
          </a:p>
          <a:p>
            <a:pPr lvl="1"/>
            <a:r>
              <a:rPr lang="en-US" dirty="0"/>
              <a:t>Flash over PCI express </a:t>
            </a:r>
            <a:endParaRPr lang="en-US" dirty="0" smtClean="0"/>
          </a:p>
          <a:p>
            <a:pPr lvl="1"/>
            <a:r>
              <a:rPr lang="en-US" dirty="0" smtClean="0"/>
              <a:t>High bandwidth at low latency</a:t>
            </a:r>
          </a:p>
          <a:p>
            <a:r>
              <a:rPr lang="en-US" dirty="0" smtClean="0"/>
              <a:t>3D </a:t>
            </a:r>
            <a:r>
              <a:rPr lang="en-US" dirty="0" err="1" smtClean="0"/>
              <a:t>XPoint</a:t>
            </a:r>
            <a:endParaRPr lang="en-US" dirty="0" smtClean="0"/>
          </a:p>
          <a:p>
            <a:pPr lvl="1"/>
            <a:r>
              <a:rPr lang="en-US" dirty="0" smtClean="0"/>
              <a:t>Upcoming NV technology </a:t>
            </a:r>
          </a:p>
          <a:p>
            <a:pPr lvl="1"/>
            <a:r>
              <a:rPr lang="en-US" dirty="0" smtClean="0"/>
              <a:t>Faster and more stable than traditional PCM</a:t>
            </a:r>
          </a:p>
          <a:p>
            <a:pPr lvl="1"/>
            <a:r>
              <a:rPr lang="en-US" dirty="0" smtClean="0"/>
              <a:t>Density 4-times one of DRAM</a:t>
            </a:r>
          </a:p>
          <a:p>
            <a:r>
              <a:rPr lang="en-US" dirty="0" smtClean="0"/>
              <a:t>An option for huge In-Memory databases, SPARK analysis</a:t>
            </a:r>
          </a:p>
          <a:p>
            <a:pPr lvl="2"/>
            <a:r>
              <a:rPr lang="en-US" dirty="0" smtClean="0"/>
              <a:t>Imagine an event index in memory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01/03/2017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Database 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930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JCOPITServicesFinal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JCOPITServicesFinal.potx</Template>
  <TotalTime>31367</TotalTime>
  <Words>724</Words>
  <Application>Microsoft Macintosh PowerPoint</Application>
  <PresentationFormat>On-screen Show (4:3)</PresentationFormat>
  <Paragraphs>183</Paragraphs>
  <Slides>17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JCOPITServicesFinal</vt:lpstr>
      <vt:lpstr>PowerPoint Presentation</vt:lpstr>
      <vt:lpstr>Brainstorming Session on Database Technologies </vt:lpstr>
      <vt:lpstr>Agenda</vt:lpstr>
      <vt:lpstr>PowerPoint Presentation</vt:lpstr>
      <vt:lpstr>Time series workload</vt:lpstr>
      <vt:lpstr>High ingest</vt:lpstr>
      <vt:lpstr>High frequency query challenge</vt:lpstr>
      <vt:lpstr>PowerPoint Presentation</vt:lpstr>
      <vt:lpstr>Memory evolution</vt:lpstr>
      <vt:lpstr>Computing evolution</vt:lpstr>
      <vt:lpstr>PowerPoint Presentation</vt:lpstr>
      <vt:lpstr>High availability for Big Data</vt:lpstr>
      <vt:lpstr>Cloud</vt:lpstr>
      <vt:lpstr>PowerPoint Presentation</vt:lpstr>
      <vt:lpstr>Physics analysis in DB type of workload</vt:lpstr>
      <vt:lpstr>Optimizing data placement</vt:lpstr>
      <vt:lpstr>4 main challenges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K D-W</cp:lastModifiedBy>
  <cp:revision>223</cp:revision>
  <dcterms:created xsi:type="dcterms:W3CDTF">2012-11-30T11:04:26Z</dcterms:created>
  <dcterms:modified xsi:type="dcterms:W3CDTF">2017-03-01T10:00:14Z</dcterms:modified>
</cp:coreProperties>
</file>